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7" r:id="rId11"/>
    <p:sldId id="268" r:id="rId12"/>
    <p:sldId id="266" r:id="rId13"/>
    <p:sldId id="264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343" r:id="rId38"/>
    <p:sldId id="295" r:id="rId39"/>
    <p:sldId id="297" r:id="rId40"/>
    <p:sldId id="298" r:id="rId41"/>
    <p:sldId id="299" r:id="rId42"/>
    <p:sldId id="300" r:id="rId43"/>
    <p:sldId id="342" r:id="rId44"/>
    <p:sldId id="301" r:id="rId45"/>
    <p:sldId id="312" r:id="rId46"/>
    <p:sldId id="302" r:id="rId47"/>
    <p:sldId id="304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34" r:id="rId58"/>
    <p:sldId id="314" r:id="rId59"/>
    <p:sldId id="315" r:id="rId60"/>
    <p:sldId id="317" r:id="rId61"/>
    <p:sldId id="319" r:id="rId62"/>
    <p:sldId id="320" r:id="rId63"/>
    <p:sldId id="321" r:id="rId64"/>
    <p:sldId id="323" r:id="rId65"/>
    <p:sldId id="324" r:id="rId66"/>
    <p:sldId id="322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44" r:id="rId76"/>
    <p:sldId id="333" r:id="rId77"/>
    <p:sldId id="335" r:id="rId78"/>
    <p:sldId id="337" r:id="rId79"/>
    <p:sldId id="338" r:id="rId80"/>
    <p:sldId id="336" r:id="rId81"/>
    <p:sldId id="339" r:id="rId82"/>
    <p:sldId id="341" r:id="rId83"/>
    <p:sldId id="345" r:id="rId84"/>
    <p:sldId id="340" r:id="rId8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microsoft.com/office/2015/10/relationships/revisionInfo" Target="revisionInfo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9F0FE-B580-4EC1-AE6E-B5F26E589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1F53C4-5ACC-4691-9222-02190C052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AB7225-92A9-4BB6-8E24-8987D69A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F20A4D-453D-4BCF-ADED-FB1A15B4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F56CC2-1246-471A-83CB-604E7B30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59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1E7AE-8CA6-43B2-B2F1-29E900E6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C2C0D9-03EB-4F3D-84B6-C4DC90506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5210CB-2AEF-4A1F-A8A2-49EB7E4F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5F1125-51C3-45AE-AB76-08E5D866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E498D6-424A-4152-AC13-5877D657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53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BD0C01-2727-47F5-A5DA-7098BED8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8096DB-B323-4A5C-9EFD-85BDE83B2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42A770-AC38-40F1-AA0F-56AF9AEA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E7A27-595A-4EE9-BECE-0EE3A832F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095845-8CDD-4E28-9331-BA55A673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31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8C518-D012-4CC2-A4CB-5FE55FEB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50CDCB-4A6E-4F8F-B20E-BA6BDE2A9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81CE2-5C66-421B-9391-0C55023D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0CEAC8-534D-40B3-8804-E9F7ED3D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A3D195-96BB-4FF9-9057-CF0D80C4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2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5777B-3BDF-4E49-803E-9DAAAAD7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637E3D-B5EA-474F-9372-FA0A70738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AD2ADA-0E27-4235-8B28-BD6638FF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8CDA7-4DFA-475E-8A35-92B2673B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2F786C-76BE-4601-9FA0-E906EDF8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35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694C4-4C7C-4D23-8B06-120C69D6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F34BD0-3DAC-4EFE-9098-26BFB89CF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1C75E4-6059-4432-AB38-660A01B0E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4BF733-705B-40BF-97C7-5BB6B6EC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E3653B-0174-4ED1-A924-FF16F972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43CB64-511F-4C2F-8213-718C6524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40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8D6FC-02D0-4864-BB4D-2CC35340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61C26B-20F9-4D1F-A537-2B1842060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73D24B-F791-42F0-B95E-EB64090D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6AE11B-1438-4D66-942B-5648A5366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ACE762-275F-49AD-A09F-89FFF4706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EE2797-117A-4E81-8CE0-9DF06CF6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FDD76D-21DD-4602-9E17-CFB2EA40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734919-0D33-4CCD-B62B-D79458F1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92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5C5E3-1D44-4026-9DCF-4517F3F0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16E7CF-4F92-4C11-9A95-723E1FEA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E62012-414D-4850-8D23-99456067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7DDD7E-E7A2-442C-B4D6-3EDC3D1A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40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4649A01-E32C-41B1-8043-D231E57D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2010674-D579-4480-A9BA-2CBF252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F41B3C-03D9-430E-89CC-986DE2A6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6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3E607-167A-4C71-98B6-A32210E3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F823A2-4E72-4191-8DFA-A7D5AB2E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F63AB2-7DF6-4E99-9A23-EA9DD52B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720395-A302-4C04-8953-79C99B9D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7D642B-3EAE-4198-B285-3FC2CA11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FCD5E2-ECB3-46DA-8FC5-E59545C2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12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A89AC-857C-4EA8-A905-D52F61D1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B0CE0A-170F-4776-8900-592E37CF7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1DB9DE-BFA1-4FAB-91DF-B96C6B13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A59D85-2544-481E-A1AC-BBFD0F76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1A4935-2508-4A34-BA7C-A44EE24D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40D9A9-4692-4378-A4CC-A9E1121B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7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BD1A19-AB54-4164-8314-4FFA04DD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3E73B1-79DB-4254-848B-2CB29EC88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73C9E-A14F-4005-833E-D25F5C613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3F78-6C3F-4D3E-9640-9050F3784290}" type="datetimeFigureOut">
              <a:rPr lang="es-ES" smtClean="0"/>
              <a:t>22/06/2017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8F08D5-50B2-4258-A259-2E2DA2B7C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C1F15-8F63-4C7B-8795-053A089AB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32181-E728-48B6-90B0-CA323BCE88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07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jpe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infantiltiran.blogspot.com.es/" TargetMode="External"/><Relationship Id="rId2" Type="http://schemas.openxmlformats.org/officeDocument/2006/relationships/hyperlink" Target="https://proxectodeportivotiran.blogspot.com.es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49CC5-6C26-4CDA-97C5-41EBFABF9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glow rad="63500">
              <a:schemeClr val="accent6">
                <a:lumMod val="75000"/>
                <a:alpha val="40000"/>
              </a:schemeClr>
            </a:glow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s-E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promoción </a:t>
            </a:r>
            <a:r>
              <a:rPr lang="es-E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dunha</a:t>
            </a:r>
            <a:r>
              <a:rPr lang="es-E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vida activa e </a:t>
            </a:r>
            <a:r>
              <a:rPr lang="es-E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saudable</a:t>
            </a:r>
            <a:endParaRPr lang="es-ES" sz="7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5C9FFF-93F8-4C3F-9ECA-C17D4D898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CEIP PLURILINGÜE DE TIRÁN</a:t>
            </a:r>
          </a:p>
        </p:txBody>
      </p:sp>
    </p:spTree>
    <p:extLst>
      <p:ext uri="{BB962C8B-B14F-4D97-AF65-F5344CB8AC3E}">
        <p14:creationId xmlns:p14="http://schemas.microsoft.com/office/powerpoint/2010/main" val="394337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B6B46-DCD7-4B82-8765-48789716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D3E199-CB9E-4B37-802C-383DDD59D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7" t="19111" r="2667" b="22815"/>
          <a:stretch/>
        </p:blipFill>
        <p:spPr>
          <a:xfrm>
            <a:off x="1620520" y="1690688"/>
            <a:ext cx="8950960" cy="39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4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B6B46-DCD7-4B82-8765-48789716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39BACD-4FB5-489F-8605-1564C345C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7" t="28890" r="2916" b="27407"/>
          <a:stretch/>
        </p:blipFill>
        <p:spPr>
          <a:xfrm>
            <a:off x="1651000" y="2418080"/>
            <a:ext cx="8890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8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B6B46-DCD7-4B82-8765-48789716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BF7D34-3DF2-403A-AFE2-8A7E73A8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55015"/>
          </a:xfrm>
        </p:spPr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¿Que facemos coa materia de libre configuración autonómica?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3A33D-0E2A-442A-A9B3-315CB17A8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45" y="2733688"/>
            <a:ext cx="4775509" cy="35756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28E49D-4F69-4474-9352-9AD68052B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29" y="2435860"/>
            <a:ext cx="4422140" cy="44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B2B1032-FD8E-46D3-B900-6E7AD28820B2}"/>
              </a:ext>
            </a:extLst>
          </p:cNvPr>
          <p:cNvSpPr txBox="1">
            <a:spLocks/>
          </p:cNvSpPr>
          <p:nvPr/>
        </p:nvSpPr>
        <p:spPr>
          <a:xfrm>
            <a:off x="838200" y="1842770"/>
            <a:ext cx="10515600" cy="121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Ferramentas e recursos para a materia de Promoción de estilos de vida saudables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FF823FE-7B75-4F91-9569-1558FDC568D4}"/>
              </a:ext>
            </a:extLst>
          </p:cNvPr>
          <p:cNvSpPr txBox="1">
            <a:spLocks/>
          </p:cNvSpPr>
          <p:nvPr/>
        </p:nvSpPr>
        <p:spPr>
          <a:xfrm>
            <a:off x="838200" y="3076258"/>
            <a:ext cx="10515600" cy="121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Xornadas sobre o proxecto deportivo de centro e a promoción de estilos de vida saudables</a:t>
            </a:r>
          </a:p>
          <a:p>
            <a:pPr marL="0" indent="0">
              <a:buNone/>
            </a:pPr>
            <a:endParaRPr lang="gl-ES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D3D76BB-0B4E-45B5-A258-BA8312EE8532}"/>
              </a:ext>
            </a:extLst>
          </p:cNvPr>
          <p:cNvGrpSpPr/>
          <p:nvPr/>
        </p:nvGrpSpPr>
        <p:grpSpPr>
          <a:xfrm>
            <a:off x="1385684" y="4335147"/>
            <a:ext cx="9420631" cy="1881149"/>
            <a:chOff x="1095907" y="4352630"/>
            <a:chExt cx="9420631" cy="188114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45BAE72-3B8C-4FA9-A0BE-008EAC5E4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907" y="5278075"/>
              <a:ext cx="1193800" cy="89386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7C3D8AF-F8BD-4FF5-9C94-C308F045E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642" y="4352630"/>
              <a:ext cx="2904716" cy="1881149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C6C3C58-1742-455B-9405-30478C2F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645" y="5332568"/>
              <a:ext cx="1590059" cy="87603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F0A8CBA-3BB2-432F-B295-47B12FAC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4178" y="4832428"/>
              <a:ext cx="1102360" cy="1376172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EC308C8-FB8F-4FDB-B4B8-D898A034D06F}"/>
                </a:ext>
              </a:extLst>
            </p:cNvPr>
            <p:cNvGrpSpPr/>
            <p:nvPr/>
          </p:nvGrpSpPr>
          <p:grpSpPr>
            <a:xfrm>
              <a:off x="7930296" y="4764560"/>
              <a:ext cx="1101944" cy="1444040"/>
              <a:chOff x="9373016" y="4292601"/>
              <a:chExt cx="1472090" cy="2163794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3FC99F2F-0CBF-4704-9352-F7A5A4DCF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58" r="23296"/>
              <a:stretch/>
            </p:blipFill>
            <p:spPr>
              <a:xfrm>
                <a:off x="9373016" y="4292601"/>
                <a:ext cx="1472090" cy="1698018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ED2BD9B-E7CC-4626-948E-529277D64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3016" y="6001001"/>
                <a:ext cx="1472090" cy="455394"/>
              </a:xfrm>
              <a:prstGeom prst="rect">
                <a:avLst/>
              </a:prstGeom>
            </p:spPr>
          </p:pic>
        </p:grp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D278E61D-7060-4688-9A92-3A8FAEFF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</p:spTree>
    <p:extLst>
      <p:ext uri="{BB962C8B-B14F-4D97-AF65-F5344CB8AC3E}">
        <p14:creationId xmlns:p14="http://schemas.microsoft.com/office/powerpoint/2010/main" val="1857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FF823FE-7B75-4F91-9569-1558FDC568D4}"/>
              </a:ext>
            </a:extLst>
          </p:cNvPr>
          <p:cNvSpPr txBox="1">
            <a:spLocks/>
          </p:cNvSpPr>
          <p:nvPr/>
        </p:nvSpPr>
        <p:spPr>
          <a:xfrm>
            <a:off x="838200" y="1582738"/>
            <a:ext cx="10515600" cy="1810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4200" dirty="0">
                <a:solidFill>
                  <a:srgbClr val="233616"/>
                </a:solidFill>
                <a:latin typeface="AR CENA" panose="02000000000000000000" pitchFamily="2" charset="0"/>
              </a:rPr>
              <a:t>Xornadas sobre o proxecto deportivo de centro e a promoción de estilos de vida saudables</a:t>
            </a:r>
          </a:p>
          <a:p>
            <a:pPr marL="0" indent="0" algn="ctr">
              <a:buNone/>
            </a:pPr>
            <a:endParaRPr lang="gl-ES" sz="38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r>
              <a:rPr lang="gl-ES" dirty="0"/>
              <a:t>Recomendación de AF para mozos e mozas OMS 2010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278E61D-7060-4688-9A92-3A8FAEFF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CD6BA4-CD5A-4899-8B64-0F9BE053D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83" t="28445" r="25917" b="39556"/>
          <a:stretch/>
        </p:blipFill>
        <p:spPr>
          <a:xfrm>
            <a:off x="3190240" y="3247613"/>
            <a:ext cx="5811520" cy="2324608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53B1BDA-0C7D-4E6F-89B6-84E2D7074BCD}"/>
              </a:ext>
            </a:extLst>
          </p:cNvPr>
          <p:cNvSpPr txBox="1">
            <a:spLocks/>
          </p:cNvSpPr>
          <p:nvPr/>
        </p:nvSpPr>
        <p:spPr>
          <a:xfrm>
            <a:off x="3190240" y="5695634"/>
            <a:ext cx="5374640" cy="67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gl-ES" sz="1200" dirty="0">
                <a:latin typeface="AR CENA" panose="02000000000000000000" pitchFamily="2" charset="0"/>
              </a:rPr>
              <a:t>*A Actividade Física dos mozos e mozas no contexto dos PDC</a:t>
            </a:r>
          </a:p>
          <a:p>
            <a:pPr marL="0" indent="0">
              <a:buNone/>
            </a:pP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 Grupo de Investigación da UDC en Educación, Salud 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Actividade</a:t>
            </a: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Física: Estudios de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Xénero</a:t>
            </a:r>
          </a:p>
          <a:p>
            <a:pPr marL="0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25347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FF823FE-7B75-4F91-9569-1558FDC568D4}"/>
              </a:ext>
            </a:extLst>
          </p:cNvPr>
          <p:cNvSpPr txBox="1">
            <a:spLocks/>
          </p:cNvSpPr>
          <p:nvPr/>
        </p:nvSpPr>
        <p:spPr>
          <a:xfrm>
            <a:off x="838200" y="1582738"/>
            <a:ext cx="10515600" cy="9775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Xornadas sobre o proxecto deportivo de centro e a promoción de estilos de vida saudables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278E61D-7060-4688-9A92-3A8FAEFF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53B1BDA-0C7D-4E6F-89B6-84E2D7074BCD}"/>
              </a:ext>
            </a:extLst>
          </p:cNvPr>
          <p:cNvSpPr txBox="1">
            <a:spLocks/>
          </p:cNvSpPr>
          <p:nvPr/>
        </p:nvSpPr>
        <p:spPr>
          <a:xfrm>
            <a:off x="3190240" y="5695634"/>
            <a:ext cx="5374640" cy="67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gl-ES" sz="1200" dirty="0">
                <a:latin typeface="AR CENA" panose="02000000000000000000" pitchFamily="2" charset="0"/>
              </a:rPr>
              <a:t>*A Actividade Física dos mozos e mozas no contexto dos PDC</a:t>
            </a:r>
          </a:p>
          <a:p>
            <a:pPr marL="0" indent="0">
              <a:buNone/>
            </a:pP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 Grupo de Investigación da UDC en Educación, Salud 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Actividade</a:t>
            </a: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Física: Estudios de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Xénero</a:t>
            </a: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16A8EA-35F2-4BAA-99CD-3A6756739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97" y="2767187"/>
            <a:ext cx="8411005" cy="27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FF823FE-7B75-4F91-9569-1558FDC568D4}"/>
              </a:ext>
            </a:extLst>
          </p:cNvPr>
          <p:cNvSpPr txBox="1">
            <a:spLocks/>
          </p:cNvSpPr>
          <p:nvPr/>
        </p:nvSpPr>
        <p:spPr>
          <a:xfrm>
            <a:off x="838200" y="1582738"/>
            <a:ext cx="10515600" cy="9775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Xornadas sobre o proxecto deportivo de centro e a promoción de estilos de vida saudables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278E61D-7060-4688-9A92-3A8FAEFF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53B1BDA-0C7D-4E6F-89B6-84E2D7074BCD}"/>
              </a:ext>
            </a:extLst>
          </p:cNvPr>
          <p:cNvSpPr txBox="1">
            <a:spLocks/>
          </p:cNvSpPr>
          <p:nvPr/>
        </p:nvSpPr>
        <p:spPr>
          <a:xfrm>
            <a:off x="3190240" y="5695634"/>
            <a:ext cx="5374640" cy="67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gl-ES" sz="1200" dirty="0">
                <a:latin typeface="AR CENA" panose="02000000000000000000" pitchFamily="2" charset="0"/>
              </a:rPr>
              <a:t>*A Actividade Física dos mozos e mozas no contexto dos PDC</a:t>
            </a:r>
          </a:p>
          <a:p>
            <a:pPr marL="0" indent="0">
              <a:buNone/>
            </a:pP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 Grupo de Investigación da UDC en Educación, Salud 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Actividade</a:t>
            </a:r>
            <a:r>
              <a:rPr lang="es-ES" sz="1200" dirty="0">
                <a:solidFill>
                  <a:schemeClr val="tx1"/>
                </a:solidFill>
                <a:latin typeface="AR CENA" panose="02000000000000000000" pitchFamily="2" charset="0"/>
              </a:rPr>
              <a:t> Física: Estudios de </a:t>
            </a:r>
            <a:r>
              <a:rPr lang="gl-ES" sz="1200" dirty="0">
                <a:solidFill>
                  <a:schemeClr val="tx1"/>
                </a:solidFill>
                <a:latin typeface="AR CENA" panose="02000000000000000000" pitchFamily="2" charset="0"/>
              </a:rPr>
              <a:t>Xénero</a:t>
            </a: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FDD372-EB2D-425B-ACB3-60B67DF82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87" y="2772156"/>
            <a:ext cx="8395648" cy="27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COMUICAR A IDEA AO CLAUSTRO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67189D-A633-4325-8209-F5BD87CCA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23" t="7077" r="11649" b="8399"/>
          <a:stretch/>
        </p:blipFill>
        <p:spPr>
          <a:xfrm>
            <a:off x="2153920" y="1311719"/>
            <a:ext cx="7918597" cy="533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COMUICAR A IDEA AO CLAUSTRO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838200" y="2089785"/>
            <a:ext cx="10515600" cy="429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Estatísticas nefastas en DAFIS</a:t>
            </a:r>
          </a:p>
          <a:p>
            <a:pPr marL="0" indent="0" algn="ctr"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Sobrepeso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e obesidade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Resistencia cardiorrespiratoria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Suspensión de cóbados</a:t>
            </a:r>
          </a:p>
        </p:txBody>
      </p:sp>
    </p:spTree>
    <p:extLst>
      <p:ext uri="{BB962C8B-B14F-4D97-AF65-F5344CB8AC3E}">
        <p14:creationId xmlns:p14="http://schemas.microsoft.com/office/powerpoint/2010/main" val="176413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COMUICAR A IDEA AO CLAUSTRO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838200" y="208978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Recomendacións da OMS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84DB3A7-05FE-46BC-8941-358F9D03DC2A}"/>
              </a:ext>
            </a:extLst>
          </p:cNvPr>
          <p:cNvSpPr txBox="1">
            <a:spLocks/>
          </p:cNvSpPr>
          <p:nvPr/>
        </p:nvSpPr>
        <p:spPr>
          <a:xfrm>
            <a:off x="838200" y="2631441"/>
            <a:ext cx="10515600" cy="68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Percepción errónea do propio alumnado e das súas familias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27F62A0-3ED5-4D38-ADFD-74A672345C2D}"/>
              </a:ext>
            </a:extLst>
          </p:cNvPr>
          <p:cNvSpPr txBox="1">
            <a:spLocks/>
          </p:cNvSpPr>
          <p:nvPr/>
        </p:nvSpPr>
        <p:spPr>
          <a:xfrm>
            <a:off x="838200" y="3688080"/>
            <a:ext cx="10515600" cy="127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Problema saúde pública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Problema de educación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8ECDD6B-72CF-4961-9EAE-333E5ACB7A18}"/>
              </a:ext>
            </a:extLst>
          </p:cNvPr>
          <p:cNvSpPr txBox="1">
            <a:spLocks/>
          </p:cNvSpPr>
          <p:nvPr/>
        </p:nvSpPr>
        <p:spPr>
          <a:xfrm>
            <a:off x="838200" y="5333999"/>
            <a:ext cx="10515600" cy="73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Hai que abordalo desde a escola</a:t>
            </a:r>
          </a:p>
        </p:txBody>
      </p:sp>
    </p:spTree>
    <p:extLst>
      <p:ext uri="{BB962C8B-B14F-4D97-AF65-F5344CB8AC3E}">
        <p14:creationId xmlns:p14="http://schemas.microsoft.com/office/powerpoint/2010/main" val="8272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7D2F43A-AEA1-456B-959B-206C909D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15" y="2765571"/>
            <a:ext cx="10515600" cy="1308681"/>
          </a:xfrm>
        </p:spPr>
        <p:txBody>
          <a:bodyPr>
            <a:noAutofit/>
          </a:bodyPr>
          <a:lstStyle/>
          <a:p>
            <a:pPr algn="ctr"/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5. Experiencias de centros sobre a materia de Promoción de estilos de vida saudables.</a:t>
            </a:r>
            <a:endParaRPr lang="es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CA56379C-9F6B-4C51-9867-349CB04E2252}"/>
              </a:ext>
            </a:extLst>
          </p:cNvPr>
          <p:cNvSpPr txBox="1">
            <a:spLocks/>
          </p:cNvSpPr>
          <p:nvPr/>
        </p:nvSpPr>
        <p:spPr>
          <a:xfrm>
            <a:off x="869915" y="982911"/>
            <a:ext cx="10515600" cy="130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3. O traballo por proxectos e as pequenas investigacións en relación coa alimentación e a actividade física.</a:t>
            </a: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B43CDE1E-78B7-4D8B-8633-AB71253389F4}"/>
              </a:ext>
            </a:extLst>
          </p:cNvPr>
          <p:cNvSpPr txBox="1">
            <a:spLocks/>
          </p:cNvSpPr>
          <p:nvPr/>
        </p:nvSpPr>
        <p:spPr>
          <a:xfrm>
            <a:off x="887963" y="4548231"/>
            <a:ext cx="10515600" cy="130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br>
              <a:rPr lang="gl-ES" sz="4000" dirty="0">
                <a:latin typeface="AR CENA" panose="02000000000000000000" pitchFamily="2" charset="0"/>
              </a:rPr>
            </a:br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6. Optimización dos recursos da contorna en relación cos hábitos saudables</a:t>
            </a:r>
          </a:p>
        </p:txBody>
      </p:sp>
    </p:spTree>
    <p:extLst>
      <p:ext uri="{BB962C8B-B14F-4D97-AF65-F5344CB8AC3E}">
        <p14:creationId xmlns:p14="http://schemas.microsoft.com/office/powerpoint/2010/main" val="76900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COMUICAR A IDEA AO CLAUSTRO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838200" y="208978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Porque está na lexislación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84DB3A7-05FE-46BC-8941-358F9D03DC2A}"/>
              </a:ext>
            </a:extLst>
          </p:cNvPr>
          <p:cNvSpPr txBox="1">
            <a:spLocks/>
          </p:cNvSpPr>
          <p:nvPr/>
        </p:nvSpPr>
        <p:spPr>
          <a:xfrm>
            <a:off x="909320" y="2875280"/>
            <a:ext cx="10515600" cy="3749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gl-ES" altLang="es-ES" sz="5000" i="1" dirty="0">
                <a:latin typeface="Arial" panose="020B0604020202020204" pitchFamily="34" charset="0"/>
                <a:cs typeface="Arial" panose="020B0604020202020204" pitchFamily="34" charset="0"/>
              </a:rPr>
              <a:t>Lei orgánica 8/2013, do 9 de decembro, para a mellora da calidade educativa.</a:t>
            </a:r>
            <a:r>
              <a:rPr lang="gl-ES" altLang="es-E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s-ES" altLang="es-ES"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ES" altLang="es-ES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Disposición adicional cuarta.</a:t>
            </a:r>
            <a:r>
              <a:rPr lang="es-ES" altLang="es-E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l-ES" altLang="es-ES" sz="5000" dirty="0">
                <a:latin typeface="Arial" panose="020B0604020202020204" pitchFamily="34" charset="0"/>
                <a:cs typeface="Arial" panose="020B0604020202020204" pitchFamily="34" charset="0"/>
              </a:rPr>
              <a:t>Promoción da actividade física e dieta equilibrada.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s-ES" alt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gl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As administracións educativas adoptarán medidas para que a actividade física e a dieta equilibrada formen parte do comportamento infantil e xuvenil. Para estes efectos, as ditas administracións </a:t>
            </a:r>
            <a:r>
              <a:rPr lang="es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promoverán a práctica diaria de deporte e </a:t>
            </a:r>
            <a:r>
              <a:rPr lang="gl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exercicio físico </a:t>
            </a:r>
            <a:r>
              <a:rPr lang="es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gl-ES" altLang="es-ES" sz="3600" dirty="0">
                <a:latin typeface="Arial" panose="020B0604020202020204" pitchFamily="34" charset="0"/>
                <a:cs typeface="Arial" panose="020B0604020202020204" pitchFamily="34" charset="0"/>
              </a:rPr>
              <a:t>parte dos alumnos e alumnas durante a xornada escolar, nos termos e condicións que, seguindo as recomendacións dos organismos competentes, garantan un desenvolvemento adecuado para favorecer unha vida activa, saudable e autónoma. O deseño, coordinación e supervisión das medidas que, para estes efectos, se adopten no centro educativo serán asumidos polo profesorado con cualificación ou especialización adecuada nestes ámbitos. </a:t>
            </a:r>
          </a:p>
        </p:txBody>
      </p:sp>
    </p:spTree>
    <p:extLst>
      <p:ext uri="{BB962C8B-B14F-4D97-AF65-F5344CB8AC3E}">
        <p14:creationId xmlns:p14="http://schemas.microsoft.com/office/powerpoint/2010/main" val="40209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COMUICAR A IDEA AO CLAUSTRO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838200" y="208978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Porque está na lexislación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84DB3A7-05FE-46BC-8941-358F9D03DC2A}"/>
              </a:ext>
            </a:extLst>
          </p:cNvPr>
          <p:cNvSpPr txBox="1">
            <a:spLocks/>
          </p:cNvSpPr>
          <p:nvPr/>
        </p:nvSpPr>
        <p:spPr>
          <a:xfrm>
            <a:off x="457200" y="2875280"/>
            <a:ext cx="11287760" cy="3749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  <a:buNone/>
            </a:pPr>
            <a:r>
              <a:rPr lang="en-US" altLang="es-ES" sz="5000" i="1" dirty="0">
                <a:latin typeface="Arial" panose="020B0604020202020204" pitchFamily="34" charset="0"/>
                <a:cs typeface="Arial" panose="020B0604020202020204" pitchFamily="34" charset="0"/>
              </a:rPr>
              <a:t>DECRETO 105/2014, do 4 de </a:t>
            </a:r>
            <a:r>
              <a:rPr lang="gd-GB" altLang="es-ES" sz="5000" i="1" dirty="0">
                <a:latin typeface="Arial" panose="020B0604020202020204" pitchFamily="34" charset="0"/>
                <a:cs typeface="Arial" panose="020B0604020202020204" pitchFamily="34" charset="0"/>
              </a:rPr>
              <a:t>setembro, polo que se establece o currículo da educación primaria</a:t>
            </a:r>
            <a:r>
              <a:rPr lang="es-ES" altLang="es-ES" sz="5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gl-ES" altLang="es-E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s-ES" altLang="es-ES"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gl-ES" altLang="es-ES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Artigo 20. </a:t>
            </a:r>
            <a:r>
              <a:rPr lang="gl-ES" altLang="es-ES" sz="5000" i="1" dirty="0">
                <a:latin typeface="Arial" panose="020B0604020202020204" pitchFamily="34" charset="0"/>
                <a:cs typeface="Arial" panose="020B0604020202020204" pitchFamily="34" charset="0"/>
              </a:rPr>
              <a:t>Promoción de estilos de vida saudables</a:t>
            </a:r>
          </a:p>
          <a:p>
            <a:pPr>
              <a:buNone/>
            </a:pPr>
            <a:endParaRPr lang="en-US" altLang="es-ES" sz="5400" dirty="0"/>
          </a:p>
          <a:p>
            <a:pPr algn="just">
              <a:lnSpc>
                <a:spcPct val="170000"/>
              </a:lnSpc>
              <a:buNone/>
            </a:pPr>
            <a:r>
              <a:rPr lang="gl-ES" altLang="es-ES" sz="4500" dirty="0">
                <a:latin typeface="Arial" panose="020B0604020202020204" pitchFamily="34" charset="0"/>
                <a:cs typeface="Arial" panose="020B0604020202020204" pitchFamily="34" charset="0"/>
              </a:rPr>
              <a:t>	Os centros docentes desenvolverán medidas específicas dentro do seu proxecto educativo, de xeito que se promova a práctica diaria de deporte e exercicio físico por parte dos alumnos e das alumnas durante a xornada escolar, en relación coa promoción dunha vida activa, saudable e autónoma.</a:t>
            </a:r>
          </a:p>
        </p:txBody>
      </p:sp>
    </p:spTree>
    <p:extLst>
      <p:ext uri="{BB962C8B-B14F-4D97-AF65-F5344CB8AC3E}">
        <p14:creationId xmlns:p14="http://schemas.microsoft.com/office/powerpoint/2010/main" val="368905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CONDICIÓNS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990600" y="319214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Apoio e disposición de todo o claustro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E3FCDD0-F5D9-43E3-A6AB-EAFFFBC3FB7C}"/>
              </a:ext>
            </a:extLst>
          </p:cNvPr>
          <p:cNvSpPr txBox="1">
            <a:spLocks/>
          </p:cNvSpPr>
          <p:nvPr/>
        </p:nvSpPr>
        <p:spPr>
          <a:xfrm>
            <a:off x="990600" y="224218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Apoio incondicional do equipo directivo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29F246A-6A78-4E01-AA36-C392338BBB44}"/>
              </a:ext>
            </a:extLst>
          </p:cNvPr>
          <p:cNvSpPr txBox="1">
            <a:spLocks/>
          </p:cNvSpPr>
          <p:nvPr/>
        </p:nvSpPr>
        <p:spPr>
          <a:xfrm>
            <a:off x="990600" y="414210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 figura dun coordinador</a:t>
            </a:r>
          </a:p>
        </p:txBody>
      </p:sp>
    </p:spTree>
    <p:extLst>
      <p:ext uri="{BB962C8B-B14F-4D97-AF65-F5344CB8AC3E}">
        <p14:creationId xmlns:p14="http://schemas.microsoft.com/office/powerpoint/2010/main" val="14863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XA ESTABAMOS A FACER ALGO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988C62C-08EA-45DC-ADC5-1596E5B6CE9A}"/>
              </a:ext>
            </a:extLst>
          </p:cNvPr>
          <p:cNvSpPr txBox="1">
            <a:spLocks/>
          </p:cNvSpPr>
          <p:nvPr/>
        </p:nvSpPr>
        <p:spPr>
          <a:xfrm>
            <a:off x="990600" y="2645569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Organización dos recreos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E3FCDD0-F5D9-43E3-A6AB-EAFFFBC3FB7C}"/>
              </a:ext>
            </a:extLst>
          </p:cNvPr>
          <p:cNvSpPr txBox="1">
            <a:spLocks/>
          </p:cNvSpPr>
          <p:nvPr/>
        </p:nvSpPr>
        <p:spPr>
          <a:xfrm>
            <a:off x="990600" y="1899761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Programa DAFIS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29F246A-6A78-4E01-AA36-C392338BBB44}"/>
              </a:ext>
            </a:extLst>
          </p:cNvPr>
          <p:cNvSpPr txBox="1">
            <a:spLocks/>
          </p:cNvSpPr>
          <p:nvPr/>
        </p:nvSpPr>
        <p:spPr>
          <a:xfrm>
            <a:off x="990600" y="3391377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MMAF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A9C6373-DAB2-40F6-B410-B7A50A6CDADA}"/>
              </a:ext>
            </a:extLst>
          </p:cNvPr>
          <p:cNvSpPr txBox="1">
            <a:spLocks/>
          </p:cNvSpPr>
          <p:nvPr/>
        </p:nvSpPr>
        <p:spPr>
          <a:xfrm>
            <a:off x="990600" y="4131786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altLang="es-ES" sz="3600" dirty="0">
                <a:latin typeface="AR CENA" panose="02000000000000000000" pitchFamily="2" charset="0"/>
              </a:rPr>
              <a:t>Xogos populares no magosto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A72B6BB-7491-47B0-B5E5-9764E08924C6}"/>
              </a:ext>
            </a:extLst>
          </p:cNvPr>
          <p:cNvSpPr txBox="1">
            <a:spLocks/>
          </p:cNvSpPr>
          <p:nvPr/>
        </p:nvSpPr>
        <p:spPr>
          <a:xfrm>
            <a:off x="990600" y="4872195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altLang="es-ES" sz="3600" dirty="0">
                <a:latin typeface="AR CENA" panose="02000000000000000000" pitchFamily="2" charset="0"/>
              </a:rPr>
              <a:t>Semana da froita</a:t>
            </a:r>
          </a:p>
        </p:txBody>
      </p:sp>
    </p:spTree>
    <p:extLst>
      <p:ext uri="{BB962C8B-B14F-4D97-AF65-F5344CB8AC3E}">
        <p14:creationId xmlns:p14="http://schemas.microsoft.com/office/powerpoint/2010/main" val="22151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BENEFICIOS PARA O CENTRO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E3FCDD0-F5D9-43E3-A6AB-EAFFFBC3FB7C}"/>
              </a:ext>
            </a:extLst>
          </p:cNvPr>
          <p:cNvSpPr txBox="1">
            <a:spLocks/>
          </p:cNvSpPr>
          <p:nvPr/>
        </p:nvSpPr>
        <p:spPr>
          <a:xfrm>
            <a:off x="990600" y="1889442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altLang="es-ES" sz="3600" dirty="0">
                <a:latin typeface="AR CENA" panose="02000000000000000000" pitchFamily="2" charset="0"/>
              </a:rPr>
              <a:t>Distintivo de calidade Selo Vida Saudable. Secretaría de Estado de Educación, Formación Profesional e Universidades.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A9C6373-DAB2-40F6-B410-B7A50A6CDADA}"/>
              </a:ext>
            </a:extLst>
          </p:cNvPr>
          <p:cNvSpPr txBox="1">
            <a:spLocks/>
          </p:cNvSpPr>
          <p:nvPr/>
        </p:nvSpPr>
        <p:spPr>
          <a:xfrm>
            <a:off x="990600" y="3220720"/>
            <a:ext cx="10515600" cy="2682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Premios Plan </a:t>
            </a:r>
            <a:r>
              <a:rPr lang="gl-ES" altLang="es-ES" sz="3600" dirty="0">
                <a:latin typeface="AR CENA" panose="02000000000000000000" pitchFamily="2" charset="0"/>
              </a:rPr>
              <a:t>Proxecta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 CENA" panose="02000000000000000000" pitchFamily="2" charset="0"/>
              </a:rPr>
              <a:t>	Un 1º premio de 6.000 €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 CENA" panose="02000000000000000000" pitchFamily="2" charset="0"/>
              </a:rPr>
              <a:t>	Un 2º premio de 4.000 €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 CENA" panose="02000000000000000000" pitchFamily="2" charset="0"/>
              </a:rPr>
              <a:t>	</a:t>
            </a:r>
            <a:r>
              <a:rPr lang="gl-ES" altLang="es-ES" sz="3600" dirty="0">
                <a:latin typeface="AR CENA" panose="02000000000000000000" pitchFamily="2" charset="0"/>
              </a:rPr>
              <a:t>Dous</a:t>
            </a:r>
            <a:r>
              <a:rPr lang="es-ES" altLang="es-ES" sz="3600" dirty="0">
                <a:latin typeface="AR CENA" panose="02000000000000000000" pitchFamily="2" charset="0"/>
              </a:rPr>
              <a:t> 3º premios de 2.000 € cada un.</a:t>
            </a:r>
          </a:p>
        </p:txBody>
      </p:sp>
    </p:spTree>
    <p:extLst>
      <p:ext uri="{BB962C8B-B14F-4D97-AF65-F5344CB8AC3E}">
        <p14:creationId xmlns:p14="http://schemas.microsoft.com/office/powerpoint/2010/main" val="32170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1º PASO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E3FCDD0-F5D9-43E3-A6AB-EAFFFBC3FB7C}"/>
              </a:ext>
            </a:extLst>
          </p:cNvPr>
          <p:cNvSpPr txBox="1">
            <a:spLocks/>
          </p:cNvSpPr>
          <p:nvPr/>
        </p:nvSpPr>
        <p:spPr>
          <a:xfrm>
            <a:off x="990600" y="1889442"/>
            <a:ext cx="10515600" cy="54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altLang="es-ES" sz="3600" dirty="0">
                <a:latin typeface="AR CENA" panose="02000000000000000000" pitchFamily="2" charset="0"/>
              </a:rPr>
              <a:t>Materia de libre configuración autonómica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A9C6373-DAB2-40F6-B410-B7A50A6CDADA}"/>
              </a:ext>
            </a:extLst>
          </p:cNvPr>
          <p:cNvSpPr txBox="1">
            <a:spLocks/>
          </p:cNvSpPr>
          <p:nvPr/>
        </p:nvSpPr>
        <p:spPr>
          <a:xfrm>
            <a:off x="990600" y="3220720"/>
            <a:ext cx="10515600" cy="2682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es-ES" sz="4000" dirty="0">
                <a:latin typeface="AR CENA" panose="02000000000000000000" pitchFamily="2" charset="0"/>
              </a:rPr>
              <a:t>“Promoción de Estilos de Vida </a:t>
            </a:r>
            <a:r>
              <a:rPr lang="gl-ES" altLang="es-ES" sz="4000" dirty="0">
                <a:latin typeface="AR CENA" panose="02000000000000000000" pitchFamily="2" charset="0"/>
              </a:rPr>
              <a:t>Saudables</a:t>
            </a:r>
            <a:r>
              <a:rPr lang="es-ES" altLang="es-ES" sz="4000" dirty="0">
                <a:latin typeface="AR CENA" panose="02000000000000000000" pitchFamily="2" charset="0"/>
              </a:rPr>
              <a:t>”</a:t>
            </a:r>
            <a:endParaRPr lang="gl-ES" altLang="es-ES" sz="4000" dirty="0">
              <a:latin typeface="AR CENA" panose="02000000000000000000" pitchFamily="2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ES" altLang="es-ES" sz="3600" dirty="0">
              <a:latin typeface="AR CENA" panose="02000000000000000000" pitchFamily="2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 CENA" panose="02000000000000000000" pitchFamily="2" charset="0"/>
              </a:rPr>
              <a:t>4º de E. Primaria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" altLang="es-ES" sz="3600" dirty="0">
                <a:latin typeface="AR CENA" panose="02000000000000000000" pitchFamily="2" charset="0"/>
              </a:rPr>
              <a:t>6º de E. Primaria</a:t>
            </a:r>
          </a:p>
        </p:txBody>
      </p:sp>
    </p:spTree>
    <p:extLst>
      <p:ext uri="{BB962C8B-B14F-4D97-AF65-F5344CB8AC3E}">
        <p14:creationId xmlns:p14="http://schemas.microsoft.com/office/powerpoint/2010/main" val="11728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7DEB8-7C9D-4671-8E25-716754ED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PROPOSTA DA MILLA DIARIA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A9C6373-DAB2-40F6-B410-B7A50A6CDADA}"/>
              </a:ext>
            </a:extLst>
          </p:cNvPr>
          <p:cNvSpPr txBox="1">
            <a:spLocks/>
          </p:cNvSpPr>
          <p:nvPr/>
        </p:nvSpPr>
        <p:spPr>
          <a:xfrm>
            <a:off x="980440" y="2611120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es-ES" sz="4400" dirty="0">
                <a:latin typeface="AR CENA" panose="02000000000000000000" pitchFamily="2" charset="0"/>
              </a:rPr>
              <a:t>“A milla da </a:t>
            </a:r>
            <a:r>
              <a:rPr lang="gl-ES" altLang="es-ES" sz="4400" dirty="0">
                <a:latin typeface="AR CENA" panose="02000000000000000000" pitchFamily="2" charset="0"/>
              </a:rPr>
              <a:t>Curuxa</a:t>
            </a:r>
            <a:r>
              <a:rPr lang="es-ES" altLang="es-ES" sz="4400" dirty="0">
                <a:latin typeface="AR CENA" panose="02000000000000000000" pitchFamily="2" charset="0"/>
              </a:rPr>
              <a:t>”</a:t>
            </a:r>
            <a:endParaRPr lang="gl-ES" altLang="es-ES" sz="4400" dirty="0">
              <a:latin typeface="AR CENA" panose="02000000000000000000" pitchFamily="2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ES" altLang="es-ES" sz="3600" dirty="0">
              <a:latin typeface="AR CENA" panose="02000000000000000000" pitchFamily="2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7D48A73-1104-433F-B904-512953D96F5A}"/>
              </a:ext>
            </a:extLst>
          </p:cNvPr>
          <p:cNvSpPr txBox="1">
            <a:spLocks/>
          </p:cNvSpPr>
          <p:nvPr/>
        </p:nvSpPr>
        <p:spPr>
          <a:xfrm>
            <a:off x="980440" y="3531552"/>
            <a:ext cx="10515600" cy="2727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altLang="es-ES" sz="3600" dirty="0">
                <a:latin typeface="AR CENA" panose="02000000000000000000" pitchFamily="2" charset="0"/>
              </a:rPr>
              <a:t>Percorrer unha</a:t>
            </a:r>
            <a:r>
              <a:rPr lang="es-ES" altLang="es-ES" sz="3600" dirty="0">
                <a:latin typeface="AR CENA" panose="02000000000000000000" pitchFamily="2" charset="0"/>
              </a:rPr>
              <a:t> milla diaria</a:t>
            </a:r>
          </a:p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Dentro do horario lectivo</a:t>
            </a:r>
          </a:p>
          <a:p>
            <a:pPr algn="ctr"/>
            <a:r>
              <a:rPr lang="es-ES" altLang="es-ES" sz="3600" dirty="0">
                <a:latin typeface="AR CENA" panose="02000000000000000000" pitchFamily="2" charset="0"/>
              </a:rPr>
              <a:t>Todo o alumnado de E. Primaria</a:t>
            </a:r>
          </a:p>
          <a:p>
            <a:pPr algn="ctr"/>
            <a:endParaRPr lang="es-ES" altLang="es-ES" sz="4400" dirty="0"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altLang="es-ES" sz="4400" dirty="0">
              <a:latin typeface="AR CENA" panose="02000000000000000000" pitchFamily="2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ES" altLang="es-ES" sz="3600" dirty="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E505B0-B55E-41A4-BB14-B2582F885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8" y="512114"/>
            <a:ext cx="11150923" cy="354351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98EDE92-29CA-4F1C-BB85-3D5E18528B4A}"/>
              </a:ext>
            </a:extLst>
          </p:cNvPr>
          <p:cNvSpPr/>
          <p:nvPr/>
        </p:nvSpPr>
        <p:spPr>
          <a:xfrm>
            <a:off x="2964830" y="4673352"/>
            <a:ext cx="62496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3361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CENA" panose="02000000000000000000" pitchFamily="2" charset="0"/>
              </a:rPr>
              <a:t>“TIRÁN SAUDABLE”</a:t>
            </a:r>
            <a:endParaRPr lang="es-E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3361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28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9F27A5D-2738-44CB-853B-67F5518B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OBXECTIVOS DO PDC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7F7EBA-B23E-4584-9F65-8889FC92F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Integrar a filosofía do programa dentro do Proxecto Educativo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Incrementar a carga real de actividade física diaria do alumnado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Mellorar o equipamento deportivo do centro para ofrecer máis alternativas de práctica de actividade física nos tempos de lecer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Aumentar a cantidade de material deportivo a disposición do alumnado nos tempos de lecer</a:t>
            </a:r>
          </a:p>
        </p:txBody>
      </p:sp>
    </p:spTree>
    <p:extLst>
      <p:ext uri="{BB962C8B-B14F-4D97-AF65-F5344CB8AC3E}">
        <p14:creationId xmlns:p14="http://schemas.microsoft.com/office/powerpoint/2010/main" val="3280501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9F27A5D-2738-44CB-853B-67F5518B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OBXECTIVOS DO PDC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C7F7EBA-B23E-4584-9F65-8889FC92F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Valorar a condición física do alumnado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Dar a coñecer as accións a través dun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blog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.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Potenciar no profesorado o traballo en equipo.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Difundir información sobre vida activa e saudable.</a:t>
            </a:r>
          </a:p>
          <a:p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Implicar aos distintos axentes sociais na promoción dun estilo de vida activo.</a:t>
            </a:r>
          </a:p>
          <a:p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8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0E505B0-B55E-41A4-BB14-B2582F885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8" y="512114"/>
            <a:ext cx="11150923" cy="354351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98EDE92-29CA-4F1C-BB85-3D5E18528B4A}"/>
              </a:ext>
            </a:extLst>
          </p:cNvPr>
          <p:cNvSpPr/>
          <p:nvPr/>
        </p:nvSpPr>
        <p:spPr>
          <a:xfrm>
            <a:off x="2964830" y="4673352"/>
            <a:ext cx="62496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3361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CENA" panose="02000000000000000000" pitchFamily="2" charset="0"/>
              </a:rPr>
              <a:t>“TIRÁN SAUDABLE”</a:t>
            </a:r>
            <a:endParaRPr lang="es-E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3361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7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DA CURUXA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0CCC650-37CA-4430-B56C-8C404B917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74" t="11748" r="28329" b="8632"/>
          <a:stretch/>
        </p:blipFill>
        <p:spPr>
          <a:xfrm>
            <a:off x="3083560" y="1690688"/>
            <a:ext cx="6024880" cy="453528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498465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OBXECTIVOS DA MILLA DA CURUXA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Incrementar a carga real de actividade física diaria no alumnado.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Reducir os niveis de </a:t>
            </a:r>
            <a:r>
              <a:rPr lang="gl-ES" sz="3900" dirty="0" err="1">
                <a:solidFill>
                  <a:srgbClr val="233616"/>
                </a:solidFill>
                <a:latin typeface="AR CENA" panose="02000000000000000000" pitchFamily="2" charset="0"/>
              </a:rPr>
              <a:t>sobrepeso</a:t>
            </a:r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 e obesidade do alumnado.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Satisfacer as necesidades de liberdade no medio natural nestas idades.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Establecer contacto diario coa natureza, cos seus sons, cos seus olores, coas súas especies así como fomentar o respecto pola mesma.</a:t>
            </a:r>
          </a:p>
          <a:p>
            <a:pPr marL="0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61613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OBXECTIVOS DA MILLA DA CURUXA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Ofrecer ao alumnado a posibilidade de compartir conversas e experiencias cos mestres e cos compañeiros e compañeiras, nun ambiente distinto ao da aula.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Mellorar o rendemento, o estado de ánimo e a concentración.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Reducir os niveis de estrés e ansiedade.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Promover unha actividade non competitiva, senón divertida </a:t>
            </a:r>
            <a:r>
              <a:rPr lang="gl-ES" sz="3900" dirty="0" err="1">
                <a:solidFill>
                  <a:srgbClr val="233616"/>
                </a:solidFill>
                <a:latin typeface="AR CENA" panose="02000000000000000000" pitchFamily="2" charset="0"/>
              </a:rPr>
              <a:t>interactuando</a:t>
            </a:r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 cos demais.</a:t>
            </a:r>
          </a:p>
          <a:p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Promover unha actividade non discriminatoria nin excluínte na que todos participen.</a:t>
            </a:r>
          </a:p>
          <a:p>
            <a:pPr marL="0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992707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DA CURUXA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213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Modificación do horario lectivo</a:t>
            </a:r>
          </a:p>
          <a:p>
            <a:pPr marL="0" indent="0">
              <a:buNone/>
            </a:pPr>
            <a:endParaRPr lang="gl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7928257-3B6F-475D-AF79-F25D4E1C61D5}"/>
              </a:ext>
            </a:extLst>
          </p:cNvPr>
          <p:cNvSpPr/>
          <p:nvPr/>
        </p:nvSpPr>
        <p:spPr>
          <a:xfrm>
            <a:off x="1584960" y="2845564"/>
            <a:ext cx="93065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09:30 – 10:20    1ª Sesión de 50’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10:20 – 11:10    2ª Sesión de 50’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C00000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11:10 – 11:25    A Milla da </a:t>
            </a:r>
            <a:r>
              <a:rPr lang="es-ES" altLang="es-ES" sz="2800" dirty="0" err="1">
                <a:solidFill>
                  <a:srgbClr val="C00000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Curuxa</a:t>
            </a:r>
            <a:r>
              <a:rPr lang="es-ES" altLang="es-ES" sz="2800" dirty="0">
                <a:solidFill>
                  <a:srgbClr val="C00000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15’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11:25 – 12:15    3ª Sesión de 50’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12:15 – 12:30    Recreo de 15’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12:30 – 12:50    Tempo de lectura de 20’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12:50 – 13:40    4ª Sesión de 50’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800" dirty="0">
                <a:solidFill>
                  <a:srgbClr val="233616"/>
                </a:solidFill>
                <a:latin typeface="AR CEN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13:40 – 14:30    5ª Sesión de 50’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rgbClr val="233616"/>
              </a:solidFill>
              <a:effectLst/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40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PERCORRIDOS DA MILLA DA CURUXA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99741BBE-8CC9-4217-A4A3-EF1B61CD2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7077" r="3110" b="17972"/>
          <a:stretch/>
        </p:blipFill>
        <p:spPr>
          <a:xfrm>
            <a:off x="2029460" y="1690688"/>
            <a:ext cx="8133080" cy="4604444"/>
          </a:xfr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792315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PERCORRIDOS DA MILLA DA CURUXA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D09936-0930-4A68-8EEF-F98FDD317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10666" r="3488" b="14074"/>
          <a:stretch/>
        </p:blipFill>
        <p:spPr>
          <a:xfrm>
            <a:off x="2148840" y="1690688"/>
            <a:ext cx="7894320" cy="460955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77205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PERCORRIDOS DA MILLA DA CURUXA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81F4FB-D7BA-453E-827A-4C064530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481" r="9563" b="15852"/>
          <a:stretch/>
        </p:blipFill>
        <p:spPr>
          <a:xfrm>
            <a:off x="2260600" y="1690688"/>
            <a:ext cx="7564120" cy="477892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14047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ORGANIZACIÓN DA MILLA DA CURUXA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F2E186-D7B1-4541-9D32-FF8BA0919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9778" r="18916" b="14815"/>
          <a:stretch/>
        </p:blipFill>
        <p:spPr>
          <a:xfrm>
            <a:off x="1023354" y="2519680"/>
            <a:ext cx="10145291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7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DA CURUXA</a:t>
            </a:r>
          </a:p>
        </p:txBody>
      </p:sp>
      <p:pic>
        <p:nvPicPr>
          <p:cNvPr id="2050" name="Picture 2" descr="https://1.bp.blogspot.com/-_o0bD7SxYk8/WGvkoEFio0I/AAAAAAAAAEc/7UeOp3rgxjMYtdlOgRs0E_UWewtPjl0zACLcB/s640/DSC01428.JPG">
            <a:extLst>
              <a:ext uri="{FF2B5EF4-FFF2-40B4-BE49-F238E27FC236}">
                <a16:creationId xmlns:a16="http://schemas.microsoft.com/office/drawing/2014/main" id="{567FCD97-BF85-4219-8BA2-7F2086C4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3568"/>
            <a:ext cx="5169323" cy="387699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3BF831-EDF7-4947-B7DF-6F75E90DF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77" y="1873568"/>
            <a:ext cx="5169323" cy="387699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803119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INTERDISCIPLINAR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213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Celebración do magosto</a:t>
            </a: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808939-60FC-4336-B1FD-EA0A489A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2980" y="3041967"/>
            <a:ext cx="4074160" cy="3055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77BE0B-7E54-4178-A6DC-5A8DB688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89" y="2532697"/>
            <a:ext cx="5436871" cy="40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0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950C9A-B05C-4213-A888-42724D2D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60" y="345440"/>
            <a:ext cx="4768780" cy="605944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17284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INTERDISCIPLINAR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213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Día internacional contra a violencia de xénero</a:t>
            </a: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6146" name="Picture 2" descr="https://4.bp.blogspot.com/-whCBtU3mihE/WPuFm4NCy-I/AAAAAAAAAPU/18FhtIolEbgHRm76ixJgoYB9Aat6vBTogCLcB/s1600/DSC01305.JPG">
            <a:extLst>
              <a:ext uri="{FF2B5EF4-FFF2-40B4-BE49-F238E27FC236}">
                <a16:creationId xmlns:a16="http://schemas.microsoft.com/office/drawing/2014/main" id="{7B1B8B4E-91D9-4760-9143-2B3E2BA6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32697"/>
            <a:ext cx="5054600" cy="379095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3.bp.blogspot.com/-tcQI3wdoI44/WPuFoPBV4nI/AAAAAAAAAPY/G0CMUlLAai4RNtS7I-pXc4Mi-2agbccuwCLcB/s1600/DSC01308.JPG">
            <a:extLst>
              <a:ext uri="{FF2B5EF4-FFF2-40B4-BE49-F238E27FC236}">
                <a16:creationId xmlns:a16="http://schemas.microsoft.com/office/drawing/2014/main" id="{151B9372-01CF-407C-9B1D-6CA0B15C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32698"/>
            <a:ext cx="5054600" cy="379095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61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INTERDISCIPLINAR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612374E-D3F5-47F5-B7E8-E434F9E3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213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900" dirty="0">
                <a:solidFill>
                  <a:srgbClr val="233616"/>
                </a:solidFill>
                <a:latin typeface="AR CENA" panose="02000000000000000000" pitchFamily="2" charset="0"/>
              </a:rPr>
              <a:t>Día da paz, unha milla solidaria</a:t>
            </a:r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8198" name="Picture 6" descr="https://3.bp.blogspot.com/-GNLPcxEc_G4/WSmUeV0KJlI/AAAAAAAAAcE/sszLEgeQ77QaqPuPdouXGPu0mc1tyTJnACLcB/s1600/DSC01644.JPG">
            <a:extLst>
              <a:ext uri="{FF2B5EF4-FFF2-40B4-BE49-F238E27FC236}">
                <a16:creationId xmlns:a16="http://schemas.microsoft.com/office/drawing/2014/main" id="{C8EFEB07-DB4E-4AA3-B4F7-DD6DDC40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32697"/>
            <a:ext cx="5054600" cy="379095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2.bp.blogspot.com/-knyPfHw2cdA/WSmT43DbRGI/AAAAAAAAAb4/NDDw-zwJYWgn6TEzCdyo2aylTJEoveETwCLcB/s1600/DSC01656.JPG">
            <a:extLst>
              <a:ext uri="{FF2B5EF4-FFF2-40B4-BE49-F238E27FC236}">
                <a16:creationId xmlns:a16="http://schemas.microsoft.com/office/drawing/2014/main" id="{04835C32-42E7-43FC-9ACD-B9086D5D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32697"/>
            <a:ext cx="5054600" cy="379095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49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A TRAVÉS DO OBXECTIVO</a:t>
            </a:r>
          </a:p>
        </p:txBody>
      </p:sp>
      <p:pic>
        <p:nvPicPr>
          <p:cNvPr id="9220" name="Picture 4" descr="https://3.bp.blogspot.com/-7NmqcB0z9sc/WPRyFmEjT7I/AAAAAAAAAMI/19z7ujW0R6UTEQH6S1CmnT1GrOpg-qZ0gCLcB/s1600/Tipos-de-Objetivos.jpg">
            <a:extLst>
              <a:ext uri="{FF2B5EF4-FFF2-40B4-BE49-F238E27FC236}">
                <a16:creationId xmlns:a16="http://schemas.microsoft.com/office/drawing/2014/main" id="{72D2DBCC-DE13-4D7D-B057-FFF6938F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690688"/>
            <a:ext cx="9169400" cy="439367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20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DIDÁCTICA</a:t>
            </a:r>
          </a:p>
        </p:txBody>
      </p:sp>
      <p:pic>
        <p:nvPicPr>
          <p:cNvPr id="1026" name="Picture 2" descr="https://4.bp.blogspot.com/-9KWsczM__fk/WPSIbUUvKgI/AAAAAAAAAMo/W8XZ3EzZaw4_sxXaOVPNegE80nUtdJgnwCLcB/s1600/00023795.jpg">
            <a:extLst>
              <a:ext uri="{FF2B5EF4-FFF2-40B4-BE49-F238E27FC236}">
                <a16:creationId xmlns:a16="http://schemas.microsoft.com/office/drawing/2014/main" id="{1B7B0B56-BE47-475A-A479-4EF4A45B7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0"/>
          <a:stretch/>
        </p:blipFill>
        <p:spPr bwMode="auto">
          <a:xfrm>
            <a:off x="2303645" y="1690688"/>
            <a:ext cx="7584710" cy="451607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83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9E609-9927-4A7A-A654-548298D1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FAUNA DA MILLA</a:t>
            </a:r>
          </a:p>
        </p:txBody>
      </p:sp>
      <p:pic>
        <p:nvPicPr>
          <p:cNvPr id="10246" name="Picture 6" descr="https://4.bp.blogspot.com/-sPf2uQfUSSs/WPtFwXXOZbI/AAAAAAAAAPA/8uPXkTe6KAEzvBaKO-v3B4i0Z8TBY2vigCLcB/s1600/DSC00795.JPG">
            <a:extLst>
              <a:ext uri="{FF2B5EF4-FFF2-40B4-BE49-F238E27FC236}">
                <a16:creationId xmlns:a16="http://schemas.microsoft.com/office/drawing/2014/main" id="{FA01080C-5989-4484-BC6C-CF08600CD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838200" y="1690688"/>
            <a:ext cx="5143500" cy="47752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9E1580-B001-466A-87AB-CE62D1403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886" y="2287105"/>
            <a:ext cx="4771331" cy="357849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229348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36634-88EB-49F2-B8BA-2D1002F7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 MILLA DA CURUXA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F2D00DB-64E9-40AB-B2A5-A7F97233F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3255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Gañadores do reto “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Escuelas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de la Milla”</a:t>
            </a:r>
          </a:p>
        </p:txBody>
      </p:sp>
      <p:pic>
        <p:nvPicPr>
          <p:cNvPr id="13318" name="Picture 6" descr="Las escuelas de la milla">
            <a:extLst>
              <a:ext uri="{FF2B5EF4-FFF2-40B4-BE49-F238E27FC236}">
                <a16:creationId xmlns:a16="http://schemas.microsoft.com/office/drawing/2014/main" id="{2A8EF749-F9EA-47A2-A9FD-BF944C30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70" y="2512377"/>
            <a:ext cx="50673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E89618D5-AE71-48C3-A4E1-43C157BCEBCF}"/>
              </a:ext>
            </a:extLst>
          </p:cNvPr>
          <p:cNvSpPr txBox="1">
            <a:spLocks/>
          </p:cNvSpPr>
          <p:nvPr/>
        </p:nvSpPr>
        <p:spPr>
          <a:xfrm>
            <a:off x="838200" y="5815013"/>
            <a:ext cx="10515600" cy="321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2000" dirty="0">
                <a:solidFill>
                  <a:srgbClr val="233616"/>
                </a:solidFill>
                <a:latin typeface="AR CENA" panose="02000000000000000000" pitchFamily="2" charset="0"/>
              </a:rPr>
              <a:t>www.escuelasdelamilla.es</a:t>
            </a:r>
          </a:p>
        </p:txBody>
      </p:sp>
    </p:spTree>
    <p:extLst>
      <p:ext uri="{BB962C8B-B14F-4D97-AF65-F5344CB8AC3E}">
        <p14:creationId xmlns:p14="http://schemas.microsoft.com/office/powerpoint/2010/main" val="4961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8C08EA-9120-4CD6-A58D-D713425A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197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4º e. Primaria 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D02A50A-2EF0-4633-915B-8DCDD33C9D1E}"/>
              </a:ext>
            </a:extLst>
          </p:cNvPr>
          <p:cNvSpPr txBox="1">
            <a:spLocks/>
          </p:cNvSpPr>
          <p:nvPr/>
        </p:nvSpPr>
        <p:spPr>
          <a:xfrm>
            <a:off x="838200" y="2522537"/>
            <a:ext cx="10515600" cy="3959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gl-ES" b="1" dirty="0"/>
              <a:t>Bloque 1:</a:t>
            </a:r>
            <a:r>
              <a:rPr lang="gl-ES" dirty="0"/>
              <a:t> </a:t>
            </a:r>
            <a:r>
              <a:rPr lang="gl-ES" u="sng" dirty="0"/>
              <a:t>Actividade Física e Saúde.</a:t>
            </a:r>
            <a:endParaRPr lang="gl-ES" dirty="0"/>
          </a:p>
          <a:p>
            <a:pPr algn="just"/>
            <a:r>
              <a:rPr lang="gl-ES" dirty="0"/>
              <a:t>Actividade física como hábito de vida saudable: como, cando, onde, canta e por que.</a:t>
            </a:r>
          </a:p>
          <a:p>
            <a:pPr algn="just"/>
            <a:r>
              <a:rPr lang="gl-ES" dirty="0"/>
              <a:t>Avaliación e análise da postura, da composición corporal e da actividade física saudable realizada.</a:t>
            </a:r>
          </a:p>
          <a:p>
            <a:pPr marL="0" indent="0" algn="just">
              <a:buNone/>
            </a:pPr>
            <a:br>
              <a:rPr lang="gl-ES" dirty="0"/>
            </a:br>
            <a:endParaRPr lang="gl-ES" dirty="0"/>
          </a:p>
          <a:p>
            <a:pPr algn="just"/>
            <a:r>
              <a:rPr lang="gl-ES" b="1" dirty="0"/>
              <a:t>Bloque 2: </a:t>
            </a:r>
            <a:r>
              <a:rPr lang="gl-ES" u="sng" dirty="0"/>
              <a:t>Alimentación para a Saúde.</a:t>
            </a:r>
            <a:endParaRPr lang="gl-ES" dirty="0"/>
          </a:p>
          <a:p>
            <a:pPr algn="just"/>
            <a:r>
              <a:rPr lang="gl-ES" dirty="0"/>
              <a:t>Alimentación como hábito de vida saudable. Beneficios e riscos para a saúde derivados da dieta. Modelos de dieta atlántica e mediterránea como patróns alimentarios saudables.</a:t>
            </a:r>
          </a:p>
          <a:p>
            <a:pPr algn="just"/>
            <a:r>
              <a:rPr lang="gl-ES" dirty="0"/>
              <a:t>Inxestión alimentaria e hidratación segundo as recomendacións saudables máis adecuadas á súa idade, o seu sexo e a súa actividade física diaria.</a:t>
            </a:r>
          </a:p>
        </p:txBody>
      </p:sp>
    </p:spTree>
    <p:extLst>
      <p:ext uri="{BB962C8B-B14F-4D97-AF65-F5344CB8AC3E}">
        <p14:creationId xmlns:p14="http://schemas.microsoft.com/office/powerpoint/2010/main" val="2569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8C08EA-9120-4CD6-A58D-D713425A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197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4º e. Primaria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69EACC0-FCEF-47E6-91A9-C94585722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944960"/>
              </p:ext>
            </p:extLst>
          </p:nvPr>
        </p:nvGraphicFramePr>
        <p:xfrm>
          <a:off x="2479040" y="2522536"/>
          <a:ext cx="7498080" cy="37766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5108">
                  <a:extLst>
                    <a:ext uri="{9D8B030D-6E8A-4147-A177-3AD203B41FA5}">
                      <a16:colId xmlns:a16="http://schemas.microsoft.com/office/drawing/2014/main" val="1606607483"/>
                    </a:ext>
                  </a:extLst>
                </a:gridCol>
                <a:gridCol w="5675843">
                  <a:extLst>
                    <a:ext uri="{9D8B030D-6E8A-4147-A177-3AD203B41FA5}">
                      <a16:colId xmlns:a16="http://schemas.microsoft.com/office/drawing/2014/main" val="649405430"/>
                    </a:ext>
                  </a:extLst>
                </a:gridCol>
                <a:gridCol w="1317129">
                  <a:extLst>
                    <a:ext uri="{9D8B030D-6E8A-4147-A177-3AD203B41FA5}">
                      <a16:colId xmlns:a16="http://schemas.microsoft.com/office/drawing/2014/main" val="796619742"/>
                    </a:ext>
                  </a:extLst>
                </a:gridCol>
              </a:tblGrid>
              <a:tr h="47208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UNIDADES DIDÁCTICAS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SESIÓNS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88146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“¿E ti como te moves?”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S" sz="2000" b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814755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“¿Somos saudables?”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2905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“Coidemos o noso corpo”</a:t>
                      </a:r>
                      <a:endParaRPr lang="gl-ES" sz="2400" b="0" i="0" noProof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808863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“¡Bebe moita auga!”</a:t>
                      </a:r>
                      <a:endParaRPr lang="gl-ES" sz="2400" b="0" i="0" noProof="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1044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“¡Come ben!”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05731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6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“Do Atlántico ao Mediterráneo”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301760"/>
                  </a:ext>
                </a:extLst>
              </a:tr>
              <a:tr h="47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7</a:t>
                      </a:r>
                      <a:endParaRPr lang="es-ES" sz="2000" dirty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“Coidado que é tóxico”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074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13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8C08EA-9120-4CD6-A58D-D713425A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197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6º e. Primaria 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D02A50A-2EF0-4633-915B-8DCDD33C9D1E}"/>
              </a:ext>
            </a:extLst>
          </p:cNvPr>
          <p:cNvSpPr txBox="1">
            <a:spLocks/>
          </p:cNvSpPr>
          <p:nvPr/>
        </p:nvSpPr>
        <p:spPr>
          <a:xfrm>
            <a:off x="838200" y="2522537"/>
            <a:ext cx="10515600" cy="3959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b="1" dirty="0"/>
              <a:t>Bloque 1:</a:t>
            </a:r>
            <a:r>
              <a:rPr lang="gl-ES" dirty="0"/>
              <a:t> </a:t>
            </a:r>
            <a:r>
              <a:rPr lang="gl-ES" u="sng" dirty="0"/>
              <a:t>Actividade Física e Saúde.</a:t>
            </a:r>
            <a:endParaRPr lang="gl-ES" dirty="0"/>
          </a:p>
          <a:p>
            <a:r>
              <a:rPr lang="gl-ES" dirty="0"/>
              <a:t>Plans e estratexias para o incremento da actividade física diaria e para a redución dos períodos de inactividade. </a:t>
            </a:r>
          </a:p>
          <a:p>
            <a:r>
              <a:rPr lang="gl-ES" dirty="0"/>
              <a:t>Organización e promoción da práctica de actividade física diaria.</a:t>
            </a:r>
          </a:p>
          <a:p>
            <a:pPr marL="0" indent="0">
              <a:buNone/>
            </a:pPr>
            <a:br>
              <a:rPr lang="gl-ES" b="1" dirty="0"/>
            </a:br>
            <a:endParaRPr lang="gl-ES" dirty="0"/>
          </a:p>
          <a:p>
            <a:r>
              <a:rPr lang="gl-ES" b="1" dirty="0"/>
              <a:t>Bloque 2: </a:t>
            </a:r>
            <a:r>
              <a:rPr lang="gl-ES" u="sng" dirty="0"/>
              <a:t>Alimentación para a Saúde.</a:t>
            </a:r>
            <a:endParaRPr lang="gl-ES" dirty="0"/>
          </a:p>
          <a:p>
            <a:r>
              <a:rPr lang="gl-ES" dirty="0"/>
              <a:t>Deseño de propostas dietéticas sinxelas. Estratexias para a incorporación das recomendacións de alimentación e hidratación como hábito de vida saudable. </a:t>
            </a:r>
          </a:p>
          <a:p>
            <a:r>
              <a:rPr lang="gl-ES" dirty="0"/>
              <a:t>Estratexias para a selección de alimentos e bebidas, que permitan o cumprimento das recomendacións. Etiquetaxe nutricional dos alimentos e das bebidas.</a:t>
            </a:r>
          </a:p>
        </p:txBody>
      </p:sp>
    </p:spTree>
    <p:extLst>
      <p:ext uri="{BB962C8B-B14F-4D97-AF65-F5344CB8AC3E}">
        <p14:creationId xmlns:p14="http://schemas.microsoft.com/office/powerpoint/2010/main" val="41154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8C08EA-9120-4CD6-A58D-D713425A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197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6º e. Primaria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0DAABCC-C61C-4962-A734-373D9909D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15438"/>
              </p:ext>
            </p:extLst>
          </p:nvPr>
        </p:nvGraphicFramePr>
        <p:xfrm>
          <a:off x="2336800" y="2522537"/>
          <a:ext cx="7498080" cy="35023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5013">
                  <a:extLst>
                    <a:ext uri="{9D8B030D-6E8A-4147-A177-3AD203B41FA5}">
                      <a16:colId xmlns:a16="http://schemas.microsoft.com/office/drawing/2014/main" val="635349220"/>
                    </a:ext>
                  </a:extLst>
                </a:gridCol>
                <a:gridCol w="5659687">
                  <a:extLst>
                    <a:ext uri="{9D8B030D-6E8A-4147-A177-3AD203B41FA5}">
                      <a16:colId xmlns:a16="http://schemas.microsoft.com/office/drawing/2014/main" val="2557018352"/>
                    </a:ext>
                  </a:extLst>
                </a:gridCol>
                <a:gridCol w="1313380">
                  <a:extLst>
                    <a:ext uri="{9D8B030D-6E8A-4147-A177-3AD203B41FA5}">
                      <a16:colId xmlns:a16="http://schemas.microsoft.com/office/drawing/2014/main" val="1740538667"/>
                    </a:ext>
                  </a:extLst>
                </a:gridCol>
              </a:tblGrid>
              <a:tr h="437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UNIDADES DIDÁCTICAS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b="0" i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SESIÓNS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42770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“¿Movémonos de xeito saudable?”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S" sz="2400" b="0" i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89267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“¡Temos que movernos máis!”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70778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“¿Quen se anima?”</a:t>
                      </a:r>
                      <a:endParaRPr lang="gl-ES" sz="2400" b="0" i="0" noProof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34255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solidFill>
                            <a:srgbClr val="000000"/>
                          </a:solidFill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“A cantidade de pasos que podemos dar...”</a:t>
                      </a:r>
                      <a:endParaRPr lang="gl-ES" sz="2400" b="0" i="0" noProof="0">
                        <a:effectLst/>
                        <a:latin typeface="AR CENA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561435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“¡Bebe e come ben!”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118354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“Do Atlántico ao Mediterráneo”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28664"/>
                  </a:ext>
                </a:extLst>
              </a:tr>
              <a:tr h="437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gl-ES" sz="2400" b="0" i="0" noProof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“A cesta da compra”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0" i="0" dirty="0">
                          <a:effectLst/>
                          <a:latin typeface="AR CENA" panose="02000000000000000000" pitchFamily="2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17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08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D9E5A-D96B-482B-B0D0-BF78DD18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8800" dirty="0">
                <a:solidFill>
                  <a:srgbClr val="233616"/>
                </a:solidFill>
                <a:latin typeface="AR CENA" panose="02000000000000000000" pitchFamily="2" charset="0"/>
              </a:rPr>
              <a:t>¿Como xorde o proxecto?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18AE3DD-5911-4DE2-AABD-995FE91D0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2131975"/>
            <a:ext cx="4836160" cy="3623512"/>
          </a:xfr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6342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Trasporte de pesos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C99C5E-014D-472B-A6C7-031BEFAE7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1274"/>
            <a:ext cx="4820920" cy="361568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8B5697-AA96-408D-9B13-0F0EE0A3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2561274"/>
            <a:ext cx="4820920" cy="3615689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703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Como cargar correctamente a mochila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C13254-224A-4A72-A931-6F997F86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561273"/>
            <a:ext cx="4820921" cy="361569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67377B-063E-4ED2-AE9B-93604B01D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712" y="3013235"/>
            <a:ext cx="3615690" cy="271176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9283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Como levar a mochila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BBAE73-723A-4E83-954C-1FB1DC039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32" y="3014240"/>
            <a:ext cx="3623735" cy="27178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E771F6-06C3-48E3-BBD3-091FD76E7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9454" y="3002264"/>
            <a:ext cx="3613091" cy="270981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CB8A58-2518-46B7-955B-C839D1D7D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3032" y="3003595"/>
            <a:ext cx="3623735" cy="27178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312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Fomento de actividades en familia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“Actividade de Nadal”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Que fixeron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Con quen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Onde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Canto tempo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Intensidade</a:t>
            </a:r>
          </a:p>
        </p:txBody>
      </p:sp>
    </p:spTree>
    <p:extLst>
      <p:ext uri="{BB962C8B-B14F-4D97-AF65-F5344CB8AC3E}">
        <p14:creationId xmlns:p14="http://schemas.microsoft.com/office/powerpoint/2010/main" val="518387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10515600" cy="653415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Participación en “Pasaporte Saudable” Fundación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Eroski</a:t>
            </a: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FAED8D-245A-40AD-8B71-124C1EE1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22061" r="32501" b="2794"/>
          <a:stretch/>
        </p:blipFill>
        <p:spPr>
          <a:xfrm>
            <a:off x="838200" y="2255520"/>
            <a:ext cx="4556760" cy="408898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F80334-0697-47F6-843F-25C3C127B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75" y="2255520"/>
            <a:ext cx="5766225" cy="408898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34709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A5EA-8CC3-454B-9B09-52D8CCF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PEVS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CF736B-7CEF-4F21-AC28-F305F05AC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10515600" cy="653415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Participación en “Pasaporte Saudable” Fundación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Eroski</a:t>
            </a: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0FA1AA-5C49-4259-8724-C2A43B149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57" y="2255520"/>
            <a:ext cx="5451986" cy="408898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B97C2C7D-1DBC-48F1-B6FB-D041491BA029}"/>
              </a:ext>
            </a:extLst>
          </p:cNvPr>
          <p:cNvSpPr txBox="1">
            <a:spLocks/>
          </p:cNvSpPr>
          <p:nvPr/>
        </p:nvSpPr>
        <p:spPr>
          <a:xfrm>
            <a:off x="6797040" y="3973306"/>
            <a:ext cx="5171440" cy="653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pasaportesaludable.escueladealimentacion.es</a:t>
            </a:r>
          </a:p>
        </p:txBody>
      </p:sp>
    </p:spTree>
    <p:extLst>
      <p:ext uri="{BB962C8B-B14F-4D97-AF65-F5344CB8AC3E}">
        <p14:creationId xmlns:p14="http://schemas.microsoft.com/office/powerpoint/2010/main" val="166759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72E37-4D3C-47D2-B161-FBBFD678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DAFIS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1549D7B-7471-4DE5-BBC9-75B94B8A5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073" y="1979732"/>
            <a:ext cx="2312352" cy="173426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55AE38-1D33-4468-9AB5-F0EDA251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398" y="1979636"/>
            <a:ext cx="2312610" cy="17344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FB6B3D-014E-49C5-A715-53AF2D588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8904" y="1979604"/>
            <a:ext cx="2312354" cy="17342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0987E7-89DF-4B37-B364-34524018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32" y="1690684"/>
            <a:ext cx="3083141" cy="23123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335445-A847-4757-BAE4-2D9FF8EC5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8" y="4153263"/>
            <a:ext cx="2697481" cy="20231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8699EEC-B91F-4259-AF91-040269ADE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6783" y="4406152"/>
            <a:ext cx="2023110" cy="15173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14ACD45-A9D8-4727-B7A0-84ED974BC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0188" y="4406152"/>
            <a:ext cx="2023110" cy="15173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01A355-8868-47A2-9CBE-CB853A009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3593" y="4406152"/>
            <a:ext cx="2023110" cy="1517332"/>
          </a:xfrm>
          <a:prstGeom prst="rect">
            <a:avLst/>
          </a:prstGeom>
        </p:spPr>
      </p:pic>
      <p:pic>
        <p:nvPicPr>
          <p:cNvPr id="20482" name="Picture 2" descr="http://www.grex-technica-tienda.com/5864-thickbox_default/dinamometro-de-mano-digital.jpg">
            <a:extLst>
              <a:ext uri="{FF2B5EF4-FFF2-40B4-BE49-F238E27FC236}">
                <a16:creationId xmlns:a16="http://schemas.microsoft.com/office/drawing/2014/main" id="{4F5071B2-AC1F-44E9-BADD-8536E7502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19583" r="19066" b="18978"/>
          <a:stretch/>
        </p:blipFill>
        <p:spPr bwMode="auto">
          <a:xfrm>
            <a:off x="9459887" y="4153263"/>
            <a:ext cx="2025486" cy="20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71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6BE8D-10EA-4D5B-BFAE-B86BD66A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DAFIS</a:t>
            </a:r>
            <a:endParaRPr lang="gl-ES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BCF190-F662-4BD9-A16F-286E293FB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Colaboración co servicio de pediatría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17E48A-DFEA-47C0-B024-6D7605C2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8" y="2479043"/>
            <a:ext cx="4930563" cy="36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9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C5F3C-4178-4FAC-B6FF-8BE1C4F6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MÓVETE +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5C764FD-3B4C-4F84-843C-28A71761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2491" y="2233731"/>
            <a:ext cx="4344354" cy="325826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AECA15-C5AE-4E7E-8F17-FFB721D3F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7103" y="2234163"/>
            <a:ext cx="4347813" cy="32608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7D5A7B-CED0-4B84-A9F1-D428F3826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486" y="2233402"/>
            <a:ext cx="4341708" cy="32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5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lúdica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E1BF04E-0A21-4B8D-B8E2-F63F1632ED7B}"/>
              </a:ext>
            </a:extLst>
          </p:cNvPr>
          <p:cNvGrpSpPr/>
          <p:nvPr/>
        </p:nvGrpSpPr>
        <p:grpSpPr>
          <a:xfrm>
            <a:off x="838201" y="2512372"/>
            <a:ext cx="10515599" cy="2557468"/>
            <a:chOff x="838201" y="2512372"/>
            <a:chExt cx="10515599" cy="255746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7393B57-9859-4470-9B11-A701D5E9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2512373"/>
              <a:ext cx="3409958" cy="255746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31BEEE3-29B8-41ED-9BC3-A80A2291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020" y="2512372"/>
              <a:ext cx="3409959" cy="2557468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D180389-23F6-40A7-AE92-06DC029B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3841" y="2512372"/>
              <a:ext cx="3409959" cy="255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79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78C8C-24E5-4951-9206-EDF5EEAF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2014/2015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7DBBEA-D08D-47CD-B613-8B0C5A36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3415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Intento de participación en XOGADE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60D8F6-A3B2-48A0-88E3-ED51F9C2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16" y="3636183"/>
            <a:ext cx="1600200" cy="1036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6E02E5-B3BB-41FF-AB28-552910135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79" y="3636183"/>
            <a:ext cx="1880992" cy="10363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A3A462-0208-47CB-853D-E4BAA8510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7929"/>
            <a:ext cx="1831848" cy="1371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D0AACD-23C3-4C70-8067-A68502833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40" y="3636183"/>
            <a:ext cx="1102360" cy="1376172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EE5241B8-9029-4F65-8BED-D3E7E37A8E62}"/>
              </a:ext>
            </a:extLst>
          </p:cNvPr>
          <p:cNvGrpSpPr/>
          <p:nvPr/>
        </p:nvGrpSpPr>
        <p:grpSpPr>
          <a:xfrm>
            <a:off x="5865095" y="3636183"/>
            <a:ext cx="1472090" cy="2153412"/>
            <a:chOff x="5639910" y="2692908"/>
            <a:chExt cx="1761650" cy="273955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F083B83-EF7F-4596-813F-11423FC3B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8" r="23296"/>
            <a:stretch/>
          </p:blipFill>
          <p:spPr>
            <a:xfrm>
              <a:off x="5639910" y="2692908"/>
              <a:ext cx="1761650" cy="2160209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87A1761-E1D8-4E6F-BE05-4030A8D28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910" y="4853117"/>
              <a:ext cx="1761650" cy="579349"/>
            </a:xfrm>
            <a:prstGeom prst="rect">
              <a:avLst/>
            </a:prstGeom>
          </p:spPr>
        </p:pic>
      </p:grp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D70DAF6D-D4E3-4FAF-B1C8-2B5CC1EA1148}"/>
              </a:ext>
            </a:extLst>
          </p:cNvPr>
          <p:cNvSpPr txBox="1">
            <a:spLocks/>
          </p:cNvSpPr>
          <p:nvPr/>
        </p:nvSpPr>
        <p:spPr>
          <a:xfrm>
            <a:off x="970280" y="2786871"/>
            <a:ext cx="10515600" cy="64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Xornada Plan Proxecta 2015</a:t>
            </a:r>
          </a:p>
        </p:txBody>
      </p:sp>
    </p:spTree>
    <p:extLst>
      <p:ext uri="{BB962C8B-B14F-4D97-AF65-F5344CB8AC3E}">
        <p14:creationId xmlns:p14="http://schemas.microsoft.com/office/powerpoint/2010/main" val="31289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 (novo intento)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8FB1C9-E406-4972-B008-9592D28E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5" t="5306" r="623" b="3764"/>
          <a:stretch/>
        </p:blipFill>
        <p:spPr>
          <a:xfrm>
            <a:off x="2275840" y="2377440"/>
            <a:ext cx="7640710" cy="421798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D97B8A7-E71B-45CC-871E-48D339DDFEEE}"/>
              </a:ext>
            </a:extLst>
          </p:cNvPr>
          <p:cNvGrpSpPr/>
          <p:nvPr/>
        </p:nvGrpSpPr>
        <p:grpSpPr>
          <a:xfrm>
            <a:off x="3576320" y="2441257"/>
            <a:ext cx="5151120" cy="3954463"/>
            <a:chOff x="3576320" y="2441257"/>
            <a:chExt cx="5151120" cy="3954463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B397CDC3-2BA7-481D-A552-4B73092CCE01}"/>
                </a:ext>
              </a:extLst>
            </p:cNvPr>
            <p:cNvSpPr/>
            <p:nvPr/>
          </p:nvSpPr>
          <p:spPr>
            <a:xfrm>
              <a:off x="8656320" y="2476817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62DF19B-6EB9-451A-9067-26D51DBCAECE}"/>
                </a:ext>
              </a:extLst>
            </p:cNvPr>
            <p:cNvSpPr/>
            <p:nvPr/>
          </p:nvSpPr>
          <p:spPr>
            <a:xfrm>
              <a:off x="8442960" y="2441257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DBC8277-CCB5-458F-8BB1-0470B7A9DF20}"/>
                </a:ext>
              </a:extLst>
            </p:cNvPr>
            <p:cNvSpPr/>
            <p:nvPr/>
          </p:nvSpPr>
          <p:spPr>
            <a:xfrm>
              <a:off x="5069840" y="4759960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30D93BA-2584-4A4C-9536-0610CAC43005}"/>
                </a:ext>
              </a:extLst>
            </p:cNvPr>
            <p:cNvSpPr/>
            <p:nvPr/>
          </p:nvSpPr>
          <p:spPr>
            <a:xfrm>
              <a:off x="3576320" y="6324600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197DD11B-54C5-438C-BC9D-620BD87432CF}"/>
                </a:ext>
              </a:extLst>
            </p:cNvPr>
            <p:cNvSpPr/>
            <p:nvPr/>
          </p:nvSpPr>
          <p:spPr>
            <a:xfrm>
              <a:off x="7101840" y="3593148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723514A-2237-48A1-818E-07BE76064573}"/>
                </a:ext>
              </a:extLst>
            </p:cNvPr>
            <p:cNvSpPr/>
            <p:nvPr/>
          </p:nvSpPr>
          <p:spPr>
            <a:xfrm>
              <a:off x="6482080" y="3349308"/>
              <a:ext cx="71120" cy="71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32144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9C21A96-0634-4679-8E34-50F2ED58359E}"/>
              </a:ext>
            </a:extLst>
          </p:cNvPr>
          <p:cNvSpPr txBox="1">
            <a:spLocks/>
          </p:cNvSpPr>
          <p:nvPr/>
        </p:nvSpPr>
        <p:spPr>
          <a:xfrm>
            <a:off x="838200" y="2512377"/>
            <a:ext cx="10515600" cy="5518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CEIP Plurilingüe de San Roque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Darbo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e CEIP do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Hío</a:t>
            </a: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5107610C-ACDE-4D10-89B4-79088D7596AC}"/>
              </a:ext>
            </a:extLst>
          </p:cNvPr>
          <p:cNvSpPr txBox="1">
            <a:spLocks/>
          </p:cNvSpPr>
          <p:nvPr/>
        </p:nvSpPr>
        <p:spPr>
          <a:xfrm>
            <a:off x="838200" y="3199129"/>
            <a:ext cx="10515600" cy="29984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Baloncesto</a:t>
            </a:r>
          </a:p>
          <a:p>
            <a:pPr marL="0" indent="0" algn="ctr">
              <a:buNone/>
            </a:pP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Balonmano</a:t>
            </a: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Fútbol Sala</a:t>
            </a:r>
          </a:p>
          <a:p>
            <a:pPr marL="0" indent="0" algn="ctr"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Xadrez</a:t>
            </a:r>
          </a:p>
          <a:p>
            <a:pPr marL="0" indent="0" algn="ctr">
              <a:buNone/>
            </a:pPr>
            <a:r>
              <a:rPr lang="gl-ES" sz="3600" dirty="0" err="1">
                <a:solidFill>
                  <a:srgbClr val="C00000"/>
                </a:solidFill>
                <a:latin typeface="AR CENA" panose="02000000000000000000" pitchFamily="2" charset="0"/>
              </a:rPr>
              <a:t>Brilé</a:t>
            </a:r>
            <a:endParaRPr lang="gl-ES" sz="3600" dirty="0">
              <a:solidFill>
                <a:srgbClr val="C00000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44375D-D180-4BA0-B92A-9F177D069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12376"/>
            <a:ext cx="4678681" cy="35090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C4AE1F-81D9-4930-AFB4-20707429C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25154" r="15887" b="18980"/>
          <a:stretch/>
        </p:blipFill>
        <p:spPr>
          <a:xfrm>
            <a:off x="6138542" y="2512376"/>
            <a:ext cx="5215258" cy="35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932079-862B-4EDB-97E8-529ABC7DC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12908"/>
          <a:stretch/>
        </p:blipFill>
        <p:spPr>
          <a:xfrm>
            <a:off x="838200" y="2506941"/>
            <a:ext cx="4607559" cy="349629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4E572C-9C0B-4A97-AA73-BF13F182B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1"/>
          <a:stretch/>
        </p:blipFill>
        <p:spPr>
          <a:xfrm>
            <a:off x="6553200" y="2512376"/>
            <a:ext cx="4800600" cy="349086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9788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 (atletismo en pista)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7B4789-A89B-4AB4-B63B-7E3B6A49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34050"/>
          <a:stretch/>
        </p:blipFill>
        <p:spPr>
          <a:xfrm rot="5400000">
            <a:off x="1380060" y="1970516"/>
            <a:ext cx="3625440" cy="470916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94FC31-711D-4247-A680-F4354BD58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78" y="2512376"/>
            <a:ext cx="4833922" cy="362544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394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>
            <a:normAutofit lnSpcReduction="10000"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Actividade deportiva escolar (atletismo en pista)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0946D4-87DC-4C8B-95CE-42E505D36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11788" r="7003" b="18701"/>
          <a:stretch/>
        </p:blipFill>
        <p:spPr>
          <a:xfrm>
            <a:off x="838200" y="2512376"/>
            <a:ext cx="4983480" cy="359431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C71AE0-9B2A-4A66-8813-CA8D05842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85" y="2512376"/>
            <a:ext cx="4792415" cy="359431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9359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XOGADE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25264D-5333-46CB-AA6F-78819CD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661"/>
            <a:ext cx="10515600" cy="551815"/>
          </a:xfrm>
        </p:spPr>
        <p:txBody>
          <a:bodyPr>
            <a:no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Xogos populares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DFBE36-E2EC-45F1-9D21-6E31ECAD9B74}"/>
              </a:ext>
            </a:extLst>
          </p:cNvPr>
          <p:cNvSpPr txBox="1">
            <a:spLocks/>
          </p:cNvSpPr>
          <p:nvPr/>
        </p:nvSpPr>
        <p:spPr>
          <a:xfrm>
            <a:off x="838200" y="3705225"/>
            <a:ext cx="10515600" cy="551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Coñece o meu club</a:t>
            </a:r>
          </a:p>
        </p:txBody>
      </p:sp>
    </p:spTree>
    <p:extLst>
      <p:ext uri="{BB962C8B-B14F-4D97-AF65-F5344CB8AC3E}">
        <p14:creationId xmlns:p14="http://schemas.microsoft.com/office/powerpoint/2010/main" val="24421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ALIMÉNTATE BEN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607AAF0-0C44-4899-AA44-62E3C6D23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10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Froita na escola</a:t>
            </a: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Ponlle as pilas ao teu </a:t>
            </a:r>
            <a:r>
              <a:rPr lang="gl-ES" sz="4000" dirty="0" err="1">
                <a:solidFill>
                  <a:srgbClr val="233616"/>
                </a:solidFill>
                <a:latin typeface="AR CENA" panose="02000000000000000000" pitchFamily="2" charset="0"/>
              </a:rPr>
              <a:t>bocata</a:t>
            </a: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O sabor da aventura está no mar</a:t>
            </a:r>
          </a:p>
        </p:txBody>
      </p:sp>
    </p:spTree>
    <p:extLst>
      <p:ext uri="{BB962C8B-B14F-4D97-AF65-F5344CB8AC3E}">
        <p14:creationId xmlns:p14="http://schemas.microsoft.com/office/powerpoint/2010/main" val="222014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ALIMÉNTATE BEN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607AAF0-0C44-4899-AA44-62E3C6D23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56272"/>
          </a:xfrm>
        </p:spPr>
        <p:txBody>
          <a:bodyPr>
            <a:norm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Froita na escola</a:t>
            </a: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E1E1C64-65D7-49B2-A8D4-2EF337C09AAF}"/>
              </a:ext>
            </a:extLst>
          </p:cNvPr>
          <p:cNvGrpSpPr/>
          <p:nvPr/>
        </p:nvGrpSpPr>
        <p:grpSpPr>
          <a:xfrm>
            <a:off x="838200" y="2722880"/>
            <a:ext cx="10515599" cy="2622911"/>
            <a:chOff x="838200" y="2722880"/>
            <a:chExt cx="10515599" cy="262291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711F049-C1E3-496F-8545-149523F982AD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722880"/>
              <a:ext cx="3743960" cy="2590800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BAA4B94-3CC3-400F-8E6E-9B7FDCC585E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749" y="2754991"/>
              <a:ext cx="3292793" cy="2590800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BC6D624-C660-45D4-A0BF-EED0EBF18F5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007677" y="2935447"/>
              <a:ext cx="2526578" cy="2165667"/>
            </a:xfrm>
            <a:prstGeom prst="rect">
              <a:avLst/>
            </a:prstGeom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19221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ALIMÉNTATE BEN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607AAF0-0C44-4899-AA44-62E3C6D23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56272"/>
          </a:xfrm>
        </p:spPr>
        <p:txBody>
          <a:bodyPr>
            <a:norm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Ponlle as pilas ao teu </a:t>
            </a:r>
            <a:r>
              <a:rPr lang="gl-ES" sz="4000" dirty="0" err="1">
                <a:solidFill>
                  <a:srgbClr val="233616"/>
                </a:solidFill>
                <a:latin typeface="AR CENA" panose="02000000000000000000" pitchFamily="2" charset="0"/>
              </a:rPr>
              <a:t>bocata</a:t>
            </a: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pic>
        <p:nvPicPr>
          <p:cNvPr id="21506" name="Picture 2" descr="https://1.bp.blogspot.com/-dwGWwPI8pfo/WM4_6iihzRI/AAAAAAAAEcE/StBL4gxLgDgxnRpz1Jd48Ujv-ckNWHiDgCLcB/s1600/Bocata3.jpg">
            <a:extLst>
              <a:ext uri="{FF2B5EF4-FFF2-40B4-BE49-F238E27FC236}">
                <a16:creationId xmlns:a16="http://schemas.microsoft.com/office/drawing/2014/main" id="{2C5CCB62-358F-4C10-A219-4741A9AF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" y="2640653"/>
            <a:ext cx="10505440" cy="349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78C8C-24E5-4951-9206-EDF5EEAF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2014/2015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7DBBEA-D08D-47CD-B613-8B0C5A36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3415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Elección materia de libre configuración autonómica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A3A462-0208-47CB-853D-E4BAA8510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45" y="2733688"/>
            <a:ext cx="4775509" cy="35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ALIMÉNTATE BEN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607AAF0-0C44-4899-AA44-62E3C6D23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56272"/>
          </a:xfrm>
        </p:spPr>
        <p:txBody>
          <a:bodyPr>
            <a:norm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Ponlle as pilas ao teu </a:t>
            </a:r>
            <a:r>
              <a:rPr lang="gl-ES" sz="4000" dirty="0" err="1">
                <a:solidFill>
                  <a:srgbClr val="233616"/>
                </a:solidFill>
                <a:latin typeface="AR CENA" panose="02000000000000000000" pitchFamily="2" charset="0"/>
              </a:rPr>
              <a:t>bocata</a:t>
            </a: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C148D345-17F4-46A0-BF08-67BC1BA838DE}"/>
              </a:ext>
            </a:extLst>
          </p:cNvPr>
          <p:cNvSpPr txBox="1">
            <a:spLocks/>
          </p:cNvSpPr>
          <p:nvPr/>
        </p:nvSpPr>
        <p:spPr>
          <a:xfrm>
            <a:off x="838200" y="2688115"/>
            <a:ext cx="10515600" cy="656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“Semana dos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bocatas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de conserva”</a:t>
            </a:r>
          </a:p>
        </p:txBody>
      </p:sp>
      <p:sp>
        <p:nvSpPr>
          <p:cNvPr id="6" name="Marcador de contenido 7">
            <a:extLst>
              <a:ext uri="{FF2B5EF4-FFF2-40B4-BE49-F238E27FC236}">
                <a16:creationId xmlns:a16="http://schemas.microsoft.com/office/drawing/2014/main" id="{BC60420F-6159-435A-9D17-5FE337857E68}"/>
              </a:ext>
            </a:extLst>
          </p:cNvPr>
          <p:cNvSpPr txBox="1">
            <a:spLocks/>
          </p:cNvSpPr>
          <p:nvPr/>
        </p:nvSpPr>
        <p:spPr>
          <a:xfrm>
            <a:off x="838200" y="3531394"/>
            <a:ext cx="10515600" cy="268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Luns 9%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Martes 24%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Xoves 30%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Venres 35%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ALIMÉNTATE BEN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607AAF0-0C44-4899-AA44-62E3C6D23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56272"/>
          </a:xfrm>
        </p:spPr>
        <p:txBody>
          <a:bodyPr>
            <a:normAutofit/>
          </a:bodyPr>
          <a:lstStyle/>
          <a:p>
            <a:pPr algn="ctr"/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</a:rPr>
              <a:t>O sabor da aventura está no mar</a:t>
            </a:r>
          </a:p>
          <a:p>
            <a:pPr marL="0" indent="0" algn="ctr">
              <a:buNone/>
            </a:pPr>
            <a:endParaRPr lang="gl-ES" sz="24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CB40A0-B4FE-4FEB-B93F-7446DA82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8942"/>
            <a:ext cx="4554586" cy="34159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EBCC41-A374-42D2-AA50-6E0501134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14" y="2608942"/>
            <a:ext cx="4554586" cy="34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5648-18B6-471A-880B-4BCBFABA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I PREMIOS CROSS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37D6C4CB-79E6-411B-9E0D-B60961F9F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738652"/>
              </p:ext>
            </p:extLst>
          </p:nvPr>
        </p:nvGraphicFramePr>
        <p:xfrm>
          <a:off x="1623060" y="2483168"/>
          <a:ext cx="89458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960">
                  <a:extLst>
                    <a:ext uri="{9D8B030D-6E8A-4147-A177-3AD203B41FA5}">
                      <a16:colId xmlns:a16="http://schemas.microsoft.com/office/drawing/2014/main" val="3066181455"/>
                    </a:ext>
                  </a:extLst>
                </a:gridCol>
                <a:gridCol w="2981960">
                  <a:extLst>
                    <a:ext uri="{9D8B030D-6E8A-4147-A177-3AD203B41FA5}">
                      <a16:colId xmlns:a16="http://schemas.microsoft.com/office/drawing/2014/main" val="200382009"/>
                    </a:ext>
                  </a:extLst>
                </a:gridCol>
                <a:gridCol w="2981960">
                  <a:extLst>
                    <a:ext uri="{9D8B030D-6E8A-4147-A177-3AD203B41FA5}">
                      <a16:colId xmlns:a16="http://schemas.microsoft.com/office/drawing/2014/main" val="2473392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112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A Rúa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3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 err="1"/>
                        <a:t>Castrillón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8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 err="1"/>
                        <a:t>Tirán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89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 err="1"/>
                        <a:t>Domaio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 err="1"/>
                        <a:t>Riomaior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55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Cabo </a:t>
                      </a:r>
                      <a:r>
                        <a:rPr lang="gl-ES" dirty="0" err="1"/>
                        <a:t>Udra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17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3392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128EE-2002-4206-AB98-378E37E0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OLIMPÍADA ESCOLAR DE MOAÑA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7F4721-EDCF-49EF-97CC-EA11A767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Importancia do atletismo na escola</a:t>
            </a: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Incentivar a participación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55E654-0F81-4A49-BF75-A71E3F352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2052"/>
              </p:ext>
            </p:extLst>
          </p:nvPr>
        </p:nvGraphicFramePr>
        <p:xfrm>
          <a:off x="3307080" y="3310466"/>
          <a:ext cx="557784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336993169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3914862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dirty="0"/>
                        <a:t>Nº de Participantes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0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19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8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028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49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801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3282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Organización do patio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A28F14-2466-4600-8E3F-B67AF40A6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7" t="20000" r="21667" b="9931"/>
          <a:stretch/>
        </p:blipFill>
        <p:spPr>
          <a:xfrm>
            <a:off x="3073400" y="2462061"/>
            <a:ext cx="6045200" cy="41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Miniolimpíadas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Infantís do CEIP Plurilingüe de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Tirán</a:t>
            </a: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</p:txBody>
      </p:sp>
      <p:pic>
        <p:nvPicPr>
          <p:cNvPr id="22530" name="Picture 2" descr="https://1.bp.blogspot.com/-gtayn71t3DQ/WLXI6M6EzFI/AAAAAAAAESI/O_nKbsrQm8gBNwW7cOrOw5Wqf0Jc176uQCLcB/s1600/COLLAGE%2BINAUGURACION.jpg">
            <a:extLst>
              <a:ext uri="{FF2B5EF4-FFF2-40B4-BE49-F238E27FC236}">
                <a16:creationId xmlns:a16="http://schemas.microsoft.com/office/drawing/2014/main" id="{E3EF4C57-B2A9-468D-A7A3-8F2D7045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54912"/>
            <a:ext cx="4201160" cy="37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1.bp.blogspot.com/-_iuSLOqUfMs/WLXJWb5cQLI/AAAAAAAAESg/FssKyq3zAMMrcLyyGtW2mOHoQEwO-ygxwCEw/s1600/collage%2Bsalto%2Bde%2Blongitud.jpg">
            <a:extLst>
              <a:ext uri="{FF2B5EF4-FFF2-40B4-BE49-F238E27FC236}">
                <a16:creationId xmlns:a16="http://schemas.microsoft.com/office/drawing/2014/main" id="{4AF53BB5-676B-4C72-9733-9C6A6774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2654913"/>
            <a:ext cx="5557520" cy="18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3.bp.blogspot.com/-rdG1QdLV2lY/WLXJV2oCTrI/AAAAAAAAESY/-3kxM4raHjAYgwM9mUpuimhN6d54JJI3gCEw/s1600/collage%2Bsaltos.jpg">
            <a:extLst>
              <a:ext uri="{FF2B5EF4-FFF2-40B4-BE49-F238E27FC236}">
                <a16:creationId xmlns:a16="http://schemas.microsoft.com/office/drawing/2014/main" id="{A22479CA-56AA-485F-AD5C-116492FE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4583433"/>
            <a:ext cx="5557520" cy="18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Almorzos saudables en 6º de Primaria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7514D0-BAF6-44D9-9756-AC2FC2870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8913"/>
            <a:ext cx="4597400" cy="34480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FC7D73-C61C-4796-86BD-1A2336187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40" y="2738543"/>
            <a:ext cx="4584560" cy="34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Maletín do especialista en saúde</a:t>
            </a:r>
          </a:p>
        </p:txBody>
      </p:sp>
      <p:pic>
        <p:nvPicPr>
          <p:cNvPr id="26626" name="Picture 2" descr="https://1.bp.blogspot.com/-Bg0R6bRKtLg/WQisSteQzWI/AAAAAAAAEss/gntpgM8teoUrEtzaN3hQdRonnRhn2TrBQCLcB/s1600/1.jpg">
            <a:extLst>
              <a:ext uri="{FF2B5EF4-FFF2-40B4-BE49-F238E27FC236}">
                <a16:creationId xmlns:a16="http://schemas.microsoft.com/office/drawing/2014/main" id="{3EB10C2D-49E9-43C7-A9DD-D41AF219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2" y="2714341"/>
            <a:ext cx="5765800" cy="33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2.bp.blogspot.com/-Ddk6yvjSzZY/WQivBfRRATI/AAAAAAAAEtE/I7ym6oB_OMImnPUB8IXwwubUObxPpXTMgCLcB/s1600/3.jpg">
            <a:extLst>
              <a:ext uri="{FF2B5EF4-FFF2-40B4-BE49-F238E27FC236}">
                <a16:creationId xmlns:a16="http://schemas.microsoft.com/office/drawing/2014/main" id="{51070FC1-DDB9-4F26-B2ED-EF6673B6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21" y="2690140"/>
            <a:ext cx="2382520" cy="34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 Belén baseado na milla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A20943-C09A-403F-BD34-BF976E395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17" y="2548487"/>
            <a:ext cx="4656183" cy="34921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C0FCB0-894A-412B-8E61-CAB3421EE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0902" y="2985005"/>
            <a:ext cx="3492136" cy="26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73508-7C40-4050-BFB6-E9742C02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OUTRAS ACTUACIÓNS NO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96423-FFDD-45D3-8A19-A36BD0D2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Obradoiros do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Samaín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con presenza de movemento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7FC2B8-2A3A-492E-913D-33DA79BB0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00" y="2534870"/>
            <a:ext cx="6719599" cy="377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B6B46-DCD7-4B82-8765-48789716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BF7D34-3DF2-403A-AFE2-8A7E73A8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55015"/>
          </a:xfrm>
        </p:spPr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Novo intento de participación en XOGADE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ADF4B1-50E9-4D42-A7A6-151379040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29" y="4114800"/>
            <a:ext cx="1865142" cy="232841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1DD9C93-8A57-4A3D-867C-78C6E492E7B6}"/>
              </a:ext>
            </a:extLst>
          </p:cNvPr>
          <p:cNvSpPr txBox="1">
            <a:spLocks/>
          </p:cNvSpPr>
          <p:nvPr/>
        </p:nvSpPr>
        <p:spPr>
          <a:xfrm>
            <a:off x="838200" y="2715577"/>
            <a:ext cx="10515600" cy="1165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>
                <a:solidFill>
                  <a:srgbClr val="233616"/>
                </a:solidFill>
                <a:latin typeface="AR CENA" panose="02000000000000000000" pitchFamily="2" charset="0"/>
              </a:rPr>
              <a:t>Curso de formación da Plataforma DAFIS. Protocolos e test de valoración e utilización da plataforma on-line. Plan 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Proxecta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639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D7549-5A6D-4129-AE4E-9BBFCBD5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VALORACIÓN NOVEMBRO DAFIS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97207-336C-4D77-AD51-F5F8E4465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sobrepeso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reduciuse do 48% ao 46%</a:t>
            </a:r>
          </a:p>
          <a:p>
            <a:pPr marL="0" indent="0" algn="ctr"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 obesidade segue no 13%</a:t>
            </a:r>
          </a:p>
          <a:p>
            <a:pPr algn="ctr"/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9 suxeitos con cambio: 7 positivamente e 2 negativamente</a:t>
            </a:r>
          </a:p>
        </p:txBody>
      </p:sp>
    </p:spTree>
    <p:extLst>
      <p:ext uri="{BB962C8B-B14F-4D97-AF65-F5344CB8AC3E}">
        <p14:creationId xmlns:p14="http://schemas.microsoft.com/office/powerpoint/2010/main" val="18786914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D7549-5A6D-4129-AE4E-9BBFCBD5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VALORACIÓN XUÑO DAFIS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97207-336C-4D77-AD51-F5F8E446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2282825"/>
            <a:ext cx="11338560" cy="4351338"/>
          </a:xfrm>
        </p:spPr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 </a:t>
            </a:r>
            <a:r>
              <a:rPr lang="gl-ES" sz="3600" dirty="0" err="1">
                <a:solidFill>
                  <a:srgbClr val="233616"/>
                </a:solidFill>
                <a:latin typeface="AR CENA" panose="02000000000000000000" pitchFamily="2" charset="0"/>
              </a:rPr>
              <a:t>sobrepeso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 reduciuse do 46% ao 44%</a:t>
            </a:r>
          </a:p>
          <a:p>
            <a:pPr algn="ctr"/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A obesidade reduciuse do 13% ao 11%</a:t>
            </a:r>
          </a:p>
          <a:p>
            <a:pPr marL="0" indent="0" algn="ctr"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13 suxeitos con cambio no IMC: 10 positivamente e 3 negativamente</a:t>
            </a:r>
          </a:p>
        </p:txBody>
      </p:sp>
    </p:spTree>
    <p:extLst>
      <p:ext uri="{BB962C8B-B14F-4D97-AF65-F5344CB8AC3E}">
        <p14:creationId xmlns:p14="http://schemas.microsoft.com/office/powerpoint/2010/main" val="30035020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D7549-5A6D-4129-AE4E-9BBFCBD5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QUEDA POR FACER...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97207-336C-4D77-AD51-F5F8E446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2282825"/>
            <a:ext cx="11338560" cy="4351338"/>
          </a:xfrm>
        </p:spPr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Desenvolver o Programa “En familia”</a:t>
            </a:r>
          </a:p>
          <a:p>
            <a:pPr marL="0" indent="0" algn="ctr">
              <a:buNone/>
            </a:pPr>
            <a:endParaRPr lang="gl-ES" sz="36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Incidir na alimentación para que haxa cambios nas merenda</a:t>
            </a:r>
          </a:p>
        </p:txBody>
      </p:sp>
    </p:spTree>
    <p:extLst>
      <p:ext uri="{BB962C8B-B14F-4D97-AF65-F5344CB8AC3E}">
        <p14:creationId xmlns:p14="http://schemas.microsoft.com/office/powerpoint/2010/main" val="29358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C951F-06F5-48AA-82E3-8E693BF8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 err="1">
                <a:solidFill>
                  <a:srgbClr val="233616"/>
                </a:solidFill>
                <a:latin typeface="AR CENA" panose="02000000000000000000" pitchFamily="2" charset="0"/>
              </a:rPr>
              <a:t>Blog</a:t>
            </a:r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 do PDC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F8F542-E59A-4719-9D37-9F7114B6D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62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  <a:hlinkClick r:id="rId2"/>
              </a:rPr>
              <a:t>https://proxectodeportivotiran.blogspot.com.es/</a:t>
            </a: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r>
              <a:rPr lang="gl-ES" sz="4000" dirty="0">
                <a:solidFill>
                  <a:srgbClr val="233616"/>
                </a:solidFill>
                <a:latin typeface="AR CENA" panose="02000000000000000000" pitchFamily="2" charset="0"/>
                <a:hlinkClick r:id="rId3"/>
              </a:rPr>
              <a:t>http://infantiltiran.blogspot.com.es/</a:t>
            </a:r>
            <a:endParaRPr lang="gl-ES" sz="4000" dirty="0">
              <a:solidFill>
                <a:srgbClr val="233616"/>
              </a:solidFill>
              <a:latin typeface="AR CENA" panose="02000000000000000000" pitchFamily="2" charset="0"/>
            </a:endParaRPr>
          </a:p>
          <a:p>
            <a:pPr marL="0" indent="0" algn="ctr">
              <a:buNone/>
            </a:pPr>
            <a:endParaRPr lang="gl-ES" sz="4000" dirty="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520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D91E1CF-8B71-4A56-A555-8D20B7209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32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MOITAS GRAZAS</a:t>
            </a:r>
            <a:b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</a:br>
            <a:b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</a:br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POLA VOSA ATENCIÓN</a:t>
            </a:r>
          </a:p>
        </p:txBody>
      </p:sp>
    </p:spTree>
    <p:extLst>
      <p:ext uri="{BB962C8B-B14F-4D97-AF65-F5344CB8AC3E}">
        <p14:creationId xmlns:p14="http://schemas.microsoft.com/office/powerpoint/2010/main" val="233428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B6B46-DCD7-4B82-8765-48789716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gl-ES" sz="6000" dirty="0">
                <a:solidFill>
                  <a:srgbClr val="233616"/>
                </a:solidFill>
                <a:latin typeface="AR CENA" panose="02000000000000000000" pitchFamily="2" charset="0"/>
              </a:rPr>
              <a:t>CURSO 2015/2016</a:t>
            </a:r>
            <a:endParaRPr lang="gl-ES" sz="6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BF7D34-3DF2-403A-AFE2-8A7E73A8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55015"/>
          </a:xfrm>
        </p:spPr>
        <p:txBody>
          <a:bodyPr/>
          <a:lstStyle/>
          <a:p>
            <a:pPr algn="ctr"/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Idea milla diaria en Escocia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1DD9C93-8A57-4A3D-867C-78C6E492E7B6}"/>
              </a:ext>
            </a:extLst>
          </p:cNvPr>
          <p:cNvSpPr txBox="1">
            <a:spLocks/>
          </p:cNvSpPr>
          <p:nvPr/>
        </p:nvSpPr>
        <p:spPr>
          <a:xfrm>
            <a:off x="838200" y="2715577"/>
            <a:ext cx="10515600" cy="820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>
                <a:solidFill>
                  <a:srgbClr val="233616"/>
                </a:solidFill>
                <a:latin typeface="AR CENA" panose="02000000000000000000" pitchFamily="2" charset="0"/>
              </a:rPr>
              <a:t>Resultados alarmantes Valoración DAFIS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AC0FF79-3833-4973-BE3F-2682814C84D8}"/>
              </a:ext>
            </a:extLst>
          </p:cNvPr>
          <p:cNvSpPr txBox="1">
            <a:spLocks/>
          </p:cNvSpPr>
          <p:nvPr/>
        </p:nvSpPr>
        <p:spPr>
          <a:xfrm>
            <a:off x="838200" y="4074160"/>
            <a:ext cx="10515600" cy="1341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dirty="0">
                <a:solidFill>
                  <a:srgbClr val="233616"/>
                </a:solidFill>
                <a:latin typeface="AR CENA" panose="02000000000000000000" pitchFamily="2" charset="0"/>
              </a:rPr>
              <a:t>48% de sobrepeso</a:t>
            </a:r>
          </a:p>
          <a:p>
            <a:pPr marL="0" indent="0" algn="ctr">
              <a:buNone/>
            </a:pPr>
            <a:r>
              <a:rPr lang="es-ES" sz="3600" dirty="0">
                <a:solidFill>
                  <a:srgbClr val="233616"/>
                </a:solidFill>
                <a:latin typeface="AR CENA" panose="02000000000000000000" pitchFamily="2" charset="0"/>
              </a:rPr>
              <a:t>13% </a:t>
            </a:r>
            <a:r>
              <a:rPr lang="gl-ES" sz="3600" dirty="0">
                <a:solidFill>
                  <a:srgbClr val="233616"/>
                </a:solidFill>
                <a:latin typeface="AR CENA" panose="02000000000000000000" pitchFamily="2" charset="0"/>
              </a:rPr>
              <a:t>obesidade</a:t>
            </a:r>
          </a:p>
        </p:txBody>
      </p:sp>
    </p:spTree>
    <p:extLst>
      <p:ext uri="{BB962C8B-B14F-4D97-AF65-F5344CB8AC3E}">
        <p14:creationId xmlns:p14="http://schemas.microsoft.com/office/powerpoint/2010/main" val="39687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1467</Words>
  <Application>Microsoft Office PowerPoint</Application>
  <PresentationFormat>Panorámica</PresentationFormat>
  <Paragraphs>350</Paragraphs>
  <Slides>84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91" baseType="lpstr">
      <vt:lpstr>AR CENA</vt:lpstr>
      <vt:lpstr>Arial</vt:lpstr>
      <vt:lpstr>Calibri</vt:lpstr>
      <vt:lpstr>Calibri Light</vt:lpstr>
      <vt:lpstr>Times New Roman</vt:lpstr>
      <vt:lpstr>Wingdings</vt:lpstr>
      <vt:lpstr>Tema de Office</vt:lpstr>
      <vt:lpstr>A promoción dunha vida activa e saudable</vt:lpstr>
      <vt:lpstr>       5. Experiencias de centros sobre a materia de Promoción de estilos de vida saudables.</vt:lpstr>
      <vt:lpstr>Presentación de PowerPoint</vt:lpstr>
      <vt:lpstr>Presentación de PowerPoint</vt:lpstr>
      <vt:lpstr>¿Como xorde o proxecto?</vt:lpstr>
      <vt:lpstr>CURSO 2014/2015</vt:lpstr>
      <vt:lpstr>CURSO 2014/2015</vt:lpstr>
      <vt:lpstr>CURSO 2015/2016</vt:lpstr>
      <vt:lpstr>CURSO 2015/2016</vt:lpstr>
      <vt:lpstr>CURSO 2015/2016</vt:lpstr>
      <vt:lpstr>CURSO 2015/2016</vt:lpstr>
      <vt:lpstr>CURSO 2015/2016</vt:lpstr>
      <vt:lpstr>CURSO 2015/2016</vt:lpstr>
      <vt:lpstr>CURSO 2015/2016</vt:lpstr>
      <vt:lpstr>CURSO 2015/2016</vt:lpstr>
      <vt:lpstr>CURSO 2015/2016</vt:lpstr>
      <vt:lpstr>COMUICAR A IDEA AO CLAUSTRO</vt:lpstr>
      <vt:lpstr>COMUICAR A IDEA AO CLAUSTRO</vt:lpstr>
      <vt:lpstr>COMUICAR A IDEA AO CLAUSTRO</vt:lpstr>
      <vt:lpstr>COMUICAR A IDEA AO CLAUSTRO</vt:lpstr>
      <vt:lpstr>COMUICAR A IDEA AO CLAUSTRO</vt:lpstr>
      <vt:lpstr>CONDICIÓNS</vt:lpstr>
      <vt:lpstr>XA ESTABAMOS A FACER ALGO</vt:lpstr>
      <vt:lpstr>BENEFICIOS PARA O CENTRO</vt:lpstr>
      <vt:lpstr>1º PASO</vt:lpstr>
      <vt:lpstr>PROPOSTA DA MILLA DIARIA</vt:lpstr>
      <vt:lpstr>Presentación de PowerPoint</vt:lpstr>
      <vt:lpstr>OBXECTIVOS DO PDC</vt:lpstr>
      <vt:lpstr>OBXECTIVOS DO PDC</vt:lpstr>
      <vt:lpstr>A MILLA DA CURUXA</vt:lpstr>
      <vt:lpstr>OBXECTIVOS DA MILLA DA CURUXA</vt:lpstr>
      <vt:lpstr>OBXECTIVOS DA MILLA DA CURUXA</vt:lpstr>
      <vt:lpstr>A MILLA DA CURUXA</vt:lpstr>
      <vt:lpstr>PERCORRIDOS DA MILLA DA CURUXA</vt:lpstr>
      <vt:lpstr>PERCORRIDOS DA MILLA DA CURUXA</vt:lpstr>
      <vt:lpstr>PERCORRIDOS DA MILLA DA CURUXA</vt:lpstr>
      <vt:lpstr>ORGANIZACIÓN DA MILLA DA CURUXA</vt:lpstr>
      <vt:lpstr>A MILLA DA CURUXA</vt:lpstr>
      <vt:lpstr>A MILLA INTERDISCIPLINAR</vt:lpstr>
      <vt:lpstr>A MILLA INTERDISCIPLINAR</vt:lpstr>
      <vt:lpstr>A MILLA INTERDISCIPLINAR</vt:lpstr>
      <vt:lpstr>A MILLA A TRAVÉS DO OBXECTIVO</vt:lpstr>
      <vt:lpstr>A MILLA DIDÁCTICA</vt:lpstr>
      <vt:lpstr>A FAUNA DA MILLA</vt:lpstr>
      <vt:lpstr>A MILLA DA CURUXA</vt:lpstr>
      <vt:lpstr>PEVS</vt:lpstr>
      <vt:lpstr>PEVS</vt:lpstr>
      <vt:lpstr>PEVS</vt:lpstr>
      <vt:lpstr>PEVS</vt:lpstr>
      <vt:lpstr>PEVS</vt:lpstr>
      <vt:lpstr>PEVS</vt:lpstr>
      <vt:lpstr>PEVS</vt:lpstr>
      <vt:lpstr>PEVS</vt:lpstr>
      <vt:lpstr>PEVS</vt:lpstr>
      <vt:lpstr>PEVS</vt:lpstr>
      <vt:lpstr>DAFIS</vt:lpstr>
      <vt:lpstr>DAFIS</vt:lpstr>
      <vt:lpstr>MÓVETE +</vt:lpstr>
      <vt:lpstr>XOGADE</vt:lpstr>
      <vt:lpstr>XOGADE</vt:lpstr>
      <vt:lpstr>XOGADE</vt:lpstr>
      <vt:lpstr>XOGADE</vt:lpstr>
      <vt:lpstr>XOGADE</vt:lpstr>
      <vt:lpstr>XOGADE</vt:lpstr>
      <vt:lpstr>XOGADE</vt:lpstr>
      <vt:lpstr>XOGADE</vt:lpstr>
      <vt:lpstr>ALIMÉNTATE BEN</vt:lpstr>
      <vt:lpstr>ALIMÉNTATE BEN</vt:lpstr>
      <vt:lpstr>ALIMÉNTATE BEN</vt:lpstr>
      <vt:lpstr>ALIMÉNTATE BEN</vt:lpstr>
      <vt:lpstr>ALIMÉNTATE BEN</vt:lpstr>
      <vt:lpstr>I PREMIOS CROSS</vt:lpstr>
      <vt:lpstr>OLIMPÍADA ESCOLAR DE MOAÑA</vt:lpstr>
      <vt:lpstr>OUTRAS ACTUACIÓNS NO PDC</vt:lpstr>
      <vt:lpstr>OUTRAS ACTUACIÓNS NO PDC</vt:lpstr>
      <vt:lpstr>OUTRAS ACTUACIÓNS NO PDC</vt:lpstr>
      <vt:lpstr>OUTRAS ACTUACIÓNS NO PDC</vt:lpstr>
      <vt:lpstr>OUTRAS ACTUACIÓNS NO PDC</vt:lpstr>
      <vt:lpstr>OUTRAS ACTUACIÓNS NO PDC</vt:lpstr>
      <vt:lpstr>VALORACIÓN NOVEMBRO DAFIS</vt:lpstr>
      <vt:lpstr>VALORACIÓN XUÑO DAFIS</vt:lpstr>
      <vt:lpstr>QUEDA POR FACER...</vt:lpstr>
      <vt:lpstr>Blog do PDC</vt:lpstr>
      <vt:lpstr>MOITAS GRAZAS  POLA VOSA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Felipe González Álvarez</dc:creator>
  <cp:lastModifiedBy>Maestro Educación Física</cp:lastModifiedBy>
  <cp:revision>70</cp:revision>
  <dcterms:created xsi:type="dcterms:W3CDTF">2017-06-20T21:44:47Z</dcterms:created>
  <dcterms:modified xsi:type="dcterms:W3CDTF">2017-06-22T13:38:05Z</dcterms:modified>
</cp:coreProperties>
</file>