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6"/>
  </p:notesMasterIdLst>
  <p:sldIdLst>
    <p:sldId id="272" r:id="rId3"/>
    <p:sldId id="273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70" r:id="rId14"/>
    <p:sldId id="271" r:id="rId15"/>
    <p:sldId id="274" r:id="rId16"/>
    <p:sldId id="275" r:id="rId17"/>
    <p:sldId id="276" r:id="rId18"/>
    <p:sldId id="277" r:id="rId19"/>
    <p:sldId id="278" r:id="rId20"/>
    <p:sldId id="279" r:id="rId21"/>
    <p:sldId id="282" r:id="rId22"/>
    <p:sldId id="281" r:id="rId23"/>
    <p:sldId id="283" r:id="rId24"/>
    <p:sldId id="284" r:id="rId25"/>
    <p:sldId id="285" r:id="rId26"/>
    <p:sldId id="290" r:id="rId27"/>
    <p:sldId id="291" r:id="rId28"/>
    <p:sldId id="286" r:id="rId29"/>
    <p:sldId id="287" r:id="rId30"/>
    <p:sldId id="289" r:id="rId31"/>
    <p:sldId id="293" r:id="rId32"/>
    <p:sldId id="294" r:id="rId33"/>
    <p:sldId id="295" r:id="rId34"/>
    <p:sldId id="296" r:id="rId35"/>
    <p:sldId id="298" r:id="rId36"/>
    <p:sldId id="300" r:id="rId37"/>
    <p:sldId id="299" r:id="rId38"/>
    <p:sldId id="301" r:id="rId39"/>
    <p:sldId id="303" r:id="rId40"/>
    <p:sldId id="305" r:id="rId41"/>
    <p:sldId id="304" r:id="rId42"/>
    <p:sldId id="306" r:id="rId43"/>
    <p:sldId id="308" r:id="rId44"/>
    <p:sldId id="302" r:id="rId45"/>
    <p:sldId id="307" r:id="rId46"/>
    <p:sldId id="309" r:id="rId47"/>
    <p:sldId id="310" r:id="rId48"/>
    <p:sldId id="311" r:id="rId49"/>
    <p:sldId id="316" r:id="rId50"/>
    <p:sldId id="321" r:id="rId51"/>
    <p:sldId id="322" r:id="rId52"/>
    <p:sldId id="326" r:id="rId53"/>
    <p:sldId id="323" r:id="rId54"/>
    <p:sldId id="324" r:id="rId55"/>
    <p:sldId id="325" r:id="rId56"/>
    <p:sldId id="313" r:id="rId57"/>
    <p:sldId id="314" r:id="rId58"/>
    <p:sldId id="317" r:id="rId59"/>
    <p:sldId id="315" r:id="rId60"/>
    <p:sldId id="318" r:id="rId61"/>
    <p:sldId id="320" r:id="rId62"/>
    <p:sldId id="319" r:id="rId63"/>
    <p:sldId id="328" r:id="rId64"/>
    <p:sldId id="327" r:id="rId65"/>
  </p:sldIdLst>
  <p:sldSz cx="12192000" cy="6858000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CCFF"/>
    <a:srgbClr val="FF33CC"/>
    <a:srgbClr val="FF99FF"/>
    <a:srgbClr val="FEF4FD"/>
    <a:srgbClr val="FFF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 snapToGrid="0">
      <p:cViewPr varScale="1">
        <p:scale>
          <a:sx n="66" d="100"/>
          <a:sy n="66" d="100"/>
        </p:scale>
        <p:origin x="79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F1DFA3-72CD-4431-9A69-CB79631E669F}" type="doc">
      <dgm:prSet loTypeId="urn:microsoft.com/office/officeart/2005/8/layout/radial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s-ES"/>
        </a:p>
      </dgm:t>
    </dgm:pt>
    <dgm:pt modelId="{453C0BA5-4B73-4033-948D-F2243B83F368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S" sz="1050" dirty="0" smtClean="0">
              <a:latin typeface="Comic Sans MS" pitchFamily="66" charset="0"/>
            </a:rPr>
            <a:t>TRABALLO COOPERATIVO</a:t>
          </a:r>
          <a:endParaRPr lang="es-ES" sz="1050" dirty="0">
            <a:latin typeface="Comic Sans MS" pitchFamily="66" charset="0"/>
          </a:endParaRPr>
        </a:p>
      </dgm:t>
    </dgm:pt>
    <dgm:pt modelId="{3D372D33-9DF0-4949-AEC6-165FC19887F7}" type="parTrans" cxnId="{6AA3BF36-73D1-45FA-8220-712F2B121EBE}">
      <dgm:prSet/>
      <dgm:spPr/>
      <dgm:t>
        <a:bodyPr/>
        <a:lstStyle/>
        <a:p>
          <a:endParaRPr lang="es-ES"/>
        </a:p>
      </dgm:t>
    </dgm:pt>
    <dgm:pt modelId="{4E926825-8D80-4D7C-AB7D-2D7916D05DD8}" type="sibTrans" cxnId="{6AA3BF36-73D1-45FA-8220-712F2B121EBE}">
      <dgm:prSet/>
      <dgm:spPr/>
      <dgm:t>
        <a:bodyPr/>
        <a:lstStyle/>
        <a:p>
          <a:endParaRPr lang="es-ES"/>
        </a:p>
      </dgm:t>
    </dgm:pt>
    <dgm:pt modelId="{65F9FA68-BA0A-48D6-A29B-182185A5896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S" sz="1200" dirty="0" smtClean="0"/>
            <a:t>Instrumento de </a:t>
          </a:r>
          <a:r>
            <a:rPr lang="es-ES" sz="1200" dirty="0" smtClean="0">
              <a:latin typeface="Comic Sans MS" pitchFamily="66" charset="0"/>
            </a:rPr>
            <a:t>prevención</a:t>
          </a:r>
          <a:r>
            <a:rPr lang="es-ES" sz="1200" dirty="0" smtClean="0"/>
            <a:t> de </a:t>
          </a:r>
          <a:r>
            <a:rPr lang="es-ES" sz="1200" dirty="0" err="1" smtClean="0"/>
            <a:t>confictos</a:t>
          </a:r>
          <a:endParaRPr lang="es-ES" sz="1200" dirty="0"/>
        </a:p>
      </dgm:t>
    </dgm:pt>
    <dgm:pt modelId="{E3769042-3674-4927-B017-27642080C971}" type="parTrans" cxnId="{1AC31082-B230-4867-943A-2D497A1BEBE6}">
      <dgm:prSet/>
      <dgm:spPr/>
      <dgm:t>
        <a:bodyPr/>
        <a:lstStyle/>
        <a:p>
          <a:endParaRPr lang="es-ES"/>
        </a:p>
      </dgm:t>
    </dgm:pt>
    <dgm:pt modelId="{2BE5C4CC-1462-4316-8031-6FC00F9A9C7A}" type="sibTrans" cxnId="{1AC31082-B230-4867-943A-2D497A1BEBE6}">
      <dgm:prSet/>
      <dgm:spPr/>
      <dgm:t>
        <a:bodyPr/>
        <a:lstStyle/>
        <a:p>
          <a:endParaRPr lang="es-ES"/>
        </a:p>
      </dgm:t>
    </dgm:pt>
    <dgm:pt modelId="{DBA9E368-A881-4447-AA47-00805AF35EF0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S" sz="1200" dirty="0" smtClean="0">
              <a:latin typeface="Comic Sans MS" pitchFamily="66" charset="0"/>
            </a:rPr>
            <a:t>PROXECTO DE CENTRO</a:t>
          </a:r>
          <a:endParaRPr lang="es-ES" sz="1200" dirty="0">
            <a:latin typeface="Comic Sans MS" pitchFamily="66" charset="0"/>
          </a:endParaRPr>
        </a:p>
      </dgm:t>
    </dgm:pt>
    <dgm:pt modelId="{FC26F275-697E-4642-881A-A162FE86437D}" type="parTrans" cxnId="{A71DC9CC-7A8B-4CFB-A2DE-F4CF3393CD82}">
      <dgm:prSet/>
      <dgm:spPr/>
      <dgm:t>
        <a:bodyPr/>
        <a:lstStyle/>
        <a:p>
          <a:endParaRPr lang="es-ES"/>
        </a:p>
      </dgm:t>
    </dgm:pt>
    <dgm:pt modelId="{04034D22-C296-439E-86E7-5CFC818D4935}" type="sibTrans" cxnId="{A71DC9CC-7A8B-4CFB-A2DE-F4CF3393CD82}">
      <dgm:prSet/>
      <dgm:spPr/>
      <dgm:t>
        <a:bodyPr/>
        <a:lstStyle/>
        <a:p>
          <a:endParaRPr lang="es-ES"/>
        </a:p>
      </dgm:t>
    </dgm:pt>
    <dgm:pt modelId="{72D1AC0E-29DD-4EBD-B92A-EF0448E9C061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S" dirty="0" smtClean="0">
              <a:latin typeface="Comic Sans MS" pitchFamily="66" charset="0"/>
            </a:rPr>
            <a:t>FAVORECER A CONVIVENCIA E A INCLUSIÓN</a:t>
          </a:r>
          <a:endParaRPr lang="es-ES" dirty="0">
            <a:latin typeface="Comic Sans MS" pitchFamily="66" charset="0"/>
          </a:endParaRPr>
        </a:p>
      </dgm:t>
    </dgm:pt>
    <dgm:pt modelId="{57DB2682-E736-415D-9738-F591CFC912E2}" type="parTrans" cxnId="{F9D59E72-5820-45D3-B202-B02B01D5101E}">
      <dgm:prSet/>
      <dgm:spPr/>
      <dgm:t>
        <a:bodyPr/>
        <a:lstStyle/>
        <a:p>
          <a:endParaRPr lang="es-ES"/>
        </a:p>
      </dgm:t>
    </dgm:pt>
    <dgm:pt modelId="{8B143DA4-5DD3-4E46-B59D-4D204DD4C30F}" type="sibTrans" cxnId="{F9D59E72-5820-45D3-B202-B02B01D5101E}">
      <dgm:prSet/>
      <dgm:spPr/>
      <dgm:t>
        <a:bodyPr/>
        <a:lstStyle/>
        <a:p>
          <a:endParaRPr lang="es-ES"/>
        </a:p>
      </dgm:t>
    </dgm:pt>
    <dgm:pt modelId="{80631EE9-8D44-49E7-8BBE-EC5077989308}">
      <dgm:prSet phldrT="[Texto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S" dirty="0" smtClean="0">
              <a:latin typeface="Comic Sans MS" pitchFamily="66" charset="0"/>
            </a:rPr>
            <a:t>CONTIDO A APRENDER</a:t>
          </a:r>
          <a:endParaRPr lang="es-ES" dirty="0">
            <a:latin typeface="Comic Sans MS" pitchFamily="66" charset="0"/>
          </a:endParaRPr>
        </a:p>
      </dgm:t>
    </dgm:pt>
    <dgm:pt modelId="{6490C7CA-DE91-404F-8519-03D8830F6BB9}" type="parTrans" cxnId="{522302B7-0C18-4C75-B6F6-48D4A8478770}">
      <dgm:prSet/>
      <dgm:spPr/>
      <dgm:t>
        <a:bodyPr/>
        <a:lstStyle/>
        <a:p>
          <a:endParaRPr lang="es-ES"/>
        </a:p>
      </dgm:t>
    </dgm:pt>
    <dgm:pt modelId="{EC114945-3871-44C1-8509-C28353204E0C}" type="sibTrans" cxnId="{522302B7-0C18-4C75-B6F6-48D4A8478770}">
      <dgm:prSet/>
      <dgm:spPr/>
      <dgm:t>
        <a:bodyPr/>
        <a:lstStyle/>
        <a:p>
          <a:endParaRPr lang="es-ES"/>
        </a:p>
      </dgm:t>
    </dgm:pt>
    <dgm:pt modelId="{3B371294-6CB4-408B-A3E3-AF705EEF9B68}" type="pres">
      <dgm:prSet presAssocID="{B4F1DFA3-72CD-4431-9A69-CB79631E669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CA2B672-7A6C-4CCD-A7FB-453B2C9C11B7}" type="pres">
      <dgm:prSet presAssocID="{453C0BA5-4B73-4033-948D-F2243B83F368}" presName="centerShape" presStyleLbl="node0" presStyleIdx="0" presStyleCnt="1" custLinFactNeighborX="411" custLinFactNeighborY="955"/>
      <dgm:spPr/>
      <dgm:t>
        <a:bodyPr/>
        <a:lstStyle/>
        <a:p>
          <a:endParaRPr lang="es-ES"/>
        </a:p>
      </dgm:t>
    </dgm:pt>
    <dgm:pt modelId="{E050D6CF-E74F-4B54-99E8-16E045B81DE0}" type="pres">
      <dgm:prSet presAssocID="{E3769042-3674-4927-B017-27642080C971}" presName="Name9" presStyleLbl="parChTrans1D2" presStyleIdx="0" presStyleCnt="4"/>
      <dgm:spPr/>
      <dgm:t>
        <a:bodyPr/>
        <a:lstStyle/>
        <a:p>
          <a:endParaRPr lang="es-ES"/>
        </a:p>
      </dgm:t>
    </dgm:pt>
    <dgm:pt modelId="{BAEE74A6-BDFA-4CBD-A990-39A93377496A}" type="pres">
      <dgm:prSet presAssocID="{E3769042-3674-4927-B017-27642080C971}" presName="connTx" presStyleLbl="parChTrans1D2" presStyleIdx="0" presStyleCnt="4"/>
      <dgm:spPr/>
      <dgm:t>
        <a:bodyPr/>
        <a:lstStyle/>
        <a:p>
          <a:endParaRPr lang="es-ES"/>
        </a:p>
      </dgm:t>
    </dgm:pt>
    <dgm:pt modelId="{70437661-16D3-4CC7-AD81-F2EC83DAB41A}" type="pres">
      <dgm:prSet presAssocID="{65F9FA68-BA0A-48D6-A29B-182185A5896F}" presName="node" presStyleLbl="node1" presStyleIdx="0" presStyleCnt="4" custRadScaleRad="100215" custRadScaleInc="-182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CE5E3B-BD39-459B-91BE-FEBEA15DC403}" type="pres">
      <dgm:prSet presAssocID="{FC26F275-697E-4642-881A-A162FE86437D}" presName="Name9" presStyleLbl="parChTrans1D2" presStyleIdx="1" presStyleCnt="4"/>
      <dgm:spPr/>
      <dgm:t>
        <a:bodyPr/>
        <a:lstStyle/>
        <a:p>
          <a:endParaRPr lang="es-ES"/>
        </a:p>
      </dgm:t>
    </dgm:pt>
    <dgm:pt modelId="{4A5253FF-AEC4-4C5F-923F-53977360D12A}" type="pres">
      <dgm:prSet presAssocID="{FC26F275-697E-4642-881A-A162FE86437D}" presName="connTx" presStyleLbl="parChTrans1D2" presStyleIdx="1" presStyleCnt="4"/>
      <dgm:spPr/>
      <dgm:t>
        <a:bodyPr/>
        <a:lstStyle/>
        <a:p>
          <a:endParaRPr lang="es-ES"/>
        </a:p>
      </dgm:t>
    </dgm:pt>
    <dgm:pt modelId="{2AC96F67-E0E1-4D1B-9367-E1C3864696F2}" type="pres">
      <dgm:prSet presAssocID="{DBA9E368-A881-4447-AA47-00805AF35EF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7BFA981-315C-4781-896F-B6D13BB0611D}" type="pres">
      <dgm:prSet presAssocID="{57DB2682-E736-415D-9738-F591CFC912E2}" presName="Name9" presStyleLbl="parChTrans1D2" presStyleIdx="2" presStyleCnt="4"/>
      <dgm:spPr/>
      <dgm:t>
        <a:bodyPr/>
        <a:lstStyle/>
        <a:p>
          <a:endParaRPr lang="es-ES"/>
        </a:p>
      </dgm:t>
    </dgm:pt>
    <dgm:pt modelId="{FC98240A-C893-46D3-B00E-84538739B0BD}" type="pres">
      <dgm:prSet presAssocID="{57DB2682-E736-415D-9738-F591CFC912E2}" presName="connTx" presStyleLbl="parChTrans1D2" presStyleIdx="2" presStyleCnt="4"/>
      <dgm:spPr/>
      <dgm:t>
        <a:bodyPr/>
        <a:lstStyle/>
        <a:p>
          <a:endParaRPr lang="es-ES"/>
        </a:p>
      </dgm:t>
    </dgm:pt>
    <dgm:pt modelId="{4E34ABCB-93E3-43B9-9FE6-9696B53856D9}" type="pres">
      <dgm:prSet presAssocID="{72D1AC0E-29DD-4EBD-B92A-EF0448E9C06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B7C5F-CCE4-4521-B9A2-DFB6350AF3BD}" type="pres">
      <dgm:prSet presAssocID="{6490C7CA-DE91-404F-8519-03D8830F6BB9}" presName="Name9" presStyleLbl="parChTrans1D2" presStyleIdx="3" presStyleCnt="4"/>
      <dgm:spPr/>
      <dgm:t>
        <a:bodyPr/>
        <a:lstStyle/>
        <a:p>
          <a:endParaRPr lang="es-ES"/>
        </a:p>
      </dgm:t>
    </dgm:pt>
    <dgm:pt modelId="{5717CACE-A5F6-4827-B2A1-D5DBA6D22C77}" type="pres">
      <dgm:prSet presAssocID="{6490C7CA-DE91-404F-8519-03D8830F6BB9}" presName="connTx" presStyleLbl="parChTrans1D2" presStyleIdx="3" presStyleCnt="4"/>
      <dgm:spPr/>
      <dgm:t>
        <a:bodyPr/>
        <a:lstStyle/>
        <a:p>
          <a:endParaRPr lang="es-ES"/>
        </a:p>
      </dgm:t>
    </dgm:pt>
    <dgm:pt modelId="{E06BE09A-464C-4430-AC15-0D1AE74B5E89}" type="pres">
      <dgm:prSet presAssocID="{80631EE9-8D44-49E7-8BBE-EC507798930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1DC9CC-7A8B-4CFB-A2DE-F4CF3393CD82}" srcId="{453C0BA5-4B73-4033-948D-F2243B83F368}" destId="{DBA9E368-A881-4447-AA47-00805AF35EF0}" srcOrd="1" destOrd="0" parTransId="{FC26F275-697E-4642-881A-A162FE86437D}" sibTransId="{04034D22-C296-439E-86E7-5CFC818D4935}"/>
    <dgm:cxn modelId="{92E94E5D-D941-4B56-A427-18C0DF591365}" type="presOf" srcId="{DBA9E368-A881-4447-AA47-00805AF35EF0}" destId="{2AC96F67-E0E1-4D1B-9367-E1C3864696F2}" srcOrd="0" destOrd="0" presId="urn:microsoft.com/office/officeart/2005/8/layout/radial1"/>
    <dgm:cxn modelId="{C0B2EF92-EE31-4F28-9B8A-3E5FCFDCDBC2}" type="presOf" srcId="{E3769042-3674-4927-B017-27642080C971}" destId="{E050D6CF-E74F-4B54-99E8-16E045B81DE0}" srcOrd="0" destOrd="0" presId="urn:microsoft.com/office/officeart/2005/8/layout/radial1"/>
    <dgm:cxn modelId="{522302B7-0C18-4C75-B6F6-48D4A8478770}" srcId="{453C0BA5-4B73-4033-948D-F2243B83F368}" destId="{80631EE9-8D44-49E7-8BBE-EC5077989308}" srcOrd="3" destOrd="0" parTransId="{6490C7CA-DE91-404F-8519-03D8830F6BB9}" sibTransId="{EC114945-3871-44C1-8509-C28353204E0C}"/>
    <dgm:cxn modelId="{3B126969-B458-4884-BF7B-56E21725ADB1}" type="presOf" srcId="{453C0BA5-4B73-4033-948D-F2243B83F368}" destId="{5CA2B672-7A6C-4CCD-A7FB-453B2C9C11B7}" srcOrd="0" destOrd="0" presId="urn:microsoft.com/office/officeart/2005/8/layout/radial1"/>
    <dgm:cxn modelId="{34035115-CCE7-41FC-BF3A-9C86A05AB35C}" type="presOf" srcId="{57DB2682-E736-415D-9738-F591CFC912E2}" destId="{57BFA981-315C-4781-896F-B6D13BB0611D}" srcOrd="0" destOrd="0" presId="urn:microsoft.com/office/officeart/2005/8/layout/radial1"/>
    <dgm:cxn modelId="{9D0D5104-902E-43A1-A803-1CC742D8A4A4}" type="presOf" srcId="{80631EE9-8D44-49E7-8BBE-EC5077989308}" destId="{E06BE09A-464C-4430-AC15-0D1AE74B5E89}" srcOrd="0" destOrd="0" presId="urn:microsoft.com/office/officeart/2005/8/layout/radial1"/>
    <dgm:cxn modelId="{683F2067-F418-48AA-B633-41F50223F39A}" type="presOf" srcId="{FC26F275-697E-4642-881A-A162FE86437D}" destId="{4A5253FF-AEC4-4C5F-923F-53977360D12A}" srcOrd="1" destOrd="0" presId="urn:microsoft.com/office/officeart/2005/8/layout/radial1"/>
    <dgm:cxn modelId="{5A26B3AA-DCAC-416C-AA85-6ACA613C2CD5}" type="presOf" srcId="{6490C7CA-DE91-404F-8519-03D8830F6BB9}" destId="{5717CACE-A5F6-4827-B2A1-D5DBA6D22C77}" srcOrd="1" destOrd="0" presId="urn:microsoft.com/office/officeart/2005/8/layout/radial1"/>
    <dgm:cxn modelId="{EAD395E2-87D2-43B0-82C5-894FF04558E1}" type="presOf" srcId="{72D1AC0E-29DD-4EBD-B92A-EF0448E9C061}" destId="{4E34ABCB-93E3-43B9-9FE6-9696B53856D9}" srcOrd="0" destOrd="0" presId="urn:microsoft.com/office/officeart/2005/8/layout/radial1"/>
    <dgm:cxn modelId="{1AC31082-B230-4867-943A-2D497A1BEBE6}" srcId="{453C0BA5-4B73-4033-948D-F2243B83F368}" destId="{65F9FA68-BA0A-48D6-A29B-182185A5896F}" srcOrd="0" destOrd="0" parTransId="{E3769042-3674-4927-B017-27642080C971}" sibTransId="{2BE5C4CC-1462-4316-8031-6FC00F9A9C7A}"/>
    <dgm:cxn modelId="{8DBE6B33-E319-4D48-9EE5-41BBDCFFC36E}" type="presOf" srcId="{65F9FA68-BA0A-48D6-A29B-182185A5896F}" destId="{70437661-16D3-4CC7-AD81-F2EC83DAB41A}" srcOrd="0" destOrd="0" presId="urn:microsoft.com/office/officeart/2005/8/layout/radial1"/>
    <dgm:cxn modelId="{5FB3D875-6815-47B8-8CBB-3730A9C0A08B}" type="presOf" srcId="{FC26F275-697E-4642-881A-A162FE86437D}" destId="{CCCE5E3B-BD39-459B-91BE-FEBEA15DC403}" srcOrd="0" destOrd="0" presId="urn:microsoft.com/office/officeart/2005/8/layout/radial1"/>
    <dgm:cxn modelId="{3F7692E1-4D46-4B5F-B223-62991E4F7A85}" type="presOf" srcId="{B4F1DFA3-72CD-4431-9A69-CB79631E669F}" destId="{3B371294-6CB4-408B-A3E3-AF705EEF9B68}" srcOrd="0" destOrd="0" presId="urn:microsoft.com/office/officeart/2005/8/layout/radial1"/>
    <dgm:cxn modelId="{F9D59E72-5820-45D3-B202-B02B01D5101E}" srcId="{453C0BA5-4B73-4033-948D-F2243B83F368}" destId="{72D1AC0E-29DD-4EBD-B92A-EF0448E9C061}" srcOrd="2" destOrd="0" parTransId="{57DB2682-E736-415D-9738-F591CFC912E2}" sibTransId="{8B143DA4-5DD3-4E46-B59D-4D204DD4C30F}"/>
    <dgm:cxn modelId="{6AA3BF36-73D1-45FA-8220-712F2B121EBE}" srcId="{B4F1DFA3-72CD-4431-9A69-CB79631E669F}" destId="{453C0BA5-4B73-4033-948D-F2243B83F368}" srcOrd="0" destOrd="0" parTransId="{3D372D33-9DF0-4949-AEC6-165FC19887F7}" sibTransId="{4E926825-8D80-4D7C-AB7D-2D7916D05DD8}"/>
    <dgm:cxn modelId="{19B2E6C7-CBAE-4281-A815-4C100D647E28}" type="presOf" srcId="{57DB2682-E736-415D-9738-F591CFC912E2}" destId="{FC98240A-C893-46D3-B00E-84538739B0BD}" srcOrd="1" destOrd="0" presId="urn:microsoft.com/office/officeart/2005/8/layout/radial1"/>
    <dgm:cxn modelId="{4F6C3BE5-DC40-49D5-B162-ED9FD81AC377}" type="presOf" srcId="{E3769042-3674-4927-B017-27642080C971}" destId="{BAEE74A6-BDFA-4CBD-A990-39A93377496A}" srcOrd="1" destOrd="0" presId="urn:microsoft.com/office/officeart/2005/8/layout/radial1"/>
    <dgm:cxn modelId="{C3152759-8731-47AC-B09D-6CB4F5DC14E0}" type="presOf" srcId="{6490C7CA-DE91-404F-8519-03D8830F6BB9}" destId="{04AB7C5F-CCE4-4521-B9A2-DFB6350AF3BD}" srcOrd="0" destOrd="0" presId="urn:microsoft.com/office/officeart/2005/8/layout/radial1"/>
    <dgm:cxn modelId="{36B84B9C-165C-4B90-AC6C-F817A4E46FB9}" type="presParOf" srcId="{3B371294-6CB4-408B-A3E3-AF705EEF9B68}" destId="{5CA2B672-7A6C-4CCD-A7FB-453B2C9C11B7}" srcOrd="0" destOrd="0" presId="urn:microsoft.com/office/officeart/2005/8/layout/radial1"/>
    <dgm:cxn modelId="{0ED2F0D1-0504-4BD8-A93F-BAD752056764}" type="presParOf" srcId="{3B371294-6CB4-408B-A3E3-AF705EEF9B68}" destId="{E050D6CF-E74F-4B54-99E8-16E045B81DE0}" srcOrd="1" destOrd="0" presId="urn:microsoft.com/office/officeart/2005/8/layout/radial1"/>
    <dgm:cxn modelId="{DFFDA695-6791-4495-901D-8CCBA2EB1027}" type="presParOf" srcId="{E050D6CF-E74F-4B54-99E8-16E045B81DE0}" destId="{BAEE74A6-BDFA-4CBD-A990-39A93377496A}" srcOrd="0" destOrd="0" presId="urn:microsoft.com/office/officeart/2005/8/layout/radial1"/>
    <dgm:cxn modelId="{6D724A81-BB24-41A5-BF85-C8B40564AE14}" type="presParOf" srcId="{3B371294-6CB4-408B-A3E3-AF705EEF9B68}" destId="{70437661-16D3-4CC7-AD81-F2EC83DAB41A}" srcOrd="2" destOrd="0" presId="urn:microsoft.com/office/officeart/2005/8/layout/radial1"/>
    <dgm:cxn modelId="{B671CADE-22D8-48D7-8858-DE8A38B5A8D2}" type="presParOf" srcId="{3B371294-6CB4-408B-A3E3-AF705EEF9B68}" destId="{CCCE5E3B-BD39-459B-91BE-FEBEA15DC403}" srcOrd="3" destOrd="0" presId="urn:microsoft.com/office/officeart/2005/8/layout/radial1"/>
    <dgm:cxn modelId="{671D8F7D-BEF2-4DD2-BEA7-5FED75553895}" type="presParOf" srcId="{CCCE5E3B-BD39-459B-91BE-FEBEA15DC403}" destId="{4A5253FF-AEC4-4C5F-923F-53977360D12A}" srcOrd="0" destOrd="0" presId="urn:microsoft.com/office/officeart/2005/8/layout/radial1"/>
    <dgm:cxn modelId="{45028748-143C-4FBC-A2D1-3C59F8CF104F}" type="presParOf" srcId="{3B371294-6CB4-408B-A3E3-AF705EEF9B68}" destId="{2AC96F67-E0E1-4D1B-9367-E1C3864696F2}" srcOrd="4" destOrd="0" presId="urn:microsoft.com/office/officeart/2005/8/layout/radial1"/>
    <dgm:cxn modelId="{DB42CEC7-704E-4A15-88FC-884D7905EDBB}" type="presParOf" srcId="{3B371294-6CB4-408B-A3E3-AF705EEF9B68}" destId="{57BFA981-315C-4781-896F-B6D13BB0611D}" srcOrd="5" destOrd="0" presId="urn:microsoft.com/office/officeart/2005/8/layout/radial1"/>
    <dgm:cxn modelId="{B3CCBDFF-07DB-4A2E-8825-DEAA12E57A66}" type="presParOf" srcId="{57BFA981-315C-4781-896F-B6D13BB0611D}" destId="{FC98240A-C893-46D3-B00E-84538739B0BD}" srcOrd="0" destOrd="0" presId="urn:microsoft.com/office/officeart/2005/8/layout/radial1"/>
    <dgm:cxn modelId="{6EA43589-741B-4FA6-A6CB-3F5A95159319}" type="presParOf" srcId="{3B371294-6CB4-408B-A3E3-AF705EEF9B68}" destId="{4E34ABCB-93E3-43B9-9FE6-9696B53856D9}" srcOrd="6" destOrd="0" presId="urn:microsoft.com/office/officeart/2005/8/layout/radial1"/>
    <dgm:cxn modelId="{E7EFDC5A-F8C7-4452-9B6B-A4B65A10D643}" type="presParOf" srcId="{3B371294-6CB4-408B-A3E3-AF705EEF9B68}" destId="{04AB7C5F-CCE4-4521-B9A2-DFB6350AF3BD}" srcOrd="7" destOrd="0" presId="urn:microsoft.com/office/officeart/2005/8/layout/radial1"/>
    <dgm:cxn modelId="{F563BD54-A95D-4180-8D3B-383E2C2C4280}" type="presParOf" srcId="{04AB7C5F-CCE4-4521-B9A2-DFB6350AF3BD}" destId="{5717CACE-A5F6-4827-B2A1-D5DBA6D22C77}" srcOrd="0" destOrd="0" presId="urn:microsoft.com/office/officeart/2005/8/layout/radial1"/>
    <dgm:cxn modelId="{2BC2F111-CF41-4F67-B3F8-8B5BB97A7169}" type="presParOf" srcId="{3B371294-6CB4-408B-A3E3-AF705EEF9B68}" destId="{E06BE09A-464C-4430-AC15-0D1AE74B5E89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A2B672-7A6C-4CCD-A7FB-453B2C9C11B7}">
      <dsp:nvSpPr>
        <dsp:cNvPr id="0" name=""/>
        <dsp:cNvSpPr/>
      </dsp:nvSpPr>
      <dsp:spPr>
        <a:xfrm>
          <a:off x="2899968" y="1920295"/>
          <a:ext cx="1446218" cy="1446218"/>
        </a:xfrm>
        <a:prstGeom prst="ellipse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>
              <a:latin typeface="Comic Sans MS" pitchFamily="66" charset="0"/>
            </a:rPr>
            <a:t>TRABALLO COOPERATIVO</a:t>
          </a:r>
          <a:endParaRPr lang="es-ES" sz="1050" kern="1200" dirty="0">
            <a:latin typeface="Comic Sans MS" pitchFamily="66" charset="0"/>
          </a:endParaRPr>
        </a:p>
      </dsp:txBody>
      <dsp:txXfrm>
        <a:off x="3111762" y="2132089"/>
        <a:ext cx="1022630" cy="1022630"/>
      </dsp:txXfrm>
    </dsp:sp>
    <dsp:sp modelId="{E050D6CF-E74F-4B54-99E8-16E045B81DE0}">
      <dsp:nvSpPr>
        <dsp:cNvPr id="0" name=""/>
        <dsp:cNvSpPr/>
      </dsp:nvSpPr>
      <dsp:spPr>
        <a:xfrm rot="16124036">
          <a:off x="3364585" y="1665218"/>
          <a:ext cx="474544" cy="36079"/>
        </a:xfrm>
        <a:custGeom>
          <a:avLst/>
          <a:gdLst/>
          <a:ahLst/>
          <a:cxnLst/>
          <a:rect l="0" t="0" r="0" b="0"/>
          <a:pathLst>
            <a:path>
              <a:moveTo>
                <a:pt x="0" y="18039"/>
              </a:moveTo>
              <a:lnTo>
                <a:pt x="474544" y="180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0800000">
        <a:off x="3589993" y="1671394"/>
        <a:ext cx="23727" cy="23727"/>
      </dsp:txXfrm>
    </dsp:sp>
    <dsp:sp modelId="{70437661-16D3-4CC7-AD81-F2EC83DAB41A}">
      <dsp:nvSpPr>
        <dsp:cNvPr id="0" name=""/>
        <dsp:cNvSpPr/>
      </dsp:nvSpPr>
      <dsp:spPr>
        <a:xfrm>
          <a:off x="2857528" y="1"/>
          <a:ext cx="1446218" cy="1446218"/>
        </a:xfrm>
        <a:prstGeom prst="ellipse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 smtClean="0"/>
            <a:t>Instrumento de </a:t>
          </a:r>
          <a:r>
            <a:rPr lang="es-ES" sz="1200" kern="1200" dirty="0" smtClean="0">
              <a:latin typeface="Comic Sans MS" pitchFamily="66" charset="0"/>
            </a:rPr>
            <a:t>prevención</a:t>
          </a:r>
          <a:r>
            <a:rPr lang="es-ES" sz="1200" kern="1200" dirty="0" smtClean="0"/>
            <a:t> de </a:t>
          </a:r>
          <a:r>
            <a:rPr lang="es-ES" sz="1200" kern="1200" dirty="0" err="1" smtClean="0"/>
            <a:t>confictos</a:t>
          </a:r>
          <a:endParaRPr lang="es-ES" sz="1200" kern="1200" dirty="0"/>
        </a:p>
      </dsp:txBody>
      <dsp:txXfrm>
        <a:off x="3069322" y="211795"/>
        <a:ext cx="1022630" cy="1022630"/>
      </dsp:txXfrm>
    </dsp:sp>
    <dsp:sp modelId="{CCCE5E3B-BD39-459B-91BE-FEBEA15DC403}">
      <dsp:nvSpPr>
        <dsp:cNvPr id="0" name=""/>
        <dsp:cNvSpPr/>
      </dsp:nvSpPr>
      <dsp:spPr>
        <a:xfrm rot="21533803">
          <a:off x="4346013" y="2607406"/>
          <a:ext cx="419195" cy="36079"/>
        </a:xfrm>
        <a:custGeom>
          <a:avLst/>
          <a:gdLst/>
          <a:ahLst/>
          <a:cxnLst/>
          <a:rect l="0" t="0" r="0" b="0"/>
          <a:pathLst>
            <a:path>
              <a:moveTo>
                <a:pt x="0" y="18039"/>
              </a:moveTo>
              <a:lnTo>
                <a:pt x="419195" y="180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545131" y="2614966"/>
        <a:ext cx="20959" cy="20959"/>
      </dsp:txXfrm>
    </dsp:sp>
    <dsp:sp modelId="{2AC96F67-E0E1-4D1B-9367-E1C3864696F2}">
      <dsp:nvSpPr>
        <dsp:cNvPr id="0" name=""/>
        <dsp:cNvSpPr/>
      </dsp:nvSpPr>
      <dsp:spPr>
        <a:xfrm>
          <a:off x="4765036" y="1884377"/>
          <a:ext cx="1446218" cy="1446218"/>
        </a:xfrm>
        <a:prstGeom prst="ellipse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 smtClean="0">
              <a:latin typeface="Comic Sans MS" pitchFamily="66" charset="0"/>
            </a:rPr>
            <a:t>PROXECTO DE CENTRO</a:t>
          </a:r>
          <a:endParaRPr lang="es-ES" sz="1200" kern="1200" dirty="0">
            <a:latin typeface="Comic Sans MS" pitchFamily="66" charset="0"/>
          </a:endParaRPr>
        </a:p>
      </dsp:txBody>
      <dsp:txXfrm>
        <a:off x="4976830" y="2096171"/>
        <a:ext cx="1022630" cy="1022630"/>
      </dsp:txXfrm>
    </dsp:sp>
    <dsp:sp modelId="{57BFA981-315C-4781-896F-B6D13BB0611D}">
      <dsp:nvSpPr>
        <dsp:cNvPr id="0" name=""/>
        <dsp:cNvSpPr/>
      </dsp:nvSpPr>
      <dsp:spPr>
        <a:xfrm rot="5428808">
          <a:off x="3416121" y="3547669"/>
          <a:ext cx="398454" cy="36079"/>
        </a:xfrm>
        <a:custGeom>
          <a:avLst/>
          <a:gdLst/>
          <a:ahLst/>
          <a:cxnLst/>
          <a:rect l="0" t="0" r="0" b="0"/>
          <a:pathLst>
            <a:path>
              <a:moveTo>
                <a:pt x="0" y="18039"/>
              </a:moveTo>
              <a:lnTo>
                <a:pt x="398454" y="180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0800000">
        <a:off x="3605387" y="3555747"/>
        <a:ext cx="19922" cy="19922"/>
      </dsp:txXfrm>
    </dsp:sp>
    <dsp:sp modelId="{4E34ABCB-93E3-43B9-9FE6-9696B53856D9}">
      <dsp:nvSpPr>
        <dsp:cNvPr id="0" name=""/>
        <dsp:cNvSpPr/>
      </dsp:nvSpPr>
      <dsp:spPr>
        <a:xfrm>
          <a:off x="2884510" y="3764903"/>
          <a:ext cx="1446218" cy="1446218"/>
        </a:xfrm>
        <a:prstGeom prst="ellipse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>
              <a:latin typeface="Comic Sans MS" pitchFamily="66" charset="0"/>
            </a:rPr>
            <a:t>FAVORECER A CONVIVENCIA E A INCLUSIÓN</a:t>
          </a:r>
          <a:endParaRPr lang="es-ES" sz="1000" kern="1200" dirty="0">
            <a:latin typeface="Comic Sans MS" pitchFamily="66" charset="0"/>
          </a:endParaRPr>
        </a:p>
      </dsp:txBody>
      <dsp:txXfrm>
        <a:off x="3096304" y="3976697"/>
        <a:ext cx="1022630" cy="1022630"/>
      </dsp:txXfrm>
    </dsp:sp>
    <dsp:sp modelId="{04AB7C5F-CCE4-4521-B9A2-DFB6350AF3BD}">
      <dsp:nvSpPr>
        <dsp:cNvPr id="0" name=""/>
        <dsp:cNvSpPr/>
      </dsp:nvSpPr>
      <dsp:spPr>
        <a:xfrm rot="10865118">
          <a:off x="2450032" y="2607406"/>
          <a:ext cx="450105" cy="36079"/>
        </a:xfrm>
        <a:custGeom>
          <a:avLst/>
          <a:gdLst/>
          <a:ahLst/>
          <a:cxnLst/>
          <a:rect l="0" t="0" r="0" b="0"/>
          <a:pathLst>
            <a:path>
              <a:moveTo>
                <a:pt x="0" y="18039"/>
              </a:moveTo>
              <a:lnTo>
                <a:pt x="450105" y="180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0800000">
        <a:off x="2663832" y="2614193"/>
        <a:ext cx="22505" cy="22505"/>
      </dsp:txXfrm>
    </dsp:sp>
    <dsp:sp modelId="{E06BE09A-464C-4430-AC15-0D1AE74B5E89}">
      <dsp:nvSpPr>
        <dsp:cNvPr id="0" name=""/>
        <dsp:cNvSpPr/>
      </dsp:nvSpPr>
      <dsp:spPr>
        <a:xfrm>
          <a:off x="1003983" y="1884377"/>
          <a:ext cx="1446218" cy="1446218"/>
        </a:xfrm>
        <a:prstGeom prst="ellipse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 smtClean="0">
              <a:latin typeface="Comic Sans MS" pitchFamily="66" charset="0"/>
            </a:rPr>
            <a:t>CONTIDO A APRENDER</a:t>
          </a:r>
          <a:endParaRPr lang="es-ES" sz="1000" kern="1200" dirty="0">
            <a:latin typeface="Comic Sans MS" pitchFamily="66" charset="0"/>
          </a:endParaRPr>
        </a:p>
      </dsp:txBody>
      <dsp:txXfrm>
        <a:off x="1215777" y="2096171"/>
        <a:ext cx="1022630" cy="1022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C4855D9-694B-401D-8736-4033325AE70F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1FC010D-DB7C-4D66-B62D-93D414F7B4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1993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2867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C1AD52-CC92-4FD9-B300-CFF3C35E2957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197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8499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3FB721-675A-4E20-8C56-4B856B7848FB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550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36AE2-E2E9-4266-B1B5-27D95FA1AD90}" type="slidenum">
              <a:rPr lang="es-ES" smtClean="0"/>
              <a:pPr/>
              <a:t>49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41954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36AE2-E2E9-4266-B1B5-27D95FA1AD90}" type="slidenum">
              <a:rPr lang="es-ES" smtClean="0"/>
              <a:pPr/>
              <a:t>50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2247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8E163-7336-4AE0-9DBF-3BF63786EB75}" type="slidenum">
              <a:rPr lang="es-ES" smtClean="0"/>
              <a:pPr/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7698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36AE2-E2E9-4266-B1B5-27D95FA1AD90}" type="slidenum">
              <a:rPr lang="es-ES" smtClean="0"/>
              <a:pPr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3762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36AE2-E2E9-4266-B1B5-27D95FA1AD90}" type="slidenum">
              <a:rPr lang="es-ES" smtClean="0"/>
              <a:pPr/>
              <a:t>53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4384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36AE2-E2E9-4266-B1B5-27D95FA1AD90}" type="slidenum">
              <a:rPr lang="es-ES" smtClean="0"/>
              <a:pPr/>
              <a:t>54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7907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8806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E49209-371E-4583-9D02-43066BCE6F94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506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9011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D03469-6C0F-45E2-BEF1-D88F03466774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680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9318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72ADDA-3186-4038-93FE-5F0C6CF2845A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770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D2E6A5-0CF3-4A56-8F9D-5643DB93D911}" type="slidenum">
              <a:rPr lang="es-ES" altLang="es-ES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ES" altLang="es-E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defTabSz="449263">
              <a:spcBef>
                <a:spcPct val="0"/>
              </a:spcBef>
            </a:pPr>
            <a:endParaRPr lang="es-ES" altLang="es-ES" smtClean="0"/>
          </a:p>
        </p:txBody>
      </p:sp>
    </p:spTree>
    <p:extLst>
      <p:ext uri="{BB962C8B-B14F-4D97-AF65-F5344CB8AC3E}">
        <p14:creationId xmlns:p14="http://schemas.microsoft.com/office/powerpoint/2010/main" val="8283986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9625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DC2CA7-820C-49EC-A037-B635FD1676A4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05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36AE2-E2E9-4266-B1B5-27D95FA1AD90}" type="slidenum">
              <a:rPr lang="es-ES" smtClean="0"/>
              <a:pPr/>
              <a:t>63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0685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A2F8B4-63F9-4D12-A3BB-2F69931FAD24}" type="slidenum">
              <a:rPr lang="es-ES" alt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s-ES" altLang="es-ES">
              <a:cs typeface="Arial" charset="0"/>
            </a:endParaRPr>
          </a:p>
        </p:txBody>
      </p:sp>
      <p:sp>
        <p:nvSpPr>
          <p:cNvPr id="348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3482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99B70DE-D449-4EBF-92BC-CAA300AA16BA}" type="slidenum">
              <a:rPr lang="es-ES" altLang="es-ES" sz="1200"/>
              <a:pPr algn="r"/>
              <a:t>5</a:t>
            </a:fld>
            <a:endParaRPr lang="es-ES" altLang="es-ES" sz="1200"/>
          </a:p>
        </p:txBody>
      </p:sp>
    </p:spTree>
    <p:extLst>
      <p:ext uri="{BB962C8B-B14F-4D97-AF65-F5344CB8AC3E}">
        <p14:creationId xmlns:p14="http://schemas.microsoft.com/office/powerpoint/2010/main" val="901541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C71C8F-7577-4543-96AE-65521D998A23}" type="slidenum">
              <a:rPr lang="es-ES" alt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s-ES" altLang="es-ES">
              <a:cs typeface="Arial" charset="0"/>
            </a:endParaRPr>
          </a:p>
        </p:txBody>
      </p:sp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63CFD6D-8244-447A-90EC-6CBFD54CB1DA}" type="slidenum">
              <a:rPr lang="es-ES" altLang="es-ES" sz="1200"/>
              <a:pPr algn="r"/>
              <a:t>12</a:t>
            </a:fld>
            <a:endParaRPr lang="es-ES" altLang="es-ES" sz="1200"/>
          </a:p>
        </p:txBody>
      </p:sp>
      <p:sp>
        <p:nvSpPr>
          <p:cNvPr id="4301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43013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9084FC0-D551-48A3-9458-C0FD77E19C69}" type="slidenum">
              <a:rPr lang="es-ES" altLang="es-ES" sz="1200">
                <a:latin typeface="Calibri" pitchFamily="34" charset="0"/>
              </a:rPr>
              <a:pPr algn="r"/>
              <a:t>12</a:t>
            </a:fld>
            <a:endParaRPr lang="es-ES" altLang="es-E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683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091BAC-78A7-4DC6-9164-498582FE1050}" type="slidenum">
              <a:rPr lang="es-ES" altLang="es-ES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s-ES" altLang="es-ES">
              <a:latin typeface="Arial" charset="0"/>
              <a:cs typeface="Arial" charset="0"/>
            </a:endParaRPr>
          </a:p>
        </p:txBody>
      </p:sp>
      <p:sp>
        <p:nvSpPr>
          <p:cNvPr id="522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52228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EEE8C1A-A7B6-408A-8F15-3560536519CA}" type="slidenum">
              <a:rPr lang="es-ES" altLang="es-ES" sz="1200">
                <a:latin typeface="Calibri" pitchFamily="34" charset="0"/>
              </a:rPr>
              <a:pPr algn="r"/>
              <a:t>20</a:t>
            </a:fld>
            <a:endParaRPr lang="es-ES" altLang="es-E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500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583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EEB459-2FE4-459D-B5E0-84F79A1F39E1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694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6144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9AF993-47F1-4481-8046-3E6B7A44F012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457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6349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8B0317-FBD9-43EF-8958-32E3589B69E8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056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" smtClean="0"/>
          </a:p>
        </p:txBody>
      </p:sp>
      <p:sp>
        <p:nvSpPr>
          <p:cNvPr id="8089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B30C52-5C2C-4989-835A-CEC831D81D53}" type="slidenum">
              <a:rPr lang="es-E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s-E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63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F1D20-E5DB-48C8-9C29-AE44A1C274BB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ACA0B-092B-4011-9398-73DD574466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0CCD-A6B2-4503-ADAD-708303FC1BC3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BA050-0779-4853-938B-310531E398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0DCDC-60AB-43BC-8DE1-28AF7A851342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24D4-E826-4212-A233-96E389960A2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47702-C6BC-4DEB-8363-E8548A8968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6988" y="12700"/>
            <a:ext cx="1186180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  <a:latin typeface="Tahoma" panose="020B0604030504040204" pitchFamily="34" charset="0"/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60350" y="234950"/>
            <a:ext cx="5049838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0553700" y="4368800"/>
            <a:ext cx="99060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2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2999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1201738" y="5054600"/>
            <a:ext cx="9077325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  <a:latin typeface="Tahoma" panose="020B0604030504040204" pitchFamily="34" charset="0"/>
              <a:cs typeface="+mn-cs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5435600" y="1930400"/>
            <a:ext cx="1185863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  <a:latin typeface="Tahoma" panose="020B0604030504040204" pitchFamily="34" charset="0"/>
              <a:cs typeface="+mn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  <a:extLst/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es-ES" altLang="es-ES" noProof="0" smtClean="0"/>
              <a:t>Haga clic para cambiar el estilo de título	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5867" y="4051300"/>
            <a:ext cx="8043333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D685FB-8AA1-405D-8BCF-16A5A4E52133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9DF4E1-4F75-4384-820A-D6DF6A5DF4C5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0D30A5-97FA-4733-98E0-75C63C24D4C5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9D22A68-EBEB-4BE1-B4B7-A483BC8B40F4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85463F-AE89-4D45-98E9-29DA0EAAD09F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8293C3-AABD-4840-9895-157924B3A5A1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3A4326-C4EC-4209-BF08-8E2B826D8322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299CB-6DEA-4D2D-9381-078AA9CE08FC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22234-4FED-46E9-9DF5-9FB302E5CA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73EA1BB-265F-41CD-9AF9-C77898E88ECD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FA0A428-D95D-4206-87EA-07BA89C68496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F7B580-DF36-4A6E-9161-51FF4BB9EFB3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493000" cy="53340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321C36-9748-495D-A2AF-7FA11D971308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C07B8-D02A-4CC4-B7B0-CFC5886A2B41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FE983-0E8B-4021-B22E-30652665F6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EE23D-4ABF-41CE-9886-B071C631F679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EC75-D38B-4652-80A7-51AF7BB1831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66351-6478-4979-A517-CAC57DA4950F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949FC-EA4C-4F39-B215-A6A43E23C55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1BED5-B230-43BD-9D28-53EDBD504E59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B5182-2071-4777-A153-B9C72A912A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E5D6E-F2AB-48E6-8098-2B026A0996D6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19A3A-E6F7-49EF-AF48-269B1A67178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EF418-36ED-4819-BD85-1C7083804052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B6982-9019-4D8F-B4E4-005FD1A3C9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BE0D3-657C-4131-B175-67C8F6FE18B8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9DF4B-6841-43A2-ABEC-3D18311A2A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3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4B55E8-72EF-49F3-9E03-58F747746983}" type="datetimeFigureOut">
              <a:rPr lang="es-ES"/>
              <a:pPr>
                <a:defRPr/>
              </a:pPr>
              <a:t>11/09/2014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39375C-2339-455A-AD32-3B5EF12571A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  <p:sldLayoutId id="2147483684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3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/>
          <p:cNvSpPr>
            <a:spLocks/>
          </p:cNvSpPr>
          <p:nvPr/>
        </p:nvSpPr>
        <p:spPr bwMode="auto">
          <a:xfrm rot="-3172564">
            <a:off x="10564019" y="-362743"/>
            <a:ext cx="1162050" cy="2779712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  <a:latin typeface="Tahoma" panose="020B0604030504040204" pitchFamily="34" charset="0"/>
              <a:cs typeface="+mn-cs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14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cambiar el estilo de título	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modificar el estilo de texto del patrón</a:t>
            </a:r>
          </a:p>
          <a:p>
            <a:pPr lvl="1"/>
            <a:r>
              <a:rPr lang="es-ES" altLang="es-ES" smtClean="0"/>
              <a:t>Segundo nivel</a:t>
            </a:r>
          </a:p>
          <a:p>
            <a:pPr lvl="2"/>
            <a:r>
              <a:rPr lang="es-ES" altLang="es-ES" smtClean="0"/>
              <a:t>Tercer nivel</a:t>
            </a:r>
          </a:p>
          <a:p>
            <a:pPr lvl="3"/>
            <a:r>
              <a:rPr lang="es-ES" altLang="es-ES" smtClean="0"/>
              <a:t>Cuarto nivel</a:t>
            </a:r>
          </a:p>
          <a:p>
            <a:pPr lvl="4"/>
            <a:r>
              <a:rPr lang="es-ES" altLang="es-ES" smtClean="0"/>
              <a:t>Quinto nivel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863" y="6248400"/>
            <a:ext cx="3860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 altLang="es-E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8263" y="6248400"/>
            <a:ext cx="25400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4B0159-72FF-4315-8A25-FB8EC956EB81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 rot="-3172564">
            <a:off x="10681494" y="-324643"/>
            <a:ext cx="1165225" cy="27955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  <a:latin typeface="Tahoma" panose="020B0604030504040204" pitchFamily="34" charset="0"/>
              <a:cs typeface="+mn-cs"/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 rot="-3172564">
            <a:off x="10612437" y="-69849"/>
            <a:ext cx="1025525" cy="2095500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  <a:latin typeface="Tahoma" panose="020B0604030504040204" pitchFamily="34" charset="0"/>
              <a:cs typeface="+mn-cs"/>
            </a:endParaRPr>
          </a:p>
        </p:txBody>
      </p:sp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11113" y="5540375"/>
            <a:ext cx="2378075" cy="1246188"/>
            <a:chOff x="5" y="3490"/>
            <a:chExt cx="1124" cy="785"/>
          </a:xfrm>
        </p:grpSpPr>
        <p:sp>
          <p:nvSpPr>
            <p:cNvPr id="245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5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grpSp>
          <p:nvGrpSpPr>
            <p:cNvPr id="14372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4373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45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5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</p:grpSp>
          <p:sp>
            <p:nvSpPr>
              <p:cNvPr id="246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246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sp>
            <p:nvSpPr>
              <p:cNvPr id="246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grpSp>
            <p:nvGrpSpPr>
              <p:cNvPr id="14377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46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</p:grpSp>
        </p:grpSp>
      </p:grpSp>
      <p:grpSp>
        <p:nvGrpSpPr>
          <p:cNvPr id="14347" name="Group 37"/>
          <p:cNvGrpSpPr>
            <a:grpSpLocks/>
          </p:cNvGrpSpPr>
          <p:nvPr/>
        </p:nvGrpSpPr>
        <p:grpSpPr bwMode="auto">
          <a:xfrm>
            <a:off x="11574463" y="2116138"/>
            <a:ext cx="514350" cy="4308475"/>
            <a:chOff x="5468" y="1333"/>
            <a:chExt cx="243" cy="2714"/>
          </a:xfrm>
        </p:grpSpPr>
        <p:sp>
          <p:nvSpPr>
            <p:cNvPr id="246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  <p:sp>
          <p:nvSpPr>
            <p:cNvPr id="246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</p:grpSp>
      <p:grpSp>
        <p:nvGrpSpPr>
          <p:cNvPr id="14348" name="Group 40"/>
          <p:cNvGrpSpPr>
            <a:grpSpLocks/>
          </p:cNvGrpSpPr>
          <p:nvPr/>
        </p:nvGrpSpPr>
        <p:grpSpPr bwMode="auto">
          <a:xfrm>
            <a:off x="9758363" y="90488"/>
            <a:ext cx="2844800" cy="1911350"/>
            <a:chOff x="4610" y="57"/>
            <a:chExt cx="1344" cy="1204"/>
          </a:xfrm>
        </p:grpSpPr>
        <p:grpSp>
          <p:nvGrpSpPr>
            <p:cNvPr id="14349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46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s-ES">
                  <a:solidFill>
                    <a:srgbClr val="000000"/>
                  </a:solidFill>
                  <a:latin typeface="Tahoma" panose="020B0604030504040204" pitchFamily="34" charset="0"/>
                  <a:cs typeface="+mn-cs"/>
                </a:endParaRPr>
              </a:p>
            </p:txBody>
          </p:sp>
          <p:grpSp>
            <p:nvGrpSpPr>
              <p:cNvPr id="14352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46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1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1"/>
                  <a:ext cx="505" cy="899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4" y="805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  <p:sp>
              <p:nvSpPr>
                <p:cNvPr id="246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s-ES">
                    <a:solidFill>
                      <a:srgbClr val="000000"/>
                    </a:solidFill>
                    <a:latin typeface="Tahoma" panose="020B0604030504040204" pitchFamily="34" charset="0"/>
                    <a:cs typeface="+mn-cs"/>
                  </a:endParaRPr>
                </a:p>
              </p:txBody>
            </p:sp>
          </p:grpSp>
        </p:grpSp>
        <p:sp>
          <p:nvSpPr>
            <p:cNvPr id="246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s-ES">
                <a:solidFill>
                  <a:srgbClr val="000000"/>
                </a:solidFill>
                <a:latin typeface="Tahoma" panose="020B0604030504040204" pitchFamily="34" charset="0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0.jpeg"/><Relationship Id="rId5" Type="http://schemas.openxmlformats.org/officeDocument/2006/relationships/image" Target="../media/image98.jpeg"/><Relationship Id="rId4" Type="http://schemas.openxmlformats.org/officeDocument/2006/relationships/image" Target="../media/image10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png"/><Relationship Id="rId5" Type="http://schemas.openxmlformats.org/officeDocument/2006/relationships/image" Target="../media/image110.jpeg"/><Relationship Id="rId4" Type="http://schemas.openxmlformats.org/officeDocument/2006/relationships/image" Target="../media/image10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gi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ítulo 3"/>
          <p:cNvSpPr>
            <a:spLocks noGrp="1"/>
          </p:cNvSpPr>
          <p:nvPr>
            <p:ph type="title"/>
          </p:nvPr>
        </p:nvSpPr>
        <p:spPr>
          <a:xfrm>
            <a:off x="627063" y="350838"/>
            <a:ext cx="10741025" cy="1724025"/>
          </a:xfrm>
          <a:solidFill>
            <a:srgbClr val="FFC000"/>
          </a:solidFill>
          <a:ln w="76200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s-ES" sz="2800" b="1" smtClean="0">
                <a:latin typeface="Comic Sans MS" pitchFamily="66" charset="0"/>
              </a:rPr>
              <a:t>EXPERIENCIAS EDUCATIVAS DE TRABALLO        COOPERATIVO NAS AULAS DE ED. INFANTIL</a:t>
            </a:r>
          </a:p>
        </p:txBody>
      </p:sp>
      <p:pic>
        <p:nvPicPr>
          <p:cNvPr id="2" name="Marcador de contenido 1"/>
          <p:cNvPicPr>
            <a:picLocks noGrp="1" noChangeAspect="1"/>
          </p:cNvPicPr>
          <p:nvPr>
            <p:ph idx="1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1460309" y="2661079"/>
            <a:ext cx="2852383" cy="3530177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pic>
        <p:nvPicPr>
          <p:cNvPr id="27651" name="Imagen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8175" y="2416175"/>
            <a:ext cx="4313238" cy="3233738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08213" y="115888"/>
            <a:ext cx="6870700" cy="1081087"/>
          </a:xfrm>
          <a:solidFill>
            <a:srgbClr val="FFCC00"/>
          </a:solidFill>
          <a:ln>
            <a:solidFill>
              <a:srgbClr val="FFCC00"/>
            </a:solidFill>
          </a:ln>
        </p:spPr>
        <p:txBody>
          <a:bodyPr anchor="ctr"/>
          <a:lstStyle/>
          <a:p>
            <a:pPr eaLnBrk="1" hangingPunct="1"/>
            <a:r>
              <a:rPr lang="es-ES" altLang="es-ES" sz="2800" b="1" dirty="0" smtClean="0"/>
              <a:t>C0MO INICIAR  A ACTIVIDADE:</a:t>
            </a:r>
          </a:p>
        </p:txBody>
      </p:sp>
      <p:sp>
        <p:nvSpPr>
          <p:cNvPr id="5120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12800" y="1450975"/>
            <a:ext cx="4949825" cy="35131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ES" altLang="es-ES" sz="1600" b="1" dirty="0"/>
              <a:t>MATERIAL QUE PRECISAMOS</a:t>
            </a:r>
            <a:r>
              <a:rPr lang="es-ES" altLang="es-ES" sz="1600" dirty="0"/>
              <a:t>: </a:t>
            </a:r>
            <a:r>
              <a:rPr lang="es-ES" altLang="es-ES" sz="1400" dirty="0" err="1"/>
              <a:t>unha</a:t>
            </a:r>
            <a:r>
              <a:rPr lang="es-ES" altLang="es-ES" sz="1400" dirty="0"/>
              <a:t> pelota</a:t>
            </a:r>
            <a:r>
              <a:rPr lang="es-ES" altLang="es-ES" sz="1600" dirty="0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altLang="es-ES" sz="16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s-ES" altLang="es-ES" sz="1600" b="1" dirty="0"/>
              <a:t>MOMENTO</a:t>
            </a:r>
            <a:r>
              <a:rPr lang="es-ES" altLang="es-ES" sz="1600" dirty="0"/>
              <a:t>:  </a:t>
            </a:r>
            <a:r>
              <a:rPr lang="es-ES" altLang="es-ES" sz="1400" dirty="0"/>
              <a:t>na asamblea a </a:t>
            </a:r>
            <a:r>
              <a:rPr lang="es-ES" altLang="es-ES" sz="1400" dirty="0" err="1"/>
              <a:t>primeira</a:t>
            </a:r>
            <a:r>
              <a:rPr lang="es-ES" altLang="es-ES" sz="1400" dirty="0"/>
              <a:t> hora da </a:t>
            </a:r>
            <a:r>
              <a:rPr lang="es-ES" altLang="es-ES" sz="1400" dirty="0" err="1"/>
              <a:t>mañá</a:t>
            </a:r>
            <a:r>
              <a:rPr lang="es-ES" altLang="es-ES" sz="1400" dirty="0"/>
              <a:t> </a:t>
            </a:r>
            <a:r>
              <a:rPr lang="es-ES" altLang="es-ES" sz="1400" dirty="0" err="1"/>
              <a:t>ou</a:t>
            </a:r>
            <a:r>
              <a:rPr lang="es-ES" altLang="es-ES" sz="1400" dirty="0"/>
              <a:t> a última hora, en </a:t>
            </a:r>
            <a:r>
              <a:rPr lang="es-ES" altLang="es-ES" sz="1400" dirty="0" err="1"/>
              <a:t>psicomotricidade</a:t>
            </a:r>
            <a:r>
              <a:rPr lang="es-ES" altLang="es-ES" sz="1400" dirty="0"/>
              <a:t>…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altLang="es-ES" sz="1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s-ES" altLang="es-ES" sz="1600" b="1" dirty="0"/>
              <a:t>DESENVOLVEMENTO: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ES" altLang="es-ES" sz="1400" dirty="0" smtClean="0"/>
              <a:t>Os cativos e a </a:t>
            </a:r>
            <a:r>
              <a:rPr lang="es-ES" altLang="es-ES" sz="1400" dirty="0" err="1" smtClean="0"/>
              <a:t>mestra</a:t>
            </a:r>
            <a:r>
              <a:rPr lang="es-ES" altLang="es-ES" sz="1400" dirty="0" smtClean="0"/>
              <a:t> </a:t>
            </a:r>
            <a:r>
              <a:rPr lang="es-ES" altLang="es-ES" sz="1400" dirty="0" err="1" smtClean="0"/>
              <a:t>sentámonos</a:t>
            </a:r>
            <a:r>
              <a:rPr lang="es-ES" altLang="es-ES" sz="1400" dirty="0" smtClean="0"/>
              <a:t> formando un círculo  no espacio da asamblea.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s-ES" altLang="es-ES" sz="1400" dirty="0" smtClean="0"/>
              <a:t>      Antes de iniciar a </a:t>
            </a:r>
            <a:r>
              <a:rPr lang="es-ES" altLang="es-ES" sz="1400" dirty="0" err="1" smtClean="0"/>
              <a:t>actividade</a:t>
            </a:r>
            <a:r>
              <a:rPr lang="es-ES" altLang="es-ES" sz="1400" dirty="0" smtClean="0"/>
              <a:t>  </a:t>
            </a:r>
            <a:r>
              <a:rPr lang="es-ES" altLang="es-ES" sz="1400" dirty="0" err="1" smtClean="0"/>
              <a:t>escoller</a:t>
            </a:r>
            <a:r>
              <a:rPr lang="es-ES" altLang="es-ES" sz="1400" dirty="0" smtClean="0"/>
              <a:t> previamente a temática da dinámica 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s-ES" altLang="es-ES" sz="1400" dirty="0" smtClean="0"/>
              <a:t>                Por tanto, </a:t>
            </a:r>
            <a:r>
              <a:rPr lang="es-ES" altLang="es-ES" sz="1400" dirty="0" err="1" smtClean="0"/>
              <a:t>escoller</a:t>
            </a:r>
            <a:r>
              <a:rPr lang="es-ES" altLang="es-ES" sz="1400" dirty="0" smtClean="0"/>
              <a:t> a consigna…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s-ES" altLang="es-ES" sz="1400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s-ES" altLang="es-ES" sz="1400" b="1" dirty="0" smtClean="0"/>
              <a:t>     </a:t>
            </a:r>
            <a:r>
              <a:rPr lang="es-ES" altLang="es-ES" sz="1800" b="1" dirty="0" smtClean="0"/>
              <a:t>As </a:t>
            </a:r>
            <a:r>
              <a:rPr lang="es-ES" altLang="es-ES" sz="1800" b="1" dirty="0" err="1" smtClean="0"/>
              <a:t>primeiras</a:t>
            </a:r>
            <a:r>
              <a:rPr lang="es-ES" altLang="es-ES" sz="1800" b="1" dirty="0" smtClean="0"/>
              <a:t> veces </a:t>
            </a:r>
            <a:r>
              <a:rPr lang="es-ES" altLang="es-ES" sz="1800" b="1" dirty="0" err="1" smtClean="0"/>
              <a:t>comenza</a:t>
            </a:r>
            <a:r>
              <a:rPr lang="es-ES" altLang="es-ES" sz="1800" b="1" dirty="0" smtClean="0"/>
              <a:t> a </a:t>
            </a:r>
            <a:r>
              <a:rPr lang="es-ES" altLang="es-ES" sz="1800" b="1" dirty="0" err="1" smtClean="0"/>
              <a:t>mestra</a:t>
            </a:r>
            <a:r>
              <a:rPr lang="es-ES" altLang="es-ES" sz="1800" b="1" dirty="0" smtClean="0"/>
              <a:t> a dinámica. </a:t>
            </a:r>
            <a:endParaRPr lang="es-ES" altLang="es-ES" sz="1800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s-ES" altLang="es-ES" sz="12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ES" altLang="es-ES" sz="1200" dirty="0" smtClean="0"/>
              <a:t>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ES" altLang="es-ES" sz="1200" dirty="0"/>
          </a:p>
        </p:txBody>
      </p:sp>
      <p:pic>
        <p:nvPicPr>
          <p:cNvPr id="39939" name="Picture 7" descr="DSCN531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421438" y="1450975"/>
            <a:ext cx="4497387" cy="2916238"/>
          </a:xfrm>
          <a:ln w="57150">
            <a:solidFill>
              <a:srgbClr val="FF0000"/>
            </a:solidFill>
          </a:ln>
        </p:spPr>
      </p:pic>
      <p:sp>
        <p:nvSpPr>
          <p:cNvPr id="39940" name="CuadroTexto 1"/>
          <p:cNvSpPr txBox="1">
            <a:spLocks noChangeArrowheads="1"/>
          </p:cNvSpPr>
          <p:nvPr/>
        </p:nvSpPr>
        <p:spPr bwMode="auto">
          <a:xfrm>
            <a:off x="6611938" y="4732338"/>
            <a:ext cx="4933950" cy="132238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b="1" dirty="0">
                <a:latin typeface="Comic Sans MS" pitchFamily="66" charset="0"/>
              </a:rPr>
              <a:t>Si queremos resaltar cualidades positivas dos </a:t>
            </a:r>
            <a:r>
              <a:rPr lang="es-ES" sz="1600" b="1" dirty="0" err="1">
                <a:latin typeface="Comic Sans MS" pitchFamily="66" charset="0"/>
              </a:rPr>
              <a:t>compañeiros</a:t>
            </a:r>
            <a:r>
              <a:rPr lang="es-ES" sz="1600" b="1" dirty="0">
                <a:latin typeface="Comic Sans MS" pitchFamily="66" charset="0"/>
              </a:rPr>
              <a:t>/as:</a:t>
            </a:r>
          </a:p>
          <a:p>
            <a:r>
              <a:rPr lang="es-ES" sz="1600" dirty="0">
                <a:latin typeface="Comic Sans MS" pitchFamily="66" charset="0"/>
              </a:rPr>
              <a:t>   </a:t>
            </a:r>
            <a:r>
              <a:rPr lang="es-ES" sz="1600" dirty="0" err="1" smtClean="0">
                <a:latin typeface="Comic Sans MS" pitchFamily="66" charset="0"/>
              </a:rPr>
              <a:t>Chámome</a:t>
            </a:r>
            <a:r>
              <a:rPr lang="es-ES" sz="1600" dirty="0">
                <a:latin typeface="Comic Sans MS" pitchFamily="66" charset="0"/>
              </a:rPr>
              <a:t>…….e gústame </a:t>
            </a:r>
            <a:r>
              <a:rPr lang="es-ES" sz="1600" dirty="0" err="1">
                <a:latin typeface="Comic Sans MS" pitchFamily="66" charset="0"/>
              </a:rPr>
              <a:t>xogar</a:t>
            </a:r>
            <a:r>
              <a:rPr lang="es-ES" sz="1600" dirty="0">
                <a:latin typeface="Comic Sans MS" pitchFamily="66" charset="0"/>
              </a:rPr>
              <a:t> con…. porque comparte os </a:t>
            </a:r>
            <a:r>
              <a:rPr lang="es-ES" sz="1600" dirty="0" err="1">
                <a:latin typeface="Comic Sans MS" pitchFamily="66" charset="0"/>
              </a:rPr>
              <a:t>xoguetes</a:t>
            </a:r>
            <a:r>
              <a:rPr lang="es-ES" sz="1600" dirty="0">
                <a:latin typeface="Comic Sans MS" pitchFamily="66" charset="0"/>
              </a:rPr>
              <a:t> conmigo no  patio e paso a pelota a…….</a:t>
            </a:r>
          </a:p>
        </p:txBody>
      </p:sp>
      <p:sp>
        <p:nvSpPr>
          <p:cNvPr id="39941" name="CuadroTexto 2"/>
          <p:cNvSpPr txBox="1">
            <a:spLocks noChangeArrowheads="1"/>
          </p:cNvSpPr>
          <p:nvPr/>
        </p:nvSpPr>
        <p:spPr bwMode="auto">
          <a:xfrm>
            <a:off x="2835275" y="5338763"/>
            <a:ext cx="3586163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>
              <a:latin typeface="Comic Sans MS" pitchFamily="66" charset="0"/>
            </a:endParaRPr>
          </a:p>
        </p:txBody>
      </p:sp>
      <p:sp>
        <p:nvSpPr>
          <p:cNvPr id="39942" name="CuadroTexto 3"/>
          <p:cNvSpPr txBox="1">
            <a:spLocks noChangeArrowheads="1"/>
          </p:cNvSpPr>
          <p:nvPr/>
        </p:nvSpPr>
        <p:spPr bwMode="auto">
          <a:xfrm>
            <a:off x="2644775" y="5286375"/>
            <a:ext cx="3584575" cy="8318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b="1">
                <a:latin typeface="Comic Sans MS" pitchFamily="66" charset="0"/>
              </a:rPr>
              <a:t>Si queremos saber os seus gustos</a:t>
            </a:r>
            <a:r>
              <a:rPr lang="es-ES" sz="1600">
                <a:latin typeface="Comic Sans MS" pitchFamily="66" charset="0"/>
              </a:rPr>
              <a:t>:</a:t>
            </a:r>
          </a:p>
          <a:p>
            <a:r>
              <a:rPr lang="es-ES" sz="1600">
                <a:latin typeface="Comic Sans MS" pitchFamily="66" charset="0"/>
              </a:rPr>
              <a:t>  Chámome …..e o xogo que máis me gusta é ….e paso a pelota a….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5696" y="304773"/>
            <a:ext cx="8117114" cy="970189"/>
          </a:xfrm>
          <a:gradFill>
            <a:gsLst>
              <a:gs pos="0">
                <a:srgbClr val="FFFF00"/>
              </a:gs>
              <a:gs pos="85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</a:gradFill>
          <a:ln w="57150"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>
                <a:latin typeface="Comic Sans MS" panose="030F0702030302020204" pitchFamily="66" charset="0"/>
              </a:rPr>
              <a:t>DINÁMICA: A tea de araña</a:t>
            </a:r>
            <a:endParaRPr lang="es-ES" dirty="0">
              <a:latin typeface="Comic Sans MS" panose="030F0702030302020204" pitchFamily="66" charset="0"/>
            </a:endParaRPr>
          </a:p>
        </p:txBody>
      </p:sp>
      <p:sp>
        <p:nvSpPr>
          <p:cNvPr id="40964" name="CuadroTexto 2"/>
          <p:cNvSpPr txBox="1">
            <a:spLocks noChangeArrowheads="1"/>
          </p:cNvSpPr>
          <p:nvPr/>
        </p:nvSpPr>
        <p:spPr bwMode="auto">
          <a:xfrm>
            <a:off x="838200" y="1755775"/>
            <a:ext cx="6070600" cy="646113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A tea de araña é unha dinámica tamén moi axeitada e sinxela de aplicar en 3,4 e 5 anos.</a:t>
            </a:r>
          </a:p>
        </p:txBody>
      </p:sp>
      <p:pic>
        <p:nvPicPr>
          <p:cNvPr id="40965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3688" y="4292600"/>
            <a:ext cx="3389312" cy="254158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0966" name="CuadroTexto 4"/>
          <p:cNvSpPr txBox="1">
            <a:spLocks noChangeArrowheads="1"/>
          </p:cNvSpPr>
          <p:nvPr/>
        </p:nvSpPr>
        <p:spPr bwMode="auto">
          <a:xfrm>
            <a:off x="942975" y="2989263"/>
            <a:ext cx="5602288" cy="6477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err="1">
                <a:latin typeface="Calibri" pitchFamily="34" charset="0"/>
              </a:rPr>
              <a:t>Unha</a:t>
            </a:r>
            <a:r>
              <a:rPr lang="es-ES" dirty="0">
                <a:latin typeface="Calibri" pitchFamily="34" charset="0"/>
              </a:rPr>
              <a:t> das finalidades </a:t>
            </a:r>
            <a:r>
              <a:rPr lang="es-ES" dirty="0" err="1">
                <a:latin typeface="Calibri" pitchFamily="34" charset="0"/>
              </a:rPr>
              <a:t>desta</a:t>
            </a:r>
            <a:r>
              <a:rPr lang="es-ES" dirty="0">
                <a:latin typeface="Calibri" pitchFamily="34" charset="0"/>
              </a:rPr>
              <a:t> dinámica </a:t>
            </a:r>
            <a:r>
              <a:rPr lang="es-ES" dirty="0" smtClean="0">
                <a:latin typeface="Calibri" pitchFamily="34" charset="0"/>
              </a:rPr>
              <a:t>é </a:t>
            </a:r>
            <a:r>
              <a:rPr lang="es-ES" dirty="0">
                <a:latin typeface="Calibri" pitchFamily="34" charset="0"/>
              </a:rPr>
              <a:t>que os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/as </a:t>
            </a:r>
          </a:p>
          <a:p>
            <a:r>
              <a:rPr lang="es-ES" dirty="0">
                <a:latin typeface="Calibri" pitchFamily="34" charset="0"/>
              </a:rPr>
              <a:t>aprendan a importancia do </a:t>
            </a:r>
            <a:r>
              <a:rPr lang="es-ES" dirty="0" err="1">
                <a:latin typeface="Calibri" pitchFamily="34" charset="0"/>
              </a:rPr>
              <a:t>traballo</a:t>
            </a:r>
            <a:r>
              <a:rPr lang="es-ES" dirty="0">
                <a:latin typeface="Calibri" pitchFamily="34" charset="0"/>
              </a:rPr>
              <a:t> en equipo.</a:t>
            </a:r>
          </a:p>
        </p:txBody>
      </p:sp>
      <p:sp>
        <p:nvSpPr>
          <p:cNvPr id="6" name="Flecha abajo 5"/>
          <p:cNvSpPr/>
          <p:nvPr/>
        </p:nvSpPr>
        <p:spPr>
          <a:xfrm>
            <a:off x="2568575" y="3759200"/>
            <a:ext cx="944563" cy="827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40968" name="CuadroTexto 6"/>
          <p:cNvSpPr txBox="1">
            <a:spLocks noChangeArrowheads="1"/>
          </p:cNvSpPr>
          <p:nvPr/>
        </p:nvSpPr>
        <p:spPr bwMode="auto">
          <a:xfrm>
            <a:off x="950913" y="4630738"/>
            <a:ext cx="4179887" cy="646112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latin typeface="Calibri" pitchFamily="34" charset="0"/>
              </a:rPr>
              <a:t>Necesitamos de tódolos compañeiros</a:t>
            </a:r>
          </a:p>
          <a:p>
            <a:r>
              <a:rPr lang="es-ES" b="1">
                <a:latin typeface="Calibri" pitchFamily="34" charset="0"/>
              </a:rPr>
              <a:t>para rematar con éxito a actividade.</a:t>
            </a:r>
          </a:p>
        </p:txBody>
      </p:sp>
      <p:pic>
        <p:nvPicPr>
          <p:cNvPr id="40969" name="Imagen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2775" y="1254125"/>
            <a:ext cx="3700463" cy="289877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2 CuadroTexto"/>
          <p:cNvSpPr txBox="1">
            <a:spLocks noChangeArrowheads="1"/>
          </p:cNvSpPr>
          <p:nvPr/>
        </p:nvSpPr>
        <p:spPr bwMode="auto">
          <a:xfrm>
            <a:off x="2424113" y="333375"/>
            <a:ext cx="6551612" cy="457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altLang="es-ES" sz="2400" b="1">
                <a:latin typeface="Comic Sans MS" pitchFamily="66" charset="0"/>
              </a:rPr>
              <a:t>PASOS  A SEGUIR  NA DINÁMICA.</a:t>
            </a:r>
          </a:p>
        </p:txBody>
      </p:sp>
      <p:sp>
        <p:nvSpPr>
          <p:cNvPr id="41986" name="4 CuadroTexto"/>
          <p:cNvSpPr txBox="1">
            <a:spLocks noChangeArrowheads="1"/>
          </p:cNvSpPr>
          <p:nvPr/>
        </p:nvSpPr>
        <p:spPr bwMode="auto">
          <a:xfrm>
            <a:off x="3894138" y="5511800"/>
            <a:ext cx="735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 altLang="es-ES" sz="1600">
              <a:latin typeface="Century Gothic" pitchFamily="34" charset="0"/>
            </a:endParaRPr>
          </a:p>
          <a:p>
            <a:endParaRPr lang="es-ES" altLang="es-ES" sz="1600">
              <a:latin typeface="Comic Sans MS" pitchFamily="66" charset="0"/>
            </a:endParaRPr>
          </a:p>
        </p:txBody>
      </p:sp>
      <p:sp>
        <p:nvSpPr>
          <p:cNvPr id="41987" name="5 CuadroTexto"/>
          <p:cNvSpPr txBox="1">
            <a:spLocks noChangeArrowheads="1"/>
          </p:cNvSpPr>
          <p:nvPr/>
        </p:nvSpPr>
        <p:spPr bwMode="auto">
          <a:xfrm>
            <a:off x="442913" y="1089025"/>
            <a:ext cx="6915150" cy="6461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altLang="es-ES">
                <a:latin typeface="Century Gothic" pitchFamily="34" charset="0"/>
              </a:rPr>
              <a:t> </a:t>
            </a:r>
            <a:r>
              <a:rPr lang="es-ES" altLang="es-ES" b="1">
                <a:latin typeface="Comic Sans MS" pitchFamily="66" charset="0"/>
              </a:rPr>
              <a:t>MATERIAL QUE PRECISAMOS</a:t>
            </a:r>
            <a:r>
              <a:rPr lang="es-ES" altLang="es-ES">
                <a:latin typeface="Comic Sans MS" pitchFamily="66" charset="0"/>
              </a:rPr>
              <a:t>:  Unha corda fina bastante  longa…</a:t>
            </a:r>
          </a:p>
        </p:txBody>
      </p:sp>
      <p:sp>
        <p:nvSpPr>
          <p:cNvPr id="41988" name="6 CuadroTexto"/>
          <p:cNvSpPr txBox="1">
            <a:spLocks noChangeArrowheads="1"/>
          </p:cNvSpPr>
          <p:nvPr/>
        </p:nvSpPr>
        <p:spPr bwMode="auto">
          <a:xfrm>
            <a:off x="446088" y="2054225"/>
            <a:ext cx="691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altLang="es-ES" b="1">
                <a:latin typeface="Comic Sans MS" pitchFamily="66" charset="0"/>
              </a:rPr>
              <a:t> MOMENTO </a:t>
            </a:r>
            <a:r>
              <a:rPr lang="es-ES" altLang="es-ES">
                <a:latin typeface="Comic Sans MS" pitchFamily="66" charset="0"/>
              </a:rPr>
              <a:t>:  na asamblea (A primeira hora , última hora da mañá, en psicomotricidade, …).</a:t>
            </a:r>
          </a:p>
        </p:txBody>
      </p:sp>
      <p:sp>
        <p:nvSpPr>
          <p:cNvPr id="41989" name="7 CuadroTexto"/>
          <p:cNvSpPr txBox="1">
            <a:spLocks noChangeArrowheads="1"/>
          </p:cNvSpPr>
          <p:nvPr/>
        </p:nvSpPr>
        <p:spPr bwMode="auto">
          <a:xfrm>
            <a:off x="774700" y="2960688"/>
            <a:ext cx="6254750" cy="120015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s-ES" altLang="es-ES" sz="1600">
                <a:latin typeface="Comic Sans MS" pitchFamily="66" charset="0"/>
              </a:rPr>
              <a:t>Os cativos e a mestra sentámonos formando un círculo  no espacio da asamblea.</a:t>
            </a:r>
          </a:p>
          <a:p>
            <a:pPr>
              <a:lnSpc>
                <a:spcPct val="90000"/>
              </a:lnSpc>
            </a:pPr>
            <a:r>
              <a:rPr lang="es-ES" altLang="es-ES" sz="1600">
                <a:latin typeface="Comic Sans MS" pitchFamily="66" charset="0"/>
              </a:rPr>
              <a:t>      Antes de iniciar a actividade  escoller previamente a temática da dinámica .</a:t>
            </a:r>
          </a:p>
          <a:p>
            <a:pPr>
              <a:lnSpc>
                <a:spcPct val="90000"/>
              </a:lnSpc>
            </a:pPr>
            <a:r>
              <a:rPr lang="es-ES" altLang="es-ES" sz="1600">
                <a:latin typeface="Comic Sans MS" pitchFamily="66" charset="0"/>
              </a:rPr>
              <a:t>               </a:t>
            </a:r>
          </a:p>
        </p:txBody>
      </p:sp>
      <p:sp>
        <p:nvSpPr>
          <p:cNvPr id="3" name="Flecha abajo 2"/>
          <p:cNvSpPr/>
          <p:nvPr/>
        </p:nvSpPr>
        <p:spPr>
          <a:xfrm>
            <a:off x="1449388" y="4330700"/>
            <a:ext cx="885825" cy="808038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41991" name="CuadroTexto 3"/>
          <p:cNvSpPr txBox="1">
            <a:spLocks noChangeArrowheads="1"/>
          </p:cNvSpPr>
          <p:nvPr/>
        </p:nvSpPr>
        <p:spPr bwMode="auto">
          <a:xfrm>
            <a:off x="590550" y="5319713"/>
            <a:ext cx="3938588" cy="12001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>
                <a:latin typeface="Calibri" pitchFamily="34" charset="0"/>
              </a:rPr>
              <a:t>Aquí tamén temos  que dar unha consigna para iniciar a dinámica</a:t>
            </a:r>
            <a:r>
              <a:rPr lang="es-ES">
                <a:latin typeface="Calibri" pitchFamily="34" charset="0"/>
              </a:rPr>
              <a:t>.</a:t>
            </a:r>
          </a:p>
        </p:txBody>
      </p:sp>
      <p:pic>
        <p:nvPicPr>
          <p:cNvPr id="41992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2213" y="985838"/>
            <a:ext cx="4522787" cy="339248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1993" name="Rectángulo 1"/>
          <p:cNvSpPr>
            <a:spLocks noChangeArrowheads="1"/>
          </p:cNvSpPr>
          <p:nvPr/>
        </p:nvSpPr>
        <p:spPr bwMode="auto">
          <a:xfrm>
            <a:off x="4999038" y="4862513"/>
            <a:ext cx="7065962" cy="1200150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altLang="es-ES" dirty="0">
                <a:latin typeface="Century Gothic" pitchFamily="34" charset="0"/>
              </a:rPr>
              <a:t> </a:t>
            </a:r>
            <a:r>
              <a:rPr lang="es-ES" altLang="es-ES" dirty="0" err="1">
                <a:latin typeface="Comic Sans MS" pitchFamily="66" charset="0"/>
              </a:rPr>
              <a:t>Escoller</a:t>
            </a:r>
            <a:r>
              <a:rPr lang="es-ES" altLang="es-ES" dirty="0">
                <a:latin typeface="Comic Sans MS" pitchFamily="66" charset="0"/>
              </a:rPr>
              <a:t> o tema  da dinámica ( Cal é  o </a:t>
            </a:r>
            <a:r>
              <a:rPr lang="es-ES" altLang="es-ES" dirty="0" err="1">
                <a:latin typeface="Comic Sans MS" pitchFamily="66" charset="0"/>
              </a:rPr>
              <a:t>teu</a:t>
            </a:r>
            <a:r>
              <a:rPr lang="es-ES" altLang="es-ES" dirty="0">
                <a:latin typeface="Comic Sans MS" pitchFamily="66" charset="0"/>
              </a:rPr>
              <a:t> </a:t>
            </a:r>
            <a:r>
              <a:rPr lang="es-ES" altLang="es-ES" dirty="0" err="1">
                <a:latin typeface="Comic Sans MS" pitchFamily="66" charset="0"/>
              </a:rPr>
              <a:t>xoguete</a:t>
            </a:r>
            <a:r>
              <a:rPr lang="es-ES" altLang="es-ES" dirty="0">
                <a:latin typeface="Comic Sans MS" pitchFamily="66" charset="0"/>
              </a:rPr>
              <a:t>, </a:t>
            </a:r>
            <a:r>
              <a:rPr lang="es-ES" altLang="es-ES" dirty="0" err="1">
                <a:latin typeface="Comic Sans MS" pitchFamily="66" charset="0"/>
              </a:rPr>
              <a:t>xogo</a:t>
            </a:r>
            <a:r>
              <a:rPr lang="es-ES" altLang="es-ES" dirty="0">
                <a:latin typeface="Comic Sans MS" pitchFamily="66" charset="0"/>
              </a:rPr>
              <a:t> preferido,  que </a:t>
            </a:r>
            <a:r>
              <a:rPr lang="es-ES" altLang="es-ES" dirty="0" err="1">
                <a:latin typeface="Comic Sans MS" pitchFamily="66" charset="0"/>
              </a:rPr>
              <a:t>cousa</a:t>
            </a:r>
            <a:r>
              <a:rPr lang="es-ES" altLang="es-ES" dirty="0">
                <a:latin typeface="Comic Sans MS" pitchFamily="66" charset="0"/>
              </a:rPr>
              <a:t> </a:t>
            </a:r>
            <a:r>
              <a:rPr lang="es-ES" altLang="es-ES" dirty="0" smtClean="0">
                <a:latin typeface="Comic Sans MS" pitchFamily="66" charset="0"/>
              </a:rPr>
              <a:t>che da </a:t>
            </a:r>
            <a:r>
              <a:rPr lang="es-ES" altLang="es-ES" dirty="0">
                <a:latin typeface="Comic Sans MS" pitchFamily="66" charset="0"/>
              </a:rPr>
              <a:t>medo, cal é o </a:t>
            </a:r>
            <a:r>
              <a:rPr lang="es-ES" altLang="es-ES" dirty="0" err="1">
                <a:latin typeface="Comic Sans MS" pitchFamily="66" charset="0"/>
              </a:rPr>
              <a:t>teu</a:t>
            </a:r>
            <a:r>
              <a:rPr lang="es-ES" altLang="es-ES" dirty="0">
                <a:latin typeface="Comic Sans MS" pitchFamily="66" charset="0"/>
              </a:rPr>
              <a:t> conto preferido, que </a:t>
            </a:r>
            <a:r>
              <a:rPr lang="es-ES" altLang="es-ES" dirty="0" err="1">
                <a:latin typeface="Comic Sans MS" pitchFamily="66" charset="0"/>
              </a:rPr>
              <a:t>lácteo,froita</a:t>
            </a:r>
            <a:r>
              <a:rPr lang="es-ES" altLang="es-ES" dirty="0">
                <a:latin typeface="Comic Sans MS" pitchFamily="66" charset="0"/>
              </a:rPr>
              <a:t>, </a:t>
            </a:r>
            <a:r>
              <a:rPr lang="es-ES" altLang="es-ES" dirty="0" err="1">
                <a:latin typeface="Comic Sans MS" pitchFamily="66" charset="0"/>
              </a:rPr>
              <a:t>comida,deporte</a:t>
            </a:r>
            <a:r>
              <a:rPr lang="es-ES" altLang="es-ES" dirty="0">
                <a:latin typeface="Comic Sans MS" pitchFamily="66" charset="0"/>
              </a:rPr>
              <a:t>….</a:t>
            </a:r>
            <a:r>
              <a:rPr lang="es-ES" altLang="es-ES" dirty="0" err="1">
                <a:latin typeface="Comic Sans MS" pitchFamily="66" charset="0"/>
              </a:rPr>
              <a:t>gústache</a:t>
            </a:r>
            <a:r>
              <a:rPr lang="es-ES" altLang="es-ES" dirty="0">
                <a:latin typeface="Comic Sans MS" pitchFamily="66" charset="0"/>
              </a:rPr>
              <a:t> </a:t>
            </a:r>
            <a:r>
              <a:rPr lang="es-ES" altLang="es-ES" dirty="0" err="1">
                <a:latin typeface="Comic Sans MS" pitchFamily="66" charset="0"/>
              </a:rPr>
              <a:t>máis</a:t>
            </a:r>
            <a:r>
              <a:rPr lang="es-ES" altLang="es-ES" dirty="0">
                <a:latin typeface="Comic Sans MS" pitchFamily="66" charset="0"/>
              </a:rPr>
              <a:t>, qué sabemos sobre….</a:t>
            </a:r>
            <a:endParaRPr lang="es-ES" dirty="0">
              <a:latin typeface="Calibri" pitchFamily="34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1075" y="2505075"/>
            <a:ext cx="40481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3" y="242888"/>
            <a:ext cx="4038600" cy="30289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4035" name="CuadroTexto 3"/>
          <p:cNvSpPr txBox="1">
            <a:spLocks noChangeArrowheads="1"/>
          </p:cNvSpPr>
          <p:nvPr/>
        </p:nvSpPr>
        <p:spPr bwMode="auto">
          <a:xfrm>
            <a:off x="4743450" y="414338"/>
            <a:ext cx="6272213" cy="923925"/>
          </a:xfrm>
          <a:prstGeom prst="rect">
            <a:avLst/>
          </a:prstGeom>
          <a:noFill/>
          <a:ln w="76200">
            <a:solidFill>
              <a:srgbClr val="99FF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altLang="es-ES">
                <a:latin typeface="Comic Sans MS" pitchFamily="66" charset="0"/>
              </a:rPr>
              <a:t> Sentados todos en círculo.  No espacio da asamblea ( no ximnasio, no patio…). A profe nunha man colle un extremo da corda na outra  o novelo que despois lanza a un neno/a.</a:t>
            </a:r>
          </a:p>
        </p:txBody>
      </p:sp>
      <p:sp>
        <p:nvSpPr>
          <p:cNvPr id="44036" name="CuadroTexto 7"/>
          <p:cNvSpPr txBox="1">
            <a:spLocks noChangeArrowheads="1"/>
          </p:cNvSpPr>
          <p:nvPr/>
        </p:nvSpPr>
        <p:spPr bwMode="auto">
          <a:xfrm>
            <a:off x="5384800" y="1631950"/>
            <a:ext cx="6357938" cy="6461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Inicia a actividade a profe: chámome... e me gusta xogar a ….e pásolle  a corda a ….</a:t>
            </a:r>
          </a:p>
        </p:txBody>
      </p:sp>
      <p:sp>
        <p:nvSpPr>
          <p:cNvPr id="44037" name="CuadroTexto 8"/>
          <p:cNvSpPr txBox="1">
            <a:spLocks noChangeArrowheads="1"/>
          </p:cNvSpPr>
          <p:nvPr/>
        </p:nvSpPr>
        <p:spPr bwMode="auto">
          <a:xfrm>
            <a:off x="523195" y="3475945"/>
            <a:ext cx="5775325" cy="156966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dirty="0" err="1">
                <a:latin typeface="Calibri" pitchFamily="34" charset="0"/>
              </a:rPr>
              <a:t>Coñeceremos</a:t>
            </a:r>
            <a:r>
              <a:rPr lang="es-ES" sz="1600" dirty="0">
                <a:latin typeface="Calibri" pitchFamily="34" charset="0"/>
              </a:rPr>
              <a:t> as preferencias nos </a:t>
            </a:r>
            <a:r>
              <a:rPr lang="es-ES" sz="1600" dirty="0" err="1">
                <a:latin typeface="Calibri" pitchFamily="34" charset="0"/>
              </a:rPr>
              <a:t>xogos</a:t>
            </a:r>
            <a:r>
              <a:rPr lang="es-ES" sz="1600" dirty="0">
                <a:latin typeface="Calibri" pitchFamily="34" charset="0"/>
              </a:rPr>
              <a:t>, </a:t>
            </a:r>
            <a:r>
              <a:rPr lang="es-ES" sz="1600" dirty="0" err="1">
                <a:latin typeface="Calibri" pitchFamily="34" charset="0"/>
              </a:rPr>
              <a:t>persoaxes</a:t>
            </a:r>
            <a:r>
              <a:rPr lang="es-ES" sz="1600" dirty="0">
                <a:latin typeface="Calibri" pitchFamily="34" charset="0"/>
              </a:rPr>
              <a:t> fantásticos, contos, </a:t>
            </a:r>
            <a:r>
              <a:rPr lang="es-ES" sz="1600" dirty="0" err="1">
                <a:latin typeface="Calibri" pitchFamily="34" charset="0"/>
              </a:rPr>
              <a:t>cores</a:t>
            </a:r>
            <a:r>
              <a:rPr lang="es-ES" sz="1600" dirty="0">
                <a:latin typeface="Calibri" pitchFamily="34" charset="0"/>
              </a:rPr>
              <a:t>…</a:t>
            </a:r>
          </a:p>
          <a:p>
            <a:r>
              <a:rPr lang="es-ES" sz="1600" dirty="0">
                <a:latin typeface="Calibri" pitchFamily="34" charset="0"/>
              </a:rPr>
              <a:t>Aprender a decir cualidades positivas dos </a:t>
            </a:r>
            <a:r>
              <a:rPr lang="es-ES" sz="1600" dirty="0" err="1">
                <a:latin typeface="Calibri" pitchFamily="34" charset="0"/>
              </a:rPr>
              <a:t>seus</a:t>
            </a:r>
            <a:r>
              <a:rPr lang="es-ES" sz="1600" dirty="0">
                <a:latin typeface="Calibri" pitchFamily="34" charset="0"/>
              </a:rPr>
              <a:t> </a:t>
            </a:r>
            <a:r>
              <a:rPr lang="es-ES" sz="1600" dirty="0" err="1">
                <a:latin typeface="Calibri" pitchFamily="34" charset="0"/>
              </a:rPr>
              <a:t>compañeiro</a:t>
            </a:r>
            <a:r>
              <a:rPr lang="es-ES" sz="1600" dirty="0">
                <a:latin typeface="Calibri" pitchFamily="34" charset="0"/>
              </a:rPr>
              <a:t>… por ex:</a:t>
            </a:r>
          </a:p>
          <a:p>
            <a:r>
              <a:rPr lang="es-ES" sz="1600" dirty="0">
                <a:latin typeface="Calibri" pitchFamily="34" charset="0"/>
              </a:rPr>
              <a:t>* </a:t>
            </a:r>
            <a:r>
              <a:rPr lang="es-ES" sz="1600" dirty="0" err="1">
                <a:latin typeface="Calibri" pitchFamily="34" charset="0"/>
              </a:rPr>
              <a:t>Chámome</a:t>
            </a:r>
            <a:r>
              <a:rPr lang="es-ES" sz="1600" dirty="0">
                <a:latin typeface="Calibri" pitchFamily="34" charset="0"/>
              </a:rPr>
              <a:t> …  e me gusta </a:t>
            </a:r>
            <a:r>
              <a:rPr lang="es-ES" sz="1600" dirty="0" err="1">
                <a:latin typeface="Calibri" pitchFamily="34" charset="0"/>
              </a:rPr>
              <a:t>xogar</a:t>
            </a:r>
            <a:r>
              <a:rPr lang="es-ES" sz="1600" dirty="0">
                <a:latin typeface="Calibri" pitchFamily="34" charset="0"/>
              </a:rPr>
              <a:t> con… porque é </a:t>
            </a:r>
            <a:r>
              <a:rPr lang="es-ES" sz="1600" dirty="0" err="1">
                <a:latin typeface="Calibri" pitchFamily="34" charset="0"/>
              </a:rPr>
              <a:t>moi</a:t>
            </a:r>
            <a:r>
              <a:rPr lang="es-ES" sz="1600" dirty="0">
                <a:latin typeface="Calibri" pitchFamily="34" charset="0"/>
              </a:rPr>
              <a:t> amable conmigo, </a:t>
            </a:r>
            <a:r>
              <a:rPr lang="es-ES" sz="1600" dirty="0" err="1">
                <a:latin typeface="Calibri" pitchFamily="34" charset="0"/>
              </a:rPr>
              <a:t>moi</a:t>
            </a:r>
            <a:r>
              <a:rPr lang="es-ES" sz="1600" dirty="0">
                <a:latin typeface="Calibri" pitchFamily="34" charset="0"/>
              </a:rPr>
              <a:t> cariñoso, comparte os </a:t>
            </a:r>
            <a:r>
              <a:rPr lang="es-ES" sz="1600" dirty="0" err="1">
                <a:latin typeface="Calibri" pitchFamily="34" charset="0"/>
              </a:rPr>
              <a:t>seus</a:t>
            </a:r>
            <a:r>
              <a:rPr lang="es-ES" sz="1600" dirty="0">
                <a:latin typeface="Calibri" pitchFamily="34" charset="0"/>
              </a:rPr>
              <a:t> </a:t>
            </a:r>
            <a:r>
              <a:rPr lang="es-ES" sz="1600" dirty="0" err="1">
                <a:latin typeface="Calibri" pitchFamily="34" charset="0"/>
              </a:rPr>
              <a:t>xoguetes</a:t>
            </a:r>
            <a:r>
              <a:rPr lang="es-ES" sz="1600" dirty="0">
                <a:latin typeface="Calibri" pitchFamily="34" charset="0"/>
              </a:rPr>
              <a:t>… </a:t>
            </a:r>
          </a:p>
        </p:txBody>
      </p:sp>
      <p:sp>
        <p:nvSpPr>
          <p:cNvPr id="44038" name="Rectángulo 9"/>
          <p:cNvSpPr>
            <a:spLocks noChangeArrowheads="1"/>
          </p:cNvSpPr>
          <p:nvPr/>
        </p:nvSpPr>
        <p:spPr bwMode="auto">
          <a:xfrm>
            <a:off x="5384800" y="5661025"/>
            <a:ext cx="6096000" cy="120015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s-ES" altLang="es-ES">
                <a:latin typeface="Comic Sans MS" pitchFamily="66" charset="0"/>
              </a:rPr>
              <a:t>En caso de que o neno sexa tímido o aínda non fale moi ben se lle axudará …. Xa que hai nenos/as que ao principio lles costa falar e participar… isto soe pasar cos máis pequenos ao inicio de curso.</a:t>
            </a:r>
            <a:endParaRPr lang="es-E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CuadroTexto 1"/>
          <p:cNvSpPr txBox="1">
            <a:spLocks noChangeArrowheads="1"/>
          </p:cNvSpPr>
          <p:nvPr/>
        </p:nvSpPr>
        <p:spPr bwMode="auto">
          <a:xfrm>
            <a:off x="1131888" y="465138"/>
            <a:ext cx="5268912" cy="706437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dirty="0">
                <a:latin typeface="Calibri" pitchFamily="34" charset="0"/>
              </a:rPr>
              <a:t>É </a:t>
            </a:r>
            <a:r>
              <a:rPr lang="es-ES" sz="2000" dirty="0" err="1">
                <a:latin typeface="Calibri" pitchFamily="34" charset="0"/>
              </a:rPr>
              <a:t>moi</a:t>
            </a:r>
            <a:r>
              <a:rPr lang="es-ES" sz="2000" dirty="0">
                <a:latin typeface="Calibri" pitchFamily="34" charset="0"/>
              </a:rPr>
              <a:t> positivo </a:t>
            </a:r>
            <a:r>
              <a:rPr lang="es-ES" sz="2000" dirty="0" err="1" smtClean="0">
                <a:latin typeface="Calibri" pitchFamily="34" charset="0"/>
              </a:rPr>
              <a:t>ó</a:t>
            </a:r>
            <a:r>
              <a:rPr lang="es-ES" sz="2000" dirty="0" smtClean="0">
                <a:latin typeface="Calibri" pitchFamily="34" charset="0"/>
              </a:rPr>
              <a:t> </a:t>
            </a:r>
            <a:r>
              <a:rPr lang="es-ES" sz="2000" dirty="0">
                <a:latin typeface="Calibri" pitchFamily="34" charset="0"/>
              </a:rPr>
              <a:t>final da </a:t>
            </a:r>
            <a:r>
              <a:rPr lang="es-ES" sz="2000" dirty="0" err="1">
                <a:latin typeface="Calibri" pitchFamily="34" charset="0"/>
              </a:rPr>
              <a:t>actividade</a:t>
            </a:r>
            <a:r>
              <a:rPr lang="es-ES" sz="2000" dirty="0">
                <a:latin typeface="Calibri" pitchFamily="34" charset="0"/>
              </a:rPr>
              <a:t> </a:t>
            </a:r>
            <a:r>
              <a:rPr lang="es-ES" sz="2000" dirty="0" err="1">
                <a:latin typeface="Calibri" pitchFamily="34" charset="0"/>
              </a:rPr>
              <a:t>adicar</a:t>
            </a:r>
            <a:r>
              <a:rPr lang="es-ES" sz="2000" dirty="0">
                <a:latin typeface="Calibri" pitchFamily="34" charset="0"/>
              </a:rPr>
              <a:t> un tempo de reflexión </a:t>
            </a:r>
            <a:r>
              <a:rPr lang="es-ES" sz="2000" dirty="0" err="1">
                <a:latin typeface="Calibri" pitchFamily="34" charset="0"/>
              </a:rPr>
              <a:t>cos</a:t>
            </a:r>
            <a:r>
              <a:rPr lang="es-ES" sz="2000" dirty="0">
                <a:latin typeface="Calibri" pitchFamily="34" charset="0"/>
              </a:rPr>
              <a:t> </a:t>
            </a:r>
            <a:r>
              <a:rPr lang="es-ES" sz="2000" dirty="0" err="1">
                <a:latin typeface="Calibri" pitchFamily="34" charset="0"/>
              </a:rPr>
              <a:t>nenos</a:t>
            </a:r>
            <a:r>
              <a:rPr lang="es-ES" sz="2000" dirty="0">
                <a:latin typeface="Calibri" pitchFamily="34" charset="0"/>
              </a:rPr>
              <a:t>/as.</a:t>
            </a:r>
          </a:p>
        </p:txBody>
      </p:sp>
      <p:sp>
        <p:nvSpPr>
          <p:cNvPr id="3" name="Flecha abajo 2"/>
          <p:cNvSpPr/>
          <p:nvPr/>
        </p:nvSpPr>
        <p:spPr>
          <a:xfrm>
            <a:off x="2105025" y="1190625"/>
            <a:ext cx="782638" cy="9001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45059" name="CuadroTexto 3"/>
          <p:cNvSpPr txBox="1">
            <a:spLocks noChangeArrowheads="1"/>
          </p:cNvSpPr>
          <p:nvPr/>
        </p:nvSpPr>
        <p:spPr bwMode="auto">
          <a:xfrm>
            <a:off x="1887538" y="2365375"/>
            <a:ext cx="4033837" cy="70802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alibri" pitchFamily="34" charset="0"/>
              </a:rPr>
              <a:t>Para que vexan que  preferencias, xogos e gustos teñen en común… </a:t>
            </a:r>
          </a:p>
        </p:txBody>
      </p:sp>
      <p:pic>
        <p:nvPicPr>
          <p:cNvPr id="45060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6863" y="465138"/>
            <a:ext cx="4602162" cy="34496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5061" name="Rectángulo 5"/>
          <p:cNvSpPr>
            <a:spLocks noChangeArrowheads="1"/>
          </p:cNvSpPr>
          <p:nvPr/>
        </p:nvSpPr>
        <p:spPr bwMode="auto">
          <a:xfrm>
            <a:off x="1887538" y="4340225"/>
            <a:ext cx="8199437" cy="169277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7675" indent="-382588"/>
            <a:r>
              <a:rPr lang="es-ES" altLang="es-ES" sz="2000" b="1" dirty="0">
                <a:latin typeface="Calibri" pitchFamily="34" charset="0"/>
              </a:rPr>
              <a:t>          </a:t>
            </a:r>
            <a:r>
              <a:rPr lang="es-ES" altLang="es-ES" sz="2000" b="1" dirty="0" err="1">
                <a:latin typeface="Calibri" pitchFamily="34" charset="0"/>
              </a:rPr>
              <a:t>Neste</a:t>
            </a:r>
            <a:r>
              <a:rPr lang="es-ES" altLang="es-ES" sz="2000" b="1" dirty="0">
                <a:latin typeface="Calibri" pitchFamily="34" charset="0"/>
              </a:rPr>
              <a:t> tipo de actividades e </a:t>
            </a:r>
            <a:r>
              <a:rPr lang="es-ES" altLang="es-ES" sz="2000" b="1" dirty="0" err="1">
                <a:latin typeface="Calibri" pitchFamily="34" charset="0"/>
              </a:rPr>
              <a:t>moi</a:t>
            </a:r>
            <a:r>
              <a:rPr lang="es-ES" altLang="es-ES" sz="2000" b="1" dirty="0">
                <a:latin typeface="Calibri" pitchFamily="34" charset="0"/>
              </a:rPr>
              <a:t> importante que </a:t>
            </a:r>
            <a:r>
              <a:rPr lang="es-ES" altLang="es-ES" sz="2000" b="1" dirty="0" smtClean="0">
                <a:latin typeface="Calibri" pitchFamily="34" charset="0"/>
              </a:rPr>
              <a:t>aprendan a  </a:t>
            </a:r>
            <a:r>
              <a:rPr lang="es-ES" altLang="es-ES" sz="2000" b="1" dirty="0">
                <a:latin typeface="Calibri" pitchFamily="34" charset="0"/>
              </a:rPr>
              <a:t>importancia do </a:t>
            </a:r>
            <a:r>
              <a:rPr lang="es-ES" altLang="es-ES" sz="2000" b="1" dirty="0" err="1">
                <a:latin typeface="Calibri" pitchFamily="34" charset="0"/>
              </a:rPr>
              <a:t>traballo</a:t>
            </a:r>
            <a:r>
              <a:rPr lang="es-ES" altLang="es-ES" sz="2000" b="1" dirty="0">
                <a:latin typeface="Calibri" pitchFamily="34" charset="0"/>
              </a:rPr>
              <a:t> en</a:t>
            </a:r>
            <a:r>
              <a:rPr lang="es-ES" altLang="es-ES" sz="2000" dirty="0">
                <a:latin typeface="Calibri" pitchFamily="34" charset="0"/>
              </a:rPr>
              <a:t> equipo ( </a:t>
            </a:r>
            <a:r>
              <a:rPr lang="es-ES" altLang="es-ES" sz="2000" dirty="0" smtClean="0">
                <a:latin typeface="Calibri" pitchFamily="34" charset="0"/>
              </a:rPr>
              <a:t>precisamos </a:t>
            </a:r>
            <a:r>
              <a:rPr lang="es-ES" altLang="es-ES" sz="2000" dirty="0">
                <a:latin typeface="Calibri" pitchFamily="34" charset="0"/>
              </a:rPr>
              <a:t>de todos os  </a:t>
            </a:r>
            <a:r>
              <a:rPr lang="es-ES" altLang="es-ES" sz="2000" dirty="0" err="1">
                <a:latin typeface="Calibri" pitchFamily="34" charset="0"/>
              </a:rPr>
              <a:t>nosos</a:t>
            </a:r>
            <a:r>
              <a:rPr lang="es-ES" altLang="es-ES" sz="2000" dirty="0">
                <a:latin typeface="Calibri" pitchFamily="34" charset="0"/>
              </a:rPr>
              <a:t> </a:t>
            </a:r>
            <a:r>
              <a:rPr lang="es-ES" altLang="es-ES" sz="2000" dirty="0" err="1">
                <a:latin typeface="Calibri" pitchFamily="34" charset="0"/>
              </a:rPr>
              <a:t>compañeiros</a:t>
            </a:r>
            <a:r>
              <a:rPr lang="es-ES" altLang="es-ES" sz="2000" dirty="0">
                <a:latin typeface="Calibri" pitchFamily="34" charset="0"/>
              </a:rPr>
              <a:t>). </a:t>
            </a:r>
          </a:p>
          <a:p>
            <a:pPr marL="447675" indent="-382588"/>
            <a:r>
              <a:rPr lang="es-ES" altLang="es-ES" sz="2000" dirty="0">
                <a:latin typeface="Calibri" pitchFamily="34" charset="0"/>
              </a:rPr>
              <a:t>            </a:t>
            </a:r>
            <a:r>
              <a:rPr lang="es-ES" altLang="es-ES" sz="2000" dirty="0" err="1">
                <a:latin typeface="Calibri" pitchFamily="34" charset="0"/>
              </a:rPr>
              <a:t>Xa</a:t>
            </a:r>
            <a:r>
              <a:rPr lang="es-ES" altLang="es-ES" sz="2000" dirty="0">
                <a:latin typeface="Calibri" pitchFamily="34" charset="0"/>
              </a:rPr>
              <a:t> que si non </a:t>
            </a:r>
            <a:r>
              <a:rPr lang="es-ES" altLang="es-ES" sz="2000" dirty="0" err="1">
                <a:latin typeface="Calibri" pitchFamily="34" charset="0"/>
              </a:rPr>
              <a:t>collemos</a:t>
            </a:r>
            <a:r>
              <a:rPr lang="es-ES" altLang="es-ES" sz="2000" dirty="0">
                <a:latin typeface="Calibri" pitchFamily="34" charset="0"/>
              </a:rPr>
              <a:t> </a:t>
            </a:r>
            <a:r>
              <a:rPr lang="es-ES" altLang="es-ES" sz="2000" dirty="0" smtClean="0">
                <a:latin typeface="Calibri" pitchFamily="34" charset="0"/>
              </a:rPr>
              <a:t>ben </a:t>
            </a:r>
            <a:r>
              <a:rPr lang="es-ES" altLang="es-ES" sz="2000" dirty="0">
                <a:latin typeface="Calibri" pitchFamily="34" charset="0"/>
              </a:rPr>
              <a:t>a </a:t>
            </a:r>
            <a:r>
              <a:rPr lang="es-ES" altLang="es-ES" sz="2000" dirty="0" err="1">
                <a:latin typeface="Calibri" pitchFamily="34" charset="0"/>
              </a:rPr>
              <a:t>corda</a:t>
            </a:r>
            <a:r>
              <a:rPr lang="es-ES" altLang="es-ES" sz="2000" dirty="0">
                <a:latin typeface="Calibri" pitchFamily="34" charset="0"/>
              </a:rPr>
              <a:t> que pasa…</a:t>
            </a:r>
          </a:p>
          <a:p>
            <a:pPr marL="447675" indent="-382588"/>
            <a:r>
              <a:rPr lang="es-ES" altLang="es-ES" sz="2000" dirty="0">
                <a:latin typeface="Calibri" pitchFamily="34" charset="0"/>
              </a:rPr>
              <a:t>            Para </a:t>
            </a:r>
            <a:r>
              <a:rPr lang="es-ES" altLang="es-ES" sz="2000" dirty="0" err="1">
                <a:latin typeface="Calibri" pitchFamily="34" charset="0"/>
              </a:rPr>
              <a:t>facer</a:t>
            </a:r>
            <a:r>
              <a:rPr lang="es-ES" altLang="es-ES" sz="2000" dirty="0">
                <a:latin typeface="Calibri" pitchFamily="34" charset="0"/>
              </a:rPr>
              <a:t> ben a </a:t>
            </a:r>
            <a:r>
              <a:rPr lang="es-ES" altLang="es-ES" sz="2000" dirty="0" err="1">
                <a:latin typeface="Calibri" pitchFamily="34" charset="0"/>
              </a:rPr>
              <a:t>nosa</a:t>
            </a:r>
            <a:r>
              <a:rPr lang="es-ES" altLang="es-ES" sz="2000" dirty="0">
                <a:latin typeface="Calibri" pitchFamily="34" charset="0"/>
              </a:rPr>
              <a:t> tea de araña que precisamos</a:t>
            </a:r>
            <a:r>
              <a:rPr lang="es-ES" altLang="es-ES" sz="2400" dirty="0">
                <a:latin typeface="Calibri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425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76200">
            <a:solidFill>
              <a:srgbClr val="0070C0"/>
            </a:solidFill>
          </a:ln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b="1" dirty="0" smtClean="0">
                <a:latin typeface="Comic Sans MS" panose="030F0702030302020204" pitchFamily="66" charset="0"/>
              </a:rPr>
              <a:t>Dinámica  a Silueta</a:t>
            </a:r>
            <a:endParaRPr lang="es-ES" b="1" dirty="0">
              <a:latin typeface="Comic Sans MS" panose="030F0702030302020204" pitchFamily="66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87338" y="1544638"/>
            <a:ext cx="6446837" cy="1700212"/>
          </a:xfrm>
          <a:gradFill flip="none" rotWithShape="1">
            <a:gsLst>
              <a:gs pos="10000">
                <a:srgbClr val="FFFF00"/>
              </a:gs>
              <a:gs pos="70000">
                <a:schemeClr val="accent1">
                  <a:tint val="44500"/>
                  <a:satMod val="160000"/>
                </a:schemeClr>
              </a:gs>
              <a:gs pos="87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57150"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anose="030F0702030302020204" pitchFamily="66" charset="0"/>
              </a:rPr>
              <a:t>A </a:t>
            </a:r>
            <a:r>
              <a:rPr lang="es-ES" sz="2000" dirty="0" smtClean="0">
                <a:latin typeface="Comic Sans MS" panose="030F0702030302020204" pitchFamily="66" charset="0"/>
              </a:rPr>
              <a:t>silueta </a:t>
            </a:r>
            <a:r>
              <a:rPr lang="es-ES" sz="2000" dirty="0">
                <a:latin typeface="Comic Sans MS" panose="030F0702030302020204" pitchFamily="66" charset="0"/>
              </a:rPr>
              <a:t>é </a:t>
            </a:r>
            <a:r>
              <a:rPr lang="es-ES" sz="2000" dirty="0" err="1">
                <a:latin typeface="Comic Sans MS" panose="030F0702030302020204" pitchFamily="66" charset="0"/>
              </a:rPr>
              <a:t>unha</a:t>
            </a:r>
            <a:r>
              <a:rPr lang="es-ES" sz="2000" dirty="0">
                <a:latin typeface="Comic Sans MS" panose="030F0702030302020204" pitchFamily="66" charset="0"/>
              </a:rPr>
              <a:t> dinámica </a:t>
            </a:r>
            <a:r>
              <a:rPr lang="es-ES" sz="2000" dirty="0" err="1">
                <a:latin typeface="Comic Sans MS" panose="030F0702030302020204" pitchFamily="66" charset="0"/>
              </a:rPr>
              <a:t>tamén</a:t>
            </a: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err="1">
                <a:latin typeface="Comic Sans MS" panose="030F0702030302020204" pitchFamily="66" charset="0"/>
              </a:rPr>
              <a:t>moi</a:t>
            </a: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err="1">
                <a:latin typeface="Comic Sans MS" panose="030F0702030302020204" pitchFamily="66" charset="0"/>
              </a:rPr>
              <a:t>axeitada</a:t>
            </a:r>
            <a:r>
              <a:rPr lang="es-ES" sz="2000" dirty="0">
                <a:latin typeface="Comic Sans MS" panose="030F0702030302020204" pitchFamily="66" charset="0"/>
              </a:rPr>
              <a:t> e </a:t>
            </a:r>
            <a:r>
              <a:rPr lang="es-ES" sz="2000" dirty="0" err="1">
                <a:latin typeface="Comic Sans MS" panose="030F0702030302020204" pitchFamily="66" charset="0"/>
              </a:rPr>
              <a:t>sinxela</a:t>
            </a:r>
            <a:r>
              <a:rPr lang="es-ES" sz="2000" dirty="0">
                <a:latin typeface="Comic Sans MS" panose="030F0702030302020204" pitchFamily="66" charset="0"/>
              </a:rPr>
              <a:t> de aplicar en 3</a:t>
            </a:r>
            <a:r>
              <a:rPr lang="es-ES" sz="2000" dirty="0" smtClean="0">
                <a:latin typeface="Comic Sans MS" panose="030F0702030302020204" pitchFamily="66" charset="0"/>
              </a:rPr>
              <a:t>, 4 </a:t>
            </a:r>
            <a:r>
              <a:rPr lang="es-ES" sz="2000" dirty="0">
                <a:latin typeface="Comic Sans MS" panose="030F0702030302020204" pitchFamily="66" charset="0"/>
              </a:rPr>
              <a:t>e 5 </a:t>
            </a:r>
            <a:r>
              <a:rPr lang="es-ES" sz="2000" dirty="0" smtClean="0">
                <a:latin typeface="Comic Sans MS" panose="030F0702030302020204" pitchFamily="66" charset="0"/>
              </a:rPr>
              <a:t>anos.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 smtClean="0">
                <a:latin typeface="Comic Sans MS" panose="030F0702030302020204" pitchFamily="66" charset="0"/>
              </a:rPr>
              <a:t>Aquí e </a:t>
            </a:r>
            <a:r>
              <a:rPr lang="es-ES" sz="2000" dirty="0" err="1" smtClean="0">
                <a:latin typeface="Comic Sans MS" panose="030F0702030302020204" pitchFamily="66" charset="0"/>
              </a:rPr>
              <a:t>aconsellable</a:t>
            </a:r>
            <a:r>
              <a:rPr lang="es-ES" sz="2000" dirty="0" smtClean="0">
                <a:latin typeface="Comic Sans MS" panose="030F0702030302020204" pitchFamily="66" charset="0"/>
              </a:rPr>
              <a:t> contar coa </a:t>
            </a:r>
            <a:r>
              <a:rPr lang="es-ES" sz="2000" dirty="0" err="1" smtClean="0">
                <a:latin typeface="Comic Sans MS" panose="030F0702030302020204" pitchFamily="66" charset="0"/>
              </a:rPr>
              <a:t>axuda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doutro</a:t>
            </a:r>
            <a:r>
              <a:rPr lang="es-ES" sz="2000" dirty="0" smtClean="0">
                <a:latin typeface="Comic Sans MS" panose="030F0702030302020204" pitchFamily="66" charset="0"/>
              </a:rPr>
              <a:t> especialista ( profe de </a:t>
            </a:r>
            <a:r>
              <a:rPr lang="es-ES" sz="2000" dirty="0" err="1" smtClean="0">
                <a:latin typeface="Comic Sans MS" panose="030F0702030302020204" pitchFamily="66" charset="0"/>
              </a:rPr>
              <a:t>apoio</a:t>
            </a:r>
            <a:r>
              <a:rPr lang="es-ES" sz="2000" dirty="0" smtClean="0">
                <a:latin typeface="Comic Sans MS" panose="030F0702030302020204" pitchFamily="66" charset="0"/>
              </a:rPr>
              <a:t>, de </a:t>
            </a:r>
            <a:r>
              <a:rPr lang="es-ES" sz="2000" dirty="0" err="1" smtClean="0">
                <a:latin typeface="Comic Sans MS" panose="030F0702030302020204" pitchFamily="66" charset="0"/>
              </a:rPr>
              <a:t>psicomotricidade</a:t>
            </a:r>
            <a:r>
              <a:rPr lang="es-ES" sz="2000" dirty="0" smtClean="0">
                <a:latin typeface="Comic Sans MS" panose="030F0702030302020204" pitchFamily="66" charset="0"/>
              </a:rPr>
              <a:t>…).</a:t>
            </a:r>
            <a:r>
              <a:rPr lang="es-ES" sz="2000" dirty="0" err="1" smtClean="0">
                <a:latin typeface="Comic Sans MS" panose="030F0702030302020204" pitchFamily="66" charset="0"/>
              </a:rPr>
              <a:t>Xa</a:t>
            </a:r>
            <a:r>
              <a:rPr lang="es-ES" sz="2000" dirty="0" smtClean="0">
                <a:latin typeface="Comic Sans MS" panose="030F0702030302020204" pitchFamily="66" charset="0"/>
              </a:rPr>
              <a:t> que leva </a:t>
            </a:r>
            <a:r>
              <a:rPr lang="es-ES" sz="2000" dirty="0" err="1" smtClean="0">
                <a:latin typeface="Comic Sans MS" panose="030F0702030302020204" pitchFamily="66" charset="0"/>
              </a:rPr>
              <a:t>moito</a:t>
            </a:r>
            <a:r>
              <a:rPr lang="es-ES" sz="2000" dirty="0" smtClean="0">
                <a:latin typeface="Comic Sans MS" panose="030F0702030302020204" pitchFamily="66" charset="0"/>
              </a:rPr>
              <a:t> tempo.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sz="2000" dirty="0"/>
          </a:p>
        </p:txBody>
      </p:sp>
      <p:pic>
        <p:nvPicPr>
          <p:cNvPr id="46083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5638" y="1741488"/>
            <a:ext cx="4808537" cy="36068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6084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3440113"/>
            <a:ext cx="4538663" cy="3403600"/>
          </a:xfrm>
          <a:prstGeom prst="rect">
            <a:avLst/>
          </a:prstGeom>
          <a:noFill/>
          <a:ln w="76200">
            <a:solidFill>
              <a:srgbClr val="FF33CC"/>
            </a:solidFill>
            <a:miter lim="800000"/>
            <a:headEnd/>
            <a:tailEnd/>
          </a:ln>
        </p:spPr>
      </p:pic>
      <p:sp>
        <p:nvSpPr>
          <p:cNvPr id="46085" name="CuadroTexto 5"/>
          <p:cNvSpPr txBox="1">
            <a:spLocks noChangeArrowheads="1"/>
          </p:cNvSpPr>
          <p:nvPr/>
        </p:nvSpPr>
        <p:spPr bwMode="auto">
          <a:xfrm>
            <a:off x="6226175" y="5740400"/>
            <a:ext cx="5127625" cy="830263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latin typeface="Calibri" pitchFamily="34" charset="0"/>
              </a:rPr>
              <a:t>Nos  fixemos a actividade no ximnasio, xa que tiñamos máis espacio.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333375"/>
            <a:ext cx="4730750" cy="3324225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47106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2786063"/>
            <a:ext cx="4973637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uadroTexto 2"/>
          <p:cNvSpPr txBox="1"/>
          <p:nvPr/>
        </p:nvSpPr>
        <p:spPr>
          <a:xfrm>
            <a:off x="5979885" y="812346"/>
            <a:ext cx="4412343" cy="64633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Fixemos</a:t>
            </a:r>
            <a:r>
              <a:rPr lang="es-ES" b="1" dirty="0" smtClean="0"/>
              <a:t>  grupos de 4 </a:t>
            </a:r>
            <a:r>
              <a:rPr lang="es-ES" b="1" dirty="0" err="1" smtClean="0"/>
              <a:t>nenos</a:t>
            </a:r>
            <a:r>
              <a:rPr lang="es-ES" b="1" dirty="0" smtClean="0"/>
              <a:t>. </a:t>
            </a:r>
            <a:r>
              <a:rPr lang="es-ES" b="1" dirty="0"/>
              <a:t>E</a:t>
            </a:r>
            <a:r>
              <a:rPr lang="es-ES" b="1" dirty="0" smtClean="0"/>
              <a:t> </a:t>
            </a:r>
            <a:r>
              <a:rPr lang="es-ES" b="1" dirty="0"/>
              <a:t>p</a:t>
            </a:r>
            <a:r>
              <a:rPr lang="es-ES" b="1" dirty="0" smtClean="0"/>
              <a:t>or parellas </a:t>
            </a:r>
            <a:r>
              <a:rPr lang="es-ES" b="1" dirty="0" err="1" smtClean="0"/>
              <a:t>facian</a:t>
            </a:r>
            <a:r>
              <a:rPr lang="es-ES" b="1" dirty="0" smtClean="0"/>
              <a:t> as siluetas.</a:t>
            </a:r>
            <a:endParaRPr lang="es-ES" b="1" dirty="0"/>
          </a:p>
        </p:txBody>
      </p:sp>
      <p:sp>
        <p:nvSpPr>
          <p:cNvPr id="4" name="Flecha derecha 3"/>
          <p:cNvSpPr/>
          <p:nvPr/>
        </p:nvSpPr>
        <p:spPr>
          <a:xfrm rot="10122811">
            <a:off x="5549857" y="1741486"/>
            <a:ext cx="1510166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36525"/>
            <a:ext cx="4181475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106363"/>
            <a:ext cx="4310063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875" y="3406775"/>
            <a:ext cx="436403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uadroTexto 1"/>
          <p:cNvSpPr txBox="1"/>
          <p:nvPr/>
        </p:nvSpPr>
        <p:spPr>
          <a:xfrm>
            <a:off x="4782798" y="669815"/>
            <a:ext cx="2583542" cy="64633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/>
              <a:t>Por parellas pintaban as siluetas.</a:t>
            </a:r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7968343" y="4093029"/>
            <a:ext cx="3961720" cy="64633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err="1" smtClean="0"/>
              <a:t>Escollian</a:t>
            </a:r>
            <a:r>
              <a:rPr lang="es-ES" dirty="0"/>
              <a:t> </a:t>
            </a:r>
            <a:r>
              <a:rPr lang="es-ES" dirty="0" smtClean="0"/>
              <a:t>a </a:t>
            </a:r>
            <a:r>
              <a:rPr lang="es-ES" dirty="0" err="1" smtClean="0"/>
              <a:t>roupa</a:t>
            </a:r>
            <a:r>
              <a:rPr lang="es-ES" dirty="0" smtClean="0"/>
              <a:t> que querían e a </a:t>
            </a:r>
            <a:r>
              <a:rPr lang="es-ES" dirty="0" err="1" smtClean="0"/>
              <a:t>cor</a:t>
            </a:r>
            <a:r>
              <a:rPr lang="es-ES" dirty="0" smtClean="0"/>
              <a:t> da </a:t>
            </a:r>
            <a:r>
              <a:rPr lang="es-ES" dirty="0" err="1" smtClean="0"/>
              <a:t>súa</a:t>
            </a:r>
            <a:r>
              <a:rPr lang="es-ES" dirty="0" smtClean="0"/>
              <a:t> vestimenta.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74625"/>
            <a:ext cx="513715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8688" y="2700338"/>
            <a:ext cx="5195887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uadroTexto 1"/>
          <p:cNvSpPr txBox="1"/>
          <p:nvPr/>
        </p:nvSpPr>
        <p:spPr>
          <a:xfrm>
            <a:off x="6008688" y="522514"/>
            <a:ext cx="4862512" cy="64633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err="1" smtClean="0"/>
              <a:t>Despois</a:t>
            </a:r>
            <a:r>
              <a:rPr lang="es-ES" dirty="0" smtClean="0"/>
              <a:t>  decoramos a clase coas </a:t>
            </a:r>
            <a:r>
              <a:rPr lang="es-ES" dirty="0" err="1" smtClean="0"/>
              <a:t>nosas</a:t>
            </a:r>
            <a:r>
              <a:rPr lang="es-ES" dirty="0" smtClean="0"/>
              <a:t> siluetas.</a:t>
            </a:r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624114" y="4978400"/>
            <a:ext cx="4905375" cy="120032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Completamos esta </a:t>
            </a:r>
            <a:r>
              <a:rPr lang="es-ES" b="1" dirty="0" err="1" smtClean="0"/>
              <a:t>actividade</a:t>
            </a:r>
            <a:r>
              <a:rPr lang="es-ES" b="1" dirty="0" smtClean="0"/>
              <a:t>, colocando </a:t>
            </a:r>
            <a:r>
              <a:rPr lang="es-ES" b="1" dirty="0" err="1" smtClean="0"/>
              <a:t>nelas</a:t>
            </a:r>
            <a:r>
              <a:rPr lang="es-ES" b="1" dirty="0" smtClean="0"/>
              <a:t> </a:t>
            </a:r>
            <a:r>
              <a:rPr lang="es-ES" b="1" dirty="0" err="1" smtClean="0"/>
              <a:t>tarxetas</a:t>
            </a:r>
            <a:r>
              <a:rPr lang="es-ES" b="1" dirty="0" smtClean="0"/>
              <a:t> que </a:t>
            </a:r>
            <a:r>
              <a:rPr lang="es-ES" b="1" dirty="0" err="1" smtClean="0"/>
              <a:t>poñían</a:t>
            </a:r>
            <a:r>
              <a:rPr lang="es-ES" b="1" dirty="0" smtClean="0"/>
              <a:t> cal era o </a:t>
            </a:r>
            <a:r>
              <a:rPr lang="es-ES" b="1" dirty="0" err="1" smtClean="0"/>
              <a:t>seu</a:t>
            </a:r>
            <a:r>
              <a:rPr lang="es-ES" b="1" dirty="0" smtClean="0"/>
              <a:t> deporte preferido, o </a:t>
            </a:r>
            <a:r>
              <a:rPr lang="es-ES" b="1" dirty="0" err="1" smtClean="0"/>
              <a:t>seu</a:t>
            </a:r>
            <a:r>
              <a:rPr lang="es-ES" b="1" dirty="0" smtClean="0"/>
              <a:t> conto favorito….</a:t>
            </a:r>
          </a:p>
          <a:p>
            <a:r>
              <a:rPr lang="es-ES" b="1" dirty="0" smtClean="0"/>
              <a:t>Aplicando a dinámica da pelota.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7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50913" y="158750"/>
            <a:ext cx="9799637" cy="1325563"/>
          </a:xfr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dirty="0" smtClean="0">
                <a:latin typeface="Comic Sans MS" panose="030F0702030302020204" pitchFamily="66" charset="0"/>
              </a:rPr>
              <a:t> Dinámica  la maleta</a:t>
            </a:r>
            <a:endParaRPr lang="es-ES" dirty="0">
              <a:latin typeface="Comic Sans MS" panose="030F0702030302020204" pitchFamily="66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4967288" cy="1038225"/>
          </a:xfrm>
          <a:ln w="57150">
            <a:solidFill>
              <a:srgbClr val="FFC000"/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800" dirty="0" smtClean="0">
                <a:latin typeface="Comic Sans MS" panose="030F0702030302020204" pitchFamily="66" charset="0"/>
              </a:rPr>
              <a:t>A maleta é </a:t>
            </a:r>
            <a:r>
              <a:rPr lang="es-ES" sz="1800" dirty="0" err="1" smtClean="0">
                <a:latin typeface="Comic Sans MS" panose="030F0702030302020204" pitchFamily="66" charset="0"/>
              </a:rPr>
              <a:t>unha</a:t>
            </a:r>
            <a:r>
              <a:rPr lang="es-ES" sz="1800" dirty="0" smtClean="0">
                <a:latin typeface="Comic Sans MS" panose="030F0702030302020204" pitchFamily="66" charset="0"/>
              </a:rPr>
              <a:t> dinámica </a:t>
            </a:r>
            <a:r>
              <a:rPr lang="es-ES" sz="1800" dirty="0" err="1" smtClean="0">
                <a:latin typeface="Comic Sans MS" panose="030F0702030302020204" pitchFamily="66" charset="0"/>
              </a:rPr>
              <a:t>tamén</a:t>
            </a:r>
            <a:r>
              <a:rPr lang="es-ES" sz="1800" dirty="0" smtClean="0">
                <a:latin typeface="Comic Sans MS" panose="030F0702030302020204" pitchFamily="66" charset="0"/>
              </a:rPr>
              <a:t> </a:t>
            </a:r>
            <a:r>
              <a:rPr lang="es-ES" sz="1800" dirty="0" err="1" smtClean="0">
                <a:latin typeface="Comic Sans MS" panose="030F0702030302020204" pitchFamily="66" charset="0"/>
              </a:rPr>
              <a:t>moi</a:t>
            </a:r>
            <a:r>
              <a:rPr lang="es-ES" sz="1800" dirty="0" smtClean="0">
                <a:latin typeface="Comic Sans MS" panose="030F0702030302020204" pitchFamily="66" charset="0"/>
              </a:rPr>
              <a:t> </a:t>
            </a:r>
            <a:r>
              <a:rPr lang="es-ES" sz="1800" dirty="0" err="1" smtClean="0">
                <a:latin typeface="Comic Sans MS" panose="030F0702030302020204" pitchFamily="66" charset="0"/>
              </a:rPr>
              <a:t>axeitada</a:t>
            </a:r>
            <a:r>
              <a:rPr lang="es-ES" sz="1800" dirty="0">
                <a:latin typeface="Comic Sans MS" panose="030F0702030302020204" pitchFamily="66" charset="0"/>
              </a:rPr>
              <a:t> </a:t>
            </a:r>
            <a:r>
              <a:rPr lang="es-ES" sz="1800" dirty="0" smtClean="0">
                <a:latin typeface="Comic Sans MS" panose="030F0702030302020204" pitchFamily="66" charset="0"/>
              </a:rPr>
              <a:t> e </a:t>
            </a:r>
            <a:r>
              <a:rPr lang="es-ES" sz="1800" dirty="0" err="1" smtClean="0">
                <a:latin typeface="Comic Sans MS" panose="030F0702030302020204" pitchFamily="66" charset="0"/>
              </a:rPr>
              <a:t>sinxela</a:t>
            </a:r>
            <a:r>
              <a:rPr lang="es-ES" sz="1800" dirty="0" smtClean="0">
                <a:latin typeface="Comic Sans MS" panose="030F0702030302020204" pitchFamily="66" charset="0"/>
              </a:rPr>
              <a:t> de aplicar en </a:t>
            </a:r>
            <a:r>
              <a:rPr lang="es-ES" sz="1800" dirty="0" err="1" smtClean="0">
                <a:latin typeface="Comic Sans MS" panose="030F0702030302020204" pitchFamily="66" charset="0"/>
              </a:rPr>
              <a:t>nenos</a:t>
            </a:r>
            <a:r>
              <a:rPr lang="es-ES" sz="1800" dirty="0" smtClean="0">
                <a:latin typeface="Comic Sans MS" panose="030F0702030302020204" pitchFamily="66" charset="0"/>
              </a:rPr>
              <a:t>/as de 4 e 5 anos.   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1800" dirty="0">
                <a:latin typeface="Comic Sans MS" panose="030F0702030302020204" pitchFamily="66" charset="0"/>
              </a:rPr>
              <a:t> </a:t>
            </a:r>
            <a:r>
              <a:rPr lang="es-ES" sz="1800" dirty="0" smtClean="0">
                <a:latin typeface="Comic Sans MS" panose="030F0702030302020204" pitchFamily="66" charset="0"/>
              </a:rPr>
              <a:t> </a:t>
            </a:r>
            <a:endParaRPr lang="es-ES" sz="1800" dirty="0">
              <a:latin typeface="Comic Sans MS" panose="030F0702030302020204" pitchFamily="66" charset="0"/>
            </a:endParaRPr>
          </a:p>
        </p:txBody>
      </p:sp>
      <p:sp>
        <p:nvSpPr>
          <p:cNvPr id="50180" name="CuadroTexto 3"/>
          <p:cNvSpPr txBox="1">
            <a:spLocks noChangeArrowheads="1"/>
          </p:cNvSpPr>
          <p:nvPr/>
        </p:nvSpPr>
        <p:spPr bwMode="auto">
          <a:xfrm>
            <a:off x="468313" y="3322638"/>
            <a:ext cx="5619750" cy="12017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err="1">
                <a:latin typeface="Calibri" pitchFamily="34" charset="0"/>
              </a:rPr>
              <a:t>Moi</a:t>
            </a:r>
            <a:r>
              <a:rPr lang="es-ES" dirty="0">
                <a:latin typeface="Calibri" pitchFamily="34" charset="0"/>
              </a:rPr>
              <a:t> apropiada  cando se incorporan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/as </a:t>
            </a:r>
          </a:p>
          <a:p>
            <a:r>
              <a:rPr lang="es-ES" dirty="0" err="1">
                <a:latin typeface="Calibri" pitchFamily="34" charset="0"/>
              </a:rPr>
              <a:t>novos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ao</a:t>
            </a:r>
            <a:r>
              <a:rPr lang="es-ES" dirty="0">
                <a:latin typeface="Calibri" pitchFamily="34" charset="0"/>
              </a:rPr>
              <a:t> grupo clase, no inicio de curso </a:t>
            </a:r>
            <a:r>
              <a:rPr lang="es-ES" dirty="0" err="1">
                <a:latin typeface="Calibri" pitchFamily="34" charset="0"/>
              </a:rPr>
              <a:t>ou</a:t>
            </a:r>
            <a:r>
              <a:rPr lang="es-ES" dirty="0">
                <a:latin typeface="Calibri" pitchFamily="34" charset="0"/>
              </a:rPr>
              <a:t> a mediados…</a:t>
            </a:r>
          </a:p>
          <a:p>
            <a:r>
              <a:rPr lang="es-ES" dirty="0" err="1">
                <a:latin typeface="Calibri" pitchFamily="34" charset="0"/>
              </a:rPr>
              <a:t>Tamén</a:t>
            </a:r>
            <a:r>
              <a:rPr lang="es-ES" dirty="0">
                <a:latin typeface="Calibri" pitchFamily="34" charset="0"/>
              </a:rPr>
              <a:t>  cando </a:t>
            </a:r>
            <a:r>
              <a:rPr lang="es-ES" dirty="0" err="1">
                <a:latin typeface="Calibri" pitchFamily="34" charset="0"/>
              </a:rPr>
              <a:t>temos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/as </a:t>
            </a:r>
            <a:r>
              <a:rPr lang="es-ES" dirty="0" err="1">
                <a:latin typeface="Calibri" pitchFamily="34" charset="0"/>
              </a:rPr>
              <a:t>doutras</a:t>
            </a:r>
            <a:r>
              <a:rPr lang="es-ES" dirty="0">
                <a:latin typeface="Calibri" pitchFamily="34" charset="0"/>
              </a:rPr>
              <a:t> culturas…</a:t>
            </a:r>
          </a:p>
          <a:p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/as con problemas </a:t>
            </a:r>
            <a:r>
              <a:rPr lang="es-ES" dirty="0" err="1" smtClean="0">
                <a:latin typeface="Calibri" pitchFamily="34" charset="0"/>
              </a:rPr>
              <a:t>conductuais</a:t>
            </a:r>
            <a:r>
              <a:rPr lang="es-ES" dirty="0">
                <a:latin typeface="Calibri" pitchFamily="34" charset="0"/>
              </a:rPr>
              <a:t>…</a:t>
            </a:r>
          </a:p>
        </p:txBody>
      </p:sp>
      <p:pic>
        <p:nvPicPr>
          <p:cNvPr id="50181" name="Imagen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5975" y="1795463"/>
            <a:ext cx="4379913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CuadroTexto 8"/>
          <p:cNvSpPr txBox="1">
            <a:spLocks noChangeArrowheads="1"/>
          </p:cNvSpPr>
          <p:nvPr/>
        </p:nvSpPr>
        <p:spPr bwMode="auto">
          <a:xfrm>
            <a:off x="6821488" y="4933950"/>
            <a:ext cx="5067300" cy="923925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Neste caso era un grupo de 4 anos, se incorporarón tres alumnos novos o grupo clase. Un deles era un neno marroquí.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01625" y="5842000"/>
            <a:ext cx="6370638" cy="831850"/>
          </a:xfrm>
          <a:prstGeom prst="rect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ln w="7620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latin typeface="Comic Sans MS" panose="030F0702030302020204" pitchFamily="66" charset="0"/>
                <a:cs typeface="+mn-cs"/>
              </a:rPr>
              <a:t>Esta </a:t>
            </a:r>
            <a:r>
              <a:rPr lang="es-ES" sz="2400" b="1" dirty="0" err="1">
                <a:latin typeface="Comic Sans MS" panose="030F0702030302020204" pitchFamily="66" charset="0"/>
                <a:cs typeface="+mn-cs"/>
              </a:rPr>
              <a:t>actividade</a:t>
            </a:r>
            <a:r>
              <a:rPr lang="es-ES" sz="2400" b="1" dirty="0">
                <a:latin typeface="Comic Sans MS" panose="030F0702030302020204" pitchFamily="66" charset="0"/>
                <a:cs typeface="+mn-cs"/>
              </a:rPr>
              <a:t>  </a:t>
            </a:r>
            <a:r>
              <a:rPr lang="es-ES" sz="2400" b="1" dirty="0" smtClean="0">
                <a:latin typeface="Comic Sans MS" panose="030F0702030302020204" pitchFamily="66" charset="0"/>
                <a:cs typeface="+mn-cs"/>
              </a:rPr>
              <a:t>é </a:t>
            </a:r>
            <a:r>
              <a:rPr lang="es-ES" sz="2400" b="1" dirty="0" err="1">
                <a:latin typeface="Comic Sans MS" panose="030F0702030302020204" pitchFamily="66" charset="0"/>
                <a:cs typeface="+mn-cs"/>
              </a:rPr>
              <a:t>moi</a:t>
            </a:r>
            <a:r>
              <a:rPr lang="es-ES" sz="2400" b="1" dirty="0">
                <a:latin typeface="Comic Sans MS" panose="030F0702030302020204" pitchFamily="66" charset="0"/>
                <a:cs typeface="+mn-cs"/>
              </a:rPr>
              <a:t> positiva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 err="1">
                <a:latin typeface="Comic Sans MS" panose="030F0702030302020204" pitchFamily="66" charset="0"/>
                <a:cs typeface="+mn-cs"/>
              </a:rPr>
              <a:t>xa</a:t>
            </a:r>
            <a:r>
              <a:rPr lang="es-ES" sz="2400" b="1" dirty="0">
                <a:latin typeface="Comic Sans MS" panose="030F0702030302020204" pitchFamily="66" charset="0"/>
                <a:cs typeface="+mn-cs"/>
              </a:rPr>
              <a:t> que ese día </a:t>
            </a:r>
            <a:r>
              <a:rPr lang="es-ES" sz="2400" b="1" dirty="0" err="1" smtClean="0">
                <a:latin typeface="Comic Sans MS" panose="030F0702030302020204" pitchFamily="66" charset="0"/>
                <a:cs typeface="+mn-cs"/>
              </a:rPr>
              <a:t>síntense</a:t>
            </a:r>
            <a:r>
              <a:rPr lang="es-ES" sz="2400" b="1" dirty="0" smtClean="0">
                <a:latin typeface="Comic Sans MS" panose="030F0702030302020204" pitchFamily="66" charset="0"/>
                <a:cs typeface="+mn-cs"/>
              </a:rPr>
              <a:t> </a:t>
            </a:r>
            <a:r>
              <a:rPr lang="es-ES" sz="2400" b="1" dirty="0">
                <a:latin typeface="Comic Sans MS" panose="030F0702030302020204" pitchFamily="66" charset="0"/>
                <a:cs typeface="+mn-cs"/>
              </a:rPr>
              <a:t>os protagonistas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ítulo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s-ES" b="1" smtClean="0">
                <a:latin typeface="Comic Sans MS" pitchFamily="66" charset="0"/>
              </a:rPr>
              <a:t>Contextualización</a:t>
            </a:r>
          </a:p>
        </p:txBody>
      </p:sp>
      <p:sp>
        <p:nvSpPr>
          <p:cNvPr id="8" name="Marcador de contenido 7"/>
          <p:cNvSpPr>
            <a:spLocks noGrp="1"/>
          </p:cNvSpPr>
          <p:nvPr>
            <p:ph sz="half" idx="1"/>
          </p:nvPr>
        </p:nvSpPr>
        <p:spPr>
          <a:xfrm>
            <a:off x="655093" y="1825624"/>
            <a:ext cx="5718411" cy="4779891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/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 smtClean="0">
                <a:latin typeface="Comic Sans MS" panose="030F0702030302020204" pitchFamily="66" charset="0"/>
              </a:rPr>
              <a:t>A </a:t>
            </a:r>
            <a:r>
              <a:rPr lang="es-ES" sz="2000" dirty="0" err="1" smtClean="0">
                <a:latin typeface="Comic Sans MS" panose="030F0702030302020204" pitchFamily="66" charset="0"/>
              </a:rPr>
              <a:t>nosa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realidade</a:t>
            </a:r>
            <a:r>
              <a:rPr lang="es-ES" sz="2000" dirty="0" smtClean="0">
                <a:latin typeface="Comic Sans MS" panose="030F0702030302020204" pitchFamily="66" charset="0"/>
              </a:rPr>
              <a:t>  escolar é un CEIP de doble línea.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smtClean="0">
                <a:latin typeface="Comic Sans MS" panose="030F0702030302020204" pitchFamily="66" charset="0"/>
              </a:rPr>
              <a:t>         * 6 aulas de Ed. Infantil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smtClean="0">
                <a:latin typeface="Comic Sans MS" panose="030F0702030302020204" pitchFamily="66" charset="0"/>
              </a:rPr>
              <a:t>         * 12 aulas de Ed. Primaria</a:t>
            </a:r>
            <a:endParaRPr lang="es-ES" sz="2000" dirty="0">
              <a:latin typeface="Comic Sans MS" panose="030F0702030302020204" pitchFamily="66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 smtClean="0">
                <a:latin typeface="Comic Sans MS" panose="030F0702030302020204" pitchFamily="66" charset="0"/>
              </a:rPr>
              <a:t>O </a:t>
            </a:r>
            <a:r>
              <a:rPr lang="es-ES" sz="2000" dirty="0" err="1" smtClean="0">
                <a:latin typeface="Comic Sans MS" panose="030F0702030302020204" pitchFamily="66" charset="0"/>
              </a:rPr>
              <a:t>noso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comenzo</a:t>
            </a:r>
            <a:r>
              <a:rPr lang="es-ES" sz="2000" dirty="0" smtClean="0">
                <a:latin typeface="Comic Sans MS" panose="030F0702030302020204" pitchFamily="66" charset="0"/>
              </a:rPr>
              <a:t>: formar un grupo de </a:t>
            </a:r>
            <a:r>
              <a:rPr lang="es-ES" sz="2000" dirty="0" err="1" smtClean="0">
                <a:latin typeface="Comic Sans MS" panose="030F0702030302020204" pitchFamily="66" charset="0"/>
              </a:rPr>
              <a:t>traballo</a:t>
            </a:r>
            <a:r>
              <a:rPr lang="es-ES" sz="2000" dirty="0" smtClean="0">
                <a:latin typeface="Comic Sans MS" panose="030F0702030302020204" pitchFamily="66" charset="0"/>
              </a:rPr>
              <a:t> para elaborar o  PLAN DE CONVIVENCIA no centro 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 smtClean="0">
                <a:latin typeface="Comic Sans MS" panose="030F0702030302020204" pitchFamily="66" charset="0"/>
              </a:rPr>
              <a:t>Coa </a:t>
            </a:r>
            <a:r>
              <a:rPr lang="es-ES" sz="2000" dirty="0" err="1" smtClean="0">
                <a:latin typeface="Comic Sans MS" panose="030F0702030302020204" pitchFamily="66" charset="0"/>
              </a:rPr>
              <a:t>finalidade</a:t>
            </a:r>
            <a:r>
              <a:rPr lang="es-ES" sz="2000" dirty="0" smtClean="0">
                <a:latin typeface="Comic Sans MS" panose="030F0702030302020204" pitchFamily="66" charset="0"/>
              </a:rPr>
              <a:t> de </a:t>
            </a:r>
            <a:r>
              <a:rPr lang="es-ES" sz="2000" dirty="0" err="1" smtClean="0">
                <a:latin typeface="Comic Sans MS" panose="030F0702030302020204" pitchFamily="66" charset="0"/>
              </a:rPr>
              <a:t>mellorar</a:t>
            </a:r>
            <a:r>
              <a:rPr lang="es-ES" sz="2000" dirty="0" smtClean="0">
                <a:latin typeface="Comic Sans MS" panose="030F0702030302020204" pitchFamily="66" charset="0"/>
              </a:rPr>
              <a:t> as </a:t>
            </a:r>
            <a:r>
              <a:rPr lang="es-ES" sz="2000" dirty="0" err="1" smtClean="0">
                <a:latin typeface="Comic Sans MS" panose="030F0702030302020204" pitchFamily="66" charset="0"/>
              </a:rPr>
              <a:t>relacions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sociais</a:t>
            </a:r>
            <a:r>
              <a:rPr lang="es-ES" sz="2000" dirty="0" smtClean="0">
                <a:latin typeface="Comic Sans MS" panose="030F0702030302020204" pitchFamily="66" charset="0"/>
              </a:rPr>
              <a:t> entre os </a:t>
            </a:r>
            <a:r>
              <a:rPr lang="es-ES" sz="2000" dirty="0" err="1" smtClean="0">
                <a:latin typeface="Comic Sans MS" panose="030F0702030302020204" pitchFamily="66" charset="0"/>
              </a:rPr>
              <a:t>nen@s</a:t>
            </a:r>
            <a:r>
              <a:rPr lang="es-ES" sz="2000" dirty="0" smtClean="0">
                <a:latin typeface="Comic Sans MS" panose="030F0702030302020204" pitchFamily="66" charset="0"/>
              </a:rPr>
              <a:t>, resolución de conflictos  tanto  no patio como </a:t>
            </a:r>
            <a:r>
              <a:rPr lang="es-ES" sz="2000" dirty="0" err="1" smtClean="0">
                <a:latin typeface="Comic Sans MS" panose="030F0702030302020204" pitchFamily="66" charset="0"/>
              </a:rPr>
              <a:t>nas</a:t>
            </a:r>
            <a:r>
              <a:rPr lang="es-ES" sz="2000" dirty="0" smtClean="0">
                <a:latin typeface="Comic Sans MS" panose="030F0702030302020204" pitchFamily="66" charset="0"/>
              </a:rPr>
              <a:t> aulas, facilitar a inclusión  de </a:t>
            </a:r>
            <a:r>
              <a:rPr lang="es-ES" sz="2000" dirty="0" err="1" smtClean="0">
                <a:latin typeface="Comic Sans MS" panose="030F0702030302020204" pitchFamily="66" charset="0"/>
              </a:rPr>
              <a:t>nen@s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doutras</a:t>
            </a:r>
            <a:r>
              <a:rPr lang="es-ES" sz="2000" dirty="0" smtClean="0">
                <a:latin typeface="Comic Sans MS" panose="030F0702030302020204" pitchFamily="66" charset="0"/>
              </a:rPr>
              <a:t> culturas…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 smtClean="0">
                <a:latin typeface="Comic Sans MS" panose="030F0702030302020204" pitchFamily="66" charset="0"/>
              </a:rPr>
              <a:t>A partir de aquí </a:t>
            </a:r>
            <a:r>
              <a:rPr lang="es-ES" sz="2000" dirty="0" err="1" smtClean="0">
                <a:latin typeface="Comic Sans MS" panose="030F0702030302020204" pitchFamily="66" charset="0"/>
              </a:rPr>
              <a:t>pareceunos</a:t>
            </a:r>
            <a:r>
              <a:rPr lang="es-ES" sz="2000" dirty="0" smtClean="0">
                <a:latin typeface="Comic Sans MS" panose="030F0702030302020204" pitchFamily="66" charset="0"/>
              </a:rPr>
              <a:t> interesante e positivo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smtClean="0">
                <a:latin typeface="Comic Sans MS" panose="030F0702030302020204" pitchFamily="66" charset="0"/>
              </a:rPr>
              <a:t> incluir na </a:t>
            </a:r>
            <a:r>
              <a:rPr lang="es-ES" sz="2000" dirty="0" err="1" smtClean="0">
                <a:latin typeface="Comic Sans MS" panose="030F0702030302020204" pitchFamily="66" charset="0"/>
              </a:rPr>
              <a:t>nosa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metodoloxía</a:t>
            </a:r>
            <a:r>
              <a:rPr lang="es-ES" sz="2000" dirty="0" smtClean="0">
                <a:latin typeface="Comic Sans MS" panose="030F0702030302020204" pitchFamily="66" charset="0"/>
              </a:rPr>
              <a:t> o </a:t>
            </a:r>
            <a:r>
              <a:rPr lang="es-ES" sz="2000" dirty="0" err="1" smtClean="0">
                <a:latin typeface="Comic Sans MS" panose="030F0702030302020204" pitchFamily="66" charset="0"/>
              </a:rPr>
              <a:t>traballo</a:t>
            </a:r>
            <a:r>
              <a:rPr lang="es-ES" sz="2000" dirty="0" smtClean="0">
                <a:latin typeface="Comic Sans MS" panose="030F0702030302020204" pitchFamily="66" charset="0"/>
              </a:rPr>
              <a:t> Cooperativo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smtClean="0">
                <a:latin typeface="Comic Sans MS" panose="030F0702030302020204" pitchFamily="66" charset="0"/>
              </a:rPr>
              <a:t>e así </a:t>
            </a:r>
            <a:r>
              <a:rPr lang="es-ES" sz="2000" dirty="0" err="1" smtClean="0">
                <a:latin typeface="Comic Sans MS" panose="030F0702030302020204" pitchFamily="66" charset="0"/>
              </a:rPr>
              <a:t>ensinar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ós</a:t>
            </a:r>
            <a:r>
              <a:rPr lang="es-ES" sz="2000" dirty="0" smtClean="0">
                <a:latin typeface="Comic Sans MS" panose="030F0702030302020204" pitchFamily="66" charset="0"/>
              </a:rPr>
              <a:t> </a:t>
            </a:r>
            <a:r>
              <a:rPr lang="es-ES" sz="2000" dirty="0" err="1" smtClean="0">
                <a:latin typeface="Comic Sans MS" panose="030F0702030302020204" pitchFamily="66" charset="0"/>
              </a:rPr>
              <a:t>alumn@s</a:t>
            </a:r>
            <a:r>
              <a:rPr lang="es-ES" sz="2000" dirty="0" smtClean="0">
                <a:latin typeface="Comic Sans MS" panose="030F0702030302020204" pitchFamily="66" charset="0"/>
              </a:rPr>
              <a:t>, habilidades </a:t>
            </a:r>
            <a:r>
              <a:rPr lang="es-ES" sz="2000" dirty="0" err="1" smtClean="0">
                <a:latin typeface="Comic Sans MS" panose="030F0702030302020204" pitchFamily="66" charset="0"/>
              </a:rPr>
              <a:t>sociais</a:t>
            </a:r>
            <a:r>
              <a:rPr lang="es-ES" sz="2000" dirty="0" smtClean="0">
                <a:latin typeface="Comic Sans MS" panose="030F0702030302020204" pitchFamily="66" charset="0"/>
              </a:rPr>
              <a:t> e comunicativas como:  diálogo, negociación, reflexión, empatía … Ademáis de ser un recurso para aprender os </a:t>
            </a:r>
            <a:r>
              <a:rPr lang="es-ES" sz="2000" dirty="0" err="1" smtClean="0">
                <a:latin typeface="Comic Sans MS" panose="030F0702030302020204" pitchFamily="66" charset="0"/>
              </a:rPr>
              <a:t>contidos</a:t>
            </a:r>
            <a:r>
              <a:rPr lang="es-ES" sz="2000" dirty="0" smtClean="0">
                <a:latin typeface="Comic Sans MS" panose="030F0702030302020204" pitchFamily="66" charset="0"/>
              </a:rPr>
              <a:t> curriculares….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000" dirty="0">
                <a:latin typeface="Comic Sans MS" panose="030F0702030302020204" pitchFamily="66" charset="0"/>
              </a:rPr>
              <a:t> </a:t>
            </a:r>
            <a:r>
              <a:rPr lang="es-ES" sz="2000" dirty="0" smtClean="0">
                <a:latin typeface="Comic Sans MS" panose="030F0702030302020204" pitchFamily="66" charset="0"/>
              </a:rPr>
              <a:t>  </a:t>
            </a:r>
          </a:p>
        </p:txBody>
      </p:sp>
      <p:pic>
        <p:nvPicPr>
          <p:cNvPr id="29701" name="Marcador de contenido 9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469188" y="1357313"/>
            <a:ext cx="3625850" cy="2719387"/>
          </a:xfrm>
        </p:spPr>
      </p:pic>
      <p:pic>
        <p:nvPicPr>
          <p:cNvPr id="29702" name="Imagen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7400" y="4214813"/>
            <a:ext cx="3440113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8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3214688" y="223838"/>
            <a:ext cx="6870700" cy="1008062"/>
          </a:xfrm>
          <a:solidFill>
            <a:srgbClr val="FFC00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_tradnl" altLang="es-E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Cómo iniciar a </a:t>
            </a:r>
            <a:r>
              <a:rPr lang="es-ES_tradnl" altLang="es-E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actividade</a:t>
            </a:r>
            <a:endParaRPr lang="es-ES" altLang="es-ES" dirty="0" smtClean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4294967295"/>
          </p:nvPr>
        </p:nvSpPr>
        <p:spPr>
          <a:xfrm>
            <a:off x="668338" y="1495425"/>
            <a:ext cx="4876800" cy="4992688"/>
          </a:xfrm>
          <a:solidFill>
            <a:schemeClr val="accent1">
              <a:lumMod val="60000"/>
              <a:lumOff val="40000"/>
            </a:schemeClr>
          </a:solidFill>
          <a:ln w="76200"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s-ES_tradnl" altLang="es-ES" sz="2000" b="1" dirty="0"/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b="1" dirty="0"/>
              <a:t>MATERIAL: </a:t>
            </a:r>
            <a:r>
              <a:rPr lang="es-ES_tradnl" altLang="es-ES" sz="2000" dirty="0" smtClean="0"/>
              <a:t>Caixa con </a:t>
            </a:r>
            <a:r>
              <a:rPr lang="es-ES_tradnl" altLang="es-ES" sz="2000" dirty="0"/>
              <a:t>2 o 3 </a:t>
            </a:r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dirty="0" err="1"/>
              <a:t>obxectos</a:t>
            </a:r>
            <a:r>
              <a:rPr lang="es-ES_tradnl" altLang="es-ES" sz="2000" dirty="0"/>
              <a:t>  </a:t>
            </a:r>
            <a:r>
              <a:rPr lang="es-ES_tradnl" altLang="es-ES" sz="2000" dirty="0" err="1"/>
              <a:t>pesoais</a:t>
            </a:r>
            <a:r>
              <a:rPr lang="es-ES_tradnl" altLang="es-ES" sz="2000" dirty="0"/>
              <a:t> </a:t>
            </a:r>
            <a:r>
              <a:rPr lang="es-ES_tradnl" altLang="es-ES" sz="2000" dirty="0" err="1"/>
              <a:t>ou</a:t>
            </a:r>
            <a:r>
              <a:rPr lang="es-ES_tradnl" altLang="es-ES" sz="2000" dirty="0"/>
              <a:t> significativos para nos…</a:t>
            </a:r>
            <a:endParaRPr lang="es-ES_tradnl" altLang="es-ES" sz="2000" b="1" dirty="0"/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b="1" dirty="0"/>
              <a:t>CANDO  INICIAR:</a:t>
            </a:r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dirty="0" smtClean="0"/>
              <a:t>No espacio </a:t>
            </a:r>
            <a:r>
              <a:rPr lang="es-ES_tradnl" altLang="es-ES" sz="2000" dirty="0"/>
              <a:t> </a:t>
            </a:r>
            <a:r>
              <a:rPr lang="es-ES_tradnl" altLang="es-ES" sz="2000" dirty="0" smtClean="0"/>
              <a:t>da asamblea.</a:t>
            </a:r>
            <a:endParaRPr lang="es-ES_tradnl" altLang="es-ES" sz="2000" dirty="0"/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b="1" dirty="0"/>
              <a:t>COMO </a:t>
            </a:r>
            <a:r>
              <a:rPr lang="es-ES_tradnl" altLang="es-ES" sz="2000" b="1" dirty="0" smtClean="0"/>
              <a:t>:</a:t>
            </a:r>
            <a:r>
              <a:rPr lang="es-ES_tradnl" altLang="es-ES" sz="2000" b="1" dirty="0"/>
              <a:t> </a:t>
            </a:r>
            <a:r>
              <a:rPr lang="es-ES_tradnl" altLang="es-ES" sz="2000" dirty="0" smtClean="0"/>
              <a:t>Inicia a </a:t>
            </a:r>
            <a:r>
              <a:rPr lang="es-ES_tradnl" altLang="es-ES" sz="2000" dirty="0" err="1" smtClean="0"/>
              <a:t>actividade</a:t>
            </a:r>
            <a:r>
              <a:rPr lang="es-ES_tradnl" altLang="es-ES" sz="2000" dirty="0" smtClean="0"/>
              <a:t> a profesora. </a:t>
            </a:r>
            <a:r>
              <a:rPr lang="es-ES_tradnl" altLang="es-ES" sz="2000" dirty="0"/>
              <a:t>T</a:t>
            </a:r>
            <a:r>
              <a:rPr lang="es-ES_tradnl" altLang="es-ES" sz="2000" dirty="0" smtClean="0"/>
              <a:t>rae </a:t>
            </a:r>
            <a:r>
              <a:rPr lang="es-ES_tradnl" altLang="es-ES" sz="2000" dirty="0" err="1"/>
              <a:t>unha</a:t>
            </a:r>
            <a:r>
              <a:rPr lang="es-ES_tradnl" altLang="es-ES" sz="2000" dirty="0"/>
              <a:t> </a:t>
            </a:r>
            <a:r>
              <a:rPr lang="es-ES_tradnl" altLang="es-ES" sz="2000" dirty="0" err="1"/>
              <a:t>caixa</a:t>
            </a:r>
            <a:r>
              <a:rPr lang="es-ES_tradnl" altLang="es-ES" sz="2000" dirty="0"/>
              <a:t> decorada que </a:t>
            </a:r>
            <a:r>
              <a:rPr lang="es-ES_tradnl" altLang="es-ES" sz="2000" dirty="0" err="1" smtClean="0"/>
              <a:t>mostra</a:t>
            </a:r>
            <a:r>
              <a:rPr lang="es-ES_tradnl" altLang="es-ES" sz="2000" dirty="0" smtClean="0"/>
              <a:t> </a:t>
            </a:r>
            <a:r>
              <a:rPr lang="es-ES_tradnl" altLang="es-ES" sz="2000" dirty="0" err="1"/>
              <a:t>aos</a:t>
            </a:r>
            <a:r>
              <a:rPr lang="es-ES_tradnl" altLang="es-ES" sz="2000" dirty="0"/>
              <a:t> </a:t>
            </a:r>
            <a:r>
              <a:rPr lang="es-ES_tradnl" altLang="es-ES" sz="2000" dirty="0" err="1" smtClean="0"/>
              <a:t>nenos</a:t>
            </a:r>
            <a:r>
              <a:rPr lang="es-ES_tradnl" altLang="es-ES" sz="2000" dirty="0" smtClean="0"/>
              <a:t>/as  e </a:t>
            </a:r>
            <a:r>
              <a:rPr lang="es-ES_tradnl" altLang="es-ES" sz="2000" dirty="0" err="1"/>
              <a:t>fai</a:t>
            </a:r>
            <a:r>
              <a:rPr lang="es-ES_tradnl" altLang="es-ES" sz="2000" dirty="0"/>
              <a:t> </a:t>
            </a:r>
            <a:r>
              <a:rPr lang="es-ES_tradnl" altLang="es-ES" sz="2000" dirty="0" smtClean="0"/>
              <a:t>preguntas sobre que pode ter dentro…para  </a:t>
            </a:r>
            <a:r>
              <a:rPr lang="es-ES_tradnl" altLang="es-ES" sz="2000" dirty="0"/>
              <a:t>captar a </a:t>
            </a:r>
            <a:r>
              <a:rPr lang="es-ES_tradnl" altLang="es-ES" sz="2000" dirty="0" err="1"/>
              <a:t>súa</a:t>
            </a:r>
            <a:r>
              <a:rPr lang="es-ES_tradnl" altLang="es-ES" sz="2000" dirty="0"/>
              <a:t> </a:t>
            </a:r>
            <a:r>
              <a:rPr lang="es-ES_tradnl" altLang="es-ES" sz="2000" dirty="0" smtClean="0"/>
              <a:t>atención e </a:t>
            </a:r>
            <a:r>
              <a:rPr lang="es-ES_tradnl" altLang="es-ES" sz="2000" dirty="0" err="1" smtClean="0"/>
              <a:t>curiosidade</a:t>
            </a:r>
            <a:r>
              <a:rPr lang="es-ES_tradnl" altLang="es-ES" sz="2000" dirty="0" smtClean="0"/>
              <a:t>.</a:t>
            </a:r>
            <a:endParaRPr lang="es-ES_tradnl" altLang="es-ES" sz="2000" dirty="0"/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dirty="0" smtClean="0"/>
              <a:t>Mostrar </a:t>
            </a:r>
            <a:r>
              <a:rPr lang="es-ES_tradnl" altLang="es-ES" sz="2000" dirty="0"/>
              <a:t>o que </a:t>
            </a:r>
            <a:r>
              <a:rPr lang="es-ES_tradnl" altLang="es-ES" sz="2000" dirty="0" err="1"/>
              <a:t>conten</a:t>
            </a:r>
            <a:r>
              <a:rPr lang="es-ES_tradnl" altLang="es-ES" sz="2000" dirty="0"/>
              <a:t> a </a:t>
            </a:r>
            <a:r>
              <a:rPr lang="es-ES_tradnl" altLang="es-ES" sz="2000" dirty="0" err="1"/>
              <a:t>caixa</a:t>
            </a:r>
            <a:r>
              <a:rPr lang="es-ES_tradnl" altLang="es-ES" sz="2000" dirty="0" smtClean="0"/>
              <a:t>…</a:t>
            </a:r>
          </a:p>
          <a:p>
            <a:pPr marL="365125" indent="-2825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_tradnl" altLang="es-ES" sz="2000" dirty="0" smtClean="0"/>
              <a:t>E explicar porque son importantes  e </a:t>
            </a:r>
            <a:r>
              <a:rPr lang="es-ES_tradnl" altLang="es-ES" sz="2000" dirty="0" err="1" smtClean="0"/>
              <a:t>especiais</a:t>
            </a:r>
            <a:r>
              <a:rPr lang="es-ES_tradnl" altLang="es-ES" sz="2000" dirty="0" smtClean="0"/>
              <a:t> eses </a:t>
            </a:r>
            <a:r>
              <a:rPr lang="es-ES_tradnl" altLang="es-ES" sz="2000" dirty="0" err="1" smtClean="0"/>
              <a:t>obxetos</a:t>
            </a:r>
            <a:r>
              <a:rPr lang="es-ES_tradnl" altLang="es-ES" sz="2000" dirty="0" smtClean="0"/>
              <a:t>.</a:t>
            </a:r>
            <a:endParaRPr lang="es-ES" altLang="es-ES" sz="2000" dirty="0"/>
          </a:p>
        </p:txBody>
      </p:sp>
      <p:pic>
        <p:nvPicPr>
          <p:cNvPr id="51204" name="Picture 2" descr="E:\fotos maleta viaxeira\FOTOS 01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 rot="544290">
            <a:off x="5618163" y="1658938"/>
            <a:ext cx="6257925" cy="4505325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393700" y="239486"/>
            <a:ext cx="5499100" cy="1263916"/>
          </a:xfr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/>
          <a:extLst/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_tradnl" sz="4800" b="1" dirty="0" err="1">
                <a:solidFill>
                  <a:srgbClr val="00B0F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Desenvolvemento</a:t>
            </a:r>
            <a:endParaRPr lang="es-ES" sz="4800" b="1" dirty="0">
              <a:solidFill>
                <a:srgbClr val="00B0F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3252" name="2 Marcador de texto"/>
          <p:cNvSpPr>
            <a:spLocks noGrp="1"/>
          </p:cNvSpPr>
          <p:nvPr>
            <p:ph type="body" sz="half" idx="4294967295"/>
          </p:nvPr>
        </p:nvSpPr>
        <p:spPr>
          <a:xfrm>
            <a:off x="6415088" y="419100"/>
            <a:ext cx="4687887" cy="3375025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365125" indent="-282575">
              <a:buFont typeface="Arial" charset="0"/>
              <a:buNone/>
            </a:pPr>
            <a:r>
              <a:rPr lang="es-ES_tradnl" altLang="es-ES" sz="1900" dirty="0" smtClean="0">
                <a:latin typeface="Comic Sans MS" pitchFamily="66" charset="0"/>
              </a:rPr>
              <a:t>-   </a:t>
            </a:r>
            <a:r>
              <a:rPr lang="es-ES_tradnl" altLang="es-ES" sz="1900" dirty="0" err="1" smtClean="0">
                <a:latin typeface="Comic Sans MS" pitchFamily="66" charset="0"/>
              </a:rPr>
              <a:t>Despois</a:t>
            </a:r>
            <a:r>
              <a:rPr lang="es-ES_tradnl" altLang="es-ES" sz="1900" dirty="0" smtClean="0">
                <a:latin typeface="Comic Sans MS" pitchFamily="66" charset="0"/>
              </a:rPr>
              <a:t> de </a:t>
            </a:r>
            <a:r>
              <a:rPr lang="es-ES_tradnl" altLang="es-ES" sz="1900" dirty="0" err="1" smtClean="0">
                <a:latin typeface="Comic Sans MS" pitchFamily="66" charset="0"/>
              </a:rPr>
              <a:t>facer</a:t>
            </a:r>
            <a:r>
              <a:rPr lang="es-ES_tradnl" altLang="es-ES" sz="1900" dirty="0" smtClean="0">
                <a:latin typeface="Comic Sans MS" pitchFamily="66" charset="0"/>
              </a:rPr>
              <a:t> a presentación da </a:t>
            </a:r>
            <a:r>
              <a:rPr lang="es-ES_tradnl" altLang="es-ES" sz="1900" dirty="0" err="1" smtClean="0">
                <a:latin typeface="Comic Sans MS" pitchFamily="66" charset="0"/>
              </a:rPr>
              <a:t>caixa</a:t>
            </a:r>
            <a:r>
              <a:rPr lang="es-ES_tradnl" altLang="es-ES" sz="1900" dirty="0" smtClean="0">
                <a:latin typeface="Comic Sans MS" pitchFamily="66" charset="0"/>
              </a:rPr>
              <a:t> a </a:t>
            </a:r>
            <a:r>
              <a:rPr lang="es-ES_tradnl" altLang="es-ES" sz="1900" dirty="0" err="1" smtClean="0">
                <a:latin typeface="Comic Sans MS" pitchFamily="66" charset="0"/>
              </a:rPr>
              <a:t>mestra</a:t>
            </a:r>
            <a:r>
              <a:rPr lang="es-ES_tradnl" altLang="es-ES" sz="1900" dirty="0" smtClean="0">
                <a:latin typeface="Comic Sans MS" pitchFamily="66" charset="0"/>
              </a:rPr>
              <a:t>.</a:t>
            </a:r>
          </a:p>
          <a:p>
            <a:pPr marL="365125" indent="-282575">
              <a:buFont typeface="Arial" charset="0"/>
              <a:buNone/>
            </a:pPr>
            <a:r>
              <a:rPr lang="es-ES_tradnl" altLang="es-ES" sz="1900" dirty="0" smtClean="0">
                <a:latin typeface="Comic Sans MS" pitchFamily="66" charset="0"/>
              </a:rPr>
              <a:t>-  </a:t>
            </a:r>
            <a:r>
              <a:rPr lang="es-ES_tradnl" altLang="es-ES" sz="1900" dirty="0" err="1" smtClean="0">
                <a:latin typeface="Comic Sans MS" pitchFamily="66" charset="0"/>
              </a:rPr>
              <a:t>Na</a:t>
            </a:r>
            <a:r>
              <a:rPr lang="es-ES_tradnl" altLang="es-ES" sz="1900" dirty="0" smtClean="0">
                <a:latin typeface="Comic Sans MS" pitchFamily="66" charset="0"/>
              </a:rPr>
              <a:t> libreta </a:t>
            </a:r>
            <a:r>
              <a:rPr lang="es-ES_tradnl" altLang="es-ES" sz="1900" dirty="0" err="1" smtClean="0">
                <a:latin typeface="Comic Sans MS" pitchFamily="66" charset="0"/>
              </a:rPr>
              <a:t>viaxeira</a:t>
            </a:r>
            <a:r>
              <a:rPr lang="es-ES_tradnl" altLang="es-ES" sz="1900" dirty="0" smtClean="0">
                <a:latin typeface="Comic Sans MS" pitchFamily="66" charset="0"/>
              </a:rPr>
              <a:t> mandamos </a:t>
            </a:r>
            <a:r>
              <a:rPr lang="es-ES_tradnl" altLang="es-ES" sz="1900" dirty="0" err="1" smtClean="0">
                <a:latin typeface="Comic Sans MS" pitchFamily="66" charset="0"/>
              </a:rPr>
              <a:t>unha</a:t>
            </a:r>
            <a:r>
              <a:rPr lang="es-ES_tradnl" altLang="es-ES" sz="1900" dirty="0" smtClean="0">
                <a:latin typeface="Comic Sans MS" pitchFamily="66" charset="0"/>
              </a:rPr>
              <a:t> nota informativa </a:t>
            </a:r>
            <a:r>
              <a:rPr lang="es-ES_tradnl" altLang="es-ES" sz="1900" dirty="0" err="1" smtClean="0">
                <a:latin typeface="Comic Sans MS" pitchFamily="66" charset="0"/>
              </a:rPr>
              <a:t>aos</a:t>
            </a:r>
            <a:r>
              <a:rPr lang="es-ES_tradnl" altLang="es-ES" sz="1900" dirty="0" smtClean="0">
                <a:latin typeface="Comic Sans MS" pitchFamily="66" charset="0"/>
              </a:rPr>
              <a:t> </a:t>
            </a:r>
            <a:r>
              <a:rPr lang="es-ES_tradnl" altLang="es-ES" sz="1900" dirty="0" err="1" smtClean="0">
                <a:latin typeface="Comic Sans MS" pitchFamily="66" charset="0"/>
              </a:rPr>
              <a:t>pais</a:t>
            </a:r>
            <a:r>
              <a:rPr lang="es-ES_tradnl" altLang="es-ES" sz="1900" dirty="0" smtClean="0">
                <a:latin typeface="Comic Sans MS" pitchFamily="66" charset="0"/>
              </a:rPr>
              <a:t> para pedir a </a:t>
            </a:r>
            <a:r>
              <a:rPr lang="es-ES_tradnl" altLang="es-ES" sz="1900" dirty="0" err="1" smtClean="0">
                <a:latin typeface="Comic Sans MS" pitchFamily="66" charset="0"/>
              </a:rPr>
              <a:t>súa</a:t>
            </a:r>
            <a:r>
              <a:rPr lang="es-ES_tradnl" altLang="es-ES" sz="1900" dirty="0" smtClean="0">
                <a:latin typeface="Comic Sans MS" pitchFamily="66" charset="0"/>
              </a:rPr>
              <a:t> colaboración e </a:t>
            </a:r>
            <a:r>
              <a:rPr lang="es-ES_tradnl" altLang="es-ES" sz="1900" dirty="0" err="1" smtClean="0">
                <a:latin typeface="Comic Sans MS" pitchFamily="66" charset="0"/>
              </a:rPr>
              <a:t>explicarlles</a:t>
            </a:r>
            <a:r>
              <a:rPr lang="es-ES_tradnl" altLang="es-ES" sz="1900" dirty="0" smtClean="0">
                <a:latin typeface="Comic Sans MS" pitchFamily="66" charset="0"/>
              </a:rPr>
              <a:t> en que consiste a </a:t>
            </a:r>
            <a:r>
              <a:rPr lang="es-ES_tradnl" altLang="es-ES" sz="1900" dirty="0" err="1" smtClean="0">
                <a:latin typeface="Comic Sans MS" pitchFamily="66" charset="0"/>
              </a:rPr>
              <a:t>actividade</a:t>
            </a:r>
            <a:r>
              <a:rPr lang="es-ES_tradnl" altLang="es-ES" sz="1900" dirty="0" smtClean="0">
                <a:latin typeface="Comic Sans MS" pitchFamily="66" charset="0"/>
              </a:rPr>
              <a:t>.</a:t>
            </a:r>
          </a:p>
          <a:p>
            <a:pPr marL="365125" indent="-282575">
              <a:buFont typeface="Arial" charset="0"/>
              <a:buNone/>
            </a:pPr>
            <a:r>
              <a:rPr lang="es-ES_tradnl" altLang="es-ES" sz="1900" dirty="0" smtClean="0">
                <a:latin typeface="Comic Sans MS" pitchFamily="66" charset="0"/>
              </a:rPr>
              <a:t>- Cada  día 2 </a:t>
            </a:r>
            <a:r>
              <a:rPr lang="es-ES_tradnl" altLang="es-ES" sz="1900" dirty="0" err="1" smtClean="0">
                <a:latin typeface="Comic Sans MS" pitchFamily="66" charset="0"/>
              </a:rPr>
              <a:t>nenos</a:t>
            </a:r>
            <a:r>
              <a:rPr lang="es-ES_tradnl" altLang="es-ES" sz="1900" dirty="0" smtClean="0">
                <a:latin typeface="Comic Sans MS" pitchFamily="66" charset="0"/>
              </a:rPr>
              <a:t> na asamblea traerán os </a:t>
            </a:r>
            <a:r>
              <a:rPr lang="es-ES_tradnl" altLang="es-ES" sz="1900" dirty="0" err="1" smtClean="0">
                <a:latin typeface="Comic Sans MS" pitchFamily="66" charset="0"/>
              </a:rPr>
              <a:t>seus</a:t>
            </a:r>
            <a:r>
              <a:rPr lang="es-ES_tradnl" altLang="es-ES" sz="1900" dirty="0" smtClean="0">
                <a:latin typeface="Comic Sans MS" pitchFamily="66" charset="0"/>
              </a:rPr>
              <a:t> </a:t>
            </a:r>
            <a:r>
              <a:rPr lang="es-ES_tradnl" altLang="es-ES" sz="1900" dirty="0" err="1" smtClean="0">
                <a:latin typeface="Comic Sans MS" pitchFamily="66" charset="0"/>
              </a:rPr>
              <a:t>obxetos</a:t>
            </a:r>
            <a:r>
              <a:rPr lang="es-ES_tradnl" altLang="es-ES" sz="1900" dirty="0" smtClean="0">
                <a:latin typeface="Comic Sans MS" pitchFamily="66" charset="0"/>
              </a:rPr>
              <a:t> </a:t>
            </a:r>
            <a:r>
              <a:rPr lang="es-ES_tradnl" altLang="es-ES" sz="1900" dirty="0" err="1" smtClean="0">
                <a:latin typeface="Comic Sans MS" pitchFamily="66" charset="0"/>
              </a:rPr>
              <a:t>especiais</a:t>
            </a:r>
            <a:r>
              <a:rPr lang="es-ES_tradnl" altLang="es-ES" sz="1900" dirty="0" smtClean="0">
                <a:latin typeface="Comic Sans MS" pitchFamily="66" charset="0"/>
              </a:rPr>
              <a:t>   e o mostraran </a:t>
            </a:r>
            <a:r>
              <a:rPr lang="es-ES_tradnl" altLang="es-ES" sz="1900" dirty="0" err="1" smtClean="0">
                <a:latin typeface="Comic Sans MS" pitchFamily="66" charset="0"/>
              </a:rPr>
              <a:t>aos</a:t>
            </a:r>
            <a:r>
              <a:rPr lang="es-ES_tradnl" altLang="es-ES" sz="1900" dirty="0" smtClean="0">
                <a:latin typeface="Comic Sans MS" pitchFamily="66" charset="0"/>
              </a:rPr>
              <a:t> </a:t>
            </a:r>
            <a:r>
              <a:rPr lang="es-ES_tradnl" altLang="es-ES" sz="1900" dirty="0" err="1" smtClean="0">
                <a:latin typeface="Comic Sans MS" pitchFamily="66" charset="0"/>
              </a:rPr>
              <a:t>seus</a:t>
            </a:r>
            <a:r>
              <a:rPr lang="es-ES_tradnl" altLang="es-ES" sz="1900" dirty="0" smtClean="0">
                <a:latin typeface="Comic Sans MS" pitchFamily="66" charset="0"/>
              </a:rPr>
              <a:t> </a:t>
            </a:r>
            <a:r>
              <a:rPr lang="es-ES_tradnl" altLang="es-ES" sz="1900" dirty="0" err="1" smtClean="0">
                <a:latin typeface="Comic Sans MS" pitchFamily="66" charset="0"/>
              </a:rPr>
              <a:t>compañeiros</a:t>
            </a:r>
            <a:r>
              <a:rPr lang="es-ES_tradnl" altLang="es-ES" sz="1900" dirty="0" smtClean="0">
                <a:latin typeface="Comic Sans MS" pitchFamily="66" charset="0"/>
              </a:rPr>
              <a:t> e explicaran porque son </a:t>
            </a:r>
            <a:r>
              <a:rPr lang="es-ES_tradnl" altLang="es-ES" sz="1900" dirty="0" err="1" smtClean="0">
                <a:latin typeface="Comic Sans MS" pitchFamily="66" charset="0"/>
              </a:rPr>
              <a:t>especiais</a:t>
            </a:r>
            <a:r>
              <a:rPr lang="es-ES_tradnl" altLang="es-ES" sz="1900" dirty="0" smtClean="0">
                <a:latin typeface="Comic Sans MS" pitchFamily="66" charset="0"/>
              </a:rPr>
              <a:t> para el o </a:t>
            </a:r>
            <a:r>
              <a:rPr lang="es-ES_tradnl" altLang="es-ES" sz="1900" dirty="0" err="1" smtClean="0">
                <a:latin typeface="Comic Sans MS" pitchFamily="66" charset="0"/>
              </a:rPr>
              <a:t>ela</a:t>
            </a:r>
            <a:r>
              <a:rPr lang="es-ES_tradnl" altLang="es-ES" sz="1900" dirty="0" smtClean="0">
                <a:latin typeface="Comic Sans MS" pitchFamily="66" charset="0"/>
              </a:rPr>
              <a:t>.</a:t>
            </a:r>
          </a:p>
          <a:p>
            <a:pPr marL="365125" indent="-282575">
              <a:buFontTx/>
              <a:buChar char="-"/>
            </a:pPr>
            <a:endParaRPr lang="es-ES" altLang="es-ES" sz="3000" dirty="0" smtClean="0"/>
          </a:p>
        </p:txBody>
      </p:sp>
      <p:pic>
        <p:nvPicPr>
          <p:cNvPr id="1026" name="Picture 2" descr="E:\fotos maleta viaxeira\FOTOS 00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20512195">
            <a:off x="930805" y="1743427"/>
            <a:ext cx="4414128" cy="29078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E:\fotos maleta viaxeira\FOTOS 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3820" y="3829634"/>
            <a:ext cx="4513944" cy="313376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Pergamino horizontal 2"/>
          <p:cNvSpPr/>
          <p:nvPr/>
        </p:nvSpPr>
        <p:spPr>
          <a:xfrm>
            <a:off x="587375" y="5051425"/>
            <a:ext cx="5608638" cy="1560513"/>
          </a:xfrm>
          <a:prstGeom prst="horizontalScroll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Permitenos</a:t>
            </a: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mellorar</a:t>
            </a: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 a autoestima </a:t>
            </a:r>
            <a:r>
              <a:rPr lang="es-ES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daqueles</a:t>
            </a:r>
            <a:endParaRPr lang="es-ES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nenos</a:t>
            </a:r>
            <a:r>
              <a:rPr lang="es-ES" b="1">
                <a:solidFill>
                  <a:schemeClr val="tx1"/>
                </a:solidFill>
                <a:latin typeface="Comic Sans MS" panose="030F0702030302020204" pitchFamily="66" charset="0"/>
              </a:rPr>
              <a:t>/as </a:t>
            </a: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menos aceptados no grupo.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925" y="581025"/>
            <a:ext cx="3440113" cy="257968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Pergamino horizontal 2"/>
          <p:cNvSpPr/>
          <p:nvPr/>
        </p:nvSpPr>
        <p:spPr>
          <a:xfrm>
            <a:off x="6037263" y="49213"/>
            <a:ext cx="5095875" cy="15430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>
                <a:latin typeface="Comic Sans MS" panose="030F0702030302020204" pitchFamily="66" charset="0"/>
              </a:rPr>
              <a:t>Grupo de 4 anos. Curso 2009-10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>
                <a:latin typeface="Comic Sans MS" panose="030F0702030302020204" pitchFamily="66" charset="0"/>
              </a:rPr>
              <a:t>Segundo  trimestre</a:t>
            </a:r>
          </a:p>
        </p:txBody>
      </p:sp>
      <p:sp>
        <p:nvSpPr>
          <p:cNvPr id="54275" name="CuadroTexto 5"/>
          <p:cNvSpPr txBox="1">
            <a:spLocks noChangeArrowheads="1"/>
          </p:cNvSpPr>
          <p:nvPr/>
        </p:nvSpPr>
        <p:spPr bwMode="auto">
          <a:xfrm>
            <a:off x="5334000" y="1870075"/>
            <a:ext cx="4738688" cy="923925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Incorporouse  en 4 anos. Trouxo nunha caixiña, un libro  con fotografías que elaborou cos seus país adoptivos cando a foron a buscar.</a:t>
            </a:r>
          </a:p>
        </p:txBody>
      </p:sp>
      <p:sp>
        <p:nvSpPr>
          <p:cNvPr id="7" name="Flecha derecha 6"/>
          <p:cNvSpPr/>
          <p:nvPr/>
        </p:nvSpPr>
        <p:spPr>
          <a:xfrm>
            <a:off x="4495800" y="2187575"/>
            <a:ext cx="730250" cy="5667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54277" name="Imagen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5425" y="3071813"/>
            <a:ext cx="3816350" cy="286226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4278" name="CuadroTexto 8"/>
          <p:cNvSpPr txBox="1">
            <a:spLocks noChangeArrowheads="1"/>
          </p:cNvSpPr>
          <p:nvPr/>
        </p:nvSpPr>
        <p:spPr bwMode="auto">
          <a:xfrm>
            <a:off x="4257675" y="3730625"/>
            <a:ext cx="2922588" cy="369888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Trouxo o seu libro  preferido</a:t>
            </a:r>
          </a:p>
        </p:txBody>
      </p:sp>
      <p:sp>
        <p:nvSpPr>
          <p:cNvPr id="10" name="Flecha derecha 9"/>
          <p:cNvSpPr/>
          <p:nvPr/>
        </p:nvSpPr>
        <p:spPr>
          <a:xfrm>
            <a:off x="7291388" y="3767138"/>
            <a:ext cx="442912" cy="333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54280" name="Imagen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375" y="3916363"/>
            <a:ext cx="3416300" cy="2560637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4281" name="CuadroTexto 11"/>
          <p:cNvSpPr txBox="1">
            <a:spLocks noChangeArrowheads="1"/>
          </p:cNvSpPr>
          <p:nvPr/>
        </p:nvSpPr>
        <p:spPr bwMode="auto">
          <a:xfrm>
            <a:off x="3925888" y="4600575"/>
            <a:ext cx="3549650" cy="922338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Nena con problemas motóricos.</a:t>
            </a:r>
          </a:p>
          <a:p>
            <a:r>
              <a:rPr lang="es-ES">
                <a:latin typeface="Calibri" pitchFamily="34" charset="0"/>
              </a:rPr>
              <a:t>Trouxo o neceser que levaba a Madrid para as revisions médicas.</a:t>
            </a:r>
          </a:p>
        </p:txBody>
      </p:sp>
      <p:sp>
        <p:nvSpPr>
          <p:cNvPr id="13" name="Flecha izquierda y arriba 12"/>
          <p:cNvSpPr/>
          <p:nvPr/>
        </p:nvSpPr>
        <p:spPr>
          <a:xfrm>
            <a:off x="3860800" y="5661025"/>
            <a:ext cx="1190625" cy="546100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rgamino horizontal 1"/>
          <p:cNvSpPr/>
          <p:nvPr/>
        </p:nvSpPr>
        <p:spPr>
          <a:xfrm>
            <a:off x="7300913" y="0"/>
            <a:ext cx="4572000" cy="145097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/>
              <a:t>Grupo de 5 anos 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/>
              <a:t>Curso 2013-14</a:t>
            </a:r>
          </a:p>
        </p:txBody>
      </p:sp>
      <p:pic>
        <p:nvPicPr>
          <p:cNvPr id="55298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338138"/>
            <a:ext cx="3671888" cy="2752725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5299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0175" y="1998663"/>
            <a:ext cx="4122738" cy="309245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5300" name="CuadroTexto 5"/>
          <p:cNvSpPr txBox="1">
            <a:spLocks noChangeArrowheads="1"/>
          </p:cNvSpPr>
          <p:nvPr/>
        </p:nvSpPr>
        <p:spPr bwMode="auto">
          <a:xfrm>
            <a:off x="4224338" y="1566863"/>
            <a:ext cx="3279775" cy="923925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Trouxo o osiño  que durme con él e unha fotografía de cando era bebe.</a:t>
            </a:r>
          </a:p>
        </p:txBody>
      </p:sp>
      <p:sp>
        <p:nvSpPr>
          <p:cNvPr id="55301" name="CuadroTexto 6"/>
          <p:cNvSpPr txBox="1">
            <a:spLocks noChangeArrowheads="1"/>
          </p:cNvSpPr>
          <p:nvPr/>
        </p:nvSpPr>
        <p:spPr bwMode="auto">
          <a:xfrm>
            <a:off x="3279775" y="3368675"/>
            <a:ext cx="3671888" cy="646113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Trouxo a  moneca preferida para durmir e o conto que máis lle gusta.</a:t>
            </a:r>
          </a:p>
        </p:txBody>
      </p:sp>
      <p:sp>
        <p:nvSpPr>
          <p:cNvPr id="9" name="Flecha izquierda y arriba 8"/>
          <p:cNvSpPr/>
          <p:nvPr/>
        </p:nvSpPr>
        <p:spPr>
          <a:xfrm>
            <a:off x="4224338" y="2490788"/>
            <a:ext cx="1044575" cy="60007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0" name="Flecha derecha 9"/>
          <p:cNvSpPr/>
          <p:nvPr/>
        </p:nvSpPr>
        <p:spPr>
          <a:xfrm>
            <a:off x="7024688" y="3368675"/>
            <a:ext cx="654050" cy="474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55304" name="Imagen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014788"/>
            <a:ext cx="3395663" cy="2547937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5305" name="CuadroTexto 11"/>
          <p:cNvSpPr txBox="1">
            <a:spLocks noChangeArrowheads="1"/>
          </p:cNvSpPr>
          <p:nvPr/>
        </p:nvSpPr>
        <p:spPr bwMode="auto">
          <a:xfrm>
            <a:off x="3976688" y="4767263"/>
            <a:ext cx="2728912" cy="646112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Mantiña para durmir e </a:t>
            </a:r>
          </a:p>
          <a:p>
            <a:r>
              <a:rPr lang="es-ES">
                <a:latin typeface="Calibri" pitchFamily="34" charset="0"/>
              </a:rPr>
              <a:t>osiño  preferido.</a:t>
            </a:r>
          </a:p>
        </p:txBody>
      </p:sp>
      <p:sp>
        <p:nvSpPr>
          <p:cNvPr id="13" name="Flecha izquierda y arriba 12"/>
          <p:cNvSpPr/>
          <p:nvPr/>
        </p:nvSpPr>
        <p:spPr>
          <a:xfrm>
            <a:off x="3700463" y="5437188"/>
            <a:ext cx="1749425" cy="900112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4" name="Pergamino horizontal 13"/>
          <p:cNvSpPr/>
          <p:nvPr/>
        </p:nvSpPr>
        <p:spPr>
          <a:xfrm>
            <a:off x="6096000" y="5367338"/>
            <a:ext cx="5457825" cy="136683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Este tipo de </a:t>
            </a:r>
            <a:r>
              <a:rPr lang="es-ES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actividade</a:t>
            </a: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 favorece a interrelación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e </a:t>
            </a:r>
            <a:r>
              <a:rPr lang="es-ES" b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coñecemento</a:t>
            </a:r>
            <a:r>
              <a:rPr lang="es-ES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mutuo.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88" y="449263"/>
            <a:ext cx="4025900" cy="3019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6322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5900" y="312738"/>
            <a:ext cx="3884613" cy="291306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Pergamino horizontal 3"/>
          <p:cNvSpPr/>
          <p:nvPr/>
        </p:nvSpPr>
        <p:spPr>
          <a:xfrm>
            <a:off x="725488" y="3584575"/>
            <a:ext cx="10493375" cy="304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Para rematar a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actividade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facer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un </a:t>
            </a:r>
            <a:r>
              <a:rPr lang="es-E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mural 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coas fotografías de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tódolos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nenos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/as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cos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seus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obxetos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xoguetes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, contos…preferidos.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Tamén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poden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facer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un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debuxo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do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neno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/a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co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seu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obxeto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especial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para él.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1 Título"/>
          <p:cNvSpPr>
            <a:spLocks noGrp="1"/>
          </p:cNvSpPr>
          <p:nvPr>
            <p:ph type="title"/>
          </p:nvPr>
        </p:nvSpPr>
        <p:spPr>
          <a:xfrm>
            <a:off x="827088" y="1495425"/>
            <a:ext cx="9571037" cy="1306513"/>
          </a:xfrm>
          <a:solidFill>
            <a:srgbClr val="FF9900"/>
          </a:solidFill>
        </p:spPr>
        <p:txBody>
          <a:bodyPr/>
          <a:lstStyle/>
          <a:p>
            <a:r>
              <a:rPr lang="es-ES" altLang="es-ES" sz="3600" b="1" smtClean="0">
                <a:latin typeface="Comic Sans MS" pitchFamily="66" charset="0"/>
              </a:rPr>
              <a:t>APLICACIÓN DAS ESTRUCTURAS BÁSICAS NA EDUCACIÓN INFANTIL</a:t>
            </a:r>
          </a:p>
        </p:txBody>
      </p:sp>
      <p:pic>
        <p:nvPicPr>
          <p:cNvPr id="57346" name="Picture 2" descr="K:\CARMEN\P10402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575" y="3178175"/>
            <a:ext cx="4413250" cy="3309938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" name="CuadroTexto 1"/>
          <p:cNvSpPr txBox="1"/>
          <p:nvPr/>
        </p:nvSpPr>
        <p:spPr>
          <a:xfrm>
            <a:off x="3164114" y="348343"/>
            <a:ext cx="4122057" cy="769441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76200">
            <a:solidFill>
              <a:srgbClr val="00B0F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dirty="0">
                <a:solidFill>
                  <a:srgbClr val="FF0000"/>
                </a:solidFill>
                <a:latin typeface="Comic Sans MS" panose="030F0702030302020204" pitchFamily="66" charset="0"/>
                <a:cs typeface="+mn-cs"/>
              </a:rPr>
              <a:t>ÁMBITO B</a:t>
            </a:r>
          </a:p>
        </p:txBody>
      </p:sp>
      <p:pic>
        <p:nvPicPr>
          <p:cNvPr id="5" name="Picture 2" descr="E:\COOPERATIVO , DIANA, FOLIO, PEGAMENTO\DSCN08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1218279">
            <a:off x="6707188" y="3044825"/>
            <a:ext cx="4583112" cy="3295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ítulo 1"/>
          <p:cNvSpPr>
            <a:spLocks noGrp="1"/>
          </p:cNvSpPr>
          <p:nvPr>
            <p:ph type="title"/>
          </p:nvPr>
        </p:nvSpPr>
        <p:spPr>
          <a:xfrm>
            <a:off x="1419225" y="306388"/>
            <a:ext cx="8668204" cy="1130300"/>
          </a:xfrm>
          <a:solidFill>
            <a:srgbClr val="FFC000"/>
          </a:solidFill>
          <a:ln w="76200">
            <a:solidFill>
              <a:srgbClr val="FF0000"/>
            </a:solidFill>
          </a:ln>
        </p:spPr>
        <p:txBody>
          <a:bodyPr/>
          <a:lstStyle/>
          <a:p>
            <a:r>
              <a:rPr lang="es-ES" dirty="0" smtClean="0">
                <a:latin typeface="Comic Sans MS" pitchFamily="66" charset="0"/>
              </a:rPr>
              <a:t>Aspectos previos a ter en </a:t>
            </a:r>
            <a:r>
              <a:rPr lang="es-ES" dirty="0" err="1" smtClean="0">
                <a:latin typeface="Comic Sans MS" pitchFamily="66" charset="0"/>
              </a:rPr>
              <a:t>conta</a:t>
            </a:r>
            <a:endParaRPr lang="es-ES" dirty="0" smtClean="0">
              <a:latin typeface="Comic Sans MS" pitchFamily="66" charset="0"/>
            </a:endParaRPr>
          </a:p>
        </p:txBody>
      </p:sp>
      <p:sp>
        <p:nvSpPr>
          <p:cNvPr id="59394" name="CuadroTexto 3"/>
          <p:cNvSpPr txBox="1">
            <a:spLocks noChangeArrowheads="1"/>
          </p:cNvSpPr>
          <p:nvPr/>
        </p:nvSpPr>
        <p:spPr bwMode="auto">
          <a:xfrm>
            <a:off x="739775" y="2074863"/>
            <a:ext cx="5181600" cy="647700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Para comenzar a aplicar as estructuras simples </a:t>
            </a:r>
            <a:r>
              <a:rPr lang="es-ES" dirty="0" smtClean="0">
                <a:latin typeface="Calibri" pitchFamily="34" charset="0"/>
              </a:rPr>
              <a:t>é</a:t>
            </a:r>
            <a:endParaRPr lang="es-ES" dirty="0">
              <a:latin typeface="Calibri" pitchFamily="34" charset="0"/>
            </a:endParaRPr>
          </a:p>
          <a:p>
            <a:r>
              <a:rPr lang="es-ES" dirty="0">
                <a:latin typeface="Calibri" pitchFamily="34" charset="0"/>
              </a:rPr>
              <a:t>preciso ter a clase organizada por equipos.</a:t>
            </a:r>
          </a:p>
        </p:txBody>
      </p:sp>
      <p:sp>
        <p:nvSpPr>
          <p:cNvPr id="5" name="Flecha abajo 4"/>
          <p:cNvSpPr/>
          <p:nvPr/>
        </p:nvSpPr>
        <p:spPr>
          <a:xfrm>
            <a:off x="1204913" y="2830513"/>
            <a:ext cx="754062" cy="885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59396" name="CuadroTexto 5"/>
          <p:cNvSpPr txBox="1">
            <a:spLocks noChangeArrowheads="1"/>
          </p:cNvSpPr>
          <p:nvPr/>
        </p:nvSpPr>
        <p:spPr bwMode="auto">
          <a:xfrm>
            <a:off x="739775" y="3824288"/>
            <a:ext cx="3962400" cy="64611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omic Sans MS" pitchFamily="66" charset="0"/>
              </a:rPr>
              <a:t>Que </a:t>
            </a:r>
            <a:r>
              <a:rPr lang="es-ES" dirty="0" err="1">
                <a:latin typeface="Comic Sans MS" pitchFamily="66" charset="0"/>
              </a:rPr>
              <a:t>sexan</a:t>
            </a:r>
            <a:r>
              <a:rPr lang="es-ES" dirty="0">
                <a:latin typeface="Comic Sans MS" pitchFamily="66" charset="0"/>
              </a:rPr>
              <a:t> o </a:t>
            </a:r>
            <a:r>
              <a:rPr lang="es-ES" dirty="0" err="1">
                <a:latin typeface="Comic Sans MS" pitchFamily="66" charset="0"/>
              </a:rPr>
              <a:t>máis</a:t>
            </a:r>
            <a:r>
              <a:rPr lang="es-ES" dirty="0">
                <a:latin typeface="Comic Sans MS" pitchFamily="66" charset="0"/>
              </a:rPr>
              <a:t> </a:t>
            </a:r>
            <a:r>
              <a:rPr lang="es-ES" dirty="0" err="1" smtClean="0">
                <a:latin typeface="Comic Sans MS" pitchFamily="66" charset="0"/>
              </a:rPr>
              <a:t>heteroxéneos</a:t>
            </a:r>
            <a:r>
              <a:rPr lang="es-ES" dirty="0" smtClean="0">
                <a:latin typeface="Comic Sans MS" pitchFamily="66" charset="0"/>
              </a:rPr>
              <a:t> </a:t>
            </a:r>
            <a:r>
              <a:rPr lang="es-ES" dirty="0">
                <a:latin typeface="Comic Sans MS" pitchFamily="66" charset="0"/>
              </a:rPr>
              <a:t>posible.</a:t>
            </a:r>
          </a:p>
        </p:txBody>
      </p:sp>
      <p:pic>
        <p:nvPicPr>
          <p:cNvPr id="59397" name="Imagen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3488" y="1597025"/>
            <a:ext cx="5138737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CuadroTexto 8"/>
          <p:cNvSpPr txBox="1">
            <a:spLocks noChangeArrowheads="1"/>
          </p:cNvSpPr>
          <p:nvPr/>
        </p:nvSpPr>
        <p:spPr bwMode="auto">
          <a:xfrm>
            <a:off x="739775" y="5162550"/>
            <a:ext cx="5283200" cy="12922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latin typeface="Calibri" pitchFamily="34" charset="0"/>
              </a:rPr>
              <a:t>CONTEXTUALIZACIÓN .</a:t>
            </a:r>
          </a:p>
          <a:p>
            <a:r>
              <a:rPr lang="es-ES">
                <a:latin typeface="Comic Sans MS" pitchFamily="66" charset="0"/>
              </a:rPr>
              <a:t>O grupo clase formado por 13 nenos/as.</a:t>
            </a:r>
          </a:p>
          <a:p>
            <a:r>
              <a:rPr lang="es-ES">
                <a:latin typeface="Comic Sans MS" pitchFamily="66" charset="0"/>
              </a:rPr>
              <a:t> Formaronse 3 equipos.</a:t>
            </a:r>
          </a:p>
          <a:p>
            <a:r>
              <a:rPr lang="es-ES">
                <a:latin typeface="Comic Sans MS" pitchFamily="66" charset="0"/>
              </a:rPr>
              <a:t>Dous de 4 nenos/as  e un de 5 nenos.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798513" y="203200"/>
            <a:ext cx="10261600" cy="1611313"/>
          </a:xfrm>
          <a:solidFill>
            <a:srgbClr val="FFC000"/>
          </a:solidFill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_tradnl" sz="3600" dirty="0" err="1" smtClean="0">
                <a:latin typeface="Comic Sans MS" pitchFamily="66" charset="0"/>
              </a:rPr>
              <a:t>Unha</a:t>
            </a:r>
            <a:r>
              <a:rPr lang="es-ES_tradnl" sz="3600" dirty="0" smtClean="0">
                <a:latin typeface="Comic Sans MS" pitchFamily="66" charset="0"/>
              </a:rPr>
              <a:t> vez organizada a clase podemos aplicar </a:t>
            </a:r>
            <a:r>
              <a:rPr lang="es-ES_tradnl" sz="3600" dirty="0" err="1" smtClean="0">
                <a:latin typeface="Comic Sans MS" pitchFamily="66" charset="0"/>
              </a:rPr>
              <a:t>unha</a:t>
            </a:r>
            <a:r>
              <a:rPr lang="es-ES_tradnl" sz="3600" dirty="0" smtClean="0">
                <a:latin typeface="Comic Sans MS" pitchFamily="66" charset="0"/>
              </a:rPr>
              <a:t> dinámica de Cohesión de equipo:                    </a:t>
            </a:r>
            <a:br>
              <a:rPr lang="es-ES_tradnl" sz="3600" dirty="0" smtClean="0">
                <a:latin typeface="Comic Sans MS" pitchFamily="66" charset="0"/>
              </a:rPr>
            </a:br>
            <a:r>
              <a:rPr lang="es-ES_tradnl" dirty="0" smtClean="0">
                <a:solidFill>
                  <a:srgbClr val="FF0000"/>
                </a:solidFill>
                <a:latin typeface="Comic Sans MS" pitchFamily="66" charset="0"/>
              </a:rPr>
              <a:t>A DIANA.</a:t>
            </a:r>
            <a:endParaRPr lang="es-E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0290" name="3 Marcador de texto"/>
          <p:cNvSpPr>
            <a:spLocks noGrp="1"/>
          </p:cNvSpPr>
          <p:nvPr>
            <p:ph type="body" sz="half" idx="1"/>
          </p:nvPr>
        </p:nvSpPr>
        <p:spPr>
          <a:xfrm>
            <a:off x="319088" y="4851400"/>
            <a:ext cx="3683000" cy="1781175"/>
          </a:xfrm>
          <a:ln w="76200">
            <a:solidFill>
              <a:srgbClr val="0070C0"/>
            </a:solidFill>
          </a:ln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es-ES" sz="2000" dirty="0"/>
          </a:p>
          <a:p>
            <a:pPr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s-ES_tradnl" sz="2000" dirty="0" smtClean="0">
                <a:latin typeface="Comic Sans MS" pitchFamily="66" charset="0"/>
              </a:rPr>
              <a:t>   </a:t>
            </a:r>
            <a:r>
              <a:rPr lang="es-ES_tradnl" sz="2000" dirty="0" err="1" smtClean="0">
                <a:latin typeface="Comic Sans MS" pitchFamily="66" charset="0"/>
              </a:rPr>
              <a:t>Serve</a:t>
            </a:r>
            <a:r>
              <a:rPr lang="es-ES_tradnl" sz="2000" dirty="0" smtClean="0">
                <a:latin typeface="Comic Sans MS" pitchFamily="66" charset="0"/>
              </a:rPr>
              <a:t> </a:t>
            </a:r>
            <a:r>
              <a:rPr lang="es-ES_tradnl" sz="2000" dirty="0">
                <a:latin typeface="Comic Sans MS" pitchFamily="66" charset="0"/>
              </a:rPr>
              <a:t>para cohesionar o equipo, </a:t>
            </a:r>
            <a:r>
              <a:rPr lang="es-ES_tradnl" sz="2000" dirty="0" err="1">
                <a:latin typeface="Comic Sans MS" pitchFamily="66" charset="0"/>
              </a:rPr>
              <a:t>coñecerse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mellor</a:t>
            </a:r>
            <a:r>
              <a:rPr lang="es-ES_tradnl" sz="2000" dirty="0">
                <a:latin typeface="Comic Sans MS" pitchFamily="66" charset="0"/>
              </a:rPr>
              <a:t>, cales son os </a:t>
            </a:r>
            <a:r>
              <a:rPr lang="es-ES_tradnl" sz="2000" dirty="0" err="1">
                <a:latin typeface="Comic Sans MS" pitchFamily="66" charset="0"/>
              </a:rPr>
              <a:t>seus</a:t>
            </a:r>
            <a:r>
              <a:rPr lang="es-ES_tradnl" sz="2000" dirty="0">
                <a:latin typeface="Comic Sans MS" pitchFamily="66" charset="0"/>
              </a:rPr>
              <a:t> gustos e </a:t>
            </a:r>
            <a:r>
              <a:rPr lang="es-ES_tradnl" sz="2000" dirty="0" err="1" smtClean="0">
                <a:latin typeface="Comic Sans MS" pitchFamily="66" charset="0"/>
              </a:rPr>
              <a:t>aficións</a:t>
            </a:r>
            <a:r>
              <a:rPr lang="es-ES_tradnl" sz="2000" dirty="0">
                <a:latin typeface="Comic Sans MS" pitchFamily="66" charset="0"/>
              </a:rPr>
              <a:t>… saber que </a:t>
            </a:r>
            <a:r>
              <a:rPr lang="es-ES_tradnl" sz="2000" dirty="0" err="1">
                <a:latin typeface="Comic Sans MS" pitchFamily="66" charset="0"/>
              </a:rPr>
              <a:t>teñen</a:t>
            </a:r>
            <a:r>
              <a:rPr lang="es-ES_tradnl" sz="2000" dirty="0">
                <a:latin typeface="Comic Sans MS" pitchFamily="66" charset="0"/>
              </a:rPr>
              <a:t> en común.</a:t>
            </a:r>
          </a:p>
        </p:txBody>
      </p:sp>
      <p:pic>
        <p:nvPicPr>
          <p:cNvPr id="1026" name="Picture 2" descr="E:\COOPERATIVO , DIANA, FOLIO, PEGAMENTO\DSCN08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061200" y="2087563"/>
            <a:ext cx="4733925" cy="31369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0420" name="CuadroTexto 1"/>
          <p:cNvSpPr txBox="1">
            <a:spLocks noChangeArrowheads="1"/>
          </p:cNvSpPr>
          <p:nvPr/>
        </p:nvSpPr>
        <p:spPr bwMode="auto">
          <a:xfrm>
            <a:off x="401638" y="2049463"/>
            <a:ext cx="5949950" cy="7080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Esta actividade  podemos aplicala  en  3 anos mellor  no segundo ou terceiro trimestre. </a:t>
            </a:r>
          </a:p>
        </p:txBody>
      </p:sp>
      <p:sp>
        <p:nvSpPr>
          <p:cNvPr id="60421" name="CuadroTexto 3"/>
          <p:cNvSpPr txBox="1">
            <a:spLocks noChangeArrowheads="1"/>
          </p:cNvSpPr>
          <p:nvPr/>
        </p:nvSpPr>
        <p:spPr bwMode="auto">
          <a:xfrm>
            <a:off x="422275" y="3068638"/>
            <a:ext cx="6183313" cy="1014412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 dirty="0" err="1">
                <a:latin typeface="Comic Sans MS" pitchFamily="66" charset="0"/>
              </a:rPr>
              <a:t>Nas</a:t>
            </a:r>
            <a:r>
              <a:rPr lang="es-ES" sz="2000" b="1" dirty="0">
                <a:latin typeface="Comic Sans MS" pitchFamily="66" charset="0"/>
              </a:rPr>
              <a:t>  aulas de 4 e 5 anos  </a:t>
            </a:r>
            <a:r>
              <a:rPr lang="es-ES" sz="2000" dirty="0">
                <a:latin typeface="Comic Sans MS" pitchFamily="66" charset="0"/>
              </a:rPr>
              <a:t>no </a:t>
            </a:r>
            <a:r>
              <a:rPr lang="es-ES" sz="2000" dirty="0" err="1">
                <a:latin typeface="Comic Sans MS" pitchFamily="66" charset="0"/>
              </a:rPr>
              <a:t>primeiro</a:t>
            </a:r>
            <a:r>
              <a:rPr lang="es-ES" sz="2000" dirty="0">
                <a:latin typeface="Comic Sans MS" pitchFamily="66" charset="0"/>
              </a:rPr>
              <a:t> trimestre.</a:t>
            </a:r>
          </a:p>
          <a:p>
            <a:r>
              <a:rPr lang="es-ES" sz="2000" dirty="0">
                <a:latin typeface="Comic Sans MS" pitchFamily="66" charset="0"/>
              </a:rPr>
              <a:t>Os grupos poden variar de ano en ano ( </a:t>
            </a:r>
            <a:r>
              <a:rPr lang="es-ES" sz="2000" dirty="0" err="1" smtClean="0">
                <a:latin typeface="Comic Sans MS" pitchFamily="66" charset="0"/>
              </a:rPr>
              <a:t>ou</a:t>
            </a:r>
            <a:r>
              <a:rPr lang="es-ES" sz="2000" dirty="0" smtClean="0">
                <a:latin typeface="Comic Sans MS" pitchFamily="66" charset="0"/>
              </a:rPr>
              <a:t> por trimestres</a:t>
            </a:r>
            <a:r>
              <a:rPr lang="es-ES" sz="2000" dirty="0">
                <a:latin typeface="Comic Sans MS" pitchFamily="66" charset="0"/>
              </a:rPr>
              <a:t>).</a:t>
            </a:r>
          </a:p>
        </p:txBody>
      </p:sp>
      <p:sp>
        <p:nvSpPr>
          <p:cNvPr id="5" name="Cinta perforada 4"/>
          <p:cNvSpPr/>
          <p:nvPr/>
        </p:nvSpPr>
        <p:spPr>
          <a:xfrm>
            <a:off x="4956175" y="5337175"/>
            <a:ext cx="4210050" cy="14732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Axudaranos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a </a:t>
            </a: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escoller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nome</a:t>
            </a:r>
            <a:r>
              <a:rPr lang="es-ES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  do   Equipo Base.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3 Marcador de texto"/>
          <p:cNvSpPr>
            <a:spLocks noGrp="1"/>
          </p:cNvSpPr>
          <p:nvPr>
            <p:ph type="body" sz="half" idx="1"/>
          </p:nvPr>
        </p:nvSpPr>
        <p:spPr>
          <a:xfrm>
            <a:off x="896938" y="1400175"/>
            <a:ext cx="4719637" cy="2471738"/>
          </a:xfrm>
          <a:solidFill>
            <a:srgbClr val="FFCCFF"/>
          </a:solidFill>
        </p:spPr>
        <p:txBody>
          <a:bodyPr/>
          <a:lstStyle/>
          <a:p>
            <a:pPr marL="365125" indent="-282575">
              <a:buFont typeface="Arial" charset="0"/>
              <a:buNone/>
            </a:pPr>
            <a:r>
              <a:rPr lang="es-ES_tradnl" b="1" dirty="0" smtClean="0">
                <a:latin typeface="Comic Sans MS" pitchFamily="66" charset="0"/>
              </a:rPr>
              <a:t>MATERIAL:</a:t>
            </a:r>
            <a:r>
              <a:rPr lang="es-ES_tradnl" sz="2000" dirty="0" smtClean="0">
                <a:latin typeface="Comic Sans MS" pitchFamily="66" charset="0"/>
              </a:rPr>
              <a:t> </a:t>
            </a:r>
            <a:r>
              <a:rPr lang="es-ES_tradnl" sz="2000" dirty="0" err="1" smtClean="0">
                <a:latin typeface="Comic Sans MS" pitchFamily="66" charset="0"/>
              </a:rPr>
              <a:t>Nunha</a:t>
            </a:r>
            <a:r>
              <a:rPr lang="es-ES_tradnl" sz="2000" dirty="0" smtClean="0">
                <a:latin typeface="Comic Sans MS" pitchFamily="66" charset="0"/>
              </a:rPr>
              <a:t> cartulina </a:t>
            </a:r>
            <a:r>
              <a:rPr lang="es-ES_tradnl" sz="2000" dirty="0" err="1" smtClean="0">
                <a:latin typeface="Comic Sans MS" pitchFamily="66" charset="0"/>
              </a:rPr>
              <a:t>debuixar</a:t>
            </a:r>
            <a:r>
              <a:rPr lang="es-ES_tradnl" sz="2000" dirty="0" smtClean="0">
                <a:latin typeface="Comic Sans MS" pitchFamily="66" charset="0"/>
              </a:rPr>
              <a:t> </a:t>
            </a:r>
            <a:r>
              <a:rPr lang="es-ES_tradnl" sz="2000" dirty="0" err="1" smtClean="0">
                <a:latin typeface="Comic Sans MS" pitchFamily="66" charset="0"/>
              </a:rPr>
              <a:t>uns</a:t>
            </a:r>
            <a:r>
              <a:rPr lang="es-ES_tradnl" sz="2000" dirty="0" smtClean="0">
                <a:latin typeface="Comic Sans MS" pitchFamily="66" charset="0"/>
              </a:rPr>
              <a:t> círculos </a:t>
            </a:r>
            <a:r>
              <a:rPr lang="es-ES_tradnl" sz="2000" dirty="0" err="1" smtClean="0">
                <a:latin typeface="Comic Sans MS" pitchFamily="66" charset="0"/>
              </a:rPr>
              <a:t>concentrícos</a:t>
            </a:r>
            <a:r>
              <a:rPr lang="es-ES_tradnl" sz="2000" dirty="0" smtClean="0">
                <a:latin typeface="Comic Sans MS" pitchFamily="66" charset="0"/>
              </a:rPr>
              <a:t>.</a:t>
            </a:r>
          </a:p>
          <a:p>
            <a:pPr marL="365125" indent="-282575">
              <a:buFont typeface="Arial" charset="0"/>
              <a:buNone/>
            </a:pPr>
            <a:r>
              <a:rPr lang="es-ES_tradnl" sz="1800" dirty="0" smtClean="0">
                <a:latin typeface="Comic Sans MS" pitchFamily="66" charset="0"/>
              </a:rPr>
              <a:t>-  Se dividirá en tantos </a:t>
            </a:r>
            <a:r>
              <a:rPr lang="es-ES_tradnl" sz="1800" dirty="0" err="1" smtClean="0">
                <a:latin typeface="Comic Sans MS" pitchFamily="66" charset="0"/>
              </a:rPr>
              <a:t>nenos</a:t>
            </a:r>
            <a:r>
              <a:rPr lang="es-ES_tradnl" sz="1800" dirty="0" smtClean="0">
                <a:latin typeface="Comic Sans MS" pitchFamily="66" charset="0"/>
              </a:rPr>
              <a:t>/as que </a:t>
            </a:r>
            <a:r>
              <a:rPr lang="es-ES_tradnl" sz="1800" dirty="0" err="1" smtClean="0">
                <a:latin typeface="Comic Sans MS" pitchFamily="66" charset="0"/>
              </a:rPr>
              <a:t>compoñan</a:t>
            </a:r>
            <a:r>
              <a:rPr lang="es-ES_tradnl" sz="1800" dirty="0" smtClean="0">
                <a:latin typeface="Comic Sans MS" pitchFamily="66" charset="0"/>
              </a:rPr>
              <a:t> o equipo( 3 o 4).</a:t>
            </a:r>
          </a:p>
          <a:p>
            <a:pPr marL="365125" indent="-282575">
              <a:buFont typeface="Arial" charset="0"/>
              <a:buNone/>
            </a:pPr>
            <a:r>
              <a:rPr lang="es-ES_tradnl" sz="1800" dirty="0" smtClean="0">
                <a:latin typeface="Comic Sans MS" pitchFamily="66" charset="0"/>
              </a:rPr>
              <a:t>-   Decidir o que se </a:t>
            </a:r>
            <a:r>
              <a:rPr lang="es-ES_tradnl" sz="1800" dirty="0" err="1" smtClean="0">
                <a:latin typeface="Comic Sans MS" pitchFamily="66" charset="0"/>
              </a:rPr>
              <a:t>lles</a:t>
            </a:r>
            <a:r>
              <a:rPr lang="es-ES_tradnl" sz="1800" dirty="0" smtClean="0">
                <a:latin typeface="Comic Sans MS" pitchFamily="66" charset="0"/>
              </a:rPr>
              <a:t> preguntará </a:t>
            </a:r>
            <a:r>
              <a:rPr lang="es-ES_tradnl" sz="1800" dirty="0" err="1">
                <a:latin typeface="Comic Sans MS" pitchFamily="66" charset="0"/>
              </a:rPr>
              <a:t>ó</a:t>
            </a:r>
            <a:r>
              <a:rPr lang="es-ES_tradnl" sz="1800" dirty="0" err="1" smtClean="0">
                <a:latin typeface="Comic Sans MS" pitchFamily="66" charset="0"/>
              </a:rPr>
              <a:t>s</a:t>
            </a:r>
            <a:r>
              <a:rPr lang="es-ES_tradnl" sz="1800" dirty="0" smtClean="0">
                <a:latin typeface="Comic Sans MS" pitchFamily="66" charset="0"/>
              </a:rPr>
              <a:t> </a:t>
            </a:r>
            <a:r>
              <a:rPr lang="es-ES_tradnl" sz="1800" dirty="0" err="1" smtClean="0">
                <a:latin typeface="Comic Sans MS" pitchFamily="66" charset="0"/>
              </a:rPr>
              <a:t>nenos</a:t>
            </a:r>
            <a:r>
              <a:rPr lang="es-ES_tradnl" sz="1800" dirty="0" smtClean="0">
                <a:latin typeface="Comic Sans MS" pitchFamily="66" charset="0"/>
              </a:rPr>
              <a:t>: ex: </a:t>
            </a:r>
            <a:r>
              <a:rPr lang="es-ES_tradnl" sz="1800" dirty="0" err="1" smtClean="0">
                <a:latin typeface="Comic Sans MS" pitchFamily="66" charset="0"/>
              </a:rPr>
              <a:t>cor</a:t>
            </a:r>
            <a:r>
              <a:rPr lang="es-ES_tradnl" sz="1800" dirty="0" smtClean="0">
                <a:latin typeface="Comic Sans MS" pitchFamily="66" charset="0"/>
              </a:rPr>
              <a:t> preferido, </a:t>
            </a:r>
            <a:r>
              <a:rPr lang="es-ES_tradnl" sz="1800" dirty="0" err="1" smtClean="0">
                <a:latin typeface="Comic Sans MS" pitchFamily="66" charset="0"/>
              </a:rPr>
              <a:t>xoguete</a:t>
            </a:r>
            <a:r>
              <a:rPr lang="es-ES_tradnl" sz="1800" dirty="0" smtClean="0">
                <a:latin typeface="Comic Sans MS" pitchFamily="66" charset="0"/>
              </a:rPr>
              <a:t>, </a:t>
            </a:r>
            <a:r>
              <a:rPr lang="es-ES_tradnl" sz="1800" dirty="0" err="1" smtClean="0">
                <a:latin typeface="Comic Sans MS" pitchFamily="66" charset="0"/>
              </a:rPr>
              <a:t>froita</a:t>
            </a:r>
            <a:r>
              <a:rPr lang="es-ES_tradnl" sz="1800" dirty="0" smtClean="0">
                <a:latin typeface="Comic Sans MS" pitchFamily="66" charset="0"/>
              </a:rPr>
              <a:t>, animal, deporte…</a:t>
            </a:r>
            <a:endParaRPr lang="es-ES" b="1" dirty="0" smtClean="0">
              <a:latin typeface="Comic Sans MS" pitchFamily="66" charset="0"/>
            </a:endParaRPr>
          </a:p>
        </p:txBody>
      </p:sp>
      <p:grpSp>
        <p:nvGrpSpPr>
          <p:cNvPr id="62466" name="Group 3"/>
          <p:cNvGrpSpPr>
            <a:grpSpLocks noGrp="1"/>
          </p:cNvGrpSpPr>
          <p:nvPr/>
        </p:nvGrpSpPr>
        <p:grpSpPr bwMode="auto">
          <a:xfrm>
            <a:off x="6986588" y="1865313"/>
            <a:ext cx="4187825" cy="4303712"/>
            <a:chOff x="3834" y="6385"/>
            <a:chExt cx="4520" cy="4794"/>
          </a:xfrm>
        </p:grpSpPr>
        <p:sp>
          <p:nvSpPr>
            <p:cNvPr id="62469" name="Oval 4"/>
            <p:cNvSpPr>
              <a:spLocks noChangeArrowheads="1"/>
            </p:cNvSpPr>
            <p:nvPr/>
          </p:nvSpPr>
          <p:spPr bwMode="auto">
            <a:xfrm>
              <a:off x="3993" y="6565"/>
              <a:ext cx="4140" cy="3960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>
                <a:latin typeface="Gill Sans MT"/>
              </a:endParaRPr>
            </a:p>
          </p:txBody>
        </p:sp>
        <p:sp>
          <p:nvSpPr>
            <p:cNvPr id="62470" name="Oval 5"/>
            <p:cNvSpPr>
              <a:spLocks noChangeArrowheads="1"/>
            </p:cNvSpPr>
            <p:nvPr/>
          </p:nvSpPr>
          <p:spPr bwMode="auto">
            <a:xfrm>
              <a:off x="4304" y="6914"/>
              <a:ext cx="3480" cy="3300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>
                <a:latin typeface="Gill Sans MT"/>
              </a:endParaRPr>
            </a:p>
          </p:txBody>
        </p:sp>
        <p:sp>
          <p:nvSpPr>
            <p:cNvPr id="62471" name="Oval 6"/>
            <p:cNvSpPr>
              <a:spLocks noChangeArrowheads="1"/>
            </p:cNvSpPr>
            <p:nvPr/>
          </p:nvSpPr>
          <p:spPr bwMode="auto">
            <a:xfrm>
              <a:off x="4713" y="7285"/>
              <a:ext cx="2700" cy="2520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>
                <a:latin typeface="Gill Sans MT"/>
              </a:endParaRPr>
            </a:p>
          </p:txBody>
        </p:sp>
        <p:sp>
          <p:nvSpPr>
            <p:cNvPr id="62472" name="Oval 7"/>
            <p:cNvSpPr>
              <a:spLocks noChangeArrowheads="1"/>
            </p:cNvSpPr>
            <p:nvPr/>
          </p:nvSpPr>
          <p:spPr bwMode="auto">
            <a:xfrm>
              <a:off x="5073" y="7645"/>
              <a:ext cx="1980" cy="1800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>
                <a:latin typeface="Gill Sans MT"/>
              </a:endParaRPr>
            </a:p>
          </p:txBody>
        </p:sp>
        <p:sp>
          <p:nvSpPr>
            <p:cNvPr id="62473" name="Oval 8"/>
            <p:cNvSpPr>
              <a:spLocks noChangeArrowheads="1"/>
            </p:cNvSpPr>
            <p:nvPr/>
          </p:nvSpPr>
          <p:spPr bwMode="auto">
            <a:xfrm>
              <a:off x="5342" y="8010"/>
              <a:ext cx="1260" cy="108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>
                <a:latin typeface="Gill Sans MT"/>
              </a:endParaRPr>
            </a:p>
          </p:txBody>
        </p:sp>
        <p:grpSp>
          <p:nvGrpSpPr>
            <p:cNvPr id="62474" name="Group 9"/>
            <p:cNvGrpSpPr>
              <a:grpSpLocks/>
            </p:cNvGrpSpPr>
            <p:nvPr/>
          </p:nvGrpSpPr>
          <p:grpSpPr bwMode="auto">
            <a:xfrm>
              <a:off x="3834" y="6385"/>
              <a:ext cx="4520" cy="4320"/>
              <a:chOff x="3834" y="6385"/>
              <a:chExt cx="4520" cy="4320"/>
            </a:xfrm>
          </p:grpSpPr>
          <p:sp>
            <p:nvSpPr>
              <p:cNvPr id="62476" name="Line 10"/>
              <p:cNvSpPr>
                <a:spLocks noChangeShapeType="1"/>
              </p:cNvSpPr>
              <p:nvPr/>
            </p:nvSpPr>
            <p:spPr bwMode="auto">
              <a:xfrm>
                <a:off x="6058" y="6385"/>
                <a:ext cx="1" cy="432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2477" name="Line 11"/>
              <p:cNvSpPr>
                <a:spLocks noChangeShapeType="1"/>
              </p:cNvSpPr>
              <p:nvPr/>
            </p:nvSpPr>
            <p:spPr bwMode="auto">
              <a:xfrm>
                <a:off x="3834" y="8557"/>
                <a:ext cx="4520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62475" name="Text Box 12"/>
            <p:cNvSpPr txBox="1">
              <a:spLocks noChangeArrowheads="1"/>
            </p:cNvSpPr>
            <p:nvPr/>
          </p:nvSpPr>
          <p:spPr bwMode="auto">
            <a:xfrm>
              <a:off x="4996" y="10747"/>
              <a:ext cx="2027" cy="4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000">
                  <a:latin typeface="Gill Sans MT"/>
                </a:rPr>
                <a:t>Figura 1</a:t>
              </a:r>
              <a:endParaRPr lang="es-ES">
                <a:latin typeface="Gill Sans MT"/>
              </a:endParaRPr>
            </a:p>
          </p:txBody>
        </p:sp>
      </p:grpSp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2209800" y="404813"/>
            <a:ext cx="6870700" cy="863600"/>
          </a:xfrm>
          <a:solidFill>
            <a:srgbClr val="FFC00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_tradnl" sz="4000" dirty="0">
                <a:solidFill>
                  <a:schemeClr val="tx2">
                    <a:satMod val="130000"/>
                  </a:schemeClr>
                </a:solidFill>
                <a:latin typeface="Comic Sans MS" pitchFamily="66" charset="0"/>
              </a:rPr>
              <a:t>  </a:t>
            </a:r>
            <a:r>
              <a:rPr lang="es-ES_tradnl" dirty="0">
                <a:solidFill>
                  <a:srgbClr val="0070C0"/>
                </a:solidFill>
                <a:latin typeface="Comic Sans MS" pitchFamily="66" charset="0"/>
              </a:rPr>
              <a:t>Como iniciar a Diana</a:t>
            </a:r>
            <a:endParaRPr lang="es-ES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62468" name="Imagen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" y="4017963"/>
            <a:ext cx="3460750" cy="2593975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09800" y="188913"/>
            <a:ext cx="6870700" cy="792162"/>
          </a:xfrm>
          <a:solidFill>
            <a:srgbClr val="92D050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_tradnl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   </a:t>
            </a:r>
            <a:r>
              <a:rPr lang="es-ES_tradnl" sz="4000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Desenvolvemento</a:t>
            </a:r>
            <a:endParaRPr lang="es-ES" sz="40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4514" name="2 Marcador de texto"/>
          <p:cNvSpPr>
            <a:spLocks noGrp="1"/>
          </p:cNvSpPr>
          <p:nvPr>
            <p:ph type="body" sz="half" idx="1"/>
          </p:nvPr>
        </p:nvSpPr>
        <p:spPr>
          <a:xfrm>
            <a:off x="1797050" y="1038225"/>
            <a:ext cx="3771900" cy="4032250"/>
          </a:xfrm>
        </p:spPr>
        <p:txBody>
          <a:bodyPr/>
          <a:lstStyle/>
          <a:p>
            <a:pPr>
              <a:buFontTx/>
              <a:buChar char="-"/>
            </a:pPr>
            <a:r>
              <a:rPr lang="es-ES_tradnl" sz="1800" dirty="0" err="1" smtClean="0">
                <a:latin typeface="Comic Sans MS" pitchFamily="66" charset="0"/>
              </a:rPr>
              <a:t>Na</a:t>
            </a:r>
            <a:r>
              <a:rPr lang="es-ES_tradnl" sz="1800" dirty="0" smtClean="0">
                <a:latin typeface="Comic Sans MS" pitchFamily="66" charset="0"/>
              </a:rPr>
              <a:t> asamblea explicamos </a:t>
            </a:r>
            <a:r>
              <a:rPr lang="es-ES_tradnl" sz="1800" dirty="0" err="1">
                <a:latin typeface="Comic Sans MS" pitchFamily="66" charset="0"/>
              </a:rPr>
              <a:t>ó</a:t>
            </a:r>
            <a:r>
              <a:rPr lang="es-ES_tradnl" sz="1800" dirty="0" err="1" smtClean="0">
                <a:latin typeface="Comic Sans MS" pitchFamily="66" charset="0"/>
              </a:rPr>
              <a:t>s</a:t>
            </a:r>
            <a:r>
              <a:rPr lang="es-ES_tradnl" sz="1800" dirty="0" smtClean="0">
                <a:latin typeface="Comic Sans MS" pitchFamily="66" charset="0"/>
              </a:rPr>
              <a:t> </a:t>
            </a:r>
            <a:r>
              <a:rPr lang="es-ES_tradnl" sz="1800" dirty="0" err="1" smtClean="0">
                <a:latin typeface="Comic Sans MS" pitchFamily="66" charset="0"/>
              </a:rPr>
              <a:t>nenos</a:t>
            </a:r>
            <a:r>
              <a:rPr lang="es-ES_tradnl" sz="1800" dirty="0" smtClean="0">
                <a:latin typeface="Comic Sans MS" pitchFamily="66" charset="0"/>
              </a:rPr>
              <a:t> en que consiste a </a:t>
            </a:r>
            <a:r>
              <a:rPr lang="es-ES_tradnl" sz="1800" dirty="0" err="1" smtClean="0">
                <a:latin typeface="Comic Sans MS" pitchFamily="66" charset="0"/>
              </a:rPr>
              <a:t>actividade</a:t>
            </a:r>
            <a:r>
              <a:rPr lang="es-ES_tradnl" sz="1800" dirty="0" smtClean="0">
                <a:latin typeface="Comic Sans MS" pitchFamily="66" charset="0"/>
              </a:rPr>
              <a:t> que </a:t>
            </a:r>
            <a:r>
              <a:rPr lang="es-ES_tradnl" sz="1800" dirty="0" err="1" smtClean="0">
                <a:latin typeface="Comic Sans MS" pitchFamily="66" charset="0"/>
              </a:rPr>
              <a:t>imos</a:t>
            </a:r>
            <a:r>
              <a:rPr lang="es-ES_tradnl" sz="1800" dirty="0" smtClean="0">
                <a:latin typeface="Comic Sans MS" pitchFamily="66" charset="0"/>
              </a:rPr>
              <a:t> </a:t>
            </a:r>
            <a:r>
              <a:rPr lang="es-ES_tradnl" sz="1800" dirty="0" err="1" smtClean="0">
                <a:latin typeface="Comic Sans MS" pitchFamily="66" charset="0"/>
              </a:rPr>
              <a:t>facer</a:t>
            </a:r>
            <a:r>
              <a:rPr lang="es-ES_tradnl" sz="1800" dirty="0" smtClean="0">
                <a:latin typeface="Comic Sans MS" pitchFamily="66" charset="0"/>
              </a:rPr>
              <a:t> por equipos.</a:t>
            </a:r>
          </a:p>
          <a:p>
            <a:pPr>
              <a:buFontTx/>
              <a:buChar char="-"/>
            </a:pPr>
            <a:r>
              <a:rPr lang="es-ES_tradnl" sz="1800" dirty="0" err="1" smtClean="0">
                <a:latin typeface="Comic Sans MS" pitchFamily="66" charset="0"/>
              </a:rPr>
              <a:t>Nenos</a:t>
            </a:r>
            <a:r>
              <a:rPr lang="es-ES_tradnl" sz="1800" dirty="0" smtClean="0">
                <a:latin typeface="Comic Sans MS" pitchFamily="66" charset="0"/>
              </a:rPr>
              <a:t> de 3 e 4 anos, ter </a:t>
            </a:r>
            <a:r>
              <a:rPr lang="es-ES_tradnl" sz="1800" dirty="0" err="1" smtClean="0">
                <a:latin typeface="Comic Sans MS" pitchFamily="66" charset="0"/>
              </a:rPr>
              <a:t>imaxes</a:t>
            </a:r>
            <a:r>
              <a:rPr lang="es-ES_tradnl" sz="1800" dirty="0" smtClean="0">
                <a:latin typeface="Comic Sans MS" pitchFamily="66" charset="0"/>
              </a:rPr>
              <a:t> recortadas de folletos os de 5 anos </a:t>
            </a:r>
            <a:r>
              <a:rPr lang="es-ES_tradnl" sz="1800" dirty="0" err="1" smtClean="0">
                <a:latin typeface="Comic Sans MS" pitchFamily="66" charset="0"/>
              </a:rPr>
              <a:t>xa</a:t>
            </a:r>
            <a:r>
              <a:rPr lang="es-ES_tradnl" sz="1800" dirty="0" smtClean="0">
                <a:latin typeface="Comic Sans MS" pitchFamily="66" charset="0"/>
              </a:rPr>
              <a:t> poden escribir </a:t>
            </a:r>
            <a:r>
              <a:rPr lang="es-ES_tradnl" sz="1800" dirty="0" err="1" smtClean="0">
                <a:latin typeface="Comic Sans MS" pitchFamily="66" charset="0"/>
              </a:rPr>
              <a:t>ou</a:t>
            </a:r>
            <a:r>
              <a:rPr lang="es-ES_tradnl" sz="1800" dirty="0" smtClean="0">
                <a:latin typeface="Comic Sans MS" pitchFamily="66" charset="0"/>
              </a:rPr>
              <a:t> </a:t>
            </a:r>
            <a:r>
              <a:rPr lang="es-ES_tradnl" sz="1800" dirty="0" err="1" smtClean="0">
                <a:latin typeface="Comic Sans MS" pitchFamily="66" charset="0"/>
              </a:rPr>
              <a:t>dibuxar</a:t>
            </a:r>
            <a:r>
              <a:rPr lang="es-ES_tradnl" sz="1800" dirty="0" smtClean="0">
                <a:latin typeface="Comic Sans MS" pitchFamily="66" charset="0"/>
              </a:rPr>
              <a:t>…</a:t>
            </a:r>
          </a:p>
          <a:p>
            <a:pPr>
              <a:buFont typeface="Wingdings 2" pitchFamily="18" charset="2"/>
              <a:buNone/>
            </a:pPr>
            <a:r>
              <a:rPr lang="es-ES_tradnl" sz="1800" dirty="0" smtClean="0">
                <a:latin typeface="Comic Sans MS" pitchFamily="66" charset="0"/>
              </a:rPr>
              <a:t>-  </a:t>
            </a:r>
            <a:r>
              <a:rPr lang="es-ES_tradnl" sz="1800" dirty="0" err="1" smtClean="0">
                <a:latin typeface="Comic Sans MS" pitchFamily="66" charset="0"/>
              </a:rPr>
              <a:t>Facer</a:t>
            </a:r>
            <a:r>
              <a:rPr lang="es-ES_tradnl" sz="1800" dirty="0" smtClean="0">
                <a:latin typeface="Comic Sans MS" pitchFamily="66" charset="0"/>
              </a:rPr>
              <a:t> a </a:t>
            </a:r>
            <a:r>
              <a:rPr lang="es-ES_tradnl" sz="1800" dirty="0" err="1" smtClean="0">
                <a:latin typeface="Comic Sans MS" pitchFamily="66" charset="0"/>
              </a:rPr>
              <a:t>actividade</a:t>
            </a:r>
            <a:r>
              <a:rPr lang="es-ES_tradnl" sz="1800" dirty="0" smtClean="0">
                <a:latin typeface="Comic Sans MS" pitchFamily="66" charset="0"/>
              </a:rPr>
              <a:t>  cando </a:t>
            </a:r>
            <a:r>
              <a:rPr lang="es-ES_tradnl" sz="1800" dirty="0" err="1" smtClean="0">
                <a:latin typeface="Comic Sans MS" pitchFamily="66" charset="0"/>
              </a:rPr>
              <a:t>teñamos</a:t>
            </a:r>
            <a:r>
              <a:rPr lang="es-ES_tradnl" sz="1800" dirty="0" smtClean="0">
                <a:latin typeface="Comic Sans MS" pitchFamily="66" charset="0"/>
              </a:rPr>
              <a:t> o profesor de </a:t>
            </a:r>
            <a:r>
              <a:rPr lang="es-ES_tradnl" sz="1800" dirty="0" err="1" smtClean="0">
                <a:latin typeface="Comic Sans MS" pitchFamily="66" charset="0"/>
              </a:rPr>
              <a:t>apoio</a:t>
            </a:r>
            <a:r>
              <a:rPr lang="es-ES_tradnl" sz="1800" dirty="0" smtClean="0">
                <a:latin typeface="Comic Sans MS" pitchFamily="66" charset="0"/>
              </a:rPr>
              <a:t> na aula, para levar </a:t>
            </a:r>
            <a:r>
              <a:rPr lang="es-ES_tradnl" sz="1800" dirty="0" err="1" smtClean="0">
                <a:latin typeface="Comic Sans MS" pitchFamily="66" charset="0"/>
              </a:rPr>
              <a:t>máis</a:t>
            </a:r>
            <a:r>
              <a:rPr lang="es-ES_tradnl" sz="1800" dirty="0" smtClean="0">
                <a:latin typeface="Comic Sans MS" pitchFamily="66" charset="0"/>
              </a:rPr>
              <a:t> control dos equipos. </a:t>
            </a:r>
            <a:endParaRPr lang="es-ES" dirty="0" smtClean="0"/>
          </a:p>
        </p:txBody>
      </p:sp>
      <p:pic>
        <p:nvPicPr>
          <p:cNvPr id="2050" name="Picture 2" descr="E:\COOPERATIVO , DIANA, FOLIO, PEGAMENTO\DSCN08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20616340">
            <a:off x="7994870" y="900073"/>
            <a:ext cx="3388262" cy="243622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1" name="Picture 3" descr="E:\COOPERATIVO , DIANA, FOLIO, PEGAMENTO\DSCN0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87660">
            <a:off x="5807321" y="4158824"/>
            <a:ext cx="3384376" cy="2305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2" name="Picture 4" descr="E:\COOPERATIVO , DIANA, FOLIO, PEGAMENTO\DSCN08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0958" y="4513331"/>
            <a:ext cx="3452215" cy="23446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41400" y="176213"/>
            <a:ext cx="9815513" cy="8874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3200" dirty="0" smtClean="0">
                <a:latin typeface="Comic Sans MS" panose="030F0702030302020204" pitchFamily="66" charset="0"/>
              </a:rPr>
              <a:t>Tres ideas </a:t>
            </a:r>
            <a:r>
              <a:rPr lang="es-ES" sz="3200" dirty="0" err="1" smtClean="0">
                <a:latin typeface="Comic Sans MS" panose="030F0702030302020204" pitchFamily="66" charset="0"/>
              </a:rPr>
              <a:t>fundamentais</a:t>
            </a:r>
            <a:r>
              <a:rPr lang="es-ES" sz="3200" dirty="0" smtClean="0">
                <a:latin typeface="Comic Sans MS" panose="030F0702030302020204" pitchFamily="66" charset="0"/>
              </a:rPr>
              <a:t>, como punto de partida</a:t>
            </a:r>
            <a:endParaRPr lang="es-ES" sz="3200" dirty="0">
              <a:latin typeface="Comic Sans MS" panose="030F0702030302020204" pitchFamily="66" charset="0"/>
            </a:endParaRPr>
          </a:p>
        </p:txBody>
      </p:sp>
      <p:sp>
        <p:nvSpPr>
          <p:cNvPr id="30722" name="CuadroTexto 6"/>
          <p:cNvSpPr txBox="1">
            <a:spLocks noChangeArrowheads="1"/>
          </p:cNvSpPr>
          <p:nvPr/>
        </p:nvSpPr>
        <p:spPr bwMode="auto">
          <a:xfrm>
            <a:off x="1462088" y="1336675"/>
            <a:ext cx="6700837" cy="923925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Potenciar  </a:t>
            </a:r>
            <a:r>
              <a:rPr lang="es-ES" dirty="0" err="1">
                <a:latin typeface="Calibri" pitchFamily="34" charset="0"/>
              </a:rPr>
              <a:t>escolas</a:t>
            </a:r>
            <a:r>
              <a:rPr lang="es-ES" dirty="0">
                <a:latin typeface="Calibri" pitchFamily="34" charset="0"/>
              </a:rPr>
              <a:t> e </a:t>
            </a:r>
            <a:r>
              <a:rPr lang="es-ES" b="1" dirty="0">
                <a:latin typeface="Calibri" pitchFamily="34" charset="0"/>
              </a:rPr>
              <a:t>aulas inclusivas</a:t>
            </a:r>
            <a:r>
              <a:rPr lang="es-ES" dirty="0">
                <a:latin typeface="Calibri" pitchFamily="34" charset="0"/>
              </a:rPr>
              <a:t>, que den </a:t>
            </a:r>
            <a:r>
              <a:rPr lang="es-ES" dirty="0" err="1">
                <a:latin typeface="Calibri" pitchFamily="34" charset="0"/>
              </a:rPr>
              <a:t>acollida</a:t>
            </a:r>
            <a:r>
              <a:rPr lang="es-ES" dirty="0">
                <a:latin typeface="Calibri" pitchFamily="34" charset="0"/>
              </a:rPr>
              <a:t> a todo o mundo, tanto a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/as con discapacidades, dificultades de </a:t>
            </a:r>
            <a:r>
              <a:rPr lang="es-ES" dirty="0" err="1">
                <a:latin typeface="Calibri" pitchFamily="34" charset="0"/>
              </a:rPr>
              <a:t>aprendizaxe</a:t>
            </a:r>
            <a:r>
              <a:rPr lang="es-ES" dirty="0">
                <a:latin typeface="Calibri" pitchFamily="34" charset="0"/>
              </a:rPr>
              <a:t>, </a:t>
            </a:r>
            <a:r>
              <a:rPr lang="es-ES" dirty="0" err="1">
                <a:latin typeface="Calibri" pitchFamily="34" charset="0"/>
              </a:rPr>
              <a:t>doutras</a:t>
            </a:r>
            <a:r>
              <a:rPr lang="es-ES" dirty="0">
                <a:latin typeface="Calibri" pitchFamily="34" charset="0"/>
              </a:rPr>
              <a:t> culturas ….</a:t>
            </a:r>
          </a:p>
        </p:txBody>
      </p:sp>
      <p:sp>
        <p:nvSpPr>
          <p:cNvPr id="8" name="Flecha abajo 7"/>
          <p:cNvSpPr/>
          <p:nvPr/>
        </p:nvSpPr>
        <p:spPr>
          <a:xfrm>
            <a:off x="8162925" y="2032000"/>
            <a:ext cx="669925" cy="400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30724" name="CuadroTexto 8"/>
          <p:cNvSpPr txBox="1">
            <a:spLocks noChangeArrowheads="1"/>
          </p:cNvSpPr>
          <p:nvPr/>
        </p:nvSpPr>
        <p:spPr bwMode="auto">
          <a:xfrm>
            <a:off x="6027738" y="2478088"/>
            <a:ext cx="5995987" cy="58420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dirty="0">
                <a:latin typeface="Calibri" pitchFamily="34" charset="0"/>
              </a:rPr>
              <a:t>Por tanto, </a:t>
            </a:r>
            <a:r>
              <a:rPr lang="es-ES" sz="1600" dirty="0" err="1">
                <a:latin typeface="Calibri" pitchFamily="34" charset="0"/>
              </a:rPr>
              <a:t>facer</a:t>
            </a:r>
            <a:r>
              <a:rPr lang="es-ES" sz="1600" dirty="0">
                <a:latin typeface="Calibri" pitchFamily="34" charset="0"/>
              </a:rPr>
              <a:t> aulas </a:t>
            </a:r>
            <a:r>
              <a:rPr lang="es-ES" sz="1600" dirty="0" err="1">
                <a:latin typeface="Calibri" pitchFamily="34" charset="0"/>
              </a:rPr>
              <a:t>nas</a:t>
            </a:r>
            <a:r>
              <a:rPr lang="es-ES" sz="1600" dirty="0">
                <a:latin typeface="Calibri" pitchFamily="34" charset="0"/>
              </a:rPr>
              <a:t> que os </a:t>
            </a:r>
            <a:r>
              <a:rPr lang="es-ES" sz="1600" dirty="0" err="1">
                <a:latin typeface="Calibri" pitchFamily="34" charset="0"/>
              </a:rPr>
              <a:t>nenos</a:t>
            </a:r>
            <a:r>
              <a:rPr lang="es-ES" sz="1600" dirty="0">
                <a:latin typeface="Calibri" pitchFamily="34" charset="0"/>
              </a:rPr>
              <a:t>/as aprendan </a:t>
            </a:r>
            <a:r>
              <a:rPr lang="es-ES" sz="1600" dirty="0" err="1">
                <a:latin typeface="Calibri" pitchFamily="34" charset="0"/>
              </a:rPr>
              <a:t>xuntos</a:t>
            </a:r>
            <a:r>
              <a:rPr lang="es-ES" sz="1600" dirty="0">
                <a:latin typeface="Calibri" pitchFamily="34" charset="0"/>
              </a:rPr>
              <a:t> </a:t>
            </a:r>
            <a:r>
              <a:rPr lang="es-ES" sz="1600" dirty="0" err="1">
                <a:latin typeface="Calibri" pitchFamily="34" charset="0"/>
              </a:rPr>
              <a:t>ainda</a:t>
            </a:r>
            <a:r>
              <a:rPr lang="es-ES" sz="1600" dirty="0">
                <a:latin typeface="Calibri" pitchFamily="34" charset="0"/>
              </a:rPr>
              <a:t> que </a:t>
            </a:r>
            <a:r>
              <a:rPr lang="es-ES" sz="1600" dirty="0" err="1">
                <a:latin typeface="Calibri" pitchFamily="34" charset="0"/>
              </a:rPr>
              <a:t>sexan</a:t>
            </a:r>
            <a:r>
              <a:rPr lang="es-ES" sz="1600" dirty="0">
                <a:latin typeface="Calibri" pitchFamily="34" charset="0"/>
              </a:rPr>
              <a:t> diferentes  e estructurando </a:t>
            </a:r>
            <a:r>
              <a:rPr lang="es-ES" sz="1600" dirty="0" err="1">
                <a:latin typeface="Calibri" pitchFamily="34" charset="0"/>
              </a:rPr>
              <a:t>nelas</a:t>
            </a:r>
            <a:r>
              <a:rPr lang="es-ES" sz="1600" dirty="0">
                <a:latin typeface="Calibri" pitchFamily="34" charset="0"/>
              </a:rPr>
              <a:t> </a:t>
            </a:r>
            <a:r>
              <a:rPr lang="es-ES" sz="1600" b="1" dirty="0" err="1">
                <a:latin typeface="Calibri" pitchFamily="34" charset="0"/>
              </a:rPr>
              <a:t>aprendizaxes</a:t>
            </a:r>
            <a:r>
              <a:rPr lang="es-ES" sz="1600" b="1" dirty="0">
                <a:latin typeface="Calibri" pitchFamily="34" charset="0"/>
              </a:rPr>
              <a:t> </a:t>
            </a:r>
            <a:r>
              <a:rPr lang="es-ES" sz="1600" b="1" dirty="0" smtClean="0">
                <a:latin typeface="Calibri" pitchFamily="34" charset="0"/>
              </a:rPr>
              <a:t>cooperativas.</a:t>
            </a:r>
            <a:endParaRPr lang="es-ES" sz="1600" b="1" dirty="0">
              <a:latin typeface="Calibri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828675" y="1431925"/>
            <a:ext cx="392113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/>
              <a:t>1</a:t>
            </a:r>
          </a:p>
        </p:txBody>
      </p:sp>
      <p:sp>
        <p:nvSpPr>
          <p:cNvPr id="30726" name="CuadroTexto 10"/>
          <p:cNvSpPr txBox="1">
            <a:spLocks noChangeArrowheads="1"/>
          </p:cNvSpPr>
          <p:nvPr/>
        </p:nvSpPr>
        <p:spPr bwMode="auto">
          <a:xfrm>
            <a:off x="1206500" y="3184525"/>
            <a:ext cx="6465888" cy="92233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latin typeface="Calibri" pitchFamily="34" charset="0"/>
              </a:rPr>
              <a:t>Cooperar</a:t>
            </a:r>
            <a:r>
              <a:rPr lang="es-ES">
                <a:latin typeface="Calibri" pitchFamily="34" charset="0"/>
              </a:rPr>
              <a:t> é algo máis que </a:t>
            </a:r>
            <a:r>
              <a:rPr lang="es-ES" b="1">
                <a:latin typeface="Calibri" pitchFamily="34" charset="0"/>
              </a:rPr>
              <a:t>colaboración.  </a:t>
            </a:r>
            <a:r>
              <a:rPr lang="es-ES">
                <a:latin typeface="Calibri" pitchFamily="34" charset="0"/>
              </a:rPr>
              <a:t>Xa que na palabra cooperación atopamos valores coma: solidaridade, empatía, axuda, diálogo, escoitar…</a:t>
            </a:r>
            <a:endParaRPr lang="es-ES" b="1">
              <a:latin typeface="Calibri" pitchFamily="34" charset="0"/>
            </a:endParaRPr>
          </a:p>
        </p:txBody>
      </p:sp>
      <p:sp>
        <p:nvSpPr>
          <p:cNvPr id="30727" name="CuadroTexto 11"/>
          <p:cNvSpPr txBox="1">
            <a:spLocks noChangeArrowheads="1"/>
          </p:cNvSpPr>
          <p:nvPr/>
        </p:nvSpPr>
        <p:spPr bwMode="auto">
          <a:xfrm>
            <a:off x="5765800" y="4175125"/>
            <a:ext cx="6167438" cy="92392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Non podemos </a:t>
            </a:r>
            <a:r>
              <a:rPr lang="es-ES" dirty="0" err="1">
                <a:latin typeface="Calibri" pitchFamily="34" charset="0"/>
              </a:rPr>
              <a:t>falar</a:t>
            </a:r>
            <a:r>
              <a:rPr lang="es-ES" dirty="0">
                <a:latin typeface="Calibri" pitchFamily="34" charset="0"/>
              </a:rPr>
              <a:t> de cooperación </a:t>
            </a:r>
            <a:r>
              <a:rPr lang="es-ES" dirty="0" err="1">
                <a:latin typeface="Calibri" pitchFamily="34" charset="0"/>
              </a:rPr>
              <a:t>nunha</a:t>
            </a:r>
            <a:r>
              <a:rPr lang="es-ES" dirty="0">
                <a:latin typeface="Calibri" pitchFamily="34" charset="0"/>
              </a:rPr>
              <a:t> aula se previamente </a:t>
            </a:r>
            <a:r>
              <a:rPr lang="es-ES" dirty="0" err="1">
                <a:latin typeface="Calibri" pitchFamily="34" charset="0"/>
              </a:rPr>
              <a:t>excluíronse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aqueles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/as que </a:t>
            </a:r>
            <a:r>
              <a:rPr lang="es-ES" dirty="0" err="1">
                <a:latin typeface="Calibri" pitchFamily="34" charset="0"/>
              </a:rPr>
              <a:t>pesentan</a:t>
            </a:r>
            <a:r>
              <a:rPr lang="es-ES" dirty="0">
                <a:latin typeface="Calibri" pitchFamily="34" charset="0"/>
              </a:rPr>
              <a:t> dificultades de </a:t>
            </a:r>
            <a:r>
              <a:rPr lang="es-ES" dirty="0" err="1">
                <a:latin typeface="Calibri" pitchFamily="34" charset="0"/>
              </a:rPr>
              <a:t>aprendizaxe</a:t>
            </a:r>
            <a:r>
              <a:rPr lang="es-ES" dirty="0">
                <a:latin typeface="Calibri" pitchFamily="34" charset="0"/>
              </a:rPr>
              <a:t>, </a:t>
            </a:r>
            <a:r>
              <a:rPr lang="es-ES" dirty="0" err="1" smtClean="0">
                <a:latin typeface="Calibri" pitchFamily="34" charset="0"/>
              </a:rPr>
              <a:t>culturais</a:t>
            </a:r>
            <a:r>
              <a:rPr lang="es-ES" dirty="0">
                <a:latin typeface="Calibri" pitchFamily="34" charset="0"/>
              </a:rPr>
              <a:t>…  son “diferentes”.</a:t>
            </a:r>
          </a:p>
        </p:txBody>
      </p:sp>
      <p:sp>
        <p:nvSpPr>
          <p:cNvPr id="14" name="Flecha doblada 13"/>
          <p:cNvSpPr/>
          <p:nvPr/>
        </p:nvSpPr>
        <p:spPr>
          <a:xfrm rot="5400000">
            <a:off x="7715251" y="3421062"/>
            <a:ext cx="723900" cy="63182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30729" name="CuadroTexto 14"/>
          <p:cNvSpPr txBox="1">
            <a:spLocks noChangeArrowheads="1"/>
          </p:cNvSpPr>
          <p:nvPr/>
        </p:nvSpPr>
        <p:spPr bwMode="auto">
          <a:xfrm>
            <a:off x="714375" y="3279775"/>
            <a:ext cx="403225" cy="40005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0730" name="CuadroTexto 15"/>
          <p:cNvSpPr txBox="1">
            <a:spLocks noChangeArrowheads="1"/>
          </p:cNvSpPr>
          <p:nvPr/>
        </p:nvSpPr>
        <p:spPr bwMode="auto">
          <a:xfrm>
            <a:off x="142875" y="5211763"/>
            <a:ext cx="11880850" cy="1568450"/>
          </a:xfrm>
          <a:prstGeom prst="rect">
            <a:avLst/>
          </a:prstGeom>
          <a:solidFill>
            <a:srgbClr val="FFCCFF"/>
          </a:solidFill>
          <a:ln w="38100">
            <a:solidFill>
              <a:srgbClr val="FF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dirty="0" smtClean="0">
                <a:latin typeface="Calibri" pitchFamily="34" charset="0"/>
              </a:rPr>
              <a:t>Desenvolveremos:</a:t>
            </a:r>
            <a:endParaRPr lang="es-ES" sz="1600" dirty="0">
              <a:latin typeface="Calibri" pitchFamily="34" charset="0"/>
            </a:endParaRPr>
          </a:p>
          <a:p>
            <a:r>
              <a:rPr lang="es-ES" sz="1600" dirty="0">
                <a:latin typeface="Calibri" pitchFamily="34" charset="0"/>
              </a:rPr>
              <a:t> </a:t>
            </a:r>
            <a:r>
              <a:rPr lang="es-ES" sz="1600" b="1" dirty="0">
                <a:latin typeface="Calibri" pitchFamily="34" charset="0"/>
              </a:rPr>
              <a:t>COMPETENCIAS COMUNICATIVAS</a:t>
            </a:r>
            <a:r>
              <a:rPr lang="es-ES" sz="1600" dirty="0">
                <a:latin typeface="Calibri" pitchFamily="34" charset="0"/>
              </a:rPr>
              <a:t>:  Expresar  ideas, argumentar e interpretar </a:t>
            </a:r>
            <a:r>
              <a:rPr lang="es-ES" sz="1600" dirty="0" err="1" smtClean="0">
                <a:latin typeface="Calibri" pitchFamily="34" charset="0"/>
              </a:rPr>
              <a:t>pensamentos</a:t>
            </a:r>
            <a:r>
              <a:rPr lang="es-ES" sz="1600" dirty="0">
                <a:latin typeface="Calibri" pitchFamily="34" charset="0"/>
              </a:rPr>
              <a:t>, </a:t>
            </a:r>
            <a:r>
              <a:rPr lang="es-ES" sz="1600" dirty="0" err="1">
                <a:latin typeface="Calibri" pitchFamily="34" charset="0"/>
              </a:rPr>
              <a:t>escoitar</a:t>
            </a:r>
            <a:r>
              <a:rPr lang="es-ES" sz="1600" dirty="0">
                <a:latin typeface="Calibri" pitchFamily="34" charset="0"/>
              </a:rPr>
              <a:t> as ideas dos </a:t>
            </a:r>
            <a:r>
              <a:rPr lang="es-ES" sz="1600" dirty="0" err="1">
                <a:latin typeface="Calibri" pitchFamily="34" charset="0"/>
              </a:rPr>
              <a:t>demáis</a:t>
            </a:r>
            <a:r>
              <a:rPr lang="es-ES" sz="1600" dirty="0">
                <a:latin typeface="Calibri" pitchFamily="34" charset="0"/>
              </a:rPr>
              <a:t> , aceptar críticas constructivas, empatía, crear un espíritu crítico…</a:t>
            </a:r>
          </a:p>
          <a:p>
            <a:r>
              <a:rPr lang="es-ES" sz="1600" b="1" dirty="0">
                <a:latin typeface="Calibri" pitchFamily="34" charset="0"/>
              </a:rPr>
              <a:t>COMPETENCIAS </a:t>
            </a:r>
            <a:r>
              <a:rPr lang="es-ES" sz="1600" b="1" dirty="0" smtClean="0">
                <a:latin typeface="Calibri" pitchFamily="34" charset="0"/>
              </a:rPr>
              <a:t>SOCIAIS</a:t>
            </a:r>
            <a:r>
              <a:rPr lang="es-ES" sz="1600" dirty="0" smtClean="0">
                <a:latin typeface="Calibri" pitchFamily="34" charset="0"/>
              </a:rPr>
              <a:t>: </a:t>
            </a:r>
            <a:r>
              <a:rPr lang="es-ES" sz="1600" dirty="0">
                <a:latin typeface="Calibri" pitchFamily="34" charset="0"/>
              </a:rPr>
              <a:t>aprender </a:t>
            </a:r>
            <a:r>
              <a:rPr lang="es-ES" sz="1600" dirty="0" err="1" smtClean="0">
                <a:latin typeface="Calibri" pitchFamily="34" charset="0"/>
              </a:rPr>
              <a:t>estratexias</a:t>
            </a:r>
            <a:r>
              <a:rPr lang="es-ES" sz="1600" dirty="0" smtClean="0">
                <a:latin typeface="Calibri" pitchFamily="34" charset="0"/>
              </a:rPr>
              <a:t> </a:t>
            </a:r>
            <a:r>
              <a:rPr lang="es-ES" sz="1600" dirty="0">
                <a:latin typeface="Calibri" pitchFamily="34" charset="0"/>
              </a:rPr>
              <a:t>para a</a:t>
            </a:r>
            <a:r>
              <a:rPr lang="es-ES" sz="1600" dirty="0" smtClean="0">
                <a:latin typeface="Calibri" pitchFamily="34" charset="0"/>
              </a:rPr>
              <a:t> </a:t>
            </a:r>
            <a:r>
              <a:rPr lang="es-ES" sz="1600" dirty="0">
                <a:latin typeface="Calibri" pitchFamily="34" charset="0"/>
              </a:rPr>
              <a:t>resolución de conflictos. Aprender a </a:t>
            </a:r>
            <a:r>
              <a:rPr lang="es-ES" sz="1600" dirty="0" err="1">
                <a:latin typeface="Calibri" pitchFamily="34" charset="0"/>
              </a:rPr>
              <a:t>traballar</a:t>
            </a:r>
            <a:r>
              <a:rPr lang="es-ES" sz="1600" dirty="0">
                <a:latin typeface="Calibri" pitchFamily="34" charset="0"/>
              </a:rPr>
              <a:t> en equipo aportando cada un deles o que </a:t>
            </a:r>
            <a:r>
              <a:rPr lang="es-ES" sz="1600" dirty="0" err="1">
                <a:latin typeface="Calibri" pitchFamily="34" charset="0"/>
              </a:rPr>
              <a:t>coñecen</a:t>
            </a:r>
            <a:r>
              <a:rPr lang="es-ES" sz="1600" dirty="0">
                <a:latin typeface="Calibri" pitchFamily="34" charset="0"/>
              </a:rPr>
              <a:t> e saben do tema  e complementarse entre eles.</a:t>
            </a:r>
          </a:p>
          <a:p>
            <a:endParaRPr lang="es-ES" sz="1600" dirty="0">
              <a:latin typeface="Calibri" pitchFamily="34" charset="0"/>
            </a:endParaRPr>
          </a:p>
        </p:txBody>
      </p:sp>
      <p:sp>
        <p:nvSpPr>
          <p:cNvPr id="30731" name="Imagen 16"/>
          <p:cNvSpPr>
            <a:spLocks noChangeAspect="1"/>
          </p:cNvSpPr>
          <p:nvPr/>
        </p:nvSpPr>
        <p:spPr bwMode="auto">
          <a:xfrm>
            <a:off x="10980738" y="679450"/>
            <a:ext cx="10429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347663"/>
            <a:ext cx="3870325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2913" y="319088"/>
            <a:ext cx="3948112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0463" y="3395663"/>
            <a:ext cx="4252912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CuadroTexto 4"/>
          <p:cNvSpPr txBox="1">
            <a:spLocks noChangeArrowheads="1"/>
          </p:cNvSpPr>
          <p:nvPr/>
        </p:nvSpPr>
        <p:spPr bwMode="auto">
          <a:xfrm>
            <a:off x="115888" y="3395663"/>
            <a:ext cx="3381375" cy="1201737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No </a:t>
            </a:r>
            <a:r>
              <a:rPr lang="es-ES" dirty="0" err="1">
                <a:latin typeface="Calibri" pitchFamily="34" charset="0"/>
              </a:rPr>
              <a:t>primeiro</a:t>
            </a:r>
            <a:r>
              <a:rPr lang="es-ES" dirty="0">
                <a:latin typeface="Calibri" pitchFamily="34" charset="0"/>
              </a:rPr>
              <a:t> círculo pintaron </a:t>
            </a:r>
            <a:r>
              <a:rPr lang="es-ES" dirty="0" err="1">
                <a:latin typeface="Calibri" pitchFamily="34" charset="0"/>
              </a:rPr>
              <a:t>co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seu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cor</a:t>
            </a:r>
            <a:r>
              <a:rPr lang="es-ES" dirty="0">
                <a:latin typeface="Calibri" pitchFamily="34" charset="0"/>
              </a:rPr>
              <a:t> preferido.</a:t>
            </a:r>
          </a:p>
          <a:p>
            <a:r>
              <a:rPr lang="es-ES" dirty="0">
                <a:latin typeface="Calibri" pitchFamily="34" charset="0"/>
              </a:rPr>
              <a:t> O folio </a:t>
            </a:r>
            <a:r>
              <a:rPr lang="es-ES" dirty="0" err="1">
                <a:latin typeface="Calibri" pitchFamily="34" charset="0"/>
              </a:rPr>
              <a:t>vai</a:t>
            </a:r>
            <a:r>
              <a:rPr lang="es-ES" dirty="0">
                <a:latin typeface="Calibri" pitchFamily="34" charset="0"/>
              </a:rPr>
              <a:t> pasando por </a:t>
            </a:r>
            <a:r>
              <a:rPr lang="es-ES" dirty="0" err="1" smtClean="0">
                <a:latin typeface="Calibri" pitchFamily="34" charset="0"/>
              </a:rPr>
              <a:t>tódolos</a:t>
            </a:r>
            <a:endParaRPr lang="es-ES" dirty="0">
              <a:latin typeface="Calibri" pitchFamily="34" charset="0"/>
            </a:endParaRPr>
          </a:p>
          <a:p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 do equipo</a:t>
            </a:r>
          </a:p>
        </p:txBody>
      </p:sp>
      <p:sp>
        <p:nvSpPr>
          <p:cNvPr id="65541" name="CuadroTexto 5"/>
          <p:cNvSpPr txBox="1">
            <a:spLocks noChangeArrowheads="1"/>
          </p:cNvSpPr>
          <p:nvPr/>
        </p:nvSpPr>
        <p:spPr bwMode="auto">
          <a:xfrm>
            <a:off x="8505825" y="3395663"/>
            <a:ext cx="3440113" cy="120173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No segundo </a:t>
            </a:r>
            <a:r>
              <a:rPr lang="es-ES" dirty="0" smtClean="0">
                <a:latin typeface="Calibri" pitchFamily="34" charset="0"/>
              </a:rPr>
              <a:t>círculo </a:t>
            </a:r>
            <a:r>
              <a:rPr lang="es-ES" dirty="0" err="1">
                <a:latin typeface="Calibri" pitchFamily="34" charset="0"/>
              </a:rPr>
              <a:t>poñen</a:t>
            </a:r>
            <a:r>
              <a:rPr lang="es-ES" dirty="0">
                <a:latin typeface="Calibri" pitchFamily="34" charset="0"/>
              </a:rPr>
              <a:t> a </a:t>
            </a:r>
            <a:r>
              <a:rPr lang="es-ES" dirty="0" err="1">
                <a:latin typeface="Calibri" pitchFamily="34" charset="0"/>
              </a:rPr>
              <a:t>froita</a:t>
            </a:r>
            <a:r>
              <a:rPr lang="es-ES" dirty="0">
                <a:latin typeface="Calibri" pitchFamily="34" charset="0"/>
              </a:rPr>
              <a:t> preferida.</a:t>
            </a:r>
          </a:p>
          <a:p>
            <a:r>
              <a:rPr lang="es-ES" dirty="0">
                <a:latin typeface="Calibri" pitchFamily="34" charset="0"/>
              </a:rPr>
              <a:t>Con </a:t>
            </a:r>
            <a:r>
              <a:rPr lang="es-ES" dirty="0" err="1">
                <a:latin typeface="Calibri" pitchFamily="34" charset="0"/>
              </a:rPr>
              <a:t>nenos</a:t>
            </a:r>
            <a:r>
              <a:rPr lang="es-ES" dirty="0">
                <a:latin typeface="Calibri" pitchFamily="34" charset="0"/>
              </a:rPr>
              <a:t>  de 3 anos </a:t>
            </a:r>
            <a:r>
              <a:rPr lang="es-ES" dirty="0" err="1">
                <a:latin typeface="Calibri" pitchFamily="34" charset="0"/>
              </a:rPr>
              <a:t>darlles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imaxes</a:t>
            </a:r>
            <a:r>
              <a:rPr lang="es-ES" dirty="0">
                <a:latin typeface="Calibri" pitchFamily="34" charset="0"/>
              </a:rPr>
              <a:t> recortadas.</a:t>
            </a:r>
          </a:p>
        </p:txBody>
      </p:sp>
      <p:sp>
        <p:nvSpPr>
          <p:cNvPr id="65542" name="CuadroTexto 6"/>
          <p:cNvSpPr txBox="1">
            <a:spLocks noChangeArrowheads="1"/>
          </p:cNvSpPr>
          <p:nvPr/>
        </p:nvSpPr>
        <p:spPr bwMode="auto">
          <a:xfrm>
            <a:off x="8113713" y="5776913"/>
            <a:ext cx="3338512" cy="64611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No terceiro círculo pegaron o seu </a:t>
            </a:r>
          </a:p>
          <a:p>
            <a:r>
              <a:rPr lang="es-ES">
                <a:latin typeface="Calibri" pitchFamily="34" charset="0"/>
              </a:rPr>
              <a:t>xoguete preferido.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73514" y="501650"/>
            <a:ext cx="8175171" cy="1325563"/>
          </a:xfrm>
          <a:solidFill>
            <a:srgbClr val="FFC000"/>
          </a:solidFill>
          <a:ln w="57150">
            <a:solidFill>
              <a:srgbClr val="0070C0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As  estructuras básicas </a:t>
            </a:r>
            <a:r>
              <a:rPr lang="es-ES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máis</a:t>
            </a:r>
            <a:r>
              <a:rPr lang="es-E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 </a:t>
            </a:r>
            <a:r>
              <a:rPr lang="es-ES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empregadas</a:t>
            </a:r>
            <a:r>
              <a:rPr lang="es-ES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en Ed. Infantil</a:t>
            </a:r>
            <a:endParaRPr lang="es-E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66562" name="CuadroTexto 2"/>
          <p:cNvSpPr txBox="1">
            <a:spLocks noChangeArrowheads="1"/>
          </p:cNvSpPr>
          <p:nvPr/>
        </p:nvSpPr>
        <p:spPr bwMode="auto">
          <a:xfrm>
            <a:off x="1146175" y="2424113"/>
            <a:ext cx="3397250" cy="64611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latin typeface="Comic Sans MS" pitchFamily="66" charset="0"/>
              </a:rPr>
              <a:t>Folio xiratorio</a:t>
            </a:r>
          </a:p>
        </p:txBody>
      </p:sp>
      <p:sp>
        <p:nvSpPr>
          <p:cNvPr id="66563" name="CuadroTexto 3"/>
          <p:cNvSpPr txBox="1">
            <a:spLocks noChangeArrowheads="1"/>
          </p:cNvSpPr>
          <p:nvPr/>
        </p:nvSpPr>
        <p:spPr bwMode="auto">
          <a:xfrm>
            <a:off x="1146175" y="3440113"/>
            <a:ext cx="9682163" cy="15081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latin typeface="Comic Sans MS" pitchFamily="66" charset="0"/>
              </a:rPr>
              <a:t>Lápices o centro </a:t>
            </a:r>
            <a:r>
              <a:rPr lang="es-ES" sz="2800" b="1">
                <a:latin typeface="Comic Sans MS" pitchFamily="66" charset="0"/>
              </a:rPr>
              <a:t>( adaptación para os nenos máis pequeños  3 e 4 anos, pegamentos o centro, gomets o centro)</a:t>
            </a:r>
          </a:p>
        </p:txBody>
      </p:sp>
      <p:sp>
        <p:nvSpPr>
          <p:cNvPr id="66564" name="CuadroTexto 4"/>
          <p:cNvSpPr txBox="1">
            <a:spLocks noChangeArrowheads="1"/>
          </p:cNvSpPr>
          <p:nvPr/>
        </p:nvSpPr>
        <p:spPr bwMode="auto">
          <a:xfrm>
            <a:off x="1146175" y="5545138"/>
            <a:ext cx="8012113" cy="646112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>
                <a:latin typeface="Comic Sans MS" pitchFamily="66" charset="0"/>
              </a:rPr>
              <a:t>Parada  de 3 minutos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97338" cy="984250"/>
          </a:xfrm>
          <a:solidFill>
            <a:srgbClr val="FFC000"/>
          </a:solidFill>
          <a:ln w="76200">
            <a:solidFill>
              <a:srgbClr val="0070C0"/>
            </a:solidFill>
          </a:ln>
        </p:spPr>
        <p:txBody>
          <a:bodyPr/>
          <a:lstStyle/>
          <a:p>
            <a:r>
              <a:rPr lang="es-ES" smtClean="0">
                <a:latin typeface="Comic Sans MS" pitchFamily="66" charset="0"/>
              </a:rPr>
              <a:t>Folio xiratorio</a:t>
            </a:r>
          </a:p>
        </p:txBody>
      </p:sp>
      <p:sp>
        <p:nvSpPr>
          <p:cNvPr id="67586" name="CuadroTexto 2"/>
          <p:cNvSpPr txBox="1">
            <a:spLocks noChangeArrowheads="1"/>
          </p:cNvSpPr>
          <p:nvPr/>
        </p:nvSpPr>
        <p:spPr bwMode="auto">
          <a:xfrm>
            <a:off x="1814513" y="1597025"/>
            <a:ext cx="6226175" cy="10160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No noso centro traballamos por Proxectos. Elaboramos o material e planificamos algunhas actividades aplicando estructuras.</a:t>
            </a:r>
          </a:p>
        </p:txBody>
      </p:sp>
      <p:sp>
        <p:nvSpPr>
          <p:cNvPr id="67587" name="CuadroTexto 3"/>
          <p:cNvSpPr txBox="1">
            <a:spLocks noChangeArrowheads="1"/>
          </p:cNvSpPr>
          <p:nvPr/>
        </p:nvSpPr>
        <p:spPr bwMode="auto">
          <a:xfrm>
            <a:off x="838200" y="3236913"/>
            <a:ext cx="4851400" cy="83026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>
                <a:latin typeface="Comic Sans MS" pitchFamily="66" charset="0"/>
              </a:rPr>
              <a:t>Actividades nas que aplicamos o FOLIO XIRATORIO.</a:t>
            </a:r>
          </a:p>
        </p:txBody>
      </p:sp>
      <p:sp>
        <p:nvSpPr>
          <p:cNvPr id="67588" name="CuadroTexto 4"/>
          <p:cNvSpPr txBox="1">
            <a:spLocks noChangeArrowheads="1"/>
          </p:cNvSpPr>
          <p:nvPr/>
        </p:nvSpPr>
        <p:spPr bwMode="auto">
          <a:xfrm>
            <a:off x="6400800" y="2968625"/>
            <a:ext cx="2481263" cy="36988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Series  de  obxetos</a:t>
            </a:r>
          </a:p>
        </p:txBody>
      </p:sp>
      <p:sp>
        <p:nvSpPr>
          <p:cNvPr id="6" name="Flecha derecha 5"/>
          <p:cNvSpPr/>
          <p:nvPr/>
        </p:nvSpPr>
        <p:spPr>
          <a:xfrm rot="20020768">
            <a:off x="5740400" y="3286125"/>
            <a:ext cx="646113" cy="26987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67590" name="Imagen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6050" y="1725613"/>
            <a:ext cx="3011488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CuadroTexto 7"/>
          <p:cNvSpPr txBox="1">
            <a:spLocks noChangeArrowheads="1"/>
          </p:cNvSpPr>
          <p:nvPr/>
        </p:nvSpPr>
        <p:spPr bwMode="auto">
          <a:xfrm>
            <a:off x="5994400" y="4594225"/>
            <a:ext cx="2887663" cy="4000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Secuencia de imaxes</a:t>
            </a:r>
          </a:p>
        </p:txBody>
      </p:sp>
      <p:sp>
        <p:nvSpPr>
          <p:cNvPr id="9" name="Flecha derecha 8"/>
          <p:cNvSpPr/>
          <p:nvPr/>
        </p:nvSpPr>
        <p:spPr>
          <a:xfrm rot="2350190">
            <a:off x="5749925" y="4017963"/>
            <a:ext cx="849313" cy="319087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67593" name="Imagen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42400" y="417830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4" name="CuadroTexto 11"/>
          <p:cNvSpPr txBox="1">
            <a:spLocks noChangeArrowheads="1"/>
          </p:cNvSpPr>
          <p:nvPr/>
        </p:nvSpPr>
        <p:spPr bwMode="auto">
          <a:xfrm>
            <a:off x="3716338" y="5370513"/>
            <a:ext cx="4556125" cy="64611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Actividades  de lecto-escritura : Buscar palabras con P ,L, S…</a:t>
            </a:r>
          </a:p>
        </p:txBody>
      </p:sp>
      <p:sp>
        <p:nvSpPr>
          <p:cNvPr id="13" name="Flecha abajo 12"/>
          <p:cNvSpPr/>
          <p:nvPr/>
        </p:nvSpPr>
        <p:spPr>
          <a:xfrm rot="20052261">
            <a:off x="5106988" y="4286250"/>
            <a:ext cx="369887" cy="1030288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4" name="Cinta perforada 13"/>
          <p:cNvSpPr/>
          <p:nvPr/>
        </p:nvSpPr>
        <p:spPr>
          <a:xfrm>
            <a:off x="203200" y="5345113"/>
            <a:ext cx="3451225" cy="1512887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É </a:t>
            </a:r>
            <a:r>
              <a:rPr lang="es-ES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unha</a:t>
            </a:r>
            <a:r>
              <a:rPr lang="es-ES" b="1" dirty="0">
                <a:solidFill>
                  <a:schemeClr val="tx1"/>
                </a:solidFill>
                <a:latin typeface="Comic Sans MS" panose="030F0702030302020204" pitchFamily="66" charset="0"/>
              </a:rPr>
              <a:t> estructura que podemos aplicar tanto en 3,4 e 5 anos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ítulo 1"/>
          <p:cNvSpPr>
            <a:spLocks noGrp="1"/>
          </p:cNvSpPr>
          <p:nvPr>
            <p:ph type="title"/>
          </p:nvPr>
        </p:nvSpPr>
        <p:spPr>
          <a:xfrm>
            <a:off x="2159000" y="249238"/>
            <a:ext cx="4865688" cy="998537"/>
          </a:xfrm>
          <a:ln w="76200">
            <a:solidFill>
              <a:srgbClr val="0070C0"/>
            </a:solidFill>
          </a:ln>
        </p:spPr>
        <p:txBody>
          <a:bodyPr/>
          <a:lstStyle/>
          <a:p>
            <a:r>
              <a:rPr lang="es-ES" dirty="0" smtClean="0">
                <a:latin typeface="Comic Sans MS" pitchFamily="66" charset="0"/>
              </a:rPr>
              <a:t>Cómo </a:t>
            </a:r>
            <a:r>
              <a:rPr lang="es-ES" dirty="0" err="1" smtClean="0">
                <a:latin typeface="Comic Sans MS" pitchFamily="66" charset="0"/>
              </a:rPr>
              <a:t>comezar</a:t>
            </a:r>
            <a:r>
              <a:rPr lang="es-ES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68610" name="CuadroTexto 3"/>
          <p:cNvSpPr txBox="1">
            <a:spLocks noChangeArrowheads="1"/>
          </p:cNvSpPr>
          <p:nvPr/>
        </p:nvSpPr>
        <p:spPr bwMode="auto">
          <a:xfrm>
            <a:off x="434975" y="1524000"/>
            <a:ext cx="5980113" cy="4094163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dirty="0" smtClean="0">
                <a:latin typeface="Comic Sans MS" pitchFamily="66" charset="0"/>
              </a:rPr>
              <a:t>Iniciaba o </a:t>
            </a:r>
            <a:r>
              <a:rPr lang="es-ES" sz="2000" dirty="0" err="1" smtClean="0">
                <a:latin typeface="Comic Sans MS" pitchFamily="66" charset="0"/>
              </a:rPr>
              <a:t>traballo</a:t>
            </a:r>
            <a:r>
              <a:rPr lang="es-ES" sz="2000" dirty="0" smtClean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explicándolles</a:t>
            </a:r>
            <a:r>
              <a:rPr lang="es-ES" sz="2000" dirty="0">
                <a:latin typeface="Comic Sans MS" pitchFamily="66" charset="0"/>
              </a:rPr>
              <a:t>  no espacio da asamblea a </a:t>
            </a:r>
            <a:r>
              <a:rPr lang="es-ES" sz="2000" dirty="0" err="1">
                <a:latin typeface="Comic Sans MS" pitchFamily="66" charset="0"/>
              </a:rPr>
              <a:t>actividade</a:t>
            </a:r>
            <a:r>
              <a:rPr lang="es-ES" sz="2000" dirty="0">
                <a:latin typeface="Comic Sans MS" pitchFamily="66" charset="0"/>
              </a:rPr>
              <a:t> que </a:t>
            </a:r>
            <a:r>
              <a:rPr lang="es-ES" sz="2000" dirty="0" err="1">
                <a:latin typeface="Comic Sans MS" pitchFamily="66" charset="0"/>
              </a:rPr>
              <a:t>iamos</a:t>
            </a:r>
            <a:r>
              <a:rPr lang="es-ES" sz="2000" dirty="0">
                <a:latin typeface="Comic Sans MS" pitchFamily="66" charset="0"/>
              </a:rPr>
              <a:t> a </a:t>
            </a:r>
            <a:r>
              <a:rPr lang="es-ES" sz="2000" dirty="0" err="1">
                <a:latin typeface="Comic Sans MS" pitchFamily="66" charset="0"/>
              </a:rPr>
              <a:t>facer</a:t>
            </a:r>
            <a:r>
              <a:rPr lang="es-ES" sz="2000" dirty="0">
                <a:latin typeface="Comic Sans MS" pitchFamily="66" charset="0"/>
              </a:rPr>
              <a:t> (sobre todo cando </a:t>
            </a:r>
            <a:r>
              <a:rPr lang="es-ES" sz="2000" dirty="0" smtClean="0">
                <a:latin typeface="Comic Sans MS" pitchFamily="66" charset="0"/>
              </a:rPr>
              <a:t>iniciamos o </a:t>
            </a:r>
            <a:r>
              <a:rPr lang="es-ES" sz="2000" dirty="0" err="1" smtClean="0">
                <a:latin typeface="Comic Sans MS" pitchFamily="66" charset="0"/>
              </a:rPr>
              <a:t>traballo</a:t>
            </a:r>
            <a:r>
              <a:rPr lang="es-ES" sz="2000" dirty="0" smtClean="0">
                <a:latin typeface="Comic Sans MS" pitchFamily="66" charset="0"/>
              </a:rPr>
              <a:t> </a:t>
            </a:r>
            <a:r>
              <a:rPr lang="es-ES" sz="2000" dirty="0">
                <a:latin typeface="Comic Sans MS" pitchFamily="66" charset="0"/>
              </a:rPr>
              <a:t>por </a:t>
            </a:r>
            <a:r>
              <a:rPr lang="es-ES" sz="2000" dirty="0" err="1">
                <a:latin typeface="Comic Sans MS" pitchFamily="66" charset="0"/>
              </a:rPr>
              <a:t>primeira</a:t>
            </a:r>
            <a:r>
              <a:rPr lang="es-ES" sz="2000" dirty="0">
                <a:latin typeface="Comic Sans MS" pitchFamily="66" charset="0"/>
              </a:rPr>
              <a:t> vez con </a:t>
            </a:r>
            <a:r>
              <a:rPr lang="es-ES" sz="2000" dirty="0" smtClean="0">
                <a:latin typeface="Comic Sans MS" pitchFamily="66" charset="0"/>
              </a:rPr>
              <a:t>eles tanto </a:t>
            </a:r>
            <a:r>
              <a:rPr lang="es-ES" sz="2000" dirty="0">
                <a:latin typeface="Comic Sans MS" pitchFamily="66" charset="0"/>
              </a:rPr>
              <a:t>en 3,4 e 5 anos).</a:t>
            </a:r>
          </a:p>
          <a:p>
            <a:r>
              <a:rPr lang="es-ES" sz="2000" dirty="0" err="1">
                <a:latin typeface="Comic Sans MS" pitchFamily="66" charset="0"/>
              </a:rPr>
              <a:t>Deixaba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moi</a:t>
            </a:r>
            <a:r>
              <a:rPr lang="es-ES" sz="2000" dirty="0">
                <a:latin typeface="Comic Sans MS" pitchFamily="66" charset="0"/>
              </a:rPr>
              <a:t> claro </a:t>
            </a:r>
            <a:r>
              <a:rPr lang="es-ES" sz="2000" dirty="0" err="1">
                <a:latin typeface="Comic Sans MS" pitchFamily="66" charset="0"/>
              </a:rPr>
              <a:t>unha</a:t>
            </a:r>
            <a:r>
              <a:rPr lang="es-ES" sz="2000" dirty="0">
                <a:latin typeface="Comic Sans MS" pitchFamily="66" charset="0"/>
              </a:rPr>
              <a:t> serie de normas a  seguir:</a:t>
            </a:r>
          </a:p>
          <a:p>
            <a:r>
              <a:rPr lang="es-ES" sz="2000" dirty="0">
                <a:latin typeface="Comic Sans MS" pitchFamily="66" charset="0"/>
              </a:rPr>
              <a:t>   *Cada equipo </a:t>
            </a:r>
            <a:r>
              <a:rPr lang="es-ES" sz="2000" dirty="0" err="1">
                <a:latin typeface="Comic Sans MS" pitchFamily="66" charset="0"/>
              </a:rPr>
              <a:t>terá</a:t>
            </a:r>
            <a:r>
              <a:rPr lang="es-ES" sz="2000" dirty="0">
                <a:latin typeface="Comic Sans MS" pitchFamily="66" charset="0"/>
              </a:rPr>
              <a:t> un folio que pasará por cada </a:t>
            </a:r>
            <a:r>
              <a:rPr lang="es-ES" sz="2000" dirty="0" err="1">
                <a:latin typeface="Comic Sans MS" pitchFamily="66" charset="0"/>
              </a:rPr>
              <a:t>membro</a:t>
            </a:r>
            <a:r>
              <a:rPr lang="es-ES" sz="2000" dirty="0">
                <a:latin typeface="Comic Sans MS" pitchFamily="66" charset="0"/>
              </a:rPr>
              <a:t> do equipo.</a:t>
            </a:r>
          </a:p>
          <a:p>
            <a:r>
              <a:rPr lang="es-ES" sz="2000" dirty="0">
                <a:latin typeface="Comic Sans MS" pitchFamily="66" charset="0"/>
              </a:rPr>
              <a:t>    *</a:t>
            </a:r>
            <a:r>
              <a:rPr lang="es-ES" sz="2000" dirty="0" err="1">
                <a:latin typeface="Comic Sans MS" pitchFamily="66" charset="0"/>
              </a:rPr>
              <a:t>Temos</a:t>
            </a:r>
            <a:r>
              <a:rPr lang="es-ES" sz="2000" dirty="0">
                <a:latin typeface="Comic Sans MS" pitchFamily="66" charset="0"/>
              </a:rPr>
              <a:t> que determinar </a:t>
            </a:r>
            <a:r>
              <a:rPr lang="es-ES" sz="2000" dirty="0" err="1">
                <a:latin typeface="Comic Sans MS" pitchFamily="66" charset="0"/>
              </a:rPr>
              <a:t>quen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comenza</a:t>
            </a:r>
            <a:r>
              <a:rPr lang="es-ES" sz="2000" dirty="0">
                <a:latin typeface="Comic Sans MS" pitchFamily="66" charset="0"/>
              </a:rPr>
              <a:t> a </a:t>
            </a:r>
            <a:r>
              <a:rPr lang="es-ES" sz="2000" dirty="0" err="1">
                <a:latin typeface="Comic Sans MS" pitchFamily="66" charset="0"/>
              </a:rPr>
              <a:t>actividade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r>
              <a:rPr lang="es-ES" sz="2000" dirty="0">
                <a:latin typeface="Comic Sans MS" pitchFamily="66" charset="0"/>
              </a:rPr>
              <a:t>    *Seguirá a dirección das </a:t>
            </a:r>
            <a:r>
              <a:rPr lang="es-ES" sz="2000" dirty="0" err="1">
                <a:latin typeface="Comic Sans MS" pitchFamily="66" charset="0"/>
              </a:rPr>
              <a:t>agullas</a:t>
            </a:r>
            <a:r>
              <a:rPr lang="es-ES" sz="2000" dirty="0">
                <a:latin typeface="Comic Sans MS" pitchFamily="66" charset="0"/>
              </a:rPr>
              <a:t> do </a:t>
            </a:r>
            <a:r>
              <a:rPr lang="es-ES" sz="2000" dirty="0" err="1">
                <a:latin typeface="Comic Sans MS" pitchFamily="66" charset="0"/>
              </a:rPr>
              <a:t>reloxo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r>
              <a:rPr lang="es-ES" sz="2000" dirty="0">
                <a:latin typeface="Comic Sans MS" pitchFamily="66" charset="0"/>
              </a:rPr>
              <a:t>    * Comprobar que todos están de </a:t>
            </a:r>
            <a:r>
              <a:rPr lang="es-ES" sz="2000" dirty="0" err="1">
                <a:latin typeface="Comic Sans MS" pitchFamily="66" charset="0"/>
              </a:rPr>
              <a:t>acordo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r>
              <a:rPr lang="es-ES" sz="2000" dirty="0">
                <a:latin typeface="Comic Sans MS" pitchFamily="66" charset="0"/>
              </a:rPr>
              <a:t>    *  Terán que </a:t>
            </a:r>
            <a:r>
              <a:rPr lang="es-ES" sz="2000" dirty="0" err="1">
                <a:latin typeface="Comic Sans MS" pitchFamily="66" charset="0"/>
              </a:rPr>
              <a:t>axudarse</a:t>
            </a:r>
            <a:r>
              <a:rPr lang="es-ES" sz="2000" dirty="0">
                <a:latin typeface="Comic Sans MS" pitchFamily="66" charset="0"/>
              </a:rPr>
              <a:t>.</a:t>
            </a:r>
          </a:p>
        </p:txBody>
      </p:sp>
      <p:pic>
        <p:nvPicPr>
          <p:cNvPr id="68611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1488" y="2351088"/>
            <a:ext cx="47990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inta perforada 5"/>
          <p:cNvSpPr/>
          <p:nvPr/>
        </p:nvSpPr>
        <p:spPr>
          <a:xfrm>
            <a:off x="7431088" y="885825"/>
            <a:ext cx="4035425" cy="121126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dirty="0">
                <a:solidFill>
                  <a:schemeClr val="tx1"/>
                </a:solidFill>
              </a:rPr>
              <a:t>E </a:t>
            </a:r>
            <a:r>
              <a:rPr lang="es-ES" sz="2000" dirty="0" err="1">
                <a:solidFill>
                  <a:schemeClr val="tx1"/>
                </a:solidFill>
              </a:rPr>
              <a:t>moi</a:t>
            </a:r>
            <a:r>
              <a:rPr lang="es-ES" sz="2000" dirty="0">
                <a:solidFill>
                  <a:schemeClr val="tx1"/>
                </a:solidFill>
              </a:rPr>
              <a:t> importante </a:t>
            </a:r>
            <a:r>
              <a:rPr lang="es-ES" sz="2000" dirty="0" err="1">
                <a:solidFill>
                  <a:schemeClr val="tx1"/>
                </a:solidFill>
              </a:rPr>
              <a:t>ó</a:t>
            </a:r>
            <a:r>
              <a:rPr lang="es-ES" sz="2000" dirty="0">
                <a:solidFill>
                  <a:schemeClr val="tx1"/>
                </a:solidFill>
              </a:rPr>
              <a:t> principio  contar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dirty="0">
                <a:solidFill>
                  <a:schemeClr val="tx1"/>
                </a:solidFill>
              </a:rPr>
              <a:t>coa </a:t>
            </a:r>
            <a:r>
              <a:rPr lang="es-ES" sz="2000" dirty="0" err="1">
                <a:solidFill>
                  <a:schemeClr val="tx1"/>
                </a:solidFill>
              </a:rPr>
              <a:t>axuda</a:t>
            </a:r>
            <a:r>
              <a:rPr lang="es-ES" sz="2000" dirty="0">
                <a:solidFill>
                  <a:schemeClr val="tx1"/>
                </a:solidFill>
              </a:rPr>
              <a:t> da profe de </a:t>
            </a:r>
            <a:r>
              <a:rPr lang="es-ES" sz="2000" dirty="0" err="1">
                <a:solidFill>
                  <a:schemeClr val="tx1"/>
                </a:solidFill>
              </a:rPr>
              <a:t>apoio</a:t>
            </a:r>
            <a:r>
              <a:rPr lang="es-ES" sz="200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" y="1614488"/>
            <a:ext cx="3551238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CuadroTexto 2"/>
          <p:cNvSpPr txBox="1">
            <a:spLocks noChangeArrowheads="1"/>
          </p:cNvSpPr>
          <p:nvPr/>
        </p:nvSpPr>
        <p:spPr bwMode="auto">
          <a:xfrm>
            <a:off x="1800225" y="161925"/>
            <a:ext cx="6502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latin typeface="Comic Sans MS" pitchFamily="66" charset="0"/>
              </a:rPr>
              <a:t>Proxecto:“ Orixe  dos alimentos “</a:t>
            </a:r>
          </a:p>
        </p:txBody>
      </p:sp>
      <p:pic>
        <p:nvPicPr>
          <p:cNvPr id="69635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78700" y="1458913"/>
            <a:ext cx="38989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CuadroTexto 4"/>
          <p:cNvSpPr txBox="1">
            <a:spLocks noChangeArrowheads="1"/>
          </p:cNvSpPr>
          <p:nvPr/>
        </p:nvSpPr>
        <p:spPr bwMode="auto">
          <a:xfrm>
            <a:off x="4648200" y="1860550"/>
            <a:ext cx="2046288" cy="1754188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Cada equipo tiña:</a:t>
            </a:r>
          </a:p>
          <a:p>
            <a:r>
              <a:rPr lang="es-ES">
                <a:latin typeface="Calibri" pitchFamily="34" charset="0"/>
              </a:rPr>
              <a:t>* Un folio</a:t>
            </a:r>
          </a:p>
          <a:p>
            <a:r>
              <a:rPr lang="es-ES">
                <a:latin typeface="Calibri" pitchFamily="34" charset="0"/>
              </a:rPr>
              <a:t>*As imaxes para pegar.</a:t>
            </a:r>
          </a:p>
          <a:p>
            <a:r>
              <a:rPr lang="es-ES">
                <a:latin typeface="Calibri" pitchFamily="34" charset="0"/>
              </a:rPr>
              <a:t>*Unha barra de pegamento.</a:t>
            </a:r>
          </a:p>
        </p:txBody>
      </p:sp>
      <p:sp>
        <p:nvSpPr>
          <p:cNvPr id="69637" name="CuadroTexto 5"/>
          <p:cNvSpPr txBox="1">
            <a:spLocks noChangeArrowheads="1"/>
          </p:cNvSpPr>
          <p:nvPr/>
        </p:nvSpPr>
        <p:spPr bwMode="auto">
          <a:xfrm>
            <a:off x="1233488" y="862013"/>
            <a:ext cx="4964112" cy="64611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Curso 2011-12,  nenos de 3 anos.</a:t>
            </a:r>
          </a:p>
          <a:p>
            <a:r>
              <a:rPr lang="es-ES">
                <a:latin typeface="Calibri" pitchFamily="34" charset="0"/>
              </a:rPr>
              <a:t>Grupo de 12 alumnos. Tres equipos de 4 nenos/as.</a:t>
            </a:r>
          </a:p>
        </p:txBody>
      </p:sp>
      <p:pic>
        <p:nvPicPr>
          <p:cNvPr id="69638" name="Imagen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538" y="4383088"/>
            <a:ext cx="3395662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Imagen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3413" y="4068763"/>
            <a:ext cx="3508375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CuadroTexto 8"/>
          <p:cNvSpPr txBox="1">
            <a:spLocks noChangeArrowheads="1"/>
          </p:cNvSpPr>
          <p:nvPr/>
        </p:nvSpPr>
        <p:spPr bwMode="auto">
          <a:xfrm>
            <a:off x="8410575" y="5656263"/>
            <a:ext cx="2946400" cy="9239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Dous grupos traballaban  o terceiro estaba xogando cos puzzles.</a:t>
            </a:r>
          </a:p>
        </p:txBody>
      </p:sp>
      <p:sp>
        <p:nvSpPr>
          <p:cNvPr id="69641" name="CuadroTexto 9"/>
          <p:cNvSpPr txBox="1">
            <a:spLocks noChangeArrowheads="1"/>
          </p:cNvSpPr>
          <p:nvPr/>
        </p:nvSpPr>
        <p:spPr bwMode="auto">
          <a:xfrm>
            <a:off x="8302624" y="4697413"/>
            <a:ext cx="3889375" cy="64633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dirty="0">
                <a:latin typeface="Calibri" pitchFamily="34" charset="0"/>
              </a:rPr>
              <a:t>É </a:t>
            </a:r>
            <a:r>
              <a:rPr lang="es-ES" dirty="0" err="1">
                <a:latin typeface="Calibri" pitchFamily="34" charset="0"/>
              </a:rPr>
              <a:t>aconsellable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 smtClean="0">
                <a:latin typeface="Calibri" pitchFamily="34" charset="0"/>
              </a:rPr>
              <a:t>ó</a:t>
            </a:r>
            <a:r>
              <a:rPr lang="es-ES" dirty="0" smtClean="0">
                <a:latin typeface="Calibri" pitchFamily="34" charset="0"/>
              </a:rPr>
              <a:t> </a:t>
            </a:r>
            <a:r>
              <a:rPr lang="es-ES" dirty="0">
                <a:latin typeface="Calibri" pitchFamily="34" charset="0"/>
              </a:rPr>
              <a:t>inicio comenzar </a:t>
            </a:r>
            <a:r>
              <a:rPr lang="es-ES" dirty="0" smtClean="0">
                <a:latin typeface="Calibri" pitchFamily="34" charset="0"/>
              </a:rPr>
              <a:t>grupo </a:t>
            </a:r>
            <a:r>
              <a:rPr lang="es-ES" dirty="0">
                <a:latin typeface="Calibri" pitchFamily="34" charset="0"/>
              </a:rPr>
              <a:t>por </a:t>
            </a:r>
            <a:r>
              <a:rPr lang="es-ES" dirty="0" smtClean="0">
                <a:latin typeface="Calibri" pitchFamily="34" charset="0"/>
              </a:rPr>
              <a:t>grupo, </a:t>
            </a:r>
            <a:r>
              <a:rPr lang="es-ES" dirty="0">
                <a:latin typeface="Calibri" pitchFamily="34" charset="0"/>
              </a:rPr>
              <a:t>non todos </a:t>
            </a:r>
            <a:r>
              <a:rPr lang="es-ES" dirty="0" smtClean="0">
                <a:latin typeface="Calibri" pitchFamily="34" charset="0"/>
              </a:rPr>
              <a:t>a vez</a:t>
            </a:r>
            <a:r>
              <a:rPr lang="es-ES" dirty="0">
                <a:latin typeface="Calibri" pitchFamily="34" charset="0"/>
              </a:rPr>
              <a:t>…</a:t>
            </a:r>
          </a:p>
        </p:txBody>
      </p:sp>
      <p:sp>
        <p:nvSpPr>
          <p:cNvPr id="69642" name="CuadroTexto 10"/>
          <p:cNvSpPr txBox="1">
            <a:spLocks noChangeArrowheads="1"/>
          </p:cNvSpPr>
          <p:nvPr/>
        </p:nvSpPr>
        <p:spPr bwMode="auto">
          <a:xfrm>
            <a:off x="8410575" y="161925"/>
            <a:ext cx="1219200" cy="46196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>
                <a:latin typeface="Comic Sans MS" pitchFamily="66" charset="0"/>
              </a:rPr>
              <a:t>Animal</a:t>
            </a:r>
          </a:p>
        </p:txBody>
      </p:sp>
      <p:sp>
        <p:nvSpPr>
          <p:cNvPr id="69643" name="CuadroTexto 11"/>
          <p:cNvSpPr txBox="1">
            <a:spLocks noChangeArrowheads="1"/>
          </p:cNvSpPr>
          <p:nvPr/>
        </p:nvSpPr>
        <p:spPr bwMode="auto">
          <a:xfrm>
            <a:off x="8410575" y="862013"/>
            <a:ext cx="1430338" cy="4000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Vexetal</a:t>
            </a:r>
          </a:p>
        </p:txBody>
      </p:sp>
      <p:sp>
        <p:nvSpPr>
          <p:cNvPr id="13" name="Flecha derecha 12"/>
          <p:cNvSpPr/>
          <p:nvPr/>
        </p:nvSpPr>
        <p:spPr>
          <a:xfrm>
            <a:off x="7951788" y="161925"/>
            <a:ext cx="350837" cy="230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4" name="Flecha derecha 13"/>
          <p:cNvSpPr/>
          <p:nvPr/>
        </p:nvSpPr>
        <p:spPr>
          <a:xfrm rot="2076672">
            <a:off x="7462838" y="676275"/>
            <a:ext cx="977900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75" y="49213"/>
            <a:ext cx="4141788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6975" y="201613"/>
            <a:ext cx="3824288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94492">
            <a:off x="330200" y="2987675"/>
            <a:ext cx="3382963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Imagen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76760">
            <a:off x="7161213" y="3155950"/>
            <a:ext cx="390366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CuadroTexto 5"/>
          <p:cNvSpPr txBox="1">
            <a:spLocks noChangeArrowheads="1"/>
          </p:cNvSpPr>
          <p:nvPr/>
        </p:nvSpPr>
        <p:spPr bwMode="auto">
          <a:xfrm>
            <a:off x="4144963" y="3332163"/>
            <a:ext cx="2741612" cy="92233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Plantamos chícharos e fabas.</a:t>
            </a:r>
          </a:p>
          <a:p>
            <a:r>
              <a:rPr lang="es-ES">
                <a:latin typeface="Calibri" pitchFamily="34" charset="0"/>
              </a:rPr>
              <a:t>Fixemos semilleros.</a:t>
            </a:r>
          </a:p>
        </p:txBody>
      </p:sp>
      <p:sp>
        <p:nvSpPr>
          <p:cNvPr id="70662" name="CuadroTexto 6"/>
          <p:cNvSpPr txBox="1">
            <a:spLocks noChangeArrowheads="1"/>
          </p:cNvSpPr>
          <p:nvPr/>
        </p:nvSpPr>
        <p:spPr bwMode="auto">
          <a:xfrm>
            <a:off x="3482975" y="5514975"/>
            <a:ext cx="4064000" cy="64611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Obsevamos o crecemento dunha semilla</a:t>
            </a:r>
          </a:p>
        </p:txBody>
      </p:sp>
      <p:sp>
        <p:nvSpPr>
          <p:cNvPr id="70663" name="CuadroTexto 7"/>
          <p:cNvSpPr txBox="1">
            <a:spLocks noChangeArrowheads="1"/>
          </p:cNvSpPr>
          <p:nvPr/>
        </p:nvSpPr>
        <p:spPr bwMode="auto">
          <a:xfrm>
            <a:off x="796925" y="6338888"/>
            <a:ext cx="4557713" cy="3683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smtClean="0">
                <a:latin typeface="Calibri" pitchFamily="34" charset="0"/>
              </a:rPr>
              <a:t>A partir  </a:t>
            </a:r>
            <a:r>
              <a:rPr lang="es-ES" dirty="0">
                <a:latin typeface="Calibri" pitchFamily="34" charset="0"/>
              </a:rPr>
              <a:t>de aquí </a:t>
            </a:r>
            <a:r>
              <a:rPr lang="es-ES" dirty="0" err="1">
                <a:latin typeface="Calibri" pitchFamily="34" charset="0"/>
              </a:rPr>
              <a:t>plantexamos</a:t>
            </a:r>
            <a:r>
              <a:rPr lang="es-ES" dirty="0">
                <a:latin typeface="Calibri" pitchFamily="34" charset="0"/>
              </a:rPr>
              <a:t> un folio </a:t>
            </a:r>
            <a:r>
              <a:rPr lang="es-ES" dirty="0" err="1">
                <a:latin typeface="Calibri" pitchFamily="34" charset="0"/>
              </a:rPr>
              <a:t>xiratorio</a:t>
            </a:r>
            <a:endParaRPr lang="es-E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109538"/>
            <a:ext cx="49926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9888" y="211138"/>
            <a:ext cx="4741862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4575" y="33528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CuadroTexto 4"/>
          <p:cNvSpPr txBox="1">
            <a:spLocks noChangeArrowheads="1"/>
          </p:cNvSpPr>
          <p:nvPr/>
        </p:nvSpPr>
        <p:spPr bwMode="auto">
          <a:xfrm>
            <a:off x="465138" y="4572000"/>
            <a:ext cx="2960687" cy="64611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Traballamos previamente</a:t>
            </a:r>
          </a:p>
          <a:p>
            <a:r>
              <a:rPr lang="es-ES">
                <a:latin typeface="Calibri" pitchFamily="34" charset="0"/>
              </a:rPr>
              <a:t>na asamblea.</a:t>
            </a:r>
          </a:p>
        </p:txBody>
      </p:sp>
      <p:sp>
        <p:nvSpPr>
          <p:cNvPr id="71685" name="CuadroTexto 5"/>
          <p:cNvSpPr txBox="1">
            <a:spLocks noChangeArrowheads="1"/>
          </p:cNvSpPr>
          <p:nvPr/>
        </p:nvSpPr>
        <p:spPr bwMode="auto">
          <a:xfrm>
            <a:off x="8272463" y="4267200"/>
            <a:ext cx="3189287" cy="64611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Despois pasamos a traballar</a:t>
            </a:r>
          </a:p>
          <a:p>
            <a:r>
              <a:rPr lang="es-ES">
                <a:latin typeface="Calibri" pitchFamily="34" charset="0"/>
              </a:rPr>
              <a:t>por equipos.</a:t>
            </a:r>
          </a:p>
        </p:txBody>
      </p:sp>
      <p:sp>
        <p:nvSpPr>
          <p:cNvPr id="71686" name="CuadroTexto 6"/>
          <p:cNvSpPr txBox="1">
            <a:spLocks noChangeArrowheads="1"/>
          </p:cNvSpPr>
          <p:nvPr/>
        </p:nvSpPr>
        <p:spPr bwMode="auto">
          <a:xfrm>
            <a:off x="8272463" y="5218113"/>
            <a:ext cx="3189287" cy="147796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A actividade sírvenos para resolver e reforzar o que aprenderon os nenos sobre o proceso de crecemento dunha semilla.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CuadroTexto 1"/>
          <p:cNvSpPr txBox="1">
            <a:spLocks noChangeArrowheads="1"/>
          </p:cNvSpPr>
          <p:nvPr/>
        </p:nvSpPr>
        <p:spPr bwMode="auto">
          <a:xfrm>
            <a:off x="2946400" y="434975"/>
            <a:ext cx="5776913" cy="461963"/>
          </a:xfrm>
          <a:prstGeom prst="rect">
            <a:avLst/>
          </a:prstGeom>
          <a:solidFill>
            <a:srgbClr val="FFC000"/>
          </a:solid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 dirty="0" err="1">
                <a:latin typeface="Comic Sans MS" pitchFamily="66" charset="0"/>
              </a:rPr>
              <a:t>Actividade</a:t>
            </a:r>
            <a:r>
              <a:rPr lang="es-ES" sz="2400" b="1" dirty="0">
                <a:latin typeface="Comic Sans MS" pitchFamily="66" charset="0"/>
              </a:rPr>
              <a:t>  de </a:t>
            </a:r>
            <a:r>
              <a:rPr lang="es-ES" sz="2400" b="1" dirty="0" err="1" smtClean="0">
                <a:latin typeface="Comic Sans MS" pitchFamily="66" charset="0"/>
              </a:rPr>
              <a:t>Lecto</a:t>
            </a:r>
            <a:r>
              <a:rPr lang="es-ES" sz="2400" b="1" dirty="0" smtClean="0">
                <a:latin typeface="Comic Sans MS" pitchFamily="66" charset="0"/>
              </a:rPr>
              <a:t>-escritura</a:t>
            </a:r>
            <a:endParaRPr lang="es-ES" sz="2400" b="1" dirty="0">
              <a:latin typeface="Comic Sans MS" pitchFamily="66" charset="0"/>
            </a:endParaRPr>
          </a:p>
        </p:txBody>
      </p:sp>
      <p:pic>
        <p:nvPicPr>
          <p:cNvPr id="72706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033463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80375" y="1001713"/>
            <a:ext cx="360045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Imagen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80388" y="4114800"/>
            <a:ext cx="340042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Imagen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114800"/>
            <a:ext cx="325755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Imagen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57613" y="2568575"/>
            <a:ext cx="4222750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1" name="CuadroTexto 7"/>
          <p:cNvSpPr txBox="1">
            <a:spLocks noChangeArrowheads="1"/>
          </p:cNvSpPr>
          <p:nvPr/>
        </p:nvSpPr>
        <p:spPr bwMode="auto">
          <a:xfrm>
            <a:off x="4557713" y="1347788"/>
            <a:ext cx="2393950" cy="36988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Nenos de 5 anos</a:t>
            </a:r>
          </a:p>
        </p:txBody>
      </p:sp>
      <p:sp>
        <p:nvSpPr>
          <p:cNvPr id="72712" name="CuadroTexto 8"/>
          <p:cNvSpPr txBox="1">
            <a:spLocks noChangeArrowheads="1"/>
          </p:cNvSpPr>
          <p:nvPr/>
        </p:nvSpPr>
        <p:spPr bwMode="auto">
          <a:xfrm>
            <a:off x="4084638" y="5940425"/>
            <a:ext cx="3570287" cy="64611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Revisarán e </a:t>
            </a:r>
            <a:r>
              <a:rPr lang="es-ES" dirty="0" err="1">
                <a:latin typeface="Calibri" pitchFamily="34" charset="0"/>
              </a:rPr>
              <a:t>axudarán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ó</a:t>
            </a:r>
            <a:r>
              <a:rPr lang="es-ES" dirty="0" err="1" smtClean="0">
                <a:latin typeface="Calibri" pitchFamily="34" charset="0"/>
              </a:rPr>
              <a:t>s</a:t>
            </a:r>
            <a:r>
              <a:rPr lang="es-ES" dirty="0" smtClean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seus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compañeiros</a:t>
            </a:r>
            <a:r>
              <a:rPr lang="es-ES" dirty="0">
                <a:latin typeface="Calibri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ítulo 1"/>
          <p:cNvSpPr>
            <a:spLocks noGrp="1"/>
          </p:cNvSpPr>
          <p:nvPr>
            <p:ph type="title"/>
          </p:nvPr>
        </p:nvSpPr>
        <p:spPr>
          <a:xfrm>
            <a:off x="798512" y="329406"/>
            <a:ext cx="10391775" cy="1325563"/>
          </a:xfrm>
          <a:solidFill>
            <a:srgbClr val="FFC000"/>
          </a:solidFill>
          <a:ln w="57150">
            <a:solidFill>
              <a:srgbClr val="0070C0"/>
            </a:solidFill>
          </a:ln>
        </p:spPr>
        <p:txBody>
          <a:bodyPr/>
          <a:lstStyle/>
          <a:p>
            <a:r>
              <a:rPr lang="es-ES" sz="3600" b="1" dirty="0" smtClean="0">
                <a:latin typeface="Comic Sans MS" pitchFamily="66" charset="0"/>
              </a:rPr>
              <a:t>Lápices o centro (adaptación “pegamentos o </a:t>
            </a:r>
            <a:r>
              <a:rPr lang="es-ES" sz="3600" b="1" dirty="0" err="1" smtClean="0">
                <a:latin typeface="Comic Sans MS" pitchFamily="66" charset="0"/>
              </a:rPr>
              <a:t>gomets</a:t>
            </a:r>
            <a:r>
              <a:rPr lang="es-ES" sz="3600" b="1" dirty="0" smtClean="0">
                <a:latin typeface="Comic Sans MS" pitchFamily="66" charset="0"/>
              </a:rPr>
              <a:t> o centro” para os </a:t>
            </a:r>
            <a:r>
              <a:rPr lang="es-ES" sz="3600" b="1" dirty="0" err="1" smtClean="0">
                <a:latin typeface="Comic Sans MS" pitchFamily="66" charset="0"/>
              </a:rPr>
              <a:t>máis</a:t>
            </a:r>
            <a:r>
              <a:rPr lang="es-ES" sz="3600" b="1" dirty="0" smtClean="0">
                <a:latin typeface="Comic Sans MS" pitchFamily="66" charset="0"/>
              </a:rPr>
              <a:t> </a:t>
            </a:r>
            <a:r>
              <a:rPr lang="es-ES" sz="3600" b="1" dirty="0" err="1" smtClean="0">
                <a:latin typeface="Comic Sans MS" pitchFamily="66" charset="0"/>
              </a:rPr>
              <a:t>pequenos</a:t>
            </a:r>
            <a:r>
              <a:rPr lang="es-ES" sz="3600" b="1" dirty="0" smtClean="0">
                <a:latin typeface="Comic Sans MS" pitchFamily="66" charset="0"/>
              </a:rPr>
              <a:t>).</a:t>
            </a:r>
          </a:p>
        </p:txBody>
      </p:sp>
      <p:sp>
        <p:nvSpPr>
          <p:cNvPr id="73730" name="CuadroTexto 3"/>
          <p:cNvSpPr txBox="1">
            <a:spLocks noChangeArrowheads="1"/>
          </p:cNvSpPr>
          <p:nvPr/>
        </p:nvSpPr>
        <p:spPr bwMode="auto">
          <a:xfrm>
            <a:off x="711200" y="2336800"/>
            <a:ext cx="5283200" cy="7080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omic Sans MS" pitchFamily="66" charset="0"/>
              </a:rPr>
              <a:t>Actividades nas que aplicamos esta estructura:</a:t>
            </a:r>
          </a:p>
        </p:txBody>
      </p:sp>
      <p:sp>
        <p:nvSpPr>
          <p:cNvPr id="73731" name="CuadroTexto 4"/>
          <p:cNvSpPr txBox="1">
            <a:spLocks noChangeArrowheads="1"/>
          </p:cNvSpPr>
          <p:nvPr/>
        </p:nvSpPr>
        <p:spPr bwMode="auto">
          <a:xfrm>
            <a:off x="6705600" y="1843088"/>
            <a:ext cx="3338513" cy="4000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En lóxico- matemáticas</a:t>
            </a:r>
          </a:p>
        </p:txBody>
      </p:sp>
      <p:sp>
        <p:nvSpPr>
          <p:cNvPr id="73732" name="CuadroTexto 5"/>
          <p:cNvSpPr txBox="1">
            <a:spLocks noChangeArrowheads="1"/>
          </p:cNvSpPr>
          <p:nvPr/>
        </p:nvSpPr>
        <p:spPr bwMode="auto">
          <a:xfrm>
            <a:off x="5595938" y="3475038"/>
            <a:ext cx="3062287" cy="4000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En Lecto- escritura</a:t>
            </a:r>
          </a:p>
        </p:txBody>
      </p:sp>
      <p:sp>
        <p:nvSpPr>
          <p:cNvPr id="73733" name="CuadroTexto 6"/>
          <p:cNvSpPr txBox="1">
            <a:spLocks noChangeArrowheads="1"/>
          </p:cNvSpPr>
          <p:nvPr/>
        </p:nvSpPr>
        <p:spPr bwMode="auto">
          <a:xfrm>
            <a:off x="6357938" y="4359275"/>
            <a:ext cx="3381375" cy="922338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Para completar  palabras ( os máis pequenos)</a:t>
            </a:r>
          </a:p>
          <a:p>
            <a:r>
              <a:rPr lang="es-ES">
                <a:latin typeface="Calibri" pitchFamily="34" charset="0"/>
              </a:rPr>
              <a:t>Para completar algunha oración….</a:t>
            </a:r>
          </a:p>
        </p:txBody>
      </p:sp>
      <p:sp>
        <p:nvSpPr>
          <p:cNvPr id="8" name="Flecha abajo 7"/>
          <p:cNvSpPr/>
          <p:nvPr/>
        </p:nvSpPr>
        <p:spPr>
          <a:xfrm>
            <a:off x="7569200" y="3913188"/>
            <a:ext cx="479425" cy="4381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73735" name="CuadroTexto 8"/>
          <p:cNvSpPr txBox="1">
            <a:spLocks noChangeArrowheads="1"/>
          </p:cNvSpPr>
          <p:nvPr/>
        </p:nvSpPr>
        <p:spPr bwMode="auto">
          <a:xfrm>
            <a:off x="5051425" y="5765800"/>
            <a:ext cx="2997200" cy="4000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Secuencia  de imaxes</a:t>
            </a:r>
          </a:p>
        </p:txBody>
      </p:sp>
      <p:sp>
        <p:nvSpPr>
          <p:cNvPr id="73736" name="CuadroTexto 2"/>
          <p:cNvSpPr txBox="1">
            <a:spLocks noChangeArrowheads="1"/>
          </p:cNvSpPr>
          <p:nvPr/>
        </p:nvSpPr>
        <p:spPr bwMode="auto">
          <a:xfrm>
            <a:off x="8658225" y="2397125"/>
            <a:ext cx="2306638" cy="923925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Series numéricas</a:t>
            </a:r>
          </a:p>
          <a:p>
            <a:r>
              <a:rPr lang="es-ES">
                <a:latin typeface="Calibri" pitchFamily="34" charset="0"/>
              </a:rPr>
              <a:t>Bloques lóxicos…</a:t>
            </a:r>
          </a:p>
          <a:p>
            <a:endParaRPr lang="es-E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ítulo 1"/>
          <p:cNvSpPr>
            <a:spLocks noGrp="1"/>
          </p:cNvSpPr>
          <p:nvPr>
            <p:ph type="title"/>
          </p:nvPr>
        </p:nvSpPr>
        <p:spPr>
          <a:xfrm>
            <a:off x="2565400" y="31750"/>
            <a:ext cx="4865688" cy="854075"/>
          </a:xfrm>
          <a:ln w="76200">
            <a:solidFill>
              <a:srgbClr val="0070C0"/>
            </a:solidFill>
          </a:ln>
        </p:spPr>
        <p:txBody>
          <a:bodyPr/>
          <a:lstStyle/>
          <a:p>
            <a:r>
              <a:rPr lang="es-ES" dirty="0" smtClean="0">
                <a:latin typeface="Comic Sans MS" pitchFamily="66" charset="0"/>
              </a:rPr>
              <a:t>Cómo </a:t>
            </a:r>
            <a:r>
              <a:rPr lang="es-ES" dirty="0" err="1" smtClean="0">
                <a:latin typeface="Comic Sans MS" pitchFamily="66" charset="0"/>
              </a:rPr>
              <a:t>comezar</a:t>
            </a:r>
            <a:r>
              <a:rPr lang="es-ES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74754" name="CuadroTexto 3"/>
          <p:cNvSpPr txBox="1">
            <a:spLocks noChangeArrowheads="1"/>
          </p:cNvSpPr>
          <p:nvPr/>
        </p:nvSpPr>
        <p:spPr bwMode="auto">
          <a:xfrm>
            <a:off x="479425" y="993775"/>
            <a:ext cx="5980113" cy="563245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smtClean="0">
                <a:latin typeface="Comic Sans MS" pitchFamily="66" charset="0"/>
              </a:rPr>
              <a:t>Iniciaba coa explicación </a:t>
            </a:r>
            <a:r>
              <a:rPr lang="es-ES" sz="2000" dirty="0">
                <a:latin typeface="Comic Sans MS" pitchFamily="66" charset="0"/>
              </a:rPr>
              <a:t>no espacio da asamblea a </a:t>
            </a:r>
            <a:r>
              <a:rPr lang="es-ES" sz="2000" dirty="0" err="1">
                <a:latin typeface="Comic Sans MS" pitchFamily="66" charset="0"/>
              </a:rPr>
              <a:t>actividade</a:t>
            </a:r>
            <a:r>
              <a:rPr lang="es-ES" sz="2000" dirty="0">
                <a:latin typeface="Comic Sans MS" pitchFamily="66" charset="0"/>
              </a:rPr>
              <a:t> que </a:t>
            </a:r>
            <a:r>
              <a:rPr lang="es-ES" sz="2000" dirty="0" err="1">
                <a:latin typeface="Comic Sans MS" pitchFamily="66" charset="0"/>
              </a:rPr>
              <a:t>iamos</a:t>
            </a:r>
            <a:r>
              <a:rPr lang="es-ES" sz="2000" dirty="0">
                <a:latin typeface="Comic Sans MS" pitchFamily="66" charset="0"/>
              </a:rPr>
              <a:t> a </a:t>
            </a:r>
            <a:r>
              <a:rPr lang="es-ES" sz="2000" dirty="0" err="1" smtClean="0">
                <a:latin typeface="Comic Sans MS" pitchFamily="66" charset="0"/>
              </a:rPr>
              <a:t>facer</a:t>
            </a:r>
            <a:r>
              <a:rPr lang="es-ES" sz="2000" dirty="0" smtClean="0">
                <a:latin typeface="Comic Sans MS" pitchFamily="66" charset="0"/>
              </a:rPr>
              <a:t> (sobre </a:t>
            </a:r>
            <a:r>
              <a:rPr lang="es-ES" sz="2000" dirty="0">
                <a:latin typeface="Comic Sans MS" pitchFamily="66" charset="0"/>
              </a:rPr>
              <a:t>todo cando comenzamos a </a:t>
            </a:r>
            <a:r>
              <a:rPr lang="es-ES" sz="2000" dirty="0" err="1">
                <a:latin typeface="Comic Sans MS" pitchFamily="66" charset="0"/>
              </a:rPr>
              <a:t>traballar</a:t>
            </a:r>
            <a:r>
              <a:rPr lang="es-ES" sz="2000" dirty="0">
                <a:latin typeface="Comic Sans MS" pitchFamily="66" charset="0"/>
              </a:rPr>
              <a:t> por </a:t>
            </a:r>
            <a:r>
              <a:rPr lang="es-ES" sz="2000" dirty="0" err="1">
                <a:latin typeface="Comic Sans MS" pitchFamily="66" charset="0"/>
              </a:rPr>
              <a:t>primeira</a:t>
            </a:r>
            <a:r>
              <a:rPr lang="es-ES" sz="2000" dirty="0">
                <a:latin typeface="Comic Sans MS" pitchFamily="66" charset="0"/>
              </a:rPr>
              <a:t> vez con </a:t>
            </a:r>
            <a:r>
              <a:rPr lang="es-ES" sz="2000" dirty="0" err="1">
                <a:latin typeface="Comic Sans MS" pitchFamily="66" charset="0"/>
              </a:rPr>
              <a:t>eles,tanto</a:t>
            </a:r>
            <a:r>
              <a:rPr lang="es-ES" sz="2000" dirty="0">
                <a:latin typeface="Comic Sans MS" pitchFamily="66" charset="0"/>
              </a:rPr>
              <a:t> en 3,4 e 5 anos).</a:t>
            </a:r>
          </a:p>
          <a:p>
            <a:r>
              <a:rPr lang="es-ES" sz="2000" dirty="0" err="1">
                <a:latin typeface="Comic Sans MS" pitchFamily="66" charset="0"/>
              </a:rPr>
              <a:t>Deixaba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moi</a:t>
            </a:r>
            <a:r>
              <a:rPr lang="es-ES" sz="2000" dirty="0">
                <a:latin typeface="Comic Sans MS" pitchFamily="66" charset="0"/>
              </a:rPr>
              <a:t> claro </a:t>
            </a:r>
            <a:r>
              <a:rPr lang="es-ES" sz="2000" dirty="0" err="1">
                <a:latin typeface="Comic Sans MS" pitchFamily="66" charset="0"/>
              </a:rPr>
              <a:t>unha</a:t>
            </a:r>
            <a:r>
              <a:rPr lang="es-ES" sz="2000" dirty="0">
                <a:latin typeface="Comic Sans MS" pitchFamily="66" charset="0"/>
              </a:rPr>
              <a:t> serie de normas a  seguir:</a:t>
            </a:r>
          </a:p>
          <a:p>
            <a:r>
              <a:rPr lang="es-ES" sz="2000" dirty="0">
                <a:latin typeface="Comic Sans MS" pitchFamily="66" charset="0"/>
              </a:rPr>
              <a:t>    *</a:t>
            </a:r>
            <a:r>
              <a:rPr lang="es-ES" sz="2000" dirty="0" err="1">
                <a:latin typeface="Comic Sans MS" pitchFamily="66" charset="0"/>
              </a:rPr>
              <a:t>Temos</a:t>
            </a:r>
            <a:r>
              <a:rPr lang="es-ES" sz="2000" dirty="0">
                <a:latin typeface="Comic Sans MS" pitchFamily="66" charset="0"/>
              </a:rPr>
              <a:t> que determinar </a:t>
            </a:r>
            <a:r>
              <a:rPr lang="es-ES" sz="2000" dirty="0" err="1">
                <a:latin typeface="Comic Sans MS" pitchFamily="66" charset="0"/>
              </a:rPr>
              <a:t>quen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comenza</a:t>
            </a:r>
            <a:r>
              <a:rPr lang="es-ES" sz="2000" dirty="0">
                <a:latin typeface="Comic Sans MS" pitchFamily="66" charset="0"/>
              </a:rPr>
              <a:t> a </a:t>
            </a:r>
            <a:r>
              <a:rPr lang="es-ES" sz="2000" dirty="0" err="1">
                <a:latin typeface="Comic Sans MS" pitchFamily="66" charset="0"/>
              </a:rPr>
              <a:t>actividade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r>
              <a:rPr lang="es-ES" sz="2000" dirty="0">
                <a:latin typeface="Comic Sans MS" pitchFamily="66" charset="0"/>
              </a:rPr>
              <a:t>    *Seguirá a dirección das </a:t>
            </a:r>
            <a:r>
              <a:rPr lang="es-ES" sz="2000" dirty="0" err="1">
                <a:latin typeface="Comic Sans MS" pitchFamily="66" charset="0"/>
              </a:rPr>
              <a:t>agullas</a:t>
            </a:r>
            <a:r>
              <a:rPr lang="es-ES" sz="2000" dirty="0">
                <a:latin typeface="Comic Sans MS" pitchFamily="66" charset="0"/>
              </a:rPr>
              <a:t> do </a:t>
            </a:r>
            <a:r>
              <a:rPr lang="es-ES" sz="2000" dirty="0" err="1">
                <a:latin typeface="Comic Sans MS" pitchFamily="66" charset="0"/>
              </a:rPr>
              <a:t>reloxo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r>
              <a:rPr lang="es-ES" sz="2000" dirty="0">
                <a:latin typeface="Comic Sans MS" pitchFamily="66" charset="0"/>
              </a:rPr>
              <a:t>    *Todos </a:t>
            </a:r>
            <a:r>
              <a:rPr lang="es-ES" sz="2000" dirty="0" err="1">
                <a:latin typeface="Comic Sans MS" pitchFamily="66" charset="0"/>
              </a:rPr>
              <a:t>teñen</a:t>
            </a:r>
            <a:r>
              <a:rPr lang="es-ES" sz="2000" dirty="0">
                <a:latin typeface="Comic Sans MS" pitchFamily="66" charset="0"/>
              </a:rPr>
              <a:t> que participar e tomar </a:t>
            </a:r>
            <a:r>
              <a:rPr lang="es-ES" sz="2000" dirty="0" err="1">
                <a:latin typeface="Comic Sans MS" pitchFamily="66" charset="0"/>
              </a:rPr>
              <a:t>decisions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r>
              <a:rPr lang="es-ES" sz="2000" dirty="0">
                <a:latin typeface="Comic Sans MS" pitchFamily="66" charset="0"/>
              </a:rPr>
              <a:t>    * </a:t>
            </a:r>
            <a:r>
              <a:rPr lang="es-ES" sz="2000" dirty="0" err="1">
                <a:latin typeface="Comic Sans MS" pitchFamily="66" charset="0"/>
              </a:rPr>
              <a:t>Coller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tod@s</a:t>
            </a:r>
            <a:r>
              <a:rPr lang="es-ES" sz="2000" dirty="0">
                <a:latin typeface="Comic Sans MS" pitchFamily="66" charset="0"/>
              </a:rPr>
              <a:t> a vez o lápiz.</a:t>
            </a:r>
          </a:p>
          <a:p>
            <a:r>
              <a:rPr lang="es-ES" sz="2000" dirty="0">
                <a:latin typeface="Comic Sans MS" pitchFamily="66" charset="0"/>
              </a:rPr>
              <a:t>    * Comprobar que todos </a:t>
            </a:r>
            <a:r>
              <a:rPr lang="es-ES" sz="2000" dirty="0" err="1">
                <a:latin typeface="Comic Sans MS" pitchFamily="66" charset="0"/>
              </a:rPr>
              <a:t>puxeron</a:t>
            </a:r>
            <a:r>
              <a:rPr lang="es-ES" sz="2000" dirty="0">
                <a:latin typeface="Comic Sans MS" pitchFamily="66" charset="0"/>
              </a:rPr>
              <a:t> a </a:t>
            </a:r>
            <a:r>
              <a:rPr lang="es-ES" sz="2000" dirty="0" err="1">
                <a:latin typeface="Comic Sans MS" pitchFamily="66" charset="0"/>
              </a:rPr>
              <a:t>resposta</a:t>
            </a:r>
            <a:r>
              <a:rPr lang="es-ES" sz="2000" dirty="0">
                <a:latin typeface="Comic Sans MS" pitchFamily="66" charset="0"/>
              </a:rPr>
              <a:t> ben (revisar)</a:t>
            </a:r>
          </a:p>
          <a:p>
            <a:r>
              <a:rPr lang="es-ES" sz="2000" dirty="0">
                <a:latin typeface="Comic Sans MS" pitchFamily="66" charset="0"/>
              </a:rPr>
              <a:t>    * Non poden pasar a </a:t>
            </a:r>
            <a:r>
              <a:rPr lang="es-ES" sz="2000" dirty="0" err="1">
                <a:latin typeface="Comic Sans MS" pitchFamily="66" charset="0"/>
              </a:rPr>
              <a:t>seguinte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actividade</a:t>
            </a:r>
            <a:r>
              <a:rPr lang="es-ES" sz="2000" dirty="0">
                <a:latin typeface="Comic Sans MS" pitchFamily="66" charset="0"/>
              </a:rPr>
              <a:t> ata comprobar que todos os componentes do equipo </a:t>
            </a:r>
            <a:r>
              <a:rPr lang="es-ES" sz="2000" dirty="0" err="1">
                <a:latin typeface="Comic Sans MS" pitchFamily="66" charset="0"/>
              </a:rPr>
              <a:t>teñen</a:t>
            </a:r>
            <a:r>
              <a:rPr lang="es-ES" sz="2000" dirty="0">
                <a:latin typeface="Comic Sans MS" pitchFamily="66" charset="0"/>
              </a:rPr>
              <a:t> a </a:t>
            </a:r>
            <a:r>
              <a:rPr lang="es-ES" sz="2000" dirty="0" err="1">
                <a:latin typeface="Comic Sans MS" pitchFamily="66" charset="0"/>
              </a:rPr>
              <a:t>resposta</a:t>
            </a:r>
            <a:r>
              <a:rPr lang="es-ES" sz="2000" dirty="0">
                <a:latin typeface="Comic Sans MS" pitchFamily="66" charset="0"/>
              </a:rPr>
              <a:t> ben.</a:t>
            </a:r>
          </a:p>
          <a:p>
            <a:r>
              <a:rPr lang="es-ES" sz="2000" dirty="0">
                <a:latin typeface="Comic Sans MS" pitchFamily="66" charset="0"/>
              </a:rPr>
              <a:t>    *  Terán que </a:t>
            </a:r>
            <a:r>
              <a:rPr lang="es-ES" sz="2000" dirty="0" err="1">
                <a:latin typeface="Comic Sans MS" pitchFamily="66" charset="0"/>
              </a:rPr>
              <a:t>axudarse</a:t>
            </a:r>
            <a:r>
              <a:rPr lang="es-ES" sz="2000" dirty="0">
                <a:latin typeface="Comic Sans MS" pitchFamily="66" charset="0"/>
              </a:rPr>
              <a:t>.</a:t>
            </a:r>
          </a:p>
        </p:txBody>
      </p:sp>
      <p:sp>
        <p:nvSpPr>
          <p:cNvPr id="6" name="Cinta perforada 5"/>
          <p:cNvSpPr/>
          <p:nvPr/>
        </p:nvSpPr>
        <p:spPr>
          <a:xfrm>
            <a:off x="7431088" y="885825"/>
            <a:ext cx="4035425" cy="121126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>
                <a:solidFill>
                  <a:schemeClr val="tx1"/>
                </a:solidFill>
              </a:rPr>
              <a:t>E </a:t>
            </a:r>
            <a:r>
              <a:rPr lang="es-ES" sz="2000" b="1" dirty="0" err="1">
                <a:solidFill>
                  <a:schemeClr val="tx1"/>
                </a:solidFill>
              </a:rPr>
              <a:t>moi</a:t>
            </a:r>
            <a:r>
              <a:rPr lang="es-ES" sz="2000" b="1" dirty="0">
                <a:solidFill>
                  <a:schemeClr val="tx1"/>
                </a:solidFill>
              </a:rPr>
              <a:t> importante </a:t>
            </a:r>
            <a:r>
              <a:rPr lang="es-ES" sz="2000" b="1" dirty="0" err="1">
                <a:solidFill>
                  <a:schemeClr val="tx1"/>
                </a:solidFill>
              </a:rPr>
              <a:t>ó</a:t>
            </a:r>
            <a:r>
              <a:rPr lang="es-ES" sz="2000" b="1" dirty="0">
                <a:solidFill>
                  <a:schemeClr val="tx1"/>
                </a:solidFill>
              </a:rPr>
              <a:t> principio  contar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dirty="0">
                <a:solidFill>
                  <a:schemeClr val="tx1"/>
                </a:solidFill>
              </a:rPr>
              <a:t>coa </a:t>
            </a:r>
            <a:r>
              <a:rPr lang="es-ES" sz="2000" b="1" dirty="0" err="1">
                <a:solidFill>
                  <a:schemeClr val="tx1"/>
                </a:solidFill>
              </a:rPr>
              <a:t>axuda</a:t>
            </a:r>
            <a:r>
              <a:rPr lang="es-ES" sz="2000" b="1" dirty="0">
                <a:solidFill>
                  <a:schemeClr val="tx1"/>
                </a:solidFill>
              </a:rPr>
              <a:t> da profe de </a:t>
            </a:r>
            <a:r>
              <a:rPr lang="es-ES" sz="2000" b="1" dirty="0" err="1">
                <a:solidFill>
                  <a:schemeClr val="tx1"/>
                </a:solidFill>
              </a:rPr>
              <a:t>apoio</a:t>
            </a:r>
            <a:r>
              <a:rPr lang="es-ES" sz="20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74756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4688" y="2351088"/>
            <a:ext cx="4630737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ChangeArrowheads="1"/>
          </p:cNvSpPr>
          <p:nvPr/>
        </p:nvSpPr>
        <p:spPr bwMode="auto">
          <a:xfrm>
            <a:off x="1992313" y="404813"/>
            <a:ext cx="6985000" cy="576262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defTabSz="449263">
              <a:lnSpc>
                <a:spcPct val="80000"/>
              </a:lnSpc>
              <a:buClr>
                <a:srgbClr val="FFFFFF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altLang="es-ES" sz="2000" b="1" dirty="0">
                <a:solidFill>
                  <a:srgbClr val="FFFFFF"/>
                </a:solidFill>
              </a:rPr>
              <a:t>5. Qué entendemos por </a:t>
            </a:r>
            <a:r>
              <a:rPr lang="es-ES" altLang="es-ES" sz="2000" b="1" dirty="0" err="1" smtClean="0">
                <a:solidFill>
                  <a:srgbClr val="FFFFFF"/>
                </a:solidFill>
              </a:rPr>
              <a:t>aprendizaxe</a:t>
            </a:r>
            <a:r>
              <a:rPr lang="es-ES" altLang="es-ES" sz="2000" b="1" dirty="0" smtClean="0">
                <a:solidFill>
                  <a:srgbClr val="FFFFFF"/>
                </a:solidFill>
              </a:rPr>
              <a:t> cooperativa</a:t>
            </a:r>
            <a:endParaRPr lang="es-ES" altLang="es-ES" sz="2000" b="1" dirty="0">
              <a:solidFill>
                <a:srgbClr val="FFFFFF"/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135188" y="1125538"/>
            <a:ext cx="5905500" cy="358775"/>
          </a:xfrm>
          <a:prstGeom prst="rect">
            <a:avLst/>
          </a:prstGeom>
          <a:solidFill>
            <a:srgbClr val="99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es-ES" altLang="es-ES" sz="2000" b="1">
                <a:solidFill>
                  <a:srgbClr val="000000"/>
                </a:solidFill>
              </a:rPr>
              <a:t>Colaborar </a:t>
            </a:r>
            <a:r>
              <a:rPr lang="es-ES" altLang="es-ES" sz="2000" b="1" i="1">
                <a:solidFill>
                  <a:srgbClr val="000000"/>
                </a:solidFill>
              </a:rPr>
              <a:t>versus</a:t>
            </a:r>
            <a:r>
              <a:rPr lang="es-ES" altLang="es-ES" sz="2000" b="1">
                <a:solidFill>
                  <a:srgbClr val="000000"/>
                </a:solidFill>
              </a:rPr>
              <a:t> cooperar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609725" y="1700213"/>
            <a:ext cx="6565900" cy="3140075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ES" dirty="0">
                <a:solidFill>
                  <a:srgbClr val="000000"/>
                </a:solidFill>
              </a:rPr>
              <a:t>Cooperar non é o </a:t>
            </a:r>
            <a:r>
              <a:rPr lang="es-ES" altLang="es-ES" dirty="0" err="1">
                <a:solidFill>
                  <a:srgbClr val="000000"/>
                </a:solidFill>
              </a:rPr>
              <a:t>mesmo</a:t>
            </a:r>
            <a:r>
              <a:rPr lang="es-ES" altLang="es-ES" dirty="0">
                <a:solidFill>
                  <a:srgbClr val="000000"/>
                </a:solidFill>
              </a:rPr>
              <a:t> que colaborar. </a:t>
            </a:r>
          </a:p>
          <a:p>
            <a:pPr>
              <a:spcBef>
                <a:spcPct val="50000"/>
              </a:spcBef>
            </a:pPr>
            <a:r>
              <a:rPr lang="es-ES" altLang="es-ES" dirty="0">
                <a:solidFill>
                  <a:srgbClr val="000000"/>
                </a:solidFill>
              </a:rPr>
              <a:t>A cooperación </a:t>
            </a:r>
            <a:r>
              <a:rPr lang="es-ES" altLang="es-ES" dirty="0" err="1">
                <a:solidFill>
                  <a:srgbClr val="000000"/>
                </a:solidFill>
              </a:rPr>
              <a:t>engade</a:t>
            </a:r>
            <a:r>
              <a:rPr lang="es-ES" altLang="es-ES" dirty="0">
                <a:solidFill>
                  <a:srgbClr val="000000"/>
                </a:solidFill>
              </a:rPr>
              <a:t> á colaboración un plus de </a:t>
            </a:r>
            <a:r>
              <a:rPr lang="es-ES" altLang="es-ES" b="1" dirty="0" err="1">
                <a:solidFill>
                  <a:srgbClr val="000000"/>
                </a:solidFill>
              </a:rPr>
              <a:t>solidaridade</a:t>
            </a:r>
            <a:r>
              <a:rPr lang="es-ES" altLang="es-ES" b="1" dirty="0">
                <a:solidFill>
                  <a:srgbClr val="000000"/>
                </a:solidFill>
              </a:rPr>
              <a:t>, de </a:t>
            </a:r>
            <a:r>
              <a:rPr lang="es-ES" altLang="es-ES" b="1" dirty="0" err="1">
                <a:solidFill>
                  <a:srgbClr val="000000"/>
                </a:solidFill>
              </a:rPr>
              <a:t>axuda</a:t>
            </a:r>
            <a:r>
              <a:rPr lang="es-ES" altLang="es-ES" b="1" dirty="0">
                <a:solidFill>
                  <a:srgbClr val="000000"/>
                </a:solidFill>
              </a:rPr>
              <a:t> mutua</a:t>
            </a:r>
            <a:r>
              <a:rPr lang="es-ES" altLang="es-ES" dirty="0">
                <a:solidFill>
                  <a:srgbClr val="000000"/>
                </a:solidFill>
              </a:rPr>
              <a:t>, </a:t>
            </a:r>
            <a:r>
              <a:rPr lang="es-ES" altLang="es-ES" b="1" dirty="0">
                <a:solidFill>
                  <a:srgbClr val="000000"/>
                </a:solidFill>
              </a:rPr>
              <a:t>empatía…</a:t>
            </a:r>
            <a:r>
              <a:rPr lang="es-ES" altLang="es-ES" dirty="0">
                <a:solidFill>
                  <a:srgbClr val="000000"/>
                </a:solidFill>
              </a:rPr>
              <a:t>que </a:t>
            </a:r>
            <a:r>
              <a:rPr lang="es-ES" altLang="es-ES" dirty="0" err="1">
                <a:solidFill>
                  <a:srgbClr val="000000"/>
                </a:solidFill>
              </a:rPr>
              <a:t>fai</a:t>
            </a:r>
            <a:r>
              <a:rPr lang="es-ES" altLang="es-ES" dirty="0">
                <a:solidFill>
                  <a:srgbClr val="000000"/>
                </a:solidFill>
              </a:rPr>
              <a:t>  que os que </a:t>
            </a:r>
            <a:r>
              <a:rPr lang="es-ES" altLang="es-ES" dirty="0" err="1">
                <a:solidFill>
                  <a:srgbClr val="000000"/>
                </a:solidFill>
              </a:rPr>
              <a:t>nun</a:t>
            </a:r>
            <a:r>
              <a:rPr lang="es-ES" altLang="es-ES" dirty="0">
                <a:solidFill>
                  <a:srgbClr val="000000"/>
                </a:solidFill>
              </a:rPr>
              <a:t> principio simplemente colaboran para ser </a:t>
            </a:r>
            <a:r>
              <a:rPr lang="es-ES" altLang="es-ES" dirty="0" err="1">
                <a:solidFill>
                  <a:srgbClr val="000000"/>
                </a:solidFill>
              </a:rPr>
              <a:t>máis</a:t>
            </a:r>
            <a:r>
              <a:rPr lang="es-ES" altLang="es-ES" dirty="0">
                <a:solidFill>
                  <a:srgbClr val="000000"/>
                </a:solidFill>
              </a:rPr>
              <a:t> eficaces, acaben </a:t>
            </a:r>
            <a:r>
              <a:rPr lang="es-ES" altLang="es-ES" dirty="0" err="1" smtClean="0">
                <a:solidFill>
                  <a:srgbClr val="000000"/>
                </a:solidFill>
              </a:rPr>
              <a:t>establecendo</a:t>
            </a:r>
            <a:r>
              <a:rPr lang="es-ES" altLang="es-ES" dirty="0" smtClean="0">
                <a:solidFill>
                  <a:srgbClr val="000000"/>
                </a:solidFill>
              </a:rPr>
              <a:t> </a:t>
            </a:r>
            <a:r>
              <a:rPr lang="es-ES" altLang="es-ES" dirty="0">
                <a:solidFill>
                  <a:srgbClr val="000000"/>
                </a:solidFill>
              </a:rPr>
              <a:t>entre eles lazos afectivos </a:t>
            </a:r>
            <a:r>
              <a:rPr lang="es-ES" altLang="es-ES" dirty="0" err="1">
                <a:solidFill>
                  <a:srgbClr val="000000"/>
                </a:solidFill>
              </a:rPr>
              <a:t>máis</a:t>
            </a:r>
            <a:r>
              <a:rPr lang="es-ES" altLang="es-ES" dirty="0">
                <a:solidFill>
                  <a:srgbClr val="000000"/>
                </a:solidFill>
              </a:rPr>
              <a:t> profundos, e ser capaces de:</a:t>
            </a:r>
          </a:p>
          <a:p>
            <a:pPr>
              <a:spcBef>
                <a:spcPct val="50000"/>
              </a:spcBef>
            </a:pPr>
            <a:r>
              <a:rPr lang="es-ES" altLang="es-ES" dirty="0">
                <a:solidFill>
                  <a:srgbClr val="000000"/>
                </a:solidFill>
              </a:rPr>
              <a:t>   </a:t>
            </a:r>
            <a:r>
              <a:rPr lang="es-ES" altLang="es-ES" dirty="0" err="1">
                <a:solidFill>
                  <a:srgbClr val="000000"/>
                </a:solidFill>
              </a:rPr>
              <a:t>Traballar</a:t>
            </a:r>
            <a:r>
              <a:rPr lang="es-ES" altLang="es-ES" dirty="0">
                <a:solidFill>
                  <a:srgbClr val="000000"/>
                </a:solidFill>
              </a:rPr>
              <a:t> </a:t>
            </a:r>
            <a:r>
              <a:rPr lang="es-ES" altLang="es-ES" dirty="0" err="1">
                <a:solidFill>
                  <a:srgbClr val="000000"/>
                </a:solidFill>
              </a:rPr>
              <a:t>conxuntamente</a:t>
            </a:r>
            <a:r>
              <a:rPr lang="es-ES" altLang="es-ES" dirty="0">
                <a:solidFill>
                  <a:srgbClr val="000000"/>
                </a:solidFill>
              </a:rPr>
              <a:t>, dar e recibir </a:t>
            </a:r>
            <a:r>
              <a:rPr lang="es-ES" altLang="es-ES" dirty="0" err="1">
                <a:solidFill>
                  <a:srgbClr val="000000"/>
                </a:solidFill>
              </a:rPr>
              <a:t>axuda</a:t>
            </a:r>
            <a:r>
              <a:rPr lang="es-ES" altLang="es-ES" dirty="0">
                <a:solidFill>
                  <a:srgbClr val="000000"/>
                </a:solidFill>
              </a:rPr>
              <a:t>, animarse, motivarse, ser críticos… para conseguir un </a:t>
            </a:r>
            <a:r>
              <a:rPr lang="es-ES" altLang="es-ES" dirty="0" err="1">
                <a:solidFill>
                  <a:srgbClr val="000000"/>
                </a:solidFill>
              </a:rPr>
              <a:t>obxetivo</a:t>
            </a:r>
            <a:r>
              <a:rPr lang="es-ES" altLang="es-ES" dirty="0">
                <a:solidFill>
                  <a:srgbClr val="000000"/>
                </a:solidFill>
              </a:rPr>
              <a:t> común             ( progresar cada un no </a:t>
            </a:r>
            <a:r>
              <a:rPr lang="es-ES" altLang="es-ES" dirty="0" err="1">
                <a:solidFill>
                  <a:srgbClr val="000000"/>
                </a:solidFill>
              </a:rPr>
              <a:t>seu</a:t>
            </a:r>
            <a:r>
              <a:rPr lang="es-ES" altLang="es-ES" dirty="0">
                <a:solidFill>
                  <a:srgbClr val="000000"/>
                </a:solidFill>
              </a:rPr>
              <a:t>  </a:t>
            </a:r>
            <a:r>
              <a:rPr lang="es-ES" altLang="es-ES" dirty="0" err="1">
                <a:solidFill>
                  <a:srgbClr val="000000"/>
                </a:solidFill>
              </a:rPr>
              <a:t>aprendizaxe</a:t>
            </a:r>
            <a:r>
              <a:rPr lang="es-ES" altLang="es-ES" dirty="0">
                <a:solidFill>
                  <a:srgbClr val="000000"/>
                </a:solidFill>
              </a:rPr>
              <a:t>), e contribuir a crear </a:t>
            </a:r>
            <a:r>
              <a:rPr lang="es-ES" altLang="es-ES" dirty="0" err="1">
                <a:solidFill>
                  <a:srgbClr val="000000"/>
                </a:solidFill>
              </a:rPr>
              <a:t>unha</a:t>
            </a:r>
            <a:r>
              <a:rPr lang="es-ES" altLang="es-ES" dirty="0">
                <a:solidFill>
                  <a:srgbClr val="000000"/>
                </a:solidFill>
              </a:rPr>
              <a:t> relación </a:t>
            </a:r>
            <a:r>
              <a:rPr lang="es-ES" altLang="es-ES" dirty="0" err="1">
                <a:solidFill>
                  <a:srgbClr val="000000"/>
                </a:solidFill>
              </a:rPr>
              <a:t>máis</a:t>
            </a:r>
            <a:r>
              <a:rPr lang="es-ES" altLang="es-ES" dirty="0">
                <a:solidFill>
                  <a:srgbClr val="000000"/>
                </a:solidFill>
              </a:rPr>
              <a:t> intensa…</a:t>
            </a:r>
          </a:p>
        </p:txBody>
      </p:sp>
      <p:pic>
        <p:nvPicPr>
          <p:cNvPr id="31748" name="Picture 10" descr="trabajo en grupo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5375" y="3921125"/>
            <a:ext cx="2919413" cy="266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3" y="153988"/>
            <a:ext cx="4014787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85063" y="711200"/>
            <a:ext cx="40100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338" y="4062413"/>
            <a:ext cx="3567112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Imagen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3950" y="3675063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CuadroTexto 5"/>
          <p:cNvSpPr txBox="1">
            <a:spLocks noChangeArrowheads="1"/>
          </p:cNvSpPr>
          <p:nvPr/>
        </p:nvSpPr>
        <p:spPr bwMode="auto">
          <a:xfrm>
            <a:off x="4383088" y="268288"/>
            <a:ext cx="4441825" cy="4000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Proxecto “ Os submarinos” 4 anos</a:t>
            </a:r>
          </a:p>
        </p:txBody>
      </p:sp>
      <p:sp>
        <p:nvSpPr>
          <p:cNvPr id="75782" name="CuadroTexto 6"/>
          <p:cNvSpPr txBox="1">
            <a:spLocks noChangeArrowheads="1"/>
          </p:cNvSpPr>
          <p:nvPr/>
        </p:nvSpPr>
        <p:spPr bwMode="auto">
          <a:xfrm>
            <a:off x="5100638" y="941388"/>
            <a:ext cx="1885950" cy="20320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Completar  as partes do submarino:</a:t>
            </a:r>
          </a:p>
          <a:p>
            <a:r>
              <a:rPr lang="es-ES">
                <a:latin typeface="Calibri" pitchFamily="34" charset="0"/>
              </a:rPr>
              <a:t>Periscopio</a:t>
            </a:r>
          </a:p>
          <a:p>
            <a:r>
              <a:rPr lang="es-ES">
                <a:latin typeface="Calibri" pitchFamily="34" charset="0"/>
              </a:rPr>
              <a:t>Timón</a:t>
            </a:r>
          </a:p>
          <a:p>
            <a:r>
              <a:rPr lang="es-ES">
                <a:latin typeface="Calibri" pitchFamily="34" charset="0"/>
              </a:rPr>
              <a:t>Hélice</a:t>
            </a:r>
          </a:p>
          <a:p>
            <a:r>
              <a:rPr lang="es-ES">
                <a:latin typeface="Calibri" pitchFamily="34" charset="0"/>
              </a:rPr>
              <a:t>Torre de mando</a:t>
            </a:r>
          </a:p>
        </p:txBody>
      </p:sp>
      <p:sp>
        <p:nvSpPr>
          <p:cNvPr id="75783" name="CuadroTexto 8"/>
          <p:cNvSpPr txBox="1">
            <a:spLocks noChangeArrowheads="1"/>
          </p:cNvSpPr>
          <p:nvPr/>
        </p:nvSpPr>
        <p:spPr bwMode="auto">
          <a:xfrm>
            <a:off x="9288463" y="3568700"/>
            <a:ext cx="1858962" cy="64611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Cada  equipo tiña unhas tarxetas.</a:t>
            </a:r>
          </a:p>
        </p:txBody>
      </p:sp>
      <p:sp>
        <p:nvSpPr>
          <p:cNvPr id="75784" name="CuadroTexto 9"/>
          <p:cNvSpPr txBox="1">
            <a:spLocks noChangeArrowheads="1"/>
          </p:cNvSpPr>
          <p:nvPr/>
        </p:nvSpPr>
        <p:spPr bwMode="auto">
          <a:xfrm>
            <a:off x="8824913" y="4706938"/>
            <a:ext cx="2960687" cy="1477962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  </a:t>
            </a:r>
            <a:r>
              <a:rPr lang="es-ES" dirty="0" err="1">
                <a:latin typeface="Calibri" pitchFamily="34" charset="0"/>
              </a:rPr>
              <a:t>Primeiro</a:t>
            </a:r>
            <a:r>
              <a:rPr lang="es-ES" dirty="0">
                <a:latin typeface="Calibri" pitchFamily="34" charset="0"/>
              </a:rPr>
              <a:t> na asamblea </a:t>
            </a:r>
            <a:r>
              <a:rPr lang="es-ES" dirty="0" err="1">
                <a:latin typeface="Calibri" pitchFamily="34" charset="0"/>
              </a:rPr>
              <a:t>traballamos</a:t>
            </a:r>
            <a:r>
              <a:rPr lang="es-ES" dirty="0">
                <a:latin typeface="Calibri" pitchFamily="34" charset="0"/>
              </a:rPr>
              <a:t> as letras de cada palabra. Practicamos a estructura e pasamos </a:t>
            </a:r>
            <a:r>
              <a:rPr lang="es-ES" dirty="0" err="1">
                <a:latin typeface="Calibri" pitchFamily="34" charset="0"/>
              </a:rPr>
              <a:t>ó</a:t>
            </a:r>
            <a:r>
              <a:rPr lang="es-ES" dirty="0" smtClean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traballo</a:t>
            </a:r>
            <a:r>
              <a:rPr lang="es-ES" dirty="0">
                <a:latin typeface="Calibri" pitchFamily="34" charset="0"/>
              </a:rPr>
              <a:t> por equipos.</a:t>
            </a:r>
          </a:p>
        </p:txBody>
      </p:sp>
      <p:sp>
        <p:nvSpPr>
          <p:cNvPr id="75785" name="CuadroTexto 11"/>
          <p:cNvSpPr txBox="1">
            <a:spLocks noChangeArrowheads="1"/>
          </p:cNvSpPr>
          <p:nvPr/>
        </p:nvSpPr>
        <p:spPr bwMode="auto">
          <a:xfrm>
            <a:off x="465138" y="3446463"/>
            <a:ext cx="2278062" cy="369887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Lápices  no centro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952500"/>
            <a:ext cx="4746625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2825" y="139700"/>
            <a:ext cx="4486275" cy="336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4663" y="3598863"/>
            <a:ext cx="3754437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CuadroTexto 4"/>
          <p:cNvSpPr txBox="1">
            <a:spLocks noChangeArrowheads="1"/>
          </p:cNvSpPr>
          <p:nvPr/>
        </p:nvSpPr>
        <p:spPr bwMode="auto">
          <a:xfrm>
            <a:off x="595313" y="276225"/>
            <a:ext cx="4441825" cy="4000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alibri" pitchFamily="34" charset="0"/>
              </a:rPr>
              <a:t>Grupo  de 3 anos, Pegamentos o centro</a:t>
            </a:r>
          </a:p>
        </p:txBody>
      </p:sp>
      <p:sp>
        <p:nvSpPr>
          <p:cNvPr id="76805" name="CuadroTexto 5"/>
          <p:cNvSpPr txBox="1">
            <a:spLocks noChangeArrowheads="1"/>
          </p:cNvSpPr>
          <p:nvPr/>
        </p:nvSpPr>
        <p:spPr bwMode="auto">
          <a:xfrm>
            <a:off x="5195888" y="1306513"/>
            <a:ext cx="1930400" cy="64611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PROXECTO “OS MUIÑOS”</a:t>
            </a:r>
          </a:p>
        </p:txBody>
      </p:sp>
      <p:sp>
        <p:nvSpPr>
          <p:cNvPr id="76806" name="CuadroTexto 6"/>
          <p:cNvSpPr txBox="1">
            <a:spLocks noChangeArrowheads="1"/>
          </p:cNvSpPr>
          <p:nvPr/>
        </p:nvSpPr>
        <p:spPr bwMode="auto">
          <a:xfrm>
            <a:off x="465138" y="5916613"/>
            <a:ext cx="4440237" cy="64611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Neste caso había nenos mirando como facían</a:t>
            </a:r>
          </a:p>
          <a:p>
            <a:r>
              <a:rPr lang="es-ES">
                <a:latin typeface="Calibri" pitchFamily="34" charset="0"/>
              </a:rPr>
              <a:t>a actividade os compañeiros.</a:t>
            </a:r>
          </a:p>
        </p:txBody>
      </p:sp>
      <p:sp>
        <p:nvSpPr>
          <p:cNvPr id="76807" name="CuadroTexto 7"/>
          <p:cNvSpPr txBox="1">
            <a:spLocks noChangeArrowheads="1"/>
          </p:cNvSpPr>
          <p:nvPr/>
        </p:nvSpPr>
        <p:spPr bwMode="auto">
          <a:xfrm>
            <a:off x="449263" y="4557713"/>
            <a:ext cx="3919537" cy="36988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Primeira vez que facían  a estructura</a:t>
            </a:r>
          </a:p>
        </p:txBody>
      </p:sp>
      <p:sp>
        <p:nvSpPr>
          <p:cNvPr id="76808" name="CuadroTexto 8"/>
          <p:cNvSpPr txBox="1">
            <a:spLocks noChangeArrowheads="1"/>
          </p:cNvSpPr>
          <p:nvPr/>
        </p:nvSpPr>
        <p:spPr bwMode="auto">
          <a:xfrm>
            <a:off x="595313" y="5116513"/>
            <a:ext cx="2263775" cy="3683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Dúas mestras na aula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5241925" y="3773488"/>
            <a:ext cx="2327275" cy="2308225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 err="1" smtClean="0">
                <a:latin typeface="+mn-lt"/>
                <a:cs typeface="+mn-cs"/>
              </a:rPr>
              <a:t>Tíñamos</a:t>
            </a:r>
            <a:r>
              <a:rPr lang="es-ES" dirty="0" smtClean="0">
                <a:latin typeface="+mn-lt"/>
                <a:cs typeface="+mn-cs"/>
              </a:rPr>
              <a:t> </a:t>
            </a:r>
            <a:r>
              <a:rPr lang="es-ES" dirty="0">
                <a:latin typeface="+mn-lt"/>
                <a:cs typeface="+mn-cs"/>
              </a:rPr>
              <a:t>a aula organizada  da </a:t>
            </a:r>
            <a:r>
              <a:rPr lang="es-ES" dirty="0" err="1">
                <a:latin typeface="+mn-lt"/>
                <a:cs typeface="+mn-cs"/>
              </a:rPr>
              <a:t>seguinte</a:t>
            </a:r>
            <a:r>
              <a:rPr lang="es-ES" dirty="0">
                <a:latin typeface="+mn-lt"/>
                <a:cs typeface="+mn-cs"/>
              </a:rPr>
              <a:t> forma: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dirty="0" err="1">
                <a:latin typeface="+mn-lt"/>
                <a:cs typeface="+mn-cs"/>
              </a:rPr>
              <a:t>Uns</a:t>
            </a:r>
            <a:r>
              <a:rPr lang="es-ES" dirty="0">
                <a:latin typeface="+mn-lt"/>
                <a:cs typeface="+mn-cs"/>
              </a:rPr>
              <a:t> pintaban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dirty="0" err="1">
                <a:latin typeface="+mn-lt"/>
                <a:cs typeface="+mn-cs"/>
              </a:rPr>
              <a:t>Outros</a:t>
            </a:r>
            <a:r>
              <a:rPr lang="es-ES" dirty="0">
                <a:latin typeface="+mn-lt"/>
                <a:cs typeface="+mn-cs"/>
              </a:rPr>
              <a:t> </a:t>
            </a:r>
            <a:r>
              <a:rPr lang="es-ES" dirty="0" err="1">
                <a:latin typeface="+mn-lt"/>
                <a:cs typeface="+mn-cs"/>
              </a:rPr>
              <a:t>xogan</a:t>
            </a:r>
            <a:r>
              <a:rPr lang="es-ES" dirty="0">
                <a:latin typeface="+mn-lt"/>
                <a:cs typeface="+mn-cs"/>
              </a:rPr>
              <a:t>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dirty="0" err="1">
                <a:latin typeface="+mn-lt"/>
                <a:cs typeface="+mn-cs"/>
              </a:rPr>
              <a:t>Outros</a:t>
            </a:r>
            <a:r>
              <a:rPr lang="es-ES" dirty="0">
                <a:latin typeface="+mn-lt"/>
                <a:cs typeface="+mn-cs"/>
              </a:rPr>
              <a:t> </a:t>
            </a:r>
            <a:r>
              <a:rPr lang="es-ES" dirty="0" err="1" smtClean="0">
                <a:latin typeface="+mn-lt"/>
                <a:cs typeface="+mn-cs"/>
              </a:rPr>
              <a:t>traballaban</a:t>
            </a:r>
            <a:r>
              <a:rPr lang="es-ES" dirty="0" smtClean="0">
                <a:latin typeface="+mn-lt"/>
                <a:cs typeface="+mn-cs"/>
              </a:rPr>
              <a:t> </a:t>
            </a:r>
            <a:r>
              <a:rPr lang="es-ES" dirty="0">
                <a:latin typeface="+mn-lt"/>
                <a:cs typeface="+mn-cs"/>
              </a:rPr>
              <a:t>coa </a:t>
            </a:r>
            <a:r>
              <a:rPr lang="es-ES" dirty="0" err="1">
                <a:latin typeface="+mn-lt"/>
                <a:cs typeface="+mn-cs"/>
              </a:rPr>
              <a:t>mestre</a:t>
            </a:r>
            <a:r>
              <a:rPr lang="es-ES" dirty="0">
                <a:latin typeface="+mn-lt"/>
                <a:cs typeface="+mn-cs"/>
              </a:rPr>
              <a:t> de </a:t>
            </a:r>
            <a:r>
              <a:rPr lang="es-ES" dirty="0" err="1">
                <a:latin typeface="+mn-lt"/>
                <a:cs typeface="+mn-cs"/>
              </a:rPr>
              <a:t>apoio</a:t>
            </a:r>
            <a:r>
              <a:rPr lang="es-ES" dirty="0">
                <a:latin typeface="+mn-lt"/>
                <a:cs typeface="+mn-cs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1 Título"/>
          <p:cNvSpPr>
            <a:spLocks noGrp="1"/>
          </p:cNvSpPr>
          <p:nvPr>
            <p:ph type="title"/>
          </p:nvPr>
        </p:nvSpPr>
        <p:spPr>
          <a:xfrm>
            <a:off x="1981200" y="404813"/>
            <a:ext cx="8686800" cy="792162"/>
          </a:xfrm>
          <a:solidFill>
            <a:srgbClr val="66CCFF"/>
          </a:solidFill>
        </p:spPr>
        <p:txBody>
          <a:bodyPr/>
          <a:lstStyle/>
          <a:p>
            <a:r>
              <a:rPr lang="es-ES_tradnl" smtClean="0">
                <a:solidFill>
                  <a:srgbClr val="B50B88"/>
                </a:solidFill>
              </a:rPr>
              <a:t>Descripción  da estructura.</a:t>
            </a:r>
            <a:endParaRPr lang="es-ES" smtClean="0">
              <a:solidFill>
                <a:srgbClr val="B50B88"/>
              </a:solidFill>
            </a:endParaRPr>
          </a:p>
        </p:txBody>
      </p:sp>
      <p:sp>
        <p:nvSpPr>
          <p:cNvPr id="77826" name="3 CuadroTexto"/>
          <p:cNvSpPr txBox="1">
            <a:spLocks noChangeArrowheads="1"/>
          </p:cNvSpPr>
          <p:nvPr/>
        </p:nvSpPr>
        <p:spPr bwMode="auto">
          <a:xfrm>
            <a:off x="2279650" y="1484313"/>
            <a:ext cx="76327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2000" dirty="0">
                <a:latin typeface="Comic Sans MS" pitchFamily="66" charset="0"/>
              </a:rPr>
              <a:t>-</a:t>
            </a:r>
            <a:r>
              <a:rPr lang="es-ES_tradnl" sz="2000" dirty="0" err="1">
                <a:latin typeface="Comic Sans MS" pitchFamily="66" charset="0"/>
              </a:rPr>
              <a:t>Actividade</a:t>
            </a:r>
            <a:r>
              <a:rPr lang="es-ES_tradnl" sz="2000" dirty="0">
                <a:latin typeface="Comic Sans MS" pitchFamily="66" charset="0"/>
              </a:rPr>
              <a:t> realizada con </a:t>
            </a:r>
            <a:r>
              <a:rPr lang="es-ES_tradnl" sz="2000" dirty="0" err="1">
                <a:latin typeface="Comic Sans MS" pitchFamily="66" charset="0"/>
              </a:rPr>
              <a:t>nenos</a:t>
            </a:r>
            <a:r>
              <a:rPr lang="es-ES_tradnl" sz="2000" dirty="0">
                <a:latin typeface="Comic Sans MS" pitchFamily="66" charset="0"/>
              </a:rPr>
              <a:t> de 3 anos.</a:t>
            </a:r>
          </a:p>
          <a:p>
            <a:r>
              <a:rPr lang="es-ES_tradnl" sz="2000" dirty="0">
                <a:latin typeface="Comic Sans MS" pitchFamily="66" charset="0"/>
              </a:rPr>
              <a:t>-Cada </a:t>
            </a:r>
            <a:r>
              <a:rPr lang="es-ES_tradnl" sz="2000" dirty="0" err="1">
                <a:latin typeface="Comic Sans MS" pitchFamily="66" charset="0"/>
              </a:rPr>
              <a:t>neno</a:t>
            </a:r>
            <a:r>
              <a:rPr lang="es-ES_tradnl" sz="2000" dirty="0">
                <a:latin typeface="Comic Sans MS" pitchFamily="66" charset="0"/>
              </a:rPr>
              <a:t>/a do equipo base </a:t>
            </a:r>
            <a:r>
              <a:rPr lang="es-ES_tradnl" sz="2000" dirty="0" err="1">
                <a:latin typeface="Comic Sans MS" pitchFamily="66" charset="0"/>
              </a:rPr>
              <a:t>teñen</a:t>
            </a:r>
            <a:r>
              <a:rPr lang="es-ES_tradnl" sz="2000" dirty="0">
                <a:latin typeface="Comic Sans MS" pitchFamily="66" charset="0"/>
              </a:rPr>
              <a:t>  un folio, no que </a:t>
            </a:r>
            <a:r>
              <a:rPr lang="es-ES_tradnl" sz="2000" dirty="0" smtClean="0">
                <a:latin typeface="Comic Sans MS" pitchFamily="66" charset="0"/>
              </a:rPr>
              <a:t> </a:t>
            </a:r>
            <a:r>
              <a:rPr lang="es-ES_tradnl" sz="2000" dirty="0" err="1" smtClean="0">
                <a:latin typeface="Comic Sans MS" pitchFamily="66" charset="0"/>
              </a:rPr>
              <a:t>compoñen</a:t>
            </a:r>
            <a:r>
              <a:rPr lang="es-ES_tradnl" sz="2000" dirty="0" smtClean="0">
                <a:latin typeface="Comic Sans MS" pitchFamily="66" charset="0"/>
              </a:rPr>
              <a:t> </a:t>
            </a:r>
            <a:r>
              <a:rPr lang="es-ES_tradnl" sz="2000" dirty="0">
                <a:latin typeface="Comic Sans MS" pitchFamily="66" charset="0"/>
              </a:rPr>
              <a:t>a palabra  “ </a:t>
            </a:r>
            <a:r>
              <a:rPr lang="es-ES_tradnl" sz="2000" dirty="0" smtClean="0">
                <a:latin typeface="Comic Sans MS" pitchFamily="66" charset="0"/>
              </a:rPr>
              <a:t>MUIÑO”.</a:t>
            </a:r>
            <a:endParaRPr lang="es-ES_tradnl" sz="2000" dirty="0">
              <a:latin typeface="Comic Sans MS" pitchFamily="66" charset="0"/>
            </a:endParaRPr>
          </a:p>
          <a:p>
            <a:r>
              <a:rPr lang="es-ES_tradnl" sz="2000" dirty="0">
                <a:latin typeface="Comic Sans MS" pitchFamily="66" charset="0"/>
              </a:rPr>
              <a:t>- </a:t>
            </a:r>
            <a:r>
              <a:rPr lang="es-ES_tradnl" sz="2000" dirty="0" err="1">
                <a:latin typeface="Comic Sans MS" pitchFamily="66" charset="0"/>
              </a:rPr>
              <a:t>Tódolos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nenos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teñen</a:t>
            </a:r>
            <a:r>
              <a:rPr lang="es-ES_tradnl" sz="2000" dirty="0">
                <a:latin typeface="Comic Sans MS" pitchFamily="66" charset="0"/>
              </a:rPr>
              <a:t> as letras recortadas.</a:t>
            </a:r>
          </a:p>
          <a:p>
            <a:pPr>
              <a:buFontTx/>
              <a:buChar char="-"/>
            </a:pPr>
            <a:r>
              <a:rPr lang="es-ES_tradnl" sz="2000" dirty="0">
                <a:latin typeface="Comic Sans MS" pitchFamily="66" charset="0"/>
              </a:rPr>
              <a:t>Indicamos no equipo base </a:t>
            </a:r>
            <a:r>
              <a:rPr lang="es-ES_tradnl" sz="2000" dirty="0" err="1">
                <a:latin typeface="Comic Sans MS" pitchFamily="66" charset="0"/>
              </a:rPr>
              <a:t>quen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comenza</a:t>
            </a:r>
            <a:r>
              <a:rPr lang="es-ES_tradnl" sz="2000" dirty="0">
                <a:latin typeface="Comic Sans MS" pitchFamily="66" charset="0"/>
              </a:rPr>
              <a:t> a </a:t>
            </a:r>
            <a:r>
              <a:rPr lang="es-ES_tradnl" sz="2000" dirty="0" err="1">
                <a:latin typeface="Comic Sans MS" pitchFamily="66" charset="0"/>
              </a:rPr>
              <a:t>tarefa</a:t>
            </a:r>
            <a:r>
              <a:rPr lang="es-ES_tradnl" sz="2000" dirty="0">
                <a:latin typeface="Comic Sans MS" pitchFamily="66" charset="0"/>
              </a:rPr>
              <a:t>, o </a:t>
            </a:r>
            <a:r>
              <a:rPr lang="es-ES_tradnl" sz="2000" dirty="0" err="1">
                <a:latin typeface="Comic Sans MS" pitchFamily="66" charset="0"/>
              </a:rPr>
              <a:t>neno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sinala</a:t>
            </a:r>
            <a:r>
              <a:rPr lang="es-ES_tradnl" sz="2000" dirty="0">
                <a:latin typeface="Comic Sans MS" pitchFamily="66" charset="0"/>
              </a:rPr>
              <a:t> na ficha cal e a </a:t>
            </a:r>
            <a:r>
              <a:rPr lang="es-ES_tradnl" sz="2000" dirty="0" err="1">
                <a:latin typeface="Comic Sans MS" pitchFamily="66" charset="0"/>
              </a:rPr>
              <a:t>primeira</a:t>
            </a:r>
            <a:r>
              <a:rPr lang="es-ES_tradnl" sz="2000" dirty="0">
                <a:latin typeface="Comic Sans MS" pitchFamily="66" charset="0"/>
              </a:rPr>
              <a:t> letra a </a:t>
            </a:r>
            <a:r>
              <a:rPr lang="es-ES_tradnl" sz="2000" dirty="0" err="1">
                <a:latin typeface="Comic Sans MS" pitchFamily="66" charset="0"/>
              </a:rPr>
              <a:t>coller</a:t>
            </a:r>
            <a:r>
              <a:rPr lang="es-ES_tradnl" sz="2000" dirty="0">
                <a:latin typeface="Comic Sans MS" pitchFamily="66" charset="0"/>
              </a:rPr>
              <a:t>, </a:t>
            </a:r>
            <a:r>
              <a:rPr lang="es-ES_tradnl" sz="2000" dirty="0" err="1">
                <a:latin typeface="Comic Sans MS" pitchFamily="66" charset="0"/>
              </a:rPr>
              <a:t>despois</a:t>
            </a:r>
            <a:r>
              <a:rPr lang="es-ES_tradnl" sz="2000" dirty="0">
                <a:latin typeface="Comic Sans MS" pitchFamily="66" charset="0"/>
              </a:rPr>
              <a:t> todos buscan a letra, </a:t>
            </a:r>
            <a:r>
              <a:rPr lang="es-ES_tradnl" sz="2000" dirty="0" err="1">
                <a:latin typeface="Comic Sans MS" pitchFamily="66" charset="0"/>
              </a:rPr>
              <a:t>mostran</a:t>
            </a:r>
            <a:r>
              <a:rPr lang="es-ES_tradnl" sz="2000" dirty="0">
                <a:latin typeface="Comic Sans MS" pitchFamily="66" charset="0"/>
              </a:rPr>
              <a:t> a letra </a:t>
            </a:r>
            <a:r>
              <a:rPr lang="es-ES_tradnl" sz="2000" dirty="0" err="1">
                <a:latin typeface="Comic Sans MS" pitchFamily="66" charset="0"/>
              </a:rPr>
              <a:t>aos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seus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compañeiros</a:t>
            </a:r>
            <a:r>
              <a:rPr lang="es-ES_tradnl" sz="2000" dirty="0">
                <a:latin typeface="Comic Sans MS" pitchFamily="66" charset="0"/>
              </a:rPr>
              <a:t>, miran e </a:t>
            </a:r>
            <a:r>
              <a:rPr lang="es-ES_tradnl" sz="2000" dirty="0" err="1">
                <a:latin typeface="Comic Sans MS" pitchFamily="66" charset="0"/>
              </a:rPr>
              <a:t>comproban</a:t>
            </a:r>
            <a:r>
              <a:rPr lang="es-ES_tradnl" sz="2000" dirty="0">
                <a:latin typeface="Comic Sans MS" pitchFamily="66" charset="0"/>
              </a:rPr>
              <a:t> que todos </a:t>
            </a:r>
            <a:r>
              <a:rPr lang="es-ES_tradnl" sz="2000" dirty="0" err="1">
                <a:latin typeface="Comic Sans MS" pitchFamily="66" charset="0"/>
              </a:rPr>
              <a:t>teñen</a:t>
            </a:r>
            <a:r>
              <a:rPr lang="es-ES_tradnl" sz="2000" dirty="0">
                <a:latin typeface="Comic Sans MS" pitchFamily="66" charset="0"/>
              </a:rPr>
              <a:t> na </a:t>
            </a:r>
            <a:r>
              <a:rPr lang="es-ES_tradnl" sz="2000" dirty="0" err="1">
                <a:latin typeface="Comic Sans MS" pitchFamily="66" charset="0"/>
              </a:rPr>
              <a:t>man</a:t>
            </a:r>
            <a:r>
              <a:rPr lang="es-ES_tradnl" sz="2000" dirty="0">
                <a:latin typeface="Comic Sans MS" pitchFamily="66" charset="0"/>
              </a:rPr>
              <a:t> a </a:t>
            </a:r>
            <a:r>
              <a:rPr lang="es-ES_tradnl" sz="2000" dirty="0" err="1">
                <a:latin typeface="Comic Sans MS" pitchFamily="66" charset="0"/>
              </a:rPr>
              <a:t>mesma</a:t>
            </a:r>
            <a:r>
              <a:rPr lang="es-ES_tradnl" sz="2000" dirty="0">
                <a:latin typeface="Comic Sans MS" pitchFamily="66" charset="0"/>
              </a:rPr>
              <a:t> letra, a continuación todos </a:t>
            </a:r>
            <a:r>
              <a:rPr lang="es-ES_tradnl" sz="2000" dirty="0" err="1">
                <a:latin typeface="Comic Sans MS" pitchFamily="66" charset="0"/>
              </a:rPr>
              <a:t>poñen</a:t>
            </a:r>
            <a:r>
              <a:rPr lang="es-ES_tradnl" sz="2000" dirty="0">
                <a:latin typeface="Comic Sans MS" pitchFamily="66" charset="0"/>
              </a:rPr>
              <a:t> a letra no </a:t>
            </a:r>
            <a:r>
              <a:rPr lang="es-ES_tradnl" sz="2000" dirty="0" err="1">
                <a:latin typeface="Comic Sans MS" pitchFamily="66" charset="0"/>
              </a:rPr>
              <a:t>recadro</a:t>
            </a:r>
            <a:r>
              <a:rPr lang="es-ES_tradnl" sz="2000" dirty="0">
                <a:latin typeface="Comic Sans MS" pitchFamily="66" charset="0"/>
              </a:rPr>
              <a:t>, miran que todos a </a:t>
            </a:r>
            <a:r>
              <a:rPr lang="es-ES_tradnl" sz="2000" dirty="0" err="1">
                <a:latin typeface="Comic Sans MS" pitchFamily="66" charset="0"/>
              </a:rPr>
              <a:t>teñan</a:t>
            </a:r>
            <a:r>
              <a:rPr lang="es-ES_tradnl" sz="2000" dirty="0">
                <a:latin typeface="Comic Sans MS" pitchFamily="66" charset="0"/>
              </a:rPr>
              <a:t> ben posta.</a:t>
            </a:r>
          </a:p>
          <a:p>
            <a:pPr>
              <a:buFontTx/>
              <a:buChar char="-"/>
            </a:pPr>
            <a:r>
              <a:rPr lang="es-ES_tradnl" sz="2000" dirty="0">
                <a:latin typeface="Comic Sans MS" pitchFamily="66" charset="0"/>
              </a:rPr>
              <a:t>Deciden </a:t>
            </a:r>
            <a:r>
              <a:rPr lang="es-ES_tradnl" sz="2000" dirty="0" err="1">
                <a:latin typeface="Comic Sans MS" pitchFamily="66" charset="0"/>
              </a:rPr>
              <a:t>coller</a:t>
            </a:r>
            <a:r>
              <a:rPr lang="es-ES_tradnl" sz="2000" dirty="0">
                <a:latin typeface="Comic Sans MS" pitchFamily="66" charset="0"/>
              </a:rPr>
              <a:t> todos o pegamento.</a:t>
            </a:r>
          </a:p>
          <a:p>
            <a:pPr>
              <a:buFontTx/>
              <a:buChar char="-"/>
            </a:pPr>
            <a:r>
              <a:rPr lang="es-ES_tradnl" sz="2000" dirty="0">
                <a:latin typeface="Comic Sans MS" pitchFamily="66" charset="0"/>
              </a:rPr>
              <a:t>Pegan a letra  e </a:t>
            </a:r>
            <a:r>
              <a:rPr lang="es-ES_tradnl" sz="2000" dirty="0" err="1">
                <a:latin typeface="Comic Sans MS" pitchFamily="66" charset="0"/>
              </a:rPr>
              <a:t>unha</a:t>
            </a:r>
            <a:r>
              <a:rPr lang="es-ES_tradnl" sz="2000" dirty="0">
                <a:latin typeface="Comic Sans MS" pitchFamily="66" charset="0"/>
              </a:rPr>
              <a:t> vez </a:t>
            </a:r>
            <a:r>
              <a:rPr lang="es-ES_tradnl" sz="2000" dirty="0" err="1">
                <a:latin typeface="Comic Sans MS" pitchFamily="66" charset="0"/>
              </a:rPr>
              <a:t>teñen</a:t>
            </a:r>
            <a:r>
              <a:rPr lang="es-ES_tradnl" sz="2000" dirty="0">
                <a:latin typeface="Comic Sans MS" pitchFamily="66" charset="0"/>
              </a:rPr>
              <a:t> todos pegada a letra pasan á </a:t>
            </a:r>
            <a:r>
              <a:rPr lang="es-ES_tradnl" sz="2000" dirty="0" err="1">
                <a:latin typeface="Comic Sans MS" pitchFamily="66" charset="0"/>
              </a:rPr>
              <a:t>seguinte</a:t>
            </a:r>
            <a:r>
              <a:rPr lang="es-ES_tradnl" sz="2000" dirty="0">
                <a:latin typeface="Comic Sans MS" pitchFamily="66" charset="0"/>
              </a:rPr>
              <a:t>, e intervén </a:t>
            </a:r>
            <a:r>
              <a:rPr lang="es-ES_tradnl" sz="2000" dirty="0" err="1">
                <a:latin typeface="Comic Sans MS" pitchFamily="66" charset="0"/>
              </a:rPr>
              <a:t>outro</a:t>
            </a:r>
            <a:r>
              <a:rPr lang="es-ES_tradnl" sz="2000" dirty="0">
                <a:latin typeface="Comic Sans MS" pitchFamily="66" charset="0"/>
              </a:rPr>
              <a:t> </a:t>
            </a:r>
            <a:r>
              <a:rPr lang="es-ES_tradnl" sz="2000" dirty="0" err="1">
                <a:latin typeface="Comic Sans MS" pitchFamily="66" charset="0"/>
              </a:rPr>
              <a:t>neno</a:t>
            </a:r>
            <a:r>
              <a:rPr lang="es-ES_tradnl" sz="2000" dirty="0">
                <a:latin typeface="Comic Sans MS" pitchFamily="66" charset="0"/>
              </a:rPr>
              <a:t> do equipo, así sucesivamente ata rematar a </a:t>
            </a:r>
            <a:r>
              <a:rPr lang="es-ES_tradnl" sz="2000" dirty="0" err="1">
                <a:latin typeface="Comic Sans MS" pitchFamily="66" charset="0"/>
              </a:rPr>
              <a:t>actividade</a:t>
            </a:r>
            <a:r>
              <a:rPr lang="es-ES_tradnl" sz="2000" dirty="0">
                <a:latin typeface="Comic Sans MS" pitchFamily="66" charset="0"/>
              </a:rPr>
              <a:t>.</a:t>
            </a:r>
          </a:p>
          <a:p>
            <a:r>
              <a:rPr lang="es-ES_tradnl" sz="2000" dirty="0">
                <a:latin typeface="Comic Sans MS" pitchFamily="66" charset="0"/>
              </a:rPr>
              <a:t>-Reflexionar </a:t>
            </a:r>
            <a:r>
              <a:rPr lang="es-ES_tradnl" sz="2000" dirty="0" err="1">
                <a:latin typeface="Comic Sans MS" pitchFamily="66" charset="0"/>
              </a:rPr>
              <a:t>co</a:t>
            </a:r>
            <a:r>
              <a:rPr lang="es-ES_tradnl" sz="2000" dirty="0">
                <a:latin typeface="Comic Sans MS" pitchFamily="66" charset="0"/>
              </a:rPr>
              <a:t> equipo .</a:t>
            </a:r>
          </a:p>
          <a:p>
            <a:endParaRPr lang="es-ES" sz="2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CuadroTexto 1"/>
          <p:cNvSpPr txBox="1">
            <a:spLocks noChangeArrowheads="1"/>
          </p:cNvSpPr>
          <p:nvPr/>
        </p:nvSpPr>
        <p:spPr bwMode="auto">
          <a:xfrm>
            <a:off x="2628900" y="139700"/>
            <a:ext cx="5630863" cy="64611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As</a:t>
            </a:r>
            <a:r>
              <a:rPr lang="es-ES" b="1" dirty="0">
                <a:latin typeface="Calibri" pitchFamily="34" charset="0"/>
              </a:rPr>
              <a:t> </a:t>
            </a:r>
            <a:r>
              <a:rPr lang="es-ES" b="1" dirty="0" err="1">
                <a:latin typeface="Calibri" pitchFamily="34" charset="0"/>
              </a:rPr>
              <a:t>imaxes</a:t>
            </a:r>
            <a:r>
              <a:rPr lang="es-ES" b="1" dirty="0">
                <a:latin typeface="Calibri" pitchFamily="34" charset="0"/>
              </a:rPr>
              <a:t>  relacionadas coa temática do </a:t>
            </a:r>
            <a:r>
              <a:rPr lang="es-ES" b="1" dirty="0" err="1">
                <a:latin typeface="Calibri" pitchFamily="34" charset="0"/>
              </a:rPr>
              <a:t>noso</a:t>
            </a:r>
            <a:r>
              <a:rPr lang="es-ES" b="1" dirty="0">
                <a:latin typeface="Calibri" pitchFamily="34" charset="0"/>
              </a:rPr>
              <a:t> </a:t>
            </a:r>
            <a:r>
              <a:rPr lang="es-ES" b="1" dirty="0" err="1">
                <a:latin typeface="Calibri" pitchFamily="34" charset="0"/>
              </a:rPr>
              <a:t>Proxecto</a:t>
            </a:r>
            <a:r>
              <a:rPr lang="es-ES" b="1" dirty="0">
                <a:latin typeface="Calibri" pitchFamily="34" charset="0"/>
              </a:rPr>
              <a:t> “</a:t>
            </a:r>
            <a:r>
              <a:rPr lang="es-ES" b="1" dirty="0" smtClean="0">
                <a:latin typeface="Calibri" pitchFamily="34" charset="0"/>
              </a:rPr>
              <a:t>Os </a:t>
            </a:r>
            <a:r>
              <a:rPr lang="es-ES" b="1" dirty="0" err="1" smtClean="0">
                <a:latin typeface="Calibri" pitchFamily="34" charset="0"/>
              </a:rPr>
              <a:t>Muiños</a:t>
            </a:r>
            <a:r>
              <a:rPr lang="es-ES" b="1" dirty="0">
                <a:latin typeface="Calibri" pitchFamily="34" charset="0"/>
              </a:rPr>
              <a:t>”.</a:t>
            </a:r>
          </a:p>
        </p:txBody>
      </p:sp>
      <p:pic>
        <p:nvPicPr>
          <p:cNvPr id="78850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147763"/>
            <a:ext cx="3768725" cy="282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1350" y="785813"/>
            <a:ext cx="3465513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Imagen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78300" y="2289175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Imagen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59763" y="4257675"/>
            <a:ext cx="34671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Imagen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3375" y="4210050"/>
            <a:ext cx="3530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5" name="CuadroTexto 8"/>
          <p:cNvSpPr txBox="1">
            <a:spLocks noChangeArrowheads="1"/>
          </p:cNvSpPr>
          <p:nvPr/>
        </p:nvSpPr>
        <p:spPr bwMode="auto">
          <a:xfrm>
            <a:off x="8531225" y="3498850"/>
            <a:ext cx="3394075" cy="646113"/>
          </a:xfrm>
          <a:prstGeom prst="rect">
            <a:avLst/>
          </a:prstGeom>
          <a:solidFill>
            <a:srgbClr val="FFC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latin typeface="Calibri" pitchFamily="34" charset="0"/>
              </a:rPr>
              <a:t>Os nenos teñen tarxetas cos cargos que desempeñan.</a:t>
            </a:r>
          </a:p>
        </p:txBody>
      </p:sp>
      <p:sp>
        <p:nvSpPr>
          <p:cNvPr id="78856" name="CuadroTexto 9"/>
          <p:cNvSpPr txBox="1">
            <a:spLocks noChangeArrowheads="1"/>
          </p:cNvSpPr>
          <p:nvPr/>
        </p:nvSpPr>
        <p:spPr bwMode="auto">
          <a:xfrm>
            <a:off x="4511675" y="5373688"/>
            <a:ext cx="2990850" cy="3683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Secuencia de 3 imaxes.</a:t>
            </a:r>
          </a:p>
        </p:txBody>
      </p:sp>
      <p:sp>
        <p:nvSpPr>
          <p:cNvPr id="78857" name="CuadroTexto 10"/>
          <p:cNvSpPr txBox="1">
            <a:spLocks noChangeArrowheads="1"/>
          </p:cNvSpPr>
          <p:nvPr/>
        </p:nvSpPr>
        <p:spPr bwMode="auto">
          <a:xfrm>
            <a:off x="4645025" y="1147763"/>
            <a:ext cx="1871663" cy="36988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Nenos de 5 anos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Imagen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325" y="808038"/>
            <a:ext cx="37353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4" name="CuadroTexto 2"/>
          <p:cNvSpPr txBox="1">
            <a:spLocks noChangeArrowheads="1"/>
          </p:cNvSpPr>
          <p:nvPr/>
        </p:nvSpPr>
        <p:spPr bwMode="auto">
          <a:xfrm>
            <a:off x="2540000" y="304800"/>
            <a:ext cx="7605713" cy="46196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latin typeface="Comic Sans MS" pitchFamily="66" charset="0"/>
              </a:rPr>
              <a:t>Actividad de lóxico-matemática (bloques lóxicos)</a:t>
            </a:r>
          </a:p>
        </p:txBody>
      </p:sp>
      <p:pic>
        <p:nvPicPr>
          <p:cNvPr id="79875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00963" y="776288"/>
            <a:ext cx="389572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Imagen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538" y="3768725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Imagen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60863" y="2365375"/>
            <a:ext cx="3475037" cy="26289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9878" name="Imagen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4963" y="3776663"/>
            <a:ext cx="410845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CuadroTexto 7"/>
          <p:cNvSpPr txBox="1">
            <a:spLocks noChangeArrowheads="1"/>
          </p:cNvSpPr>
          <p:nvPr/>
        </p:nvSpPr>
        <p:spPr bwMode="auto">
          <a:xfrm>
            <a:off x="4910138" y="5164138"/>
            <a:ext cx="2947987" cy="6477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err="1" smtClean="0">
                <a:latin typeface="Calibri" pitchFamily="34" charset="0"/>
              </a:rPr>
              <a:t>Tódolos</a:t>
            </a:r>
            <a:r>
              <a:rPr lang="es-ES" dirty="0" smtClean="0">
                <a:latin typeface="Calibri" pitchFamily="34" charset="0"/>
              </a:rPr>
              <a:t> </a:t>
            </a:r>
            <a:r>
              <a:rPr lang="es-ES" dirty="0">
                <a:latin typeface="Calibri" pitchFamily="34" charset="0"/>
              </a:rPr>
              <a:t>equipos  base </a:t>
            </a:r>
            <a:r>
              <a:rPr lang="es-ES" dirty="0" err="1">
                <a:latin typeface="Calibri" pitchFamily="34" charset="0"/>
              </a:rPr>
              <a:t>teñen</a:t>
            </a:r>
            <a:r>
              <a:rPr lang="es-ES" dirty="0">
                <a:latin typeface="Calibri" pitchFamily="34" charset="0"/>
              </a:rPr>
              <a:t> o </a:t>
            </a:r>
            <a:r>
              <a:rPr lang="es-ES" dirty="0" err="1">
                <a:latin typeface="Calibri" pitchFamily="34" charset="0"/>
              </a:rPr>
              <a:t>mesmo</a:t>
            </a:r>
            <a:r>
              <a:rPr lang="es-ES" dirty="0">
                <a:latin typeface="Calibri" pitchFamily="34" charset="0"/>
              </a:rPr>
              <a:t> número de </a:t>
            </a:r>
            <a:r>
              <a:rPr lang="es-ES" dirty="0" err="1">
                <a:latin typeface="Calibri" pitchFamily="34" charset="0"/>
              </a:rPr>
              <a:t>pezas</a:t>
            </a:r>
            <a:r>
              <a:rPr lang="es-ES" dirty="0">
                <a:latin typeface="Calibri" pitchFamily="34" charset="0"/>
              </a:rPr>
              <a:t>.</a:t>
            </a:r>
          </a:p>
        </p:txBody>
      </p:sp>
      <p:sp>
        <p:nvSpPr>
          <p:cNvPr id="79880" name="CuadroTexto 8"/>
          <p:cNvSpPr txBox="1">
            <a:spLocks noChangeArrowheads="1"/>
          </p:cNvSpPr>
          <p:nvPr/>
        </p:nvSpPr>
        <p:spPr bwMode="auto">
          <a:xfrm>
            <a:off x="4910138" y="6154738"/>
            <a:ext cx="2790825" cy="64611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Teñen que tomar decisión e todos participan.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CuadroTexto 2"/>
          <p:cNvSpPr txBox="1">
            <a:spLocks noChangeArrowheads="1"/>
          </p:cNvSpPr>
          <p:nvPr/>
        </p:nvSpPr>
        <p:spPr bwMode="auto">
          <a:xfrm>
            <a:off x="250825" y="163513"/>
            <a:ext cx="5153025" cy="522287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latin typeface="Comic Sans MS" pitchFamily="66" charset="0"/>
              </a:rPr>
              <a:t>PARADA  DE 3  MINUTOS</a:t>
            </a:r>
          </a:p>
        </p:txBody>
      </p:sp>
      <p:sp>
        <p:nvSpPr>
          <p:cNvPr id="81922" name="CuadroTexto 3"/>
          <p:cNvSpPr txBox="1">
            <a:spLocks noChangeArrowheads="1"/>
          </p:cNvSpPr>
          <p:nvPr/>
        </p:nvSpPr>
        <p:spPr bwMode="auto">
          <a:xfrm>
            <a:off x="1238250" y="1089025"/>
            <a:ext cx="4165600" cy="4000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 Aplicar  con nen@s de 5 anos</a:t>
            </a:r>
          </a:p>
        </p:txBody>
      </p:sp>
      <p:sp>
        <p:nvSpPr>
          <p:cNvPr id="81923" name="CuadroTexto 5"/>
          <p:cNvSpPr txBox="1">
            <a:spLocks noChangeArrowheads="1"/>
          </p:cNvSpPr>
          <p:nvPr/>
        </p:nvSpPr>
        <p:spPr bwMode="auto">
          <a:xfrm>
            <a:off x="6443663" y="1489075"/>
            <a:ext cx="4718050" cy="64611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Que sabemos sobre :” que necesitamos para facer pan de millo”</a:t>
            </a:r>
          </a:p>
        </p:txBody>
      </p:sp>
      <p:sp>
        <p:nvSpPr>
          <p:cNvPr id="81924" name="CuadroTexto 6"/>
          <p:cNvSpPr txBox="1">
            <a:spLocks noChangeArrowheads="1"/>
          </p:cNvSpPr>
          <p:nvPr/>
        </p:nvSpPr>
        <p:spPr bwMode="auto">
          <a:xfrm>
            <a:off x="6299200" y="163513"/>
            <a:ext cx="4179888" cy="10160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omic Sans MS" pitchFamily="66" charset="0"/>
              </a:rPr>
              <a:t>Podemos aplicar esta estructura para coñecer as ideas previas sobre un tema</a:t>
            </a:r>
          </a:p>
        </p:txBody>
      </p:sp>
      <p:pic>
        <p:nvPicPr>
          <p:cNvPr id="81925" name="Imagen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638" y="2717800"/>
            <a:ext cx="413226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Imagen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8763" y="2292350"/>
            <a:ext cx="3919537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7" name="CuadroTexto 11"/>
          <p:cNvSpPr txBox="1">
            <a:spLocks noChangeArrowheads="1"/>
          </p:cNvSpPr>
          <p:nvPr/>
        </p:nvSpPr>
        <p:spPr bwMode="auto">
          <a:xfrm>
            <a:off x="493713" y="6099175"/>
            <a:ext cx="4456112" cy="369888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alibri" pitchFamily="34" charset="0"/>
              </a:rPr>
              <a:t>Cada un escribe </a:t>
            </a:r>
            <a:r>
              <a:rPr lang="es-ES" dirty="0" err="1">
                <a:latin typeface="Calibri" pitchFamily="34" charset="0"/>
              </a:rPr>
              <a:t>ou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err="1">
                <a:latin typeface="Calibri" pitchFamily="34" charset="0"/>
              </a:rPr>
              <a:t>debuxa</a:t>
            </a:r>
            <a:r>
              <a:rPr lang="es-ES" dirty="0">
                <a:latin typeface="Calibri" pitchFamily="34" charset="0"/>
              </a:rPr>
              <a:t> </a:t>
            </a:r>
            <a:r>
              <a:rPr lang="es-ES" dirty="0" smtClean="0">
                <a:latin typeface="Calibri" pitchFamily="34" charset="0"/>
              </a:rPr>
              <a:t>o que </a:t>
            </a:r>
            <a:r>
              <a:rPr lang="es-ES" dirty="0">
                <a:latin typeface="Calibri" pitchFamily="34" charset="0"/>
              </a:rPr>
              <a:t>saben.</a:t>
            </a:r>
          </a:p>
        </p:txBody>
      </p:sp>
      <p:sp>
        <p:nvSpPr>
          <p:cNvPr id="13" name="Pergamino horizontal 12"/>
          <p:cNvSpPr/>
          <p:nvPr/>
        </p:nvSpPr>
        <p:spPr>
          <a:xfrm>
            <a:off x="2019300" y="1674813"/>
            <a:ext cx="4094163" cy="90328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dirty="0"/>
              <a:t>Flexibilizaremos  o tempo </a:t>
            </a:r>
          </a:p>
        </p:txBody>
      </p:sp>
      <p:pic>
        <p:nvPicPr>
          <p:cNvPr id="81929" name="Imagen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65713" y="4030663"/>
            <a:ext cx="3597275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Pergamino horizontal 14"/>
          <p:cNvSpPr/>
          <p:nvPr/>
        </p:nvSpPr>
        <p:spPr>
          <a:xfrm>
            <a:off x="8778875" y="5387975"/>
            <a:ext cx="3019425" cy="1198563"/>
          </a:xfrm>
          <a:prstGeom prst="horizontalScroll">
            <a:avLst/>
          </a:prstGeom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dirty="0"/>
              <a:t>A tutora pode revisar e </a:t>
            </a:r>
            <a:r>
              <a:rPr lang="es-ES" sz="2000" dirty="0" err="1"/>
              <a:t>axudar</a:t>
            </a:r>
            <a:r>
              <a:rPr lang="es-ES" sz="2000" dirty="0"/>
              <a:t> </a:t>
            </a:r>
            <a:r>
              <a:rPr lang="es-ES" sz="2000" dirty="0" smtClean="0"/>
              <a:t>os </a:t>
            </a:r>
            <a:r>
              <a:rPr lang="es-ES" sz="2000" dirty="0"/>
              <a:t>equipos…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888" y="369888"/>
            <a:ext cx="431165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575" y="369888"/>
            <a:ext cx="4500563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13088" y="3744913"/>
            <a:ext cx="415131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CuadroTexto 4"/>
          <p:cNvSpPr txBox="1">
            <a:spLocks noChangeArrowheads="1"/>
          </p:cNvSpPr>
          <p:nvPr/>
        </p:nvSpPr>
        <p:spPr bwMode="auto">
          <a:xfrm>
            <a:off x="7678738" y="4687888"/>
            <a:ext cx="3759200" cy="147796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err="1">
                <a:latin typeface="Calibri" pitchFamily="34" charset="0"/>
              </a:rPr>
              <a:t>Na</a:t>
            </a:r>
            <a:r>
              <a:rPr lang="es-ES" dirty="0">
                <a:latin typeface="Calibri" pitchFamily="34" charset="0"/>
              </a:rPr>
              <a:t> asamblea, se reúnen por equipos.</a:t>
            </a:r>
          </a:p>
          <a:p>
            <a:r>
              <a:rPr lang="es-ES" dirty="0">
                <a:latin typeface="Calibri" pitchFamily="34" charset="0"/>
              </a:rPr>
              <a:t>Previamente escollen un </a:t>
            </a:r>
            <a:r>
              <a:rPr lang="es-ES" dirty="0" err="1">
                <a:latin typeface="Calibri" pitchFamily="34" charset="0"/>
              </a:rPr>
              <a:t>ou</a:t>
            </a:r>
            <a:r>
              <a:rPr lang="es-ES" dirty="0">
                <a:latin typeface="Calibri" pitchFamily="34" charset="0"/>
              </a:rPr>
              <a:t> dos </a:t>
            </a:r>
            <a:r>
              <a:rPr lang="es-ES" dirty="0" smtClean="0">
                <a:latin typeface="Calibri" pitchFamily="34" charset="0"/>
              </a:rPr>
              <a:t>portavoces</a:t>
            </a:r>
            <a:r>
              <a:rPr lang="es-ES" dirty="0">
                <a:latin typeface="Calibri" pitchFamily="34" charset="0"/>
              </a:rPr>
              <a:t>.</a:t>
            </a:r>
          </a:p>
          <a:p>
            <a:r>
              <a:rPr lang="es-ES" dirty="0">
                <a:latin typeface="Calibri" pitchFamily="34" charset="0"/>
              </a:rPr>
              <a:t>Comunican os </a:t>
            </a:r>
            <a:r>
              <a:rPr lang="es-ES" dirty="0" err="1">
                <a:latin typeface="Calibri" pitchFamily="34" charset="0"/>
              </a:rPr>
              <a:t>demais</a:t>
            </a:r>
            <a:r>
              <a:rPr lang="es-ES" dirty="0">
                <a:latin typeface="Calibri" pitchFamily="34" charset="0"/>
              </a:rPr>
              <a:t>  o que </a:t>
            </a:r>
            <a:r>
              <a:rPr lang="es-ES" dirty="0" err="1">
                <a:latin typeface="Calibri" pitchFamily="34" charset="0"/>
              </a:rPr>
              <a:t>puxeron</a:t>
            </a:r>
            <a:r>
              <a:rPr lang="es-ES" dirty="0">
                <a:latin typeface="Calibri" pitchFamily="34" charset="0"/>
              </a:rPr>
              <a:t> no papel.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81025" y="261938"/>
            <a:ext cx="10783888" cy="1839912"/>
          </a:xfrm>
          <a:solidFill>
            <a:srgbClr val="FFC000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b="1" dirty="0" smtClean="0">
                <a:latin typeface="Comic Sans MS" pitchFamily="66" charset="0"/>
              </a:rPr>
              <a:t>PLANES DE EQUIPO</a:t>
            </a:r>
            <a:br>
              <a:rPr lang="es-ES" b="1" dirty="0" smtClean="0">
                <a:latin typeface="Comic Sans MS" pitchFamily="66" charset="0"/>
              </a:rPr>
            </a:br>
            <a:r>
              <a:rPr lang="es-ES" b="1" dirty="0" smtClean="0">
                <a:latin typeface="Comic Sans MS" pitchFamily="66" charset="0"/>
              </a:rPr>
              <a:t>EN  EDUCACIÓN INFANTIL</a:t>
            </a:r>
            <a:endParaRPr lang="es-ES" b="1" dirty="0">
              <a:latin typeface="Comic Sans MS" pitchFamily="66" charset="0"/>
            </a:endParaRPr>
          </a:p>
        </p:txBody>
      </p:sp>
      <p:pic>
        <p:nvPicPr>
          <p:cNvPr id="83970" name="Picture 3" descr="C:\Users\Carmen\Desktop\traballo cooperativo\fotos T.C\DSCN40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1488" y="2286000"/>
            <a:ext cx="5916612" cy="3805238"/>
          </a:xfrm>
          <a:prstGeom prst="rect">
            <a:avLst/>
          </a:prstGeom>
          <a:noFill/>
          <a:ln w="6985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83971" name="Picture 4" descr="E:\traballo cooperativo\descarg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1950" y="2143125"/>
            <a:ext cx="2668588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7 CuadroTexto"/>
          <p:cNvSpPr txBox="1">
            <a:spLocks noChangeArrowheads="1"/>
          </p:cNvSpPr>
          <p:nvPr/>
        </p:nvSpPr>
        <p:spPr bwMode="auto">
          <a:xfrm>
            <a:off x="1847850" y="5084763"/>
            <a:ext cx="3384550" cy="83185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latin typeface="Ravie"/>
              </a:rPr>
              <a:t>TRABALLO COOPERATIVO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UARIO\Desktop\FOTOS CURSO 2012-13\2013-03 MARZO\fotos T.C\DSCN4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7250" y="2757037"/>
            <a:ext cx="5467950" cy="4100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6018" name="CuadroTexto 2"/>
          <p:cNvSpPr txBox="1">
            <a:spLocks noChangeArrowheads="1"/>
          </p:cNvSpPr>
          <p:nvPr/>
        </p:nvSpPr>
        <p:spPr bwMode="auto">
          <a:xfrm>
            <a:off x="6045200" y="3332163"/>
            <a:ext cx="5181600" cy="40005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1º Establecer os cargos nos Equipos Base </a:t>
            </a:r>
          </a:p>
        </p:txBody>
      </p:sp>
      <p:sp>
        <p:nvSpPr>
          <p:cNvPr id="86019" name="Rectángulo 3"/>
          <p:cNvSpPr>
            <a:spLocks noChangeArrowheads="1"/>
          </p:cNvSpPr>
          <p:nvPr/>
        </p:nvSpPr>
        <p:spPr bwMode="auto">
          <a:xfrm>
            <a:off x="6045200" y="4411663"/>
            <a:ext cx="5943600" cy="70802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rgbClr val="F0A22E"/>
              </a:buClr>
              <a:buSzPct val="7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000" b="1" dirty="0">
                <a:solidFill>
                  <a:srgbClr val="000000"/>
                </a:solidFill>
                <a:latin typeface="Comic Sans MS" pitchFamily="66" charset="0"/>
              </a:rPr>
              <a:t>2ºConcretar </a:t>
            </a:r>
            <a:r>
              <a:rPr lang="es-ES" sz="2000" b="1" dirty="0" smtClean="0">
                <a:solidFill>
                  <a:srgbClr val="000000"/>
                </a:solidFill>
                <a:latin typeface="Comic Sans MS" pitchFamily="66" charset="0"/>
              </a:rPr>
              <a:t>as </a:t>
            </a:r>
            <a:r>
              <a:rPr lang="es-ES" sz="2000" b="1" dirty="0" err="1" smtClean="0">
                <a:solidFill>
                  <a:srgbClr val="000000"/>
                </a:solidFill>
                <a:latin typeface="Comic Sans MS" pitchFamily="66" charset="0"/>
              </a:rPr>
              <a:t>tarefas</a:t>
            </a:r>
            <a:r>
              <a:rPr lang="es-ES" sz="20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s-ES" sz="2000" dirty="0">
                <a:solidFill>
                  <a:srgbClr val="000000"/>
                </a:solidFill>
                <a:latin typeface="Comic Sans MS" pitchFamily="66" charset="0"/>
              </a:rPr>
              <a:t>que cada </a:t>
            </a:r>
            <a:r>
              <a:rPr lang="es-ES" sz="2000" dirty="0" smtClean="0">
                <a:solidFill>
                  <a:srgbClr val="000000"/>
                </a:solidFill>
                <a:latin typeface="Comic Sans MS" pitchFamily="66" charset="0"/>
              </a:rPr>
              <a:t>un dos </a:t>
            </a:r>
            <a:r>
              <a:rPr lang="es-ES" sz="2000" dirty="0">
                <a:solidFill>
                  <a:srgbClr val="000000"/>
                </a:solidFill>
                <a:latin typeface="Comic Sans MS" pitchFamily="66" charset="0"/>
              </a:rPr>
              <a:t>cargos debe </a:t>
            </a:r>
            <a:r>
              <a:rPr lang="es-ES" sz="2000" dirty="0" smtClean="0">
                <a:solidFill>
                  <a:srgbClr val="000000"/>
                </a:solidFill>
                <a:latin typeface="Comic Sans MS" pitchFamily="66" charset="0"/>
              </a:rPr>
              <a:t>levar </a:t>
            </a:r>
            <a:r>
              <a:rPr lang="es-ES" sz="2000" dirty="0">
                <a:solidFill>
                  <a:srgbClr val="000000"/>
                </a:solidFill>
                <a:latin typeface="Comic Sans MS" pitchFamily="66" charset="0"/>
              </a:rPr>
              <a:t>a </a:t>
            </a:r>
            <a:r>
              <a:rPr lang="es-ES" sz="2000" dirty="0" smtClean="0">
                <a:solidFill>
                  <a:srgbClr val="000000"/>
                </a:solidFill>
                <a:latin typeface="Comic Sans MS" pitchFamily="66" charset="0"/>
              </a:rPr>
              <a:t>cabo.</a:t>
            </a:r>
            <a:endParaRPr lang="es-ES" sz="200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6020" name="Rectángulo 4"/>
          <p:cNvSpPr>
            <a:spLocks noChangeArrowheads="1"/>
          </p:cNvSpPr>
          <p:nvPr/>
        </p:nvSpPr>
        <p:spPr bwMode="auto">
          <a:xfrm>
            <a:off x="6045200" y="5645150"/>
            <a:ext cx="5943600" cy="785813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rgbClr val="F0A22E"/>
              </a:buClr>
              <a:buSzPct val="7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000" dirty="0" smtClean="0">
                <a:solidFill>
                  <a:srgbClr val="000000"/>
                </a:solidFill>
                <a:latin typeface="Comic Sans MS" pitchFamily="66" charset="0"/>
              </a:rPr>
              <a:t>3ºOs </a:t>
            </a:r>
            <a:r>
              <a:rPr lang="es-ES" sz="2000" dirty="0">
                <a:solidFill>
                  <a:srgbClr val="000000"/>
                </a:solidFill>
                <a:latin typeface="Comic Sans MS" pitchFamily="66" charset="0"/>
              </a:rPr>
              <a:t>cargos </a:t>
            </a:r>
            <a:r>
              <a:rPr lang="es-ES" sz="2000" dirty="0" smtClean="0">
                <a:solidFill>
                  <a:srgbClr val="000000"/>
                </a:solidFill>
                <a:latin typeface="Comic Sans MS" pitchFamily="66" charset="0"/>
              </a:rPr>
              <a:t>serán </a:t>
            </a:r>
            <a:r>
              <a:rPr lang="es-ES" sz="2000" dirty="0">
                <a:solidFill>
                  <a:srgbClr val="000000"/>
                </a:solidFill>
                <a:latin typeface="Comic Sans MS" pitchFamily="66" charset="0"/>
              </a:rPr>
              <a:t>rotativos. Aproximadamente</a:t>
            </a:r>
          </a:p>
          <a:p>
            <a:pPr>
              <a:spcBef>
                <a:spcPts val="600"/>
              </a:spcBef>
              <a:buClr>
                <a:srgbClr val="F0A22E"/>
              </a:buClr>
              <a:buSzPct val="7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000" dirty="0">
                <a:solidFill>
                  <a:srgbClr val="000000"/>
                </a:solidFill>
                <a:latin typeface="Comic Sans MS" pitchFamily="66" charset="0"/>
              </a:rPr>
              <a:t> cada 15 días.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06400" y="152400"/>
            <a:ext cx="11437257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s-ES" sz="4000" dirty="0" smtClean="0">
                <a:solidFill>
                  <a:srgbClr val="FF6600"/>
                </a:solidFill>
                <a:latin typeface="Ravie" pitchFamily="82" charset="0"/>
              </a:rPr>
              <a:t>Negociación e </a:t>
            </a:r>
            <a:r>
              <a:rPr lang="es-ES" sz="4000" dirty="0" err="1" smtClean="0">
                <a:solidFill>
                  <a:srgbClr val="FF6600"/>
                </a:solidFill>
                <a:latin typeface="Ravie" pitchFamily="82" charset="0"/>
              </a:rPr>
              <a:t>Desenvolvemento</a:t>
            </a:r>
            <a:r>
              <a:rPr lang="es-ES" sz="4000" dirty="0" smtClean="0">
                <a:solidFill>
                  <a:srgbClr val="FF6600"/>
                </a:solidFill>
                <a:latin typeface="Ravie" pitchFamily="82" charset="0"/>
              </a:rPr>
              <a:t> do plan de equipo, I fase</a:t>
            </a:r>
            <a:endParaRPr lang="es-ES" sz="4000" dirty="0">
              <a:solidFill>
                <a:srgbClr val="FF6600"/>
              </a:solidFill>
              <a:latin typeface="Ravie" pitchFamily="82" charset="0"/>
            </a:endParaRPr>
          </a:p>
        </p:txBody>
      </p:sp>
      <p:sp>
        <p:nvSpPr>
          <p:cNvPr id="86022" name="Rectángulo 7"/>
          <p:cNvSpPr>
            <a:spLocks noChangeArrowheads="1"/>
          </p:cNvSpPr>
          <p:nvPr/>
        </p:nvSpPr>
        <p:spPr bwMode="auto">
          <a:xfrm>
            <a:off x="2684463" y="1524000"/>
            <a:ext cx="6546850" cy="7080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>
                <a:latin typeface="Comic Sans MS" pitchFamily="66" charset="0"/>
              </a:rPr>
              <a:t>A finalidade</a:t>
            </a:r>
            <a:r>
              <a:rPr lang="es-ES" sz="2000">
                <a:latin typeface="Comic Sans MS" pitchFamily="66" charset="0"/>
              </a:rPr>
              <a:t> dos Planes de Equipo e que os nen@s aprendan a valorar o seu traballo en equipo.</a:t>
            </a:r>
          </a:p>
        </p:txBody>
      </p:sp>
      <p:sp>
        <p:nvSpPr>
          <p:cNvPr id="86023" name="CuadroTexto 8"/>
          <p:cNvSpPr txBox="1">
            <a:spLocks noChangeArrowheads="1"/>
          </p:cNvSpPr>
          <p:nvPr/>
        </p:nvSpPr>
        <p:spPr bwMode="auto">
          <a:xfrm>
            <a:off x="6677025" y="2516188"/>
            <a:ext cx="4324350" cy="36988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E que aspectos teñen que mellorar..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s-ES" sz="3600" dirty="0">
                <a:solidFill>
                  <a:srgbClr val="FF6600"/>
                </a:solidFill>
                <a:latin typeface="Ravie" pitchFamily="82" charset="0"/>
              </a:rPr>
              <a:t>OS CARGOS NOS EQUIPOS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9008" y="2107797"/>
            <a:ext cx="5050904" cy="4525963"/>
          </a:xfrm>
        </p:spPr>
        <p:txBody>
          <a:bodyPr>
            <a:normAutofit/>
          </a:bodyPr>
          <a:lstStyle/>
          <a:p>
            <a:r>
              <a:rPr lang="es-ES" sz="1800" b="1" dirty="0" err="1">
                <a:latin typeface="Comic Sans MS" pitchFamily="66" charset="0"/>
              </a:rPr>
              <a:t>Tódolos</a:t>
            </a:r>
            <a:r>
              <a:rPr lang="es-ES" sz="1800" b="1" dirty="0">
                <a:latin typeface="Comic Sans MS" pitchFamily="66" charset="0"/>
              </a:rPr>
              <a:t>  </a:t>
            </a:r>
            <a:r>
              <a:rPr lang="es-ES" sz="1800" b="1" dirty="0" err="1">
                <a:latin typeface="Comic Sans MS" pitchFamily="66" charset="0"/>
              </a:rPr>
              <a:t>nenos</a:t>
            </a:r>
            <a:r>
              <a:rPr lang="es-ES" sz="1800" b="1" dirty="0">
                <a:latin typeface="Comic Sans MS" pitchFamily="66" charset="0"/>
              </a:rPr>
              <a:t>/as do equipo </a:t>
            </a:r>
            <a:r>
              <a:rPr lang="es-ES" sz="1800" b="1" dirty="0" err="1">
                <a:latin typeface="Comic Sans MS" pitchFamily="66" charset="0"/>
              </a:rPr>
              <a:t>teñen</a:t>
            </a:r>
            <a:r>
              <a:rPr lang="es-ES" sz="1800" b="1" dirty="0">
                <a:latin typeface="Comic Sans MS" pitchFamily="66" charset="0"/>
              </a:rPr>
              <a:t> que desempeñar un cargo.</a:t>
            </a:r>
          </a:p>
          <a:p>
            <a:r>
              <a:rPr lang="es-ES" sz="1800" b="1" dirty="0">
                <a:latin typeface="Comic Sans MS" pitchFamily="66" charset="0"/>
              </a:rPr>
              <a:t>Aprenden a adquirir responsabilidades .</a:t>
            </a:r>
          </a:p>
          <a:p>
            <a:r>
              <a:rPr lang="es-ES" sz="1800" b="1" dirty="0">
                <a:latin typeface="Comic Sans MS" pitchFamily="66" charset="0"/>
              </a:rPr>
              <a:t>Aprenden a organizar o </a:t>
            </a:r>
            <a:r>
              <a:rPr lang="es-ES" sz="1800" b="1" dirty="0" err="1">
                <a:latin typeface="Comic Sans MS" pitchFamily="66" charset="0"/>
              </a:rPr>
              <a:t>traballo</a:t>
            </a:r>
            <a:r>
              <a:rPr lang="es-ES" sz="1800" b="1" dirty="0">
                <a:latin typeface="Comic Sans MS" pitchFamily="66" charset="0"/>
              </a:rPr>
              <a:t> dentro do </a:t>
            </a:r>
            <a:r>
              <a:rPr lang="es-ES" sz="1800" b="1" dirty="0" err="1">
                <a:latin typeface="Comic Sans MS" pitchFamily="66" charset="0"/>
              </a:rPr>
              <a:t>seu</a:t>
            </a:r>
            <a:r>
              <a:rPr lang="es-ES" sz="1800" b="1" dirty="0">
                <a:latin typeface="Comic Sans MS" pitchFamily="66" charset="0"/>
              </a:rPr>
              <a:t> equipo.</a:t>
            </a:r>
          </a:p>
        </p:txBody>
      </p:sp>
      <p:pic>
        <p:nvPicPr>
          <p:cNvPr id="1027" name="Picture 3" descr="C:\Users\Carmen\Desktop\traballo cooperativo\PEGAMENTOS AL CENTRO\DSCN12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6255" y="2859998"/>
            <a:ext cx="4584520" cy="3438779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495600" y="3933057"/>
            <a:ext cx="2592288" cy="646331"/>
          </a:xfrm>
          <a:prstGeom prst="rect">
            <a:avLst/>
          </a:prstGeom>
          <a:noFill/>
          <a:ln w="57150" cmpd="sng">
            <a:solidFill>
              <a:srgbClr val="EB35B7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Comic Sans MS" pitchFamily="66" charset="0"/>
              </a:rPr>
              <a:t>Aprender a </a:t>
            </a:r>
            <a:r>
              <a:rPr lang="es-ES" b="1" dirty="0" err="1" smtClean="0">
                <a:latin typeface="Comic Sans MS" pitchFamily="66" charset="0"/>
              </a:rPr>
              <a:t>axudarse</a:t>
            </a:r>
            <a:r>
              <a:rPr lang="es-ES" b="1" dirty="0" smtClean="0">
                <a:latin typeface="Comic Sans MS" pitchFamily="66" charset="0"/>
              </a:rPr>
              <a:t> entre eles.</a:t>
            </a:r>
            <a:endParaRPr lang="es-ES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480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847850" y="333375"/>
            <a:ext cx="7488238" cy="792163"/>
          </a:xfrm>
          <a:solidFill>
            <a:srgbClr val="99CCFF"/>
          </a:solidFill>
        </p:spPr>
        <p:txBody>
          <a:bodyPr anchor="ctr"/>
          <a:lstStyle/>
          <a:p>
            <a:pPr eaLnBrk="1" hangingPunct="1"/>
            <a:r>
              <a:rPr lang="es-ES" altLang="es-ES" smtClean="0"/>
              <a:t>TRABALLO COOPERATIVO</a:t>
            </a:r>
          </a:p>
        </p:txBody>
      </p:sp>
      <p:graphicFrame>
        <p:nvGraphicFramePr>
          <p:cNvPr id="6" name="5 Diagrama"/>
          <p:cNvGraphicFramePr/>
          <p:nvPr/>
        </p:nvGraphicFramePr>
        <p:xfrm>
          <a:off x="2935586" y="1287810"/>
          <a:ext cx="7215239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3795" name="Picture 4" descr="APRENDIZAJECOO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432135">
            <a:off x="1847850" y="1341438"/>
            <a:ext cx="2160588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Graphic spid="6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38200" y="101922"/>
            <a:ext cx="10515600" cy="1325563"/>
          </a:xfrm>
          <a:solidFill>
            <a:schemeClr val="tx2">
              <a:lumMod val="40000"/>
              <a:lumOff val="60000"/>
            </a:schemeClr>
          </a:solidFill>
          <a:ln w="762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EB35B7"/>
                </a:solidFill>
                <a:latin typeface="Ravie" pitchFamily="82" charset="0"/>
              </a:rPr>
              <a:t>Os Cargos nos equipos</a:t>
            </a:r>
            <a:endParaRPr lang="es-ES" dirty="0">
              <a:solidFill>
                <a:srgbClr val="EB35B7"/>
              </a:solidFill>
              <a:latin typeface="Ravie" pitchFamily="82" charset="0"/>
            </a:endParaRPr>
          </a:p>
        </p:txBody>
      </p:sp>
      <p:pic>
        <p:nvPicPr>
          <p:cNvPr id="4" name="9 Marcador de contenido" descr="F:\equipos\duende 5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4" y="1556792"/>
            <a:ext cx="2736303" cy="2448272"/>
          </a:xfrm>
          <a:prstGeom prst="rect">
            <a:avLst/>
          </a:prstGeom>
          <a:noFill/>
          <a:ln w="44450">
            <a:solidFill>
              <a:schemeClr val="tx1">
                <a:alpha val="70000"/>
              </a:schemeClr>
            </a:solidFill>
            <a:miter lim="800000"/>
            <a:headEnd/>
            <a:tailEnd/>
          </a:ln>
        </p:spPr>
      </p:pic>
      <p:pic>
        <p:nvPicPr>
          <p:cNvPr id="9" name="8 Imagen" descr="F:\equipos\duende 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872" y="1556793"/>
            <a:ext cx="2736304" cy="2448271"/>
          </a:xfrm>
          <a:prstGeom prst="rect">
            <a:avLst/>
          </a:prstGeom>
          <a:noFill/>
          <a:ln w="44450">
            <a:solidFill>
              <a:schemeClr val="tx1">
                <a:alpha val="70000"/>
              </a:schemeClr>
            </a:solidFill>
            <a:miter lim="800000"/>
            <a:headEnd/>
            <a:tailEnd/>
          </a:ln>
        </p:spPr>
      </p:pic>
      <p:pic>
        <p:nvPicPr>
          <p:cNvPr id="10" name="9 Imagen" descr="F:\equipos\cartel silencio niño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77975">
            <a:off x="6667080" y="2766751"/>
            <a:ext cx="955001" cy="52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279576" y="4221088"/>
            <a:ext cx="1872208" cy="400110"/>
          </a:xfrm>
          <a:prstGeom prst="rect">
            <a:avLst/>
          </a:prstGeom>
          <a:noFill/>
          <a:ln w="57150" cmpd="sng">
            <a:solidFill>
              <a:srgbClr val="EB35B7"/>
            </a:solidFill>
          </a:ln>
        </p:spPr>
        <p:txBody>
          <a:bodyPr wrap="square" rtlCol="0">
            <a:spAutoFit/>
          </a:bodyPr>
          <a:lstStyle/>
          <a:p>
            <a:r>
              <a:rPr lang="es-ES" sz="2000" b="1" dirty="0"/>
              <a:t>ENCARGADO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5159896" y="4293096"/>
            <a:ext cx="2016224" cy="400110"/>
          </a:xfrm>
          <a:prstGeom prst="rect">
            <a:avLst/>
          </a:prstGeom>
          <a:noFill/>
          <a:ln w="66675" cmpd="sng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2000" b="1" dirty="0"/>
              <a:t>SILENCIADOR</a:t>
            </a:r>
          </a:p>
        </p:txBody>
      </p:sp>
      <p:pic>
        <p:nvPicPr>
          <p:cNvPr id="14" name="13 Imagen" descr="F:\equipos\duende 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6160" y="4077072"/>
            <a:ext cx="2808312" cy="2529210"/>
          </a:xfrm>
          <a:prstGeom prst="rect">
            <a:avLst/>
          </a:prstGeom>
          <a:noFill/>
          <a:ln w="44450">
            <a:solidFill>
              <a:schemeClr val="tx1">
                <a:alpha val="70000"/>
              </a:schemeClr>
            </a:solidFill>
            <a:miter lim="800000"/>
            <a:headEnd/>
            <a:tailEnd/>
          </a:ln>
        </p:spPr>
      </p:pic>
      <p:pic>
        <p:nvPicPr>
          <p:cNvPr id="15" name="14 Imagen" descr="F:\equipos\bote con lápices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0176" y="4149080"/>
            <a:ext cx="715070" cy="106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CuadroTexto"/>
          <p:cNvSpPr txBox="1"/>
          <p:nvPr/>
        </p:nvSpPr>
        <p:spPr>
          <a:xfrm>
            <a:off x="7968208" y="3284986"/>
            <a:ext cx="2304256" cy="646331"/>
          </a:xfrm>
          <a:prstGeom prst="rect">
            <a:avLst/>
          </a:prstGeom>
          <a:noFill/>
          <a:ln w="63500" cmpd="sng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ENCARGADO DE MATERIAL</a:t>
            </a:r>
            <a:endParaRPr lang="es-ES" b="1" dirty="0"/>
          </a:p>
        </p:txBody>
      </p:sp>
      <p:pic>
        <p:nvPicPr>
          <p:cNvPr id="17" name="16 Imagen" descr="F:\equipos\duende 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7568" y="4797152"/>
            <a:ext cx="2088232" cy="2060848"/>
          </a:xfrm>
          <a:prstGeom prst="rect">
            <a:avLst/>
          </a:prstGeom>
          <a:noFill/>
          <a:ln w="44450">
            <a:solidFill>
              <a:schemeClr val="tx1">
                <a:alpha val="70000"/>
              </a:schemeClr>
            </a:solidFill>
            <a:miter lim="800000"/>
            <a:headEnd/>
            <a:tailEnd/>
          </a:ln>
        </p:spPr>
      </p:pic>
      <p:pic>
        <p:nvPicPr>
          <p:cNvPr id="18" name="17 Imagen" descr="F:\equipos\lup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5720" y="6165304"/>
            <a:ext cx="72008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CuadroTexto"/>
          <p:cNvSpPr txBox="1"/>
          <p:nvPr/>
        </p:nvSpPr>
        <p:spPr>
          <a:xfrm>
            <a:off x="4799856" y="5877272"/>
            <a:ext cx="1728192" cy="369332"/>
          </a:xfrm>
          <a:prstGeom prst="rect">
            <a:avLst/>
          </a:prstGeom>
          <a:noFill/>
          <a:ln w="66675" cmpd="sng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REVISOR</a:t>
            </a:r>
            <a:endParaRPr lang="es-ES" b="1" dirty="0"/>
          </a:p>
        </p:txBody>
      </p:sp>
      <p:sp>
        <p:nvSpPr>
          <p:cNvPr id="20" name="19 Flecha abajo"/>
          <p:cNvSpPr/>
          <p:nvPr/>
        </p:nvSpPr>
        <p:spPr>
          <a:xfrm>
            <a:off x="2855640" y="3789040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Flecha abajo"/>
          <p:cNvSpPr/>
          <p:nvPr/>
        </p:nvSpPr>
        <p:spPr>
          <a:xfrm>
            <a:off x="6096000" y="3717032"/>
            <a:ext cx="43204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Flecha arriba"/>
          <p:cNvSpPr/>
          <p:nvPr/>
        </p:nvSpPr>
        <p:spPr>
          <a:xfrm>
            <a:off x="9192344" y="3717032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Flecha izquierda"/>
          <p:cNvSpPr/>
          <p:nvPr/>
        </p:nvSpPr>
        <p:spPr>
          <a:xfrm>
            <a:off x="4007768" y="5877272"/>
            <a:ext cx="720080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6350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Marcador de contenido"/>
          <p:cNvSpPr>
            <a:spLocks noGrp="1"/>
          </p:cNvSpPr>
          <p:nvPr>
            <p:ph sz="quarter" idx="2"/>
          </p:nvPr>
        </p:nvSpPr>
        <p:spPr>
          <a:xfrm>
            <a:off x="1000528" y="1555543"/>
            <a:ext cx="4690864" cy="4288631"/>
          </a:xfrm>
          <a:ln w="107950" cmpd="sng">
            <a:solidFill>
              <a:srgbClr val="EB35B7"/>
            </a:solidFill>
          </a:ln>
        </p:spPr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s-ES" b="1" dirty="0" smtClean="0">
                <a:latin typeface="Comic Sans MS" pitchFamily="66" charset="0"/>
              </a:rPr>
              <a:t> </a:t>
            </a:r>
            <a:r>
              <a:rPr lang="es-ES" sz="2200" b="1" dirty="0">
                <a:latin typeface="Comic Sans MS" pitchFamily="66" charset="0"/>
              </a:rPr>
              <a:t>Ten o distintivo do Equipo colgado. 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s-ES" sz="2200" b="1" dirty="0">
                <a:latin typeface="Comic Sans MS" pitchFamily="66" charset="0"/>
              </a:rPr>
              <a:t>       * Será o portavoz do equipo ( chamará a </a:t>
            </a:r>
            <a:r>
              <a:rPr lang="es-ES" sz="2200" b="1" dirty="0" err="1">
                <a:latin typeface="Comic Sans MS" pitchFamily="66" charset="0"/>
              </a:rPr>
              <a:t>mestra</a:t>
            </a:r>
            <a:r>
              <a:rPr lang="es-ES" sz="2200" b="1" dirty="0">
                <a:latin typeface="Comic Sans MS" pitchFamily="66" charset="0"/>
              </a:rPr>
              <a:t> cando o equipo remate a </a:t>
            </a:r>
            <a:r>
              <a:rPr lang="es-ES" sz="2200" b="1" dirty="0" err="1">
                <a:latin typeface="Comic Sans MS" pitchFamily="66" charset="0"/>
              </a:rPr>
              <a:t>tarefa</a:t>
            </a:r>
            <a:r>
              <a:rPr lang="es-ES" sz="2200" b="1" dirty="0">
                <a:latin typeface="Comic Sans MS" pitchFamily="66" charset="0"/>
              </a:rPr>
              <a:t>).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s-ES" sz="2200" b="1" dirty="0">
              <a:latin typeface="Comic Sans MS" pitchFamily="66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s-ES" sz="2200" b="1" dirty="0">
                <a:latin typeface="Comic Sans MS" pitchFamily="66" charset="0"/>
              </a:rPr>
              <a:t>       *Inicia </a:t>
            </a:r>
            <a:r>
              <a:rPr lang="es-ES" sz="2200" b="1" dirty="0" err="1">
                <a:latin typeface="Comic Sans MS" pitchFamily="66" charset="0"/>
              </a:rPr>
              <a:t>tamén</a:t>
            </a:r>
            <a:r>
              <a:rPr lang="es-ES" sz="2200" b="1" dirty="0">
                <a:latin typeface="Comic Sans MS" pitchFamily="66" charset="0"/>
              </a:rPr>
              <a:t> a </a:t>
            </a:r>
            <a:r>
              <a:rPr lang="es-ES" sz="2200" b="1" dirty="0" err="1">
                <a:latin typeface="Comic Sans MS" pitchFamily="66" charset="0"/>
              </a:rPr>
              <a:t>actividade</a:t>
            </a:r>
            <a:r>
              <a:rPr lang="es-ES" sz="2200" b="1" dirty="0">
                <a:latin typeface="Comic Sans MS" pitchFamily="66" charset="0"/>
              </a:rPr>
              <a:t>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s-ES" sz="2200" b="1" dirty="0">
              <a:latin typeface="Comic Sans MS" pitchFamily="66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s-ES" sz="2200" b="1" dirty="0">
                <a:latin typeface="Comic Sans MS" pitchFamily="66" charset="0"/>
              </a:rPr>
              <a:t>       * Recordar a dirección da </a:t>
            </a:r>
            <a:r>
              <a:rPr lang="es-ES" sz="2200" b="1" dirty="0" err="1">
                <a:latin typeface="Comic Sans MS" pitchFamily="66" charset="0"/>
              </a:rPr>
              <a:t>actividade</a:t>
            </a:r>
            <a:r>
              <a:rPr lang="es-ES" sz="2200" b="1" dirty="0">
                <a:latin typeface="Comic Sans MS" pitchFamily="66" charset="0"/>
              </a:rPr>
              <a:t> e </a:t>
            </a:r>
            <a:r>
              <a:rPr lang="es-ES" sz="2200" b="1" dirty="0" err="1">
                <a:latin typeface="Comic Sans MS" pitchFamily="66" charset="0"/>
              </a:rPr>
              <a:t>dicir</a:t>
            </a:r>
            <a:r>
              <a:rPr lang="es-ES" sz="2200" b="1" dirty="0">
                <a:latin typeface="Comic Sans MS" pitchFamily="66" charset="0"/>
              </a:rPr>
              <a:t> a </a:t>
            </a:r>
            <a:r>
              <a:rPr lang="es-ES" sz="2200" b="1" dirty="0" err="1">
                <a:latin typeface="Comic Sans MS" pitchFamily="66" charset="0"/>
              </a:rPr>
              <a:t>quen</a:t>
            </a:r>
            <a:r>
              <a:rPr lang="es-ES" sz="2200" b="1" dirty="0">
                <a:latin typeface="Comic Sans MS" pitchFamily="66" charset="0"/>
              </a:rPr>
              <a:t> </a:t>
            </a:r>
            <a:r>
              <a:rPr lang="es-ES" sz="2200" b="1" dirty="0" err="1">
                <a:latin typeface="Comic Sans MS" pitchFamily="66" charset="0"/>
              </a:rPr>
              <a:t>lle</a:t>
            </a:r>
            <a:r>
              <a:rPr lang="es-ES" sz="2200" b="1" dirty="0">
                <a:latin typeface="Comic Sans MS" pitchFamily="66" charset="0"/>
              </a:rPr>
              <a:t> toca seguir a </a:t>
            </a:r>
            <a:r>
              <a:rPr lang="es-ES" sz="2200" b="1" dirty="0" err="1">
                <a:latin typeface="Comic Sans MS" pitchFamily="66" charset="0"/>
              </a:rPr>
              <a:t>actividade</a:t>
            </a:r>
            <a:r>
              <a:rPr lang="es-ES" sz="2200" b="1" dirty="0">
                <a:latin typeface="Comic Sans MS" pitchFamily="66" charset="0"/>
              </a:rPr>
              <a:t> … (dirección das </a:t>
            </a:r>
            <a:r>
              <a:rPr lang="es-ES" sz="2200" b="1" dirty="0" err="1">
                <a:latin typeface="Comic Sans MS" pitchFamily="66" charset="0"/>
              </a:rPr>
              <a:t>agullas</a:t>
            </a:r>
            <a:r>
              <a:rPr lang="es-ES" sz="2200" b="1" dirty="0">
                <a:latin typeface="Comic Sans MS" pitchFamily="66" charset="0"/>
              </a:rPr>
              <a:t> do </a:t>
            </a:r>
            <a:r>
              <a:rPr lang="es-ES" sz="2200" b="1" dirty="0" err="1">
                <a:latin typeface="Comic Sans MS" pitchFamily="66" charset="0"/>
              </a:rPr>
              <a:t>reloxo</a:t>
            </a:r>
            <a:r>
              <a:rPr lang="es-ES" sz="2200" b="1" dirty="0">
                <a:latin typeface="Comic Sans MS" pitchFamily="66" charset="0"/>
              </a:rPr>
              <a:t>).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s-ES" b="1" dirty="0" smtClean="0">
                <a:latin typeface="Comic Sans MS" pitchFamily="66" charset="0"/>
              </a:rPr>
              <a:t>        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s-ES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s-ES" dirty="0"/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s-ES" dirty="0"/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1836057" y="219586"/>
            <a:ext cx="6175829" cy="85010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>
                <a:latin typeface="Ravie" pitchFamily="82" charset="0"/>
              </a:rPr>
              <a:t>O Encargado</a:t>
            </a:r>
            <a:endParaRPr lang="es-ES" dirty="0">
              <a:latin typeface="Ravie" pitchFamily="82" charset="0"/>
            </a:endParaRPr>
          </a:p>
        </p:txBody>
      </p:sp>
      <p:pic>
        <p:nvPicPr>
          <p:cNvPr id="3074" name="Picture 2" descr="C:\Users\Carmen\Desktop\traballo cooperativo\PEGAMENTOS AL CENTRO\DSCN12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4899" y="1799676"/>
            <a:ext cx="3384376" cy="2538569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7248129" y="5013177"/>
            <a:ext cx="2451377" cy="830997"/>
          </a:xfrm>
          <a:prstGeom prst="rect">
            <a:avLst/>
          </a:prstGeom>
          <a:noFill/>
          <a:ln w="635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Comic Sans MS" pitchFamily="66" charset="0"/>
              </a:rPr>
              <a:t>Cada  </a:t>
            </a:r>
            <a:r>
              <a:rPr lang="es-ES" sz="1600" b="1" dirty="0" err="1">
                <a:latin typeface="Comic Sans MS" pitchFamily="66" charset="0"/>
              </a:rPr>
              <a:t>nen@</a:t>
            </a:r>
            <a:r>
              <a:rPr lang="es-ES" sz="1600" b="1" dirty="0">
                <a:latin typeface="Comic Sans MS" pitchFamily="66" charset="0"/>
              </a:rPr>
              <a:t> do  equipo</a:t>
            </a:r>
          </a:p>
          <a:p>
            <a:r>
              <a:rPr lang="es-ES" sz="1600" b="1" dirty="0">
                <a:latin typeface="Comic Sans MS" pitchFamily="66" charset="0"/>
              </a:rPr>
              <a:t>ten un cargo </a:t>
            </a:r>
            <a:r>
              <a:rPr lang="es-ES" sz="1600" b="1" dirty="0" err="1">
                <a:latin typeface="Comic Sans MS" pitchFamily="66" charset="0"/>
              </a:rPr>
              <a:t>co</a:t>
            </a:r>
            <a:r>
              <a:rPr lang="es-ES" sz="1600" b="1" dirty="0">
                <a:latin typeface="Comic Sans MS" pitchFamily="66" charset="0"/>
              </a:rPr>
              <a:t> </a:t>
            </a:r>
            <a:r>
              <a:rPr lang="es-ES" sz="1600" b="1" dirty="0" err="1">
                <a:latin typeface="Comic Sans MS" pitchFamily="66" charset="0"/>
              </a:rPr>
              <a:t>seu</a:t>
            </a:r>
            <a:r>
              <a:rPr lang="es-ES" sz="1600" b="1" dirty="0">
                <a:latin typeface="Comic Sans MS" pitchFamily="66" charset="0"/>
              </a:rPr>
              <a:t> distintivo</a:t>
            </a:r>
          </a:p>
        </p:txBody>
      </p:sp>
      <p:pic>
        <p:nvPicPr>
          <p:cNvPr id="6" name="9 Marcador de contenido" descr="F:\equipos\duende 5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22782" y="1555543"/>
            <a:ext cx="1981966" cy="1741714"/>
          </a:xfrm>
          <a:prstGeom prst="rect">
            <a:avLst/>
          </a:prstGeom>
          <a:noFill/>
          <a:ln w="44450">
            <a:solidFill>
              <a:schemeClr val="tx1">
                <a:alpha val="7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46073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838200" y="365125"/>
            <a:ext cx="4662714" cy="1325563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dirty="0" smtClean="0">
                <a:latin typeface="Ravie" pitchFamily="82" charset="0"/>
              </a:rPr>
              <a:t>REVISOR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9" name="Picture 2" descr="C:\Users\Carmen\Desktop\traballo cooperativo\PEGAMENTOS AL CENTRO\DSCN12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049" y="3645024"/>
            <a:ext cx="3863979" cy="2900706"/>
          </a:xfrm>
          <a:prstGeom prst="rect">
            <a:avLst/>
          </a:prstGeom>
          <a:noFill/>
        </p:spPr>
      </p:pic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838200" y="2253344"/>
            <a:ext cx="4967514" cy="3124944"/>
          </a:xfrm>
        </p:spPr>
        <p:txBody>
          <a:bodyPr/>
          <a:lstStyle/>
          <a:p>
            <a:pPr>
              <a:buNone/>
            </a:pPr>
            <a:r>
              <a:rPr lang="es-ES" sz="2400" b="1" dirty="0" smtClean="0"/>
              <a:t>.  </a:t>
            </a:r>
            <a:r>
              <a:rPr lang="es-ES" sz="2400" b="1" dirty="0" smtClean="0">
                <a:latin typeface="Comic Sans MS" pitchFamily="66" charset="0"/>
              </a:rPr>
              <a:t>Controlar  </a:t>
            </a:r>
            <a:r>
              <a:rPr lang="es-ES" sz="2400" b="1" dirty="0">
                <a:latin typeface="Comic Sans MS" pitchFamily="66" charset="0"/>
              </a:rPr>
              <a:t>que todos </a:t>
            </a:r>
            <a:r>
              <a:rPr lang="es-ES" sz="2400" b="1" dirty="0" err="1">
                <a:latin typeface="Comic Sans MS" pitchFamily="66" charset="0"/>
              </a:rPr>
              <a:t>poñen</a:t>
            </a:r>
            <a:r>
              <a:rPr lang="es-ES" sz="2400" b="1" dirty="0">
                <a:latin typeface="Comic Sans MS" pitchFamily="66" charset="0"/>
              </a:rPr>
              <a:t> ben a </a:t>
            </a:r>
            <a:r>
              <a:rPr lang="es-ES" sz="2400" b="1" dirty="0" err="1">
                <a:latin typeface="Comic Sans MS" pitchFamily="66" charset="0"/>
              </a:rPr>
              <a:t>resposta</a:t>
            </a:r>
            <a:r>
              <a:rPr lang="es-ES" sz="2400" b="1" dirty="0">
                <a:latin typeface="Comic Sans MS" pitchFamily="66" charset="0"/>
              </a:rPr>
              <a:t> acordada entre todos para poder  pasar á </a:t>
            </a:r>
            <a:r>
              <a:rPr lang="es-ES" sz="2400" b="1" dirty="0" err="1">
                <a:latin typeface="Comic Sans MS" pitchFamily="66" charset="0"/>
              </a:rPr>
              <a:t>seguinte</a:t>
            </a:r>
            <a:r>
              <a:rPr lang="es-ES" sz="2400" b="1" dirty="0">
                <a:latin typeface="Comic Sans MS" pitchFamily="66" charset="0"/>
              </a:rPr>
              <a:t> </a:t>
            </a:r>
            <a:r>
              <a:rPr lang="es-ES" sz="2400" b="1" dirty="0" smtClean="0">
                <a:latin typeface="Comic Sans MS" pitchFamily="66" charset="0"/>
              </a:rPr>
              <a:t>fase.</a:t>
            </a:r>
          </a:p>
          <a:p>
            <a:pPr>
              <a:buFont typeface="Arial" charset="0"/>
              <a:buChar char="•"/>
            </a:pPr>
            <a:r>
              <a:rPr lang="es-ES" sz="2400" b="1" dirty="0" smtClean="0">
                <a:latin typeface="Comic Sans MS" pitchFamily="66" charset="0"/>
              </a:rPr>
              <a:t>Recordar </a:t>
            </a:r>
            <a:r>
              <a:rPr lang="es-ES" sz="2400" b="1" dirty="0">
                <a:latin typeface="Comic Sans MS" pitchFamily="66" charset="0"/>
              </a:rPr>
              <a:t>que </a:t>
            </a:r>
            <a:r>
              <a:rPr lang="es-ES" sz="2400" b="1" dirty="0" err="1">
                <a:latin typeface="Comic Sans MS" pitchFamily="66" charset="0"/>
              </a:rPr>
              <a:t>temos</a:t>
            </a:r>
            <a:r>
              <a:rPr lang="es-ES" sz="2400" b="1" dirty="0">
                <a:latin typeface="Comic Sans MS" pitchFamily="66" charset="0"/>
              </a:rPr>
              <a:t> que esperar polos </a:t>
            </a:r>
            <a:r>
              <a:rPr lang="es-ES" sz="2400" b="1" dirty="0" err="1">
                <a:latin typeface="Comic Sans MS" pitchFamily="66" charset="0"/>
              </a:rPr>
              <a:t>compañeiros</a:t>
            </a:r>
            <a:r>
              <a:rPr lang="es-ES" sz="2400" b="1" dirty="0">
                <a:latin typeface="Comic Sans MS" pitchFamily="66" charset="0"/>
              </a:rPr>
              <a:t>/as.</a:t>
            </a:r>
          </a:p>
        </p:txBody>
      </p:sp>
      <p:pic>
        <p:nvPicPr>
          <p:cNvPr id="12" name="11 Imagen" descr="F:\equipos\lup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8495" y="1027906"/>
            <a:ext cx="187220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55451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es-ES" sz="3600" dirty="0">
                <a:solidFill>
                  <a:srgbClr val="FF6600"/>
                </a:solidFill>
                <a:latin typeface="Ravie" pitchFamily="82" charset="0"/>
              </a:rPr>
              <a:t>Encargado de Material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71463" indent="-271463">
              <a:spcBef>
                <a:spcPts val="600"/>
              </a:spcBef>
              <a:buClr>
                <a:srgbClr val="F0A22E"/>
              </a:buClr>
              <a:buSzPct val="70000"/>
              <a:buFont typeface="Wingdings" pitchFamily="2" charset="2"/>
              <a:buChar char="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1. Reparte 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e </a:t>
            </a:r>
            <a:r>
              <a:rPr lang="es-ES" sz="2400" b="1" dirty="0" err="1" smtClean="0">
                <a:solidFill>
                  <a:srgbClr val="000000"/>
                </a:solidFill>
                <a:latin typeface="Comic Sans MS" pitchFamily="66" charset="0"/>
              </a:rPr>
              <a:t>recolle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 o material.</a:t>
            </a:r>
            <a:endParaRPr lang="es-ES" sz="2400" b="1" dirty="0">
              <a:solidFill>
                <a:srgbClr val="000000"/>
              </a:solidFill>
              <a:latin typeface="Comic Sans MS" pitchFamily="66" charset="0"/>
            </a:endParaRPr>
          </a:p>
          <a:p>
            <a:pPr marL="271463" indent="-271463">
              <a:spcBef>
                <a:spcPts val="600"/>
              </a:spcBef>
              <a:buClr>
                <a:srgbClr val="F0A22E"/>
              </a:buClr>
              <a:buSzPct val="70000"/>
              <a:buFont typeface="Wingdings" pitchFamily="2" charset="2"/>
              <a:buChar char="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2. </a:t>
            </a:r>
            <a:r>
              <a:rPr lang="es-ES" sz="2400" b="1" dirty="0" err="1">
                <a:solidFill>
                  <a:srgbClr val="000000"/>
                </a:solidFill>
                <a:latin typeface="Comic Sans MS" pitchFamily="66" charset="0"/>
              </a:rPr>
              <a:t>Preveer</a:t>
            </a: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 que material van a 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precisar.</a:t>
            </a:r>
            <a:endParaRPr lang="es-ES" sz="2400" b="1" dirty="0">
              <a:solidFill>
                <a:srgbClr val="000000"/>
              </a:solidFill>
              <a:latin typeface="Comic Sans MS" pitchFamily="66" charset="0"/>
            </a:endParaRPr>
          </a:p>
          <a:p>
            <a:pPr marL="271463" indent="-271463">
              <a:spcBef>
                <a:spcPts val="600"/>
              </a:spcBef>
              <a:buClr>
                <a:srgbClr val="F0A22E"/>
              </a:buClr>
              <a:buSzPct val="70000"/>
              <a:buFont typeface="Wingdings" pitchFamily="2" charset="2"/>
              <a:buChar char="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3. 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Organizar a limpieza e </a:t>
            </a: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o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orden 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da </a:t>
            </a: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mesa de </a:t>
            </a:r>
            <a:r>
              <a:rPr lang="es-ES" sz="2400" b="1" dirty="0" err="1" smtClean="0">
                <a:solidFill>
                  <a:srgbClr val="000000"/>
                </a:solidFill>
                <a:latin typeface="Comic Sans MS" pitchFamily="66" charset="0"/>
              </a:rPr>
              <a:t>traballo</a:t>
            </a:r>
            <a:endParaRPr lang="es-ES" sz="2400" b="1" dirty="0">
              <a:solidFill>
                <a:srgbClr val="000000"/>
              </a:solidFill>
              <a:latin typeface="Comic Sans MS" pitchFamily="66" charset="0"/>
            </a:endParaRPr>
          </a:p>
          <a:p>
            <a:pPr marL="271463" indent="-271463">
              <a:spcBef>
                <a:spcPts val="600"/>
              </a:spcBef>
              <a:buClr>
                <a:srgbClr val="F0A22E"/>
              </a:buClr>
              <a:buSzPct val="70000"/>
              <a:buFont typeface="Wingdings" pitchFamily="2" charset="2"/>
              <a:buChar char="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4.Controlar o uso </a:t>
            </a:r>
            <a:r>
              <a:rPr lang="es-ES" sz="2400" b="1" dirty="0" err="1" smtClean="0">
                <a:solidFill>
                  <a:srgbClr val="000000"/>
                </a:solidFill>
                <a:latin typeface="Comic Sans MS" pitchFamily="66" charset="0"/>
              </a:rPr>
              <a:t>axeitado</a:t>
            </a:r>
            <a:r>
              <a:rPr lang="es-ES" sz="2400" b="1" dirty="0" smtClean="0">
                <a:solidFill>
                  <a:srgbClr val="000000"/>
                </a:solidFill>
                <a:latin typeface="Comic Sans MS" pitchFamily="66" charset="0"/>
              </a:rPr>
              <a:t> do </a:t>
            </a:r>
            <a:r>
              <a:rPr lang="es-ES" sz="2400" b="1" dirty="0">
                <a:solidFill>
                  <a:srgbClr val="000000"/>
                </a:solidFill>
                <a:latin typeface="Comic Sans MS" pitchFamily="66" charset="0"/>
              </a:rPr>
              <a:t>material .</a:t>
            </a:r>
          </a:p>
          <a:p>
            <a:endParaRPr lang="es-ES" dirty="0"/>
          </a:p>
        </p:txBody>
      </p:sp>
      <p:pic>
        <p:nvPicPr>
          <p:cNvPr id="2050" name="Picture 2" descr="C:\Users\Carmen\Desktop\traballo cooperativo\PEGAMENTOS AL CENTRO\DSCN12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8061" y="1700808"/>
            <a:ext cx="3264363" cy="2448272"/>
          </a:xfrm>
          <a:prstGeom prst="rect">
            <a:avLst/>
          </a:prstGeom>
          <a:noFill/>
        </p:spPr>
      </p:pic>
      <p:pic>
        <p:nvPicPr>
          <p:cNvPr id="6" name="5 Imagen" descr="F:\equipos\duende 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3992" y="4509120"/>
            <a:ext cx="2160240" cy="2160240"/>
          </a:xfrm>
          <a:prstGeom prst="rect">
            <a:avLst/>
          </a:prstGeom>
          <a:noFill/>
          <a:ln w="44450">
            <a:solidFill>
              <a:schemeClr val="tx1">
                <a:alpha val="70000"/>
              </a:schemeClr>
            </a:solidFill>
            <a:miter lim="800000"/>
            <a:headEnd/>
            <a:tailEnd/>
          </a:ln>
        </p:spPr>
      </p:pic>
      <p:pic>
        <p:nvPicPr>
          <p:cNvPr id="7" name="6 Imagen" descr="F:\equipos\bote con lápices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4581128"/>
            <a:ext cx="57606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60335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s-ES" sz="3600" dirty="0" smtClean="0">
                <a:solidFill>
                  <a:srgbClr val="EB35B7"/>
                </a:solidFill>
                <a:latin typeface="Ravie" pitchFamily="82" charset="0"/>
              </a:rPr>
              <a:t>SILENCIADOR</a:t>
            </a:r>
            <a:endParaRPr lang="es-ES" sz="3600" dirty="0">
              <a:solidFill>
                <a:srgbClr val="EB35B7"/>
              </a:solidFill>
              <a:latin typeface="Ravie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s-ES" b="1" dirty="0" smtClean="0"/>
              <a:t>  *</a:t>
            </a:r>
            <a:r>
              <a:rPr lang="es-ES" sz="2000" b="1" dirty="0">
                <a:latin typeface="Comic Sans MS" pitchFamily="66" charset="0"/>
              </a:rPr>
              <a:t>Controlar que </a:t>
            </a:r>
            <a:r>
              <a:rPr lang="es-ES" sz="2000" b="1" dirty="0" err="1" smtClean="0">
                <a:latin typeface="Comic Sans MS" pitchFamily="66" charset="0"/>
              </a:rPr>
              <a:t>falen</a:t>
            </a:r>
            <a:r>
              <a:rPr lang="es-ES" sz="2000" b="1" dirty="0" smtClean="0">
                <a:latin typeface="Comic Sans MS" pitchFamily="66" charset="0"/>
              </a:rPr>
              <a:t> </a:t>
            </a:r>
            <a:r>
              <a:rPr lang="es-ES" sz="2000" b="1" dirty="0" err="1">
                <a:latin typeface="Comic Sans MS" pitchFamily="66" charset="0"/>
              </a:rPr>
              <a:t>baixiño</a:t>
            </a:r>
            <a:r>
              <a:rPr lang="es-ES" sz="2000" b="1" dirty="0"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es-ES" sz="2000" b="1" dirty="0">
                <a:latin typeface="Comic Sans MS" pitchFamily="66" charset="0"/>
              </a:rPr>
              <a:t>   * Controlar que todos </a:t>
            </a:r>
            <a:r>
              <a:rPr lang="es-ES" sz="2000" b="1" dirty="0" err="1">
                <a:latin typeface="Comic Sans MS" pitchFamily="66" charset="0"/>
              </a:rPr>
              <a:t>escoiten</a:t>
            </a:r>
            <a:r>
              <a:rPr lang="es-ES" sz="2000" b="1" dirty="0">
                <a:latin typeface="Comic Sans MS" pitchFamily="66" charset="0"/>
              </a:rPr>
              <a:t>  as </a:t>
            </a:r>
            <a:r>
              <a:rPr lang="es-ES" sz="2000" b="1" dirty="0" err="1">
                <a:latin typeface="Comic Sans MS" pitchFamily="66" charset="0"/>
              </a:rPr>
              <a:t>propostas</a:t>
            </a:r>
            <a:r>
              <a:rPr lang="es-ES" sz="2000" b="1" dirty="0">
                <a:latin typeface="Comic Sans MS" pitchFamily="66" charset="0"/>
              </a:rPr>
              <a:t> </a:t>
            </a:r>
            <a:r>
              <a:rPr lang="es-ES" sz="2000" b="1" dirty="0" err="1">
                <a:latin typeface="Comic Sans MS" pitchFamily="66" charset="0"/>
              </a:rPr>
              <a:t>ou</a:t>
            </a:r>
            <a:r>
              <a:rPr lang="es-ES" sz="2000" b="1" dirty="0">
                <a:latin typeface="Comic Sans MS" pitchFamily="66" charset="0"/>
              </a:rPr>
              <a:t> </a:t>
            </a:r>
            <a:r>
              <a:rPr lang="es-ES" sz="2000" b="1" dirty="0" err="1" smtClean="0">
                <a:latin typeface="Comic Sans MS" pitchFamily="66" charset="0"/>
              </a:rPr>
              <a:t>resolucións</a:t>
            </a:r>
            <a:r>
              <a:rPr lang="es-ES" sz="2000" b="1" dirty="0" smtClean="0">
                <a:latin typeface="Comic Sans MS" pitchFamily="66" charset="0"/>
              </a:rPr>
              <a:t> </a:t>
            </a:r>
            <a:r>
              <a:rPr lang="es-ES" sz="2000" b="1" dirty="0">
                <a:latin typeface="Comic Sans MS" pitchFamily="66" charset="0"/>
              </a:rPr>
              <a:t>de </a:t>
            </a:r>
            <a:r>
              <a:rPr lang="es-ES" sz="2000" b="1" dirty="0" err="1">
                <a:latin typeface="Comic Sans MS" pitchFamily="66" charset="0"/>
              </a:rPr>
              <a:t>tarefas</a:t>
            </a:r>
            <a:r>
              <a:rPr lang="es-ES" sz="2000" b="1" dirty="0">
                <a:latin typeface="Comic Sans MS" pitchFamily="66" charset="0"/>
              </a:rPr>
              <a:t> dos </a:t>
            </a:r>
            <a:r>
              <a:rPr lang="es-ES" sz="2000" b="1" dirty="0" err="1">
                <a:latin typeface="Comic Sans MS" pitchFamily="66" charset="0"/>
              </a:rPr>
              <a:t>compañeiros</a:t>
            </a:r>
            <a:r>
              <a:rPr lang="es-ES" sz="2000" b="1" dirty="0"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es-ES" sz="2000" b="1" dirty="0">
                <a:latin typeface="Comic Sans MS" pitchFamily="66" charset="0"/>
              </a:rPr>
              <a:t>  * </a:t>
            </a:r>
            <a:r>
              <a:rPr lang="es-ES" sz="2000" b="1" dirty="0" err="1">
                <a:latin typeface="Comic Sans MS" pitchFamily="66" charset="0"/>
              </a:rPr>
              <a:t>Facer</a:t>
            </a:r>
            <a:r>
              <a:rPr lang="es-ES" sz="2000" b="1" dirty="0">
                <a:latin typeface="Comic Sans MS" pitchFamily="66" charset="0"/>
              </a:rPr>
              <a:t> respetar a </a:t>
            </a:r>
            <a:r>
              <a:rPr lang="es-ES" sz="2000" b="1" dirty="0" err="1">
                <a:latin typeface="Comic Sans MS" pitchFamily="66" charset="0"/>
              </a:rPr>
              <a:t>quenda</a:t>
            </a:r>
            <a:r>
              <a:rPr lang="es-ES" sz="2000" b="1" dirty="0">
                <a:latin typeface="Comic Sans MS" pitchFamily="66" charset="0"/>
              </a:rPr>
              <a:t> de palabra ( non podemos </a:t>
            </a:r>
            <a:r>
              <a:rPr lang="es-ES" sz="2000" b="1" dirty="0" err="1">
                <a:latin typeface="Comic Sans MS" pitchFamily="66" charset="0"/>
              </a:rPr>
              <a:t>falar</a:t>
            </a:r>
            <a:r>
              <a:rPr lang="es-ES" sz="2000" b="1" dirty="0">
                <a:latin typeface="Comic Sans MS" pitchFamily="66" charset="0"/>
              </a:rPr>
              <a:t>  todos á vez). </a:t>
            </a:r>
          </a:p>
          <a:p>
            <a:endParaRPr lang="es-ES" sz="2000" b="1" dirty="0"/>
          </a:p>
        </p:txBody>
      </p:sp>
      <p:pic>
        <p:nvPicPr>
          <p:cNvPr id="5" name="Picture 3" descr="E:\FOTOS COOPERATIVO\PEGAMENTOS AL CENTRO\DSCN12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8008" y="1628800"/>
            <a:ext cx="4034350" cy="3024336"/>
          </a:xfrm>
          <a:prstGeom prst="rect">
            <a:avLst/>
          </a:prstGeom>
          <a:noFill/>
          <a:ln w="73025" cmpd="sng">
            <a:solidFill>
              <a:srgbClr val="FF6600"/>
            </a:solidFill>
          </a:ln>
        </p:spPr>
      </p:pic>
      <p:pic>
        <p:nvPicPr>
          <p:cNvPr id="3074" name="Picture 2" descr="E:\PLANES DE EQUIPO\equipos\cartel silencio niñ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1945" y="4797152"/>
            <a:ext cx="3224759" cy="1859148"/>
          </a:xfrm>
          <a:prstGeom prst="rect">
            <a:avLst/>
          </a:prstGeom>
          <a:noFill/>
          <a:ln w="73025" cmpd="sng">
            <a:solidFill>
              <a:srgbClr val="EB35B7"/>
            </a:solidFill>
          </a:ln>
        </p:spPr>
      </p:pic>
      <p:sp>
        <p:nvSpPr>
          <p:cNvPr id="7" name="6 CuadroTexto"/>
          <p:cNvSpPr txBox="1"/>
          <p:nvPr/>
        </p:nvSpPr>
        <p:spPr>
          <a:xfrm>
            <a:off x="1775520" y="5589241"/>
            <a:ext cx="3096344" cy="646331"/>
          </a:xfrm>
          <a:prstGeom prst="rect">
            <a:avLst/>
          </a:prstGeom>
          <a:solidFill>
            <a:srgbClr val="FFC000"/>
          </a:solidFill>
          <a:ln w="762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Non perder o tempo </a:t>
            </a:r>
            <a:r>
              <a:rPr lang="es-ES" b="1" dirty="0" err="1" smtClean="0"/>
              <a:t>falando</a:t>
            </a:r>
            <a:r>
              <a:rPr lang="es-ES" b="1" dirty="0" smtClean="0"/>
              <a:t> de </a:t>
            </a:r>
            <a:r>
              <a:rPr lang="es-ES" b="1" dirty="0" err="1" smtClean="0"/>
              <a:t>outras</a:t>
            </a:r>
            <a:r>
              <a:rPr lang="es-ES" b="1" dirty="0" smtClean="0"/>
              <a:t> </a:t>
            </a:r>
            <a:r>
              <a:rPr lang="es-ES" b="1" dirty="0" err="1" smtClean="0"/>
              <a:t>cousas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5244800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2 Marcador de texto"/>
          <p:cNvSpPr>
            <a:spLocks noGrp="1"/>
          </p:cNvSpPr>
          <p:nvPr>
            <p:ph type="body" sz="half" idx="1"/>
          </p:nvPr>
        </p:nvSpPr>
        <p:spPr>
          <a:xfrm>
            <a:off x="886839" y="2063295"/>
            <a:ext cx="5066726" cy="468584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/>
              <a:t>Establecer os compromisos de todos os </a:t>
            </a:r>
            <a:r>
              <a:rPr lang="es-ES" sz="2400" dirty="0" err="1"/>
              <a:t>membros</a:t>
            </a:r>
            <a:r>
              <a:rPr lang="es-ES" sz="2400" dirty="0"/>
              <a:t> do equipo</a:t>
            </a:r>
            <a:r>
              <a:rPr lang="es-ES" sz="2400" dirty="0" smtClean="0"/>
              <a:t>.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sz="2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sz="2400" dirty="0"/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s-ES" sz="24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 smtClean="0"/>
              <a:t>Acordada entre todos na asamblea  (igual para todos os equipos).</a:t>
            </a:r>
            <a:endParaRPr lang="es-ES" sz="24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 smtClean="0"/>
              <a:t>Con </a:t>
            </a:r>
            <a:r>
              <a:rPr lang="es-ES" sz="2400" dirty="0" err="1" smtClean="0"/>
              <a:t>nen@s</a:t>
            </a:r>
            <a:r>
              <a:rPr lang="es-ES" sz="2400" dirty="0" smtClean="0"/>
              <a:t> de 3 e 4 anos utilizamos pictogramas para facilitar a comprensión da </a:t>
            </a:r>
            <a:r>
              <a:rPr lang="es-ES" sz="2400" dirty="0" err="1" smtClean="0"/>
              <a:t>actividade</a:t>
            </a:r>
            <a:r>
              <a:rPr lang="es-ES" sz="2400" dirty="0" smtClean="0"/>
              <a:t>.</a:t>
            </a:r>
            <a:endParaRPr lang="es-ES" sz="24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/>
              <a:t>Cada </a:t>
            </a:r>
            <a:r>
              <a:rPr lang="es-ES" sz="2400" dirty="0" err="1" smtClean="0"/>
              <a:t>membro</a:t>
            </a:r>
            <a:r>
              <a:rPr lang="es-ES" sz="2400" dirty="0"/>
              <a:t> </a:t>
            </a:r>
            <a:r>
              <a:rPr lang="es-ES" sz="2400" dirty="0" smtClean="0"/>
              <a:t>do equipo ten un compromiso a conseguir para o </a:t>
            </a:r>
            <a:r>
              <a:rPr lang="es-ES" sz="2400" dirty="0" err="1" smtClean="0"/>
              <a:t>bó</a:t>
            </a:r>
            <a:r>
              <a:rPr lang="es-ES" sz="2400" dirty="0" smtClean="0"/>
              <a:t> </a:t>
            </a:r>
            <a:r>
              <a:rPr lang="es-ES" sz="2400" dirty="0" err="1"/>
              <a:t>f</a:t>
            </a:r>
            <a:r>
              <a:rPr lang="es-ES" sz="2400" dirty="0" err="1" smtClean="0"/>
              <a:t>uncionamento</a:t>
            </a:r>
            <a:r>
              <a:rPr lang="es-ES" sz="2400" dirty="0" smtClean="0"/>
              <a:t> do grupo.</a:t>
            </a:r>
            <a:endParaRPr lang="es-ES" sz="24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dirty="0" smtClean="0"/>
          </a:p>
        </p:txBody>
      </p:sp>
      <p:pic>
        <p:nvPicPr>
          <p:cNvPr id="16386" name="Picture 2" descr="C:\Users\USUARIO\Desktop\FOTOS CURSO 2012-13\2013-03 MARZO\fotos T.C\DSCN40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84942" y="1145156"/>
            <a:ext cx="5716772" cy="5859316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87043" name="CuadroTexto 3"/>
          <p:cNvSpPr txBox="1">
            <a:spLocks noChangeArrowheads="1"/>
          </p:cNvSpPr>
          <p:nvPr/>
        </p:nvSpPr>
        <p:spPr bwMode="auto">
          <a:xfrm>
            <a:off x="1582738" y="2887663"/>
            <a:ext cx="4295775" cy="64770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Tamén escollemos un obxetivo a acadar todo o equipo</a:t>
            </a:r>
          </a:p>
        </p:txBody>
      </p:sp>
      <p:sp>
        <p:nvSpPr>
          <p:cNvPr id="6" name="Flecha derecha 5"/>
          <p:cNvSpPr/>
          <p:nvPr/>
        </p:nvSpPr>
        <p:spPr>
          <a:xfrm rot="273052">
            <a:off x="5967413" y="3128963"/>
            <a:ext cx="2362200" cy="442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87045" name="CuadroTexto 7"/>
          <p:cNvSpPr txBox="1">
            <a:spLocks noChangeArrowheads="1"/>
          </p:cNvSpPr>
          <p:nvPr/>
        </p:nvSpPr>
        <p:spPr bwMode="auto">
          <a:xfrm>
            <a:off x="1314450" y="744538"/>
            <a:ext cx="5602288" cy="52387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>
                <a:solidFill>
                  <a:srgbClr val="FF0000"/>
                </a:solidFill>
                <a:latin typeface="Ravie"/>
              </a:rPr>
              <a:t>Segundo paso a seguir </a:t>
            </a:r>
          </a:p>
        </p:txBody>
      </p:sp>
      <p:sp>
        <p:nvSpPr>
          <p:cNvPr id="2" name="Flecha abajo 1"/>
          <p:cNvSpPr/>
          <p:nvPr/>
        </p:nvSpPr>
        <p:spPr>
          <a:xfrm>
            <a:off x="3048000" y="3664891"/>
            <a:ext cx="261257" cy="7039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>
                <a:solidFill>
                  <a:srgbClr val="EB35B7"/>
                </a:solidFill>
                <a:latin typeface="Ravie" pitchFamily="82" charset="0"/>
              </a:rPr>
              <a:t>Significado dos Pictogramas</a:t>
            </a:r>
            <a:endParaRPr lang="es-ES" dirty="0">
              <a:solidFill>
                <a:srgbClr val="EB35B7"/>
              </a:solidFill>
              <a:latin typeface="Ravie" pitchFamily="82" charset="0"/>
            </a:endParaRPr>
          </a:p>
        </p:txBody>
      </p:sp>
      <p:pic>
        <p:nvPicPr>
          <p:cNvPr id="89090" name="Picture 2" descr="E:\PICTOGRAMAS TRABALLO COOPERATIVO\abraza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1088" y="1844675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3" descr="E:\PICTOGRAMAS TRABALLO COOPERATIVO\agradab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3475" y="1844675"/>
            <a:ext cx="16573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2" name="Picture 2" descr="H:\DCIM\100NIKON\DSCN10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91525" y="846138"/>
            <a:ext cx="22510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4" descr="E:\PICTOGRAMAS TRABALLO COOPERATIVO\chicos_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08213" y="4652963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Picture 5" descr="E:\PICTOGRAMAS TRABALLO COOPERATIVO\oreja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43475" y="4941888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5" name="Picture 6" descr="E:\PICTOGRAMAS TRABALLO COOPERATIVO\silencio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1400" y="33686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6" name="8 CuadroTexto"/>
          <p:cNvSpPr txBox="1">
            <a:spLocks noChangeArrowheads="1"/>
          </p:cNvSpPr>
          <p:nvPr/>
        </p:nvSpPr>
        <p:spPr bwMode="auto">
          <a:xfrm>
            <a:off x="2135188" y="3573463"/>
            <a:ext cx="1873250" cy="368300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Axudar a ….</a:t>
            </a:r>
          </a:p>
        </p:txBody>
      </p:sp>
      <p:sp>
        <p:nvSpPr>
          <p:cNvPr id="89097" name="9 CuadroTexto"/>
          <p:cNvSpPr txBox="1">
            <a:spLocks noChangeArrowheads="1"/>
          </p:cNvSpPr>
          <p:nvPr/>
        </p:nvSpPr>
        <p:spPr bwMode="auto">
          <a:xfrm>
            <a:off x="4800600" y="3500438"/>
            <a:ext cx="1727200" cy="923925"/>
          </a:xfrm>
          <a:prstGeom prst="rect">
            <a:avLst/>
          </a:prstGeom>
          <a:noFill/>
          <a:ln w="76200">
            <a:solidFill>
              <a:srgbClr val="EB35B7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Escoitar as propostas dos demais</a:t>
            </a:r>
          </a:p>
        </p:txBody>
      </p:sp>
      <p:sp>
        <p:nvSpPr>
          <p:cNvPr id="89098" name="10 CuadroTexto"/>
          <p:cNvSpPr txBox="1">
            <a:spLocks noChangeArrowheads="1"/>
          </p:cNvSpPr>
          <p:nvPr/>
        </p:nvSpPr>
        <p:spPr bwMode="auto">
          <a:xfrm>
            <a:off x="7824788" y="4797425"/>
            <a:ext cx="1477962" cy="36830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alibri" pitchFamily="34" charset="0"/>
              </a:rPr>
              <a:t>Falar baixiño  </a:t>
            </a:r>
          </a:p>
        </p:txBody>
      </p:sp>
      <p:sp>
        <p:nvSpPr>
          <p:cNvPr id="89099" name="11 CuadroTexto"/>
          <p:cNvSpPr txBox="1">
            <a:spLocks noChangeArrowheads="1"/>
          </p:cNvSpPr>
          <p:nvPr/>
        </p:nvSpPr>
        <p:spPr bwMode="auto">
          <a:xfrm>
            <a:off x="2063750" y="6308725"/>
            <a:ext cx="2303463" cy="369888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Todos participamos</a:t>
            </a:r>
          </a:p>
        </p:txBody>
      </p:sp>
      <p:sp>
        <p:nvSpPr>
          <p:cNvPr id="89100" name="12 CuadroTexto"/>
          <p:cNvSpPr txBox="1">
            <a:spLocks noChangeArrowheads="1"/>
          </p:cNvSpPr>
          <p:nvPr/>
        </p:nvSpPr>
        <p:spPr bwMode="auto">
          <a:xfrm>
            <a:off x="6240463" y="6237288"/>
            <a:ext cx="2808287" cy="369887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Escoitar  aos  compañeiros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142875"/>
            <a:ext cx="4468813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97900" y="206375"/>
            <a:ext cx="33607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Imagen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3613" y="2074863"/>
            <a:ext cx="36480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uadroTexto 1"/>
          <p:cNvSpPr txBox="1"/>
          <p:nvPr/>
        </p:nvSpPr>
        <p:spPr>
          <a:xfrm>
            <a:off x="8723086" y="662339"/>
            <a:ext cx="362858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2</a:t>
            </a:r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4145870" y="206375"/>
            <a:ext cx="449943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/>
              <a:t>1</a:t>
            </a:r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7503886" y="2058081"/>
            <a:ext cx="377371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3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075613" cy="922337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 dirty="0">
                <a:latin typeface="Ravie" pitchFamily="82" charset="0"/>
              </a:rPr>
              <a:t>Fase II, </a:t>
            </a:r>
            <a:r>
              <a:rPr lang="es-ES" sz="4000" dirty="0" err="1" smtClean="0">
                <a:latin typeface="Ravie" pitchFamily="82" charset="0"/>
              </a:rPr>
              <a:t>seguemento</a:t>
            </a:r>
            <a:endParaRPr lang="es-ES" sz="4000" dirty="0">
              <a:latin typeface="Ravie" pitchFamily="82" charset="0"/>
            </a:endParaRPr>
          </a:p>
        </p:txBody>
      </p:sp>
      <p:sp>
        <p:nvSpPr>
          <p:cNvPr id="5632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81025" y="1320800"/>
            <a:ext cx="5370513" cy="52832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 err="1">
                <a:latin typeface="Comic Sans MS" pitchFamily="66" charset="0"/>
              </a:rPr>
              <a:t>Avalíase</a:t>
            </a:r>
            <a:r>
              <a:rPr lang="es-ES" sz="2400" dirty="0">
                <a:latin typeface="Comic Sans MS" pitchFamily="66" charset="0"/>
              </a:rPr>
              <a:t> o </a:t>
            </a:r>
            <a:r>
              <a:rPr lang="es-ES" sz="2400" dirty="0" err="1">
                <a:latin typeface="Comic Sans MS" pitchFamily="66" charset="0"/>
              </a:rPr>
              <a:t>traballo</a:t>
            </a:r>
            <a:r>
              <a:rPr lang="es-ES" sz="2400" dirty="0">
                <a:latin typeface="Comic Sans MS" pitchFamily="66" charset="0"/>
              </a:rPr>
              <a:t> realizado no equipo </a:t>
            </a:r>
            <a:r>
              <a:rPr lang="es-ES" sz="2400" dirty="0" err="1">
                <a:latin typeface="Comic Sans MS" pitchFamily="66" charset="0"/>
              </a:rPr>
              <a:t>nas</a:t>
            </a:r>
            <a:r>
              <a:rPr lang="es-ES" sz="2400" dirty="0">
                <a:latin typeface="Comic Sans MS" pitchFamily="66" charset="0"/>
              </a:rPr>
              <a:t> diferentes </a:t>
            </a:r>
            <a:r>
              <a:rPr lang="es-ES" sz="2400" dirty="0" smtClean="0">
                <a:latin typeface="Comic Sans MS" pitchFamily="66" charset="0"/>
              </a:rPr>
              <a:t>estructuras. </a:t>
            </a:r>
            <a:endParaRPr lang="es-ES" sz="2400" dirty="0">
              <a:latin typeface="Comic Sans MS" pitchFamily="66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400" dirty="0" smtClean="0">
                <a:latin typeface="Comic Sans MS" pitchFamily="66" charset="0"/>
              </a:rPr>
              <a:t> E </a:t>
            </a:r>
            <a:r>
              <a:rPr lang="es-ES" sz="2400" dirty="0" err="1" smtClean="0">
                <a:latin typeface="Comic Sans MS" pitchFamily="66" charset="0"/>
              </a:rPr>
              <a:t>aconsellable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facer</a:t>
            </a:r>
            <a:r>
              <a:rPr lang="es-ES" sz="2400" dirty="0" smtClean="0">
                <a:latin typeface="Comic Sans MS" pitchFamily="66" charset="0"/>
              </a:rPr>
              <a:t> o </a:t>
            </a:r>
            <a:r>
              <a:rPr lang="es-ES" sz="2400" dirty="0" err="1" smtClean="0">
                <a:latin typeface="Comic Sans MS" pitchFamily="66" charset="0"/>
              </a:rPr>
              <a:t>seguemento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unha</a:t>
            </a:r>
            <a:r>
              <a:rPr lang="es-ES" sz="2400" dirty="0" smtClean="0">
                <a:latin typeface="Comic Sans MS" pitchFamily="66" charset="0"/>
              </a:rPr>
              <a:t> vez rematada a </a:t>
            </a:r>
            <a:r>
              <a:rPr lang="es-ES" sz="2400" dirty="0" err="1" smtClean="0">
                <a:latin typeface="Comic Sans MS" pitchFamily="66" charset="0"/>
              </a:rPr>
              <a:t>actividade</a:t>
            </a:r>
            <a:r>
              <a:rPr lang="es-ES" sz="2400" dirty="0" smtClean="0">
                <a:latin typeface="Comic Sans MS" pitchFamily="66" charset="0"/>
              </a:rPr>
              <a:t> cooperativa.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400" dirty="0" err="1" smtClean="0">
                <a:latin typeface="Comic Sans MS" pitchFamily="66" charset="0"/>
              </a:rPr>
              <a:t>Teñen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máis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recente</a:t>
            </a:r>
            <a:r>
              <a:rPr lang="es-ES" sz="2400" dirty="0" smtClean="0">
                <a:latin typeface="Comic Sans MS" pitchFamily="66" charset="0"/>
              </a:rPr>
              <a:t> como </a:t>
            </a:r>
            <a:r>
              <a:rPr lang="es-ES" sz="2400" dirty="0" err="1" smtClean="0">
                <a:latin typeface="Comic Sans MS" pitchFamily="66" charset="0"/>
              </a:rPr>
              <a:t>resultou</a:t>
            </a:r>
            <a:r>
              <a:rPr lang="es-ES" sz="2400" dirty="0" smtClean="0">
                <a:latin typeface="Comic Sans MS" pitchFamily="66" charset="0"/>
              </a:rPr>
              <a:t> o </a:t>
            </a:r>
            <a:r>
              <a:rPr lang="es-ES" sz="2400" dirty="0" err="1" smtClean="0">
                <a:latin typeface="Comic Sans MS" pitchFamily="66" charset="0"/>
              </a:rPr>
              <a:t>seu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traballo</a:t>
            </a:r>
            <a:r>
              <a:rPr lang="es-ES" sz="2400" dirty="0" smtClean="0">
                <a:latin typeface="Comic Sans MS" pitchFamily="66" charset="0"/>
              </a:rPr>
              <a:t> e que dificultades </a:t>
            </a:r>
            <a:r>
              <a:rPr lang="es-ES" sz="2400" dirty="0" err="1" smtClean="0">
                <a:latin typeface="Comic Sans MS" pitchFamily="66" charset="0"/>
              </a:rPr>
              <a:t>atoparon</a:t>
            </a:r>
            <a:r>
              <a:rPr lang="es-ES" sz="2400" dirty="0">
                <a:latin typeface="Comic Sans MS" pitchFamily="66" charset="0"/>
              </a:rPr>
              <a:t>.</a:t>
            </a:r>
            <a:endParaRPr lang="es-ES" sz="2400" dirty="0" smtClean="0">
              <a:latin typeface="Comic Sans MS" pitchFamily="66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ES" sz="2400" dirty="0">
                <a:latin typeface="Comic Sans MS" pitchFamily="66" charset="0"/>
              </a:rPr>
              <a:t> </a:t>
            </a:r>
            <a:r>
              <a:rPr lang="es-ES" sz="2400" dirty="0" smtClean="0">
                <a:latin typeface="Comic Sans MS" pitchFamily="66" charset="0"/>
              </a:rPr>
              <a:t>        Ex: </a:t>
            </a:r>
            <a:r>
              <a:rPr lang="es-ES" sz="2400" dirty="0" err="1" smtClean="0">
                <a:latin typeface="Comic Sans MS" pitchFamily="66" charset="0"/>
              </a:rPr>
              <a:t>facemos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unha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actividade</a:t>
            </a:r>
            <a:r>
              <a:rPr lang="es-ES" sz="2400" dirty="0" smtClean="0">
                <a:latin typeface="Comic Sans MS" pitchFamily="66" charset="0"/>
              </a:rPr>
              <a:t> de </a:t>
            </a:r>
            <a:r>
              <a:rPr lang="es-ES" sz="2400" dirty="0" err="1" smtClean="0">
                <a:latin typeface="Comic Sans MS" pitchFamily="66" charset="0"/>
              </a:rPr>
              <a:t>lóxico</a:t>
            </a:r>
            <a:r>
              <a:rPr lang="es-ES" sz="2400" dirty="0" smtClean="0">
                <a:latin typeface="Comic Sans MS" pitchFamily="66" charset="0"/>
              </a:rPr>
              <a:t>-matemáticas aplicando a estructura lápices o centro. </a:t>
            </a:r>
            <a:r>
              <a:rPr lang="es-ES" sz="2400" dirty="0" err="1" smtClean="0">
                <a:latin typeface="Comic Sans MS" pitchFamily="66" charset="0"/>
              </a:rPr>
              <a:t>Despois</a:t>
            </a:r>
            <a:r>
              <a:rPr lang="es-ES" sz="2400" dirty="0" smtClean="0">
                <a:latin typeface="Comic Sans MS" pitchFamily="66" charset="0"/>
              </a:rPr>
              <a:t> os equipos collen as </a:t>
            </a:r>
            <a:r>
              <a:rPr lang="es-ES" sz="2400" dirty="0" err="1" smtClean="0">
                <a:latin typeface="Comic Sans MS" pitchFamily="66" charset="0"/>
              </a:rPr>
              <a:t>súas</a:t>
            </a:r>
            <a:r>
              <a:rPr lang="es-ES" sz="2400" dirty="0" smtClean="0">
                <a:latin typeface="Comic Sans MS" pitchFamily="66" charset="0"/>
              </a:rPr>
              <a:t> fundas  </a:t>
            </a:r>
            <a:r>
              <a:rPr lang="es-ES" sz="2400" dirty="0" err="1" smtClean="0">
                <a:latin typeface="Comic Sans MS" pitchFamily="66" charset="0"/>
              </a:rPr>
              <a:t>cos</a:t>
            </a:r>
            <a:r>
              <a:rPr lang="es-ES" sz="2400" dirty="0" smtClean="0">
                <a:latin typeface="Comic Sans MS" pitchFamily="66" charset="0"/>
              </a:rPr>
              <a:t>  </a:t>
            </a:r>
            <a:r>
              <a:rPr lang="es-ES" sz="2400" dirty="0" err="1" smtClean="0">
                <a:latin typeface="Comic Sans MS" pitchFamily="66" charset="0"/>
              </a:rPr>
              <a:t>Plans</a:t>
            </a:r>
            <a:r>
              <a:rPr lang="es-ES" sz="2400" dirty="0" smtClean="0">
                <a:latin typeface="Comic Sans MS" pitchFamily="66" charset="0"/>
              </a:rPr>
              <a:t> de equipo e </a:t>
            </a:r>
            <a:r>
              <a:rPr lang="es-ES" sz="2400" dirty="0" err="1" smtClean="0">
                <a:latin typeface="Comic Sans MS" pitchFamily="66" charset="0"/>
              </a:rPr>
              <a:t>facemos</a:t>
            </a:r>
            <a:r>
              <a:rPr lang="es-ES" sz="2400" dirty="0" smtClean="0">
                <a:latin typeface="Comic Sans MS" pitchFamily="66" charset="0"/>
              </a:rPr>
              <a:t> a </a:t>
            </a:r>
            <a:r>
              <a:rPr lang="es-ES" sz="2400" dirty="0" err="1" smtClean="0">
                <a:latin typeface="Comic Sans MS" pitchFamily="66" charset="0"/>
              </a:rPr>
              <a:t>avaliación</a:t>
            </a:r>
            <a:r>
              <a:rPr lang="es-ES" sz="2400" dirty="0" smtClean="0">
                <a:latin typeface="Comic Sans MS" pitchFamily="66" charset="0"/>
              </a:rPr>
              <a:t> e reflexión do </a:t>
            </a:r>
            <a:r>
              <a:rPr lang="es-ES" sz="2400" dirty="0" err="1" smtClean="0">
                <a:latin typeface="Comic Sans MS" pitchFamily="66" charset="0"/>
              </a:rPr>
              <a:t>traballo</a:t>
            </a:r>
            <a:r>
              <a:rPr lang="es-ES" sz="2400" dirty="0" smtClean="0">
                <a:latin typeface="Comic Sans MS" pitchFamily="66" charset="0"/>
              </a:rPr>
              <a:t> realizado.</a:t>
            </a:r>
            <a:endParaRPr lang="es-ES" sz="2400" dirty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Comic Sans MS" pitchFamily="66" charset="0"/>
              </a:rPr>
              <a:t>En tres e </a:t>
            </a:r>
            <a:r>
              <a:rPr lang="es-ES" sz="2400" dirty="0" err="1">
                <a:latin typeface="Comic Sans MS" pitchFamily="66" charset="0"/>
              </a:rPr>
              <a:t>catro</a:t>
            </a:r>
            <a:r>
              <a:rPr lang="es-ES" sz="2400" dirty="0">
                <a:latin typeface="Comic Sans MS" pitchFamily="66" charset="0"/>
              </a:rPr>
              <a:t> anos para </a:t>
            </a:r>
            <a:r>
              <a:rPr lang="es-ES" sz="2400" dirty="0" err="1">
                <a:latin typeface="Comic Sans MS" pitchFamily="66" charset="0"/>
              </a:rPr>
              <a:t>axilizar</a:t>
            </a:r>
            <a:r>
              <a:rPr lang="es-ES" sz="2400" dirty="0">
                <a:latin typeface="Comic Sans MS" pitchFamily="66" charset="0"/>
              </a:rPr>
              <a:t> o </a:t>
            </a:r>
            <a:r>
              <a:rPr lang="es-ES" sz="2400" dirty="0" err="1">
                <a:latin typeface="Comic Sans MS" pitchFamily="66" charset="0"/>
              </a:rPr>
              <a:t>traballo</a:t>
            </a:r>
            <a:r>
              <a:rPr lang="es-ES" sz="2400" dirty="0">
                <a:latin typeface="Comic Sans MS" pitchFamily="66" charset="0"/>
              </a:rPr>
              <a:t> utilizamos </a:t>
            </a:r>
            <a:r>
              <a:rPr lang="es-ES" sz="2400" dirty="0" err="1">
                <a:latin typeface="Comic Sans MS" pitchFamily="66" charset="0"/>
              </a:rPr>
              <a:t>gomets</a:t>
            </a:r>
            <a:r>
              <a:rPr lang="es-ES" sz="2400" dirty="0">
                <a:latin typeface="Comic Sans MS" pitchFamily="66" charset="0"/>
              </a:rPr>
              <a:t> con cariñas </a:t>
            </a:r>
            <a:r>
              <a:rPr lang="es-ES" sz="2400" dirty="0" err="1">
                <a:latin typeface="Comic Sans MS" pitchFamily="66" charset="0"/>
              </a:rPr>
              <a:t>debuxadas</a:t>
            </a:r>
            <a:endParaRPr lang="es-ES" sz="2400" dirty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Comic Sans MS" pitchFamily="66" charset="0"/>
              </a:rPr>
              <a:t>En 5 anos </a:t>
            </a:r>
            <a:r>
              <a:rPr lang="es-ES" sz="2400" dirty="0" err="1">
                <a:latin typeface="Comic Sans MS" pitchFamily="66" charset="0"/>
              </a:rPr>
              <a:t>empregan</a:t>
            </a:r>
            <a:r>
              <a:rPr lang="es-ES" sz="2400" dirty="0">
                <a:latin typeface="Comic Sans MS" pitchFamily="66" charset="0"/>
              </a:rPr>
              <a:t> a escritura</a:t>
            </a:r>
            <a:r>
              <a:rPr lang="es-ES" sz="2400" dirty="0" smtClean="0">
                <a:latin typeface="Comic Sans MS" pitchFamily="66" charset="0"/>
              </a:rPr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Comic Sans MS" pitchFamily="66" charset="0"/>
              </a:rPr>
              <a:t>Reflexionamos coa </a:t>
            </a:r>
            <a:r>
              <a:rPr lang="es-ES" sz="2400" dirty="0" err="1">
                <a:latin typeface="Comic Sans MS" pitchFamily="66" charset="0"/>
              </a:rPr>
              <a:t>axuda</a:t>
            </a:r>
            <a:r>
              <a:rPr lang="es-ES" sz="2400" dirty="0">
                <a:latin typeface="Comic Sans MS" pitchFamily="66" charset="0"/>
              </a:rPr>
              <a:t> da </a:t>
            </a:r>
            <a:r>
              <a:rPr lang="es-ES" sz="2400" dirty="0" err="1">
                <a:latin typeface="Comic Sans MS" pitchFamily="66" charset="0"/>
              </a:rPr>
              <a:t>mestra</a:t>
            </a:r>
            <a:r>
              <a:rPr lang="es-ES" sz="2400" dirty="0">
                <a:latin typeface="Comic Sans MS" pitchFamily="66" charset="0"/>
              </a:rPr>
              <a:t> sobre os resultados </a:t>
            </a:r>
            <a:r>
              <a:rPr lang="es-ES" sz="2400" dirty="0" err="1" smtClean="0">
                <a:latin typeface="Comic Sans MS" pitchFamily="66" charset="0"/>
              </a:rPr>
              <a:t>obtidos,como</a:t>
            </a:r>
            <a:r>
              <a:rPr lang="es-ES" sz="2400" dirty="0" smtClean="0">
                <a:latin typeface="Comic Sans MS" pitchFamily="66" charset="0"/>
              </a:rPr>
              <a:t> levaron a cabo o </a:t>
            </a:r>
            <a:r>
              <a:rPr lang="es-ES" sz="2400" dirty="0" err="1" smtClean="0">
                <a:latin typeface="Comic Sans MS" pitchFamily="66" charset="0"/>
              </a:rPr>
              <a:t>seu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 err="1" smtClean="0">
                <a:latin typeface="Comic Sans MS" pitchFamily="66" charset="0"/>
              </a:rPr>
              <a:t>traballo</a:t>
            </a:r>
            <a:r>
              <a:rPr lang="es-ES" sz="2400" dirty="0" smtClean="0">
                <a:latin typeface="Comic Sans MS" pitchFamily="66" charset="0"/>
              </a:rPr>
              <a:t>…e pensamos </a:t>
            </a:r>
            <a:r>
              <a:rPr lang="es-ES" sz="2400" dirty="0" err="1" smtClean="0">
                <a:latin typeface="Comic Sans MS" pitchFamily="66" charset="0"/>
              </a:rPr>
              <a:t>aqueles</a:t>
            </a:r>
            <a:r>
              <a:rPr lang="es-ES" sz="2400" dirty="0" smtClean="0">
                <a:latin typeface="Comic Sans MS" pitchFamily="66" charset="0"/>
              </a:rPr>
              <a:t> </a:t>
            </a:r>
            <a:r>
              <a:rPr lang="es-ES" sz="2400" dirty="0">
                <a:latin typeface="Comic Sans MS" pitchFamily="66" charset="0"/>
              </a:rPr>
              <a:t>aspectos a </a:t>
            </a:r>
            <a:r>
              <a:rPr lang="es-ES" sz="2400" dirty="0" err="1">
                <a:latin typeface="Comic Sans MS" pitchFamily="66" charset="0"/>
              </a:rPr>
              <a:t>mellorar</a:t>
            </a:r>
            <a:r>
              <a:rPr lang="es-ES" sz="2400" dirty="0">
                <a:latin typeface="Comic Sans MS" pitchFamily="66" charset="0"/>
              </a:rPr>
              <a:t> no equipo.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s-ES" sz="2400" dirty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Wingdings 3" pitchFamily="18" charset="2"/>
              <a:buNone/>
              <a:defRPr/>
            </a:pPr>
            <a:endParaRPr lang="es-ES" sz="2400" dirty="0">
              <a:latin typeface="Comic Sans MS" pitchFamily="66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/>
          </a:blip>
          <a:srcRect l="-5825" t="-10680" r="-5825" b="-10680"/>
          <a:stretch/>
        </p:blipFill>
        <p:spPr>
          <a:xfrm>
            <a:off x="6618672" y="1320800"/>
            <a:ext cx="4927033" cy="36952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411" name="Picture 3" descr="C:\Users\USUARIO\Desktop\FOTOS CURSO 2012-13\2013-03 MARZO\fotos T.C\DSCN4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4800" y="3962399"/>
            <a:ext cx="3714776" cy="28575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6" y="463777"/>
            <a:ext cx="3695700" cy="2773362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4211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6075" y="358776"/>
            <a:ext cx="4456112" cy="3341687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4212" name="Imagen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7252" y="3497262"/>
            <a:ext cx="4295977" cy="3222851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2" name="CuadroTexto 1"/>
          <p:cNvSpPr txBox="1"/>
          <p:nvPr/>
        </p:nvSpPr>
        <p:spPr>
          <a:xfrm>
            <a:off x="6386286" y="4325257"/>
            <a:ext cx="4978400" cy="92333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err="1" smtClean="0"/>
              <a:t>Temos</a:t>
            </a:r>
            <a:r>
              <a:rPr lang="es-ES" dirty="0" smtClean="0"/>
              <a:t> en </a:t>
            </a:r>
            <a:r>
              <a:rPr lang="es-ES" dirty="0" err="1" smtClean="0"/>
              <a:t>conta</a:t>
            </a:r>
            <a:r>
              <a:rPr lang="es-ES" dirty="0" smtClean="0"/>
              <a:t> a valoración dos </a:t>
            </a:r>
            <a:r>
              <a:rPr lang="es-ES" dirty="0" err="1" smtClean="0"/>
              <a:t>seus</a:t>
            </a:r>
            <a:r>
              <a:rPr lang="es-ES" dirty="0" smtClean="0"/>
              <a:t> </a:t>
            </a:r>
          </a:p>
          <a:p>
            <a:r>
              <a:rPr lang="es-ES" dirty="0" err="1"/>
              <a:t>c</a:t>
            </a:r>
            <a:r>
              <a:rPr lang="es-ES" dirty="0" err="1" smtClean="0"/>
              <a:t>ompañeiros</a:t>
            </a:r>
            <a:r>
              <a:rPr lang="es-ES" dirty="0" smtClean="0"/>
              <a:t> e </a:t>
            </a:r>
            <a:r>
              <a:rPr lang="es-ES" dirty="0" err="1" smtClean="0"/>
              <a:t>teñen</a:t>
            </a:r>
            <a:r>
              <a:rPr lang="es-ES" dirty="0" smtClean="0"/>
              <a:t> que </a:t>
            </a:r>
            <a:r>
              <a:rPr lang="es-ES" dirty="0" err="1" smtClean="0"/>
              <a:t>xustificar</a:t>
            </a:r>
            <a:r>
              <a:rPr lang="es-ES" dirty="0" smtClean="0"/>
              <a:t> a </a:t>
            </a:r>
            <a:r>
              <a:rPr lang="es-ES" dirty="0" err="1" smtClean="0"/>
              <a:t>súa</a:t>
            </a:r>
            <a:r>
              <a:rPr lang="es-ES" dirty="0" smtClean="0"/>
              <a:t> opinión.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00FFFF"/>
          </a:solidFill>
        </p:spPr>
        <p:txBody>
          <a:bodyPr/>
          <a:lstStyle/>
          <a:p>
            <a:pPr eaLnBrk="1" hangingPunct="1"/>
            <a:r>
              <a:rPr lang="es-ES" altLang="es-ES" smtClean="0"/>
              <a:t>EXPERIENCIAS EDUCATIVAS</a:t>
            </a:r>
            <a:br>
              <a:rPr lang="es-ES" altLang="es-ES" smtClean="0"/>
            </a:br>
            <a:r>
              <a:rPr lang="es-ES" altLang="es-ES" smtClean="0"/>
              <a:t>EN ED. INFANTIL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9738" y="2079625"/>
            <a:ext cx="9636125" cy="1350963"/>
          </a:xfrm>
          <a:solidFill>
            <a:srgbClr val="FFCC00"/>
          </a:solidFill>
        </p:spPr>
        <p:txBody>
          <a:bodyPr/>
          <a:lstStyle/>
          <a:p>
            <a:pPr eaLnBrk="1" hangingPunct="1">
              <a:defRPr/>
            </a:pPr>
            <a:r>
              <a:rPr lang="es-ES" altLang="es-ES" sz="2800" dirty="0">
                <a:solidFill>
                  <a:srgbClr val="FF0066"/>
                </a:solidFill>
              </a:rPr>
              <a:t>ÁMBITO A:</a:t>
            </a:r>
            <a:r>
              <a:rPr lang="es-ES" altLang="es-ES" sz="2800" dirty="0"/>
              <a:t> DINÁMICAS DE COHESIÓN DE GRUPO </a:t>
            </a:r>
            <a:r>
              <a:rPr lang="es-ES" altLang="es-ES" sz="2800" dirty="0" smtClean="0"/>
              <a:t> </a:t>
            </a:r>
            <a:r>
              <a:rPr lang="es-ES" altLang="es-ES" sz="2800" dirty="0" err="1" smtClean="0"/>
              <a:t>máis</a:t>
            </a:r>
            <a:r>
              <a:rPr lang="es-ES" altLang="es-ES" sz="2800" dirty="0" smtClean="0"/>
              <a:t> utilizadas </a:t>
            </a:r>
            <a:r>
              <a:rPr lang="es-ES" altLang="es-ES" sz="2800" dirty="0" err="1" smtClean="0"/>
              <a:t>nas</a:t>
            </a:r>
            <a:r>
              <a:rPr lang="es-ES" altLang="es-ES" sz="2800" dirty="0" smtClean="0"/>
              <a:t> aulas de Ed. Infantil.</a:t>
            </a:r>
            <a:endParaRPr lang="es-ES" altLang="es-ES" sz="2800" dirty="0"/>
          </a:p>
          <a:p>
            <a:pPr marL="0" indent="0" eaLnBrk="1" hangingPunct="1">
              <a:buFontTx/>
              <a:buNone/>
              <a:defRPr/>
            </a:pPr>
            <a:endParaRPr lang="es-ES" altLang="es-ES" sz="2800" dirty="0"/>
          </a:p>
        </p:txBody>
      </p:sp>
      <p:pic>
        <p:nvPicPr>
          <p:cNvPr id="35843" name="Imagen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79077">
            <a:off x="7629525" y="3587750"/>
            <a:ext cx="3981450" cy="2986088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5844" name="Imagen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3587750"/>
            <a:ext cx="4210050" cy="3157538"/>
          </a:xfrm>
          <a:prstGeom prst="rect">
            <a:avLst/>
          </a:prstGeom>
          <a:noFill/>
          <a:ln w="762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04800" y="0"/>
            <a:ext cx="6477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dirty="0">
                <a:latin typeface="Ravie" panose="04040805050809020602" pitchFamily="82" charset="0"/>
              </a:rPr>
              <a:t>FASE  </a:t>
            </a:r>
            <a:r>
              <a:rPr lang="es-ES" sz="2800" dirty="0" smtClean="0">
                <a:latin typeface="Ravie" panose="04040805050809020602" pitchFamily="82" charset="0"/>
              </a:rPr>
              <a:t>III,REVISION DE </a:t>
            </a:r>
          </a:p>
          <a:p>
            <a:pPr>
              <a:spcBef>
                <a:spcPct val="50000"/>
              </a:spcBef>
            </a:pPr>
            <a:r>
              <a:rPr lang="es-ES" sz="2800" dirty="0" smtClean="0">
                <a:latin typeface="Ravie" panose="04040805050809020602" pitchFamily="82" charset="0"/>
              </a:rPr>
              <a:t>EQUIPO</a:t>
            </a:r>
            <a:endParaRPr lang="es-ES" sz="2800" dirty="0">
              <a:latin typeface="Ravie" panose="04040805050809020602" pitchFamily="82" charset="0"/>
            </a:endParaRPr>
          </a:p>
        </p:txBody>
      </p:sp>
      <p:pic>
        <p:nvPicPr>
          <p:cNvPr id="109573" name="Picture 5" descr="DSCN15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2371" y="617721"/>
            <a:ext cx="3312886" cy="441771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109574" name="Picture 6" descr="DSCN15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3514" y="182336"/>
            <a:ext cx="4517572" cy="60240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sp>
        <p:nvSpPr>
          <p:cNvPr id="3" name="CuadroTexto 2"/>
          <p:cNvSpPr txBox="1"/>
          <p:nvPr/>
        </p:nvSpPr>
        <p:spPr>
          <a:xfrm>
            <a:off x="159657" y="2960914"/>
            <a:ext cx="3004457" cy="646331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/>
              <a:t>Valoración dos cargos que </a:t>
            </a:r>
          </a:p>
          <a:p>
            <a:r>
              <a:rPr lang="es-ES" dirty="0" smtClean="0"/>
              <a:t>desempeñaron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537029" y="5246137"/>
            <a:ext cx="6244771" cy="92333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smtClean="0"/>
              <a:t>A partir de aquí os </a:t>
            </a:r>
            <a:r>
              <a:rPr lang="es-ES" dirty="0" err="1" smtClean="0"/>
              <a:t>nen@s</a:t>
            </a:r>
            <a:r>
              <a:rPr lang="es-ES" dirty="0" smtClean="0"/>
              <a:t> descubrirán que habilidades e</a:t>
            </a:r>
          </a:p>
          <a:p>
            <a:r>
              <a:rPr lang="es-ES" dirty="0"/>
              <a:t>d</a:t>
            </a:r>
            <a:r>
              <a:rPr lang="es-ES" dirty="0" smtClean="0"/>
              <a:t>estrezas necesitan </a:t>
            </a:r>
            <a:r>
              <a:rPr lang="es-ES" dirty="0" err="1" smtClean="0"/>
              <a:t>mellorar</a:t>
            </a:r>
            <a:r>
              <a:rPr lang="es-ES" dirty="0" smtClean="0"/>
              <a:t> para que o </a:t>
            </a:r>
            <a:r>
              <a:rPr lang="es-ES" dirty="0" err="1" smtClean="0"/>
              <a:t>seu</a:t>
            </a:r>
            <a:r>
              <a:rPr lang="es-ES" dirty="0" smtClean="0"/>
              <a:t> Equipo funcione.</a:t>
            </a:r>
            <a:endParaRPr lang="es-E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19288" y="333375"/>
            <a:ext cx="8147050" cy="9207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dirty="0" smtClean="0">
                <a:solidFill>
                  <a:srgbClr val="EB35B7"/>
                </a:solidFill>
                <a:latin typeface="Ravie" pitchFamily="82" charset="0"/>
              </a:rPr>
              <a:t>ASPECTOS A VALORAR</a:t>
            </a:r>
            <a:endParaRPr lang="es-ES" dirty="0">
              <a:solidFill>
                <a:srgbClr val="EB35B7"/>
              </a:solidFill>
              <a:latin typeface="Ravie" pitchFamily="82" charset="0"/>
            </a:endParaRPr>
          </a:p>
        </p:txBody>
      </p:sp>
      <p:sp>
        <p:nvSpPr>
          <p:cNvPr id="57347" name="2 Marcador de texto"/>
          <p:cNvSpPr>
            <a:spLocks noGrp="1"/>
          </p:cNvSpPr>
          <p:nvPr>
            <p:ph type="body" sz="half" idx="1"/>
          </p:nvPr>
        </p:nvSpPr>
        <p:spPr>
          <a:xfrm>
            <a:off x="399144" y="1542142"/>
            <a:ext cx="5798456" cy="4466771"/>
          </a:xfrm>
          <a:ln w="57150">
            <a:solidFill>
              <a:srgbClr val="0070C0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Se todos están atentos o </a:t>
            </a:r>
            <a:r>
              <a:rPr lang="es-ES" sz="2000" dirty="0" err="1">
                <a:latin typeface="Comic Sans MS" pitchFamily="66" charset="0"/>
              </a:rPr>
              <a:t>alguén</a:t>
            </a:r>
            <a:r>
              <a:rPr lang="es-ES" sz="2000" dirty="0">
                <a:latin typeface="Comic Sans MS" pitchFamily="66" charset="0"/>
              </a:rPr>
              <a:t> se </a:t>
            </a:r>
            <a:r>
              <a:rPr lang="es-ES" sz="2000" dirty="0" err="1">
                <a:latin typeface="Comic Sans MS" pitchFamily="66" charset="0"/>
              </a:rPr>
              <a:t>despistou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ou</a:t>
            </a:r>
            <a:r>
              <a:rPr lang="es-ES" sz="2000" dirty="0">
                <a:latin typeface="Comic Sans MS" pitchFamily="66" charset="0"/>
              </a:rPr>
              <a:t> non </a:t>
            </a:r>
            <a:r>
              <a:rPr lang="es-ES" sz="2000" dirty="0" err="1">
                <a:latin typeface="Comic Sans MS" pitchFamily="66" charset="0"/>
              </a:rPr>
              <a:t>prestou</a:t>
            </a:r>
            <a:r>
              <a:rPr lang="es-ES" sz="2000" dirty="0">
                <a:latin typeface="Comic Sans MS" pitchFamily="66" charset="0"/>
              </a:rPr>
              <a:t> atención.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Si </a:t>
            </a:r>
            <a:r>
              <a:rPr lang="es-ES" sz="2000" dirty="0" err="1">
                <a:latin typeface="Comic Sans MS" pitchFamily="66" charset="0"/>
              </a:rPr>
              <a:t>falamos</a:t>
            </a:r>
            <a:r>
              <a:rPr lang="es-ES" sz="2000" dirty="0">
                <a:latin typeface="Comic Sans MS" pitchFamily="66" charset="0"/>
              </a:rPr>
              <a:t> en </a:t>
            </a:r>
            <a:r>
              <a:rPr lang="es-ES" sz="2000" dirty="0" err="1">
                <a:latin typeface="Comic Sans MS" pitchFamily="66" charset="0"/>
              </a:rPr>
              <a:t>baixiño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ou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alguén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elevou</a:t>
            </a:r>
            <a:r>
              <a:rPr lang="es-ES" sz="2000" dirty="0">
                <a:latin typeface="Comic Sans MS" pitchFamily="66" charset="0"/>
              </a:rPr>
              <a:t> o tono de voz.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Si </a:t>
            </a:r>
            <a:r>
              <a:rPr lang="es-ES" sz="2000" dirty="0" err="1">
                <a:latin typeface="Comic Sans MS" pitchFamily="66" charset="0"/>
              </a:rPr>
              <a:t>alguén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recibiu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axuda</a:t>
            </a:r>
            <a:r>
              <a:rPr lang="es-ES" sz="2000" dirty="0">
                <a:latin typeface="Comic Sans MS" pitchFamily="66" charset="0"/>
              </a:rPr>
              <a:t> e por qué?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Si o </a:t>
            </a:r>
            <a:r>
              <a:rPr lang="es-ES" sz="2000" dirty="0" err="1">
                <a:latin typeface="Comic Sans MS" pitchFamily="66" charset="0"/>
              </a:rPr>
              <a:t>compañeir@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deixouse</a:t>
            </a:r>
            <a:r>
              <a:rPr lang="es-ES" sz="2000" dirty="0">
                <a:latin typeface="Comic Sans MS" pitchFamily="66" charset="0"/>
              </a:rPr>
              <a:t>  </a:t>
            </a:r>
            <a:r>
              <a:rPr lang="es-ES" sz="2000" dirty="0" err="1">
                <a:latin typeface="Comic Sans MS" pitchFamily="66" charset="0"/>
              </a:rPr>
              <a:t>axudar</a:t>
            </a:r>
            <a:r>
              <a:rPr lang="es-ES" sz="2000" dirty="0">
                <a:latin typeface="Comic Sans MS" pitchFamily="66" charset="0"/>
              </a:rPr>
              <a:t> 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Si  sabemos </a:t>
            </a:r>
            <a:r>
              <a:rPr lang="es-ES" sz="2000" dirty="0" err="1">
                <a:latin typeface="Comic Sans MS" pitchFamily="66" charset="0"/>
              </a:rPr>
              <a:t>escoitar</a:t>
            </a:r>
            <a:r>
              <a:rPr lang="es-ES" sz="2000" dirty="0">
                <a:latin typeface="Comic Sans MS" pitchFamily="66" charset="0"/>
              </a:rPr>
              <a:t>  as </a:t>
            </a:r>
            <a:r>
              <a:rPr lang="es-ES" sz="2000" dirty="0" err="1">
                <a:latin typeface="Comic Sans MS" pitchFamily="66" charset="0"/>
              </a:rPr>
              <a:t>propostas</a:t>
            </a:r>
            <a:r>
              <a:rPr lang="es-ES" sz="2000" dirty="0">
                <a:latin typeface="Comic Sans MS" pitchFamily="66" charset="0"/>
              </a:rPr>
              <a:t> dos </a:t>
            </a:r>
            <a:r>
              <a:rPr lang="es-ES" sz="2000" dirty="0" err="1">
                <a:latin typeface="Comic Sans MS" pitchFamily="66" charset="0"/>
              </a:rPr>
              <a:t>demáis</a:t>
            </a:r>
            <a:r>
              <a:rPr lang="es-ES" sz="2000" dirty="0">
                <a:latin typeface="Comic Sans MS" pitchFamily="66" charset="0"/>
              </a:rPr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Si se </a:t>
            </a:r>
            <a:r>
              <a:rPr lang="es-ES" sz="2000" dirty="0" err="1">
                <a:latin typeface="Comic Sans MS" pitchFamily="66" charset="0"/>
              </a:rPr>
              <a:t>pediu</a:t>
            </a:r>
            <a:r>
              <a:rPr lang="es-ES" sz="2000" dirty="0">
                <a:latin typeface="Comic Sans MS" pitchFamily="66" charset="0"/>
              </a:rPr>
              <a:t> </a:t>
            </a:r>
            <a:r>
              <a:rPr lang="es-ES" sz="2000" dirty="0" err="1">
                <a:latin typeface="Comic Sans MS" pitchFamily="66" charset="0"/>
              </a:rPr>
              <a:t>axuda</a:t>
            </a:r>
            <a:r>
              <a:rPr lang="es-ES" sz="2000" dirty="0">
                <a:latin typeface="Comic Sans MS" pitchFamily="66" charset="0"/>
              </a:rPr>
              <a:t>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Cómo se desempeñaron os cargos.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Comic Sans MS" pitchFamily="66" charset="0"/>
              </a:rPr>
              <a:t>Qué aspectos debemos </a:t>
            </a:r>
            <a:r>
              <a:rPr lang="es-ES" sz="2000" dirty="0" err="1">
                <a:latin typeface="Comic Sans MS" pitchFamily="66" charset="0"/>
              </a:rPr>
              <a:t>mello</a:t>
            </a:r>
            <a:r>
              <a:rPr lang="es-ES" sz="2000" dirty="0" err="1"/>
              <a:t>rar</a:t>
            </a:r>
            <a:r>
              <a:rPr lang="es-ES" sz="2000" dirty="0"/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505857"/>
            <a:ext cx="4601029" cy="3450772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595085" y="870855"/>
            <a:ext cx="9042401" cy="5420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8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BIBLIOGRAFIA</a:t>
            </a:r>
            <a:endParaRPr lang="es-E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E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MANUEL  SEGURA : </a:t>
            </a:r>
            <a:r>
              <a:rPr lang="es-E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 Enseñar a convivir no es tan difícil”. </a:t>
            </a: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ED.DESCLÉE DE BROUWER.</a:t>
            </a:r>
            <a:endParaRPr lang="es-E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M.C. IBAÑEZ SANDÍN: </a:t>
            </a:r>
            <a:r>
              <a:rPr lang="es-E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” Proyecto de Educación Infantil y su práctica en el aula”. </a:t>
            </a: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Ed. La  Muralla</a:t>
            </a:r>
            <a:endParaRPr lang="es-E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EMILIO  ARRANZ BELTÁN: </a:t>
            </a:r>
            <a:r>
              <a:rPr lang="es-E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” Juegos cooperativos  y sin competición para la Educación Infantil”.</a:t>
            </a:r>
            <a:endParaRPr lang="es-E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PUJOLÁS MASET, PERE: </a:t>
            </a:r>
            <a:r>
              <a:rPr lang="es-E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 9 ideas clave. El aprendizaje cooperativo”. </a:t>
            </a: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Ed. Grao,2009.</a:t>
            </a:r>
            <a:endParaRPr lang="es-E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PUJOLÁS, PERE (2004): </a:t>
            </a:r>
            <a:r>
              <a:rPr lang="es-E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APRENDER JUNTOS ALUMNOS DIFERENTES. LOS EQUIPOS DE APRENDIZAJE COOPERATIVO EN EL AULA</a:t>
            </a:r>
            <a:r>
              <a:rPr lang="es-ES" sz="2000" b="1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s-ES" sz="20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Barcelona: </a:t>
            </a:r>
            <a:r>
              <a:rPr lang="es-ES" sz="2000" dirty="0" err="1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Eumo</a:t>
            </a:r>
            <a:r>
              <a:rPr lang="es-ES" sz="2000" dirty="0" smtClean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-Octaedro</a:t>
            </a:r>
            <a:r>
              <a:rPr lang="es-E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E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E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992" y="393966"/>
            <a:ext cx="2289043" cy="307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5209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351584" y="1052736"/>
            <a:ext cx="5328592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S" sz="3600" dirty="0" err="1">
                <a:solidFill>
                  <a:srgbClr val="FF6600"/>
                </a:solidFill>
                <a:latin typeface="Ravie" pitchFamily="82" charset="0"/>
              </a:rPr>
              <a:t>Grazas</a:t>
            </a:r>
            <a:r>
              <a:rPr lang="es-ES" sz="3600" dirty="0">
                <a:solidFill>
                  <a:srgbClr val="FF6600"/>
                </a:solidFill>
                <a:latin typeface="Ravie" pitchFamily="82" charset="0"/>
              </a:rPr>
              <a:t> </a:t>
            </a:r>
            <a:r>
              <a:rPr lang="es-ES" sz="3600" dirty="0" err="1">
                <a:solidFill>
                  <a:srgbClr val="FF6600"/>
                </a:solidFill>
                <a:latin typeface="Ravie" pitchFamily="82" charset="0"/>
              </a:rPr>
              <a:t>pola</a:t>
            </a:r>
            <a:r>
              <a:rPr lang="es-ES" sz="3600" dirty="0">
                <a:solidFill>
                  <a:srgbClr val="FF6600"/>
                </a:solidFill>
                <a:latin typeface="Ravie" pitchFamily="82" charset="0"/>
              </a:rPr>
              <a:t> </a:t>
            </a:r>
            <a:r>
              <a:rPr lang="es-ES" sz="3600" dirty="0" err="1">
                <a:solidFill>
                  <a:srgbClr val="FF6600"/>
                </a:solidFill>
                <a:latin typeface="Ravie" pitchFamily="82" charset="0"/>
              </a:rPr>
              <a:t>vosa</a:t>
            </a:r>
            <a:r>
              <a:rPr lang="es-ES" sz="3600" dirty="0">
                <a:solidFill>
                  <a:srgbClr val="FF6600"/>
                </a:solidFill>
                <a:latin typeface="Ravie" pitchFamily="82" charset="0"/>
              </a:rPr>
              <a:t> atención e ánimo</a:t>
            </a:r>
          </a:p>
        </p:txBody>
      </p:sp>
      <p:pic>
        <p:nvPicPr>
          <p:cNvPr id="6146" name="Picture 2" descr="E:\traballo cooperativo\bailem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872" y="3429001"/>
            <a:ext cx="4320480" cy="3101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9699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152400"/>
            <a:ext cx="6870700" cy="1476375"/>
          </a:xfrm>
          <a:solidFill>
            <a:srgbClr val="CCFFCC"/>
          </a:solidFill>
          <a:ln w="57150">
            <a:solidFill>
              <a:srgbClr val="0070C0"/>
            </a:solidFill>
          </a:ln>
        </p:spPr>
        <p:txBody>
          <a:bodyPr anchor="ctr"/>
          <a:lstStyle/>
          <a:p>
            <a:pPr eaLnBrk="1" hangingPunct="1"/>
            <a:r>
              <a:rPr lang="es-ES" altLang="es-ES" sz="4000" smtClean="0"/>
              <a:t>Dinámicas de cohesión de grupo</a:t>
            </a:r>
          </a:p>
        </p:txBody>
      </p:sp>
      <p:sp>
        <p:nvSpPr>
          <p:cNvPr id="3686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9363" y="1916113"/>
            <a:ext cx="4135437" cy="4443412"/>
          </a:xfrm>
          <a:solidFill>
            <a:srgbClr val="FFCC00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s-ES" altLang="es-ES" sz="1600" dirty="0" smtClean="0"/>
              <a:t>As dinámicas </a:t>
            </a:r>
            <a:r>
              <a:rPr lang="es-ES" altLang="es-ES" sz="1600" dirty="0" err="1" smtClean="0"/>
              <a:t>máis</a:t>
            </a:r>
            <a:r>
              <a:rPr lang="es-ES" altLang="es-ES" sz="1600" dirty="0" smtClean="0"/>
              <a:t> utilizadas en Ed. Infantil.</a:t>
            </a:r>
          </a:p>
          <a:p>
            <a:pPr eaLnBrk="1" hangingPunct="1">
              <a:buFontTx/>
              <a:buNone/>
            </a:pPr>
            <a:endParaRPr lang="es-ES" altLang="es-ES" sz="1600" dirty="0" smtClean="0"/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      - A  PELOTA</a:t>
            </a:r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      - TEA DE ARAÑA</a:t>
            </a:r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      -  A SILUETA</a:t>
            </a:r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      - A MALETA</a:t>
            </a:r>
          </a:p>
          <a:p>
            <a:pPr eaLnBrk="1" hangingPunct="1">
              <a:buFontTx/>
              <a:buNone/>
            </a:pPr>
            <a:endParaRPr lang="es-ES" altLang="es-ES" sz="1600" dirty="0" smtClean="0"/>
          </a:p>
          <a:p>
            <a:pPr eaLnBrk="1" hangingPunct="1">
              <a:buFontTx/>
              <a:buNone/>
            </a:pPr>
            <a:r>
              <a:rPr lang="es-ES" altLang="es-ES" sz="1600" b="1" dirty="0" smtClean="0"/>
              <a:t> </a:t>
            </a:r>
            <a:r>
              <a:rPr lang="es-ES" altLang="es-ES" sz="1600" b="1" dirty="0" err="1" smtClean="0"/>
              <a:t>Obxetivos</a:t>
            </a:r>
            <a:r>
              <a:rPr lang="es-ES" altLang="es-ES" sz="1600" b="1" dirty="0" smtClean="0"/>
              <a:t> :</a:t>
            </a:r>
            <a:r>
              <a:rPr lang="es-ES" altLang="es-ES" sz="1600" dirty="0" smtClean="0"/>
              <a:t> </a:t>
            </a:r>
          </a:p>
          <a:p>
            <a:pPr eaLnBrk="1" hangingPunct="1">
              <a:buFontTx/>
              <a:buNone/>
            </a:pPr>
            <a:endParaRPr lang="es-ES" altLang="es-ES" sz="1600" dirty="0" smtClean="0"/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- Fomentar o </a:t>
            </a:r>
            <a:r>
              <a:rPr lang="es-ES" altLang="es-ES" sz="1600" dirty="0" err="1" smtClean="0"/>
              <a:t>coñecemento</a:t>
            </a:r>
            <a:r>
              <a:rPr lang="es-ES" altLang="es-ES" sz="1600" dirty="0" smtClean="0"/>
              <a:t> mutuo.</a:t>
            </a:r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- Fomentar a participación…</a:t>
            </a:r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- </a:t>
            </a:r>
            <a:r>
              <a:rPr lang="es-ES" altLang="es-ES" sz="1600" dirty="0" err="1" smtClean="0"/>
              <a:t>Pertenza</a:t>
            </a:r>
            <a:r>
              <a:rPr lang="es-ES" altLang="es-ES" sz="1600" dirty="0" smtClean="0"/>
              <a:t> o grupo-clase.</a:t>
            </a:r>
          </a:p>
          <a:p>
            <a:pPr eaLnBrk="1" hangingPunct="1">
              <a:buFontTx/>
              <a:buNone/>
            </a:pPr>
            <a:endParaRPr lang="es-ES" altLang="es-ES" sz="1600" dirty="0" smtClean="0"/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      </a:t>
            </a:r>
          </a:p>
          <a:p>
            <a:pPr eaLnBrk="1" hangingPunct="1">
              <a:buFontTx/>
              <a:buNone/>
            </a:pPr>
            <a:r>
              <a:rPr lang="es-ES" altLang="es-ES" sz="1600" dirty="0" smtClean="0"/>
              <a:t>     </a:t>
            </a:r>
          </a:p>
        </p:txBody>
      </p:sp>
      <p:sp>
        <p:nvSpPr>
          <p:cNvPr id="36867" name="Rectangle 7"/>
          <p:cNvSpPr>
            <a:spLocks noChangeArrowheads="1"/>
          </p:cNvSpPr>
          <p:nvPr/>
        </p:nvSpPr>
        <p:spPr bwMode="auto">
          <a:xfrm>
            <a:off x="6167438" y="162877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ES" altLang="es-ES" sz="2800"/>
          </a:p>
        </p:txBody>
      </p:sp>
      <p:pic>
        <p:nvPicPr>
          <p:cNvPr id="36868" name="Picture 2" descr="E:\la pelota  traballo cooperativo\DSCN531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140575" y="1916113"/>
            <a:ext cx="4241800" cy="3043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3582" y="354841"/>
            <a:ext cx="7441315" cy="111115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57150">
            <a:solidFill>
              <a:srgbClr val="00B0F0"/>
            </a:solidFill>
          </a:ln>
          <a:extLst/>
        </p:spPr>
        <p:txBody>
          <a:bodyPr/>
          <a:lstStyle/>
          <a:p>
            <a:pPr eaLnBrk="1" hangingPunct="1">
              <a:defRPr/>
            </a:pPr>
            <a:r>
              <a:rPr lang="es-ES" dirty="0" smtClean="0"/>
              <a:t>DINÁMICA: A Pelota</a:t>
            </a:r>
            <a:endParaRPr lang="es-ES" dirty="0"/>
          </a:p>
        </p:txBody>
      </p:sp>
      <p:sp>
        <p:nvSpPr>
          <p:cNvPr id="37892" name="Rectángulo 3"/>
          <p:cNvSpPr>
            <a:spLocks noChangeArrowheads="1"/>
          </p:cNvSpPr>
          <p:nvPr/>
        </p:nvSpPr>
        <p:spPr bwMode="auto">
          <a:xfrm>
            <a:off x="573088" y="1674813"/>
            <a:ext cx="6573837" cy="923925"/>
          </a:xfrm>
          <a:prstGeom prst="rect">
            <a:avLst/>
          </a:prstGeom>
          <a:noFill/>
          <a:ln w="57150">
            <a:solidFill>
              <a:srgbClr val="99FF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altLang="es-ES" b="1">
                <a:latin typeface="Comic Sans MS" pitchFamily="66" charset="0"/>
              </a:rPr>
              <a:t> A pelota </a:t>
            </a:r>
            <a:r>
              <a:rPr lang="es-ES" altLang="es-ES">
                <a:latin typeface="Comic Sans MS" pitchFamily="66" charset="0"/>
              </a:rPr>
              <a:t>é unha dinámica</a:t>
            </a:r>
            <a:r>
              <a:rPr lang="es-ES" altLang="es-ES" b="1">
                <a:latin typeface="Comic Sans MS" pitchFamily="66" charset="0"/>
              </a:rPr>
              <a:t> moi apropiada e sinxela para aplicar tanto en 3,4 e 5 anos.</a:t>
            </a:r>
          </a:p>
          <a:p>
            <a:r>
              <a:rPr lang="es-ES" altLang="es-ES" b="1">
                <a:latin typeface="Comic Sans MS" pitchFamily="66" charset="0"/>
              </a:rPr>
              <a:t> A podemos aplicar:</a:t>
            </a:r>
            <a:endParaRPr lang="es-ES">
              <a:latin typeface="Comic Sans MS" pitchFamily="66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918075" y="2711450"/>
            <a:ext cx="6534150" cy="12001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5715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altLang="es-ES" dirty="0">
                <a:latin typeface="+mn-lt"/>
                <a:cs typeface="+mn-cs"/>
              </a:rPr>
              <a:t>- </a:t>
            </a:r>
            <a:r>
              <a:rPr lang="es-ES" altLang="es-ES" dirty="0" smtClean="0">
                <a:latin typeface="+mn-lt"/>
                <a:cs typeface="+mn-cs"/>
              </a:rPr>
              <a:t>Como </a:t>
            </a:r>
            <a:r>
              <a:rPr lang="es-ES" altLang="es-ES" b="1" dirty="0" err="1">
                <a:latin typeface="+mn-lt"/>
                <a:cs typeface="+mn-cs"/>
              </a:rPr>
              <a:t>xogo</a:t>
            </a:r>
            <a:r>
              <a:rPr lang="es-ES" altLang="es-ES" b="1" dirty="0">
                <a:latin typeface="+mn-lt"/>
                <a:cs typeface="+mn-cs"/>
              </a:rPr>
              <a:t> de presentación </a:t>
            </a:r>
            <a:r>
              <a:rPr lang="es-ES" altLang="es-ES" dirty="0">
                <a:latin typeface="+mn-lt"/>
                <a:cs typeface="+mn-cs"/>
              </a:rPr>
              <a:t>o inicio de curso e así os </a:t>
            </a:r>
            <a:r>
              <a:rPr lang="es-ES" altLang="es-ES" dirty="0" err="1">
                <a:latin typeface="+mn-lt"/>
                <a:cs typeface="+mn-cs"/>
              </a:rPr>
              <a:t>nenos</a:t>
            </a:r>
            <a:r>
              <a:rPr lang="es-ES" altLang="es-ES" dirty="0">
                <a:latin typeface="+mn-lt"/>
                <a:cs typeface="+mn-cs"/>
              </a:rPr>
              <a:t>/as  </a:t>
            </a:r>
            <a:r>
              <a:rPr lang="es-ES" altLang="es-ES" dirty="0" err="1">
                <a:latin typeface="+mn-lt"/>
                <a:cs typeface="+mn-cs"/>
              </a:rPr>
              <a:t>coñezan</a:t>
            </a:r>
            <a:r>
              <a:rPr lang="es-ES" altLang="es-ES" dirty="0">
                <a:latin typeface="+mn-lt"/>
                <a:cs typeface="+mn-cs"/>
              </a:rPr>
              <a:t> o </a:t>
            </a:r>
            <a:r>
              <a:rPr lang="es-ES" altLang="es-ES" dirty="0" err="1">
                <a:latin typeface="+mn-lt"/>
                <a:cs typeface="+mn-cs"/>
              </a:rPr>
              <a:t>nome</a:t>
            </a:r>
            <a:r>
              <a:rPr lang="es-ES" altLang="es-ES" dirty="0">
                <a:latin typeface="+mn-lt"/>
                <a:cs typeface="+mn-cs"/>
              </a:rPr>
              <a:t> dos </a:t>
            </a:r>
            <a:r>
              <a:rPr lang="es-ES" altLang="es-ES" dirty="0" err="1">
                <a:latin typeface="+mn-lt"/>
                <a:cs typeface="+mn-cs"/>
              </a:rPr>
              <a:t>seus</a:t>
            </a:r>
            <a:r>
              <a:rPr lang="es-ES" altLang="es-ES" dirty="0">
                <a:latin typeface="+mn-lt"/>
                <a:cs typeface="+mn-cs"/>
              </a:rPr>
              <a:t> </a:t>
            </a:r>
            <a:r>
              <a:rPr lang="es-ES" altLang="es-ES" dirty="0" err="1">
                <a:latin typeface="+mn-lt"/>
                <a:cs typeface="+mn-cs"/>
              </a:rPr>
              <a:t>compañeiros</a:t>
            </a:r>
            <a:r>
              <a:rPr lang="es-ES" altLang="es-ES" dirty="0">
                <a:latin typeface="+mn-lt"/>
                <a:cs typeface="+mn-cs"/>
              </a:rPr>
              <a:t>/as, se </a:t>
            </a:r>
            <a:r>
              <a:rPr lang="es-ES" altLang="es-ES" dirty="0" err="1">
                <a:latin typeface="+mn-lt"/>
                <a:cs typeface="+mn-cs"/>
              </a:rPr>
              <a:t>coñezan</a:t>
            </a:r>
            <a:r>
              <a:rPr lang="es-ES" altLang="es-ES" dirty="0">
                <a:latin typeface="+mn-lt"/>
                <a:cs typeface="+mn-cs"/>
              </a:rPr>
              <a:t>  </a:t>
            </a:r>
            <a:r>
              <a:rPr lang="es-ES" altLang="es-ES" dirty="0" err="1">
                <a:latin typeface="+mn-lt"/>
                <a:cs typeface="+mn-cs"/>
              </a:rPr>
              <a:t>mellor</a:t>
            </a:r>
            <a:r>
              <a:rPr lang="es-ES" altLang="es-ES" dirty="0">
                <a:latin typeface="+mn-lt"/>
                <a:cs typeface="+mn-cs"/>
              </a:rPr>
              <a:t> entre eles, as </a:t>
            </a:r>
            <a:r>
              <a:rPr lang="es-ES" altLang="es-ES" dirty="0" err="1" smtClean="0">
                <a:latin typeface="+mn-lt"/>
                <a:cs typeface="+mn-cs"/>
              </a:rPr>
              <a:t>súas</a:t>
            </a:r>
            <a:r>
              <a:rPr lang="es-ES" altLang="es-ES" dirty="0" smtClean="0">
                <a:latin typeface="+mn-lt"/>
                <a:cs typeface="+mn-cs"/>
              </a:rPr>
              <a:t> </a:t>
            </a:r>
            <a:r>
              <a:rPr lang="es-ES" altLang="es-ES" dirty="0">
                <a:latin typeface="+mn-lt"/>
                <a:cs typeface="+mn-cs"/>
              </a:rPr>
              <a:t>preferencias nos (</a:t>
            </a:r>
            <a:r>
              <a:rPr lang="es-ES" altLang="es-ES" dirty="0" err="1">
                <a:latin typeface="+mn-lt"/>
                <a:cs typeface="+mn-cs"/>
              </a:rPr>
              <a:t>xogos</a:t>
            </a:r>
            <a:r>
              <a:rPr lang="es-ES" altLang="es-ES" dirty="0">
                <a:latin typeface="+mn-lt"/>
                <a:cs typeface="+mn-cs"/>
              </a:rPr>
              <a:t>, </a:t>
            </a:r>
            <a:r>
              <a:rPr lang="es-ES" altLang="es-ES" dirty="0" err="1">
                <a:latin typeface="+mn-lt"/>
                <a:cs typeface="+mn-cs"/>
              </a:rPr>
              <a:t>cores</a:t>
            </a:r>
            <a:r>
              <a:rPr lang="es-ES" altLang="es-ES" dirty="0">
                <a:latin typeface="+mn-lt"/>
                <a:cs typeface="+mn-cs"/>
              </a:rPr>
              <a:t>, contos…) e </a:t>
            </a:r>
            <a:r>
              <a:rPr lang="es-ES" altLang="es-ES" dirty="0" err="1">
                <a:latin typeface="+mn-lt"/>
                <a:cs typeface="+mn-cs"/>
              </a:rPr>
              <a:t>tamén</a:t>
            </a:r>
            <a:r>
              <a:rPr lang="es-ES" altLang="es-ES" dirty="0">
                <a:latin typeface="+mn-lt"/>
                <a:cs typeface="+mn-cs"/>
              </a:rPr>
              <a:t> a </a:t>
            </a:r>
            <a:r>
              <a:rPr lang="es-ES" altLang="es-ES" dirty="0" err="1">
                <a:latin typeface="+mn-lt"/>
                <a:cs typeface="+mn-cs"/>
              </a:rPr>
              <a:t>súa</a:t>
            </a:r>
            <a:r>
              <a:rPr lang="es-ES" altLang="es-ES" dirty="0">
                <a:latin typeface="+mn-lt"/>
                <a:cs typeface="+mn-cs"/>
              </a:rPr>
              <a:t> </a:t>
            </a:r>
            <a:r>
              <a:rPr lang="es-ES" altLang="es-ES" dirty="0" err="1">
                <a:latin typeface="+mn-lt"/>
                <a:cs typeface="+mn-cs"/>
              </a:rPr>
              <a:t>mestra</a:t>
            </a:r>
            <a:r>
              <a:rPr lang="es-ES" altLang="es-ES" dirty="0">
                <a:latin typeface="+mn-lt"/>
                <a:cs typeface="+mn-cs"/>
              </a:rPr>
              <a:t>. </a:t>
            </a:r>
          </a:p>
        </p:txBody>
      </p:sp>
      <p:pic>
        <p:nvPicPr>
          <p:cNvPr id="37894" name="Picture 6" descr="DSCN53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263" y="3981450"/>
            <a:ext cx="3908425" cy="2763838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37895" name="Picture 5" descr="DSCN53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5100" y="4024313"/>
            <a:ext cx="3673475" cy="267811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566863" y="195263"/>
            <a:ext cx="6502400" cy="120015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1000">
                <a:srgbClr val="FF99FF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5715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altLang="es-ES" dirty="0">
                <a:latin typeface="+mn-lt"/>
                <a:cs typeface="+mn-cs"/>
              </a:rPr>
              <a:t>-  </a:t>
            </a:r>
            <a:r>
              <a:rPr lang="es-ES" altLang="es-ES" dirty="0" err="1">
                <a:latin typeface="+mn-lt"/>
                <a:cs typeface="+mn-cs"/>
              </a:rPr>
              <a:t>Coñecer</a:t>
            </a:r>
            <a:r>
              <a:rPr lang="es-ES" altLang="es-ES" dirty="0">
                <a:latin typeface="+mn-lt"/>
                <a:cs typeface="+mn-cs"/>
              </a:rPr>
              <a:t> os gustos e preferencias dos </a:t>
            </a:r>
            <a:r>
              <a:rPr lang="es-ES" altLang="es-ES" dirty="0" err="1">
                <a:latin typeface="+mn-lt"/>
                <a:cs typeface="+mn-cs"/>
              </a:rPr>
              <a:t>seus</a:t>
            </a:r>
            <a:r>
              <a:rPr lang="es-ES" altLang="es-ES" dirty="0">
                <a:latin typeface="+mn-lt"/>
                <a:cs typeface="+mn-cs"/>
              </a:rPr>
              <a:t> </a:t>
            </a:r>
            <a:r>
              <a:rPr lang="es-ES" altLang="es-ES" dirty="0" err="1">
                <a:latin typeface="+mn-lt"/>
                <a:cs typeface="+mn-cs"/>
              </a:rPr>
              <a:t>compañeiros</a:t>
            </a:r>
            <a:r>
              <a:rPr lang="es-ES" altLang="es-ES" dirty="0">
                <a:latin typeface="+mn-lt"/>
                <a:cs typeface="+mn-cs"/>
              </a:rPr>
              <a:t>/as e </a:t>
            </a:r>
            <a:r>
              <a:rPr lang="es-ES" altLang="es-ES" dirty="0" err="1">
                <a:latin typeface="+mn-lt"/>
                <a:cs typeface="+mn-cs"/>
              </a:rPr>
              <a:t>asi</a:t>
            </a:r>
            <a:r>
              <a:rPr lang="es-ES" altLang="es-ES" dirty="0">
                <a:latin typeface="+mn-lt"/>
                <a:cs typeface="+mn-cs"/>
              </a:rPr>
              <a:t> ver que </a:t>
            </a:r>
            <a:r>
              <a:rPr lang="es-ES" altLang="es-ES" dirty="0" err="1">
                <a:latin typeface="+mn-lt"/>
                <a:cs typeface="+mn-cs"/>
              </a:rPr>
              <a:t>cousas</a:t>
            </a:r>
            <a:r>
              <a:rPr lang="es-ES" altLang="es-ES" dirty="0">
                <a:latin typeface="+mn-lt"/>
                <a:cs typeface="+mn-cs"/>
              </a:rPr>
              <a:t>  </a:t>
            </a:r>
            <a:r>
              <a:rPr lang="es-ES" altLang="es-ES" dirty="0" err="1">
                <a:latin typeface="+mn-lt"/>
                <a:cs typeface="+mn-cs"/>
              </a:rPr>
              <a:t>teñen</a:t>
            </a:r>
            <a:r>
              <a:rPr lang="es-ES" altLang="es-ES" dirty="0">
                <a:latin typeface="+mn-lt"/>
                <a:cs typeface="+mn-cs"/>
              </a:rPr>
              <a:t> en común para poder establecer vínculos afectivos e </a:t>
            </a:r>
            <a:r>
              <a:rPr lang="es-ES" altLang="es-ES" dirty="0" err="1">
                <a:latin typeface="+mn-lt"/>
                <a:cs typeface="+mn-cs"/>
              </a:rPr>
              <a:t>mellorar</a:t>
            </a:r>
            <a:r>
              <a:rPr lang="es-ES" altLang="es-ES" dirty="0">
                <a:latin typeface="+mn-lt"/>
                <a:cs typeface="+mn-cs"/>
              </a:rPr>
              <a:t> a relación  entre eles.</a:t>
            </a:r>
          </a:p>
        </p:txBody>
      </p:sp>
      <p:pic>
        <p:nvPicPr>
          <p:cNvPr id="38914" name="Imagen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1681163"/>
            <a:ext cx="4630738" cy="36274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8915" name="CuadroTexto 3"/>
          <p:cNvSpPr txBox="1">
            <a:spLocks noChangeArrowheads="1"/>
          </p:cNvSpPr>
          <p:nvPr/>
        </p:nvSpPr>
        <p:spPr bwMode="auto">
          <a:xfrm>
            <a:off x="5667375" y="3290888"/>
            <a:ext cx="5370513" cy="147796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>
                <a:latin typeface="Comic Sans MS" pitchFamily="66" charset="0"/>
              </a:rPr>
              <a:t> E </a:t>
            </a:r>
            <a:r>
              <a:rPr lang="es-ES" dirty="0" err="1">
                <a:latin typeface="Comic Sans MS" pitchFamily="66" charset="0"/>
              </a:rPr>
              <a:t>aconsellable</a:t>
            </a:r>
            <a:r>
              <a:rPr lang="es-ES" dirty="0">
                <a:latin typeface="Comic Sans MS" pitchFamily="66" charset="0"/>
              </a:rPr>
              <a:t> o final da dinámica establecer</a:t>
            </a:r>
          </a:p>
          <a:p>
            <a:r>
              <a:rPr lang="es-ES" b="1" dirty="0">
                <a:latin typeface="Comic Sans MS" pitchFamily="66" charset="0"/>
              </a:rPr>
              <a:t>un tempo de  reflexión</a:t>
            </a:r>
            <a:r>
              <a:rPr lang="es-ES" dirty="0">
                <a:latin typeface="Comic Sans MS" pitchFamily="66" charset="0"/>
              </a:rPr>
              <a:t>.</a:t>
            </a:r>
          </a:p>
          <a:p>
            <a:r>
              <a:rPr lang="es-ES" dirty="0">
                <a:latin typeface="Comic Sans MS" pitchFamily="66" charset="0"/>
              </a:rPr>
              <a:t>Permítenos saber si  </a:t>
            </a:r>
            <a:r>
              <a:rPr lang="es-ES" dirty="0" err="1">
                <a:latin typeface="Comic Sans MS" pitchFamily="66" charset="0"/>
              </a:rPr>
              <a:t>estiveron</a:t>
            </a:r>
            <a:r>
              <a:rPr lang="es-ES" dirty="0">
                <a:latin typeface="Comic Sans MS" pitchFamily="66" charset="0"/>
              </a:rPr>
              <a:t> atentos…</a:t>
            </a:r>
          </a:p>
          <a:p>
            <a:r>
              <a:rPr lang="es-ES" dirty="0">
                <a:latin typeface="Comic Sans MS" pitchFamily="66" charset="0"/>
              </a:rPr>
              <a:t>Reforzar e recordar cales son as preferencias, gustos… dos </a:t>
            </a:r>
            <a:r>
              <a:rPr lang="es-ES" dirty="0" err="1">
                <a:latin typeface="Comic Sans MS" pitchFamily="66" charset="0"/>
              </a:rPr>
              <a:t>compañeiros</a:t>
            </a:r>
            <a:r>
              <a:rPr lang="es-ES" dirty="0">
                <a:latin typeface="Comic Sans MS" pitchFamily="66" charset="0"/>
              </a:rPr>
              <a:t>/as.</a:t>
            </a:r>
          </a:p>
        </p:txBody>
      </p:sp>
      <p:sp>
        <p:nvSpPr>
          <p:cNvPr id="38916" name="CuadroTexto 4"/>
          <p:cNvSpPr txBox="1">
            <a:spLocks noChangeArrowheads="1"/>
          </p:cNvSpPr>
          <p:nvPr/>
        </p:nvSpPr>
        <p:spPr bwMode="auto">
          <a:xfrm>
            <a:off x="5667375" y="5586413"/>
            <a:ext cx="4659313" cy="92392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APRENDEN A ESCOITAR AS IDEAS, EXPERIENCIAS … DOS SEUS COMPAÑEIROS… </a:t>
            </a:r>
          </a:p>
        </p:txBody>
      </p:sp>
      <p:sp>
        <p:nvSpPr>
          <p:cNvPr id="38917" name="CuadroTexto 6"/>
          <p:cNvSpPr txBox="1">
            <a:spLocks noChangeArrowheads="1"/>
          </p:cNvSpPr>
          <p:nvPr/>
        </p:nvSpPr>
        <p:spPr bwMode="auto">
          <a:xfrm>
            <a:off x="5965825" y="1681163"/>
            <a:ext cx="4948238" cy="9223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Axudanos a integrar no grupo aqueles nenos/as  que se incorporan na aula a mediados do curso escolar.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ápices de cera">
  <a:themeElements>
    <a:clrScheme name="Lápices de cera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Lápices de cera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Lápices de cera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ápices de cera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ápices de cera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ápices de cera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ápices de cera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ápices de cera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ápices de cera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ápices de cera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3564</Words>
  <Application>Microsoft Office PowerPoint</Application>
  <PresentationFormat>Panorámica</PresentationFormat>
  <Paragraphs>421</Paragraphs>
  <Slides>63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63</vt:i4>
      </vt:variant>
    </vt:vector>
  </HeadingPairs>
  <TitlesOfParts>
    <vt:vector size="77" baseType="lpstr">
      <vt:lpstr>Arial</vt:lpstr>
      <vt:lpstr>Calibri</vt:lpstr>
      <vt:lpstr>Calibri Light</vt:lpstr>
      <vt:lpstr>Century Gothic</vt:lpstr>
      <vt:lpstr>Comic Sans MS</vt:lpstr>
      <vt:lpstr>Gill Sans MT</vt:lpstr>
      <vt:lpstr>Ravie</vt:lpstr>
      <vt:lpstr>Tahoma</vt:lpstr>
      <vt:lpstr>Times New Roman</vt:lpstr>
      <vt:lpstr>Wingdings</vt:lpstr>
      <vt:lpstr>Wingdings 2</vt:lpstr>
      <vt:lpstr>Wingdings 3</vt:lpstr>
      <vt:lpstr>Tema de Office</vt:lpstr>
      <vt:lpstr>Lápices de cera</vt:lpstr>
      <vt:lpstr>EXPERIENCIAS EDUCATIVAS DE TRABALLO        COOPERATIVO NAS AULAS DE ED. INFANTIL</vt:lpstr>
      <vt:lpstr>Contextualización</vt:lpstr>
      <vt:lpstr>Tres ideas fundamentais, como punto de partida</vt:lpstr>
      <vt:lpstr>Presentación de PowerPoint</vt:lpstr>
      <vt:lpstr>TRABALLO COOPERATIVO</vt:lpstr>
      <vt:lpstr>EXPERIENCIAS EDUCATIVAS EN ED. INFANTIL</vt:lpstr>
      <vt:lpstr>Dinámicas de cohesión de grupo</vt:lpstr>
      <vt:lpstr>DINÁMICA: A Pelota</vt:lpstr>
      <vt:lpstr>Presentación de PowerPoint</vt:lpstr>
      <vt:lpstr>C0MO INICIAR  A ACTIVIDADE:</vt:lpstr>
      <vt:lpstr>DINÁMICA: A tea de araña</vt:lpstr>
      <vt:lpstr>Presentación de PowerPoint</vt:lpstr>
      <vt:lpstr>Presentación de PowerPoint</vt:lpstr>
      <vt:lpstr>Presentación de PowerPoint</vt:lpstr>
      <vt:lpstr>Dinámica  a Silueta</vt:lpstr>
      <vt:lpstr>Presentación de PowerPoint</vt:lpstr>
      <vt:lpstr>Presentación de PowerPoint</vt:lpstr>
      <vt:lpstr>Presentación de PowerPoint</vt:lpstr>
      <vt:lpstr> Dinámica  la maleta</vt:lpstr>
      <vt:lpstr>Cómo iniciar a actividade</vt:lpstr>
      <vt:lpstr>Desenvolvemento</vt:lpstr>
      <vt:lpstr>Presentación de PowerPoint</vt:lpstr>
      <vt:lpstr>Presentación de PowerPoint</vt:lpstr>
      <vt:lpstr>Presentación de PowerPoint</vt:lpstr>
      <vt:lpstr>APLICACIÓN DAS ESTRUCTURAS BÁSICAS NA EDUCACIÓN INFANTIL</vt:lpstr>
      <vt:lpstr>Aspectos previos a ter en conta</vt:lpstr>
      <vt:lpstr>Unha vez organizada a clase podemos aplicar unha dinámica de Cohesión de equipo:                     A DIANA.</vt:lpstr>
      <vt:lpstr>  Como iniciar a Diana</vt:lpstr>
      <vt:lpstr>     Desenvolvemento</vt:lpstr>
      <vt:lpstr>Presentación de PowerPoint</vt:lpstr>
      <vt:lpstr>As  estructuras básicas máis  empregadas en Ed. Infantil</vt:lpstr>
      <vt:lpstr>Folio xiratorio</vt:lpstr>
      <vt:lpstr>Cómo comezar </vt:lpstr>
      <vt:lpstr>Presentación de PowerPoint</vt:lpstr>
      <vt:lpstr>Presentación de PowerPoint</vt:lpstr>
      <vt:lpstr>Presentación de PowerPoint</vt:lpstr>
      <vt:lpstr>Presentación de PowerPoint</vt:lpstr>
      <vt:lpstr>Lápices o centro (adaptación “pegamentos o gomets o centro” para os máis pequenos).</vt:lpstr>
      <vt:lpstr>Cómo comezar </vt:lpstr>
      <vt:lpstr>Presentación de PowerPoint</vt:lpstr>
      <vt:lpstr>Presentación de PowerPoint</vt:lpstr>
      <vt:lpstr>Descripción  da estructura.</vt:lpstr>
      <vt:lpstr>Presentación de PowerPoint</vt:lpstr>
      <vt:lpstr>Presentación de PowerPoint</vt:lpstr>
      <vt:lpstr>Presentación de PowerPoint</vt:lpstr>
      <vt:lpstr>Presentación de PowerPoint</vt:lpstr>
      <vt:lpstr>PLANES DE EQUIPO EN  EDUCACIÓN INFANTIL</vt:lpstr>
      <vt:lpstr>Presentación de PowerPoint</vt:lpstr>
      <vt:lpstr>OS CARGOS NOS EQUIPOS</vt:lpstr>
      <vt:lpstr>Os Cargos nos equipos</vt:lpstr>
      <vt:lpstr>O Encargado</vt:lpstr>
      <vt:lpstr>REVISOR </vt:lpstr>
      <vt:lpstr>Encargado de Material</vt:lpstr>
      <vt:lpstr>SILENCIADOR</vt:lpstr>
      <vt:lpstr>Presentación de PowerPoint</vt:lpstr>
      <vt:lpstr>Significado dos Pictogramas</vt:lpstr>
      <vt:lpstr>Presentación de PowerPoint</vt:lpstr>
      <vt:lpstr>Fase II, seguemento</vt:lpstr>
      <vt:lpstr>Presentación de PowerPoint</vt:lpstr>
      <vt:lpstr>Presentación de PowerPoint</vt:lpstr>
      <vt:lpstr>ASPECTOS A VALORAR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EXPERIENCIAS EDUCATIVAS DE  TRABALLO COOPERATIVO NAS AULAS DE ED. iNFANTIL</dc:title>
  <dc:creator>CARMEN COTOVAD MALVAR</dc:creator>
  <cp:lastModifiedBy>CARMEN COTOVAD MALVAR</cp:lastModifiedBy>
  <cp:revision>157</cp:revision>
  <dcterms:created xsi:type="dcterms:W3CDTF">2014-07-18T15:05:40Z</dcterms:created>
  <dcterms:modified xsi:type="dcterms:W3CDTF">2014-09-11T14:58:39Z</dcterms:modified>
</cp:coreProperties>
</file>