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Lst>
  <p:sldSz cy="6858000" cx="9144000"/>
  <p:notesSz cx="6858000" cy="9144000"/>
  <p:embeddedFontLst>
    <p:embeddedFont>
      <p:font typeface="Roboto"/>
      <p:regular r:id="rId130"/>
      <p:bold r:id="rId131"/>
      <p:italic r:id="rId132"/>
      <p:boldItalic r:id="rId133"/>
    </p:embeddedFont>
    <p:embeddedFont>
      <p:font typeface="Roboto Light"/>
      <p:regular r:id="rId134"/>
      <p:bold r:id="rId135"/>
      <p:italic r:id="rId136"/>
      <p:boldItalic r:id="rId137"/>
    </p:embeddedFont>
    <p:embeddedFont>
      <p:font typeface="Open Sans"/>
      <p:regular r:id="rId138"/>
      <p:bold r:id="rId139"/>
      <p:italic r:id="rId140"/>
      <p:boldItalic r:id="rId141"/>
    </p:embeddedFont>
    <p:embeddedFont>
      <p:font typeface="Century Gothic"/>
      <p:regular r:id="rId142"/>
      <p:bold r:id="rId143"/>
      <p:italic r:id="rId144"/>
      <p:boldItalic r:id="rId1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146" roundtripDataSignature="AMtx7mi2Ft9Q0473A6PCO0EEXw65ioFW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D5B1510-E193-450C-94B4-831589E5BA60}">
  <a:tblStyle styleId="{FD5B1510-E193-450C-94B4-831589E5BA6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6"/>
          </a:solidFill>
        </a:fill>
      </a:tcStyle>
    </a:wholeTbl>
    <a:band1H>
      <a:tcTxStyle/>
      <a:tcStyle>
        <a:fill>
          <a:solidFill>
            <a:srgbClr val="F9D7CA"/>
          </a:solidFill>
        </a:fill>
      </a:tcStyle>
    </a:band1H>
    <a:band2H>
      <a:tcTxStyle/>
    </a:band2H>
    <a:band1V>
      <a:tcTxStyle/>
      <a:tcStyle>
        <a:fill>
          <a:solidFill>
            <a:srgbClr val="F9D7C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AFE00DC-18DC-4F03-AE80-A973FFDE8993}"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20000"/>
            </a:schemeClr>
          </a:solidFill>
        </a:fill>
      </a:tcStyle>
    </a:band1H>
    <a:band2H>
      <a:tcTxStyle/>
    </a:band2H>
    <a:band1V>
      <a:tcTxStyle/>
      <a:tcStyle>
        <a:fill>
          <a:solidFill>
            <a:schemeClr val="accent1">
              <a:alpha val="20000"/>
            </a:schemeClr>
          </a:solidFill>
        </a:fill>
      </a:tcStyle>
    </a:band1V>
    <a:band2V>
      <a:tcTxStyle/>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B344C417-F488-4554-9A9A-21E9F164D5D7}"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3" Type="http://schemas.openxmlformats.org/officeDocument/2006/relationships/font" Target="fonts/CenturyGothic-bold.fntdata"/><Relationship Id="rId142" Type="http://schemas.openxmlformats.org/officeDocument/2006/relationships/font" Target="fonts/CenturyGothic-regular.fntdata"/><Relationship Id="rId141" Type="http://schemas.openxmlformats.org/officeDocument/2006/relationships/font" Target="fonts/OpenSans-boldItalic.fntdata"/><Relationship Id="rId140" Type="http://schemas.openxmlformats.org/officeDocument/2006/relationships/font" Target="fonts/OpenSans-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146" Type="http://customschemas.google.com/relationships/presentationmetadata" Target="metadata"/><Relationship Id="rId7" Type="http://schemas.openxmlformats.org/officeDocument/2006/relationships/slide" Target="slides/slide1.xml"/><Relationship Id="rId145" Type="http://schemas.openxmlformats.org/officeDocument/2006/relationships/font" Target="fonts/CenturyGothic-boldItalic.fntdata"/><Relationship Id="rId8" Type="http://schemas.openxmlformats.org/officeDocument/2006/relationships/slide" Target="slides/slide2.xml"/><Relationship Id="rId144" Type="http://schemas.openxmlformats.org/officeDocument/2006/relationships/font" Target="fonts/CenturyGothic-italic.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OpenSans-bold.fntdata"/><Relationship Id="rId138" Type="http://schemas.openxmlformats.org/officeDocument/2006/relationships/font" Target="fonts/OpenSans-regular.fntdata"/><Relationship Id="rId137" Type="http://schemas.openxmlformats.org/officeDocument/2006/relationships/font" Target="fonts/RobotoLight-boldItalic.fntdata"/><Relationship Id="rId132" Type="http://schemas.openxmlformats.org/officeDocument/2006/relationships/font" Target="fonts/Roboto-italic.fntdata"/><Relationship Id="rId131" Type="http://schemas.openxmlformats.org/officeDocument/2006/relationships/font" Target="fonts/Roboto-bold.fntdata"/><Relationship Id="rId130" Type="http://schemas.openxmlformats.org/officeDocument/2006/relationships/font" Target="fonts/Roboto-regular.fntdata"/><Relationship Id="rId136" Type="http://schemas.openxmlformats.org/officeDocument/2006/relationships/font" Target="fonts/RobotoLight-italic.fntdata"/><Relationship Id="rId135" Type="http://schemas.openxmlformats.org/officeDocument/2006/relationships/font" Target="fonts/RobotoLight-bold.fntdata"/><Relationship Id="rId134" Type="http://schemas.openxmlformats.org/officeDocument/2006/relationships/font" Target="fonts/RobotoLight-regular.fntdata"/><Relationship Id="rId133" Type="http://schemas.openxmlformats.org/officeDocument/2006/relationships/font" Target="fonts/Roboto-bold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 name="Google Shape;8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0" name="Google Shape;90;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0" name="Google Shape;20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36" name="Google Shape;1136;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45" name="Google Shape;1145;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51" name="Google Shape;1151;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58" name="Google Shape;115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66" name="Google Shape;1166;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71" name="Google Shape;1171;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77" name="Google Shape;1177;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82" name="Google Shape;1182;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87" name="Google Shape;1187;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93" name="Google Shape;1193;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4" name="Google Shape;21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02" name="Google Shape;1202;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0" name="Google Shape;1210;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8" name="Google Shape;1218;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27" name="Google Shape;1227;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37" name="Google Shape;1237;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5" name="Google Shape;1245;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3" name="Google Shape;1253;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9" name="Google Shape;1259;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7" name="Google Shape;1267;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5" name="Google Shape;1275;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3" name="Google Shape;22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81" name="Google Shape;1281;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87" name="Google Shape;1287;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3" name="Google Shape;1293;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9" name="Google Shape;1299;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2" name="Google Shape;23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1" name="Google Shape;24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8" name="Google Shape;24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5" name="Google Shape;25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2" name="Google Shape;26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9" name="Google Shape;26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7" name="Google Shape;27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9" name="Google Shape;9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 name="Google Shape;28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8" name="Google Shape;29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7" name="Google Shape;30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6" name="Google Shape;31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 name="Google Shape;32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0" name="Google Shape;33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0" name="Google Shape;34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8" name="Google Shape;34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7" name="Google Shape;35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4" name="Google Shape;36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3" name="Google Shape;12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0" name="Google Shape;37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9" name="Google Shape;37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4" name="Google Shape;38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9" name="Google Shape;38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8" name="Google Shape;438;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6" name="Google Shape;44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2" name="Google Shape;45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1" name="Google Shape;46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3" name="Google Shape;50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1" name="Google Shape;54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 name="Google Shape;12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7" name="Google Shape;54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2" name="Google Shape;55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8" name="Google Shape;55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8" name="Google Shape;56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78" name="Google Shape;57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86" name="Google Shape;58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11" name="Google Shape;61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18" name="Google Shape;61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5" name="Google Shape;62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3" name="Google Shape;66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5" name="Google Shape;13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6" name="Google Shape;67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4" name="Google Shape;68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6" name="Google Shape;69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3" name="Google Shape;703;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15" name="Google Shape;715;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6" name="Google Shape;72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34" name="Google Shape;734;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42" name="Google Shape;74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63" name="Google Shape;763;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70" name="Google Shape;770;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3" name="Google Shape;15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78" name="Google Shape;77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91" name="Google Shape;79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06" name="Google Shape;806;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16" name="Google Shape;816;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27" name="Google Shape;827;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43" name="Google Shape;843;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49" name="Google Shape;849;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55" name="Google Shape;855;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5" name="Google Shape;865;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78" name="Google Shape;87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9" name="Google Shape;15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85" name="Google Shape;88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93" name="Google Shape;893;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01" name="Google Shape;901;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08" name="Google Shape;908;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14" name="Google Shape;914;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20" name="Google Shape;920;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27" name="Google Shape;927;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34" name="Google Shape;934;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41" name="Google Shape;941;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47" name="Google Shape;947;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5" name="Google Shape;16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53" name="Google Shape;953;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s-ES"/>
              <a:t>Hablarles un poco sobre el video a modo de ejemplo, no hace falta ponerlo. </a:t>
            </a:r>
            <a:endParaRPr/>
          </a:p>
        </p:txBody>
      </p:sp>
      <p:sp>
        <p:nvSpPr>
          <p:cNvPr id="960" name="Google Shape;960;p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68" name="Google Shape;968;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s-ES"/>
              <a:t>Comentar los dilemas morales con las distintas posturas en cada uno y visualizar el video del ascensor como pequeño descanso.</a:t>
            </a:r>
            <a:endParaRPr/>
          </a:p>
        </p:txBody>
      </p:sp>
      <p:sp>
        <p:nvSpPr>
          <p:cNvPr id="978" name="Google Shape;978;p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85" name="Google Shape;985;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93" name="Google Shape;993;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99" name="Google Shape;999;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06" name="Google Shape;1006;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14" name="Google Shape;1014;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s-ES"/>
              <a:t>-Proponerles que adivinen las siguientes palabras tabú:</a:t>
            </a:r>
            <a:endParaRPr/>
          </a:p>
          <a:p>
            <a:pPr indent="0" lvl="0" marL="0" rtl="0" algn="l">
              <a:spcBef>
                <a:spcPts val="360"/>
              </a:spcBef>
              <a:spcAft>
                <a:spcPts val="0"/>
              </a:spcAft>
              <a:buNone/>
            </a:pPr>
            <a:r>
              <a:rPr lang="es-ES"/>
              <a:t>CULPA: Malo ,Acción, Pensamiento, Negativo, Arrepentirse/arrepentimiento</a:t>
            </a:r>
            <a:endParaRPr/>
          </a:p>
          <a:p>
            <a:pPr indent="0" lvl="0" marL="0" rtl="0" algn="l">
              <a:spcBef>
                <a:spcPts val="360"/>
              </a:spcBef>
              <a:spcAft>
                <a:spcPts val="0"/>
              </a:spcAft>
              <a:buNone/>
            </a:pPr>
            <a:r>
              <a:rPr lang="es-ES"/>
              <a:t>ORGULLO: Trabajo, Notas, Ascenso, Reconocimiento, Admiración</a:t>
            </a:r>
            <a:endParaRPr/>
          </a:p>
          <a:p>
            <a:pPr indent="0" lvl="0" marL="0" rtl="0" algn="l">
              <a:spcBef>
                <a:spcPts val="360"/>
              </a:spcBef>
              <a:spcAft>
                <a:spcPts val="0"/>
              </a:spcAft>
              <a:buNone/>
            </a:pPr>
            <a:r>
              <a:rPr lang="es-ES"/>
              <a:t>-Intenten acertar cuál es la emoción de cada una de las imágenes.</a:t>
            </a:r>
            <a:endParaRPr/>
          </a:p>
        </p:txBody>
      </p:sp>
      <p:sp>
        <p:nvSpPr>
          <p:cNvPr id="1035" name="Google Shape;1035;p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2" name="Google Shape;19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44" name="Google Shape;1044;p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50" name="Google Shape;1050;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68" name="Google Shape;1068;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80" name="Google Shape;1080;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93" name="Google Shape;1093;p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9" name="Google Shape;1099;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05" name="Google Shape;1105;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11" name="Google Shape;1111;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17" name="Google Shape;1117;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29" name="Google Shape;1129;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3" name="Shape 13"/>
        <p:cNvGrpSpPr/>
        <p:nvPr/>
      </p:nvGrpSpPr>
      <p:grpSpPr>
        <a:xfrm>
          <a:off x="0" y="0"/>
          <a:ext cx="0" cy="0"/>
          <a:chOff x="0" y="0"/>
          <a:chExt cx="0" cy="0"/>
        </a:xfrm>
      </p:grpSpPr>
      <p:sp>
        <p:nvSpPr>
          <p:cNvPr id="14" name="Google Shape;14;p1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 name="Google Shape;15;p1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 name="Google Shape;16;p12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 name="Google Shape;17;p12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12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1" name="Shape 61"/>
        <p:cNvGrpSpPr/>
        <p:nvPr/>
      </p:nvGrpSpPr>
      <p:grpSpPr>
        <a:xfrm>
          <a:off x="0" y="0"/>
          <a:ext cx="0" cy="0"/>
          <a:chOff x="0" y="0"/>
          <a:chExt cx="0" cy="0"/>
        </a:xfrm>
      </p:grpSpPr>
      <p:sp>
        <p:nvSpPr>
          <p:cNvPr id="62" name="Google Shape;62;p1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1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4" name="Google Shape;64;p1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3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13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8" name="Shape 68"/>
        <p:cNvGrpSpPr/>
        <p:nvPr/>
      </p:nvGrpSpPr>
      <p:grpSpPr>
        <a:xfrm>
          <a:off x="0" y="0"/>
          <a:ext cx="0" cy="0"/>
          <a:chOff x="0" y="0"/>
          <a:chExt cx="0" cy="0"/>
        </a:xfrm>
      </p:grpSpPr>
      <p:sp>
        <p:nvSpPr>
          <p:cNvPr id="69" name="Google Shape;69;p1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135"/>
          <p:cNvSpPr/>
          <p:nvPr>
            <p:ph idx="2" type="pic"/>
          </p:nvPr>
        </p:nvSpPr>
        <p:spPr>
          <a:xfrm>
            <a:off x="1792288" y="612775"/>
            <a:ext cx="5486400" cy="4114800"/>
          </a:xfrm>
          <a:prstGeom prst="rect">
            <a:avLst/>
          </a:prstGeom>
          <a:noFill/>
          <a:ln>
            <a:noFill/>
          </a:ln>
        </p:spPr>
      </p:sp>
      <p:sp>
        <p:nvSpPr>
          <p:cNvPr id="71" name="Google Shape;71;p1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2" name="Google Shape;72;p1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13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4" name="Google Shape;74;p13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5" name="Shape 75"/>
        <p:cNvGrpSpPr/>
        <p:nvPr/>
      </p:nvGrpSpPr>
      <p:grpSpPr>
        <a:xfrm>
          <a:off x="0" y="0"/>
          <a:ext cx="0" cy="0"/>
          <a:chOff x="0" y="0"/>
          <a:chExt cx="0" cy="0"/>
        </a:xfrm>
      </p:grpSpPr>
      <p:sp>
        <p:nvSpPr>
          <p:cNvPr id="76" name="Google Shape;76;p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7" name="Google Shape;77;p1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3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 name="Google Shape;80;p13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1" name="Shape 81"/>
        <p:cNvGrpSpPr/>
        <p:nvPr/>
      </p:nvGrpSpPr>
      <p:grpSpPr>
        <a:xfrm>
          <a:off x="0" y="0"/>
          <a:ext cx="0" cy="0"/>
          <a:chOff x="0" y="0"/>
          <a:chExt cx="0" cy="0"/>
        </a:xfrm>
      </p:grpSpPr>
      <p:sp>
        <p:nvSpPr>
          <p:cNvPr id="82" name="Google Shape;82;p1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3" name="Google Shape;83;p1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 name="Google Shape;84;p13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5" name="Google Shape;85;p13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6" name="Google Shape;86;p13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9" name="Shape 19"/>
        <p:cNvGrpSpPr/>
        <p:nvPr/>
      </p:nvGrpSpPr>
      <p:grpSpPr>
        <a:xfrm>
          <a:off x="0" y="0"/>
          <a:ext cx="0" cy="0"/>
          <a:chOff x="0" y="0"/>
          <a:chExt cx="0" cy="0"/>
        </a:xfrm>
      </p:grpSpPr>
      <p:sp>
        <p:nvSpPr>
          <p:cNvPr id="20" name="Google Shape;20;p1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1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12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 name="Google Shape;23;p12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12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25" name="Shape 25"/>
        <p:cNvGrpSpPr/>
        <p:nvPr/>
      </p:nvGrpSpPr>
      <p:grpSpPr>
        <a:xfrm>
          <a:off x="0" y="0"/>
          <a:ext cx="0" cy="0"/>
          <a:chOff x="0" y="0"/>
          <a:chExt cx="0" cy="0"/>
        </a:xfrm>
      </p:grpSpPr>
      <p:sp>
        <p:nvSpPr>
          <p:cNvPr id="26" name="Google Shape;26;p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1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1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1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1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1" name="Google Shape;31;p12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 name="Google Shape;32;p12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 name="Google Shape;33;p12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4" name="Shape 34"/>
        <p:cNvGrpSpPr/>
        <p:nvPr/>
      </p:nvGrpSpPr>
      <p:grpSpPr>
        <a:xfrm>
          <a:off x="0" y="0"/>
          <a:ext cx="0" cy="0"/>
          <a:chOff x="0" y="0"/>
          <a:chExt cx="0" cy="0"/>
        </a:xfrm>
      </p:grpSpPr>
      <p:sp>
        <p:nvSpPr>
          <p:cNvPr id="35" name="Google Shape;35;p12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12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7" name="Google Shape;37;p1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12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p12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copia" type="tx">
  <p:cSld name="TITLE_AND_BODY">
    <p:spTree>
      <p:nvGrpSpPr>
        <p:cNvPr id="40" name="Shape 40"/>
        <p:cNvGrpSpPr/>
        <p:nvPr/>
      </p:nvGrpSpPr>
      <p:grpSpPr>
        <a:xfrm>
          <a:off x="0" y="0"/>
          <a:ext cx="0" cy="0"/>
          <a:chOff x="0" y="0"/>
          <a:chExt cx="0" cy="0"/>
        </a:xfrm>
      </p:grpSpPr>
      <p:sp>
        <p:nvSpPr>
          <p:cNvPr id="41" name="Google Shape;41;p12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42" name="Shape 42"/>
        <p:cNvGrpSpPr/>
        <p:nvPr/>
      </p:nvGrpSpPr>
      <p:grpSpPr>
        <a:xfrm>
          <a:off x="0" y="0"/>
          <a:ext cx="0" cy="0"/>
          <a:chOff x="0" y="0"/>
          <a:chExt cx="0" cy="0"/>
        </a:xfrm>
      </p:grpSpPr>
      <p:sp>
        <p:nvSpPr>
          <p:cNvPr id="43" name="Google Shape;43;p1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 name="Google Shape;44;p13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 name="Google Shape;45;p13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6" name="Shape 46"/>
        <p:cNvGrpSpPr/>
        <p:nvPr/>
      </p:nvGrpSpPr>
      <p:grpSpPr>
        <a:xfrm>
          <a:off x="0" y="0"/>
          <a:ext cx="0" cy="0"/>
          <a:chOff x="0" y="0"/>
          <a:chExt cx="0" cy="0"/>
        </a:xfrm>
      </p:grpSpPr>
      <p:sp>
        <p:nvSpPr>
          <p:cNvPr id="47" name="Google Shape;47;p1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1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9" name="Google Shape;49;p13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0" name="Google Shape;50;p13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sp>
        <p:nvSpPr>
          <p:cNvPr id="52" name="Google Shape;52;p132"/>
          <p:cNvSpPr txBox="1"/>
          <p:nvPr>
            <p:ph type="title"/>
          </p:nvPr>
        </p:nvSpPr>
        <p:spPr>
          <a:xfrm>
            <a:off x="685800" y="2130480"/>
            <a:ext cx="7772040" cy="146952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132"/>
          <p:cNvSpPr txBox="1"/>
          <p:nvPr>
            <p:ph idx="1" type="subTitle"/>
          </p:nvPr>
        </p:nvSpPr>
        <p:spPr>
          <a:xfrm>
            <a:off x="457200" y="1604520"/>
            <a:ext cx="8229240" cy="3977280"/>
          </a:xfrm>
          <a:prstGeom prst="rect">
            <a:avLst/>
          </a:prstGeom>
          <a:noFill/>
          <a:ln>
            <a:noFill/>
          </a:ln>
        </p:spPr>
        <p:txBody>
          <a:bodyPr anchorCtr="0" anchor="ctr" bIns="45700" lIns="91425" spcFirstLastPara="1" rIns="91425" wrap="square" tIns="45700">
            <a:noAutofit/>
          </a:bodyPr>
          <a:lstStyle>
            <a:lvl1pPr lvl="0" algn="l">
              <a:spcBef>
                <a:spcPts val="360"/>
              </a:spcBef>
              <a:spcAft>
                <a:spcPts val="0"/>
              </a:spcAft>
              <a:buClr>
                <a:schemeClr val="dk1"/>
              </a:buClr>
              <a:buSzPts val="1800"/>
              <a:buChar char="•"/>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54" name="Shape 54"/>
        <p:cNvGrpSpPr/>
        <p:nvPr/>
      </p:nvGrpSpPr>
      <p:grpSpPr>
        <a:xfrm>
          <a:off x="0" y="0"/>
          <a:ext cx="0" cy="0"/>
          <a:chOff x="0" y="0"/>
          <a:chExt cx="0" cy="0"/>
        </a:xfrm>
      </p:grpSpPr>
      <p:sp>
        <p:nvSpPr>
          <p:cNvPr id="55" name="Google Shape;55;p1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13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7" name="Google Shape;57;p13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8" name="Google Shape;58;p1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Calibri"/>
                <a:ea typeface="Calibri"/>
                <a:cs typeface="Calibri"/>
                <a:sym typeface="Calibri"/>
              </a:defRPr>
            </a:lvl1pPr>
            <a:lvl2pPr indent="0" lvl="1" marL="0" marR="0" rtl="0" algn="l">
              <a:spcBef>
                <a:spcPts val="0"/>
              </a:spcBef>
              <a:spcAft>
                <a:spcPts val="0"/>
              </a:spcAft>
              <a:buNone/>
              <a:defRPr sz="1800">
                <a:solidFill>
                  <a:schemeClr val="dk1"/>
                </a:solidFill>
                <a:latin typeface="Calibri"/>
                <a:ea typeface="Calibri"/>
                <a:cs typeface="Calibri"/>
                <a:sym typeface="Calibri"/>
              </a:defRPr>
            </a:lvl2pPr>
            <a:lvl3pPr indent="0" lvl="2" marL="0" marR="0" rtl="0" algn="l">
              <a:spcBef>
                <a:spcPts val="0"/>
              </a:spcBef>
              <a:spcAft>
                <a:spcPts val="0"/>
              </a:spcAft>
              <a:buNone/>
              <a:defRPr sz="1800">
                <a:solidFill>
                  <a:schemeClr val="dk1"/>
                </a:solidFill>
                <a:latin typeface="Calibri"/>
                <a:ea typeface="Calibri"/>
                <a:cs typeface="Calibri"/>
                <a:sym typeface="Calibri"/>
              </a:defRPr>
            </a:lvl3pPr>
            <a:lvl4pPr indent="0" lvl="3" marL="0" marR="0" rtl="0" algn="l">
              <a:spcBef>
                <a:spcPts val="0"/>
              </a:spcBef>
              <a:spcAft>
                <a:spcPts val="0"/>
              </a:spcAft>
              <a:buNone/>
              <a:defRPr sz="1800">
                <a:solidFill>
                  <a:schemeClr val="dk1"/>
                </a:solidFill>
                <a:latin typeface="Calibri"/>
                <a:ea typeface="Calibri"/>
                <a:cs typeface="Calibri"/>
                <a:sym typeface="Calibri"/>
              </a:defRPr>
            </a:lvl4pPr>
            <a:lvl5pPr indent="0" lvl="4" marL="0" marR="0" rtl="0" algn="l">
              <a:spcBef>
                <a:spcPts val="0"/>
              </a:spcBef>
              <a:spcAft>
                <a:spcPts val="0"/>
              </a:spcAft>
              <a:buNone/>
              <a:defRPr sz="1800">
                <a:solidFill>
                  <a:schemeClr val="dk1"/>
                </a:solidFill>
                <a:latin typeface="Calibri"/>
                <a:ea typeface="Calibri"/>
                <a:cs typeface="Calibri"/>
                <a:sym typeface="Calibri"/>
              </a:defRPr>
            </a:lvl5pPr>
            <a:lvl6pPr indent="0" lvl="5" marL="0" marR="0" rtl="0" algn="l">
              <a:spcBef>
                <a:spcPts val="0"/>
              </a:spcBef>
              <a:spcAft>
                <a:spcPts val="0"/>
              </a:spcAft>
              <a:buNone/>
              <a:defRPr sz="1800">
                <a:solidFill>
                  <a:schemeClr val="dk1"/>
                </a:solidFill>
                <a:latin typeface="Calibri"/>
                <a:ea typeface="Calibri"/>
                <a:cs typeface="Calibri"/>
                <a:sym typeface="Calibri"/>
              </a:defRPr>
            </a:lvl6pPr>
            <a:lvl7pPr indent="0" lvl="6" marL="0" marR="0" rtl="0" algn="l">
              <a:spcBef>
                <a:spcPts val="0"/>
              </a:spcBef>
              <a:spcAft>
                <a:spcPts val="0"/>
              </a:spcAft>
              <a:buNone/>
              <a:defRPr sz="1800">
                <a:solidFill>
                  <a:schemeClr val="dk1"/>
                </a:solidFill>
                <a:latin typeface="Calibri"/>
                <a:ea typeface="Calibri"/>
                <a:cs typeface="Calibri"/>
                <a:sym typeface="Calibri"/>
              </a:defRPr>
            </a:lvl7pPr>
            <a:lvl8pPr indent="0" lvl="7" marL="0" marR="0" rtl="0" algn="l">
              <a:spcBef>
                <a:spcPts val="0"/>
              </a:spcBef>
              <a:spcAft>
                <a:spcPts val="0"/>
              </a:spcAft>
              <a:buNone/>
              <a:defRPr sz="1800">
                <a:solidFill>
                  <a:schemeClr val="dk1"/>
                </a:solidFill>
                <a:latin typeface="Calibri"/>
                <a:ea typeface="Calibri"/>
                <a:cs typeface="Calibri"/>
                <a:sym typeface="Calibri"/>
              </a:defRPr>
            </a:lvl8pPr>
            <a:lvl9pPr indent="0" lvl="8" marL="0" marR="0" rtl="0" algn="l">
              <a:spcBef>
                <a:spcPts val="0"/>
              </a:spcBef>
              <a:spcAft>
                <a:spcPts val="0"/>
              </a:spcAft>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6.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C:\Users\eferre14\AppData\Local\Microsoft\Windows\Temporary Internet Files\Content.Outlook\R6LNOYSY\LOGO INGADA.jpg" id="12" name="Google Shape;12;p124"/>
          <p:cNvPicPr preferRelativeResize="0"/>
          <p:nvPr/>
        </p:nvPicPr>
        <p:blipFill rotWithShape="1">
          <a:blip r:embed="rId2">
            <a:alphaModFix/>
          </a:blip>
          <a:srcRect b="0" l="0" r="0" t="0"/>
          <a:stretch/>
        </p:blipFill>
        <p:spPr>
          <a:xfrm>
            <a:off x="0" y="5886450"/>
            <a:ext cx="1619250" cy="9715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11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1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112.png"/><Relationship Id="rId4" Type="http://schemas.openxmlformats.org/officeDocument/2006/relationships/image" Target="../media/image116.png"/><Relationship Id="rId5" Type="http://schemas.openxmlformats.org/officeDocument/2006/relationships/image" Target="../media/image1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117.png"/><Relationship Id="rId4" Type="http://schemas.openxmlformats.org/officeDocument/2006/relationships/image" Target="../media/image115.png"/><Relationship Id="rId5" Type="http://schemas.openxmlformats.org/officeDocument/2006/relationships/image" Target="../media/image12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121.pn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26.jpg"/><Relationship Id="rId4" Type="http://schemas.openxmlformats.org/officeDocument/2006/relationships/image" Target="../media/image12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31.jpg"/><Relationship Id="rId4" Type="http://schemas.openxmlformats.org/officeDocument/2006/relationships/image" Target="../media/image130.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27.jpg"/><Relationship Id="rId4" Type="http://schemas.openxmlformats.org/officeDocument/2006/relationships/image" Target="../media/image12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42.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33.png"/><Relationship Id="rId4" Type="http://schemas.openxmlformats.org/officeDocument/2006/relationships/image" Target="../media/image132.png"/><Relationship Id="rId5" Type="http://schemas.openxmlformats.org/officeDocument/2006/relationships/image" Target="../media/image134.png"/><Relationship Id="rId6" Type="http://schemas.openxmlformats.org/officeDocument/2006/relationships/image" Target="../media/image13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37.png"/><Relationship Id="rId6" Type="http://schemas.openxmlformats.org/officeDocument/2006/relationships/image" Target="../media/image14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1" Type="http://schemas.openxmlformats.org/officeDocument/2006/relationships/hyperlink" Target="https://www.mundoprimaria.com/juegos-educativos/juegos-lenguaje" TargetMode="External"/><Relationship Id="rId10" Type="http://schemas.openxmlformats.org/officeDocument/2006/relationships/hyperlink" Target="https://neoparaiso.com/imprimir/juegos-con-divisiones.html" TargetMode="External"/><Relationship Id="rId12" Type="http://schemas.openxmlformats.org/officeDocument/2006/relationships/hyperlink" Target="https://anagarciaazcarate.wordpress.com/category/secundaria/" TargetMode="External"/><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hyperlink" Target="https://www.educaciontrespuntocero.com/recursos/repasar-las-medidas/87790.html" TargetMode="External"/><Relationship Id="rId4" Type="http://schemas.openxmlformats.org/officeDocument/2006/relationships/hyperlink" Target="https://www.educaciontrespuntocero.com/recursos/las-mejores-apps/88433.html" TargetMode="External"/><Relationship Id="rId9" Type="http://schemas.openxmlformats.org/officeDocument/2006/relationships/hyperlink" Target="https://soymatematicas.com/juegos-de-matematicas/" TargetMode="External"/><Relationship Id="rId5" Type="http://schemas.openxmlformats.org/officeDocument/2006/relationships/hyperlink" Target="http://mates.aomatos.com/bingo-de-operaciones-con-numeros-enteros/" TargetMode="External"/><Relationship Id="rId6" Type="http://schemas.openxmlformats.org/officeDocument/2006/relationships/hyperlink" Target="https://www.aulapt.org/2019/05/24/sumon-divertido-juego-online-de-calculo-mental/" TargetMode="External"/><Relationship Id="rId7" Type="http://schemas.openxmlformats.org/officeDocument/2006/relationships/hyperlink" Target="https://sumonhtml5.ludei.com/" TargetMode="External"/><Relationship Id="rId8" Type="http://schemas.openxmlformats.org/officeDocument/2006/relationships/hyperlink" Target="https://didactalia.net/comunidad/materialeducativo/recurso/concepto-de-polinomio-operaciones-matematicas/19992991-6b4c-4d6c-8483-ac2809e0466b"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hyperlink" Target="http://www.edu365.cat/primaria/muds/castella/ortografiate/index.htm" TargetMode="External"/><Relationship Id="rId4" Type="http://schemas.openxmlformats.org/officeDocument/2006/relationships/hyperlink" Target="http://www.educa.jcyl.es/educacyl/cm/gallery/Recursos%20Infinity/aplicaciones/13_elemental_watson/index.html" TargetMode="External"/><Relationship Id="rId9" Type="http://schemas.openxmlformats.org/officeDocument/2006/relationships/hyperlink" Target="https://luisamariaarias.wordpress.com/2013/12/29/juego-del-ahorcado/amp/" TargetMode="External"/><Relationship Id="rId5" Type="http://schemas.openxmlformats.org/officeDocument/2006/relationships/hyperlink" Target="http://www.edu.xunta.gal/centros/iesalexandreboveda/node/234" TargetMode="External"/><Relationship Id="rId6" Type="http://schemas.openxmlformats.org/officeDocument/2006/relationships/hyperlink" Target="http://www.aplicaciones.info/ortogra/ortoiqui.htm?utm_source=tiching&amp;utm_medium=referral" TargetMode="External"/><Relationship Id="rId7" Type="http://schemas.openxmlformats.org/officeDocument/2006/relationships/hyperlink" Target="https://play.google.com/store/apps/details?id=com.migflecha.lenguaeso" TargetMode="External"/><Relationship Id="rId8" Type="http://schemas.openxmlformats.org/officeDocument/2006/relationships/hyperlink" Target="https://play.google.com/store/apps/details?id=com.base.testEducaAprende.octavoPrimariaLenguaje" TargetMode="External"/></Relationships>
</file>

<file path=ppt/slides/_rels/slide122.xml.rels><?xml version="1.0" encoding="UTF-8" standalone="yes"?><Relationships xmlns="http://schemas.openxmlformats.org/package/2006/relationships"><Relationship Id="rId11" Type="http://schemas.openxmlformats.org/officeDocument/2006/relationships/hyperlink" Target="https://jesusjarque.com/" TargetMode="External"/><Relationship Id="rId10" Type="http://schemas.openxmlformats.org/officeDocument/2006/relationships/hyperlink" Target="https://elblogdesami.org/" TargetMode="External"/><Relationship Id="rId12" Type="http://schemas.openxmlformats.org/officeDocument/2006/relationships/hyperlink" Target="http://merakilogopedia.blogspot.com/" TargetMode="External"/><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hyperlink" Target="http://ar.tiching.com/detective-privado-acentuacion/recurso-educativo/42655" TargetMode="External"/><Relationship Id="rId4" Type="http://schemas.openxmlformats.org/officeDocument/2006/relationships/hyperlink" Target="https://www.educaciontrespuntocero.com/recursos/apps-para-alumnos-de-secundaria/23703.html" TargetMode="External"/><Relationship Id="rId9" Type="http://schemas.openxmlformats.org/officeDocument/2006/relationships/hyperlink" Target="https://www.orientacionandujar.es/" TargetMode="External"/><Relationship Id="rId5" Type="http://schemas.openxmlformats.org/officeDocument/2006/relationships/hyperlink" Target="http://www.mundoderukkia.com/" TargetMode="External"/><Relationship Id="rId6" Type="http://schemas.openxmlformats.org/officeDocument/2006/relationships/hyperlink" Target="http://www.ladislexia.net/" TargetMode="External"/><Relationship Id="rId7" Type="http://schemas.openxmlformats.org/officeDocument/2006/relationships/hyperlink" Target="https://www.estefaniabrotons.com/blog/" TargetMode="External"/><Relationship Id="rId8" Type="http://schemas.openxmlformats.org/officeDocument/2006/relationships/hyperlink" Target="https://elsonidodelahierbaelcrecer.blogspot.com/"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40.jpg"/><Relationship Id="rId4" Type="http://schemas.openxmlformats.org/officeDocument/2006/relationships/image" Target="../media/image139.jpg"/><Relationship Id="rId5" Type="http://schemas.openxmlformats.org/officeDocument/2006/relationships/hyperlink" Target="https://vimeo.com/230514609" TargetMode="External"/><Relationship Id="rId6" Type="http://schemas.openxmlformats.org/officeDocument/2006/relationships/hyperlink" Target="https://www.youtube.com/watch?v=xSuCj37kL1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www.edu.xunta.gal/portal/sites/web/files/content_type/learningobject/2016/03/10/279115ead0c382ad1bc6d018a201e703.pdf" TargetMode="External"/><Relationship Id="rId4" Type="http://schemas.openxmlformats.org/officeDocument/2006/relationships/hyperlink" Target="http://www.edu.xunta.gal/portal/sites/web/files/content_type/learningobject/2020/01/29/b1f7a5a38ba6d61c7692d3fff8ca53bd.pdf" TargetMode="External"/><Relationship Id="rId5" Type="http://schemas.openxmlformats.org/officeDocument/2006/relationships/image" Target="../media/image31.png"/><Relationship Id="rId6"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jpg"/><Relationship Id="rId4" Type="http://schemas.openxmlformats.org/officeDocument/2006/relationships/hyperlink" Target="http://opendyslexic.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5.jpg"/><Relationship Id="rId4"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6.jpg"/><Relationship Id="rId4" Type="http://schemas.openxmlformats.org/officeDocument/2006/relationships/image" Target="../media/image47.jpg"/><Relationship Id="rId9"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48.png"/><Relationship Id="rId7" Type="http://schemas.openxmlformats.org/officeDocument/2006/relationships/image" Target="../media/image60.png"/><Relationship Id="rId8"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0"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jpg"/><Relationship Id="rId4" Type="http://schemas.openxmlformats.org/officeDocument/2006/relationships/image" Target="../media/image55.png"/><Relationship Id="rId9"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hyperlink" Target="https://play.google.com/store/apps/details?id=com.randomappcreator.speedreadwithspritzapp" TargetMode="External"/><Relationship Id="rId7" Type="http://schemas.openxmlformats.org/officeDocument/2006/relationships/hyperlink" Target="https://itunes.apple.com/us/app/read-quick/id515138359?ls=1&amp;mt=8" TargetMode="External"/><Relationship Id="rId8"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6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hyperlink" Target="about:blank"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contenidos.educarex.es/mci/2007/29/" TargetMode="External"/><Relationship Id="rId4" Type="http://schemas.openxmlformats.org/officeDocument/2006/relationships/image" Target="../media/image67.png"/><Relationship Id="rId9" Type="http://schemas.openxmlformats.org/officeDocument/2006/relationships/image" Target="../media/image78.png"/><Relationship Id="rId5" Type="http://schemas.openxmlformats.org/officeDocument/2006/relationships/image" Target="../media/image85.png"/><Relationship Id="rId6" Type="http://schemas.openxmlformats.org/officeDocument/2006/relationships/hyperlink" Target="http://www.educa.jcyl.es/educacyl/cm/gallery/Recursos%20Infinity/aplicaciones/13_elemental_watson/index.html" TargetMode="External"/><Relationship Id="rId7" Type="http://schemas.openxmlformats.org/officeDocument/2006/relationships/image" Target="../media/image79.png"/><Relationship Id="rId8"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3.jpg"/><Relationship Id="rId4" Type="http://schemas.openxmlformats.org/officeDocument/2006/relationships/image" Target="../media/image77.jpg"/><Relationship Id="rId5" Type="http://schemas.openxmlformats.org/officeDocument/2006/relationships/image" Target="../media/image82.png"/><Relationship Id="rId6"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20" Type="http://schemas.openxmlformats.org/officeDocument/2006/relationships/hyperlink" Target="http://rubistar.4teachers.org/index.php?skin=es&amp;lang=es" TargetMode="External"/><Relationship Id="rId11" Type="http://schemas.openxmlformats.org/officeDocument/2006/relationships/hyperlink" Target="https://www.classmarker.com/" TargetMode="External"/><Relationship Id="rId10" Type="http://schemas.openxmlformats.org/officeDocument/2006/relationships/hyperlink" Target="https://edpuzzle.com/" TargetMode="External"/><Relationship Id="rId13" Type="http://schemas.openxmlformats.org/officeDocument/2006/relationships/hyperlink" Target="http://www.naiku.net/" TargetMode="External"/><Relationship Id="rId12" Type="http://schemas.openxmlformats.org/officeDocument/2006/relationships/hyperlink" Target="http://edu.cerebriti.com/" TargetMode="External"/><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83.jpg"/><Relationship Id="rId4" Type="http://schemas.openxmlformats.org/officeDocument/2006/relationships/hyperlink" Target="http://www.orientacionandujar.es/2014/03/20/actividades-dislexia-todas-las-plantillas-para-hacer-tus-propias-actividades/" TargetMode="External"/><Relationship Id="rId9" Type="http://schemas.openxmlformats.org/officeDocument/2006/relationships/hyperlink" Target="https://edpuzzle.com/" TargetMode="External"/><Relationship Id="rId15" Type="http://schemas.openxmlformats.org/officeDocument/2006/relationships/hyperlink" Target="https://www.forallrubrics.com/" TargetMode="External"/><Relationship Id="rId14" Type="http://schemas.openxmlformats.org/officeDocument/2006/relationships/hyperlink" Target="https://docs.google.com/forms" TargetMode="External"/><Relationship Id="rId17" Type="http://schemas.openxmlformats.org/officeDocument/2006/relationships/hyperlink" Target="https://www.forallrubrics.com/" TargetMode="External"/><Relationship Id="rId16" Type="http://schemas.openxmlformats.org/officeDocument/2006/relationships/hyperlink" Target="https://www.forallrubrics.com/" TargetMode="External"/><Relationship Id="rId5" Type="http://schemas.openxmlformats.org/officeDocument/2006/relationships/image" Target="../media/image81.png"/><Relationship Id="rId19" Type="http://schemas.openxmlformats.org/officeDocument/2006/relationships/hyperlink" Target="https://www.forallrubrics.com/" TargetMode="External"/><Relationship Id="rId6" Type="http://schemas.openxmlformats.org/officeDocument/2006/relationships/image" Target="../media/image84.png"/><Relationship Id="rId18" Type="http://schemas.openxmlformats.org/officeDocument/2006/relationships/hyperlink" Target="https://www.forallrubrics.com/" TargetMode="External"/><Relationship Id="rId7" Type="http://schemas.openxmlformats.org/officeDocument/2006/relationships/hyperlink" Target="https://getkahoot.com/" TargetMode="External"/><Relationship Id="rId8" Type="http://schemas.openxmlformats.org/officeDocument/2006/relationships/hyperlink" Target="http://www.proprofs.com/quiz-schoo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101.png"/><Relationship Id="rId6" Type="http://schemas.openxmlformats.org/officeDocument/2006/relationships/image" Target="../media/image93.png"/><Relationship Id="rId7"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9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9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10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0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0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03.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113.jpg"/><Relationship Id="rId4" Type="http://schemas.openxmlformats.org/officeDocument/2006/relationships/image" Target="../media/image111.jpg"/><Relationship Id="rId5" Type="http://schemas.openxmlformats.org/officeDocument/2006/relationships/image" Target="../media/image11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685800" y="2128044"/>
            <a:ext cx="7772400" cy="26019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u="sng">
                <a:solidFill>
                  <a:srgbClr val="FF6600"/>
                </a:solidFill>
                <a:latin typeface="Arial"/>
                <a:ea typeface="Arial"/>
                <a:cs typeface="Arial"/>
                <a:sym typeface="Arial"/>
              </a:rPr>
              <a:t>TDAH Y DIFICULTADES ESPECÍFICAS DEL APRENDIZAJE</a:t>
            </a:r>
            <a:endParaRPr/>
          </a:p>
        </p:txBody>
      </p:sp>
      <p:pic>
        <p:nvPicPr>
          <p:cNvPr descr="C:\Users\eferre14\AppData\Local\Microsoft\Windows\Temporary Internet Files\Content.Outlook\R6LNOYSY\LOGO INGADA.jpg" id="93" name="Google Shape;93;p1"/>
          <p:cNvPicPr preferRelativeResize="0"/>
          <p:nvPr/>
        </p:nvPicPr>
        <p:blipFill rotWithShape="1">
          <a:blip r:embed="rId3">
            <a:alphaModFix/>
          </a:blip>
          <a:srcRect b="0" l="0" r="0" t="0"/>
          <a:stretch/>
        </p:blipFill>
        <p:spPr>
          <a:xfrm>
            <a:off x="0" y="5886450"/>
            <a:ext cx="1619250" cy="971550"/>
          </a:xfrm>
          <a:prstGeom prst="rect">
            <a:avLst/>
          </a:prstGeom>
          <a:noFill/>
          <a:ln>
            <a:noFill/>
          </a:ln>
        </p:spPr>
      </p:pic>
      <p:pic>
        <p:nvPicPr>
          <p:cNvPr descr="Inicio" id="94" name="Google Shape;94;p1"/>
          <p:cNvPicPr preferRelativeResize="0"/>
          <p:nvPr/>
        </p:nvPicPr>
        <p:blipFill rotWithShape="1">
          <a:blip r:embed="rId4">
            <a:alphaModFix/>
          </a:blip>
          <a:srcRect b="0" l="0" r="0" t="0"/>
          <a:stretch/>
        </p:blipFill>
        <p:spPr>
          <a:xfrm>
            <a:off x="161925" y="333375"/>
            <a:ext cx="2914650" cy="533400"/>
          </a:xfrm>
          <a:prstGeom prst="rect">
            <a:avLst/>
          </a:prstGeom>
          <a:noFill/>
          <a:ln>
            <a:noFill/>
          </a:ln>
        </p:spPr>
      </p:pic>
      <p:pic>
        <p:nvPicPr>
          <p:cNvPr descr="Resultado de imagen de fundacion maria jose jove" id="95" name="Google Shape;95;p1"/>
          <p:cNvPicPr preferRelativeResize="0"/>
          <p:nvPr/>
        </p:nvPicPr>
        <p:blipFill rotWithShape="1">
          <a:blip r:embed="rId5">
            <a:alphaModFix/>
          </a:blip>
          <a:srcRect b="0" l="0" r="0" t="0"/>
          <a:stretch/>
        </p:blipFill>
        <p:spPr>
          <a:xfrm>
            <a:off x="7662863" y="111125"/>
            <a:ext cx="1481137" cy="977900"/>
          </a:xfrm>
          <a:prstGeom prst="rect">
            <a:avLst/>
          </a:prstGeom>
          <a:noFill/>
          <a:ln>
            <a:noFill/>
          </a:ln>
        </p:spPr>
      </p:pic>
      <p:sp>
        <p:nvSpPr>
          <p:cNvPr id="96" name="Google Shape;96;p1"/>
          <p:cNvSpPr/>
          <p:nvPr/>
        </p:nvSpPr>
        <p:spPr>
          <a:xfrm>
            <a:off x="1982791" y="4705904"/>
            <a:ext cx="517841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2400" u="none" cap="none" strike="noStrike">
                <a:solidFill>
                  <a:srgbClr val="48365A"/>
                </a:solidFill>
                <a:latin typeface="Arial"/>
                <a:ea typeface="Arial"/>
                <a:cs typeface="Arial"/>
                <a:sym typeface="Arial"/>
              </a:rPr>
              <a:t>Curso “Tratamiento del TDAH en el Ámbito Educativo” 2021-2022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LA DISLEXIA ES… </a:t>
            </a:r>
            <a:endParaRPr/>
          </a:p>
        </p:txBody>
      </p:sp>
      <p:sp>
        <p:nvSpPr>
          <p:cNvPr id="203" name="Google Shape;203;p10"/>
          <p:cNvSpPr txBox="1"/>
          <p:nvPr>
            <p:ph idx="1" type="body"/>
          </p:nvPr>
        </p:nvSpPr>
        <p:spPr>
          <a:xfrm>
            <a:off x="537561" y="965560"/>
            <a:ext cx="8103090" cy="3150735"/>
          </a:xfrm>
          <a:prstGeom prst="rect">
            <a:avLst/>
          </a:prstGeom>
          <a:noFill/>
          <a:ln>
            <a:noFill/>
          </a:ln>
        </p:spPr>
        <p:txBody>
          <a:bodyPr anchorCtr="0" anchor="t" bIns="45700" lIns="91425" spcFirstLastPara="1" rIns="91425" wrap="square" tIns="45700">
            <a:noAutofit/>
          </a:bodyPr>
          <a:lstStyle/>
          <a:p>
            <a:pPr indent="-190500" lvl="0" marL="342900" rtl="0" algn="just">
              <a:spcBef>
                <a:spcPts val="0"/>
              </a:spcBef>
              <a:spcAft>
                <a:spcPts val="0"/>
              </a:spcAft>
              <a:buClr>
                <a:schemeClr val="dk1"/>
              </a:buClr>
              <a:buSzPts val="2400"/>
              <a:buNone/>
            </a:pPr>
            <a:r>
              <a:t/>
            </a:r>
            <a:endParaRPr sz="2400">
              <a:latin typeface="Arial"/>
              <a:ea typeface="Arial"/>
              <a:cs typeface="Arial"/>
              <a:sym typeface="Arial"/>
            </a:endParaRPr>
          </a:p>
          <a:p>
            <a:pPr indent="-190500" lvl="0" marL="342900" rtl="0" algn="just">
              <a:spcBef>
                <a:spcPts val="480"/>
              </a:spcBef>
              <a:spcAft>
                <a:spcPts val="0"/>
              </a:spcAft>
              <a:buClr>
                <a:schemeClr val="dk1"/>
              </a:buClr>
              <a:buSzPts val="2400"/>
              <a:buNone/>
            </a:pPr>
            <a:r>
              <a:t/>
            </a:r>
            <a:endParaRPr sz="24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Trastorno del neurodesarrollo en el que se ve afectada la </a:t>
            </a:r>
            <a:r>
              <a:rPr lang="es-ES" sz="2000">
                <a:solidFill>
                  <a:srgbClr val="0070C0"/>
                </a:solidFill>
                <a:latin typeface="Arial"/>
                <a:ea typeface="Arial"/>
                <a:cs typeface="Arial"/>
                <a:sym typeface="Arial"/>
              </a:rPr>
              <a:t>decodificación de la escritura</a:t>
            </a:r>
            <a:r>
              <a:rPr lang="es-ES" sz="2000">
                <a:latin typeface="Arial"/>
                <a:ea typeface="Arial"/>
                <a:cs typeface="Arial"/>
                <a:sym typeface="Arial"/>
              </a:rPr>
              <a:t>, dificultades en la ejecución del </a:t>
            </a:r>
            <a:r>
              <a:rPr lang="es-ES" sz="2000">
                <a:solidFill>
                  <a:srgbClr val="0070C0"/>
                </a:solidFill>
                <a:latin typeface="Arial"/>
                <a:ea typeface="Arial"/>
                <a:cs typeface="Arial"/>
                <a:sym typeface="Arial"/>
              </a:rPr>
              <a:t>proceso lector </a:t>
            </a:r>
            <a:r>
              <a:rPr lang="es-ES" sz="2000">
                <a:latin typeface="Arial"/>
                <a:ea typeface="Arial"/>
                <a:cs typeface="Arial"/>
                <a:sym typeface="Arial"/>
              </a:rPr>
              <a:t>en toda su magnitud, sin estar asociado a discapacidad intelectual, otras dificultades sensoriales, neurológicas y psicosociales graves. </a:t>
            </a:r>
            <a:endParaRPr/>
          </a:p>
          <a:p>
            <a:pPr indent="-342900" lvl="0" marL="342900" rtl="0" algn="just">
              <a:spcBef>
                <a:spcPts val="480"/>
              </a:spcBef>
              <a:spcAft>
                <a:spcPts val="0"/>
              </a:spcAft>
              <a:buClr>
                <a:schemeClr val="dk1"/>
              </a:buClr>
              <a:buSzPts val="2000"/>
              <a:buChar char="•"/>
            </a:pPr>
            <a:r>
              <a:rPr lang="es-ES" sz="2000">
                <a:latin typeface="Arial"/>
                <a:ea typeface="Arial"/>
                <a:cs typeface="Arial"/>
                <a:sym typeface="Arial"/>
              </a:rPr>
              <a:t>Es muy probable que pueda estar comprometida  la escritura</a:t>
            </a:r>
            <a:r>
              <a:rPr lang="es-ES" sz="2400">
                <a:latin typeface="Arial"/>
                <a:ea typeface="Arial"/>
                <a:cs typeface="Arial"/>
                <a:sym typeface="Arial"/>
              </a:rPr>
              <a:t>. </a:t>
            </a:r>
            <a:endParaRPr b="1" sz="2400">
              <a:latin typeface="Arial"/>
              <a:ea typeface="Arial"/>
              <a:cs typeface="Arial"/>
              <a:sym typeface="Arial"/>
            </a:endParaRPr>
          </a:p>
        </p:txBody>
      </p:sp>
      <p:sp>
        <p:nvSpPr>
          <p:cNvPr id="204" name="Google Shape;204;p10"/>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5" name="Google Shape;205;p10"/>
          <p:cNvSpPr/>
          <p:nvPr/>
        </p:nvSpPr>
        <p:spPr>
          <a:xfrm>
            <a:off x="1475656" y="1018122"/>
            <a:ext cx="6192688" cy="701409"/>
          </a:xfrm>
          <a:prstGeom prst="rect">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s-ES" sz="1800" u="none" cap="none" strike="noStrike">
                <a:solidFill>
                  <a:schemeClr val="lt1"/>
                </a:solidFill>
                <a:latin typeface="Arial"/>
                <a:ea typeface="Arial"/>
                <a:cs typeface="Arial"/>
                <a:sym typeface="Arial"/>
              </a:rPr>
              <a:t>TRASTORNO ESPECÍCO DE LA LECTURA/ESCRITURA</a:t>
            </a:r>
            <a:endParaRPr/>
          </a:p>
        </p:txBody>
      </p:sp>
      <p:sp>
        <p:nvSpPr>
          <p:cNvPr id="206" name="Google Shape;206;p10"/>
          <p:cNvSpPr/>
          <p:nvPr/>
        </p:nvSpPr>
        <p:spPr>
          <a:xfrm rot="1912506">
            <a:off x="7017413" y="-434995"/>
            <a:ext cx="1538873" cy="31547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ES" sz="19900" u="none" cap="none" strike="noStrike">
                <a:solidFill>
                  <a:srgbClr val="0070C0"/>
                </a:solidFill>
                <a:latin typeface="Calibri"/>
                <a:ea typeface="Calibri"/>
                <a:cs typeface="Calibri"/>
                <a:sym typeface="Calibri"/>
              </a:rPr>
              <a:t>?</a:t>
            </a:r>
            <a:endParaRPr/>
          </a:p>
        </p:txBody>
      </p:sp>
      <p:sp>
        <p:nvSpPr>
          <p:cNvPr id="207" name="Google Shape;207;p10"/>
          <p:cNvSpPr/>
          <p:nvPr/>
        </p:nvSpPr>
        <p:spPr>
          <a:xfrm rot="9450674">
            <a:off x="375594" y="70780"/>
            <a:ext cx="104959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ES" sz="8800" u="none" cap="none" strike="noStrike">
                <a:solidFill>
                  <a:srgbClr val="00B050"/>
                </a:solidFill>
                <a:latin typeface="Calibri"/>
                <a:ea typeface="Calibri"/>
                <a:cs typeface="Calibri"/>
                <a:sym typeface="Calibri"/>
              </a:rPr>
              <a:t>?</a:t>
            </a:r>
            <a:endParaRPr/>
          </a:p>
        </p:txBody>
      </p:sp>
      <p:sp>
        <p:nvSpPr>
          <p:cNvPr id="208" name="Google Shape;208;p10"/>
          <p:cNvSpPr/>
          <p:nvPr/>
        </p:nvSpPr>
        <p:spPr>
          <a:xfrm>
            <a:off x="1905345" y="4170002"/>
            <a:ext cx="7080616" cy="2614264"/>
          </a:xfrm>
          <a:prstGeom prst="rect">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s-ES" sz="1800" u="none" cap="none" strike="noStrike">
                <a:solidFill>
                  <a:schemeClr val="lt1"/>
                </a:solidFill>
                <a:latin typeface="Arial"/>
                <a:ea typeface="Arial"/>
                <a:cs typeface="Arial"/>
                <a:sym typeface="Arial"/>
              </a:rPr>
              <a:t>    </a:t>
            </a:r>
            <a:endParaRPr/>
          </a:p>
        </p:txBody>
      </p:sp>
      <p:pic>
        <p:nvPicPr>
          <p:cNvPr id="209" name="Google Shape;209;p10"/>
          <p:cNvPicPr preferRelativeResize="0"/>
          <p:nvPr/>
        </p:nvPicPr>
        <p:blipFill rotWithShape="1">
          <a:blip r:embed="rId3">
            <a:alphaModFix/>
          </a:blip>
          <a:srcRect b="0" l="0" r="0" t="0"/>
          <a:stretch/>
        </p:blipFill>
        <p:spPr>
          <a:xfrm>
            <a:off x="2627784" y="4721905"/>
            <a:ext cx="5834378" cy="1987468"/>
          </a:xfrm>
          <a:prstGeom prst="rect">
            <a:avLst/>
          </a:prstGeom>
          <a:noFill/>
          <a:ln>
            <a:noFill/>
          </a:ln>
        </p:spPr>
      </p:pic>
      <p:sp>
        <p:nvSpPr>
          <p:cNvPr id="210" name="Google Shape;210;p10"/>
          <p:cNvSpPr txBox="1"/>
          <p:nvPr/>
        </p:nvSpPr>
        <p:spPr>
          <a:xfrm>
            <a:off x="2686932" y="4261288"/>
            <a:ext cx="57160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http://geon.github.io/programming/2016/03/03/dsxyliea</a:t>
            </a:r>
            <a:endParaRPr/>
          </a:p>
        </p:txBody>
      </p:sp>
      <p:sp>
        <p:nvSpPr>
          <p:cNvPr id="211" name="Google Shape;211;p10"/>
          <p:cNvSpPr/>
          <p:nvPr/>
        </p:nvSpPr>
        <p:spPr>
          <a:xfrm>
            <a:off x="1905345" y="4261288"/>
            <a:ext cx="781587" cy="460617"/>
          </a:xfrm>
          <a:prstGeom prst="horizontalScroll">
            <a:avLst>
              <a:gd fmla="val 12500" name="adj"/>
            </a:avLst>
          </a:prstGeom>
          <a:solidFill>
            <a:schemeClr val="accent3"/>
          </a:solidFill>
          <a:ln cap="flat" cmpd="sng" w="25400">
            <a:solidFill>
              <a:srgbClr val="13405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a:ea typeface="Arial"/>
                <a:cs typeface="Arial"/>
                <a:sym typeface="Arial"/>
              </a:rPr>
              <a:t>vídeo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822"/>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grpSp>
        <p:nvGrpSpPr>
          <p:cNvPr id="1138" name="Google Shape;1138;p100"/>
          <p:cNvGrpSpPr/>
          <p:nvPr/>
        </p:nvGrpSpPr>
        <p:grpSpPr>
          <a:xfrm>
            <a:off x="457200" y="1268760"/>
            <a:ext cx="4690864" cy="1512168"/>
            <a:chOff x="0" y="0"/>
            <a:chExt cx="4690864" cy="1512168"/>
          </a:xfrm>
        </p:grpSpPr>
        <p:sp>
          <p:nvSpPr>
            <p:cNvPr id="1139" name="Google Shape;1139;p100"/>
            <p:cNvSpPr/>
            <p:nvPr/>
          </p:nvSpPr>
          <p:spPr>
            <a:xfrm rot="-5400000">
              <a:off x="1589348" y="-1589348"/>
              <a:ext cx="1512168" cy="4690864"/>
            </a:xfrm>
            <a:prstGeom prst="flowChartManualOperation">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00"/>
            <p:cNvSpPr txBox="1"/>
            <p:nvPr/>
          </p:nvSpPr>
          <p:spPr>
            <a:xfrm>
              <a:off x="0" y="302434"/>
              <a:ext cx="4690864" cy="907300"/>
            </a:xfrm>
            <a:prstGeom prst="rect">
              <a:avLst/>
            </a:prstGeom>
            <a:noFill/>
            <a:ln>
              <a:noFill/>
            </a:ln>
          </p:spPr>
          <p:txBody>
            <a:bodyPr anchorCtr="0" anchor="ctr" bIns="0" lIns="152400" spcFirstLastPara="1" rIns="150800" wrap="square" tIns="0">
              <a:noAutofit/>
            </a:bodyPr>
            <a:lstStyle/>
            <a:p>
              <a:pPr indent="0" lvl="0" marL="0" marR="0" rtl="0" algn="ctr">
                <a:lnSpc>
                  <a:spcPct val="90000"/>
                </a:lnSpc>
                <a:spcBef>
                  <a:spcPts val="0"/>
                </a:spcBef>
                <a:spcAft>
                  <a:spcPts val="0"/>
                </a:spcAft>
                <a:buClr>
                  <a:schemeClr val="lt1"/>
                </a:buClr>
                <a:buSzPts val="2400"/>
                <a:buFont typeface="Arial"/>
                <a:buNone/>
              </a:pPr>
              <a:r>
                <a:rPr lang="es-ES" sz="2400">
                  <a:solidFill>
                    <a:schemeClr val="lt1"/>
                  </a:solidFill>
                  <a:latin typeface="Arial"/>
                  <a:ea typeface="Arial"/>
                  <a:cs typeface="Arial"/>
                  <a:sym typeface="Arial"/>
                </a:rPr>
                <a:t>Propuestas para la intervención en la expresión y gestión emocional:</a:t>
              </a:r>
              <a:endParaRPr/>
            </a:p>
          </p:txBody>
        </p:sp>
      </p:grpSp>
      <p:sp>
        <p:nvSpPr>
          <p:cNvPr id="1141" name="Google Shape;1141;p100"/>
          <p:cNvSpPr/>
          <p:nvPr/>
        </p:nvSpPr>
        <p:spPr>
          <a:xfrm>
            <a:off x="5868144" y="67458"/>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CHRISTIAN</a:t>
            </a:r>
            <a:r>
              <a:rPr lang="es-ES" sz="1800">
                <a:solidFill>
                  <a:srgbClr val="FF6600"/>
                </a:solidFill>
                <a:latin typeface="Arial"/>
                <a:ea typeface="Arial"/>
                <a:cs typeface="Arial"/>
                <a:sym typeface="Arial"/>
              </a:rPr>
              <a:t> 12 AÑOS 6º E.P.</a:t>
            </a:r>
            <a:br>
              <a:rPr lang="es-ES" sz="1800">
                <a:solidFill>
                  <a:srgbClr val="FF6600"/>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1142" name="Google Shape;1142;p100"/>
          <p:cNvPicPr preferRelativeResize="0"/>
          <p:nvPr/>
        </p:nvPicPr>
        <p:blipFill rotWithShape="1">
          <a:blip r:embed="rId3">
            <a:alphaModFix/>
          </a:blip>
          <a:srcRect b="0" l="0" r="0" t="0"/>
          <a:stretch/>
        </p:blipFill>
        <p:spPr>
          <a:xfrm rot="335477">
            <a:off x="3528780" y="2973078"/>
            <a:ext cx="4063172" cy="2434009"/>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01"/>
          <p:cNvSpPr txBox="1"/>
          <p:nvPr/>
        </p:nvSpPr>
        <p:spPr>
          <a:xfrm>
            <a:off x="899592" y="332656"/>
            <a:ext cx="734481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FF6600"/>
                </a:solidFill>
                <a:latin typeface="Arial"/>
                <a:ea typeface="Arial"/>
                <a:cs typeface="Arial"/>
                <a:sym typeface="Arial"/>
              </a:rPr>
              <a:t>ENMA</a:t>
            </a:r>
            <a:r>
              <a:rPr lang="es-ES" sz="1800">
                <a:solidFill>
                  <a:srgbClr val="FF6600"/>
                </a:solidFill>
                <a:latin typeface="Arial"/>
                <a:ea typeface="Arial"/>
                <a:cs typeface="Arial"/>
                <a:sym typeface="Arial"/>
              </a:rPr>
              <a:t> 14 AÑOS 1º ESO (repitiendo)</a:t>
            </a:r>
            <a:endParaRPr/>
          </a:p>
          <a:p>
            <a:pPr indent="0" lvl="0" marL="0" marR="0" rtl="0" algn="just">
              <a:spcBef>
                <a:spcPts val="0"/>
              </a:spcBef>
              <a:spcAft>
                <a:spcPts val="0"/>
              </a:spcAft>
              <a:buNone/>
            </a:pPr>
            <a:r>
              <a:rPr lang="es-ES" sz="1800">
                <a:solidFill>
                  <a:srgbClr val="FF6600"/>
                </a:solidFill>
                <a:latin typeface="Arial"/>
                <a:ea typeface="Arial"/>
                <a:cs typeface="Arial"/>
                <a:sym typeface="Arial"/>
              </a:rPr>
              <a:t>TDAH de presentación inatenta,  Trastorno de la Comunicación Social, y de la Expresión y Comprensión Escrita </a:t>
            </a:r>
            <a:endParaRPr/>
          </a:p>
        </p:txBody>
      </p:sp>
      <p:sp>
        <p:nvSpPr>
          <p:cNvPr id="1148" name="Google Shape;1148;p101"/>
          <p:cNvSpPr txBox="1"/>
          <p:nvPr/>
        </p:nvSpPr>
        <p:spPr>
          <a:xfrm>
            <a:off x="611560" y="1412776"/>
            <a:ext cx="7920880" cy="4708981"/>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accent1"/>
              </a:buClr>
              <a:buSzPts val="2000"/>
              <a:buFont typeface="Courier New"/>
              <a:buChar char="o"/>
            </a:pPr>
            <a:r>
              <a:rPr lang="es-ES" sz="2000">
                <a:solidFill>
                  <a:schemeClr val="dk1"/>
                </a:solidFill>
                <a:latin typeface="Arial"/>
                <a:ea typeface="Arial"/>
                <a:cs typeface="Arial"/>
                <a:sym typeface="Arial"/>
              </a:rPr>
              <a:t>Enma es una adolescente de reciente diagnóstico, con una compleja situación emocional. Ella misma, sus padres y docentes están en proceso de aceptación diagnóstica y de adaptación. El manejo emocional de Enma es muy complicado. </a:t>
            </a:r>
            <a:endParaRPr/>
          </a:p>
          <a:p>
            <a:pPr indent="-342900" lvl="0" marL="342900" marR="0" rtl="0" algn="just">
              <a:spcBef>
                <a:spcPts val="600"/>
              </a:spcBef>
              <a:spcAft>
                <a:spcPts val="0"/>
              </a:spcAft>
              <a:buClr>
                <a:schemeClr val="accent1"/>
              </a:buClr>
              <a:buSzPts val="2000"/>
              <a:buFont typeface="Courier New"/>
              <a:buChar char="o"/>
            </a:pPr>
            <a:r>
              <a:rPr lang="es-ES" sz="2000">
                <a:solidFill>
                  <a:schemeClr val="dk1"/>
                </a:solidFill>
                <a:latin typeface="Arial"/>
                <a:ea typeface="Arial"/>
                <a:cs typeface="Arial"/>
                <a:sym typeface="Arial"/>
              </a:rPr>
              <a:t>Su rendimiento académico hasta la entrada en la ESO era bueno, pero coordinarse con tantos profesores y el aumento de la carga lectiva menguan su funcionamiento y perjudican situación emocional. A pesar de que dedica mucho tiempo al estudio (por lo que entra en agotamiento) sus profesores la describían como poco trabajadora, que no entregaba las tareas y era inadecuada en su conducta y actitud.</a:t>
            </a:r>
            <a:endParaRPr/>
          </a:p>
          <a:p>
            <a:pPr indent="-342900" lvl="0" marL="342900" marR="0" rtl="0" algn="just">
              <a:spcBef>
                <a:spcPts val="600"/>
              </a:spcBef>
              <a:spcAft>
                <a:spcPts val="0"/>
              </a:spcAft>
              <a:buClr>
                <a:schemeClr val="accent1"/>
              </a:buClr>
              <a:buSzPts val="2000"/>
              <a:buFont typeface="Courier New"/>
              <a:buChar char="o"/>
            </a:pPr>
            <a:r>
              <a:rPr lang="es-ES" sz="2000">
                <a:solidFill>
                  <a:schemeClr val="dk1"/>
                </a:solidFill>
                <a:latin typeface="Arial"/>
                <a:ea typeface="Arial"/>
                <a:cs typeface="Arial"/>
                <a:sym typeface="Arial"/>
              </a:rPr>
              <a:t>Sufre de ansiedad con somatizaciones.</a:t>
            </a:r>
            <a:endParaRPr/>
          </a:p>
          <a:p>
            <a:pPr indent="-342900" lvl="0" marL="342900" marR="0" rtl="0" algn="just">
              <a:spcBef>
                <a:spcPts val="600"/>
              </a:spcBef>
              <a:spcAft>
                <a:spcPts val="0"/>
              </a:spcAft>
              <a:buClr>
                <a:schemeClr val="accent1"/>
              </a:buClr>
              <a:buSzPts val="2000"/>
              <a:buFont typeface="Courier New"/>
              <a:buChar char="o"/>
            </a:pPr>
            <a:r>
              <a:rPr lang="es-ES" sz="2000">
                <a:solidFill>
                  <a:schemeClr val="dk1"/>
                </a:solidFill>
                <a:latin typeface="Arial"/>
                <a:ea typeface="Arial"/>
                <a:cs typeface="Arial"/>
                <a:sym typeface="Arial"/>
              </a:rPr>
              <a:t>Tiene buena relación entre grupo de iguales.</a:t>
            </a:r>
            <a:endParaRPr/>
          </a:p>
          <a:p>
            <a:pPr indent="-342900" lvl="0" marL="342900" marR="0" rtl="0" algn="just">
              <a:spcBef>
                <a:spcPts val="600"/>
              </a:spcBef>
              <a:spcAft>
                <a:spcPts val="0"/>
              </a:spcAft>
              <a:buClr>
                <a:schemeClr val="accent1"/>
              </a:buClr>
              <a:buSzPts val="2000"/>
              <a:buFont typeface="Courier New"/>
              <a:buChar char="o"/>
            </a:pPr>
            <a:r>
              <a:rPr lang="es-ES" sz="2000">
                <a:solidFill>
                  <a:schemeClr val="dk1"/>
                </a:solidFill>
                <a:latin typeface="Arial"/>
                <a:ea typeface="Arial"/>
                <a:cs typeface="Arial"/>
                <a:sym typeface="Arial"/>
              </a:rPr>
              <a:t>No permitía adaptaciones metodológicas diferenciadoras.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02"/>
          <p:cNvSpPr txBox="1"/>
          <p:nvPr/>
        </p:nvSpPr>
        <p:spPr>
          <a:xfrm>
            <a:off x="960187" y="1526182"/>
            <a:ext cx="7074786" cy="3939540"/>
          </a:xfrm>
          <a:prstGeom prst="rect">
            <a:avLst/>
          </a:prstGeom>
          <a:noFill/>
          <a:ln>
            <a:noFill/>
          </a:ln>
        </p:spPr>
        <p:txBody>
          <a:bodyPr anchorCtr="0" anchor="t" bIns="45700" lIns="91425" spcFirstLastPara="1" rIns="91425" wrap="square" tIns="45700">
            <a:spAutoFit/>
          </a:bodyPr>
          <a:lstStyle/>
          <a:p>
            <a:pPr indent="-360363" lvl="0" marL="360363" marR="0" rtl="0" algn="just">
              <a:spcBef>
                <a:spcPts val="0"/>
              </a:spcBef>
              <a:spcAft>
                <a:spcPts val="0"/>
              </a:spcAft>
              <a:buClr>
                <a:schemeClr val="accent1"/>
              </a:buClr>
              <a:buSzPts val="2000"/>
              <a:buFont typeface="Arial"/>
              <a:buChar char="•"/>
            </a:pPr>
            <a:r>
              <a:rPr lang="es-ES" sz="2000">
                <a:solidFill>
                  <a:schemeClr val="dk1"/>
                </a:solidFill>
                <a:latin typeface="Arial"/>
                <a:ea typeface="Arial"/>
                <a:cs typeface="Arial"/>
                <a:sym typeface="Arial"/>
              </a:rPr>
              <a:t>Unificación de estructuras de las sesiones.</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Sistematización en instrucciones y explicaciones.</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Estrategias y técnicas de estudio compartidas.</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Corrección del formato de exámenes.</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Comunicación con tarjetas entre Enma y el profesorado.</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Estrategias visuales de apoyo (incluso para los exámenes).</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Tiempo extra de evaluación en una aula sola.</a:t>
            </a:r>
            <a:endParaRPr/>
          </a:p>
          <a:p>
            <a:pPr indent="-360363" lvl="0" marL="360363" marR="0" rtl="0" algn="just">
              <a:spcBef>
                <a:spcPts val="1200"/>
              </a:spcBef>
              <a:spcAft>
                <a:spcPts val="0"/>
              </a:spcAft>
              <a:buClr>
                <a:schemeClr val="accent1"/>
              </a:buClr>
              <a:buSzPts val="2000"/>
              <a:buFont typeface="Arial"/>
              <a:buChar char="•"/>
            </a:pPr>
            <a:r>
              <a:rPr lang="es-ES" sz="2000">
                <a:solidFill>
                  <a:schemeClr val="dk1"/>
                </a:solidFill>
                <a:latin typeface="Arial"/>
                <a:ea typeface="Arial"/>
                <a:cs typeface="Arial"/>
                <a:sym typeface="Arial"/>
              </a:rPr>
              <a:t>Alumno guía para organizarse, anotar tareas…</a:t>
            </a:r>
            <a:endParaRPr/>
          </a:p>
        </p:txBody>
      </p:sp>
      <p:sp>
        <p:nvSpPr>
          <p:cNvPr id="1154" name="Google Shape;1154;p102"/>
          <p:cNvSpPr txBox="1"/>
          <p:nvPr/>
        </p:nvSpPr>
        <p:spPr>
          <a:xfrm>
            <a:off x="611560" y="441042"/>
            <a:ext cx="7772040" cy="72008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FF6600"/>
                </a:solidFill>
                <a:latin typeface="Arial"/>
                <a:ea typeface="Arial"/>
                <a:cs typeface="Arial"/>
                <a:sym typeface="Arial"/>
              </a:rPr>
              <a:t>Estrategias y metodología</a:t>
            </a:r>
            <a:endParaRPr/>
          </a:p>
        </p:txBody>
      </p:sp>
      <p:sp>
        <p:nvSpPr>
          <p:cNvPr id="1155" name="Google Shape;1155;p102"/>
          <p:cNvSpPr/>
          <p:nvPr/>
        </p:nvSpPr>
        <p:spPr>
          <a:xfrm>
            <a:off x="6360802" y="75982"/>
            <a:ext cx="2783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ENMA</a:t>
            </a:r>
            <a:r>
              <a:rPr lang="es-ES" sz="1800">
                <a:solidFill>
                  <a:srgbClr val="FF6600"/>
                </a:solidFill>
                <a:latin typeface="Arial"/>
                <a:ea typeface="Arial"/>
                <a:cs typeface="Arial"/>
                <a:sym typeface="Arial"/>
              </a:rPr>
              <a:t> 14 AÑOS 1º ESO </a:t>
            </a:r>
            <a:endParaRPr sz="1800">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03"/>
          <p:cNvSpPr txBox="1"/>
          <p:nvPr/>
        </p:nvSpPr>
        <p:spPr>
          <a:xfrm>
            <a:off x="971600" y="260648"/>
            <a:ext cx="6554756" cy="623246"/>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1" lang="es-ES" sz="1800">
                <a:solidFill>
                  <a:srgbClr val="FF6600"/>
                </a:solidFill>
                <a:latin typeface="Arial"/>
                <a:ea typeface="Arial"/>
                <a:cs typeface="Arial"/>
                <a:sym typeface="Arial"/>
              </a:rPr>
              <a:t>Adaptación de exámenes</a:t>
            </a:r>
            <a:endParaRPr b="1" sz="1800">
              <a:solidFill>
                <a:srgbClr val="FF6600"/>
              </a:solidFill>
              <a:latin typeface="Arial"/>
              <a:ea typeface="Arial"/>
              <a:cs typeface="Arial"/>
              <a:sym typeface="Arial"/>
            </a:endParaRPr>
          </a:p>
          <a:p>
            <a:pPr indent="0" lvl="0" marL="0" marR="0" rtl="0" algn="ctr">
              <a:spcBef>
                <a:spcPts val="0"/>
              </a:spcBef>
              <a:spcAft>
                <a:spcPts val="0"/>
              </a:spcAft>
              <a:buNone/>
            </a:pPr>
            <a:r>
              <a:rPr b="1" lang="es-ES" sz="1800">
                <a:solidFill>
                  <a:srgbClr val="FF6600"/>
                </a:solidFill>
                <a:latin typeface="Arial"/>
                <a:ea typeface="Arial"/>
                <a:cs typeface="Arial"/>
                <a:sym typeface="Arial"/>
              </a:rPr>
              <a:t>(Ej.: de Física y Química)</a:t>
            </a:r>
            <a:endParaRPr b="1" sz="1800">
              <a:solidFill>
                <a:srgbClr val="FF6600"/>
              </a:solidFill>
              <a:latin typeface="Arial"/>
              <a:ea typeface="Arial"/>
              <a:cs typeface="Arial"/>
              <a:sym typeface="Arial"/>
            </a:endParaRPr>
          </a:p>
        </p:txBody>
      </p:sp>
      <p:sp>
        <p:nvSpPr>
          <p:cNvPr id="1161" name="Google Shape;1161;p103"/>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162" name="Google Shape;1162;p103"/>
          <p:cNvPicPr preferRelativeResize="0"/>
          <p:nvPr/>
        </p:nvPicPr>
        <p:blipFill rotWithShape="1">
          <a:blip r:embed="rId3">
            <a:alphaModFix/>
          </a:blip>
          <a:srcRect b="9123" l="0" r="0" t="22074"/>
          <a:stretch/>
        </p:blipFill>
        <p:spPr>
          <a:xfrm>
            <a:off x="833538" y="1047691"/>
            <a:ext cx="7781723" cy="5067418"/>
          </a:xfrm>
          <a:prstGeom prst="rect">
            <a:avLst/>
          </a:prstGeom>
          <a:noFill/>
          <a:ln>
            <a:noFill/>
          </a:ln>
        </p:spPr>
      </p:pic>
      <p:sp>
        <p:nvSpPr>
          <p:cNvPr id="1163" name="Google Shape;1163;p103"/>
          <p:cNvSpPr/>
          <p:nvPr/>
        </p:nvSpPr>
        <p:spPr>
          <a:xfrm>
            <a:off x="6444208" y="29198"/>
            <a:ext cx="27831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ENMA</a:t>
            </a:r>
            <a:r>
              <a:rPr lang="es-ES" sz="1800">
                <a:solidFill>
                  <a:srgbClr val="FF6600"/>
                </a:solidFill>
                <a:latin typeface="Arial"/>
                <a:ea typeface="Arial"/>
                <a:cs typeface="Arial"/>
                <a:sym typeface="Arial"/>
              </a:rPr>
              <a:t> 14 AÑOS 1º ESO </a:t>
            </a:r>
            <a:endParaRPr sz="1800">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04"/>
          <p:cNvPicPr preferRelativeResize="0"/>
          <p:nvPr/>
        </p:nvPicPr>
        <p:blipFill rotWithShape="1">
          <a:blip r:embed="rId3">
            <a:alphaModFix/>
          </a:blip>
          <a:srcRect b="9764" l="17713" r="16137" t="14920"/>
          <a:stretch/>
        </p:blipFill>
        <p:spPr>
          <a:xfrm>
            <a:off x="203515" y="224644"/>
            <a:ext cx="8736970" cy="640871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05"/>
          <p:cNvSpPr txBox="1"/>
          <p:nvPr>
            <p:ph idx="1" type="body"/>
          </p:nvPr>
        </p:nvSpPr>
        <p:spPr>
          <a:xfrm>
            <a:off x="1187450" y="1628800"/>
            <a:ext cx="6769100" cy="4391471"/>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002060"/>
              </a:buClr>
              <a:buSzPts val="3600"/>
              <a:buNone/>
            </a:pPr>
            <a:r>
              <a:rPr b="1" i="1" lang="es-ES" sz="3600">
                <a:solidFill>
                  <a:srgbClr val="002060"/>
                </a:solidFill>
                <a:latin typeface="Arial"/>
                <a:ea typeface="Arial"/>
                <a:cs typeface="Arial"/>
                <a:sym typeface="Arial"/>
              </a:rPr>
              <a:t>Si un niño/a no aprende de la manera en la que le enseñamos </a:t>
            </a:r>
            <a:endParaRPr/>
          </a:p>
          <a:p>
            <a:pPr indent="0" lvl="0" marL="0" rtl="0" algn="ctr">
              <a:spcBef>
                <a:spcPts val="800"/>
              </a:spcBef>
              <a:spcAft>
                <a:spcPts val="0"/>
              </a:spcAft>
              <a:buClr>
                <a:srgbClr val="888888"/>
              </a:buClr>
              <a:buSzPts val="4000"/>
              <a:buNone/>
            </a:pPr>
            <a:r>
              <a:rPr b="1" lang="es-ES" sz="4000">
                <a:latin typeface="Arial"/>
                <a:ea typeface="Arial"/>
                <a:cs typeface="Arial"/>
                <a:sym typeface="Arial"/>
              </a:rPr>
              <a:t>…</a:t>
            </a:r>
            <a:endParaRPr/>
          </a:p>
          <a:p>
            <a:pPr indent="0" lvl="0" marL="0" rtl="0" algn="ctr">
              <a:spcBef>
                <a:spcPts val="800"/>
              </a:spcBef>
              <a:spcAft>
                <a:spcPts val="0"/>
              </a:spcAft>
              <a:buClr>
                <a:srgbClr val="FF6600"/>
              </a:buClr>
              <a:buSzPts val="4000"/>
              <a:buNone/>
            </a:pPr>
            <a:r>
              <a:rPr b="1" lang="es-ES" sz="4000">
                <a:solidFill>
                  <a:srgbClr val="FF6600"/>
                </a:solidFill>
                <a:latin typeface="Arial"/>
                <a:ea typeface="Arial"/>
                <a:cs typeface="Arial"/>
                <a:sym typeface="Arial"/>
              </a:rPr>
              <a:t>¿PODEMOS ENSEÑARLE</a:t>
            </a:r>
            <a:endParaRPr/>
          </a:p>
          <a:p>
            <a:pPr indent="0" lvl="0" marL="0" rtl="0" algn="ctr">
              <a:spcBef>
                <a:spcPts val="800"/>
              </a:spcBef>
              <a:spcAft>
                <a:spcPts val="0"/>
              </a:spcAft>
              <a:buClr>
                <a:srgbClr val="FF6600"/>
              </a:buClr>
              <a:buSzPts val="4000"/>
              <a:buNone/>
            </a:pPr>
            <a:r>
              <a:rPr b="1" lang="es-ES" sz="4000">
                <a:solidFill>
                  <a:srgbClr val="FF6600"/>
                </a:solidFill>
                <a:latin typeface="Arial"/>
                <a:ea typeface="Arial"/>
                <a:cs typeface="Arial"/>
                <a:sym typeface="Arial"/>
              </a:rPr>
              <a:t> COMO ÉL/ELLA APRENDE? </a:t>
            </a:r>
            <a:endParaRPr/>
          </a:p>
        </p:txBody>
      </p:sp>
      <p:sp>
        <p:nvSpPr>
          <p:cNvPr id="1174" name="Google Shape;1174;p105"/>
          <p:cNvSpPr txBox="1"/>
          <p:nvPr>
            <p:ph type="title"/>
          </p:nvPr>
        </p:nvSpPr>
        <p:spPr>
          <a:xfrm>
            <a:off x="467544" y="7916"/>
            <a:ext cx="7772040" cy="146952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s-ES">
                <a:solidFill>
                  <a:srgbClr val="FF6600"/>
                </a:solidFill>
              </a:rPr>
              <a:t>CONCLUSIONES:</a:t>
            </a:r>
            <a:br>
              <a:rPr lang="es-ES">
                <a:solidFill>
                  <a:srgbClr val="FF6600"/>
                </a:solidFill>
              </a:rPr>
            </a:br>
            <a:r>
              <a:rPr lang="es-ES">
                <a:solidFill>
                  <a:srgbClr val="FF6600"/>
                </a:solidFill>
              </a:rPr>
              <a:t>¿¿DEBATIMOS???</a:t>
            </a:r>
            <a:endParaRPr b="1">
              <a:solidFill>
                <a:srgbClr val="FF66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06"/>
          <p:cNvSpPr txBox="1"/>
          <p:nvPr>
            <p:ph type="ctrTitle"/>
          </p:nvPr>
        </p:nvSpPr>
        <p:spPr>
          <a:xfrm>
            <a:off x="685800" y="2693987"/>
            <a:ext cx="7772400" cy="1470025"/>
          </a:xfrm>
          <a:prstGeom prst="rect">
            <a:avLst/>
          </a:prstGeom>
          <a:noFill/>
          <a:ln>
            <a:noFill/>
          </a:ln>
          <a:effectLst>
            <a:outerShdw blurRad="50800" rotWithShape="0" algn="ctr" dir="5400000" dist="50800">
              <a:srgbClr val="9E87B7"/>
            </a:outerShdw>
          </a:effectLst>
        </p:spPr>
        <p:txBody>
          <a:bodyPr anchorCtr="0" anchor="ctr" bIns="45700" lIns="91425" spcFirstLastPara="1" rIns="91425" wrap="square" tIns="45700">
            <a:normAutofit/>
          </a:bodyPr>
          <a:lstStyle/>
          <a:p>
            <a:pPr indent="0" lvl="0" marL="0" rtl="0" algn="ctr">
              <a:spcBef>
                <a:spcPts val="0"/>
              </a:spcBef>
              <a:spcAft>
                <a:spcPts val="0"/>
              </a:spcAft>
              <a:buNone/>
            </a:pPr>
            <a:r>
              <a:rPr b="1" lang="es-ES" sz="8000">
                <a:solidFill>
                  <a:srgbClr val="FF6600"/>
                </a:solidFill>
                <a:latin typeface="Arial"/>
                <a:ea typeface="Arial"/>
                <a:cs typeface="Arial"/>
                <a:sym typeface="Arial"/>
              </a:rPr>
              <a:t>¡¡GRACIAS!!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07"/>
          <p:cNvSpPr txBox="1"/>
          <p:nvPr>
            <p:ph type="title"/>
          </p:nvPr>
        </p:nvSpPr>
        <p:spPr>
          <a:xfrm>
            <a:off x="251520" y="2636912"/>
            <a:ext cx="8229600" cy="1143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sz="7200">
                <a:solidFill>
                  <a:schemeClr val="lt1"/>
                </a:solidFill>
                <a:latin typeface="Arial"/>
                <a:ea typeface="Arial"/>
                <a:cs typeface="Arial"/>
                <a:sym typeface="Arial"/>
              </a:rPr>
              <a:t>ANEXO</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a:solidFill>
                  <a:schemeClr val="accent1"/>
                </a:solidFill>
              </a:rPr>
              <a:t>CONTENIDOS DEL ANEXO</a:t>
            </a:r>
            <a:endParaRPr/>
          </a:p>
        </p:txBody>
      </p:sp>
      <p:sp>
        <p:nvSpPr>
          <p:cNvPr id="1190" name="Google Shape;1190;p108"/>
          <p:cNvSpPr txBox="1"/>
          <p:nvPr>
            <p:ph idx="1" type="body"/>
          </p:nvPr>
        </p:nvSpPr>
        <p:spPr>
          <a:xfrm>
            <a:off x="457200" y="2204864"/>
            <a:ext cx="8229600" cy="3921299"/>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accent1"/>
              </a:buClr>
              <a:buSzPts val="2400"/>
              <a:buFont typeface="Noto Sans Symbols"/>
              <a:buChar char="✔"/>
            </a:pPr>
            <a:r>
              <a:rPr lang="es-ES" sz="2400"/>
              <a:t>Estrategias de aprendizaje para diversas asignaturas.</a:t>
            </a:r>
            <a:endParaRPr/>
          </a:p>
          <a:p>
            <a:pPr indent="-342900" lvl="0" marL="342900" rtl="0" algn="l">
              <a:lnSpc>
                <a:spcPct val="150000"/>
              </a:lnSpc>
              <a:spcBef>
                <a:spcPts val="480"/>
              </a:spcBef>
              <a:spcAft>
                <a:spcPts val="0"/>
              </a:spcAft>
              <a:buClr>
                <a:schemeClr val="accent1"/>
              </a:buClr>
              <a:buSzPts val="2400"/>
              <a:buFont typeface="Noto Sans Symbols"/>
              <a:buChar char="✔"/>
            </a:pPr>
            <a:r>
              <a:rPr lang="es-ES" sz="2400"/>
              <a:t>Bibliografía de interés recomendada. </a:t>
            </a:r>
            <a:endParaRPr/>
          </a:p>
          <a:p>
            <a:pPr indent="-342900" lvl="0" marL="342900" rtl="0" algn="l">
              <a:lnSpc>
                <a:spcPct val="150000"/>
              </a:lnSpc>
              <a:spcBef>
                <a:spcPts val="480"/>
              </a:spcBef>
              <a:spcAft>
                <a:spcPts val="0"/>
              </a:spcAft>
              <a:buClr>
                <a:schemeClr val="accent1"/>
              </a:buClr>
              <a:buSzPts val="2400"/>
              <a:buFont typeface="Noto Sans Symbols"/>
              <a:buChar char="✔"/>
            </a:pPr>
            <a:r>
              <a:rPr lang="es-ES" sz="2400"/>
              <a:t>Recursos audiovisuales y bibliográficos. </a:t>
            </a:r>
            <a:endParaRPr/>
          </a:p>
          <a:p>
            <a:pPr indent="-190500" lvl="0" marL="342900" rtl="0" algn="l">
              <a:lnSpc>
                <a:spcPct val="150000"/>
              </a:lnSpc>
              <a:spcBef>
                <a:spcPts val="480"/>
              </a:spcBef>
              <a:spcAft>
                <a:spcPts val="0"/>
              </a:spcAft>
              <a:buClr>
                <a:schemeClr val="accent1"/>
              </a:buClr>
              <a:buSzPts val="2400"/>
              <a:buFont typeface="Noto Sans Symbols"/>
              <a:buNone/>
            </a:pPr>
            <a:r>
              <a:t/>
            </a:r>
            <a:endParaRPr sz="24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pic>
        <p:nvPicPr>
          <p:cNvPr id="1195" name="Google Shape;1195;p109"/>
          <p:cNvPicPr preferRelativeResize="0"/>
          <p:nvPr/>
        </p:nvPicPr>
        <p:blipFill rotWithShape="1">
          <a:blip r:embed="rId3">
            <a:alphaModFix/>
          </a:blip>
          <a:srcRect b="0" l="0" r="0" t="0"/>
          <a:stretch/>
        </p:blipFill>
        <p:spPr>
          <a:xfrm>
            <a:off x="6993811" y="2642548"/>
            <a:ext cx="1877731" cy="1572904"/>
          </a:xfrm>
          <a:prstGeom prst="rect">
            <a:avLst/>
          </a:prstGeom>
          <a:noFill/>
          <a:ln>
            <a:noFill/>
          </a:ln>
        </p:spPr>
      </p:pic>
      <p:pic>
        <p:nvPicPr>
          <p:cNvPr id="1196" name="Google Shape;1196;p109"/>
          <p:cNvPicPr preferRelativeResize="0"/>
          <p:nvPr/>
        </p:nvPicPr>
        <p:blipFill rotWithShape="1">
          <a:blip r:embed="rId4">
            <a:alphaModFix/>
          </a:blip>
          <a:srcRect b="0" l="0" r="0" t="0"/>
          <a:stretch/>
        </p:blipFill>
        <p:spPr>
          <a:xfrm>
            <a:off x="2123728" y="5105251"/>
            <a:ext cx="3405424" cy="1590619"/>
          </a:xfrm>
          <a:prstGeom prst="rect">
            <a:avLst/>
          </a:prstGeom>
          <a:noFill/>
          <a:ln>
            <a:noFill/>
          </a:ln>
        </p:spPr>
      </p:pic>
      <p:pic>
        <p:nvPicPr>
          <p:cNvPr id="1197" name="Google Shape;1197;p109"/>
          <p:cNvPicPr preferRelativeResize="0"/>
          <p:nvPr/>
        </p:nvPicPr>
        <p:blipFill rotWithShape="1">
          <a:blip r:embed="rId5">
            <a:alphaModFix/>
          </a:blip>
          <a:srcRect b="0" l="0" r="0" t="0"/>
          <a:stretch/>
        </p:blipFill>
        <p:spPr>
          <a:xfrm>
            <a:off x="6641350" y="4988935"/>
            <a:ext cx="2200847" cy="1469263"/>
          </a:xfrm>
          <a:prstGeom prst="rect">
            <a:avLst/>
          </a:prstGeom>
          <a:noFill/>
          <a:ln>
            <a:noFill/>
          </a:ln>
        </p:spPr>
      </p:pic>
      <p:sp>
        <p:nvSpPr>
          <p:cNvPr id="1198" name="Google Shape;1198;p109"/>
          <p:cNvSpPr txBox="1"/>
          <p:nvPr/>
        </p:nvSpPr>
        <p:spPr>
          <a:xfrm>
            <a:off x="251520" y="646910"/>
            <a:ext cx="6768752" cy="4239620"/>
          </a:xfrm>
          <a:prstGeom prst="rect">
            <a:avLst/>
          </a:prstGeom>
          <a:noFill/>
          <a:ln>
            <a:noFill/>
          </a:ln>
        </p:spPr>
        <p:txBody>
          <a:bodyPr anchorCtr="0" anchor="t" bIns="34275" lIns="34275" spcFirstLastPara="1" rIns="34275" wrap="square" tIns="34275">
            <a:spAutoFit/>
          </a:bodyPr>
          <a:lstStyle/>
          <a:p>
            <a:pPr indent="0" lvl="0" marL="0" marR="0" rtl="0" algn="l">
              <a:spcBef>
                <a:spcPts val="0"/>
              </a:spcBef>
              <a:spcAft>
                <a:spcPts val="0"/>
              </a:spcAft>
              <a:buNone/>
            </a:pPr>
            <a:r>
              <a:rPr b="1" i="1" lang="es-ES" sz="1800">
                <a:solidFill>
                  <a:schemeClr val="dk1"/>
                </a:solidFill>
                <a:latin typeface="Arial"/>
                <a:ea typeface="Arial"/>
                <a:cs typeface="Arial"/>
                <a:sym typeface="Arial"/>
              </a:rPr>
              <a:t>Asignaturas específicas: </a:t>
            </a:r>
            <a:endParaRPr b="1" sz="1800">
              <a:solidFill>
                <a:schemeClr val="dk1"/>
              </a:solidFill>
              <a:latin typeface="Arial"/>
              <a:ea typeface="Arial"/>
              <a:cs typeface="Arial"/>
              <a:sym typeface="Arial"/>
            </a:endParaRPr>
          </a:p>
          <a:p>
            <a:pPr indent="0" lvl="0" marL="0" marR="0" rtl="0" algn="l">
              <a:spcBef>
                <a:spcPts val="1200"/>
              </a:spcBef>
              <a:spcAft>
                <a:spcPts val="0"/>
              </a:spcAft>
              <a:buNone/>
            </a:pPr>
            <a:r>
              <a:rPr lang="es-ES" sz="1800">
                <a:solidFill>
                  <a:srgbClr val="000000"/>
                </a:solidFill>
                <a:latin typeface="Arial"/>
                <a:ea typeface="Arial"/>
                <a:cs typeface="Arial"/>
                <a:sym typeface="Arial"/>
              </a:rPr>
              <a:t>	</a:t>
            </a:r>
            <a:r>
              <a:rPr b="1" lang="es-ES" sz="1800">
                <a:solidFill>
                  <a:srgbClr val="FF6600"/>
                </a:solidFill>
                <a:latin typeface="Arial"/>
                <a:ea typeface="Arial"/>
                <a:cs typeface="Arial"/>
                <a:sym typeface="Arial"/>
              </a:rPr>
              <a:t>LENGUA Y LITERATURA CASTELLANA Y GALLEGA</a:t>
            </a:r>
            <a:endParaRPr/>
          </a:p>
          <a:p>
            <a:pPr indent="-214313" lvl="0" marL="214313" marR="0" rtl="0" algn="l">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Tiempos verbales: </a:t>
            </a:r>
            <a:r>
              <a:rPr lang="es-ES" sz="1800">
                <a:solidFill>
                  <a:schemeClr val="dk1"/>
                </a:solidFill>
                <a:latin typeface="Arial"/>
                <a:ea typeface="Arial"/>
                <a:cs typeface="Arial"/>
                <a:sym typeface="Arial"/>
              </a:rPr>
              <a:t>Flash-cards.</a:t>
            </a:r>
            <a:endParaRPr/>
          </a:p>
          <a:p>
            <a:pPr indent="-214313" lvl="0" marL="214313" marR="0" rtl="0" algn="l">
              <a:spcBef>
                <a:spcPts val="6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Literatura: </a:t>
            </a:r>
            <a:r>
              <a:rPr lang="es-ES" sz="1800">
                <a:solidFill>
                  <a:schemeClr val="dk1"/>
                </a:solidFill>
                <a:latin typeface="Arial"/>
                <a:ea typeface="Arial"/>
                <a:cs typeface="Arial"/>
                <a:sym typeface="Arial"/>
              </a:rPr>
              <a:t>Mapas</a:t>
            </a:r>
            <a:r>
              <a:rPr lang="es-ES" sz="1800">
                <a:solidFill>
                  <a:srgbClr val="FF6600"/>
                </a:solidFill>
                <a:latin typeface="Arial"/>
                <a:ea typeface="Arial"/>
                <a:cs typeface="Arial"/>
                <a:sym typeface="Arial"/>
              </a:rPr>
              <a:t> </a:t>
            </a:r>
            <a:r>
              <a:rPr lang="es-ES" sz="1800">
                <a:solidFill>
                  <a:schemeClr val="dk1"/>
                </a:solidFill>
                <a:latin typeface="Arial"/>
                <a:ea typeface="Arial"/>
                <a:cs typeface="Arial"/>
                <a:sym typeface="Arial"/>
              </a:rPr>
              <a:t>mentales y conceptuales, datos curiosos.</a:t>
            </a:r>
            <a:endParaRPr/>
          </a:p>
          <a:p>
            <a:pPr indent="-214313" lvl="0" marL="214313" marR="0" rtl="0" algn="l">
              <a:spcBef>
                <a:spcPts val="6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Clases de palabras: </a:t>
            </a:r>
            <a:r>
              <a:rPr lang="es-ES" sz="1800">
                <a:solidFill>
                  <a:schemeClr val="dk1"/>
                </a:solidFill>
                <a:latin typeface="Arial"/>
                <a:ea typeface="Arial"/>
                <a:cs typeface="Arial"/>
                <a:sym typeface="Arial"/>
              </a:rPr>
              <a:t>Asociación de colores e imágenes con cada clase.</a:t>
            </a:r>
            <a:endParaRPr sz="1800">
              <a:solidFill>
                <a:schemeClr val="dk1"/>
              </a:solidFill>
              <a:latin typeface="Arial"/>
              <a:ea typeface="Arial"/>
              <a:cs typeface="Arial"/>
              <a:sym typeface="Arial"/>
            </a:endParaRPr>
          </a:p>
          <a:p>
            <a:pPr indent="-214313" lvl="0" marL="214313" marR="0" rtl="0" algn="l">
              <a:spcBef>
                <a:spcPts val="6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Ortografía: </a:t>
            </a:r>
            <a:r>
              <a:rPr lang="es-ES" sz="1800">
                <a:solidFill>
                  <a:schemeClr val="dk1"/>
                </a:solidFill>
                <a:latin typeface="Arial"/>
                <a:ea typeface="Arial"/>
                <a:cs typeface="Arial"/>
                <a:sym typeface="Arial"/>
              </a:rPr>
              <a:t>Asociación de imágenes con palabras (Dibujando sus propias imágenes).</a:t>
            </a:r>
            <a:endParaRPr/>
          </a:p>
          <a:p>
            <a:pPr indent="-214313" lvl="0" marL="214313" marR="0" rtl="0" algn="l">
              <a:spcBef>
                <a:spcPts val="600"/>
              </a:spcBef>
              <a:spcAft>
                <a:spcPts val="0"/>
              </a:spcAft>
              <a:buClr>
                <a:schemeClr val="accent1"/>
              </a:buClr>
              <a:buSzPts val="1800"/>
              <a:buFont typeface="Noto Sans Symbols"/>
              <a:buChar char="✔"/>
            </a:pPr>
            <a:r>
              <a:rPr b="1" i="1" lang="es-ES" sz="1800">
                <a:solidFill>
                  <a:schemeClr val="accent1"/>
                </a:solidFill>
                <a:latin typeface="Arial"/>
                <a:ea typeface="Arial"/>
                <a:cs typeface="Arial"/>
                <a:sym typeface="Arial"/>
              </a:rPr>
              <a:t>Comprensión lectora y fluidez: </a:t>
            </a:r>
            <a:r>
              <a:rPr lang="es-ES" sz="1800">
                <a:solidFill>
                  <a:schemeClr val="dk1"/>
                </a:solidFill>
                <a:latin typeface="Arial"/>
                <a:ea typeface="Arial"/>
                <a:cs typeface="Arial"/>
                <a:sym typeface="Arial"/>
              </a:rPr>
              <a:t>El juego de la batería, fijación visual. Guía de preguntas “tipo”, guía telefónica de vocabulario.</a:t>
            </a:r>
            <a:endParaRPr/>
          </a:p>
          <a:p>
            <a:pPr indent="-214313" lvl="0" marL="214313" marR="0" rtl="0" algn="l">
              <a:spcBef>
                <a:spcPts val="6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Expresión escrita: </a:t>
            </a:r>
            <a:r>
              <a:rPr lang="es-ES" sz="1800">
                <a:solidFill>
                  <a:schemeClr val="dk1"/>
                </a:solidFill>
                <a:latin typeface="Arial"/>
                <a:ea typeface="Arial"/>
                <a:cs typeface="Arial"/>
                <a:sym typeface="Arial"/>
              </a:rPr>
              <a:t>Auto-instrucciones y repasos programados. </a:t>
            </a:r>
            <a:endParaRPr/>
          </a:p>
          <a:p>
            <a:pPr indent="-214313" lvl="0" marL="214313" marR="0" rtl="0" algn="l">
              <a:spcBef>
                <a:spcPts val="600"/>
              </a:spcBef>
              <a:spcAft>
                <a:spcPts val="600"/>
              </a:spcAft>
              <a:buClr>
                <a:srgbClr val="FF6600"/>
              </a:buClr>
              <a:buSzPts val="1800"/>
              <a:buFont typeface="Noto Sans Symbols"/>
              <a:buChar char="✔"/>
            </a:pPr>
            <a:r>
              <a:rPr b="1" i="1" lang="es-ES" sz="1800">
                <a:solidFill>
                  <a:srgbClr val="FF6600"/>
                </a:solidFill>
                <a:latin typeface="Arial"/>
                <a:ea typeface="Arial"/>
                <a:cs typeface="Arial"/>
                <a:sym typeface="Arial"/>
              </a:rPr>
              <a:t>Empleo del humor: </a:t>
            </a:r>
            <a:r>
              <a:rPr lang="es-ES" sz="1800">
                <a:solidFill>
                  <a:schemeClr val="dk1"/>
                </a:solidFill>
                <a:latin typeface="Arial"/>
                <a:ea typeface="Arial"/>
                <a:cs typeface="Arial"/>
                <a:sym typeface="Arial"/>
              </a:rPr>
              <a:t>Incrementa fijación de contenidos.</a:t>
            </a:r>
            <a:endParaRPr/>
          </a:p>
        </p:txBody>
      </p:sp>
      <p:sp>
        <p:nvSpPr>
          <p:cNvPr id="1199" name="Google Shape;1199;p109"/>
          <p:cNvSpPr txBox="1"/>
          <p:nvPr/>
        </p:nvSpPr>
        <p:spPr>
          <a:xfrm>
            <a:off x="1043608" y="162130"/>
            <a:ext cx="6366876" cy="377024"/>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1" lang="es-ES" sz="2000">
                <a:solidFill>
                  <a:srgbClr val="FF6600"/>
                </a:solidFill>
                <a:latin typeface="Arial"/>
                <a:ea typeface="Arial"/>
                <a:cs typeface="Arial"/>
                <a:sym typeface="Arial"/>
              </a:rPr>
              <a:t>ESTRATEGIAS PARA DIFERENTES MATERIAS: </a:t>
            </a:r>
            <a:r>
              <a:rPr b="1" lang="es-ES" sz="2000">
                <a:solidFill>
                  <a:srgbClr val="0070C0"/>
                </a:solidFill>
                <a:latin typeface="Arial"/>
                <a:ea typeface="Arial"/>
                <a:cs typeface="Arial"/>
                <a:sym typeface="Arial"/>
              </a:rPr>
              <a:t> </a:t>
            </a:r>
            <a:endParaRPr b="1" sz="2000">
              <a:solidFill>
                <a:srgbClr val="0070C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1"/>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BASES NEUROANATÓMICAS DE LA DISLEXIA:</a:t>
            </a:r>
            <a:r>
              <a:rPr b="1" lang="es-ES" sz="3600">
                <a:solidFill>
                  <a:srgbClr val="FF6600"/>
                </a:solidFill>
                <a:latin typeface="Arial"/>
                <a:ea typeface="Arial"/>
                <a:cs typeface="Arial"/>
                <a:sym typeface="Arial"/>
              </a:rPr>
              <a:t> </a:t>
            </a:r>
            <a:endParaRPr/>
          </a:p>
        </p:txBody>
      </p:sp>
      <p:sp>
        <p:nvSpPr>
          <p:cNvPr id="217" name="Google Shape;217;p11"/>
          <p:cNvSpPr txBox="1"/>
          <p:nvPr>
            <p:ph idx="1" type="body"/>
          </p:nvPr>
        </p:nvSpPr>
        <p:spPr>
          <a:xfrm>
            <a:off x="537561" y="965560"/>
            <a:ext cx="8103090" cy="3150735"/>
          </a:xfrm>
          <a:prstGeom prst="rect">
            <a:avLst/>
          </a:prstGeom>
          <a:noFill/>
          <a:ln>
            <a:noFill/>
          </a:ln>
        </p:spPr>
        <p:txBody>
          <a:bodyPr anchorCtr="0" anchor="t" bIns="45700" lIns="91425" spcFirstLastPara="1" rIns="91425" wrap="square" tIns="45700">
            <a:noAutofit/>
          </a:bodyPr>
          <a:lstStyle/>
          <a:p>
            <a:pPr indent="-190500" lvl="0" marL="342900" rtl="0" algn="just">
              <a:spcBef>
                <a:spcPts val="0"/>
              </a:spcBef>
              <a:spcAft>
                <a:spcPts val="0"/>
              </a:spcAft>
              <a:buClr>
                <a:schemeClr val="dk1"/>
              </a:buClr>
              <a:buSzPts val="2400"/>
              <a:buNone/>
            </a:pPr>
            <a:r>
              <a:t/>
            </a:r>
            <a:endParaRPr sz="2400">
              <a:latin typeface="Arial"/>
              <a:ea typeface="Arial"/>
              <a:cs typeface="Arial"/>
              <a:sym typeface="Arial"/>
            </a:endParaRPr>
          </a:p>
          <a:p>
            <a:pPr indent="-190500" lvl="0" marL="342900" rtl="0" algn="just">
              <a:spcBef>
                <a:spcPts val="480"/>
              </a:spcBef>
              <a:spcAft>
                <a:spcPts val="0"/>
              </a:spcAft>
              <a:buClr>
                <a:schemeClr val="dk1"/>
              </a:buClr>
              <a:buSzPts val="2400"/>
              <a:buNone/>
            </a:pPr>
            <a:r>
              <a:t/>
            </a:r>
            <a:endParaRPr sz="2400">
              <a:latin typeface="Arial"/>
              <a:ea typeface="Arial"/>
              <a:cs typeface="Arial"/>
              <a:sym typeface="Arial"/>
            </a:endParaRPr>
          </a:p>
        </p:txBody>
      </p:sp>
      <p:sp>
        <p:nvSpPr>
          <p:cNvPr id="218" name="Google Shape;218;p11"/>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11"/>
          <p:cNvSpPr txBox="1"/>
          <p:nvPr/>
        </p:nvSpPr>
        <p:spPr>
          <a:xfrm>
            <a:off x="521426" y="1268760"/>
            <a:ext cx="8068877" cy="2523768"/>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2000"/>
              <a:buFont typeface="Arial"/>
              <a:buChar char="•"/>
            </a:pPr>
            <a:r>
              <a:rPr lang="es-ES" sz="2000">
                <a:solidFill>
                  <a:schemeClr val="dk1"/>
                </a:solidFill>
                <a:latin typeface="Arial"/>
                <a:ea typeface="Arial"/>
                <a:cs typeface="Arial"/>
                <a:sym typeface="Arial"/>
              </a:rPr>
              <a:t>A través de técnicas de neuroimagen y del estudio post-mortem de cerebros disléxicos se comprobó que:</a:t>
            </a:r>
            <a:endParaRPr/>
          </a:p>
          <a:p>
            <a:pPr indent="-342900" lvl="0" marL="34290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En el 70% de la población, existe una asimetría en el Planum temporale izquierdo, que sin embargo no poseen el 90% de los disléxicos (Galaburda, Sherman, Rosen, Aboitiz y Gescwind, 1985; Humphreys, Kaufmann y Galaburda, 1990).</a:t>
            </a:r>
            <a:endParaRPr/>
          </a:p>
          <a:p>
            <a:pPr indent="0" lvl="0" marL="0" marR="0" rtl="0" algn="l">
              <a:spcBef>
                <a:spcPts val="1200"/>
              </a:spcBef>
              <a:spcAft>
                <a:spcPts val="0"/>
              </a:spcAft>
              <a:buNone/>
            </a:pPr>
            <a:r>
              <a:t/>
            </a:r>
            <a:endParaRPr sz="1800">
              <a:solidFill>
                <a:schemeClr val="dk1"/>
              </a:solidFill>
              <a:latin typeface="Arial"/>
              <a:ea typeface="Arial"/>
              <a:cs typeface="Arial"/>
              <a:sym typeface="Arial"/>
            </a:endParaRPr>
          </a:p>
        </p:txBody>
      </p:sp>
      <p:pic>
        <p:nvPicPr>
          <p:cNvPr id="220" name="Google Shape;220;p11"/>
          <p:cNvPicPr preferRelativeResize="0"/>
          <p:nvPr/>
        </p:nvPicPr>
        <p:blipFill rotWithShape="1">
          <a:blip r:embed="rId3">
            <a:alphaModFix/>
          </a:blip>
          <a:srcRect b="0" l="0" r="0" t="0"/>
          <a:stretch/>
        </p:blipFill>
        <p:spPr>
          <a:xfrm>
            <a:off x="2296266" y="3792528"/>
            <a:ext cx="4838700" cy="27813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pic>
        <p:nvPicPr>
          <p:cNvPr id="1204" name="Google Shape;1204;p110"/>
          <p:cNvPicPr preferRelativeResize="0"/>
          <p:nvPr/>
        </p:nvPicPr>
        <p:blipFill rotWithShape="1">
          <a:blip r:embed="rId3">
            <a:alphaModFix/>
          </a:blip>
          <a:srcRect b="0" l="0" r="0" t="0"/>
          <a:stretch/>
        </p:blipFill>
        <p:spPr>
          <a:xfrm>
            <a:off x="7092280" y="4221088"/>
            <a:ext cx="1810164" cy="1814557"/>
          </a:xfrm>
          <a:prstGeom prst="rect">
            <a:avLst/>
          </a:prstGeom>
          <a:noFill/>
          <a:ln>
            <a:noFill/>
          </a:ln>
        </p:spPr>
      </p:pic>
      <p:pic>
        <p:nvPicPr>
          <p:cNvPr id="1205" name="Google Shape;1205;p110"/>
          <p:cNvPicPr preferRelativeResize="0"/>
          <p:nvPr/>
        </p:nvPicPr>
        <p:blipFill rotWithShape="1">
          <a:blip r:embed="rId4">
            <a:alphaModFix/>
          </a:blip>
          <a:srcRect b="0" l="0" r="0" t="0"/>
          <a:stretch/>
        </p:blipFill>
        <p:spPr>
          <a:xfrm>
            <a:off x="6412459" y="684889"/>
            <a:ext cx="2336005" cy="1496857"/>
          </a:xfrm>
          <a:prstGeom prst="rect">
            <a:avLst/>
          </a:prstGeom>
          <a:noFill/>
          <a:ln>
            <a:noFill/>
          </a:ln>
        </p:spPr>
      </p:pic>
      <p:pic>
        <p:nvPicPr>
          <p:cNvPr id="1206" name="Google Shape;1206;p110"/>
          <p:cNvPicPr preferRelativeResize="0"/>
          <p:nvPr/>
        </p:nvPicPr>
        <p:blipFill rotWithShape="1">
          <a:blip r:embed="rId5">
            <a:alphaModFix/>
          </a:blip>
          <a:srcRect b="0" l="0" r="0" t="0"/>
          <a:stretch/>
        </p:blipFill>
        <p:spPr>
          <a:xfrm>
            <a:off x="284503" y="651141"/>
            <a:ext cx="6780067" cy="5519025"/>
          </a:xfrm>
          <a:prstGeom prst="rect">
            <a:avLst/>
          </a:prstGeom>
          <a:noFill/>
          <a:ln>
            <a:noFill/>
          </a:ln>
        </p:spPr>
      </p:pic>
      <p:sp>
        <p:nvSpPr>
          <p:cNvPr id="1207" name="Google Shape;1207;p110"/>
          <p:cNvSpPr txBox="1"/>
          <p:nvPr/>
        </p:nvSpPr>
        <p:spPr>
          <a:xfrm>
            <a:off x="700534" y="223874"/>
            <a:ext cx="6391745" cy="654023"/>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1" lang="es-ES" sz="2000">
                <a:solidFill>
                  <a:srgbClr val="FF6600"/>
                </a:solidFill>
                <a:latin typeface="Arial"/>
                <a:ea typeface="Arial"/>
                <a:cs typeface="Arial"/>
                <a:sym typeface="Arial"/>
              </a:rPr>
              <a:t>ESTRATEGIAS PARA DIFERENTES MATERIAS: </a:t>
            </a:r>
            <a:endParaRPr/>
          </a:p>
          <a:p>
            <a:pPr indent="0" lvl="0" marL="0" marR="0" rtl="0" algn="ctr">
              <a:spcBef>
                <a:spcPts val="0"/>
              </a:spcBef>
              <a:spcAft>
                <a:spcPts val="0"/>
              </a:spcAft>
              <a:buNone/>
            </a:pPr>
            <a:r>
              <a:t/>
            </a:r>
            <a:endParaRPr b="1" sz="1800">
              <a:solidFill>
                <a:srgbClr val="0070C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pic>
        <p:nvPicPr>
          <p:cNvPr id="1212" name="Google Shape;1212;p111"/>
          <p:cNvPicPr preferRelativeResize="0"/>
          <p:nvPr/>
        </p:nvPicPr>
        <p:blipFill rotWithShape="1">
          <a:blip r:embed="rId3">
            <a:alphaModFix/>
          </a:blip>
          <a:srcRect b="0" l="0" r="0" t="0"/>
          <a:stretch/>
        </p:blipFill>
        <p:spPr>
          <a:xfrm>
            <a:off x="1979712" y="4927094"/>
            <a:ext cx="2267909" cy="1707028"/>
          </a:xfrm>
          <a:prstGeom prst="rect">
            <a:avLst/>
          </a:prstGeom>
          <a:noFill/>
          <a:ln>
            <a:noFill/>
          </a:ln>
        </p:spPr>
      </p:pic>
      <p:pic>
        <p:nvPicPr>
          <p:cNvPr id="1213" name="Google Shape;1213;p111"/>
          <p:cNvPicPr preferRelativeResize="0"/>
          <p:nvPr/>
        </p:nvPicPr>
        <p:blipFill rotWithShape="1">
          <a:blip r:embed="rId4">
            <a:alphaModFix/>
          </a:blip>
          <a:srcRect b="0" l="0" r="0" t="0"/>
          <a:stretch/>
        </p:blipFill>
        <p:spPr>
          <a:xfrm>
            <a:off x="5508104" y="4890651"/>
            <a:ext cx="2274005" cy="1707028"/>
          </a:xfrm>
          <a:prstGeom prst="rect">
            <a:avLst/>
          </a:prstGeom>
          <a:noFill/>
          <a:ln>
            <a:noFill/>
          </a:ln>
        </p:spPr>
      </p:pic>
      <p:sp>
        <p:nvSpPr>
          <p:cNvPr id="1214" name="Google Shape;1214;p111"/>
          <p:cNvSpPr/>
          <p:nvPr/>
        </p:nvSpPr>
        <p:spPr>
          <a:xfrm>
            <a:off x="503548" y="855695"/>
            <a:ext cx="8244916" cy="3816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s-ES" sz="1800">
                <a:solidFill>
                  <a:schemeClr val="dk1"/>
                </a:solidFill>
                <a:latin typeface="Arial"/>
                <a:ea typeface="Arial"/>
                <a:cs typeface="Arial"/>
                <a:sym typeface="Arial"/>
              </a:rPr>
              <a:t>Asignaturas específicas: </a:t>
            </a:r>
            <a:endParaRPr b="1" sz="1800">
              <a:solidFill>
                <a:schemeClr val="dk1"/>
              </a:solidFill>
              <a:latin typeface="Arial"/>
              <a:ea typeface="Arial"/>
              <a:cs typeface="Arial"/>
              <a:sym typeface="Arial"/>
            </a:endParaRPr>
          </a:p>
          <a:p>
            <a:pPr indent="0" lvl="0" marL="0" marR="0" rtl="0" algn="l">
              <a:spcBef>
                <a:spcPts val="1200"/>
              </a:spcBef>
              <a:spcAft>
                <a:spcPts val="0"/>
              </a:spcAft>
              <a:buNone/>
            </a:pPr>
            <a:r>
              <a:rPr lang="es-ES" sz="1800">
                <a:solidFill>
                  <a:srgbClr val="000000"/>
                </a:solidFill>
                <a:latin typeface="Arial"/>
                <a:ea typeface="Arial"/>
                <a:cs typeface="Arial"/>
                <a:sym typeface="Arial"/>
              </a:rPr>
              <a:t>	</a:t>
            </a:r>
            <a:r>
              <a:rPr b="1" lang="es-ES" sz="1800">
                <a:solidFill>
                  <a:srgbClr val="FF6600"/>
                </a:solidFill>
                <a:latin typeface="Arial"/>
                <a:ea typeface="Arial"/>
                <a:cs typeface="Arial"/>
                <a:sym typeface="Arial"/>
              </a:rPr>
              <a:t>CIENCIAS SOCIALES Y CIENCIAS NATURALES </a:t>
            </a:r>
            <a:endParaRPr/>
          </a:p>
          <a:p>
            <a:pPr indent="-214313" lvl="0" marL="214313" marR="0" rtl="0" algn="l">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Ejes cronológicos: </a:t>
            </a:r>
            <a:r>
              <a:rPr lang="es-ES" sz="1800">
                <a:solidFill>
                  <a:schemeClr val="dk1"/>
                </a:solidFill>
                <a:latin typeface="Arial"/>
                <a:ea typeface="Arial"/>
                <a:cs typeface="Arial"/>
                <a:sym typeface="Arial"/>
              </a:rPr>
              <a:t>transcurso de la historia, crecimiento de las mariposas.</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Mapas mentales: </a:t>
            </a:r>
            <a:r>
              <a:rPr lang="es-ES" sz="1800">
                <a:solidFill>
                  <a:schemeClr val="dk1"/>
                </a:solidFill>
                <a:latin typeface="Arial"/>
                <a:ea typeface="Arial"/>
                <a:cs typeface="Arial"/>
                <a:sym typeface="Arial"/>
              </a:rPr>
              <a:t>Ciclo del agua, fotosíntesis.</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Material audiovisual: </a:t>
            </a:r>
            <a:r>
              <a:rPr lang="es-ES" sz="1800">
                <a:solidFill>
                  <a:schemeClr val="dk1"/>
                </a:solidFill>
                <a:latin typeface="Arial"/>
                <a:ea typeface="Arial"/>
                <a:cs typeface="Arial"/>
                <a:sym typeface="Arial"/>
              </a:rPr>
              <a:t>Formación de los océanos.</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Movimiento corporal: </a:t>
            </a:r>
            <a:r>
              <a:rPr lang="es-ES" sz="1800">
                <a:solidFill>
                  <a:schemeClr val="dk1"/>
                </a:solidFill>
                <a:latin typeface="Arial"/>
                <a:ea typeface="Arial"/>
                <a:cs typeface="Arial"/>
                <a:sym typeface="Arial"/>
              </a:rPr>
              <a:t>Movimiento de traslación y rotación de la tierra.</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Concursos de trivial: </a:t>
            </a:r>
            <a:r>
              <a:rPr lang="es-ES" sz="1800">
                <a:solidFill>
                  <a:schemeClr val="dk1"/>
                </a:solidFill>
                <a:latin typeface="Arial"/>
                <a:ea typeface="Arial"/>
                <a:cs typeface="Arial"/>
                <a:sym typeface="Arial"/>
              </a:rPr>
              <a:t>Vertebrados y clasificaciones.</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Construcción de representaciones: </a:t>
            </a:r>
            <a:r>
              <a:rPr lang="es-ES" sz="1800">
                <a:solidFill>
                  <a:schemeClr val="dk1"/>
                </a:solidFill>
                <a:latin typeface="Arial"/>
                <a:ea typeface="Arial"/>
                <a:cs typeface="Arial"/>
                <a:sym typeface="Arial"/>
              </a:rPr>
              <a:t>Sistema solar.</a:t>
            </a:r>
            <a:endParaRPr/>
          </a:p>
          <a:p>
            <a:pPr indent="-214313" lvl="0" marL="214313" marR="0" rtl="0" algn="l">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Experimentos: </a:t>
            </a:r>
            <a:r>
              <a:rPr lang="es-ES" sz="1800">
                <a:solidFill>
                  <a:schemeClr val="dk1"/>
                </a:solidFill>
                <a:latin typeface="Arial"/>
                <a:ea typeface="Arial"/>
                <a:cs typeface="Arial"/>
                <a:sym typeface="Arial"/>
              </a:rPr>
              <a:t>Volcanes.</a:t>
            </a:r>
            <a:endParaRPr sz="1800">
              <a:solidFill>
                <a:schemeClr val="dk1"/>
              </a:solidFill>
              <a:latin typeface="Arial"/>
              <a:ea typeface="Arial"/>
              <a:cs typeface="Arial"/>
              <a:sym typeface="Arial"/>
            </a:endParaRPr>
          </a:p>
        </p:txBody>
      </p:sp>
      <p:sp>
        <p:nvSpPr>
          <p:cNvPr id="1215" name="Google Shape;1215;p111"/>
          <p:cNvSpPr txBox="1"/>
          <p:nvPr/>
        </p:nvSpPr>
        <p:spPr>
          <a:xfrm>
            <a:off x="1733516" y="386008"/>
            <a:ext cx="5676968" cy="346247"/>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1" lang="es-ES" sz="1800">
                <a:solidFill>
                  <a:srgbClr val="FF6600"/>
                </a:solidFill>
                <a:latin typeface="Arial"/>
                <a:ea typeface="Arial"/>
                <a:cs typeface="Arial"/>
                <a:sym typeface="Arial"/>
              </a:rPr>
              <a:t>ESTRATEGIAS PARA DIFERENTES MATERIAS: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p112"/>
          <p:cNvPicPr preferRelativeResize="0"/>
          <p:nvPr/>
        </p:nvPicPr>
        <p:blipFill rotWithShape="1">
          <a:blip r:embed="rId3">
            <a:alphaModFix/>
          </a:blip>
          <a:srcRect b="0" l="0" r="0" t="0"/>
          <a:stretch/>
        </p:blipFill>
        <p:spPr>
          <a:xfrm>
            <a:off x="6525239" y="762397"/>
            <a:ext cx="2560542" cy="1304657"/>
          </a:xfrm>
          <a:prstGeom prst="rect">
            <a:avLst/>
          </a:prstGeom>
          <a:noFill/>
          <a:ln>
            <a:noFill/>
          </a:ln>
        </p:spPr>
      </p:pic>
      <p:pic>
        <p:nvPicPr>
          <p:cNvPr id="1221" name="Google Shape;1221;p112"/>
          <p:cNvPicPr preferRelativeResize="0"/>
          <p:nvPr/>
        </p:nvPicPr>
        <p:blipFill rotWithShape="1">
          <a:blip r:embed="rId4">
            <a:alphaModFix/>
          </a:blip>
          <a:srcRect b="0" l="0" r="0" t="0"/>
          <a:stretch/>
        </p:blipFill>
        <p:spPr>
          <a:xfrm>
            <a:off x="2267744" y="5401443"/>
            <a:ext cx="3583150" cy="1455977"/>
          </a:xfrm>
          <a:prstGeom prst="rect">
            <a:avLst/>
          </a:prstGeom>
          <a:noFill/>
          <a:ln>
            <a:noFill/>
          </a:ln>
        </p:spPr>
      </p:pic>
      <p:pic>
        <p:nvPicPr>
          <p:cNvPr id="1222" name="Google Shape;1222;p112"/>
          <p:cNvPicPr preferRelativeResize="0"/>
          <p:nvPr/>
        </p:nvPicPr>
        <p:blipFill rotWithShape="1">
          <a:blip r:embed="rId5">
            <a:alphaModFix/>
          </a:blip>
          <a:srcRect b="0" l="0" r="0" t="0"/>
          <a:stretch/>
        </p:blipFill>
        <p:spPr>
          <a:xfrm>
            <a:off x="6553911" y="3923571"/>
            <a:ext cx="2493480" cy="1408298"/>
          </a:xfrm>
          <a:prstGeom prst="rect">
            <a:avLst/>
          </a:prstGeom>
          <a:noFill/>
          <a:ln>
            <a:noFill/>
          </a:ln>
        </p:spPr>
      </p:pic>
      <p:sp>
        <p:nvSpPr>
          <p:cNvPr id="1223" name="Google Shape;1223;p112"/>
          <p:cNvSpPr/>
          <p:nvPr/>
        </p:nvSpPr>
        <p:spPr>
          <a:xfrm>
            <a:off x="110173" y="949270"/>
            <a:ext cx="6453456" cy="43396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s-ES" sz="1800">
                <a:solidFill>
                  <a:schemeClr val="dk1"/>
                </a:solidFill>
                <a:latin typeface="Arial"/>
                <a:ea typeface="Arial"/>
                <a:cs typeface="Arial"/>
                <a:sym typeface="Arial"/>
              </a:rPr>
              <a:t>Asignaturas específicas: </a:t>
            </a:r>
            <a:endParaRPr b="1" sz="1800">
              <a:solidFill>
                <a:schemeClr val="dk1"/>
              </a:solidFill>
              <a:latin typeface="Arial"/>
              <a:ea typeface="Arial"/>
              <a:cs typeface="Arial"/>
              <a:sym typeface="Arial"/>
            </a:endParaRPr>
          </a:p>
          <a:p>
            <a:pPr indent="0" lvl="0" marL="0" marR="0" rtl="0" algn="l">
              <a:spcBef>
                <a:spcPts val="1200"/>
              </a:spcBef>
              <a:spcAft>
                <a:spcPts val="0"/>
              </a:spcAft>
              <a:buNone/>
            </a:pPr>
            <a:r>
              <a:rPr lang="es-ES" sz="1800">
                <a:solidFill>
                  <a:srgbClr val="000000"/>
                </a:solidFill>
                <a:latin typeface="Arial"/>
                <a:ea typeface="Arial"/>
                <a:cs typeface="Arial"/>
                <a:sym typeface="Arial"/>
              </a:rPr>
              <a:t>	</a:t>
            </a:r>
            <a:r>
              <a:rPr b="1" lang="es-ES" sz="1800">
                <a:solidFill>
                  <a:srgbClr val="FF6600"/>
                </a:solidFill>
                <a:latin typeface="Arial"/>
                <a:ea typeface="Arial"/>
                <a:cs typeface="Arial"/>
                <a:sym typeface="Arial"/>
              </a:rPr>
              <a:t>INGLÉS </a:t>
            </a:r>
            <a:endParaRPr/>
          </a:p>
          <a:p>
            <a:pPr indent="-214313" lvl="0" marL="214313" marR="0" rtl="0" algn="just">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Vocabulary</a:t>
            </a:r>
            <a:r>
              <a:rPr lang="es-ES" sz="1800">
                <a:solidFill>
                  <a:schemeClr val="dk1"/>
                </a:solidFill>
                <a:latin typeface="Arial"/>
                <a:ea typeface="Arial"/>
                <a:cs typeface="Arial"/>
                <a:sym typeface="Arial"/>
              </a:rPr>
              <a:t>: Flashcards, canciones, representación teatral, juegos de memoria, parejas, juego del tuti fruti .</a:t>
            </a:r>
            <a:endParaRPr/>
          </a:p>
          <a:p>
            <a:pPr indent="-214313" lvl="0" marL="214313" marR="0" rtl="0" algn="just">
              <a:spcBef>
                <a:spcPts val="1200"/>
              </a:spcBef>
              <a:spcAft>
                <a:spcPts val="0"/>
              </a:spcAft>
              <a:buClr>
                <a:srgbClr val="FF6600"/>
              </a:buClr>
              <a:buSzPts val="1800"/>
              <a:buFont typeface="Noto Sans Symbols"/>
              <a:buChar char="✔"/>
            </a:pPr>
            <a:r>
              <a:rPr b="1" lang="es-ES" sz="1800">
                <a:solidFill>
                  <a:srgbClr val="FF6600"/>
                </a:solidFill>
                <a:latin typeface="Arial"/>
                <a:ea typeface="Arial"/>
                <a:cs typeface="Arial"/>
                <a:sym typeface="Arial"/>
              </a:rPr>
              <a:t>Listening &amp; speaking: </a:t>
            </a:r>
            <a:r>
              <a:rPr lang="es-ES" sz="1800">
                <a:solidFill>
                  <a:schemeClr val="dk1"/>
                </a:solidFill>
                <a:latin typeface="Arial"/>
                <a:ea typeface="Arial"/>
                <a:cs typeface="Arial"/>
                <a:sym typeface="Arial"/>
              </a:rPr>
              <a:t>música, juego de roles, películas y series.</a:t>
            </a:r>
            <a:endParaRPr/>
          </a:p>
          <a:p>
            <a:pPr indent="-214313" lvl="0" marL="214313" marR="0" rtl="0" algn="just">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Writing: </a:t>
            </a:r>
            <a:r>
              <a:rPr lang="es-ES" sz="1800">
                <a:solidFill>
                  <a:schemeClr val="dk1"/>
                </a:solidFill>
                <a:latin typeface="Arial"/>
                <a:ea typeface="Arial"/>
                <a:cs typeface="Arial"/>
                <a:sym typeface="Arial"/>
              </a:rPr>
              <a:t>temas de interés, guiado a través de imágenes, construcción de oraciones a partir de imágenes dadas.</a:t>
            </a:r>
            <a:endParaRPr/>
          </a:p>
          <a:p>
            <a:pPr indent="-214313" lvl="0" marL="214313" marR="0" rtl="0" algn="just">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Grammar: </a:t>
            </a:r>
            <a:r>
              <a:rPr lang="es-ES" sz="1800">
                <a:solidFill>
                  <a:schemeClr val="dk1"/>
                </a:solidFill>
                <a:latin typeface="Arial"/>
                <a:ea typeface="Arial"/>
                <a:cs typeface="Arial"/>
                <a:sym typeface="Arial"/>
              </a:rPr>
              <a:t>Construcción de frases a partir de palabras en cartas, comics. </a:t>
            </a:r>
            <a:endParaRPr/>
          </a:p>
          <a:p>
            <a:pPr indent="-214313" lvl="0" marL="214313" marR="0" rtl="0" algn="just">
              <a:spcBef>
                <a:spcPts val="1200"/>
              </a:spcBef>
              <a:spcAft>
                <a:spcPts val="0"/>
              </a:spcAft>
              <a:buClr>
                <a:srgbClr val="FF6600"/>
              </a:buClr>
              <a:buSzPts val="1800"/>
              <a:buFont typeface="Noto Sans Symbols"/>
              <a:buChar char="✔"/>
            </a:pPr>
            <a:r>
              <a:rPr b="1" i="1" lang="es-ES" sz="1800">
                <a:solidFill>
                  <a:srgbClr val="FF6600"/>
                </a:solidFill>
                <a:latin typeface="Arial"/>
                <a:ea typeface="Arial"/>
                <a:cs typeface="Arial"/>
                <a:sym typeface="Arial"/>
              </a:rPr>
              <a:t>SUMAR ESTRATEGIAS DE RECUERDO: </a:t>
            </a:r>
            <a:r>
              <a:rPr lang="es-ES" sz="1800">
                <a:solidFill>
                  <a:schemeClr val="dk1"/>
                </a:solidFill>
                <a:latin typeface="Arial"/>
                <a:ea typeface="Arial"/>
                <a:cs typeface="Arial"/>
                <a:sym typeface="Arial"/>
              </a:rPr>
              <a:t>Apoyarse en LSE en reglas mnemotécnicas.</a:t>
            </a:r>
            <a:endParaRPr/>
          </a:p>
        </p:txBody>
      </p:sp>
      <p:sp>
        <p:nvSpPr>
          <p:cNvPr id="1224" name="Google Shape;1224;p112"/>
          <p:cNvSpPr txBox="1"/>
          <p:nvPr/>
        </p:nvSpPr>
        <p:spPr>
          <a:xfrm>
            <a:off x="827584" y="363700"/>
            <a:ext cx="6253032" cy="377024"/>
          </a:xfrm>
          <a:prstGeom prst="rect">
            <a:avLst/>
          </a:prstGeom>
          <a:noFill/>
          <a:ln>
            <a:noFill/>
          </a:ln>
        </p:spPr>
        <p:txBody>
          <a:bodyPr anchorCtr="0" anchor="t" bIns="34275" lIns="34275" spcFirstLastPara="1" rIns="34275" wrap="square" tIns="34275">
            <a:spAutoFit/>
          </a:bodyPr>
          <a:lstStyle/>
          <a:p>
            <a:pPr indent="0" lvl="0" marL="0" marR="0" rtl="0" algn="ctr">
              <a:spcBef>
                <a:spcPts val="0"/>
              </a:spcBef>
              <a:spcAft>
                <a:spcPts val="0"/>
              </a:spcAft>
              <a:buNone/>
            </a:pPr>
            <a:r>
              <a:rPr b="1" lang="es-ES" sz="2000">
                <a:solidFill>
                  <a:srgbClr val="FF6600"/>
                </a:solidFill>
                <a:latin typeface="Arial"/>
                <a:ea typeface="Arial"/>
                <a:cs typeface="Arial"/>
                <a:sym typeface="Arial"/>
              </a:rPr>
              <a:t>ESTRATEGIAS PARA DIFERENTES MATERIAS: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13"/>
          <p:cNvSpPr txBox="1"/>
          <p:nvPr>
            <p:ph type="title"/>
          </p:nvPr>
        </p:nvSpPr>
        <p:spPr>
          <a:xfrm>
            <a:off x="457200" y="274638"/>
            <a:ext cx="3322638"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3200">
                <a:solidFill>
                  <a:srgbClr val="FF6600"/>
                </a:solidFill>
                <a:latin typeface="Arial"/>
                <a:ea typeface="Arial"/>
                <a:cs typeface="Arial"/>
                <a:sym typeface="Arial"/>
              </a:rPr>
              <a:t>Bibliografía recomendada</a:t>
            </a:r>
            <a:endParaRPr/>
          </a:p>
        </p:txBody>
      </p:sp>
      <p:sp>
        <p:nvSpPr>
          <p:cNvPr id="1230" name="Google Shape;1230;p113"/>
          <p:cNvSpPr txBox="1"/>
          <p:nvPr>
            <p:ph idx="1" type="body"/>
          </p:nvPr>
        </p:nvSpPr>
        <p:spPr>
          <a:xfrm>
            <a:off x="1326307" y="1631988"/>
            <a:ext cx="4475162" cy="1368425"/>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Portellano Pérez, J.A. (2007). </a:t>
            </a:r>
            <a:r>
              <a:rPr i="1" lang="es-ES" sz="2000">
                <a:solidFill>
                  <a:schemeClr val="dk1"/>
                </a:solidFill>
                <a:latin typeface="Arial"/>
                <a:ea typeface="Arial"/>
                <a:cs typeface="Arial"/>
                <a:sym typeface="Arial"/>
              </a:rPr>
              <a:t>La disgrafía. Concepto, diagnóstico y tratamiento</a:t>
            </a:r>
            <a:r>
              <a:rPr lang="es-ES" sz="2000">
                <a:solidFill>
                  <a:schemeClr val="dk1"/>
                </a:solidFill>
                <a:latin typeface="Arial"/>
                <a:ea typeface="Arial"/>
                <a:cs typeface="Arial"/>
                <a:sym typeface="Arial"/>
              </a:rPr>
              <a:t> (8ª ed.)</a:t>
            </a:r>
            <a:r>
              <a:rPr i="1" lang="es-ES" sz="2000">
                <a:solidFill>
                  <a:schemeClr val="dk1"/>
                </a:solidFill>
                <a:latin typeface="Arial"/>
                <a:ea typeface="Arial"/>
                <a:cs typeface="Arial"/>
                <a:sym typeface="Arial"/>
              </a:rPr>
              <a:t>.</a:t>
            </a:r>
            <a:r>
              <a:rPr lang="es-ES" sz="2000">
                <a:solidFill>
                  <a:schemeClr val="dk1"/>
                </a:solidFill>
                <a:latin typeface="Arial"/>
                <a:ea typeface="Arial"/>
                <a:cs typeface="Arial"/>
                <a:sym typeface="Arial"/>
              </a:rPr>
              <a:t> Madrid: CEPE. </a:t>
            </a:r>
            <a:endParaRPr/>
          </a:p>
        </p:txBody>
      </p:sp>
      <p:sp>
        <p:nvSpPr>
          <p:cNvPr id="1231" name="Google Shape;1231;p113"/>
          <p:cNvSpPr/>
          <p:nvPr/>
        </p:nvSpPr>
        <p:spPr>
          <a:xfrm>
            <a:off x="611560" y="1340768"/>
            <a:ext cx="2952328"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32" name="Google Shape;1232;p113"/>
          <p:cNvPicPr preferRelativeResize="0"/>
          <p:nvPr/>
        </p:nvPicPr>
        <p:blipFill rotWithShape="1">
          <a:blip r:embed="rId3">
            <a:alphaModFix/>
          </a:blip>
          <a:srcRect b="0" l="0" r="0" t="0"/>
          <a:stretch/>
        </p:blipFill>
        <p:spPr>
          <a:xfrm>
            <a:off x="5867399" y="390524"/>
            <a:ext cx="2909795" cy="4118595"/>
          </a:xfrm>
          <a:prstGeom prst="rect">
            <a:avLst/>
          </a:prstGeom>
          <a:noFill/>
          <a:ln>
            <a:noFill/>
          </a:ln>
        </p:spPr>
      </p:pic>
      <p:sp>
        <p:nvSpPr>
          <p:cNvPr id="1233" name="Google Shape;1233;p113"/>
          <p:cNvSpPr/>
          <p:nvPr/>
        </p:nvSpPr>
        <p:spPr>
          <a:xfrm>
            <a:off x="4716016" y="5589240"/>
            <a:ext cx="4249737" cy="1015663"/>
          </a:xfrm>
          <a:custGeom>
            <a:rect b="b" l="l" r="r" t="t"/>
            <a:pathLst>
              <a:path extrusionOk="0" fill="none" h="1015663" w="4249737">
                <a:moveTo>
                  <a:pt x="0" y="169281"/>
                </a:moveTo>
                <a:cubicBezTo>
                  <a:pt x="-11058" y="96176"/>
                  <a:pt x="52139" y="2388"/>
                  <a:pt x="169281" y="0"/>
                </a:cubicBezTo>
                <a:cubicBezTo>
                  <a:pt x="1083138" y="-14619"/>
                  <a:pt x="3087223" y="101487"/>
                  <a:pt x="4080456" y="0"/>
                </a:cubicBezTo>
                <a:cubicBezTo>
                  <a:pt x="4160507" y="3664"/>
                  <a:pt x="4226047" y="84347"/>
                  <a:pt x="4249737" y="169281"/>
                </a:cubicBezTo>
                <a:cubicBezTo>
                  <a:pt x="4210993" y="400745"/>
                  <a:pt x="4307169" y="778417"/>
                  <a:pt x="4249737" y="846382"/>
                </a:cubicBezTo>
                <a:cubicBezTo>
                  <a:pt x="4262850" y="923986"/>
                  <a:pt x="4164063" y="1015921"/>
                  <a:pt x="4080456" y="1015663"/>
                </a:cubicBezTo>
                <a:cubicBezTo>
                  <a:pt x="3125663" y="1241277"/>
                  <a:pt x="945182" y="984064"/>
                  <a:pt x="169281" y="1015663"/>
                </a:cubicBezTo>
                <a:cubicBezTo>
                  <a:pt x="90084" y="1024509"/>
                  <a:pt x="-5865" y="952769"/>
                  <a:pt x="0" y="846382"/>
                </a:cubicBezTo>
                <a:cubicBezTo>
                  <a:pt x="-11500" y="655455"/>
                  <a:pt x="-21397" y="457897"/>
                  <a:pt x="0" y="169281"/>
                </a:cubicBezTo>
                <a:close/>
              </a:path>
              <a:path extrusionOk="0" h="1015663" w="4249737">
                <a:moveTo>
                  <a:pt x="0" y="169281"/>
                </a:moveTo>
                <a:cubicBezTo>
                  <a:pt x="-17665" y="68458"/>
                  <a:pt x="93249" y="8713"/>
                  <a:pt x="169281" y="0"/>
                </a:cubicBezTo>
                <a:cubicBezTo>
                  <a:pt x="1789981" y="219936"/>
                  <a:pt x="2505237" y="155129"/>
                  <a:pt x="4080456" y="0"/>
                </a:cubicBezTo>
                <a:cubicBezTo>
                  <a:pt x="4181990" y="8692"/>
                  <a:pt x="4226958" y="67999"/>
                  <a:pt x="4249737" y="169281"/>
                </a:cubicBezTo>
                <a:cubicBezTo>
                  <a:pt x="4303803" y="289757"/>
                  <a:pt x="4266150" y="770592"/>
                  <a:pt x="4249737" y="846382"/>
                </a:cubicBezTo>
                <a:cubicBezTo>
                  <a:pt x="4246018" y="937529"/>
                  <a:pt x="4159341" y="1036478"/>
                  <a:pt x="4080456" y="1015663"/>
                </a:cubicBezTo>
                <a:cubicBezTo>
                  <a:pt x="3250031" y="980780"/>
                  <a:pt x="1264824" y="874527"/>
                  <a:pt x="169281" y="1015663"/>
                </a:cubicBezTo>
                <a:cubicBezTo>
                  <a:pt x="77461" y="1013545"/>
                  <a:pt x="18688" y="949274"/>
                  <a:pt x="0" y="846382"/>
                </a:cubicBezTo>
                <a:cubicBezTo>
                  <a:pt x="21544" y="667765"/>
                  <a:pt x="-34105" y="291498"/>
                  <a:pt x="0" y="169281"/>
                </a:cubicBezTo>
                <a:close/>
              </a:path>
              <a:path extrusionOk="0" fill="none" h="1015663" w="4249737">
                <a:moveTo>
                  <a:pt x="0" y="169281"/>
                </a:moveTo>
                <a:cubicBezTo>
                  <a:pt x="-13160" y="84351"/>
                  <a:pt x="66718" y="19452"/>
                  <a:pt x="169281" y="0"/>
                </a:cubicBezTo>
                <a:cubicBezTo>
                  <a:pt x="1044482" y="-65070"/>
                  <a:pt x="3005012" y="66236"/>
                  <a:pt x="4080456" y="0"/>
                </a:cubicBezTo>
                <a:cubicBezTo>
                  <a:pt x="4156565" y="6452"/>
                  <a:pt x="4235567" y="76222"/>
                  <a:pt x="4249737" y="169281"/>
                </a:cubicBezTo>
                <a:cubicBezTo>
                  <a:pt x="4234573" y="412190"/>
                  <a:pt x="4307649" y="775665"/>
                  <a:pt x="4249737" y="846382"/>
                </a:cubicBezTo>
                <a:cubicBezTo>
                  <a:pt x="4257279" y="935936"/>
                  <a:pt x="4161166" y="1027898"/>
                  <a:pt x="4080456" y="1015663"/>
                </a:cubicBezTo>
                <a:cubicBezTo>
                  <a:pt x="3192562" y="1195822"/>
                  <a:pt x="943567" y="852626"/>
                  <a:pt x="169281" y="1015663"/>
                </a:cubicBezTo>
                <a:cubicBezTo>
                  <a:pt x="99173" y="1014190"/>
                  <a:pt x="588" y="950455"/>
                  <a:pt x="0" y="846382"/>
                </a:cubicBezTo>
                <a:cubicBezTo>
                  <a:pt x="-56689" y="705673"/>
                  <a:pt x="28796" y="478436"/>
                  <a:pt x="0" y="169281"/>
                </a:cubicBezTo>
                <a:close/>
              </a:path>
            </a:pathLst>
          </a:cu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Rodríguez Jorrin, D. (2013). </a:t>
            </a:r>
            <a:r>
              <a:rPr i="1" lang="es-ES" sz="2000">
                <a:solidFill>
                  <a:schemeClr val="dk1"/>
                </a:solidFill>
                <a:latin typeface="Arial"/>
                <a:ea typeface="Arial"/>
                <a:cs typeface="Arial"/>
                <a:sym typeface="Arial"/>
              </a:rPr>
              <a:t>La disortografía. Prevención y corrección</a:t>
            </a:r>
            <a:r>
              <a:rPr lang="es-ES" sz="2000">
                <a:solidFill>
                  <a:schemeClr val="dk1"/>
                </a:solidFill>
                <a:latin typeface="Arial"/>
                <a:ea typeface="Arial"/>
                <a:cs typeface="Arial"/>
                <a:sym typeface="Arial"/>
              </a:rPr>
              <a:t> (8ª ed.). Madrid: CEPE</a:t>
            </a:r>
            <a:endParaRPr/>
          </a:p>
        </p:txBody>
      </p:sp>
      <p:pic>
        <p:nvPicPr>
          <p:cNvPr id="1234" name="Google Shape;1234;p113"/>
          <p:cNvPicPr preferRelativeResize="0"/>
          <p:nvPr/>
        </p:nvPicPr>
        <p:blipFill rotWithShape="1">
          <a:blip r:embed="rId4">
            <a:alphaModFix/>
          </a:blip>
          <a:srcRect b="0" l="0" r="0" t="0"/>
          <a:stretch/>
        </p:blipFill>
        <p:spPr>
          <a:xfrm>
            <a:off x="2087724" y="3141663"/>
            <a:ext cx="2495550" cy="354137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114"/>
          <p:cNvSpPr txBox="1"/>
          <p:nvPr>
            <p:ph idx="1" type="body"/>
          </p:nvPr>
        </p:nvSpPr>
        <p:spPr>
          <a:xfrm>
            <a:off x="468313" y="633413"/>
            <a:ext cx="3825875" cy="135542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Fernández Baroja, M.F., Llopis, A.M., Pablo, C. (2012). </a:t>
            </a:r>
            <a:r>
              <a:rPr i="1" lang="es-ES" sz="2000">
                <a:solidFill>
                  <a:schemeClr val="dk1"/>
                </a:solidFill>
                <a:latin typeface="Arial"/>
                <a:ea typeface="Arial"/>
                <a:cs typeface="Arial"/>
                <a:sym typeface="Arial"/>
              </a:rPr>
              <a:t>Discalculia escolar</a:t>
            </a:r>
            <a:r>
              <a:rPr lang="es-ES" sz="2000">
                <a:solidFill>
                  <a:schemeClr val="dk1"/>
                </a:solidFill>
                <a:latin typeface="Arial"/>
                <a:ea typeface="Arial"/>
                <a:cs typeface="Arial"/>
                <a:sym typeface="Arial"/>
              </a:rPr>
              <a:t>. Madrid: CEPE. </a:t>
            </a:r>
            <a:endParaRPr/>
          </a:p>
          <a:p>
            <a:pPr indent="0" lvl="0" marL="0" rtl="0" algn="just">
              <a:spcBef>
                <a:spcPts val="400"/>
              </a:spcBef>
              <a:spcAft>
                <a:spcPts val="0"/>
              </a:spcAft>
              <a:buClr>
                <a:schemeClr val="dk1"/>
              </a:buClr>
              <a:buSzPts val="2000"/>
              <a:buFont typeface="Arial"/>
              <a:buNone/>
            </a:pPr>
            <a:r>
              <a:t/>
            </a:r>
            <a:endParaRPr sz="2000">
              <a:latin typeface="Arial"/>
              <a:ea typeface="Arial"/>
              <a:cs typeface="Arial"/>
              <a:sym typeface="Arial"/>
            </a:endParaRPr>
          </a:p>
        </p:txBody>
      </p:sp>
      <p:sp>
        <p:nvSpPr>
          <p:cNvPr id="1240" name="Google Shape;1240;p114"/>
          <p:cNvSpPr/>
          <p:nvPr/>
        </p:nvSpPr>
        <p:spPr>
          <a:xfrm>
            <a:off x="4932363" y="4868863"/>
            <a:ext cx="4032250" cy="1631216"/>
          </a:xfrm>
          <a:custGeom>
            <a:rect b="b" l="l" r="r" t="t"/>
            <a:pathLst>
              <a:path extrusionOk="0" fill="none" h="1631216" w="4032250">
                <a:moveTo>
                  <a:pt x="0" y="271875"/>
                </a:moveTo>
                <a:cubicBezTo>
                  <a:pt x="10612" y="151774"/>
                  <a:pt x="131056" y="27038"/>
                  <a:pt x="271875" y="0"/>
                </a:cubicBezTo>
                <a:cubicBezTo>
                  <a:pt x="719661" y="-67780"/>
                  <a:pt x="3001835" y="-4459"/>
                  <a:pt x="3760375" y="0"/>
                </a:cubicBezTo>
                <a:cubicBezTo>
                  <a:pt x="3932963" y="-20099"/>
                  <a:pt x="4011131" y="116140"/>
                  <a:pt x="4032250" y="271875"/>
                </a:cubicBezTo>
                <a:cubicBezTo>
                  <a:pt x="4049700" y="522734"/>
                  <a:pt x="3969492" y="1029410"/>
                  <a:pt x="4032250" y="1359341"/>
                </a:cubicBezTo>
                <a:cubicBezTo>
                  <a:pt x="4001346" y="1537045"/>
                  <a:pt x="3908970" y="1662020"/>
                  <a:pt x="3760375" y="1631216"/>
                </a:cubicBezTo>
                <a:cubicBezTo>
                  <a:pt x="2383676" y="1714055"/>
                  <a:pt x="706989" y="1600823"/>
                  <a:pt x="271875" y="1631216"/>
                </a:cubicBezTo>
                <a:cubicBezTo>
                  <a:pt x="157040" y="1652379"/>
                  <a:pt x="-9242" y="1489152"/>
                  <a:pt x="0" y="1359341"/>
                </a:cubicBezTo>
                <a:cubicBezTo>
                  <a:pt x="-91832" y="895310"/>
                  <a:pt x="-26526" y="485625"/>
                  <a:pt x="0" y="271875"/>
                </a:cubicBezTo>
                <a:close/>
              </a:path>
              <a:path extrusionOk="0" h="1631216" w="4032250">
                <a:moveTo>
                  <a:pt x="0" y="271875"/>
                </a:moveTo>
                <a:cubicBezTo>
                  <a:pt x="-12294" y="133875"/>
                  <a:pt x="124201" y="21050"/>
                  <a:pt x="271875" y="0"/>
                </a:cubicBezTo>
                <a:cubicBezTo>
                  <a:pt x="879313" y="105631"/>
                  <a:pt x="2725422" y="-359335"/>
                  <a:pt x="3760375" y="0"/>
                </a:cubicBezTo>
                <a:cubicBezTo>
                  <a:pt x="3941983" y="-27139"/>
                  <a:pt x="4032520" y="132360"/>
                  <a:pt x="4032250" y="271875"/>
                </a:cubicBezTo>
                <a:cubicBezTo>
                  <a:pt x="4025531" y="728638"/>
                  <a:pt x="3989959" y="1236230"/>
                  <a:pt x="4032250" y="1359341"/>
                </a:cubicBezTo>
                <a:cubicBezTo>
                  <a:pt x="4066310" y="1516006"/>
                  <a:pt x="3902630" y="1609416"/>
                  <a:pt x="3760375" y="1631216"/>
                </a:cubicBezTo>
                <a:cubicBezTo>
                  <a:pt x="3279802" y="1525308"/>
                  <a:pt x="1199736" y="1733996"/>
                  <a:pt x="271875" y="1631216"/>
                </a:cubicBezTo>
                <a:cubicBezTo>
                  <a:pt x="124162" y="1611617"/>
                  <a:pt x="22305" y="1503830"/>
                  <a:pt x="0" y="1359341"/>
                </a:cubicBezTo>
                <a:cubicBezTo>
                  <a:pt x="-22747" y="824727"/>
                  <a:pt x="-100089" y="615740"/>
                  <a:pt x="0" y="271875"/>
                </a:cubicBezTo>
                <a:close/>
              </a:path>
              <a:path extrusionOk="0" fill="none" h="1631216" w="4032250">
                <a:moveTo>
                  <a:pt x="0" y="271875"/>
                </a:moveTo>
                <a:cubicBezTo>
                  <a:pt x="6192" y="137625"/>
                  <a:pt x="148111" y="1473"/>
                  <a:pt x="271875" y="0"/>
                </a:cubicBezTo>
                <a:cubicBezTo>
                  <a:pt x="744680" y="-85564"/>
                  <a:pt x="3024382" y="4234"/>
                  <a:pt x="3760375" y="0"/>
                </a:cubicBezTo>
                <a:cubicBezTo>
                  <a:pt x="3923613" y="-10817"/>
                  <a:pt x="4001216" y="129566"/>
                  <a:pt x="4032250" y="271875"/>
                </a:cubicBezTo>
                <a:cubicBezTo>
                  <a:pt x="4033905" y="469016"/>
                  <a:pt x="4020797" y="992717"/>
                  <a:pt x="4032250" y="1359341"/>
                </a:cubicBezTo>
                <a:cubicBezTo>
                  <a:pt x="4027577" y="1517255"/>
                  <a:pt x="3899017" y="1615927"/>
                  <a:pt x="3760375" y="1631216"/>
                </a:cubicBezTo>
                <a:cubicBezTo>
                  <a:pt x="2362740" y="1721842"/>
                  <a:pt x="734436" y="1631106"/>
                  <a:pt x="271875" y="1631216"/>
                </a:cubicBezTo>
                <a:cubicBezTo>
                  <a:pt x="130421" y="1624025"/>
                  <a:pt x="-688" y="1494581"/>
                  <a:pt x="0" y="1359341"/>
                </a:cubicBezTo>
                <a:cubicBezTo>
                  <a:pt x="-79143" y="905662"/>
                  <a:pt x="-37740" y="477038"/>
                  <a:pt x="0" y="271875"/>
                </a:cubicBezTo>
                <a:close/>
              </a:path>
            </a:pathLst>
          </a:cu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Fernández Baroja, M.F., Llopis, A.M., Pablo, C. (2009). </a:t>
            </a:r>
            <a:r>
              <a:rPr i="1" lang="es-ES" sz="2000">
                <a:solidFill>
                  <a:schemeClr val="dk1"/>
                </a:solidFill>
                <a:latin typeface="Arial"/>
                <a:ea typeface="Arial"/>
                <a:cs typeface="Arial"/>
                <a:sym typeface="Arial"/>
              </a:rPr>
              <a:t>La dislexia. Origen, diagnóstico y recuperación</a:t>
            </a:r>
            <a:r>
              <a:rPr lang="es-ES" sz="2000">
                <a:solidFill>
                  <a:schemeClr val="dk1"/>
                </a:solidFill>
                <a:latin typeface="Arial"/>
                <a:ea typeface="Arial"/>
                <a:cs typeface="Arial"/>
                <a:sym typeface="Arial"/>
              </a:rPr>
              <a:t> (17ª ed.). Madrid: CEPE. </a:t>
            </a:r>
            <a:endParaRPr/>
          </a:p>
        </p:txBody>
      </p:sp>
      <p:pic>
        <p:nvPicPr>
          <p:cNvPr descr="http://www.paradox.es/static/img/portadas/_visd_0000JPG00O90.jpg" id="1241" name="Google Shape;1241;p114"/>
          <p:cNvPicPr preferRelativeResize="0"/>
          <p:nvPr/>
        </p:nvPicPr>
        <p:blipFill rotWithShape="1">
          <a:blip r:embed="rId3">
            <a:alphaModFix/>
          </a:blip>
          <a:srcRect b="0" l="0" r="0" t="0"/>
          <a:stretch/>
        </p:blipFill>
        <p:spPr>
          <a:xfrm>
            <a:off x="1042988" y="2133600"/>
            <a:ext cx="2808932" cy="3940687"/>
          </a:xfrm>
          <a:prstGeom prst="rect">
            <a:avLst/>
          </a:prstGeom>
          <a:noFill/>
          <a:ln>
            <a:noFill/>
          </a:ln>
        </p:spPr>
      </p:pic>
      <p:pic>
        <p:nvPicPr>
          <p:cNvPr descr="http://imagenes.espaciologopedico.com/tienda/28/8485252128.jpg" id="1242" name="Google Shape;1242;p114"/>
          <p:cNvPicPr preferRelativeResize="0"/>
          <p:nvPr/>
        </p:nvPicPr>
        <p:blipFill rotWithShape="1">
          <a:blip r:embed="rId4">
            <a:alphaModFix/>
          </a:blip>
          <a:srcRect b="0" l="0" r="0" t="0"/>
          <a:stretch/>
        </p:blipFill>
        <p:spPr>
          <a:xfrm>
            <a:off x="5292082" y="0"/>
            <a:ext cx="3206750" cy="445096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15"/>
          <p:cNvSpPr txBox="1"/>
          <p:nvPr>
            <p:ph idx="1" type="body"/>
          </p:nvPr>
        </p:nvSpPr>
        <p:spPr>
          <a:xfrm>
            <a:off x="404802" y="332656"/>
            <a:ext cx="4032250" cy="1728167"/>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Outon Ovideo, P. (2008). </a:t>
            </a:r>
            <a:r>
              <a:rPr i="1" lang="es-ES" sz="2000">
                <a:solidFill>
                  <a:schemeClr val="dk1"/>
                </a:solidFill>
                <a:latin typeface="Arial"/>
                <a:ea typeface="Arial"/>
                <a:cs typeface="Arial"/>
                <a:sym typeface="Arial"/>
              </a:rPr>
              <a:t>Programas de intervención con disléxicos. Diseño, implantación y evaluación</a:t>
            </a:r>
            <a:r>
              <a:rPr lang="es-ES" sz="2000">
                <a:solidFill>
                  <a:schemeClr val="dk1"/>
                </a:solidFill>
                <a:latin typeface="Arial"/>
                <a:ea typeface="Arial"/>
                <a:cs typeface="Arial"/>
                <a:sym typeface="Arial"/>
              </a:rPr>
              <a:t> (3ª ed.)</a:t>
            </a:r>
            <a:r>
              <a:rPr i="1" lang="es-ES" sz="2000">
                <a:solidFill>
                  <a:schemeClr val="dk1"/>
                </a:solidFill>
                <a:latin typeface="Arial"/>
                <a:ea typeface="Arial"/>
                <a:cs typeface="Arial"/>
                <a:sym typeface="Arial"/>
              </a:rPr>
              <a:t>.</a:t>
            </a:r>
            <a:r>
              <a:rPr lang="es-ES" sz="2000">
                <a:solidFill>
                  <a:schemeClr val="dk1"/>
                </a:solidFill>
                <a:latin typeface="Arial"/>
                <a:ea typeface="Arial"/>
                <a:cs typeface="Arial"/>
                <a:sym typeface="Arial"/>
              </a:rPr>
              <a:t> Madrid: CEPE. </a:t>
            </a:r>
            <a:endParaRPr/>
          </a:p>
        </p:txBody>
      </p:sp>
      <p:pic>
        <p:nvPicPr>
          <p:cNvPr id="1248" name="Google Shape;1248;p115"/>
          <p:cNvPicPr preferRelativeResize="0"/>
          <p:nvPr/>
        </p:nvPicPr>
        <p:blipFill rotWithShape="1">
          <a:blip r:embed="rId3">
            <a:alphaModFix/>
          </a:blip>
          <a:srcRect b="15063" l="28120" r="26146" t="14700"/>
          <a:stretch/>
        </p:blipFill>
        <p:spPr>
          <a:xfrm>
            <a:off x="1671628" y="2249042"/>
            <a:ext cx="2765424" cy="4247493"/>
          </a:xfrm>
          <a:prstGeom prst="rect">
            <a:avLst/>
          </a:prstGeom>
          <a:noFill/>
          <a:ln>
            <a:noFill/>
          </a:ln>
        </p:spPr>
      </p:pic>
      <p:sp>
        <p:nvSpPr>
          <p:cNvPr id="1249" name="Google Shape;1249;p115"/>
          <p:cNvSpPr/>
          <p:nvPr/>
        </p:nvSpPr>
        <p:spPr>
          <a:xfrm>
            <a:off x="4975227" y="5258068"/>
            <a:ext cx="3960813" cy="1323439"/>
          </a:xfrm>
          <a:custGeom>
            <a:rect b="b" l="l" r="r" t="t"/>
            <a:pathLst>
              <a:path extrusionOk="0" fill="none" h="1323439" w="3960813">
                <a:moveTo>
                  <a:pt x="0" y="220578"/>
                </a:moveTo>
                <a:cubicBezTo>
                  <a:pt x="19326" y="81293"/>
                  <a:pt x="123458" y="-22334"/>
                  <a:pt x="220578" y="0"/>
                </a:cubicBezTo>
                <a:cubicBezTo>
                  <a:pt x="1100095" y="-93775"/>
                  <a:pt x="3243012" y="-200163"/>
                  <a:pt x="3740235" y="0"/>
                </a:cubicBezTo>
                <a:cubicBezTo>
                  <a:pt x="3874010" y="-8956"/>
                  <a:pt x="3968304" y="102192"/>
                  <a:pt x="3960813" y="220578"/>
                </a:cubicBezTo>
                <a:cubicBezTo>
                  <a:pt x="4022018" y="320625"/>
                  <a:pt x="3993970" y="926171"/>
                  <a:pt x="3960813" y="1102861"/>
                </a:cubicBezTo>
                <a:cubicBezTo>
                  <a:pt x="3973364" y="1249383"/>
                  <a:pt x="3875337" y="1298669"/>
                  <a:pt x="3740235" y="1323439"/>
                </a:cubicBezTo>
                <a:cubicBezTo>
                  <a:pt x="3078538" y="1352458"/>
                  <a:pt x="1071503" y="1374507"/>
                  <a:pt x="220578" y="1323439"/>
                </a:cubicBezTo>
                <a:cubicBezTo>
                  <a:pt x="100195" y="1300088"/>
                  <a:pt x="18551" y="1262510"/>
                  <a:pt x="0" y="1102861"/>
                </a:cubicBezTo>
                <a:cubicBezTo>
                  <a:pt x="12387" y="873185"/>
                  <a:pt x="-83194" y="341613"/>
                  <a:pt x="0" y="220578"/>
                </a:cubicBezTo>
                <a:close/>
              </a:path>
              <a:path extrusionOk="0" h="1323439" w="3960813">
                <a:moveTo>
                  <a:pt x="0" y="220578"/>
                </a:moveTo>
                <a:cubicBezTo>
                  <a:pt x="7768" y="89546"/>
                  <a:pt x="86470" y="956"/>
                  <a:pt x="220578" y="0"/>
                </a:cubicBezTo>
                <a:cubicBezTo>
                  <a:pt x="637723" y="133111"/>
                  <a:pt x="3216884" y="-92179"/>
                  <a:pt x="3740235" y="0"/>
                </a:cubicBezTo>
                <a:cubicBezTo>
                  <a:pt x="3849355" y="18726"/>
                  <a:pt x="3977075" y="84790"/>
                  <a:pt x="3960813" y="220578"/>
                </a:cubicBezTo>
                <a:cubicBezTo>
                  <a:pt x="3911145" y="617788"/>
                  <a:pt x="4051954" y="652043"/>
                  <a:pt x="3960813" y="1102861"/>
                </a:cubicBezTo>
                <a:cubicBezTo>
                  <a:pt x="3971266" y="1250463"/>
                  <a:pt x="3874219" y="1321006"/>
                  <a:pt x="3740235" y="1323439"/>
                </a:cubicBezTo>
                <a:cubicBezTo>
                  <a:pt x="3220018" y="1245201"/>
                  <a:pt x="1527936" y="1235790"/>
                  <a:pt x="220578" y="1323439"/>
                </a:cubicBezTo>
                <a:cubicBezTo>
                  <a:pt x="117411" y="1333713"/>
                  <a:pt x="-7402" y="1215611"/>
                  <a:pt x="0" y="1102861"/>
                </a:cubicBezTo>
                <a:cubicBezTo>
                  <a:pt x="-24668" y="886675"/>
                  <a:pt x="37385" y="309483"/>
                  <a:pt x="0" y="220578"/>
                </a:cubicBezTo>
                <a:close/>
              </a:path>
              <a:path extrusionOk="0" fill="none" h="1323439" w="3960813">
                <a:moveTo>
                  <a:pt x="0" y="220578"/>
                </a:moveTo>
                <a:cubicBezTo>
                  <a:pt x="21424" y="81001"/>
                  <a:pt x="111962" y="-30100"/>
                  <a:pt x="220578" y="0"/>
                </a:cubicBezTo>
                <a:cubicBezTo>
                  <a:pt x="1206177" y="-1191"/>
                  <a:pt x="3162248" y="-129747"/>
                  <a:pt x="3740235" y="0"/>
                </a:cubicBezTo>
                <a:cubicBezTo>
                  <a:pt x="3878056" y="4814"/>
                  <a:pt x="3966285" y="97540"/>
                  <a:pt x="3960813" y="220578"/>
                </a:cubicBezTo>
                <a:cubicBezTo>
                  <a:pt x="3997427" y="298921"/>
                  <a:pt x="3997015" y="922017"/>
                  <a:pt x="3960813" y="1102861"/>
                </a:cubicBezTo>
                <a:cubicBezTo>
                  <a:pt x="3970285" y="1242227"/>
                  <a:pt x="3873186" y="1310651"/>
                  <a:pt x="3740235" y="1323439"/>
                </a:cubicBezTo>
                <a:cubicBezTo>
                  <a:pt x="3075931" y="1350642"/>
                  <a:pt x="1247820" y="1498363"/>
                  <a:pt x="220578" y="1323439"/>
                </a:cubicBezTo>
                <a:cubicBezTo>
                  <a:pt x="105196" y="1312964"/>
                  <a:pt x="-9379" y="1256544"/>
                  <a:pt x="0" y="1102861"/>
                </a:cubicBezTo>
                <a:cubicBezTo>
                  <a:pt x="12302" y="873915"/>
                  <a:pt x="-94861" y="350772"/>
                  <a:pt x="0" y="220578"/>
                </a:cubicBezTo>
                <a:close/>
              </a:path>
            </a:pathLst>
          </a:cu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Smith, S.L. (2000). </a:t>
            </a:r>
            <a:r>
              <a:rPr i="1" lang="es-ES" sz="2000">
                <a:solidFill>
                  <a:schemeClr val="dk1"/>
                </a:solidFill>
                <a:latin typeface="Arial"/>
                <a:ea typeface="Arial"/>
                <a:cs typeface="Arial"/>
                <a:sym typeface="Arial"/>
              </a:rPr>
              <a:t>Sin respuestas simples. Reconozca al niño con problemas del aprendizaje</a:t>
            </a:r>
            <a:r>
              <a:rPr lang="es-ES" sz="2000">
                <a:solidFill>
                  <a:schemeClr val="dk1"/>
                </a:solidFill>
                <a:latin typeface="Arial"/>
                <a:ea typeface="Arial"/>
                <a:cs typeface="Arial"/>
                <a:sym typeface="Arial"/>
              </a:rPr>
              <a:t>. Ed. Plaza Mayor. </a:t>
            </a:r>
            <a:endParaRPr/>
          </a:p>
        </p:txBody>
      </p:sp>
      <p:pic>
        <p:nvPicPr>
          <p:cNvPr id="1250" name="Google Shape;1250;p115"/>
          <p:cNvPicPr preferRelativeResize="0"/>
          <p:nvPr/>
        </p:nvPicPr>
        <p:blipFill rotWithShape="1">
          <a:blip r:embed="rId4">
            <a:alphaModFix/>
          </a:blip>
          <a:srcRect b="0" l="0" r="0" t="0"/>
          <a:stretch/>
        </p:blipFill>
        <p:spPr>
          <a:xfrm>
            <a:off x="5619752" y="118329"/>
            <a:ext cx="3316288" cy="508781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16"/>
          <p:cNvSpPr txBox="1"/>
          <p:nvPr>
            <p:ph idx="1" type="body"/>
          </p:nvPr>
        </p:nvSpPr>
        <p:spPr>
          <a:xfrm>
            <a:off x="673224" y="2586608"/>
            <a:ext cx="3898776" cy="1684783"/>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Clr>
                <a:schemeClr val="dk1"/>
              </a:buClr>
              <a:buSzPts val="2000"/>
              <a:buFont typeface="Arial"/>
              <a:buNone/>
            </a:pPr>
            <a:r>
              <a:rPr lang="es-ES" sz="2000">
                <a:solidFill>
                  <a:schemeClr val="dk1"/>
                </a:solidFill>
                <a:latin typeface="Arial"/>
                <a:ea typeface="Arial"/>
                <a:cs typeface="Arial"/>
                <a:sym typeface="Arial"/>
              </a:rPr>
              <a:t>Sans, A. (2008). </a:t>
            </a:r>
            <a:r>
              <a:rPr i="1" lang="es-ES" sz="2000">
                <a:solidFill>
                  <a:schemeClr val="dk1"/>
                </a:solidFill>
                <a:latin typeface="Arial"/>
                <a:ea typeface="Arial"/>
                <a:cs typeface="Arial"/>
                <a:sym typeface="Arial"/>
              </a:rPr>
              <a:t>¿Por qué me cuesta tanto aprender? Trastornos del aprendizaje.</a:t>
            </a:r>
            <a:r>
              <a:rPr lang="es-ES" sz="2000">
                <a:solidFill>
                  <a:schemeClr val="dk1"/>
                </a:solidFill>
                <a:latin typeface="Arial"/>
                <a:ea typeface="Arial"/>
                <a:cs typeface="Arial"/>
                <a:sym typeface="Arial"/>
              </a:rPr>
              <a:t> Barcelona: Edebé. </a:t>
            </a:r>
            <a:endParaRPr/>
          </a:p>
        </p:txBody>
      </p:sp>
      <p:pic>
        <p:nvPicPr>
          <p:cNvPr descr="http://ecx.images-amazon.com/images/I/41Z0OWIF4jL._SY300_.jpg" id="1256" name="Google Shape;1256;p116"/>
          <p:cNvPicPr preferRelativeResize="0"/>
          <p:nvPr/>
        </p:nvPicPr>
        <p:blipFill rotWithShape="1">
          <a:blip r:embed="rId3">
            <a:alphaModFix/>
          </a:blip>
          <a:srcRect b="0" l="0" r="0" t="0"/>
          <a:stretch/>
        </p:blipFill>
        <p:spPr>
          <a:xfrm>
            <a:off x="5292079" y="1074737"/>
            <a:ext cx="3499077" cy="552261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id="1261" name="Google Shape;1261;p117"/>
          <p:cNvPicPr preferRelativeResize="0"/>
          <p:nvPr/>
        </p:nvPicPr>
        <p:blipFill rotWithShape="1">
          <a:blip r:embed="rId3">
            <a:alphaModFix/>
          </a:blip>
          <a:srcRect b="0" l="0" r="0" t="0"/>
          <a:stretch/>
        </p:blipFill>
        <p:spPr>
          <a:xfrm>
            <a:off x="539552" y="273242"/>
            <a:ext cx="2448272" cy="3731640"/>
          </a:xfrm>
          <a:prstGeom prst="rect">
            <a:avLst/>
          </a:prstGeom>
          <a:noFill/>
          <a:ln>
            <a:noFill/>
          </a:ln>
        </p:spPr>
      </p:pic>
      <p:pic>
        <p:nvPicPr>
          <p:cNvPr id="1262" name="Google Shape;1262;p117"/>
          <p:cNvPicPr preferRelativeResize="0"/>
          <p:nvPr/>
        </p:nvPicPr>
        <p:blipFill rotWithShape="1">
          <a:blip r:embed="rId4">
            <a:alphaModFix/>
          </a:blip>
          <a:srcRect b="0" l="0" r="0" t="0"/>
          <a:stretch/>
        </p:blipFill>
        <p:spPr>
          <a:xfrm>
            <a:off x="4400916" y="111170"/>
            <a:ext cx="2448272" cy="3709829"/>
          </a:xfrm>
          <a:prstGeom prst="rect">
            <a:avLst/>
          </a:prstGeom>
          <a:noFill/>
          <a:ln>
            <a:noFill/>
          </a:ln>
        </p:spPr>
      </p:pic>
      <p:pic>
        <p:nvPicPr>
          <p:cNvPr id="1263" name="Google Shape;1263;p117"/>
          <p:cNvPicPr preferRelativeResize="0"/>
          <p:nvPr/>
        </p:nvPicPr>
        <p:blipFill rotWithShape="1">
          <a:blip r:embed="rId5">
            <a:alphaModFix/>
          </a:blip>
          <a:srcRect b="0" l="0" r="0" t="0"/>
          <a:stretch/>
        </p:blipFill>
        <p:spPr>
          <a:xfrm>
            <a:off x="2231739" y="2743375"/>
            <a:ext cx="2628205" cy="3994682"/>
          </a:xfrm>
          <a:prstGeom prst="rect">
            <a:avLst/>
          </a:prstGeom>
          <a:noFill/>
          <a:ln>
            <a:noFill/>
          </a:ln>
        </p:spPr>
      </p:pic>
      <p:pic>
        <p:nvPicPr>
          <p:cNvPr id="1264" name="Google Shape;1264;p117"/>
          <p:cNvPicPr preferRelativeResize="0"/>
          <p:nvPr/>
        </p:nvPicPr>
        <p:blipFill rotWithShape="1">
          <a:blip r:embed="rId6">
            <a:alphaModFix/>
          </a:blip>
          <a:srcRect b="0" l="0" r="0" t="0"/>
          <a:stretch/>
        </p:blipFill>
        <p:spPr>
          <a:xfrm>
            <a:off x="6102126" y="3029150"/>
            <a:ext cx="2628205" cy="380446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pic>
        <p:nvPicPr>
          <p:cNvPr id="1269" name="Google Shape;1269;p118"/>
          <p:cNvPicPr preferRelativeResize="0"/>
          <p:nvPr>
            <p:ph idx="1" type="body"/>
          </p:nvPr>
        </p:nvPicPr>
        <p:blipFill rotWithShape="1">
          <a:blip r:embed="rId3">
            <a:alphaModFix/>
          </a:blip>
          <a:srcRect b="0" l="0" r="0" t="0"/>
          <a:stretch/>
        </p:blipFill>
        <p:spPr>
          <a:xfrm>
            <a:off x="2219234" y="194202"/>
            <a:ext cx="2918606" cy="4123415"/>
          </a:xfrm>
          <a:prstGeom prst="rect">
            <a:avLst/>
          </a:prstGeom>
          <a:noFill/>
          <a:ln>
            <a:noFill/>
          </a:ln>
        </p:spPr>
      </p:pic>
      <p:pic>
        <p:nvPicPr>
          <p:cNvPr id="1270" name="Google Shape;1270;p118"/>
          <p:cNvPicPr preferRelativeResize="0"/>
          <p:nvPr/>
        </p:nvPicPr>
        <p:blipFill rotWithShape="1">
          <a:blip r:embed="rId4">
            <a:alphaModFix/>
          </a:blip>
          <a:srcRect b="0" l="0" r="0" t="0"/>
          <a:stretch/>
        </p:blipFill>
        <p:spPr>
          <a:xfrm>
            <a:off x="5137840" y="218432"/>
            <a:ext cx="2592288" cy="2964585"/>
          </a:xfrm>
          <a:prstGeom prst="rect">
            <a:avLst/>
          </a:prstGeom>
          <a:noFill/>
          <a:ln>
            <a:noFill/>
          </a:ln>
        </p:spPr>
      </p:pic>
      <p:pic>
        <p:nvPicPr>
          <p:cNvPr id="1271" name="Google Shape;1271;p118"/>
          <p:cNvPicPr preferRelativeResize="0"/>
          <p:nvPr/>
        </p:nvPicPr>
        <p:blipFill rotWithShape="1">
          <a:blip r:embed="rId5">
            <a:alphaModFix/>
          </a:blip>
          <a:srcRect b="0" l="0" r="0" t="0"/>
          <a:stretch/>
        </p:blipFill>
        <p:spPr>
          <a:xfrm>
            <a:off x="226996" y="2918307"/>
            <a:ext cx="1992238" cy="2798620"/>
          </a:xfrm>
          <a:prstGeom prst="rect">
            <a:avLst/>
          </a:prstGeom>
          <a:noFill/>
          <a:ln>
            <a:noFill/>
          </a:ln>
        </p:spPr>
      </p:pic>
      <p:pic>
        <p:nvPicPr>
          <p:cNvPr id="1272" name="Google Shape;1272;p118"/>
          <p:cNvPicPr preferRelativeResize="0"/>
          <p:nvPr/>
        </p:nvPicPr>
        <p:blipFill rotWithShape="1">
          <a:blip r:embed="rId6">
            <a:alphaModFix/>
          </a:blip>
          <a:srcRect b="0" l="0" r="0" t="0"/>
          <a:stretch/>
        </p:blipFill>
        <p:spPr>
          <a:xfrm>
            <a:off x="5998398" y="2802211"/>
            <a:ext cx="2918606" cy="409916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19"/>
          <p:cNvSpPr txBox="1"/>
          <p:nvPr>
            <p:ph type="title"/>
          </p:nvPr>
        </p:nvSpPr>
        <p:spPr>
          <a:xfrm>
            <a:off x="457200" y="274638"/>
            <a:ext cx="8229600" cy="56207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s-ES">
                <a:solidFill>
                  <a:srgbClr val="FF6600"/>
                </a:solidFill>
                <a:latin typeface="Arial"/>
                <a:ea typeface="Arial"/>
                <a:cs typeface="Arial"/>
                <a:sym typeface="Arial"/>
              </a:rPr>
              <a:t>BIBLIOGRAFÍA</a:t>
            </a:r>
            <a:endParaRPr/>
          </a:p>
        </p:txBody>
      </p:sp>
      <p:sp>
        <p:nvSpPr>
          <p:cNvPr id="1278" name="Google Shape;1278;p119"/>
          <p:cNvSpPr txBox="1"/>
          <p:nvPr>
            <p:ph idx="1" type="body"/>
          </p:nvPr>
        </p:nvSpPr>
        <p:spPr>
          <a:xfrm>
            <a:off x="457200" y="1000298"/>
            <a:ext cx="8229600" cy="485740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just">
              <a:spcBef>
                <a:spcPts val="0"/>
              </a:spcBef>
              <a:spcAft>
                <a:spcPts val="0"/>
              </a:spcAft>
              <a:buClr>
                <a:schemeClr val="dk1"/>
              </a:buClr>
              <a:buSzPct val="100000"/>
              <a:buChar char="•"/>
            </a:pPr>
            <a:r>
              <a:rPr lang="es-ES" sz="2400"/>
              <a:t>Orjales Villar, I ( 1998). Déficit de atención con hiperactividad. Manual para padres y educadores (18º edición). Madrid. CEPE.</a:t>
            </a:r>
            <a:endParaRPr/>
          </a:p>
          <a:p>
            <a:pPr indent="-342900" lvl="0" marL="342900" rtl="0" algn="just">
              <a:spcBef>
                <a:spcPts val="1644"/>
              </a:spcBef>
              <a:spcAft>
                <a:spcPts val="0"/>
              </a:spcAft>
              <a:buClr>
                <a:schemeClr val="dk1"/>
              </a:buClr>
              <a:buSzPct val="100000"/>
              <a:buChar char="•"/>
            </a:pPr>
            <a:r>
              <a:rPr lang="es-ES" sz="2400"/>
              <a:t>Lora Espinosa, A., &amp; Díaz Aguilar, M. (2013). Trastornos de aprendizaje en el niño con TDAH. </a:t>
            </a:r>
            <a:r>
              <a:rPr i="1" lang="es-ES" sz="2400"/>
              <a:t>Curso de Actualización Pediátrica</a:t>
            </a:r>
            <a:r>
              <a:rPr lang="es-ES" sz="2400"/>
              <a:t> (pp. 23-36). Madrid: Exlibris Ediciones.</a:t>
            </a:r>
            <a:endParaRPr/>
          </a:p>
          <a:p>
            <a:pPr indent="-342900" lvl="0" marL="342900" rtl="0" algn="just">
              <a:spcBef>
                <a:spcPts val="1644"/>
              </a:spcBef>
              <a:spcAft>
                <a:spcPts val="0"/>
              </a:spcAft>
              <a:buClr>
                <a:schemeClr val="dk1"/>
              </a:buClr>
              <a:buSzPct val="100000"/>
              <a:buChar char="•"/>
            </a:pPr>
            <a:r>
              <a:rPr lang="es-ES" sz="2400"/>
              <a:t>Portellano Pérez, J.A. (2007). </a:t>
            </a:r>
            <a:r>
              <a:rPr i="1" lang="es-ES" sz="2400"/>
              <a:t>La disgrafía. Concepto, diagnóstico y tratamiento</a:t>
            </a:r>
            <a:r>
              <a:rPr lang="es-ES" sz="2400"/>
              <a:t> (8ª ed.)</a:t>
            </a:r>
            <a:r>
              <a:rPr i="1" lang="es-ES" sz="2400"/>
              <a:t>.</a:t>
            </a:r>
            <a:r>
              <a:rPr lang="es-ES" sz="2400"/>
              <a:t> Madrid: CEPE. </a:t>
            </a:r>
            <a:endParaRPr/>
          </a:p>
          <a:p>
            <a:pPr indent="-342900" lvl="0" marL="342900" rtl="0" algn="just">
              <a:spcBef>
                <a:spcPts val="1644"/>
              </a:spcBef>
              <a:spcAft>
                <a:spcPts val="0"/>
              </a:spcAft>
              <a:buClr>
                <a:schemeClr val="dk1"/>
              </a:buClr>
              <a:buSzPct val="100000"/>
              <a:buChar char="•"/>
            </a:pPr>
            <a:r>
              <a:rPr lang="es-ES" sz="2400"/>
              <a:t>Rodríguez Jorrin, D. (2013). </a:t>
            </a:r>
            <a:r>
              <a:rPr i="1" lang="es-ES" sz="2400"/>
              <a:t>La disortografía. Prevención y corrección</a:t>
            </a:r>
            <a:r>
              <a:rPr lang="es-ES" sz="2400"/>
              <a:t> (8ª ed.). Madrid: CEPE.</a:t>
            </a:r>
            <a:endParaRPr/>
          </a:p>
          <a:p>
            <a:pPr indent="-342900" lvl="0" marL="342900" rtl="0" algn="just">
              <a:spcBef>
                <a:spcPts val="1644"/>
              </a:spcBef>
              <a:spcAft>
                <a:spcPts val="0"/>
              </a:spcAft>
              <a:buClr>
                <a:schemeClr val="dk1"/>
              </a:buClr>
              <a:buSzPct val="100000"/>
              <a:buChar char="•"/>
            </a:pPr>
            <a:r>
              <a:rPr lang="es-ES" sz="2400"/>
              <a:t>Integratek. </a:t>
            </a:r>
            <a:r>
              <a:rPr i="1" lang="es-ES" sz="2400"/>
              <a:t>Barcelona. </a:t>
            </a:r>
            <a:endParaRPr/>
          </a:p>
          <a:p>
            <a:pPr indent="-342900" lvl="0" marL="342900" rtl="0" algn="just">
              <a:spcBef>
                <a:spcPts val="1644"/>
              </a:spcBef>
              <a:spcAft>
                <a:spcPts val="0"/>
              </a:spcAft>
              <a:buClr>
                <a:schemeClr val="dk1"/>
              </a:buClr>
              <a:buSzPct val="100000"/>
              <a:buChar char="•"/>
            </a:pPr>
            <a:r>
              <a:rPr lang="es-ES" sz="2400"/>
              <a:t>Plataformas de internet,</a:t>
            </a:r>
            <a:r>
              <a:rPr i="1" lang="es-ES" sz="2400"/>
              <a:t> Disgrafía</a:t>
            </a:r>
            <a:r>
              <a:rPr lang="es-ES" sz="2400"/>
              <a:t>. Ladislexia.net, orientación andujar, pinterest.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2"/>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BASES NEUROANATÓMICAS DE LA DISLEXIA:</a:t>
            </a:r>
            <a:r>
              <a:rPr b="1" lang="es-ES" sz="3600">
                <a:solidFill>
                  <a:srgbClr val="FF6600"/>
                </a:solidFill>
                <a:latin typeface="Arial"/>
                <a:ea typeface="Arial"/>
                <a:cs typeface="Arial"/>
                <a:sym typeface="Arial"/>
              </a:rPr>
              <a:t> </a:t>
            </a:r>
            <a:endParaRPr/>
          </a:p>
        </p:txBody>
      </p:sp>
      <p:sp>
        <p:nvSpPr>
          <p:cNvPr id="226" name="Google Shape;226;p12"/>
          <p:cNvSpPr txBox="1"/>
          <p:nvPr>
            <p:ph idx="1" type="body"/>
          </p:nvPr>
        </p:nvSpPr>
        <p:spPr>
          <a:xfrm>
            <a:off x="537561" y="965560"/>
            <a:ext cx="8103090" cy="3150735"/>
          </a:xfrm>
          <a:prstGeom prst="rect">
            <a:avLst/>
          </a:prstGeom>
          <a:noFill/>
          <a:ln>
            <a:noFill/>
          </a:ln>
        </p:spPr>
        <p:txBody>
          <a:bodyPr anchorCtr="0" anchor="t" bIns="45700" lIns="91425" spcFirstLastPara="1" rIns="91425" wrap="square" tIns="45700">
            <a:noAutofit/>
          </a:bodyPr>
          <a:lstStyle/>
          <a:p>
            <a:pPr indent="-190500" lvl="0" marL="342900" rtl="0" algn="just">
              <a:spcBef>
                <a:spcPts val="0"/>
              </a:spcBef>
              <a:spcAft>
                <a:spcPts val="0"/>
              </a:spcAft>
              <a:buClr>
                <a:schemeClr val="dk1"/>
              </a:buClr>
              <a:buSzPts val="2400"/>
              <a:buNone/>
            </a:pPr>
            <a:r>
              <a:t/>
            </a:r>
            <a:endParaRPr sz="2400">
              <a:latin typeface="Arial"/>
              <a:ea typeface="Arial"/>
              <a:cs typeface="Arial"/>
              <a:sym typeface="Arial"/>
            </a:endParaRPr>
          </a:p>
          <a:p>
            <a:pPr indent="-190500" lvl="0" marL="342900" rtl="0" algn="just">
              <a:spcBef>
                <a:spcPts val="480"/>
              </a:spcBef>
              <a:spcAft>
                <a:spcPts val="0"/>
              </a:spcAft>
              <a:buClr>
                <a:schemeClr val="dk1"/>
              </a:buClr>
              <a:buSzPts val="2400"/>
              <a:buNone/>
            </a:pPr>
            <a:r>
              <a:t/>
            </a:r>
            <a:endParaRPr sz="2400">
              <a:latin typeface="Arial"/>
              <a:ea typeface="Arial"/>
              <a:cs typeface="Arial"/>
              <a:sym typeface="Arial"/>
            </a:endParaRPr>
          </a:p>
        </p:txBody>
      </p:sp>
      <p:sp>
        <p:nvSpPr>
          <p:cNvPr id="227" name="Google Shape;227;p12"/>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 name="Google Shape;228;p12"/>
          <p:cNvSpPr txBox="1"/>
          <p:nvPr/>
        </p:nvSpPr>
        <p:spPr>
          <a:xfrm>
            <a:off x="395566" y="1124744"/>
            <a:ext cx="8366623" cy="36856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800">
                <a:solidFill>
                  <a:schemeClr val="dk1"/>
                </a:solidFill>
                <a:latin typeface="Arial"/>
                <a:ea typeface="Arial"/>
                <a:cs typeface="Arial"/>
                <a:sym typeface="Arial"/>
              </a:rPr>
              <a:t>Un estudio de la universidad de Milán (Paulesu, Danelli &amp; Berlingeri, 2014) descubrió que la actividad cerebral de los disléxicos es muy débil en </a:t>
            </a:r>
            <a:r>
              <a:rPr b="1" lang="es-ES" sz="1800">
                <a:solidFill>
                  <a:schemeClr val="dk1"/>
                </a:solidFill>
                <a:latin typeface="Arial"/>
                <a:ea typeface="Arial"/>
                <a:cs typeface="Arial"/>
                <a:sym typeface="Arial"/>
              </a:rPr>
              <a:t>tres áreas del hemisferio izquierdo</a:t>
            </a:r>
            <a:r>
              <a:rPr lang="es-ES" sz="1800">
                <a:solidFill>
                  <a:schemeClr val="dk1"/>
                </a:solidFill>
                <a:latin typeface="Arial"/>
                <a:ea typeface="Arial"/>
                <a:cs typeface="Arial"/>
                <a:sym typeface="Arial"/>
              </a:rPr>
              <a:t>: </a:t>
            </a:r>
            <a:endParaRPr/>
          </a:p>
          <a:p>
            <a:pPr indent="-342900" lvl="0" marL="342900" marR="0" rtl="0" algn="just">
              <a:spcBef>
                <a:spcPts val="900"/>
              </a:spcBef>
              <a:spcAft>
                <a:spcPts val="0"/>
              </a:spcAft>
              <a:buClr>
                <a:schemeClr val="accent1"/>
              </a:buClr>
              <a:buSzPts val="2250"/>
              <a:buFont typeface="Calibri"/>
              <a:buAutoNum type="arabicPeriod"/>
            </a:pPr>
            <a:r>
              <a:rPr b="1" lang="es-ES" sz="1800">
                <a:solidFill>
                  <a:schemeClr val="dk1"/>
                </a:solidFill>
                <a:latin typeface="Arial"/>
                <a:ea typeface="Arial"/>
                <a:cs typeface="Arial"/>
                <a:sym typeface="Arial"/>
              </a:rPr>
              <a:t>La circunvolución temporal superior </a:t>
            </a:r>
            <a:r>
              <a:rPr lang="es-ES" sz="1800">
                <a:solidFill>
                  <a:schemeClr val="dk1"/>
                </a:solidFill>
                <a:latin typeface="Arial"/>
                <a:ea typeface="Arial"/>
                <a:cs typeface="Arial"/>
                <a:sym typeface="Arial"/>
              </a:rPr>
              <a:t>(área parieto-temporal, en rojo) que compone las representaciones fonológicas y permite descomponer una palabra en fonemas y sílabas para vincular esos grafemas con sonidos.</a:t>
            </a:r>
            <a:endParaRPr/>
          </a:p>
          <a:p>
            <a:pPr indent="-342900" lvl="0" marL="342900" marR="0" rtl="0" algn="just">
              <a:spcBef>
                <a:spcPts val="600"/>
              </a:spcBef>
              <a:spcAft>
                <a:spcPts val="0"/>
              </a:spcAft>
              <a:buClr>
                <a:schemeClr val="accent1"/>
              </a:buClr>
              <a:buSzPts val="2250"/>
              <a:buFont typeface="Calibri"/>
              <a:buAutoNum type="arabicPeriod"/>
            </a:pPr>
            <a:r>
              <a:rPr b="1" lang="es-ES" sz="1800">
                <a:solidFill>
                  <a:schemeClr val="dk1"/>
                </a:solidFill>
                <a:latin typeface="Arial"/>
                <a:ea typeface="Arial"/>
                <a:cs typeface="Arial"/>
                <a:sym typeface="Arial"/>
              </a:rPr>
              <a:t>El área de Broca </a:t>
            </a:r>
            <a:r>
              <a:rPr lang="es-ES" sz="1800">
                <a:solidFill>
                  <a:schemeClr val="dk1"/>
                </a:solidFill>
                <a:latin typeface="Arial"/>
                <a:ea typeface="Arial"/>
                <a:cs typeface="Arial"/>
                <a:sym typeface="Arial"/>
              </a:rPr>
              <a:t>(circunvolución inferior izquierda, en verde), que interviene en la articulación de las palabras (habla interna y externa). Participa en el procesamiento de las palabras en la memoria a corto plazo.</a:t>
            </a:r>
            <a:endParaRPr/>
          </a:p>
          <a:p>
            <a:pPr indent="-342900" lvl="0" marL="342900" marR="0" rtl="0" algn="just">
              <a:spcBef>
                <a:spcPts val="600"/>
              </a:spcBef>
              <a:spcAft>
                <a:spcPts val="0"/>
              </a:spcAft>
              <a:buClr>
                <a:schemeClr val="accent1"/>
              </a:buClr>
              <a:buSzPts val="2250"/>
              <a:buFont typeface="Calibri"/>
              <a:buAutoNum type="arabicPeriod"/>
            </a:pPr>
            <a:r>
              <a:rPr b="1" lang="es-ES" sz="1800">
                <a:solidFill>
                  <a:schemeClr val="dk1"/>
                </a:solidFill>
                <a:latin typeface="Arial"/>
                <a:ea typeface="Arial"/>
                <a:cs typeface="Arial"/>
                <a:sym typeface="Arial"/>
              </a:rPr>
              <a:t>La circunvolución fusiforme </a:t>
            </a:r>
            <a:r>
              <a:rPr lang="es-ES" sz="1800">
                <a:solidFill>
                  <a:schemeClr val="dk1"/>
                </a:solidFill>
                <a:latin typeface="Arial"/>
                <a:ea typeface="Arial"/>
                <a:cs typeface="Arial"/>
                <a:sym typeface="Arial"/>
              </a:rPr>
              <a:t>(área occipito-temporal izquierda, en amarillo), que almacena las representaciones ortográficas y es activada cuando observamos las palabras escritas. </a:t>
            </a:r>
            <a:endParaRPr/>
          </a:p>
        </p:txBody>
      </p:sp>
      <p:pic>
        <p:nvPicPr>
          <p:cNvPr id="229" name="Google Shape;229;p12"/>
          <p:cNvPicPr preferRelativeResize="0"/>
          <p:nvPr/>
        </p:nvPicPr>
        <p:blipFill rotWithShape="1">
          <a:blip r:embed="rId3">
            <a:alphaModFix/>
          </a:blip>
          <a:srcRect b="0" l="0" r="0" t="0"/>
          <a:stretch/>
        </p:blipFill>
        <p:spPr>
          <a:xfrm>
            <a:off x="4304749" y="4661659"/>
            <a:ext cx="4824506" cy="214319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20"/>
          <p:cNvSpPr txBox="1"/>
          <p:nvPr>
            <p:ph type="title"/>
          </p:nvPr>
        </p:nvSpPr>
        <p:spPr>
          <a:xfrm>
            <a:off x="806540" y="828297"/>
            <a:ext cx="8010821" cy="511256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s-ES" sz="1700" u="sng" cap="none">
                <a:solidFill>
                  <a:srgbClr val="002060"/>
                </a:solidFill>
                <a:latin typeface="Arial"/>
                <a:ea typeface="Arial"/>
                <a:cs typeface="Arial"/>
                <a:sym typeface="Arial"/>
                <a:hlinkClick r:id="rId3">
                  <a:extLst>
                    <a:ext uri="{A12FA001-AC4F-418D-AE19-62706E023703}">
                      <ahyp:hlinkClr val="tx"/>
                    </a:ext>
                  </a:extLst>
                </a:hlinkClick>
              </a:rPr>
              <a:t>https://www.educaciontrespuntocero.com/recursos/repasar-las-medidas/87790.html</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4">
                  <a:extLst>
                    <a:ext uri="{A12FA001-AC4F-418D-AE19-62706E023703}">
                      <ahyp:hlinkClr val="tx"/>
                    </a:ext>
                  </a:extLst>
                </a:hlinkClick>
              </a:rPr>
              <a:t>https://www.educaciontrespuntocero.com/recursos/las-mejores-apps/88433.html</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5">
                  <a:extLst>
                    <a:ext uri="{A12FA001-AC4F-418D-AE19-62706E023703}">
                      <ahyp:hlinkClr val="tx"/>
                    </a:ext>
                  </a:extLst>
                </a:hlinkClick>
              </a:rPr>
              <a:t>http://mates.aomatos.com/bingo-de-operaciones-con-numeros-enteros/</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6">
                  <a:extLst>
                    <a:ext uri="{A12FA001-AC4F-418D-AE19-62706E023703}">
                      <ahyp:hlinkClr val="tx"/>
                    </a:ext>
                  </a:extLst>
                </a:hlinkClick>
              </a:rPr>
              <a:t>https://www.aulapt.org/2019/05/24/sumon-divertido-juego-online-de-calculo-mental/</a:t>
            </a: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7">
                  <a:extLst>
                    <a:ext uri="{A12FA001-AC4F-418D-AE19-62706E023703}">
                      <ahyp:hlinkClr val="tx"/>
                    </a:ext>
                  </a:extLst>
                </a:hlinkClick>
              </a:rPr>
              <a:t>https://sumonhtml5.ludei.com/</a:t>
            </a: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8">
                  <a:extLst>
                    <a:ext uri="{A12FA001-AC4F-418D-AE19-62706E023703}">
                      <ahyp:hlinkClr val="tx"/>
                    </a:ext>
                  </a:extLst>
                </a:hlinkClick>
              </a:rPr>
              <a:t>https://didactalia.net/comunidad/materialeducativo/recurso/concepto-de-polinomio-operaciones-matematicas/19992991-6b4c-4d6c-8483-ac2809e0466b</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9">
                  <a:extLst>
                    <a:ext uri="{A12FA001-AC4F-418D-AE19-62706E023703}">
                      <ahyp:hlinkClr val="tx"/>
                    </a:ext>
                  </a:extLst>
                </a:hlinkClick>
              </a:rPr>
              <a:t>https://soymatematicas.com/juegos-de-matematicas/</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0">
                  <a:extLst>
                    <a:ext uri="{A12FA001-AC4F-418D-AE19-62706E023703}">
                      <ahyp:hlinkClr val="tx"/>
                    </a:ext>
                  </a:extLst>
                </a:hlinkClick>
              </a:rPr>
              <a:t>https://neoparaiso.com/imprimir/juegos-con-divisiones.html</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1">
                  <a:extLst>
                    <a:ext uri="{A12FA001-AC4F-418D-AE19-62706E023703}">
                      <ahyp:hlinkClr val="tx"/>
                    </a:ext>
                  </a:extLst>
                </a:hlinkClick>
              </a:rPr>
              <a:t>https://www.mundoprimaria.com/juegos-educativos/juegos-lenguaje</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2">
                  <a:extLst>
                    <a:ext uri="{A12FA001-AC4F-418D-AE19-62706E023703}">
                      <ahyp:hlinkClr val="tx"/>
                    </a:ext>
                  </a:extLst>
                </a:hlinkClick>
              </a:rPr>
              <a:t>https://anagarciaazcarate.wordpress.com/category/secundaria/</a:t>
            </a:r>
            <a:endParaRPr b="0" sz="1700" cap="none">
              <a:solidFill>
                <a:srgbClr val="002060"/>
              </a:solidFill>
              <a:latin typeface="Arial"/>
              <a:ea typeface="Arial"/>
              <a:cs typeface="Arial"/>
              <a:sym typeface="Arial"/>
            </a:endParaRPr>
          </a:p>
        </p:txBody>
      </p:sp>
      <p:sp>
        <p:nvSpPr>
          <p:cNvPr id="1284" name="Google Shape;1284;p120"/>
          <p:cNvSpPr txBox="1"/>
          <p:nvPr>
            <p:ph idx="1" type="body"/>
          </p:nvPr>
        </p:nvSpPr>
        <p:spPr>
          <a:xfrm>
            <a:off x="539552" y="266923"/>
            <a:ext cx="7772400" cy="569789"/>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F6600"/>
              </a:buClr>
              <a:buSzPts val="3600"/>
              <a:buNone/>
            </a:pPr>
            <a:r>
              <a:rPr b="1" lang="es-ES" sz="3600">
                <a:solidFill>
                  <a:srgbClr val="FF6600"/>
                </a:solidFill>
                <a:latin typeface="Arial"/>
                <a:ea typeface="Arial"/>
                <a:cs typeface="Arial"/>
                <a:sym typeface="Arial"/>
              </a:rPr>
              <a:t>Recursos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21"/>
          <p:cNvSpPr txBox="1"/>
          <p:nvPr>
            <p:ph type="title"/>
          </p:nvPr>
        </p:nvSpPr>
        <p:spPr>
          <a:xfrm>
            <a:off x="535568" y="1268760"/>
            <a:ext cx="8140888" cy="45365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s-ES" sz="1700" u="sng" cap="none">
                <a:solidFill>
                  <a:srgbClr val="002060"/>
                </a:solidFill>
                <a:latin typeface="Arial"/>
                <a:ea typeface="Arial"/>
                <a:cs typeface="Arial"/>
                <a:sym typeface="Arial"/>
                <a:hlinkClick r:id="rId3">
                  <a:extLst>
                    <a:ext uri="{A12FA001-AC4F-418D-AE19-62706E023703}">
                      <ahyp:hlinkClr val="tx"/>
                    </a:ext>
                  </a:extLst>
                </a:hlinkClick>
              </a:rPr>
              <a:t>http://www.edu365.cat/primaria/muds/castella/ortografiate/index.htm</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4">
                  <a:extLst>
                    <a:ext uri="{A12FA001-AC4F-418D-AE19-62706E023703}">
                      <ahyp:hlinkClr val="tx"/>
                    </a:ext>
                  </a:extLst>
                </a:hlinkClick>
              </a:rPr>
              <a:t>http://www.educa.jcyl.es/educacyl/cm/gallery/Recursos%20Infinity/aplicaciones/13_elemental_watson/index.html</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5">
                  <a:extLst>
                    <a:ext uri="{A12FA001-AC4F-418D-AE19-62706E023703}">
                      <ahyp:hlinkClr val="tx"/>
                    </a:ext>
                  </a:extLst>
                </a:hlinkClick>
              </a:rPr>
              <a:t>http://www.edu.xunta.gal/centros/iesalexandreboveda/node/234</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6">
                  <a:extLst>
                    <a:ext uri="{A12FA001-AC4F-418D-AE19-62706E023703}">
                      <ahyp:hlinkClr val="tx"/>
                    </a:ext>
                  </a:extLst>
                </a:hlinkClick>
              </a:rPr>
              <a:t>http://www.aplicaciones.info/ortogra/ortoiqui.htm?utm_source=tiching&amp;utm_medium=referral</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7">
                  <a:extLst>
                    <a:ext uri="{A12FA001-AC4F-418D-AE19-62706E023703}">
                      <ahyp:hlinkClr val="tx"/>
                    </a:ext>
                  </a:extLst>
                </a:hlinkClick>
              </a:rPr>
              <a:t>https://play.google.com/store/apps/details?id=com.migflecha.lenguaeso</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8">
                  <a:extLst>
                    <a:ext uri="{A12FA001-AC4F-418D-AE19-62706E023703}">
                      <ahyp:hlinkClr val="tx"/>
                    </a:ext>
                  </a:extLst>
                </a:hlinkClick>
              </a:rPr>
              <a:t>https://play.google.com/store/apps/details?id=com.base.testEducaAprende.octavoPrimariaLenguaje</a:t>
            </a:r>
            <a:br>
              <a:rPr b="0" lang="es-ES" sz="1700" cap="none">
                <a:solidFill>
                  <a:srgbClr val="002060"/>
                </a:solidFill>
                <a:latin typeface="Arial"/>
                <a:ea typeface="Arial"/>
                <a:cs typeface="Arial"/>
                <a:sym typeface="Arial"/>
              </a:rPr>
            </a:br>
            <a:br>
              <a:rPr b="0" lang="es-ES" sz="1700" cap="none">
                <a:solidFill>
                  <a:srgbClr val="002060"/>
                </a:solidFil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9">
                  <a:extLst>
                    <a:ext uri="{A12FA001-AC4F-418D-AE19-62706E023703}">
                      <ahyp:hlinkClr val="tx"/>
                    </a:ext>
                  </a:extLst>
                </a:hlinkClick>
              </a:rPr>
              <a:t>https://luisamariaarias.wordpress.com/2013/12/29/juego-del-ahorcado/amp/</a:t>
            </a:r>
            <a:br>
              <a:rPr b="0" lang="es-ES" sz="1600" cap="none"/>
            </a:br>
            <a:r>
              <a:rPr b="0" lang="es-ES" sz="1600" cap="none">
                <a:solidFill>
                  <a:srgbClr val="222222"/>
                </a:solidFill>
                <a:latin typeface="Arial"/>
                <a:ea typeface="Arial"/>
                <a:cs typeface="Arial"/>
                <a:sym typeface="Arial"/>
              </a:rPr>
              <a:t> </a:t>
            </a:r>
            <a:endParaRPr sz="1600"/>
          </a:p>
        </p:txBody>
      </p:sp>
      <p:sp>
        <p:nvSpPr>
          <p:cNvPr id="1290" name="Google Shape;1290;p121"/>
          <p:cNvSpPr txBox="1"/>
          <p:nvPr>
            <p:ph idx="1" type="body"/>
          </p:nvPr>
        </p:nvSpPr>
        <p:spPr>
          <a:xfrm>
            <a:off x="685800" y="548681"/>
            <a:ext cx="7772400" cy="864096"/>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F6600"/>
              </a:buClr>
              <a:buSzPts val="3200"/>
              <a:buNone/>
            </a:pPr>
            <a:r>
              <a:rPr b="1" lang="es-ES" sz="3200">
                <a:solidFill>
                  <a:srgbClr val="FF6600"/>
                </a:solidFill>
                <a:latin typeface="Arial"/>
                <a:ea typeface="Arial"/>
                <a:cs typeface="Arial"/>
                <a:sym typeface="Arial"/>
              </a:rPr>
              <a:t>Recursos</a:t>
            </a:r>
            <a:endParaRPr/>
          </a:p>
          <a:p>
            <a:pPr indent="0" lvl="0" marL="0" rtl="0" algn="l">
              <a:spcBef>
                <a:spcPts val="400"/>
              </a:spcBef>
              <a:spcAft>
                <a:spcPts val="0"/>
              </a:spcAft>
              <a:buClr>
                <a:srgbClr val="888888"/>
              </a:buClr>
              <a:buSzPts val="2000"/>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22"/>
          <p:cNvSpPr txBox="1"/>
          <p:nvPr>
            <p:ph type="title"/>
          </p:nvPr>
        </p:nvSpPr>
        <p:spPr>
          <a:xfrm>
            <a:off x="611560" y="836712"/>
            <a:ext cx="8132440" cy="534194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s-ES" sz="1700" u="sng" cap="none">
                <a:solidFill>
                  <a:srgbClr val="002060"/>
                </a:solidFill>
                <a:latin typeface="Arial"/>
                <a:ea typeface="Arial"/>
                <a:cs typeface="Arial"/>
                <a:sym typeface="Arial"/>
                <a:hlinkClick r:id="rId3">
                  <a:extLst>
                    <a:ext uri="{A12FA001-AC4F-418D-AE19-62706E023703}">
                      <ahyp:hlinkClr val="tx"/>
                    </a:ext>
                  </a:extLst>
                </a:hlinkClick>
              </a:rPr>
              <a:t>http://ar.tiching.com/detective-privado-acentuacion/recurso-educativo/42655</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cap="none">
                <a:solidFill>
                  <a:srgbClr val="002060"/>
                </a:solidFill>
                <a:latin typeface="Arial"/>
                <a:ea typeface="Arial"/>
                <a:cs typeface="Arial"/>
                <a:sym typeface="Arial"/>
              </a:rPr>
              <a:t> </a:t>
            </a:r>
            <a:r>
              <a:rPr b="0" lang="es-ES" sz="1700" u="sng" cap="none">
                <a:solidFill>
                  <a:srgbClr val="002060"/>
                </a:solidFill>
                <a:latin typeface="Arial"/>
                <a:ea typeface="Arial"/>
                <a:cs typeface="Arial"/>
                <a:sym typeface="Arial"/>
                <a:hlinkClick r:id="rId4">
                  <a:extLst>
                    <a:ext uri="{A12FA001-AC4F-418D-AE19-62706E023703}">
                      <ahyp:hlinkClr val="tx"/>
                    </a:ext>
                  </a:extLst>
                </a:hlinkClick>
              </a:rPr>
              <a:t>https://www.educaciontrespuntocero.com/recursos/apps-para-alumnos-de-secundaria/23703.html</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5">
                  <a:extLst>
                    <a:ext uri="{A12FA001-AC4F-418D-AE19-62706E023703}">
                      <ahyp:hlinkClr val="tx"/>
                    </a:ext>
                  </a:extLst>
                </a:hlinkClick>
              </a:rPr>
              <a:t>http://www.mundoderukkia.com/</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6">
                  <a:extLst>
                    <a:ext uri="{A12FA001-AC4F-418D-AE19-62706E023703}">
                      <ahyp:hlinkClr val="tx"/>
                    </a:ext>
                  </a:extLst>
                </a:hlinkClick>
              </a:rPr>
              <a:t>http://www.ladislexia.net/</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7">
                  <a:extLst>
                    <a:ext uri="{A12FA001-AC4F-418D-AE19-62706E023703}">
                      <ahyp:hlinkClr val="tx"/>
                    </a:ext>
                  </a:extLst>
                </a:hlinkClick>
              </a:rPr>
              <a:t>https://www.estefaniabrotons.com/blog/</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8">
                  <a:extLst>
                    <a:ext uri="{A12FA001-AC4F-418D-AE19-62706E023703}">
                      <ahyp:hlinkClr val="tx"/>
                    </a:ext>
                  </a:extLst>
                </a:hlinkClick>
              </a:rPr>
              <a:t>https://elsonidodelahierbaelcrecer.blogspot.com/</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9">
                  <a:extLst>
                    <a:ext uri="{A12FA001-AC4F-418D-AE19-62706E023703}">
                      <ahyp:hlinkClr val="tx"/>
                    </a:ext>
                  </a:extLst>
                </a:hlinkClick>
              </a:rPr>
              <a:t>https://www.orientacionandujar.es/</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0">
                  <a:extLst>
                    <a:ext uri="{A12FA001-AC4F-418D-AE19-62706E023703}">
                      <ahyp:hlinkClr val="tx"/>
                    </a:ext>
                  </a:extLst>
                </a:hlinkClick>
              </a:rPr>
              <a:t>https://elblogdesami.org/</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1">
                  <a:extLst>
                    <a:ext uri="{A12FA001-AC4F-418D-AE19-62706E023703}">
                      <ahyp:hlinkClr val="tx"/>
                    </a:ext>
                  </a:extLst>
                </a:hlinkClick>
              </a:rPr>
              <a:t>https://jesusjarque.com/</a:t>
            </a:r>
            <a:br>
              <a:rPr b="0" lang="es-ES" sz="1700" cap="none">
                <a:solidFill>
                  <a:srgbClr val="002060"/>
                </a:solidFill>
                <a:latin typeface="Arial"/>
                <a:ea typeface="Arial"/>
                <a:cs typeface="Arial"/>
                <a:sym typeface="Arial"/>
              </a:rPr>
            </a:br>
            <a:br>
              <a:rPr b="0" lang="es-ES" sz="1700" cap="none">
                <a:solidFill>
                  <a:srgbClr val="002060"/>
                </a:solidFill>
                <a:latin typeface="Arial"/>
                <a:ea typeface="Arial"/>
                <a:cs typeface="Arial"/>
                <a:sym typeface="Arial"/>
              </a:rPr>
            </a:br>
            <a:r>
              <a:rPr b="0" lang="es-ES" sz="1700" u="sng" cap="none">
                <a:solidFill>
                  <a:srgbClr val="002060"/>
                </a:solidFill>
                <a:latin typeface="Arial"/>
                <a:ea typeface="Arial"/>
                <a:cs typeface="Arial"/>
                <a:sym typeface="Arial"/>
                <a:hlinkClick r:id="rId12">
                  <a:extLst>
                    <a:ext uri="{A12FA001-AC4F-418D-AE19-62706E023703}">
                      <ahyp:hlinkClr val="tx"/>
                    </a:ext>
                  </a:extLst>
                </a:hlinkClick>
              </a:rPr>
              <a:t>http://merakilogopedia.blogspot.com/</a:t>
            </a:r>
            <a:br>
              <a:rPr b="0" lang="es-ES" sz="1600" cap="none">
                <a:latin typeface="Arial"/>
                <a:ea typeface="Arial"/>
                <a:cs typeface="Arial"/>
                <a:sym typeface="Arial"/>
              </a:rPr>
            </a:br>
            <a:endParaRPr sz="1600">
              <a:latin typeface="Arial"/>
              <a:ea typeface="Arial"/>
              <a:cs typeface="Arial"/>
              <a:sym typeface="Arial"/>
            </a:endParaRPr>
          </a:p>
        </p:txBody>
      </p:sp>
      <p:sp>
        <p:nvSpPr>
          <p:cNvPr id="1296" name="Google Shape;1296;p122"/>
          <p:cNvSpPr txBox="1"/>
          <p:nvPr>
            <p:ph idx="1" type="body"/>
          </p:nvPr>
        </p:nvSpPr>
        <p:spPr>
          <a:xfrm>
            <a:off x="539552" y="239577"/>
            <a:ext cx="7772400" cy="597135"/>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F6600"/>
              </a:buClr>
              <a:buSzPts val="3200"/>
              <a:buNone/>
            </a:pPr>
            <a:r>
              <a:rPr b="1" lang="es-ES" sz="3200">
                <a:solidFill>
                  <a:srgbClr val="FF6600"/>
                </a:solidFill>
                <a:latin typeface="Arial"/>
                <a:ea typeface="Arial"/>
                <a:cs typeface="Arial"/>
                <a:sym typeface="Arial"/>
              </a:rPr>
              <a:t>Recursos</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123"/>
          <p:cNvPicPr preferRelativeResize="0"/>
          <p:nvPr/>
        </p:nvPicPr>
        <p:blipFill rotWithShape="1">
          <a:blip r:embed="rId3">
            <a:alphaModFix/>
          </a:blip>
          <a:srcRect b="0" l="0" r="0" t="0"/>
          <a:stretch/>
        </p:blipFill>
        <p:spPr>
          <a:xfrm>
            <a:off x="2149591" y="3652092"/>
            <a:ext cx="3943470" cy="2208239"/>
          </a:xfrm>
          <a:prstGeom prst="rect">
            <a:avLst/>
          </a:prstGeom>
          <a:noFill/>
          <a:ln>
            <a:noFill/>
          </a:ln>
        </p:spPr>
      </p:pic>
      <p:sp>
        <p:nvSpPr>
          <p:cNvPr id="1302" name="Google Shape;1302;p123"/>
          <p:cNvSpPr txBox="1"/>
          <p:nvPr/>
        </p:nvSpPr>
        <p:spPr>
          <a:xfrm>
            <a:off x="2149591" y="5993990"/>
            <a:ext cx="506959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400"/>
              <a:buFont typeface="Arial"/>
              <a:buNone/>
            </a:pPr>
            <a:r>
              <a:rPr b="1" lang="es-ES" sz="1400">
                <a:solidFill>
                  <a:schemeClr val="dk1"/>
                </a:solidFill>
                <a:latin typeface="Arial"/>
                <a:ea typeface="Arial"/>
                <a:cs typeface="Arial"/>
                <a:sym typeface="Arial"/>
              </a:rPr>
              <a:t>STEVEN SPIELBERG: ENTREVISTA SOBRE LA DISLEXIA</a:t>
            </a:r>
            <a:endParaRPr/>
          </a:p>
        </p:txBody>
      </p:sp>
      <p:pic>
        <p:nvPicPr>
          <p:cNvPr id="1303" name="Google Shape;1303;p123"/>
          <p:cNvPicPr preferRelativeResize="0"/>
          <p:nvPr>
            <p:ph idx="1" type="body"/>
          </p:nvPr>
        </p:nvPicPr>
        <p:blipFill rotWithShape="1">
          <a:blip r:embed="rId4">
            <a:alphaModFix/>
          </a:blip>
          <a:srcRect b="0" l="0" r="0" t="0"/>
          <a:stretch/>
        </p:blipFill>
        <p:spPr>
          <a:xfrm>
            <a:off x="3036029" y="136214"/>
            <a:ext cx="3311649" cy="2405379"/>
          </a:xfrm>
          <a:prstGeom prst="rect">
            <a:avLst/>
          </a:prstGeom>
          <a:noFill/>
          <a:ln>
            <a:noFill/>
          </a:ln>
        </p:spPr>
      </p:pic>
      <p:sp>
        <p:nvSpPr>
          <p:cNvPr id="1304" name="Google Shape;1304;p123"/>
          <p:cNvSpPr txBox="1"/>
          <p:nvPr/>
        </p:nvSpPr>
        <p:spPr>
          <a:xfrm>
            <a:off x="3036029" y="2562956"/>
            <a:ext cx="387639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400"/>
              <a:buFont typeface="Arial"/>
              <a:buNone/>
            </a:pPr>
            <a:r>
              <a:rPr b="1" lang="es-ES" sz="1400">
                <a:solidFill>
                  <a:schemeClr val="dk1"/>
                </a:solidFill>
                <a:latin typeface="Arial"/>
                <a:ea typeface="Arial"/>
                <a:cs typeface="Arial"/>
                <a:sym typeface="Arial"/>
              </a:rPr>
              <a:t>TAARE ZAMEEN PAR (ESTRELLAS EN LA TIERRA): PELÍCULA SOBRE LA DISLEXIA.</a:t>
            </a:r>
            <a:endParaRPr b="1" sz="1400">
              <a:solidFill>
                <a:schemeClr val="dk1"/>
              </a:solidFill>
              <a:latin typeface="Arial"/>
              <a:ea typeface="Arial"/>
              <a:cs typeface="Arial"/>
              <a:sym typeface="Arial"/>
            </a:endParaRPr>
          </a:p>
        </p:txBody>
      </p:sp>
      <p:sp>
        <p:nvSpPr>
          <p:cNvPr id="1305" name="Google Shape;1305;p123"/>
          <p:cNvSpPr/>
          <p:nvPr/>
        </p:nvSpPr>
        <p:spPr>
          <a:xfrm>
            <a:off x="179512" y="1400884"/>
            <a:ext cx="2548556" cy="1508105"/>
          </a:xfrm>
          <a:custGeom>
            <a:rect b="b" l="l" r="r" t="t"/>
            <a:pathLst>
              <a:path extrusionOk="0" fill="none" h="1508105" w="2548556">
                <a:moveTo>
                  <a:pt x="2447047" y="1486855"/>
                </a:moveTo>
                <a:cubicBezTo>
                  <a:pt x="2253917" y="1432679"/>
                  <a:pt x="2206232" y="1413463"/>
                  <a:pt x="1957850" y="1390426"/>
                </a:cubicBezTo>
                <a:cubicBezTo>
                  <a:pt x="1731229" y="1459956"/>
                  <a:pt x="1276790" y="1381617"/>
                  <a:pt x="810693" y="1456433"/>
                </a:cubicBezTo>
                <a:cubicBezTo>
                  <a:pt x="136519" y="1377379"/>
                  <a:pt x="-453061" y="779666"/>
                  <a:pt x="417272" y="196007"/>
                </a:cubicBezTo>
                <a:cubicBezTo>
                  <a:pt x="754253" y="81162"/>
                  <a:pt x="1290214" y="38258"/>
                  <a:pt x="1601496" y="25282"/>
                </a:cubicBezTo>
                <a:cubicBezTo>
                  <a:pt x="2621881" y="-6837"/>
                  <a:pt x="2629834" y="680328"/>
                  <a:pt x="2310933" y="1192558"/>
                </a:cubicBezTo>
                <a:cubicBezTo>
                  <a:pt x="2372062" y="1300115"/>
                  <a:pt x="2426105" y="1429407"/>
                  <a:pt x="2447047" y="1486855"/>
                </a:cubicBezTo>
                <a:close/>
              </a:path>
              <a:path extrusionOk="0" h="1508105" w="2548556">
                <a:moveTo>
                  <a:pt x="2447047" y="1486855"/>
                </a:moveTo>
                <a:cubicBezTo>
                  <a:pt x="2335551" y="1484993"/>
                  <a:pt x="2221347" y="1379495"/>
                  <a:pt x="1957850" y="1390426"/>
                </a:cubicBezTo>
                <a:cubicBezTo>
                  <a:pt x="1695058" y="1557923"/>
                  <a:pt x="1291376" y="1590298"/>
                  <a:pt x="810693" y="1456433"/>
                </a:cubicBezTo>
                <a:cubicBezTo>
                  <a:pt x="-113157" y="1064215"/>
                  <a:pt x="-256630" y="654201"/>
                  <a:pt x="417272" y="196007"/>
                </a:cubicBezTo>
                <a:cubicBezTo>
                  <a:pt x="800268" y="-99647"/>
                  <a:pt x="1091988" y="-118570"/>
                  <a:pt x="1601496" y="25282"/>
                </a:cubicBezTo>
                <a:cubicBezTo>
                  <a:pt x="2244983" y="33478"/>
                  <a:pt x="2891366" y="664335"/>
                  <a:pt x="2310933" y="1192558"/>
                </a:cubicBezTo>
                <a:cubicBezTo>
                  <a:pt x="2386402" y="1328932"/>
                  <a:pt x="2444314" y="1428301"/>
                  <a:pt x="2447047" y="1486855"/>
                </a:cubicBezTo>
                <a:close/>
              </a:path>
              <a:path extrusionOk="0" fill="none" h="1508105" w="2548556">
                <a:moveTo>
                  <a:pt x="2447047" y="1486855"/>
                </a:moveTo>
                <a:cubicBezTo>
                  <a:pt x="2259220" y="1433140"/>
                  <a:pt x="2194699" y="1399977"/>
                  <a:pt x="1957850" y="1390426"/>
                </a:cubicBezTo>
                <a:cubicBezTo>
                  <a:pt x="1702859" y="1447536"/>
                  <a:pt x="1216122" y="1563659"/>
                  <a:pt x="810693" y="1456433"/>
                </a:cubicBezTo>
                <a:cubicBezTo>
                  <a:pt x="49337" y="1239570"/>
                  <a:pt x="-370620" y="796222"/>
                  <a:pt x="417272" y="196007"/>
                </a:cubicBezTo>
                <a:cubicBezTo>
                  <a:pt x="766665" y="51446"/>
                  <a:pt x="1168297" y="15647"/>
                  <a:pt x="1601496" y="25282"/>
                </a:cubicBezTo>
                <a:cubicBezTo>
                  <a:pt x="2364363" y="128871"/>
                  <a:pt x="2735942" y="650725"/>
                  <a:pt x="2310933" y="1192558"/>
                </a:cubicBezTo>
                <a:cubicBezTo>
                  <a:pt x="2381389" y="1308968"/>
                  <a:pt x="2432529" y="1443827"/>
                  <a:pt x="2447047" y="1486855"/>
                </a:cubicBezTo>
                <a:close/>
              </a:path>
              <a:path extrusionOk="0" fill="none" h="1508105" w="2548556">
                <a:moveTo>
                  <a:pt x="2447047" y="1486855"/>
                </a:moveTo>
                <a:cubicBezTo>
                  <a:pt x="2249499" y="1441779"/>
                  <a:pt x="2204662" y="1410077"/>
                  <a:pt x="1957850" y="1390426"/>
                </a:cubicBezTo>
                <a:cubicBezTo>
                  <a:pt x="1690786" y="1413703"/>
                  <a:pt x="1249501" y="1466245"/>
                  <a:pt x="810693" y="1456433"/>
                </a:cubicBezTo>
                <a:cubicBezTo>
                  <a:pt x="93579" y="1206165"/>
                  <a:pt x="-459060" y="766035"/>
                  <a:pt x="417272" y="196007"/>
                </a:cubicBezTo>
                <a:cubicBezTo>
                  <a:pt x="766809" y="4836"/>
                  <a:pt x="1206417" y="111"/>
                  <a:pt x="1601496" y="25282"/>
                </a:cubicBezTo>
                <a:cubicBezTo>
                  <a:pt x="2590908" y="-13640"/>
                  <a:pt x="2687548" y="640935"/>
                  <a:pt x="2310933" y="1192558"/>
                </a:cubicBezTo>
                <a:cubicBezTo>
                  <a:pt x="2377442" y="1305688"/>
                  <a:pt x="2419798" y="1432496"/>
                  <a:pt x="2447047" y="1486855"/>
                </a:cubicBezTo>
                <a:close/>
              </a:path>
            </a:pathLst>
          </a:custGeom>
          <a:solidFill>
            <a:schemeClr val="lt1"/>
          </a:solidFill>
          <a:ln cap="flat" cmpd="sng" w="571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400">
                <a:solidFill>
                  <a:srgbClr val="B45F06"/>
                </a:solidFill>
                <a:latin typeface="Arial"/>
                <a:ea typeface="Arial"/>
                <a:cs typeface="Arial"/>
                <a:sym typeface="Arial"/>
              </a:rPr>
              <a:t>        </a:t>
            </a:r>
            <a:endParaRPr/>
          </a:p>
          <a:p>
            <a:pPr indent="0" lvl="0" marL="0" marR="0" rtl="0" algn="l">
              <a:spcBef>
                <a:spcPts val="0"/>
              </a:spcBef>
              <a:spcAft>
                <a:spcPts val="0"/>
              </a:spcAft>
              <a:buNone/>
            </a:pPr>
            <a:r>
              <a:rPr b="1" lang="es-ES" sz="3200">
                <a:solidFill>
                  <a:srgbClr val="B45F06"/>
                </a:solidFill>
                <a:latin typeface="Arial"/>
                <a:ea typeface="Arial"/>
                <a:cs typeface="Arial"/>
                <a:sym typeface="Arial"/>
              </a:rPr>
              <a:t>       Vídeos</a:t>
            </a:r>
            <a:endParaRPr/>
          </a:p>
          <a:p>
            <a:pPr indent="0" lvl="0" marL="0" marR="0" rtl="0" algn="l">
              <a:spcBef>
                <a:spcPts val="0"/>
              </a:spcBef>
              <a:spcAft>
                <a:spcPts val="0"/>
              </a:spcAft>
              <a:buNone/>
            </a:pPr>
            <a:r>
              <a:t/>
            </a:r>
            <a:endParaRPr b="1" sz="3600">
              <a:solidFill>
                <a:srgbClr val="B45F06"/>
              </a:solidFill>
              <a:latin typeface="Arial"/>
              <a:ea typeface="Arial"/>
              <a:cs typeface="Arial"/>
              <a:sym typeface="Arial"/>
            </a:endParaRPr>
          </a:p>
        </p:txBody>
      </p:sp>
      <p:sp>
        <p:nvSpPr>
          <p:cNvPr id="1306" name="Google Shape;1306;p123"/>
          <p:cNvSpPr txBox="1"/>
          <p:nvPr/>
        </p:nvSpPr>
        <p:spPr>
          <a:xfrm>
            <a:off x="2182307" y="6250760"/>
            <a:ext cx="352839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400" u="sng">
                <a:solidFill>
                  <a:schemeClr val="dk1"/>
                </a:solidFill>
                <a:latin typeface="Arial"/>
                <a:ea typeface="Arial"/>
                <a:cs typeface="Arial"/>
                <a:sym typeface="Arial"/>
                <a:hlinkClick r:id="rId5">
                  <a:extLst>
                    <a:ext uri="{A12FA001-AC4F-418D-AE19-62706E023703}">
                      <ahyp:hlinkClr val="tx"/>
                    </a:ext>
                  </a:extLst>
                </a:hlinkClick>
              </a:rPr>
              <a:t>https://vimeo.com/230514609</a:t>
            </a:r>
            <a:r>
              <a:rPr lang="es-ES" sz="1400">
                <a:solidFill>
                  <a:schemeClr val="dk1"/>
                </a:solidFill>
                <a:latin typeface="Arial"/>
                <a:ea typeface="Arial"/>
                <a:cs typeface="Arial"/>
                <a:sym typeface="Arial"/>
              </a:rPr>
              <a:t> </a:t>
            </a:r>
            <a:endParaRPr/>
          </a:p>
        </p:txBody>
      </p:sp>
      <p:sp>
        <p:nvSpPr>
          <p:cNvPr id="1307" name="Google Shape;1307;p123"/>
          <p:cNvSpPr txBox="1"/>
          <p:nvPr/>
        </p:nvSpPr>
        <p:spPr>
          <a:xfrm>
            <a:off x="3090276" y="3056767"/>
            <a:ext cx="413010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400" u="sng">
                <a:solidFill>
                  <a:schemeClr val="dk1"/>
                </a:solidFill>
                <a:latin typeface="Arial"/>
                <a:ea typeface="Arial"/>
                <a:cs typeface="Arial"/>
                <a:sym typeface="Arial"/>
                <a:hlinkClick r:id="rId6">
                  <a:extLst>
                    <a:ext uri="{A12FA001-AC4F-418D-AE19-62706E023703}">
                      <ahyp:hlinkClr val="tx"/>
                    </a:ext>
                  </a:extLst>
                </a:hlinkClick>
              </a:rPr>
              <a:t>https://www.youtube.com/watch?v=xSuCj37kL1g</a:t>
            </a:r>
            <a:r>
              <a:rPr lang="es-ES" sz="1400">
                <a:solidFill>
                  <a:schemeClr val="dk1"/>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EXISTEN 3 GRANDES TIPOS DE DISLEXIA:</a:t>
            </a:r>
            <a:r>
              <a:rPr b="1" lang="es-ES" sz="3600">
                <a:solidFill>
                  <a:srgbClr val="FF6600"/>
                </a:solidFill>
                <a:latin typeface="Arial"/>
                <a:ea typeface="Arial"/>
                <a:cs typeface="Arial"/>
                <a:sym typeface="Arial"/>
              </a:rPr>
              <a:t> </a:t>
            </a:r>
            <a:endParaRPr/>
          </a:p>
        </p:txBody>
      </p:sp>
      <p:sp>
        <p:nvSpPr>
          <p:cNvPr id="235" name="Google Shape;235;p13"/>
          <p:cNvSpPr txBox="1"/>
          <p:nvPr>
            <p:ph idx="1" type="body"/>
          </p:nvPr>
        </p:nvSpPr>
        <p:spPr>
          <a:xfrm>
            <a:off x="537561" y="965560"/>
            <a:ext cx="8103090" cy="3150735"/>
          </a:xfrm>
          <a:prstGeom prst="rect">
            <a:avLst/>
          </a:prstGeom>
          <a:noFill/>
          <a:ln>
            <a:noFill/>
          </a:ln>
        </p:spPr>
        <p:txBody>
          <a:bodyPr anchorCtr="0" anchor="t" bIns="45700" lIns="91425" spcFirstLastPara="1" rIns="91425" wrap="square" tIns="45700">
            <a:noAutofit/>
          </a:bodyPr>
          <a:lstStyle/>
          <a:p>
            <a:pPr indent="-190500" lvl="0" marL="342900" rtl="0" algn="just">
              <a:spcBef>
                <a:spcPts val="0"/>
              </a:spcBef>
              <a:spcAft>
                <a:spcPts val="0"/>
              </a:spcAft>
              <a:buClr>
                <a:schemeClr val="dk1"/>
              </a:buClr>
              <a:buSzPts val="2400"/>
              <a:buNone/>
            </a:pPr>
            <a:r>
              <a:t/>
            </a:r>
            <a:endParaRPr sz="2400">
              <a:latin typeface="Arial"/>
              <a:ea typeface="Arial"/>
              <a:cs typeface="Arial"/>
              <a:sym typeface="Arial"/>
            </a:endParaRPr>
          </a:p>
          <a:p>
            <a:pPr indent="-190500" lvl="0" marL="342900" rtl="0" algn="just">
              <a:spcBef>
                <a:spcPts val="480"/>
              </a:spcBef>
              <a:spcAft>
                <a:spcPts val="0"/>
              </a:spcAft>
              <a:buClr>
                <a:schemeClr val="dk1"/>
              </a:buClr>
              <a:buSzPts val="2400"/>
              <a:buNone/>
            </a:pPr>
            <a:r>
              <a:t/>
            </a:r>
            <a:endParaRPr sz="2400">
              <a:latin typeface="Arial"/>
              <a:ea typeface="Arial"/>
              <a:cs typeface="Arial"/>
              <a:sym typeface="Arial"/>
            </a:endParaRPr>
          </a:p>
        </p:txBody>
      </p:sp>
      <p:sp>
        <p:nvSpPr>
          <p:cNvPr id="236" name="Google Shape;236;p13"/>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 name="Google Shape;237;p13"/>
          <p:cNvSpPr txBox="1"/>
          <p:nvPr/>
        </p:nvSpPr>
        <p:spPr>
          <a:xfrm>
            <a:off x="1115616" y="1342139"/>
            <a:ext cx="6552728" cy="212365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accent1"/>
              </a:buClr>
              <a:buSzPts val="3000"/>
              <a:buFont typeface="Calibri"/>
              <a:buAutoNum type="arabicPeriod"/>
            </a:pPr>
            <a:r>
              <a:rPr lang="es-ES" sz="2400">
                <a:solidFill>
                  <a:schemeClr val="dk1"/>
                </a:solidFill>
                <a:latin typeface="Arial"/>
                <a:ea typeface="Arial"/>
                <a:cs typeface="Arial"/>
                <a:sym typeface="Arial"/>
              </a:rPr>
              <a:t>La dislexia fonológica o indirecta</a:t>
            </a:r>
            <a:endParaRPr/>
          </a:p>
          <a:p>
            <a:pPr indent="-342900" lvl="0" marL="342900" marR="0" rtl="0" algn="l">
              <a:spcBef>
                <a:spcPts val="3600"/>
              </a:spcBef>
              <a:spcAft>
                <a:spcPts val="0"/>
              </a:spcAft>
              <a:buClr>
                <a:schemeClr val="accent1"/>
              </a:buClr>
              <a:buSzPts val="3000"/>
              <a:buFont typeface="Calibri"/>
              <a:buAutoNum type="arabicPeriod"/>
            </a:pPr>
            <a:r>
              <a:rPr lang="es-ES" sz="2400">
                <a:solidFill>
                  <a:schemeClr val="dk1"/>
                </a:solidFill>
                <a:latin typeface="Arial"/>
                <a:ea typeface="Arial"/>
                <a:cs typeface="Arial"/>
                <a:sym typeface="Arial"/>
              </a:rPr>
              <a:t>La dislexia léxica, directa o superficial</a:t>
            </a:r>
            <a:endParaRPr/>
          </a:p>
          <a:p>
            <a:pPr indent="-342900" lvl="0" marL="342900" marR="0" rtl="0" algn="l">
              <a:spcBef>
                <a:spcPts val="3600"/>
              </a:spcBef>
              <a:spcAft>
                <a:spcPts val="0"/>
              </a:spcAft>
              <a:buClr>
                <a:schemeClr val="accent1"/>
              </a:buClr>
              <a:buSzPts val="3000"/>
              <a:buFont typeface="Calibri"/>
              <a:buAutoNum type="arabicPeriod"/>
            </a:pPr>
            <a:r>
              <a:rPr lang="es-ES" sz="2400">
                <a:solidFill>
                  <a:schemeClr val="dk1"/>
                </a:solidFill>
                <a:latin typeface="Arial"/>
                <a:ea typeface="Arial"/>
                <a:cs typeface="Arial"/>
                <a:sym typeface="Arial"/>
              </a:rPr>
              <a:t>La dislexia mixta o profunda</a:t>
            </a:r>
            <a:endParaRPr/>
          </a:p>
        </p:txBody>
      </p:sp>
      <p:pic>
        <p:nvPicPr>
          <p:cNvPr id="238" name="Google Shape;238;p13"/>
          <p:cNvPicPr preferRelativeResize="0"/>
          <p:nvPr/>
        </p:nvPicPr>
        <p:blipFill rotWithShape="1">
          <a:blip r:embed="rId3">
            <a:alphaModFix/>
          </a:blip>
          <a:srcRect b="0" l="0" r="0" t="0"/>
          <a:stretch/>
        </p:blipFill>
        <p:spPr>
          <a:xfrm>
            <a:off x="4427984" y="3648255"/>
            <a:ext cx="4275922" cy="31618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4"/>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1. LA DISLEXIA FONOLÓGICA O INDIRECTA:</a:t>
            </a:r>
            <a:r>
              <a:rPr b="1" lang="es-ES" sz="3600">
                <a:solidFill>
                  <a:srgbClr val="FF6600"/>
                </a:solidFill>
                <a:latin typeface="Arial"/>
                <a:ea typeface="Arial"/>
                <a:cs typeface="Arial"/>
                <a:sym typeface="Arial"/>
              </a:rPr>
              <a:t> </a:t>
            </a:r>
            <a:endParaRPr/>
          </a:p>
        </p:txBody>
      </p:sp>
      <p:sp>
        <p:nvSpPr>
          <p:cNvPr id="244" name="Google Shape;244;p14"/>
          <p:cNvSpPr txBox="1"/>
          <p:nvPr>
            <p:ph idx="1" type="body"/>
          </p:nvPr>
        </p:nvSpPr>
        <p:spPr>
          <a:xfrm>
            <a:off x="537561" y="1268760"/>
            <a:ext cx="8103090" cy="4839704"/>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000"/>
              <a:buChar char="•"/>
            </a:pPr>
            <a:r>
              <a:rPr lang="es-ES" sz="2000">
                <a:latin typeface="Arial"/>
                <a:ea typeface="Arial"/>
                <a:cs typeface="Arial"/>
                <a:sym typeface="Arial"/>
              </a:rPr>
              <a:t>Tiene que ver con </a:t>
            </a:r>
            <a:r>
              <a:rPr b="1" lang="es-ES" sz="2000">
                <a:latin typeface="Arial"/>
                <a:ea typeface="Arial"/>
                <a:cs typeface="Arial"/>
                <a:sym typeface="Arial"/>
              </a:rPr>
              <a:t>un funcionamiento erróneo de la ruta fonológica</a:t>
            </a:r>
            <a:r>
              <a:rPr lang="es-ES" sz="2000">
                <a:latin typeface="Arial"/>
                <a:ea typeface="Arial"/>
                <a:cs typeface="Arial"/>
                <a:sym typeface="Arial"/>
              </a:rPr>
              <a:t>, por lo que los niños, para compensar, van a </a:t>
            </a:r>
            <a:r>
              <a:rPr lang="es-ES" sz="2000" u="sng">
                <a:latin typeface="Arial"/>
                <a:ea typeface="Arial"/>
                <a:cs typeface="Arial"/>
                <a:sym typeface="Arial"/>
              </a:rPr>
              <a:t>emplear exclusivamente la ruta léxica</a:t>
            </a:r>
            <a:r>
              <a:rPr lang="es-ES" sz="2000">
                <a:latin typeface="Arial"/>
                <a:ea typeface="Arial"/>
                <a:cs typeface="Arial"/>
                <a:sym typeface="Arial"/>
              </a:rPr>
              <a:t>, comprendiendo la palabra en global.</a:t>
            </a:r>
            <a:endParaRPr/>
          </a:p>
          <a:p>
            <a:pPr indent="-342900" lvl="0" marL="342900" rtl="0" algn="just">
              <a:spcBef>
                <a:spcPts val="1000"/>
              </a:spcBef>
              <a:spcAft>
                <a:spcPts val="0"/>
              </a:spcAft>
              <a:buClr>
                <a:schemeClr val="dk1"/>
              </a:buClr>
              <a:buSzPts val="2000"/>
              <a:buChar char="•"/>
            </a:pPr>
            <a:r>
              <a:rPr b="1" lang="es-ES" sz="2000">
                <a:latin typeface="Arial"/>
                <a:ea typeface="Arial"/>
                <a:cs typeface="Arial"/>
                <a:sym typeface="Arial"/>
              </a:rPr>
              <a:t>Provoca dificultades con la lectura de palabras largas, poco frecuentes y funcionales</a:t>
            </a:r>
            <a:r>
              <a:rPr lang="es-ES" sz="2000">
                <a:latin typeface="Arial"/>
                <a:ea typeface="Arial"/>
                <a:cs typeface="Arial"/>
                <a:sym typeface="Arial"/>
              </a:rPr>
              <a:t>. Imposibilita la lectura de las pseudopalabras, provocando errores visuales y lexicalizaciones (leer "abrido“ por abrigo, o "bomderos“ por“ bomberos", etc.).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En otros casos aparecen </a:t>
            </a:r>
            <a:r>
              <a:rPr lang="es-ES" sz="2000" u="sng">
                <a:latin typeface="Arial"/>
                <a:ea typeface="Arial"/>
                <a:cs typeface="Arial"/>
                <a:sym typeface="Arial"/>
              </a:rPr>
              <a:t>errores morfológicos o derivativos</a:t>
            </a:r>
            <a:r>
              <a:rPr lang="es-ES" sz="2000">
                <a:latin typeface="Arial"/>
                <a:ea typeface="Arial"/>
                <a:cs typeface="Arial"/>
                <a:sym typeface="Arial"/>
              </a:rPr>
              <a:t>, en los que la raíz de la palabra se mantiene, pero los morfemas aparecen modificados.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Se observan mayor número de errores en la lectura de las palabras-función que en palabras de contenido.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Presentan mejores resultados en la lectura de palabras familiares, tanto regulares como irregulares.</a:t>
            </a:r>
            <a:endParaRPr/>
          </a:p>
        </p:txBody>
      </p:sp>
      <p:sp>
        <p:nvSpPr>
          <p:cNvPr id="245" name="Google Shape;245;p14"/>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5"/>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2</a:t>
            </a:r>
            <a:r>
              <a:rPr b="1" lang="es-ES" sz="2400">
                <a:solidFill>
                  <a:srgbClr val="FF6600"/>
                </a:solidFill>
                <a:latin typeface="Arial"/>
                <a:ea typeface="Arial"/>
                <a:cs typeface="Arial"/>
                <a:sym typeface="Arial"/>
              </a:rPr>
              <a:t>. LA DISLEXIA LÉXICA, DIRECTA O SUPERFICIAL:</a:t>
            </a:r>
            <a:r>
              <a:rPr b="1" lang="es-ES" sz="3200">
                <a:solidFill>
                  <a:srgbClr val="FF6600"/>
                </a:solidFill>
                <a:latin typeface="Arial"/>
                <a:ea typeface="Arial"/>
                <a:cs typeface="Arial"/>
                <a:sym typeface="Arial"/>
              </a:rPr>
              <a:t> </a:t>
            </a:r>
            <a:endParaRPr b="1" sz="3600">
              <a:solidFill>
                <a:srgbClr val="FF6600"/>
              </a:solidFill>
              <a:latin typeface="Arial"/>
              <a:ea typeface="Arial"/>
              <a:cs typeface="Arial"/>
              <a:sym typeface="Arial"/>
            </a:endParaRPr>
          </a:p>
        </p:txBody>
      </p:sp>
      <p:sp>
        <p:nvSpPr>
          <p:cNvPr id="251" name="Google Shape;251;p15"/>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 name="Google Shape;252;p15"/>
          <p:cNvSpPr txBox="1"/>
          <p:nvPr/>
        </p:nvSpPr>
        <p:spPr>
          <a:xfrm>
            <a:off x="451667" y="1196752"/>
            <a:ext cx="8229600" cy="4862870"/>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2000"/>
              <a:buFont typeface="Arial"/>
              <a:buChar char="•"/>
            </a:pPr>
            <a:r>
              <a:rPr lang="es-ES" sz="2000">
                <a:solidFill>
                  <a:schemeClr val="dk1"/>
                </a:solidFill>
                <a:latin typeface="Arial"/>
                <a:ea typeface="Arial"/>
                <a:cs typeface="Arial"/>
                <a:sym typeface="Arial"/>
              </a:rPr>
              <a:t>Supone el </a:t>
            </a:r>
            <a:r>
              <a:rPr b="1" lang="es-ES" sz="2000">
                <a:solidFill>
                  <a:schemeClr val="dk1"/>
                </a:solidFill>
                <a:latin typeface="Arial"/>
                <a:ea typeface="Arial"/>
                <a:cs typeface="Arial"/>
                <a:sym typeface="Arial"/>
              </a:rPr>
              <a:t>mal funcionamiento de la ruta visual (léxica)</a:t>
            </a:r>
            <a:r>
              <a:rPr lang="es-ES" sz="2000">
                <a:solidFill>
                  <a:schemeClr val="dk1"/>
                </a:solidFill>
                <a:latin typeface="Arial"/>
                <a:ea typeface="Arial"/>
                <a:cs typeface="Arial"/>
                <a:sym typeface="Arial"/>
              </a:rPr>
              <a:t>, por lo que los sujetos no presentan grandes dificultades en la lectura a través de la conversión grafema-fonema de palabras regulares.</a:t>
            </a:r>
            <a:endParaRPr/>
          </a:p>
          <a:p>
            <a:pPr indent="-342900" lvl="0" marL="34290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Como el déficit está en la ruta léxica, emplean la estrategia fonológica y </a:t>
            </a:r>
            <a:r>
              <a:rPr b="1" lang="es-ES" sz="2000">
                <a:solidFill>
                  <a:schemeClr val="dk1"/>
                </a:solidFill>
                <a:latin typeface="Arial"/>
                <a:ea typeface="Arial"/>
                <a:cs typeface="Arial"/>
                <a:sym typeface="Arial"/>
              </a:rPr>
              <a:t>tienden a leer fonéticamente</a:t>
            </a:r>
            <a:r>
              <a:rPr lang="es-ES" sz="2000">
                <a:solidFill>
                  <a:schemeClr val="dk1"/>
                </a:solidFill>
                <a:latin typeface="Arial"/>
                <a:ea typeface="Arial"/>
                <a:cs typeface="Arial"/>
                <a:sym typeface="Arial"/>
              </a:rPr>
              <a:t>, descomponiendo en sílabas.</a:t>
            </a:r>
            <a:endParaRPr/>
          </a:p>
          <a:p>
            <a:pPr indent="-342900" lvl="0" marL="34290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Tendrán </a:t>
            </a:r>
            <a:r>
              <a:rPr b="1" lang="es-ES" sz="2000">
                <a:solidFill>
                  <a:schemeClr val="dk1"/>
                </a:solidFill>
                <a:latin typeface="Arial"/>
                <a:ea typeface="Arial"/>
                <a:cs typeface="Arial"/>
                <a:sym typeface="Arial"/>
              </a:rPr>
              <a:t>problemas a la hora de leer palabras irregulares</a:t>
            </a:r>
            <a:r>
              <a:rPr lang="es-ES" sz="2000">
                <a:solidFill>
                  <a:schemeClr val="dk1"/>
                </a:solidFill>
                <a:latin typeface="Arial"/>
                <a:ea typeface="Arial"/>
                <a:cs typeface="Arial"/>
                <a:sym typeface="Arial"/>
              </a:rPr>
              <a:t>, (por ejemplo en Inglés), tendiendo a regularizarlas, por lo que normalmente cometen errores de </a:t>
            </a:r>
            <a:r>
              <a:rPr b="1" lang="es-ES" sz="2000">
                <a:solidFill>
                  <a:schemeClr val="dk1"/>
                </a:solidFill>
                <a:latin typeface="Arial"/>
                <a:ea typeface="Arial"/>
                <a:cs typeface="Arial"/>
                <a:sym typeface="Arial"/>
              </a:rPr>
              <a:t>omisión, adición o sustitución </a:t>
            </a:r>
            <a:r>
              <a:rPr lang="es-ES" sz="2000">
                <a:solidFill>
                  <a:schemeClr val="dk1"/>
                </a:solidFill>
                <a:latin typeface="Arial"/>
                <a:ea typeface="Arial"/>
                <a:cs typeface="Arial"/>
                <a:sym typeface="Arial"/>
              </a:rPr>
              <a:t>de letras.</a:t>
            </a:r>
            <a:endParaRPr/>
          </a:p>
          <a:p>
            <a:pPr indent="-342900" lvl="0" marL="34290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Presentan un nivel mejor en tareas de lectura de pseudopalabras en comparación con los disléxicos fonológicos. Tienen mayores problemas con la ortografía arbitraria y confunden las palabras homófonas, ya que solo se guían por la información auditiva.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type="title"/>
          </p:nvPr>
        </p:nvSpPr>
        <p:spPr>
          <a:xfrm>
            <a:off x="474306" y="-1"/>
            <a:ext cx="8229600" cy="101812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3200">
                <a:solidFill>
                  <a:srgbClr val="FF6600"/>
                </a:solidFill>
                <a:latin typeface="Arial"/>
                <a:ea typeface="Arial"/>
                <a:cs typeface="Arial"/>
                <a:sym typeface="Arial"/>
              </a:rPr>
              <a:t>3</a:t>
            </a:r>
            <a:r>
              <a:rPr b="1" lang="es-ES" sz="2800">
                <a:solidFill>
                  <a:srgbClr val="FF6600"/>
                </a:solidFill>
                <a:latin typeface="Arial"/>
                <a:ea typeface="Arial"/>
                <a:cs typeface="Arial"/>
                <a:sym typeface="Arial"/>
              </a:rPr>
              <a:t>. LA DISLEXIA </a:t>
            </a:r>
            <a:r>
              <a:rPr b="1" lang="es-ES" sz="3600">
                <a:solidFill>
                  <a:srgbClr val="FF6600"/>
                </a:solidFill>
                <a:latin typeface="Arial"/>
                <a:ea typeface="Arial"/>
                <a:cs typeface="Arial"/>
                <a:sym typeface="Arial"/>
              </a:rPr>
              <a:t> </a:t>
            </a:r>
            <a:r>
              <a:rPr b="1" lang="es-ES" sz="2800">
                <a:solidFill>
                  <a:srgbClr val="FF6600"/>
                </a:solidFill>
                <a:latin typeface="Arial"/>
                <a:ea typeface="Arial"/>
                <a:cs typeface="Arial"/>
                <a:sym typeface="Arial"/>
              </a:rPr>
              <a:t>MIXTA O PROFUNDA:</a:t>
            </a:r>
            <a:endParaRPr b="1" sz="3600">
              <a:solidFill>
                <a:srgbClr val="FF6600"/>
              </a:solidFill>
              <a:latin typeface="Arial"/>
              <a:ea typeface="Arial"/>
              <a:cs typeface="Arial"/>
              <a:sym typeface="Arial"/>
            </a:endParaRPr>
          </a:p>
        </p:txBody>
      </p:sp>
      <p:sp>
        <p:nvSpPr>
          <p:cNvPr id="258" name="Google Shape;258;p16"/>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 name="Google Shape;259;p16"/>
          <p:cNvSpPr txBox="1"/>
          <p:nvPr/>
        </p:nvSpPr>
        <p:spPr>
          <a:xfrm>
            <a:off x="899192" y="1412776"/>
            <a:ext cx="7632848" cy="4247317"/>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000"/>
              <a:buFont typeface="Arial"/>
              <a:buChar char="•"/>
            </a:pPr>
            <a:r>
              <a:rPr lang="es-ES" sz="2000">
                <a:solidFill>
                  <a:schemeClr val="dk1"/>
                </a:solidFill>
                <a:latin typeface="Arial"/>
                <a:ea typeface="Arial"/>
                <a:cs typeface="Arial"/>
                <a:sym typeface="Arial"/>
              </a:rPr>
              <a:t>Se caracteriza por presentar déficits en ambas rutas, lo que provoca que se cometan </a:t>
            </a:r>
            <a:r>
              <a:rPr b="1" lang="es-ES" sz="2000">
                <a:solidFill>
                  <a:schemeClr val="dk1"/>
                </a:solidFill>
                <a:latin typeface="Arial"/>
                <a:ea typeface="Arial"/>
                <a:cs typeface="Arial"/>
                <a:sym typeface="Arial"/>
              </a:rPr>
              <a:t>errores semánticos </a:t>
            </a:r>
            <a:r>
              <a:rPr lang="es-ES" sz="2000">
                <a:solidFill>
                  <a:schemeClr val="dk1"/>
                </a:solidFill>
                <a:latin typeface="Arial"/>
                <a:ea typeface="Arial"/>
                <a:cs typeface="Arial"/>
                <a:sym typeface="Arial"/>
              </a:rPr>
              <a:t>(leen unas palabras por otras que no tienen ningún parecido visual pero sí semántico).</a:t>
            </a:r>
            <a:endParaRPr/>
          </a:p>
          <a:p>
            <a:pPr indent="-285750" lvl="0" marL="28575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Los afectados presentan dificultades para leer pseudopalabras, palabras-función, verbos y palabras poco frecuentes, </a:t>
            </a:r>
            <a:r>
              <a:rPr b="1" lang="es-ES" sz="2000">
                <a:solidFill>
                  <a:schemeClr val="dk1"/>
                </a:solidFill>
                <a:latin typeface="Arial"/>
                <a:ea typeface="Arial"/>
                <a:cs typeface="Arial"/>
                <a:sym typeface="Arial"/>
              </a:rPr>
              <a:t>cometiendo numerosos errores visuales y derivativos a la hora de leer y presentando dificultades para acceder al significado</a:t>
            </a:r>
            <a:r>
              <a:rPr lang="es-ES" sz="2000">
                <a:solidFill>
                  <a:schemeClr val="dk1"/>
                </a:solidFill>
                <a:latin typeface="Arial"/>
                <a:ea typeface="Arial"/>
                <a:cs typeface="Arial"/>
                <a:sym typeface="Arial"/>
              </a:rPr>
              <a:t>.</a:t>
            </a:r>
            <a:endParaRPr/>
          </a:p>
          <a:p>
            <a:pPr indent="0" lvl="0" marL="0" marR="0" rtl="0" algn="just">
              <a:spcBef>
                <a:spcPts val="1200"/>
              </a:spcBef>
              <a:spcAft>
                <a:spcPts val="0"/>
              </a:spcAft>
              <a:buNone/>
            </a:pPr>
            <a:r>
              <a:t/>
            </a:r>
            <a:endParaRPr sz="2000">
              <a:solidFill>
                <a:schemeClr val="dk1"/>
              </a:solidFill>
              <a:latin typeface="Arial"/>
              <a:ea typeface="Arial"/>
              <a:cs typeface="Arial"/>
              <a:sym typeface="Arial"/>
            </a:endParaRPr>
          </a:p>
          <a:p>
            <a:pPr indent="0" lvl="0" marL="0" marR="0" rtl="0" algn="just">
              <a:spcBef>
                <a:spcPts val="1200"/>
              </a:spcBef>
              <a:spcAft>
                <a:spcPts val="0"/>
              </a:spcAft>
              <a:buNone/>
            </a:pPr>
            <a:r>
              <a:rPr lang="es-ES" sz="2000">
                <a:solidFill>
                  <a:schemeClr val="dk1"/>
                </a:solidFill>
                <a:latin typeface="Arial"/>
                <a:ea typeface="Arial"/>
                <a:cs typeface="Arial"/>
                <a:sym typeface="Arial"/>
              </a:rPr>
              <a:t>Estos tres tipos de dislexia distintos explicarían las diferencias de éxito con el tratamiento en diferentes individuos disléxicos.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rot="-5400000">
            <a:off x="-1968464" y="2912680"/>
            <a:ext cx="5400600" cy="96063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CARACTERÍSTICAS</a:t>
            </a:r>
            <a:endParaRPr/>
          </a:p>
        </p:txBody>
      </p:sp>
      <p:sp>
        <p:nvSpPr>
          <p:cNvPr id="265" name="Google Shape;265;p17"/>
          <p:cNvSpPr txBox="1"/>
          <p:nvPr>
            <p:ph idx="1" type="body"/>
          </p:nvPr>
        </p:nvSpPr>
        <p:spPr>
          <a:xfrm>
            <a:off x="1547664" y="547108"/>
            <a:ext cx="7200900" cy="5543550"/>
          </a:xfrm>
          <a:prstGeom prst="rect">
            <a:avLst/>
          </a:prstGeom>
          <a:noFill/>
          <a:ln>
            <a:noFill/>
          </a:ln>
        </p:spPr>
        <p:txBody>
          <a:bodyPr anchorCtr="0" anchor="t" bIns="45700" lIns="91425" spcFirstLastPara="1" rIns="91425" wrap="square" tIns="45700">
            <a:noAutofit/>
          </a:bodyPr>
          <a:lstStyle/>
          <a:p>
            <a:pPr indent="-215900" lvl="0" marL="342900" rtl="0" algn="just">
              <a:spcBef>
                <a:spcPts val="0"/>
              </a:spcBef>
              <a:spcAft>
                <a:spcPts val="0"/>
              </a:spcAft>
              <a:buClr>
                <a:schemeClr val="dk1"/>
              </a:buClr>
              <a:buSzPts val="2000"/>
              <a:buNone/>
            </a:pPr>
            <a:r>
              <a:t/>
            </a:r>
            <a:endParaRPr sz="20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Parece brillante y muy inteligente, pero no puede leer, escribir, ni tiene buena ortografía para  su edad. </a:t>
            </a:r>
            <a:endParaRPr/>
          </a:p>
          <a:p>
            <a:pPr indent="0" lvl="0" marL="0" rtl="0" algn="just">
              <a:spcBef>
                <a:spcPts val="400"/>
              </a:spcBef>
              <a:spcAft>
                <a:spcPts val="0"/>
              </a:spcAft>
              <a:buClr>
                <a:schemeClr val="dk1"/>
              </a:buClr>
              <a:buSzPts val="2000"/>
              <a:buNone/>
            </a:pPr>
            <a:r>
              <a:t/>
            </a:r>
            <a:endParaRPr sz="20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Etiquetas (es vago, no quiere ponerse a leer y escribir, tiende a responder con lo mínimo…).</a:t>
            </a:r>
            <a:endParaRPr/>
          </a:p>
          <a:p>
            <a:pPr indent="0" lvl="0" marL="0" rtl="0" algn="just">
              <a:spcBef>
                <a:spcPts val="400"/>
              </a:spcBef>
              <a:spcAft>
                <a:spcPts val="0"/>
              </a:spcAft>
              <a:buClr>
                <a:schemeClr val="dk1"/>
              </a:buClr>
              <a:buSzPts val="2000"/>
              <a:buNone/>
            </a:pPr>
            <a:r>
              <a:t/>
            </a:r>
            <a:endParaRPr sz="20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Se siente tonto, baja autoestima:</a:t>
            </a:r>
            <a:endParaRPr/>
          </a:p>
          <a:p>
            <a:pPr indent="-285750" lvl="1" marL="742950" rtl="0" algn="l">
              <a:spcBef>
                <a:spcPts val="400"/>
              </a:spcBef>
              <a:spcAft>
                <a:spcPts val="0"/>
              </a:spcAft>
              <a:buClr>
                <a:schemeClr val="dk1"/>
              </a:buClr>
              <a:buSzPts val="2000"/>
              <a:buFont typeface="Noto Sans Symbols"/>
              <a:buChar char="✔"/>
            </a:pPr>
            <a:r>
              <a:rPr lang="es-ES" sz="2000">
                <a:latin typeface="Arial"/>
                <a:ea typeface="Arial"/>
                <a:cs typeface="Arial"/>
                <a:sym typeface="Arial"/>
              </a:rPr>
              <a:t>Esconde sus debilidades </a:t>
            </a:r>
            <a:r>
              <a:rPr b="1" lang="es-ES" sz="2000">
                <a:latin typeface="Arial"/>
                <a:ea typeface="Arial"/>
                <a:cs typeface="Arial"/>
                <a:sym typeface="Arial"/>
              </a:rPr>
              <a:t>con estrategias compensatorias ingeniosas.</a:t>
            </a:r>
            <a:endParaRPr/>
          </a:p>
          <a:p>
            <a:pPr indent="-285750" lvl="1" marL="742950" rtl="0" algn="l">
              <a:spcBef>
                <a:spcPts val="400"/>
              </a:spcBef>
              <a:spcAft>
                <a:spcPts val="0"/>
              </a:spcAft>
              <a:buClr>
                <a:schemeClr val="dk1"/>
              </a:buClr>
              <a:buSzPts val="2000"/>
              <a:buFont typeface="Noto Sans Symbols"/>
              <a:buChar char="✔"/>
            </a:pPr>
            <a:r>
              <a:rPr lang="es-ES" sz="2000">
                <a:latin typeface="Arial"/>
                <a:ea typeface="Arial"/>
                <a:cs typeface="Arial"/>
                <a:sym typeface="Arial"/>
              </a:rPr>
              <a:t>Se frustra fácilmente.</a:t>
            </a:r>
            <a:endParaRPr/>
          </a:p>
          <a:p>
            <a:pPr indent="-285750" lvl="1" marL="742950" rtl="0" algn="l">
              <a:spcBef>
                <a:spcPts val="400"/>
              </a:spcBef>
              <a:spcAft>
                <a:spcPts val="0"/>
              </a:spcAft>
              <a:buClr>
                <a:schemeClr val="dk1"/>
              </a:buClr>
              <a:buSzPts val="2000"/>
              <a:buFont typeface="Noto Sans Symbols"/>
              <a:buChar char="✔"/>
            </a:pPr>
            <a:r>
              <a:rPr lang="es-ES" sz="2000">
                <a:latin typeface="Arial"/>
                <a:ea typeface="Arial"/>
                <a:cs typeface="Arial"/>
                <a:sym typeface="Arial"/>
              </a:rPr>
              <a:t>Non le gusta el colegio, la lectura o los exámenes. </a:t>
            </a:r>
            <a:endParaRPr/>
          </a:p>
          <a:p>
            <a:pPr indent="0" lvl="1" marL="457200" rtl="0" algn="l">
              <a:spcBef>
                <a:spcPts val="400"/>
              </a:spcBef>
              <a:spcAft>
                <a:spcPts val="0"/>
              </a:spcAft>
              <a:buClr>
                <a:schemeClr val="dk1"/>
              </a:buClr>
              <a:buSzPts val="2000"/>
              <a:buNone/>
            </a:pPr>
            <a:r>
              <a:t/>
            </a:r>
            <a:endParaRPr sz="20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Aprende más haciendo cosas con las manos, demostraciones, experimentos, observación y con ayudas visuales.</a:t>
            </a:r>
            <a:endParaRPr/>
          </a:p>
          <a:p>
            <a:pPr indent="0" lvl="0" marL="0" rtl="0" algn="just">
              <a:spcBef>
                <a:spcPts val="400"/>
              </a:spcBef>
              <a:spcAft>
                <a:spcPts val="0"/>
              </a:spcAft>
              <a:buClr>
                <a:schemeClr val="dk1"/>
              </a:buClr>
              <a:buSzPts val="2000"/>
              <a:buNone/>
            </a:pPr>
            <a:r>
              <a:t/>
            </a:r>
            <a:endParaRPr sz="2000">
              <a:latin typeface="Arial"/>
              <a:ea typeface="Arial"/>
              <a:cs typeface="Arial"/>
              <a:sym typeface="Arial"/>
            </a:endParaRPr>
          </a:p>
          <a:p>
            <a:pPr indent="0" lvl="0" marL="0" rtl="0" algn="just">
              <a:spcBef>
                <a:spcPts val="400"/>
              </a:spcBef>
              <a:spcAft>
                <a:spcPts val="0"/>
              </a:spcAft>
              <a:buClr>
                <a:schemeClr val="dk1"/>
              </a:buClr>
              <a:buSzPts val="2000"/>
              <a:buNone/>
            </a:pPr>
            <a:r>
              <a:t/>
            </a:r>
            <a:endParaRPr sz="2000">
              <a:latin typeface="Arial"/>
              <a:ea typeface="Arial"/>
              <a:cs typeface="Arial"/>
              <a:sym typeface="Arial"/>
            </a:endParaRPr>
          </a:p>
        </p:txBody>
      </p:sp>
      <p:sp>
        <p:nvSpPr>
          <p:cNvPr id="266" name="Google Shape;266;p17"/>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8"/>
          <p:cNvSpPr txBox="1"/>
          <p:nvPr>
            <p:ph idx="1" type="body"/>
          </p:nvPr>
        </p:nvSpPr>
        <p:spPr>
          <a:xfrm>
            <a:off x="1547664" y="55043"/>
            <a:ext cx="7200900" cy="659735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 LECTURA y ESCRITURA</a:t>
            </a:r>
            <a:endParaRPr/>
          </a:p>
          <a:p>
            <a:pPr indent="-342900" lvl="0" marL="342900" rtl="0" algn="just">
              <a:spcBef>
                <a:spcPts val="320"/>
              </a:spcBef>
              <a:spcAft>
                <a:spcPts val="0"/>
              </a:spcAft>
              <a:buClr>
                <a:srgbClr val="FF6600"/>
              </a:buClr>
              <a:buSzPts val="1600"/>
              <a:buChar char="•"/>
            </a:pPr>
            <a:r>
              <a:rPr b="1" lang="es-ES" sz="1600">
                <a:solidFill>
                  <a:srgbClr val="FF6600"/>
                </a:solidFill>
                <a:latin typeface="Arial"/>
                <a:ea typeface="Arial"/>
                <a:cs typeface="Arial"/>
                <a:sym typeface="Arial"/>
              </a:rPr>
              <a:t>LECTURA: </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Confunde letras, palabras, secuencias o explicaciones verbales. </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Omisiones: “Mi hermana tiene seis año_”.</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Adiciones: “La</a:t>
            </a:r>
            <a:r>
              <a:rPr b="1" lang="es-ES" sz="1600">
                <a:latin typeface="Arial"/>
                <a:ea typeface="Arial"/>
                <a:cs typeface="Arial"/>
                <a:sym typeface="Arial"/>
              </a:rPr>
              <a:t>s </a:t>
            </a:r>
            <a:r>
              <a:rPr lang="es-ES" sz="1600">
                <a:latin typeface="Arial"/>
                <a:ea typeface="Arial"/>
                <a:cs typeface="Arial"/>
                <a:sym typeface="Arial"/>
              </a:rPr>
              <a:t>casa de mis tíos”.</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Sustituciones: “Me acerqué al perro con cierto tambor” (en lugar de temor). (Parafasia)</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Ritmo lector alterado. (Enlentecido, disminución del tono de voz, silabeante, detrimento lector segundo avanza en la lectura de un texto…)</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Rechazo a la lectura. </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Puede leer y releer sin comprensión.</a:t>
            </a:r>
            <a:endParaRPr/>
          </a:p>
          <a:p>
            <a:pPr indent="-228600" lvl="2" marL="114300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Tienen dificultades en la decodificación del código escrito.</a:t>
            </a:r>
            <a:endParaRPr/>
          </a:p>
          <a:p>
            <a:pPr indent="-127000" lvl="2" marL="1143000" rtl="0" algn="just">
              <a:spcBef>
                <a:spcPts val="320"/>
              </a:spcBef>
              <a:spcAft>
                <a:spcPts val="0"/>
              </a:spcAft>
              <a:buClr>
                <a:schemeClr val="dk1"/>
              </a:buClr>
              <a:buSzPts val="1600"/>
              <a:buNone/>
            </a:pPr>
            <a:r>
              <a:t/>
            </a:r>
            <a:endParaRPr sz="1600">
              <a:latin typeface="Arial"/>
              <a:ea typeface="Arial"/>
              <a:cs typeface="Arial"/>
              <a:sym typeface="Arial"/>
            </a:endParaRPr>
          </a:p>
          <a:p>
            <a:pPr indent="-342900" lvl="0" marL="342900" rtl="0" algn="just">
              <a:spcBef>
                <a:spcPts val="320"/>
              </a:spcBef>
              <a:spcAft>
                <a:spcPts val="0"/>
              </a:spcAft>
              <a:buClr>
                <a:srgbClr val="FF6600"/>
              </a:buClr>
              <a:buSzPts val="1600"/>
              <a:buChar char="•"/>
            </a:pPr>
            <a:r>
              <a:rPr b="1" lang="es-ES" sz="1600">
                <a:solidFill>
                  <a:srgbClr val="FF6600"/>
                </a:solidFill>
                <a:latin typeface="Arial"/>
                <a:ea typeface="Arial"/>
                <a:cs typeface="Arial"/>
                <a:sym typeface="Arial"/>
              </a:rPr>
              <a:t>ESCRITURA: </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Repeticiones, adiciones, omisiones, substituciones y revertir letras,  palabras y/o números.</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Escritura en espejo. </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Dificultad para realizar de manera correcta para su edad una composición escrita.</a:t>
            </a:r>
            <a:endParaRPr/>
          </a:p>
          <a:p>
            <a:pPr indent="-285750" lvl="1" marL="742950" rtl="0" algn="just">
              <a:spcBef>
                <a:spcPts val="320"/>
              </a:spcBef>
              <a:spcAft>
                <a:spcPts val="0"/>
              </a:spcAft>
              <a:buClr>
                <a:schemeClr val="dk1"/>
              </a:buClr>
              <a:buSzPts val="1600"/>
              <a:buFont typeface="Noto Sans Symbols"/>
              <a:buChar char="✔"/>
            </a:pPr>
            <a:r>
              <a:rPr lang="es-ES" sz="1600">
                <a:latin typeface="Arial"/>
                <a:ea typeface="Arial"/>
                <a:cs typeface="Arial"/>
                <a:sym typeface="Arial"/>
              </a:rPr>
              <a:t>No visualización de sus errores.</a:t>
            </a:r>
            <a:endParaRPr/>
          </a:p>
        </p:txBody>
      </p:sp>
      <p:sp>
        <p:nvSpPr>
          <p:cNvPr id="272" name="Google Shape;272;p18"/>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descr="data:image/png;base64,iVBORw0KGgoAAAANSUhEUgAAAK0AAAEiCAMAAAC84KLIAAACSVBMVEX///8O0jP60hnkCkIPRJUOQpQOQ5X7zwD60QD8/PympqYA0Sn4+PgAOJEAM4/7zgDiACwANpAAPJLOzs7iADHjADru7u4AMI7IyMgAPZL//Pb99vfh4eEA0B/jADZ74Iavr6+AfoDX19f87e/2/fe77sCL45T8443seIsAKY374Hu8ojt3dnXn6Ofq7vZMYF363Gvh5e9QYlApUpy6urrHH0IAJYwALI6Ul5bjAB8+1VRjY2OFlb7ph5v72Uvq/+qisdIfwznPsSeOjo6wutWSpcxrhbkAIIxQVV6CV16Dg4LO1+nlNVhTb679+uPys8HBzeL2wstsd2ryxyD21N1DY6f86aZ2Z3Vl3nfqYn/96LJa32zN9NNkfrVJXab9/eo/Tkzbzo2e66juhptTU1Es1EXU1cZzblmxqrCBVlfxmqtqaHGoTVWAP0398s1JaVFOf06Bb21Dq0/jwyBQVWvCN1aXVWNYaJVoTVOhO1PnD0jZR2B6czjXKUFMl1vyprarlkk8UYBJQVGwn1QstkRaVU2BeVJkZ0fGx6+rN0rApTWArYeTmqiWqpfBX3uvdHjbLGCH043WiZyyaHz87JigyKLKpq11VWjn38KkjlhIkk87THjBN0R0bUJcaYf/6Hg3qDlrrW9CMkWVkzn75Fs1lEGo6bO707xWw145RYVbS0aGOVN3eEaqzKsAB4BnfmmgfZDYXIC+sU61oGA4UW2tqIB8h5nHtm6mhSpDUEHNUWewqZJqxXDQfoSwgpbCG07VwVSVinnBv3sBZPE9AAAgAElEQVR4nO19j38T15WvjGfGGmtm7BlbGg+2hbHNDxF7QB2jcS1hBJZkxbJAFItgsAwlckpxQ35AGgpNHCikTdruJt20r2na7Pa9V9q023a3u+luu92ff9k75947v/TLDpD0vffZgwGDxqOvzpx77rnnfO+5oVDIrORyWfjKwp9ZKjn6lauYoWbZ3UGaLh7uIC3uva2Y6wlb1xVdUeGXDL8VRYU/4EtXdaEiiQ3XX+jrIPPXpcDFf98/2Fa6zwSvDU1e2dNerkwSIDWF53iO491fAmfwAs8LHHwZwkCsAWzPrg4Snh/3X39wsLuDRH8QuLd0cTTSXkY3JuDDJROCIQA4njcM+M0ZHH7PA2Iev9MyA0ENnO0EFuD+y7h3/ZmOYLujfxzyw3042tVJRr8Ndy7ZgMpOpRKpxGIqRf6GL/jbtm1D4DWrdyRgC30EU0shrzzVO+1e+2wcMbUWhBuf9d97LtIRbeT+1elQSed5NZdsJSWbEzRrKqBckaA91FLmCdoFD8ExQBu9c7CVrCLc6NSQ795zRIOtBV86sXc8VLE5bjEZaiVSihcMa2rG/7gQbfhIy8tDB8KIdu9AAG3/RMtrh/sRbXrMd2+CdrKViMRITuwdClVgkKVctKL/qQNasISpsU+K1tVXB7QTDK1nNtQSWt95H0H7DKDVeYHqtlYrV62cH+0iDDsr3Um3UjafyRQy4k7Rms5rEy10uxO0NsdT3VbKGq9kA2jBhXXWrZS3FE2zpO3Q5gu1WjWbLFtWufRYaHUHbciUOTmIljNAt9tYgsXzDWhb2G2lqhoGx5UNw7ArfrSf3BL4BEOrCWoAbQrcLred3Wa0RrStLMGEAVsG7w5zjiyGHkO3gqtbjWtGu61ud4iW47QMuZpTcqHtdWvmy+Vy3hn9ft1yKb9uzUpJ9KPtbLc7RitQtBWFMwrbo83Jdr5kqUquAW0OLIGhTRqCnM/8RtftvIMWPFh7n5Cs6YuJatn4JLpN6pxRC21nCbmEYcEnUx09tkILuuW0Qq5sCHre0a32UdvZoaRpWs7Mwij9BGhL+k50C1rKk08m55vQOnMZ6BYvMi1e0E2mW77tXCbJPHnf2ifSLehL9dttS92WwFwy4MkVTa0167bBJ+Q1ekdp0egwyvIyp6AzarbbVjOvN8p4WdpOt/CR+HKGSLZZt6kgWriY3LmzB6vyHHkCOx5lgloC6zFUMj101C0ACDh+P1qhUbclGcw3xOYyrp1uPzFavspZdqIanMta6hYtodwGbZMlgJch1k0s4UmhJZaQTDoLvc6jDFYwKo0GqkG0laAHQ7RZmdNLBC2seNraLfh5ctUnmx0c6ezBMOi2KqaZX6w06tZvCeSOZUMjzwHRttdtMkE9ZwF8QjAG6zTKGtG2mR0qlq4m7EWOgm3jb2G9WwllVaVK1COljE5zWcbm5VquBj+v5Evb6LaUh6hGzpZ2qFt4n1I2n684n9uHlnN8QjJRMgucbFSz9Br0t6DbtnNZlpMVJZ/hrHK1to1ua7UCSK3gvvSIMZhPtyIZAl4CAXQLC99O0Xip5F+zfQZrB5+/bRQxxW23dgjIZ4EWVuhqIddKsgqmFbaLGLdBO7jyRNGCJXCqnSApBEwlOAL/FDAl0ox2V7inpYR3tUDbPdjfUrpbj7I9+1vJ+QhDW0oYAsyKHA9/uqkl9p0g8PJ6s0/omKt524f2e/GOuZru7mbdtskrdTG0w2WbJpE4+gePsA0BvwGrlflig26PhDvD/dKS5xPGo50zS78K3PtP2+VqAK00tC4bmmZosiYrsgp/yvCnouJfqszdrC8FE2HPne0AN7zrn4sL455T6ajc6CvFqRnfvX/eMQ8WOVGcGgqJI1c3bxaLN4nA30Xy580i/We6PtU7HciDxWaeOtle3rw35Xu40vi//fvRtvKr4oNZX4ovFPv1Rocc4/0X6gvjeMvepb1LU1Pw1Sx7F8ZGgjlGaXx2s9hW0lO9AQBDC+nD7SQ9tRTIMUoDC7/9XFspFpfQlYrSyPhQWxmfbkgJh2LjM73tZcYPNiTGhsbaXzs2Hgs+tgHQW1uZnaHpQFGU2okoNqbGQQex6fYSk3Z+cawh7y7GRgbay0isGcqfVzrq7c8N7vGkVF7Ptqri/F8puZSq2nqhtP2Vn6pMTu7kqiRMajDbyolqrtEPfIaydnFj4+La9tflMeQSeFiS2HLmz2UQ+0Zh/o2MbqxtU/szNYAq6xiScbySKpT+HINwjcy+gHh0rjNeUC2fylUycko2AK9s/xkMYo0ENmtrF0dBv3s6PF+TNwSb5Dxy5UViwbJufMYGcXwDFXscvlubG+0a3Rhpq96CymlspR0yM0JCIwHjYq3yGRoERrijbIQ9xFD317HWF1Z03iDJjFA+Z6KCrUUNg3QtUc22+ZEnLlfAaCMPnX8dB+yRh8MtlWVpPMsxm5Zcq8AkmKsuyrDUAQ9hZFqvMp+wHEewF71/T4L1jj6caAE3b3Myy5OVBF5LkBxJpWrLYMCcoYBH+/QNgqx0AjPDHoD7/WTTOydVloLDZBjvVc1y1YSOFXZDrzVFjk9arqDR7gv+H6weI99vir1qKsfyY6bFUndUxEo5BR5Y4O3vjHy62j2Oq5nz9PtSvsDiFdT3zxvglnSOpcylssEpVoCgkiR0C/X3ThLk+oVTnwba854dZDUdplOivUn0v0PBYW4ZvEofdEHmlEIyq5b946oGxqF+ODuC31862xfu65s/cOFUM4fmcQTzG6PUH1RSPCdXMxaBC5NbZC6wjs3ZvJ2ln0rhlDISQjS14r6ctHmBUzfpWnaernjDPQD50LlTlz4ZppXTp0+3zDSJqMM5+sQFg+OtZCjJkScMbi3yC//yiTN4mXxjaryhkWvKhuwGjgVdEOTqA4L2kp9VEw737Dp75Nz1HWv59O14NL680iIi9A2xis6BMZohcb1A/n0RRtqfPMcALydozQ/mM4U4XRhrWo29bKYMmNRupsfQEq6T7FE4CLmv78i5C7u3H4Rnugnho3+rabohQ4y52ozKqYW8ZSY5myjuOH6Qd90xXgON0u9LprlOQBYgrjHYUMvYmGmsTxFbP4eJuSPzu/r6GiCH+3YdOXCho5bP3Gapm8GDje5wj2/KrYHVJsVaoaCpVIdI/HDhJjVBq5UqlRJBZ1YzyVJBgSCMZylo1YAI/cP6LDFbzCv1hUK7T104cORsE+S+sx288hYDC3/GG+CSWYx5r1AZdCOC1dJ6JAoJH/5EkzB5HT5MIpGwtWoeAedtXeU4GJXMS8DLglBkWVwk+vQ5b3Lp+rkjZ3scthIB/E/jbeAOP0vZVtHby3GA+68BuBcxAnfWC2WDlL9ybtmU2Al4BtSuWGUcMMOQEzqGiKWyosiqQR9DRQf3JX/0YIF4kUu7mrK3u69fODS/q4fxq37XO9IS7Jk7cabYFXEVs7o/8OWr1vyqDWVkirJs2A5tZh8J0f8EmkjiVCXgF0CWE1wOKxT5QoF6MLGsgNVqxU3K8rqOueZz7tuYTvnr0qlzhwit7cbe8RajbeLZKLOC5TNwT4R7+6o31PBJR1xHkdNp8aciK84kReLeyP2rI6GSrGmgVtkwSOpW0fP+98nZoHe5WlyixC0cZH3X3VcrZa5ayzBXd4hmxoea0W4ts1Rj/A5JlA8vR7ujd1wq2D4Eu8dTgUDrX6Ga45XIIOyKvL53AIaVxlncRxavKrDCQRMueCZlWipoXvvgS4wUh4j6/HCqmvu8CHftjb1DjYZ75p1+Z3g96+j6NiD/N5YOFFFxXce9H8ioGlFAyfH4V8j6J3IY0Eozv08/SIPc/MBSSXyYqLl48qBaQQb3xYKE+QazFS0YwPR57SZ2++beYLY3tHIwzrDGV70KxBYqm6VOcc6N7Pf9SElQav5A5TgF+7PiwnhIHBlbWFqYnZ1dWEr/oyYj7zLhTgygWjCED9Isz7rbM1szW6gWsjmFk+mMQ0x6V9ifayawbjMj6F/eYi8k0TPeiXbH/4relFjtHn8GIa9qhVzOuc8k5TeeoJlhTOyNj4+PjA/NzG5yKibwEwxBFhmZAu+4r9ApRHSK3lA3KmYFFm9OLIwmvetGPcDRXGGeoHvw9jV3QZjBQORMf3f3Ms1jU81t7PFswSwIiqw56t1PE/wvMLckYt4TRJoen5l9VYFnz9tkVEpotbx8t7jAHi8imsdvCjZPatxZmXPMltQjThb9hYTTTLGDt4/5QpkMWVGBcqN/iTY+yfL3kbkrrlsws7WyU7bcRz/Nj+7tbQgcQ1JsoPdVXCzICdQYcQi8XHQrL38dpoYAkYVRxbtldU73D7KnNn2lwGsUazz+rD/sysLYgA96epAoF97TLSxs7HHhiqbJVEucV1fX/XuNFQWCd2TsVVtDuACiDNMYr31UX3LGOQDquU5VSqv8JZtTMj60X/fRX+nkFe1f9Zf3ILSnc/owuIXoS3C16CMJn/d5BibEeXVt1NMLrWZJhKtjZKBUkrIG3ku7mXZs8RKYbQ8GLhUYfCpOeya89brkQ+u5BAo2vnzad3Mzrxm8Llj4o8gkvoN2M/L9Lqf0FLnYCPchtYMX6gtNnpE+hOmZVyGg5VUea/mCG32FKGWcmG0orymwcK+VubJtp2ok+CSTw5dcl3CMFBvjB31GIOUscDl23swuguWuIJMYFRYbmv0bD24w9qV2EHn5XrDE6Nfu9FgVhhoH0xsGDx94ZaIDYLaH6LfJHBJZs0mxlExW8uht8KMA2hGfZqPdW777VsoKKBbXLyUdJ6tluGIZzFyMDV193YW7JwD3PHNe8HjbBXfi9BgogVUmjZvux9o9HwgSGmQ3mRzo4i20RcBGfRZbKsgaKCCDb1qWa+wa6nOl8avfPRFx4PruSYrRxA4G2keiYLsAF8u+4L4eLDmqveQMMoru0qkLFw4cOnTg0IH3ruO2DNT8mywEIwXy2x5YMyNAFCrXaOpKJWE2jrPu18ZwpIvTQwsvN8OdpP/xo+LemU7JLWmkl1NgWuBwheN6jus9LKSBWPwcrh/CfYyM39czf+7S7h4IE6gl0HI+BYu1mEoVvItBF1FiBqYc4p4O4pRMh6UYG7/67Q2KN/KuA4PYQeT+PVhkdVxGEbgY2PJ1jzZPA7DrB47AijfcWOwN95yD+eEkHWUU7UFyp0K+UlA0mL85MkGWIIhKERd9BsHedhy0NDKzwLYQONql80LXH9Kz7UJ8H9y7qqJaN9PelgQc9bv6wkGgZOVA/gt/n6WqkpYRyeAq/lSO12VOUNdL5YwoJgswfvUs/v9pshfilbSzPUKMDXznp37PwOzgxeJSB6N14Y59ePdmse5xLnGQBdUZPnvj5Mnf/fMb77/x1MkbdO1AJxJxgMIl2s1xhqBkRPB61aos85pKDGKLRma3PB4MWsNvN1jUsEaXP8R5zTRPYq3gLqTTS57J7A4ucU+e/Oe//Wa6jnX2zc3NdPEnJ9HhvkkciDh99bVuDy4lyJrVBMQqOk3BsFn5+cNLPq8P1jBLB1uk6yGd4u5f3uzdUQIOHs3MzIC32tt9lgLd1Xfy7X/+Zr14M52e2rsw29s7NjMzNtO7sPk+RuP0wUrjvVGfMdDFazJTLteyRPcHGdjLU2N+xcFbXv1pF8NLI69bnZxXAK4U89eNxS8C0htvv/GTevFeMT21NAswB8ZHRqZjKNMjQ70f7wq/jRwCCtdnu9kqvQ0r1g6v0vXv8/WpJj7ByNXZ+y4HBJzXVGPktVMZ+fj9bxbrxU0EOjMEQOHDeJ9GlEaGPg67q0iAS40B4YqB3PrEKtHs7V/9YbO3abSj63VmtsiJelD3n0RiQwtTSwtEo9N+nN4FA/900l2XwQTlwQ2AvTPomEEzWPzU4HrJzBbpqm/vvNoKWBXRaEvSAvs8s7PuqEHtRpvhTtAFcBRttjUUdL2/iES6ToDzelQ7QLjb0gRgYHoIQEnLTXAZ2O72YIlaZn/7+ovFIjivRwa7AxED47IFXFezf2hpBu5PjszsTU81cXo+XWmC64KttxhggZ+cRvfZSHv5lAVs9x0f3GHPZjuDZe7zs4DoF/QMLlwGNr4DsH8m8RnDpwpWejI3hNmJwI2vMrBf/RTAJgsCB8vDJ1DRc7RLg65PQ7NiHpa0hm2Nt5ixPrE4MQMB+5XL6ScNtiJgbpHn9Fd3duNTh+YvdPhcENovu5rdxnV9YkmWFzWesGt4e0fB5TmIdw+NdyDuoXbJUuFXT9oMpIytYFZfV2SO06yOq00qJF93o/2Kn8L9+6NHf/z8kzaDnGaTDPlipgTrKU7//XZ3301rqT0fz3Scm8Z7p9LFw09Ws6V1MAJOkFO46zaHmzPkbQLMS7vYovLG1Y4RCCycZhdm2wYyjyBmISULHG/YAk1MV1VBUF/tuNK4hGtJot3wP7XOq7lwp0cw2nxiYLOGjkagLmbYPUugaEHpRKMgZnDqFO1SsN3a9ElyUitWSsO812LNW5YUEhyvWR0iYgCLuab3sLIePvkYofMnk2TNRoKSYXNO/c9M4lZvTeA7DLRDAJak8agtfPzZhCpSXsY8kqDreff9Khx8m8Vdp3y7gXYh7NSjqC2c7DzQnpBUuAQarJYq+NamlRSm6DkVPO+HrQeaV+FhFZ3wxwNP0DTbSH5RBqzG4rpHTsE8tmGAF6ssYsGs5YxGErZuOhdTI+H/eNLKbSYO40YdnleUvG9BlcMUpl4WsVKCdd5W4+dI2F+XPIeK7pttVZPekRw/f37/lYcP19aOTx4HWVvb9/DKnvNzc3seBksRBZ0XuITPE0hZS8fyP+lTUcH4JvGdZhSYue/zuFYk7xT+3Q4m6tYyNxqJkK8uZ2fRKNlMFIlc/LWfy5jRIR5wy9UhM2MgAZOvMbuo2eAq+LHGR4yF0p73fP9BvNjZR+W4HW+/oyiy4Q+YSgpvGAYbR2ZegOhArbqdC0IlDf5DaRxouxHbvJ9Gc4nMEP/ZeUJ7FLRdEX/CJlaQeZ7SLKU8J/OqzOX8CirYWD4NVgJP4UaovguBNyQ79x51nGFqeWMDnv4otYfR0dGIW+f5ts++pAHFEPQMclgtWVO4fJYLMO2Stgwx2at+pZ0629NQ+ocXTxFTeMRxNox0MGd0XYHhtg/G2xqtmkZe9vukWEbh5GrIhLGlr2elkFl1OaJEMuCNucTvPRgX+khO32cHIpIkSX3vGx0Dx/ZoN5r4oSGnXNZ14rs+OxSHFIgGRCmvcyQXnHWIWPga/E5yyK3h3MdBnJWfsIL0mxybLU7uLJXdAljkStN/rjFb+JPf1cTKmsGboew6KQzlFYMLktvztiEICgsXWPTdFyzzZaomW0R8vG0u+8y11WNbEw0E9j2RyFzzpfsd5frsS8zrgp4MlRFjyVJ4vRL8GbOqYVMg4sWoFbBgxncJztNYUAufbHJ2fpk4c7C7v3+wv/udHwTXcQ9Hu0abL5+co5b7U/+oqeicXQpVTbNS03lNzgV/REqWNWwz8/sBafcBYgU9Z5k7MJMVtlu6imV8VG7YN86C+hte2VpdjjNK0OAfBwJw940yaqBZyea8Qb7GHIPfvpI8l6qE1i0Lq1nrgV1FZiVj4XoS3MLm2O55QhHtm2dzWKVQtap0xi4gT+FCHxlnjpFtLd85uHVmZXg4NDyxcvrgcvdg1N2EGn8lmPZGni2hAmVsXdG88GoPLfV+26dcsYwE3ExKMxTVixlDZilfNWxdI83Y1LvpsV09fpMVM5wuayplxtU0IUlJCmcdPazEo1FsX3f7nWVQaX88uF32laXARHIcWcH4IC2ykcXhaIQmSQUt8gu/H8/IaiZk1rj1vDO+zFK2zC/aCraPQ0qYeree/qcwsQLmDJI1BQzE0FRsnGRWDSyMk7L/NxiMVUatisajPqDOt0enGtESUphk8aqu8vxilSHZR03BT/3IKYTf5iTqzFyNSyRkDTchCwZYsmb9Yz29QEqnZxmd2SzjbhNZsapcFW/AC4j6LE0tiD60fonGBx2m6NGXAp4ZyUCEeFlWypVKNVmpOXCp0/XPZ9MQc3mrhpqRUDSDNBLkNRDr7t1iPT079MUen5/F/V28YhVKZkmumLg8TuWpL3ZWv89GuwNKjfb3L6+ePsP+ufx0IF6TEC163DyMoBA2fskymtcarZz5TEG0+BQdXBCGp5D5gbt0kN3IWXdv1gHrUu94LDnvzWGmpXGGTpt9Zcp5heNkC/4h4iXhfyHKvRaP3nkHLBcMAXQ62L387JkJsGYnJfbVgKsTHTJjCdGaVjKZSTFHSviuL/va5YUyKmUPkO052O/QQKVW735QrD9Ip/cujA2NSKL03C6X0ZrEXX5si1QO3B5nKFm83YWwu/o9HY8/G1rZOri6vHxn9dnTK9SfDa8ykthbgVlPdFmtZdRp3uBkh/+J23e67vvJp6VFQ6DpD3z8vAyWevfmzXq9np5a6p3BPchI0Rj5IhlnB4huea3GjKeAm/50RjcjPve/cEyATyBVaXF4wt+FkxWku18LVHDFEw5zvAKuP5SEQaEzv7BG0fquhqG4WEpaNja5NGTDulssPqhPTWHlcXxk2qmSSQP/QeDi3FCQWTSRhIiT4+yCQ8VF/Z+9CnqbiEaXW8QMjikM/qXfcAlTlM69ea6Eg83mmeMnRIUTz/hdSFYxqpwKYA1NqN4kOp0dGxrwkBKJDd0gLhdGWokyGMVKVRE4TXHyO6FLhBj2Mdx78nZ3f6vtbNf62fwQ4EHjHDtHFo1iXpBC2bK38YqgDbQDGBF4FaMBTbh78wEOqpmB8Vjj1uuQOP0tshRHN1ax1JyULKiqwOtC1rniFBmJNwjRaTXafzrkv0OFPI0JJ1P+d35TwLG0wZa4DRvENprQShDk4iRifQDDamFsYKQJKb1snLixMC5yzHzVEsB/aLoXvVOw4a8T6uNWPH4wVPKFSDmFPFzWXjT6xzFfqODbp9MocxSt327GcdaSrZu/RKzTbfPy0jg1XcJiqxKfy2Xdi6+TCC389j1y75X+7n6Y1alOJLOUsxTq8p3WrX6y7p72aPGDnAiy7aR8QlatYn1qbKg91hCaLuGAkPVuRTY02ZfguUCSuT1vX6bcoRgY7hkYNLVCplArWxpEHNSPTNwhthD9qk9fGMpGmlmXDtquLwQbeoz8nlu/+QCz1x2Df3HkWzS2QceQ1fyLovdoZvSpy+kF0jVXPBiNroYkVcO2HEiix85IxHRXKH/0FZ/L3RZtbyBuloYW0vW925etpZH/6nGXOnlvr9SlIzT2fePe5gJr8bs12B2dCOV1RQfEusKV8/kqHerXqC34yFPv4oaR4+Lk5CSuJWExue/K/v3nL56fm9sg+wd+2xtIrIixod7ZmR3U2B2vO4/xTT7L/vfCWbo96o1ietYJtEGF8Wshk8tV8ka2lMRbmxYJ9kXC0Y6/5JkC4a5SZF4jWbf7S1fXb4O6xdYQO0u1g9clAQNOwexJXjpAe+uc/UlxatZtnhxbhuhlOATqFBlLNyRWZbIXjDDtol/xIDDScLssSKQRrffe2wiYLl2cHXD+hyk2fPJB0V+2kf4+2t2/Qm6bEyqSJCVzZY2jO3FJuPCKx+Tbt03/l3SbPTU7gftx2LdKvz7PGgS9XWzgTJ2Od0fv0G8zv0kZggKLJpJpZU733z3DnT7RqNZIF1hBhOTwTrxcTzfrdqfCTJeE5qcO0SIUWMG99MJMYHMTEpj72X/kLFvWNAjfaXgxjGzh17zljvTz+46ZngC5D/I3L//oRz96/cUXX3ixXt9cesQMG0psiE5ahy6dYwWz8NsPiMkGjGkCo5dr7B9irlYtZ9zGAbi0iHozlDhyFXG98LnPvVB/8AAClXu3kHRIf0EgOPSoxLAQCRgIxp4+6gnCN75+L73UVLwTl7tdU2gUZAdGX/J8fmy8dy9r6bO0sLAwO4sdbcZmxmZmsG3O4/V/Aa/rMVvDZ9+4DIodat65h5NWtOl9hlfOPLu6TGYznzVKIwMzCI1sbRkfAZmmrMMn0P8FAgZn/2n45Dcvb6Jim295LBrsZzY8sbKFQOODbO6d9Y10sVNPn5YYKrlsrpL8BF4XsL5ZPAwW29KucLMThI0TKytntgjMQVin+TILz8w+xobxrJJK6InEIl+rbA94+l9O9oV7zr5RRCMYaR1d4O6h7uXlaHSwPwiTxoxfO/wYaDMJbOaP3cyUlLVt1w9pvPf9N958AKNrpi2VgjLImxILtPX8j5+vpzvm+DpKKYEJBIMcSMDJdnm7j01IB5tLvQPt98VO9jflP0DDR19561dfvlWvgwE9erG1oPGqKkO0ZJPNGYqwnXrJKO6AFeQvPLigzdeOfu0rt24dPnz5c+n0FK78Hp2oKKoGae9fqmQsHfcfQ/C6jZfblr8njv9Fdzwaj7529Ohbz9+qFw/Xkb+9tID8bWyi9ejzEx45wL41s1bK4Ljt4W4r0zN/97WvPP10vfi5OmpzYbZ3hvCip4kXfYwb52Wn9UcIswQ6lnLkx4UrjcwskacO6mQwY0+k11fZ8O/lFbMKwNX4mceEK04PwOw5NIB0+CfZkkzmE/4cvphTVdCu8NhwpVisJc28teys31bItLlUsDxC9kUqVuM5Kq1l96kL1x9fc/sublzcrn0VkYrNLTa0VcrqmDwrb+MTd5/CnUZ9fX0984/bJuYhhrej59e2v01ONeTGJlD5hMEJdqGdV9x96cK5Q/NhwMli3COPx6xhtelI1/l92z3PjGyoYuPKrIAtx+VMs85OXX/vELao6AnsiOprQWT4BHLeLUR3XXx4vOOdypphhaR8MAAzyzb6se/4AizSMAHbwAS3mLE9UI9W5qXiX0hGRrt+sa/DgLMMYz2UlK1yvuQziKQFs5qmXXUcw+4jfY04e3r6+nbN0/Np3m8ZpQwfu3Nn+fYyls8aK6Y+mWxcRUY29rdrcGdyPEwOZlVXeHRrPNUAAB/ISURBVB+XAnNdMrwiOM0ZjvS0AHru+qndtG76jdkW6+iVZVaDwvLD8rXWrZHdom5w2Xu+tYdIapxSA+tVDIDn73IIjgEiMiNP4P6QrcWx7QvgPPLeheuXWOX/Eqbw315oNtyJ/mh3dDAO4S1BPBg/1hLvWsvER2S0pUeDKEEvgCo1TuAVrexruZa3NdyDmUHbvU5TYLuOoD4vBcckmsKNvc2UsNVodHmVnE+0HCWIB7tPt7BuUrq5OBdpSisA3qbLswqPZYmshh22NLnqwRUzCdzirX8HPAPl07RuWHQAWUzNwwwC8ihTJtalo4i3f7UpdsY8WGRu7crFjRZ45/Y13DUjC9hsqabIWNgzFMsj10jodjm1Cmt/E5O3862wsoL/+01bsI9hIcoVcWUVF5Dx5ZWGuZgkEtdCk2v7L84Rgg2maTy8G1cC9lDVsH+RyWmcjDVzQ/FzgbLI/uAXBiRSvdvVphfULnrEVhDF8O3ueLCJ95nlQVzrBBlx2NuD1MvEyeP7ruzfc/78RZC5LjePN3rRN0eZgCdRCZWUfK7AKdhAQ6W8FSK5BHhdPPNDRGaSS1rD1bTvHc+Bck820oDODDalPyYOMrjeldR7sWSzKB6XkHGHv/c9PM9MI/KuBzdn84aeDGVrUiiZrWrY5YDAFUlDO+xao36AHaxJlZyW/LGtTa2Q99zHKdR7IyPsYDR+LZRsYJNsRbEHjG+aRu812kysIbJ2hfb2ftkr9dZUUJ5EysEAI2OBG+BUI2+WsL1JEp2YQbZNI9WHbvQXc1VZVhTF8hgNSG1sMFxqCJnGvq+g8e7499zHQFXbfurCKTlyn+0QhWcKa3N0t+Us/WfO0sjSoVwVJFy5C5x8t46+VCIOFw23hB0FBZ5TE24BCsZZ+O1g5nIFPMJwaD2Tz+b8UyTJNr/mbs274nVeayW00dILe4fYv7M2xyWyIdFyetXkAYYBYw2bdUqCxvN6kdSApHmnQlLhwVFwpMhWZXAJ9TI4PxyLg9magqoqBs7p3ktb8e74v7HsLVHtXHvV0rp0fcnRrWAQs5WqzmKnUs1VdVUgh9DgVgLtoz+QJu0iUip6MIefw+ao2PRIM1TW74p0JQgaLjirLYg+SNMpRcUaiUnX/RPL3d1HWVQRbHLZJJOkGPGCm2+ugCHoyBMFU6RFl4pswsI3gbYcWldBfzc36a0PkJLDKTwZBj6DAr80RUnQdqnYGST8O78pTHweS2Z44gWKoarVXJblxm/DpMbK6Ihmo71qsSQRuf9Ld/MtOFt+kRyJohu2BUFYqaYgyz1XzZAefvDQnc4qZO4NH0AqjWzIVTTIfMEiP1w1cfY9649xtwbxgIe8rqgabwicoKnwPCrsFae8t+bwPpiIkhlorUkmjhfdZimllMCr5CyYJKnbyjC+BHqQhoT0ZhhjbmeV6T4nhQ8reqtCbiuWyFEf4FCQY+Vvf4IJcIjprfUqpyoqoSOp2K6Gtt3q/jEpfVz0F02TFTxHLpP1wkB6RGDR7a5TkzmB9brMpjRyXkLCXawnF3Hku10fKDMQWVYQqbvdm0wkE+YtEU3hbz0fNnG7O7oKSs+ZJataM3TEaxC0E2R3JynvHXemMXyzDKfotq7rWs11eqQR04tuIwdzEevR7LWcZSuKahfcj1awOV774IFzsUQMlxTRS0bVdUqFbChZ1UtgCv7zLc/AwH8WbEaEqL6UzNU4ReM00vRqhXCXokgF2u91N8zKtkb9jOae+0ZaVGzcciv+eVvgZYd2AsYKM5Q395hgG4bsdX0Qfxh2y7y5lHPLUL6Wq6pyBrcSnPR82MF49+DpUBI+eg5NxcxWVYMnDoRW/TGTP+mNsSy8CmPWUHRFsdlBiZMkkvxRcdZxXxkdM7ZcvnHFyz4KjI2P0t70f+kGXd7SB0E/FlIdDZXnbTIIXR+GJZ3+lZAJDzVPT0SD0SsTCsAxGpr/j9mRfS7/p2TAzFgu1IRMNl92GgbSIP2eV/ypLBq4TSvRqjG6qcFCRyn6Tm0wj3iVvRzctJLLZmqWzINb0cu4CyL8pvPQTvd3d9+mkV6GvXmSU9eJ1oluXwNr3OMaQsEmUXUes3Elp9fmeUe1jrZiZWwMCDG4bTe1ac4mIBC/+8DHLxIv0LIpBgslHiMFW1FlAVZDOvaYA8N93zFc0r+O3rDgJATzVSQ3MZ7VW+DxvXmsbOH4MzkIXHMW2yVAUgwnfO1HQlKlqskG7tEw9EV/3264raXwgnIvULb8IV2aEYog7TPJcdip3CIR5l+Hw0+xEbny+e5uJxIvaExXuQK2ZRqmm2Z/NTXz3Kjb86VAnGjFLpetBOs/RyghkZ/d89EYxZGxzbKgythPh9cSls+AK3h46EfBs0liPnZzSTBANPA6FlsovxcOv82YZqu+8lMhxfZ/5AiDeoK4hPjTU0MmwqEewSRkohrMj7YTedDsTT1AqpHGx5Y2X7VIHyiYCVJeW2lkzqg3gxVh8VCPO84kuDdnrdcyboPf6+AUKNMMi7zdDiMsr+h0ZZrV8d6MCIRdv94ddcMvE4LPpGWte33kiWpfvhWMlKSRobGlqQ8hTAR7wC7TKh1wpRSSL+tB8qnIDms+i0uInJJJmqbv5UOIllyPHcAGnSVZTteUKkzpyRrheW+RcsRRdPkjv4Al2EWPkO9fr5FQsetzjZUfUZoeGJud+rAKIRXu5RV0u5rDPTy0ZWBwhUonX+pyTedALiqX5jHE3US06L66P++s/ZLYllaoFmBCwyQxYapEn0cY0sxPcUPG3MMWYQ1JiLz8y4XmZb8UG5+ZXdqECV3DNuOCusjlVV4w1AdTDavu3TcoWrJNR/J76XMk6fQl8iwQUPygqw4Yj4Is67JBdEtcwu1beKE4PbP0chfgHZ27stbQzIxE4U2qZXeMjQz1ogErGh5fZMg2/CljO7PgR5OOeD7MLxeQVRHe9ZMijmARR32/t9qtGITQaXDYPhqDW4hpyGqENH35wsuENzEamTu//+G+teMUNWly+TdtGy0RvAubH1oydr0ldGGuONW4DYudrhT+64DCLxzB7Gj4xjeLpDPSaVIz9XJIYkaHlTTGeiaJHzBIYEoT4akufOH1+3SHFpJ/urounr+yRvvEvZBu0S3QVdz0wAwaMC/jtk4+ODOwNz7Ahtmhc9evn0I5d+B/k0xueNf/+p+HKUuLjKN41OsYKOWthKLqRjbEzPboZZelSvBupn90v8tJ1CALhIC9f69zDytiwFMf3uVgilKseosGeM5ZUD1hesJ8D006h3e9fbmYXqAsrRHqowb7V0+7Iy1bKNN4Ca0ExpiPvMae6jMv/uxEVyC11FG1zkcFA9776qvVmy0bIca+1Xx0VTh84+0H99J7exlZRXLIioODy1uOQYj0VqSyfvtycPSSXptjC3uf+cKLL59wAfsWOB3wSiMDYwvYvHVhqLkCJY33fuNGT+Dk9htPfb2Op0ANOQkVaeDOIKudxxuTtoSk8rV60+4uBDw0AwN96sWXWSurF5/ZEbOKfNTe3pmBVuWy2EDv5s0vvfn+G0+9/dRTT73xxjeL95BfPOanKUzPvPRWN2NdR/vjBz33QGgAr9WbRi9929gIPNjZvV94HU3iZ7d2ylUS8QynNnXj2MhM78LeqfTmzWJ6s7hJKqMz4wFKhTQytvTMV15z8A7GV8+wV0ga7K3DLXtt0jcGFY8tLH3h9ReL6UfcAdZwx9j0+MDQzAweoTVGCs1Nh1Dh9Lgw9bXbrkH03yEDbpiEX7fS7dpXOoBnZvdOPQ6BIXhDPGIqhkdoxdoUmul0vvTlox5eNGDivn68bXM9MImBoaGRz2onPn1LnM6ffiXqGvDys8tMtdtyVMTHJAW0kguHDh1q3yRfpNO5b8ARRR+9/DhMv0eWC9jMvefscx2UgN6wd+Eld8ChSTx/+JEpn48u19ksET77XCdeAItHv/qaQ7F67XBL9/Wpyu5D7lGXPfOdtBtyDPirPyb7y+KPxQN7NKE5pvA82X4YvvHcNnYIBkwG3O3o7a81x3WftrCE2AFYL6CKwXa3O3OHDripZ24VG1cjn74ccVKjoUv0W7Dd7X6GDLjZpaXenfFJnpyQHdNs+bD7iKPdbX8MJ6mBgU+hu14uk2v/uK7vcjKNKHS8hc/+cCcqk8Qd+/wdm0uyvGgvVttyVOadhD77N4Xbt70xhPBUgtWV7ZV7/OH5bU+IcySrKAJn2NU2kzkBF9iLTndR9/1we2NYuT0Y7/9eZ97W8f0bo/QEvne3Zw+atRSmxTjObt3PjB5UQ6rT7vHxDO63toNLz6kJHPXRKGuk7k/Xk5Hvb+c+KgYtwmg8Z/++xcWX6A7vU0ggtLgqy5u952i3491Ps56Mr7Vty7Q2hyBHN/bsOz6J+dDOrtksLGq461jXLVXg7RaLuANO6aFkKbhfiCXkaGOFni92esinnWjMOd6hUSb34ImGXefXyE0msfbUKbTMCtgnX9ASVgk3FRtcU7MacvBEzzxShHADJ6fp7HAQ1gfii221O3ztNs3gozG0bIj0ELMgo/vdrVu49/+7bW2hVLWxlRU2NMOCGScLaqPpXqKYTmGPK0VXkHUjsOTshc5wJw5SzUZvvxPvHvyLFj179mPBN9Db/3wkMne1tS2YhYSK5Vtet+nO4qSg8XqwCc1uOnO9R7iEtUJVVQXWlNsHt/n4OcC6tcz2DURPk5Re05ILT9oLnlFCMriRb7eyBTOvkKZ2vGy7m0grOqdVA3ZOsrc9R3aHxIJRMaVSwVDc4z48uI1AxIkzq3Enw/CsiMud6F81BORrGxHavBursLVqme63hIF2v8U6I8vb5JhTXl/0tYDJ2pzuX53S5C3agUl7iZl5WdY9Kux1WqsMjPjhiTOwvhl0DlQ5KNFtsq8FI3LKAyJWULIWU4qWwkZPWNSJfLdxRFa4lEzORFdSFvlQFVb8L6t+5TLdXSBFYHqLZFnnfHS3c+Tj/OeQJOKejNNb144dvHM7PuisJLsHV8n0dHqwe/Avfcqd3EMOYCTvWUpU83lLZjvR5pD2EbDcZDmlkcOV5ITG0viVRboP3EzxurtOvr7LzYXWBKd/RH4x492J6vbk5tjIMdyUgU0pcJu/S8x3TinBjOlRzy0cn/NOLErKSCepCBo9q2d/pGvDv8MfO0aSA+exZkawmvlaWWbHXWYU41WmXAqWBDNZXXE4YwVfx5hT9Iqvp8e2Br11mCuDg8dQs3j9tf7uuLtbGh1X1ygbX+xIJTx2DcFgS5Dfek+hpNpI4wAbYOURM6+uoyejg8fUOdbPjLl/rD0lsVwl5HHsVzQfEYgmG98vTg39/WALrHfOINgKVpEnorhbmgwfPDPWYwGV5CR93CqH7S7IDOGZgrmIDCXAyjEbMMuLcLtkVXFOPlXkD/Gz7ab7dbE6IuJ5MIaaquYrec4rClNXHH4DE0J3GjfluIzLnEAGJWbzSeLuIekK5lKWMqSpR14vCxQtYQS4VZ1cArmAtuUcgC3mbdL6IWmB4ZBdrTJvYQ2KxjKkZJpRLNxhYCiqopCiHjli6hJZAoffuIddzVlGFLfkYIOK+O1VmhgVcwZ5wJgXjf8daIEWbrocpopUrmALFC5nVjX61JDI4ppCLsEJnOKV+JPg8EnluKIatBNLQVYxQU5KpqTulKwmkxlZ1wSy0b5WSRL6CQP7FICFq1foTLC8+s47d1ZXj51mzFszo7JTNIYxdzdGK/5dkfNOgURK4v2xzFvWqddBH/a6YwqVhMFzspZ1zRh8ByVTZHWeFIeTCeMujLNTbp8tkbo4GfUL9quoizlkLLlg0YXE/kjb4Z8R/Z0pSpbFsbGOadzXZscZ73bDxwIqcbqFlKQU9TXHsWGNQ+yNQezC87rbsCi5rnIGeQZiTaY95MqaAhZm4oKhz93EGzIrBU7BOIFXM+6C/e17bPux9INBn3t1f6Yk5Wxmj1v93dGXhobpvmPfUTpJTuEBjak5bnyuq+vEEquZSTkkTPCK0+bSLNiCQEoveMYwGWilFIyzmDhAZgZf4UlMZsuyriowkYg0fHgbzYA+tGk6zvqvhYIirmsqURrYSvQrY7Fp2vqpy+UB5W2egyg0azuPG+unjuGKIxkV4y6dzzlPS+U40sIhw8nk7JuQxRvgxOim475D/n52UjJfhQe72wXrbJkH5dLzipaDFFE8WscgvJjh5e7o0dmR4XdpkcGhr4k5TuY1vqq5h9RdIYbLYgVpqIodP3jb8UU5GRv1coWCWjJ4mxz9pavgxKRxstG0b/564O2xzEvBnrx82KtTiNP0+LLBg35bKEG4InP0AMDVKJqCNMIqIk6tN1m2VdV/JjtSa+67VYrp75BT1sCLUT8vZjXdgMXDYjZUU8gANjUe+4NJQx/Tte2BIAWXLXlPXk4v+Yoq0g9YNHvGvVDKpPJ4Lint+ncsjk12YrF36Sno7qlKWcvgqllvgiQ+zs1OS+MFUuzXUk7wVSkriRTuwcbTsbEHV0bG/mCh2NDHtP/E2XN+vAdoKqweAAsmxpTrDjRYnaLrL2vUJCGyiYJXkMapKWw4+wXMXD7rPzweiUK+zoFgC+QEaXfNAo+jRCdhS1WxA1hJp83XYkOzJ2mVt++Ie3jsOZr7qB/eGyxXMbfgKlcq64QnWVCVDJ4MPoH7Z8EUhqkT8/h2jXUBPLH5vku/Faev4oGGPK96bpdJgbRPylmaIJPOdrGB2X+gWdtw3/wBApiBfVBcaljHiiPvxJ3wGyWj88Su8opGHPoWvvZXY9PSc5Rsfb4dl5GUpz1KhTSeMWQ8+ClhNTSLQdZsqZpATuuH5FlI471Lv2PbSXr65i/spqygFmDh2u/RM9femWDPiSMn+hUS2O6HnqYSfwmGT+xPowFTaBQSqP/UxwQagJkAm+DamcY1kESq34ZisYqrND0zu/TULgfvWbpYeFBfmmlem46Q1W00TkwBlsicXE1K2SpO83StHn3lMKAVn4sEvIJfxOMP9xOPjCeHOv9HbEGAgEFo4HiXLOzlK3P/WHcqbaI0PrMw9Q83fLXesw8O722VzmCxTf8xfMks20jvJq3lJlbpeWw/vkWaTpi/oMFCM9a1Kxe7RumhawsD3n+PoC2A30pk/G9qZlIqx2vcB/d+iSVf5+LY+NjC1PsnXbw/KU61PLZLXKGpDuoVKpaeIoeYDV/DEk80/taXic/DXg9oCpGNxhYwa6BWt0D9zIxPDQNlGSk1us9yxayRwKNa79YfpHFPtG+5gXWEve8z/f7tvaZTh5jE/kh0yGgVUolwm7Zuky0Er9y6fHhqgbRxEGP0kKqgKRx/eNGr/o++uDnjv3EO5gjwYt5ezso65pg04+YvN6ea9m9jXn526Rtnw+G+N9uCZTNEtNubICau3Sab04/eupyemp0ZpzlEqtxR/zl24tp5D2vkBJ5v6X91pIZ99zibLXZLZdLaXfnoXn0KG9k0PWg8TAnwvvGl4lT7nv40tuln5wUOn1ntJso++nT9gYcVZIRsavCZwvErGz6sL9bvTQUX9NIMTsC8aqApVKoJnceDGO89SE+Ntaz70zrNwmZ6b4f+9xKlrCB5afj0QZqtif/4+Xo9gBVeJIGjt43g+EWX/hG5/2IRG2sF30ScziAbzEjlxNz6ooKewLh5+UstW2S4YGLjQzNDHeoI4jShpSyfubYa7adHHYINFKcWAljxyZJNOSwQm9zf5RJs7r9wD08CatqdLw2BR+QFpcqR/naydhdbr4x1OmiC0Bg61hGocqNRlgO7/RbaayNWkOHvjzrjbPKhs80s0vU3LxQf4OXNjbVAuapGsswCByHY3Xt15Mk87ibdEbe/Jaj1V7/0j63Am4+cIEuIANaXX7hX3Gzx0ehPjEOki72xBE35qFj382QeXWLfY43sut+6VcfP3+bNqXK79s85Z+BGXv7DL1s+BvfO3zFUWK8b8kc366iDx2sTQ0Uc+VdsIPna8w/q4F7Hhtrekyi3y8G68XL9Hn0M7blrI9+xbAWxHu584SeR2NBfvvLK80Xy8Qc6GHnsXc9ldf3scDG9dzsIsaGFD1/FDodPDCsOh5mFwzBcwaw6lpPE51ysP4LJEzu1bNcbA8LtqW0ewCPAHRrr7dTbj0ns16Ns2qpv7u1t11UmcGeYUGeG2hr2o4koTe+kx4c4/m4Epq1fYj/IbfXq3rqzA/0UJTb03d/Wi+mlHTyH/wsELHx278Lju/jPSmLjA+P/r2DF1e6TbGXy3/Lf8t/y/7+UKrlKjkk2m82DZOALJd+yRdhuPAb90BH4/d4BlHPw1zkU+PO9RtrOypm20pCG/vnFubm5i3MXqZz3y579TkOY/GIKJZFIwS/btnVdsW2Fip1q0avmXB9huPc4At/hv3AnAXzNB+P3Y/1MPk++vO8/D1+r/v1IsIzEVpeRNvJzknqpLLJtnpwjAu0VhyVqPHO9cfWwu29XJ+n5Dz+R7nufby6fetJ/0FvHTnY4pIYklkhOBw+mErB5P4phaBp2+5RVFNxepL/ayMI51xktbTbOZLgjWFj9XN1hk1Y8VmdACpmYZpZTiyhgCCruMLNAquvrVaTNKFYjd55yAvtaCqn/+WjLuNmwOxo0A0dIe5W/c3WxRpOiGxuRjQ1PoU54Dr+xc7OJ+52EXAkkScREoS0npZrMa1YjHf0cKfJdunTq1KlLp1y5Tn4j9eqsj65K0N7e2jp9mnzBN1vXtvALBNO38addugrR7VxoclKaJHLcJ+cJ2t7pkGngPrU2UU9BFTSrcXsZ6tZr1BsUJLee9e3smfg8Zj5as/uwp3v8abd5ENnXe7H1bV20kqHBmtzBU8rm8RCTHNs5nbE5Q25k9iLaPuegIlGSQlLJ7STViHZlW7QLO0FLeCEULeqWVntKZdWuFTijoNEd/rhR2tBboSWtP8xCubxuZbKaLq/nWqNt0K2ZrYBvhy8PbUC3Xe10i6/hXlJT1jhDJeAqHCm5VDhVY2yOrM7xyuZYC92iJYi5QkqTlWq+aqusgLyNbpM1edFOLFbz2+pWKlV8fULIhmmiW7ADTcMXzKpCugWIZZUX2ObbBM/LjfsofJZgWgZ2RTTLMiNetEbr2wBlary8TscVoo22tlsxz6V+o3jNqcg5NVOAdhj745NCZkXhZSQEiDWF1xgTyOYNZbOhvzP6BEZqlmD2wIoHlsUzO0IrwoMse2hb61Ys65lsQVd1reLTbbo3FpJkB23W5mRyo4LO094cyKbj9Ua0pPsT0y2nEbRJmVerYgu0QbtFUrNgyNWWaEl7dIo2Q4ZNiedVNn7OO6MM/S0dZXmdo90CCoqLVucFQBvc9kEsIajbpMpRDMTfbra222Rh3bLyVgPagCWMUrSM0gseiTVo8OxWwBNQiG511jcio/Cs/T1YAt+ElrRaOsR0a+hUt5xCtrx3GGU5PsVnS2Wba6PbZg9WSXF6zUNLLAEjBKLbkmFwhAACaOmxEaGSbYBuG7q/ISuY2S2MMrVAPpXfblvqtiQTfpmp8m10+9DzYGYFp9YSjAa17KIlpxBInMx0K9V0XrYqyZylcYpjCVyzbvH0QsZXkQRexU9fUDVSrKAHQbXULZgX7pcXOV5jrRQa7dbTbf43qUXN4iyZtIML6JbTOD5B+WJVW9bBrMoa5aegbiGsadTtgT4XrSlovJ03c5rODoBpq1vT0ngcMqJmqAG0Ad2yYmQuxSElACwhlfN0i55UrELkQtltoWS+XC3nzYwuyC5avskSDnhxgglmZFn2YqLKPGN7tJxByGUwdTq6PdaANuLqNpkySNe6hMyaPlC0oFuxLPNCyik/knZg8NBUBy3XRrfMbg0e7NUsudVLGoO10S1HdauUW84OV7wmFaF8wubMpJVySEsMLbFbnliUK6Lf38Jr6Q6WwDyYK211ixNkIslmB0+3bdCGcmU8N8s5UYiifQapMlh0UvybFMSa6sxlOZwdGk9WCNit4Z6L1lm3oXyKuA3Ts4T2dosgkqWGOKGLjbIG3Uo1ldPpHoYs6FbthBYCyrI/yUZnh5kWaCVLh+eQLWMMSluvN9rtaEOd1ycuWtKzLuFHa1ZTikophNkEKK/xHAg/Wk1VU2Xf4XetdBuns0OyrNuLfBZPv6PE3hZoIx3QRp7B28IoM4J2m8tVYNWD3+YTnME1bhP2z7zlcqGQyTSgbalbDAJzFTOECyrT1W006BO6mukUREjNl6JVIapJtr4qo3OG1YjWp9sm6aDbJmkxytpZwsWIh5YzEo1bgUQiEvgy7aN049qhpwPacPMqsuW5YKHWo2xPSJxkbx9AS3SLdltTBc7OZ4mQdFKhUKjVamWQdewf+lHjSodsdpo/dAR+4RfJMsFv+PPAAZJPaPJgW2S1i8tev9A1r4uWcMI2NuaYOOklkmHacC2hhjxsPWWn7EQiYdsJmlzC1JKOh1LJd1uty5ANFu5jeaUw+6Onh9KXGiyhOzropBAG+weD+QQf2iusEs1yS16GyTmpl6DFrpvYPgS54yy1RP4W8BsIbz+catjy4fTAbSc3fLqVGs8gaBCf3f58m1zNCYJ2uqrTrBJmvwTEjO2h8PRmPHxNaWiyBBLb1dMJbPh9n08QDzYz8/2JpbeKLlppriPcyItECdKMpcg0o6gruo5/q6oK/wDHqHF3m/feSj/c1cee/C40Afzy/tr1RtH3MMTxO/2DjmB7YRDXLOKDr9Q9hyP9/BcnGqSLdAskmceu1+ukAYg4MrZ3M33z5s0iCPtrs1hMF9OH4XfdxwJzEIyMLX2JSBp+NUq6PhU4WHnmpS8//fTTz3/5y0/j1/PwdW3rGsjW1rXnv1xMe+1lxJGrU+k0vHc6fRjeHuULnzucPnz48OdQ7iF37v8ApKhmFg3CYbUAAAAASUVORK5CYII=" id="273" name="Google Shape;273;p18"/>
          <p:cNvSpPr/>
          <p:nvPr/>
        </p:nvSpPr>
        <p:spPr>
          <a:xfrm>
            <a:off x="307975" y="79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274" name="Google Shape;274;p18"/>
          <p:cNvSpPr txBox="1"/>
          <p:nvPr/>
        </p:nvSpPr>
        <p:spPr>
          <a:xfrm rot="-5400000">
            <a:off x="-1968464" y="2912680"/>
            <a:ext cx="5400600" cy="960632"/>
          </a:xfrm>
          <a:prstGeom prst="rect">
            <a:avLst/>
          </a:prstGeom>
          <a:noFill/>
          <a:ln>
            <a:noFill/>
          </a:ln>
        </p:spPr>
        <p:txBody>
          <a:bodyPr anchorCtr="0" anchor="ctr" bIns="45700" lIns="91425" spcFirstLastPara="1" rIns="91425" wrap="square" tIns="45700">
            <a:normAutofit fontScale="90000"/>
          </a:bodyPr>
          <a:lstStyle/>
          <a:p>
            <a:pPr indent="0" lvl="0" marL="0" marR="0" rtl="0" algn="ctr">
              <a:spcBef>
                <a:spcPts val="0"/>
              </a:spcBef>
              <a:spcAft>
                <a:spcPts val="0"/>
              </a:spcAft>
              <a:buNone/>
            </a:pPr>
            <a:r>
              <a:rPr b="1" lang="es-ES" sz="4800">
                <a:solidFill>
                  <a:srgbClr val="FF6600"/>
                </a:solidFill>
                <a:latin typeface="Arial"/>
                <a:ea typeface="Arial"/>
                <a:cs typeface="Arial"/>
                <a:sym typeface="Arial"/>
              </a:rPr>
              <a:t>CARACTERÍSTICAS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txBox="1"/>
          <p:nvPr>
            <p:ph idx="1" type="body"/>
          </p:nvPr>
        </p:nvSpPr>
        <p:spPr>
          <a:xfrm>
            <a:off x="1621723" y="332036"/>
            <a:ext cx="7416800" cy="6121400"/>
          </a:xfrm>
          <a:prstGeom prst="rect">
            <a:avLst/>
          </a:prstGeom>
          <a:noFill/>
          <a:ln>
            <a:noFill/>
          </a:ln>
        </p:spPr>
        <p:txBody>
          <a:bodyPr anchorCtr="0" anchor="t" bIns="45700" lIns="91425" spcFirstLastPara="1" rIns="91425" wrap="square" tIns="45700">
            <a:normAutofit lnSpcReduction="10000"/>
          </a:bodyPr>
          <a:lstStyle/>
          <a:p>
            <a:pPr indent="0" lvl="0" marL="0" rtl="0" algn="ctr">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GRAFÍA Y HABILIDADES MOTORAS</a:t>
            </a:r>
            <a:endParaRPr/>
          </a:p>
          <a:p>
            <a:pPr indent="0" lvl="0" marL="0" rtl="0" algn="ctr">
              <a:spcBef>
                <a:spcPts val="560"/>
              </a:spcBef>
              <a:spcAft>
                <a:spcPts val="0"/>
              </a:spcAft>
              <a:buClr>
                <a:schemeClr val="dk1"/>
              </a:buClr>
              <a:buSzPts val="2800"/>
              <a:buFont typeface="Arial"/>
              <a:buNone/>
            </a:pPr>
            <a:r>
              <a:t/>
            </a:r>
            <a:endParaRPr b="1" sz="2800" u="sng">
              <a:solidFill>
                <a:srgbClr val="FF6600"/>
              </a:solidFill>
              <a:latin typeface="Arial"/>
              <a:ea typeface="Arial"/>
              <a:cs typeface="Arial"/>
              <a:sym typeface="Arial"/>
            </a:endParaRPr>
          </a:p>
          <a:p>
            <a:pPr indent="-342900" lvl="0" marL="342900" rtl="0" algn="just">
              <a:spcBef>
                <a:spcPts val="480"/>
              </a:spcBef>
              <a:spcAft>
                <a:spcPts val="0"/>
              </a:spcAft>
              <a:buClr>
                <a:srgbClr val="FF6600"/>
              </a:buClr>
              <a:buSzPts val="1800"/>
              <a:buChar char="•"/>
            </a:pPr>
            <a:r>
              <a:rPr b="1" lang="es-ES" sz="1800">
                <a:solidFill>
                  <a:srgbClr val="FF6600"/>
                </a:solidFill>
                <a:latin typeface="Arial"/>
                <a:ea typeface="Arial"/>
                <a:cs typeface="Arial"/>
                <a:sym typeface="Arial"/>
              </a:rPr>
              <a:t>GRAFÍA</a:t>
            </a:r>
            <a:r>
              <a:rPr b="1" lang="es-ES" sz="2400">
                <a:solidFill>
                  <a:srgbClr val="FF6600"/>
                </a:solidFill>
                <a:latin typeface="Arial"/>
                <a:ea typeface="Arial"/>
                <a:cs typeface="Arial"/>
                <a:sym typeface="Arial"/>
              </a:rPr>
              <a:t>: </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Pobre grafía. </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Tamaño irregular.</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Mezclan letras mayúsculas y minúsculas.</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Interlineado irregular. </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No respetar los márgenes.</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Separación irregular de letras y palabras</a:t>
            </a:r>
            <a:endParaRPr/>
          </a:p>
          <a:p>
            <a:pPr indent="-158750" lvl="1" marL="742950" rtl="0" algn="just">
              <a:spcBef>
                <a:spcPts val="400"/>
              </a:spcBef>
              <a:spcAft>
                <a:spcPts val="0"/>
              </a:spcAft>
              <a:buClr>
                <a:schemeClr val="dk1"/>
              </a:buClr>
              <a:buSzPts val="2000"/>
              <a:buNone/>
            </a:pPr>
            <a:r>
              <a:t/>
            </a:r>
            <a:endParaRPr sz="2000">
              <a:latin typeface="Arial"/>
              <a:ea typeface="Arial"/>
              <a:cs typeface="Arial"/>
              <a:sym typeface="Arial"/>
            </a:endParaRPr>
          </a:p>
          <a:p>
            <a:pPr indent="-342900" lvl="0" marL="342900" rtl="0" algn="just">
              <a:spcBef>
                <a:spcPts val="360"/>
              </a:spcBef>
              <a:spcAft>
                <a:spcPts val="0"/>
              </a:spcAft>
              <a:buClr>
                <a:srgbClr val="FF6600"/>
              </a:buClr>
              <a:buSzPts val="1800"/>
              <a:buChar char="•"/>
            </a:pPr>
            <a:r>
              <a:rPr b="1" lang="es-ES" sz="1800">
                <a:solidFill>
                  <a:srgbClr val="FF6600"/>
                </a:solidFill>
                <a:latin typeface="Arial"/>
                <a:ea typeface="Arial"/>
                <a:cs typeface="Arial"/>
                <a:sym typeface="Arial"/>
              </a:rPr>
              <a:t>HABILIDADES MOTORAS: </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Poca coordinación. </a:t>
            </a:r>
            <a:endParaRPr sz="2400">
              <a:latin typeface="Arial"/>
              <a:ea typeface="Arial"/>
              <a:cs typeface="Arial"/>
              <a:sym typeface="Arial"/>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Dificultades con las habilidades motoras finas y/o gruesas.</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Agarre inadecuado de utensilios,</a:t>
            </a:r>
            <a:endParaRPr/>
          </a:p>
          <a:p>
            <a:pPr indent="0" lvl="1" marL="457200" rtl="0" algn="just">
              <a:spcBef>
                <a:spcPts val="400"/>
              </a:spcBef>
              <a:spcAft>
                <a:spcPts val="0"/>
              </a:spcAft>
              <a:buClr>
                <a:schemeClr val="dk1"/>
              </a:buClr>
              <a:buSzPts val="2000"/>
              <a:buNone/>
            </a:pPr>
            <a:r>
              <a:rPr lang="es-ES" sz="2000">
                <a:latin typeface="Arial"/>
                <a:ea typeface="Arial"/>
                <a:cs typeface="Arial"/>
                <a:sym typeface="Arial"/>
              </a:rPr>
              <a:t>    presión excesiva…</a:t>
            </a:r>
            <a:endParaRPr/>
          </a:p>
          <a:p>
            <a:pPr indent="-165100" lvl="0" marL="342900" rtl="0" algn="just">
              <a:spcBef>
                <a:spcPts val="560"/>
              </a:spcBef>
              <a:spcAft>
                <a:spcPts val="0"/>
              </a:spcAft>
              <a:buClr>
                <a:schemeClr val="dk1"/>
              </a:buClr>
              <a:buSzPts val="2800"/>
              <a:buNone/>
            </a:pPr>
            <a:r>
              <a:t/>
            </a:r>
            <a:endParaRPr sz="2800">
              <a:latin typeface="Arial"/>
              <a:ea typeface="Arial"/>
              <a:cs typeface="Arial"/>
              <a:sym typeface="Arial"/>
            </a:endParaRPr>
          </a:p>
          <a:p>
            <a:pPr indent="0" lvl="0" marL="0" rtl="0" algn="just">
              <a:spcBef>
                <a:spcPts val="560"/>
              </a:spcBef>
              <a:spcAft>
                <a:spcPts val="0"/>
              </a:spcAft>
              <a:buClr>
                <a:schemeClr val="dk1"/>
              </a:buClr>
              <a:buSzPts val="2800"/>
              <a:buFont typeface="Arial"/>
              <a:buNone/>
            </a:pPr>
            <a:r>
              <a:t/>
            </a:r>
            <a:endParaRPr sz="2800">
              <a:latin typeface="Arial"/>
              <a:ea typeface="Arial"/>
              <a:cs typeface="Arial"/>
              <a:sym typeface="Arial"/>
            </a:endParaRPr>
          </a:p>
        </p:txBody>
      </p:sp>
      <p:sp>
        <p:nvSpPr>
          <p:cNvPr id="280" name="Google Shape;280;p19"/>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81" name="Google Shape;281;p19"/>
          <p:cNvPicPr preferRelativeResize="0"/>
          <p:nvPr/>
        </p:nvPicPr>
        <p:blipFill rotWithShape="1">
          <a:blip r:embed="rId3">
            <a:alphaModFix/>
          </a:blip>
          <a:srcRect b="0" l="0" r="0" t="0"/>
          <a:stretch/>
        </p:blipFill>
        <p:spPr>
          <a:xfrm>
            <a:off x="7593013" y="908050"/>
            <a:ext cx="1514475" cy="1512888"/>
          </a:xfrm>
          <a:prstGeom prst="rect">
            <a:avLst/>
          </a:prstGeom>
          <a:noFill/>
          <a:ln>
            <a:noFill/>
          </a:ln>
        </p:spPr>
      </p:pic>
      <p:pic>
        <p:nvPicPr>
          <p:cNvPr descr="http://st.depositphotos.com/1695366/1398/v/950/depositphotos_13984232-cartoon-boy-falling-off-swing-set.jpg" id="282" name="Google Shape;282;p19"/>
          <p:cNvPicPr preferRelativeResize="0"/>
          <p:nvPr/>
        </p:nvPicPr>
        <p:blipFill rotWithShape="1">
          <a:blip r:embed="rId4">
            <a:alphaModFix/>
          </a:blip>
          <a:srcRect b="0" l="-47" r="-1" t="0"/>
          <a:stretch/>
        </p:blipFill>
        <p:spPr>
          <a:xfrm>
            <a:off x="6238400" y="5408885"/>
            <a:ext cx="2567754" cy="1368822"/>
          </a:xfrm>
          <a:prstGeom prst="plaque">
            <a:avLst>
              <a:gd fmla="val 5097" name="adj"/>
            </a:avLst>
          </a:prstGeom>
          <a:noFill/>
          <a:ln>
            <a:noFill/>
          </a:ln>
        </p:spPr>
      </p:pic>
      <p:sp>
        <p:nvSpPr>
          <p:cNvPr id="283" name="Google Shape;283;p19"/>
          <p:cNvSpPr txBox="1"/>
          <p:nvPr/>
        </p:nvSpPr>
        <p:spPr>
          <a:xfrm rot="-5400000">
            <a:off x="-1968464" y="2912680"/>
            <a:ext cx="5400600" cy="960632"/>
          </a:xfrm>
          <a:prstGeom prst="rect">
            <a:avLst/>
          </a:prstGeom>
          <a:noFill/>
          <a:ln>
            <a:noFill/>
          </a:ln>
        </p:spPr>
        <p:txBody>
          <a:bodyPr anchorCtr="0" anchor="ctr" bIns="45700" lIns="91425" spcFirstLastPara="1" rIns="91425" wrap="square" tIns="45700">
            <a:normAutofit fontScale="90000"/>
          </a:bodyPr>
          <a:lstStyle/>
          <a:p>
            <a:pPr indent="0" lvl="0" marL="0" marR="0" rtl="0" algn="ctr">
              <a:spcBef>
                <a:spcPts val="0"/>
              </a:spcBef>
              <a:spcAft>
                <a:spcPts val="0"/>
              </a:spcAft>
              <a:buNone/>
            </a:pPr>
            <a:r>
              <a:rPr b="1" lang="es-ES" sz="4800">
                <a:solidFill>
                  <a:srgbClr val="FF6600"/>
                </a:solidFill>
                <a:latin typeface="Arial"/>
                <a:ea typeface="Arial"/>
                <a:cs typeface="Arial"/>
                <a:sym typeface="Arial"/>
              </a:rPr>
              <a:t>CARACTERÍSTICAS</a:t>
            </a:r>
            <a:endParaRPr b="1" sz="4800">
              <a:solidFill>
                <a:srgbClr val="FF66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2627784" y="188640"/>
            <a:ext cx="3528392" cy="64807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800" u="sng">
                <a:solidFill>
                  <a:srgbClr val="FF6600"/>
                </a:solidFill>
                <a:latin typeface="Arial"/>
                <a:ea typeface="Arial"/>
                <a:cs typeface="Arial"/>
                <a:sym typeface="Arial"/>
              </a:rPr>
              <a:t>ÍNDICE</a:t>
            </a:r>
            <a:endParaRPr sz="4800">
              <a:solidFill>
                <a:schemeClr val="accent1"/>
              </a:solidFill>
            </a:endParaRPr>
          </a:p>
        </p:txBody>
      </p:sp>
      <p:grpSp>
        <p:nvGrpSpPr>
          <p:cNvPr id="102" name="Google Shape;102;p2"/>
          <p:cNvGrpSpPr/>
          <p:nvPr/>
        </p:nvGrpSpPr>
        <p:grpSpPr>
          <a:xfrm>
            <a:off x="899592" y="1299303"/>
            <a:ext cx="7308558" cy="4947391"/>
            <a:chOff x="0" y="10580"/>
            <a:chExt cx="7308558" cy="4947391"/>
          </a:xfrm>
        </p:grpSpPr>
        <p:sp>
          <p:nvSpPr>
            <p:cNvPr id="103" name="Google Shape;103;p2"/>
            <p:cNvSpPr/>
            <p:nvPr/>
          </p:nvSpPr>
          <p:spPr>
            <a:xfrm>
              <a:off x="0" y="10580"/>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txBox="1"/>
            <p:nvPr/>
          </p:nvSpPr>
          <p:spPr>
            <a:xfrm>
              <a:off x="23588" y="34168"/>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TRASTORNOS ESPECÍFICOS DEL APRENDIZAJE Y TDAH</a:t>
              </a:r>
              <a:endParaRPr/>
            </a:p>
          </p:txBody>
        </p:sp>
        <p:sp>
          <p:nvSpPr>
            <p:cNvPr id="105" name="Google Shape;105;p2"/>
            <p:cNvSpPr/>
            <p:nvPr/>
          </p:nvSpPr>
          <p:spPr>
            <a:xfrm>
              <a:off x="0" y="493790"/>
              <a:ext cx="7308558" cy="101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txBox="1"/>
            <p:nvPr/>
          </p:nvSpPr>
          <p:spPr>
            <a:xfrm>
              <a:off x="0" y="493790"/>
              <a:ext cx="7308558" cy="1014300"/>
            </a:xfrm>
            <a:prstGeom prst="rect">
              <a:avLst/>
            </a:prstGeom>
            <a:noFill/>
            <a:ln>
              <a:noFill/>
            </a:ln>
          </p:spPr>
          <p:txBody>
            <a:bodyPr anchorCtr="0" anchor="t" bIns="25400" lIns="232025" spcFirstLastPara="1" rIns="142225" wrap="square" tIns="25400">
              <a:noAutofit/>
            </a:bodyPr>
            <a:lstStyle/>
            <a:p>
              <a:pPr indent="-228600" lvl="1" marL="228600" marR="0" rtl="0" algn="l">
                <a:lnSpc>
                  <a:spcPct val="90000"/>
                </a:lnSpc>
                <a:spcBef>
                  <a:spcPts val="0"/>
                </a:spcBef>
                <a:spcAft>
                  <a:spcPts val="0"/>
                </a:spcAft>
                <a:buClr>
                  <a:schemeClr val="dk1"/>
                </a:buClr>
                <a:buSzPts val="2000"/>
                <a:buFont typeface="Arial"/>
                <a:buChar char="•"/>
              </a:pPr>
              <a:r>
                <a:rPr b="0" i="0" lang="es-ES" sz="2000" u="none" cap="none" strike="noStrike">
                  <a:solidFill>
                    <a:schemeClr val="dk1"/>
                  </a:solidFill>
                  <a:latin typeface="Arial"/>
                  <a:ea typeface="Arial"/>
                  <a:cs typeface="Arial"/>
                  <a:sym typeface="Arial"/>
                </a:rPr>
                <a:t>Dislexia (Trastorno Específico de la Lectura / Escritura).</a:t>
              </a:r>
              <a:endParaRPr/>
            </a:p>
            <a:p>
              <a:pPr indent="-228600" lvl="1" marL="228600" marR="0" rtl="0" algn="l">
                <a:lnSpc>
                  <a:spcPct val="90000"/>
                </a:lnSpc>
                <a:spcBef>
                  <a:spcPts val="400"/>
                </a:spcBef>
                <a:spcAft>
                  <a:spcPts val="0"/>
                </a:spcAft>
                <a:buClr>
                  <a:schemeClr val="dk1"/>
                </a:buClr>
                <a:buSzPts val="2000"/>
                <a:buFont typeface="Arial"/>
                <a:buChar char="•"/>
              </a:pPr>
              <a:r>
                <a:rPr b="0" i="0" lang="es-ES" sz="2000" u="none" cap="none" strike="noStrike">
                  <a:solidFill>
                    <a:schemeClr val="dk1"/>
                  </a:solidFill>
                  <a:latin typeface="Arial"/>
                  <a:ea typeface="Arial"/>
                  <a:cs typeface="Arial"/>
                  <a:sym typeface="Arial"/>
                </a:rPr>
                <a:t>Disgrafía/Disortografía (Trastorno Específico de la Escritura).  </a:t>
              </a:r>
              <a:endParaRPr/>
            </a:p>
            <a:p>
              <a:pPr indent="-228600" lvl="1" marL="228600" marR="0" rtl="0" algn="l">
                <a:lnSpc>
                  <a:spcPct val="90000"/>
                </a:lnSpc>
                <a:spcBef>
                  <a:spcPts val="400"/>
                </a:spcBef>
                <a:spcAft>
                  <a:spcPts val="0"/>
                </a:spcAft>
                <a:buClr>
                  <a:schemeClr val="dk1"/>
                </a:buClr>
                <a:buSzPts val="2000"/>
                <a:buFont typeface="Arial"/>
                <a:buChar char="•"/>
              </a:pPr>
              <a:r>
                <a:rPr b="0" i="0" lang="es-ES" sz="2000" u="none" cap="none" strike="noStrike">
                  <a:solidFill>
                    <a:schemeClr val="dk1"/>
                  </a:solidFill>
                  <a:latin typeface="Arial"/>
                  <a:ea typeface="Arial"/>
                  <a:cs typeface="Arial"/>
                  <a:sym typeface="Arial"/>
                </a:rPr>
                <a:t>Discalculia (Trastorno Específico del Cálculo).</a:t>
              </a:r>
              <a:endParaRPr/>
            </a:p>
          </p:txBody>
        </p:sp>
        <p:sp>
          <p:nvSpPr>
            <p:cNvPr id="107" name="Google Shape;107;p2"/>
            <p:cNvSpPr/>
            <p:nvPr/>
          </p:nvSpPr>
          <p:spPr>
            <a:xfrm>
              <a:off x="0" y="1508091"/>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txBox="1"/>
            <p:nvPr/>
          </p:nvSpPr>
          <p:spPr>
            <a:xfrm>
              <a:off x="23588" y="1531679"/>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ESTRATEGIAS METODOLÓGICAS FACILITADORAS DEL APRENDIZAJE</a:t>
              </a:r>
              <a:endParaRPr/>
            </a:p>
          </p:txBody>
        </p:sp>
        <p:sp>
          <p:nvSpPr>
            <p:cNvPr id="109" name="Google Shape;109;p2"/>
            <p:cNvSpPr/>
            <p:nvPr/>
          </p:nvSpPr>
          <p:spPr>
            <a:xfrm>
              <a:off x="0" y="1991301"/>
              <a:ext cx="7308558" cy="6810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txBox="1"/>
            <p:nvPr/>
          </p:nvSpPr>
          <p:spPr>
            <a:xfrm>
              <a:off x="0" y="1991301"/>
              <a:ext cx="7308558" cy="681030"/>
            </a:xfrm>
            <a:prstGeom prst="rect">
              <a:avLst/>
            </a:prstGeom>
            <a:noFill/>
            <a:ln>
              <a:noFill/>
            </a:ln>
          </p:spPr>
          <p:txBody>
            <a:bodyPr anchorCtr="0" anchor="t" bIns="25400" lIns="232025" spcFirstLastPara="1" rIns="142225" wrap="square" tIns="25400">
              <a:noAutofit/>
            </a:bodyPr>
            <a:lstStyle/>
            <a:p>
              <a:pPr indent="-228600" lvl="1" marL="228600" marR="0" rtl="0" algn="l">
                <a:lnSpc>
                  <a:spcPct val="90000"/>
                </a:lnSpc>
                <a:spcBef>
                  <a:spcPts val="0"/>
                </a:spcBef>
                <a:spcAft>
                  <a:spcPts val="0"/>
                </a:spcAft>
                <a:buClr>
                  <a:schemeClr val="dk1"/>
                </a:buClr>
                <a:buSzPts val="2000"/>
                <a:buFont typeface="Arial"/>
                <a:buChar char="•"/>
              </a:pPr>
              <a:r>
                <a:rPr b="0" i="0" lang="es-ES" sz="2000" u="none" cap="none" strike="noStrike">
                  <a:solidFill>
                    <a:schemeClr val="dk1"/>
                  </a:solidFill>
                  <a:latin typeface="Arial"/>
                  <a:ea typeface="Arial"/>
                  <a:cs typeface="Arial"/>
                  <a:sym typeface="Arial"/>
                </a:rPr>
                <a:t>Adaptaciones y recursos para la lectura y escritura.</a:t>
              </a:r>
              <a:endParaRPr/>
            </a:p>
            <a:p>
              <a:pPr indent="-228600" lvl="1" marL="228600" marR="0" rtl="0" algn="l">
                <a:lnSpc>
                  <a:spcPct val="90000"/>
                </a:lnSpc>
                <a:spcBef>
                  <a:spcPts val="400"/>
                </a:spcBef>
                <a:spcAft>
                  <a:spcPts val="0"/>
                </a:spcAft>
                <a:buClr>
                  <a:schemeClr val="dk1"/>
                </a:buClr>
                <a:buSzPts val="2000"/>
                <a:buFont typeface="Arial"/>
                <a:buChar char="•"/>
              </a:pPr>
              <a:r>
                <a:rPr b="0" i="0" lang="es-ES" sz="2000" u="none" cap="none" strike="noStrike">
                  <a:solidFill>
                    <a:schemeClr val="dk1"/>
                  </a:solidFill>
                  <a:latin typeface="Arial"/>
                  <a:ea typeface="Arial"/>
                  <a:cs typeface="Arial"/>
                  <a:sym typeface="Arial"/>
                </a:rPr>
                <a:t>Estrategias y recursos para el cálculo.</a:t>
              </a:r>
              <a:endParaRPr/>
            </a:p>
          </p:txBody>
        </p:sp>
        <p:sp>
          <p:nvSpPr>
            <p:cNvPr id="111" name="Google Shape;111;p2"/>
            <p:cNvSpPr/>
            <p:nvPr/>
          </p:nvSpPr>
          <p:spPr>
            <a:xfrm>
              <a:off x="0" y="2672330"/>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txBox="1"/>
            <p:nvPr/>
          </p:nvSpPr>
          <p:spPr>
            <a:xfrm>
              <a:off x="23588" y="2695918"/>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SENSIBILIZACIÓN SOBRE DIVERSIDADES EN EL AULA</a:t>
              </a:r>
              <a:endParaRPr/>
            </a:p>
          </p:txBody>
        </p:sp>
        <p:sp>
          <p:nvSpPr>
            <p:cNvPr id="113" name="Google Shape;113;p2"/>
            <p:cNvSpPr/>
            <p:nvPr/>
          </p:nvSpPr>
          <p:spPr>
            <a:xfrm>
              <a:off x="0" y="3195861"/>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txBox="1"/>
            <p:nvPr/>
          </p:nvSpPr>
          <p:spPr>
            <a:xfrm>
              <a:off x="23588" y="3219449"/>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EDUCACIÓN EMOCIONAL</a:t>
              </a:r>
              <a:endParaRPr/>
            </a:p>
          </p:txBody>
        </p:sp>
        <p:sp>
          <p:nvSpPr>
            <p:cNvPr id="115" name="Google Shape;115;p2"/>
            <p:cNvSpPr/>
            <p:nvPr/>
          </p:nvSpPr>
          <p:spPr>
            <a:xfrm>
              <a:off x="0" y="3719391"/>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txBox="1"/>
            <p:nvPr/>
          </p:nvSpPr>
          <p:spPr>
            <a:xfrm>
              <a:off x="23588" y="3742979"/>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CASOS PRÁCTICOS</a:t>
              </a:r>
              <a:endParaRPr/>
            </a:p>
          </p:txBody>
        </p:sp>
        <p:sp>
          <p:nvSpPr>
            <p:cNvPr id="117" name="Google Shape;117;p2"/>
            <p:cNvSpPr/>
            <p:nvPr/>
          </p:nvSpPr>
          <p:spPr>
            <a:xfrm>
              <a:off x="0" y="4242921"/>
              <a:ext cx="7308558" cy="483210"/>
            </a:xfrm>
            <a:prstGeom prst="roundRect">
              <a:avLst>
                <a:gd fmla="val 16667" name="adj"/>
              </a:avLst>
            </a:prstGeom>
            <a:solidFill>
              <a:srgbClr val="EF7F0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txBox="1"/>
            <p:nvPr/>
          </p:nvSpPr>
          <p:spPr>
            <a:xfrm>
              <a:off x="23588" y="4266509"/>
              <a:ext cx="7261382" cy="436034"/>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0" i="0" lang="es-ES" sz="2000" u="none" cap="none" strike="noStrike">
                  <a:solidFill>
                    <a:schemeClr val="lt1"/>
                  </a:solidFill>
                  <a:latin typeface="Arial"/>
                  <a:ea typeface="Arial"/>
                  <a:cs typeface="Arial"/>
                  <a:sym typeface="Arial"/>
                </a:rPr>
                <a:t>ANEXO Y BIBLIOGRAFÍA </a:t>
              </a:r>
              <a:endParaRPr/>
            </a:p>
          </p:txBody>
        </p:sp>
        <p:sp>
          <p:nvSpPr>
            <p:cNvPr id="119" name="Google Shape;119;p2"/>
            <p:cNvSpPr/>
            <p:nvPr/>
          </p:nvSpPr>
          <p:spPr>
            <a:xfrm>
              <a:off x="0" y="4726131"/>
              <a:ext cx="7308558" cy="2318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txBox="1"/>
            <p:nvPr/>
          </p:nvSpPr>
          <p:spPr>
            <a:xfrm>
              <a:off x="0" y="4726131"/>
              <a:ext cx="7308558" cy="231840"/>
            </a:xfrm>
            <a:prstGeom prst="rect">
              <a:avLst/>
            </a:prstGeom>
            <a:noFill/>
            <a:ln>
              <a:noFill/>
            </a:ln>
          </p:spPr>
          <p:txBody>
            <a:bodyPr anchorCtr="0" anchor="t" bIns="25400" lIns="232025" spcFirstLastPara="1" rIns="142225" wrap="square" tIns="25400">
              <a:noAutofit/>
            </a:bodyPr>
            <a:lstStyle/>
            <a:p>
              <a:pPr indent="-101600" lvl="1" marL="22860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0"/>
          <p:cNvSpPr txBox="1"/>
          <p:nvPr>
            <p:ph idx="1" type="body"/>
          </p:nvPr>
        </p:nvSpPr>
        <p:spPr>
          <a:xfrm>
            <a:off x="1196078" y="568863"/>
            <a:ext cx="7561262" cy="6040437"/>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LENGUAJE</a:t>
            </a:r>
            <a:endParaRPr/>
          </a:p>
          <a:p>
            <a:pPr indent="0" lvl="0" marL="0" rtl="0" algn="ctr">
              <a:spcBef>
                <a:spcPts val="560"/>
              </a:spcBef>
              <a:spcAft>
                <a:spcPts val="0"/>
              </a:spcAft>
              <a:buClr>
                <a:schemeClr val="accent1"/>
              </a:buClr>
              <a:buSzPts val="2800"/>
              <a:buFont typeface="Arial"/>
              <a:buNone/>
            </a:pPr>
            <a:r>
              <a:rPr b="1" lang="es-ES" sz="2800" u="sng">
                <a:solidFill>
                  <a:schemeClr val="accent1"/>
                </a:solidFill>
                <a:latin typeface="Arial"/>
                <a:ea typeface="Arial"/>
                <a:cs typeface="Arial"/>
                <a:sym typeface="Arial"/>
              </a:rPr>
              <a:t> </a:t>
            </a:r>
            <a:endParaRPr sz="2000">
              <a:latin typeface="Arial"/>
              <a:ea typeface="Arial"/>
              <a:cs typeface="Arial"/>
              <a:sym typeface="Arial"/>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Dificultad para convertir los sonidos en grafemas.</a:t>
            </a:r>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Dificultades en conciencia fonológica:</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Dificultades de deletreo.</a:t>
            </a:r>
            <a:endParaRPr/>
          </a:p>
          <a:p>
            <a:pPr indent="-285750" lvl="1" marL="742950" rtl="0" algn="just">
              <a:spcBef>
                <a:spcPts val="400"/>
              </a:spcBef>
              <a:spcAft>
                <a:spcPts val="0"/>
              </a:spcAft>
              <a:buClr>
                <a:schemeClr val="dk1"/>
              </a:buClr>
              <a:buSzPts val="2000"/>
              <a:buFont typeface="Noto Sans Symbols"/>
              <a:buChar char="✔"/>
            </a:pPr>
            <a:r>
              <a:rPr lang="es-ES" sz="2000">
                <a:latin typeface="Arial"/>
                <a:ea typeface="Arial"/>
                <a:cs typeface="Arial"/>
                <a:sym typeface="Arial"/>
              </a:rPr>
              <a:t>Manejo mental de los sonidos de las palabras.</a:t>
            </a:r>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Dificultades para nombrar o denominar. </a:t>
            </a:r>
            <a:endParaRPr/>
          </a:p>
          <a:p>
            <a:pPr indent="-342900" lvl="0" marL="342900" rtl="0" algn="just">
              <a:spcBef>
                <a:spcPts val="480"/>
              </a:spcBef>
              <a:spcAft>
                <a:spcPts val="0"/>
              </a:spcAft>
              <a:buClr>
                <a:schemeClr val="dk1"/>
              </a:buClr>
              <a:buSzPts val="2000"/>
              <a:buChar char="•"/>
            </a:pPr>
            <a:r>
              <a:rPr lang="es-ES" sz="2000">
                <a:latin typeface="Arial"/>
                <a:ea typeface="Arial"/>
                <a:cs typeface="Arial"/>
                <a:sym typeface="Arial"/>
              </a:rPr>
              <a:t>Dificultad para recordar secuencias verbales</a:t>
            </a:r>
            <a:r>
              <a:rPr lang="es-ES" sz="2400">
                <a:latin typeface="Arial"/>
                <a:ea typeface="Arial"/>
                <a:cs typeface="Arial"/>
                <a:sym typeface="Arial"/>
              </a:rPr>
              <a:t>.</a:t>
            </a:r>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Dificultades en el rescate del léxico y su adquisición. </a:t>
            </a:r>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Narraciones orales desorganizadas.</a:t>
            </a:r>
            <a:endParaRPr/>
          </a:p>
          <a:p>
            <a:pPr indent="-342900" lvl="0" marL="342900" rtl="0" algn="just">
              <a:spcBef>
                <a:spcPts val="400"/>
              </a:spcBef>
              <a:spcAft>
                <a:spcPts val="0"/>
              </a:spcAft>
              <a:buClr>
                <a:schemeClr val="dk1"/>
              </a:buClr>
              <a:buSzPts val="2000"/>
              <a:buChar char="•"/>
            </a:pPr>
            <a:r>
              <a:rPr lang="es-ES" sz="2000">
                <a:latin typeface="Arial"/>
                <a:ea typeface="Arial"/>
                <a:cs typeface="Arial"/>
                <a:sym typeface="Arial"/>
              </a:rPr>
              <a:t>Dificultades en la realización de rimas, trabalenguas, pronunciación de palabras polisílabas. </a:t>
            </a:r>
            <a:endParaRPr/>
          </a:p>
          <a:p>
            <a:pPr indent="-215900" lvl="0" marL="342900" rtl="0" algn="just">
              <a:spcBef>
                <a:spcPts val="400"/>
              </a:spcBef>
              <a:spcAft>
                <a:spcPts val="0"/>
              </a:spcAft>
              <a:buClr>
                <a:schemeClr val="dk1"/>
              </a:buClr>
              <a:buSzPts val="2000"/>
              <a:buNone/>
            </a:pPr>
            <a:r>
              <a:t/>
            </a:r>
            <a:endParaRPr sz="2000">
              <a:latin typeface="Arial"/>
              <a:ea typeface="Arial"/>
              <a:cs typeface="Arial"/>
              <a:sym typeface="Arial"/>
            </a:endParaRPr>
          </a:p>
          <a:p>
            <a:pPr indent="-215900" lvl="0" marL="342900" rtl="0" algn="just">
              <a:spcBef>
                <a:spcPts val="400"/>
              </a:spcBef>
              <a:spcAft>
                <a:spcPts val="0"/>
              </a:spcAft>
              <a:buClr>
                <a:schemeClr val="dk1"/>
              </a:buClr>
              <a:buSzPts val="2000"/>
              <a:buNone/>
            </a:pPr>
            <a:r>
              <a:t/>
            </a:r>
            <a:endParaRPr sz="2000">
              <a:latin typeface="Arial"/>
              <a:ea typeface="Arial"/>
              <a:cs typeface="Arial"/>
              <a:sym typeface="Arial"/>
            </a:endParaRPr>
          </a:p>
          <a:p>
            <a:pPr indent="0" lvl="1" marL="457200" rtl="0" algn="r">
              <a:spcBef>
                <a:spcPts val="400"/>
              </a:spcBef>
              <a:spcAft>
                <a:spcPts val="0"/>
              </a:spcAft>
              <a:buClr>
                <a:schemeClr val="dk1"/>
              </a:buClr>
              <a:buSzPts val="2000"/>
              <a:buFont typeface="Arial"/>
              <a:buNone/>
            </a:pPr>
            <a:r>
              <a:t/>
            </a:r>
            <a:endParaRPr sz="2000">
              <a:latin typeface="Arial"/>
              <a:ea typeface="Arial"/>
              <a:cs typeface="Arial"/>
              <a:sym typeface="Arial"/>
            </a:endParaRPr>
          </a:p>
          <a:p>
            <a:pPr indent="-190500" lvl="0" marL="342900" rtl="0" algn="l">
              <a:spcBef>
                <a:spcPts val="480"/>
              </a:spcBef>
              <a:spcAft>
                <a:spcPts val="0"/>
              </a:spcAft>
              <a:buClr>
                <a:schemeClr val="dk1"/>
              </a:buClr>
              <a:buSzPts val="2400"/>
              <a:buNone/>
            </a:pPr>
            <a:r>
              <a:t/>
            </a:r>
            <a:endParaRPr sz="2400">
              <a:latin typeface="Arial"/>
              <a:ea typeface="Arial"/>
              <a:cs typeface="Arial"/>
              <a:sym typeface="Arial"/>
            </a:endParaRPr>
          </a:p>
        </p:txBody>
      </p:sp>
      <p:sp>
        <p:nvSpPr>
          <p:cNvPr id="289" name="Google Shape;289;p20"/>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ttps://encrypted-tbn0.gstatic.com/images?q=tbn:ANd9GcSMU9SHHc3S7E10KxjON49OxwDfy6YKd-Ypi6qAEcTTc5WMFFfLJw" id="290" name="Google Shape;290;p20"/>
          <p:cNvPicPr preferRelativeResize="0"/>
          <p:nvPr/>
        </p:nvPicPr>
        <p:blipFill rotWithShape="1">
          <a:blip r:embed="rId3">
            <a:alphaModFix/>
          </a:blip>
          <a:srcRect b="0" l="0" r="0" t="0"/>
          <a:stretch/>
        </p:blipFill>
        <p:spPr>
          <a:xfrm>
            <a:off x="7164406" y="2059782"/>
            <a:ext cx="1233487" cy="1158875"/>
          </a:xfrm>
          <a:prstGeom prst="rect">
            <a:avLst/>
          </a:prstGeom>
          <a:noFill/>
          <a:ln>
            <a:noFill/>
          </a:ln>
        </p:spPr>
      </p:pic>
      <p:sp>
        <p:nvSpPr>
          <p:cNvPr id="291" name="Google Shape;291;p20"/>
          <p:cNvSpPr/>
          <p:nvPr/>
        </p:nvSpPr>
        <p:spPr>
          <a:xfrm>
            <a:off x="8151135" y="2269729"/>
            <a:ext cx="968375" cy="503238"/>
          </a:xfrm>
          <a:prstGeom prst="wedgeRoundRectCallout">
            <a:avLst>
              <a:gd fmla="val -71769" name="adj1"/>
              <a:gd fmla="val 2482" name="adj2"/>
              <a:gd fmla="val 16667" name="adj3"/>
            </a:avLst>
          </a:prstGeom>
          <a:noFill/>
          <a:ln cap="flat" cmpd="sng" w="76200">
            <a:solidFill>
              <a:srgbClr val="3A63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rgbClr val="0C0C0C"/>
                </a:solidFill>
                <a:latin typeface="Arial"/>
                <a:ea typeface="Arial"/>
                <a:cs typeface="Arial"/>
                <a:sym typeface="Arial"/>
              </a:rPr>
              <a:t>Neh</a:t>
            </a:r>
            <a:endParaRPr b="1" sz="2400">
              <a:solidFill>
                <a:srgbClr val="0C0C0C"/>
              </a:solidFill>
              <a:latin typeface="Arial"/>
              <a:ea typeface="Arial"/>
              <a:cs typeface="Arial"/>
              <a:sym typeface="Arial"/>
            </a:endParaRPr>
          </a:p>
        </p:txBody>
      </p:sp>
      <p:sp>
        <p:nvSpPr>
          <p:cNvPr id="292" name="Google Shape;292;p20"/>
          <p:cNvSpPr/>
          <p:nvPr/>
        </p:nvSpPr>
        <p:spPr>
          <a:xfrm>
            <a:off x="6127442" y="2059782"/>
            <a:ext cx="968375" cy="647700"/>
          </a:xfrm>
          <a:prstGeom prst="wedgeRectCallout">
            <a:avLst>
              <a:gd fmla="val 122996" name="adj1"/>
              <a:gd fmla="val 95036" name="adj2"/>
            </a:avLst>
          </a:prstGeom>
          <a:noFill/>
          <a:ln cap="flat" cmpd="sng" w="762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rgbClr val="0C0C0C"/>
                </a:solidFill>
                <a:latin typeface="Arial"/>
                <a:ea typeface="Arial"/>
                <a:cs typeface="Arial"/>
                <a:sym typeface="Arial"/>
              </a:rPr>
              <a:t>Heh</a:t>
            </a:r>
            <a:endParaRPr b="1" sz="2400">
              <a:solidFill>
                <a:srgbClr val="0C0C0C"/>
              </a:solidFill>
              <a:latin typeface="Arial"/>
              <a:ea typeface="Arial"/>
              <a:cs typeface="Arial"/>
              <a:sym typeface="Arial"/>
            </a:endParaRPr>
          </a:p>
        </p:txBody>
      </p:sp>
      <p:pic>
        <p:nvPicPr>
          <p:cNvPr descr="http://doctorjuanmadrid.com/wp-content/uploads/2014/03/se-te-quedan-las-palabras-en-la-punta-de-la-lengua.png" id="293" name="Google Shape;293;p20"/>
          <p:cNvPicPr preferRelativeResize="0"/>
          <p:nvPr/>
        </p:nvPicPr>
        <p:blipFill rotWithShape="1">
          <a:blip r:embed="rId4">
            <a:alphaModFix/>
          </a:blip>
          <a:srcRect b="0" l="0" r="11378" t="0"/>
          <a:stretch/>
        </p:blipFill>
        <p:spPr>
          <a:xfrm>
            <a:off x="5629275" y="5524500"/>
            <a:ext cx="3195638" cy="1087438"/>
          </a:xfrm>
          <a:prstGeom prst="rect">
            <a:avLst/>
          </a:prstGeom>
          <a:noFill/>
          <a:ln>
            <a:noFill/>
          </a:ln>
        </p:spPr>
      </p:pic>
      <p:sp>
        <p:nvSpPr>
          <p:cNvPr id="294" name="Google Shape;294;p20"/>
          <p:cNvSpPr/>
          <p:nvPr/>
        </p:nvSpPr>
        <p:spPr>
          <a:xfrm>
            <a:off x="7228636" y="1428156"/>
            <a:ext cx="973138" cy="503238"/>
          </a:xfrm>
          <a:prstGeom prst="wedgeEllipseCallout">
            <a:avLst>
              <a:gd fmla="val -20833" name="adj1"/>
              <a:gd fmla="val 62500" name="adj2"/>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rgbClr val="0C0C0C"/>
                </a:solidFill>
                <a:latin typeface="Arial"/>
                <a:ea typeface="Arial"/>
                <a:cs typeface="Arial"/>
                <a:sym typeface="Arial"/>
              </a:rPr>
              <a:t>Eh</a:t>
            </a:r>
            <a:endParaRPr/>
          </a:p>
        </p:txBody>
      </p:sp>
      <p:sp>
        <p:nvSpPr>
          <p:cNvPr id="295" name="Google Shape;295;p20"/>
          <p:cNvSpPr txBox="1"/>
          <p:nvPr>
            <p:ph type="title"/>
          </p:nvPr>
        </p:nvSpPr>
        <p:spPr>
          <a:xfrm rot="-5400000">
            <a:off x="-1968464" y="2912680"/>
            <a:ext cx="5400600" cy="96063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CARACTERÍSTICAS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1"/>
          <p:cNvSpPr txBox="1"/>
          <p:nvPr>
            <p:ph idx="1" type="body"/>
          </p:nvPr>
        </p:nvSpPr>
        <p:spPr>
          <a:xfrm>
            <a:off x="1547813" y="260350"/>
            <a:ext cx="7345362" cy="6264275"/>
          </a:xfrm>
          <a:prstGeom prst="rect">
            <a:avLst/>
          </a:prstGeom>
          <a:noFill/>
          <a:ln>
            <a:noFill/>
          </a:ln>
        </p:spPr>
        <p:txBody>
          <a:bodyPr anchorCtr="0" anchor="t" bIns="45700" lIns="91425" spcFirstLastPara="1" rIns="91425" wrap="square" tIns="45700">
            <a:normAutofit/>
          </a:bodyPr>
          <a:lstStyle/>
          <a:p>
            <a:pPr indent="0" lvl="0" marL="0" rtl="0" algn="just">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MATEMÁTICAS Y MANEJO DEL TIEMPO</a:t>
            </a:r>
            <a:endParaRPr/>
          </a:p>
          <a:p>
            <a:pPr indent="0" lvl="0" marL="0" rtl="0" algn="just">
              <a:spcBef>
                <a:spcPts val="160"/>
              </a:spcBef>
              <a:spcAft>
                <a:spcPts val="0"/>
              </a:spcAft>
              <a:buClr>
                <a:schemeClr val="dk1"/>
              </a:buClr>
              <a:buSzPts val="800"/>
              <a:buFont typeface="Arial"/>
              <a:buNone/>
            </a:pPr>
            <a:r>
              <a:t/>
            </a:r>
            <a:endParaRPr b="1" sz="800">
              <a:solidFill>
                <a:srgbClr val="FF6600"/>
              </a:solidFill>
              <a:latin typeface="Arial"/>
              <a:ea typeface="Arial"/>
              <a:cs typeface="Arial"/>
              <a:sym typeface="Arial"/>
            </a:endParaRPr>
          </a:p>
          <a:p>
            <a:pPr indent="-342900" lvl="0" marL="342900" rtl="0" algn="just">
              <a:spcBef>
                <a:spcPts val="360"/>
              </a:spcBef>
              <a:spcAft>
                <a:spcPts val="0"/>
              </a:spcAft>
              <a:buClr>
                <a:srgbClr val="FF6600"/>
              </a:buClr>
              <a:buSzPts val="1800"/>
              <a:buFont typeface="Arial"/>
              <a:buChar char="•"/>
            </a:pPr>
            <a:r>
              <a:rPr b="1" lang="es-ES" sz="1800">
                <a:solidFill>
                  <a:srgbClr val="FF6600"/>
                </a:solidFill>
                <a:latin typeface="Arial"/>
                <a:ea typeface="Arial"/>
                <a:cs typeface="Arial"/>
                <a:sym typeface="Arial"/>
              </a:rPr>
              <a:t>MATEMÁTICAS:</a:t>
            </a:r>
            <a:endParaRPr/>
          </a:p>
          <a:p>
            <a:pPr indent="-342900" lvl="0" marL="34290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Dificultades con el cálculo mental.</a:t>
            </a:r>
            <a:endParaRPr/>
          </a:p>
          <a:p>
            <a:pPr indent="-342900" lvl="0" marL="34290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Dificultades con los problemas escritos.</a:t>
            </a:r>
            <a:endParaRPr/>
          </a:p>
          <a:p>
            <a:pPr indent="-342900" lvl="0" marL="34290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Deficiente organización y percepción viso-espacial. (ej.: izquierda - derecha).</a:t>
            </a:r>
            <a:endParaRPr/>
          </a:p>
          <a:p>
            <a:pPr indent="-342900" lvl="0" marL="34290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 para el almacenamiento de dígitos (fechas, números de teléfono…).</a:t>
            </a:r>
            <a:endParaRPr/>
          </a:p>
          <a:p>
            <a:pPr indent="-342900" lvl="0" marL="34290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Dificultades en seriaciones.</a:t>
            </a:r>
            <a:endParaRPr/>
          </a:p>
          <a:p>
            <a:pPr indent="0" lvl="0" marL="0" rtl="0" algn="just">
              <a:spcBef>
                <a:spcPts val="360"/>
              </a:spcBef>
              <a:spcAft>
                <a:spcPts val="0"/>
              </a:spcAft>
              <a:buClr>
                <a:schemeClr val="dk1"/>
              </a:buClr>
              <a:buSzPts val="1800"/>
              <a:buNone/>
            </a:pPr>
            <a:r>
              <a:t/>
            </a:r>
            <a:endParaRPr b="1" sz="1800">
              <a:solidFill>
                <a:srgbClr val="FF6600"/>
              </a:solidFill>
              <a:latin typeface="Arial"/>
              <a:ea typeface="Arial"/>
              <a:cs typeface="Arial"/>
              <a:sym typeface="Arial"/>
            </a:endParaRPr>
          </a:p>
          <a:p>
            <a:pPr indent="-342900" lvl="0" marL="342900" rtl="0" algn="just">
              <a:spcBef>
                <a:spcPts val="360"/>
              </a:spcBef>
              <a:spcAft>
                <a:spcPts val="0"/>
              </a:spcAft>
              <a:buClr>
                <a:srgbClr val="FF6600"/>
              </a:buClr>
              <a:buSzPts val="1800"/>
              <a:buFont typeface="Arial"/>
              <a:buChar char="•"/>
            </a:pPr>
            <a:r>
              <a:rPr b="1" lang="es-ES" sz="1800">
                <a:solidFill>
                  <a:srgbClr val="FF6600"/>
                </a:solidFill>
                <a:latin typeface="Arial"/>
                <a:ea typeface="Arial"/>
                <a:cs typeface="Arial"/>
                <a:sym typeface="Arial"/>
              </a:rPr>
              <a:t>MANEJO DEL TIEMPO:</a:t>
            </a:r>
            <a:endParaRPr/>
          </a:p>
          <a:p>
            <a:pPr indent="-342900" lvl="1" marL="74295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Dificultades en el manejo del tiempo y en las categorizaciones que de él hacemos.</a:t>
            </a:r>
            <a:endParaRPr/>
          </a:p>
          <a:p>
            <a:pPr indent="-342900" lvl="1" marL="742950" rtl="0" algn="just">
              <a:spcBef>
                <a:spcPts val="360"/>
              </a:spcBef>
              <a:spcAft>
                <a:spcPts val="0"/>
              </a:spcAft>
              <a:buClr>
                <a:schemeClr val="dk1"/>
              </a:buClr>
              <a:buSzPts val="1800"/>
              <a:buFont typeface="Noto Sans Symbols"/>
              <a:buChar char="✔"/>
            </a:pPr>
            <a:r>
              <a:rPr lang="es-ES" sz="1800">
                <a:latin typeface="Arial"/>
                <a:ea typeface="Arial"/>
                <a:cs typeface="Arial"/>
                <a:sym typeface="Arial"/>
              </a:rPr>
              <a:t>Dificultades para aprender o realizar tareas secuenciales. </a:t>
            </a:r>
            <a:endParaRPr/>
          </a:p>
        </p:txBody>
      </p:sp>
      <p:sp>
        <p:nvSpPr>
          <p:cNvPr id="301" name="Google Shape;301;p21"/>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ttp://rlv.zcache.es/reloj_matematico_de_las_ecuaciones_de_la_matematic-rddd5f80b3d5243508730c09235ad3ecd_fup13_8byvr_512.jpg" id="302" name="Google Shape;302;p21"/>
          <p:cNvPicPr preferRelativeResize="0"/>
          <p:nvPr/>
        </p:nvPicPr>
        <p:blipFill rotWithShape="1">
          <a:blip r:embed="rId3">
            <a:alphaModFix/>
          </a:blip>
          <a:srcRect b="0" l="0" r="0" t="0"/>
          <a:stretch/>
        </p:blipFill>
        <p:spPr>
          <a:xfrm>
            <a:off x="6228184" y="4913783"/>
            <a:ext cx="1944216" cy="1944217"/>
          </a:xfrm>
          <a:prstGeom prst="rect">
            <a:avLst/>
          </a:prstGeom>
          <a:noFill/>
          <a:ln>
            <a:noFill/>
          </a:ln>
        </p:spPr>
      </p:pic>
      <p:pic>
        <p:nvPicPr>
          <p:cNvPr descr="http://t3.gstatic.com/images?q=tbn:ANd9GcTotpuan3vOsUNAdmhhHdRaOBu_knbrd8dFE8V6tqRKuOEnAIWI" id="303" name="Google Shape;303;p21"/>
          <p:cNvPicPr preferRelativeResize="0"/>
          <p:nvPr/>
        </p:nvPicPr>
        <p:blipFill rotWithShape="1">
          <a:blip r:embed="rId4">
            <a:alphaModFix/>
          </a:blip>
          <a:srcRect b="0" l="0" r="0" t="0"/>
          <a:stretch/>
        </p:blipFill>
        <p:spPr>
          <a:xfrm>
            <a:off x="2303823" y="5034347"/>
            <a:ext cx="1584176" cy="1656966"/>
          </a:xfrm>
          <a:prstGeom prst="rect">
            <a:avLst/>
          </a:prstGeom>
          <a:noFill/>
          <a:ln>
            <a:noFill/>
          </a:ln>
        </p:spPr>
      </p:pic>
      <p:sp>
        <p:nvSpPr>
          <p:cNvPr id="304" name="Google Shape;304;p21"/>
          <p:cNvSpPr txBox="1"/>
          <p:nvPr/>
        </p:nvSpPr>
        <p:spPr>
          <a:xfrm rot="-5400000">
            <a:off x="-1968464" y="2912680"/>
            <a:ext cx="5400600" cy="960632"/>
          </a:xfrm>
          <a:prstGeom prst="rect">
            <a:avLst/>
          </a:prstGeom>
          <a:noFill/>
          <a:ln>
            <a:noFill/>
          </a:ln>
        </p:spPr>
        <p:txBody>
          <a:bodyPr anchorCtr="0" anchor="ctr" bIns="45700" lIns="91425" spcFirstLastPara="1" rIns="91425" wrap="square" tIns="45700">
            <a:normAutofit fontScale="90000"/>
          </a:bodyPr>
          <a:lstStyle/>
          <a:p>
            <a:pPr indent="0" lvl="0" marL="0" marR="0" rtl="0" algn="ctr">
              <a:spcBef>
                <a:spcPts val="0"/>
              </a:spcBef>
              <a:spcAft>
                <a:spcPts val="0"/>
              </a:spcAft>
              <a:buNone/>
            </a:pPr>
            <a:r>
              <a:rPr b="1" lang="es-ES" sz="4800">
                <a:solidFill>
                  <a:srgbClr val="FF6600"/>
                </a:solidFill>
                <a:latin typeface="Arial"/>
                <a:ea typeface="Arial"/>
                <a:cs typeface="Arial"/>
                <a:sym typeface="Arial"/>
              </a:rPr>
              <a:t>CARACTERÍSTICAS</a:t>
            </a:r>
            <a:endParaRPr b="1" sz="4800">
              <a:solidFill>
                <a:srgbClr val="FF66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2"/>
          <p:cNvSpPr/>
          <p:nvPr/>
        </p:nvSpPr>
        <p:spPr>
          <a:xfrm>
            <a:off x="1835510" y="35492"/>
            <a:ext cx="6858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4000">
                <a:solidFill>
                  <a:srgbClr val="FF6600"/>
                </a:solidFill>
                <a:latin typeface="Arial"/>
                <a:ea typeface="Arial"/>
                <a:cs typeface="Arial"/>
                <a:sym typeface="Arial"/>
              </a:rPr>
              <a:t>DETECCIÓN EN EL AULA </a:t>
            </a:r>
            <a:endParaRPr sz="4000">
              <a:solidFill>
                <a:srgbClr val="FF6600"/>
              </a:solidFill>
              <a:latin typeface="Arial"/>
              <a:ea typeface="Arial"/>
              <a:cs typeface="Arial"/>
              <a:sym typeface="Arial"/>
            </a:endParaRPr>
          </a:p>
        </p:txBody>
      </p:sp>
      <p:sp>
        <p:nvSpPr>
          <p:cNvPr id="310" name="Google Shape;310;p22"/>
          <p:cNvSpPr/>
          <p:nvPr/>
        </p:nvSpPr>
        <p:spPr>
          <a:xfrm>
            <a:off x="1115616" y="66254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22"/>
          <p:cNvSpPr/>
          <p:nvPr/>
        </p:nvSpPr>
        <p:spPr>
          <a:xfrm>
            <a:off x="107132" y="836712"/>
            <a:ext cx="2558786" cy="6001643"/>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773F04"/>
              </a:buClr>
              <a:buSzPts val="2400"/>
              <a:buFont typeface="Arial"/>
              <a:buNone/>
            </a:pPr>
            <a:r>
              <a:rPr b="1" i="1" lang="es-ES" sz="2400">
                <a:solidFill>
                  <a:srgbClr val="773F04"/>
                </a:solidFill>
                <a:latin typeface="Arial"/>
                <a:ea typeface="Arial"/>
                <a:cs typeface="Arial"/>
                <a:sym typeface="Arial"/>
              </a:rPr>
              <a:t>Niños entre 4-6 años</a:t>
            </a:r>
            <a:r>
              <a:rPr lang="es-ES" sz="2400">
                <a:solidFill>
                  <a:srgbClr val="773F04"/>
                </a:solidFill>
                <a:latin typeface="Arial"/>
                <a:ea typeface="Arial"/>
                <a:cs typeface="Arial"/>
                <a:sym typeface="Arial"/>
              </a:rPr>
              <a:t>:</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Habla: Dislalias, omisión, inversión…</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Vocabulario escaso para a su edad.</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Comprensión verbal baja.</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Dificultad motriz.</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Dificultad en el reconocimiento del esquema corporal.</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Errores en la exactitud de la escritura.</a:t>
            </a:r>
            <a:endParaRPr/>
          </a:p>
          <a:p>
            <a:pPr indent="0" lvl="0" marL="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01600" lvl="0" marL="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Vacilaciones en la lectura, rectificaciones, silabeo... </a:t>
            </a:r>
            <a:endParaRPr/>
          </a:p>
        </p:txBody>
      </p:sp>
      <p:sp>
        <p:nvSpPr>
          <p:cNvPr id="312" name="Google Shape;312;p22"/>
          <p:cNvSpPr/>
          <p:nvPr/>
        </p:nvSpPr>
        <p:spPr>
          <a:xfrm>
            <a:off x="2753884" y="836712"/>
            <a:ext cx="3384376" cy="5940088"/>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s-ES" sz="2000">
                <a:solidFill>
                  <a:srgbClr val="997339"/>
                </a:solidFill>
                <a:latin typeface="Arial"/>
                <a:ea typeface="Arial"/>
                <a:cs typeface="Arial"/>
                <a:sym typeface="Arial"/>
              </a:rPr>
              <a:t>Niños entre 6-9 años</a:t>
            </a:r>
            <a:r>
              <a:rPr lang="es-ES" sz="2000">
                <a:solidFill>
                  <a:srgbClr val="997339"/>
                </a:solidFill>
                <a:latin typeface="Arial"/>
                <a:ea typeface="Arial"/>
                <a:cs typeface="Arial"/>
                <a:sym typeface="Arial"/>
              </a:rPr>
              <a:t>: </a:t>
            </a:r>
            <a:endParaRPr/>
          </a:p>
          <a:p>
            <a:pPr indent="0" lvl="0" marL="0" marR="0" rtl="0" algn="just">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Desaparecen las dislalias.</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La inversión y confusión de fonemas aumentan. Omisiones, adiciones, segmentaciones…</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Errores ortográficos, uso de mayúsculas, acentuación y signos de puntuación.</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Escaso  vocabulario y dificultad para adquirirlo.</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Inadecuación del  ritmo lector.</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Lectura mecánica, con dificultades de comprensión.</a:t>
            </a:r>
            <a:endParaRPr/>
          </a:p>
          <a:p>
            <a:pPr indent="0" lvl="0" marL="0" marR="0" rtl="0" algn="l">
              <a:lnSpc>
                <a:spcPct val="150000"/>
              </a:lnSpc>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Dificultad para realizar una pequeña composición escrita</a:t>
            </a:r>
            <a:endParaRPr/>
          </a:p>
          <a:p>
            <a:pPr indent="-184150" lvl="0" marL="285750" marR="0" rtl="0" algn="l">
              <a:spcBef>
                <a:spcPts val="0"/>
              </a:spcBef>
              <a:spcAft>
                <a:spcPts val="0"/>
              </a:spcAft>
              <a:buClr>
                <a:schemeClr val="dk1"/>
              </a:buClr>
              <a:buSzPts val="1600"/>
              <a:buFont typeface="Noto Sans Symbols"/>
              <a:buNone/>
            </a:pPr>
            <a:r>
              <a:t/>
            </a:r>
            <a:endParaRPr sz="1600">
              <a:solidFill>
                <a:schemeClr val="dk1"/>
              </a:solidFill>
              <a:latin typeface="Arial"/>
              <a:ea typeface="Arial"/>
              <a:cs typeface="Arial"/>
              <a:sym typeface="Arial"/>
            </a:endParaRPr>
          </a:p>
        </p:txBody>
      </p:sp>
      <p:sp>
        <p:nvSpPr>
          <p:cNvPr id="313" name="Google Shape;313;p22"/>
          <p:cNvSpPr txBox="1"/>
          <p:nvPr/>
        </p:nvSpPr>
        <p:spPr>
          <a:xfrm>
            <a:off x="6199520" y="836712"/>
            <a:ext cx="2880320" cy="5914824"/>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i="1" lang="es-ES" sz="2400">
                <a:solidFill>
                  <a:srgbClr val="997339"/>
                </a:solidFill>
                <a:latin typeface="Arial"/>
                <a:ea typeface="Arial"/>
                <a:cs typeface="Arial"/>
                <a:sym typeface="Arial"/>
              </a:rPr>
              <a:t>Niños mayores de 9 años</a:t>
            </a:r>
            <a:r>
              <a:rPr lang="es-ES" sz="2400">
                <a:solidFill>
                  <a:srgbClr val="997339"/>
                </a:solidFill>
                <a:latin typeface="Arial"/>
                <a:ea typeface="Arial"/>
                <a:cs typeface="Arial"/>
                <a:sym typeface="Arial"/>
              </a:rPr>
              <a:t>: </a:t>
            </a:r>
            <a:endParaRPr/>
          </a:p>
          <a:p>
            <a:pPr indent="-285750" lvl="0" marL="285750" marR="0" rtl="0" algn="l">
              <a:spcBef>
                <a:spcPts val="180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Dificultad en la expresión escrita y en la comprensión lectora.</a:t>
            </a:r>
            <a:endParaRPr/>
          </a:p>
          <a:p>
            <a:pPr indent="0" lvl="0" marL="0" marR="0" rtl="0" algn="l">
              <a:lnSpc>
                <a:spcPct val="150000"/>
              </a:lnSpc>
              <a:spcBef>
                <a:spcPts val="0"/>
              </a:spcBef>
              <a:spcAft>
                <a:spcPts val="0"/>
              </a:spcAft>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Errores ortográficos, acentuación, uso de los signos de puntuación.</a:t>
            </a:r>
            <a:endParaRPr/>
          </a:p>
          <a:p>
            <a:pPr indent="0" lvl="0" marL="0" marR="0" rtl="0" algn="l">
              <a:lnSpc>
                <a:spcPct val="150000"/>
              </a:lnSpc>
              <a:spcBef>
                <a:spcPts val="0"/>
              </a:spcBef>
              <a:spcAft>
                <a:spcPts val="0"/>
              </a:spcAft>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Dificultad en el uso de los tiempos verbales, alteraciones de género.</a:t>
            </a:r>
            <a:endParaRPr/>
          </a:p>
          <a:p>
            <a:pPr indent="0" lvl="0" marL="0" marR="0" rtl="0" algn="l">
              <a:lnSpc>
                <a:spcPct val="150000"/>
              </a:lnSpc>
              <a:spcBef>
                <a:spcPts val="0"/>
              </a:spcBef>
              <a:spcAft>
                <a:spcPts val="0"/>
              </a:spcAft>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Inadecuación en las estructuras sintácticas.</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600"/>
              <a:buFont typeface="Noto Sans Symbols"/>
              <a:buChar char="✔"/>
            </a:pPr>
            <a:r>
              <a:rPr lang="es-ES" sz="1600">
                <a:solidFill>
                  <a:schemeClr val="dk1"/>
                </a:solidFill>
                <a:latin typeface="Arial"/>
                <a:ea typeface="Arial"/>
                <a:cs typeface="Arial"/>
                <a:sym typeface="Arial"/>
              </a:rPr>
              <a:t>“Pueden” tener dificultades en la expresión oral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3"/>
          <p:cNvSpPr/>
          <p:nvPr/>
        </p:nvSpPr>
        <p:spPr>
          <a:xfrm>
            <a:off x="1463675" y="320122"/>
            <a:ext cx="6858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4000">
                <a:solidFill>
                  <a:srgbClr val="FF6600"/>
                </a:solidFill>
                <a:latin typeface="Arial"/>
                <a:ea typeface="Arial"/>
                <a:cs typeface="Arial"/>
                <a:sym typeface="Arial"/>
              </a:rPr>
              <a:t>DETECCIÓN TARDÍA </a:t>
            </a:r>
            <a:endParaRPr sz="4000">
              <a:solidFill>
                <a:srgbClr val="FF6600"/>
              </a:solidFill>
              <a:latin typeface="Arial"/>
              <a:ea typeface="Arial"/>
              <a:cs typeface="Arial"/>
              <a:sym typeface="Arial"/>
            </a:endParaRPr>
          </a:p>
        </p:txBody>
      </p:sp>
      <p:sp>
        <p:nvSpPr>
          <p:cNvPr id="319" name="Google Shape;319;p23"/>
          <p:cNvSpPr/>
          <p:nvPr/>
        </p:nvSpPr>
        <p:spPr>
          <a:xfrm>
            <a:off x="1121310" y="131217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 name="Google Shape;320;p23"/>
          <p:cNvSpPr/>
          <p:nvPr/>
        </p:nvSpPr>
        <p:spPr>
          <a:xfrm>
            <a:off x="1107812" y="1484784"/>
            <a:ext cx="7061200" cy="5139869"/>
          </a:xfrm>
          <a:prstGeom prst="rect">
            <a:avLst/>
          </a:prstGeom>
          <a:solidFill>
            <a:srgbClr val="FDE5CB"/>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s-ES" sz="2400">
                <a:solidFill>
                  <a:srgbClr val="0070C0"/>
                </a:solidFill>
                <a:latin typeface="Arial"/>
                <a:ea typeface="Arial"/>
                <a:cs typeface="Arial"/>
                <a:sym typeface="Arial"/>
              </a:rPr>
              <a:t>Adolescencia:</a:t>
            </a:r>
            <a:endParaRPr/>
          </a:p>
          <a:p>
            <a:pPr indent="0" lvl="0" marL="0" marR="0" rtl="0" algn="just">
              <a:spcBef>
                <a:spcPts val="0"/>
              </a:spcBef>
              <a:spcAft>
                <a:spcPts val="0"/>
              </a:spcAft>
              <a:buNone/>
            </a:pPr>
            <a:r>
              <a:t/>
            </a:r>
            <a:endParaRPr b="1" i="1" sz="2400">
              <a:solidFill>
                <a:srgbClr val="0070C0"/>
              </a:solidFill>
              <a:latin typeface="Arial"/>
              <a:ea typeface="Arial"/>
              <a:cs typeface="Arial"/>
              <a:sym typeface="Arial"/>
            </a:endParaRPr>
          </a:p>
          <a:p>
            <a:pPr indent="-342900" lvl="0" marL="342900" marR="0" rtl="0" algn="just">
              <a:spcBef>
                <a:spcPts val="0"/>
              </a:spcBef>
              <a:spcAft>
                <a:spcPts val="0"/>
              </a:spcAft>
              <a:buClr>
                <a:schemeClr val="dk1"/>
              </a:buClr>
              <a:buSzPts val="2000"/>
              <a:buFont typeface="Noto Sans Symbols"/>
              <a:buChar char="✔"/>
            </a:pPr>
            <a:r>
              <a:rPr lang="es-ES" sz="2000">
                <a:solidFill>
                  <a:schemeClr val="dk1"/>
                </a:solidFill>
                <a:latin typeface="Arial"/>
                <a:ea typeface="Arial"/>
                <a:cs typeface="Arial"/>
                <a:sym typeface="Arial"/>
              </a:rPr>
              <a:t>Dificultad en la comprensión lectora y expresión escrita (comentarios de texto, análisis de textos, composiciones de historias…).</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342900" lvl="0" marL="342900" marR="0" rtl="0" algn="just">
              <a:spcBef>
                <a:spcPts val="0"/>
              </a:spcBef>
              <a:spcAft>
                <a:spcPts val="0"/>
              </a:spcAft>
              <a:buClr>
                <a:schemeClr val="dk1"/>
              </a:buClr>
              <a:buSzPts val="2000"/>
              <a:buFont typeface="Noto Sans Symbols"/>
              <a:buChar char="✔"/>
            </a:pPr>
            <a:r>
              <a:rPr lang="es-ES" sz="2000">
                <a:solidFill>
                  <a:schemeClr val="dk1"/>
                </a:solidFill>
                <a:latin typeface="Arial"/>
                <a:ea typeface="Arial"/>
                <a:cs typeface="Arial"/>
                <a:sym typeface="Arial"/>
              </a:rPr>
              <a:t>Presentan dificultades en extraer ideas principales y organizarlas (inferencias/abstracciones).</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342900" lvl="0" marL="342900" marR="0" rtl="0" algn="just">
              <a:spcBef>
                <a:spcPts val="0"/>
              </a:spcBef>
              <a:spcAft>
                <a:spcPts val="0"/>
              </a:spcAft>
              <a:buClr>
                <a:schemeClr val="dk1"/>
              </a:buClr>
              <a:buSzPts val="2000"/>
              <a:buFont typeface="Noto Sans Symbols"/>
              <a:buChar char="✔"/>
            </a:pPr>
            <a:r>
              <a:rPr lang="es-ES" sz="2000">
                <a:solidFill>
                  <a:schemeClr val="dk1"/>
                </a:solidFill>
                <a:latin typeface="Arial"/>
                <a:ea typeface="Arial"/>
                <a:cs typeface="Arial"/>
                <a:sym typeface="Arial"/>
              </a:rPr>
              <a:t>Alteraciones en la organización del pensamiento.</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342900" lvl="0" marL="342900" marR="0" rtl="0" algn="just">
              <a:spcBef>
                <a:spcPts val="0"/>
              </a:spcBef>
              <a:spcAft>
                <a:spcPts val="0"/>
              </a:spcAft>
              <a:buClr>
                <a:schemeClr val="dk1"/>
              </a:buClr>
              <a:buSzPts val="2000"/>
              <a:buFont typeface="Noto Sans Symbols"/>
              <a:buChar char="✔"/>
            </a:pPr>
            <a:r>
              <a:rPr lang="es-ES" sz="2000">
                <a:solidFill>
                  <a:schemeClr val="dk1"/>
                </a:solidFill>
                <a:latin typeface="Arial"/>
                <a:ea typeface="Arial"/>
                <a:cs typeface="Arial"/>
                <a:sym typeface="Arial"/>
              </a:rPr>
              <a:t>Las dificultades de lecto-escritura serán más evidentes en tareas con mayor complejidad cognitiva (dobles esfuerzos escribir/leer al reflexionar o razonar).</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4"/>
          <p:cNvSpPr txBox="1"/>
          <p:nvPr>
            <p:ph idx="1" type="body"/>
          </p:nvPr>
        </p:nvSpPr>
        <p:spPr>
          <a:xfrm>
            <a:off x="457200" y="1844816"/>
            <a:ext cx="8229600" cy="4281347"/>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400"/>
              <a:buChar char="•"/>
            </a:pPr>
            <a:r>
              <a:rPr lang="es-ES" sz="2400">
                <a:latin typeface="Arial"/>
                <a:ea typeface="Arial"/>
                <a:cs typeface="Arial"/>
                <a:sym typeface="Arial"/>
              </a:rPr>
              <a:t>Trastorno del neurodesarrollo en el que se ve afectada la </a:t>
            </a:r>
            <a:r>
              <a:rPr lang="es-ES" sz="2400">
                <a:solidFill>
                  <a:srgbClr val="0070C0"/>
                </a:solidFill>
                <a:latin typeface="Arial"/>
                <a:ea typeface="Arial"/>
                <a:cs typeface="Arial"/>
                <a:sym typeface="Arial"/>
              </a:rPr>
              <a:t>codificación</a:t>
            </a:r>
            <a:r>
              <a:rPr lang="es-ES" sz="2400">
                <a:latin typeface="Arial"/>
                <a:ea typeface="Arial"/>
                <a:cs typeface="Arial"/>
                <a:sym typeface="Arial"/>
              </a:rPr>
              <a:t> del lenguaje.</a:t>
            </a:r>
            <a:endParaRPr/>
          </a:p>
          <a:p>
            <a:pPr indent="-342900" lvl="0" marL="342900" rtl="0" algn="just">
              <a:spcBef>
                <a:spcPts val="2400"/>
              </a:spcBef>
              <a:spcAft>
                <a:spcPts val="0"/>
              </a:spcAft>
              <a:buClr>
                <a:schemeClr val="dk1"/>
              </a:buClr>
              <a:buSzPts val="2400"/>
              <a:buChar char="•"/>
            </a:pPr>
            <a:r>
              <a:rPr lang="es-ES" sz="2400">
                <a:latin typeface="Arial"/>
                <a:ea typeface="Arial"/>
                <a:cs typeface="Arial"/>
                <a:sym typeface="Arial"/>
              </a:rPr>
              <a:t>Incluye dificultades en la ejecución de los procesos de la escritura, sin estar asociados a discapacidad intelectual u otras dificultades sensoriales, neurológicas o psicosociales graves.</a:t>
            </a:r>
            <a:endParaRPr/>
          </a:p>
          <a:p>
            <a:pPr indent="-139700" lvl="0" marL="342900" rtl="0" algn="l">
              <a:spcBef>
                <a:spcPts val="1840"/>
              </a:spcBef>
              <a:spcAft>
                <a:spcPts val="0"/>
              </a:spcAft>
              <a:buClr>
                <a:schemeClr val="dk1"/>
              </a:buClr>
              <a:buSzPts val="3200"/>
              <a:buNone/>
            </a:pPr>
            <a:r>
              <a:t/>
            </a:r>
            <a:endParaRPr/>
          </a:p>
        </p:txBody>
      </p:sp>
      <p:sp>
        <p:nvSpPr>
          <p:cNvPr id="326" name="Google Shape;326;p24"/>
          <p:cNvSpPr txBox="1"/>
          <p:nvPr>
            <p:ph type="title"/>
          </p:nvPr>
        </p:nvSpPr>
        <p:spPr>
          <a:xfrm>
            <a:off x="457200" y="522973"/>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b="1" lang="es-ES" sz="3600">
                <a:solidFill>
                  <a:srgbClr val="FF6600"/>
                </a:solidFill>
                <a:latin typeface="Arial"/>
                <a:ea typeface="Arial"/>
                <a:cs typeface="Arial"/>
                <a:sym typeface="Arial"/>
              </a:rPr>
              <a:t>Trastorno Específico de la Escritura </a:t>
            </a:r>
            <a:endParaRPr sz="3600">
              <a:solidFill>
                <a:srgbClr val="FF6600"/>
              </a:solidFill>
              <a:latin typeface="Arial"/>
              <a:ea typeface="Arial"/>
              <a:cs typeface="Arial"/>
              <a:sym typeface="Arial"/>
            </a:endParaRPr>
          </a:p>
        </p:txBody>
      </p:sp>
      <p:sp>
        <p:nvSpPr>
          <p:cNvPr id="327" name="Google Shape;327;p24"/>
          <p:cNvSpPr/>
          <p:nvPr/>
        </p:nvSpPr>
        <p:spPr>
          <a:xfrm>
            <a:off x="1121310" y="131217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a:solidFill>
                  <a:srgbClr val="FF6600"/>
                </a:solidFill>
                <a:latin typeface="Arial"/>
                <a:ea typeface="Arial"/>
                <a:cs typeface="Arial"/>
                <a:sym typeface="Arial"/>
              </a:rPr>
              <a:t>DISORTOGRAFÍA …</a:t>
            </a:r>
            <a:endParaRPr/>
          </a:p>
        </p:txBody>
      </p:sp>
      <p:sp>
        <p:nvSpPr>
          <p:cNvPr id="333" name="Google Shape;333;p25"/>
          <p:cNvSpPr txBox="1"/>
          <p:nvPr>
            <p:ph idx="1" type="body"/>
          </p:nvPr>
        </p:nvSpPr>
        <p:spPr>
          <a:xfrm>
            <a:off x="450370" y="1874103"/>
            <a:ext cx="8229600" cy="4681537"/>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None/>
            </a:pPr>
            <a:r>
              <a:t/>
            </a:r>
            <a:endParaRPr sz="2400">
              <a:latin typeface="Arial"/>
              <a:ea typeface="Arial"/>
              <a:cs typeface="Arial"/>
              <a:sym typeface="Arial"/>
            </a:endParaRPr>
          </a:p>
          <a:p>
            <a:pPr indent="-342900" lvl="0" marL="342900" rtl="0" algn="just">
              <a:spcBef>
                <a:spcPts val="480"/>
              </a:spcBef>
              <a:spcAft>
                <a:spcPts val="0"/>
              </a:spcAft>
              <a:buClr>
                <a:schemeClr val="dk1"/>
              </a:buClr>
              <a:buSzPts val="2400"/>
              <a:buChar char="•"/>
            </a:pPr>
            <a:r>
              <a:rPr lang="es-ES" sz="2400">
                <a:latin typeface="Arial"/>
                <a:ea typeface="Arial"/>
                <a:cs typeface="Arial"/>
                <a:sym typeface="Arial"/>
              </a:rPr>
              <a:t>Trastorno de la ortografía. </a:t>
            </a:r>
            <a:endParaRPr/>
          </a:p>
          <a:p>
            <a:pPr indent="-342900" lvl="0" marL="342900" rtl="0" algn="just">
              <a:spcBef>
                <a:spcPts val="480"/>
              </a:spcBef>
              <a:spcAft>
                <a:spcPts val="0"/>
              </a:spcAft>
              <a:buClr>
                <a:schemeClr val="dk1"/>
              </a:buClr>
              <a:buSzPts val="2400"/>
              <a:buChar char="•"/>
            </a:pPr>
            <a:r>
              <a:rPr lang="es-ES" sz="2400">
                <a:latin typeface="Arial"/>
                <a:ea typeface="Arial"/>
                <a:cs typeface="Arial"/>
                <a:sym typeface="Arial"/>
              </a:rPr>
              <a:t>Errores en la escritura que afectan a la codificación, pero no a su grafía. </a:t>
            </a:r>
            <a:endParaRPr/>
          </a:p>
          <a:p>
            <a:pPr indent="-342900" lvl="0" marL="342900" rtl="0" algn="just">
              <a:spcBef>
                <a:spcPts val="480"/>
              </a:spcBef>
              <a:spcAft>
                <a:spcPts val="0"/>
              </a:spcAft>
              <a:buClr>
                <a:schemeClr val="dk1"/>
              </a:buClr>
              <a:buSzPts val="2400"/>
              <a:buChar char="•"/>
            </a:pPr>
            <a:r>
              <a:rPr lang="es-ES" sz="2400">
                <a:latin typeface="Arial"/>
                <a:ea typeface="Arial"/>
                <a:cs typeface="Arial"/>
                <a:sym typeface="Arial"/>
              </a:rPr>
              <a:t>Dificultad en la asociación entre sonido y grafía.</a:t>
            </a:r>
            <a:endParaRPr/>
          </a:p>
          <a:p>
            <a:pPr indent="-342900" lvl="0" marL="342900" rtl="0" algn="just">
              <a:spcBef>
                <a:spcPts val="480"/>
              </a:spcBef>
              <a:spcAft>
                <a:spcPts val="0"/>
              </a:spcAft>
              <a:buClr>
                <a:schemeClr val="dk1"/>
              </a:buClr>
              <a:buSzPts val="2400"/>
              <a:buChar char="•"/>
            </a:pPr>
            <a:r>
              <a:rPr lang="es-ES" sz="2400">
                <a:latin typeface="Arial"/>
                <a:ea typeface="Arial"/>
                <a:cs typeface="Arial"/>
                <a:sym typeface="Arial"/>
              </a:rPr>
              <a:t>Dificultades en la integración de las normas ortográficas, uso de las mayúsculas, acentuación y signos de puntuación.</a:t>
            </a:r>
            <a:endParaRPr/>
          </a:p>
          <a:p>
            <a:pPr indent="-342900" lvl="0" marL="342900" rtl="0" algn="just">
              <a:spcBef>
                <a:spcPts val="480"/>
              </a:spcBef>
              <a:spcAft>
                <a:spcPts val="0"/>
              </a:spcAft>
              <a:buClr>
                <a:schemeClr val="dk1"/>
              </a:buClr>
              <a:buSzPts val="2400"/>
              <a:buChar char="•"/>
            </a:pPr>
            <a:r>
              <a:rPr lang="es-ES" sz="2400">
                <a:latin typeface="Arial"/>
                <a:ea typeface="Arial"/>
                <a:cs typeface="Arial"/>
                <a:sym typeface="Arial"/>
              </a:rPr>
              <a:t>Precariedad en las composiciones escritas atendiendo a coherencia y cohesión.</a:t>
            </a:r>
            <a:endParaRPr/>
          </a:p>
          <a:p>
            <a:pPr indent="-165100" lvl="0" marL="342900" rtl="0" algn="l">
              <a:spcBef>
                <a:spcPts val="560"/>
              </a:spcBef>
              <a:spcAft>
                <a:spcPts val="0"/>
              </a:spcAft>
              <a:buClr>
                <a:schemeClr val="dk1"/>
              </a:buClr>
              <a:buSzPts val="2800"/>
              <a:buNone/>
            </a:pPr>
            <a:r>
              <a:t/>
            </a:r>
            <a:endParaRPr sz="2800">
              <a:latin typeface="Arial"/>
              <a:ea typeface="Arial"/>
              <a:cs typeface="Arial"/>
              <a:sym typeface="Arial"/>
            </a:endParaRPr>
          </a:p>
        </p:txBody>
      </p:sp>
      <p:sp>
        <p:nvSpPr>
          <p:cNvPr id="334" name="Google Shape;334;p25"/>
          <p:cNvSpPr/>
          <p:nvPr/>
        </p:nvSpPr>
        <p:spPr>
          <a:xfrm>
            <a:off x="1043608" y="1294392"/>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25"/>
          <p:cNvSpPr/>
          <p:nvPr/>
        </p:nvSpPr>
        <p:spPr>
          <a:xfrm rot="1912506">
            <a:off x="7288240" y="-159718"/>
            <a:ext cx="1238574" cy="31547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9900">
                <a:solidFill>
                  <a:srgbClr val="0070C0"/>
                </a:solidFill>
                <a:latin typeface="Calibri"/>
                <a:ea typeface="Calibri"/>
                <a:cs typeface="Calibri"/>
                <a:sym typeface="Calibri"/>
              </a:rPr>
              <a:t>?</a:t>
            </a:r>
            <a:endParaRPr/>
          </a:p>
        </p:txBody>
      </p:sp>
      <p:sp>
        <p:nvSpPr>
          <p:cNvPr id="336" name="Google Shape;336;p25"/>
          <p:cNvSpPr/>
          <p:nvPr/>
        </p:nvSpPr>
        <p:spPr>
          <a:xfrm rot="9450674">
            <a:off x="375594" y="122863"/>
            <a:ext cx="104959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8800">
                <a:solidFill>
                  <a:srgbClr val="00B050"/>
                </a:solidFill>
                <a:latin typeface="Calibri"/>
                <a:ea typeface="Calibri"/>
                <a:cs typeface="Calibri"/>
                <a:sym typeface="Calibri"/>
              </a:rPr>
              <a:t>?</a:t>
            </a:r>
            <a:endParaRPr/>
          </a:p>
        </p:txBody>
      </p:sp>
      <p:sp>
        <p:nvSpPr>
          <p:cNvPr id="337" name="Google Shape;337;p25"/>
          <p:cNvSpPr/>
          <p:nvPr/>
        </p:nvSpPr>
        <p:spPr>
          <a:xfrm>
            <a:off x="1104217" y="1417704"/>
            <a:ext cx="6192688" cy="701409"/>
          </a:xfrm>
          <a:prstGeom prst="rect">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a:ea typeface="Arial"/>
                <a:cs typeface="Arial"/>
                <a:sym typeface="Arial"/>
              </a:rPr>
              <a:t>TRASTORNO ESPECÍFICO DE LA ESCRITURA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822"/>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6"/>
          <p:cNvSpPr txBox="1"/>
          <p:nvPr>
            <p:ph idx="1" type="body"/>
          </p:nvPr>
        </p:nvSpPr>
        <p:spPr>
          <a:xfrm>
            <a:off x="1258889" y="55209"/>
            <a:ext cx="7354887" cy="547246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800"/>
              <a:buFont typeface="Arial"/>
              <a:buNone/>
            </a:pPr>
            <a:r>
              <a:t/>
            </a:r>
            <a:endParaRPr b="1" sz="800" u="sng">
              <a:latin typeface="Arial"/>
              <a:ea typeface="Arial"/>
              <a:cs typeface="Arial"/>
              <a:sym typeface="Arial"/>
            </a:endParaRPr>
          </a:p>
          <a:p>
            <a:pPr indent="-133350" lvl="1" marL="742950" rtl="0" algn="just">
              <a:spcBef>
                <a:spcPts val="480"/>
              </a:spcBef>
              <a:spcAft>
                <a:spcPts val="0"/>
              </a:spcAft>
              <a:buClr>
                <a:schemeClr val="dk1"/>
              </a:buClr>
              <a:buSzPts val="2400"/>
              <a:buNone/>
            </a:pPr>
            <a:r>
              <a:t/>
            </a:r>
            <a:endParaRPr sz="2400">
              <a:latin typeface="Arial"/>
              <a:ea typeface="Arial"/>
              <a:cs typeface="Arial"/>
              <a:sym typeface="Arial"/>
            </a:endParaRPr>
          </a:p>
          <a:p>
            <a:pPr indent="-133350" lvl="1" marL="742950" rtl="0" algn="just">
              <a:spcBef>
                <a:spcPts val="480"/>
              </a:spcBef>
              <a:spcAft>
                <a:spcPts val="0"/>
              </a:spcAft>
              <a:buClr>
                <a:schemeClr val="dk1"/>
              </a:buClr>
              <a:buSzPts val="2400"/>
              <a:buFont typeface="Arial"/>
              <a:buNone/>
            </a:pPr>
            <a:r>
              <a:t/>
            </a:r>
            <a:endParaRPr sz="2400">
              <a:latin typeface="Arial"/>
              <a:ea typeface="Arial"/>
              <a:cs typeface="Arial"/>
              <a:sym typeface="Arial"/>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Sustitución de fonemas afines al punto y/o modo de articulación: F/Z, T/D, P/B.</a:t>
            </a:r>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Sustitución de letras que se diferencian en su posición en el espacio: P/B, D/ Q .</a:t>
            </a:r>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Sustitución de letras similares visualmente: M/N.</a:t>
            </a:r>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Confusión en fonemas que admiten dos grafías: G, J, K, Z.</a:t>
            </a:r>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Omisión de la letra “H” al no corresponderle ningún fonema. </a:t>
            </a:r>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Errores en las reglas de puntuación. </a:t>
            </a:r>
            <a:endParaRPr sz="2000">
              <a:latin typeface="Arial"/>
              <a:ea typeface="Arial"/>
              <a:cs typeface="Arial"/>
              <a:sym typeface="Arial"/>
            </a:endParaRPr>
          </a:p>
          <a:p>
            <a:pPr indent="-285750" lvl="1" marL="742950" rtl="0" algn="just">
              <a:spcBef>
                <a:spcPts val="480"/>
              </a:spcBef>
              <a:spcAft>
                <a:spcPts val="0"/>
              </a:spcAft>
              <a:buClr>
                <a:schemeClr val="dk1"/>
              </a:buClr>
              <a:buSzPts val="2400"/>
              <a:buFont typeface="Arial"/>
              <a:buChar char="•"/>
            </a:pPr>
            <a:r>
              <a:rPr lang="es-ES" sz="2400">
                <a:latin typeface="Arial"/>
                <a:ea typeface="Arial"/>
                <a:cs typeface="Arial"/>
                <a:sym typeface="Arial"/>
              </a:rPr>
              <a:t>Uso incorrecto de las mayúsculas. </a:t>
            </a:r>
            <a:endParaRPr sz="2000">
              <a:latin typeface="Arial"/>
              <a:ea typeface="Arial"/>
              <a:cs typeface="Arial"/>
              <a:sym typeface="Arial"/>
            </a:endParaRPr>
          </a:p>
          <a:p>
            <a:pPr indent="0" lvl="1" marL="457200" rtl="0" algn="just">
              <a:spcBef>
                <a:spcPts val="480"/>
              </a:spcBef>
              <a:spcAft>
                <a:spcPts val="0"/>
              </a:spcAft>
              <a:buClr>
                <a:schemeClr val="dk1"/>
              </a:buClr>
              <a:buSzPts val="2400"/>
              <a:buNone/>
            </a:pPr>
            <a:r>
              <a:t/>
            </a:r>
            <a:endParaRPr sz="2400">
              <a:solidFill>
                <a:srgbClr val="FF0000"/>
              </a:solidFill>
              <a:latin typeface="Arial"/>
              <a:ea typeface="Arial"/>
              <a:cs typeface="Arial"/>
              <a:sym typeface="Arial"/>
            </a:endParaRPr>
          </a:p>
          <a:p>
            <a:pPr indent="-133350" lvl="1" marL="742950" rtl="0" algn="just">
              <a:spcBef>
                <a:spcPts val="480"/>
              </a:spcBef>
              <a:spcAft>
                <a:spcPts val="0"/>
              </a:spcAft>
              <a:buClr>
                <a:schemeClr val="dk1"/>
              </a:buClr>
              <a:buSzPts val="2400"/>
              <a:buFont typeface="Arial"/>
              <a:buNone/>
            </a:pPr>
            <a:r>
              <a:t/>
            </a:r>
            <a:endParaRPr sz="2400">
              <a:latin typeface="Arial"/>
              <a:ea typeface="Arial"/>
              <a:cs typeface="Arial"/>
              <a:sym typeface="Arial"/>
            </a:endParaRPr>
          </a:p>
          <a:p>
            <a:pPr indent="-158750" lvl="1" marL="742950" rtl="0" algn="just">
              <a:spcBef>
                <a:spcPts val="400"/>
              </a:spcBef>
              <a:spcAft>
                <a:spcPts val="0"/>
              </a:spcAft>
              <a:buClr>
                <a:schemeClr val="dk1"/>
              </a:buClr>
              <a:buSzPts val="2000"/>
              <a:buFont typeface="Arial"/>
              <a:buNone/>
            </a:pPr>
            <a:r>
              <a:t/>
            </a:r>
            <a:endParaRPr sz="2000">
              <a:latin typeface="Arial"/>
              <a:ea typeface="Arial"/>
              <a:cs typeface="Arial"/>
              <a:sym typeface="Arial"/>
            </a:endParaRPr>
          </a:p>
          <a:p>
            <a:pPr indent="-158750" lvl="1" marL="742950" rtl="0" algn="just">
              <a:spcBef>
                <a:spcPts val="400"/>
              </a:spcBef>
              <a:spcAft>
                <a:spcPts val="0"/>
              </a:spcAft>
              <a:buClr>
                <a:schemeClr val="dk1"/>
              </a:buClr>
              <a:buSzPts val="2000"/>
              <a:buFont typeface="Arial"/>
              <a:buNone/>
            </a:pPr>
            <a:r>
              <a:t/>
            </a:r>
            <a:endParaRPr sz="2000">
              <a:latin typeface="Arial"/>
              <a:ea typeface="Arial"/>
              <a:cs typeface="Arial"/>
              <a:sym typeface="Arial"/>
            </a:endParaRPr>
          </a:p>
        </p:txBody>
      </p:sp>
      <p:sp>
        <p:nvSpPr>
          <p:cNvPr id="343" name="Google Shape;343;p26"/>
          <p:cNvSpPr txBox="1"/>
          <p:nvPr/>
        </p:nvSpPr>
        <p:spPr>
          <a:xfrm rot="-5400000">
            <a:off x="-2157412" y="2813050"/>
            <a:ext cx="5824537" cy="1008063"/>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6600"/>
              </a:buClr>
              <a:buSzPts val="4400"/>
              <a:buFont typeface="Arial"/>
              <a:buNone/>
            </a:pPr>
            <a:r>
              <a:rPr b="1" lang="es-ES" sz="4400">
                <a:solidFill>
                  <a:srgbClr val="FF6600"/>
                </a:solidFill>
                <a:latin typeface="Arial"/>
                <a:ea typeface="Arial"/>
                <a:cs typeface="Arial"/>
                <a:sym typeface="Arial"/>
              </a:rPr>
              <a:t>CARACTERÍSTICAS</a:t>
            </a:r>
            <a:endParaRPr/>
          </a:p>
        </p:txBody>
      </p:sp>
      <p:sp>
        <p:nvSpPr>
          <p:cNvPr id="344" name="Google Shape;344;p26"/>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ttp://t0.gstatic.com/images?q=tbn:ANd9GcT2iWgJHWsTcNEQZ6bkp4xUA8NUyMu38rZhWzP4oxMjhF0enxAEfQ" id="345" name="Google Shape;345;p26"/>
          <p:cNvPicPr preferRelativeResize="0"/>
          <p:nvPr/>
        </p:nvPicPr>
        <p:blipFill rotWithShape="1">
          <a:blip r:embed="rId3">
            <a:alphaModFix/>
          </a:blip>
          <a:srcRect b="5182" l="6623" r="6200" t="7056"/>
          <a:stretch/>
        </p:blipFill>
        <p:spPr>
          <a:xfrm>
            <a:off x="7452320" y="5273675"/>
            <a:ext cx="1520825" cy="1584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7"/>
          <p:cNvSpPr txBox="1"/>
          <p:nvPr>
            <p:ph idx="1" type="body"/>
          </p:nvPr>
        </p:nvSpPr>
        <p:spPr>
          <a:xfrm>
            <a:off x="1331913" y="404813"/>
            <a:ext cx="7354887" cy="5976937"/>
          </a:xfrm>
          <a:prstGeom prst="rect">
            <a:avLst/>
          </a:prstGeom>
          <a:noFill/>
          <a:ln>
            <a:noFill/>
          </a:ln>
        </p:spPr>
        <p:txBody>
          <a:bodyPr anchorCtr="0" anchor="t" bIns="45700" lIns="91425" spcFirstLastPara="1" rIns="91425" wrap="square" tIns="45700">
            <a:noAutofit/>
          </a:bodyPr>
          <a:lstStyle/>
          <a:p>
            <a:pPr indent="-133350" lvl="1" marL="742950" rtl="0" algn="just">
              <a:spcBef>
                <a:spcPts val="0"/>
              </a:spcBef>
              <a:spcAft>
                <a:spcPts val="0"/>
              </a:spcAft>
              <a:buClr>
                <a:schemeClr val="dk1"/>
              </a:buClr>
              <a:buSzPts val="2400"/>
              <a:buNone/>
            </a:pPr>
            <a:r>
              <a:t/>
            </a:r>
            <a:endParaRPr sz="2400"/>
          </a:p>
          <a:p>
            <a:pPr indent="-133350" lvl="1" marL="742950" rtl="0" algn="just">
              <a:spcBef>
                <a:spcPts val="480"/>
              </a:spcBef>
              <a:spcAft>
                <a:spcPts val="0"/>
              </a:spcAft>
              <a:buClr>
                <a:schemeClr val="dk1"/>
              </a:buClr>
              <a:buSzPts val="2400"/>
              <a:buNone/>
            </a:pPr>
            <a:r>
              <a:t/>
            </a:r>
            <a:endParaRPr sz="2400"/>
          </a:p>
        </p:txBody>
      </p:sp>
      <p:sp>
        <p:nvSpPr>
          <p:cNvPr id="351" name="Google Shape;351;p27"/>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2" name="Google Shape;352;p27"/>
          <p:cNvPicPr preferRelativeResize="0"/>
          <p:nvPr/>
        </p:nvPicPr>
        <p:blipFill rotWithShape="1">
          <a:blip r:embed="rId3">
            <a:alphaModFix/>
          </a:blip>
          <a:srcRect b="0" l="0" r="25143" t="0"/>
          <a:stretch/>
        </p:blipFill>
        <p:spPr>
          <a:xfrm>
            <a:off x="7812088" y="765175"/>
            <a:ext cx="1008062" cy="2251075"/>
          </a:xfrm>
          <a:prstGeom prst="rect">
            <a:avLst/>
          </a:prstGeom>
          <a:noFill/>
          <a:ln>
            <a:noFill/>
          </a:ln>
        </p:spPr>
      </p:pic>
      <p:sp>
        <p:nvSpPr>
          <p:cNvPr id="353" name="Google Shape;353;p27"/>
          <p:cNvSpPr txBox="1"/>
          <p:nvPr/>
        </p:nvSpPr>
        <p:spPr>
          <a:xfrm>
            <a:off x="1127489" y="1315244"/>
            <a:ext cx="6611575" cy="4154984"/>
          </a:xfrm>
          <a:prstGeom prst="rect">
            <a:avLst/>
          </a:prstGeom>
          <a:noFill/>
          <a:ln>
            <a:noFill/>
          </a:ln>
        </p:spPr>
        <p:txBody>
          <a:bodyPr anchorCtr="0" anchor="t" bIns="45700" lIns="91425" spcFirstLastPara="1" rIns="91425" wrap="square" tIns="45700">
            <a:spAutoFit/>
          </a:bodyPr>
          <a:lstStyle/>
          <a:p>
            <a:pPr indent="-152400" lvl="1" marL="457200" marR="0" rtl="0" algn="just">
              <a:spcBef>
                <a:spcPts val="0"/>
              </a:spcBef>
              <a:spcAft>
                <a:spcPts val="0"/>
              </a:spcAft>
              <a:buClr>
                <a:schemeClr val="dk1"/>
              </a:buClr>
              <a:buSzPts val="2400"/>
              <a:buFont typeface="Arial"/>
              <a:buChar char="•"/>
            </a:pPr>
            <a:r>
              <a:rPr b="0" i="0" lang="es-ES" sz="2400" u="none" cap="none" strike="noStrike">
                <a:solidFill>
                  <a:schemeClr val="dk1"/>
                </a:solidFill>
                <a:latin typeface="Arial"/>
                <a:ea typeface="Arial"/>
                <a:cs typeface="Arial"/>
                <a:sym typeface="Arial"/>
              </a:rPr>
              <a:t>Omisión de fonemas, sílabas o palabras.</a:t>
            </a:r>
            <a:endParaRPr/>
          </a:p>
          <a:p>
            <a:pPr indent="0" lvl="1" marL="457200" marR="0" rtl="0" algn="just">
              <a:spcBef>
                <a:spcPts val="0"/>
              </a:spcBef>
              <a:spcAft>
                <a:spcPts val="0"/>
              </a:spcAft>
              <a:buClr>
                <a:schemeClr val="dk1"/>
              </a:buClr>
              <a:buSzPts val="2400"/>
              <a:buFont typeface="Arial"/>
              <a:buNone/>
            </a:pPr>
            <a:r>
              <a:rPr b="0" i="0" lang="es-ES" sz="2400" u="none" cap="none" strike="noStrike">
                <a:solidFill>
                  <a:schemeClr val="dk1"/>
                </a:solidFill>
                <a:latin typeface="Arial"/>
                <a:ea typeface="Arial"/>
                <a:cs typeface="Arial"/>
                <a:sym typeface="Arial"/>
              </a:rPr>
              <a:t> </a:t>
            </a:r>
            <a:endParaRPr/>
          </a:p>
          <a:p>
            <a:pPr indent="0" lvl="1" marL="457200" marR="0" rtl="0" algn="ctr">
              <a:spcBef>
                <a:spcPts val="0"/>
              </a:spcBef>
              <a:spcAft>
                <a:spcPts val="0"/>
              </a:spcAft>
              <a:buClr>
                <a:srgbClr val="FF6600"/>
              </a:buClr>
              <a:buSzPts val="1800"/>
              <a:buFont typeface="Arial"/>
              <a:buNone/>
            </a:pPr>
            <a:r>
              <a:rPr b="1" i="0" lang="es-ES" sz="1800" u="none" cap="none" strike="noStrike">
                <a:solidFill>
                  <a:srgbClr val="FF6600"/>
                </a:solidFill>
                <a:latin typeface="Arial"/>
                <a:ea typeface="Arial"/>
                <a:cs typeface="Arial"/>
                <a:sym typeface="Arial"/>
              </a:rPr>
              <a:t>“poblema” </a:t>
            </a:r>
            <a:r>
              <a:rPr b="1" i="0" lang="es-ES" sz="1800" u="none" cap="none" strike="noStrike">
                <a:solidFill>
                  <a:schemeClr val="dk1"/>
                </a:solidFill>
                <a:latin typeface="Arial"/>
                <a:ea typeface="Arial"/>
                <a:cs typeface="Arial"/>
                <a:sym typeface="Arial"/>
              </a:rPr>
              <a:t>por</a:t>
            </a:r>
            <a:r>
              <a:rPr b="1" i="0" lang="es-ES" sz="2000" u="none" cap="none" strike="noStrike">
                <a:solidFill>
                  <a:schemeClr val="dk1"/>
                </a:solidFill>
                <a:latin typeface="Arial"/>
                <a:ea typeface="Arial"/>
                <a:cs typeface="Arial"/>
                <a:sym typeface="Arial"/>
              </a:rPr>
              <a:t> </a:t>
            </a:r>
            <a:r>
              <a:rPr b="1" i="0" lang="es-ES" sz="1800" u="none" cap="none" strike="noStrike">
                <a:solidFill>
                  <a:srgbClr val="FF6600"/>
                </a:solidFill>
                <a:latin typeface="Arial"/>
                <a:ea typeface="Arial"/>
                <a:cs typeface="Arial"/>
                <a:sym typeface="Arial"/>
              </a:rPr>
              <a:t>“problema”</a:t>
            </a:r>
            <a:endParaRPr/>
          </a:p>
          <a:p>
            <a:pPr indent="0" lvl="1" marL="457200" marR="0" rtl="0" algn="ctr">
              <a:spcBef>
                <a:spcPts val="0"/>
              </a:spcBef>
              <a:spcAft>
                <a:spcPts val="0"/>
              </a:spcAft>
              <a:buClr>
                <a:srgbClr val="FF6600"/>
              </a:buClr>
              <a:buSzPts val="1800"/>
              <a:buFont typeface="Arial"/>
              <a:buNone/>
            </a:pPr>
            <a:r>
              <a:rPr b="1" i="0" lang="es-ES" sz="1800" u="none" cap="none" strike="noStrike">
                <a:solidFill>
                  <a:srgbClr val="FF6600"/>
                </a:solidFill>
                <a:latin typeface="Arial"/>
                <a:ea typeface="Arial"/>
                <a:cs typeface="Arial"/>
                <a:sym typeface="Arial"/>
              </a:rPr>
              <a:t>“caterísticas” </a:t>
            </a:r>
            <a:r>
              <a:rPr b="1" i="0" lang="es-ES" sz="1800" u="none" cap="none" strike="noStrike">
                <a:solidFill>
                  <a:schemeClr val="dk1"/>
                </a:solidFill>
                <a:latin typeface="Arial"/>
                <a:ea typeface="Arial"/>
                <a:cs typeface="Arial"/>
                <a:sym typeface="Arial"/>
              </a:rPr>
              <a:t>por</a:t>
            </a:r>
            <a:r>
              <a:rPr b="1" i="0" lang="es-ES" sz="2000" u="none" cap="none" strike="noStrike">
                <a:solidFill>
                  <a:schemeClr val="dk1"/>
                </a:solidFill>
                <a:latin typeface="Arial"/>
                <a:ea typeface="Arial"/>
                <a:cs typeface="Arial"/>
                <a:sym typeface="Arial"/>
              </a:rPr>
              <a:t> </a:t>
            </a:r>
            <a:r>
              <a:rPr b="0" i="0" lang="es-ES" sz="2000" u="none" cap="none" strike="noStrike">
                <a:solidFill>
                  <a:srgbClr val="FF6600"/>
                </a:solidFill>
                <a:latin typeface="Arial"/>
                <a:ea typeface="Arial"/>
                <a:cs typeface="Arial"/>
                <a:sym typeface="Arial"/>
              </a:rPr>
              <a:t>“</a:t>
            </a:r>
            <a:r>
              <a:rPr b="1" i="0" lang="es-ES" sz="1800" u="none" cap="none" strike="noStrike">
                <a:solidFill>
                  <a:srgbClr val="FF6600"/>
                </a:solidFill>
                <a:latin typeface="Arial"/>
                <a:ea typeface="Arial"/>
                <a:cs typeface="Arial"/>
                <a:sym typeface="Arial"/>
              </a:rPr>
              <a:t>características”</a:t>
            </a:r>
            <a:endParaRPr/>
          </a:p>
          <a:p>
            <a:pPr indent="-152400" lvl="1" marL="457200" marR="0" rtl="0" algn="just">
              <a:spcBef>
                <a:spcPts val="0"/>
              </a:spcBef>
              <a:spcAft>
                <a:spcPts val="0"/>
              </a:spcAft>
              <a:buClr>
                <a:schemeClr val="dk1"/>
              </a:buClr>
              <a:buSzPts val="2400"/>
              <a:buFont typeface="Arial"/>
              <a:buChar char="•"/>
            </a:pPr>
            <a:r>
              <a:rPr b="0" i="0" lang="es-ES" sz="2400" u="none" cap="none" strike="noStrike">
                <a:solidFill>
                  <a:schemeClr val="dk1"/>
                </a:solidFill>
                <a:latin typeface="Arial"/>
                <a:ea typeface="Arial"/>
                <a:cs typeface="Arial"/>
                <a:sym typeface="Arial"/>
              </a:rPr>
              <a:t>Adición de fonemas, sílabas o palabras. </a:t>
            </a:r>
            <a:endParaRPr/>
          </a:p>
          <a:p>
            <a:pPr indent="0" lvl="1" marL="457200" marR="0" rtl="0" algn="ctr">
              <a:spcBef>
                <a:spcPts val="0"/>
              </a:spcBef>
              <a:spcAft>
                <a:spcPts val="0"/>
              </a:spcAft>
              <a:buClr>
                <a:srgbClr val="FF6600"/>
              </a:buClr>
              <a:buSzPts val="2000"/>
              <a:buFont typeface="Arial"/>
              <a:buNone/>
            </a:pPr>
            <a:r>
              <a:rPr b="1" i="0" lang="es-ES" sz="2000" u="none" cap="none" strike="noStrike">
                <a:solidFill>
                  <a:srgbClr val="FF6600"/>
                </a:solidFill>
                <a:latin typeface="Arial"/>
                <a:ea typeface="Arial"/>
                <a:cs typeface="Arial"/>
                <a:sym typeface="Arial"/>
              </a:rPr>
              <a:t>“tarata”</a:t>
            </a:r>
            <a:r>
              <a:rPr b="0" i="0" lang="es-ES" sz="2000" u="none" cap="none" strike="noStrike">
                <a:solidFill>
                  <a:srgbClr val="FF6600"/>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por</a:t>
            </a:r>
            <a:r>
              <a:rPr b="0" i="0" lang="es-ES" sz="2000" u="none" cap="none" strike="noStrike">
                <a:solidFill>
                  <a:schemeClr val="dk1"/>
                </a:solidFill>
                <a:latin typeface="Arial"/>
                <a:ea typeface="Arial"/>
                <a:cs typeface="Arial"/>
                <a:sym typeface="Arial"/>
              </a:rPr>
              <a:t> </a:t>
            </a:r>
            <a:r>
              <a:rPr b="0" i="0" lang="es-ES" sz="2000" u="none" cap="none" strike="noStrike">
                <a:solidFill>
                  <a:srgbClr val="FF6600"/>
                </a:solidFill>
                <a:latin typeface="Arial"/>
                <a:ea typeface="Arial"/>
                <a:cs typeface="Arial"/>
                <a:sym typeface="Arial"/>
              </a:rPr>
              <a:t>“</a:t>
            </a:r>
            <a:r>
              <a:rPr b="1" i="0" lang="es-ES" sz="2000" u="none" cap="none" strike="noStrike">
                <a:solidFill>
                  <a:srgbClr val="FF6600"/>
                </a:solidFill>
                <a:latin typeface="Arial"/>
                <a:ea typeface="Arial"/>
                <a:cs typeface="Arial"/>
                <a:sym typeface="Arial"/>
              </a:rPr>
              <a:t>tarta”</a:t>
            </a:r>
            <a:endParaRPr/>
          </a:p>
          <a:p>
            <a:pPr indent="0" lvl="1" marL="457200" marR="0" rtl="0" algn="ctr">
              <a:spcBef>
                <a:spcPts val="0"/>
              </a:spcBef>
              <a:spcAft>
                <a:spcPts val="0"/>
              </a:spcAft>
              <a:buClr>
                <a:srgbClr val="FF6600"/>
              </a:buClr>
              <a:buSzPts val="2000"/>
              <a:buFont typeface="Arial"/>
              <a:buNone/>
            </a:pPr>
            <a:r>
              <a:rPr b="1" i="0" lang="es-ES" sz="2000" u="none" cap="none" strike="noStrike">
                <a:solidFill>
                  <a:srgbClr val="FF6600"/>
                </a:solidFill>
                <a:latin typeface="Arial"/>
                <a:ea typeface="Arial"/>
                <a:cs typeface="Arial"/>
                <a:sym typeface="Arial"/>
              </a:rPr>
              <a:t>“casitillo” </a:t>
            </a:r>
            <a:r>
              <a:rPr b="1" i="0" lang="es-ES" sz="2000" u="none" cap="none" strike="noStrike">
                <a:solidFill>
                  <a:schemeClr val="dk1"/>
                </a:solidFill>
                <a:latin typeface="Arial"/>
                <a:ea typeface="Arial"/>
                <a:cs typeface="Arial"/>
                <a:sym typeface="Arial"/>
              </a:rPr>
              <a:t>por</a:t>
            </a:r>
            <a:r>
              <a:rPr b="1" i="0" lang="es-ES" sz="2000" u="none" cap="none" strike="noStrike">
                <a:solidFill>
                  <a:srgbClr val="FFC000"/>
                </a:solidFill>
                <a:latin typeface="Arial"/>
                <a:ea typeface="Arial"/>
                <a:cs typeface="Arial"/>
                <a:sym typeface="Arial"/>
              </a:rPr>
              <a:t> </a:t>
            </a:r>
            <a:r>
              <a:rPr b="1" i="0" lang="es-ES" sz="2000" u="none" cap="none" strike="noStrike">
                <a:solidFill>
                  <a:srgbClr val="FF6600"/>
                </a:solidFill>
                <a:latin typeface="Arial"/>
                <a:ea typeface="Arial"/>
                <a:cs typeface="Arial"/>
                <a:sym typeface="Arial"/>
              </a:rPr>
              <a:t>“castillo”</a:t>
            </a:r>
            <a:endParaRPr/>
          </a:p>
          <a:p>
            <a:pPr indent="0" lvl="1" marL="457200" marR="0" rtl="0" algn="ctr">
              <a:spcBef>
                <a:spcPts val="0"/>
              </a:spcBef>
              <a:spcAft>
                <a:spcPts val="0"/>
              </a:spcAft>
              <a:buClr>
                <a:schemeClr val="dk1"/>
              </a:buClr>
              <a:buSzPts val="2000"/>
              <a:buFont typeface="Arial"/>
              <a:buNone/>
            </a:pPr>
            <a:r>
              <a:t/>
            </a:r>
            <a:endParaRPr b="1" i="0" sz="2000" u="none" cap="none" strike="noStrike">
              <a:solidFill>
                <a:srgbClr val="FF6600"/>
              </a:solidFill>
              <a:latin typeface="Arial"/>
              <a:ea typeface="Arial"/>
              <a:cs typeface="Arial"/>
              <a:sym typeface="Arial"/>
            </a:endParaRPr>
          </a:p>
          <a:p>
            <a:pPr indent="-152400" lvl="1" marL="457200" marR="0" rtl="0" algn="just">
              <a:spcBef>
                <a:spcPts val="0"/>
              </a:spcBef>
              <a:spcAft>
                <a:spcPts val="0"/>
              </a:spcAft>
              <a:buClr>
                <a:schemeClr val="dk1"/>
              </a:buClr>
              <a:buSzPts val="2400"/>
              <a:buFont typeface="Arial"/>
              <a:buChar char="•"/>
            </a:pPr>
            <a:r>
              <a:rPr b="0" i="0" lang="es-ES" sz="2400" u="none" cap="none" strike="noStrike">
                <a:solidFill>
                  <a:schemeClr val="dk1"/>
                </a:solidFill>
                <a:latin typeface="Arial"/>
                <a:ea typeface="Arial"/>
                <a:cs typeface="Arial"/>
                <a:sym typeface="Arial"/>
              </a:rPr>
              <a:t>Inversiones de los sonidos, por falta de habilidad para seguir la secuencia de los fonemas. </a:t>
            </a:r>
            <a:endParaRPr b="0" i="0" sz="3600" u="none" cap="none" strike="noStrike">
              <a:solidFill>
                <a:srgbClr val="FF0000"/>
              </a:solidFill>
              <a:latin typeface="Arial"/>
              <a:ea typeface="Arial"/>
              <a:cs typeface="Arial"/>
              <a:sym typeface="Arial"/>
            </a:endParaRPr>
          </a:p>
          <a:p>
            <a:pPr indent="0" lvl="1" marL="457200" marR="0" rtl="0" algn="ctr">
              <a:spcBef>
                <a:spcPts val="0"/>
              </a:spcBef>
              <a:spcAft>
                <a:spcPts val="0"/>
              </a:spcAft>
              <a:buClr>
                <a:srgbClr val="FF6600"/>
              </a:buClr>
              <a:buSzPts val="2000"/>
              <a:buFont typeface="Arial"/>
              <a:buNone/>
            </a:pPr>
            <a:r>
              <a:rPr b="1" i="0" lang="es-ES" sz="2000" u="none" cap="none" strike="noStrike">
                <a:solidFill>
                  <a:srgbClr val="FF6600"/>
                </a:solidFill>
                <a:latin typeface="Arial"/>
                <a:ea typeface="Arial"/>
                <a:cs typeface="Arial"/>
                <a:sym typeface="Arial"/>
              </a:rPr>
              <a:t>“autotapis”</a:t>
            </a:r>
            <a:r>
              <a:rPr b="0" i="0" lang="es-ES" sz="2000" u="none" cap="none" strike="noStrike">
                <a:solidFill>
                  <a:srgbClr val="FF6600"/>
                </a:solidFill>
                <a:latin typeface="Arial"/>
                <a:ea typeface="Arial"/>
                <a:cs typeface="Arial"/>
                <a:sym typeface="Arial"/>
              </a:rPr>
              <a:t> </a:t>
            </a:r>
            <a:r>
              <a:rPr b="1" i="0" lang="es-ES" sz="2000" u="none" cap="none" strike="noStrike">
                <a:solidFill>
                  <a:schemeClr val="dk1"/>
                </a:solidFill>
                <a:latin typeface="Arial"/>
                <a:ea typeface="Arial"/>
                <a:cs typeface="Arial"/>
                <a:sym typeface="Arial"/>
              </a:rPr>
              <a:t>por</a:t>
            </a:r>
            <a:r>
              <a:rPr b="0" i="0" lang="es-ES" sz="2000" u="none" cap="none" strike="noStrike">
                <a:solidFill>
                  <a:srgbClr val="FF0000"/>
                </a:solidFill>
                <a:latin typeface="Arial"/>
                <a:ea typeface="Arial"/>
                <a:cs typeface="Arial"/>
                <a:sym typeface="Arial"/>
              </a:rPr>
              <a:t> </a:t>
            </a:r>
            <a:r>
              <a:rPr b="0" i="0" lang="es-ES" sz="2000" u="none" cap="none" strike="noStrike">
                <a:solidFill>
                  <a:srgbClr val="FF6600"/>
                </a:solidFill>
                <a:latin typeface="Arial"/>
                <a:ea typeface="Arial"/>
                <a:cs typeface="Arial"/>
                <a:sym typeface="Arial"/>
              </a:rPr>
              <a:t>“</a:t>
            </a:r>
            <a:r>
              <a:rPr b="1" i="0" lang="es-ES" sz="2000" u="none" cap="none" strike="noStrike">
                <a:solidFill>
                  <a:srgbClr val="FF6600"/>
                </a:solidFill>
                <a:latin typeface="Arial"/>
                <a:ea typeface="Arial"/>
                <a:cs typeface="Arial"/>
                <a:sym typeface="Arial"/>
              </a:rPr>
              <a:t>autopista”</a:t>
            </a:r>
            <a:endParaRPr/>
          </a:p>
        </p:txBody>
      </p:sp>
      <p:sp>
        <p:nvSpPr>
          <p:cNvPr id="354" name="Google Shape;354;p27"/>
          <p:cNvSpPr txBox="1"/>
          <p:nvPr/>
        </p:nvSpPr>
        <p:spPr>
          <a:xfrm rot="-5400000">
            <a:off x="-2157412" y="2813050"/>
            <a:ext cx="5824537" cy="1008063"/>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6600"/>
              </a:buClr>
              <a:buSzPts val="4400"/>
              <a:buFont typeface="Arial"/>
              <a:buNone/>
            </a:pPr>
            <a:r>
              <a:rPr b="1" lang="es-ES" sz="4400">
                <a:solidFill>
                  <a:srgbClr val="FF6600"/>
                </a:solidFill>
                <a:latin typeface="Arial"/>
                <a:ea typeface="Arial"/>
                <a:cs typeface="Arial"/>
                <a:sym typeface="Arial"/>
              </a:rPr>
              <a:t>CARACTERÍSTICAS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8"/>
          <p:cNvSpPr txBox="1"/>
          <p:nvPr>
            <p:ph type="title"/>
          </p:nvPr>
        </p:nvSpPr>
        <p:spPr>
          <a:xfrm>
            <a:off x="1296988" y="-26504"/>
            <a:ext cx="5676515"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3600">
                <a:solidFill>
                  <a:srgbClr val="FF6600"/>
                </a:solidFill>
                <a:latin typeface="Arial"/>
                <a:ea typeface="Arial"/>
                <a:cs typeface="Arial"/>
                <a:sym typeface="Arial"/>
              </a:rPr>
              <a:t>MODELOS: Disortografía </a:t>
            </a:r>
            <a:endParaRPr/>
          </a:p>
        </p:txBody>
      </p:sp>
      <p:pic>
        <p:nvPicPr>
          <p:cNvPr id="360" name="Google Shape;360;p28"/>
          <p:cNvPicPr preferRelativeResize="0"/>
          <p:nvPr>
            <p:ph idx="1" type="body"/>
          </p:nvPr>
        </p:nvPicPr>
        <p:blipFill rotWithShape="1">
          <a:blip r:embed="rId3">
            <a:alphaModFix/>
          </a:blip>
          <a:srcRect b="0" l="0" r="0" t="25465"/>
          <a:stretch/>
        </p:blipFill>
        <p:spPr>
          <a:xfrm>
            <a:off x="1296988" y="1012031"/>
            <a:ext cx="6672262" cy="31321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61" name="Google Shape;361;p28"/>
          <p:cNvSpPr txBox="1"/>
          <p:nvPr/>
        </p:nvSpPr>
        <p:spPr>
          <a:xfrm>
            <a:off x="301625" y="4369594"/>
            <a:ext cx="8662988" cy="14763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800"/>
              <a:buFont typeface="Arial"/>
              <a:buNone/>
            </a:pPr>
            <a:r>
              <a:rPr lang="es-ES" sz="1800">
                <a:solidFill>
                  <a:schemeClr val="dk1"/>
                </a:solidFill>
                <a:latin typeface="Arial"/>
                <a:ea typeface="Arial"/>
                <a:cs typeface="Arial"/>
                <a:sym typeface="Arial"/>
              </a:rPr>
              <a:t>“Erase una vez un chico llamado Link vivía en un pueblo llanado Ordon paso el tiempo y un trajico dia cuando Link estaba con llia y unos niños pequeños en lafuente del espiritu aparecieron monstruos y se llebaron a llia, y los pequenos</a:t>
            </a:r>
            <a:endParaRPr sz="1800">
              <a:solidFill>
                <a:schemeClr val="dk1"/>
              </a:solidFill>
              <a:latin typeface="Arial"/>
              <a:ea typeface="Arial"/>
              <a:cs typeface="Arial"/>
              <a:sym typeface="Arial"/>
            </a:endParaRPr>
          </a:p>
          <a:p>
            <a:pPr indent="0" lvl="0" marL="0" marR="0" rtl="0" algn="just">
              <a:spcBef>
                <a:spcPts val="0"/>
              </a:spcBef>
              <a:spcAft>
                <a:spcPts val="0"/>
              </a:spcAft>
              <a:buClr>
                <a:schemeClr val="dk1"/>
              </a:buClr>
              <a:buSzPts val="1800"/>
              <a:buFont typeface="Arial"/>
              <a:buNone/>
            </a:pPr>
            <a:r>
              <a:rPr lang="es-ES" sz="1800">
                <a:solidFill>
                  <a:schemeClr val="dk1"/>
                </a:solidFill>
                <a:latin typeface="Arial"/>
                <a:ea typeface="Arial"/>
                <a:cs typeface="Arial"/>
                <a:sym typeface="Arial"/>
              </a:rPr>
              <a:t>entonces se fue tras ellos pero… entonces cuan do llego alpuente de Ordon abia una parez de tinieblas cuando lo atrabeso se conbirtio en cabo…”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9"/>
          <p:cNvPicPr preferRelativeResize="0"/>
          <p:nvPr>
            <p:ph idx="1" type="body"/>
          </p:nvPr>
        </p:nvPicPr>
        <p:blipFill rotWithShape="1">
          <a:blip r:embed="rId3">
            <a:alphaModFix/>
          </a:blip>
          <a:srcRect b="0" l="0" r="0" t="28776"/>
          <a:stretch/>
        </p:blipFill>
        <p:spPr>
          <a:xfrm>
            <a:off x="357188" y="928688"/>
            <a:ext cx="8601075" cy="287972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67" name="Google Shape;367;p29"/>
          <p:cNvSpPr txBox="1"/>
          <p:nvPr/>
        </p:nvSpPr>
        <p:spPr>
          <a:xfrm>
            <a:off x="1271327" y="4221088"/>
            <a:ext cx="660134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s-ES" sz="2400">
                <a:solidFill>
                  <a:schemeClr val="dk1"/>
                </a:solidFill>
                <a:latin typeface="Arial"/>
                <a:ea typeface="Arial"/>
                <a:cs typeface="Arial"/>
                <a:sym typeface="Arial"/>
              </a:rPr>
              <a:t>Se come la cabeza del mantis macho cuando tiene yjos (Mantis Bico color verde)</a:t>
            </a:r>
            <a:endParaRPr/>
          </a:p>
          <a:p>
            <a:pPr indent="0" lvl="0" marL="0" marR="0" rtl="0" algn="l">
              <a:spcBef>
                <a:spcPts val="0"/>
              </a:spcBef>
              <a:spcAft>
                <a:spcPts val="0"/>
              </a:spcAft>
              <a:buClr>
                <a:schemeClr val="dk1"/>
              </a:buClr>
              <a:buSzPts val="2400"/>
              <a:buFont typeface="Arial"/>
              <a:buNone/>
            </a:pPr>
            <a:r>
              <a:rPr lang="es-ES" sz="2400">
                <a:solidFill>
                  <a:schemeClr val="dk1"/>
                </a:solidFill>
                <a:latin typeface="Arial"/>
                <a:ea typeface="Arial"/>
                <a:cs typeface="Arial"/>
                <a:sym typeface="Arial"/>
              </a:rPr>
              <a:t>y parece que reza</a:t>
            </a:r>
            <a:endParaRPr/>
          </a:p>
          <a:p>
            <a:pPr indent="0" lvl="0" marL="0" marR="0" rtl="0" algn="l">
              <a:spcBef>
                <a:spcPts val="0"/>
              </a:spcBef>
              <a:spcAft>
                <a:spcPts val="0"/>
              </a:spcAft>
              <a:buClr>
                <a:schemeClr val="dk1"/>
              </a:buClr>
              <a:buSzPts val="2400"/>
              <a:buFont typeface="Arial"/>
              <a:buNone/>
            </a:pPr>
            <a:r>
              <a:rPr lang="es-ES" sz="2400">
                <a:solidFill>
                  <a:schemeClr val="dk1"/>
                </a:solidFill>
                <a:latin typeface="Arial"/>
                <a:ea typeface="Arial"/>
                <a:cs typeface="Arial"/>
                <a:sym typeface="Arial"/>
              </a:rPr>
              <a:t>(pequeña)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
          <p:cNvSpPr txBox="1"/>
          <p:nvPr>
            <p:ph type="title"/>
          </p:nvPr>
        </p:nvSpPr>
        <p:spPr>
          <a:xfrm>
            <a:off x="457200" y="274638"/>
            <a:ext cx="8229600" cy="63408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u="sng">
                <a:solidFill>
                  <a:srgbClr val="FF6600"/>
                </a:solidFill>
                <a:latin typeface="Arial"/>
                <a:ea typeface="Arial"/>
                <a:cs typeface="Arial"/>
                <a:sym typeface="Arial"/>
              </a:rPr>
              <a:t>OBJETIVOS</a:t>
            </a:r>
            <a:endParaRPr>
              <a:latin typeface="Arial"/>
              <a:ea typeface="Arial"/>
              <a:cs typeface="Arial"/>
              <a:sym typeface="Arial"/>
            </a:endParaRPr>
          </a:p>
        </p:txBody>
      </p:sp>
      <p:sp>
        <p:nvSpPr>
          <p:cNvPr id="126" name="Google Shape;126;p3"/>
          <p:cNvSpPr txBox="1"/>
          <p:nvPr>
            <p:ph idx="1" type="body"/>
          </p:nvPr>
        </p:nvSpPr>
        <p:spPr>
          <a:xfrm>
            <a:off x="611560" y="1052736"/>
            <a:ext cx="8229600" cy="5026570"/>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1800"/>
              <a:buChar char="•"/>
            </a:pPr>
            <a:r>
              <a:rPr lang="es-ES" sz="1800">
                <a:latin typeface="Arial"/>
                <a:ea typeface="Arial"/>
                <a:cs typeface="Arial"/>
                <a:sym typeface="Arial"/>
              </a:rPr>
              <a:t>Identificar los </a:t>
            </a:r>
            <a:r>
              <a:rPr lang="es-ES" sz="1800">
                <a:solidFill>
                  <a:srgbClr val="0070C0"/>
                </a:solidFill>
                <a:latin typeface="Arial"/>
                <a:ea typeface="Arial"/>
                <a:cs typeface="Arial"/>
                <a:sym typeface="Arial"/>
              </a:rPr>
              <a:t>principales trastornos del aprendizaje </a:t>
            </a:r>
            <a:r>
              <a:rPr lang="es-ES" sz="1800">
                <a:latin typeface="Arial"/>
                <a:ea typeface="Arial"/>
                <a:cs typeface="Arial"/>
                <a:sym typeface="Arial"/>
              </a:rPr>
              <a:t>con alta comorbilidad con TDAH, sabiendo ejecutar  su </a:t>
            </a:r>
            <a:r>
              <a:rPr lang="es-ES" sz="1800">
                <a:solidFill>
                  <a:srgbClr val="0070C0"/>
                </a:solidFill>
                <a:latin typeface="Arial"/>
                <a:ea typeface="Arial"/>
                <a:cs typeface="Arial"/>
                <a:sym typeface="Arial"/>
              </a:rPr>
              <a:t>nomenclatura</a:t>
            </a:r>
            <a:r>
              <a:rPr lang="es-ES" sz="1800">
                <a:latin typeface="Arial"/>
                <a:ea typeface="Arial"/>
                <a:cs typeface="Arial"/>
                <a:sym typeface="Arial"/>
              </a:rPr>
              <a:t> de forma correcta y esclarecer la terminología que los secunda.</a:t>
            </a:r>
            <a:endParaRPr/>
          </a:p>
          <a:p>
            <a:pPr indent="-342900" lvl="0" marL="342900" rtl="0" algn="just">
              <a:spcBef>
                <a:spcPts val="1560"/>
              </a:spcBef>
              <a:spcAft>
                <a:spcPts val="0"/>
              </a:spcAft>
              <a:buClr>
                <a:schemeClr val="dk1"/>
              </a:buClr>
              <a:buSzPts val="1800"/>
              <a:buChar char="•"/>
            </a:pPr>
            <a:r>
              <a:rPr lang="es-ES" sz="1800">
                <a:latin typeface="Arial"/>
                <a:ea typeface="Arial"/>
                <a:cs typeface="Arial"/>
                <a:sym typeface="Arial"/>
              </a:rPr>
              <a:t>Establecer principales </a:t>
            </a:r>
            <a:r>
              <a:rPr lang="es-ES" sz="1800">
                <a:solidFill>
                  <a:srgbClr val="0070C0"/>
                </a:solidFill>
                <a:latin typeface="Arial"/>
                <a:ea typeface="Arial"/>
                <a:cs typeface="Arial"/>
                <a:sym typeface="Arial"/>
              </a:rPr>
              <a:t>síntomas, rasgos y características </a:t>
            </a:r>
            <a:r>
              <a:rPr lang="es-ES" sz="1800">
                <a:latin typeface="Arial"/>
                <a:ea typeface="Arial"/>
                <a:cs typeface="Arial"/>
                <a:sym typeface="Arial"/>
              </a:rPr>
              <a:t>de dichos Trastornos y conocer las alertas para su detección.</a:t>
            </a:r>
            <a:endParaRPr/>
          </a:p>
          <a:p>
            <a:pPr indent="-342900" lvl="0" marL="342900" rtl="0" algn="just">
              <a:spcBef>
                <a:spcPts val="1560"/>
              </a:spcBef>
              <a:spcAft>
                <a:spcPts val="0"/>
              </a:spcAft>
              <a:buClr>
                <a:schemeClr val="dk1"/>
              </a:buClr>
              <a:buSzPts val="1800"/>
              <a:buChar char="•"/>
            </a:pPr>
            <a:r>
              <a:rPr lang="es-ES" sz="1800">
                <a:latin typeface="Arial"/>
                <a:ea typeface="Arial"/>
                <a:cs typeface="Arial"/>
                <a:sym typeface="Arial"/>
              </a:rPr>
              <a:t>Dotar de </a:t>
            </a:r>
            <a:r>
              <a:rPr lang="es-ES" sz="1800">
                <a:solidFill>
                  <a:srgbClr val="0070C0"/>
                </a:solidFill>
                <a:latin typeface="Arial"/>
                <a:ea typeface="Arial"/>
                <a:cs typeface="Arial"/>
                <a:sym typeface="Arial"/>
              </a:rPr>
              <a:t>recursos y  herramientas </a:t>
            </a:r>
            <a:r>
              <a:rPr lang="es-ES" sz="1800">
                <a:latin typeface="Arial"/>
                <a:ea typeface="Arial"/>
                <a:cs typeface="Arial"/>
                <a:sym typeface="Arial"/>
              </a:rPr>
              <a:t>metodológicas y pedagógicas funcionales para el aula.</a:t>
            </a:r>
            <a:endParaRPr/>
          </a:p>
          <a:p>
            <a:pPr indent="-342900" lvl="0" marL="342900" rtl="0" algn="just">
              <a:spcBef>
                <a:spcPts val="1560"/>
              </a:spcBef>
              <a:spcAft>
                <a:spcPts val="0"/>
              </a:spcAft>
              <a:buClr>
                <a:schemeClr val="dk1"/>
              </a:buClr>
              <a:buSzPts val="1800"/>
              <a:buChar char="•"/>
            </a:pPr>
            <a:r>
              <a:rPr lang="es-ES" sz="1800">
                <a:latin typeface="Arial"/>
                <a:ea typeface="Arial"/>
                <a:cs typeface="Arial"/>
                <a:sym typeface="Arial"/>
              </a:rPr>
              <a:t>Fomentar las </a:t>
            </a:r>
            <a:r>
              <a:rPr lang="es-ES" sz="1800">
                <a:solidFill>
                  <a:srgbClr val="0070C0"/>
                </a:solidFill>
                <a:latin typeface="Arial"/>
                <a:ea typeface="Arial"/>
                <a:cs typeface="Arial"/>
                <a:sym typeface="Arial"/>
              </a:rPr>
              <a:t>relaciones sociales y la integración </a:t>
            </a:r>
            <a:r>
              <a:rPr lang="es-ES" sz="1800">
                <a:latin typeface="Arial"/>
                <a:ea typeface="Arial"/>
                <a:cs typeface="Arial"/>
                <a:sym typeface="Arial"/>
              </a:rPr>
              <a:t>en el aula desde la práctica y adaptado a cada etapa educativa: HHSS, asertividad y pensamiento crítico. </a:t>
            </a:r>
            <a:endParaRPr/>
          </a:p>
          <a:p>
            <a:pPr indent="-342900" lvl="0" marL="342900" rtl="0" algn="just">
              <a:spcBef>
                <a:spcPts val="1560"/>
              </a:spcBef>
              <a:spcAft>
                <a:spcPts val="0"/>
              </a:spcAft>
              <a:buClr>
                <a:schemeClr val="dk1"/>
              </a:buClr>
              <a:buSzPts val="1800"/>
              <a:buChar char="•"/>
            </a:pPr>
            <a:r>
              <a:rPr lang="es-ES" sz="1800">
                <a:latin typeface="Arial"/>
                <a:ea typeface="Arial"/>
                <a:cs typeface="Arial"/>
                <a:sym typeface="Arial"/>
              </a:rPr>
              <a:t>Incidir de forma práctica en la </a:t>
            </a:r>
            <a:r>
              <a:rPr lang="es-ES" sz="1800">
                <a:solidFill>
                  <a:srgbClr val="0070C0"/>
                </a:solidFill>
                <a:latin typeface="Arial"/>
                <a:ea typeface="Arial"/>
                <a:cs typeface="Arial"/>
                <a:sym typeface="Arial"/>
              </a:rPr>
              <a:t>educación emocional </a:t>
            </a:r>
            <a:r>
              <a:rPr lang="es-ES" sz="1800">
                <a:latin typeface="Arial"/>
                <a:ea typeface="Arial"/>
                <a:cs typeface="Arial"/>
                <a:sym typeface="Arial"/>
              </a:rPr>
              <a:t>como factor protector de la salud mental y social. </a:t>
            </a:r>
            <a:endParaRPr/>
          </a:p>
          <a:p>
            <a:pPr indent="-342900" lvl="0" marL="342900" rtl="0" algn="just">
              <a:spcBef>
                <a:spcPts val="1560"/>
              </a:spcBef>
              <a:spcAft>
                <a:spcPts val="0"/>
              </a:spcAft>
              <a:buClr>
                <a:schemeClr val="dk1"/>
              </a:buClr>
              <a:buSzPts val="1800"/>
              <a:buChar char="•"/>
            </a:pPr>
            <a:r>
              <a:rPr lang="es-ES" sz="1800">
                <a:latin typeface="Arial"/>
                <a:ea typeface="Arial"/>
                <a:cs typeface="Arial"/>
                <a:sym typeface="Arial"/>
              </a:rPr>
              <a:t>Proporcionar </a:t>
            </a:r>
            <a:r>
              <a:rPr lang="es-ES" sz="1800">
                <a:solidFill>
                  <a:srgbClr val="0070C0"/>
                </a:solidFill>
                <a:latin typeface="Arial"/>
                <a:ea typeface="Arial"/>
                <a:cs typeface="Arial"/>
                <a:sym typeface="Arial"/>
              </a:rPr>
              <a:t>materiales y recursos </a:t>
            </a:r>
            <a:r>
              <a:rPr lang="es-ES" sz="1800">
                <a:latin typeface="Arial"/>
                <a:ea typeface="Arial"/>
                <a:cs typeface="Arial"/>
                <a:sym typeface="Arial"/>
              </a:rPr>
              <a:t>que  permitan profundizar en el conocimiento de los Trastornos Específicos del  Aprendizaje.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30"/>
          <p:cNvPicPr preferRelativeResize="0"/>
          <p:nvPr>
            <p:ph idx="1" type="body"/>
          </p:nvPr>
        </p:nvPicPr>
        <p:blipFill rotWithShape="1">
          <a:blip r:embed="rId3">
            <a:alphaModFix/>
          </a:blip>
          <a:srcRect b="0" l="24544" r="0" t="0"/>
          <a:stretch/>
        </p:blipFill>
        <p:spPr>
          <a:xfrm>
            <a:off x="2490788" y="304800"/>
            <a:ext cx="3810000" cy="65532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73" name="Google Shape;373;p30"/>
          <p:cNvSpPr/>
          <p:nvPr/>
        </p:nvSpPr>
        <p:spPr>
          <a:xfrm>
            <a:off x="2987675" y="2708275"/>
            <a:ext cx="1223963" cy="1008063"/>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 name="Google Shape;374;p30"/>
          <p:cNvSpPr/>
          <p:nvPr/>
        </p:nvSpPr>
        <p:spPr>
          <a:xfrm>
            <a:off x="3019425" y="2397125"/>
            <a:ext cx="1223963" cy="215900"/>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30"/>
          <p:cNvSpPr/>
          <p:nvPr/>
        </p:nvSpPr>
        <p:spPr>
          <a:xfrm>
            <a:off x="3171825" y="5949950"/>
            <a:ext cx="1223963" cy="215900"/>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 name="Google Shape;376;p30"/>
          <p:cNvSpPr/>
          <p:nvPr/>
        </p:nvSpPr>
        <p:spPr>
          <a:xfrm>
            <a:off x="3171825" y="2112963"/>
            <a:ext cx="1223963" cy="215900"/>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2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2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2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2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1"/>
          <p:cNvPicPr preferRelativeResize="0"/>
          <p:nvPr>
            <p:ph idx="1" type="body"/>
          </p:nvPr>
        </p:nvPicPr>
        <p:blipFill rotWithShape="1">
          <a:blip r:embed="rId3">
            <a:alphaModFix/>
          </a:blip>
          <a:srcRect b="15577" l="0" r="0" t="10056"/>
          <a:stretch/>
        </p:blipFill>
        <p:spPr>
          <a:xfrm>
            <a:off x="107950" y="333375"/>
            <a:ext cx="8839200" cy="504031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32"/>
          <p:cNvPicPr preferRelativeResize="0"/>
          <p:nvPr>
            <p:ph idx="1" type="body"/>
          </p:nvPr>
        </p:nvPicPr>
        <p:blipFill rotWithShape="1">
          <a:blip r:embed="rId3">
            <a:alphaModFix/>
          </a:blip>
          <a:srcRect b="0" l="0" r="0" t="0"/>
          <a:stretch/>
        </p:blipFill>
        <p:spPr>
          <a:xfrm>
            <a:off x="179388" y="260350"/>
            <a:ext cx="8831262" cy="51133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3"/>
          <p:cNvSpPr txBox="1"/>
          <p:nvPr>
            <p:ph type="title"/>
          </p:nvPr>
        </p:nvSpPr>
        <p:spPr>
          <a:xfrm>
            <a:off x="457200" y="-96802"/>
            <a:ext cx="8229600" cy="84700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4000">
                <a:solidFill>
                  <a:srgbClr val="FF6600"/>
                </a:solidFill>
                <a:latin typeface="Arial"/>
                <a:ea typeface="Arial"/>
                <a:cs typeface="Arial"/>
                <a:sym typeface="Arial"/>
              </a:rPr>
              <a:t> DISGRAFÍA</a:t>
            </a:r>
            <a:endParaRPr/>
          </a:p>
        </p:txBody>
      </p:sp>
      <p:sp>
        <p:nvSpPr>
          <p:cNvPr id="392" name="Google Shape;392;p33"/>
          <p:cNvSpPr/>
          <p:nvPr/>
        </p:nvSpPr>
        <p:spPr>
          <a:xfrm>
            <a:off x="1104216" y="618999"/>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 name="Google Shape;393;p33"/>
          <p:cNvSpPr/>
          <p:nvPr/>
        </p:nvSpPr>
        <p:spPr>
          <a:xfrm rot="1912506">
            <a:off x="7684929" y="-426296"/>
            <a:ext cx="1238574" cy="31547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9900">
                <a:solidFill>
                  <a:srgbClr val="0070C0"/>
                </a:solidFill>
                <a:latin typeface="Calibri"/>
                <a:ea typeface="Calibri"/>
                <a:cs typeface="Calibri"/>
                <a:sym typeface="Calibri"/>
              </a:rPr>
              <a:t>?</a:t>
            </a:r>
            <a:endParaRPr/>
          </a:p>
        </p:txBody>
      </p:sp>
      <p:sp>
        <p:nvSpPr>
          <p:cNvPr id="394" name="Google Shape;394;p33"/>
          <p:cNvSpPr/>
          <p:nvPr/>
        </p:nvSpPr>
        <p:spPr>
          <a:xfrm rot="9450674">
            <a:off x="627350" y="-68276"/>
            <a:ext cx="104959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8800">
                <a:solidFill>
                  <a:srgbClr val="00B050"/>
                </a:solidFill>
                <a:latin typeface="Calibri"/>
                <a:ea typeface="Calibri"/>
                <a:cs typeface="Calibri"/>
                <a:sym typeface="Calibri"/>
              </a:rPr>
              <a:t>?</a:t>
            </a:r>
            <a:endParaRPr/>
          </a:p>
        </p:txBody>
      </p:sp>
      <p:sp>
        <p:nvSpPr>
          <p:cNvPr id="395" name="Google Shape;395;p33"/>
          <p:cNvSpPr/>
          <p:nvPr/>
        </p:nvSpPr>
        <p:spPr>
          <a:xfrm>
            <a:off x="1607872" y="734451"/>
            <a:ext cx="6192688" cy="534309"/>
          </a:xfrm>
          <a:prstGeom prst="rect">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a:ea typeface="Arial"/>
                <a:cs typeface="Arial"/>
                <a:sym typeface="Arial"/>
              </a:rPr>
              <a:t>TRASTORNO ESPECÍFICO DE LA ESCRITURA</a:t>
            </a:r>
            <a:endParaRPr/>
          </a:p>
        </p:txBody>
      </p:sp>
      <p:grpSp>
        <p:nvGrpSpPr>
          <p:cNvPr id="396" name="Google Shape;396;p33"/>
          <p:cNvGrpSpPr/>
          <p:nvPr/>
        </p:nvGrpSpPr>
        <p:grpSpPr>
          <a:xfrm>
            <a:off x="2584708" y="1355680"/>
            <a:ext cx="4910684" cy="5369483"/>
            <a:chOff x="1397085" y="7224"/>
            <a:chExt cx="4910684" cy="5369483"/>
          </a:xfrm>
        </p:grpSpPr>
        <p:sp>
          <p:nvSpPr>
            <p:cNvPr id="397" name="Google Shape;397;p33"/>
            <p:cNvSpPr/>
            <p:nvPr/>
          </p:nvSpPr>
          <p:spPr>
            <a:xfrm>
              <a:off x="1397085" y="7224"/>
              <a:ext cx="4910684" cy="370309"/>
            </a:xfrm>
            <a:prstGeom prst="roundRect">
              <a:avLst>
                <a:gd fmla="val 10000" name="adj"/>
              </a:avLst>
            </a:prstGeom>
            <a:solidFill>
              <a:srgbClr val="9F26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3"/>
            <p:cNvSpPr txBox="1"/>
            <p:nvPr/>
          </p:nvSpPr>
          <p:spPr>
            <a:xfrm>
              <a:off x="1407931" y="18070"/>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Sobreesfuerzo al escribir.</a:t>
              </a:r>
              <a:endParaRPr b="1" sz="1600">
                <a:solidFill>
                  <a:schemeClr val="lt1"/>
                </a:solidFill>
                <a:latin typeface="Arial"/>
                <a:ea typeface="Arial"/>
                <a:cs typeface="Arial"/>
                <a:sym typeface="Arial"/>
              </a:endParaRPr>
            </a:p>
          </p:txBody>
        </p:sp>
        <p:sp>
          <p:nvSpPr>
            <p:cNvPr id="399" name="Google Shape;399;p33"/>
            <p:cNvSpPr/>
            <p:nvPr/>
          </p:nvSpPr>
          <p:spPr>
            <a:xfrm rot="5400000">
              <a:off x="3782995" y="386791"/>
              <a:ext cx="138865" cy="166639"/>
            </a:xfrm>
            <a:prstGeom prst="rightArrow">
              <a:avLst>
                <a:gd fmla="val 60000" name="adj1"/>
                <a:gd fmla="val 50000" name="adj2"/>
              </a:avLst>
            </a:prstGeom>
            <a:solidFill>
              <a:srgbClr val="9F26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3"/>
            <p:cNvSpPr txBox="1"/>
            <p:nvPr/>
          </p:nvSpPr>
          <p:spPr>
            <a:xfrm>
              <a:off x="3802437" y="400678"/>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01" name="Google Shape;401;p33"/>
            <p:cNvSpPr/>
            <p:nvPr/>
          </p:nvSpPr>
          <p:spPr>
            <a:xfrm>
              <a:off x="1397085" y="562688"/>
              <a:ext cx="4910684" cy="370309"/>
            </a:xfrm>
            <a:prstGeom prst="roundRect">
              <a:avLst>
                <a:gd fmla="val 10000" name="adj"/>
              </a:avLst>
            </a:prstGeom>
            <a:solidFill>
              <a:srgbClr val="9A255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txBox="1"/>
            <p:nvPr/>
          </p:nvSpPr>
          <p:spPr>
            <a:xfrm>
              <a:off x="1407931" y="573534"/>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Presión excesiva.</a:t>
              </a:r>
              <a:endParaRPr b="1" sz="1600">
                <a:solidFill>
                  <a:schemeClr val="lt1"/>
                </a:solidFill>
                <a:latin typeface="Arial"/>
                <a:ea typeface="Arial"/>
                <a:cs typeface="Arial"/>
                <a:sym typeface="Arial"/>
              </a:endParaRPr>
            </a:p>
          </p:txBody>
        </p:sp>
        <p:sp>
          <p:nvSpPr>
            <p:cNvPr id="403" name="Google Shape;403;p33"/>
            <p:cNvSpPr/>
            <p:nvPr/>
          </p:nvSpPr>
          <p:spPr>
            <a:xfrm rot="5400000">
              <a:off x="3782995" y="942255"/>
              <a:ext cx="138865" cy="166639"/>
            </a:xfrm>
            <a:prstGeom prst="rightArrow">
              <a:avLst>
                <a:gd fmla="val 60000" name="adj1"/>
                <a:gd fmla="val 50000" name="adj2"/>
              </a:avLst>
            </a:prstGeom>
            <a:solidFill>
              <a:srgbClr val="9A25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txBox="1"/>
            <p:nvPr/>
          </p:nvSpPr>
          <p:spPr>
            <a:xfrm>
              <a:off x="3802437" y="956142"/>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05" name="Google Shape;405;p33"/>
            <p:cNvSpPr/>
            <p:nvPr/>
          </p:nvSpPr>
          <p:spPr>
            <a:xfrm>
              <a:off x="1397085" y="1118152"/>
              <a:ext cx="4910684" cy="370309"/>
            </a:xfrm>
            <a:prstGeom prst="roundRect">
              <a:avLst>
                <a:gd fmla="val 10000" name="adj"/>
              </a:avLst>
            </a:prstGeom>
            <a:solidFill>
              <a:srgbClr val="97237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3"/>
            <p:cNvSpPr txBox="1"/>
            <p:nvPr/>
          </p:nvSpPr>
          <p:spPr>
            <a:xfrm>
              <a:off x="1407931" y="1128998"/>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Rigidez motora o al contrario, excesiva laxitud.</a:t>
              </a:r>
              <a:endParaRPr b="1" sz="1600">
                <a:solidFill>
                  <a:schemeClr val="lt1"/>
                </a:solidFill>
                <a:latin typeface="Arial"/>
                <a:ea typeface="Arial"/>
                <a:cs typeface="Arial"/>
                <a:sym typeface="Arial"/>
              </a:endParaRPr>
            </a:p>
          </p:txBody>
        </p:sp>
        <p:sp>
          <p:nvSpPr>
            <p:cNvPr id="407" name="Google Shape;407;p33"/>
            <p:cNvSpPr/>
            <p:nvPr/>
          </p:nvSpPr>
          <p:spPr>
            <a:xfrm rot="5400000">
              <a:off x="3782995" y="1497719"/>
              <a:ext cx="138865" cy="166639"/>
            </a:xfrm>
            <a:prstGeom prst="rightArrow">
              <a:avLst>
                <a:gd fmla="val 60000" name="adj1"/>
                <a:gd fmla="val 50000" name="adj2"/>
              </a:avLst>
            </a:prstGeom>
            <a:solidFill>
              <a:srgbClr val="962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3"/>
            <p:cNvSpPr txBox="1"/>
            <p:nvPr/>
          </p:nvSpPr>
          <p:spPr>
            <a:xfrm>
              <a:off x="3802437" y="1511606"/>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09" name="Google Shape;409;p33"/>
            <p:cNvSpPr/>
            <p:nvPr/>
          </p:nvSpPr>
          <p:spPr>
            <a:xfrm>
              <a:off x="1397085" y="1673616"/>
              <a:ext cx="4910684" cy="370309"/>
            </a:xfrm>
            <a:prstGeom prst="roundRect">
              <a:avLst>
                <a:gd fmla="val 10000" name="adj"/>
              </a:avLst>
            </a:prstGeom>
            <a:solidFill>
              <a:srgbClr val="92228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3"/>
            <p:cNvSpPr txBox="1"/>
            <p:nvPr/>
          </p:nvSpPr>
          <p:spPr>
            <a:xfrm>
              <a:off x="1407931" y="1684462"/>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Falta de control de la presión del lápiz.</a:t>
              </a:r>
              <a:endParaRPr b="1" sz="1600">
                <a:solidFill>
                  <a:schemeClr val="lt1"/>
                </a:solidFill>
                <a:latin typeface="Arial"/>
                <a:ea typeface="Arial"/>
                <a:cs typeface="Arial"/>
                <a:sym typeface="Arial"/>
              </a:endParaRPr>
            </a:p>
          </p:txBody>
        </p:sp>
        <p:sp>
          <p:nvSpPr>
            <p:cNvPr id="411" name="Google Shape;411;p33"/>
            <p:cNvSpPr/>
            <p:nvPr/>
          </p:nvSpPr>
          <p:spPr>
            <a:xfrm rot="5400000">
              <a:off x="3782995" y="2053183"/>
              <a:ext cx="138865" cy="166639"/>
            </a:xfrm>
            <a:prstGeom prst="rightArrow">
              <a:avLst>
                <a:gd fmla="val 60000" name="adj1"/>
                <a:gd fmla="val 50000" name="adj2"/>
              </a:avLst>
            </a:prstGeom>
            <a:solidFill>
              <a:srgbClr val="8A22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3"/>
            <p:cNvSpPr txBox="1"/>
            <p:nvPr/>
          </p:nvSpPr>
          <p:spPr>
            <a:xfrm>
              <a:off x="3802437" y="2067070"/>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13" name="Google Shape;413;p33"/>
            <p:cNvSpPr/>
            <p:nvPr/>
          </p:nvSpPr>
          <p:spPr>
            <a:xfrm>
              <a:off x="1397085" y="2229080"/>
              <a:ext cx="4910684" cy="370309"/>
            </a:xfrm>
            <a:prstGeom prst="roundRect">
              <a:avLst>
                <a:gd fmla="val 10000" name="adj"/>
              </a:avLst>
            </a:prstGeom>
            <a:solidFill>
              <a:srgbClr val="75208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3"/>
            <p:cNvSpPr txBox="1"/>
            <p:nvPr/>
          </p:nvSpPr>
          <p:spPr>
            <a:xfrm>
              <a:off x="1407931" y="2239926"/>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Los trazos no son uniformes.</a:t>
              </a:r>
              <a:endParaRPr b="1" sz="1600">
                <a:solidFill>
                  <a:schemeClr val="lt1"/>
                </a:solidFill>
                <a:latin typeface="Arial"/>
                <a:ea typeface="Arial"/>
                <a:cs typeface="Arial"/>
                <a:sym typeface="Arial"/>
              </a:endParaRPr>
            </a:p>
          </p:txBody>
        </p:sp>
        <p:sp>
          <p:nvSpPr>
            <p:cNvPr id="415" name="Google Shape;415;p33"/>
            <p:cNvSpPr/>
            <p:nvPr/>
          </p:nvSpPr>
          <p:spPr>
            <a:xfrm rot="5400000">
              <a:off x="3782995" y="2608646"/>
              <a:ext cx="138865" cy="166639"/>
            </a:xfrm>
            <a:prstGeom prst="rightArrow">
              <a:avLst>
                <a:gd fmla="val 60000" name="adj1"/>
                <a:gd fmla="val 50000" name="adj2"/>
              </a:avLst>
            </a:prstGeom>
            <a:solidFill>
              <a:srgbClr val="6420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3"/>
            <p:cNvSpPr txBox="1"/>
            <p:nvPr/>
          </p:nvSpPr>
          <p:spPr>
            <a:xfrm>
              <a:off x="3802437" y="2622533"/>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17" name="Google Shape;417;p33"/>
            <p:cNvSpPr/>
            <p:nvPr/>
          </p:nvSpPr>
          <p:spPr>
            <a:xfrm>
              <a:off x="1397085" y="2784543"/>
              <a:ext cx="4910684" cy="370309"/>
            </a:xfrm>
            <a:prstGeom prst="roundRect">
              <a:avLst>
                <a:gd fmla="val 10000" name="adj"/>
              </a:avLst>
            </a:prstGeom>
            <a:solidFill>
              <a:srgbClr val="531F8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3"/>
            <p:cNvSpPr txBox="1"/>
            <p:nvPr/>
          </p:nvSpPr>
          <p:spPr>
            <a:xfrm>
              <a:off x="1407931" y="2795389"/>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organizar las letras.</a:t>
              </a:r>
              <a:endParaRPr b="1" sz="1600">
                <a:solidFill>
                  <a:schemeClr val="lt1"/>
                </a:solidFill>
                <a:latin typeface="Arial"/>
                <a:ea typeface="Arial"/>
                <a:cs typeface="Arial"/>
                <a:sym typeface="Arial"/>
              </a:endParaRPr>
            </a:p>
          </p:txBody>
        </p:sp>
        <p:sp>
          <p:nvSpPr>
            <p:cNvPr id="419" name="Google Shape;419;p33"/>
            <p:cNvSpPr/>
            <p:nvPr/>
          </p:nvSpPr>
          <p:spPr>
            <a:xfrm rot="5400000">
              <a:off x="3782995" y="3164110"/>
              <a:ext cx="138865" cy="166639"/>
            </a:xfrm>
            <a:prstGeom prst="rightArrow">
              <a:avLst>
                <a:gd fmla="val 60000" name="adj1"/>
                <a:gd fmla="val 50000" name="adj2"/>
              </a:avLst>
            </a:prstGeom>
            <a:solidFill>
              <a:srgbClr val="401E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txBox="1"/>
            <p:nvPr/>
          </p:nvSpPr>
          <p:spPr>
            <a:xfrm>
              <a:off x="3802437" y="3177997"/>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21" name="Google Shape;421;p33"/>
            <p:cNvSpPr/>
            <p:nvPr/>
          </p:nvSpPr>
          <p:spPr>
            <a:xfrm>
              <a:off x="1397085" y="3340007"/>
              <a:ext cx="4910684" cy="370309"/>
            </a:xfrm>
            <a:prstGeom prst="roundRect">
              <a:avLst>
                <a:gd fmla="val 10000" name="adj"/>
              </a:avLst>
            </a:prstGeom>
            <a:solidFill>
              <a:srgbClr val="331E8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txBox="1"/>
            <p:nvPr/>
          </p:nvSpPr>
          <p:spPr>
            <a:xfrm>
              <a:off x="1407931" y="3350853"/>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Postura incorrecta. </a:t>
              </a:r>
              <a:endParaRPr b="1" sz="1600">
                <a:solidFill>
                  <a:schemeClr val="lt1"/>
                </a:solidFill>
                <a:latin typeface="Arial"/>
                <a:ea typeface="Arial"/>
                <a:cs typeface="Arial"/>
                <a:sym typeface="Arial"/>
              </a:endParaRPr>
            </a:p>
          </p:txBody>
        </p:sp>
        <p:sp>
          <p:nvSpPr>
            <p:cNvPr id="423" name="Google Shape;423;p33"/>
            <p:cNvSpPr/>
            <p:nvPr/>
          </p:nvSpPr>
          <p:spPr>
            <a:xfrm rot="5400000">
              <a:off x="3782995" y="3719574"/>
              <a:ext cx="138865" cy="166639"/>
            </a:xfrm>
            <a:prstGeom prst="rightArrow">
              <a:avLst>
                <a:gd fmla="val 60000" name="adj1"/>
                <a:gd fmla="val 50000" name="adj2"/>
              </a:avLst>
            </a:prstGeom>
            <a:solidFill>
              <a:srgbClr val="1E1D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txBox="1"/>
            <p:nvPr/>
          </p:nvSpPr>
          <p:spPr>
            <a:xfrm>
              <a:off x="3802437" y="3733461"/>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25" name="Google Shape;425;p33"/>
            <p:cNvSpPr/>
            <p:nvPr/>
          </p:nvSpPr>
          <p:spPr>
            <a:xfrm>
              <a:off x="1397085" y="3895471"/>
              <a:ext cx="4910684" cy="370309"/>
            </a:xfrm>
            <a:prstGeom prst="roundRect">
              <a:avLst>
                <a:gd fmla="val 10000" name="adj"/>
              </a:avLst>
            </a:prstGeom>
            <a:solidFill>
              <a:srgbClr val="1C248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3"/>
            <p:cNvSpPr txBox="1"/>
            <p:nvPr/>
          </p:nvSpPr>
          <p:spPr>
            <a:xfrm>
              <a:off x="1407931" y="3906317"/>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respetar la línea del renglón. </a:t>
              </a:r>
              <a:endParaRPr b="1" sz="1600">
                <a:solidFill>
                  <a:schemeClr val="lt1"/>
                </a:solidFill>
                <a:latin typeface="Arial"/>
                <a:ea typeface="Arial"/>
                <a:cs typeface="Arial"/>
                <a:sym typeface="Arial"/>
              </a:endParaRPr>
            </a:p>
          </p:txBody>
        </p:sp>
        <p:sp>
          <p:nvSpPr>
            <p:cNvPr id="427" name="Google Shape;427;p33"/>
            <p:cNvSpPr/>
            <p:nvPr/>
          </p:nvSpPr>
          <p:spPr>
            <a:xfrm rot="5400000">
              <a:off x="3782995" y="4275038"/>
              <a:ext cx="138865" cy="166639"/>
            </a:xfrm>
            <a:prstGeom prst="rightArrow">
              <a:avLst>
                <a:gd fmla="val 60000" name="adj1"/>
                <a:gd fmla="val 50000" name="adj2"/>
              </a:avLst>
            </a:prstGeom>
            <a:solidFill>
              <a:srgbClr val="1B3B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3"/>
            <p:cNvSpPr txBox="1"/>
            <p:nvPr/>
          </p:nvSpPr>
          <p:spPr>
            <a:xfrm>
              <a:off x="3802437" y="4288925"/>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29" name="Google Shape;429;p33"/>
            <p:cNvSpPr/>
            <p:nvPr/>
          </p:nvSpPr>
          <p:spPr>
            <a:xfrm>
              <a:off x="1397085" y="4450935"/>
              <a:ext cx="4910684" cy="370309"/>
            </a:xfrm>
            <a:prstGeom prst="roundRect">
              <a:avLst>
                <a:gd fmla="val 10000" name="adj"/>
              </a:avLst>
            </a:prstGeom>
            <a:solidFill>
              <a:srgbClr val="1B3E7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3"/>
            <p:cNvSpPr txBox="1"/>
            <p:nvPr/>
          </p:nvSpPr>
          <p:spPr>
            <a:xfrm>
              <a:off x="1407931" y="4461781"/>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Tamaño de letras irregulares. </a:t>
              </a:r>
              <a:endParaRPr b="1" sz="1600">
                <a:solidFill>
                  <a:schemeClr val="lt1"/>
                </a:solidFill>
                <a:latin typeface="Arial"/>
                <a:ea typeface="Arial"/>
                <a:cs typeface="Arial"/>
                <a:sym typeface="Arial"/>
              </a:endParaRPr>
            </a:p>
          </p:txBody>
        </p:sp>
        <p:sp>
          <p:nvSpPr>
            <p:cNvPr id="431" name="Google Shape;431;p33"/>
            <p:cNvSpPr/>
            <p:nvPr/>
          </p:nvSpPr>
          <p:spPr>
            <a:xfrm rot="5400000">
              <a:off x="3782995" y="4830502"/>
              <a:ext cx="138865" cy="166639"/>
            </a:xfrm>
            <a:prstGeom prst="rightArrow">
              <a:avLst>
                <a:gd fmla="val 60000" name="adj1"/>
                <a:gd fmla="val 50000" name="adj2"/>
              </a:avLst>
            </a:prstGeom>
            <a:solidFill>
              <a:srgbClr val="1957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3"/>
            <p:cNvSpPr txBox="1"/>
            <p:nvPr/>
          </p:nvSpPr>
          <p:spPr>
            <a:xfrm>
              <a:off x="3802437" y="4844389"/>
              <a:ext cx="99983" cy="9720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sz="800">
                <a:solidFill>
                  <a:schemeClr val="lt1"/>
                </a:solidFill>
                <a:latin typeface="Arial"/>
                <a:ea typeface="Arial"/>
                <a:cs typeface="Arial"/>
                <a:sym typeface="Arial"/>
              </a:endParaRPr>
            </a:p>
          </p:txBody>
        </p:sp>
        <p:sp>
          <p:nvSpPr>
            <p:cNvPr id="433" name="Google Shape;433;p33"/>
            <p:cNvSpPr/>
            <p:nvPr/>
          </p:nvSpPr>
          <p:spPr>
            <a:xfrm>
              <a:off x="1397085" y="5006398"/>
              <a:ext cx="4910684" cy="370309"/>
            </a:xfrm>
            <a:prstGeom prst="roundRect">
              <a:avLst>
                <a:gd fmla="val 10000" name="adj"/>
              </a:avLst>
            </a:prstGeom>
            <a:solidFill>
              <a:srgbClr val="19577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txBox="1"/>
            <p:nvPr/>
          </p:nvSpPr>
          <p:spPr>
            <a:xfrm>
              <a:off x="1407931" y="5017244"/>
              <a:ext cx="4888992" cy="34861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Ritmo de escritura lento. </a:t>
              </a:r>
              <a:endParaRPr b="1" sz="1600">
                <a:solidFill>
                  <a:schemeClr val="lt1"/>
                </a:solidFill>
                <a:latin typeface="Arial"/>
                <a:ea typeface="Arial"/>
                <a:cs typeface="Arial"/>
                <a:sym typeface="Arial"/>
              </a:endParaRPr>
            </a:p>
          </p:txBody>
        </p:sp>
      </p:grpSp>
      <p:sp>
        <p:nvSpPr>
          <p:cNvPr id="435" name="Google Shape;435;p33"/>
          <p:cNvSpPr txBox="1"/>
          <p:nvPr/>
        </p:nvSpPr>
        <p:spPr>
          <a:xfrm rot="-5400000">
            <a:off x="-851101" y="3610913"/>
            <a:ext cx="5302281" cy="1224831"/>
          </a:xfrm>
          <a:prstGeom prst="rect">
            <a:avLst/>
          </a:prstGeom>
          <a:noFill/>
          <a:ln>
            <a:noFill/>
          </a:ln>
        </p:spPr>
        <p:txBody>
          <a:bodyPr anchorCtr="0" anchor="ctr" bIns="45700" lIns="91425" spcFirstLastPara="1" rIns="91425" wrap="square" tIns="45700">
            <a:normAutofit fontScale="92500"/>
          </a:bodyPr>
          <a:lstStyle/>
          <a:p>
            <a:pPr indent="0" lvl="0" marL="0" marR="0" rtl="0" algn="ctr">
              <a:spcBef>
                <a:spcPts val="0"/>
              </a:spcBef>
              <a:spcAft>
                <a:spcPts val="0"/>
              </a:spcAft>
              <a:buClr>
                <a:srgbClr val="FF6600"/>
              </a:buClr>
              <a:buSzPct val="100000"/>
              <a:buFont typeface="Arial"/>
              <a:buNone/>
            </a:pPr>
            <a:r>
              <a:rPr b="1" lang="es-ES" sz="4400">
                <a:solidFill>
                  <a:srgbClr val="FF6600"/>
                </a:solidFill>
                <a:latin typeface="Arial"/>
                <a:ea typeface="Arial"/>
                <a:cs typeface="Arial"/>
                <a:sym typeface="Arial"/>
              </a:rPr>
              <a:t>CARACTERÍSTICAS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822"/>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4"/>
          <p:cNvSpPr txBox="1"/>
          <p:nvPr>
            <p:ph type="title"/>
          </p:nvPr>
        </p:nvSpPr>
        <p:spPr>
          <a:xfrm>
            <a:off x="1691680" y="197768"/>
            <a:ext cx="554461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rgbClr val="FF6600"/>
                </a:solidFill>
                <a:latin typeface="Arial"/>
                <a:ea typeface="Arial"/>
                <a:cs typeface="Arial"/>
                <a:sym typeface="Arial"/>
              </a:rPr>
              <a:t>Modelos: Disgrafía  </a:t>
            </a:r>
            <a:endParaRPr/>
          </a:p>
        </p:txBody>
      </p:sp>
      <p:pic>
        <p:nvPicPr>
          <p:cNvPr id="441" name="Google Shape;441;p34"/>
          <p:cNvPicPr preferRelativeResize="0"/>
          <p:nvPr/>
        </p:nvPicPr>
        <p:blipFill rotWithShape="1">
          <a:blip r:embed="rId3">
            <a:alphaModFix/>
          </a:blip>
          <a:srcRect b="0" l="0" r="0" t="0"/>
          <a:stretch/>
        </p:blipFill>
        <p:spPr>
          <a:xfrm>
            <a:off x="851795" y="1052736"/>
            <a:ext cx="7224386" cy="97544"/>
          </a:xfrm>
          <a:prstGeom prst="rect">
            <a:avLst/>
          </a:prstGeom>
          <a:noFill/>
          <a:ln>
            <a:noFill/>
          </a:ln>
        </p:spPr>
      </p:pic>
      <p:pic>
        <p:nvPicPr>
          <p:cNvPr id="442" name="Google Shape;442;p34"/>
          <p:cNvPicPr preferRelativeResize="0"/>
          <p:nvPr>
            <p:ph idx="1" type="body"/>
          </p:nvPr>
        </p:nvPicPr>
        <p:blipFill rotWithShape="1">
          <a:blip r:embed="rId4">
            <a:alphaModFix/>
          </a:blip>
          <a:srcRect b="32892" l="1174" r="37444" t="4499"/>
          <a:stretch/>
        </p:blipFill>
        <p:spPr>
          <a:xfrm>
            <a:off x="683567" y="1484783"/>
            <a:ext cx="4752529" cy="2278721"/>
          </a:xfrm>
          <a:prstGeom prst="rect">
            <a:avLst/>
          </a:prstGeom>
          <a:noFill/>
          <a:ln cap="flat" cmpd="sng" w="38100">
            <a:solidFill>
              <a:srgbClr val="2D1701"/>
            </a:solidFill>
            <a:prstDash val="solid"/>
            <a:round/>
            <a:headEnd len="sm" w="sm" type="none"/>
            <a:tailEnd len="sm" w="sm" type="none"/>
          </a:ln>
        </p:spPr>
      </p:pic>
      <p:pic>
        <p:nvPicPr>
          <p:cNvPr id="443" name="Google Shape;443;p34"/>
          <p:cNvPicPr preferRelativeResize="0"/>
          <p:nvPr/>
        </p:nvPicPr>
        <p:blipFill rotWithShape="1">
          <a:blip r:embed="rId5">
            <a:alphaModFix/>
          </a:blip>
          <a:srcRect b="0" l="0" r="0" t="0"/>
          <a:stretch/>
        </p:blipFill>
        <p:spPr>
          <a:xfrm>
            <a:off x="2518908" y="3573016"/>
            <a:ext cx="5834378" cy="335309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35"/>
          <p:cNvPicPr preferRelativeResize="0"/>
          <p:nvPr>
            <p:ph idx="1" type="body"/>
          </p:nvPr>
        </p:nvPicPr>
        <p:blipFill rotWithShape="1">
          <a:blip r:embed="rId3">
            <a:alphaModFix/>
          </a:blip>
          <a:srcRect b="0" l="11620" r="11142" t="16571"/>
          <a:stretch/>
        </p:blipFill>
        <p:spPr>
          <a:xfrm>
            <a:off x="468313" y="260350"/>
            <a:ext cx="3940175" cy="5545138"/>
          </a:xfrm>
          <a:prstGeom prst="rect">
            <a:avLst/>
          </a:prstGeom>
          <a:noFill/>
          <a:ln>
            <a:noFill/>
          </a:ln>
        </p:spPr>
      </p:pic>
      <p:pic>
        <p:nvPicPr>
          <p:cNvPr id="449" name="Google Shape;449;p35"/>
          <p:cNvPicPr preferRelativeResize="0"/>
          <p:nvPr/>
        </p:nvPicPr>
        <p:blipFill rotWithShape="1">
          <a:blip r:embed="rId4">
            <a:alphaModFix/>
          </a:blip>
          <a:srcRect b="0" l="0" r="0" t="0"/>
          <a:stretch/>
        </p:blipFill>
        <p:spPr>
          <a:xfrm>
            <a:off x="4540250" y="260350"/>
            <a:ext cx="4468813" cy="55451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DISCALCULIA</a:t>
            </a:r>
            <a:endParaRPr/>
          </a:p>
        </p:txBody>
      </p:sp>
      <p:sp>
        <p:nvSpPr>
          <p:cNvPr id="455" name="Google Shape;455;p36"/>
          <p:cNvSpPr/>
          <p:nvPr/>
        </p:nvSpPr>
        <p:spPr>
          <a:xfrm>
            <a:off x="1043608" y="1294392"/>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6" name="Google Shape;456;p36"/>
          <p:cNvSpPr/>
          <p:nvPr/>
        </p:nvSpPr>
        <p:spPr>
          <a:xfrm rot="1912506">
            <a:off x="7594017" y="-564544"/>
            <a:ext cx="775503" cy="31547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9900">
                <a:solidFill>
                  <a:srgbClr val="0070C0"/>
                </a:solidFill>
                <a:latin typeface="Calibri"/>
                <a:ea typeface="Calibri"/>
                <a:cs typeface="Calibri"/>
                <a:sym typeface="Calibri"/>
              </a:rPr>
              <a:t>?</a:t>
            </a:r>
            <a:endParaRPr/>
          </a:p>
        </p:txBody>
      </p:sp>
      <p:sp>
        <p:nvSpPr>
          <p:cNvPr id="457" name="Google Shape;457;p36"/>
          <p:cNvSpPr/>
          <p:nvPr/>
        </p:nvSpPr>
        <p:spPr>
          <a:xfrm rot="9450674">
            <a:off x="518810" y="113336"/>
            <a:ext cx="1049595"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8800">
                <a:solidFill>
                  <a:srgbClr val="00B050"/>
                </a:solidFill>
                <a:latin typeface="Calibri"/>
                <a:ea typeface="Calibri"/>
                <a:cs typeface="Calibri"/>
                <a:sym typeface="Calibri"/>
              </a:rPr>
              <a:t>?</a:t>
            </a:r>
            <a:endParaRPr/>
          </a:p>
        </p:txBody>
      </p:sp>
      <p:sp>
        <p:nvSpPr>
          <p:cNvPr id="458" name="Google Shape;458;p36"/>
          <p:cNvSpPr txBox="1"/>
          <p:nvPr>
            <p:ph idx="1" type="body"/>
          </p:nvPr>
        </p:nvSpPr>
        <p:spPr>
          <a:xfrm>
            <a:off x="1043608" y="2012658"/>
            <a:ext cx="7200000" cy="4113505"/>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400"/>
              <a:buChar char="•"/>
            </a:pPr>
            <a:r>
              <a:rPr lang="es-ES" sz="2400">
                <a:latin typeface="Arial"/>
                <a:ea typeface="Arial"/>
                <a:cs typeface="Arial"/>
                <a:sym typeface="Arial"/>
              </a:rPr>
              <a:t>Trastorno del neurodesarrollo en el que se ven afectadas las habilidades </a:t>
            </a:r>
            <a:r>
              <a:rPr lang="es-ES" sz="2400">
                <a:solidFill>
                  <a:srgbClr val="0070C0"/>
                </a:solidFill>
                <a:latin typeface="Arial"/>
                <a:ea typeface="Arial"/>
                <a:cs typeface="Arial"/>
                <a:sym typeface="Arial"/>
              </a:rPr>
              <a:t>matemáticas.</a:t>
            </a:r>
            <a:endParaRPr/>
          </a:p>
          <a:p>
            <a:pPr indent="-342900" lvl="0" marL="342900" rtl="0" algn="just">
              <a:spcBef>
                <a:spcPts val="1800"/>
              </a:spcBef>
              <a:spcAft>
                <a:spcPts val="0"/>
              </a:spcAft>
              <a:buClr>
                <a:schemeClr val="dk1"/>
              </a:buClr>
              <a:buSzPts val="2400"/>
              <a:buChar char="•"/>
            </a:pPr>
            <a:r>
              <a:rPr lang="es-ES" sz="2400">
                <a:latin typeface="Arial"/>
                <a:ea typeface="Arial"/>
                <a:cs typeface="Arial"/>
                <a:sym typeface="Arial"/>
              </a:rPr>
              <a:t>Incluye dificultades en la ejecución del cálculo y el aprendizaje en el área matemática, sin estar asociadas estas a discapacidad intelectual u otras dificultades sensoriales, neurológicas y psicosociales graves. </a:t>
            </a:r>
            <a:endParaRPr/>
          </a:p>
          <a:p>
            <a:pPr indent="-139700" lvl="0" marL="342900" rtl="0" algn="l">
              <a:spcBef>
                <a:spcPts val="1840"/>
              </a:spcBef>
              <a:spcAft>
                <a:spcPts val="0"/>
              </a:spcAft>
              <a:buClr>
                <a:schemeClr val="dk1"/>
              </a:buClr>
              <a:buSzPts val="32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822"/>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7"/>
          <p:cNvSpPr txBox="1"/>
          <p:nvPr/>
        </p:nvSpPr>
        <p:spPr>
          <a:xfrm rot="-5400000">
            <a:off x="-2157412" y="2813050"/>
            <a:ext cx="5824537" cy="1008063"/>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6600"/>
              </a:buClr>
              <a:buSzPts val="4400"/>
              <a:buFont typeface="Arial"/>
              <a:buNone/>
            </a:pPr>
            <a:r>
              <a:rPr b="1" lang="es-ES" sz="4400">
                <a:solidFill>
                  <a:srgbClr val="FF6600"/>
                </a:solidFill>
                <a:latin typeface="Arial"/>
                <a:ea typeface="Arial"/>
                <a:cs typeface="Arial"/>
                <a:sym typeface="Arial"/>
              </a:rPr>
              <a:t>CARACTERÍSTICAS</a:t>
            </a:r>
            <a:endParaRPr/>
          </a:p>
        </p:txBody>
      </p:sp>
      <p:grpSp>
        <p:nvGrpSpPr>
          <p:cNvPr id="464" name="Google Shape;464;p37"/>
          <p:cNvGrpSpPr/>
          <p:nvPr/>
        </p:nvGrpSpPr>
        <p:grpSpPr>
          <a:xfrm>
            <a:off x="1547664" y="595409"/>
            <a:ext cx="6912768" cy="5514510"/>
            <a:chOff x="0" y="0"/>
            <a:chExt cx="6912768" cy="5514510"/>
          </a:xfrm>
        </p:grpSpPr>
        <p:cxnSp>
          <p:nvCxnSpPr>
            <p:cNvPr id="465" name="Google Shape;465;p37"/>
            <p:cNvCxnSpPr/>
            <p:nvPr/>
          </p:nvCxnSpPr>
          <p:spPr>
            <a:xfrm>
              <a:off x="0" y="0"/>
              <a:ext cx="6912768" cy="0"/>
            </a:xfrm>
            <a:prstGeom prst="straightConnector1">
              <a:avLst/>
            </a:prstGeom>
            <a:gradFill>
              <a:gsLst>
                <a:gs pos="0">
                  <a:srgbClr val="C85D00"/>
                </a:gs>
                <a:gs pos="80000">
                  <a:srgbClr val="FF7B00"/>
                </a:gs>
                <a:gs pos="100000">
                  <a:srgbClr val="FF7C00"/>
                </a:gs>
              </a:gsLst>
              <a:lin ang="16200000" scaled="0"/>
            </a:gradFill>
            <a:ln cap="flat" cmpd="sng" w="9525">
              <a:solidFill>
                <a:srgbClr val="EF7F07"/>
              </a:solidFill>
              <a:prstDash val="solid"/>
              <a:round/>
              <a:headEnd len="sm" w="sm" type="none"/>
              <a:tailEnd len="sm" w="sm" type="none"/>
            </a:ln>
            <a:effectLst>
              <a:outerShdw blurRad="40000" rotWithShape="0" dir="5400000" dist="23000">
                <a:srgbClr val="000000">
                  <a:alpha val="34901"/>
                </a:srgbClr>
              </a:outerShdw>
            </a:effectLst>
          </p:spPr>
        </p:cxnSp>
        <p:sp>
          <p:nvSpPr>
            <p:cNvPr id="466" name="Google Shape;466;p37"/>
            <p:cNvSpPr/>
            <p:nvPr/>
          </p:nvSpPr>
          <p:spPr>
            <a:xfrm>
              <a:off x="0" y="0"/>
              <a:ext cx="1499377" cy="27572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7"/>
            <p:cNvSpPr txBox="1"/>
            <p:nvPr/>
          </p:nvSpPr>
          <p:spPr>
            <a:xfrm>
              <a:off x="0" y="0"/>
              <a:ext cx="1499377" cy="2757255"/>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FF6600"/>
                </a:buClr>
                <a:buSzPts val="1800"/>
                <a:buFont typeface="Arial"/>
                <a:buNone/>
              </a:pPr>
              <a:r>
                <a:rPr b="1" lang="es-ES" sz="1800">
                  <a:solidFill>
                    <a:srgbClr val="FF6600"/>
                  </a:solidFill>
                  <a:latin typeface="Arial"/>
                  <a:ea typeface="Arial"/>
                  <a:cs typeface="Arial"/>
                  <a:sym typeface="Arial"/>
                </a:rPr>
                <a:t>Dificultades con los números: </a:t>
              </a:r>
              <a:endParaRPr sz="1800">
                <a:solidFill>
                  <a:srgbClr val="FF6600"/>
                </a:solidFill>
                <a:latin typeface="Arial"/>
                <a:ea typeface="Arial"/>
                <a:cs typeface="Arial"/>
                <a:sym typeface="Arial"/>
              </a:endParaRPr>
            </a:p>
          </p:txBody>
        </p:sp>
        <p:sp>
          <p:nvSpPr>
            <p:cNvPr id="468" name="Google Shape;468;p37"/>
            <p:cNvSpPr/>
            <p:nvPr/>
          </p:nvSpPr>
          <p:spPr>
            <a:xfrm>
              <a:off x="1600841" y="32412"/>
              <a:ext cx="5309937" cy="6482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7"/>
            <p:cNvSpPr txBox="1"/>
            <p:nvPr/>
          </p:nvSpPr>
          <p:spPr>
            <a:xfrm>
              <a:off x="1600841" y="32412"/>
              <a:ext cx="5309937" cy="648251"/>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Confusión entre grafismos parecidos (3 – 8, por ejemplo). </a:t>
              </a:r>
              <a:endParaRPr/>
            </a:p>
          </p:txBody>
        </p:sp>
        <p:cxnSp>
          <p:nvCxnSpPr>
            <p:cNvPr id="470" name="Google Shape;470;p37"/>
            <p:cNvCxnSpPr/>
            <p:nvPr/>
          </p:nvCxnSpPr>
          <p:spPr>
            <a:xfrm>
              <a:off x="1499377" y="680663"/>
              <a:ext cx="5411401"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71" name="Google Shape;471;p37"/>
            <p:cNvSpPr/>
            <p:nvPr/>
          </p:nvSpPr>
          <p:spPr>
            <a:xfrm>
              <a:off x="1600841" y="713076"/>
              <a:ext cx="5309937" cy="6482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7"/>
            <p:cNvSpPr txBox="1"/>
            <p:nvPr/>
          </p:nvSpPr>
          <p:spPr>
            <a:xfrm>
              <a:off x="1600841" y="713076"/>
              <a:ext cx="5309937" cy="648251"/>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Identificación dudosa y equívoca al nombrarlos o escribirlos. </a:t>
              </a:r>
              <a:endParaRPr/>
            </a:p>
          </p:txBody>
        </p:sp>
        <p:cxnSp>
          <p:nvCxnSpPr>
            <p:cNvPr id="473" name="Google Shape;473;p37"/>
            <p:cNvCxnSpPr/>
            <p:nvPr/>
          </p:nvCxnSpPr>
          <p:spPr>
            <a:xfrm>
              <a:off x="1499377" y="1361327"/>
              <a:ext cx="5411401"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74" name="Google Shape;474;p37"/>
            <p:cNvSpPr/>
            <p:nvPr/>
          </p:nvSpPr>
          <p:spPr>
            <a:xfrm>
              <a:off x="1600841" y="1393740"/>
              <a:ext cx="5309937" cy="6482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7"/>
            <p:cNvSpPr txBox="1"/>
            <p:nvPr/>
          </p:nvSpPr>
          <p:spPr>
            <a:xfrm>
              <a:off x="1600841" y="1393740"/>
              <a:ext cx="5309937" cy="648251"/>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Confusión de los signos (+, -, /, x).</a:t>
              </a:r>
              <a:endParaRPr/>
            </a:p>
          </p:txBody>
        </p:sp>
        <p:cxnSp>
          <p:nvCxnSpPr>
            <p:cNvPr id="476" name="Google Shape;476;p37"/>
            <p:cNvCxnSpPr/>
            <p:nvPr/>
          </p:nvCxnSpPr>
          <p:spPr>
            <a:xfrm>
              <a:off x="1499377" y="2041991"/>
              <a:ext cx="5411401"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77" name="Google Shape;477;p37"/>
            <p:cNvSpPr/>
            <p:nvPr/>
          </p:nvSpPr>
          <p:spPr>
            <a:xfrm>
              <a:off x="1600841" y="2074404"/>
              <a:ext cx="5309937" cy="6482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7"/>
            <p:cNvSpPr txBox="1"/>
            <p:nvPr/>
          </p:nvSpPr>
          <p:spPr>
            <a:xfrm>
              <a:off x="1600841" y="2074404"/>
              <a:ext cx="5309937" cy="648251"/>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Inversión, rotación o transposición de los números (6 – 9, 69 – 96). </a:t>
              </a:r>
              <a:endParaRPr/>
            </a:p>
          </p:txBody>
        </p:sp>
        <p:cxnSp>
          <p:nvCxnSpPr>
            <p:cNvPr id="479" name="Google Shape;479;p37"/>
            <p:cNvCxnSpPr/>
            <p:nvPr/>
          </p:nvCxnSpPr>
          <p:spPr>
            <a:xfrm>
              <a:off x="1499377" y="2722655"/>
              <a:ext cx="5411401"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cxnSp>
          <p:nvCxnSpPr>
            <p:cNvPr id="480" name="Google Shape;480;p37"/>
            <p:cNvCxnSpPr/>
            <p:nvPr/>
          </p:nvCxnSpPr>
          <p:spPr>
            <a:xfrm>
              <a:off x="0" y="2757255"/>
              <a:ext cx="6912768" cy="0"/>
            </a:xfrm>
            <a:prstGeom prst="straightConnector1">
              <a:avLst/>
            </a:prstGeom>
            <a:gradFill>
              <a:gsLst>
                <a:gs pos="0">
                  <a:srgbClr val="C85D00"/>
                </a:gs>
                <a:gs pos="80000">
                  <a:srgbClr val="FF7B00"/>
                </a:gs>
                <a:gs pos="100000">
                  <a:srgbClr val="FF7C00"/>
                </a:gs>
              </a:gsLst>
              <a:lin ang="16200000" scaled="0"/>
            </a:gradFill>
            <a:ln cap="flat" cmpd="sng" w="9525">
              <a:solidFill>
                <a:srgbClr val="EF7F07"/>
              </a:solidFill>
              <a:prstDash val="solid"/>
              <a:round/>
              <a:headEnd len="sm" w="sm" type="none"/>
              <a:tailEnd len="sm" w="sm" type="none"/>
            </a:ln>
            <a:effectLst>
              <a:outerShdw blurRad="40000" rotWithShape="0" dir="5400000" dist="23000">
                <a:srgbClr val="000000">
                  <a:alpha val="34901"/>
                </a:srgbClr>
              </a:outerShdw>
            </a:effectLst>
          </p:spPr>
        </p:cxnSp>
        <p:sp>
          <p:nvSpPr>
            <p:cNvPr id="481" name="Google Shape;481;p37"/>
            <p:cNvSpPr/>
            <p:nvPr/>
          </p:nvSpPr>
          <p:spPr>
            <a:xfrm>
              <a:off x="0" y="2757255"/>
              <a:ext cx="1560347" cy="27572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7"/>
            <p:cNvSpPr txBox="1"/>
            <p:nvPr/>
          </p:nvSpPr>
          <p:spPr>
            <a:xfrm>
              <a:off x="0" y="2757255"/>
              <a:ext cx="1560347" cy="2757255"/>
            </a:xfrm>
            <a:prstGeom prst="rect">
              <a:avLst/>
            </a:prstGeom>
            <a:noFill/>
            <a:ln>
              <a:noFill/>
            </a:ln>
          </p:spPr>
          <p:txBody>
            <a:bodyPr anchorCtr="0" anchor="t" bIns="68575" lIns="68575" spcFirstLastPara="1" rIns="68575" wrap="square" tIns="68575">
              <a:noAutofit/>
            </a:bodyPr>
            <a:lstStyle/>
            <a:p>
              <a:pPr indent="0" lvl="0" marL="0" marR="0" rtl="0" algn="ctr">
                <a:lnSpc>
                  <a:spcPct val="90000"/>
                </a:lnSpc>
                <a:spcBef>
                  <a:spcPts val="0"/>
                </a:spcBef>
                <a:spcAft>
                  <a:spcPts val="0"/>
                </a:spcAft>
                <a:buClr>
                  <a:srgbClr val="FF6600"/>
                </a:buClr>
                <a:buSzPts val="1800"/>
                <a:buFont typeface="Arial"/>
                <a:buNone/>
              </a:pPr>
              <a:r>
                <a:rPr b="1" lang="es-ES" sz="1800">
                  <a:solidFill>
                    <a:srgbClr val="FF6600"/>
                  </a:solidFill>
                  <a:latin typeface="Arial"/>
                  <a:ea typeface="Arial"/>
                  <a:cs typeface="Arial"/>
                  <a:sym typeface="Arial"/>
                </a:rPr>
                <a:t>Otras dificultades </a:t>
              </a:r>
              <a:endParaRPr/>
            </a:p>
          </p:txBody>
        </p:sp>
        <p:sp>
          <p:nvSpPr>
            <p:cNvPr id="483" name="Google Shape;483;p37"/>
            <p:cNvSpPr/>
            <p:nvPr/>
          </p:nvSpPr>
          <p:spPr>
            <a:xfrm>
              <a:off x="1660697" y="2778965"/>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7"/>
            <p:cNvSpPr txBox="1"/>
            <p:nvPr/>
          </p:nvSpPr>
          <p:spPr>
            <a:xfrm>
              <a:off x="1660697" y="2778965"/>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Dificultad para realizar cálculos mentales en operaciones básicas.</a:t>
              </a:r>
              <a:endParaRPr/>
            </a:p>
          </p:txBody>
        </p:sp>
        <p:cxnSp>
          <p:nvCxnSpPr>
            <p:cNvPr id="485" name="Google Shape;485;p37"/>
            <p:cNvCxnSpPr/>
            <p:nvPr/>
          </p:nvCxnSpPr>
          <p:spPr>
            <a:xfrm>
              <a:off x="1560347" y="3213152"/>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86" name="Google Shape;486;p37"/>
            <p:cNvSpPr/>
            <p:nvPr/>
          </p:nvSpPr>
          <p:spPr>
            <a:xfrm>
              <a:off x="1660697" y="3234861"/>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7"/>
            <p:cNvSpPr txBox="1"/>
            <p:nvPr/>
          </p:nvSpPr>
          <p:spPr>
            <a:xfrm>
              <a:off x="1660697" y="3234861"/>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Dificultad para resolver operaciones de varios números</a:t>
              </a:r>
              <a:r>
                <a:rPr b="0" lang="es-ES" sz="1400">
                  <a:solidFill>
                    <a:schemeClr val="dk1"/>
                  </a:solidFill>
                  <a:latin typeface="Arial"/>
                  <a:ea typeface="Arial"/>
                  <a:cs typeface="Arial"/>
                  <a:sym typeface="Arial"/>
                </a:rPr>
                <a:t>.</a:t>
              </a:r>
              <a:endParaRPr/>
            </a:p>
          </p:txBody>
        </p:sp>
        <p:cxnSp>
          <p:nvCxnSpPr>
            <p:cNvPr id="488" name="Google Shape;488;p37"/>
            <p:cNvCxnSpPr/>
            <p:nvPr/>
          </p:nvCxnSpPr>
          <p:spPr>
            <a:xfrm>
              <a:off x="1560347" y="3669048"/>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89" name="Google Shape;489;p37"/>
            <p:cNvSpPr/>
            <p:nvPr/>
          </p:nvSpPr>
          <p:spPr>
            <a:xfrm>
              <a:off x="1660697" y="3690758"/>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7"/>
            <p:cNvSpPr txBox="1"/>
            <p:nvPr/>
          </p:nvSpPr>
          <p:spPr>
            <a:xfrm>
              <a:off x="1660697" y="3690758"/>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Dificultad para la clasificación, orden, cantidades, correspondencia y series.</a:t>
              </a:r>
              <a:endParaRPr/>
            </a:p>
          </p:txBody>
        </p:sp>
        <p:cxnSp>
          <p:nvCxnSpPr>
            <p:cNvPr id="491" name="Google Shape;491;p37"/>
            <p:cNvCxnSpPr/>
            <p:nvPr/>
          </p:nvCxnSpPr>
          <p:spPr>
            <a:xfrm>
              <a:off x="1560347" y="4124945"/>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92" name="Google Shape;492;p37"/>
            <p:cNvSpPr/>
            <p:nvPr/>
          </p:nvSpPr>
          <p:spPr>
            <a:xfrm>
              <a:off x="1660697" y="4146654"/>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7"/>
            <p:cNvSpPr txBox="1"/>
            <p:nvPr/>
          </p:nvSpPr>
          <p:spPr>
            <a:xfrm>
              <a:off x="1660697" y="4146654"/>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Problemas con la orientación espacial y temporal</a:t>
              </a:r>
              <a:r>
                <a:rPr b="0" lang="es-ES" sz="1400">
                  <a:solidFill>
                    <a:schemeClr val="dk1"/>
                  </a:solidFill>
                  <a:latin typeface="Arial"/>
                  <a:ea typeface="Arial"/>
                  <a:cs typeface="Arial"/>
                  <a:sym typeface="Arial"/>
                </a:rPr>
                <a:t>. </a:t>
              </a:r>
              <a:endParaRPr/>
            </a:p>
          </p:txBody>
        </p:sp>
        <p:cxnSp>
          <p:nvCxnSpPr>
            <p:cNvPr id="494" name="Google Shape;494;p37"/>
            <p:cNvCxnSpPr/>
            <p:nvPr/>
          </p:nvCxnSpPr>
          <p:spPr>
            <a:xfrm>
              <a:off x="1560347" y="4580841"/>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95" name="Google Shape;495;p37"/>
            <p:cNvSpPr/>
            <p:nvPr/>
          </p:nvSpPr>
          <p:spPr>
            <a:xfrm>
              <a:off x="1660697" y="4602550"/>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7"/>
            <p:cNvSpPr txBox="1"/>
            <p:nvPr/>
          </p:nvSpPr>
          <p:spPr>
            <a:xfrm>
              <a:off x="1660697" y="4602550"/>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Dificultad en la adquisición del  concepto de medida</a:t>
              </a:r>
              <a:r>
                <a:rPr b="0" lang="es-ES" sz="1400">
                  <a:solidFill>
                    <a:schemeClr val="dk1"/>
                  </a:solidFill>
                  <a:latin typeface="Arial"/>
                  <a:ea typeface="Arial"/>
                  <a:cs typeface="Arial"/>
                  <a:sym typeface="Arial"/>
                </a:rPr>
                <a:t>.</a:t>
              </a:r>
              <a:endParaRPr/>
            </a:p>
          </p:txBody>
        </p:sp>
        <p:cxnSp>
          <p:nvCxnSpPr>
            <p:cNvPr id="497" name="Google Shape;497;p37"/>
            <p:cNvCxnSpPr/>
            <p:nvPr/>
          </p:nvCxnSpPr>
          <p:spPr>
            <a:xfrm>
              <a:off x="1560347" y="5036737"/>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sp>
          <p:nvSpPr>
            <p:cNvPr id="498" name="Google Shape;498;p37"/>
            <p:cNvSpPr/>
            <p:nvPr/>
          </p:nvSpPr>
          <p:spPr>
            <a:xfrm>
              <a:off x="1660697" y="5058447"/>
              <a:ext cx="5251644" cy="434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7"/>
            <p:cNvSpPr txBox="1"/>
            <p:nvPr/>
          </p:nvSpPr>
          <p:spPr>
            <a:xfrm>
              <a:off x="1660697" y="5058447"/>
              <a:ext cx="5251644" cy="434187"/>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600"/>
                <a:buFont typeface="Arial"/>
                <a:buNone/>
              </a:pPr>
              <a:r>
                <a:rPr b="0" lang="es-ES" sz="1600">
                  <a:solidFill>
                    <a:schemeClr val="dk1"/>
                  </a:solidFill>
                  <a:latin typeface="Arial"/>
                  <a:ea typeface="Arial"/>
                  <a:cs typeface="Arial"/>
                  <a:sym typeface="Arial"/>
                </a:rPr>
                <a:t>Dificultades en la resolución de problemas</a:t>
              </a:r>
              <a:r>
                <a:rPr b="0" lang="es-ES" sz="1400">
                  <a:solidFill>
                    <a:schemeClr val="dk1"/>
                  </a:solidFill>
                  <a:latin typeface="Arial"/>
                  <a:ea typeface="Arial"/>
                  <a:cs typeface="Arial"/>
                  <a:sym typeface="Arial"/>
                </a:rPr>
                <a:t>.</a:t>
              </a:r>
              <a:endParaRPr/>
            </a:p>
          </p:txBody>
        </p:sp>
        <p:cxnSp>
          <p:nvCxnSpPr>
            <p:cNvPr id="500" name="Google Shape;500;p37"/>
            <p:cNvCxnSpPr/>
            <p:nvPr/>
          </p:nvCxnSpPr>
          <p:spPr>
            <a:xfrm>
              <a:off x="1560347" y="5492634"/>
              <a:ext cx="5351994" cy="0"/>
            </a:xfrm>
            <a:prstGeom prst="straightConnector1">
              <a:avLst/>
            </a:prstGeom>
            <a:noFill/>
            <a:ln cap="flat" cmpd="sng" w="9525">
              <a:solidFill>
                <a:srgbClr val="F8CBB9"/>
              </a:solidFill>
              <a:prstDash val="solid"/>
              <a:round/>
              <a:headEnd len="sm" w="sm" type="none"/>
              <a:tailEnd len="sm" w="sm" type="none"/>
            </a:ln>
            <a:effectLst>
              <a:outerShdw blurRad="40000" rotWithShape="0" dir="5400000" dist="20000">
                <a:srgbClr val="000000">
                  <a:alpha val="37647"/>
                </a:srgbClr>
              </a:outerShdw>
            </a:effectLst>
          </p:spPr>
        </p:cxn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8"/>
          <p:cNvSpPr txBox="1"/>
          <p:nvPr>
            <p:ph type="title"/>
          </p:nvPr>
        </p:nvSpPr>
        <p:spPr>
          <a:xfrm>
            <a:off x="528808" y="-27494"/>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DETECCIÓN EN EL AULA</a:t>
            </a:r>
            <a:endParaRPr/>
          </a:p>
        </p:txBody>
      </p:sp>
      <p:sp>
        <p:nvSpPr>
          <p:cNvPr id="506" name="Google Shape;506;p38"/>
          <p:cNvSpPr/>
          <p:nvPr/>
        </p:nvSpPr>
        <p:spPr>
          <a:xfrm>
            <a:off x="1043608" y="954520"/>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38"/>
          <p:cNvSpPr/>
          <p:nvPr/>
        </p:nvSpPr>
        <p:spPr>
          <a:xfrm>
            <a:off x="7308304" y="5402609"/>
            <a:ext cx="5957887" cy="464871"/>
          </a:xfrm>
          <a:prstGeom prst="rect">
            <a:avLst/>
          </a:prstGeom>
          <a:noFill/>
          <a:ln>
            <a:noFill/>
          </a:ln>
        </p:spPr>
        <p:txBody>
          <a:bodyPr anchorCtr="0" anchor="t" bIns="45700" lIns="91425" spcFirstLastPara="1" rIns="91425" wrap="square" tIns="45700">
            <a:spAutoFit/>
          </a:bodyPr>
          <a:lstStyle/>
          <a:p>
            <a:pPr indent="-171450" lvl="0" marL="285750" marR="0" rtl="0" algn="just">
              <a:lnSpc>
                <a:spcPct val="150000"/>
              </a:lnSpc>
              <a:spcBef>
                <a:spcPts val="0"/>
              </a:spcBef>
              <a:spcAft>
                <a:spcPts val="0"/>
              </a:spcAft>
              <a:buClr>
                <a:schemeClr val="dk1"/>
              </a:buClr>
              <a:buSzPts val="1800"/>
              <a:buFont typeface="Noto Sans Symbols"/>
              <a:buNone/>
            </a:pPr>
            <a:r>
              <a:t/>
            </a:r>
            <a:endParaRPr sz="1800">
              <a:solidFill>
                <a:schemeClr val="dk1"/>
              </a:solidFill>
              <a:latin typeface="Calibri"/>
              <a:ea typeface="Calibri"/>
              <a:cs typeface="Calibri"/>
              <a:sym typeface="Calibri"/>
            </a:endParaRPr>
          </a:p>
        </p:txBody>
      </p:sp>
      <p:grpSp>
        <p:nvGrpSpPr>
          <p:cNvPr id="508" name="Google Shape;508;p38"/>
          <p:cNvGrpSpPr/>
          <p:nvPr/>
        </p:nvGrpSpPr>
        <p:grpSpPr>
          <a:xfrm>
            <a:off x="1611857" y="1218544"/>
            <a:ext cx="6488233" cy="5328314"/>
            <a:chOff x="568249" y="4603"/>
            <a:chExt cx="6488233" cy="5328314"/>
          </a:xfrm>
        </p:grpSpPr>
        <p:sp>
          <p:nvSpPr>
            <p:cNvPr id="509" name="Google Shape;509;p38"/>
            <p:cNvSpPr/>
            <p:nvPr/>
          </p:nvSpPr>
          <p:spPr>
            <a:xfrm>
              <a:off x="595938" y="4603"/>
              <a:ext cx="6451315" cy="449783"/>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8"/>
            <p:cNvSpPr txBox="1"/>
            <p:nvPr/>
          </p:nvSpPr>
          <p:spPr>
            <a:xfrm>
              <a:off x="609112" y="17777"/>
              <a:ext cx="6424967"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aprender los números.</a:t>
              </a:r>
              <a:endParaRPr/>
            </a:p>
          </p:txBody>
        </p:sp>
        <p:sp>
          <p:nvSpPr>
            <p:cNvPr id="511" name="Google Shape;511;p38"/>
            <p:cNvSpPr/>
            <p:nvPr/>
          </p:nvSpPr>
          <p:spPr>
            <a:xfrm rot="5532084">
              <a:off x="3706233" y="488443"/>
              <a:ext cx="203036" cy="202402"/>
            </a:xfrm>
            <a:prstGeom prst="righ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8"/>
            <p:cNvSpPr txBox="1"/>
            <p:nvPr/>
          </p:nvSpPr>
          <p:spPr>
            <a:xfrm rot="132084">
              <a:off x="3748196" y="488149"/>
              <a:ext cx="121442" cy="1423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13" name="Google Shape;513;p38"/>
            <p:cNvSpPr/>
            <p:nvPr/>
          </p:nvSpPr>
          <p:spPr>
            <a:xfrm>
              <a:off x="568249" y="724902"/>
              <a:ext cx="6451315" cy="449783"/>
            </a:xfrm>
            <a:prstGeom prst="roundRect">
              <a:avLst>
                <a:gd fmla="val 10000" name="adj"/>
              </a:avLst>
            </a:prstGeom>
            <a:solidFill>
              <a:srgbClr val="1F6E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8"/>
            <p:cNvSpPr txBox="1"/>
            <p:nvPr/>
          </p:nvSpPr>
          <p:spPr>
            <a:xfrm>
              <a:off x="581423" y="738076"/>
              <a:ext cx="6424967"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asociar la grafía con su nombre.</a:t>
              </a:r>
              <a:endParaRPr/>
            </a:p>
          </p:txBody>
        </p:sp>
        <p:sp>
          <p:nvSpPr>
            <p:cNvPr id="515" name="Google Shape;515;p38"/>
            <p:cNvSpPr/>
            <p:nvPr/>
          </p:nvSpPr>
          <p:spPr>
            <a:xfrm rot="5557099">
              <a:off x="3704850" y="1172382"/>
              <a:ext cx="148500" cy="202402"/>
            </a:xfrm>
            <a:prstGeom prst="rightArrow">
              <a:avLst>
                <a:gd fmla="val 60000" name="adj1"/>
                <a:gd fmla="val 50000" name="adj2"/>
              </a:avLst>
            </a:prstGeom>
            <a:solidFill>
              <a:srgbClr val="1F7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8"/>
            <p:cNvSpPr txBox="1"/>
            <p:nvPr/>
          </p:nvSpPr>
          <p:spPr>
            <a:xfrm rot="157099">
              <a:off x="3719397" y="1199356"/>
              <a:ext cx="121442" cy="10395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17" name="Google Shape;517;p38"/>
            <p:cNvSpPr/>
            <p:nvPr/>
          </p:nvSpPr>
          <p:spPr>
            <a:xfrm>
              <a:off x="568258" y="1372480"/>
              <a:ext cx="6392070" cy="449783"/>
            </a:xfrm>
            <a:prstGeom prst="roundRect">
              <a:avLst>
                <a:gd fmla="val 10000" name="adj"/>
              </a:avLst>
            </a:prstGeom>
            <a:solidFill>
              <a:srgbClr val="247F7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8"/>
            <p:cNvSpPr txBox="1"/>
            <p:nvPr/>
          </p:nvSpPr>
          <p:spPr>
            <a:xfrm>
              <a:off x="581432" y="1385654"/>
              <a:ext cx="6365722"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Mucha dificultad para memorizar las tablas de multiplicar.</a:t>
              </a:r>
              <a:endParaRPr/>
            </a:p>
          </p:txBody>
        </p:sp>
        <p:sp>
          <p:nvSpPr>
            <p:cNvPr id="519" name="Google Shape;519;p38"/>
            <p:cNvSpPr/>
            <p:nvPr/>
          </p:nvSpPr>
          <p:spPr>
            <a:xfrm rot="5043693">
              <a:off x="3725987" y="1815980"/>
              <a:ext cx="143144" cy="202402"/>
            </a:xfrm>
            <a:prstGeom prst="rightArrow">
              <a:avLst>
                <a:gd fmla="val 60000" name="adj1"/>
                <a:gd fmla="val 50000" name="adj2"/>
              </a:avLst>
            </a:prstGeom>
            <a:solidFill>
              <a:srgbClr val="2580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8"/>
            <p:cNvSpPr txBox="1"/>
            <p:nvPr/>
          </p:nvSpPr>
          <p:spPr>
            <a:xfrm rot="-356307">
              <a:off x="3734617" y="1845724"/>
              <a:ext cx="121442" cy="1002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21" name="Google Shape;521;p38"/>
            <p:cNvSpPr/>
            <p:nvPr/>
          </p:nvSpPr>
          <p:spPr>
            <a:xfrm>
              <a:off x="605167" y="2012099"/>
              <a:ext cx="6451315" cy="449783"/>
            </a:xfrm>
            <a:prstGeom prst="roundRect">
              <a:avLst>
                <a:gd fmla="val 10000" name="adj"/>
              </a:avLst>
            </a:prstGeom>
            <a:solidFill>
              <a:srgbClr val="28816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8"/>
            <p:cNvSpPr txBox="1"/>
            <p:nvPr/>
          </p:nvSpPr>
          <p:spPr>
            <a:xfrm>
              <a:off x="618341" y="2025273"/>
              <a:ext cx="6424967"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Confusión entre los números con grafía similar.</a:t>
              </a:r>
              <a:endParaRPr/>
            </a:p>
          </p:txBody>
        </p:sp>
        <p:sp>
          <p:nvSpPr>
            <p:cNvPr id="523" name="Google Shape;523;p38"/>
            <p:cNvSpPr/>
            <p:nvPr/>
          </p:nvSpPr>
          <p:spPr>
            <a:xfrm rot="5446529">
              <a:off x="3735606" y="2481392"/>
              <a:ext cx="181082" cy="202402"/>
            </a:xfrm>
            <a:prstGeom prst="rightArrow">
              <a:avLst>
                <a:gd fmla="val 60000" name="adj1"/>
                <a:gd fmla="val 50000" name="adj2"/>
              </a:avLst>
            </a:prstGeom>
            <a:solidFill>
              <a:srgbClr val="2C81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8"/>
            <p:cNvSpPr txBox="1"/>
            <p:nvPr/>
          </p:nvSpPr>
          <p:spPr>
            <a:xfrm rot="46529">
              <a:off x="3765793" y="2492055"/>
              <a:ext cx="121442" cy="12675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25" name="Google Shape;525;p38"/>
            <p:cNvSpPr/>
            <p:nvPr/>
          </p:nvSpPr>
          <p:spPr>
            <a:xfrm>
              <a:off x="660661" y="2703304"/>
              <a:ext cx="6321868" cy="431112"/>
            </a:xfrm>
            <a:prstGeom prst="roundRect">
              <a:avLst>
                <a:gd fmla="val 10000" name="adj"/>
              </a:avLst>
            </a:prstGeom>
            <a:solidFill>
              <a:srgbClr val="2F82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8"/>
            <p:cNvSpPr txBox="1"/>
            <p:nvPr/>
          </p:nvSpPr>
          <p:spPr>
            <a:xfrm>
              <a:off x="673288" y="2715931"/>
              <a:ext cx="6296614" cy="40585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colocar de forma adecuada los números </a:t>
              </a:r>
              <a:endParaRPr/>
            </a:p>
          </p:txBody>
        </p:sp>
        <p:sp>
          <p:nvSpPr>
            <p:cNvPr id="527" name="Google Shape;527;p38"/>
            <p:cNvSpPr/>
            <p:nvPr/>
          </p:nvSpPr>
          <p:spPr>
            <a:xfrm rot="5400000">
              <a:off x="3737261" y="3145661"/>
              <a:ext cx="168668" cy="202402"/>
            </a:xfrm>
            <a:prstGeom prst="rightArrow">
              <a:avLst>
                <a:gd fmla="val 60000" name="adj1"/>
                <a:gd fmla="val 50000" name="adj2"/>
              </a:avLst>
            </a:prstGeom>
            <a:solidFill>
              <a:srgbClr val="328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8"/>
            <p:cNvSpPr txBox="1"/>
            <p:nvPr/>
          </p:nvSpPr>
          <p:spPr>
            <a:xfrm>
              <a:off x="3760874" y="3162528"/>
              <a:ext cx="121442" cy="1180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29" name="Google Shape;529;p38"/>
            <p:cNvSpPr/>
            <p:nvPr/>
          </p:nvSpPr>
          <p:spPr>
            <a:xfrm>
              <a:off x="695781" y="3359309"/>
              <a:ext cx="6251629" cy="449783"/>
            </a:xfrm>
            <a:prstGeom prst="roundRect">
              <a:avLst>
                <a:gd fmla="val 10000" name="adj"/>
              </a:avLst>
            </a:prstGeom>
            <a:solidFill>
              <a:srgbClr val="34834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8"/>
            <p:cNvSpPr txBox="1"/>
            <p:nvPr/>
          </p:nvSpPr>
          <p:spPr>
            <a:xfrm>
              <a:off x="708955" y="3372483"/>
              <a:ext cx="6225281"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Dificultad para llevar a cabo una operación.</a:t>
              </a:r>
              <a:endParaRPr/>
            </a:p>
          </p:txBody>
        </p:sp>
        <p:sp>
          <p:nvSpPr>
            <p:cNvPr id="531" name="Google Shape;531;p38"/>
            <p:cNvSpPr/>
            <p:nvPr/>
          </p:nvSpPr>
          <p:spPr>
            <a:xfrm rot="5400000">
              <a:off x="3737261" y="3820337"/>
              <a:ext cx="168668" cy="202402"/>
            </a:xfrm>
            <a:prstGeom prst="rightArrow">
              <a:avLst>
                <a:gd fmla="val 60000" name="adj1"/>
                <a:gd fmla="val 50000" name="adj2"/>
              </a:avLst>
            </a:prstGeom>
            <a:solidFill>
              <a:srgbClr val="3A8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8"/>
            <p:cNvSpPr txBox="1"/>
            <p:nvPr/>
          </p:nvSpPr>
          <p:spPr>
            <a:xfrm>
              <a:off x="3760874" y="3837204"/>
              <a:ext cx="121442" cy="1180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b="1" sz="800">
                <a:solidFill>
                  <a:schemeClr val="lt1"/>
                </a:solidFill>
                <a:latin typeface="Arial"/>
                <a:ea typeface="Arial"/>
                <a:cs typeface="Arial"/>
                <a:sym typeface="Arial"/>
              </a:endParaRPr>
            </a:p>
          </p:txBody>
        </p:sp>
        <p:sp>
          <p:nvSpPr>
            <p:cNvPr id="533" name="Google Shape;533;p38"/>
            <p:cNvSpPr/>
            <p:nvPr/>
          </p:nvSpPr>
          <p:spPr>
            <a:xfrm>
              <a:off x="652898" y="4033984"/>
              <a:ext cx="6337394" cy="624258"/>
            </a:xfrm>
            <a:prstGeom prst="roundRect">
              <a:avLst>
                <a:gd fmla="val 10000" name="adj"/>
              </a:avLst>
            </a:prstGeom>
            <a:solidFill>
              <a:srgbClr val="3A843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8"/>
            <p:cNvSpPr txBox="1"/>
            <p:nvPr/>
          </p:nvSpPr>
          <p:spPr>
            <a:xfrm>
              <a:off x="671182" y="4052268"/>
              <a:ext cx="6300826" cy="58769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Dificultad para la comprensión de los enunciados de un problema. </a:t>
              </a:r>
              <a:endParaRPr/>
            </a:p>
          </p:txBody>
        </p:sp>
        <p:sp>
          <p:nvSpPr>
            <p:cNvPr id="535" name="Google Shape;535;p38"/>
            <p:cNvSpPr/>
            <p:nvPr/>
          </p:nvSpPr>
          <p:spPr>
            <a:xfrm rot="5400000">
              <a:off x="3737261" y="4669487"/>
              <a:ext cx="168668" cy="202402"/>
            </a:xfrm>
            <a:prstGeom prst="rightArrow">
              <a:avLst>
                <a:gd fmla="val 60000" name="adj1"/>
                <a:gd fmla="val 50000" name="adj2"/>
              </a:avLst>
            </a:prstGeom>
            <a:solidFill>
              <a:srgbClr val="4C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8"/>
            <p:cNvSpPr txBox="1"/>
            <p:nvPr/>
          </p:nvSpPr>
          <p:spPr>
            <a:xfrm>
              <a:off x="3760874" y="4686354"/>
              <a:ext cx="121442" cy="1180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800"/>
                <a:buFont typeface="Arial"/>
                <a:buNone/>
              </a:pPr>
              <a:r>
                <a:t/>
              </a:r>
              <a:endParaRPr b="1" sz="800">
                <a:solidFill>
                  <a:schemeClr val="lt1"/>
                </a:solidFill>
                <a:latin typeface="Arial"/>
                <a:ea typeface="Arial"/>
                <a:cs typeface="Arial"/>
                <a:sym typeface="Arial"/>
              </a:endParaRPr>
            </a:p>
          </p:txBody>
        </p:sp>
        <p:sp>
          <p:nvSpPr>
            <p:cNvPr id="537" name="Google Shape;537;p38"/>
            <p:cNvSpPr/>
            <p:nvPr/>
          </p:nvSpPr>
          <p:spPr>
            <a:xfrm>
              <a:off x="652898" y="4883134"/>
              <a:ext cx="6337394" cy="449783"/>
            </a:xfrm>
            <a:prstGeom prst="roundRect">
              <a:avLst>
                <a:gd fmla="val 10000" name="adj"/>
              </a:avLst>
            </a:prstGeom>
            <a:solidFill>
              <a:srgbClr val="4C844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8"/>
            <p:cNvSpPr txBox="1"/>
            <p:nvPr/>
          </p:nvSpPr>
          <p:spPr>
            <a:xfrm>
              <a:off x="666072" y="4896308"/>
              <a:ext cx="6311046" cy="42343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Dificultad para secuenciar los distintos pasos de un problema.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39"/>
          <p:cNvPicPr preferRelativeResize="0"/>
          <p:nvPr/>
        </p:nvPicPr>
        <p:blipFill rotWithShape="1">
          <a:blip r:embed="rId3">
            <a:alphaModFix/>
          </a:blip>
          <a:srcRect b="0" l="0" r="0" t="0"/>
          <a:stretch/>
        </p:blipFill>
        <p:spPr>
          <a:xfrm>
            <a:off x="569728" y="1480586"/>
            <a:ext cx="8004543" cy="435228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544" name="Google Shape;544;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4800">
                <a:solidFill>
                  <a:srgbClr val="FF6600"/>
                </a:solidFill>
                <a:latin typeface="Arial"/>
                <a:ea typeface="Arial"/>
                <a:cs typeface="Arial"/>
                <a:sym typeface="Arial"/>
              </a:rPr>
              <a:t>MODELOS: Discalculia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type="ctrTitle"/>
          </p:nvPr>
        </p:nvSpPr>
        <p:spPr>
          <a:xfrm>
            <a:off x="685800" y="2130425"/>
            <a:ext cx="7772400" cy="147002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a:solidFill>
                  <a:schemeClr val="lt1"/>
                </a:solidFill>
              </a:rPr>
              <a:t>TRASTORNOS ESPECÍFICOS DEL APRENDIZAJE Y TDAH</a:t>
            </a:r>
            <a:endParaRPr/>
          </a:p>
        </p:txBody>
      </p:sp>
      <p:pic>
        <p:nvPicPr>
          <p:cNvPr id="132" name="Google Shape;132;p4"/>
          <p:cNvPicPr preferRelativeResize="0"/>
          <p:nvPr/>
        </p:nvPicPr>
        <p:blipFill rotWithShape="1">
          <a:blip r:embed="rId3">
            <a:alphaModFix/>
          </a:blip>
          <a:srcRect b="0" l="0" r="0" t="0"/>
          <a:stretch/>
        </p:blipFill>
        <p:spPr>
          <a:xfrm rot="256757">
            <a:off x="3779912" y="3861048"/>
            <a:ext cx="4222709" cy="28165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40"/>
          <p:cNvPicPr preferRelativeResize="0"/>
          <p:nvPr/>
        </p:nvPicPr>
        <p:blipFill rotWithShape="1">
          <a:blip r:embed="rId3">
            <a:alphaModFix/>
          </a:blip>
          <a:srcRect b="0" l="0" r="0" t="0"/>
          <a:stretch/>
        </p:blipFill>
        <p:spPr>
          <a:xfrm>
            <a:off x="1781936" y="1700808"/>
            <a:ext cx="5322832" cy="316835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1"/>
          <p:cNvSpPr txBox="1"/>
          <p:nvPr>
            <p:ph type="ctrTitle"/>
          </p:nvPr>
        </p:nvSpPr>
        <p:spPr>
          <a:xfrm>
            <a:off x="685800" y="2130425"/>
            <a:ext cx="7772400" cy="147002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chemeClr val="lt1"/>
                </a:solidFill>
              </a:rPr>
              <a:t>ESTRATEGIAS METODOLÓGICAS FACILITADORAS DEL APRENDIZAJE</a:t>
            </a:r>
            <a:endParaRPr/>
          </a:p>
        </p:txBody>
      </p:sp>
      <p:pic>
        <p:nvPicPr>
          <p:cNvPr id="555" name="Google Shape;555;p41"/>
          <p:cNvPicPr preferRelativeResize="0"/>
          <p:nvPr/>
        </p:nvPicPr>
        <p:blipFill rotWithShape="1">
          <a:blip r:embed="rId3">
            <a:alphaModFix/>
          </a:blip>
          <a:srcRect b="0" l="0" r="0" t="0"/>
          <a:stretch/>
        </p:blipFill>
        <p:spPr>
          <a:xfrm rot="202744">
            <a:off x="5369112" y="3866072"/>
            <a:ext cx="2693293" cy="26932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2"/>
          <p:cNvSpPr txBox="1"/>
          <p:nvPr>
            <p:ph type="title"/>
          </p:nvPr>
        </p:nvSpPr>
        <p:spPr>
          <a:xfrm>
            <a:off x="387803" y="27618"/>
            <a:ext cx="4832269" cy="92211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400">
                <a:solidFill>
                  <a:srgbClr val="FF6600"/>
                </a:solidFill>
                <a:latin typeface="Arial"/>
                <a:ea typeface="Arial"/>
                <a:cs typeface="Arial"/>
                <a:sym typeface="Arial"/>
              </a:rPr>
              <a:t>ADAPTACI</a:t>
            </a:r>
            <a:r>
              <a:rPr b="1" lang="es-ES">
                <a:solidFill>
                  <a:srgbClr val="FF6600"/>
                </a:solidFill>
                <a:latin typeface="Arial"/>
                <a:ea typeface="Arial"/>
                <a:cs typeface="Arial"/>
                <a:sym typeface="Arial"/>
              </a:rPr>
              <a:t>O</a:t>
            </a:r>
            <a:r>
              <a:rPr b="1" lang="es-ES" sz="4400">
                <a:solidFill>
                  <a:srgbClr val="FF6600"/>
                </a:solidFill>
                <a:latin typeface="Arial"/>
                <a:ea typeface="Arial"/>
                <a:cs typeface="Arial"/>
                <a:sym typeface="Arial"/>
              </a:rPr>
              <a:t>NES:</a:t>
            </a:r>
            <a:endParaRPr/>
          </a:p>
        </p:txBody>
      </p:sp>
      <p:pic>
        <p:nvPicPr>
          <p:cNvPr id="561" name="Google Shape;561;p42"/>
          <p:cNvPicPr preferRelativeResize="0"/>
          <p:nvPr>
            <p:ph idx="1" type="body"/>
          </p:nvPr>
        </p:nvPicPr>
        <p:blipFill rotWithShape="1">
          <a:blip r:embed="rId3">
            <a:alphaModFix/>
          </a:blip>
          <a:srcRect b="0" l="0" r="0" t="0"/>
          <a:stretch/>
        </p:blipFill>
        <p:spPr>
          <a:xfrm>
            <a:off x="179512" y="1484784"/>
            <a:ext cx="4744440" cy="3629000"/>
          </a:xfrm>
          <a:prstGeom prst="rect">
            <a:avLst/>
          </a:prstGeom>
          <a:noFill/>
          <a:ln>
            <a:noFill/>
          </a:ln>
        </p:spPr>
      </p:pic>
      <p:sp>
        <p:nvSpPr>
          <p:cNvPr id="562" name="Google Shape;562;p42"/>
          <p:cNvSpPr txBox="1"/>
          <p:nvPr/>
        </p:nvSpPr>
        <p:spPr>
          <a:xfrm>
            <a:off x="954587" y="1115452"/>
            <a:ext cx="39604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000">
                <a:solidFill>
                  <a:srgbClr val="FF6600"/>
                </a:solidFill>
                <a:latin typeface="Arial"/>
                <a:ea typeface="Arial"/>
                <a:cs typeface="Arial"/>
                <a:sym typeface="Arial"/>
              </a:rPr>
              <a:t>¿Cómo aprendemos?</a:t>
            </a:r>
            <a:endParaRPr/>
          </a:p>
        </p:txBody>
      </p:sp>
      <p:sp>
        <p:nvSpPr>
          <p:cNvPr id="563" name="Google Shape;563;p42"/>
          <p:cNvSpPr txBox="1"/>
          <p:nvPr/>
        </p:nvSpPr>
        <p:spPr>
          <a:xfrm>
            <a:off x="5289580" y="326562"/>
            <a:ext cx="3473397" cy="6204876"/>
          </a:xfrm>
          <a:prstGeom prst="rect">
            <a:avLst/>
          </a:prstGeom>
          <a:solidFill>
            <a:schemeClr val="accent1"/>
          </a:solidFill>
          <a:ln cap="flat" cmpd="sng" w="25400">
            <a:solidFill>
              <a:srgbClr val="AF5C06"/>
            </a:solidFill>
            <a:prstDash val="solid"/>
            <a:round/>
            <a:headEnd len="sm" w="sm" type="none"/>
            <a:tailEnd len="sm" w="sm" type="none"/>
          </a:ln>
        </p:spPr>
        <p:txBody>
          <a:bodyPr anchorCtr="0" anchor="ctr" bIns="108000" lIns="108000" spcFirstLastPara="1" rIns="144000" wrap="square" tIns="108000">
            <a:spAutoFit/>
          </a:bodyPr>
          <a:lstStyle/>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Observar cómo aprende  nuestro alumnado para adaptar los modelos de enseñanza.</a:t>
            </a:r>
            <a:endParaRPr/>
          </a:p>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Generar alternativas al aprendizaje basado en la lecto-escritura y la escucha.</a:t>
            </a:r>
            <a:endParaRPr/>
          </a:p>
          <a:p>
            <a:pPr indent="-184150" lvl="0" marL="285750" marR="0" rtl="0" algn="just">
              <a:spcBef>
                <a:spcPts val="0"/>
              </a:spcBef>
              <a:spcAft>
                <a:spcPts val="0"/>
              </a:spcAft>
              <a:buClr>
                <a:schemeClr val="dk1"/>
              </a:buClr>
              <a:buSzPts val="1600"/>
              <a:buFont typeface="Arial"/>
              <a:buNone/>
            </a:pPr>
            <a:r>
              <a:t/>
            </a:r>
            <a:endParaRPr sz="1600">
              <a:solidFill>
                <a:schemeClr val="lt1"/>
              </a:solidFill>
              <a:latin typeface="Arial"/>
              <a:ea typeface="Arial"/>
              <a:cs typeface="Arial"/>
              <a:sym typeface="Arial"/>
            </a:endParaRPr>
          </a:p>
          <a:p>
            <a:pPr indent="0" lvl="0" marL="0" marR="0" rtl="0" algn="just">
              <a:spcBef>
                <a:spcPts val="0"/>
              </a:spcBef>
              <a:spcAft>
                <a:spcPts val="0"/>
              </a:spcAft>
              <a:buNone/>
            </a:pPr>
            <a:r>
              <a:t/>
            </a:r>
            <a:endParaRPr sz="1600">
              <a:solidFill>
                <a:schemeClr val="lt1"/>
              </a:solidFill>
              <a:latin typeface="Arial"/>
              <a:ea typeface="Arial"/>
              <a:cs typeface="Arial"/>
              <a:sym typeface="Arial"/>
            </a:endParaRPr>
          </a:p>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Estrategias de Experiencia</a:t>
            </a:r>
            <a:endParaRPr/>
          </a:p>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Herramientas multisensoriales y manipulativas</a:t>
            </a:r>
            <a:endParaRPr/>
          </a:p>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Demostrar lo que saben y aprendieron: enseñando a otros, debatiendo, investigando.</a:t>
            </a:r>
            <a:endParaRPr/>
          </a:p>
          <a:p>
            <a:pPr indent="-285750" lvl="0" marL="285750" marR="0" rtl="0" algn="just">
              <a:lnSpc>
                <a:spcPct val="150000"/>
              </a:lnSpc>
              <a:spcBef>
                <a:spcPts val="0"/>
              </a:spcBef>
              <a:spcAft>
                <a:spcPts val="0"/>
              </a:spcAft>
              <a:buClr>
                <a:schemeClr val="lt1"/>
              </a:buClr>
              <a:buSzPts val="1600"/>
              <a:buFont typeface="Arial"/>
              <a:buChar char="•"/>
            </a:pPr>
            <a:r>
              <a:rPr lang="es-ES" sz="1600">
                <a:solidFill>
                  <a:schemeClr val="lt1"/>
                </a:solidFill>
                <a:latin typeface="Arial"/>
                <a:ea typeface="Arial"/>
                <a:cs typeface="Arial"/>
                <a:sym typeface="Arial"/>
              </a:rPr>
              <a:t>Dotarles de estrategias de autoconocimiento y de compensación.</a:t>
            </a:r>
            <a:endParaRPr/>
          </a:p>
        </p:txBody>
      </p:sp>
      <p:sp>
        <p:nvSpPr>
          <p:cNvPr id="564" name="Google Shape;564;p42"/>
          <p:cNvSpPr/>
          <p:nvPr/>
        </p:nvSpPr>
        <p:spPr>
          <a:xfrm rot="5400000">
            <a:off x="6810254" y="2708920"/>
            <a:ext cx="432048" cy="432048"/>
          </a:xfrm>
          <a:prstGeom prst="rightArrow">
            <a:avLst>
              <a:gd fmla="val 50000" name="adj1"/>
              <a:gd fmla="val 50000" name="adj2"/>
            </a:avLst>
          </a:prstGeom>
          <a:solidFill>
            <a:srgbClr val="4DA3D8"/>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5" name="Google Shape;565;p42"/>
          <p:cNvSpPr txBox="1"/>
          <p:nvPr/>
        </p:nvSpPr>
        <p:spPr>
          <a:xfrm>
            <a:off x="954587" y="5445224"/>
            <a:ext cx="3473397" cy="369332"/>
          </a:xfrm>
          <a:prstGeom prst="rect">
            <a:avLst/>
          </a:prstGeom>
          <a:solidFill>
            <a:srgbClr val="4DA3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0D2C3E"/>
                </a:solidFill>
                <a:latin typeface="Arial"/>
                <a:ea typeface="Arial"/>
                <a:cs typeface="Arial"/>
                <a:sym typeface="Arial"/>
              </a:rPr>
              <a:t>Benefician a todo el Alumnado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3600">
                <a:solidFill>
                  <a:srgbClr val="FF6600"/>
                </a:solidFill>
                <a:latin typeface="Arial"/>
                <a:ea typeface="Arial"/>
                <a:cs typeface="Arial"/>
                <a:sym typeface="Arial"/>
              </a:rPr>
              <a:t>ADAPTACIONES Y ESTRATEGIAS</a:t>
            </a:r>
            <a:endParaRPr/>
          </a:p>
        </p:txBody>
      </p:sp>
      <p:sp>
        <p:nvSpPr>
          <p:cNvPr id="571" name="Google Shape;571;p43"/>
          <p:cNvSpPr txBox="1"/>
          <p:nvPr>
            <p:ph idx="1" type="body"/>
          </p:nvPr>
        </p:nvSpPr>
        <p:spPr>
          <a:xfrm>
            <a:off x="395288" y="1700213"/>
            <a:ext cx="8229600" cy="47894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s-ES"/>
              <a:t> </a:t>
            </a:r>
            <a:endParaRPr/>
          </a:p>
          <a:p>
            <a:pPr indent="-139700" lvl="0" marL="342900" rtl="0" algn="just">
              <a:spcBef>
                <a:spcPts val="640"/>
              </a:spcBef>
              <a:spcAft>
                <a:spcPts val="0"/>
              </a:spcAft>
              <a:buClr>
                <a:schemeClr val="dk1"/>
              </a:buClr>
              <a:buSzPts val="3200"/>
              <a:buNone/>
            </a:pPr>
            <a:r>
              <a:t/>
            </a:r>
            <a:endParaRPr/>
          </a:p>
        </p:txBody>
      </p:sp>
      <p:sp>
        <p:nvSpPr>
          <p:cNvPr id="572" name="Google Shape;572;p43"/>
          <p:cNvSpPr/>
          <p:nvPr/>
        </p:nvSpPr>
        <p:spPr>
          <a:xfrm>
            <a:off x="1043608" y="1294392"/>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3" name="Google Shape;573;p43"/>
          <p:cNvSpPr txBox="1"/>
          <p:nvPr/>
        </p:nvSpPr>
        <p:spPr>
          <a:xfrm>
            <a:off x="3480752" y="1570314"/>
            <a:ext cx="5040560"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000">
                <a:solidFill>
                  <a:schemeClr val="dk1"/>
                </a:solidFill>
                <a:latin typeface="Arial"/>
                <a:ea typeface="Arial"/>
                <a:cs typeface="Arial"/>
                <a:sym typeface="Arial"/>
              </a:rPr>
              <a:t>Nos basamos en los protocolos gallegos para el TDAH y la Dislexia</a:t>
            </a:r>
            <a:r>
              <a:rPr lang="es-ES" sz="1800">
                <a:solidFill>
                  <a:schemeClr val="dk1"/>
                </a:solidFill>
                <a:latin typeface="Arial"/>
                <a:ea typeface="Arial"/>
                <a:cs typeface="Arial"/>
                <a:sym typeface="Arial"/>
              </a:rPr>
              <a:t>: </a:t>
            </a:r>
            <a:endParaRPr/>
          </a:p>
          <a:p>
            <a:pPr indent="-285750" lvl="0" marL="285750" marR="0" rtl="0" algn="just">
              <a:spcBef>
                <a:spcPts val="1200"/>
              </a:spcBef>
              <a:spcAft>
                <a:spcPts val="0"/>
              </a:spcAft>
              <a:buClr>
                <a:schemeClr val="dk1"/>
              </a:buClr>
              <a:buSzPts val="1600"/>
              <a:buFont typeface="Arial"/>
              <a:buChar char="•"/>
            </a:pPr>
            <a:r>
              <a:rPr lang="es-ES" sz="1600">
                <a:solidFill>
                  <a:schemeClr val="dk1"/>
                </a:solidFill>
                <a:latin typeface="Arial"/>
                <a:ea typeface="Arial"/>
                <a:cs typeface="Arial"/>
                <a:sym typeface="Arial"/>
              </a:rPr>
              <a:t>PROTOCOLO DE CONSENSO SOBRE TDAH NA INFANCIA E NA ADOLESCENCIA NOS ÁMBITOS EDUCATIVO E SANITARIO:</a:t>
            </a:r>
            <a:endParaRPr/>
          </a:p>
          <a:p>
            <a:pPr indent="0" lvl="0" marL="0" marR="0" rtl="0" algn="just">
              <a:spcBef>
                <a:spcPts val="600"/>
              </a:spcBef>
              <a:spcAft>
                <a:spcPts val="0"/>
              </a:spcAft>
              <a:buNone/>
            </a:pPr>
            <a:r>
              <a:rPr lang="es-ES" sz="1600" u="sng">
                <a:solidFill>
                  <a:schemeClr val="dk1"/>
                </a:solidFill>
                <a:latin typeface="Arial"/>
                <a:ea typeface="Arial"/>
                <a:cs typeface="Arial"/>
                <a:sym typeface="Arial"/>
                <a:hlinkClick r:id="rId3">
                  <a:extLst>
                    <a:ext uri="{A12FA001-AC4F-418D-AE19-62706E023703}">
                      <ahyp:hlinkClr val="tx"/>
                    </a:ext>
                  </a:extLst>
                </a:hlinkClick>
              </a:rPr>
              <a:t>http://www.edu.xunta.gal/portal/sites/web/files/content_type/learningobject/2016/03/10/279115ead0c382ad1bc6d018a201e703.pdf</a:t>
            </a:r>
            <a:r>
              <a:rPr lang="es-ES" sz="1600">
                <a:solidFill>
                  <a:schemeClr val="dk1"/>
                </a:solidFill>
                <a:latin typeface="Arial"/>
                <a:ea typeface="Arial"/>
                <a:cs typeface="Arial"/>
                <a:sym typeface="Arial"/>
              </a:rPr>
              <a:t> </a:t>
            </a:r>
            <a:endParaRPr/>
          </a:p>
          <a:p>
            <a:pPr indent="-285750" lvl="0" marL="285750" marR="0" rtl="0" algn="just">
              <a:spcBef>
                <a:spcPts val="2400"/>
              </a:spcBef>
              <a:spcAft>
                <a:spcPts val="0"/>
              </a:spcAft>
              <a:buClr>
                <a:schemeClr val="dk1"/>
              </a:buClr>
              <a:buSzPts val="1600"/>
              <a:buFont typeface="Arial"/>
              <a:buChar char="•"/>
            </a:pPr>
            <a:r>
              <a:rPr lang="es-ES" sz="1600">
                <a:solidFill>
                  <a:schemeClr val="dk1"/>
                </a:solidFill>
                <a:latin typeface="Arial"/>
                <a:ea typeface="Arial"/>
                <a:cs typeface="Arial"/>
                <a:sym typeface="Arial"/>
              </a:rPr>
              <a:t>PROTOCOLO PARA A INTERVENCIÓN PSICOEDUCATIVA DA DISLEXIA E/OU OUTRAS DIFICULTADES ESPECÍFICAS DA APRENDIZAXE:</a:t>
            </a:r>
            <a:endParaRPr sz="1600">
              <a:solidFill>
                <a:schemeClr val="dk1"/>
              </a:solidFill>
              <a:latin typeface="Arial"/>
              <a:ea typeface="Arial"/>
              <a:cs typeface="Arial"/>
              <a:sym typeface="Arial"/>
            </a:endParaRPr>
          </a:p>
          <a:p>
            <a:pPr indent="0" lvl="0" marL="0" marR="0" rtl="0" algn="just">
              <a:spcBef>
                <a:spcPts val="600"/>
              </a:spcBef>
              <a:spcAft>
                <a:spcPts val="0"/>
              </a:spcAft>
              <a:buNone/>
            </a:pPr>
            <a:r>
              <a:rPr lang="es-ES" sz="1600" u="sng">
                <a:solidFill>
                  <a:schemeClr val="dk1"/>
                </a:solidFill>
                <a:latin typeface="Arial"/>
                <a:ea typeface="Arial"/>
                <a:cs typeface="Arial"/>
                <a:sym typeface="Arial"/>
                <a:hlinkClick r:id="rId4">
                  <a:extLst>
                    <a:ext uri="{A12FA001-AC4F-418D-AE19-62706E023703}">
                      <ahyp:hlinkClr val="tx"/>
                    </a:ext>
                  </a:extLst>
                </a:hlinkClick>
              </a:rPr>
              <a:t>http://www.edu.xunta.gal/portal/sites/web/files/content_type/learningobject/2020/01/29/b1f7a5a38ba6d61c7692d3fff8ca53bd.pdf</a:t>
            </a:r>
            <a:r>
              <a:rPr lang="es-ES" sz="1600">
                <a:solidFill>
                  <a:schemeClr val="dk1"/>
                </a:solidFill>
                <a:latin typeface="Arial"/>
                <a:ea typeface="Arial"/>
                <a:cs typeface="Arial"/>
                <a:sym typeface="Arial"/>
              </a:rPr>
              <a:t> </a:t>
            </a:r>
            <a:endParaRPr/>
          </a:p>
        </p:txBody>
      </p:sp>
      <p:pic>
        <p:nvPicPr>
          <p:cNvPr id="574" name="Google Shape;574;p43"/>
          <p:cNvPicPr preferRelativeResize="0"/>
          <p:nvPr/>
        </p:nvPicPr>
        <p:blipFill rotWithShape="1">
          <a:blip r:embed="rId5">
            <a:alphaModFix/>
          </a:blip>
          <a:srcRect b="0" l="0" r="0" t="0"/>
          <a:stretch/>
        </p:blipFill>
        <p:spPr>
          <a:xfrm>
            <a:off x="600416" y="1395840"/>
            <a:ext cx="2462916" cy="3481154"/>
          </a:xfrm>
          <a:prstGeom prst="rect">
            <a:avLst/>
          </a:prstGeom>
          <a:noFill/>
          <a:ln>
            <a:noFill/>
          </a:ln>
        </p:spPr>
      </p:pic>
      <p:pic>
        <p:nvPicPr>
          <p:cNvPr id="575" name="Google Shape;575;p43"/>
          <p:cNvPicPr preferRelativeResize="0"/>
          <p:nvPr/>
        </p:nvPicPr>
        <p:blipFill rotWithShape="1">
          <a:blip r:embed="rId6">
            <a:alphaModFix/>
          </a:blip>
          <a:srcRect b="0" l="0" r="0" t="0"/>
          <a:stretch/>
        </p:blipFill>
        <p:spPr>
          <a:xfrm>
            <a:off x="1138567" y="3161538"/>
            <a:ext cx="2085462" cy="2950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3200">
                <a:solidFill>
                  <a:srgbClr val="FF6600"/>
                </a:solidFill>
                <a:latin typeface="Arial"/>
                <a:ea typeface="Arial"/>
                <a:cs typeface="Arial"/>
                <a:sym typeface="Arial"/>
              </a:rPr>
              <a:t>ADAPTACIONES Y ESTRATEGIAS GENERALES</a:t>
            </a:r>
            <a:endParaRPr/>
          </a:p>
        </p:txBody>
      </p:sp>
      <p:sp>
        <p:nvSpPr>
          <p:cNvPr id="581" name="Google Shape;581;p44"/>
          <p:cNvSpPr txBox="1"/>
          <p:nvPr>
            <p:ph idx="1" type="body"/>
          </p:nvPr>
        </p:nvSpPr>
        <p:spPr>
          <a:xfrm>
            <a:off x="395288" y="1700213"/>
            <a:ext cx="8229600" cy="47894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None/>
            </a:pPr>
            <a:r>
              <a:rPr lang="es-ES"/>
              <a:t> </a:t>
            </a:r>
            <a:endParaRPr/>
          </a:p>
          <a:p>
            <a:pPr indent="-139700" lvl="0" marL="342900" rtl="0" algn="just">
              <a:spcBef>
                <a:spcPts val="640"/>
              </a:spcBef>
              <a:spcAft>
                <a:spcPts val="0"/>
              </a:spcAft>
              <a:buClr>
                <a:schemeClr val="dk1"/>
              </a:buClr>
              <a:buSzPts val="3200"/>
              <a:buNone/>
            </a:pPr>
            <a:r>
              <a:t/>
            </a:r>
            <a:endParaRPr/>
          </a:p>
        </p:txBody>
      </p:sp>
      <p:sp>
        <p:nvSpPr>
          <p:cNvPr id="582" name="Google Shape;582;p44"/>
          <p:cNvSpPr/>
          <p:nvPr/>
        </p:nvSpPr>
        <p:spPr>
          <a:xfrm>
            <a:off x="1043608" y="1294392"/>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3" name="Google Shape;583;p44"/>
          <p:cNvSpPr txBox="1"/>
          <p:nvPr/>
        </p:nvSpPr>
        <p:spPr>
          <a:xfrm>
            <a:off x="457200" y="1445623"/>
            <a:ext cx="8435280" cy="4451159"/>
          </a:xfrm>
          <a:prstGeom prst="rect">
            <a:avLst/>
          </a:prstGeom>
          <a:solidFill>
            <a:srgbClr val="FDE5CB"/>
          </a:solidFill>
          <a:ln>
            <a:noFill/>
          </a:ln>
        </p:spPr>
        <p:txBody>
          <a:bodyPr anchorCtr="0" anchor="ctr" bIns="108000" lIns="144000" spcFirstLastPara="1" rIns="216000" wrap="square" tIns="108000">
            <a:noAutofit/>
          </a:bodyPr>
          <a:lstStyle/>
          <a:p>
            <a:pPr indent="-342900" lvl="0" marL="342900" marR="0" rtl="0" algn="just">
              <a:spcBef>
                <a:spcPts val="0"/>
              </a:spcBef>
              <a:spcAft>
                <a:spcPts val="0"/>
              </a:spcAft>
              <a:buClr>
                <a:schemeClr val="dk1"/>
              </a:buClr>
              <a:buSzPts val="1800"/>
              <a:buFont typeface="Arial"/>
              <a:buChar char="•"/>
            </a:pPr>
            <a:r>
              <a:rPr lang="es-ES" sz="1800">
                <a:solidFill>
                  <a:schemeClr val="dk1"/>
                </a:solidFill>
                <a:latin typeface="Arial"/>
                <a:ea typeface="Arial"/>
                <a:cs typeface="Arial"/>
                <a:sym typeface="Arial"/>
              </a:rPr>
              <a:t>Evitar corregir en alto.</a:t>
            </a:r>
            <a:endParaRPr/>
          </a:p>
          <a:p>
            <a:pPr indent="-342900" lvl="0" marL="342900" marR="0" rtl="0" algn="just">
              <a:spcBef>
                <a:spcPts val="360"/>
              </a:spcBef>
              <a:spcAft>
                <a:spcPts val="0"/>
              </a:spcAft>
              <a:buClr>
                <a:schemeClr val="dk1"/>
              </a:buClr>
              <a:buSzPts val="1800"/>
              <a:buFont typeface="Arial"/>
              <a:buChar char="•"/>
            </a:pPr>
            <a:r>
              <a:rPr lang="es-ES" sz="1800" u="sng">
                <a:solidFill>
                  <a:schemeClr val="dk1"/>
                </a:solidFill>
                <a:latin typeface="Arial"/>
                <a:ea typeface="Arial"/>
                <a:cs typeface="Arial"/>
                <a:sym typeface="Arial"/>
              </a:rPr>
              <a:t>Si utilizamos la corrección</a:t>
            </a:r>
            <a:r>
              <a:rPr lang="es-ES" sz="1800">
                <a:solidFill>
                  <a:schemeClr val="dk1"/>
                </a:solidFill>
                <a:latin typeface="Arial"/>
                <a:ea typeface="Arial"/>
                <a:cs typeface="Arial"/>
                <a:sym typeface="Arial"/>
              </a:rPr>
              <a:t> entre compañeros debemos antes generar un buen clima de aula.</a:t>
            </a:r>
            <a:endParaRPr/>
          </a:p>
          <a:p>
            <a:pPr indent="-342900" lvl="0" marL="342900" marR="0" rtl="0" algn="just">
              <a:spcBef>
                <a:spcPts val="360"/>
              </a:spcBef>
              <a:spcAft>
                <a:spcPts val="0"/>
              </a:spcAft>
              <a:buClr>
                <a:schemeClr val="dk1"/>
              </a:buClr>
              <a:buSzPts val="1800"/>
              <a:buFont typeface="Arial"/>
              <a:buChar char="•"/>
            </a:pPr>
            <a:r>
              <a:rPr lang="es-ES" sz="1800">
                <a:solidFill>
                  <a:schemeClr val="dk1"/>
                </a:solidFill>
                <a:latin typeface="Arial"/>
                <a:ea typeface="Arial"/>
                <a:cs typeface="Arial"/>
                <a:sym typeface="Arial"/>
              </a:rPr>
              <a:t>Evitar utilizar bolígrafos rojos. Dotarles de estrategias de autocorrección (evitando estrategias que generen dependencia).</a:t>
            </a:r>
            <a:endParaRPr/>
          </a:p>
          <a:p>
            <a:pPr indent="-342900" lvl="0" marL="342900" marR="0" rtl="0" algn="just">
              <a:spcBef>
                <a:spcPts val="360"/>
              </a:spcBef>
              <a:spcAft>
                <a:spcPts val="0"/>
              </a:spcAft>
              <a:buClr>
                <a:schemeClr val="dk1"/>
              </a:buClr>
              <a:buSzPts val="1800"/>
              <a:buFont typeface="Arial"/>
              <a:buChar char="•"/>
            </a:pPr>
            <a:r>
              <a:rPr lang="es-ES" sz="1800">
                <a:solidFill>
                  <a:schemeClr val="dk1"/>
                </a:solidFill>
                <a:latin typeface="Arial"/>
                <a:ea typeface="Arial"/>
                <a:cs typeface="Arial"/>
                <a:sym typeface="Arial"/>
              </a:rPr>
              <a:t>Valorar el conocimiento de la materia y no la forma de expresión o las faltas ortográficas.</a:t>
            </a:r>
            <a:endParaRPr/>
          </a:p>
          <a:p>
            <a:pPr indent="-342900" lvl="0" marL="342900" marR="0" rtl="0" algn="just">
              <a:spcBef>
                <a:spcPts val="360"/>
              </a:spcBef>
              <a:spcAft>
                <a:spcPts val="0"/>
              </a:spcAft>
              <a:buClr>
                <a:schemeClr val="dk1"/>
              </a:buClr>
              <a:buSzPts val="1800"/>
              <a:buFont typeface="Arial"/>
              <a:buChar char="•"/>
            </a:pPr>
            <a:r>
              <a:rPr lang="es-ES" sz="1800">
                <a:solidFill>
                  <a:schemeClr val="dk1"/>
                </a:solidFill>
                <a:latin typeface="Arial"/>
                <a:ea typeface="Arial"/>
                <a:cs typeface="Arial"/>
                <a:sym typeface="Arial"/>
              </a:rPr>
              <a:t>Apoyos de organización del pensamiento y estructura de las composiciones escritas.</a:t>
            </a:r>
            <a:endParaRPr/>
          </a:p>
          <a:p>
            <a:pPr indent="-342900" lvl="0" marL="342900" marR="0" rtl="0" algn="just">
              <a:spcBef>
                <a:spcPts val="360"/>
              </a:spcBef>
              <a:spcAft>
                <a:spcPts val="0"/>
              </a:spcAft>
              <a:buClr>
                <a:schemeClr val="dk1"/>
              </a:buClr>
              <a:buSzPts val="1800"/>
              <a:buFont typeface="Arial"/>
              <a:buChar char="•"/>
            </a:pPr>
            <a:r>
              <a:rPr lang="es-ES" sz="1800">
                <a:solidFill>
                  <a:schemeClr val="dk1"/>
                </a:solidFill>
                <a:latin typeface="Arial"/>
                <a:ea typeface="Arial"/>
                <a:cs typeface="Arial"/>
                <a:sym typeface="Arial"/>
              </a:rPr>
              <a:t>Evitar las lecturas en voz alta en contextos de grupo si el alumno aún no está preparado.</a:t>
            </a:r>
            <a:endParaRPr/>
          </a:p>
          <a:p>
            <a:pPr indent="-342900" lvl="0" marL="342900" marR="0" rtl="0" algn="just">
              <a:spcBef>
                <a:spcPts val="360"/>
              </a:spcBef>
              <a:spcAft>
                <a:spcPts val="0"/>
              </a:spcAft>
              <a:buClr>
                <a:schemeClr val="dk1"/>
              </a:buClr>
              <a:buSzPts val="1800"/>
              <a:buFont typeface="Arial"/>
              <a:buChar char="•"/>
            </a:pPr>
            <a:r>
              <a:rPr lang="es-ES" sz="1800">
                <a:solidFill>
                  <a:schemeClr val="dk1"/>
                </a:solidFill>
                <a:latin typeface="Arial"/>
                <a:ea typeface="Arial"/>
                <a:cs typeface="Arial"/>
                <a:sym typeface="Arial"/>
              </a:rPr>
              <a:t>Ser conscientes de que estrategias visuales y de experiencia no solo son aptas para infantil o primaria, sino para cualquier nivel educativo.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http://pequebebes.com/wp-content/2009/12/debres.jpg" id="588" name="Google Shape;588;p45"/>
          <p:cNvPicPr preferRelativeResize="0"/>
          <p:nvPr/>
        </p:nvPicPr>
        <p:blipFill rotWithShape="1">
          <a:blip r:embed="rId3">
            <a:alphaModFix/>
          </a:blip>
          <a:srcRect b="0" l="0" r="0" t="0"/>
          <a:stretch/>
        </p:blipFill>
        <p:spPr>
          <a:xfrm>
            <a:off x="0" y="-150019"/>
            <a:ext cx="2836862" cy="2103437"/>
          </a:xfrm>
          <a:prstGeom prst="rect">
            <a:avLst/>
          </a:prstGeom>
          <a:noFill/>
          <a:ln>
            <a:noFill/>
          </a:ln>
        </p:spPr>
      </p:pic>
      <p:sp>
        <p:nvSpPr>
          <p:cNvPr id="589" name="Google Shape;589;p45"/>
          <p:cNvSpPr txBox="1"/>
          <p:nvPr>
            <p:ph type="title"/>
          </p:nvPr>
        </p:nvSpPr>
        <p:spPr>
          <a:xfrm>
            <a:off x="1979712" y="371733"/>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s-ES" sz="3200">
                <a:solidFill>
                  <a:srgbClr val="FF6600"/>
                </a:solidFill>
                <a:latin typeface="Arial"/>
                <a:ea typeface="Arial"/>
                <a:cs typeface="Arial"/>
                <a:sym typeface="Arial"/>
              </a:rPr>
              <a:t>ADAPTACIONES GENERALES:</a:t>
            </a:r>
            <a:endParaRPr/>
          </a:p>
        </p:txBody>
      </p:sp>
      <p:grpSp>
        <p:nvGrpSpPr>
          <p:cNvPr id="590" name="Google Shape;590;p45"/>
          <p:cNvGrpSpPr/>
          <p:nvPr/>
        </p:nvGrpSpPr>
        <p:grpSpPr>
          <a:xfrm>
            <a:off x="971600" y="1485449"/>
            <a:ext cx="7920880" cy="5108780"/>
            <a:chOff x="0" y="3121"/>
            <a:chExt cx="7920880" cy="5108780"/>
          </a:xfrm>
        </p:grpSpPr>
        <p:sp>
          <p:nvSpPr>
            <p:cNvPr id="591" name="Google Shape;591;p45"/>
            <p:cNvSpPr/>
            <p:nvPr/>
          </p:nvSpPr>
          <p:spPr>
            <a:xfrm>
              <a:off x="0" y="3121"/>
              <a:ext cx="7920880" cy="729825"/>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5"/>
            <p:cNvSpPr txBox="1"/>
            <p:nvPr/>
          </p:nvSpPr>
          <p:spPr>
            <a:xfrm>
              <a:off x="21376" y="24497"/>
              <a:ext cx="7878128" cy="687073"/>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Alternativas al examen tradicional: oral, preguntas cortas, trabajos de experiencia</a:t>
              </a:r>
              <a:endParaRPr/>
            </a:p>
          </p:txBody>
        </p:sp>
        <p:sp>
          <p:nvSpPr>
            <p:cNvPr id="593" name="Google Shape;593;p45"/>
            <p:cNvSpPr/>
            <p:nvPr/>
          </p:nvSpPr>
          <p:spPr>
            <a:xfrm rot="5400000">
              <a:off x="3823597" y="751192"/>
              <a:ext cx="273684" cy="328421"/>
            </a:xfrm>
            <a:prstGeom prst="righ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txBox="1"/>
            <p:nvPr/>
          </p:nvSpPr>
          <p:spPr>
            <a:xfrm>
              <a:off x="3861913" y="778561"/>
              <a:ext cx="197053" cy="1915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95" name="Google Shape;595;p45"/>
            <p:cNvSpPr/>
            <p:nvPr/>
          </p:nvSpPr>
          <p:spPr>
            <a:xfrm>
              <a:off x="0" y="1097860"/>
              <a:ext cx="7920880" cy="729825"/>
            </a:xfrm>
            <a:prstGeom prst="roundRect">
              <a:avLst>
                <a:gd fmla="val 10000" name="adj"/>
              </a:avLst>
            </a:prstGeom>
            <a:solidFill>
              <a:srgbClr val="227F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5"/>
            <p:cNvSpPr txBox="1"/>
            <p:nvPr/>
          </p:nvSpPr>
          <p:spPr>
            <a:xfrm>
              <a:off x="21376" y="1119236"/>
              <a:ext cx="7878128" cy="687073"/>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Exámenes y tareas adaptados. (Tipos de fuente : Century Gothic, Comics Sans,  </a:t>
              </a:r>
              <a:r>
                <a:rPr b="1" i="0" lang="es-ES" sz="1600" u="sng">
                  <a:solidFill>
                    <a:schemeClr val="lt1"/>
                  </a:solidFill>
                  <a:latin typeface="Arial"/>
                  <a:ea typeface="Arial"/>
                  <a:cs typeface="Arial"/>
                  <a:sym typeface="Arial"/>
                  <a:hlinkClick r:id="rId4">
                    <a:extLst>
                      <a:ext uri="{A12FA001-AC4F-418D-AE19-62706E023703}">
                        <ahyp:hlinkClr val="tx"/>
                      </a:ext>
                    </a:extLst>
                  </a:hlinkClick>
                </a:rPr>
                <a:t>OpenDyslexic</a:t>
              </a:r>
              <a:r>
                <a:rPr b="1" lang="es-ES" sz="1600">
                  <a:solidFill>
                    <a:schemeClr val="lt1"/>
                  </a:solidFill>
                  <a:latin typeface="Arial"/>
                  <a:ea typeface="Arial"/>
                  <a:cs typeface="Arial"/>
                  <a:sym typeface="Arial"/>
                </a:rPr>
                <a:t>, tamaño, espacios, estructura…) </a:t>
              </a:r>
              <a:endParaRPr/>
            </a:p>
          </p:txBody>
        </p:sp>
        <p:sp>
          <p:nvSpPr>
            <p:cNvPr id="597" name="Google Shape;597;p45"/>
            <p:cNvSpPr/>
            <p:nvPr/>
          </p:nvSpPr>
          <p:spPr>
            <a:xfrm rot="5400000">
              <a:off x="3829156" y="1838520"/>
              <a:ext cx="262567" cy="328421"/>
            </a:xfrm>
            <a:prstGeom prst="rightArrow">
              <a:avLst>
                <a:gd fmla="val 60000" name="adj1"/>
                <a:gd fmla="val 50000" name="adj2"/>
              </a:avLst>
            </a:prstGeom>
            <a:solidFill>
              <a:srgbClr val="2580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txBox="1"/>
            <p:nvPr/>
          </p:nvSpPr>
          <p:spPr>
            <a:xfrm>
              <a:off x="3861913" y="1871447"/>
              <a:ext cx="197053" cy="183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599" name="Google Shape;599;p45"/>
            <p:cNvSpPr/>
            <p:nvPr/>
          </p:nvSpPr>
          <p:spPr>
            <a:xfrm>
              <a:off x="0" y="2177776"/>
              <a:ext cx="7920880" cy="729825"/>
            </a:xfrm>
            <a:prstGeom prst="roundRect">
              <a:avLst>
                <a:gd fmla="val 10000" name="adj"/>
              </a:avLst>
            </a:prstGeom>
            <a:solidFill>
              <a:srgbClr val="2C815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5"/>
            <p:cNvSpPr txBox="1"/>
            <p:nvPr/>
          </p:nvSpPr>
          <p:spPr>
            <a:xfrm>
              <a:off x="21376" y="2199152"/>
              <a:ext cx="7878128" cy="687073"/>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Escuchar sin tomar apuntes (evitando el copiado) pero…</a:t>
              </a:r>
              <a:endParaRPr/>
            </a:p>
          </p:txBody>
        </p:sp>
        <p:sp>
          <p:nvSpPr>
            <p:cNvPr id="601" name="Google Shape;601;p45"/>
            <p:cNvSpPr/>
            <p:nvPr/>
          </p:nvSpPr>
          <p:spPr>
            <a:xfrm rot="5400000">
              <a:off x="3818039" y="2933259"/>
              <a:ext cx="284801" cy="328421"/>
            </a:xfrm>
            <a:prstGeom prst="rightArrow">
              <a:avLst>
                <a:gd fmla="val 60000" name="adj1"/>
                <a:gd fmla="val 50000" name="adj2"/>
              </a:avLst>
            </a:prstGeom>
            <a:solidFill>
              <a:srgbClr val="328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txBox="1"/>
            <p:nvPr/>
          </p:nvSpPr>
          <p:spPr>
            <a:xfrm>
              <a:off x="3861913" y="2955069"/>
              <a:ext cx="197053" cy="19936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603" name="Google Shape;603;p45"/>
            <p:cNvSpPr/>
            <p:nvPr/>
          </p:nvSpPr>
          <p:spPr>
            <a:xfrm>
              <a:off x="0" y="3287337"/>
              <a:ext cx="7920880" cy="729825"/>
            </a:xfrm>
            <a:prstGeom prst="roundRect">
              <a:avLst>
                <a:gd fmla="val 10000" name="adj"/>
              </a:avLst>
            </a:prstGeom>
            <a:solidFill>
              <a:srgbClr val="36834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5"/>
            <p:cNvSpPr txBox="1"/>
            <p:nvPr/>
          </p:nvSpPr>
          <p:spPr>
            <a:xfrm>
              <a:off x="21376" y="3308713"/>
              <a:ext cx="7878128" cy="687073"/>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Facilitando herramientas y apoyos multisensoriales.</a:t>
              </a:r>
              <a:endParaRPr/>
            </a:p>
          </p:txBody>
        </p:sp>
        <p:sp>
          <p:nvSpPr>
            <p:cNvPr id="605" name="Google Shape;605;p45"/>
            <p:cNvSpPr/>
            <p:nvPr/>
          </p:nvSpPr>
          <p:spPr>
            <a:xfrm rot="5400000">
              <a:off x="3823597" y="4035409"/>
              <a:ext cx="273684" cy="328421"/>
            </a:xfrm>
            <a:prstGeom prst="rightArrow">
              <a:avLst>
                <a:gd fmla="val 60000" name="adj1"/>
                <a:gd fmla="val 50000" name="adj2"/>
              </a:avLst>
            </a:prstGeom>
            <a:solidFill>
              <a:srgbClr val="4C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5"/>
            <p:cNvSpPr txBox="1"/>
            <p:nvPr/>
          </p:nvSpPr>
          <p:spPr>
            <a:xfrm>
              <a:off x="3861913" y="4062778"/>
              <a:ext cx="197053" cy="1915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607" name="Google Shape;607;p45"/>
            <p:cNvSpPr/>
            <p:nvPr/>
          </p:nvSpPr>
          <p:spPr>
            <a:xfrm>
              <a:off x="0" y="4382076"/>
              <a:ext cx="7920880" cy="729825"/>
            </a:xfrm>
            <a:prstGeom prst="roundRect">
              <a:avLst>
                <a:gd fmla="val 10000" name="adj"/>
              </a:avLst>
            </a:prstGeom>
            <a:solidFill>
              <a:srgbClr val="4C844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5"/>
            <p:cNvSpPr txBox="1"/>
            <p:nvPr/>
          </p:nvSpPr>
          <p:spPr>
            <a:xfrm>
              <a:off x="21376" y="4403452"/>
              <a:ext cx="7878128" cy="687073"/>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1" lang="es-ES" sz="1600">
                  <a:solidFill>
                    <a:schemeClr val="lt1"/>
                  </a:solidFill>
                  <a:latin typeface="Arial"/>
                  <a:ea typeface="Arial"/>
                  <a:cs typeface="Arial"/>
                  <a:sym typeface="Arial"/>
                </a:rPr>
                <a:t>Deberes y tareas: Regular la cantidad, evitar copiados y dictados, generar estrategias de corrección en la escritura, potenciar procesos adecuados de lectura.</a:t>
              </a: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6"/>
          <p:cNvSpPr txBox="1"/>
          <p:nvPr>
            <p:ph idx="1" type="body"/>
          </p:nvPr>
        </p:nvSpPr>
        <p:spPr>
          <a:xfrm>
            <a:off x="575431" y="1196752"/>
            <a:ext cx="7993137" cy="5184998"/>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000"/>
              <a:buChar char="•"/>
            </a:pPr>
            <a:r>
              <a:rPr lang="es-ES" sz="2000">
                <a:latin typeface="Arial"/>
                <a:ea typeface="Arial"/>
                <a:cs typeface="Arial"/>
                <a:sym typeface="Arial"/>
              </a:rPr>
              <a:t>Trabajar los </a:t>
            </a:r>
            <a:r>
              <a:rPr lang="es-ES" sz="2000">
                <a:solidFill>
                  <a:srgbClr val="0070C0"/>
                </a:solidFill>
                <a:latin typeface="Arial"/>
                <a:ea typeface="Arial"/>
                <a:cs typeface="Arial"/>
                <a:sym typeface="Arial"/>
              </a:rPr>
              <a:t>principios básicos</a:t>
            </a:r>
            <a:r>
              <a:rPr lang="es-ES" sz="2000">
                <a:latin typeface="Arial"/>
                <a:ea typeface="Arial"/>
                <a:cs typeface="Arial"/>
                <a:sym typeface="Arial"/>
              </a:rPr>
              <a:t>.</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Fomentar la </a:t>
            </a:r>
            <a:r>
              <a:rPr lang="es-ES" sz="2000">
                <a:solidFill>
                  <a:srgbClr val="0070C0"/>
                </a:solidFill>
                <a:latin typeface="Arial"/>
                <a:ea typeface="Arial"/>
                <a:cs typeface="Arial"/>
                <a:sym typeface="Arial"/>
              </a:rPr>
              <a:t>percepción visual</a:t>
            </a:r>
            <a:r>
              <a:rPr lang="es-ES" sz="2000">
                <a:latin typeface="Arial"/>
                <a:ea typeface="Arial"/>
                <a:cs typeface="Arial"/>
                <a:sym typeface="Arial"/>
              </a:rPr>
              <a:t>: imprescindible.</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Priorizar actividades </a:t>
            </a:r>
            <a:r>
              <a:rPr lang="es-ES" sz="2000">
                <a:solidFill>
                  <a:srgbClr val="0070C0"/>
                </a:solidFill>
                <a:latin typeface="Arial"/>
                <a:ea typeface="Arial"/>
                <a:cs typeface="Arial"/>
                <a:sym typeface="Arial"/>
              </a:rPr>
              <a:t>manipulativas</a:t>
            </a:r>
            <a:r>
              <a:rPr lang="es-ES" sz="2000">
                <a:latin typeface="Arial"/>
                <a:ea typeface="Arial"/>
                <a:cs typeface="Arial"/>
                <a:sym typeface="Arial"/>
              </a:rPr>
              <a:t>, comprensión de </a:t>
            </a:r>
            <a:r>
              <a:rPr lang="es-ES" sz="2000">
                <a:solidFill>
                  <a:srgbClr val="0070C0"/>
                </a:solidFill>
                <a:latin typeface="Arial"/>
                <a:ea typeface="Arial"/>
                <a:cs typeface="Arial"/>
                <a:sym typeface="Arial"/>
              </a:rPr>
              <a:t>conceptos</a:t>
            </a:r>
            <a:r>
              <a:rPr lang="es-ES" sz="2000">
                <a:latin typeface="Arial"/>
                <a:ea typeface="Arial"/>
                <a:cs typeface="Arial"/>
                <a:sym typeface="Arial"/>
              </a:rPr>
              <a:t>, </a:t>
            </a:r>
            <a:r>
              <a:rPr lang="es-ES" sz="2000">
                <a:solidFill>
                  <a:srgbClr val="0070C0"/>
                </a:solidFill>
                <a:latin typeface="Arial"/>
                <a:ea typeface="Arial"/>
                <a:cs typeface="Arial"/>
                <a:sym typeface="Arial"/>
              </a:rPr>
              <a:t>operaciones</a:t>
            </a:r>
            <a:r>
              <a:rPr lang="es-ES" sz="2000">
                <a:latin typeface="Arial"/>
                <a:ea typeface="Arial"/>
                <a:cs typeface="Arial"/>
                <a:sym typeface="Arial"/>
              </a:rPr>
              <a:t> y desarrollo de los procedimientos  </a:t>
            </a:r>
            <a:r>
              <a:rPr lang="es-ES" sz="2000">
                <a:solidFill>
                  <a:srgbClr val="0070C0"/>
                </a:solidFill>
                <a:latin typeface="Arial"/>
                <a:ea typeface="Arial"/>
                <a:cs typeface="Arial"/>
                <a:sym typeface="Arial"/>
              </a:rPr>
              <a:t>memorísticos</a:t>
            </a:r>
            <a:r>
              <a:rPr lang="es-ES" sz="2000">
                <a:latin typeface="Arial"/>
                <a:ea typeface="Arial"/>
                <a:cs typeface="Arial"/>
                <a:sym typeface="Arial"/>
              </a:rPr>
              <a:t> (evitando que se mecanicen los contenidos).</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Estimular la </a:t>
            </a:r>
            <a:r>
              <a:rPr lang="es-ES" sz="2000">
                <a:solidFill>
                  <a:srgbClr val="0070C0"/>
                </a:solidFill>
                <a:latin typeface="Arial"/>
                <a:ea typeface="Arial"/>
                <a:cs typeface="Arial"/>
                <a:sym typeface="Arial"/>
              </a:rPr>
              <a:t>relectura</a:t>
            </a:r>
            <a:r>
              <a:rPr lang="es-ES" sz="2000">
                <a:latin typeface="Arial"/>
                <a:ea typeface="Arial"/>
                <a:cs typeface="Arial"/>
                <a:sym typeface="Arial"/>
              </a:rPr>
              <a:t> y el uso de </a:t>
            </a:r>
            <a:r>
              <a:rPr lang="es-ES" sz="2000">
                <a:solidFill>
                  <a:srgbClr val="0070C0"/>
                </a:solidFill>
                <a:latin typeface="Arial"/>
                <a:ea typeface="Arial"/>
                <a:cs typeface="Arial"/>
                <a:sym typeface="Arial"/>
              </a:rPr>
              <a:t>representaciones</a:t>
            </a:r>
            <a:r>
              <a:rPr lang="es-ES" sz="2000">
                <a:latin typeface="Arial"/>
                <a:ea typeface="Arial"/>
                <a:cs typeface="Arial"/>
                <a:sym typeface="Arial"/>
              </a:rPr>
              <a:t> concretas para apoyar así la comprensión de los problemas.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Eliminar la información que no es necesaria.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Graduar la dificultad y presentar los ejercicios de forma </a:t>
            </a:r>
            <a:r>
              <a:rPr lang="es-ES" sz="2000">
                <a:solidFill>
                  <a:srgbClr val="0070C0"/>
                </a:solidFill>
                <a:latin typeface="Arial"/>
                <a:ea typeface="Arial"/>
                <a:cs typeface="Arial"/>
                <a:sym typeface="Arial"/>
              </a:rPr>
              <a:t>variada, atractiva</a:t>
            </a:r>
            <a:r>
              <a:rPr lang="es-ES" sz="2000">
                <a:latin typeface="Arial"/>
                <a:ea typeface="Arial"/>
                <a:cs typeface="Arial"/>
                <a:sym typeface="Arial"/>
              </a:rPr>
              <a:t>, utilizando situaciones de la vida real. </a:t>
            </a:r>
            <a:endParaRPr/>
          </a:p>
          <a:p>
            <a:pPr indent="-342900" lvl="0" marL="342900" rtl="0" algn="just">
              <a:spcBef>
                <a:spcPts val="1000"/>
              </a:spcBef>
              <a:spcAft>
                <a:spcPts val="0"/>
              </a:spcAft>
              <a:buClr>
                <a:schemeClr val="dk1"/>
              </a:buClr>
              <a:buSzPts val="2000"/>
              <a:buChar char="•"/>
            </a:pPr>
            <a:r>
              <a:rPr lang="es-ES" sz="2000">
                <a:latin typeface="Arial"/>
                <a:ea typeface="Arial"/>
                <a:cs typeface="Arial"/>
                <a:sym typeface="Arial"/>
              </a:rPr>
              <a:t>Aprovechar distintas situaciones de la vida real para </a:t>
            </a:r>
            <a:r>
              <a:rPr lang="es-ES" sz="2000">
                <a:solidFill>
                  <a:srgbClr val="0070C0"/>
                </a:solidFill>
                <a:latin typeface="Arial"/>
                <a:ea typeface="Arial"/>
                <a:cs typeface="Arial"/>
                <a:sym typeface="Arial"/>
              </a:rPr>
              <a:t>aplicar</a:t>
            </a:r>
            <a:r>
              <a:rPr lang="es-ES" sz="2000">
                <a:latin typeface="Arial"/>
                <a:ea typeface="Arial"/>
                <a:cs typeface="Arial"/>
                <a:sym typeface="Arial"/>
              </a:rPr>
              <a:t> los conocimientos adquiridos. </a:t>
            </a:r>
            <a:endParaRPr/>
          </a:p>
        </p:txBody>
      </p:sp>
      <p:sp>
        <p:nvSpPr>
          <p:cNvPr id="614" name="Google Shape;614;p46"/>
          <p:cNvSpPr txBox="1"/>
          <p:nvPr/>
        </p:nvSpPr>
        <p:spPr>
          <a:xfrm>
            <a:off x="1151619" y="0"/>
            <a:ext cx="7192689" cy="1008063"/>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ctr">
              <a:spcBef>
                <a:spcPts val="0"/>
              </a:spcBef>
              <a:spcAft>
                <a:spcPts val="0"/>
              </a:spcAft>
              <a:buClr>
                <a:srgbClr val="FF6600"/>
              </a:buClr>
              <a:buSzPct val="100000"/>
              <a:buFont typeface="Arial"/>
              <a:buNone/>
            </a:pPr>
            <a:r>
              <a:rPr b="1" lang="es-ES" sz="4900">
                <a:solidFill>
                  <a:srgbClr val="FF6600"/>
                </a:solidFill>
                <a:latin typeface="Arial"/>
                <a:ea typeface="Arial"/>
                <a:cs typeface="Arial"/>
                <a:sym typeface="Arial"/>
              </a:rPr>
              <a:t>ESTRATEGIAS EN DISCALCULIA</a:t>
            </a:r>
            <a:endParaRPr/>
          </a:p>
        </p:txBody>
      </p:sp>
      <p:sp>
        <p:nvSpPr>
          <p:cNvPr id="615" name="Google Shape;615;p46"/>
          <p:cNvSpPr/>
          <p:nvPr/>
        </p:nvSpPr>
        <p:spPr>
          <a:xfrm>
            <a:off x="2407964" y="836712"/>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7"/>
          <p:cNvSpPr txBox="1"/>
          <p:nvPr>
            <p:ph idx="1" type="body"/>
          </p:nvPr>
        </p:nvSpPr>
        <p:spPr>
          <a:xfrm>
            <a:off x="1547813" y="1052736"/>
            <a:ext cx="6696595" cy="5176614"/>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just">
              <a:spcBef>
                <a:spcPts val="0"/>
              </a:spcBef>
              <a:spcAft>
                <a:spcPts val="0"/>
              </a:spcAft>
              <a:buClr>
                <a:schemeClr val="dk1"/>
              </a:buClr>
              <a:buSzPct val="100000"/>
              <a:buChar char="•"/>
            </a:pPr>
            <a:r>
              <a:rPr lang="es-ES" sz="2400">
                <a:latin typeface="Arial"/>
                <a:ea typeface="Arial"/>
                <a:cs typeface="Arial"/>
                <a:sym typeface="Arial"/>
              </a:rPr>
              <a:t>Fomentar el desarrollo del </a:t>
            </a:r>
            <a:r>
              <a:rPr lang="es-ES" sz="2400">
                <a:solidFill>
                  <a:srgbClr val="0070C0"/>
                </a:solidFill>
                <a:latin typeface="Arial"/>
                <a:ea typeface="Arial"/>
                <a:cs typeface="Arial"/>
                <a:sym typeface="Arial"/>
              </a:rPr>
              <a:t>vocabulario matemático.</a:t>
            </a:r>
            <a:endParaRPr/>
          </a:p>
          <a:p>
            <a:pPr indent="-342900" lvl="0" marL="342900" rtl="0" algn="just">
              <a:spcBef>
                <a:spcPts val="2400"/>
              </a:spcBef>
              <a:spcAft>
                <a:spcPts val="0"/>
              </a:spcAft>
              <a:buClr>
                <a:schemeClr val="dk1"/>
              </a:buClr>
              <a:buSzPct val="100000"/>
              <a:buChar char="•"/>
            </a:pPr>
            <a:r>
              <a:rPr lang="es-ES" sz="2400">
                <a:latin typeface="Arial"/>
                <a:ea typeface="Arial"/>
                <a:cs typeface="Arial"/>
                <a:sym typeface="Arial"/>
              </a:rPr>
              <a:t>Crear </a:t>
            </a:r>
            <a:r>
              <a:rPr lang="es-ES" sz="2400">
                <a:solidFill>
                  <a:srgbClr val="0070C0"/>
                </a:solidFill>
                <a:latin typeface="Arial"/>
                <a:ea typeface="Arial"/>
                <a:cs typeface="Arial"/>
                <a:sym typeface="Arial"/>
              </a:rPr>
              <a:t>guiones</a:t>
            </a:r>
            <a:r>
              <a:rPr lang="es-ES" sz="2400">
                <a:latin typeface="Arial"/>
                <a:ea typeface="Arial"/>
                <a:cs typeface="Arial"/>
                <a:sym typeface="Arial"/>
              </a:rPr>
              <a:t> que secuencien el razonamiento, sin dar por hecho que todos razonamos del mismo modo (de distintas formas llegamos al mismo resultado).</a:t>
            </a:r>
            <a:endParaRPr/>
          </a:p>
          <a:p>
            <a:pPr indent="-342900" lvl="0" marL="342900" rtl="0" algn="just">
              <a:spcBef>
                <a:spcPts val="2400"/>
              </a:spcBef>
              <a:spcAft>
                <a:spcPts val="0"/>
              </a:spcAft>
              <a:buClr>
                <a:schemeClr val="dk1"/>
              </a:buClr>
              <a:buSzPct val="100000"/>
              <a:buChar char="•"/>
            </a:pPr>
            <a:r>
              <a:rPr lang="es-ES" sz="2400">
                <a:latin typeface="Arial"/>
                <a:ea typeface="Arial"/>
                <a:cs typeface="Arial"/>
                <a:sym typeface="Arial"/>
              </a:rPr>
              <a:t>Reforzar </a:t>
            </a:r>
            <a:r>
              <a:rPr lang="es-ES" sz="2400">
                <a:solidFill>
                  <a:srgbClr val="0070C0"/>
                </a:solidFill>
                <a:latin typeface="Arial"/>
                <a:ea typeface="Arial"/>
                <a:cs typeface="Arial"/>
                <a:sym typeface="Arial"/>
              </a:rPr>
              <a:t>actividades de experiencia </a:t>
            </a:r>
            <a:r>
              <a:rPr lang="es-ES" sz="2400">
                <a:latin typeface="Arial"/>
                <a:ea typeface="Arial"/>
                <a:cs typeface="Arial"/>
                <a:sym typeface="Arial"/>
              </a:rPr>
              <a:t>con habilidades matemáticas.</a:t>
            </a:r>
            <a:endParaRPr/>
          </a:p>
          <a:p>
            <a:pPr indent="-342900" lvl="0" marL="342900" rtl="0" algn="just">
              <a:spcBef>
                <a:spcPts val="2400"/>
              </a:spcBef>
              <a:spcAft>
                <a:spcPts val="0"/>
              </a:spcAft>
              <a:buClr>
                <a:schemeClr val="dk1"/>
              </a:buClr>
              <a:buSzPct val="100000"/>
              <a:buChar char="•"/>
            </a:pPr>
            <a:r>
              <a:rPr lang="es-ES" sz="2400">
                <a:latin typeface="Arial"/>
                <a:ea typeface="Arial"/>
                <a:cs typeface="Arial"/>
                <a:sym typeface="Arial"/>
              </a:rPr>
              <a:t>Reforzar el </a:t>
            </a:r>
            <a:r>
              <a:rPr lang="es-ES" sz="2400">
                <a:solidFill>
                  <a:srgbClr val="0070C0"/>
                </a:solidFill>
                <a:latin typeface="Arial"/>
                <a:ea typeface="Arial"/>
                <a:cs typeface="Arial"/>
                <a:sym typeface="Arial"/>
              </a:rPr>
              <a:t>cálculo mental </a:t>
            </a:r>
            <a:r>
              <a:rPr lang="es-ES" sz="2400">
                <a:latin typeface="Arial"/>
                <a:ea typeface="Arial"/>
                <a:cs typeface="Arial"/>
                <a:sym typeface="Arial"/>
              </a:rPr>
              <a:t>en la comprensión global de la codificación matemática.</a:t>
            </a:r>
            <a:endParaRPr/>
          </a:p>
          <a:p>
            <a:pPr indent="-342900" lvl="0" marL="342900" rtl="0" algn="just">
              <a:spcBef>
                <a:spcPts val="2400"/>
              </a:spcBef>
              <a:spcAft>
                <a:spcPts val="0"/>
              </a:spcAft>
              <a:buClr>
                <a:schemeClr val="dk1"/>
              </a:buClr>
              <a:buSzPct val="100000"/>
              <a:buChar char="•"/>
            </a:pPr>
            <a:r>
              <a:rPr lang="es-ES" sz="2400">
                <a:latin typeface="Arial"/>
                <a:ea typeface="Arial"/>
                <a:cs typeface="Arial"/>
                <a:sym typeface="Arial"/>
              </a:rPr>
              <a:t>Crear </a:t>
            </a:r>
            <a:r>
              <a:rPr lang="es-ES" sz="2400">
                <a:solidFill>
                  <a:srgbClr val="0070C0"/>
                </a:solidFill>
                <a:latin typeface="Arial"/>
                <a:ea typeface="Arial"/>
                <a:cs typeface="Arial"/>
                <a:sym typeface="Arial"/>
              </a:rPr>
              <a:t>aprendizajes funcionales </a:t>
            </a:r>
            <a:r>
              <a:rPr lang="es-ES" sz="2400">
                <a:latin typeface="Arial"/>
                <a:ea typeface="Arial"/>
                <a:cs typeface="Arial"/>
                <a:sym typeface="Arial"/>
              </a:rPr>
              <a:t>(no mecánicos, no memorísticos).</a:t>
            </a:r>
            <a:endParaRPr/>
          </a:p>
        </p:txBody>
      </p:sp>
      <p:sp>
        <p:nvSpPr>
          <p:cNvPr id="621" name="Google Shape;621;p47"/>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47"/>
          <p:cNvSpPr txBox="1"/>
          <p:nvPr/>
        </p:nvSpPr>
        <p:spPr>
          <a:xfrm rot="-5400000">
            <a:off x="-2138279" y="2954755"/>
            <a:ext cx="5533766" cy="875962"/>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ESTRATEGIAS EN DISCALCULIA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48"/>
          <p:cNvSpPr/>
          <p:nvPr/>
        </p:nvSpPr>
        <p:spPr>
          <a:xfrm rot="-5400000">
            <a:off x="-1176510" y="3356736"/>
            <a:ext cx="468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28" name="Google Shape;628;p48"/>
          <p:cNvGrpSpPr/>
          <p:nvPr/>
        </p:nvGrpSpPr>
        <p:grpSpPr>
          <a:xfrm>
            <a:off x="2369654" y="1674363"/>
            <a:ext cx="4621562" cy="4701758"/>
            <a:chOff x="1048355" y="5627"/>
            <a:chExt cx="4621562" cy="4701758"/>
          </a:xfrm>
        </p:grpSpPr>
        <p:sp>
          <p:nvSpPr>
            <p:cNvPr id="629" name="Google Shape;629;p48"/>
            <p:cNvSpPr/>
            <p:nvPr/>
          </p:nvSpPr>
          <p:spPr>
            <a:xfrm>
              <a:off x="1048355" y="5627"/>
              <a:ext cx="4598500" cy="391409"/>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8"/>
            <p:cNvSpPr txBox="1"/>
            <p:nvPr/>
          </p:nvSpPr>
          <p:spPr>
            <a:xfrm>
              <a:off x="1059819" y="17091"/>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Me fijo en el símbolo. Lo coloreo.</a:t>
              </a:r>
              <a:endParaRPr/>
            </a:p>
          </p:txBody>
        </p:sp>
        <p:sp>
          <p:nvSpPr>
            <p:cNvPr id="631" name="Google Shape;631;p48"/>
            <p:cNvSpPr/>
            <p:nvPr/>
          </p:nvSpPr>
          <p:spPr>
            <a:xfrm rot="5265035">
              <a:off x="3285690" y="406822"/>
              <a:ext cx="146891" cy="176134"/>
            </a:xfrm>
            <a:prstGeom prst="righ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8"/>
            <p:cNvSpPr txBox="1"/>
            <p:nvPr/>
          </p:nvSpPr>
          <p:spPr>
            <a:xfrm rot="-134965">
              <a:off x="3305431" y="421460"/>
              <a:ext cx="105680" cy="10282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33" name="Google Shape;633;p48"/>
            <p:cNvSpPr/>
            <p:nvPr/>
          </p:nvSpPr>
          <p:spPr>
            <a:xfrm>
              <a:off x="1071417" y="592742"/>
              <a:ext cx="4598500" cy="391409"/>
            </a:xfrm>
            <a:prstGeom prst="roundRect">
              <a:avLst>
                <a:gd fmla="val 10000" name="adj"/>
              </a:avLst>
            </a:prstGeom>
            <a:solidFill>
              <a:srgbClr val="1F6E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8"/>
            <p:cNvSpPr txBox="1"/>
            <p:nvPr/>
          </p:nvSpPr>
          <p:spPr>
            <a:xfrm>
              <a:off x="1082881" y="604206"/>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Empiezo por la derecha.</a:t>
              </a:r>
              <a:endParaRPr/>
            </a:p>
          </p:txBody>
        </p:sp>
        <p:sp>
          <p:nvSpPr>
            <p:cNvPr id="635" name="Google Shape;635;p48"/>
            <p:cNvSpPr/>
            <p:nvPr/>
          </p:nvSpPr>
          <p:spPr>
            <a:xfrm rot="5534965">
              <a:off x="3285690" y="993937"/>
              <a:ext cx="146891" cy="176134"/>
            </a:xfrm>
            <a:prstGeom prst="rightArrow">
              <a:avLst>
                <a:gd fmla="val 60000" name="adj1"/>
                <a:gd fmla="val 50000" name="adj2"/>
              </a:avLst>
            </a:prstGeom>
            <a:solidFill>
              <a:srgbClr val="1F73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8"/>
            <p:cNvSpPr txBox="1"/>
            <p:nvPr/>
          </p:nvSpPr>
          <p:spPr>
            <a:xfrm rot="134965">
              <a:off x="3307160" y="1008575"/>
              <a:ext cx="105680" cy="10282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37" name="Google Shape;637;p48"/>
            <p:cNvSpPr/>
            <p:nvPr/>
          </p:nvSpPr>
          <p:spPr>
            <a:xfrm>
              <a:off x="1048355" y="1179857"/>
              <a:ext cx="4598500" cy="391409"/>
            </a:xfrm>
            <a:prstGeom prst="roundRect">
              <a:avLst>
                <a:gd fmla="val 10000" name="adj"/>
              </a:avLst>
            </a:prstGeom>
            <a:solidFill>
              <a:srgbClr val="247F7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8"/>
            <p:cNvSpPr txBox="1"/>
            <p:nvPr/>
          </p:nvSpPr>
          <p:spPr>
            <a:xfrm>
              <a:off x="1059819" y="1191321"/>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Como es una suma, añado.</a:t>
              </a:r>
              <a:endParaRPr/>
            </a:p>
          </p:txBody>
        </p:sp>
        <p:sp>
          <p:nvSpPr>
            <p:cNvPr id="639" name="Google Shape;639;p48"/>
            <p:cNvSpPr/>
            <p:nvPr/>
          </p:nvSpPr>
          <p:spPr>
            <a:xfrm rot="5400000">
              <a:off x="3274216" y="1581051"/>
              <a:ext cx="146778" cy="176134"/>
            </a:xfrm>
            <a:prstGeom prst="rightArrow">
              <a:avLst>
                <a:gd fmla="val 60000" name="adj1"/>
                <a:gd fmla="val 50000" name="adj2"/>
              </a:avLst>
            </a:prstGeom>
            <a:solidFill>
              <a:srgbClr val="2580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8"/>
            <p:cNvSpPr txBox="1"/>
            <p:nvPr/>
          </p:nvSpPr>
          <p:spPr>
            <a:xfrm>
              <a:off x="3294766" y="1595729"/>
              <a:ext cx="105680" cy="10274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41" name="Google Shape;641;p48"/>
            <p:cNvSpPr/>
            <p:nvPr/>
          </p:nvSpPr>
          <p:spPr>
            <a:xfrm>
              <a:off x="1048355" y="1766971"/>
              <a:ext cx="4598500" cy="391409"/>
            </a:xfrm>
            <a:prstGeom prst="roundRect">
              <a:avLst>
                <a:gd fmla="val 10000" name="adj"/>
              </a:avLst>
            </a:prstGeom>
            <a:solidFill>
              <a:srgbClr val="28816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8"/>
            <p:cNvSpPr txBox="1"/>
            <p:nvPr/>
          </p:nvSpPr>
          <p:spPr>
            <a:xfrm>
              <a:off x="1059819" y="1778435"/>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Escribo la unidad.</a:t>
              </a:r>
              <a:endParaRPr/>
            </a:p>
          </p:txBody>
        </p:sp>
        <p:sp>
          <p:nvSpPr>
            <p:cNvPr id="643" name="Google Shape;643;p48"/>
            <p:cNvSpPr/>
            <p:nvPr/>
          </p:nvSpPr>
          <p:spPr>
            <a:xfrm rot="5400000">
              <a:off x="3274216" y="2168166"/>
              <a:ext cx="146778" cy="176134"/>
            </a:xfrm>
            <a:prstGeom prst="rightArrow">
              <a:avLst>
                <a:gd fmla="val 60000" name="adj1"/>
                <a:gd fmla="val 50000" name="adj2"/>
              </a:avLst>
            </a:prstGeom>
            <a:solidFill>
              <a:srgbClr val="2C81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8"/>
            <p:cNvSpPr txBox="1"/>
            <p:nvPr/>
          </p:nvSpPr>
          <p:spPr>
            <a:xfrm>
              <a:off x="3294766" y="2182844"/>
              <a:ext cx="105680" cy="10274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45" name="Google Shape;645;p48"/>
            <p:cNvSpPr/>
            <p:nvPr/>
          </p:nvSpPr>
          <p:spPr>
            <a:xfrm>
              <a:off x="1048355" y="2354086"/>
              <a:ext cx="4598500" cy="391409"/>
            </a:xfrm>
            <a:prstGeom prst="roundRect">
              <a:avLst>
                <a:gd fmla="val 10000" name="adj"/>
              </a:avLst>
            </a:prstGeom>
            <a:solidFill>
              <a:srgbClr val="2F82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8"/>
            <p:cNvSpPr txBox="1"/>
            <p:nvPr/>
          </p:nvSpPr>
          <p:spPr>
            <a:xfrm>
              <a:off x="1059819" y="2365550"/>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Apunto la que me llevo.</a:t>
              </a:r>
              <a:endParaRPr/>
            </a:p>
          </p:txBody>
        </p:sp>
        <p:sp>
          <p:nvSpPr>
            <p:cNvPr id="647" name="Google Shape;647;p48"/>
            <p:cNvSpPr/>
            <p:nvPr/>
          </p:nvSpPr>
          <p:spPr>
            <a:xfrm rot="5400000">
              <a:off x="3274216" y="2755281"/>
              <a:ext cx="146778" cy="176134"/>
            </a:xfrm>
            <a:prstGeom prst="rightArrow">
              <a:avLst>
                <a:gd fmla="val 60000" name="adj1"/>
                <a:gd fmla="val 50000" name="adj2"/>
              </a:avLst>
            </a:prstGeom>
            <a:solidFill>
              <a:srgbClr val="3283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8"/>
            <p:cNvSpPr txBox="1"/>
            <p:nvPr/>
          </p:nvSpPr>
          <p:spPr>
            <a:xfrm>
              <a:off x="3294766" y="2769959"/>
              <a:ext cx="105680" cy="10274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49" name="Google Shape;649;p48"/>
            <p:cNvSpPr/>
            <p:nvPr/>
          </p:nvSpPr>
          <p:spPr>
            <a:xfrm>
              <a:off x="1048355" y="2941200"/>
              <a:ext cx="4598500" cy="391409"/>
            </a:xfrm>
            <a:prstGeom prst="roundRect">
              <a:avLst>
                <a:gd fmla="val 10000" name="adj"/>
              </a:avLst>
            </a:prstGeom>
            <a:solidFill>
              <a:srgbClr val="34834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8"/>
            <p:cNvSpPr txBox="1"/>
            <p:nvPr/>
          </p:nvSpPr>
          <p:spPr>
            <a:xfrm>
              <a:off x="1059819" y="2952664"/>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Paso a la siguiente.</a:t>
              </a:r>
              <a:endParaRPr/>
            </a:p>
          </p:txBody>
        </p:sp>
        <p:sp>
          <p:nvSpPr>
            <p:cNvPr id="651" name="Google Shape;651;p48"/>
            <p:cNvSpPr/>
            <p:nvPr/>
          </p:nvSpPr>
          <p:spPr>
            <a:xfrm rot="5400000">
              <a:off x="3274216" y="3342395"/>
              <a:ext cx="146778" cy="176134"/>
            </a:xfrm>
            <a:prstGeom prst="rightArrow">
              <a:avLst>
                <a:gd fmla="val 60000" name="adj1"/>
                <a:gd fmla="val 50000" name="adj2"/>
              </a:avLst>
            </a:prstGeom>
            <a:solidFill>
              <a:srgbClr val="3A83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txBox="1"/>
            <p:nvPr/>
          </p:nvSpPr>
          <p:spPr>
            <a:xfrm>
              <a:off x="3294766" y="3357073"/>
              <a:ext cx="105680" cy="10274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53" name="Google Shape;653;p48"/>
            <p:cNvSpPr/>
            <p:nvPr/>
          </p:nvSpPr>
          <p:spPr>
            <a:xfrm>
              <a:off x="1048355" y="3528315"/>
              <a:ext cx="4598500" cy="391409"/>
            </a:xfrm>
            <a:prstGeom prst="roundRect">
              <a:avLst>
                <a:gd fmla="val 10000" name="adj"/>
              </a:avLst>
            </a:prstGeom>
            <a:solidFill>
              <a:srgbClr val="3A843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8"/>
            <p:cNvSpPr txBox="1"/>
            <p:nvPr/>
          </p:nvSpPr>
          <p:spPr>
            <a:xfrm>
              <a:off x="1059819" y="3539779"/>
              <a:ext cx="4575572" cy="3684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Sumo y anoto la que me llevo.</a:t>
              </a:r>
              <a:endParaRPr/>
            </a:p>
          </p:txBody>
        </p:sp>
        <p:sp>
          <p:nvSpPr>
            <p:cNvPr id="655" name="Google Shape;655;p48"/>
            <p:cNvSpPr/>
            <p:nvPr/>
          </p:nvSpPr>
          <p:spPr>
            <a:xfrm rot="5400000">
              <a:off x="3274216" y="3929510"/>
              <a:ext cx="146778" cy="176134"/>
            </a:xfrm>
            <a:prstGeom prst="rightArrow">
              <a:avLst>
                <a:gd fmla="val 60000" name="adj1"/>
                <a:gd fmla="val 50000" name="adj2"/>
              </a:avLst>
            </a:prstGeom>
            <a:solidFill>
              <a:srgbClr val="4C8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txBox="1"/>
            <p:nvPr/>
          </p:nvSpPr>
          <p:spPr>
            <a:xfrm>
              <a:off x="3294766" y="3944188"/>
              <a:ext cx="105680" cy="10274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900"/>
                <a:buFont typeface="Arial"/>
                <a:buNone/>
              </a:pPr>
              <a:r>
                <a:t/>
              </a:r>
              <a:endParaRPr sz="900">
                <a:solidFill>
                  <a:schemeClr val="lt1"/>
                </a:solidFill>
                <a:latin typeface="Arial"/>
                <a:ea typeface="Arial"/>
                <a:cs typeface="Arial"/>
                <a:sym typeface="Arial"/>
              </a:endParaRPr>
            </a:p>
          </p:txBody>
        </p:sp>
        <p:sp>
          <p:nvSpPr>
            <p:cNvPr id="657" name="Google Shape;657;p48"/>
            <p:cNvSpPr/>
            <p:nvPr/>
          </p:nvSpPr>
          <p:spPr>
            <a:xfrm>
              <a:off x="1048355" y="4115429"/>
              <a:ext cx="4598500" cy="591956"/>
            </a:xfrm>
            <a:prstGeom prst="roundRect">
              <a:avLst>
                <a:gd fmla="val 10000" name="adj"/>
              </a:avLst>
            </a:prstGeom>
            <a:solidFill>
              <a:srgbClr val="4C844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8"/>
            <p:cNvSpPr txBox="1"/>
            <p:nvPr/>
          </p:nvSpPr>
          <p:spPr>
            <a:xfrm>
              <a:off x="1065693" y="4132767"/>
              <a:ext cx="4563824" cy="55728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Noto Sans Symbols"/>
                <a:buNone/>
              </a:pPr>
              <a:r>
                <a:rPr b="1" lang="es-ES" sz="1600">
                  <a:solidFill>
                    <a:schemeClr val="lt1"/>
                  </a:solidFill>
                  <a:latin typeface="Arial"/>
                  <a:ea typeface="Arial"/>
                  <a:cs typeface="Arial"/>
                  <a:sym typeface="Arial"/>
                </a:rPr>
                <a:t>Repaso y compruebo que el resultado es un número mayor.</a:t>
              </a:r>
              <a:endParaRPr/>
            </a:p>
          </p:txBody>
        </p:sp>
      </p:grpSp>
      <p:sp>
        <p:nvSpPr>
          <p:cNvPr id="659" name="Google Shape;659;p48"/>
          <p:cNvSpPr/>
          <p:nvPr/>
        </p:nvSpPr>
        <p:spPr>
          <a:xfrm>
            <a:off x="2256636" y="260648"/>
            <a:ext cx="5843756" cy="976040"/>
          </a:xfrm>
          <a:prstGeom prst="roundRect">
            <a:avLst>
              <a:gd fmla="val 16667" name="adj"/>
            </a:avLst>
          </a:prstGeom>
          <a:solidFill>
            <a:schemeClr val="accent1"/>
          </a:solidFill>
          <a:ln cap="flat" cmpd="sng" w="25400">
            <a:solidFill>
              <a:srgbClr val="AF5C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Arial"/>
                <a:ea typeface="Arial"/>
                <a:cs typeface="Arial"/>
                <a:sym typeface="Arial"/>
              </a:rPr>
              <a:t>AUTOINSTRUCCIONES </a:t>
            </a:r>
            <a:endParaRPr/>
          </a:p>
          <a:p>
            <a:pPr indent="0" lvl="0" marL="0" marR="0" rtl="0" algn="ctr">
              <a:spcBef>
                <a:spcPts val="0"/>
              </a:spcBef>
              <a:spcAft>
                <a:spcPts val="0"/>
              </a:spcAft>
              <a:buNone/>
            </a:pPr>
            <a:r>
              <a:rPr lang="es-ES" sz="2400">
                <a:solidFill>
                  <a:schemeClr val="lt1"/>
                </a:solidFill>
                <a:latin typeface="Arial"/>
                <a:ea typeface="Arial"/>
                <a:cs typeface="Arial"/>
                <a:sym typeface="Arial"/>
              </a:rPr>
              <a:t>Ej.: Cálculo para una suma llevando</a:t>
            </a:r>
            <a:endParaRPr/>
          </a:p>
        </p:txBody>
      </p:sp>
      <p:sp>
        <p:nvSpPr>
          <p:cNvPr id="660" name="Google Shape;660;p48"/>
          <p:cNvSpPr txBox="1"/>
          <p:nvPr/>
        </p:nvSpPr>
        <p:spPr>
          <a:xfrm rot="-5400000">
            <a:off x="-2138279" y="2954755"/>
            <a:ext cx="5533766" cy="875962"/>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rgbClr val="FF6600"/>
              </a:buClr>
              <a:buSzPts val="2800"/>
              <a:buFont typeface="Arial"/>
              <a:buNone/>
            </a:pPr>
            <a:r>
              <a:rPr b="1" lang="es-ES" sz="2800">
                <a:solidFill>
                  <a:srgbClr val="FF6600"/>
                </a:solidFill>
                <a:latin typeface="Arial"/>
                <a:ea typeface="Arial"/>
                <a:cs typeface="Arial"/>
                <a:sym typeface="Arial"/>
              </a:rPr>
              <a:t>ESTRATEGIAS EN DISCALCULIA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49"/>
          <p:cNvSpPr txBox="1"/>
          <p:nvPr>
            <p:ph idx="1" type="body"/>
          </p:nvPr>
        </p:nvSpPr>
        <p:spPr>
          <a:xfrm>
            <a:off x="507715" y="22109"/>
            <a:ext cx="8128570" cy="65881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6600"/>
              </a:buClr>
              <a:buSzPts val="2800"/>
              <a:buNone/>
            </a:pPr>
            <a:r>
              <a:rPr b="1" lang="es-ES" sz="2800">
                <a:solidFill>
                  <a:srgbClr val="FF6600"/>
                </a:solidFill>
                <a:latin typeface="Arial"/>
                <a:ea typeface="Arial"/>
                <a:cs typeface="Arial"/>
                <a:sym typeface="Arial"/>
              </a:rPr>
              <a:t> AUTOINSTRUCIONES </a:t>
            </a:r>
            <a:endParaRPr/>
          </a:p>
        </p:txBody>
      </p:sp>
      <p:pic>
        <p:nvPicPr>
          <p:cNvPr id="666" name="Google Shape;666;p49"/>
          <p:cNvPicPr preferRelativeResize="0"/>
          <p:nvPr/>
        </p:nvPicPr>
        <p:blipFill rotWithShape="1">
          <a:blip r:embed="rId3">
            <a:alphaModFix/>
          </a:blip>
          <a:srcRect b="33860" l="8950" r="10671" t="11333"/>
          <a:stretch/>
        </p:blipFill>
        <p:spPr>
          <a:xfrm>
            <a:off x="323736" y="639410"/>
            <a:ext cx="3579812" cy="1296145"/>
          </a:xfrm>
          <a:prstGeom prst="rect">
            <a:avLst/>
          </a:prstGeom>
          <a:noFill/>
          <a:ln>
            <a:noFill/>
          </a:ln>
          <a:effectLst>
            <a:outerShdw blurRad="292100" rotWithShape="0" algn="tl" dir="2700000" dist="139700">
              <a:srgbClr val="333333">
                <a:alpha val="64705"/>
              </a:srgbClr>
            </a:outerShdw>
          </a:effectLst>
        </p:spPr>
      </p:pic>
      <p:pic>
        <p:nvPicPr>
          <p:cNvPr id="667" name="Google Shape;667;p49"/>
          <p:cNvPicPr preferRelativeResize="0"/>
          <p:nvPr/>
        </p:nvPicPr>
        <p:blipFill rotWithShape="1">
          <a:blip r:embed="rId4">
            <a:alphaModFix/>
          </a:blip>
          <a:srcRect b="19534" l="3533" r="6672" t="4631"/>
          <a:stretch/>
        </p:blipFill>
        <p:spPr>
          <a:xfrm>
            <a:off x="4412838" y="564110"/>
            <a:ext cx="3335195" cy="1440747"/>
          </a:xfrm>
          <a:prstGeom prst="rect">
            <a:avLst/>
          </a:prstGeom>
          <a:noFill/>
          <a:ln>
            <a:noFill/>
          </a:ln>
          <a:effectLst>
            <a:outerShdw blurRad="292100" rotWithShape="0" algn="tl" dir="2700000" dist="139700">
              <a:srgbClr val="333333">
                <a:alpha val="64705"/>
              </a:srgbClr>
            </a:outerShdw>
          </a:effectLst>
        </p:spPr>
      </p:pic>
      <p:pic>
        <p:nvPicPr>
          <p:cNvPr id="668" name="Google Shape;668;p49"/>
          <p:cNvPicPr preferRelativeResize="0"/>
          <p:nvPr/>
        </p:nvPicPr>
        <p:blipFill rotWithShape="1">
          <a:blip r:embed="rId5">
            <a:alphaModFix/>
          </a:blip>
          <a:srcRect b="13635" l="3348" r="0" t="5191"/>
          <a:stretch/>
        </p:blipFill>
        <p:spPr>
          <a:xfrm>
            <a:off x="321267" y="2039943"/>
            <a:ext cx="3540125" cy="1715465"/>
          </a:xfrm>
          <a:prstGeom prst="rect">
            <a:avLst/>
          </a:prstGeom>
          <a:noFill/>
          <a:ln>
            <a:noFill/>
          </a:ln>
          <a:effectLst>
            <a:outerShdw blurRad="292100" rotWithShape="0" algn="tl" dir="2700000" dist="139700">
              <a:srgbClr val="333333">
                <a:alpha val="64705"/>
              </a:srgbClr>
            </a:outerShdw>
          </a:effectLst>
        </p:spPr>
      </p:pic>
      <p:pic>
        <p:nvPicPr>
          <p:cNvPr id="669" name="Google Shape;669;p49"/>
          <p:cNvPicPr preferRelativeResize="0"/>
          <p:nvPr/>
        </p:nvPicPr>
        <p:blipFill rotWithShape="1">
          <a:blip r:embed="rId6">
            <a:alphaModFix/>
          </a:blip>
          <a:srcRect b="28042" l="6688" r="7783" t="9136"/>
          <a:stretch/>
        </p:blipFill>
        <p:spPr>
          <a:xfrm>
            <a:off x="4412838" y="2061501"/>
            <a:ext cx="3359352" cy="1715465"/>
          </a:xfrm>
          <a:prstGeom prst="rect">
            <a:avLst/>
          </a:prstGeom>
          <a:noFill/>
          <a:ln>
            <a:noFill/>
          </a:ln>
          <a:effectLst>
            <a:outerShdw blurRad="292100" rotWithShape="0" algn="tl" dir="2700000" dist="139700">
              <a:srgbClr val="333333">
                <a:alpha val="64705"/>
              </a:srgbClr>
            </a:outerShdw>
          </a:effectLst>
        </p:spPr>
      </p:pic>
      <p:pic>
        <p:nvPicPr>
          <p:cNvPr id="670" name="Google Shape;670;p49"/>
          <p:cNvPicPr preferRelativeResize="0"/>
          <p:nvPr/>
        </p:nvPicPr>
        <p:blipFill rotWithShape="1">
          <a:blip r:embed="rId7">
            <a:alphaModFix/>
          </a:blip>
          <a:srcRect b="15113" l="7892" r="9066" t="10796"/>
          <a:stretch/>
        </p:blipFill>
        <p:spPr>
          <a:xfrm>
            <a:off x="286947" y="3826647"/>
            <a:ext cx="3595688" cy="1905000"/>
          </a:xfrm>
          <a:prstGeom prst="rect">
            <a:avLst/>
          </a:prstGeom>
          <a:noFill/>
          <a:ln>
            <a:noFill/>
          </a:ln>
          <a:effectLst>
            <a:outerShdw blurRad="292100" rotWithShape="0" algn="tl" dir="2700000" dist="139700">
              <a:srgbClr val="333333">
                <a:alpha val="64705"/>
              </a:srgbClr>
            </a:outerShdw>
          </a:effectLst>
        </p:spPr>
      </p:pic>
      <p:pic>
        <p:nvPicPr>
          <p:cNvPr id="671" name="Google Shape;671;p49"/>
          <p:cNvPicPr preferRelativeResize="0"/>
          <p:nvPr/>
        </p:nvPicPr>
        <p:blipFill rotWithShape="1">
          <a:blip r:embed="rId8">
            <a:alphaModFix/>
          </a:blip>
          <a:srcRect b="10537" l="8137" r="3719" t="0"/>
          <a:stretch/>
        </p:blipFill>
        <p:spPr>
          <a:xfrm>
            <a:off x="4437636" y="3833610"/>
            <a:ext cx="3378131" cy="1353939"/>
          </a:xfrm>
          <a:prstGeom prst="rect">
            <a:avLst/>
          </a:prstGeom>
          <a:noFill/>
          <a:ln>
            <a:noFill/>
          </a:ln>
          <a:effectLst>
            <a:outerShdw blurRad="292100" rotWithShape="0" algn="tl" dir="2700000" dist="139700">
              <a:srgbClr val="333333">
                <a:alpha val="64705"/>
              </a:srgbClr>
            </a:outerShdw>
          </a:effectLst>
        </p:spPr>
      </p:pic>
      <p:pic>
        <p:nvPicPr>
          <p:cNvPr id="672" name="Google Shape;672;p49"/>
          <p:cNvPicPr preferRelativeResize="0"/>
          <p:nvPr/>
        </p:nvPicPr>
        <p:blipFill rotWithShape="1">
          <a:blip r:embed="rId9">
            <a:alphaModFix/>
          </a:blip>
          <a:srcRect b="38496" l="8050" r="12041" t="12949"/>
          <a:stretch/>
        </p:blipFill>
        <p:spPr>
          <a:xfrm>
            <a:off x="195558" y="5802886"/>
            <a:ext cx="3728839" cy="1033005"/>
          </a:xfrm>
          <a:prstGeom prst="rect">
            <a:avLst/>
          </a:prstGeom>
          <a:noFill/>
          <a:ln>
            <a:noFill/>
          </a:ln>
          <a:effectLst>
            <a:outerShdw blurRad="292100" rotWithShape="0" algn="tl" dir="2700000" dist="139700">
              <a:srgbClr val="333333">
                <a:alpha val="64705"/>
              </a:srgbClr>
            </a:outerShdw>
          </a:effectLst>
        </p:spPr>
      </p:pic>
      <p:pic>
        <p:nvPicPr>
          <p:cNvPr id="673" name="Google Shape;673;p49"/>
          <p:cNvPicPr preferRelativeResize="0"/>
          <p:nvPr/>
        </p:nvPicPr>
        <p:blipFill rotWithShape="1">
          <a:blip r:embed="rId10">
            <a:alphaModFix/>
          </a:blip>
          <a:srcRect b="19591" l="9530" r="7139" t="10735"/>
          <a:stretch/>
        </p:blipFill>
        <p:spPr>
          <a:xfrm>
            <a:off x="4442534" y="5258875"/>
            <a:ext cx="3378131" cy="158558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5"/>
          <p:cNvSpPr/>
          <p:nvPr/>
        </p:nvSpPr>
        <p:spPr>
          <a:xfrm>
            <a:off x="218998" y="2683761"/>
            <a:ext cx="2160240" cy="864096"/>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rPr b="1" i="0" lang="es-ES" sz="2800" u="none" cap="none" strike="noStrike">
                <a:solidFill>
                  <a:srgbClr val="86C4E6"/>
                </a:solidFill>
                <a:latin typeface="Arial"/>
                <a:ea typeface="Arial"/>
                <a:cs typeface="Arial"/>
                <a:sym typeface="Arial"/>
              </a:rPr>
              <a:t>DISLEXIA</a:t>
            </a:r>
            <a:endParaRPr/>
          </a:p>
          <a:p>
            <a:pPr indent="0" lvl="0" marL="0" marR="0" rtl="0" algn="ctr">
              <a:spcBef>
                <a:spcPts val="0"/>
              </a:spcBef>
              <a:spcAft>
                <a:spcPts val="0"/>
              </a:spcAft>
              <a:buNone/>
            </a:pPr>
            <a:r>
              <a:rPr b="1" i="0" lang="es-ES" sz="1400" u="none" cap="none" strike="noStrike">
                <a:solidFill>
                  <a:srgbClr val="86C4E6"/>
                </a:solidFill>
                <a:latin typeface="Arial"/>
                <a:ea typeface="Arial"/>
                <a:cs typeface="Arial"/>
                <a:sym typeface="Arial"/>
              </a:rPr>
              <a:t>(comprometida escritura)</a:t>
            </a:r>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p:txBody>
      </p:sp>
      <p:sp>
        <p:nvSpPr>
          <p:cNvPr id="138" name="Google Shape;138;p5"/>
          <p:cNvSpPr/>
          <p:nvPr/>
        </p:nvSpPr>
        <p:spPr>
          <a:xfrm>
            <a:off x="3033209" y="2969000"/>
            <a:ext cx="2771800" cy="629716"/>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0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rPr b="1" i="0" lang="es-ES" sz="2000" u="none" cap="none" strike="noStrike">
                <a:solidFill>
                  <a:srgbClr val="86C4E6"/>
                </a:solidFill>
                <a:latin typeface="Arial"/>
                <a:ea typeface="Arial"/>
                <a:cs typeface="Arial"/>
                <a:sym typeface="Arial"/>
              </a:rPr>
              <a:t>DISORTOGRAFÍA</a:t>
            </a:r>
            <a:endParaRPr/>
          </a:p>
          <a:p>
            <a:pPr indent="0" lvl="0" marL="0" marR="0" rtl="0" algn="ctr">
              <a:spcBef>
                <a:spcPts val="0"/>
              </a:spcBef>
              <a:spcAft>
                <a:spcPts val="0"/>
              </a:spcAft>
              <a:buNone/>
            </a:pPr>
            <a:r>
              <a:rPr b="1" i="0" lang="es-ES" sz="2000" u="none" cap="none" strike="noStrike">
                <a:solidFill>
                  <a:srgbClr val="86C4E6"/>
                </a:solidFill>
                <a:latin typeface="Arial"/>
                <a:ea typeface="Arial"/>
                <a:cs typeface="Arial"/>
                <a:sym typeface="Arial"/>
              </a:rPr>
              <a:t>DISGRAFÍA</a:t>
            </a:r>
            <a:endParaRPr/>
          </a:p>
          <a:p>
            <a:pPr indent="0" lvl="0" marL="0" marR="0" rtl="0" algn="ctr">
              <a:spcBef>
                <a:spcPts val="0"/>
              </a:spcBef>
              <a:spcAft>
                <a:spcPts val="0"/>
              </a:spcAft>
              <a:buNone/>
            </a:pPr>
            <a:r>
              <a:t/>
            </a:r>
            <a:endParaRPr b="1" i="0" sz="2000" u="none" cap="none" strike="noStrike">
              <a:solidFill>
                <a:srgbClr val="86C4E6"/>
              </a:solidFill>
              <a:latin typeface="Arial"/>
              <a:ea typeface="Arial"/>
              <a:cs typeface="Arial"/>
              <a:sym typeface="Arial"/>
            </a:endParaRPr>
          </a:p>
        </p:txBody>
      </p:sp>
      <p:sp>
        <p:nvSpPr>
          <p:cNvPr id="139" name="Google Shape;139;p5"/>
          <p:cNvSpPr txBox="1"/>
          <p:nvPr>
            <p:ph idx="1" type="body"/>
          </p:nvPr>
        </p:nvSpPr>
        <p:spPr>
          <a:xfrm>
            <a:off x="203312" y="641960"/>
            <a:ext cx="8784975" cy="484547"/>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F6600"/>
              </a:buClr>
              <a:buSzPts val="2800"/>
              <a:buNone/>
            </a:pPr>
            <a:r>
              <a:rPr lang="es-ES" sz="2800">
                <a:solidFill>
                  <a:srgbClr val="FF6600"/>
                </a:solidFill>
                <a:latin typeface="Arial"/>
                <a:ea typeface="Arial"/>
                <a:cs typeface="Arial"/>
                <a:sym typeface="Arial"/>
              </a:rPr>
              <a:t>TRASTORNOS ESPECÍFICOS DEL APRENDIZAJE</a:t>
            </a:r>
            <a:endParaRPr/>
          </a:p>
          <a:p>
            <a:pPr indent="0" lvl="0" marL="0" rtl="0" algn="ctr">
              <a:spcBef>
                <a:spcPts val="360"/>
              </a:spcBef>
              <a:spcAft>
                <a:spcPts val="0"/>
              </a:spcAft>
              <a:buClr>
                <a:srgbClr val="FF6600"/>
              </a:buClr>
              <a:buSzPts val="1800"/>
              <a:buNone/>
            </a:pPr>
            <a:r>
              <a:rPr lang="es-ES" sz="1800">
                <a:solidFill>
                  <a:srgbClr val="FF6600"/>
                </a:solidFill>
                <a:latin typeface="Arial"/>
                <a:ea typeface="Arial"/>
                <a:cs typeface="Arial"/>
                <a:sym typeface="Arial"/>
              </a:rPr>
              <a:t>Trastornos del Neurodesarrollo (DSMV/ NEAE)</a:t>
            </a:r>
            <a:endParaRPr/>
          </a:p>
        </p:txBody>
      </p:sp>
      <p:sp>
        <p:nvSpPr>
          <p:cNvPr id="140" name="Google Shape;140;p5"/>
          <p:cNvSpPr/>
          <p:nvPr/>
        </p:nvSpPr>
        <p:spPr>
          <a:xfrm>
            <a:off x="179512" y="1375773"/>
            <a:ext cx="2592288" cy="1058723"/>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rPr b="1" i="0" lang="es-ES" sz="2800" u="none" cap="none" strike="noStrike">
                <a:solidFill>
                  <a:srgbClr val="FF6600"/>
                </a:solidFill>
                <a:latin typeface="Arial"/>
                <a:ea typeface="Arial"/>
                <a:cs typeface="Arial"/>
                <a:sym typeface="Arial"/>
              </a:rPr>
              <a:t>De la LECTURA</a:t>
            </a:r>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p:txBody>
      </p:sp>
      <p:sp>
        <p:nvSpPr>
          <p:cNvPr id="141" name="Google Shape;141;p5"/>
          <p:cNvSpPr/>
          <p:nvPr/>
        </p:nvSpPr>
        <p:spPr>
          <a:xfrm>
            <a:off x="2980843" y="1437659"/>
            <a:ext cx="3024842" cy="1051320"/>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rPr b="1" i="0" lang="es-ES" sz="2800" u="none" cap="none" strike="noStrike">
                <a:solidFill>
                  <a:srgbClr val="FF6600"/>
                </a:solidFill>
                <a:latin typeface="Arial"/>
                <a:ea typeface="Arial"/>
                <a:cs typeface="Arial"/>
                <a:sym typeface="Arial"/>
              </a:rPr>
              <a:t>De la ESCRITURA</a:t>
            </a:r>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p:txBody>
      </p:sp>
      <p:sp>
        <p:nvSpPr>
          <p:cNvPr id="142" name="Google Shape;142;p5"/>
          <p:cNvSpPr/>
          <p:nvPr/>
        </p:nvSpPr>
        <p:spPr>
          <a:xfrm>
            <a:off x="6192686" y="1437659"/>
            <a:ext cx="2771800" cy="1058717"/>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rPr b="1" i="0" lang="es-ES" sz="2800" u="none" cap="none" strike="noStrike">
                <a:solidFill>
                  <a:srgbClr val="FF6600"/>
                </a:solidFill>
                <a:latin typeface="Arial"/>
                <a:ea typeface="Arial"/>
                <a:cs typeface="Arial"/>
                <a:sym typeface="Arial"/>
              </a:rPr>
              <a:t>Del CÁLCULO</a:t>
            </a:r>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86C4E6"/>
              </a:solidFill>
              <a:latin typeface="Arial"/>
              <a:ea typeface="Arial"/>
              <a:cs typeface="Arial"/>
              <a:sym typeface="Arial"/>
            </a:endParaRPr>
          </a:p>
        </p:txBody>
      </p:sp>
      <p:sp>
        <p:nvSpPr>
          <p:cNvPr id="143" name="Google Shape;143;p5"/>
          <p:cNvSpPr/>
          <p:nvPr/>
        </p:nvSpPr>
        <p:spPr>
          <a:xfrm>
            <a:off x="6273535" y="2862241"/>
            <a:ext cx="2519399" cy="629717"/>
          </a:xfrm>
          <a:prstGeom prst="roundRect">
            <a:avLst>
              <a:gd fmla="val 16667" name="adj"/>
            </a:avLst>
          </a:prstGeom>
          <a:solidFill>
            <a:schemeClr val="lt1"/>
          </a:solidFill>
          <a:ln cap="flat" cmpd="sng" w="571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s-ES" sz="2400" u="none" cap="none" strike="noStrike">
                <a:solidFill>
                  <a:srgbClr val="86C4E6"/>
                </a:solidFill>
                <a:latin typeface="Arial"/>
                <a:ea typeface="Arial"/>
                <a:cs typeface="Arial"/>
                <a:sym typeface="Arial"/>
              </a:rPr>
              <a:t>DISCALCULIA</a:t>
            </a:r>
            <a:endParaRPr/>
          </a:p>
        </p:txBody>
      </p:sp>
      <p:cxnSp>
        <p:nvCxnSpPr>
          <p:cNvPr id="144" name="Google Shape;144;p5"/>
          <p:cNvCxnSpPr/>
          <p:nvPr/>
        </p:nvCxnSpPr>
        <p:spPr>
          <a:xfrm>
            <a:off x="1466748" y="1126507"/>
            <a:ext cx="6066487" cy="0"/>
          </a:xfrm>
          <a:prstGeom prst="straightConnector1">
            <a:avLst/>
          </a:prstGeom>
          <a:noFill/>
          <a:ln cap="flat" cmpd="sng" w="25400">
            <a:solidFill>
              <a:srgbClr val="FF6600"/>
            </a:solidFill>
            <a:prstDash val="solid"/>
            <a:round/>
            <a:headEnd len="sm" w="sm" type="none"/>
            <a:tailEnd len="sm" w="sm" type="none"/>
          </a:ln>
          <a:effectLst>
            <a:outerShdw blurRad="40000" rotWithShape="0" dir="5400000" dist="20000">
              <a:srgbClr val="000000">
                <a:alpha val="37647"/>
              </a:srgbClr>
            </a:outerShdw>
          </a:effectLst>
        </p:spPr>
      </p:cxnSp>
      <p:cxnSp>
        <p:nvCxnSpPr>
          <p:cNvPr id="145" name="Google Shape;145;p5"/>
          <p:cNvCxnSpPr/>
          <p:nvPr/>
        </p:nvCxnSpPr>
        <p:spPr>
          <a:xfrm>
            <a:off x="1475656" y="1109395"/>
            <a:ext cx="1" cy="210968"/>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46" name="Google Shape;146;p5"/>
          <p:cNvCxnSpPr/>
          <p:nvPr/>
        </p:nvCxnSpPr>
        <p:spPr>
          <a:xfrm>
            <a:off x="4379285" y="1126507"/>
            <a:ext cx="0" cy="269988"/>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47" name="Google Shape;147;p5"/>
          <p:cNvCxnSpPr/>
          <p:nvPr/>
        </p:nvCxnSpPr>
        <p:spPr>
          <a:xfrm flipH="1">
            <a:off x="7503822" y="1164805"/>
            <a:ext cx="8909" cy="210968"/>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148" name="Google Shape;148;p5"/>
          <p:cNvSpPr txBox="1"/>
          <p:nvPr/>
        </p:nvSpPr>
        <p:spPr>
          <a:xfrm>
            <a:off x="1718809" y="2555668"/>
            <a:ext cx="5400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s-ES" sz="1800" u="none" cap="none" strike="noStrike">
                <a:solidFill>
                  <a:schemeClr val="dk1"/>
                </a:solidFill>
                <a:latin typeface="Arial"/>
                <a:ea typeface="Arial"/>
                <a:cs typeface="Arial"/>
                <a:sym typeface="Arial"/>
              </a:rPr>
              <a:t>Nomenclatura tradicional</a:t>
            </a:r>
            <a:endParaRPr/>
          </a:p>
        </p:txBody>
      </p:sp>
      <p:cxnSp>
        <p:nvCxnSpPr>
          <p:cNvPr id="149" name="Google Shape;149;p5"/>
          <p:cNvCxnSpPr>
            <a:stCxn id="137" idx="2"/>
            <a:endCxn id="143" idx="2"/>
          </p:cNvCxnSpPr>
          <p:nvPr/>
        </p:nvCxnSpPr>
        <p:spPr>
          <a:xfrm rot="-5400000">
            <a:off x="4388218" y="402957"/>
            <a:ext cx="55800" cy="6234000"/>
          </a:xfrm>
          <a:prstGeom prst="bentConnector3">
            <a:avLst>
              <a:gd fmla="val -409678" name="adj1"/>
            </a:avLst>
          </a:prstGeom>
          <a:noFill/>
          <a:ln cap="flat" cmpd="sng" w="9525">
            <a:solidFill>
              <a:srgbClr val="EF7C02"/>
            </a:solidFill>
            <a:prstDash val="solid"/>
            <a:round/>
            <a:headEnd len="med" w="med" type="triangle"/>
            <a:tailEnd len="med" w="med" type="triangle"/>
          </a:ln>
        </p:spPr>
      </p:cxnSp>
      <p:sp>
        <p:nvSpPr>
          <p:cNvPr id="150" name="Google Shape;150;p5"/>
          <p:cNvSpPr txBox="1"/>
          <p:nvPr/>
        </p:nvSpPr>
        <p:spPr>
          <a:xfrm>
            <a:off x="218999" y="3902886"/>
            <a:ext cx="8784975" cy="209288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800" u="none" cap="none" strike="noStrike">
                <a:solidFill>
                  <a:schemeClr val="dk1"/>
                </a:solidFill>
                <a:latin typeface="Arial"/>
                <a:ea typeface="Arial"/>
                <a:cs typeface="Arial"/>
                <a:sym typeface="Arial"/>
              </a:rPr>
              <a:t>“</a:t>
            </a:r>
            <a:r>
              <a:rPr b="0" i="0" lang="es-ES" sz="1600" u="none" cap="none" strike="noStrike">
                <a:solidFill>
                  <a:schemeClr val="dk1"/>
                </a:solidFill>
                <a:latin typeface="Arial"/>
                <a:ea typeface="Arial"/>
                <a:cs typeface="Arial"/>
                <a:sym typeface="Arial"/>
              </a:rPr>
              <a:t>Grupo heterogéneo de alteraciones que se manifiestan por </a:t>
            </a:r>
            <a:r>
              <a:rPr b="0" i="0" lang="es-ES" sz="1600" u="none" cap="none" strike="noStrike">
                <a:solidFill>
                  <a:srgbClr val="FF6600"/>
                </a:solidFill>
                <a:latin typeface="Arial"/>
                <a:ea typeface="Arial"/>
                <a:cs typeface="Arial"/>
                <a:sym typeface="Arial"/>
              </a:rPr>
              <a:t>dificultades significativas </a:t>
            </a:r>
            <a:r>
              <a:rPr b="0" i="0" lang="es-ES" sz="1600" u="none" cap="none" strike="noStrike">
                <a:solidFill>
                  <a:schemeClr val="dk1"/>
                </a:solidFill>
                <a:latin typeface="Arial"/>
                <a:ea typeface="Arial"/>
                <a:cs typeface="Arial"/>
                <a:sym typeface="Arial"/>
              </a:rPr>
              <a:t>en la adquisición y uso de la comprensión y expresión </a:t>
            </a:r>
            <a:r>
              <a:rPr b="0" i="0" lang="es-ES" sz="1600" u="none" cap="none" strike="noStrike">
                <a:solidFill>
                  <a:srgbClr val="0070C0"/>
                </a:solidFill>
                <a:latin typeface="Arial"/>
                <a:ea typeface="Arial"/>
                <a:cs typeface="Arial"/>
                <a:sym typeface="Arial"/>
              </a:rPr>
              <a:t>oral</a:t>
            </a:r>
            <a:r>
              <a:rPr b="0" i="0" lang="es-ES" sz="1600" u="none" cap="none" strike="noStrike">
                <a:solidFill>
                  <a:schemeClr val="dk1"/>
                </a:solidFill>
                <a:latin typeface="Arial"/>
                <a:ea typeface="Arial"/>
                <a:cs typeface="Arial"/>
                <a:sym typeface="Arial"/>
              </a:rPr>
              <a:t>, </a:t>
            </a:r>
            <a:r>
              <a:rPr b="0" i="0" lang="es-ES" sz="1600" u="none" cap="none" strike="noStrike">
                <a:solidFill>
                  <a:srgbClr val="0070C0"/>
                </a:solidFill>
                <a:latin typeface="Arial"/>
                <a:ea typeface="Arial"/>
                <a:cs typeface="Arial"/>
                <a:sym typeface="Arial"/>
              </a:rPr>
              <a:t>lectura</a:t>
            </a:r>
            <a:r>
              <a:rPr b="0" i="0" lang="es-ES" sz="1600" u="none" cap="none" strike="noStrike">
                <a:solidFill>
                  <a:schemeClr val="dk1"/>
                </a:solidFill>
                <a:latin typeface="Arial"/>
                <a:ea typeface="Arial"/>
                <a:cs typeface="Arial"/>
                <a:sym typeface="Arial"/>
              </a:rPr>
              <a:t>, </a:t>
            </a:r>
            <a:r>
              <a:rPr b="0" i="0" lang="es-ES" sz="1600" u="none" cap="none" strike="noStrike">
                <a:solidFill>
                  <a:srgbClr val="0070C0"/>
                </a:solidFill>
                <a:latin typeface="Arial"/>
                <a:ea typeface="Arial"/>
                <a:cs typeface="Arial"/>
                <a:sym typeface="Arial"/>
              </a:rPr>
              <a:t>escritura</a:t>
            </a:r>
            <a:r>
              <a:rPr b="0" i="0" lang="es-ES" sz="1600" u="none" cap="none" strike="noStrike">
                <a:solidFill>
                  <a:schemeClr val="dk1"/>
                </a:solidFill>
                <a:latin typeface="Arial"/>
                <a:ea typeface="Arial"/>
                <a:cs typeface="Arial"/>
                <a:sym typeface="Arial"/>
              </a:rPr>
              <a:t>, </a:t>
            </a:r>
            <a:r>
              <a:rPr b="0" i="0" lang="es-ES" sz="1600" u="none" cap="none" strike="noStrike">
                <a:solidFill>
                  <a:srgbClr val="0070C0"/>
                </a:solidFill>
                <a:latin typeface="Arial"/>
                <a:ea typeface="Arial"/>
                <a:cs typeface="Arial"/>
                <a:sym typeface="Arial"/>
              </a:rPr>
              <a:t>razonamiento</a:t>
            </a:r>
            <a:r>
              <a:rPr b="0" i="0" lang="es-ES" sz="1600" u="none" cap="none" strike="noStrike">
                <a:solidFill>
                  <a:schemeClr val="dk1"/>
                </a:solidFill>
                <a:latin typeface="Arial"/>
                <a:ea typeface="Arial"/>
                <a:cs typeface="Arial"/>
                <a:sym typeface="Arial"/>
              </a:rPr>
              <a:t>, o </a:t>
            </a:r>
            <a:r>
              <a:rPr b="0" i="0" lang="es-ES" sz="1600" u="none" cap="none" strike="noStrike">
                <a:solidFill>
                  <a:srgbClr val="0070C0"/>
                </a:solidFill>
                <a:latin typeface="Arial"/>
                <a:ea typeface="Arial"/>
                <a:cs typeface="Arial"/>
                <a:sym typeface="Arial"/>
              </a:rPr>
              <a:t>habilidades matemáticas</a:t>
            </a:r>
            <a:r>
              <a:rPr b="0" i="0" lang="es-ES" sz="1600" u="none" cap="none" strike="noStrike">
                <a:solidFill>
                  <a:schemeClr val="dk1"/>
                </a:solidFill>
                <a:latin typeface="Arial"/>
                <a:ea typeface="Arial"/>
                <a:cs typeface="Arial"/>
                <a:sym typeface="Arial"/>
              </a:rPr>
              <a:t>. Estas alteraciones son intrínsecas a la persona, debidas a una disfunción del </a:t>
            </a:r>
            <a:r>
              <a:rPr b="0" i="0" lang="es-ES" sz="1600" u="none" cap="none" strike="noStrike">
                <a:solidFill>
                  <a:srgbClr val="FF6600"/>
                </a:solidFill>
                <a:latin typeface="Arial"/>
                <a:ea typeface="Arial"/>
                <a:cs typeface="Arial"/>
                <a:sym typeface="Arial"/>
              </a:rPr>
              <a:t>Sistema Nervioso Central</a:t>
            </a:r>
            <a:r>
              <a:rPr b="0" i="0" lang="es-ES" sz="1600" u="none" cap="none" strike="noStrike">
                <a:solidFill>
                  <a:schemeClr val="dk1"/>
                </a:solidFill>
                <a:latin typeface="Arial"/>
                <a:ea typeface="Arial"/>
                <a:cs typeface="Arial"/>
                <a:sym typeface="Arial"/>
              </a:rPr>
              <a:t>. Pueden ocurrir a lo largo de toda la vida. Junto con ellas pueden existir problemas en las conductas de </a:t>
            </a:r>
            <a:r>
              <a:rPr b="0" i="0" lang="es-ES" sz="1600" u="none" cap="none" strike="noStrike">
                <a:solidFill>
                  <a:srgbClr val="0070C0"/>
                </a:solidFill>
                <a:latin typeface="Arial"/>
                <a:ea typeface="Arial"/>
                <a:cs typeface="Arial"/>
                <a:sym typeface="Arial"/>
              </a:rPr>
              <a:t>autorregulación, percepción social e interacción social</a:t>
            </a:r>
            <a:r>
              <a:rPr b="0" i="0" lang="es-ES" sz="1600" u="none" cap="none" strike="noStrike">
                <a:solidFill>
                  <a:schemeClr val="dk1"/>
                </a:solidFill>
                <a:latin typeface="Arial"/>
                <a:ea typeface="Arial"/>
                <a:cs typeface="Arial"/>
                <a:sym typeface="Arial"/>
              </a:rPr>
              <a:t>, sin constituir por sí mismas una dificultad del aprendizaje. Pero sí, presentarse conjuntamente con otras condiciones incapacitantes, con influencias extrínsecas o ambientales”. Hammill.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0"/>
          <p:cNvSpPr txBox="1"/>
          <p:nvPr>
            <p:ph type="title"/>
          </p:nvPr>
        </p:nvSpPr>
        <p:spPr>
          <a:xfrm>
            <a:off x="467544" y="476672"/>
            <a:ext cx="7772400" cy="136207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s-ES">
                <a:solidFill>
                  <a:srgbClr val="FF6600"/>
                </a:solidFill>
                <a:latin typeface="Arial"/>
                <a:ea typeface="Arial"/>
                <a:cs typeface="Arial"/>
                <a:sym typeface="Arial"/>
              </a:rPr>
              <a:t>CONCEPTOS</a:t>
            </a:r>
            <a:endParaRPr/>
          </a:p>
        </p:txBody>
      </p:sp>
      <p:sp>
        <p:nvSpPr>
          <p:cNvPr id="679" name="Google Shape;679;p5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888888"/>
              </a:buClr>
              <a:buSzPts val="2000"/>
              <a:buNone/>
            </a:pPr>
            <a:r>
              <a:t/>
            </a:r>
            <a:endParaRPr/>
          </a:p>
        </p:txBody>
      </p:sp>
      <p:pic>
        <p:nvPicPr>
          <p:cNvPr id="680" name="Google Shape;680;p50"/>
          <p:cNvPicPr preferRelativeResize="0"/>
          <p:nvPr/>
        </p:nvPicPr>
        <p:blipFill rotWithShape="1">
          <a:blip r:embed="rId3">
            <a:alphaModFix/>
          </a:blip>
          <a:srcRect b="0" l="0" r="0" t="0"/>
          <a:stretch/>
        </p:blipFill>
        <p:spPr>
          <a:xfrm>
            <a:off x="467544" y="1556792"/>
            <a:ext cx="3607967" cy="4509120"/>
          </a:xfrm>
          <a:prstGeom prst="rect">
            <a:avLst/>
          </a:prstGeom>
          <a:noFill/>
          <a:ln>
            <a:noFill/>
          </a:ln>
          <a:effectLst>
            <a:outerShdw blurRad="292100" rotWithShape="0" algn="tl" dir="2700000" dist="139700">
              <a:srgbClr val="333333">
                <a:alpha val="64705"/>
              </a:srgbClr>
            </a:outerShdw>
          </a:effectLst>
        </p:spPr>
      </p:pic>
      <p:pic>
        <p:nvPicPr>
          <p:cNvPr id="681" name="Google Shape;681;p50"/>
          <p:cNvPicPr preferRelativeResize="0"/>
          <p:nvPr/>
        </p:nvPicPr>
        <p:blipFill rotWithShape="1">
          <a:blip r:embed="rId4">
            <a:alphaModFix/>
          </a:blip>
          <a:srcRect b="0" l="0" r="0" t="0"/>
          <a:stretch/>
        </p:blipFill>
        <p:spPr>
          <a:xfrm>
            <a:off x="5148064" y="1376875"/>
            <a:ext cx="3346649" cy="468903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rgbClr val="FF6600"/>
                </a:solidFill>
                <a:latin typeface="Arial"/>
                <a:ea typeface="Arial"/>
                <a:cs typeface="Arial"/>
                <a:sym typeface="Arial"/>
              </a:rPr>
              <a:t>OPERACIONES: </a:t>
            </a:r>
            <a:endParaRPr/>
          </a:p>
        </p:txBody>
      </p:sp>
      <p:pic>
        <p:nvPicPr>
          <p:cNvPr id="687" name="Google Shape;687;p51"/>
          <p:cNvPicPr preferRelativeResize="0"/>
          <p:nvPr>
            <p:ph idx="1" type="body"/>
          </p:nvPr>
        </p:nvPicPr>
        <p:blipFill rotWithShape="1">
          <a:blip r:embed="rId3">
            <a:alphaModFix/>
          </a:blip>
          <a:srcRect b="15563" l="0" r="0" t="18720"/>
          <a:stretch/>
        </p:blipFill>
        <p:spPr>
          <a:xfrm>
            <a:off x="323528" y="1266539"/>
            <a:ext cx="1755854" cy="1442381"/>
          </a:xfrm>
          <a:prstGeom prst="rect">
            <a:avLst/>
          </a:prstGeom>
          <a:noFill/>
          <a:ln>
            <a:noFill/>
          </a:ln>
          <a:effectLst>
            <a:outerShdw blurRad="292100" rotWithShape="0" algn="tl" dir="2700000" dist="139700">
              <a:srgbClr val="333333">
                <a:alpha val="64705"/>
              </a:srgbClr>
            </a:outerShdw>
          </a:effectLst>
        </p:spPr>
      </p:pic>
      <p:pic>
        <p:nvPicPr>
          <p:cNvPr id="688" name="Google Shape;688;p51"/>
          <p:cNvPicPr preferRelativeResize="0"/>
          <p:nvPr/>
        </p:nvPicPr>
        <p:blipFill rotWithShape="1">
          <a:blip r:embed="rId4">
            <a:alphaModFix/>
          </a:blip>
          <a:srcRect b="16988" l="2163" r="-2162" t="24211"/>
          <a:stretch/>
        </p:blipFill>
        <p:spPr>
          <a:xfrm>
            <a:off x="2413527" y="1266539"/>
            <a:ext cx="2059249" cy="1514389"/>
          </a:xfrm>
          <a:prstGeom prst="rect">
            <a:avLst/>
          </a:prstGeom>
          <a:noFill/>
          <a:ln>
            <a:noFill/>
          </a:ln>
          <a:effectLst>
            <a:outerShdw blurRad="292100" rotWithShape="0" algn="tl" dir="2700000" dist="139700">
              <a:srgbClr val="333333">
                <a:alpha val="64705"/>
              </a:srgbClr>
            </a:outerShdw>
          </a:effectLst>
        </p:spPr>
      </p:pic>
      <p:pic>
        <p:nvPicPr>
          <p:cNvPr id="689" name="Google Shape;689;p51"/>
          <p:cNvPicPr preferRelativeResize="0"/>
          <p:nvPr/>
        </p:nvPicPr>
        <p:blipFill rotWithShape="1">
          <a:blip r:embed="rId5">
            <a:alphaModFix/>
          </a:blip>
          <a:srcRect b="0" l="0" r="0" t="0"/>
          <a:stretch/>
        </p:blipFill>
        <p:spPr>
          <a:xfrm>
            <a:off x="6416992" y="846138"/>
            <a:ext cx="2780017" cy="3328704"/>
          </a:xfrm>
          <a:prstGeom prst="rect">
            <a:avLst/>
          </a:prstGeom>
          <a:noFill/>
          <a:ln>
            <a:noFill/>
          </a:ln>
        </p:spPr>
      </p:pic>
      <p:pic>
        <p:nvPicPr>
          <p:cNvPr id="690" name="Google Shape;690;p51"/>
          <p:cNvPicPr preferRelativeResize="0"/>
          <p:nvPr/>
        </p:nvPicPr>
        <p:blipFill rotWithShape="1">
          <a:blip r:embed="rId6">
            <a:alphaModFix/>
          </a:blip>
          <a:srcRect b="12007" l="6519" r="14202" t="11194"/>
          <a:stretch/>
        </p:blipFill>
        <p:spPr>
          <a:xfrm>
            <a:off x="354359" y="2978256"/>
            <a:ext cx="2411804" cy="2884086"/>
          </a:xfrm>
          <a:prstGeom prst="rect">
            <a:avLst/>
          </a:prstGeom>
          <a:noFill/>
          <a:ln>
            <a:noFill/>
          </a:ln>
        </p:spPr>
      </p:pic>
      <p:pic>
        <p:nvPicPr>
          <p:cNvPr id="691" name="Google Shape;691;p51"/>
          <p:cNvPicPr preferRelativeResize="0"/>
          <p:nvPr/>
        </p:nvPicPr>
        <p:blipFill rotWithShape="1">
          <a:blip r:embed="rId7">
            <a:alphaModFix/>
          </a:blip>
          <a:srcRect b="0" l="0" r="0" t="0"/>
          <a:stretch/>
        </p:blipFill>
        <p:spPr>
          <a:xfrm>
            <a:off x="4472776" y="997203"/>
            <a:ext cx="2411804" cy="2702073"/>
          </a:xfrm>
          <a:prstGeom prst="rect">
            <a:avLst/>
          </a:prstGeom>
          <a:noFill/>
          <a:ln>
            <a:noFill/>
          </a:ln>
        </p:spPr>
      </p:pic>
      <p:pic>
        <p:nvPicPr>
          <p:cNvPr id="692" name="Google Shape;692;p51"/>
          <p:cNvPicPr preferRelativeResize="0"/>
          <p:nvPr/>
        </p:nvPicPr>
        <p:blipFill rotWithShape="1">
          <a:blip r:embed="rId8">
            <a:alphaModFix/>
          </a:blip>
          <a:srcRect b="0" l="0" r="0" t="0"/>
          <a:stretch/>
        </p:blipFill>
        <p:spPr>
          <a:xfrm>
            <a:off x="2739659" y="3284599"/>
            <a:ext cx="3523793" cy="2847079"/>
          </a:xfrm>
          <a:prstGeom prst="rect">
            <a:avLst/>
          </a:prstGeom>
          <a:noFill/>
          <a:ln>
            <a:noFill/>
          </a:ln>
        </p:spPr>
      </p:pic>
      <p:pic>
        <p:nvPicPr>
          <p:cNvPr id="693" name="Google Shape;693;p51"/>
          <p:cNvPicPr preferRelativeResize="0"/>
          <p:nvPr/>
        </p:nvPicPr>
        <p:blipFill rotWithShape="1">
          <a:blip r:embed="rId9">
            <a:alphaModFix/>
          </a:blip>
          <a:srcRect b="0" l="0" r="0" t="0"/>
          <a:stretch/>
        </p:blipFill>
        <p:spPr>
          <a:xfrm>
            <a:off x="6238232" y="3933964"/>
            <a:ext cx="2706859" cy="279221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52"/>
          <p:cNvSpPr txBox="1"/>
          <p:nvPr>
            <p:ph idx="1" type="body"/>
          </p:nvPr>
        </p:nvSpPr>
        <p:spPr>
          <a:xfrm>
            <a:off x="507715" y="234157"/>
            <a:ext cx="8128570" cy="65881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6600"/>
              </a:buClr>
              <a:buSzPts val="2800"/>
              <a:buNone/>
            </a:pPr>
            <a:r>
              <a:rPr b="1" lang="es-ES" sz="2800">
                <a:solidFill>
                  <a:srgbClr val="FF6600"/>
                </a:solidFill>
                <a:latin typeface="Arial"/>
                <a:ea typeface="Arial"/>
                <a:cs typeface="Arial"/>
                <a:sym typeface="Arial"/>
              </a:rPr>
              <a:t>SECUENCIACIÓN DEL RAZONAMIENTO </a:t>
            </a:r>
            <a:endParaRPr/>
          </a:p>
        </p:txBody>
      </p:sp>
      <p:pic>
        <p:nvPicPr>
          <p:cNvPr id="699" name="Google Shape;699;p52"/>
          <p:cNvPicPr preferRelativeResize="0"/>
          <p:nvPr/>
        </p:nvPicPr>
        <p:blipFill rotWithShape="1">
          <a:blip r:embed="rId3">
            <a:alphaModFix/>
          </a:blip>
          <a:srcRect b="0" l="0" r="0" t="14182"/>
          <a:stretch/>
        </p:blipFill>
        <p:spPr>
          <a:xfrm>
            <a:off x="2699792" y="3429000"/>
            <a:ext cx="4048095" cy="3050220"/>
          </a:xfrm>
          <a:prstGeom prst="rect">
            <a:avLst/>
          </a:prstGeom>
          <a:noFill/>
          <a:ln>
            <a:noFill/>
          </a:ln>
        </p:spPr>
      </p:pic>
      <p:sp>
        <p:nvSpPr>
          <p:cNvPr id="700" name="Google Shape;700;p52"/>
          <p:cNvSpPr txBox="1"/>
          <p:nvPr/>
        </p:nvSpPr>
        <p:spPr>
          <a:xfrm>
            <a:off x="899592" y="1124744"/>
            <a:ext cx="7344816" cy="178510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000"/>
              <a:buFont typeface="Arial"/>
              <a:buChar char="•"/>
            </a:pPr>
            <a:r>
              <a:rPr lang="es-ES" sz="2000">
                <a:solidFill>
                  <a:schemeClr val="dk1"/>
                </a:solidFill>
                <a:latin typeface="Arial"/>
                <a:ea typeface="Arial"/>
                <a:cs typeface="Arial"/>
                <a:sym typeface="Arial"/>
              </a:rPr>
              <a:t>Para este alumnado, EN MUCHAS OCASIONES,  no es suficiente con tomar los datos, la operación y el resultado.</a:t>
            </a:r>
            <a:endParaRPr/>
          </a:p>
          <a:p>
            <a:pPr indent="-285750" lvl="0" marL="285750" marR="0" rtl="0" algn="just">
              <a:spcBef>
                <a:spcPts val="1200"/>
              </a:spcBef>
              <a:spcAft>
                <a:spcPts val="0"/>
              </a:spcAft>
              <a:buClr>
                <a:schemeClr val="dk1"/>
              </a:buClr>
              <a:buSzPts val="2000"/>
              <a:buFont typeface="Arial"/>
              <a:buChar char="•"/>
            </a:pPr>
            <a:r>
              <a:rPr lang="es-ES" sz="2000">
                <a:solidFill>
                  <a:schemeClr val="dk1"/>
                </a:solidFill>
                <a:latin typeface="Arial"/>
                <a:ea typeface="Arial"/>
                <a:cs typeface="Arial"/>
                <a:sym typeface="Arial"/>
              </a:rPr>
              <a:t>Debemos dotarlos de estrategias que secuencien el razonamiento de forma adecuada (esta colección de CEPE nos muestra cómo hacerlo).</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53"/>
          <p:cNvSpPr/>
          <p:nvPr/>
        </p:nvSpPr>
        <p:spPr>
          <a:xfrm>
            <a:off x="1259632" y="260648"/>
            <a:ext cx="7272808" cy="862355"/>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800">
                <a:solidFill>
                  <a:schemeClr val="lt1"/>
                </a:solidFill>
                <a:latin typeface="Arial"/>
                <a:ea typeface="Arial"/>
                <a:cs typeface="Arial"/>
                <a:sym typeface="Arial"/>
              </a:rPr>
              <a:t>ESTRATEGIAS EN DISLEXIA: LECTURA</a:t>
            </a:r>
            <a:endParaRPr/>
          </a:p>
        </p:txBody>
      </p:sp>
      <p:pic>
        <p:nvPicPr>
          <p:cNvPr id="706" name="Google Shape;706;p53"/>
          <p:cNvPicPr preferRelativeResize="0"/>
          <p:nvPr/>
        </p:nvPicPr>
        <p:blipFill rotWithShape="1">
          <a:blip r:embed="rId3">
            <a:alphaModFix/>
          </a:blip>
          <a:srcRect b="0" l="0" r="0" t="0"/>
          <a:stretch/>
        </p:blipFill>
        <p:spPr>
          <a:xfrm>
            <a:off x="467544" y="1412776"/>
            <a:ext cx="1512168" cy="1512168"/>
          </a:xfrm>
          <a:prstGeom prst="rect">
            <a:avLst/>
          </a:prstGeom>
          <a:noFill/>
          <a:ln>
            <a:noFill/>
          </a:ln>
        </p:spPr>
      </p:pic>
      <p:pic>
        <p:nvPicPr>
          <p:cNvPr id="707" name="Google Shape;707;p53"/>
          <p:cNvPicPr preferRelativeResize="0"/>
          <p:nvPr/>
        </p:nvPicPr>
        <p:blipFill rotWithShape="1">
          <a:blip r:embed="rId4">
            <a:alphaModFix/>
          </a:blip>
          <a:srcRect b="0" l="0" r="0" t="0"/>
          <a:stretch/>
        </p:blipFill>
        <p:spPr>
          <a:xfrm>
            <a:off x="2324100" y="1412776"/>
            <a:ext cx="2247900" cy="1619250"/>
          </a:xfrm>
          <a:prstGeom prst="rect">
            <a:avLst/>
          </a:prstGeom>
          <a:noFill/>
          <a:ln>
            <a:noFill/>
          </a:ln>
        </p:spPr>
      </p:pic>
      <p:pic>
        <p:nvPicPr>
          <p:cNvPr id="708" name="Google Shape;708;p53"/>
          <p:cNvPicPr preferRelativeResize="0"/>
          <p:nvPr/>
        </p:nvPicPr>
        <p:blipFill rotWithShape="1">
          <a:blip r:embed="rId5">
            <a:alphaModFix/>
          </a:blip>
          <a:srcRect b="0" l="0" r="0" t="0"/>
          <a:stretch/>
        </p:blipFill>
        <p:spPr>
          <a:xfrm>
            <a:off x="5276604" y="1412776"/>
            <a:ext cx="2281308" cy="1619250"/>
          </a:xfrm>
          <a:prstGeom prst="rect">
            <a:avLst/>
          </a:prstGeom>
          <a:noFill/>
          <a:ln>
            <a:noFill/>
          </a:ln>
        </p:spPr>
      </p:pic>
      <p:sp>
        <p:nvSpPr>
          <p:cNvPr id="709" name="Google Shape;709;p53"/>
          <p:cNvSpPr txBox="1"/>
          <p:nvPr/>
        </p:nvSpPr>
        <p:spPr>
          <a:xfrm>
            <a:off x="2317879" y="5005939"/>
            <a:ext cx="6696744"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800">
                <a:solidFill>
                  <a:schemeClr val="dk1"/>
                </a:solidFill>
                <a:latin typeface="Arial"/>
                <a:ea typeface="Arial"/>
                <a:cs typeface="Arial"/>
                <a:sym typeface="Arial"/>
              </a:rPr>
              <a:t>Audiolibros: </a:t>
            </a:r>
            <a:r>
              <a:rPr lang="es-ES" sz="1800">
                <a:solidFill>
                  <a:srgbClr val="333333"/>
                </a:solidFill>
                <a:latin typeface="Roboto Light"/>
                <a:ea typeface="Roboto Light"/>
                <a:cs typeface="Roboto Light"/>
                <a:sym typeface="Roboto Light"/>
              </a:rPr>
              <a:t>informe de la </a:t>
            </a:r>
            <a:r>
              <a:rPr b="0" i="0" lang="es-ES" sz="1800">
                <a:solidFill>
                  <a:srgbClr val="333333"/>
                </a:solidFill>
                <a:latin typeface="Roboto Light"/>
                <a:ea typeface="Roboto Light"/>
                <a:cs typeface="Roboto Light"/>
                <a:sym typeface="Roboto Light"/>
              </a:rPr>
              <a:t>National Literacy Trust publicó los beneficios del uso de este recurso en fomento de la lectura y la escritura.</a:t>
            </a:r>
            <a:endParaRPr/>
          </a:p>
          <a:p>
            <a:pPr indent="0" lvl="0" marL="0" marR="0" rtl="0" algn="l">
              <a:spcBef>
                <a:spcPts val="0"/>
              </a:spcBef>
              <a:spcAft>
                <a:spcPts val="0"/>
              </a:spcAft>
              <a:buNone/>
            </a:pPr>
            <a:r>
              <a:t/>
            </a:r>
            <a:endParaRPr sz="1800">
              <a:solidFill>
                <a:srgbClr val="333333"/>
              </a:solidFill>
              <a:latin typeface="Roboto Light"/>
              <a:ea typeface="Roboto Light"/>
              <a:cs typeface="Roboto Light"/>
              <a:sym typeface="Roboto Light"/>
            </a:endParaRPr>
          </a:p>
          <a:p>
            <a:pPr indent="0" lvl="0" marL="0" marR="0" rtl="0" algn="just">
              <a:spcBef>
                <a:spcPts val="0"/>
              </a:spcBef>
              <a:spcAft>
                <a:spcPts val="0"/>
              </a:spcAft>
              <a:buNone/>
            </a:pPr>
            <a:r>
              <a:rPr lang="es-ES" sz="1800">
                <a:solidFill>
                  <a:srgbClr val="333333"/>
                </a:solidFill>
                <a:latin typeface="Roboto Light"/>
                <a:ea typeface="Roboto Light"/>
                <a:cs typeface="Roboto Light"/>
                <a:sym typeface="Roboto Light"/>
              </a:rPr>
              <a:t>Apps para mejorar la precisión y la comprensión lectora: </a:t>
            </a:r>
            <a:r>
              <a:rPr b="1" lang="es-ES" sz="1800" u="sng">
                <a:solidFill>
                  <a:srgbClr val="0070C0"/>
                </a:solidFill>
                <a:latin typeface="Arial"/>
                <a:ea typeface="Arial"/>
                <a:cs typeface="Arial"/>
                <a:sym typeface="Arial"/>
              </a:rPr>
              <a:t>Velocidad de lectura</a:t>
            </a:r>
            <a:r>
              <a:rPr b="1" lang="es-ES" sz="1800">
                <a:solidFill>
                  <a:srgbClr val="0070C0"/>
                </a:solidFill>
                <a:latin typeface="Arial"/>
                <a:ea typeface="Arial"/>
                <a:cs typeface="Arial"/>
                <a:sym typeface="Arial"/>
              </a:rPr>
              <a:t>, </a:t>
            </a:r>
            <a:r>
              <a:rPr b="1" i="0" lang="es-ES" sz="1800" u="sng">
                <a:solidFill>
                  <a:srgbClr val="0070C0"/>
                </a:solidFill>
                <a:latin typeface="Arial"/>
                <a:ea typeface="Arial"/>
                <a:cs typeface="Arial"/>
                <a:sym typeface="Arial"/>
                <a:hlinkClick r:id="rId6">
                  <a:extLst>
                    <a:ext uri="{A12FA001-AC4F-418D-AE19-62706E023703}">
                      <ahyp:hlinkClr val="tx"/>
                    </a:ext>
                  </a:extLst>
                </a:hlinkClick>
              </a:rPr>
              <a:t>Spritz</a:t>
            </a:r>
            <a:r>
              <a:rPr b="1" i="0" lang="es-ES" sz="1800">
                <a:solidFill>
                  <a:srgbClr val="0070C0"/>
                </a:solidFill>
                <a:latin typeface="Arial"/>
                <a:ea typeface="Arial"/>
                <a:cs typeface="Arial"/>
                <a:sym typeface="Arial"/>
              </a:rPr>
              <a:t>, </a:t>
            </a:r>
            <a:r>
              <a:rPr b="1" i="0" lang="es-ES" sz="1800" u="sng">
                <a:solidFill>
                  <a:srgbClr val="0070C0"/>
                </a:solidFill>
                <a:latin typeface="Arial"/>
                <a:ea typeface="Arial"/>
                <a:cs typeface="Arial"/>
                <a:sym typeface="Arial"/>
                <a:hlinkClick r:id="rId7">
                  <a:extLst>
                    <a:ext uri="{A12FA001-AC4F-418D-AE19-62706E023703}">
                      <ahyp:hlinkClr val="tx"/>
                    </a:ext>
                  </a:extLst>
                </a:hlinkClick>
              </a:rPr>
              <a:t>ReadQuick</a:t>
            </a:r>
            <a:r>
              <a:rPr b="1" i="0" lang="es-ES" sz="1800">
                <a:solidFill>
                  <a:srgbClr val="0070C0"/>
                </a:solidFill>
                <a:latin typeface="Arial"/>
                <a:ea typeface="Arial"/>
                <a:cs typeface="Arial"/>
                <a:sym typeface="Arial"/>
              </a:rPr>
              <a:t>….</a:t>
            </a:r>
            <a:endParaRPr/>
          </a:p>
          <a:p>
            <a:pPr indent="0" lvl="0" marL="0" marR="0" rtl="0" algn="l">
              <a:spcBef>
                <a:spcPts val="0"/>
              </a:spcBef>
              <a:spcAft>
                <a:spcPts val="0"/>
              </a:spcAft>
              <a:buNone/>
            </a:pPr>
            <a:r>
              <a:t/>
            </a:r>
            <a:endParaRPr sz="1800" u="sng">
              <a:solidFill>
                <a:srgbClr val="1F9692"/>
              </a:solidFill>
              <a:latin typeface="Open Sans"/>
              <a:ea typeface="Open Sans"/>
              <a:cs typeface="Open Sans"/>
              <a:sym typeface="Open Sans"/>
            </a:endParaRPr>
          </a:p>
          <a:p>
            <a:pPr indent="0" lvl="0" marL="0" marR="0" rtl="0" algn="l">
              <a:spcBef>
                <a:spcPts val="0"/>
              </a:spcBef>
              <a:spcAft>
                <a:spcPts val="0"/>
              </a:spcAft>
              <a:buNone/>
            </a:pPr>
            <a:r>
              <a:t/>
            </a:r>
            <a:endParaRPr b="0" i="0" sz="1800">
              <a:solidFill>
                <a:srgbClr val="333333"/>
              </a:solidFill>
              <a:latin typeface="Roboto Light"/>
              <a:ea typeface="Roboto Light"/>
              <a:cs typeface="Roboto Light"/>
              <a:sym typeface="Roboto Light"/>
            </a:endParaRPr>
          </a:p>
        </p:txBody>
      </p:sp>
      <p:pic>
        <p:nvPicPr>
          <p:cNvPr id="710" name="Google Shape;710;p53"/>
          <p:cNvPicPr preferRelativeResize="0"/>
          <p:nvPr/>
        </p:nvPicPr>
        <p:blipFill rotWithShape="1">
          <a:blip r:embed="rId8">
            <a:alphaModFix/>
          </a:blip>
          <a:srcRect b="0" l="0" r="0" t="0"/>
          <a:stretch/>
        </p:blipFill>
        <p:spPr>
          <a:xfrm>
            <a:off x="2327954" y="3198235"/>
            <a:ext cx="3156325" cy="1657925"/>
          </a:xfrm>
          <a:prstGeom prst="rect">
            <a:avLst/>
          </a:prstGeom>
          <a:noFill/>
          <a:ln>
            <a:noFill/>
          </a:ln>
        </p:spPr>
      </p:pic>
      <p:pic>
        <p:nvPicPr>
          <p:cNvPr id="711" name="Google Shape;711;p53"/>
          <p:cNvPicPr preferRelativeResize="0"/>
          <p:nvPr/>
        </p:nvPicPr>
        <p:blipFill rotWithShape="1">
          <a:blip r:embed="rId9">
            <a:alphaModFix/>
          </a:blip>
          <a:srcRect b="0" l="0" r="0" t="0"/>
          <a:stretch/>
        </p:blipFill>
        <p:spPr>
          <a:xfrm>
            <a:off x="467544" y="3164361"/>
            <a:ext cx="1486054" cy="2185374"/>
          </a:xfrm>
          <a:prstGeom prst="rect">
            <a:avLst/>
          </a:prstGeom>
          <a:noFill/>
          <a:ln>
            <a:noFill/>
          </a:ln>
        </p:spPr>
      </p:pic>
      <p:pic>
        <p:nvPicPr>
          <p:cNvPr id="712" name="Google Shape;712;p53"/>
          <p:cNvPicPr preferRelativeResize="0"/>
          <p:nvPr/>
        </p:nvPicPr>
        <p:blipFill rotWithShape="1">
          <a:blip r:embed="rId10">
            <a:alphaModFix/>
          </a:blip>
          <a:srcRect b="39500" l="0" r="0" t="9050"/>
          <a:stretch/>
        </p:blipFill>
        <p:spPr>
          <a:xfrm>
            <a:off x="5980557" y="3096916"/>
            <a:ext cx="1770342" cy="1619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54"/>
          <p:cNvPicPr preferRelativeResize="0"/>
          <p:nvPr>
            <p:ph idx="1" type="body"/>
          </p:nvPr>
        </p:nvPicPr>
        <p:blipFill rotWithShape="1">
          <a:blip r:embed="rId3">
            <a:alphaModFix/>
          </a:blip>
          <a:srcRect b="20702" l="49443" r="0" t="0"/>
          <a:stretch/>
        </p:blipFill>
        <p:spPr>
          <a:xfrm>
            <a:off x="740966" y="1700808"/>
            <a:ext cx="1325363" cy="1368152"/>
          </a:xfrm>
          <a:prstGeom prst="rect">
            <a:avLst/>
          </a:prstGeom>
          <a:noFill/>
          <a:ln>
            <a:noFill/>
          </a:ln>
        </p:spPr>
      </p:pic>
      <p:sp>
        <p:nvSpPr>
          <p:cNvPr id="718" name="Google Shape;718;p54"/>
          <p:cNvSpPr/>
          <p:nvPr>
            <p:ph type="title"/>
          </p:nvPr>
        </p:nvSpPr>
        <p:spPr>
          <a:xfrm>
            <a:off x="1043608" y="548680"/>
            <a:ext cx="7488832" cy="868958"/>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chemeClr val="lt1"/>
                </a:solidFill>
                <a:latin typeface="Arial"/>
                <a:ea typeface="Arial"/>
                <a:cs typeface="Arial"/>
                <a:sym typeface="Arial"/>
              </a:rPr>
              <a:t>ESTRATEGIAS EN DISLEXIA: ESCRITURA</a:t>
            </a:r>
            <a:endParaRPr/>
          </a:p>
        </p:txBody>
      </p:sp>
      <p:sp>
        <p:nvSpPr>
          <p:cNvPr id="719" name="Google Shape;719;p54"/>
          <p:cNvSpPr txBox="1"/>
          <p:nvPr/>
        </p:nvSpPr>
        <p:spPr>
          <a:xfrm>
            <a:off x="2339752" y="1700808"/>
            <a:ext cx="4608512"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800">
                <a:solidFill>
                  <a:schemeClr val="dk1"/>
                </a:solidFill>
                <a:latin typeface="Arial"/>
                <a:ea typeface="Arial"/>
                <a:cs typeface="Arial"/>
                <a:sym typeface="Arial"/>
              </a:rPr>
              <a:t>Utilizar dados de historia, binomios fantásticos, texto a partir de palabras clave, continúa la historia… Son estrategias que potencian la expresión escrita.</a:t>
            </a:r>
            <a:endParaRPr/>
          </a:p>
        </p:txBody>
      </p:sp>
      <p:pic>
        <p:nvPicPr>
          <p:cNvPr descr="CUADERNO DE ACTIVIDADES Y EXPRESIÓN ESCRITA NIVEL 2 - AULA PT | Lectura y  escritura, Leer y escribir, Actividades" id="720" name="Google Shape;720;p54"/>
          <p:cNvPicPr preferRelativeResize="0"/>
          <p:nvPr/>
        </p:nvPicPr>
        <p:blipFill rotWithShape="1">
          <a:blip r:embed="rId4">
            <a:alphaModFix/>
          </a:blip>
          <a:srcRect b="0" l="0" r="0" t="0"/>
          <a:stretch/>
        </p:blipFill>
        <p:spPr>
          <a:xfrm>
            <a:off x="1907704" y="5209347"/>
            <a:ext cx="2147177" cy="1617540"/>
          </a:xfrm>
          <a:prstGeom prst="rect">
            <a:avLst/>
          </a:prstGeom>
          <a:noFill/>
          <a:ln>
            <a:noFill/>
          </a:ln>
        </p:spPr>
      </p:pic>
      <p:pic>
        <p:nvPicPr>
          <p:cNvPr id="721" name="Google Shape;721;p54"/>
          <p:cNvPicPr preferRelativeResize="0"/>
          <p:nvPr/>
        </p:nvPicPr>
        <p:blipFill rotWithShape="1">
          <a:blip r:embed="rId5">
            <a:alphaModFix/>
          </a:blip>
          <a:srcRect b="5133" l="17240" r="12199" t="0"/>
          <a:stretch/>
        </p:blipFill>
        <p:spPr>
          <a:xfrm>
            <a:off x="678380" y="2999337"/>
            <a:ext cx="2857500" cy="2157855"/>
          </a:xfrm>
          <a:prstGeom prst="rect">
            <a:avLst/>
          </a:prstGeom>
          <a:noFill/>
          <a:ln>
            <a:noFill/>
          </a:ln>
        </p:spPr>
      </p:pic>
      <p:sp>
        <p:nvSpPr>
          <p:cNvPr id="722" name="Google Shape;722;p54"/>
          <p:cNvSpPr txBox="1"/>
          <p:nvPr/>
        </p:nvSpPr>
        <p:spPr>
          <a:xfrm>
            <a:off x="3707904" y="3068960"/>
            <a:ext cx="4978896"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800">
                <a:solidFill>
                  <a:schemeClr val="dk1"/>
                </a:solidFill>
                <a:latin typeface="Arial"/>
                <a:ea typeface="Arial"/>
                <a:cs typeface="Arial"/>
                <a:sym typeface="Arial"/>
              </a:rPr>
              <a:t>Generar estructuras guía, estrategias que pueden utilizarse también en los exámenes y en cualquier nivel académico, muy recomendable para comentarios críticos, composiciones históricas…</a:t>
            </a:r>
            <a:endParaRPr/>
          </a:p>
        </p:txBody>
      </p:sp>
      <p:sp>
        <p:nvSpPr>
          <p:cNvPr id="723" name="Google Shape;723;p54"/>
          <p:cNvSpPr txBox="1"/>
          <p:nvPr/>
        </p:nvSpPr>
        <p:spPr>
          <a:xfrm>
            <a:off x="4427984" y="5458946"/>
            <a:ext cx="4464496"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800">
                <a:solidFill>
                  <a:schemeClr val="dk1"/>
                </a:solidFill>
                <a:latin typeface="Arial"/>
                <a:ea typeface="Arial"/>
                <a:cs typeface="Arial"/>
                <a:sym typeface="Arial"/>
              </a:rPr>
              <a:t>Crear materiales de entrenamiento individualizados, en que puedan ser evaluados los procesos a trabajar.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55"/>
          <p:cNvSpPr/>
          <p:nvPr/>
        </p:nvSpPr>
        <p:spPr>
          <a:xfrm>
            <a:off x="971600" y="1223510"/>
            <a:ext cx="7026646" cy="6924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b="1" sz="1500">
              <a:solidFill>
                <a:srgbClr val="FF6600"/>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2400">
              <a:solidFill>
                <a:srgbClr val="000000"/>
              </a:solidFill>
              <a:latin typeface="Arial"/>
              <a:ea typeface="Arial"/>
              <a:cs typeface="Arial"/>
              <a:sym typeface="Arial"/>
            </a:endParaRPr>
          </a:p>
        </p:txBody>
      </p:sp>
      <p:sp>
        <p:nvSpPr>
          <p:cNvPr id="729" name="Google Shape;729;p55"/>
          <p:cNvSpPr/>
          <p:nvPr/>
        </p:nvSpPr>
        <p:spPr>
          <a:xfrm>
            <a:off x="755576" y="260648"/>
            <a:ext cx="630866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500">
              <a:solidFill>
                <a:srgbClr val="FF6600"/>
              </a:solidFill>
              <a:latin typeface="Arial"/>
              <a:ea typeface="Arial"/>
              <a:cs typeface="Arial"/>
              <a:sym typeface="Arial"/>
            </a:endParaRPr>
          </a:p>
          <a:p>
            <a:pPr indent="0" lvl="0" marL="0" marR="0" rtl="0" algn="ctr">
              <a:spcBef>
                <a:spcPts val="0"/>
              </a:spcBef>
              <a:spcAft>
                <a:spcPts val="0"/>
              </a:spcAft>
              <a:buNone/>
            </a:pPr>
            <a:r>
              <a:rPr b="1" lang="es-ES" sz="1500">
                <a:solidFill>
                  <a:srgbClr val="FF6600"/>
                </a:solidFill>
                <a:latin typeface="Arial"/>
                <a:ea typeface="Arial"/>
                <a:cs typeface="Arial"/>
                <a:sym typeface="Arial"/>
              </a:rPr>
              <a:t> </a:t>
            </a:r>
            <a:r>
              <a:rPr b="1" lang="es-ES" sz="2000">
                <a:solidFill>
                  <a:srgbClr val="FF6600"/>
                </a:solidFill>
                <a:latin typeface="Arial"/>
                <a:ea typeface="Arial"/>
                <a:cs typeface="Arial"/>
                <a:sym typeface="Arial"/>
              </a:rPr>
              <a:t>CUADERNOS E INSTRUMENTOS DE ESCRITURA:</a:t>
            </a:r>
            <a:endParaRPr/>
          </a:p>
        </p:txBody>
      </p:sp>
      <p:pic>
        <p:nvPicPr>
          <p:cNvPr descr="8423473225268" id="730" name="Google Shape;730;p55"/>
          <p:cNvPicPr preferRelativeResize="0"/>
          <p:nvPr/>
        </p:nvPicPr>
        <p:blipFill rotWithShape="1">
          <a:blip r:embed="rId3">
            <a:alphaModFix/>
          </a:blip>
          <a:srcRect b="0" l="0" r="0" t="0"/>
          <a:stretch/>
        </p:blipFill>
        <p:spPr>
          <a:xfrm>
            <a:off x="2771800" y="4581128"/>
            <a:ext cx="3908822" cy="1546577"/>
          </a:xfrm>
          <a:prstGeom prst="rect">
            <a:avLst/>
          </a:prstGeom>
          <a:noFill/>
          <a:ln>
            <a:noFill/>
          </a:ln>
        </p:spPr>
      </p:pic>
      <p:sp>
        <p:nvSpPr>
          <p:cNvPr id="731" name="Google Shape;731;p55"/>
          <p:cNvSpPr/>
          <p:nvPr/>
        </p:nvSpPr>
        <p:spPr>
          <a:xfrm>
            <a:off x="780728" y="1988582"/>
            <a:ext cx="7416824" cy="1634490"/>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57175" lvl="0" marL="257175" marR="0" rtl="0" algn="just">
              <a:spcBef>
                <a:spcPts val="0"/>
              </a:spcBef>
              <a:spcAft>
                <a:spcPts val="0"/>
              </a:spcAft>
              <a:buClr>
                <a:srgbClr val="FF6600"/>
              </a:buClr>
              <a:buSzPts val="1800"/>
              <a:buFont typeface="Arial"/>
              <a:buAutoNum type="arabicPeriod"/>
            </a:pPr>
            <a:r>
              <a:rPr b="1" lang="es-ES" sz="1800">
                <a:solidFill>
                  <a:srgbClr val="FF6600"/>
                </a:solidFill>
                <a:latin typeface="Arial"/>
                <a:ea typeface="Arial"/>
                <a:cs typeface="Arial"/>
                <a:sym typeface="Arial"/>
              </a:rPr>
              <a:t>TIPO DE ENCUADERNACIÓN: </a:t>
            </a:r>
            <a:r>
              <a:rPr lang="es-ES" sz="1800">
                <a:solidFill>
                  <a:srgbClr val="000000"/>
                </a:solidFill>
                <a:latin typeface="Arial"/>
                <a:ea typeface="Arial"/>
                <a:cs typeface="Arial"/>
                <a:sym typeface="Arial"/>
              </a:rPr>
              <a:t>Evitar archivadores u hojas sueltas (especialmente en los más pequeños); ya que pueden perderlas o tenerlas desordenadas. El tipo de encuadernación más recomendada es la de grapas, por ser menos molesta a la hora de escribir.</a:t>
            </a:r>
            <a:endParaRPr sz="18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xEl>
                                              <p:pRg end="0" st="0"/>
                                            </p:txEl>
                                          </p:spTgt>
                                        </p:tgtEl>
                                        <p:attrNameLst>
                                          <p:attrName>style.visibility</p:attrName>
                                        </p:attrNameLst>
                                      </p:cBhvr>
                                      <p:to>
                                        <p:strVal val="visible"/>
                                      </p:to>
                                    </p:set>
                                    <p:animEffect filter="fade" transition="in">
                                      <p:cBhvr>
                                        <p:cTn dur="500"/>
                                        <p:tgtEl>
                                          <p:spTgt spid="73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6"/>
          <p:cNvSpPr/>
          <p:nvPr/>
        </p:nvSpPr>
        <p:spPr>
          <a:xfrm>
            <a:off x="811466" y="1260439"/>
            <a:ext cx="5094677" cy="1940957"/>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800">
                <a:solidFill>
                  <a:srgbClr val="FF6600"/>
                </a:solidFill>
                <a:latin typeface="Arial"/>
                <a:ea typeface="Arial"/>
                <a:cs typeface="Arial"/>
                <a:sym typeface="Arial"/>
              </a:rPr>
              <a:t>2. TIPO DE PAUTA: </a:t>
            </a:r>
            <a:r>
              <a:rPr lang="es-ES" sz="1800">
                <a:solidFill>
                  <a:schemeClr val="dk1"/>
                </a:solidFill>
                <a:latin typeface="Arial"/>
                <a:ea typeface="Arial"/>
                <a:cs typeface="Arial"/>
                <a:sym typeface="Arial"/>
              </a:rPr>
              <a:t>La más adecuada inicialmente es la hoja de una línea y, para los que tienen la letra desproporcionada,  la doble pauta ancha puede ayudarles a limitar el tamaño de la letra. Es importante que los cuadernos tengan los márgenes marcados.</a:t>
            </a:r>
            <a:endParaRPr/>
          </a:p>
        </p:txBody>
      </p:sp>
      <p:sp>
        <p:nvSpPr>
          <p:cNvPr id="737" name="Google Shape;737;p56"/>
          <p:cNvSpPr/>
          <p:nvPr/>
        </p:nvSpPr>
        <p:spPr>
          <a:xfrm>
            <a:off x="2411761" y="4260049"/>
            <a:ext cx="5491369" cy="2247424"/>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800">
                <a:solidFill>
                  <a:srgbClr val="FF6600"/>
                </a:solidFill>
                <a:latin typeface="Arial"/>
                <a:ea typeface="Arial"/>
                <a:cs typeface="Arial"/>
                <a:sym typeface="Arial"/>
              </a:rPr>
              <a:t>3. TAMAÑO DEL CUADERNO:  </a:t>
            </a:r>
            <a:r>
              <a:rPr lang="es-ES" sz="1800">
                <a:solidFill>
                  <a:schemeClr val="dk1"/>
                </a:solidFill>
                <a:latin typeface="Arial"/>
                <a:ea typeface="Arial"/>
                <a:cs typeface="Arial"/>
                <a:sym typeface="Arial"/>
              </a:rPr>
              <a:t>para los cursos iniciales mejor un cuaderno A5 (tamaño cuartilla) y para los superiores A4. </a:t>
            </a:r>
            <a:r>
              <a:rPr b="1" i="1" lang="es-ES" sz="1800">
                <a:solidFill>
                  <a:schemeClr val="dk1"/>
                </a:solidFill>
                <a:latin typeface="Arial"/>
                <a:ea typeface="Arial"/>
                <a:cs typeface="Arial"/>
                <a:sym typeface="Arial"/>
              </a:rPr>
              <a:t>Aunque siempre habrá que probar lo que mejor se adapta a cada alumno, </a:t>
            </a:r>
            <a:r>
              <a:rPr lang="es-ES" sz="1800">
                <a:solidFill>
                  <a:schemeClr val="dk1"/>
                </a:solidFill>
                <a:latin typeface="Arial"/>
                <a:ea typeface="Arial"/>
                <a:cs typeface="Arial"/>
                <a:sym typeface="Arial"/>
              </a:rPr>
              <a:t>porque es posible que dependiendo del alumno con TDAH haya que adaptar estas referencias.</a:t>
            </a:r>
            <a:endParaRPr/>
          </a:p>
        </p:txBody>
      </p:sp>
      <p:pic>
        <p:nvPicPr>
          <p:cNvPr descr="Resultado de imagen de estudiar animado" id="738" name="Google Shape;738;p56"/>
          <p:cNvPicPr preferRelativeResize="0"/>
          <p:nvPr/>
        </p:nvPicPr>
        <p:blipFill rotWithShape="1">
          <a:blip r:embed="rId3">
            <a:alphaModFix/>
          </a:blip>
          <a:srcRect b="0" l="0" r="0" t="0"/>
          <a:stretch/>
        </p:blipFill>
        <p:spPr>
          <a:xfrm>
            <a:off x="5906143" y="1646270"/>
            <a:ext cx="2316185" cy="2467884"/>
          </a:xfrm>
          <a:prstGeom prst="rect">
            <a:avLst/>
          </a:prstGeom>
          <a:noFill/>
          <a:ln>
            <a:noFill/>
          </a:ln>
        </p:spPr>
      </p:pic>
      <p:sp>
        <p:nvSpPr>
          <p:cNvPr id="739" name="Google Shape;739;p56"/>
          <p:cNvSpPr/>
          <p:nvPr/>
        </p:nvSpPr>
        <p:spPr>
          <a:xfrm>
            <a:off x="811466" y="241079"/>
            <a:ext cx="6308659"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500">
              <a:solidFill>
                <a:srgbClr val="FF6600"/>
              </a:solidFill>
              <a:latin typeface="Arial"/>
              <a:ea typeface="Arial"/>
              <a:cs typeface="Arial"/>
              <a:sym typeface="Arial"/>
            </a:endParaRPr>
          </a:p>
          <a:p>
            <a:pPr indent="0" lvl="0" marL="0" marR="0" rtl="0" algn="ctr">
              <a:spcBef>
                <a:spcPts val="0"/>
              </a:spcBef>
              <a:spcAft>
                <a:spcPts val="0"/>
              </a:spcAft>
              <a:buNone/>
            </a:pPr>
            <a:r>
              <a:rPr b="1" lang="es-ES" sz="1500">
                <a:solidFill>
                  <a:srgbClr val="FF6600"/>
                </a:solidFill>
                <a:latin typeface="Arial"/>
                <a:ea typeface="Arial"/>
                <a:cs typeface="Arial"/>
                <a:sym typeface="Arial"/>
              </a:rPr>
              <a:t> </a:t>
            </a:r>
            <a:r>
              <a:rPr b="1" lang="es-ES" sz="2000">
                <a:solidFill>
                  <a:srgbClr val="FF6600"/>
                </a:solidFill>
                <a:latin typeface="Arial"/>
                <a:ea typeface="Arial"/>
                <a:cs typeface="Arial"/>
                <a:sym typeface="Arial"/>
              </a:rPr>
              <a:t>CUADERNOS E INSTRUMENTOS DE ESCRITURA: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xEl>
                                              <p:pRg end="0" st="0"/>
                                            </p:txEl>
                                          </p:spTgt>
                                        </p:tgtEl>
                                        <p:attrNameLst>
                                          <p:attrName>style.visibility</p:attrName>
                                        </p:attrNameLst>
                                      </p:cBhvr>
                                      <p:to>
                                        <p:strVal val="visible"/>
                                      </p:to>
                                    </p:set>
                                    <p:animEffect filter="fade" transition="in">
                                      <p:cBhvr>
                                        <p:cTn dur="500"/>
                                        <p:tgtEl>
                                          <p:spTgt spid="7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xEl>
                                              <p:pRg end="0" st="0"/>
                                            </p:txEl>
                                          </p:spTgt>
                                        </p:tgtEl>
                                        <p:attrNameLst>
                                          <p:attrName>style.visibility</p:attrName>
                                        </p:attrNameLst>
                                      </p:cBhvr>
                                      <p:to>
                                        <p:strVal val="visible"/>
                                      </p:to>
                                    </p:set>
                                    <p:animEffect filter="fade" transition="in">
                                      <p:cBhvr>
                                        <p:cTn dur="500"/>
                                        <p:tgtEl>
                                          <p:spTgt spid="73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7"/>
          <p:cNvSpPr/>
          <p:nvPr/>
        </p:nvSpPr>
        <p:spPr>
          <a:xfrm>
            <a:off x="1255606" y="837292"/>
            <a:ext cx="6485282"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800">
                <a:solidFill>
                  <a:srgbClr val="FF6600"/>
                </a:solidFill>
                <a:latin typeface="Arial"/>
                <a:ea typeface="Arial"/>
                <a:cs typeface="Arial"/>
                <a:sym typeface="Arial"/>
              </a:rPr>
              <a:t>4. INSTRUMENTO DE ESCRITURA: </a:t>
            </a:r>
            <a:endParaRPr i="1" sz="1800">
              <a:solidFill>
                <a:schemeClr val="dk1"/>
              </a:solidFill>
              <a:latin typeface="Arial"/>
              <a:ea typeface="Arial"/>
              <a:cs typeface="Arial"/>
              <a:sym typeface="Arial"/>
            </a:endParaRPr>
          </a:p>
        </p:txBody>
      </p:sp>
      <p:grpSp>
        <p:nvGrpSpPr>
          <p:cNvPr id="745" name="Google Shape;745;p57"/>
          <p:cNvGrpSpPr/>
          <p:nvPr/>
        </p:nvGrpSpPr>
        <p:grpSpPr>
          <a:xfrm>
            <a:off x="1255606" y="1244208"/>
            <a:ext cx="7416824" cy="4887375"/>
            <a:chOff x="0" y="5327"/>
            <a:chExt cx="7416824" cy="4887375"/>
          </a:xfrm>
        </p:grpSpPr>
        <p:sp>
          <p:nvSpPr>
            <p:cNvPr id="746" name="Google Shape;746;p57"/>
            <p:cNvSpPr/>
            <p:nvPr/>
          </p:nvSpPr>
          <p:spPr>
            <a:xfrm>
              <a:off x="0" y="5327"/>
              <a:ext cx="7416824" cy="879255"/>
            </a:xfrm>
            <a:prstGeom prst="roundRect">
              <a:avLst>
                <a:gd fmla="val 10000" name="adj"/>
              </a:avLst>
            </a:prstGeom>
            <a:solidFill>
              <a:srgbClr val="4E854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7"/>
            <p:cNvSpPr txBox="1"/>
            <p:nvPr/>
          </p:nvSpPr>
          <p:spPr>
            <a:xfrm>
              <a:off x="25752" y="31079"/>
              <a:ext cx="7365320" cy="82775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00"/>
                </a:buClr>
                <a:buSzPts val="1600"/>
                <a:buFont typeface="Arial"/>
                <a:buNone/>
              </a:pPr>
              <a:r>
                <a:rPr b="1" lang="es-ES" sz="1600">
                  <a:solidFill>
                    <a:srgbClr val="FFFF00"/>
                  </a:solidFill>
                  <a:latin typeface="Arial"/>
                  <a:ea typeface="Arial"/>
                  <a:cs typeface="Arial"/>
                  <a:sym typeface="Arial"/>
                </a:rPr>
                <a:t>Seleccionar el más adecuado a sus dificultades </a:t>
              </a:r>
              <a:r>
                <a:rPr b="0" lang="es-ES" sz="1600">
                  <a:solidFill>
                    <a:schemeClr val="lt1"/>
                  </a:solidFill>
                  <a:latin typeface="Arial"/>
                  <a:ea typeface="Arial"/>
                  <a:cs typeface="Arial"/>
                  <a:sym typeface="Arial"/>
                </a:rPr>
                <a:t>y el que favorezca la postura adecuada </a:t>
              </a:r>
              <a:r>
                <a:rPr b="0" i="1" lang="es-ES" sz="1600">
                  <a:solidFill>
                    <a:schemeClr val="lt1"/>
                  </a:solidFill>
                  <a:latin typeface="Arial"/>
                  <a:ea typeface="Arial"/>
                  <a:cs typeface="Arial"/>
                  <a:sym typeface="Arial"/>
                </a:rPr>
                <a:t>(hay diferentes grosores, adaptadores...) </a:t>
              </a:r>
              <a:endParaRPr b="0" sz="1600">
                <a:solidFill>
                  <a:schemeClr val="lt1"/>
                </a:solidFill>
                <a:latin typeface="Arial"/>
                <a:ea typeface="Arial"/>
                <a:cs typeface="Arial"/>
                <a:sym typeface="Arial"/>
              </a:endParaRPr>
            </a:p>
          </p:txBody>
        </p:sp>
        <p:sp>
          <p:nvSpPr>
            <p:cNvPr id="748" name="Google Shape;748;p57"/>
            <p:cNvSpPr/>
            <p:nvPr/>
          </p:nvSpPr>
          <p:spPr>
            <a:xfrm rot="5400000">
              <a:off x="3543551" y="906563"/>
              <a:ext cx="329720" cy="395664"/>
            </a:xfrm>
            <a:prstGeom prst="rightArrow">
              <a:avLst>
                <a:gd fmla="val 60000" name="adj1"/>
                <a:gd fmla="val 50000" name="adj2"/>
              </a:avLst>
            </a:prstGeom>
            <a:solidFill>
              <a:srgbClr val="4E8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7"/>
            <p:cNvSpPr txBox="1"/>
            <p:nvPr/>
          </p:nvSpPr>
          <p:spPr>
            <a:xfrm>
              <a:off x="3589712" y="939535"/>
              <a:ext cx="237398" cy="2308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Arial"/>
                <a:buNone/>
              </a:pPr>
              <a:r>
                <a:t/>
              </a:r>
              <a:endParaRPr b="0" sz="1100">
                <a:solidFill>
                  <a:schemeClr val="lt1"/>
                </a:solidFill>
                <a:latin typeface="Arial"/>
                <a:ea typeface="Arial"/>
                <a:cs typeface="Arial"/>
                <a:sym typeface="Arial"/>
              </a:endParaRPr>
            </a:p>
          </p:txBody>
        </p:sp>
        <p:sp>
          <p:nvSpPr>
            <p:cNvPr id="750" name="Google Shape;750;p57"/>
            <p:cNvSpPr/>
            <p:nvPr/>
          </p:nvSpPr>
          <p:spPr>
            <a:xfrm>
              <a:off x="0" y="1324210"/>
              <a:ext cx="7416824" cy="930726"/>
            </a:xfrm>
            <a:prstGeom prst="roundRect">
              <a:avLst>
                <a:gd fmla="val 10000" name="adj"/>
              </a:avLst>
            </a:prstGeom>
            <a:solidFill>
              <a:srgbClr val="42806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7"/>
            <p:cNvSpPr txBox="1"/>
            <p:nvPr/>
          </p:nvSpPr>
          <p:spPr>
            <a:xfrm>
              <a:off x="27260" y="1351470"/>
              <a:ext cx="7362304" cy="87620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00"/>
                </a:buClr>
                <a:buSzPts val="1600"/>
                <a:buFont typeface="Arial"/>
                <a:buNone/>
              </a:pPr>
              <a:r>
                <a:rPr b="1" i="0" lang="es-ES" sz="1600">
                  <a:solidFill>
                    <a:srgbClr val="FFFF00"/>
                  </a:solidFill>
                  <a:latin typeface="Arial"/>
                  <a:ea typeface="Arial"/>
                  <a:cs typeface="Arial"/>
                  <a:sym typeface="Arial"/>
                </a:rPr>
                <a:t>En</a:t>
              </a:r>
              <a:r>
                <a:rPr b="1" lang="es-ES" sz="1600">
                  <a:solidFill>
                    <a:srgbClr val="FFFF00"/>
                  </a:solidFill>
                  <a:latin typeface="Arial"/>
                  <a:ea typeface="Arial"/>
                  <a:cs typeface="Arial"/>
                  <a:sym typeface="Arial"/>
                </a:rPr>
                <a:t> cuanto a los bolígrafos, los de gel </a:t>
              </a:r>
              <a:r>
                <a:rPr b="0" lang="es-ES" sz="1600">
                  <a:solidFill>
                    <a:schemeClr val="lt1"/>
                  </a:solidFill>
                  <a:latin typeface="Arial"/>
                  <a:ea typeface="Arial"/>
                  <a:cs typeface="Arial"/>
                  <a:sym typeface="Arial"/>
                </a:rPr>
                <a:t>y que se pueden borrar favorecen una escritura más fluida y requieren menos esfuerzo al escribir (</a:t>
              </a:r>
              <a:r>
                <a:rPr b="0" lang="es-ES" sz="1600" u="none">
                  <a:solidFill>
                    <a:schemeClr val="lt1"/>
                  </a:solidFill>
                  <a:latin typeface="Arial"/>
                  <a:ea typeface="Arial"/>
                  <a:cs typeface="Arial"/>
                  <a:sym typeface="Arial"/>
                </a:rPr>
                <a:t>los</a:t>
              </a:r>
              <a:r>
                <a:rPr b="0" lang="es-ES" sz="1600">
                  <a:solidFill>
                    <a:schemeClr val="lt1"/>
                  </a:solidFill>
                  <a:latin typeface="Arial"/>
                  <a:ea typeface="Arial"/>
                  <a:cs typeface="Arial"/>
                  <a:sym typeface="Arial"/>
                </a:rPr>
                <a:t> niños con TDAH suelen hacer una prensión excesiva al escribir).</a:t>
              </a:r>
              <a:endParaRPr b="0" sz="1600">
                <a:solidFill>
                  <a:schemeClr val="lt1"/>
                </a:solidFill>
                <a:latin typeface="Arial"/>
                <a:ea typeface="Arial"/>
                <a:cs typeface="Arial"/>
                <a:sym typeface="Arial"/>
              </a:endParaRPr>
            </a:p>
          </p:txBody>
        </p:sp>
        <p:sp>
          <p:nvSpPr>
            <p:cNvPr id="752" name="Google Shape;752;p57"/>
            <p:cNvSpPr/>
            <p:nvPr/>
          </p:nvSpPr>
          <p:spPr>
            <a:xfrm rot="5400000">
              <a:off x="3543551" y="2276918"/>
              <a:ext cx="329720" cy="395664"/>
            </a:xfrm>
            <a:prstGeom prst="rightArrow">
              <a:avLst>
                <a:gd fmla="val 60000" name="adj1"/>
                <a:gd fmla="val 50000" name="adj2"/>
              </a:avLst>
            </a:prstGeom>
            <a:solidFill>
              <a:srgbClr val="437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7"/>
            <p:cNvSpPr txBox="1"/>
            <p:nvPr/>
          </p:nvSpPr>
          <p:spPr>
            <a:xfrm>
              <a:off x="3589712" y="2309890"/>
              <a:ext cx="237398" cy="2308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Arial"/>
                <a:buNone/>
              </a:pPr>
              <a:r>
                <a:t/>
              </a:r>
              <a:endParaRPr b="0" sz="1100">
                <a:solidFill>
                  <a:schemeClr val="lt1"/>
                </a:solidFill>
                <a:latin typeface="Arial"/>
                <a:ea typeface="Arial"/>
                <a:cs typeface="Arial"/>
                <a:sym typeface="Arial"/>
              </a:endParaRPr>
            </a:p>
          </p:txBody>
        </p:sp>
        <p:sp>
          <p:nvSpPr>
            <p:cNvPr id="754" name="Google Shape;754;p57"/>
            <p:cNvSpPr/>
            <p:nvPr/>
          </p:nvSpPr>
          <p:spPr>
            <a:xfrm>
              <a:off x="0" y="2694564"/>
              <a:ext cx="7416824" cy="879255"/>
            </a:xfrm>
            <a:prstGeom prst="roundRect">
              <a:avLst>
                <a:gd fmla="val 10000" name="adj"/>
              </a:avLst>
            </a:prstGeom>
            <a:solidFill>
              <a:srgbClr val="445A7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7"/>
            <p:cNvSpPr txBox="1"/>
            <p:nvPr/>
          </p:nvSpPr>
          <p:spPr>
            <a:xfrm>
              <a:off x="25752" y="2720316"/>
              <a:ext cx="7365320" cy="82775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FF00"/>
                </a:buClr>
                <a:buSzPts val="1600"/>
                <a:buFont typeface="Arial"/>
                <a:buNone/>
              </a:pPr>
              <a:r>
                <a:rPr b="1" lang="es-ES" sz="1600">
                  <a:solidFill>
                    <a:srgbClr val="FFFF00"/>
                  </a:solidFill>
                  <a:latin typeface="Arial"/>
                  <a:ea typeface="Arial"/>
                  <a:cs typeface="Arial"/>
                  <a:sym typeface="Arial"/>
                </a:rPr>
                <a:t>Con respecto a la escritura,</a:t>
              </a:r>
              <a:r>
                <a:rPr b="0" lang="es-ES" sz="1600">
                  <a:solidFill>
                    <a:schemeClr val="lt1"/>
                  </a:solidFill>
                  <a:latin typeface="Arial"/>
                  <a:ea typeface="Arial"/>
                  <a:cs typeface="Arial"/>
                  <a:sym typeface="Arial"/>
                </a:rPr>
                <a:t> cuando ya emplean bolígrafos, es habitual que usen diferentes colores (negro enunciado, azul respuesta, rojo apartados...)</a:t>
              </a:r>
              <a:endParaRPr b="0" sz="1600">
                <a:solidFill>
                  <a:schemeClr val="lt1"/>
                </a:solidFill>
                <a:latin typeface="Arial"/>
                <a:ea typeface="Arial"/>
                <a:cs typeface="Arial"/>
                <a:sym typeface="Arial"/>
              </a:endParaRPr>
            </a:p>
          </p:txBody>
        </p:sp>
        <p:sp>
          <p:nvSpPr>
            <p:cNvPr id="756" name="Google Shape;756;p57"/>
            <p:cNvSpPr/>
            <p:nvPr/>
          </p:nvSpPr>
          <p:spPr>
            <a:xfrm rot="5400000">
              <a:off x="3543551" y="3595801"/>
              <a:ext cx="329720" cy="395664"/>
            </a:xfrm>
            <a:prstGeom prst="rightArrow">
              <a:avLst>
                <a:gd fmla="val 60000" name="adj1"/>
                <a:gd fmla="val 50000" name="adj2"/>
              </a:avLst>
            </a:prstGeom>
            <a:solidFill>
              <a:srgbClr val="5F46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7"/>
            <p:cNvSpPr txBox="1"/>
            <p:nvPr/>
          </p:nvSpPr>
          <p:spPr>
            <a:xfrm>
              <a:off x="3589712" y="3628773"/>
              <a:ext cx="237398" cy="2308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100"/>
                <a:buFont typeface="Arial"/>
                <a:buNone/>
              </a:pPr>
              <a:r>
                <a:t/>
              </a:r>
              <a:endParaRPr b="0" sz="1100">
                <a:solidFill>
                  <a:schemeClr val="lt1"/>
                </a:solidFill>
                <a:latin typeface="Arial"/>
                <a:ea typeface="Arial"/>
                <a:cs typeface="Arial"/>
                <a:sym typeface="Arial"/>
              </a:endParaRPr>
            </a:p>
          </p:txBody>
        </p:sp>
        <p:sp>
          <p:nvSpPr>
            <p:cNvPr id="758" name="Google Shape;758;p57"/>
            <p:cNvSpPr/>
            <p:nvPr/>
          </p:nvSpPr>
          <p:spPr>
            <a:xfrm>
              <a:off x="0" y="4013447"/>
              <a:ext cx="7416824" cy="879255"/>
            </a:xfrm>
            <a:prstGeom prst="roundRect">
              <a:avLst>
                <a:gd fmla="val 10000" name="adj"/>
              </a:avLst>
            </a:prstGeom>
            <a:solidFill>
              <a:srgbClr val="5F467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7"/>
            <p:cNvSpPr txBox="1"/>
            <p:nvPr/>
          </p:nvSpPr>
          <p:spPr>
            <a:xfrm>
              <a:off x="25752" y="4039199"/>
              <a:ext cx="7365320" cy="82775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Arial"/>
                <a:buNone/>
              </a:pPr>
              <a:r>
                <a:rPr b="0" lang="es-ES" sz="1600">
                  <a:solidFill>
                    <a:schemeClr val="lt1"/>
                  </a:solidFill>
                  <a:latin typeface="Arial"/>
                  <a:ea typeface="Arial"/>
                  <a:cs typeface="Arial"/>
                  <a:sym typeface="Arial"/>
                </a:rPr>
                <a:t>Esto, </a:t>
              </a:r>
              <a:r>
                <a:rPr b="1" lang="es-ES" sz="1600">
                  <a:solidFill>
                    <a:srgbClr val="FFFF00"/>
                  </a:solidFill>
                  <a:latin typeface="Arial"/>
                  <a:ea typeface="Arial"/>
                  <a:cs typeface="Arial"/>
                  <a:sym typeface="Arial"/>
                </a:rPr>
                <a:t>en algunos casos, puede ser muy complejo para </a:t>
              </a:r>
              <a:r>
                <a:rPr b="1" lang="es-ES" sz="1600" u="sng">
                  <a:solidFill>
                    <a:srgbClr val="FFFF00"/>
                  </a:solidFill>
                  <a:latin typeface="Arial"/>
                  <a:ea typeface="Arial"/>
                  <a:cs typeface="Arial"/>
                  <a:sym typeface="Arial"/>
                  <a:hlinkClick r:id="rId3">
                    <a:extLst>
                      <a:ext uri="{A12FA001-AC4F-418D-AE19-62706E023703}">
                        <ahyp:hlinkClr val="tx"/>
                      </a:ext>
                    </a:extLst>
                  </a:hlinkClick>
                </a:rPr>
                <a:t>ell@s</a:t>
              </a:r>
              <a:r>
                <a:rPr b="1" lang="es-ES" sz="1600">
                  <a:solidFill>
                    <a:srgbClr val="FFFF00"/>
                  </a:solidFill>
                  <a:latin typeface="Arial"/>
                  <a:ea typeface="Arial"/>
                  <a:cs typeface="Arial"/>
                  <a:sym typeface="Arial"/>
                </a:rPr>
                <a:t> y ralentiza su escritura, </a:t>
              </a:r>
              <a:r>
                <a:rPr b="0" lang="es-ES" sz="1600">
                  <a:solidFill>
                    <a:schemeClr val="lt1"/>
                  </a:solidFill>
                  <a:latin typeface="Arial"/>
                  <a:ea typeface="Arial"/>
                  <a:cs typeface="Arial"/>
                  <a:sym typeface="Arial"/>
                </a:rPr>
                <a:t>por lo que deben empezar primero con un solo color e ir incorporando el resto a medida que ésta sea más fluida.</a:t>
              </a:r>
              <a:endParaRPr/>
            </a:p>
          </p:txBody>
        </p:sp>
      </p:grpSp>
      <p:sp>
        <p:nvSpPr>
          <p:cNvPr id="760" name="Google Shape;760;p57"/>
          <p:cNvSpPr/>
          <p:nvPr/>
        </p:nvSpPr>
        <p:spPr>
          <a:xfrm>
            <a:off x="971600" y="259162"/>
            <a:ext cx="708231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500">
                <a:solidFill>
                  <a:srgbClr val="FF6600"/>
                </a:solidFill>
                <a:latin typeface="Arial"/>
                <a:ea typeface="Arial"/>
                <a:cs typeface="Arial"/>
                <a:sym typeface="Arial"/>
              </a:rPr>
              <a:t> </a:t>
            </a:r>
            <a:r>
              <a:rPr b="1" lang="es-ES" sz="2000">
                <a:solidFill>
                  <a:srgbClr val="FF6600"/>
                </a:solidFill>
                <a:latin typeface="Arial"/>
                <a:ea typeface="Arial"/>
                <a:cs typeface="Arial"/>
                <a:sym typeface="Arial"/>
              </a:rPr>
              <a:t>CUADERNOS E INSTRUMENTOS DE ESCRITURA:</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8"/>
          <p:cNvSpPr/>
          <p:nvPr/>
        </p:nvSpPr>
        <p:spPr>
          <a:xfrm>
            <a:off x="987142" y="1303985"/>
            <a:ext cx="761730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000">
                <a:solidFill>
                  <a:srgbClr val="FF6600"/>
                </a:solidFill>
                <a:latin typeface="Arial"/>
                <a:ea typeface="Arial"/>
                <a:cs typeface="Arial"/>
                <a:sym typeface="Arial"/>
              </a:rPr>
              <a:t>5. ORGANIZACIÓN DE LOS CUADERNOS: </a:t>
            </a:r>
            <a:endParaRPr/>
          </a:p>
          <a:p>
            <a:pPr indent="0" lvl="0" marL="0" marR="0" rtl="0" algn="just">
              <a:spcBef>
                <a:spcPts val="1200"/>
              </a:spcBef>
              <a:spcAft>
                <a:spcPts val="0"/>
              </a:spcAft>
              <a:buNone/>
            </a:pPr>
            <a:r>
              <a:rPr b="1" i="1" lang="es-ES" sz="2000">
                <a:solidFill>
                  <a:schemeClr val="dk1"/>
                </a:solidFill>
                <a:latin typeface="Arial"/>
                <a:ea typeface="Arial"/>
                <a:cs typeface="Arial"/>
                <a:sym typeface="Arial"/>
              </a:rPr>
              <a:t>Un cuaderno de un color diferente para cada asignatura</a:t>
            </a:r>
            <a:r>
              <a:rPr lang="es-ES" sz="2000">
                <a:solidFill>
                  <a:schemeClr val="dk1"/>
                </a:solidFill>
                <a:latin typeface="Arial"/>
                <a:ea typeface="Arial"/>
                <a:cs typeface="Arial"/>
                <a:sym typeface="Arial"/>
              </a:rPr>
              <a:t>, con el nombre de la asignatura en grande en la portada (pueden también incluir un dibujo que relacionen con la asignatura).</a:t>
            </a:r>
            <a:endParaRPr sz="2000">
              <a:solidFill>
                <a:schemeClr val="dk1"/>
              </a:solidFill>
              <a:latin typeface="Arial"/>
              <a:ea typeface="Arial"/>
              <a:cs typeface="Arial"/>
              <a:sym typeface="Arial"/>
            </a:endParaRPr>
          </a:p>
        </p:txBody>
      </p:sp>
      <p:pic>
        <p:nvPicPr>
          <p:cNvPr descr="Resultado de imagen de dibujos de cuadernos" id="766" name="Google Shape;766;p58"/>
          <p:cNvPicPr preferRelativeResize="0"/>
          <p:nvPr/>
        </p:nvPicPr>
        <p:blipFill rotWithShape="1">
          <a:blip r:embed="rId3">
            <a:alphaModFix/>
          </a:blip>
          <a:srcRect b="18638" l="0" r="0" t="28414"/>
          <a:stretch/>
        </p:blipFill>
        <p:spPr>
          <a:xfrm>
            <a:off x="1892158" y="3143089"/>
            <a:ext cx="5359679" cy="2837783"/>
          </a:xfrm>
          <a:prstGeom prst="rect">
            <a:avLst/>
          </a:prstGeom>
          <a:noFill/>
          <a:ln>
            <a:noFill/>
          </a:ln>
        </p:spPr>
      </p:pic>
      <p:sp>
        <p:nvSpPr>
          <p:cNvPr id="767" name="Google Shape;767;p58"/>
          <p:cNvSpPr/>
          <p:nvPr/>
        </p:nvSpPr>
        <p:spPr>
          <a:xfrm>
            <a:off x="1619672" y="332656"/>
            <a:ext cx="642425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rgbClr val="FF6600"/>
                </a:solidFill>
                <a:latin typeface="Arial"/>
                <a:ea typeface="Arial"/>
                <a:cs typeface="Arial"/>
                <a:sym typeface="Arial"/>
              </a:rPr>
              <a:t>CUADERNOS E INSTRUMENTOS DE ESCRITURA:</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9"/>
          <p:cNvSpPr txBox="1"/>
          <p:nvPr>
            <p:ph idx="1" type="body"/>
          </p:nvPr>
        </p:nvSpPr>
        <p:spPr>
          <a:xfrm>
            <a:off x="1253987" y="980728"/>
            <a:ext cx="6968058" cy="461287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6600"/>
              </a:buClr>
              <a:buSzPts val="2800"/>
              <a:buFont typeface="Arial"/>
              <a:buNone/>
            </a:pPr>
            <a:r>
              <a:rPr b="1" lang="es-ES" sz="2800" u="sng">
                <a:solidFill>
                  <a:srgbClr val="FF6600"/>
                </a:solidFill>
                <a:latin typeface="Arial"/>
                <a:ea typeface="Arial"/>
                <a:cs typeface="Arial"/>
                <a:sym typeface="Arial"/>
              </a:rPr>
              <a:t>Chuleta de ortografía</a:t>
            </a:r>
            <a:endParaRPr/>
          </a:p>
          <a:p>
            <a:pPr indent="0" lvl="0" marL="0" rtl="0" algn="ctr">
              <a:spcBef>
                <a:spcPts val="640"/>
              </a:spcBef>
              <a:spcAft>
                <a:spcPts val="0"/>
              </a:spcAft>
              <a:buClr>
                <a:schemeClr val="dk1"/>
              </a:buClr>
              <a:buSzPts val="3200"/>
              <a:buFont typeface="Arial"/>
              <a:buNone/>
            </a:pPr>
            <a:r>
              <a:t/>
            </a:r>
            <a:endParaRPr>
              <a:solidFill>
                <a:srgbClr val="FF0000"/>
              </a:solidFill>
              <a:latin typeface="Arial"/>
              <a:ea typeface="Arial"/>
              <a:cs typeface="Arial"/>
              <a:sym typeface="Arial"/>
            </a:endParaRPr>
          </a:p>
        </p:txBody>
      </p:sp>
      <p:pic>
        <p:nvPicPr>
          <p:cNvPr id="773" name="Google Shape;773;p59"/>
          <p:cNvPicPr preferRelativeResize="0"/>
          <p:nvPr/>
        </p:nvPicPr>
        <p:blipFill rotWithShape="1">
          <a:blip r:embed="rId3">
            <a:alphaModFix/>
          </a:blip>
          <a:srcRect b="3800" l="0" r="860" t="0"/>
          <a:stretch/>
        </p:blipFill>
        <p:spPr>
          <a:xfrm>
            <a:off x="1864570" y="1628800"/>
            <a:ext cx="2687484" cy="5085184"/>
          </a:xfrm>
          <a:prstGeom prst="rect">
            <a:avLst/>
          </a:prstGeom>
          <a:noFill/>
          <a:ln>
            <a:noFill/>
          </a:ln>
        </p:spPr>
      </p:pic>
      <p:pic>
        <p:nvPicPr>
          <p:cNvPr id="774" name="Google Shape;774;p59"/>
          <p:cNvPicPr preferRelativeResize="0"/>
          <p:nvPr/>
        </p:nvPicPr>
        <p:blipFill rotWithShape="1">
          <a:blip r:embed="rId4">
            <a:alphaModFix/>
          </a:blip>
          <a:srcRect b="0" l="0" r="0" t="0"/>
          <a:stretch/>
        </p:blipFill>
        <p:spPr>
          <a:xfrm>
            <a:off x="5349798" y="1644760"/>
            <a:ext cx="2318546" cy="4972752"/>
          </a:xfrm>
          <a:prstGeom prst="rect">
            <a:avLst/>
          </a:prstGeom>
          <a:noFill/>
          <a:ln>
            <a:noFill/>
          </a:ln>
        </p:spPr>
      </p:pic>
      <p:sp>
        <p:nvSpPr>
          <p:cNvPr id="775" name="Google Shape;775;p59"/>
          <p:cNvSpPr/>
          <p:nvPr/>
        </p:nvSpPr>
        <p:spPr>
          <a:xfrm>
            <a:off x="1403648" y="218649"/>
            <a:ext cx="6264696" cy="646331"/>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800">
                <a:solidFill>
                  <a:schemeClr val="lt1"/>
                </a:solidFill>
                <a:latin typeface="Arial"/>
                <a:ea typeface="Arial"/>
                <a:cs typeface="Arial"/>
                <a:sym typeface="Arial"/>
              </a:rPr>
              <a:t>ESTRATEGIAS EN ORTOGRAFÍA: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rgbClr val="FF6600"/>
                </a:solidFill>
                <a:latin typeface="Arial"/>
                <a:ea typeface="Arial"/>
                <a:cs typeface="Arial"/>
                <a:sym typeface="Arial"/>
              </a:rPr>
              <a:t>TDAH y Trastornos Específicos del Aprendizaje</a:t>
            </a:r>
            <a:endParaRPr/>
          </a:p>
        </p:txBody>
      </p:sp>
      <p:sp>
        <p:nvSpPr>
          <p:cNvPr id="156" name="Google Shape;156;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0"/>
              </a:spcAft>
              <a:buClr>
                <a:srgbClr val="0070C0"/>
              </a:buClr>
              <a:buSzPts val="2000"/>
              <a:buNone/>
            </a:pPr>
            <a:r>
              <a:rPr b="1" lang="es-ES" sz="2000">
                <a:solidFill>
                  <a:srgbClr val="0070C0"/>
                </a:solidFill>
                <a:latin typeface="Arial"/>
                <a:ea typeface="Arial"/>
                <a:cs typeface="Arial"/>
                <a:sym typeface="Arial"/>
              </a:rPr>
              <a:t>Justificación: ¿Por qué abordamos este capítulo ?</a:t>
            </a:r>
            <a:endParaRPr/>
          </a:p>
          <a:p>
            <a:pPr indent="-342900" lvl="0" marL="342900" rtl="0" algn="just">
              <a:lnSpc>
                <a:spcPct val="150000"/>
              </a:lnSpc>
              <a:spcBef>
                <a:spcPts val="400"/>
              </a:spcBef>
              <a:spcAft>
                <a:spcPts val="0"/>
              </a:spcAft>
              <a:buClr>
                <a:schemeClr val="dk1"/>
              </a:buClr>
              <a:buSzPts val="2000"/>
              <a:buChar char="•"/>
            </a:pPr>
            <a:r>
              <a:rPr lang="es-ES" sz="2000">
                <a:latin typeface="Arial"/>
                <a:ea typeface="Arial"/>
                <a:cs typeface="Arial"/>
                <a:sym typeface="Arial"/>
              </a:rPr>
              <a:t>Prevalencia de Dislexia en el TDAH: 39%</a:t>
            </a:r>
            <a:endParaRPr/>
          </a:p>
          <a:p>
            <a:pPr indent="-342900" lvl="0" marL="342900" rtl="0" algn="just">
              <a:lnSpc>
                <a:spcPct val="150000"/>
              </a:lnSpc>
              <a:spcBef>
                <a:spcPts val="400"/>
              </a:spcBef>
              <a:spcAft>
                <a:spcPts val="0"/>
              </a:spcAft>
              <a:buClr>
                <a:schemeClr val="dk1"/>
              </a:buClr>
              <a:buSzPts val="2000"/>
              <a:buChar char="•"/>
            </a:pPr>
            <a:r>
              <a:rPr lang="es-ES" sz="2000">
                <a:latin typeface="Arial"/>
                <a:ea typeface="Arial"/>
                <a:cs typeface="Arial"/>
                <a:sym typeface="Arial"/>
              </a:rPr>
              <a:t>Prevalencia TDAH en Dislexia: 33%</a:t>
            </a:r>
            <a:endParaRPr/>
          </a:p>
          <a:p>
            <a:pPr indent="-342900" lvl="0" marL="342900" rtl="0" algn="just">
              <a:lnSpc>
                <a:spcPct val="150000"/>
              </a:lnSpc>
              <a:spcBef>
                <a:spcPts val="400"/>
              </a:spcBef>
              <a:spcAft>
                <a:spcPts val="0"/>
              </a:spcAft>
              <a:buClr>
                <a:schemeClr val="dk1"/>
              </a:buClr>
              <a:buSzPts val="2000"/>
              <a:buChar char="•"/>
            </a:pPr>
            <a:r>
              <a:rPr lang="es-ES" sz="2000">
                <a:latin typeface="Arial"/>
                <a:ea typeface="Arial"/>
                <a:cs typeface="Arial"/>
                <a:sym typeface="Arial"/>
              </a:rPr>
              <a:t>Estudios recientes muestran que un 60% de personas con TDAH presentan alteraciones de la escritura con la magnitud suficiente como para ser considerado como Trastorno Específico de la Escritura.</a:t>
            </a:r>
            <a:endParaRPr/>
          </a:p>
          <a:p>
            <a:pPr indent="-342900" lvl="0" marL="342900" rtl="0" algn="just">
              <a:lnSpc>
                <a:spcPct val="150000"/>
              </a:lnSpc>
              <a:spcBef>
                <a:spcPts val="400"/>
              </a:spcBef>
              <a:spcAft>
                <a:spcPts val="0"/>
              </a:spcAft>
              <a:buClr>
                <a:schemeClr val="dk1"/>
              </a:buClr>
              <a:buSzPts val="2000"/>
              <a:buChar char="•"/>
            </a:pPr>
            <a:r>
              <a:rPr lang="es-ES" sz="2000">
                <a:latin typeface="Arial"/>
                <a:ea typeface="Arial"/>
                <a:cs typeface="Arial"/>
                <a:sym typeface="Arial"/>
              </a:rPr>
              <a:t>La prevalencia de TDAH con Trastorno Específico del Cálculo se sitúa entre el 26% y el 42%.</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60"/>
          <p:cNvSpPr txBox="1"/>
          <p:nvPr>
            <p:ph idx="1" type="body"/>
          </p:nvPr>
        </p:nvSpPr>
        <p:spPr>
          <a:xfrm>
            <a:off x="556267" y="3063243"/>
            <a:ext cx="2089150" cy="28892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2"/>
              </a:buClr>
              <a:buSzPts val="1000"/>
              <a:buFont typeface="Arial"/>
              <a:buNone/>
            </a:pPr>
            <a:r>
              <a:rPr lang="es-ES" sz="1000" u="sng">
                <a:solidFill>
                  <a:schemeClr val="dk2"/>
                </a:solidFill>
                <a:latin typeface="Arial"/>
                <a:ea typeface="Arial"/>
                <a:cs typeface="Arial"/>
                <a:sym typeface="Arial"/>
                <a:hlinkClick r:id="rId3">
                  <a:extLst>
                    <a:ext uri="{A12FA001-AC4F-418D-AE19-62706E023703}">
                      <ahyp:hlinkClr val="tx"/>
                    </a:ext>
                  </a:extLst>
                </a:hlinkClick>
              </a:rPr>
              <a:t>contenidos.educarex.es/mci/2007/29/</a:t>
            </a:r>
            <a:endParaRPr sz="1000">
              <a:solidFill>
                <a:schemeClr val="dk2"/>
              </a:solidFill>
              <a:latin typeface="Arial"/>
              <a:ea typeface="Arial"/>
              <a:cs typeface="Arial"/>
              <a:sym typeface="Arial"/>
            </a:endParaRPr>
          </a:p>
        </p:txBody>
      </p:sp>
      <p:pic>
        <p:nvPicPr>
          <p:cNvPr id="781" name="Google Shape;781;p60"/>
          <p:cNvPicPr preferRelativeResize="0"/>
          <p:nvPr/>
        </p:nvPicPr>
        <p:blipFill rotWithShape="1">
          <a:blip r:embed="rId4">
            <a:alphaModFix/>
          </a:blip>
          <a:srcRect b="10413" l="10567" r="3845" t="12883"/>
          <a:stretch/>
        </p:blipFill>
        <p:spPr>
          <a:xfrm>
            <a:off x="323528" y="1185429"/>
            <a:ext cx="2554628" cy="172819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782" name="Google Shape;782;p60"/>
          <p:cNvPicPr preferRelativeResize="0"/>
          <p:nvPr/>
        </p:nvPicPr>
        <p:blipFill rotWithShape="1">
          <a:blip r:embed="rId5">
            <a:alphaModFix/>
          </a:blip>
          <a:srcRect b="14754" l="14433" r="17525" t="9471"/>
          <a:stretch/>
        </p:blipFill>
        <p:spPr>
          <a:xfrm>
            <a:off x="3347864" y="1140718"/>
            <a:ext cx="2448272" cy="178056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783" name="Google Shape;783;p60"/>
          <p:cNvSpPr txBox="1"/>
          <p:nvPr/>
        </p:nvSpPr>
        <p:spPr>
          <a:xfrm>
            <a:off x="3040697" y="3006787"/>
            <a:ext cx="3311525" cy="5000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2"/>
              </a:buClr>
              <a:buSzPts val="1100"/>
              <a:buFont typeface="Arial"/>
              <a:buNone/>
            </a:pPr>
            <a:r>
              <a:rPr lang="es-ES" sz="1100" u="sng">
                <a:solidFill>
                  <a:schemeClr val="dk2"/>
                </a:solidFill>
                <a:latin typeface="Arial"/>
                <a:ea typeface="Arial"/>
                <a:cs typeface="Arial"/>
                <a:sym typeface="Arial"/>
                <a:hlinkClick r:id="rId6">
                  <a:extLst>
                    <a:ext uri="{A12FA001-AC4F-418D-AE19-62706E023703}">
                      <ahyp:hlinkClr val="tx"/>
                    </a:ext>
                  </a:extLst>
                </a:hlinkClick>
              </a:rPr>
              <a:t>www.educa.jcyl.es/educacyl/cm/gallery/Recursos%20Infinity/aplicaciones/13_elemental_watson/index.html</a:t>
            </a:r>
            <a:endParaRPr sz="1100">
              <a:solidFill>
                <a:schemeClr val="dk2"/>
              </a:solidFill>
              <a:latin typeface="Arial"/>
              <a:ea typeface="Arial"/>
              <a:cs typeface="Arial"/>
              <a:sym typeface="Arial"/>
            </a:endParaRPr>
          </a:p>
          <a:p>
            <a:pPr indent="0" lvl="0" marL="0" marR="0" rtl="0" algn="ctr">
              <a:spcBef>
                <a:spcPts val="640"/>
              </a:spcBef>
              <a:spcAft>
                <a:spcPts val="0"/>
              </a:spcAft>
              <a:buClr>
                <a:schemeClr val="dk1"/>
              </a:buClr>
              <a:buSzPts val="3200"/>
              <a:buFont typeface="Arial"/>
              <a:buNone/>
            </a:pPr>
            <a:r>
              <a:t/>
            </a:r>
            <a:endParaRPr sz="3200">
              <a:solidFill>
                <a:schemeClr val="dk2"/>
              </a:solidFill>
              <a:latin typeface="Arial"/>
              <a:ea typeface="Arial"/>
              <a:cs typeface="Arial"/>
              <a:sym typeface="Arial"/>
            </a:endParaRPr>
          </a:p>
        </p:txBody>
      </p:sp>
      <p:sp>
        <p:nvSpPr>
          <p:cNvPr id="784" name="Google Shape;784;p60"/>
          <p:cNvSpPr/>
          <p:nvPr/>
        </p:nvSpPr>
        <p:spPr>
          <a:xfrm>
            <a:off x="755576" y="810244"/>
            <a:ext cx="7632848" cy="45719"/>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85" name="Google Shape;785;p60"/>
          <p:cNvPicPr preferRelativeResize="0"/>
          <p:nvPr/>
        </p:nvPicPr>
        <p:blipFill rotWithShape="1">
          <a:blip r:embed="rId7">
            <a:alphaModFix/>
          </a:blip>
          <a:srcRect b="0" l="0" r="0" t="0"/>
          <a:stretch/>
        </p:blipFill>
        <p:spPr>
          <a:xfrm>
            <a:off x="196686" y="3645024"/>
            <a:ext cx="2808312" cy="1900253"/>
          </a:xfrm>
          <a:prstGeom prst="rect">
            <a:avLst/>
          </a:prstGeom>
          <a:noFill/>
          <a:ln>
            <a:noFill/>
          </a:ln>
        </p:spPr>
      </p:pic>
      <p:pic>
        <p:nvPicPr>
          <p:cNvPr id="786" name="Google Shape;786;p60"/>
          <p:cNvPicPr preferRelativeResize="0"/>
          <p:nvPr/>
        </p:nvPicPr>
        <p:blipFill rotWithShape="1">
          <a:blip r:embed="rId8">
            <a:alphaModFix/>
          </a:blip>
          <a:srcRect b="0" l="7254" r="17485" t="0"/>
          <a:stretch/>
        </p:blipFill>
        <p:spPr>
          <a:xfrm>
            <a:off x="3347864" y="3906081"/>
            <a:ext cx="1843889" cy="1378138"/>
          </a:xfrm>
          <a:prstGeom prst="rect">
            <a:avLst/>
          </a:prstGeom>
          <a:noFill/>
          <a:ln>
            <a:noFill/>
          </a:ln>
        </p:spPr>
      </p:pic>
      <p:pic>
        <p:nvPicPr>
          <p:cNvPr id="787" name="Google Shape;787;p60"/>
          <p:cNvPicPr preferRelativeResize="0"/>
          <p:nvPr/>
        </p:nvPicPr>
        <p:blipFill rotWithShape="1">
          <a:blip r:embed="rId9">
            <a:alphaModFix/>
          </a:blip>
          <a:srcRect b="0" l="0" r="0" t="0"/>
          <a:stretch/>
        </p:blipFill>
        <p:spPr>
          <a:xfrm>
            <a:off x="6045712" y="3724098"/>
            <a:ext cx="2362200" cy="1933575"/>
          </a:xfrm>
          <a:prstGeom prst="rect">
            <a:avLst/>
          </a:prstGeom>
          <a:noFill/>
          <a:ln>
            <a:noFill/>
          </a:ln>
        </p:spPr>
      </p:pic>
      <p:sp>
        <p:nvSpPr>
          <p:cNvPr id="788" name="Google Shape;788;p60"/>
          <p:cNvSpPr/>
          <p:nvPr/>
        </p:nvSpPr>
        <p:spPr>
          <a:xfrm>
            <a:off x="1439652" y="68144"/>
            <a:ext cx="6264696" cy="646331"/>
          </a:xfrm>
          <a:prstGeom prst="roundRect">
            <a:avLst>
              <a:gd fmla="val 16667" name="adj"/>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800">
                <a:solidFill>
                  <a:schemeClr val="lt1"/>
                </a:solidFill>
                <a:latin typeface="Arial"/>
                <a:ea typeface="Arial"/>
                <a:cs typeface="Arial"/>
                <a:sym typeface="Arial"/>
              </a:rPr>
              <a:t>ESTRATEGIAS EN ORTOGRAFÍA: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61"/>
          <p:cNvSpPr txBox="1"/>
          <p:nvPr>
            <p:ph type="title"/>
          </p:nvPr>
        </p:nvSpPr>
        <p:spPr>
          <a:xfrm>
            <a:off x="457200" y="274638"/>
            <a:ext cx="8229600" cy="27405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3600">
                <a:solidFill>
                  <a:srgbClr val="FF6600"/>
                </a:solidFill>
                <a:latin typeface="Arial"/>
                <a:ea typeface="Arial"/>
                <a:cs typeface="Arial"/>
                <a:sym typeface="Arial"/>
              </a:rPr>
              <a:t>Autocorreción de la escritura</a:t>
            </a:r>
            <a:endParaRPr/>
          </a:p>
        </p:txBody>
      </p:sp>
      <p:sp>
        <p:nvSpPr>
          <p:cNvPr id="794" name="Google Shape;794;p61"/>
          <p:cNvSpPr txBox="1"/>
          <p:nvPr>
            <p:ph idx="1" type="body"/>
          </p:nvPr>
        </p:nvSpPr>
        <p:spPr>
          <a:xfrm>
            <a:off x="395288" y="1700213"/>
            <a:ext cx="8229600" cy="4789487"/>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a:p>
            <a:pPr indent="0" lvl="0" marL="0" rtl="0" algn="just">
              <a:spcBef>
                <a:spcPts val="640"/>
              </a:spcBef>
              <a:spcAft>
                <a:spcPts val="0"/>
              </a:spcAft>
              <a:buClr>
                <a:schemeClr val="dk1"/>
              </a:buClr>
              <a:buSzPts val="3200"/>
              <a:buNone/>
            </a:pPr>
            <a:r>
              <a:t/>
            </a:r>
            <a:endParaRPr/>
          </a:p>
        </p:txBody>
      </p:sp>
      <p:sp>
        <p:nvSpPr>
          <p:cNvPr id="795" name="Google Shape;795;p61"/>
          <p:cNvSpPr/>
          <p:nvPr/>
        </p:nvSpPr>
        <p:spPr>
          <a:xfrm>
            <a:off x="1021453" y="619098"/>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96" name="Google Shape;796;p61"/>
          <p:cNvPicPr preferRelativeResize="0"/>
          <p:nvPr/>
        </p:nvPicPr>
        <p:blipFill rotWithShape="1">
          <a:blip r:embed="rId3">
            <a:alphaModFix/>
          </a:blip>
          <a:srcRect b="0" l="0" r="0" t="0"/>
          <a:stretch/>
        </p:blipFill>
        <p:spPr>
          <a:xfrm>
            <a:off x="4067944" y="966038"/>
            <a:ext cx="2688569" cy="1231499"/>
          </a:xfrm>
          <a:prstGeom prst="rect">
            <a:avLst/>
          </a:prstGeom>
          <a:noFill/>
          <a:ln>
            <a:noFill/>
          </a:ln>
        </p:spPr>
      </p:pic>
      <p:pic>
        <p:nvPicPr>
          <p:cNvPr id="797" name="Google Shape;797;p61"/>
          <p:cNvPicPr preferRelativeResize="0"/>
          <p:nvPr/>
        </p:nvPicPr>
        <p:blipFill rotWithShape="1">
          <a:blip r:embed="rId4">
            <a:alphaModFix/>
          </a:blip>
          <a:srcRect b="0" l="0" r="0" t="0"/>
          <a:stretch/>
        </p:blipFill>
        <p:spPr>
          <a:xfrm>
            <a:off x="1403648" y="844991"/>
            <a:ext cx="1479677" cy="2090338"/>
          </a:xfrm>
          <a:prstGeom prst="rect">
            <a:avLst/>
          </a:prstGeom>
          <a:noFill/>
          <a:ln>
            <a:noFill/>
          </a:ln>
        </p:spPr>
      </p:pic>
      <p:sp>
        <p:nvSpPr>
          <p:cNvPr id="798" name="Google Shape;798;p61"/>
          <p:cNvSpPr txBox="1"/>
          <p:nvPr/>
        </p:nvSpPr>
        <p:spPr>
          <a:xfrm>
            <a:off x="3756957" y="2280925"/>
            <a:ext cx="4464496"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Palos revisores: para autocorregirse</a:t>
            </a:r>
            <a:endParaRPr/>
          </a:p>
          <a:p>
            <a:pPr indent="0" lvl="0" marL="0" marR="0" rtl="0" algn="l">
              <a:spcBef>
                <a:spcPts val="0"/>
              </a:spcBef>
              <a:spcAft>
                <a:spcPts val="0"/>
              </a:spcAft>
              <a:buNone/>
            </a:pPr>
            <a:r>
              <a:rPr lang="es-ES" sz="900">
                <a:solidFill>
                  <a:schemeClr val="dk1"/>
                </a:solidFill>
                <a:latin typeface="Arial"/>
                <a:ea typeface="Arial"/>
                <a:cs typeface="Arial"/>
                <a:sym typeface="Arial"/>
              </a:rPr>
              <a:t>Blog : Rincón de una Maestra</a:t>
            </a:r>
            <a:endParaRPr/>
          </a:p>
        </p:txBody>
      </p:sp>
      <p:sp>
        <p:nvSpPr>
          <p:cNvPr id="799" name="Google Shape;799;p61"/>
          <p:cNvSpPr txBox="1"/>
          <p:nvPr/>
        </p:nvSpPr>
        <p:spPr>
          <a:xfrm>
            <a:off x="528808" y="260004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Aprendizajes de experiencia</a:t>
            </a:r>
            <a:endParaRPr/>
          </a:p>
        </p:txBody>
      </p:sp>
      <p:sp>
        <p:nvSpPr>
          <p:cNvPr id="800" name="Google Shape;800;p61"/>
          <p:cNvSpPr/>
          <p:nvPr/>
        </p:nvSpPr>
        <p:spPr>
          <a:xfrm>
            <a:off x="1021453" y="346286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01" name="Google Shape;801;p61"/>
          <p:cNvPicPr preferRelativeResize="0"/>
          <p:nvPr/>
        </p:nvPicPr>
        <p:blipFill rotWithShape="1">
          <a:blip r:embed="rId5">
            <a:alphaModFix/>
          </a:blip>
          <a:srcRect b="6858" l="0" r="2750" t="10905"/>
          <a:stretch/>
        </p:blipFill>
        <p:spPr>
          <a:xfrm>
            <a:off x="107504" y="3705084"/>
            <a:ext cx="2976549" cy="1809131"/>
          </a:xfrm>
          <a:prstGeom prst="rect">
            <a:avLst/>
          </a:prstGeom>
          <a:noFill/>
          <a:ln>
            <a:noFill/>
          </a:ln>
        </p:spPr>
      </p:pic>
      <p:pic>
        <p:nvPicPr>
          <p:cNvPr id="802" name="Google Shape;802;p61"/>
          <p:cNvPicPr preferRelativeResize="0"/>
          <p:nvPr/>
        </p:nvPicPr>
        <p:blipFill rotWithShape="1">
          <a:blip r:embed="rId6">
            <a:alphaModFix/>
          </a:blip>
          <a:srcRect b="0" l="0" r="0" t="0"/>
          <a:stretch/>
        </p:blipFill>
        <p:spPr>
          <a:xfrm>
            <a:off x="3144281" y="4543979"/>
            <a:ext cx="2362200" cy="1933575"/>
          </a:xfrm>
          <a:prstGeom prst="rect">
            <a:avLst/>
          </a:prstGeom>
          <a:noFill/>
          <a:ln>
            <a:noFill/>
          </a:ln>
        </p:spPr>
      </p:pic>
      <p:pic>
        <p:nvPicPr>
          <p:cNvPr id="803" name="Google Shape;803;p61"/>
          <p:cNvPicPr preferRelativeResize="0"/>
          <p:nvPr/>
        </p:nvPicPr>
        <p:blipFill rotWithShape="1">
          <a:blip r:embed="rId7">
            <a:alphaModFix/>
          </a:blip>
          <a:srcRect b="49290" l="0" r="65750" t="0"/>
          <a:stretch/>
        </p:blipFill>
        <p:spPr>
          <a:xfrm>
            <a:off x="5675707" y="3705084"/>
            <a:ext cx="3131840" cy="241925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62"/>
          <p:cNvPicPr preferRelativeResize="0"/>
          <p:nvPr/>
        </p:nvPicPr>
        <p:blipFill rotWithShape="1">
          <a:blip r:embed="rId3">
            <a:alphaModFix/>
          </a:blip>
          <a:srcRect b="0" l="0" r="0" t="0"/>
          <a:stretch/>
        </p:blipFill>
        <p:spPr>
          <a:xfrm>
            <a:off x="2987824" y="1268761"/>
            <a:ext cx="1851389" cy="25922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809" name="Google Shape;809;p62"/>
          <p:cNvPicPr preferRelativeResize="0"/>
          <p:nvPr/>
        </p:nvPicPr>
        <p:blipFill rotWithShape="1">
          <a:blip r:embed="rId4">
            <a:alphaModFix/>
          </a:blip>
          <a:srcRect b="0" l="0" r="0" t="0"/>
          <a:stretch/>
        </p:blipFill>
        <p:spPr>
          <a:xfrm>
            <a:off x="457200" y="1268761"/>
            <a:ext cx="1850162" cy="25922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810" name="Google Shape;810;p62"/>
          <p:cNvSpPr txBox="1"/>
          <p:nvPr>
            <p:ph type="title"/>
          </p:nvPr>
        </p:nvSpPr>
        <p:spPr>
          <a:xfrm>
            <a:off x="457200" y="274638"/>
            <a:ext cx="8291264" cy="725504"/>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s-ES" sz="3600">
                <a:solidFill>
                  <a:srgbClr val="FF6600"/>
                </a:solidFill>
                <a:latin typeface="Arial"/>
                <a:ea typeface="Arial"/>
                <a:cs typeface="Arial"/>
                <a:sym typeface="Arial"/>
              </a:rPr>
              <a:t>PSICOMOTRICIDAD FINA </a:t>
            </a:r>
            <a:endParaRPr b="1" sz="3600">
              <a:solidFill>
                <a:srgbClr val="FF6600"/>
              </a:solidFill>
              <a:latin typeface="Arial"/>
              <a:ea typeface="Arial"/>
              <a:cs typeface="Arial"/>
              <a:sym typeface="Arial"/>
            </a:endParaRPr>
          </a:p>
        </p:txBody>
      </p:sp>
      <p:sp>
        <p:nvSpPr>
          <p:cNvPr id="811" name="Google Shape;811;p62"/>
          <p:cNvSpPr/>
          <p:nvPr/>
        </p:nvSpPr>
        <p:spPr>
          <a:xfrm>
            <a:off x="1002832" y="848272"/>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12" name="Google Shape;812;p62"/>
          <p:cNvPicPr preferRelativeResize="0"/>
          <p:nvPr/>
        </p:nvPicPr>
        <p:blipFill rotWithShape="1">
          <a:blip r:embed="rId5">
            <a:alphaModFix/>
          </a:blip>
          <a:srcRect b="0" l="0" r="0" t="0"/>
          <a:stretch/>
        </p:blipFill>
        <p:spPr>
          <a:xfrm>
            <a:off x="5469157" y="1493906"/>
            <a:ext cx="2733675" cy="1666875"/>
          </a:xfrm>
          <a:prstGeom prst="rect">
            <a:avLst/>
          </a:prstGeom>
          <a:noFill/>
          <a:ln>
            <a:noFill/>
          </a:ln>
        </p:spPr>
      </p:pic>
      <p:pic>
        <p:nvPicPr>
          <p:cNvPr id="813" name="Google Shape;813;p62"/>
          <p:cNvPicPr preferRelativeResize="0"/>
          <p:nvPr/>
        </p:nvPicPr>
        <p:blipFill rotWithShape="1">
          <a:blip r:embed="rId6">
            <a:alphaModFix/>
          </a:blip>
          <a:srcRect b="0" l="0" r="0" t="0"/>
          <a:stretch/>
        </p:blipFill>
        <p:spPr>
          <a:xfrm>
            <a:off x="2321899" y="3988181"/>
            <a:ext cx="4770381" cy="2504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63"/>
          <p:cNvSpPr txBox="1"/>
          <p:nvPr>
            <p:ph type="title"/>
          </p:nvPr>
        </p:nvSpPr>
        <p:spPr>
          <a:xfrm>
            <a:off x="251520" y="692696"/>
            <a:ext cx="8229600" cy="50405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rgbClr val="FF6600"/>
                </a:solidFill>
              </a:rPr>
              <a:t>ESTRATEGIAS PARA DIFERENTES MATERIAS: </a:t>
            </a:r>
            <a:br>
              <a:rPr b="1" lang="es-ES" sz="4000">
                <a:solidFill>
                  <a:srgbClr val="FF6600"/>
                </a:solidFill>
              </a:rPr>
            </a:br>
            <a:endParaRPr sz="4000"/>
          </a:p>
        </p:txBody>
      </p:sp>
      <p:grpSp>
        <p:nvGrpSpPr>
          <p:cNvPr id="819" name="Google Shape;819;p63"/>
          <p:cNvGrpSpPr/>
          <p:nvPr/>
        </p:nvGrpSpPr>
        <p:grpSpPr>
          <a:xfrm>
            <a:off x="-3576736" y="1001827"/>
            <a:ext cx="12397207" cy="5430410"/>
            <a:chOff x="-4188296" y="-698981"/>
            <a:chExt cx="12397207" cy="5430410"/>
          </a:xfrm>
        </p:grpSpPr>
        <p:sp>
          <p:nvSpPr>
            <p:cNvPr id="820" name="Google Shape;820;p63"/>
            <p:cNvSpPr/>
            <p:nvPr/>
          </p:nvSpPr>
          <p:spPr>
            <a:xfrm>
              <a:off x="-4188296" y="-698981"/>
              <a:ext cx="5430410" cy="5430410"/>
            </a:xfrm>
            <a:prstGeom prst="blockArc">
              <a:avLst>
                <a:gd fmla="val 18900000" name="adj1"/>
                <a:gd fmla="val 2700000" name="adj2"/>
                <a:gd fmla="val 398" name="adj3"/>
              </a:avLst>
            </a:prstGeom>
            <a:solidFill>
              <a:schemeClr val="accent4"/>
            </a:solidFill>
            <a:ln cap="flat" cmpd="sng" w="25400">
              <a:solidFill>
                <a:srgbClr val="F9B2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3"/>
            <p:cNvSpPr/>
            <p:nvPr/>
          </p:nvSpPr>
          <p:spPr>
            <a:xfrm>
              <a:off x="1208378" y="1049520"/>
              <a:ext cx="7000533" cy="1933406"/>
            </a:xfrm>
            <a:prstGeom prst="rect">
              <a:avLst/>
            </a:prstGeom>
            <a:solidFill>
              <a:srgbClr val="F9B2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3"/>
            <p:cNvSpPr txBox="1"/>
            <p:nvPr/>
          </p:nvSpPr>
          <p:spPr>
            <a:xfrm>
              <a:off x="1208378" y="1049520"/>
              <a:ext cx="7000533" cy="1933406"/>
            </a:xfrm>
            <a:prstGeom prst="rect">
              <a:avLst/>
            </a:prstGeom>
            <a:noFill/>
            <a:ln>
              <a:noFill/>
            </a:ln>
          </p:spPr>
          <p:txBody>
            <a:bodyPr anchorCtr="0" anchor="t" bIns="50800" lIns="1600375" spcFirstLastPara="1" rIns="50800" wrap="square" tIns="50800">
              <a:noAutofit/>
            </a:bodyPr>
            <a:lstStyle/>
            <a:p>
              <a:pPr indent="0" lvl="0" marL="0" marR="0" rtl="0" algn="l">
                <a:lnSpc>
                  <a:spcPct val="90000"/>
                </a:lnSpc>
                <a:spcBef>
                  <a:spcPts val="0"/>
                </a:spcBef>
                <a:spcAft>
                  <a:spcPts val="0"/>
                </a:spcAft>
                <a:buClr>
                  <a:schemeClr val="dk1"/>
                </a:buClr>
                <a:buSzPts val="2000"/>
                <a:buFont typeface="Arial"/>
                <a:buNone/>
              </a:pPr>
              <a:r>
                <a:t/>
              </a:r>
              <a:endParaRPr sz="2000">
                <a:solidFill>
                  <a:schemeClr val="lt1"/>
                </a:solidFill>
                <a:latin typeface="Arial"/>
                <a:ea typeface="Arial"/>
                <a:cs typeface="Arial"/>
                <a:sym typeface="Arial"/>
              </a:endParaRPr>
            </a:p>
            <a:p>
              <a:pPr indent="-228600" lvl="1" marL="228600" marR="0" rtl="0" algn="l">
                <a:lnSpc>
                  <a:spcPct val="90000"/>
                </a:lnSpc>
                <a:spcBef>
                  <a:spcPts val="700"/>
                </a:spcBef>
                <a:spcAft>
                  <a:spcPts val="0"/>
                </a:spcAft>
                <a:buClr>
                  <a:schemeClr val="lt1"/>
                </a:buClr>
                <a:buSzPts val="2000"/>
                <a:buFont typeface="Arial"/>
                <a:buChar char="•"/>
              </a:pPr>
              <a:r>
                <a:rPr b="0" i="0" lang="es-ES" sz="2000" u="none" cap="none" strike="noStrike">
                  <a:solidFill>
                    <a:schemeClr val="lt1"/>
                  </a:solidFill>
                  <a:latin typeface="Arial"/>
                  <a:ea typeface="Arial"/>
                  <a:cs typeface="Arial"/>
                  <a:sym typeface="Arial"/>
                </a:rPr>
                <a:t>LENGUA Y LITERATURA CASTELLANA Y GALLEGA</a:t>
              </a:r>
              <a:endParaRPr/>
            </a:p>
            <a:p>
              <a:pPr indent="-228600" lvl="1" marL="228600" marR="0" rtl="0" algn="l">
                <a:lnSpc>
                  <a:spcPct val="90000"/>
                </a:lnSpc>
                <a:spcBef>
                  <a:spcPts val="300"/>
                </a:spcBef>
                <a:spcAft>
                  <a:spcPts val="0"/>
                </a:spcAft>
                <a:buClr>
                  <a:schemeClr val="lt1"/>
                </a:buClr>
                <a:buSzPts val="2000"/>
                <a:buFont typeface="Arial"/>
                <a:buChar char="•"/>
              </a:pPr>
              <a:r>
                <a:rPr b="0" i="0" lang="es-ES" sz="2000" u="none" cap="none" strike="noStrike">
                  <a:solidFill>
                    <a:schemeClr val="lt1"/>
                  </a:solidFill>
                  <a:latin typeface="Arial"/>
                  <a:ea typeface="Arial"/>
                  <a:cs typeface="Arial"/>
                  <a:sym typeface="Arial"/>
                </a:rPr>
                <a:t>MATEMÁTICAS</a:t>
              </a:r>
              <a:endParaRPr/>
            </a:p>
            <a:p>
              <a:pPr indent="-228600" lvl="1" marL="228600" marR="0" rtl="0" algn="l">
                <a:lnSpc>
                  <a:spcPct val="90000"/>
                </a:lnSpc>
                <a:spcBef>
                  <a:spcPts val="300"/>
                </a:spcBef>
                <a:spcAft>
                  <a:spcPts val="0"/>
                </a:spcAft>
                <a:buClr>
                  <a:schemeClr val="lt1"/>
                </a:buClr>
                <a:buSzPts val="2000"/>
                <a:buFont typeface="Arial"/>
                <a:buChar char="•"/>
              </a:pPr>
              <a:r>
                <a:rPr b="0" i="0" lang="es-ES" sz="2000" u="none" cap="none" strike="noStrike">
                  <a:solidFill>
                    <a:schemeClr val="lt1"/>
                  </a:solidFill>
                  <a:latin typeface="Arial"/>
                  <a:ea typeface="Arial"/>
                  <a:cs typeface="Arial"/>
                  <a:sym typeface="Arial"/>
                </a:rPr>
                <a:t>CIENCIAS SOCIALES Y CIENCIAS NATURALES</a:t>
              </a:r>
              <a:endParaRPr/>
            </a:p>
            <a:p>
              <a:pPr indent="-228600" lvl="1" marL="228600" marR="0" rtl="0" algn="l">
                <a:lnSpc>
                  <a:spcPct val="90000"/>
                </a:lnSpc>
                <a:spcBef>
                  <a:spcPts val="300"/>
                </a:spcBef>
                <a:spcAft>
                  <a:spcPts val="0"/>
                </a:spcAft>
                <a:buClr>
                  <a:schemeClr val="lt1"/>
                </a:buClr>
                <a:buSzPts val="2000"/>
                <a:buFont typeface="Arial"/>
                <a:buChar char="•"/>
              </a:pPr>
              <a:r>
                <a:rPr b="0" i="0" lang="es-ES" sz="2000" u="none" cap="none" strike="noStrike">
                  <a:solidFill>
                    <a:schemeClr val="lt1"/>
                  </a:solidFill>
                  <a:latin typeface="Arial"/>
                  <a:ea typeface="Arial"/>
                  <a:cs typeface="Arial"/>
                  <a:sym typeface="Arial"/>
                </a:rPr>
                <a:t>INGLÉS</a:t>
              </a:r>
              <a:endParaRPr/>
            </a:p>
          </p:txBody>
        </p:sp>
        <p:sp>
          <p:nvSpPr>
            <p:cNvPr id="823" name="Google Shape;823;p63"/>
            <p:cNvSpPr/>
            <p:nvPr/>
          </p:nvSpPr>
          <p:spPr>
            <a:xfrm>
              <a:off x="0" y="807845"/>
              <a:ext cx="2416757" cy="2416757"/>
            </a:xfrm>
            <a:prstGeom prst="ellipse">
              <a:avLst/>
            </a:prstGeom>
            <a:solidFill>
              <a:schemeClr val="lt1"/>
            </a:solidFill>
            <a:ln cap="flat" cmpd="sng" w="25400">
              <a:solidFill>
                <a:srgbClr val="F9B2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4" name="Google Shape;824;p63"/>
          <p:cNvSpPr txBox="1"/>
          <p:nvPr/>
        </p:nvSpPr>
        <p:spPr>
          <a:xfrm>
            <a:off x="971600" y="3516977"/>
            <a:ext cx="1584176"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rgbClr val="F9B266"/>
                </a:solidFill>
                <a:latin typeface="Arial"/>
                <a:ea typeface="Arial"/>
                <a:cs typeface="Arial"/>
                <a:sym typeface="Arial"/>
              </a:rPr>
              <a:t>ANEXO</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4"/>
          <p:cNvSpPr txBox="1"/>
          <p:nvPr/>
        </p:nvSpPr>
        <p:spPr>
          <a:xfrm>
            <a:off x="1462268" y="14487"/>
            <a:ext cx="82809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3600">
                <a:solidFill>
                  <a:srgbClr val="FF6600"/>
                </a:solidFill>
                <a:latin typeface="Arial"/>
                <a:ea typeface="Arial"/>
                <a:cs typeface="Arial"/>
                <a:sym typeface="Arial"/>
              </a:rPr>
              <a:t>RECURSOS PARA EL  AULA </a:t>
            </a:r>
            <a:endParaRPr sz="3600">
              <a:solidFill>
                <a:schemeClr val="dk1"/>
              </a:solidFill>
              <a:latin typeface="Arial"/>
              <a:ea typeface="Arial"/>
              <a:cs typeface="Arial"/>
              <a:sym typeface="Arial"/>
            </a:endParaRPr>
          </a:p>
        </p:txBody>
      </p:sp>
      <p:pic>
        <p:nvPicPr>
          <p:cNvPr id="830" name="Google Shape;830;p64"/>
          <p:cNvPicPr preferRelativeResize="0"/>
          <p:nvPr/>
        </p:nvPicPr>
        <p:blipFill rotWithShape="1">
          <a:blip r:embed="rId3">
            <a:alphaModFix/>
          </a:blip>
          <a:srcRect b="73689" l="29236" r="33168" t="2478"/>
          <a:stretch/>
        </p:blipFill>
        <p:spPr>
          <a:xfrm>
            <a:off x="190287" y="538378"/>
            <a:ext cx="3043874" cy="1024061"/>
          </a:xfrm>
          <a:prstGeom prst="rect">
            <a:avLst/>
          </a:prstGeom>
          <a:noFill/>
          <a:ln>
            <a:noFill/>
          </a:ln>
        </p:spPr>
      </p:pic>
      <p:sp>
        <p:nvSpPr>
          <p:cNvPr id="831" name="Google Shape;831;p64"/>
          <p:cNvSpPr txBox="1"/>
          <p:nvPr/>
        </p:nvSpPr>
        <p:spPr>
          <a:xfrm>
            <a:off x="3252293" y="639109"/>
            <a:ext cx="563053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De Change Dyslexia es una herramienta creada por la investigadora y disléxica Luz Rello, aplicable a las aulas.</a:t>
            </a:r>
            <a:endParaRPr/>
          </a:p>
        </p:txBody>
      </p:sp>
      <p:sp>
        <p:nvSpPr>
          <p:cNvPr id="832" name="Google Shape;832;p64"/>
          <p:cNvSpPr txBox="1"/>
          <p:nvPr/>
        </p:nvSpPr>
        <p:spPr>
          <a:xfrm>
            <a:off x="213107" y="4324283"/>
            <a:ext cx="813690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ES" sz="1800">
                <a:solidFill>
                  <a:srgbClr val="3F3F3F"/>
                </a:solidFill>
                <a:latin typeface="Roboto"/>
                <a:ea typeface="Roboto"/>
                <a:cs typeface="Roboto"/>
                <a:sym typeface="Roboto"/>
              </a:rPr>
              <a:t>Plantillas para hacer  tus propias actividades</a:t>
            </a:r>
            <a:endParaRPr b="0" i="0" sz="1800">
              <a:solidFill>
                <a:srgbClr val="3F3F3F"/>
              </a:solidFill>
              <a:latin typeface="Roboto"/>
              <a:ea typeface="Roboto"/>
              <a:cs typeface="Roboto"/>
              <a:sym typeface="Roboto"/>
            </a:endParaRPr>
          </a:p>
          <a:p>
            <a:pPr indent="0" lvl="0" marL="0" marR="0" rtl="0" algn="just">
              <a:spcBef>
                <a:spcPts val="0"/>
              </a:spcBef>
              <a:spcAft>
                <a:spcPts val="0"/>
              </a:spcAft>
              <a:buNone/>
            </a:pPr>
            <a:r>
              <a:rPr b="0" i="0" lang="es-ES" sz="1800">
                <a:solidFill>
                  <a:srgbClr val="3F3F3F"/>
                </a:solidFill>
                <a:latin typeface="Roboto"/>
                <a:ea typeface="Roboto"/>
                <a:cs typeface="Roboto"/>
                <a:sym typeface="Roboto"/>
              </a:rPr>
              <a:t>Una propuesta de </a:t>
            </a:r>
            <a:r>
              <a:rPr b="0" i="0" lang="es-ES" sz="1800" u="sng" strike="noStrike">
                <a:solidFill>
                  <a:srgbClr val="0070C0"/>
                </a:solidFill>
                <a:latin typeface="Roboto"/>
                <a:ea typeface="Roboto"/>
                <a:cs typeface="Roboto"/>
                <a:sym typeface="Roboto"/>
                <a:hlinkClick r:id="rId4">
                  <a:extLst>
                    <a:ext uri="{A12FA001-AC4F-418D-AE19-62706E023703}">
                      <ahyp:hlinkClr val="tx"/>
                    </a:ext>
                  </a:extLst>
                </a:hlinkClick>
              </a:rPr>
              <a:t>Orientación Andújar</a:t>
            </a:r>
            <a:r>
              <a:rPr b="0" i="0" lang="es-ES" sz="1800">
                <a:solidFill>
                  <a:srgbClr val="0070C0"/>
                </a:solidFill>
                <a:latin typeface="Roboto"/>
                <a:ea typeface="Roboto"/>
                <a:cs typeface="Roboto"/>
                <a:sym typeface="Roboto"/>
              </a:rPr>
              <a:t> </a:t>
            </a:r>
            <a:r>
              <a:rPr b="0" i="0" lang="es-ES" sz="1800">
                <a:solidFill>
                  <a:srgbClr val="3F3F3F"/>
                </a:solidFill>
                <a:latin typeface="Roboto"/>
                <a:ea typeface="Roboto"/>
                <a:cs typeface="Roboto"/>
                <a:sym typeface="Roboto"/>
              </a:rPr>
              <a:t>que agrupa en un mismo espacio todas las fichas y ejercicios que este blog </a:t>
            </a:r>
            <a:r>
              <a:rPr lang="es-ES" sz="1800">
                <a:solidFill>
                  <a:srgbClr val="3F3F3F"/>
                </a:solidFill>
                <a:latin typeface="Roboto"/>
                <a:ea typeface="Roboto"/>
                <a:cs typeface="Roboto"/>
                <a:sym typeface="Roboto"/>
              </a:rPr>
              <a:t>fue </a:t>
            </a:r>
            <a:r>
              <a:rPr b="0" i="0" lang="es-ES" sz="1800">
                <a:solidFill>
                  <a:srgbClr val="3F3F3F"/>
                </a:solidFill>
                <a:latin typeface="Roboto"/>
                <a:ea typeface="Roboto"/>
                <a:cs typeface="Roboto"/>
                <a:sym typeface="Roboto"/>
              </a:rPr>
              <a:t>colgando acerca de la dislexia.</a:t>
            </a:r>
            <a:endParaRPr/>
          </a:p>
        </p:txBody>
      </p:sp>
      <p:sp>
        <p:nvSpPr>
          <p:cNvPr descr="Cartel" id="833" name="Google Shape;833;p64"/>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834" name="Google Shape;834;p64"/>
          <p:cNvPicPr preferRelativeResize="0"/>
          <p:nvPr/>
        </p:nvPicPr>
        <p:blipFill rotWithShape="1">
          <a:blip r:embed="rId5">
            <a:alphaModFix/>
          </a:blip>
          <a:srcRect b="0" l="0" r="0" t="0"/>
          <a:stretch/>
        </p:blipFill>
        <p:spPr>
          <a:xfrm>
            <a:off x="233571" y="1539719"/>
            <a:ext cx="1242085" cy="1242085"/>
          </a:xfrm>
          <a:prstGeom prst="rect">
            <a:avLst/>
          </a:prstGeom>
          <a:noFill/>
          <a:ln>
            <a:noFill/>
          </a:ln>
        </p:spPr>
      </p:pic>
      <p:sp>
        <p:nvSpPr>
          <p:cNvPr id="835" name="Google Shape;835;p64"/>
          <p:cNvSpPr txBox="1"/>
          <p:nvPr/>
        </p:nvSpPr>
        <p:spPr>
          <a:xfrm>
            <a:off x="1462268" y="1596681"/>
            <a:ext cx="76683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800">
                <a:solidFill>
                  <a:srgbClr val="3F3F3F"/>
                </a:solidFill>
                <a:latin typeface="Roboto"/>
                <a:ea typeface="Roboto"/>
                <a:cs typeface="Roboto"/>
                <a:sym typeface="Roboto"/>
              </a:rPr>
              <a:t>App con actividades enfocadas a cualquier nivel educativo: comprensión lectora, fluidez lectora… </a:t>
            </a:r>
            <a:r>
              <a:rPr lang="es-ES" sz="1800">
                <a:solidFill>
                  <a:srgbClr val="3F3F3F"/>
                </a:solidFill>
                <a:latin typeface="Roboto"/>
                <a:ea typeface="Roboto"/>
                <a:cs typeface="Roboto"/>
                <a:sym typeface="Roboto"/>
              </a:rPr>
              <a:t>I</a:t>
            </a:r>
            <a:r>
              <a:rPr b="0" i="0" lang="es-ES" sz="1800">
                <a:solidFill>
                  <a:srgbClr val="3F3F3F"/>
                </a:solidFill>
                <a:latin typeface="Roboto"/>
                <a:ea typeface="Roboto"/>
                <a:cs typeface="Roboto"/>
                <a:sym typeface="Roboto"/>
              </a:rPr>
              <a:t>ncluye un programa de intervención.</a:t>
            </a:r>
            <a:endParaRPr sz="1800">
              <a:solidFill>
                <a:schemeClr val="dk1"/>
              </a:solidFill>
              <a:latin typeface="Arial"/>
              <a:ea typeface="Arial"/>
              <a:cs typeface="Arial"/>
              <a:sym typeface="Arial"/>
            </a:endParaRPr>
          </a:p>
        </p:txBody>
      </p:sp>
      <p:pic>
        <p:nvPicPr>
          <p:cNvPr descr="La Dislexia" id="836" name="Google Shape;836;p64"/>
          <p:cNvPicPr preferRelativeResize="0"/>
          <p:nvPr/>
        </p:nvPicPr>
        <p:blipFill rotWithShape="1">
          <a:blip r:embed="rId6">
            <a:alphaModFix/>
          </a:blip>
          <a:srcRect b="0" l="0" r="0" t="0"/>
          <a:stretch/>
        </p:blipFill>
        <p:spPr>
          <a:xfrm>
            <a:off x="233571" y="3216492"/>
            <a:ext cx="1543050" cy="228600"/>
          </a:xfrm>
          <a:prstGeom prst="rect">
            <a:avLst/>
          </a:prstGeom>
          <a:noFill/>
          <a:ln>
            <a:noFill/>
          </a:ln>
        </p:spPr>
      </p:pic>
      <p:sp>
        <p:nvSpPr>
          <p:cNvPr id="837" name="Google Shape;837;p64"/>
          <p:cNvSpPr txBox="1"/>
          <p:nvPr/>
        </p:nvSpPr>
        <p:spPr>
          <a:xfrm>
            <a:off x="2379845" y="3037145"/>
            <a:ext cx="6530583"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1800">
                <a:solidFill>
                  <a:srgbClr val="3F3F3F"/>
                </a:solidFill>
                <a:latin typeface="Roboto"/>
                <a:ea typeface="Roboto"/>
                <a:cs typeface="Roboto"/>
                <a:sym typeface="Roboto"/>
              </a:rPr>
              <a:t>Webs y blogs que </a:t>
            </a:r>
            <a:r>
              <a:rPr lang="es-ES" sz="1800">
                <a:solidFill>
                  <a:srgbClr val="3F3F3F"/>
                </a:solidFill>
                <a:latin typeface="Roboto"/>
                <a:ea typeface="Roboto"/>
                <a:cs typeface="Roboto"/>
                <a:sym typeface="Roboto"/>
              </a:rPr>
              <a:t>documentan</a:t>
            </a:r>
            <a:r>
              <a:rPr b="0" i="0" lang="es-ES" sz="1800">
                <a:solidFill>
                  <a:srgbClr val="3F3F3F"/>
                </a:solidFill>
                <a:latin typeface="Roboto"/>
                <a:ea typeface="Roboto"/>
                <a:cs typeface="Roboto"/>
                <a:sym typeface="Roboto"/>
              </a:rPr>
              <a:t> acerca de todos los factores a tener en cuenta, y</a:t>
            </a:r>
            <a:r>
              <a:rPr lang="es-ES" sz="1800">
                <a:solidFill>
                  <a:srgbClr val="3F3F3F"/>
                </a:solidFill>
                <a:latin typeface="Roboto"/>
                <a:ea typeface="Roboto"/>
                <a:cs typeface="Roboto"/>
                <a:sym typeface="Roboto"/>
              </a:rPr>
              <a:t> </a:t>
            </a:r>
            <a:r>
              <a:rPr b="0" i="0" lang="es-ES" sz="1800">
                <a:solidFill>
                  <a:srgbClr val="3F3F3F"/>
                </a:solidFill>
                <a:latin typeface="Roboto"/>
                <a:ea typeface="Roboto"/>
                <a:cs typeface="Roboto"/>
                <a:sym typeface="Roboto"/>
              </a:rPr>
              <a:t>recomendaciones para trabajar con el alumnado. </a:t>
            </a:r>
            <a:r>
              <a:rPr lang="es-ES" sz="1800">
                <a:solidFill>
                  <a:srgbClr val="3F3F3F"/>
                </a:solidFill>
                <a:latin typeface="Roboto"/>
                <a:ea typeface="Roboto"/>
                <a:cs typeface="Roboto"/>
                <a:sym typeface="Roboto"/>
              </a:rPr>
              <a:t>A</a:t>
            </a:r>
            <a:r>
              <a:rPr b="0" i="0" lang="es-ES" sz="1800">
                <a:solidFill>
                  <a:srgbClr val="3F3F3F"/>
                </a:solidFill>
                <a:latin typeface="Roboto"/>
                <a:ea typeface="Roboto"/>
                <a:cs typeface="Roboto"/>
                <a:sym typeface="Roboto"/>
              </a:rPr>
              <a:t>portan muchos recursos.</a:t>
            </a:r>
            <a:endParaRPr sz="1800">
              <a:solidFill>
                <a:schemeClr val="dk1"/>
              </a:solidFill>
              <a:latin typeface="Arial"/>
              <a:ea typeface="Arial"/>
              <a:cs typeface="Arial"/>
              <a:sym typeface="Arial"/>
            </a:endParaRPr>
          </a:p>
        </p:txBody>
      </p:sp>
      <p:sp>
        <p:nvSpPr>
          <p:cNvPr id="838" name="Google Shape;838;p64"/>
          <p:cNvSpPr txBox="1"/>
          <p:nvPr/>
        </p:nvSpPr>
        <p:spPr>
          <a:xfrm>
            <a:off x="163803" y="3504335"/>
            <a:ext cx="22479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s-ES" sz="1800">
                <a:solidFill>
                  <a:srgbClr val="3F3F3F"/>
                </a:solidFill>
                <a:latin typeface="Roboto"/>
                <a:ea typeface="Roboto"/>
                <a:cs typeface="Roboto"/>
                <a:sym typeface="Roboto"/>
              </a:rPr>
              <a:t>DISL3XIA</a:t>
            </a:r>
            <a:endParaRPr/>
          </a:p>
          <a:p>
            <a:pPr indent="0" lvl="0" marL="0" marR="0" rtl="0" algn="l">
              <a:spcBef>
                <a:spcPts val="0"/>
              </a:spcBef>
              <a:spcAft>
                <a:spcPts val="0"/>
              </a:spcAft>
              <a:buNone/>
            </a:pPr>
            <a:r>
              <a:rPr b="1" i="0" lang="es-ES" sz="1800">
                <a:solidFill>
                  <a:srgbClr val="3F3F3F"/>
                </a:solidFill>
                <a:latin typeface="Roboto"/>
                <a:ea typeface="Roboto"/>
                <a:cs typeface="Roboto"/>
                <a:sym typeface="Roboto"/>
              </a:rPr>
              <a:t>La Psico-goloteca</a:t>
            </a:r>
            <a:endParaRPr sz="1800">
              <a:solidFill>
                <a:schemeClr val="dk1"/>
              </a:solidFill>
              <a:latin typeface="Arial"/>
              <a:ea typeface="Arial"/>
              <a:cs typeface="Arial"/>
              <a:sym typeface="Arial"/>
            </a:endParaRPr>
          </a:p>
        </p:txBody>
      </p:sp>
      <p:sp>
        <p:nvSpPr>
          <p:cNvPr id="839" name="Google Shape;839;p64"/>
          <p:cNvSpPr txBox="1"/>
          <p:nvPr/>
        </p:nvSpPr>
        <p:spPr>
          <a:xfrm>
            <a:off x="1564680" y="2168710"/>
            <a:ext cx="701920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s-ES" sz="1800">
                <a:solidFill>
                  <a:srgbClr val="FF6600"/>
                </a:solidFill>
                <a:latin typeface="Roboto"/>
                <a:ea typeface="Roboto"/>
                <a:cs typeface="Roboto"/>
                <a:sym typeface="Roboto"/>
              </a:rPr>
              <a:t>Otras apps, juegos: </a:t>
            </a:r>
            <a:r>
              <a:rPr b="1" i="0" lang="es-ES" sz="1800">
                <a:solidFill>
                  <a:srgbClr val="3F3F3F"/>
                </a:solidFill>
                <a:latin typeface="Roboto"/>
                <a:ea typeface="Roboto"/>
                <a:cs typeface="Roboto"/>
                <a:sym typeface="Roboto"/>
              </a:rPr>
              <a:t>Aless II,</a:t>
            </a:r>
            <a:r>
              <a:rPr b="1" lang="es-ES" sz="1800">
                <a:solidFill>
                  <a:srgbClr val="3F3F3F"/>
                </a:solidFill>
                <a:latin typeface="Roboto"/>
                <a:ea typeface="Roboto"/>
                <a:cs typeface="Roboto"/>
                <a:sym typeface="Roboto"/>
              </a:rPr>
              <a:t> </a:t>
            </a:r>
            <a:r>
              <a:rPr b="1" i="0" lang="es-ES" sz="1800">
                <a:solidFill>
                  <a:srgbClr val="3F3F3F"/>
                </a:solidFill>
                <a:latin typeface="Roboto"/>
                <a:ea typeface="Roboto"/>
                <a:cs typeface="Roboto"/>
                <a:sym typeface="Roboto"/>
              </a:rPr>
              <a:t>Héctor, el apasionado lector: cómo tratar la dislexia</a:t>
            </a:r>
            <a:endParaRPr sz="1800">
              <a:solidFill>
                <a:schemeClr val="dk1"/>
              </a:solidFill>
              <a:latin typeface="Arial"/>
              <a:ea typeface="Arial"/>
              <a:cs typeface="Arial"/>
              <a:sym typeface="Arial"/>
            </a:endParaRPr>
          </a:p>
        </p:txBody>
      </p:sp>
      <p:sp>
        <p:nvSpPr>
          <p:cNvPr id="840" name="Google Shape;840;p64"/>
          <p:cNvSpPr txBox="1"/>
          <p:nvPr/>
        </p:nvSpPr>
        <p:spPr>
          <a:xfrm>
            <a:off x="1776621" y="5386988"/>
            <a:ext cx="6807264"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800">
                <a:solidFill>
                  <a:srgbClr val="FF6600"/>
                </a:solidFill>
                <a:latin typeface="Arial"/>
                <a:ea typeface="Arial"/>
                <a:cs typeface="Arial"/>
                <a:sym typeface="Arial"/>
              </a:rPr>
              <a:t>Creadores de herramientas y exámenes</a:t>
            </a:r>
            <a:r>
              <a:rPr lang="es-ES" sz="1800">
                <a:solidFill>
                  <a:schemeClr val="dk1"/>
                </a:solidFill>
                <a:latin typeface="Arial"/>
                <a:ea typeface="Arial"/>
                <a:cs typeface="Arial"/>
                <a:sym typeface="Arial"/>
              </a:rPr>
              <a:t>: </a:t>
            </a:r>
            <a:r>
              <a:rPr lang="es-ES" sz="1800">
                <a:solidFill>
                  <a:srgbClr val="0070C0"/>
                </a:solidFill>
                <a:latin typeface="Arial"/>
                <a:ea typeface="Arial"/>
                <a:cs typeface="Arial"/>
                <a:sym typeface="Arial"/>
              </a:rPr>
              <a:t>Socrative , </a:t>
            </a:r>
            <a:r>
              <a:rPr i="0" lang="es-ES" sz="1800" u="sng" strike="noStrike">
                <a:solidFill>
                  <a:srgbClr val="0070C0"/>
                </a:solidFill>
                <a:latin typeface="Arial"/>
                <a:ea typeface="Arial"/>
                <a:cs typeface="Arial"/>
                <a:sym typeface="Arial"/>
                <a:hlinkClick r:id="rId7">
                  <a:extLst>
                    <a:ext uri="{A12FA001-AC4F-418D-AE19-62706E023703}">
                      <ahyp:hlinkClr val="tx"/>
                    </a:ext>
                  </a:extLst>
                </a:hlinkClick>
              </a:rPr>
              <a:t>Kahoot</a:t>
            </a:r>
            <a:r>
              <a:rPr lang="es-ES" sz="1800">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8">
                  <a:extLst>
                    <a:ext uri="{A12FA001-AC4F-418D-AE19-62706E023703}">
                      <ahyp:hlinkClr val="tx"/>
                    </a:ext>
                  </a:extLst>
                </a:hlinkClick>
              </a:rPr>
              <a:t>ProProfs</a:t>
            </a:r>
            <a:r>
              <a:rPr lang="es-ES" sz="1800">
                <a:solidFill>
                  <a:srgbClr val="0070C0"/>
                </a:solidFill>
                <a:latin typeface="Arial"/>
                <a:ea typeface="Arial"/>
                <a:cs typeface="Arial"/>
                <a:sym typeface="Arial"/>
              </a:rPr>
              <a:t>,</a:t>
            </a:r>
            <a:r>
              <a:rPr i="0" lang="es-ES" sz="1800" u="sng" strike="noStrike">
                <a:solidFill>
                  <a:srgbClr val="6B9F25"/>
                </a:solidFill>
                <a:latin typeface="Arial"/>
                <a:ea typeface="Arial"/>
                <a:cs typeface="Arial"/>
                <a:sym typeface="Arial"/>
                <a:hlinkClick r:id="rId9">
                  <a:extLst>
                    <a:ext uri="{A12FA001-AC4F-418D-AE19-62706E023703}">
                      <ahyp:hlinkClr val="tx"/>
                    </a:ext>
                  </a:extLst>
                </a:hlinkClick>
              </a:rPr>
              <a:t> </a:t>
            </a:r>
            <a:r>
              <a:rPr i="0" lang="es-ES" sz="1800" u="sng" strike="noStrike">
                <a:solidFill>
                  <a:srgbClr val="0070C0"/>
                </a:solidFill>
                <a:latin typeface="Arial"/>
                <a:ea typeface="Arial"/>
                <a:cs typeface="Arial"/>
                <a:sym typeface="Arial"/>
                <a:hlinkClick r:id="rId10">
                  <a:extLst>
                    <a:ext uri="{A12FA001-AC4F-418D-AE19-62706E023703}">
                      <ahyp:hlinkClr val="tx"/>
                    </a:ext>
                  </a:extLst>
                </a:hlinkClick>
              </a:rPr>
              <a:t>Edpuzzle</a:t>
            </a:r>
            <a:r>
              <a:rPr lang="es-ES" sz="1800">
                <a:solidFill>
                  <a:srgbClr val="0070C0"/>
                </a:solidFill>
                <a:latin typeface="Arial"/>
                <a:ea typeface="Arial"/>
                <a:cs typeface="Arial"/>
                <a:sym typeface="Arial"/>
              </a:rPr>
              <a:t>, </a:t>
            </a:r>
            <a:r>
              <a:rPr i="0" lang="es-ES" sz="1800" u="none" strike="noStrike">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11">
                  <a:extLst>
                    <a:ext uri="{A12FA001-AC4F-418D-AE19-62706E023703}">
                      <ahyp:hlinkClr val="tx"/>
                    </a:ext>
                  </a:extLst>
                </a:hlinkClick>
              </a:rPr>
              <a:t>ClassMarker</a:t>
            </a:r>
            <a:r>
              <a:rPr lang="es-ES" sz="1800">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12">
                  <a:extLst>
                    <a:ext uri="{A12FA001-AC4F-418D-AE19-62706E023703}">
                      <ahyp:hlinkClr val="tx"/>
                    </a:ext>
                  </a:extLst>
                </a:hlinkClick>
              </a:rPr>
              <a:t>Cerebriti</a:t>
            </a:r>
            <a:r>
              <a:rPr i="0" lang="es-ES" sz="1800" u="none" strike="noStrike">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13">
                  <a:extLst>
                    <a:ext uri="{A12FA001-AC4F-418D-AE19-62706E023703}">
                      <ahyp:hlinkClr val="tx"/>
                    </a:ext>
                  </a:extLst>
                </a:hlinkClick>
              </a:rPr>
              <a:t>Naiku</a:t>
            </a:r>
            <a:r>
              <a:rPr i="0" lang="es-ES" sz="1800" u="none" strike="noStrike">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14">
                  <a:extLst>
                    <a:ext uri="{A12FA001-AC4F-418D-AE19-62706E023703}">
                      <ahyp:hlinkClr val="tx"/>
                    </a:ext>
                  </a:extLst>
                </a:hlinkClick>
              </a:rPr>
              <a:t>GoogleForms</a:t>
            </a:r>
            <a:r>
              <a:rPr lang="es-ES" sz="1800">
                <a:solidFill>
                  <a:srgbClr val="0070C0"/>
                </a:solidFill>
                <a:latin typeface="Arial"/>
                <a:ea typeface="Arial"/>
                <a:cs typeface="Arial"/>
                <a:sym typeface="Arial"/>
              </a:rPr>
              <a:t>,</a:t>
            </a:r>
            <a:r>
              <a:rPr i="0" lang="es-ES" sz="1800" u="sng" strike="noStrike">
                <a:solidFill>
                  <a:srgbClr val="6B9F25"/>
                </a:solidFill>
                <a:latin typeface="Arial"/>
                <a:ea typeface="Arial"/>
                <a:cs typeface="Arial"/>
                <a:sym typeface="Arial"/>
                <a:hlinkClick r:id="rId15">
                  <a:extLst>
                    <a:ext uri="{A12FA001-AC4F-418D-AE19-62706E023703}">
                      <ahyp:hlinkClr val="tx"/>
                    </a:ext>
                  </a:extLst>
                </a:hlinkClick>
              </a:rPr>
              <a:t> </a:t>
            </a:r>
            <a:r>
              <a:rPr i="0" lang="es-ES" sz="1800" u="sng" strike="noStrike">
                <a:solidFill>
                  <a:srgbClr val="0070C0"/>
                </a:solidFill>
                <a:latin typeface="Arial"/>
                <a:ea typeface="Arial"/>
                <a:cs typeface="Arial"/>
                <a:sym typeface="Arial"/>
                <a:hlinkClick r:id="rId16">
                  <a:extLst>
                    <a:ext uri="{A12FA001-AC4F-418D-AE19-62706E023703}">
                      <ahyp:hlinkClr val="tx"/>
                    </a:ext>
                  </a:extLst>
                </a:hlinkClick>
              </a:rPr>
              <a:t>Rubrics</a:t>
            </a:r>
            <a:r>
              <a:rPr i="0" lang="es-ES" sz="1800" u="none" strike="noStrike">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17">
                  <a:extLst>
                    <a:ext uri="{A12FA001-AC4F-418D-AE19-62706E023703}">
                      <ahyp:hlinkClr val="tx"/>
                    </a:ext>
                  </a:extLst>
                </a:hlinkClick>
              </a:rPr>
              <a:t>For all</a:t>
            </a:r>
            <a:r>
              <a:rPr lang="es-ES" sz="1800" u="sng">
                <a:solidFill>
                  <a:srgbClr val="6B9F25"/>
                </a:solidFill>
                <a:latin typeface="Arial"/>
                <a:ea typeface="Arial"/>
                <a:cs typeface="Arial"/>
                <a:sym typeface="Arial"/>
                <a:hlinkClick r:id="rId18">
                  <a:extLst>
                    <a:ext uri="{A12FA001-AC4F-418D-AE19-62706E023703}">
                      <ahyp:hlinkClr val="tx"/>
                    </a:ext>
                  </a:extLst>
                </a:hlinkClick>
              </a:rPr>
              <a:t>, </a:t>
            </a:r>
            <a:r>
              <a:rPr i="0" lang="es-ES" sz="1800" u="sng" strike="noStrike">
                <a:solidFill>
                  <a:srgbClr val="0070C0"/>
                </a:solidFill>
                <a:latin typeface="Arial"/>
                <a:ea typeface="Arial"/>
                <a:cs typeface="Arial"/>
                <a:sym typeface="Arial"/>
                <a:hlinkClick r:id="rId19">
                  <a:extLst>
                    <a:ext uri="{A12FA001-AC4F-418D-AE19-62706E023703}">
                      <ahyp:hlinkClr val="tx"/>
                    </a:ext>
                  </a:extLst>
                </a:hlinkClick>
              </a:rPr>
              <a:t>Rubrics</a:t>
            </a:r>
            <a:r>
              <a:rPr i="0" lang="es-ES" sz="1800" u="none" strike="noStrike">
                <a:solidFill>
                  <a:srgbClr val="0070C0"/>
                </a:solidFill>
                <a:latin typeface="Arial"/>
                <a:ea typeface="Arial"/>
                <a:cs typeface="Arial"/>
                <a:sym typeface="Arial"/>
              </a:rPr>
              <a:t>, </a:t>
            </a:r>
            <a:r>
              <a:rPr i="0" lang="es-ES" sz="1800" u="sng" strike="noStrike">
                <a:solidFill>
                  <a:srgbClr val="0070C0"/>
                </a:solidFill>
                <a:latin typeface="Arial"/>
                <a:ea typeface="Arial"/>
                <a:cs typeface="Arial"/>
                <a:sym typeface="Arial"/>
                <a:hlinkClick r:id="rId20">
                  <a:extLst>
                    <a:ext uri="{A12FA001-AC4F-418D-AE19-62706E023703}">
                      <ahyp:hlinkClr val="tx"/>
                    </a:ext>
                  </a:extLst>
                </a:hlinkClick>
              </a:rPr>
              <a:t>RubiStar</a:t>
            </a:r>
            <a:r>
              <a:rPr lang="es-ES" sz="1800">
                <a:solidFill>
                  <a:srgbClr val="0070C0"/>
                </a:solidFill>
                <a:latin typeface="Arial"/>
                <a:ea typeface="Arial"/>
                <a:cs typeface="Arial"/>
                <a:sym typeface="Arial"/>
              </a:rPr>
              <a: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65"/>
          <p:cNvSpPr txBox="1"/>
          <p:nvPr>
            <p:ph type="title"/>
          </p:nvPr>
        </p:nvSpPr>
        <p:spPr>
          <a:xfrm>
            <a:off x="722313" y="4725144"/>
            <a:ext cx="7772400" cy="1043831"/>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s-ES">
                <a:solidFill>
                  <a:schemeClr val="accent1"/>
                </a:solidFill>
              </a:rPr>
              <a:t>¿DESCANSITO?</a:t>
            </a:r>
            <a:endParaRPr/>
          </a:p>
        </p:txBody>
      </p:sp>
      <p:pic>
        <p:nvPicPr>
          <p:cNvPr id="846" name="Google Shape;846;p65"/>
          <p:cNvPicPr preferRelativeResize="0"/>
          <p:nvPr/>
        </p:nvPicPr>
        <p:blipFill rotWithShape="1">
          <a:blip r:embed="rId3">
            <a:alphaModFix/>
          </a:blip>
          <a:srcRect b="0" l="0" r="0" t="0"/>
          <a:stretch/>
        </p:blipFill>
        <p:spPr>
          <a:xfrm>
            <a:off x="1259632" y="1628800"/>
            <a:ext cx="3908782" cy="260377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66"/>
          <p:cNvSpPr txBox="1"/>
          <p:nvPr>
            <p:ph type="ctrTitle"/>
          </p:nvPr>
        </p:nvSpPr>
        <p:spPr>
          <a:xfrm>
            <a:off x="685800" y="2130425"/>
            <a:ext cx="7772400" cy="1470025"/>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chemeClr val="lt1"/>
                </a:solidFill>
              </a:rPr>
              <a:t>SENSIBILIZACIÓN SOBRE DIVERSIDADES EN EL AULA</a:t>
            </a:r>
            <a:endParaRPr/>
          </a:p>
        </p:txBody>
      </p:sp>
      <p:pic>
        <p:nvPicPr>
          <p:cNvPr id="852" name="Google Shape;852;p66"/>
          <p:cNvPicPr preferRelativeResize="0"/>
          <p:nvPr/>
        </p:nvPicPr>
        <p:blipFill rotWithShape="1">
          <a:blip r:embed="rId3">
            <a:alphaModFix/>
          </a:blip>
          <a:srcRect b="0" l="0" r="0" t="17325"/>
          <a:stretch/>
        </p:blipFill>
        <p:spPr>
          <a:xfrm rot="235171">
            <a:off x="5148064" y="3933056"/>
            <a:ext cx="2909317" cy="2405260"/>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67"/>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200">
                <a:solidFill>
                  <a:srgbClr val="FF6600"/>
                </a:solidFill>
                <a:latin typeface="Arial"/>
                <a:ea typeface="Arial"/>
                <a:cs typeface="Arial"/>
                <a:sym typeface="Arial"/>
              </a:rPr>
              <a:t>FOMENTO DE LAS RELACIONES SOCIALES E INTEGRACIÓN</a:t>
            </a:r>
            <a:endParaRPr sz="3200">
              <a:solidFill>
                <a:srgbClr val="FF6600"/>
              </a:solidFill>
              <a:latin typeface="Arial"/>
              <a:ea typeface="Arial"/>
              <a:cs typeface="Arial"/>
              <a:sym typeface="Arial"/>
            </a:endParaRPr>
          </a:p>
        </p:txBody>
      </p:sp>
      <p:sp>
        <p:nvSpPr>
          <p:cNvPr id="858" name="Google Shape;858;p67"/>
          <p:cNvSpPr txBox="1"/>
          <p:nvPr/>
        </p:nvSpPr>
        <p:spPr>
          <a:xfrm>
            <a:off x="241480" y="1773664"/>
            <a:ext cx="5698976" cy="279384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s-ES" sz="2400">
                <a:solidFill>
                  <a:schemeClr val="dk1"/>
                </a:solidFill>
                <a:latin typeface="Arial"/>
                <a:ea typeface="Arial"/>
                <a:cs typeface="Arial"/>
                <a:sym typeface="Arial"/>
              </a:rPr>
              <a:t>De la misma forma que a los adultos nos ayuda </a:t>
            </a:r>
            <a:r>
              <a:rPr b="1" lang="es-ES" sz="2400">
                <a:solidFill>
                  <a:schemeClr val="dk1"/>
                </a:solidFill>
                <a:latin typeface="Arial"/>
                <a:ea typeface="Arial"/>
                <a:cs typeface="Arial"/>
                <a:sym typeface="Arial"/>
              </a:rPr>
              <a:t>conocer el diagnóstico de los niños </a:t>
            </a:r>
            <a:r>
              <a:rPr lang="es-ES" sz="2400">
                <a:solidFill>
                  <a:schemeClr val="dk1"/>
                </a:solidFill>
                <a:latin typeface="Arial"/>
                <a:ea typeface="Arial"/>
                <a:cs typeface="Arial"/>
                <a:sym typeface="Arial"/>
              </a:rPr>
              <a:t>y dejamos de interpretar su conducta como “mala educación” o desafío, lo mismo se sucede a la clase. </a:t>
            </a:r>
            <a:endParaRPr/>
          </a:p>
        </p:txBody>
      </p:sp>
      <p:grpSp>
        <p:nvGrpSpPr>
          <p:cNvPr id="859" name="Google Shape;859;p67"/>
          <p:cNvGrpSpPr/>
          <p:nvPr/>
        </p:nvGrpSpPr>
        <p:grpSpPr>
          <a:xfrm>
            <a:off x="5793155" y="1616471"/>
            <a:ext cx="3171825" cy="3238500"/>
            <a:chOff x="5972175" y="2348880"/>
            <a:chExt cx="3171825" cy="3238500"/>
          </a:xfrm>
        </p:grpSpPr>
        <p:pic>
          <p:nvPicPr>
            <p:cNvPr descr="La EducaciÃ³n, PresentaciÃ³n, Profesor" id="860" name="Google Shape;860;p67"/>
            <p:cNvPicPr preferRelativeResize="0"/>
            <p:nvPr/>
          </p:nvPicPr>
          <p:blipFill rotWithShape="1">
            <a:blip r:embed="rId3">
              <a:alphaModFix/>
            </a:blip>
            <a:srcRect b="0" l="0" r="0" t="0"/>
            <a:stretch/>
          </p:blipFill>
          <p:spPr>
            <a:xfrm>
              <a:off x="5972175" y="2348880"/>
              <a:ext cx="3171825" cy="3238500"/>
            </a:xfrm>
            <a:prstGeom prst="rect">
              <a:avLst/>
            </a:prstGeom>
            <a:noFill/>
            <a:ln>
              <a:noFill/>
            </a:ln>
          </p:spPr>
        </p:pic>
        <p:sp>
          <p:nvSpPr>
            <p:cNvPr id="861" name="Google Shape;861;p67"/>
            <p:cNvSpPr txBox="1"/>
            <p:nvPr/>
          </p:nvSpPr>
          <p:spPr>
            <a:xfrm>
              <a:off x="8028384" y="2708920"/>
              <a:ext cx="11156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400">
                  <a:solidFill>
                    <a:srgbClr val="FF6600"/>
                  </a:solidFill>
                  <a:latin typeface="Century Gothic"/>
                  <a:ea typeface="Century Gothic"/>
                  <a:cs typeface="Century Gothic"/>
                  <a:sym typeface="Century Gothic"/>
                </a:rPr>
                <a:t>TDAH</a:t>
              </a:r>
              <a:r>
                <a:rPr lang="es-ES" sz="1800">
                  <a:solidFill>
                    <a:srgbClr val="FF6600"/>
                  </a:solidFill>
                  <a:latin typeface="Arial"/>
                  <a:ea typeface="Arial"/>
                  <a:cs typeface="Arial"/>
                  <a:sym typeface="Arial"/>
                </a:rPr>
                <a:t> </a:t>
              </a:r>
              <a:endParaRPr/>
            </a:p>
          </p:txBody>
        </p:sp>
      </p:grpSp>
      <p:sp>
        <p:nvSpPr>
          <p:cNvPr id="862" name="Google Shape;862;p67"/>
          <p:cNvSpPr txBox="1"/>
          <p:nvPr/>
        </p:nvSpPr>
        <p:spPr>
          <a:xfrm>
            <a:off x="1907704" y="4923532"/>
            <a:ext cx="7056784" cy="1938992"/>
          </a:xfrm>
          <a:prstGeom prst="rect">
            <a:avLst/>
          </a:prstGeom>
          <a:noFill/>
          <a:ln cap="flat" cmpd="sng" w="9525">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s-ES" sz="2000">
                <a:solidFill>
                  <a:schemeClr val="dk1"/>
                </a:solidFill>
                <a:latin typeface="Arial"/>
                <a:ea typeface="Arial"/>
                <a:cs typeface="Arial"/>
                <a:sym typeface="Arial"/>
              </a:rPr>
              <a:t>Hablemos con la familia </a:t>
            </a:r>
            <a:r>
              <a:rPr lang="es-ES" sz="2000">
                <a:solidFill>
                  <a:schemeClr val="dk1"/>
                </a:solidFill>
                <a:latin typeface="Arial"/>
                <a:ea typeface="Arial"/>
                <a:cs typeface="Arial"/>
                <a:sym typeface="Arial"/>
              </a:rPr>
              <a:t>y expliquémosle a nuestro alumnado en </a:t>
            </a:r>
            <a:r>
              <a:rPr b="1" lang="es-ES" sz="2000">
                <a:solidFill>
                  <a:schemeClr val="dk1"/>
                </a:solidFill>
                <a:latin typeface="Arial"/>
                <a:ea typeface="Arial"/>
                <a:cs typeface="Arial"/>
                <a:sym typeface="Arial"/>
              </a:rPr>
              <a:t>qué consiste el TDAH </a:t>
            </a:r>
            <a:r>
              <a:rPr lang="es-ES" sz="2000">
                <a:solidFill>
                  <a:schemeClr val="dk1"/>
                </a:solidFill>
                <a:latin typeface="Arial"/>
                <a:ea typeface="Arial"/>
                <a:cs typeface="Arial"/>
                <a:sym typeface="Arial"/>
              </a:rPr>
              <a:t>y por qué este/a compañero/a es tan impulsivo/a o se despista. Aumentaremos la aceptación del alumnado/a en el grupo.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68"/>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FOMENTO DE LAS RELACIONES SOCIALES E INTEGRACIÓN</a:t>
            </a:r>
            <a:endParaRPr sz="3600">
              <a:solidFill>
                <a:srgbClr val="FF6600"/>
              </a:solidFill>
              <a:latin typeface="Arial"/>
              <a:ea typeface="Arial"/>
              <a:cs typeface="Arial"/>
              <a:sym typeface="Arial"/>
            </a:endParaRPr>
          </a:p>
        </p:txBody>
      </p:sp>
      <p:sp>
        <p:nvSpPr>
          <p:cNvPr id="868" name="Google Shape;868;p68"/>
          <p:cNvSpPr txBox="1"/>
          <p:nvPr/>
        </p:nvSpPr>
        <p:spPr>
          <a:xfrm>
            <a:off x="689512" y="1844824"/>
            <a:ext cx="6235010"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s-ES" sz="2000">
                <a:solidFill>
                  <a:schemeClr val="dk1"/>
                </a:solidFill>
                <a:latin typeface="Arial"/>
                <a:ea typeface="Arial"/>
                <a:cs typeface="Arial"/>
                <a:sym typeface="Arial"/>
              </a:rPr>
              <a:t>Podemos trabajar bajo el </a:t>
            </a:r>
            <a:r>
              <a:rPr b="1" lang="es-ES" sz="2000">
                <a:solidFill>
                  <a:srgbClr val="F07F09"/>
                </a:solidFill>
                <a:latin typeface="Arial"/>
                <a:ea typeface="Arial"/>
                <a:cs typeface="Arial"/>
                <a:sym typeface="Arial"/>
              </a:rPr>
              <a:t>paradigma del CAMBIO DE SIGNO: </a:t>
            </a:r>
            <a:endParaRPr/>
          </a:p>
          <a:p>
            <a:pPr indent="0" lvl="0" marL="0" marR="0" rtl="0" algn="just">
              <a:lnSpc>
                <a:spcPct val="150000"/>
              </a:lnSpc>
              <a:spcBef>
                <a:spcPts val="0"/>
              </a:spcBef>
              <a:spcAft>
                <a:spcPts val="0"/>
              </a:spcAft>
              <a:buNone/>
            </a:pPr>
            <a:r>
              <a:rPr lang="es-ES" sz="2000">
                <a:solidFill>
                  <a:schemeClr val="dk1"/>
                </a:solidFill>
                <a:latin typeface="Arial"/>
                <a:ea typeface="Arial"/>
                <a:cs typeface="Arial"/>
                <a:sym typeface="Arial"/>
              </a:rPr>
              <a:t>Si el niño/a está acostumbrado a las reprimendas, al “no” y al castigo y le damos una responsabilidad o tarea que sea capaz de llevar adelante, de forma que se sienta fuerte y capaz, cambiaremos el signo negativo a positivo.  </a:t>
            </a:r>
            <a:endParaRPr/>
          </a:p>
        </p:txBody>
      </p:sp>
      <p:grpSp>
        <p:nvGrpSpPr>
          <p:cNvPr id="869" name="Google Shape;869;p68"/>
          <p:cNvGrpSpPr/>
          <p:nvPr/>
        </p:nvGrpSpPr>
        <p:grpSpPr>
          <a:xfrm>
            <a:off x="7079277" y="1844824"/>
            <a:ext cx="1584176" cy="1728192"/>
            <a:chOff x="5267350" y="1802544"/>
            <a:chExt cx="3695278" cy="4560321"/>
          </a:xfrm>
        </p:grpSpPr>
        <p:pic>
          <p:nvPicPr>
            <p:cNvPr descr="Plus, MatemÃ¡ticas, Escuela, Contar" id="870" name="Google Shape;870;p68"/>
            <p:cNvPicPr preferRelativeResize="0"/>
            <p:nvPr/>
          </p:nvPicPr>
          <p:blipFill rotWithShape="1">
            <a:blip r:embed="rId3">
              <a:alphaModFix/>
            </a:blip>
            <a:srcRect b="0" l="0" r="0" t="0"/>
            <a:stretch/>
          </p:blipFill>
          <p:spPr>
            <a:xfrm>
              <a:off x="5724128" y="3124365"/>
              <a:ext cx="3238500" cy="3238500"/>
            </a:xfrm>
            <a:prstGeom prst="rect">
              <a:avLst/>
            </a:prstGeom>
            <a:noFill/>
            <a:ln>
              <a:noFill/>
            </a:ln>
          </p:spPr>
        </p:pic>
        <p:pic>
          <p:nvPicPr>
            <p:cNvPr descr="Plus, MatemÃ¡ticas, Escuela, Contar" id="871" name="Google Shape;871;p68"/>
            <p:cNvPicPr preferRelativeResize="0"/>
            <p:nvPr/>
          </p:nvPicPr>
          <p:blipFill rotWithShape="1">
            <a:blip r:embed="rId4">
              <a:alphaModFix/>
            </a:blip>
            <a:srcRect b="0" l="0" r="0" t="0"/>
            <a:stretch/>
          </p:blipFill>
          <p:spPr>
            <a:xfrm>
              <a:off x="5267350" y="1802544"/>
              <a:ext cx="1321821" cy="1321821"/>
            </a:xfrm>
            <a:prstGeom prst="rect">
              <a:avLst/>
            </a:prstGeom>
            <a:noFill/>
            <a:ln>
              <a:noFill/>
            </a:ln>
          </p:spPr>
        </p:pic>
        <p:pic>
          <p:nvPicPr>
            <p:cNvPr descr="Plus, MatemÃ¡ticas, Escuela, Contar" id="872" name="Google Shape;872;p68"/>
            <p:cNvPicPr preferRelativeResize="0"/>
            <p:nvPr/>
          </p:nvPicPr>
          <p:blipFill rotWithShape="1">
            <a:blip r:embed="rId5">
              <a:alphaModFix/>
            </a:blip>
            <a:srcRect b="58667" l="16913" r="61296" t="14094"/>
            <a:stretch/>
          </p:blipFill>
          <p:spPr>
            <a:xfrm rot="5400000">
              <a:off x="5776650" y="2401405"/>
              <a:ext cx="288033" cy="615034"/>
            </a:xfrm>
            <a:prstGeom prst="rect">
              <a:avLst/>
            </a:prstGeom>
            <a:noFill/>
            <a:ln>
              <a:noFill/>
            </a:ln>
          </p:spPr>
        </p:pic>
        <p:pic>
          <p:nvPicPr>
            <p:cNvPr descr="Plus, MatemÃ¡ticas, Escuela, Contar" id="873" name="Google Shape;873;p68"/>
            <p:cNvPicPr preferRelativeResize="0"/>
            <p:nvPr/>
          </p:nvPicPr>
          <p:blipFill rotWithShape="1">
            <a:blip r:embed="rId6">
              <a:alphaModFix/>
            </a:blip>
            <a:srcRect b="58667" l="16913" r="61296" t="14094"/>
            <a:stretch/>
          </p:blipFill>
          <p:spPr>
            <a:xfrm rot="5400000">
              <a:off x="5776650" y="1927074"/>
              <a:ext cx="288033" cy="615034"/>
            </a:xfrm>
            <a:prstGeom prst="rect">
              <a:avLst/>
            </a:prstGeom>
            <a:noFill/>
            <a:ln>
              <a:noFill/>
            </a:ln>
          </p:spPr>
        </p:pic>
        <p:pic>
          <p:nvPicPr>
            <p:cNvPr id="874" name="Google Shape;874;p68"/>
            <p:cNvPicPr preferRelativeResize="0"/>
            <p:nvPr/>
          </p:nvPicPr>
          <p:blipFill rotWithShape="1">
            <a:blip r:embed="rId7">
              <a:alphaModFix/>
            </a:blip>
            <a:srcRect b="0" l="0" r="0" t="0"/>
            <a:stretch/>
          </p:blipFill>
          <p:spPr>
            <a:xfrm flipH="1" rot="-6188041">
              <a:off x="6491382" y="2271044"/>
              <a:ext cx="1177902" cy="587721"/>
            </a:xfrm>
            <a:prstGeom prst="rect">
              <a:avLst/>
            </a:prstGeom>
            <a:noFill/>
            <a:ln>
              <a:noFill/>
            </a:ln>
          </p:spPr>
        </p:pic>
      </p:grpSp>
      <p:sp>
        <p:nvSpPr>
          <p:cNvPr id="875" name="Google Shape;875;p68"/>
          <p:cNvSpPr txBox="1"/>
          <p:nvPr/>
        </p:nvSpPr>
        <p:spPr>
          <a:xfrm>
            <a:off x="2123728" y="5239410"/>
            <a:ext cx="6563072"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400">
                <a:solidFill>
                  <a:schemeClr val="dk1"/>
                </a:solidFill>
                <a:latin typeface="Arial"/>
                <a:ea typeface="Arial"/>
                <a:cs typeface="Arial"/>
                <a:sym typeface="Arial"/>
              </a:rPr>
              <a:t>Podemos </a:t>
            </a:r>
            <a:r>
              <a:rPr b="1" lang="es-ES" sz="2400">
                <a:solidFill>
                  <a:srgbClr val="F07F09"/>
                </a:solidFill>
                <a:latin typeface="Arial"/>
                <a:ea typeface="Arial"/>
                <a:cs typeface="Arial"/>
                <a:sym typeface="Arial"/>
              </a:rPr>
              <a:t>permitirle mostrarse y “brillar</a:t>
            </a:r>
            <a:r>
              <a:rPr lang="es-ES" sz="2400">
                <a:solidFill>
                  <a:srgbClr val="F07F09"/>
                </a:solidFill>
                <a:latin typeface="Arial"/>
                <a:ea typeface="Arial"/>
                <a:cs typeface="Arial"/>
                <a:sym typeface="Arial"/>
              </a:rPr>
              <a:t>” </a:t>
            </a:r>
            <a:r>
              <a:rPr lang="es-ES" sz="2400">
                <a:solidFill>
                  <a:schemeClr val="dk1"/>
                </a:solidFill>
                <a:latin typeface="Arial"/>
                <a:ea typeface="Arial"/>
                <a:cs typeface="Arial"/>
                <a:sym typeface="Arial"/>
              </a:rPr>
              <a:t>en aquellas cosas que hace bien y no debemos perder la oportunidad de emplear la </a:t>
            </a:r>
            <a:r>
              <a:rPr b="1" lang="es-ES" sz="2400">
                <a:solidFill>
                  <a:srgbClr val="F07F09"/>
                </a:solidFill>
                <a:latin typeface="Arial"/>
                <a:ea typeface="Arial"/>
                <a:cs typeface="Arial"/>
                <a:sym typeface="Arial"/>
              </a:rPr>
              <a:t>atención positiva y de felicitarle </a:t>
            </a:r>
            <a:r>
              <a:rPr lang="es-ES" sz="2400">
                <a:solidFill>
                  <a:schemeClr val="dk1"/>
                </a:solidFill>
                <a:latin typeface="Arial"/>
                <a:ea typeface="Arial"/>
                <a:cs typeface="Arial"/>
                <a:sym typeface="Arial"/>
              </a:rPr>
              <a:t>públicamente.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69"/>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200">
                <a:solidFill>
                  <a:srgbClr val="FF6600"/>
                </a:solidFill>
                <a:latin typeface="Arial"/>
                <a:ea typeface="Arial"/>
                <a:cs typeface="Arial"/>
                <a:sym typeface="Arial"/>
              </a:rPr>
              <a:t>FOMENTO DE LAS RELACIONES SOCIALES E INTEGRACIÓN</a:t>
            </a:r>
            <a:endParaRPr sz="3200">
              <a:solidFill>
                <a:srgbClr val="FF6600"/>
              </a:solidFill>
              <a:latin typeface="Arial"/>
              <a:ea typeface="Arial"/>
              <a:cs typeface="Arial"/>
              <a:sym typeface="Arial"/>
            </a:endParaRPr>
          </a:p>
        </p:txBody>
      </p:sp>
      <p:sp>
        <p:nvSpPr>
          <p:cNvPr id="881" name="Google Shape;881;p69"/>
          <p:cNvSpPr txBox="1"/>
          <p:nvPr/>
        </p:nvSpPr>
        <p:spPr>
          <a:xfrm>
            <a:off x="457200" y="1628800"/>
            <a:ext cx="8229600"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2400">
                <a:solidFill>
                  <a:srgbClr val="F07F09"/>
                </a:solidFill>
                <a:latin typeface="Arial"/>
                <a:ea typeface="Arial"/>
                <a:cs typeface="Arial"/>
                <a:sym typeface="Arial"/>
              </a:rPr>
              <a:t>Conviene mediar </a:t>
            </a:r>
            <a:r>
              <a:rPr lang="es-ES" sz="2400">
                <a:solidFill>
                  <a:schemeClr val="dk1"/>
                </a:solidFill>
                <a:latin typeface="Arial"/>
                <a:ea typeface="Arial"/>
                <a:cs typeface="Arial"/>
                <a:sym typeface="Arial"/>
              </a:rPr>
              <a:t>no solo cuando existe un aparente conflicto en el grupo-clase, sino mediar también en la relaciones de nuestros alumnos.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No hay aprendizaje sin un clima adecuado.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s-ES" sz="2400">
                <a:solidFill>
                  <a:schemeClr val="dk1"/>
                </a:solidFill>
                <a:latin typeface="Arial"/>
                <a:ea typeface="Arial"/>
                <a:cs typeface="Arial"/>
                <a:sym typeface="Arial"/>
              </a:rPr>
              <a:t>Mediante el </a:t>
            </a:r>
            <a:r>
              <a:rPr b="1" lang="es-ES" sz="2400">
                <a:solidFill>
                  <a:srgbClr val="F07F09"/>
                </a:solidFill>
                <a:latin typeface="Arial"/>
                <a:ea typeface="Arial"/>
                <a:cs typeface="Arial"/>
                <a:sym typeface="Arial"/>
              </a:rPr>
              <a:t>sociograma</a:t>
            </a:r>
            <a:r>
              <a:rPr lang="es-ES" sz="2400">
                <a:solidFill>
                  <a:schemeClr val="dk1"/>
                </a:solidFill>
                <a:latin typeface="Arial"/>
                <a:ea typeface="Arial"/>
                <a:cs typeface="Arial"/>
                <a:sym typeface="Arial"/>
              </a:rPr>
              <a:t>, la observación </a:t>
            </a:r>
            <a:endParaRPr/>
          </a:p>
          <a:p>
            <a:pPr indent="0" lvl="0" marL="0" marR="0" rtl="0" algn="l">
              <a:spcBef>
                <a:spcPts val="0"/>
              </a:spcBef>
              <a:spcAft>
                <a:spcPts val="0"/>
              </a:spcAft>
              <a:buNone/>
            </a:pPr>
            <a:r>
              <a:rPr lang="es-ES" sz="2400">
                <a:solidFill>
                  <a:schemeClr val="dk1"/>
                </a:solidFill>
                <a:latin typeface="Arial"/>
                <a:ea typeface="Arial"/>
                <a:cs typeface="Arial"/>
                <a:sym typeface="Arial"/>
              </a:rPr>
              <a:t>de los comportamientos del grupo </a:t>
            </a:r>
            <a:endParaRPr/>
          </a:p>
          <a:p>
            <a:pPr indent="0" lvl="0" marL="0" marR="0" rtl="0" algn="l">
              <a:spcBef>
                <a:spcPts val="0"/>
              </a:spcBef>
              <a:spcAft>
                <a:spcPts val="0"/>
              </a:spcAft>
              <a:buNone/>
            </a:pPr>
            <a:r>
              <a:rPr lang="es-ES" sz="2400">
                <a:solidFill>
                  <a:schemeClr val="dk1"/>
                </a:solidFill>
                <a:latin typeface="Arial"/>
                <a:ea typeface="Arial"/>
                <a:cs typeface="Arial"/>
                <a:sym typeface="Arial"/>
              </a:rPr>
              <a:t>(acercamientos y rechazos) en el patio o en </a:t>
            </a:r>
            <a:endParaRPr/>
          </a:p>
          <a:p>
            <a:pPr indent="0" lvl="0" marL="0" marR="0" rtl="0" algn="l">
              <a:spcBef>
                <a:spcPts val="0"/>
              </a:spcBef>
              <a:spcAft>
                <a:spcPts val="0"/>
              </a:spcAft>
              <a:buNone/>
            </a:pPr>
            <a:r>
              <a:rPr lang="es-ES" sz="2400">
                <a:solidFill>
                  <a:schemeClr val="dk1"/>
                </a:solidFill>
                <a:latin typeface="Arial"/>
                <a:ea typeface="Arial"/>
                <a:cs typeface="Arial"/>
                <a:sym typeface="Arial"/>
              </a:rPr>
              <a:t>la clase de educación física comprobaremos si nuestros niños/as TDAH están o no integrados en el grupo. </a:t>
            </a:r>
            <a:endParaRPr/>
          </a:p>
        </p:txBody>
      </p:sp>
      <p:pic>
        <p:nvPicPr>
          <p:cNvPr descr="Medios De ComunicaciÃ³n Social, Conexiones, Redes" id="882" name="Google Shape;882;p69"/>
          <p:cNvPicPr preferRelativeResize="0"/>
          <p:nvPr/>
        </p:nvPicPr>
        <p:blipFill rotWithShape="1">
          <a:blip r:embed="rId3">
            <a:alphaModFix/>
          </a:blip>
          <a:srcRect b="0" l="53937" r="0" t="43752"/>
          <a:stretch/>
        </p:blipFill>
        <p:spPr>
          <a:xfrm>
            <a:off x="6516216" y="2924944"/>
            <a:ext cx="2627784" cy="2022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rgbClr val="FF6600"/>
                </a:solidFill>
                <a:latin typeface="Arial"/>
                <a:ea typeface="Arial"/>
                <a:cs typeface="Arial"/>
                <a:sym typeface="Arial"/>
              </a:rPr>
              <a:t>Alteraciones de la lecto-escritura en el TDAH</a:t>
            </a:r>
            <a:endParaRPr/>
          </a:p>
        </p:txBody>
      </p:sp>
      <p:sp>
        <p:nvSpPr>
          <p:cNvPr id="162" name="Google Shape;162;p7"/>
          <p:cNvSpPr txBox="1"/>
          <p:nvPr>
            <p:ph idx="1" type="body"/>
          </p:nvPr>
        </p:nvSpPr>
        <p:spPr>
          <a:xfrm>
            <a:off x="457200" y="1600201"/>
            <a:ext cx="8003232" cy="4205064"/>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200"/>
              <a:buChar char="•"/>
            </a:pPr>
            <a:r>
              <a:rPr lang="es-ES" sz="2200">
                <a:latin typeface="Arial"/>
                <a:ea typeface="Arial"/>
                <a:cs typeface="Arial"/>
                <a:sym typeface="Arial"/>
              </a:rPr>
              <a:t>Es frecuente que las personas con TDAH sin T. Específico del Aprendizaje tengan alteraciones de la lecto-escritura.</a:t>
            </a:r>
            <a:endParaRPr/>
          </a:p>
          <a:p>
            <a:pPr indent="-342900" lvl="0" marL="342900" rtl="0" algn="just">
              <a:spcBef>
                <a:spcPts val="1800"/>
              </a:spcBef>
              <a:spcAft>
                <a:spcPts val="0"/>
              </a:spcAft>
              <a:buClr>
                <a:schemeClr val="dk1"/>
              </a:buClr>
              <a:buSzPts val="2200"/>
              <a:buChar char="•"/>
            </a:pPr>
            <a:r>
              <a:rPr lang="es-ES" sz="2200">
                <a:latin typeface="Arial"/>
                <a:ea typeface="Arial"/>
                <a:cs typeface="Arial"/>
                <a:sym typeface="Arial"/>
              </a:rPr>
              <a:t>Con frecuencia tienen dificultades en la grafomotricidad debidos a la impulsividad e hipercinética.</a:t>
            </a:r>
            <a:endParaRPr/>
          </a:p>
          <a:p>
            <a:pPr indent="-342900" lvl="0" marL="342900" rtl="0" algn="just">
              <a:spcBef>
                <a:spcPts val="1800"/>
              </a:spcBef>
              <a:spcAft>
                <a:spcPts val="0"/>
              </a:spcAft>
              <a:buClr>
                <a:schemeClr val="dk1"/>
              </a:buClr>
              <a:buSzPts val="2200"/>
              <a:buChar char="•"/>
            </a:pPr>
            <a:r>
              <a:rPr lang="es-ES" sz="2200">
                <a:latin typeface="Arial"/>
                <a:ea typeface="Arial"/>
                <a:cs typeface="Arial"/>
                <a:sym typeface="Arial"/>
              </a:rPr>
              <a:t>Alteraciones en la exactitud escrita/lectora debidos a la inatención e impulsividad.</a:t>
            </a:r>
            <a:endParaRPr/>
          </a:p>
          <a:p>
            <a:pPr indent="-342900" lvl="0" marL="342900" rtl="0" algn="just">
              <a:spcBef>
                <a:spcPts val="1800"/>
              </a:spcBef>
              <a:spcAft>
                <a:spcPts val="0"/>
              </a:spcAft>
              <a:buClr>
                <a:schemeClr val="dk1"/>
              </a:buClr>
              <a:buSzPts val="2200"/>
              <a:buChar char="•"/>
            </a:pPr>
            <a:r>
              <a:rPr lang="es-ES" sz="2200">
                <a:latin typeface="Arial"/>
                <a:ea typeface="Arial"/>
                <a:cs typeface="Arial"/>
                <a:sym typeface="Arial"/>
              </a:rPr>
              <a:t>Dificultad en la comprensión lectora/expresión escrita (</a:t>
            </a:r>
            <a:r>
              <a:rPr b="1" lang="es-ES" sz="2200">
                <a:solidFill>
                  <a:srgbClr val="0070C0"/>
                </a:solidFill>
                <a:latin typeface="Arial"/>
                <a:ea typeface="Arial"/>
                <a:cs typeface="Arial"/>
                <a:sym typeface="Arial"/>
              </a:rPr>
              <a:t>Alteración funciones ejecutivas</a:t>
            </a:r>
            <a:r>
              <a:rPr lang="es-ES" sz="2200">
                <a:latin typeface="Arial"/>
                <a:ea typeface="Arial"/>
                <a:cs typeface="Arial"/>
                <a:sym typeface="Arial"/>
              </a:rPr>
              <a:t>: alteraciones del discurso, irreflexión, precipitación, saltarse órdenes en un enunciado, etc.).</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70"/>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FOMENTO DE LAS RELACIONES SOCIALES E INTEGRACIÓN</a:t>
            </a:r>
            <a:endParaRPr sz="3600">
              <a:solidFill>
                <a:srgbClr val="FF6600"/>
              </a:solidFill>
              <a:latin typeface="Arial"/>
              <a:ea typeface="Arial"/>
              <a:cs typeface="Arial"/>
              <a:sym typeface="Arial"/>
            </a:endParaRPr>
          </a:p>
        </p:txBody>
      </p:sp>
      <p:sp>
        <p:nvSpPr>
          <p:cNvPr id="888" name="Google Shape;888;p70"/>
          <p:cNvSpPr txBox="1"/>
          <p:nvPr/>
        </p:nvSpPr>
        <p:spPr>
          <a:xfrm>
            <a:off x="457200" y="1628800"/>
            <a:ext cx="8229600" cy="286232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000">
                <a:solidFill>
                  <a:schemeClr val="dk1"/>
                </a:solidFill>
                <a:latin typeface="Arial"/>
                <a:ea typeface="Arial"/>
                <a:cs typeface="Arial"/>
                <a:sym typeface="Arial"/>
              </a:rPr>
              <a:t>Muchas veces, se dan cuenta de que </a:t>
            </a:r>
            <a:r>
              <a:rPr b="1" lang="es-ES" sz="2000">
                <a:solidFill>
                  <a:schemeClr val="dk1"/>
                </a:solidFill>
                <a:latin typeface="Arial"/>
                <a:ea typeface="Arial"/>
                <a:cs typeface="Arial"/>
                <a:sym typeface="Arial"/>
              </a:rPr>
              <a:t>solo haciendo el gamberro obtienen atención </a:t>
            </a:r>
            <a:r>
              <a:rPr lang="es-ES" sz="2000">
                <a:solidFill>
                  <a:schemeClr val="dk1"/>
                </a:solidFill>
                <a:latin typeface="Arial"/>
                <a:ea typeface="Arial"/>
                <a:cs typeface="Arial"/>
                <a:sym typeface="Arial"/>
              </a:rPr>
              <a:t>de sus compañeros y se agarran a este rol (hay que evitar esto a toda costa). </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0" lvl="0" marL="0" marR="0" rtl="0" algn="just">
              <a:spcBef>
                <a:spcPts val="0"/>
              </a:spcBef>
              <a:spcAft>
                <a:spcPts val="0"/>
              </a:spcAft>
              <a:buNone/>
            </a:pPr>
            <a:r>
              <a:rPr lang="es-ES" sz="2000">
                <a:solidFill>
                  <a:schemeClr val="dk1"/>
                </a:solidFill>
                <a:latin typeface="Arial"/>
                <a:ea typeface="Arial"/>
                <a:cs typeface="Arial"/>
                <a:sym typeface="Arial"/>
              </a:rPr>
              <a:t>Pueden tener además episodios de </a:t>
            </a:r>
            <a:r>
              <a:rPr b="1" lang="es-ES" sz="2000">
                <a:solidFill>
                  <a:srgbClr val="F07F09"/>
                </a:solidFill>
                <a:latin typeface="Arial"/>
                <a:ea typeface="Arial"/>
                <a:cs typeface="Arial"/>
                <a:sym typeface="Arial"/>
              </a:rPr>
              <a:t>descontrol emocional </a:t>
            </a:r>
            <a:r>
              <a:rPr lang="es-ES" sz="2000">
                <a:solidFill>
                  <a:schemeClr val="dk1"/>
                </a:solidFill>
                <a:latin typeface="Arial"/>
                <a:ea typeface="Arial"/>
                <a:cs typeface="Arial"/>
                <a:sym typeface="Arial"/>
              </a:rPr>
              <a:t>que describen como un “chip” que les salta a veces y que no comprenden, pero que hacen que sus emociones sean muy intensas y difíciles de gobernar durante los episodios. En estos casos no se puede razonar ni dialogar con ellos.  </a:t>
            </a:r>
            <a:endParaRPr/>
          </a:p>
        </p:txBody>
      </p:sp>
      <p:pic>
        <p:nvPicPr>
          <p:cNvPr descr="LÃ­der, Multitud, Destacan, Grupo" id="889" name="Google Shape;889;p70"/>
          <p:cNvPicPr preferRelativeResize="0"/>
          <p:nvPr/>
        </p:nvPicPr>
        <p:blipFill rotWithShape="1">
          <a:blip r:embed="rId3">
            <a:alphaModFix/>
          </a:blip>
          <a:srcRect b="0" l="0" r="0" t="0"/>
          <a:stretch/>
        </p:blipFill>
        <p:spPr>
          <a:xfrm>
            <a:off x="6012160" y="5019496"/>
            <a:ext cx="2995836" cy="1806000"/>
          </a:xfrm>
          <a:prstGeom prst="rect">
            <a:avLst/>
          </a:prstGeom>
          <a:noFill/>
          <a:ln>
            <a:noFill/>
          </a:ln>
        </p:spPr>
      </p:pic>
      <p:sp>
        <p:nvSpPr>
          <p:cNvPr id="890" name="Google Shape;890;p70"/>
          <p:cNvSpPr txBox="1"/>
          <p:nvPr/>
        </p:nvSpPr>
        <p:spPr>
          <a:xfrm>
            <a:off x="1187624" y="4869160"/>
            <a:ext cx="4680520" cy="1200329"/>
          </a:xfrm>
          <a:prstGeom prst="rect">
            <a:avLst/>
          </a:prstGeom>
          <a:noFill/>
          <a:ln cap="flat" cmpd="sng" w="9525">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F07F09"/>
                </a:solidFill>
                <a:latin typeface="Arial"/>
                <a:ea typeface="Arial"/>
                <a:cs typeface="Arial"/>
                <a:sym typeface="Arial"/>
              </a:rPr>
              <a:t>FUNDACIÓN INGADA</a:t>
            </a:r>
            <a:endParaRPr/>
          </a:p>
          <a:p>
            <a:pPr indent="0" lvl="0" marL="0" marR="0" rtl="0" algn="just">
              <a:spcBef>
                <a:spcPts val="0"/>
              </a:spcBef>
              <a:spcAft>
                <a:spcPts val="0"/>
              </a:spcAft>
              <a:buNone/>
            </a:pPr>
            <a:r>
              <a:rPr lang="es-ES" sz="1800">
                <a:solidFill>
                  <a:schemeClr val="dk1"/>
                </a:solidFill>
                <a:latin typeface="Arial"/>
                <a:ea typeface="Arial"/>
                <a:cs typeface="Arial"/>
                <a:sym typeface="Arial"/>
              </a:rPr>
              <a:t>-Pautas para controlar episodios de descontrol emocional.</a:t>
            </a:r>
            <a:endParaRPr/>
          </a:p>
          <a:p>
            <a:pPr indent="0" lvl="0" marL="0" marR="0" rtl="0" algn="l">
              <a:spcBef>
                <a:spcPts val="0"/>
              </a:spcBef>
              <a:spcAft>
                <a:spcPts val="0"/>
              </a:spcAft>
              <a:buNone/>
            </a:pPr>
            <a:r>
              <a:rPr lang="es-ES" sz="1800">
                <a:solidFill>
                  <a:schemeClr val="dk1"/>
                </a:solidFill>
                <a:latin typeface="Arial"/>
                <a:ea typeface="Arial"/>
                <a:cs typeface="Arial"/>
                <a:sym typeface="Arial"/>
              </a:rPr>
              <a:t>-Guía de asesoramiento familiar.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71"/>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FOMENTO DE LAS RELACIONES SOCIALES E INTEGRACIÓN</a:t>
            </a:r>
            <a:endParaRPr sz="3600">
              <a:solidFill>
                <a:srgbClr val="FF6600"/>
              </a:solidFill>
              <a:latin typeface="Arial"/>
              <a:ea typeface="Arial"/>
              <a:cs typeface="Arial"/>
              <a:sym typeface="Arial"/>
            </a:endParaRPr>
          </a:p>
        </p:txBody>
      </p:sp>
      <p:sp>
        <p:nvSpPr>
          <p:cNvPr id="896" name="Google Shape;896;p71"/>
          <p:cNvSpPr txBox="1"/>
          <p:nvPr/>
        </p:nvSpPr>
        <p:spPr>
          <a:xfrm>
            <a:off x="457200" y="2348880"/>
            <a:ext cx="8229600" cy="206088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s-ES" sz="2200">
                <a:solidFill>
                  <a:schemeClr val="dk1"/>
                </a:solidFill>
                <a:latin typeface="Arial"/>
                <a:ea typeface="Arial"/>
                <a:cs typeface="Arial"/>
                <a:sym typeface="Arial"/>
              </a:rPr>
              <a:t>Podemos promoverle como </a:t>
            </a:r>
            <a:r>
              <a:rPr b="1" lang="es-ES" sz="2200">
                <a:solidFill>
                  <a:srgbClr val="F07F09"/>
                </a:solidFill>
                <a:latin typeface="Arial"/>
                <a:ea typeface="Arial"/>
                <a:cs typeface="Arial"/>
                <a:sym typeface="Arial"/>
              </a:rPr>
              <a:t>delegado de clase</a:t>
            </a:r>
            <a:r>
              <a:rPr lang="es-ES" sz="2200">
                <a:solidFill>
                  <a:schemeClr val="dk1"/>
                </a:solidFill>
                <a:latin typeface="Arial"/>
                <a:ea typeface="Arial"/>
                <a:cs typeface="Arial"/>
                <a:sym typeface="Arial"/>
              </a:rPr>
              <a:t>, de forma que </a:t>
            </a:r>
            <a:r>
              <a:rPr b="1" lang="es-ES" sz="2200">
                <a:solidFill>
                  <a:srgbClr val="F07F09"/>
                </a:solidFill>
                <a:latin typeface="Arial"/>
                <a:ea typeface="Arial"/>
                <a:cs typeface="Arial"/>
                <a:sym typeface="Arial"/>
              </a:rPr>
              <a:t>aumentamos su estatus en el aula </a:t>
            </a:r>
            <a:r>
              <a:rPr lang="es-ES" sz="2200">
                <a:solidFill>
                  <a:schemeClr val="dk1"/>
                </a:solidFill>
                <a:latin typeface="Arial"/>
                <a:ea typeface="Arial"/>
                <a:cs typeface="Arial"/>
                <a:sym typeface="Arial"/>
              </a:rPr>
              <a:t>y las posibilidades de que se pueda mover de vez en cuando en el aula o de que vaya a hacernos algún recado si le vemos inquieto/a. </a:t>
            </a:r>
            <a:endParaRPr/>
          </a:p>
        </p:txBody>
      </p:sp>
      <p:pic>
        <p:nvPicPr>
          <p:cNvPr id="897" name="Google Shape;897;p71"/>
          <p:cNvPicPr preferRelativeResize="0"/>
          <p:nvPr/>
        </p:nvPicPr>
        <p:blipFill rotWithShape="1">
          <a:blip r:embed="rId3">
            <a:alphaModFix/>
          </a:blip>
          <a:srcRect b="0" l="0" r="0" t="0"/>
          <a:stretch/>
        </p:blipFill>
        <p:spPr>
          <a:xfrm>
            <a:off x="2627784" y="4638637"/>
            <a:ext cx="4349477" cy="217473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898" name="Google Shape;898;p71"/>
          <p:cNvSpPr/>
          <p:nvPr/>
        </p:nvSpPr>
        <p:spPr>
          <a:xfrm>
            <a:off x="2627784" y="6597352"/>
            <a:ext cx="457200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a:ea typeface="Arial"/>
                <a:cs typeface="Arial"/>
                <a:sym typeface="Arial"/>
              </a:rPr>
              <a:t>&lt;a href="https://www.freepik.es/vectores/escuela"&gt;Vector de Escuela creado por upklyak - www.freepik.es&lt;/a&gt;</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72"/>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FOMENTO DE LAS RELACIONES SOCIALES E INTEGRACIÓN</a:t>
            </a:r>
            <a:endParaRPr sz="3600">
              <a:solidFill>
                <a:srgbClr val="FF6600"/>
              </a:solidFill>
              <a:latin typeface="Arial"/>
              <a:ea typeface="Arial"/>
              <a:cs typeface="Arial"/>
              <a:sym typeface="Arial"/>
            </a:endParaRPr>
          </a:p>
        </p:txBody>
      </p:sp>
      <p:sp>
        <p:nvSpPr>
          <p:cNvPr id="904" name="Google Shape;904;p72"/>
          <p:cNvSpPr txBox="1"/>
          <p:nvPr/>
        </p:nvSpPr>
        <p:spPr>
          <a:xfrm>
            <a:off x="539552" y="1988840"/>
            <a:ext cx="8291264"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400">
                <a:solidFill>
                  <a:schemeClr val="dk1"/>
                </a:solidFill>
                <a:latin typeface="Arial"/>
                <a:ea typeface="Arial"/>
                <a:cs typeface="Arial"/>
                <a:sym typeface="Arial"/>
              </a:rPr>
              <a:t>Tenemos que asesorar a las familias sobre la importancia que juega el grupo de iguales en el </a:t>
            </a:r>
            <a:r>
              <a:rPr b="1" lang="es-ES" sz="2400">
                <a:solidFill>
                  <a:srgbClr val="F07F09"/>
                </a:solidFill>
                <a:latin typeface="Arial"/>
                <a:ea typeface="Arial"/>
                <a:cs typeface="Arial"/>
                <a:sym typeface="Arial"/>
              </a:rPr>
              <a:t>modelado y la adquisición de las habilidades sociales </a:t>
            </a:r>
            <a:r>
              <a:rPr lang="es-ES" sz="2400">
                <a:solidFill>
                  <a:schemeClr val="dk1"/>
                </a:solidFill>
                <a:latin typeface="Arial"/>
                <a:ea typeface="Arial"/>
                <a:cs typeface="Arial"/>
                <a:sym typeface="Arial"/>
              </a:rPr>
              <a:t>para los niños y niñas.</a:t>
            </a:r>
            <a:endParaRPr/>
          </a:p>
          <a:p>
            <a:pPr indent="0" lvl="0" marL="0" marR="0" rtl="0" algn="just">
              <a:spcBef>
                <a:spcPts val="0"/>
              </a:spcBef>
              <a:spcAft>
                <a:spcPts val="0"/>
              </a:spcAft>
              <a:buNone/>
            </a:pPr>
            <a:r>
              <a:t/>
            </a:r>
            <a:endParaRPr sz="2400">
              <a:solidFill>
                <a:schemeClr val="dk1"/>
              </a:solidFill>
              <a:latin typeface="Arial"/>
              <a:ea typeface="Arial"/>
              <a:cs typeface="Arial"/>
              <a:sym typeface="Arial"/>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Por eso no se les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debe retirar de las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situaciones sociales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con otros niños y niñas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fuera del cole, especialmente</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el </a:t>
            </a:r>
            <a:r>
              <a:rPr b="1" lang="es-ES" sz="2400">
                <a:solidFill>
                  <a:srgbClr val="F07F09"/>
                </a:solidFill>
                <a:latin typeface="Arial"/>
                <a:ea typeface="Arial"/>
                <a:cs typeface="Arial"/>
                <a:sym typeface="Arial"/>
              </a:rPr>
              <a:t>deporte</a:t>
            </a:r>
            <a:r>
              <a:rPr lang="es-ES" sz="2400">
                <a:solidFill>
                  <a:schemeClr val="dk1"/>
                </a:solidFill>
                <a:latin typeface="Arial"/>
                <a:ea typeface="Arial"/>
                <a:cs typeface="Arial"/>
                <a:sym typeface="Arial"/>
              </a:rPr>
              <a:t>. </a:t>
            </a:r>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 </a:t>
            </a:r>
            <a:endParaRPr/>
          </a:p>
        </p:txBody>
      </p:sp>
      <p:pic>
        <p:nvPicPr>
          <p:cNvPr descr="Bicicleta, NiÃ±os, Ciclismo, Pases" id="905" name="Google Shape;905;p72"/>
          <p:cNvPicPr preferRelativeResize="0"/>
          <p:nvPr/>
        </p:nvPicPr>
        <p:blipFill rotWithShape="1">
          <a:blip r:embed="rId3">
            <a:alphaModFix/>
          </a:blip>
          <a:srcRect b="0" l="0" r="0" t="0"/>
          <a:stretch/>
        </p:blipFill>
        <p:spPr>
          <a:xfrm>
            <a:off x="4932040" y="3212976"/>
            <a:ext cx="3538046" cy="235869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73"/>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MEJORAR LAS HABILIDADES SOCIALES: Educación Primaria</a:t>
            </a:r>
            <a:endParaRPr/>
          </a:p>
        </p:txBody>
      </p:sp>
      <p:sp>
        <p:nvSpPr>
          <p:cNvPr id="911" name="Google Shape;911;p73"/>
          <p:cNvSpPr txBox="1"/>
          <p:nvPr/>
        </p:nvSpPr>
        <p:spPr>
          <a:xfrm>
            <a:off x="457200" y="1759218"/>
            <a:ext cx="8229600" cy="3785652"/>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dk1"/>
              </a:buClr>
              <a:buSzPts val="2400"/>
              <a:buFont typeface="Arial"/>
              <a:buAutoNum type="arabicPeriod"/>
            </a:pPr>
            <a:r>
              <a:rPr b="1" lang="es-ES" sz="2400">
                <a:solidFill>
                  <a:schemeClr val="dk1"/>
                </a:solidFill>
                <a:latin typeface="Arial"/>
                <a:ea typeface="Arial"/>
                <a:cs typeface="Arial"/>
                <a:sym typeface="Arial"/>
              </a:rPr>
              <a:t>Dedicarle un tiempo </a:t>
            </a:r>
            <a:r>
              <a:rPr lang="es-ES" sz="2400">
                <a:solidFill>
                  <a:schemeClr val="dk1"/>
                </a:solidFill>
                <a:latin typeface="Arial"/>
                <a:ea typeface="Arial"/>
                <a:cs typeface="Arial"/>
                <a:sym typeface="Arial"/>
              </a:rPr>
              <a:t>en la rutina diaria a aprender sobre ellas, por ejemplo debatiendo sobre situaciones reales o imaginarias. </a:t>
            </a:r>
            <a:endParaRPr/>
          </a:p>
          <a:p>
            <a:pPr indent="-304800" lvl="0" marL="457200" marR="0" rtl="0" algn="just">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457200" lvl="0" marL="457200" marR="0" rtl="0" algn="just">
              <a:spcBef>
                <a:spcPts val="0"/>
              </a:spcBef>
              <a:spcAft>
                <a:spcPts val="0"/>
              </a:spcAft>
              <a:buClr>
                <a:srgbClr val="F07F09"/>
              </a:buClr>
              <a:buSzPts val="2400"/>
              <a:buFont typeface="Arial"/>
              <a:buAutoNum type="arabicPeriod"/>
            </a:pPr>
            <a:r>
              <a:rPr b="1" lang="es-ES" sz="2400">
                <a:solidFill>
                  <a:srgbClr val="F07F09"/>
                </a:solidFill>
                <a:latin typeface="Arial"/>
                <a:ea typeface="Arial"/>
                <a:cs typeface="Arial"/>
                <a:sym typeface="Arial"/>
              </a:rPr>
              <a:t>Ayudarle a entender las señales del entorno: expresiones faciales y gestos, señales de peligro, alternativas de respuesta adecuadas. </a:t>
            </a:r>
            <a:endParaRPr/>
          </a:p>
          <a:p>
            <a:pPr indent="-304800" lvl="0" marL="457200" marR="0" rtl="0" algn="just">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457200" lvl="0" marL="457200" marR="0" rtl="0" algn="just">
              <a:spcBef>
                <a:spcPts val="0"/>
              </a:spcBef>
              <a:spcAft>
                <a:spcPts val="0"/>
              </a:spcAft>
              <a:buClr>
                <a:schemeClr val="dk1"/>
              </a:buClr>
              <a:buSzPts val="2400"/>
              <a:buFont typeface="Arial"/>
              <a:buAutoNum type="arabicPeriod"/>
            </a:pPr>
            <a:r>
              <a:rPr lang="es-ES" sz="2400">
                <a:solidFill>
                  <a:schemeClr val="dk1"/>
                </a:solidFill>
                <a:latin typeface="Arial"/>
                <a:ea typeface="Arial"/>
                <a:cs typeface="Arial"/>
                <a:sym typeface="Arial"/>
              </a:rPr>
              <a:t>El </a:t>
            </a:r>
            <a:r>
              <a:rPr b="1" lang="es-ES" sz="2400">
                <a:solidFill>
                  <a:schemeClr val="dk1"/>
                </a:solidFill>
                <a:latin typeface="Arial"/>
                <a:ea typeface="Arial"/>
                <a:cs typeface="Arial"/>
                <a:sym typeface="Arial"/>
              </a:rPr>
              <a:t>aula como modelo </a:t>
            </a:r>
            <a:r>
              <a:rPr lang="es-ES" sz="2400">
                <a:solidFill>
                  <a:schemeClr val="dk1"/>
                </a:solidFill>
                <a:latin typeface="Arial"/>
                <a:ea typeface="Arial"/>
                <a:cs typeface="Arial"/>
                <a:sym typeface="Arial"/>
              </a:rPr>
              <a:t>con compromiso a la norma y empleando al profesor como guía/ejemplo a seguir.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74"/>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MEJORAR LAS HABILIDADES SOCIALES: Educación Primaria</a:t>
            </a:r>
            <a:endParaRPr sz="3600">
              <a:solidFill>
                <a:srgbClr val="FF6600"/>
              </a:solidFill>
              <a:latin typeface="Arial"/>
              <a:ea typeface="Arial"/>
              <a:cs typeface="Arial"/>
              <a:sym typeface="Arial"/>
            </a:endParaRPr>
          </a:p>
        </p:txBody>
      </p:sp>
      <p:sp>
        <p:nvSpPr>
          <p:cNvPr id="917" name="Google Shape;917;p74"/>
          <p:cNvSpPr txBox="1"/>
          <p:nvPr/>
        </p:nvSpPr>
        <p:spPr>
          <a:xfrm>
            <a:off x="457200" y="1628800"/>
            <a:ext cx="8229600"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2400">
                <a:solidFill>
                  <a:srgbClr val="FF6600"/>
                </a:solidFill>
                <a:latin typeface="Arial"/>
                <a:ea typeface="Arial"/>
                <a:cs typeface="Arial"/>
                <a:sym typeface="Arial"/>
              </a:rPr>
              <a:t>ENTRENAMIENTO EN ASERTIVIDAD </a:t>
            </a:r>
            <a:endParaRPr/>
          </a:p>
          <a:p>
            <a:pPr indent="0" lvl="0" marL="0" marR="0" rtl="0" algn="l">
              <a:spcBef>
                <a:spcPts val="0"/>
              </a:spcBef>
              <a:spcAft>
                <a:spcPts val="0"/>
              </a:spcAft>
              <a:buNone/>
            </a:pPr>
            <a:r>
              <a:t/>
            </a:r>
            <a:endParaRPr sz="2400">
              <a:solidFill>
                <a:srgbClr val="FF6600"/>
              </a:solidFill>
              <a:latin typeface="Arial"/>
              <a:ea typeface="Arial"/>
              <a:cs typeface="Arial"/>
              <a:sym typeface="Arial"/>
            </a:endParaRPr>
          </a:p>
          <a:p>
            <a:pPr indent="0" lvl="0" marL="0" marR="0" rtl="0" algn="l">
              <a:spcBef>
                <a:spcPts val="0"/>
              </a:spcBef>
              <a:spcAft>
                <a:spcPts val="0"/>
              </a:spcAft>
              <a:buNone/>
            </a:pPr>
            <a:r>
              <a:rPr lang="es-ES" sz="2400">
                <a:solidFill>
                  <a:schemeClr val="dk1"/>
                </a:solidFill>
                <a:latin typeface="Arial"/>
                <a:ea typeface="Arial"/>
                <a:cs typeface="Arial"/>
                <a:sym typeface="Arial"/>
              </a:rPr>
              <a:t>Existen dos tipo de asertividad:</a:t>
            </a:r>
            <a:endParaRPr/>
          </a:p>
          <a:p>
            <a:pPr indent="-457200" lvl="0" marL="457200" marR="0" rtl="0" algn="just">
              <a:spcBef>
                <a:spcPts val="0"/>
              </a:spcBef>
              <a:spcAft>
                <a:spcPts val="0"/>
              </a:spcAft>
              <a:buClr>
                <a:srgbClr val="F07F09"/>
              </a:buClr>
              <a:buSzPts val="2400"/>
              <a:buFont typeface="Arial"/>
              <a:buAutoNum type="arabicPeriod"/>
            </a:pPr>
            <a:r>
              <a:rPr b="1" lang="es-ES" sz="2400">
                <a:solidFill>
                  <a:srgbClr val="F07F09"/>
                </a:solidFill>
                <a:latin typeface="Arial"/>
                <a:ea typeface="Arial"/>
                <a:cs typeface="Arial"/>
                <a:sym typeface="Arial"/>
              </a:rPr>
              <a:t>Positiva: </a:t>
            </a:r>
            <a:r>
              <a:rPr lang="es-ES" sz="2400">
                <a:solidFill>
                  <a:schemeClr val="dk1"/>
                </a:solidFill>
                <a:latin typeface="Arial"/>
                <a:ea typeface="Arial"/>
                <a:cs typeface="Arial"/>
                <a:sym typeface="Arial"/>
              </a:rPr>
              <a:t>aprender a recibir valoraciones positivas de nuestro trabajo, apariencia física, etc. </a:t>
            </a:r>
            <a:endParaRPr/>
          </a:p>
          <a:p>
            <a:pPr indent="-304800" lvl="0" marL="45720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457200" lvl="0" marL="457200" marR="0" rtl="0" algn="just">
              <a:spcBef>
                <a:spcPts val="0"/>
              </a:spcBef>
              <a:spcAft>
                <a:spcPts val="0"/>
              </a:spcAft>
              <a:buClr>
                <a:srgbClr val="F07F09"/>
              </a:buClr>
              <a:buSzPts val="2400"/>
              <a:buFont typeface="Arial"/>
              <a:buAutoNum type="arabicPeriod"/>
            </a:pPr>
            <a:r>
              <a:rPr b="1" lang="es-ES" sz="2400">
                <a:solidFill>
                  <a:srgbClr val="F07F09"/>
                </a:solidFill>
                <a:latin typeface="Arial"/>
                <a:ea typeface="Arial"/>
                <a:cs typeface="Arial"/>
                <a:sym typeface="Arial"/>
              </a:rPr>
              <a:t>Negativa: </a:t>
            </a:r>
            <a:r>
              <a:rPr lang="es-ES" sz="2400">
                <a:solidFill>
                  <a:schemeClr val="dk1"/>
                </a:solidFill>
                <a:latin typeface="Arial"/>
                <a:ea typeface="Arial"/>
                <a:cs typeface="Arial"/>
                <a:sym typeface="Arial"/>
              </a:rPr>
              <a:t>Defensa de nuestros derechos y opiniones respetando los derechos de los demás, pero haciéndonos respetar a nosotros mismo, sin usar la violencia. Consiste en poner límite a los demás, frenando la aparición de abusos emocionales y de todo tipo.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75"/>
          <p:cNvSpPr txBox="1"/>
          <p:nvPr/>
        </p:nvSpPr>
        <p:spPr>
          <a:xfrm>
            <a:off x="457200" y="1628800"/>
            <a:ext cx="8229600" cy="31700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2000">
                <a:solidFill>
                  <a:srgbClr val="FF6600"/>
                </a:solidFill>
                <a:latin typeface="Arial"/>
                <a:ea typeface="Arial"/>
                <a:cs typeface="Arial"/>
                <a:sym typeface="Arial"/>
              </a:rPr>
              <a:t>ENTRENAMIENTO EN ASERTIVIDAD</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0" lvl="0" marL="0" marR="0" rtl="0" algn="just">
              <a:spcBef>
                <a:spcPts val="0"/>
              </a:spcBef>
              <a:spcAft>
                <a:spcPts val="0"/>
              </a:spcAft>
              <a:buNone/>
            </a:pPr>
            <a:r>
              <a:rPr b="1" lang="es-ES" sz="2000">
                <a:solidFill>
                  <a:srgbClr val="F07F09"/>
                </a:solidFill>
                <a:latin typeface="Arial"/>
                <a:ea typeface="Arial"/>
                <a:cs typeface="Arial"/>
                <a:sym typeface="Arial"/>
              </a:rPr>
              <a:t>¿Cómo la entrenamos?</a:t>
            </a:r>
            <a:endParaRPr/>
          </a:p>
          <a:p>
            <a:pPr indent="-457200" lvl="0" marL="457200" marR="0" rtl="0" algn="just">
              <a:spcBef>
                <a:spcPts val="0"/>
              </a:spcBef>
              <a:spcAft>
                <a:spcPts val="0"/>
              </a:spcAft>
              <a:buClr>
                <a:srgbClr val="F07F09"/>
              </a:buClr>
              <a:buSzPts val="2000"/>
              <a:buFont typeface="Arial"/>
              <a:buAutoNum type="arabicPeriod"/>
            </a:pPr>
            <a:r>
              <a:rPr b="1" lang="es-ES" sz="2000">
                <a:solidFill>
                  <a:srgbClr val="F07F09"/>
                </a:solidFill>
                <a:latin typeface="Arial"/>
                <a:ea typeface="Arial"/>
                <a:cs typeface="Arial"/>
                <a:sym typeface="Arial"/>
              </a:rPr>
              <a:t>Definiendo qué comportamientos son tolerables </a:t>
            </a:r>
            <a:r>
              <a:rPr lang="es-ES" sz="2000">
                <a:solidFill>
                  <a:schemeClr val="dk1"/>
                </a:solidFill>
                <a:latin typeface="Arial"/>
                <a:ea typeface="Arial"/>
                <a:cs typeface="Arial"/>
                <a:sym typeface="Arial"/>
              </a:rPr>
              <a:t>y cuales no: bromas, apodos, intromisiones en la vida privada, emisión de opiniones no solicitadas…</a:t>
            </a:r>
            <a:endParaRPr/>
          </a:p>
          <a:p>
            <a:pPr indent="-330200" lvl="0" marL="457200" marR="0" rtl="0" algn="just">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457200" lvl="0" marL="457200" marR="0" rtl="0" algn="just">
              <a:spcBef>
                <a:spcPts val="0"/>
              </a:spcBef>
              <a:spcAft>
                <a:spcPts val="0"/>
              </a:spcAft>
              <a:buClr>
                <a:srgbClr val="F07F09"/>
              </a:buClr>
              <a:buSzPts val="2000"/>
              <a:buFont typeface="Arial"/>
              <a:buAutoNum type="arabicPeriod"/>
            </a:pPr>
            <a:r>
              <a:rPr b="1" lang="es-ES" sz="2000">
                <a:solidFill>
                  <a:srgbClr val="F07F09"/>
                </a:solidFill>
                <a:latin typeface="Arial"/>
                <a:ea typeface="Arial"/>
                <a:cs typeface="Arial"/>
                <a:sym typeface="Arial"/>
              </a:rPr>
              <a:t>Practicar “respuestas tipo” </a:t>
            </a:r>
            <a:r>
              <a:rPr lang="es-ES" sz="2000">
                <a:solidFill>
                  <a:schemeClr val="dk1"/>
                </a:solidFill>
                <a:latin typeface="Arial"/>
                <a:ea typeface="Arial"/>
                <a:cs typeface="Arial"/>
                <a:sym typeface="Arial"/>
              </a:rPr>
              <a:t>para cada límite que queramos establecer en función de la persona y la conducta a frenar: técnicas teatrales y role-playing. </a:t>
            </a:r>
            <a:endParaRPr/>
          </a:p>
        </p:txBody>
      </p:sp>
      <p:sp>
        <p:nvSpPr>
          <p:cNvPr id="923" name="Google Shape;923;p75"/>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MEJORAR LAS HABILIDADES SOCIALES: Educación Primaria</a:t>
            </a:r>
            <a:endParaRPr sz="3600">
              <a:solidFill>
                <a:srgbClr val="FF6600"/>
              </a:solidFill>
              <a:latin typeface="Arial"/>
              <a:ea typeface="Arial"/>
              <a:cs typeface="Arial"/>
              <a:sym typeface="Arial"/>
            </a:endParaRPr>
          </a:p>
        </p:txBody>
      </p:sp>
      <p:graphicFrame>
        <p:nvGraphicFramePr>
          <p:cNvPr id="924" name="Google Shape;924;p75"/>
          <p:cNvGraphicFramePr/>
          <p:nvPr/>
        </p:nvGraphicFramePr>
        <p:xfrm>
          <a:off x="2195736" y="5045424"/>
          <a:ext cx="3000000" cy="3000000"/>
        </p:xfrm>
        <a:graphic>
          <a:graphicData uri="http://schemas.openxmlformats.org/drawingml/2006/table">
            <a:tbl>
              <a:tblPr bandRow="1" firstRow="1">
                <a:noFill/>
                <a:tableStyleId>{FD5B1510-E193-450C-94B4-831589E5BA60}</a:tableStyleId>
              </a:tblPr>
              <a:tblGrid>
                <a:gridCol w="3048000"/>
                <a:gridCol w="3048000"/>
              </a:tblGrid>
              <a:tr h="370850">
                <a:tc>
                  <a:txBody>
                    <a:bodyPr/>
                    <a:lstStyle/>
                    <a:p>
                      <a:pPr indent="0" lvl="0" marL="0" marR="0" rtl="0" algn="just">
                        <a:spcBef>
                          <a:spcPts val="0"/>
                        </a:spcBef>
                        <a:spcAft>
                          <a:spcPts val="0"/>
                        </a:spcAft>
                        <a:buNone/>
                      </a:pPr>
                      <a:r>
                        <a:rPr lang="es-ES" sz="1800" u="none" cap="none" strike="noStrike"/>
                        <a:t>TOLERABLE</a:t>
                      </a:r>
                      <a:endParaRPr/>
                    </a:p>
                  </a:txBody>
                  <a:tcPr marT="45725" marB="45725" marR="91450" marL="91450">
                    <a:solidFill>
                      <a:srgbClr val="F07F09"/>
                    </a:solidFill>
                  </a:tcPr>
                </a:tc>
                <a:tc>
                  <a:txBody>
                    <a:bodyPr/>
                    <a:lstStyle/>
                    <a:p>
                      <a:pPr indent="0" lvl="0" marL="0" marR="0" rtl="0" algn="just">
                        <a:spcBef>
                          <a:spcPts val="0"/>
                        </a:spcBef>
                        <a:spcAft>
                          <a:spcPts val="0"/>
                        </a:spcAft>
                        <a:buNone/>
                      </a:pPr>
                      <a:r>
                        <a:rPr lang="es-ES" sz="1800" u="none" cap="none" strike="noStrike"/>
                        <a:t>INTOLERABLE</a:t>
                      </a:r>
                      <a:endParaRPr/>
                    </a:p>
                  </a:txBody>
                  <a:tcPr marT="45725" marB="45725" marR="91450" marL="91450">
                    <a:solidFill>
                      <a:srgbClr val="F07F09"/>
                    </a:solidFill>
                  </a:tcPr>
                </a:tc>
              </a:tr>
              <a:tr h="370850">
                <a:tc>
                  <a:txBody>
                    <a:bodyPr/>
                    <a:lstStyle/>
                    <a:p>
                      <a:pPr indent="0" lvl="0" marL="0" marR="0" rtl="0" algn="just">
                        <a:spcBef>
                          <a:spcPts val="0"/>
                        </a:spcBef>
                        <a:spcAft>
                          <a:spcPts val="0"/>
                        </a:spcAft>
                        <a:buNone/>
                      </a:pPr>
                      <a:r>
                        <a:rPr lang="es-ES" sz="1800" u="none" cap="none" strike="noStrike"/>
                        <a:t>Alguien me coja algo sin permiso una vez</a:t>
                      </a:r>
                      <a:endParaRPr/>
                    </a:p>
                  </a:txBody>
                  <a:tcPr marT="45725" marB="45725" marR="91450" marL="91450"/>
                </a:tc>
                <a:tc>
                  <a:txBody>
                    <a:bodyPr/>
                    <a:lstStyle/>
                    <a:p>
                      <a:pPr indent="0" lvl="0" marL="0" marR="0" rtl="0" algn="just">
                        <a:spcBef>
                          <a:spcPts val="0"/>
                        </a:spcBef>
                        <a:spcAft>
                          <a:spcPts val="0"/>
                        </a:spcAft>
                        <a:buNone/>
                      </a:pPr>
                      <a:r>
                        <a:rPr lang="es-ES" sz="1800" u="none" cap="none" strike="noStrike"/>
                        <a:t>Alguien opine sobre la profesión de mis padres</a:t>
                      </a:r>
                      <a:endParaRPr sz="1800" u="none" cap="none" strike="noStrike"/>
                    </a:p>
                  </a:txBody>
                  <a:tcPr marT="45725" marB="45725" marR="91450" marL="91450"/>
                </a:tc>
              </a:tr>
              <a:tr h="370850">
                <a:tc>
                  <a:txBody>
                    <a:bodyPr/>
                    <a:lstStyle/>
                    <a:p>
                      <a:pPr indent="0" lvl="0" marL="0" marR="0" rtl="0" algn="just">
                        <a:spcBef>
                          <a:spcPts val="0"/>
                        </a:spcBef>
                        <a:spcAft>
                          <a:spcPts val="0"/>
                        </a:spcAft>
                        <a:buNone/>
                      </a:pPr>
                      <a:r>
                        <a:rPr lang="es-ES" sz="1800" u="none" cap="none" strike="noStrike"/>
                        <a:t>Alguien me pregunte por qué he faltado a clase</a:t>
                      </a:r>
                      <a:endParaRPr sz="1800" u="none" cap="none" strike="noStrike"/>
                    </a:p>
                  </a:txBody>
                  <a:tcPr marT="45725" marB="45725" marR="91450" marL="91450"/>
                </a:tc>
                <a:tc>
                  <a:txBody>
                    <a:bodyPr/>
                    <a:lstStyle/>
                    <a:p>
                      <a:pPr indent="0" lvl="0" marL="0" marR="0" rtl="0" algn="just">
                        <a:spcBef>
                          <a:spcPts val="0"/>
                        </a:spcBef>
                        <a:spcAft>
                          <a:spcPts val="0"/>
                        </a:spcAft>
                        <a:buNone/>
                      </a:pPr>
                      <a:r>
                        <a:rPr lang="es-ES" sz="1800" u="none" cap="none" strike="noStrike"/>
                        <a:t>Alguien se dirija a mí con un apodo ofensivo</a:t>
                      </a:r>
                      <a:endParaRPr sz="1800" u="none" cap="none" strike="noStrike"/>
                    </a:p>
                  </a:txBody>
                  <a:tcPr marT="45725" marB="45725" marR="91450" marL="91450"/>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76"/>
          <p:cNvSpPr txBox="1"/>
          <p:nvPr/>
        </p:nvSpPr>
        <p:spPr>
          <a:xfrm>
            <a:off x="457200" y="1628800"/>
            <a:ext cx="8507288"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400">
                <a:solidFill>
                  <a:srgbClr val="FF6600"/>
                </a:solidFill>
                <a:latin typeface="Arial"/>
                <a:ea typeface="Arial"/>
                <a:cs typeface="Arial"/>
                <a:sym typeface="Arial"/>
              </a:rPr>
              <a:t>ENTRENAMIENTO EN ASERTIVIDAD</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b="1" lang="es-ES" sz="2400">
                <a:solidFill>
                  <a:srgbClr val="F07F09"/>
                </a:solidFill>
                <a:latin typeface="Arial"/>
                <a:ea typeface="Arial"/>
                <a:cs typeface="Arial"/>
                <a:sym typeface="Arial"/>
              </a:rPr>
              <a:t>¿Cómo la entrenamos?</a:t>
            </a:r>
            <a:endParaRPr/>
          </a:p>
          <a:p>
            <a:pPr indent="0" lvl="0" marL="0" marR="0" rtl="0" algn="l">
              <a:spcBef>
                <a:spcPts val="0"/>
              </a:spcBef>
              <a:spcAft>
                <a:spcPts val="0"/>
              </a:spcAft>
              <a:buNone/>
            </a:pPr>
            <a:r>
              <a:t/>
            </a:r>
            <a:endParaRPr b="1" sz="2400">
              <a:solidFill>
                <a:schemeClr val="dk1"/>
              </a:solidFill>
              <a:latin typeface="Arial"/>
              <a:ea typeface="Arial"/>
              <a:cs typeface="Arial"/>
              <a:sym typeface="Arial"/>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3. Mantener la </a:t>
            </a:r>
            <a:r>
              <a:rPr b="1" lang="es-ES" sz="2400">
                <a:solidFill>
                  <a:srgbClr val="F07F09"/>
                </a:solidFill>
                <a:latin typeface="Arial"/>
                <a:ea typeface="Arial"/>
                <a:cs typeface="Arial"/>
                <a:sym typeface="Arial"/>
              </a:rPr>
              <a:t>coherencia</a:t>
            </a:r>
            <a:r>
              <a:rPr lang="es-ES" sz="2400">
                <a:solidFill>
                  <a:schemeClr val="dk1"/>
                </a:solidFill>
                <a:latin typeface="Arial"/>
                <a:ea typeface="Arial"/>
                <a:cs typeface="Arial"/>
                <a:sym typeface="Arial"/>
              </a:rPr>
              <a:t> entre lo que expresamos verbal, emocional y físicamente.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4. Ponerlo en </a:t>
            </a:r>
            <a:r>
              <a:rPr b="1" lang="es-ES" sz="2400">
                <a:solidFill>
                  <a:srgbClr val="F07F09"/>
                </a:solidFill>
                <a:latin typeface="Arial"/>
                <a:ea typeface="Arial"/>
                <a:cs typeface="Arial"/>
                <a:sym typeface="Arial"/>
              </a:rPr>
              <a:t>práctica</a:t>
            </a:r>
            <a:r>
              <a:rPr lang="es-ES" sz="2400">
                <a:solidFill>
                  <a:schemeClr val="dk1"/>
                </a:solidFill>
                <a:latin typeface="Arial"/>
                <a:ea typeface="Arial"/>
                <a:cs typeface="Arial"/>
                <a:sym typeface="Arial"/>
              </a:rPr>
              <a:t> en situaciones reales y practicar mucho. </a:t>
            </a:r>
            <a:endParaRPr/>
          </a:p>
        </p:txBody>
      </p:sp>
      <p:sp>
        <p:nvSpPr>
          <p:cNvPr id="930" name="Google Shape;930;p76"/>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MEJORAR LAS HABILIDADES SOCIALES: Educación Primaria</a:t>
            </a:r>
            <a:endParaRPr sz="3600">
              <a:solidFill>
                <a:srgbClr val="FF6600"/>
              </a:solidFill>
              <a:latin typeface="Arial"/>
              <a:ea typeface="Arial"/>
              <a:cs typeface="Arial"/>
              <a:sym typeface="Arial"/>
            </a:endParaRPr>
          </a:p>
        </p:txBody>
      </p:sp>
      <p:sp>
        <p:nvSpPr>
          <p:cNvPr id="931" name="Google Shape;931;p76"/>
          <p:cNvSpPr txBox="1"/>
          <p:nvPr/>
        </p:nvSpPr>
        <p:spPr>
          <a:xfrm>
            <a:off x="2483768" y="5045120"/>
            <a:ext cx="5544616" cy="1631216"/>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rgbClr val="F07F09"/>
              </a:buClr>
              <a:buSzPts val="2000"/>
              <a:buFont typeface="Noto Sans Symbols"/>
              <a:buChar char="▪"/>
            </a:pPr>
            <a:r>
              <a:rPr lang="es-ES" sz="2000">
                <a:solidFill>
                  <a:schemeClr val="dk1"/>
                </a:solidFill>
                <a:latin typeface="Arial"/>
                <a:ea typeface="Arial"/>
                <a:cs typeface="Arial"/>
                <a:sym typeface="Arial"/>
              </a:rPr>
              <a:t>Explicación práctica de asertividad: </a:t>
            </a:r>
            <a:r>
              <a:rPr lang="es-ES" sz="2000" u="sng">
                <a:solidFill>
                  <a:srgbClr val="997339"/>
                </a:solidFill>
                <a:latin typeface="Arial"/>
                <a:ea typeface="Arial"/>
                <a:cs typeface="Arial"/>
                <a:sym typeface="Arial"/>
              </a:rPr>
              <a:t>https://www.youtube.com/watch?v=_IbHEztcDyI&amp;t=31s&amp;ab_channel=Psicolog%C3%ADayComunicaci%C3%B3n</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77"/>
          <p:cNvSpPr txBox="1"/>
          <p:nvPr/>
        </p:nvSpPr>
        <p:spPr>
          <a:xfrm>
            <a:off x="278722" y="254377"/>
            <a:ext cx="8229600" cy="11430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s-ES" sz="3200">
                <a:solidFill>
                  <a:srgbClr val="FF6600"/>
                </a:solidFill>
                <a:latin typeface="Arial"/>
                <a:ea typeface="Arial"/>
                <a:cs typeface="Arial"/>
                <a:sym typeface="Arial"/>
              </a:rPr>
              <a:t>-Asertividad concretada para situaciones cotidianas:</a:t>
            </a:r>
            <a:endParaRPr sz="3200">
              <a:solidFill>
                <a:srgbClr val="FF6600"/>
              </a:solidFill>
              <a:latin typeface="Arial"/>
              <a:ea typeface="Arial"/>
              <a:cs typeface="Arial"/>
              <a:sym typeface="Arial"/>
            </a:endParaRPr>
          </a:p>
        </p:txBody>
      </p:sp>
      <p:sp>
        <p:nvSpPr>
          <p:cNvPr id="937" name="Google Shape;937;p77"/>
          <p:cNvSpPr txBox="1"/>
          <p:nvPr/>
        </p:nvSpPr>
        <p:spPr>
          <a:xfrm>
            <a:off x="280166" y="1397377"/>
            <a:ext cx="8417576" cy="1247980"/>
          </a:xfrm>
          <a:prstGeom prst="rect">
            <a:avLst/>
          </a:prstGeom>
          <a:noFill/>
          <a:ln cap="flat" cmpd="sng" w="9525">
            <a:solidFill>
              <a:srgbClr val="F07F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lang="es-ES" sz="2200">
                <a:solidFill>
                  <a:schemeClr val="dk1"/>
                </a:solidFill>
                <a:latin typeface="Arial"/>
                <a:ea typeface="Arial"/>
                <a:cs typeface="Arial"/>
                <a:sym typeface="Arial"/>
              </a:rPr>
              <a:t>1. Si le pides a un compañero que te repita la fecha de un examen que acaba de dar un profesor, para anotarla en tu agenda y no quiere responderte, ¿qué haces?</a:t>
            </a:r>
            <a:endParaRPr sz="2200">
              <a:solidFill>
                <a:schemeClr val="dk1"/>
              </a:solidFill>
              <a:latin typeface="Arial"/>
              <a:ea typeface="Arial"/>
              <a:cs typeface="Arial"/>
              <a:sym typeface="Arial"/>
            </a:endParaRPr>
          </a:p>
        </p:txBody>
      </p:sp>
      <p:sp>
        <p:nvSpPr>
          <p:cNvPr id="938" name="Google Shape;938;p77"/>
          <p:cNvSpPr txBox="1"/>
          <p:nvPr/>
        </p:nvSpPr>
        <p:spPr>
          <a:xfrm>
            <a:off x="187077" y="2761340"/>
            <a:ext cx="8603754" cy="4096660"/>
          </a:xfrm>
          <a:prstGeom prst="rect">
            <a:avLst/>
          </a:prstGeom>
          <a:noFill/>
          <a:ln>
            <a:noFill/>
          </a:ln>
        </p:spPr>
        <p:txBody>
          <a:bodyPr anchorCtr="0" anchor="t" bIns="45700" lIns="91425" spcFirstLastPara="1" rIns="91425" wrap="square" tIns="45700">
            <a:normAutofit/>
          </a:bodyPr>
          <a:lstStyle/>
          <a:p>
            <a:pPr indent="-342900" lvl="1" marL="800100" marR="0" rtl="0" algn="just">
              <a:lnSpc>
                <a:spcPct val="110000"/>
              </a:lnSpc>
              <a:spcBef>
                <a:spcPts val="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Soltarle un bofetón.</a:t>
            </a:r>
            <a:endParaRPr/>
          </a:p>
          <a:p>
            <a:pPr indent="-342900" lvl="1" marL="800100" marR="0" rtl="0" algn="just">
              <a:lnSpc>
                <a:spcPct val="11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Decirle amablemente hasta tres veces que por favor te lo repita.</a:t>
            </a:r>
            <a:endParaRPr/>
          </a:p>
          <a:p>
            <a:pPr indent="-342900" lvl="1" marL="800100" marR="0" rtl="0" algn="just">
              <a:lnSpc>
                <a:spcPct val="11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Darte la vuelta, preguntarle a otro compañero y prometerte a ti mismo que no le vas a ayudar a él en la vida y que cuando te pida ayuda le vas a recordar este momento</a:t>
            </a:r>
            <a:endParaRPr/>
          </a:p>
          <a:p>
            <a:pPr indent="-342900" lvl="1" marL="800100" marR="0" rtl="0" algn="just">
              <a:lnSpc>
                <a:spcPct val="11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Chivarte al profesor.</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78"/>
          <p:cNvSpPr txBox="1"/>
          <p:nvPr/>
        </p:nvSpPr>
        <p:spPr>
          <a:xfrm>
            <a:off x="210295" y="620688"/>
            <a:ext cx="8903200" cy="1029566"/>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lang="es-ES" sz="2800">
                <a:solidFill>
                  <a:schemeClr val="dk1"/>
                </a:solidFill>
                <a:latin typeface="Arial"/>
                <a:ea typeface="Arial"/>
                <a:cs typeface="Arial"/>
                <a:sym typeface="Arial"/>
              </a:rPr>
              <a:t>Opción correcta:</a:t>
            </a:r>
            <a:endParaRPr/>
          </a:p>
        </p:txBody>
      </p:sp>
      <p:sp>
        <p:nvSpPr>
          <p:cNvPr id="944" name="Google Shape;944;p78"/>
          <p:cNvSpPr txBox="1"/>
          <p:nvPr/>
        </p:nvSpPr>
        <p:spPr>
          <a:xfrm>
            <a:off x="0" y="1340768"/>
            <a:ext cx="8784976" cy="4351338"/>
          </a:xfrm>
          <a:prstGeom prst="rect">
            <a:avLst/>
          </a:prstGeom>
          <a:noFill/>
          <a:ln>
            <a:noFill/>
          </a:ln>
        </p:spPr>
        <p:txBody>
          <a:bodyPr anchorCtr="0" anchor="t" bIns="45700" lIns="91425" spcFirstLastPara="1" rIns="91425" wrap="square" tIns="45700">
            <a:normAutofit lnSpcReduction="10000"/>
          </a:bodyPr>
          <a:lstStyle/>
          <a:p>
            <a:pPr indent="0" lvl="1" marL="457200" marR="0" rtl="0" algn="just">
              <a:lnSpc>
                <a:spcPct val="150000"/>
              </a:lnSpc>
              <a:spcBef>
                <a:spcPts val="0"/>
              </a:spcBef>
              <a:spcAft>
                <a:spcPts val="0"/>
              </a:spcAft>
              <a:buNone/>
            </a:pPr>
            <a:r>
              <a:rPr b="0" i="0" lang="es-ES" sz="2400" u="none" cap="none" strike="noStrike">
                <a:solidFill>
                  <a:srgbClr val="F07F09"/>
                </a:solidFill>
                <a:latin typeface="Arial"/>
                <a:ea typeface="Arial"/>
                <a:cs typeface="Arial"/>
                <a:sym typeface="Arial"/>
              </a:rPr>
              <a:t>c) Darte la vuelta, preguntarle a otro compañero y prometerte a ti mismo que no le vas a ayudar a él en la vida y que cuando te pida ayuda le vas a recordar este momento. </a:t>
            </a:r>
            <a:endParaRPr/>
          </a:p>
          <a:p>
            <a:pPr indent="0" lvl="1" marL="457200" marR="0" rtl="0" algn="just">
              <a:lnSpc>
                <a:spcPct val="150000"/>
              </a:lnSpc>
              <a:spcBef>
                <a:spcPts val="1200"/>
              </a:spcBef>
              <a:spcAft>
                <a:spcPts val="0"/>
              </a:spcAft>
              <a:buNone/>
            </a:pPr>
            <a:r>
              <a:rPr b="0" i="0" lang="es-ES" sz="2400" u="none" cap="none" strike="noStrike">
                <a:solidFill>
                  <a:schemeClr val="dk1"/>
                </a:solidFill>
                <a:latin typeface="Arial"/>
                <a:ea typeface="Arial"/>
                <a:cs typeface="Arial"/>
                <a:sym typeface="Arial"/>
              </a:rPr>
              <a:t>La asertividad no solo consiste en responder de inmediato, sino también en actuar consecuentemente pasado el tiempo, con personas insolidarias o poco generosas con nosotros/as.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79"/>
          <p:cNvSpPr txBox="1"/>
          <p:nvPr/>
        </p:nvSpPr>
        <p:spPr>
          <a:xfrm>
            <a:off x="608076" y="476672"/>
            <a:ext cx="7924364" cy="1566722"/>
          </a:xfrm>
          <a:prstGeom prst="rect">
            <a:avLst/>
          </a:prstGeom>
          <a:noFill/>
          <a:ln cap="flat" cmpd="sng" w="9525">
            <a:solidFill>
              <a:srgbClr val="F07F0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lang="es-ES" sz="2200">
                <a:solidFill>
                  <a:schemeClr val="dk1"/>
                </a:solidFill>
                <a:latin typeface="Arial"/>
                <a:ea typeface="Arial"/>
                <a:cs typeface="Arial"/>
                <a:sym typeface="Arial"/>
              </a:rPr>
              <a:t>2. Un profesor tiene la costumbre de decir las notas de los exámenes en voz alta, mientras los reparte corregidos para que veáis los errores. Cuando te da el tuyo exclama ¡Vaya porquería de examen, te has lucido! Tú… </a:t>
            </a:r>
            <a:endParaRPr sz="2200">
              <a:solidFill>
                <a:schemeClr val="dk1"/>
              </a:solidFill>
              <a:latin typeface="Arial"/>
              <a:ea typeface="Arial"/>
              <a:cs typeface="Arial"/>
              <a:sym typeface="Arial"/>
            </a:endParaRPr>
          </a:p>
        </p:txBody>
      </p:sp>
      <p:sp>
        <p:nvSpPr>
          <p:cNvPr id="950" name="Google Shape;950;p79"/>
          <p:cNvSpPr txBox="1"/>
          <p:nvPr/>
        </p:nvSpPr>
        <p:spPr>
          <a:xfrm>
            <a:off x="713302" y="2043394"/>
            <a:ext cx="7819138" cy="4351338"/>
          </a:xfrm>
          <a:prstGeom prst="rect">
            <a:avLst/>
          </a:prstGeom>
          <a:noFill/>
          <a:ln>
            <a:noFill/>
          </a:ln>
        </p:spPr>
        <p:txBody>
          <a:bodyPr anchorCtr="0" anchor="t" bIns="45700" lIns="91425" spcFirstLastPara="1" rIns="91425" wrap="square" tIns="45700">
            <a:normAutofit/>
          </a:bodyPr>
          <a:lstStyle/>
          <a:p>
            <a:pPr indent="-342900" lvl="1" marL="800100" marR="0" rtl="0" algn="just">
              <a:lnSpc>
                <a:spcPct val="130000"/>
              </a:lnSpc>
              <a:spcBef>
                <a:spcPts val="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Te indignas y le sueltas: “¡tú sí que te acabas de lucir!”</a:t>
            </a:r>
            <a:endParaRPr/>
          </a:p>
          <a:p>
            <a:pPr indent="-342900" lvl="1" marL="800100" marR="0" rtl="0" algn="just">
              <a:lnSpc>
                <a:spcPct val="13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Saltas la mesa, le arrebatas el examen y le das un sopapo.</a:t>
            </a:r>
            <a:endParaRPr/>
          </a:p>
          <a:p>
            <a:pPr indent="-342900" lvl="1" marL="800100" marR="0" rtl="0" algn="just">
              <a:lnSpc>
                <a:spcPct val="13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Aunque te enfada mucho que te hable así, esperas a llegar a casa y lo hablas con tus padres para que vayan a verle; no puede hablarle así a un alumno.</a:t>
            </a:r>
            <a:endParaRPr/>
          </a:p>
          <a:p>
            <a:pPr indent="-342900" lvl="1" marL="800100" marR="0" rtl="0" algn="just">
              <a:lnSpc>
                <a:spcPct val="130000"/>
              </a:lnSpc>
              <a:spcBef>
                <a:spcPts val="1800"/>
              </a:spcBef>
              <a:spcAft>
                <a:spcPts val="0"/>
              </a:spcAft>
              <a:buClr>
                <a:srgbClr val="000000"/>
              </a:buClr>
              <a:buSzPts val="2200"/>
              <a:buFont typeface="Calibri"/>
              <a:buAutoNum type="alphaLcParenR"/>
            </a:pPr>
            <a:r>
              <a:rPr b="0" i="0" lang="es-ES" sz="2200" u="none" cap="none" strike="noStrike">
                <a:solidFill>
                  <a:schemeClr val="dk1"/>
                </a:solidFill>
                <a:latin typeface="Arial"/>
                <a:ea typeface="Arial"/>
                <a:cs typeface="Arial"/>
                <a:sym typeface="Arial"/>
              </a:rPr>
              <a:t>Le contestas: “así no me animas a hacerlo mejor, profe” con una sonrisa.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txBox="1"/>
          <p:nvPr>
            <p:ph type="title"/>
          </p:nvPr>
        </p:nvSpPr>
        <p:spPr>
          <a:xfrm>
            <a:off x="862496" y="160339"/>
            <a:ext cx="7247619" cy="67637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3200">
                <a:solidFill>
                  <a:srgbClr val="FF6600"/>
                </a:solidFill>
                <a:latin typeface="Arial"/>
                <a:ea typeface="Arial"/>
                <a:cs typeface="Arial"/>
                <a:sym typeface="Arial"/>
              </a:rPr>
              <a:t>TRASTORNOS DEL APRENDIZAJE</a:t>
            </a:r>
            <a:endParaRPr/>
          </a:p>
        </p:txBody>
      </p:sp>
      <p:pic>
        <p:nvPicPr>
          <p:cNvPr id="168" name="Google Shape;168;p8"/>
          <p:cNvPicPr preferRelativeResize="0"/>
          <p:nvPr/>
        </p:nvPicPr>
        <p:blipFill rotWithShape="1">
          <a:blip r:embed="rId3">
            <a:alphaModFix/>
          </a:blip>
          <a:srcRect b="0" l="0" r="0" t="5838"/>
          <a:stretch/>
        </p:blipFill>
        <p:spPr>
          <a:xfrm>
            <a:off x="7112373" y="3213129"/>
            <a:ext cx="1995484" cy="1545622"/>
          </a:xfrm>
          <a:prstGeom prst="rect">
            <a:avLst/>
          </a:prstGeom>
          <a:noFill/>
          <a:ln>
            <a:noFill/>
          </a:ln>
        </p:spPr>
      </p:pic>
      <p:pic>
        <p:nvPicPr>
          <p:cNvPr descr="https://encrypted-tbn0.gstatic.com/images?q=tbn:ANd9GcRW6kKz00EPGNtIXh6y130-Op5hywIT4YTlNvRGuuYuF_H-BV6e" id="169" name="Google Shape;169;p8"/>
          <p:cNvPicPr preferRelativeResize="0"/>
          <p:nvPr/>
        </p:nvPicPr>
        <p:blipFill rotWithShape="1">
          <a:blip r:embed="rId4">
            <a:alphaModFix/>
          </a:blip>
          <a:srcRect b="0" l="0" r="0" t="0"/>
          <a:stretch/>
        </p:blipFill>
        <p:spPr>
          <a:xfrm rot="-719723">
            <a:off x="5984492" y="1479705"/>
            <a:ext cx="2823661" cy="1416285"/>
          </a:xfrm>
          <a:prstGeom prst="rect">
            <a:avLst/>
          </a:prstGeom>
          <a:noFill/>
          <a:ln>
            <a:noFill/>
          </a:ln>
        </p:spPr>
      </p:pic>
      <p:sp>
        <p:nvSpPr>
          <p:cNvPr descr="data:image/jpeg;base64,/9j/4AAQSkZJRgABAQAAAQABAAD/2wCEAAkGBxQSEhUUExQVFBUXFRQaFxgXEhYXGhgeFRUXGBgYFhgaHCggGBolHRYUITMhJSkrLi4uGB8zODMsOSgtLisBCgoKDg0OGhAQGy0lHyQwLCwsNCwsLCwtLCwsLywsLi8sLCwsLC4sLC00LC0sLCw0LCwsLCwsLCwsLCwsLCwsLP/AABEIAN4A4wMBIgACEQEDEQH/xAAcAAEAAgMBAQEAAAAAAAAAAAAABQcDBAYCCAH/xABMEAABAwICBgYGBQgIBQUAAAABAAIDBBEFIQYSMUFRYQcTInGBkRQyQlKhwSMzcrHRFUNTYoKSsvAIJKKzwsPS4RZjk6PxFzRkdIP/xAAaAQEAAwEBAQAAAAAAAAAAAAAAAQIDBAUG/8QALhEAAgIBAwIDBwQDAAAAAAAAAAECEQMEEjEhQQVRoRQiMmFxgdETUrHxI5Hh/9oADAMBAAIRAxEAPwC8UREAREQBERAEREAREQBERAEREAREQBERAEREAREQBERAEREAREQBERAEREAREQBF+ONhc5BVPpr0nuJdBh5FhcPqSLgHYRCNjvtnLhdRKSirZaMXJ0ixMd0jpaNutUzsiG4OPaPJrRm49wXC4h0ywi4p6Webg52rE3+0b28FVL2azzJI50sh2ySOL3nxOzuC9Lmlqf2o6o6X9zO4n6Yq32aOADnM9x+AC/KfprqAfpKKNw36kxB8nBcQscsId38VT2iRf2aBb2FdM1E8gTsmpibZvZrsz4uZew7wu/w3EoqhgfDIyVh2OY4OHwXypLEWmxXrDK2alkEtLK+B/wCoSGu5PZscO9axzp8mMtO1wfWaKtOj7pUZVubT1gbBUmwa4H6Ob7JPqu/VPHLgrLXQnZztVyEREICIiAIiIAiIgCIiAIiIAiIgCIiAIiIAiLjOlPSM0dJqRutPOTHGRtaLfSSD7LTlzIUN0rJSt0cX0m6ampe+jp3EQMOrM9p+ucNsbSPYacjxII2beGghLiGtH4BYoow0ADYBkpmih1W8zmV585ubs9LHjUFQhpGt3XPErK+IHIgLSrcZiieI3FxefZa0uOezYvJxuMesJW/agkHyUqD8g5xXc16mHVdbduWCSQNF3EADeVsvdLUvDaWCWU22lhY0cy51hZdpoz0dsYRLWkTyjMRj6pncD655lFifcb7+E4ClppqoEU9PLMPeDdVng51gVl/4RxDfTtHIytur2aABYCwGwDIDuC0q9mYPFaqMV2KtS8z5+xihmhFqmCSIXyftAO4hw2K5OhrpCNUPQql+tOxpMcht9Kwbj+uAfEC+4qRkYHAhwBByIIuD3jeuE0g0KbBesoS+KeIiRrARqHUNzYbRlfK9itYNLoc+WDfU+gEUNohj7K+kiqWW7be0PdcMnN8DdTK2OYIiIAiIgCIiAIiIAi8ySBou4gDiTYKAqNOcOY7UdW04cNo65uXeb2CA6FFgpKyOVodG9kjTsLXBw8ws6AIiIAiIgCobpTxLr8Se2/Zp2Njb9p9nyf5Y8FfK+Y8Sn6ypqpPfqqk+HWuAHgAB4LHO6gb6dXMwsGY7wp1QKl6aoDhz3hcSO9nirw+OQgub2hscCWuHc4ZrotF9J5aeSOGpeZ4JHBjJH26yJzsmhzvbYTYXOYJ3qFfIBtICwUUTquphhYDbrGPceDYnB5J4C4aO9wWsJO6M5xVX3Lkec15X6V+K5cLXrh2fELYWvXHs+IREPgj0RasWJROkMTZGmQXu0HPLb5Kxma3Q/L6NV12H+wHieIcA8AOAHD1fJWuqYwx5i0kpbbJqWRp/ZbK7/LarnXQnaOGaqTQREUlQiIgCLmdJNPKKi7MsuvJuiiHWSH9lvq+NlXOOaf4jV3bTtbQxH2j25iP4WffzVZTjHlm+HTZczrHFstTSDSekom61TOyPg0m7j9lozKq7GumqSUmPDaVzv+bLs79QZDxd4LkI9HYy8yTOfPITdzpHE3Pz8VJSvZEwuya1oJNhbYueWqXEUexh8CnW7NKl8uvrx/JF1kGIYjMyOpqXyySX1YWnVjY32nvDbNDG91zsuu0rMPw3AqUGSJk8zhYazWl8p32BuGMH83K2uj2jbT0kmIVHZdMzrCT7ELQXMaO8G/O4XH4FE/Fax+IVA+ia60EZ2DV2ZcBtPFxXJPJLLJ7n7sea7vyPPzfpqVYl07ef1Z6w3Ca2d4qo3x4YT2mMgiLSQcwZQCAfG/crQ6OdMJal0tJVhoq4ACXNybKw7JGjdtF+8KKUXR/RY1Qyj882aF3OzdcX8lrptQ3Pa+DnyQSVlxoiL0DAIiIAvlx7bSTtO1tRUA+Ez19Rr5p0zpvRsUrIzsfMZR3Tdu/7xcsNQrgb6Z1M0kWGWezmsa18j3eqxjdZx7gF+YbUmd/VRxvMutq9Xq9oEbSfdA3k7FyKEmro7nOKdWbDWlxDWguc42a0C5cTsACtTQ3Rz0SMufZ00ltc+6Bsjad4GZvvJPJedEtFm0o15LPnIsXDNrAfZjv8XbT3ZLpFpGNEckTpNjYpIdfVDnOcGsaXaoJIJzNjYAAnYtDRDS1taXsLWsljsSGuLmuacg5pIB25EbvFfvSBgD62kLIjaVjg+PO1yAQW35gkLjuiTRWpp6mWeeMxDqnRgO2uLnNdfuGr8VsktvzMm5rIl2LVWlXvzA4LamkDRdRbnXNyqo0kzDVl3Vv1PW1XavfY2+KpjQ6tnlrYI8+zJrPyNwGg65dw2keKuxYYaSNrnOaxrXO9ZwaAT3kbVdSpGM4bmmc9A7W0kw9o9mCYnleOo/281dapvo9j9Jx6qnGbaeERA7ruyy8nq36moZG0ve5rGtFy5xAAHMlbR4OWbuTMqxVNQyNpfI5rGgXLnODQOZJyCq7SLpiYZBTYZEaqdx1WuItHf9UXu+23cOa1KPQSsr3CXF6l0ovcU8Ti2Nud7OLQB5Z81nlzQx/F/wBIjFy4Opq+kiKR5iw+J9fINpYdSFvN8xFgO691GaRVUzKeSoxGoIY0ZU1MTExxPqxmS+vISctrRnmCuuwzBY4GCONjY2DY1gsP9yq46QKts+JQ0t7Q0zRNLc5Okd9W092RtzK4Xny5X092PqdGLEpSUV1bOdwrC3vJlMTWPfnZrQ1sbTmGN423naTcqdgwf33eA/FZpcWYNl3dwsPitSXGHey0DvzWbds+vxQyQgoY1SQxWNjA1rQATmTv5Zrmq2n9KqaaiH52QGT7DO0b+R8lLzTF5u43KydFFL1+IVVUcxE0RR959b4N/tKb2xc/JevYw8TyPFp1jvrJ19uX+De6YsRIip8PhydUOaCBuYwhrRYbifgwqQwqgZTxMhZ6rG2795PibnxXNUs3p2M1VQc46b6KPhcFzbjyefEKfxigdI0Oif1czM2O3Hix49ph+G0LNrbGOP7v6s+YXVuRIrRe2+IYZ/8AZk/uHn5LU0dx4VIcxzernjNpYzuPvN4tPFS+Exa+J0Y9xtTJ5NYwfxq+CLWZJkTdxZaKIi9c5QiIgCprp7wUtdBWtHZsYZjwubxuPjrDxCuVR+P4RHV08tPKLskYWniL7HDmDY+Chq1RKdOz5x6PJw3FYtbZ1UgH7p/3V2wxsuXNa0F3rODQCe87SqIpKCTD8WhgnyfHLq61rB7HghrxyN1czXEbDZYONJI7ccrslkUe2rdyPgvXpp4BVo13I3limnDe/gtJ9S47/LJYUobj3LKXG5XhEUlQozSTF20lNJM7a0WaOLj6o8/uUmTbM5BcNR0hx7EWxNv6DTO1pXbpCDawPPMDlc71aKtmeSe1G7oJjIwmg9Qz11WevMd7BjHZRumfbsA9p1tpuVHYk2bEX6+IVN2NzETOxE3ube7zzK0tIKuSmqZW1MZhe+R5Bewhrm3szUfsLQ0NA4WWnV4kTE8tLT2H5jP2SssuSd0uiPV0Ok0qx75PdKr+S+35Os6GsLidNUVwZ2GuMNOLCwaB23DmbgeJVsOqzuACrbo8qTT4fTsaG2LNc7czIS4/f8F0f5bf7rfivNzzySm644PLVS96XLOhdMTtOSofCagzyVNUds07y37LTZo/ngrJx3SB7KaZ2qBaJ/H3SqrwKoLKeNth6oPnmr6eElGTfyR6Xhaj7RufZP8A2+n5J5FoenngE/KB90ea12s+k/WgZ6+o6uJ7/da4+QyU70fN9BwKSpOTntmm5n2I/PVB/aXDaT15NO5oFi4tbt4ldX0i4h1OEx0jW6usYY8j7lnEebQplByjGHm/RHznjGZSypLsvV/0fvRxRdXRNefWmc6Rx43yHwC7qasjdGG6vaAsMtnO64bDK98UUcYDbMYxoy91oCzS4xJbaGjjb5lZzTlJs8hVSIjT21PUUtVGdWXrAx4HtsPvcd48eSsnQan162eW2UcEcbTzlcZHjyZF5qpKWB2JVbCLmngdrPkOx7hnZp37B4XPBXn0ewf1YzEWNRI+T9n1Iv7DGHxXZgh7yvlL+eDKb6P5nToiLtMgiIgCItetro4Wl8sjI2ja572sA7y42QHMdIehDMSja5p6upiOtDLbYRmGu4tvbuXBYTpO5kppMQb6PVNyz9STcHMdszt3HcuxxfpbwyAkCYzu4QtL79ztnxVd6d9JFNXxar8Le9l7Nllk6tzCd7S1psPGyq0mXhNxfQ7tFUWDYrX0jR1b21Ee6Nzi6w3arsj/ADsXQ0fSZHsqKeaF2+w1m/Gx+BWTizpWWL5O8RcvF0g0Dvz1u9jh8l4n6RKFuyRzuTY3FRtZbfHzOrWOpqGxtL3uDGja5xsB4qva7pOLiGUtM4lxDQ6U2F3Gw7I+ZUZpphFSGsNdUa88ptFTRnss4yP3ao5AknfkrKD7lJZorgzaUaVyV5dT0l2wbJJSCNfkBtDeW08l+aL4/iVGz0WmlgjDbusYgS659fWt2tw5JRUojY1jdwt38StJ1T19RHHDn1Tw+SXcAMiwcQdnhyV104OeTcnbOgxDSfGJWFkxpJmHa18LXA+BauErMKqS5z2xsjve7YnBredml3wVgqNcM03EccEfo5pRXQ07HGnM1M0aocGkEBmW0X2cwuuwbTekqLDX6p59mQW8neqfNYei99o6mLcyoJA5PaD8l56NtGKWoxHE6eeFkkbSHMuM2dt3qEZtydu4BYT08Jt9ma24xTJrSOIvpJwM7xPt+6q9oDeJn2G/cran6L3QG9BVvjb+gnBmi7gbhzfiq6xbRetobiWleYgSWvgvMxozNnWGs1o4kclktPKCa5O/w/VY4ZHudWjRRa8FdG/JrxfgTY+RzWwqNVye/GUZK4uzTrIteWlZudUR37gc1OdJby+eji4yF3kWj8VGMyqKV24VEd/2rtHxIUxphlieHk7Ln+IfiFKfvR+jPA8SX+Z/YkmYbK4Ehu7K5AvyzWJuijpv/dSdj9DESAftv2u8LLq0XL+rJcHLtRGVcAZHHTQAMMz2wxhthbX9dw+ywOd4K3aSnbGxsbRZrGta0cA0WH3Ktej2H0yulqtsNKHQwnc6R31r28bN1W35nirPXp6bHshb5Zz5JWwiIugzC5fTbTulwxo69xdI4XZEwAvdzzyaOZXUKjdBqdtbiOIVs4Ejm1BZFrC+oA51rX4NDAPFRJ0rLQjudGtiHSjiVcXNo2spIwbOe6zpOPtCwNuA8VF/8KvqT1lZUSzuOfaebeAvkFhwI3dVO96qm+9dAK51rZd9lVsUaP5HigIEbGjLc3PxO0rUrKYEEEXaciD9ykHvJNzmV5dzUEnIMcaN4a4kwOPZO3qydx5Kbe0OFjYgj71lrKEOaWkazSMwoPDZXQSejyG42xOO8e6eYU8kHa6HNp6lklDURRGZsbuqkMbdZ8ZBAOta+uzIc8iq2kjdTPdBJETNG4tcABbLYb8CuhxFz4yyoiNpYHa7eY9pp5EKJbXOqZJqlwsZZHOttsNgF+WzwV0yrPWERmaTWeOrhpi2acki+q03DWje5xyHMqRpqmStqJK2X1nktib7jAcgP54neoSGgNTUajSQwBvWkHKwNwOZU7jeJdQGwQC8zrAAZ6o49/8A5UN9iUamOVzi4U0GcjsnkeyOAO7LaVOYNhjaeMMbmdrncT+C19HsFFO27u1K713fIfzmpSOUG4BzG0KjJPajXHMrfldYEqPQkkOjh39ZrRuvEfgV0HQ72sVxV/Atb/3Hj/AoPo1aOtrZN3WMb+60krov6P8ADrDEKj9LUgA8dXWef7xTHllpfAi3ERFcyOV0m6PaCuzlga2T9JH9G/xIyd4gqtMa6IK6n7VFUNnYPzcvZf4H1T5hXqihpPkvDJKDuLr6Hynizp6bsVlPJTuuNV5aS3Wabgg7DmL5EqZ0sxJlTTU1dEQTDK0yAbW3IuCOGsB5hfSE0TXgtcA5p2ggEHvB2rj8Z6L8NqNY9R1LnAguhcYznxA7J7iCsngjaa7GuXUzy/H1ICGUPa1zTcOAcDxDhcH4rndI8TklkbQUfaqpjYndE0i5c47jby8lNxdF9dC3qYMRaIPZ14byMHAEGy7LQnQenw1jur1pJX/WTPze/O9uQ5ed1z4tHUrlwVlltdCS0WwKOhpYqaL1WNzPvOObnHmTcqVRF3GIREQH4dipLoi214/+Wf8AEruVD6AEsrMUj2atW7+8lHyVJ/Ca4XU0QWj+XpA4VU38SkXzgc+5Q0DNSoq2cKh5/ezW2oKszPqSdmSxxyDXaDtJNvAX8l5WHAvppZJR6rfo2eGb3d17eSEEyo/G8O6+Owye3tMdwI+RUgigki8DqxPFdzQHtu2QWGThkfNcoyN0U0sDRc630Y+1s8AM/BT9WfRqtsmyOfsv4Bw9U/H71r4s8x4hE9rS4uiI1RtJ7Y/DyV0QzO4iihbGwa88mwAZucdrj+qLrZwLBuqvJIdeZ+bnbbX3NWfDsO1XGWQh0z9p3NHuM5DjvUiq2SfhKgMHl/rlQ39SM+Vv9SnZT2T3LloBavfzhH3t/BEQzoqqS+QWo99gSdgBJ8BdYKqvjjF3vaPG58AM15p8PrMQaWUdLI5rsjK4ajADvDnWFlKQslNHakUmETVD+y6Z0rmg7SXdhgHHZfuVp9DmEmmwqnBFnSAynKx+kNxf9nVXOaK9D9nRS4jN6QYmgMgb9Uy2wH3gLbgL77q2AFZKhKV0j9REUlQiIgCIiAIiIAiIgCIiAKjsNj6nHcTi98iQc9Yh/wDmFXiqa6T9WhximrXZRTxOikdbIFu/yLfJRJWi8HUkzkcai6vE6lv6RkUg/dAPxX6tbTHHqWSsgnilDx1bmSEB2QBJbtGeZK0naR0/vn9x34KlOiZ1uZmx2s6qI29Z3Zb3ldBhFCKemYz2iAD97j5rlcMd6bWM1b9VENbMWuTy7/4V2tc+7rDY3JGVRroiKCSG0tiDqV5OWrZzTzByt5rVpwX1sJdtZSgnvdcf4lm0m7ZggH5yQF32WZn+eSz4Yy9RUP4OZGP2Wg/NW7EEsiIqkmKo9U/zvWrojgUVZizYZ9fUdTPPYe5hJadhLc7cls1Z7PisvR+62N03OKYfBWiQy2cJ6P8ADqcgx0kRcNjnt6xw5gvvY9y6ZrQBYAAcAv1FcqEREAREQBERAEREAREQBERAEREAWriOGxVDNSaNkrL31XsDhcb7HetpEBCxaI0LdlHTf9CM/eFo6X1FPhtFPUNhhaWMOoBGxoL3ZMGQ94hdQq46fINbCnHW1dWaI29+5LdX438EBVuh/wBFGZXm8kpc9xO3O9r/AH+KlHVQ5lQIrXtaAIJHEAe6Bs71rSV1UfVpwO94PzVKLHSGr5Lyao8AuWc2ufvYzu1fwJRuAyv+tqHHk0n7z+CULNiTEm+mOe97WiJga3mXZmw3rLFWSNa7UikfrPc7Mhgztbab7ANyzUGCxRZtZd3vHM+HBbyAhH1dadkLG97gf8S8irrhthYe4j/Up1EsEXFisuyWCRvNvbHkuj6Kj6TjLHxglkMMhe6xABdkAb7Dc28DwWgu2/o6sHo1W7eam3kwH5lSiGW4iIrEBERAEREAREQBERAEREAREQBERAEREAVSdL1V6TVU9G03ZD9NLbe52UTfIPNuYVn4xiLKaCSeQ2ZGxzneA2d52eK+f4NI4nyOnfNGZJXmR4LwLF2xgvua2zR9lQyUbc1CGmxz8V4EDeC9Or2SG4ew34PafmvQKzLHkRDgF6DRwX6iA8yGwPcoTEq0Qxl5ztsHEnYFLVbsrcVzNQz0isji2sj7b+/h/CPEqUQyUw2kqHgOkcwXsdQMJIB3XvtUg6l5qVpalrW7Df71E19S1ozcBfiQEJNZdr/R2d/V6xvCpv5sA+Sripx2Fmx2ueDM/jsVhf0cjeKsduMzf4SfmrRKsuJERWICIiAIiIAiIgCIiAIiIAiIgCIiAIiICveminqZKWJsET5ohKHTtjF3FrBrM7PtDWANhwCo91dSOJD2BjgbEPisQRtBtsK+slG4po/S1P19PFLzfG0nztdAfMIpKJ+zq/B5HzWRmDQew5w+zKr1reifCpNtKGfYe9n3FRk3Qjhh9UTs7pr/AHgoCovyQR6s84//AEuv30GYbKqXxsVZ8nQbTD6urqmftMI+DQsf/oqdn5RmtwMLT8dZAUzUYhPc/TuIF7Ehu7wW1g1DI5pl69zHPzdq2ueF1dmC9C9FC4OmfLU29l5a1ni1oz7iVlxboYw6ZxcwS05P6KSw8GuBAQFJV8IYO3PM925ofbztsCg3xN2uz73XV7t6CKO9zU1R5a0ef9hTmGdEOFwm5hMp/wCbI5w8sh8EB854fSSTv6umifK87mNJtzPAcyvpLok0SfhtFqTW66V5kkANw24Aa2/EAC/O66zD8NhgbqwxMibwYwNHw2raQBERAEREAREQBERAEREAREQBERAEREAREQBERAEREAREQBERAEREAREQBERAEREAREQBERAEREAREQBERAEREB//2Q==" id="170" name="Google Shape;170;p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data:image/jpeg;base64,/9j/4AAQSkZJRgABAQAAAQABAAD/2wCEAAkGBxQSEhUUExQVFBUXFRQaFxgXEhYXGhgeFRUXGBgYFhgaHCggGBolHRYUITMhJSkrLi4uGB8zODMsOSgtLisBCgoKDg0OGhAQGy0lHyQwLCwsNCwsLCwtLCwsLywsLi8sLCwsLC4sLC00LC0sLCw0LCwsLCwsLCwsLCwsLCwsLP/AABEIAN4A4wMBIgACEQEDEQH/xAAcAAEAAgMBAQEAAAAAAAAAAAAABQcDBAYCCAH/xABMEAABAwICBgYGBQgIBQUAAAABAAIDBBEFIQYSMUFRYQcTInGBkRQyQlKhwSMzcrHRFUNTYoKSsvAIJKKzwsPS4RZjk6PxFzRkdIP/xAAaAQEAAwEBAQAAAAAAAAAAAAAAAQIDBAUG/8QALhEAAgIBAwIDBwQDAAAAAAAAAAECEQMEEjEhQQVRoRQiMmFxgdETUrHxI5Hh/9oADAMBAAIRAxEAPwC8UREAREQBERAEREAREQBERAEREAREQBERAEREAREQBERAEREAREQBERAEREAREQBF+ONhc5BVPpr0nuJdBh5FhcPqSLgHYRCNjvtnLhdRKSirZaMXJ0ixMd0jpaNutUzsiG4OPaPJrRm49wXC4h0ywi4p6Webg52rE3+0b28FVL2azzJI50sh2ySOL3nxOzuC9Lmlqf2o6o6X9zO4n6Yq32aOADnM9x+AC/KfprqAfpKKNw36kxB8nBcQscsId38VT2iRf2aBb2FdM1E8gTsmpibZvZrsz4uZew7wu/w3EoqhgfDIyVh2OY4OHwXypLEWmxXrDK2alkEtLK+B/wCoSGu5PZscO9axzp8mMtO1wfWaKtOj7pUZVubT1gbBUmwa4H6Ob7JPqu/VPHLgrLXQnZztVyEREICIiAIiIAiIgCIiAIiIAiIgCIiAIiIAiLjOlPSM0dJqRutPOTHGRtaLfSSD7LTlzIUN0rJSt0cX0m6ampe+jp3EQMOrM9p+ucNsbSPYacjxII2beGghLiGtH4BYoow0ADYBkpmih1W8zmV585ubs9LHjUFQhpGt3XPErK+IHIgLSrcZiieI3FxefZa0uOezYvJxuMesJW/agkHyUqD8g5xXc16mHVdbduWCSQNF3EADeVsvdLUvDaWCWU22lhY0cy51hZdpoz0dsYRLWkTyjMRj6pncD655lFifcb7+E4ClppqoEU9PLMPeDdVng51gVl/4RxDfTtHIytur2aABYCwGwDIDuC0q9mYPFaqMV2KtS8z5+xihmhFqmCSIXyftAO4hw2K5OhrpCNUPQql+tOxpMcht9Kwbj+uAfEC+4qRkYHAhwBByIIuD3jeuE0g0KbBesoS+KeIiRrARqHUNzYbRlfK9itYNLoc+WDfU+gEUNohj7K+kiqWW7be0PdcMnN8DdTK2OYIiIAiIgCIiAIiIAi8ySBou4gDiTYKAqNOcOY7UdW04cNo65uXeb2CA6FFgpKyOVodG9kjTsLXBw8ws6AIiIAiIgCobpTxLr8Se2/Zp2Njb9p9nyf5Y8FfK+Y8Sn6ypqpPfqqk+HWuAHgAB4LHO6gb6dXMwsGY7wp1QKl6aoDhz3hcSO9nirw+OQgub2hscCWuHc4ZrotF9J5aeSOGpeZ4JHBjJH26yJzsmhzvbYTYXOYJ3qFfIBtICwUUTquphhYDbrGPceDYnB5J4C4aO9wWsJO6M5xVX3Lkec15X6V+K5cLXrh2fELYWvXHs+IREPgj0RasWJROkMTZGmQXu0HPLb5Kxma3Q/L6NV12H+wHieIcA8AOAHD1fJWuqYwx5i0kpbbJqWRp/ZbK7/LarnXQnaOGaqTQREUlQiIgCLmdJNPKKi7MsuvJuiiHWSH9lvq+NlXOOaf4jV3bTtbQxH2j25iP4WffzVZTjHlm+HTZczrHFstTSDSekom61TOyPg0m7j9lozKq7GumqSUmPDaVzv+bLs79QZDxd4LkI9HYy8yTOfPITdzpHE3Pz8VJSvZEwuya1oJNhbYueWqXEUexh8CnW7NKl8uvrx/JF1kGIYjMyOpqXyySX1YWnVjY32nvDbNDG91zsuu0rMPw3AqUGSJk8zhYazWl8p32BuGMH83K2uj2jbT0kmIVHZdMzrCT7ELQXMaO8G/O4XH4FE/Fax+IVA+ia60EZ2DV2ZcBtPFxXJPJLLJ7n7sea7vyPPzfpqVYl07ef1Z6w3Ca2d4qo3x4YT2mMgiLSQcwZQCAfG/crQ6OdMJal0tJVhoq4ACXNybKw7JGjdtF+8KKUXR/RY1Qyj882aF3OzdcX8lrptQ3Pa+DnyQSVlxoiL0DAIiIAvlx7bSTtO1tRUA+Ez19Rr5p0zpvRsUrIzsfMZR3Tdu/7xcsNQrgb6Z1M0kWGWezmsa18j3eqxjdZx7gF+YbUmd/VRxvMutq9Xq9oEbSfdA3k7FyKEmro7nOKdWbDWlxDWguc42a0C5cTsACtTQ3Rz0SMufZ00ltc+6Bsjad4GZvvJPJedEtFm0o15LPnIsXDNrAfZjv8XbT3ZLpFpGNEckTpNjYpIdfVDnOcGsaXaoJIJzNjYAAnYtDRDS1taXsLWsljsSGuLmuacg5pIB25EbvFfvSBgD62kLIjaVjg+PO1yAQW35gkLjuiTRWpp6mWeeMxDqnRgO2uLnNdfuGr8VsktvzMm5rIl2LVWlXvzA4LamkDRdRbnXNyqo0kzDVl3Vv1PW1XavfY2+KpjQ6tnlrYI8+zJrPyNwGg65dw2keKuxYYaSNrnOaxrXO9ZwaAT3kbVdSpGM4bmmc9A7W0kw9o9mCYnleOo/281dapvo9j9Jx6qnGbaeERA7ruyy8nq36moZG0ve5rGtFy5xAAHMlbR4OWbuTMqxVNQyNpfI5rGgXLnODQOZJyCq7SLpiYZBTYZEaqdx1WuItHf9UXu+23cOa1KPQSsr3CXF6l0ovcU8Ti2Nud7OLQB5Z81nlzQx/F/wBIjFy4Opq+kiKR5iw+J9fINpYdSFvN8xFgO691GaRVUzKeSoxGoIY0ZU1MTExxPqxmS+vISctrRnmCuuwzBY4GCONjY2DY1gsP9yq46QKts+JQ0t7Q0zRNLc5Okd9W092RtzK4Xny5X092PqdGLEpSUV1bOdwrC3vJlMTWPfnZrQ1sbTmGN423naTcqdgwf33eA/FZpcWYNl3dwsPitSXGHey0DvzWbds+vxQyQgoY1SQxWNjA1rQATmTv5Zrmq2n9KqaaiH52QGT7DO0b+R8lLzTF5u43KydFFL1+IVVUcxE0RR959b4N/tKb2xc/JevYw8TyPFp1jvrJ19uX+De6YsRIip8PhydUOaCBuYwhrRYbifgwqQwqgZTxMhZ6rG2795PibnxXNUs3p2M1VQc46b6KPhcFzbjyefEKfxigdI0Oif1czM2O3Hix49ph+G0LNrbGOP7v6s+YXVuRIrRe2+IYZ/8AZk/uHn5LU0dx4VIcxzernjNpYzuPvN4tPFS+Exa+J0Y9xtTJ5NYwfxq+CLWZJkTdxZaKIi9c5QiIgCprp7wUtdBWtHZsYZjwubxuPjrDxCuVR+P4RHV08tPKLskYWniL7HDmDY+Chq1RKdOz5x6PJw3FYtbZ1UgH7p/3V2wxsuXNa0F3rODQCe87SqIpKCTD8WhgnyfHLq61rB7HghrxyN1czXEbDZYONJI7ccrslkUe2rdyPgvXpp4BVo13I3limnDe/gtJ9S47/LJYUobj3LKXG5XhEUlQozSTF20lNJM7a0WaOLj6o8/uUmTbM5BcNR0hx7EWxNv6DTO1pXbpCDawPPMDlc71aKtmeSe1G7oJjIwmg9Qz11WevMd7BjHZRumfbsA9p1tpuVHYk2bEX6+IVN2NzETOxE3ube7zzK0tIKuSmqZW1MZhe+R5Bewhrm3szUfsLQ0NA4WWnV4kTE8tLT2H5jP2SssuSd0uiPV0Ok0qx75PdKr+S+35Os6GsLidNUVwZ2GuMNOLCwaB23DmbgeJVsOqzuACrbo8qTT4fTsaG2LNc7czIS4/f8F0f5bf7rfivNzzySm644PLVS96XLOhdMTtOSofCagzyVNUds07y37LTZo/ngrJx3SB7KaZ2qBaJ/H3SqrwKoLKeNth6oPnmr6eElGTfyR6Xhaj7RufZP8A2+n5J5FoenngE/KB90ea12s+k/WgZ6+o6uJ7/da4+QyU70fN9BwKSpOTntmm5n2I/PVB/aXDaT15NO5oFi4tbt4ldX0i4h1OEx0jW6usYY8j7lnEebQplByjGHm/RHznjGZSypLsvV/0fvRxRdXRNefWmc6Rx43yHwC7qasjdGG6vaAsMtnO64bDK98UUcYDbMYxoy91oCzS4xJbaGjjb5lZzTlJs8hVSIjT21PUUtVGdWXrAx4HtsPvcd48eSsnQan162eW2UcEcbTzlcZHjyZF5qpKWB2JVbCLmngdrPkOx7hnZp37B4XPBXn0ewf1YzEWNRI+T9n1Iv7DGHxXZgh7yvlL+eDKb6P5nToiLtMgiIgCItetro4Wl8sjI2ja572sA7y42QHMdIehDMSja5p6upiOtDLbYRmGu4tvbuXBYTpO5kppMQb6PVNyz9STcHMdszt3HcuxxfpbwyAkCYzu4QtL79ztnxVd6d9JFNXxar8Le9l7Nllk6tzCd7S1psPGyq0mXhNxfQ7tFUWDYrX0jR1b21Ee6Nzi6w3arsj/ADsXQ0fSZHsqKeaF2+w1m/Gx+BWTizpWWL5O8RcvF0g0Dvz1u9jh8l4n6RKFuyRzuTY3FRtZbfHzOrWOpqGxtL3uDGja5xsB4qva7pOLiGUtM4lxDQ6U2F3Gw7I+ZUZpphFSGsNdUa88ptFTRnss4yP3ao5AknfkrKD7lJZorgzaUaVyV5dT0l2wbJJSCNfkBtDeW08l+aL4/iVGz0WmlgjDbusYgS659fWt2tw5JRUojY1jdwt38StJ1T19RHHDn1Tw+SXcAMiwcQdnhyV104OeTcnbOgxDSfGJWFkxpJmHa18LXA+BauErMKqS5z2xsjve7YnBredml3wVgqNcM03EccEfo5pRXQ07HGnM1M0aocGkEBmW0X2cwuuwbTekqLDX6p59mQW8neqfNYei99o6mLcyoJA5PaD8l56NtGKWoxHE6eeFkkbSHMuM2dt3qEZtydu4BYT08Jt9ma24xTJrSOIvpJwM7xPt+6q9oDeJn2G/cran6L3QG9BVvjb+gnBmi7gbhzfiq6xbRetobiWleYgSWvgvMxozNnWGs1o4kclktPKCa5O/w/VY4ZHudWjRRa8FdG/JrxfgTY+RzWwqNVye/GUZK4uzTrIteWlZudUR37gc1OdJby+eji4yF3kWj8VGMyqKV24VEd/2rtHxIUxphlieHk7Ln+IfiFKfvR+jPA8SX+Z/YkmYbK4Ehu7K5AvyzWJuijpv/dSdj9DESAftv2u8LLq0XL+rJcHLtRGVcAZHHTQAMMz2wxhthbX9dw+ywOd4K3aSnbGxsbRZrGta0cA0WH3Ktej2H0yulqtsNKHQwnc6R31r28bN1W35nirPXp6bHshb5Zz5JWwiIugzC5fTbTulwxo69xdI4XZEwAvdzzyaOZXUKjdBqdtbiOIVs4Ejm1BZFrC+oA51rX4NDAPFRJ0rLQjudGtiHSjiVcXNo2spIwbOe6zpOPtCwNuA8VF/8KvqT1lZUSzuOfaebeAvkFhwI3dVO96qm+9dAK51rZd9lVsUaP5HigIEbGjLc3PxO0rUrKYEEEXaciD9ykHvJNzmV5dzUEnIMcaN4a4kwOPZO3qydx5Kbe0OFjYgj71lrKEOaWkazSMwoPDZXQSejyG42xOO8e6eYU8kHa6HNp6lklDURRGZsbuqkMbdZ8ZBAOta+uzIc8iq2kjdTPdBJETNG4tcABbLYb8CuhxFz4yyoiNpYHa7eY9pp5EKJbXOqZJqlwsZZHOttsNgF+WzwV0yrPWERmaTWeOrhpi2acki+q03DWje5xyHMqRpqmStqJK2X1nktib7jAcgP54neoSGgNTUajSQwBvWkHKwNwOZU7jeJdQGwQC8zrAAZ6o49/8A5UN9iUamOVzi4U0GcjsnkeyOAO7LaVOYNhjaeMMbmdrncT+C19HsFFO27u1K713fIfzmpSOUG4BzG0KjJPajXHMrfldYEqPQkkOjh39ZrRuvEfgV0HQ72sVxV/Atb/3Hj/AoPo1aOtrZN3WMb+60krov6P8ADrDEKj9LUgA8dXWef7xTHllpfAi3ERFcyOV0m6PaCuzlga2T9JH9G/xIyd4gqtMa6IK6n7VFUNnYPzcvZf4H1T5hXqihpPkvDJKDuLr6Hynizp6bsVlPJTuuNV5aS3Wabgg7DmL5EqZ0sxJlTTU1dEQTDK0yAbW3IuCOGsB5hfSE0TXgtcA5p2ggEHvB2rj8Z6L8NqNY9R1LnAguhcYznxA7J7iCsngjaa7GuXUzy/H1ICGUPa1zTcOAcDxDhcH4rndI8TklkbQUfaqpjYndE0i5c47jby8lNxdF9dC3qYMRaIPZ14byMHAEGy7LQnQenw1jur1pJX/WTPze/O9uQ5ed1z4tHUrlwVlltdCS0WwKOhpYqaL1WNzPvOObnHmTcqVRF3GIREQH4dipLoi214/+Wf8AEruVD6AEsrMUj2atW7+8lHyVJ/Ca4XU0QWj+XpA4VU38SkXzgc+5Q0DNSoq2cKh5/ezW2oKszPqSdmSxxyDXaDtJNvAX8l5WHAvppZJR6rfo2eGb3d17eSEEyo/G8O6+Owye3tMdwI+RUgigki8DqxPFdzQHtu2QWGThkfNcoyN0U0sDRc630Y+1s8AM/BT9WfRqtsmyOfsv4Bw9U/H71r4s8x4hE9rS4uiI1RtJ7Y/DyV0QzO4iihbGwa88mwAZucdrj+qLrZwLBuqvJIdeZ+bnbbX3NWfDsO1XGWQh0z9p3NHuM5DjvUiq2SfhKgMHl/rlQ39SM+Vv9SnZT2T3LloBavfzhH3t/BEQzoqqS+QWo99gSdgBJ8BdYKqvjjF3vaPG58AM15p8PrMQaWUdLI5rsjK4ajADvDnWFlKQslNHakUmETVD+y6Z0rmg7SXdhgHHZfuVp9DmEmmwqnBFnSAynKx+kNxf9nVXOaK9D9nRS4jN6QYmgMgb9Uy2wH3gLbgL77q2AFZKhKV0j9REUlQiIgCIiAIiIAiIgCIiAKjsNj6nHcTi98iQc9Yh/wDmFXiqa6T9WhximrXZRTxOikdbIFu/yLfJRJWi8HUkzkcai6vE6lv6RkUg/dAPxX6tbTHHqWSsgnilDx1bmSEB2QBJbtGeZK0naR0/vn9x34KlOiZ1uZmx2s6qI29Z3Zb3ldBhFCKemYz2iAD97j5rlcMd6bWM1b9VENbMWuTy7/4V2tc+7rDY3JGVRroiKCSG0tiDqV5OWrZzTzByt5rVpwX1sJdtZSgnvdcf4lm0m7ZggH5yQF32WZn+eSz4Yy9RUP4OZGP2Wg/NW7EEsiIqkmKo9U/zvWrojgUVZizYZ9fUdTPPYe5hJadhLc7cls1Z7PisvR+62N03OKYfBWiQy2cJ6P8ADqcgx0kRcNjnt6xw5gvvY9y6ZrQBYAAcAv1FcqEREAREQBERAEREAREQBERAEREAWriOGxVDNSaNkrL31XsDhcb7HetpEBCxaI0LdlHTf9CM/eFo6X1FPhtFPUNhhaWMOoBGxoL3ZMGQ94hdQq46fINbCnHW1dWaI29+5LdX438EBVuh/wBFGZXm8kpc9xO3O9r/AH+KlHVQ5lQIrXtaAIJHEAe6Bs71rSV1UfVpwO94PzVKLHSGr5Lyao8AuWc2ufvYzu1fwJRuAyv+tqHHk0n7z+CULNiTEm+mOe97WiJga3mXZmw3rLFWSNa7UikfrPc7Mhgztbab7ANyzUGCxRZtZd3vHM+HBbyAhH1dadkLG97gf8S8irrhthYe4j/Up1EsEXFisuyWCRvNvbHkuj6Kj6TjLHxglkMMhe6xABdkAb7Dc28DwWgu2/o6sHo1W7eam3kwH5lSiGW4iIrEBERAEREAREQBERAEREAREQBERAEREAVSdL1V6TVU9G03ZD9NLbe52UTfIPNuYVn4xiLKaCSeQ2ZGxzneA2d52eK+f4NI4nyOnfNGZJXmR4LwLF2xgvua2zR9lQyUbc1CGmxz8V4EDeC9Or2SG4ew34PafmvQKzLHkRDgF6DRwX6iA8yGwPcoTEq0Qxl5ztsHEnYFLVbsrcVzNQz0isji2sj7b+/h/CPEqUQyUw2kqHgOkcwXsdQMJIB3XvtUg6l5qVpalrW7Df71E19S1ozcBfiQEJNZdr/R2d/V6xvCpv5sA+Sripx2Fmx2ueDM/jsVhf0cjeKsduMzf4SfmrRKsuJERWICIiAIiIAiIgCIiAIiIAiIgCIiAIiICveminqZKWJsET5ohKHTtjF3FrBrM7PtDWANhwCo91dSOJD2BjgbEPisQRtBtsK+slG4po/S1P19PFLzfG0nztdAfMIpKJ+zq/B5HzWRmDQew5w+zKr1reifCpNtKGfYe9n3FRk3Qjhh9UTs7pr/AHgoCovyQR6s84//AEuv30GYbKqXxsVZ8nQbTD6urqmftMI+DQsf/oqdn5RmtwMLT8dZAUzUYhPc/TuIF7Ehu7wW1g1DI5pl69zHPzdq2ueF1dmC9C9FC4OmfLU29l5a1ni1oz7iVlxboYw6ZxcwS05P6KSw8GuBAQFJV8IYO3PM925ofbztsCg3xN2uz73XV7t6CKO9zU1R5a0ef9hTmGdEOFwm5hMp/wCbI5w8sh8EB854fSSTv6umifK87mNJtzPAcyvpLok0SfhtFqTW66V5kkANw24Aa2/EAC/O66zD8NhgbqwxMibwYwNHw2raQBERAEREAREQBERAEREAREQBERAEREAREQBERAEREAREQBERAEREAREQBERAEREAREQBERAEREAREQBERAEREB//2Q==" id="171" name="Google Shape;171;p8"/>
          <p:cNvSpPr/>
          <p:nvPr/>
        </p:nvSpPr>
        <p:spPr>
          <a:xfrm>
            <a:off x="307975" y="79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data:image/jpeg;base64,/9j/4AAQSkZJRgABAQAAAQABAAD/2wCEAAkGBxQSEhUUExQSFhUXGBYYGBgVFxUXFRYWFBUWGhYVHBUYHCggGR8lGxcUITEiJSkrLi4uFx8zODUsNygtLiwBCgoKDg0OGxAQGywmHyYsLC8sLSwsLCwsLDQsLCwsLCwsLCwsLCwsLCwsLCwsLCwsLCwsLCwsLCwsLCwsLCwsLP/AABEIALsBDQMBEQACEQEDEQH/xAAcAAEAAgIDAQAAAAAAAAAAAAAABQYEBwECAwj/xABPEAABAwICBAYNCgIIBgMAAAABAAIDBBESIQUGMUEHEyJRYdEVFlNUcYGRk6Gjs8PSFDI0QkRSc4OSsWLBCBcjM3KC4fAkQ5SiwtMlsvH/xAAbAQEAAgMBAQAAAAAAAAAAAAAABAUBAgMGB//EADURAAICAQIDBQYFBQADAAAAAAABAgMRBBIFITETQVFSYSJxgZGh0RQyscHwFSNCkuEGgvH/2gAMAwEAAhEDEQA/ANpaA0LTmmgJp4CTDFc8Uy5OBtzeyAz+wdN3vT+aj6kA7B03e9P5qPqQDsHTd70/mo+pAOwdN3vT+aj6kA7B03e9P5qPqQDsHTd70/mo+pAOwlN3vT+aj6kA7B03e9P5qPqQDsHTd70/mo+pAOwdN3vT+aj6kBx2Epu96fzUfUgOewdN3vT+aj6kA7B03e9P5qPqQDsHTd70/mo+pAOwdN3vT+aj6kA7B03e9P5qPqQDsHTd70/mo+pAOwdN3vT+aj6kA7B03e9P5qPqQDsHTd70/mo+pAOwdN3vT+aj6kA7B03e9P5qPqQDsHTd70/mo+pAOwdN3vT+aj6kA7B03e9P5qPqQDsHTd70/mo+pAOwdN3vT+aj6kA7B03e9P5qPqQDsHTd70/mo+pAOwdN3vT+aj6kA7B03e9P5qPqQDsHTd70/mo+pAUThP0VCz5Phhhbfjb4Y2C/93bYEBe9XvotP+DF7NqAkEAQBAdJn4WkncCfILrDMpZNX6A0HR1NO2oq3uM0xfIcVQ9nJe9xYMOIWGGyira+cn9S8sldXLZXBNJL/HPPHM95tWtGjY4/9S/41h7PN9TpGzUPrBf6mDNoCgGxx/6h/wAa0bj5vqSI9q+sF/qYM2hqMbHHz7/iWjkvN9STGtvrBfIw5tG0w2F3nn/EtHP1O8aIvrFfIwpqOEbC7zr/AIlo7H5iTHS1PrFfIkdRZjHpKnbG54a8SB4xucHANBFwSVI0k3KTyyo47p666IuMUuZvBWB5QIAgCAIAgCAIAgCAIAgCAIAgCAIAgCAIAgKBwq/Z/wA33SAt+r30Wn/Bi9m1ASCAIAgIPXiq4rR9U4ZHiXgeF7S0ekhaWPEWSdHDffCPqjXmrGrcNXWyxzsxx00EEQFyOU1gxHLpxLhp4Jp5LTiWonXtUHjOX828fQuP9W2ju9x+p3Wu/Zw8Cr/GX+d/Mf1baO73H6ndadnDwH4zUed/Mf1baO73H6ndadnHwMfi7/O/mcf1a6O73H6ndadnHwH4u/zsf1a6O73H6ndabI+Bj8Vf52ZuiNSqKlkEsMIa8ZA3JtfbtWyil0NJ3WTWJSbLEsnMIAgCAIAgCAIDzdO0ODSRiOwb/ItHZFS255myhJrdjkei3NQgCAIDi6A5QBAeE9ZGz5z2jwkX8i5Tvrh+aSXxOkKbJ/lTZ0pNIRykhjsVttgbZ9K1q1NVrag84NrKLK0nNYMpdzidXyAWubXNh0nm9Cw5JYyZUW+h2CyYKBwq/Z/zfdIC36vfRaf8GL2bUBIIAgCAqHCZN/w0UXdqmCPxB2N3oZ6Vw1DxDBZ8Jjm9y8qbI/gnjxNq5+61D7HoH/6mnXsZHFpf31HyxSL+u5WHhU1bIxd72MHO5waPSUB56P0lDOCYZY5Q04SY3NeA617EtORQGS94AubADM33BARtBrFSzyGOGpp5Hi92RyMc4W25A3QEogCAIAgCAIAgCAgdLaYOIRQ5vJsTuB5h0qq1etlv7Gn83iWOm0a29rb+UkdHaPEQ3uefnOO0nqUzT6dVLxk+r/ncRb73a/BdyM1STgEAQBAQ01c8VbYrjARe1hzHf4lXT1Fi1cal0x9ydCiD0zs7yYCsSCcoCsa4FoLBYYjck2zsAAM/97FR8XcVtWOfUt+FqT3PPIy9U6fDEX73H0Ny/e6kcKq21OXi/wBDjxKzdao+C/UnFaFcYOmo7wvttaMTTzFuY/ZRdZHdTLHVc18CRpZYtXg+T+J20VWcbE1+87fCNq20t3bVKZjU1dlY4lM4Vfs/5vulIOBb9XvotP8AgxezagJBAEAQGvOE6swzU7e5x1E/jazCz0lRNU+iL7gtW7e/HC+bJjgvpeL0dD/GC/8AUV3qWIJFXrp79TZL1ZYtJUYmifE4vaHggljix4vvDm5groRTRXCdqV2NMVVFJNJC52B4mcZDG4glrg47jYoD24NNZhHXxtvyKlvFPF8uMYC6J/kxN/SgM/XvWiq0jUvotHxOmhhylc0kMleNoLhta0i1t5udgCAq2qeqekjpOne6nlhEbw5zyLNAAN8+kZeNAfSIQHKAIAgCAIAgIrWCv4qPL5zsh0c5UHX6jsa+XV9CZoqO1s59F1IzVOjuXSndk3w/WP8AvpUHhVGW7X8P3JnE7cJVL4/sWZzrC5ysrttJZZTpZ5Iguyz5pOLgsANryL5c4Cq/xll9uyjku9ssvwkKa993XuR4aS0xLCeLu1zwfnYci0gWyvkdq5anW20Ps8pvxx3HTT6Ou5b+i8PUldGVZMIkmc0XzvsAF8lO01zdKstePoQ76krnCpHr2Uh7rH+pvWt/xmn88fmjT8Ld5H8mQc9Ww1rXh7cIA5Vxh2Hequy6t62M1JYx17u8sYVT/CSjh5z0JwaUh7rH+pvWrT8Zp/PH5orvwt3kfyZ7wzteLtcHDZcG49C7QsjNZi8o5ThKDxJYKZrDPjndzNs0eIZ+m681xCzfqHjouX8+J6HQ17KVnv5/z4GbV1s8LGBrcDALAkAknffm3qTdqNRp4RUViP8AOpFqpounJyeZfzoS+g9JGZhJtiabG2zPYVY6HVO+Dz1XUg6zTdjPC6MytJutDIf4HfsV31LSpk34M40LNsV6ohNT5cpG9Id5cj+wVZwefKUPiWPFYc4yIXhV+z/m+6V0VJb9XvotP+DF7NqAkEBD6w6xw0bA6UkudkyNgxSyHma2+fh2LWc1FZZ30+msvltgvj3HvoHTMdXC2aInC64s4Wc0g2LSNxBSMlJZRrdVKqbhLqjVvCbU4quosfmwQwDwyvL3eOyhah5swel4Qtmk3espfJG1NA03FU0LPuxsHkaFOXI8s3ltmesmCt8IuhvlmjqmG13Fhcz/ABx8tvpbbxoD5Hgq3sILXOaQbggkEEbwdyA+tODnQcNJQwthscTQ9z8rvLhe90BZ7IDlAEAQBAEAQBAUzWmfFORuYAPGcz+4XmuKWbr8eC/6X/Dq8U58SzaHp+LhY3oufCcz+6vdJV2dMY+hT6mztLZSIvWytwtEYObsz/hG7xn9lA4re4xVce/r7ibw2lSk7H3dD21WpcMWPe83/wAo2fz8q6cLpUKd3eznxG1yt29yIDSsnHVBw73Bo8WSqNXLt9S9vikWmmj2VCz4ZLg+ia6Piz82wGWWzwL0kqISr7OXQoI3SjZ2i6mH2uwfdd+pyi/0vT+D+bJP9Rv8V8kQ82jIxVtiAOAi5FzfYd/iVdPSVLVqpL2cfcnQ1Nj0rs7yXGrsH3XfqcrH+mafwfzZB/qN/ivkjKZAynjdhuGi7szfd0rvGENNW9vRczhKc77Fnq+RUtCQmWdt88y4+LP97Lz+ih2uoWfey81k+yoePcic1td/ZNHO4egFWnFpJVJepW8MX91v0PDU+M2kduJaPJc/zC5cHi0pv3HXisucV7yQ1lmwwO/iIb5Tf9gVL4lZsofryI2ghuuXpzI3U9mch3ckfuVC4PHnKXuJXFJflXvIfhV+z/m+6V4VBb9XvotP+DF7NqAi9e9YzQQCRrQ573iNpcbRtc4E4nnmABWlk9qyStHp1fZsbway0XrBH8oY93G1Esrgx9TIC2Nt72jiaRkMuhQ8vOWegjXDa6oNLCzhdX72WjgyquKqqykOzFx0fgd84D0Ltp5dYlfxirnC1LqufwKlpR/ymvI7rX2HSyEhg9AXD893xLOf9jhv/pj/AGN6MFhZWB5I6mduLDibiP1bjF5NqArmvutrNHQF2T538mGIfOkechl90bSeiyA+VtYdFS0s74p24ZBZxAFhaRocLDms70ID6K4C9Oio0a2IuvJTkxkb8N7sPkNvEgL1TaVhklkhZIx0sWHjGA3czGLtv4QgMxAEAQBAEAQBAUrTUN6tw+85nkIaF5nWQb1bi+9r9Eeh0ksaVPwT/cujV6Y88UrWcn5Q6/M23kH87rzHE2/xDz4I9Dw9JUL4ko3SQNOGRnlBnKP3ABmfDuCnrVxen2V9Uufp/O4hPTNXuVnRvl6/zvIjQOHjg55ADQXZ842eHaq7Q7e3UpPCXMn63d2LjFc3yLpTvxNBsRfOx2r01ct0U8YPPSioyaTyeq3NSBqIHfLWOwnDhGdsth3qqsrm9dGWOWOvzLGE4rRyjnnknQrUriG1qqMMOHe8geIZlVvFLNtO1d7J/Dq91ufAw9Uaf57/AANHizP8lH4RX+afwO/FLOcYfExtPTmeYRx54chbYSdp/wB8y4a+b1Fyrr54/jO+igqKt8+WSx6MohDGGDwk85O1XOmoVNagio1Fztm5Mr2tlVie2MfVFz/iP+n7qn4rdumq13fqy14ZVtg5vvJvQVFxUQB+c7lHwnd5LKz0FHZUpPq+bK7W3dra2ui5FS4Vfs/5vulNIpb9XvotP+DF7NqAyqukZK0ska17Tta4Ag+IoZTa6FU4RNEtGjZOKY1vElszQ0AAcU4E7P4cS5XLMGTeHWbNTFvvePma+7LinrqarB5LmYXnocP9W+RQ6p7Z58Uej12m7TTOHemcagRGXSFLf6rHzO8L3E/zC203Oxs48aezSxgu9r6I3kp55Q+SdbNG1w0jMXsqOOMry1wDiSC44C143WtaxyQG2uC/g9mEgrtIufJNYcW2RxeWDcTff0IDpw6ajS1WCspmY3xtwSsaOU5l7tcOfDc5cx6EBqzUZulIpy2gE0cjxhdyOTb+IPBGWZG9AfRWoOqgoITjcZKiUl80hNy5xz2oC0oAgCAIAgCAICu6xwYZIptwcA7xG4P7qn4jXtshd3JrPzLTQWZhOr0eCwhXBVkfpLQ8c5BdiBGV222c2YUPU6Ku95llP0JWn1c6VhdPU7w6KjbGYwOS4WPOem62ho6o1utLk+prLVWSsU2+a6GPR6vxRuxcpxGzFawPPYBcaeG01y3c2/U626+2cdvT3EqArAhHKA4sgOUBjVdCyUWe2/NzjwFcbtPXcsTWTrVdOp5g8GLHoYNaWtlla035ILd/SW39Kjx0KjHbGckvDl9sneWscnulFN+PP7mRQ6OjiHIba+0nMnxrtRpa6V7C+PecbtRZb+djSVaIWFx8Q5zuCzqdRGmG5/8A0UUytmoohNB6KL3cdKNpuAd55z0Kr0WjlOfbW+9FjrNVGEexr+JZldlQUDhV+z/m+6QFv1e+i0/4MXs2oCQQHjW04kjex2x7XNPgcCD+6GYvDTPnWvhJpnRO+fBI6M+GNxaqifsywfQdO+1qUvFF04IKfFWTv3RxMjHoUvSLk2ef/wDIbM2Rh4I24ph506lo5ggOyAIDqGAbAEB2QBAEAQBAEAQBAeNVTiRpY7YRb/Vc7a42QcJdGb1zcJKS7jmmYWtAJuQACee29ZrTjFJvLMTacm0eq3NQgCAIAgCAIAgCA4cgMBujQ52OU43DYPqN8A3+EqItKpT32PL7vBfAkPUOMdlfJd/i/iSClkcICgcKv2f833SAt+r30Wn/AAYvZtQEggOCgNHa903EaRqG/VlDJh/nGF3/AHNKrNXHEsnt/wDx+ztKNr7i1cCdP/w88p/5kzvI0AKZp44gjznGbO01cvTkbIXcqwgCAIAgCAIAgCAIAgCAIAgCAIAgCAIAgCA8xMC4tBFxtF8xfnCA9EAQHBQHnHO1xcA4EtNnAG9ja9igPVAEBQOFX7P+b7pAW/V76LT/AIMXs2oCQQBAa64WdWp6jiZqaMyPYHsc0Fodhdm057bEHyqNqKnNLBc8H4jHSTlv6NFg4PNEPpKGKKQYX5ucMsi49C7wjtWCrvs7S2U/FllWxyCAIDi6AXQHKAICB1tgrHxNFC9rJMYLi7DbBhdccpp34fIpWklTGbdyysfU76eVSk3asoqvY3T3fMPq/wD1Kw7bh3kf1+5N7XReV/X7jsbp7vmH1f8A6k7bh3kf1+47XReV/X7jsbp7vmH1f/qTtuHeR/X7jtdF5X9fuXrQrJWwRidwdKGjGRaxdvOQA9CqbnB2Nw6dxXWOLm3Dp3GcuZoEAQBAeU07Wi7jYf73b1pZZCuO6bwvUyk3yRG1OkycmZdJ2+IdfkXndbx9L2dOsvxfT4Lr8yTDTP8AyM6hqMbAd+w9BG1Xmk1EdRUrI95HnFxeGZKkmpgadqXxwSPjALmi4xEADnOfMNy2ik3hg1bR6alZJxzXkvO0k3Dtm3nGSsHVGUcGMmzNA6bjqmYm5OHzmHa0/wAx09KgTrcHhmSUutAVfWzWgQ3iiN5TtO6MfF0LvVS5830BS9D6Vljma6I3e42wuItJf6pJI8N7qTZXHbzBtthVeDsgKBwq/Z/zfdIC36vfRaf8GL2bUBIIAgCAIAgCAr+t+tkOj4w6TE+R5wxQszkldzNHNmLnpQGseEbWDTFLSx1MszaYyyBjaeFrXcWMJd/aTOBu7LYMkBCcGvClXGsigqHmojme1hxAcYwuyDmuAG/aDfLmQH0SgCAgNb5axsTTQta6THyg7DbBhdc8ogfOwqVpI0Ob7Z4WCRplU5f3XhFU+W6f7jF6n41Ydnw3zP6/Ym7NB5v1+w+W6f7jF6n407Phvmf1+w2aDzfr9h8t0/3GL1Pxp2fDfM/r9hs0Hm/X7F80K+UwRmoAExaMYFrB2/Zl5FU3KCm9nTPIrbFFTezp3GcuZoEB0lkDRckADaSsNpLLCWSLqdLbmDftI3dA61S6vjNcE4083493/SVXpZP83IjXyFxu4knZcrzd99uoebHn9PkToVRiuRxiUfYbYMzRNQRJhzOIbBnbmceYbr9IXoOBWzjKVf8Ai+fuf/f2IeqisZ7ydC9OQSP1g0Syrp5KeTFgkbY4TY9CA0HW0s2i5/ktVm2145G5tc0/WG+17ixFwRzWKlUXbfZZq0TejNLvgkEkTrEbfuuHMRvGxTJ1Ka5milguumdf2cQ3iLiV45Vx/dc/Q483l6FEhpZbufQ2czX1TWBoL3uy2kk3Nz6SVMe2C9DXOTtqfq1LpeYSSYmUcZIuDZz3WIwtPODa7t2wZqtttc36HRLBvtosuRk5QFA4Vfs/5vukBb9XvotP+DF7NqAkEAQBAEAQHDjYXKA0xwfz9ltN1NdIcUVMMNO05tbiJawgeAPd4XIDa+ntCQVkLoKiMPjdu2EEbHAjMEc4QFc1V4MqCgl46Jj3yD5rpXBxZe4OEAADI2vtQF0QBALIAgCAIAgOCUBFVOmWj5nK6dg6yqzUcTqr5Q9p/T5kqvSzn15ETNUufm4k/tnzDcvP6jU23v23y8O4n10Rh0R54lF2HXaY2kdJRQMxzSNY3Zd28ncBtPiXSvTzsltgss0nKMObKbNrfU1z3QaLge51uVI7CMIvbEAThA6XG/MFd6bgsU913P0X7kGzV90S26iaiTUk7qqpqXSzva5rmtzjs4sOZcLkgt3WGflvIQjBbYrCIbk31L6FsYOUBC61auQ18BilA34HgDFG61sTb70BouXRc9FNJTTlruLtZzTdpDhfLeNux2fiVjpHJx59DjbhM78aphy3GbqrqjLpOc8acFLERiseU++xrbZgne4gWGzPZWapz3YfQ714wb3oqRkUbY42tYxgDWtaAA0DYAFFOh7oAgKBwq/Z/wA33SAt+r30Wn/Bi9m1ASCAIAgCAICt8I+k/k2jKuUGxETmtP8AFJyG+lwQFG/o4UeGiqJbfPnDfCI42/ze7yIDbqAIAgCAIAgCAIAgOr+hAau1Y0zJLxsVS1sdTDI5sjG3AAJu1zWnPDY2F9tl5viOm2W7l0f8/wCltpLN8MPqiYqKpsbS97msaNrnEBo8ZyUGNUpPEVlkqTUVllN0hry+V5h0fBJPL94MLmj+INbmR0usFa6fhOfatfwINusXSBLaB4LpZnibSk7pDcERMeS21tjnWFs9zObarmuqFaxBYIEpyk8tmzdH6OigYI4WMjY3INaAAuhoZSAIDgoCla+67NpAYYiHTuGdiP7IEZEj728DmzUrT6Z2PL6HG21Q5LqabqKsm73uJJzLibkk7yVavbXHnyRETcmYUekjcYmlrHXwE5A4TY57DY5G2xQq9YpTw1yJEqWo5JvQmnZKWUSxGx3i/Je3bhcBtH7KXZUrI4Zwjbg3pq1rBFWxCSI57HsJGJjuYj9jvVNZXKuWGToTUllEwuZsEBQOFX7P+b7pAW/V76LT/gxezagJBAEAQBAEBrP+kDWYNF4L/wB7NG3whuJ/7sagM3gNpcGiIT990r/DeQgehqAv6AIAgCAIAgCAIAgCA1dwm6NmpqmOvo43SOkHEzRsY95fkOLeQwX3Bt9uTelcb6I3R2yOtVsq5ZRg6M4N6utLZdJzFreSRDGcwN7SLYYz4MR6VmqiupYgvuYstlN5kzZmg9BQUcYjp4mxtG2w5TjzudtcekrqcyTQBAEAQENrdWSw0kskHF42NJvI7C0AbXXORIGwEgdK3r27lu6Gs92PZ6nzpPUF13vcXE5lziSSTvJOZV5uhCPoVuJSl6k5qNqbJpSTG/EylYeU7Y6Q/cYbWJ5zuvzqo1Godr9CfVUoL1Ny6f1MpqqlbSlgYyMDiiwAOiIFgW/zB2qOdTQemdFzUExp6kZjNjxfA9v3mk7RnnzbCp+m1W32Z9CLfRn2okpqhpGeGqi+TuaHvcGWe7DG8H6rj5SN/NzKZqlB1vd8CPTuU1g+iW33qkLI7ICgcKv2f833SAt+r30Wn/Bi9m1ASCAIAgCAIDS39JSqtDSRfefI/wDS1o/80BsLgxgwaKohzwMd5zl/+SAs6AIAgCAIAgCAIAgCA4sgACAXQHmaluIMxNxG5DbjEbbcljJnDxnHI9VkwEAQEdrBoaOsgfBKDgeNxsQRscD0IDTmjeCeodWGGZ1qWMh3Gty41p2MaNztoN9nTdbOcmtrfIxtWcm69H0McEbYomhjGCzWtFgAtTJkoCD1t1Yh0hAYpRY7WPHzo3WIDhz7dhyKA1VqpwXyvqXNrgWwwmzcLrcedowkG4aMjfbcW6Vu5ykkm+hhRinlG72BaGTsgKBwq/Z/zfdIC36vfRaf8GL2bUBIIAgCAIAgPn7+klUXq6WP7sLneckI/wDAIDeWgaYRU0EY2Mijb+lgCAz0AQBAEAQBAEAQBAEAQEJrXpsU0Li18IlsC1kjgC4YgDZtwTlfZzLnZJxi2iTpKo3Xxrn0b7jWekdaKqcWfKQOZnIB8Njf0qsnqJy7z19HC9LS8qOX68/+Hlq1XcVWRSuJPKs4km9ngtuTvte/iSmeJps24hQp6WcIruyvhzN1gq3PCi6A5QBAEBwXBALoDWmu3CI+GqFJSYC9p/tpHgkMNr4GtNgTYg4rm2y3NhvByus7ODkUqoqHvdie9znXvic4kgnmO7xLnlnnp9pN7m3n3l/4NNOSPc6nkcXANL2Fxu4WIBZ0jMnost4vJa6C2b9iXcbCWxYlA4Vfs/5vukBb9XvotP8AgxezagJBAEAQBAEB878M7OO07BFtu2mjt0vld8SA+h2hAcoAgCAIAgCAIAgCAIAgNTcPNBZlLVNBxse6MkczhjaT4Cwj/OsNZWDaEnCSlHqivMaHAEG98/KqJ8ng+gQsUoqS6MGJYyb7i9Ta/u4tojh5dgHF55N7ZkNbtz6Qp71ySwkebhwLMvbny9F/P3Ik631TpGOdJZrXNJawBocAcwdpOS5LVzclnoTHwjTxrkorLw8ZZtSN1wDzi/lVqeS6HZAYulK9lPFJNIbMjaXOPMGi+xAaN7b6utY10xY0Nkc+PAMJbzcq+drkDZsWrZTcTve6MIPpzLLoPX+eKzZxxzOfISDbnfY7cM7eFYUjnRxGyPKxZXj0Zr3Wiq/+RmqGg8XJIXg2tdrgPIdvkWXhos+0r1EMRZmwVDX2wkOvsA2nxbVphkF0tPmjZPBpoCVj3VErSwFhaxrhZxuRd1to2EZjet4rBM01Lh7TNhrYmFA4Vfs/5vukBb9XvotP+DF7NqAkEAQBAEAQHz3pP/itbWt2tZPGB0cRGHH/AL2lAfQYQHKAIAgCAIAgCAIAgCAhNZNO/JQ08WX4rgZhrQRbInM+jcuF16qWWibo9G9TJpPGChaw6akrYzDM2MxlwOEDPkm4zvfaoEtZY+nIvKuE6eHOWW/Xp8iHZThoAaAAMgBsA6FFbbeWWkUopRjyS7jtxawZyOLQZHFoNxtjVeqMlLESbkNwk9LcupXdEt1aZ4vW1qu+UV0ySy7EUo3C1o2tqaRsdG0vBfeZoc1rnMaCQBiIvyrG175IDTNFpYM/s5WGNzOSRY5W3FpzBWjiVd+hk5OUXnJMseCAQbjnWpXupxeGHtBFjYg7jsWAotPKJTVDSENDLxnyaJ23l2HGsuPqOOwdGW1bqRPq1k1ynz/U21oLWKCqvxT+UBcscC1w2c+R8IuFvksK7o2dGS90OpQeFX7P+b7pAW/V76LT/gxezagJBAEAQBAcEoDQHBPGarWCrqDm1pqZL7rySYWj9LneRAfQCAIAgCAIAgCAIAgCAIDSWvIkg02S8udHUMbgBJIaAwNIAJy5bHHd89RtXDdX7iw4bd2d6XjyMrAqc9RuOOLQbhxawNxh6Xq+IjMmAvsQLDLbs9Ntl9q61VdpLbk4anU9jW54yYtLo3S9UGuhpOLY4/PkLWZdIeQ63SGlWMNFBdeZR28Xun+VJfU3fo6ibEwNY1rd5DdmKwufQpUYqKwitssnY903lmWtjQICG1h1Ypq1uGoia82s19rSNv8AdeMwgNI616n/ACCQimqhKbi8ZFpWg/eI5B57ZGx2LDwRdRdp4+zY/wCfAi2aWLDhmYWHnGYstcEVUwsW6qWUSLJQ4XBBB5lqcXDHU7B2w7xv3oYwbK4OdN1M7nskOONgvjd84ONg1lxtyuc77OkLeLLHTTnLkzjhV+z/AJvulsSi36vfRaf8GL2bUBIIAgOHOABJIAGZJ2Ac6AxKHSkE+LiZopMJs7i3tdhPMcJyQGJrZpUUtHUTn/lxPcOl2E4R43WCA17/AEedBGKjkqXizqh9m32mOO4B8bi/yBAbZQBAEAQBAEAQBAEAQBAal4eKTAKWrbcOY8xk7rEY2kndYtI/zrEoqSwzaE3CSkis0+la6qF6Sikc02wvwucM9hxZM9NlChoI/wCTLWfFp89qOtVS1tFV0za2QWmxHC0gtG1oBsAL4i3ZdbXaeCre1czlptZbK+O+XLJauLVUeg3GRo+bipGP+64E+DePJddKpbZpnHUQ7SuUfQ2cw3V6eTOyAIAUBqnhl1nmifDSQvdGJBikex1nFriWhl9w2m9xsCMxJ4TZT2NAFgAAuR5xwbeX1MnRejo6ieGKVuJjnhpGYNnZGxGYNjtCzF8yTpMwtWO8z9YOCeopgZKGUzNA/u3WEu3O31X+g+FdMFzKKl1IHQNLU1EskHEuE0Tcb2HkuDQQM2utnnkFq4kaelS5xN36m6H+S0rGOFnu5b/8bt3iAA8S2R3qhtjgrvCr9n/N90h0Lfq99Fp/wYvZtQEggCA1xw60tVJo8CmDy0PBnay+Ix4XbhmWh1rjwIDQmoeljS19NKJDG0Ss4wi+cRcOMaWjN123y57IDeekqWo0+5jHRy02jGPD3cYCyeqLdlmfVZY3ufDt2AbIo6VkTGRxtDWMaGta0WDWtFgB4kB7oAgCAIAgCAIAgCAIAgOkkTXWxAGxuLgGxG/PegOwFkBrLh30eXUkU7RyoZbF28MkFv8A7iNMZC5FaqddKWNjXYnPJAJawZtyzuXED0qojpLJN9xfviFSXqZeqWmJK6pjY2lmFO4kOmAcQ0BjiCXWwgEgDbvXeOgX+TIs+KS/xj8zcsUeEAbbADPbkFYJYKtvLyd0MBAEBqrhm1RnqDHVU7XSFjcD42C78OK4eAPnWuQQgNfaHnlndxQgmdIMiGMc7PpH1fHktNpBnpefsm2NT9RnQyNmqC0ubYsY0k4Xfecd5G4DLesqODpTp9jyy/LYlHUMF72F+ff5UB2QFA4Vfs/5vukBb9XvotP+DF7NqAkEAQHFkB4NoowbiOMHnDW38tkB72QHKAIAgCAIAgCAIAgCAIAgCAICO09oiOrgfTy4uLfhxYTY8lzXCx3ZtCAjdB6jUNIcUVOzFuc+8jx4HPJI8SAsTWgbBZAcoAgCAIBZAdQ0DcEB2QBAEAQFA4Vfs/5vukBVtF64VjYYmibIMYByItgaAPqoDK7c63u3q4vgQDtzre7eri+BAO3Ot7t6uL4EA7c63u3q4vgQDtzre7eri+BAO3Ot7t6uL4EA7c63u3q4vgQDtzre7eri+BAO3Ot7t6uL4EA7c63u3q4vgQDtzre7eri+BAO3Ot7t6uL4EA7c63u3q4vgQDtzre7eri+BAO3Ot7t6uL4EA7c63u3q4vgQDtzre7eri+BAO3Ot7t6uL4EA7c63u3q4vgQDtzre7eri+BAO3Ot7t6uL4EA7c63u3q4vgQDtzre7eri+BAO3Ot7t6uL4EA7c63u3q4vgQDtzre7eri+BAO3Ot7t6uL4EA7c63u3q4vgQDtzre7eri+BAO3Ot7t6uL4EA7c63u3q4vgQHHbnW929XF8CArOues1VLxWOW9sduRGNuC+xvQEB//9k=" id="172" name="Google Shape;172;p8"/>
          <p:cNvSpPr/>
          <p:nvPr/>
        </p:nvSpPr>
        <p:spPr>
          <a:xfrm>
            <a:off x="460375" y="1603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3" name="Google Shape;173;p8"/>
          <p:cNvGrpSpPr/>
          <p:nvPr/>
        </p:nvGrpSpPr>
        <p:grpSpPr>
          <a:xfrm>
            <a:off x="460374" y="891121"/>
            <a:ext cx="6847929" cy="5219774"/>
            <a:chOff x="0" y="54408"/>
            <a:chExt cx="6847929" cy="5219774"/>
          </a:xfrm>
        </p:grpSpPr>
        <p:sp>
          <p:nvSpPr>
            <p:cNvPr id="174" name="Google Shape;174;p8"/>
            <p:cNvSpPr/>
            <p:nvPr/>
          </p:nvSpPr>
          <p:spPr>
            <a:xfrm>
              <a:off x="0" y="54408"/>
              <a:ext cx="6847929" cy="444600"/>
            </a:xfrm>
            <a:prstGeom prst="roundRect">
              <a:avLst>
                <a:gd fmla="val 16667" name="adj"/>
              </a:avLst>
            </a:prstGeom>
            <a:solidFill>
              <a:srgbClr val="10405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txBox="1"/>
            <p:nvPr/>
          </p:nvSpPr>
          <p:spPr>
            <a:xfrm>
              <a:off x="21704" y="76112"/>
              <a:ext cx="6804521" cy="401192"/>
            </a:xfrm>
            <a:prstGeom prst="rect">
              <a:avLst/>
            </a:prstGeom>
            <a:noFill/>
            <a:ln>
              <a:noFill/>
            </a:ln>
          </p:spPr>
          <p:txBody>
            <a:bodyPr anchorCtr="0" anchor="ctr" bIns="72375" lIns="72375" spcFirstLastPara="1" rIns="72375" wrap="square" tIns="72375">
              <a:noAutofit/>
            </a:bodyPr>
            <a:lstStyle/>
            <a:p>
              <a:pPr indent="0" lvl="0" marL="0" marR="0" rtl="0" algn="just">
                <a:lnSpc>
                  <a:spcPct val="90000"/>
                </a:lnSpc>
                <a:spcBef>
                  <a:spcPts val="0"/>
                </a:spcBef>
                <a:spcAft>
                  <a:spcPts val="0"/>
                </a:spcAft>
                <a:buClr>
                  <a:schemeClr val="lt1"/>
                </a:buClr>
                <a:buSzPts val="1900"/>
                <a:buFont typeface="Arial"/>
                <a:buNone/>
              </a:pPr>
              <a:r>
                <a:rPr b="1" i="0" lang="es-ES" sz="1900" u="none" cap="none" strike="noStrike">
                  <a:solidFill>
                    <a:schemeClr val="lt1"/>
                  </a:solidFill>
                  <a:latin typeface="Arial"/>
                  <a:ea typeface="Arial"/>
                  <a:cs typeface="Arial"/>
                  <a:sym typeface="Arial"/>
                </a:rPr>
                <a:t>Dificultades más específicas: </a:t>
              </a:r>
              <a:endParaRPr/>
            </a:p>
          </p:txBody>
        </p:sp>
        <p:sp>
          <p:nvSpPr>
            <p:cNvPr id="176" name="Google Shape;176;p8"/>
            <p:cNvSpPr/>
            <p:nvPr/>
          </p:nvSpPr>
          <p:spPr>
            <a:xfrm>
              <a:off x="0" y="499008"/>
              <a:ext cx="6847929" cy="14552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txBox="1"/>
            <p:nvPr/>
          </p:nvSpPr>
          <p:spPr>
            <a:xfrm>
              <a:off x="0" y="499008"/>
              <a:ext cx="6847929" cy="1455210"/>
            </a:xfrm>
            <a:prstGeom prst="rect">
              <a:avLst/>
            </a:prstGeom>
            <a:noFill/>
            <a:ln>
              <a:noFill/>
            </a:ln>
          </p:spPr>
          <p:txBody>
            <a:bodyPr anchorCtr="0" anchor="t" bIns="24125" lIns="217400" spcFirstLastPara="1" rIns="135125" wrap="square" tIns="24125">
              <a:noAutofit/>
            </a:bodyPr>
            <a:lstStyle/>
            <a:p>
              <a:pPr indent="-114300" lvl="1" marL="114300" marR="0" rtl="0" algn="just">
                <a:lnSpc>
                  <a:spcPct val="90000"/>
                </a:lnSpc>
                <a:spcBef>
                  <a:spcPts val="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Lectura</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Ortografía</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Matemáticas</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Expresión oral</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Expresión escrita</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Déficit de atención e impulsividad.</a:t>
              </a:r>
              <a:endParaRPr/>
            </a:p>
          </p:txBody>
        </p:sp>
        <p:sp>
          <p:nvSpPr>
            <p:cNvPr id="178" name="Google Shape;178;p8"/>
            <p:cNvSpPr/>
            <p:nvPr/>
          </p:nvSpPr>
          <p:spPr>
            <a:xfrm>
              <a:off x="0" y="1954218"/>
              <a:ext cx="6847929" cy="444600"/>
            </a:xfrm>
            <a:prstGeom prst="roundRect">
              <a:avLst>
                <a:gd fmla="val 16667" name="adj"/>
              </a:avLst>
            </a:prstGeom>
            <a:solidFill>
              <a:srgbClr val="487EA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txBox="1"/>
            <p:nvPr/>
          </p:nvSpPr>
          <p:spPr>
            <a:xfrm>
              <a:off x="21704" y="1975922"/>
              <a:ext cx="6804521" cy="401192"/>
            </a:xfrm>
            <a:prstGeom prst="rect">
              <a:avLst/>
            </a:prstGeom>
            <a:noFill/>
            <a:ln>
              <a:noFill/>
            </a:ln>
          </p:spPr>
          <p:txBody>
            <a:bodyPr anchorCtr="0" anchor="ctr" bIns="72375" lIns="72375" spcFirstLastPara="1" rIns="72375" wrap="square" tIns="72375">
              <a:noAutofit/>
            </a:bodyPr>
            <a:lstStyle/>
            <a:p>
              <a:pPr indent="0" lvl="0" marL="0" marR="0" rtl="0" algn="just">
                <a:lnSpc>
                  <a:spcPct val="90000"/>
                </a:lnSpc>
                <a:spcBef>
                  <a:spcPts val="0"/>
                </a:spcBef>
                <a:spcAft>
                  <a:spcPts val="0"/>
                </a:spcAft>
                <a:buClr>
                  <a:schemeClr val="lt1"/>
                </a:buClr>
                <a:buSzPts val="1900"/>
                <a:buFont typeface="Arial"/>
                <a:buNone/>
              </a:pPr>
              <a:r>
                <a:rPr b="1" i="0" lang="es-ES" sz="1900" u="none" cap="none" strike="noStrike">
                  <a:solidFill>
                    <a:schemeClr val="lt1"/>
                  </a:solidFill>
                  <a:latin typeface="Arial"/>
                  <a:ea typeface="Arial"/>
                  <a:cs typeface="Arial"/>
                  <a:sym typeface="Arial"/>
                </a:rPr>
                <a:t>¿Despistados?</a:t>
              </a:r>
              <a:endParaRPr/>
            </a:p>
          </p:txBody>
        </p:sp>
        <p:sp>
          <p:nvSpPr>
            <p:cNvPr id="180" name="Google Shape;180;p8"/>
            <p:cNvSpPr/>
            <p:nvPr/>
          </p:nvSpPr>
          <p:spPr>
            <a:xfrm>
              <a:off x="0" y="2398818"/>
              <a:ext cx="6847929" cy="4522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txBox="1"/>
            <p:nvPr/>
          </p:nvSpPr>
          <p:spPr>
            <a:xfrm>
              <a:off x="0" y="2398818"/>
              <a:ext cx="6847929" cy="452295"/>
            </a:xfrm>
            <a:prstGeom prst="rect">
              <a:avLst/>
            </a:prstGeom>
            <a:noFill/>
            <a:ln>
              <a:noFill/>
            </a:ln>
          </p:spPr>
          <p:txBody>
            <a:bodyPr anchorCtr="0" anchor="t" bIns="24125" lIns="217400" spcFirstLastPara="1" rIns="135125" wrap="square" tIns="24125">
              <a:noAutofit/>
            </a:bodyPr>
            <a:lstStyle/>
            <a:p>
              <a:pPr indent="-114300" lvl="1" marL="114300" marR="0" rtl="0" algn="just">
                <a:lnSpc>
                  <a:spcPct val="90000"/>
                </a:lnSpc>
                <a:spcBef>
                  <a:spcPts val="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Los niños con necesidades específicas  del aprendizaje non son “despistados”, “vagos” o “perezosos”. </a:t>
              </a:r>
              <a:endParaRPr/>
            </a:p>
          </p:txBody>
        </p:sp>
        <p:sp>
          <p:nvSpPr>
            <p:cNvPr id="182" name="Google Shape;182;p8"/>
            <p:cNvSpPr/>
            <p:nvPr/>
          </p:nvSpPr>
          <p:spPr>
            <a:xfrm>
              <a:off x="0" y="2851113"/>
              <a:ext cx="6847929" cy="444600"/>
            </a:xfrm>
            <a:prstGeom prst="roundRect">
              <a:avLst>
                <a:gd fmla="val 16667" name="adj"/>
              </a:avLst>
            </a:prstGeom>
            <a:solidFill>
              <a:srgbClr val="B5B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txBox="1"/>
            <p:nvPr/>
          </p:nvSpPr>
          <p:spPr>
            <a:xfrm>
              <a:off x="21704" y="2872817"/>
              <a:ext cx="6804521" cy="401192"/>
            </a:xfrm>
            <a:prstGeom prst="rect">
              <a:avLst/>
            </a:prstGeom>
            <a:noFill/>
            <a:ln>
              <a:noFill/>
            </a:ln>
          </p:spPr>
          <p:txBody>
            <a:bodyPr anchorCtr="0" anchor="ctr" bIns="72375" lIns="72375" spcFirstLastPara="1" rIns="72375" wrap="square" tIns="72375">
              <a:noAutofit/>
            </a:bodyPr>
            <a:lstStyle/>
            <a:p>
              <a:pPr indent="0" lvl="0" marL="0" marR="0" rtl="0" algn="just">
                <a:lnSpc>
                  <a:spcPct val="90000"/>
                </a:lnSpc>
                <a:spcBef>
                  <a:spcPts val="0"/>
                </a:spcBef>
                <a:spcAft>
                  <a:spcPts val="0"/>
                </a:spcAft>
                <a:buClr>
                  <a:schemeClr val="lt1"/>
                </a:buClr>
                <a:buSzPts val="1900"/>
                <a:buFont typeface="Arial"/>
                <a:buNone/>
              </a:pPr>
              <a:r>
                <a:rPr b="1" i="0" lang="es-ES" sz="1900" u="none" cap="none" strike="noStrike">
                  <a:solidFill>
                    <a:schemeClr val="lt1"/>
                  </a:solidFill>
                  <a:latin typeface="Arial"/>
                  <a:ea typeface="Arial"/>
                  <a:cs typeface="Arial"/>
                  <a:sym typeface="Arial"/>
                </a:rPr>
                <a:t>¿Cura?</a:t>
              </a:r>
              <a:endParaRPr/>
            </a:p>
          </p:txBody>
        </p:sp>
        <p:sp>
          <p:nvSpPr>
            <p:cNvPr id="184" name="Google Shape;184;p8"/>
            <p:cNvSpPr/>
            <p:nvPr/>
          </p:nvSpPr>
          <p:spPr>
            <a:xfrm>
              <a:off x="0" y="3295713"/>
              <a:ext cx="6847929" cy="6882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txBox="1"/>
            <p:nvPr/>
          </p:nvSpPr>
          <p:spPr>
            <a:xfrm>
              <a:off x="0" y="3295713"/>
              <a:ext cx="6847929" cy="688274"/>
            </a:xfrm>
            <a:prstGeom prst="rect">
              <a:avLst/>
            </a:prstGeom>
            <a:noFill/>
            <a:ln>
              <a:noFill/>
            </a:ln>
          </p:spPr>
          <p:txBody>
            <a:bodyPr anchorCtr="0" anchor="t" bIns="24125" lIns="217400" spcFirstLastPara="1" rIns="135125" wrap="square" tIns="24125">
              <a:noAutofit/>
            </a:bodyPr>
            <a:lstStyle/>
            <a:p>
              <a:pPr indent="-114300" lvl="1" marL="114300" marR="0" rtl="0" algn="just">
                <a:lnSpc>
                  <a:spcPct val="90000"/>
                </a:lnSpc>
                <a:spcBef>
                  <a:spcPts val="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No hay ninguna “cura”. Pues no son una enfermedad.</a:t>
              </a:r>
              <a:endParaRPr/>
            </a:p>
            <a:p>
              <a:pPr indent="-114300" lvl="1" marL="114300" marR="0" rtl="0" algn="just">
                <a:lnSpc>
                  <a:spcPct val="90000"/>
                </a:lnSpc>
                <a:spcBef>
                  <a:spcPts val="30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Estas dificultades son para toda la vida. Pero muy variables en sus síntomas, intensidad, en cada individuo a lo largo de su vida</a:t>
              </a:r>
              <a:endParaRPr/>
            </a:p>
          </p:txBody>
        </p:sp>
        <p:sp>
          <p:nvSpPr>
            <p:cNvPr id="186" name="Google Shape;186;p8"/>
            <p:cNvSpPr/>
            <p:nvPr/>
          </p:nvSpPr>
          <p:spPr>
            <a:xfrm>
              <a:off x="0" y="3983988"/>
              <a:ext cx="6847929" cy="444600"/>
            </a:xfrm>
            <a:prstGeom prst="roundRect">
              <a:avLst>
                <a:gd fmla="val 16667" name="adj"/>
              </a:avLst>
            </a:prstGeom>
            <a:solidFill>
              <a:srgbClr val="487EA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txBox="1"/>
            <p:nvPr/>
          </p:nvSpPr>
          <p:spPr>
            <a:xfrm>
              <a:off x="21704" y="4005692"/>
              <a:ext cx="6804521" cy="401192"/>
            </a:xfrm>
            <a:prstGeom prst="rect">
              <a:avLst/>
            </a:prstGeom>
            <a:noFill/>
            <a:ln>
              <a:noFill/>
            </a:ln>
          </p:spPr>
          <p:txBody>
            <a:bodyPr anchorCtr="0" anchor="ctr" bIns="72375" lIns="72375" spcFirstLastPara="1" rIns="72375" wrap="square" tIns="72375">
              <a:noAutofit/>
            </a:bodyPr>
            <a:lstStyle/>
            <a:p>
              <a:pPr indent="0" lvl="0" marL="0" marR="0" rtl="0" algn="just">
                <a:lnSpc>
                  <a:spcPct val="90000"/>
                </a:lnSpc>
                <a:spcBef>
                  <a:spcPts val="0"/>
                </a:spcBef>
                <a:spcAft>
                  <a:spcPts val="0"/>
                </a:spcAft>
                <a:buClr>
                  <a:schemeClr val="lt1"/>
                </a:buClr>
                <a:buSzPts val="1900"/>
                <a:buFont typeface="Arial"/>
                <a:buNone/>
              </a:pPr>
              <a:r>
                <a:rPr b="1" i="0" lang="es-ES" sz="1900" u="none" cap="none" strike="noStrike">
                  <a:solidFill>
                    <a:schemeClr val="lt1"/>
                  </a:solidFill>
                  <a:latin typeface="Arial"/>
                  <a:ea typeface="Arial"/>
                  <a:cs typeface="Arial"/>
                  <a:sym typeface="Arial"/>
                </a:rPr>
                <a:t>Detección de las dificultades </a:t>
              </a:r>
              <a:endParaRPr/>
            </a:p>
          </p:txBody>
        </p:sp>
        <p:sp>
          <p:nvSpPr>
            <p:cNvPr id="188" name="Google Shape;188;p8"/>
            <p:cNvSpPr/>
            <p:nvPr/>
          </p:nvSpPr>
          <p:spPr>
            <a:xfrm>
              <a:off x="0" y="4428588"/>
              <a:ext cx="6847929" cy="84559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txBox="1"/>
            <p:nvPr/>
          </p:nvSpPr>
          <p:spPr>
            <a:xfrm>
              <a:off x="0" y="4428588"/>
              <a:ext cx="6847929" cy="845594"/>
            </a:xfrm>
            <a:prstGeom prst="rect">
              <a:avLst/>
            </a:prstGeom>
            <a:noFill/>
            <a:ln>
              <a:noFill/>
            </a:ln>
          </p:spPr>
          <p:txBody>
            <a:bodyPr anchorCtr="0" anchor="t" bIns="24125" lIns="217400" spcFirstLastPara="1" rIns="135125" wrap="square" tIns="24125">
              <a:noAutofit/>
            </a:bodyPr>
            <a:lstStyle/>
            <a:p>
              <a:pPr indent="-114300" lvl="1" marL="114300" marR="0" rtl="0" algn="just">
                <a:lnSpc>
                  <a:spcPct val="90000"/>
                </a:lnSpc>
                <a:spcBef>
                  <a:spcPts val="0"/>
                </a:spcBef>
                <a:spcAft>
                  <a:spcPts val="0"/>
                </a:spcAft>
                <a:buClr>
                  <a:schemeClr val="dk1"/>
                </a:buClr>
                <a:buSzPts val="1500"/>
                <a:buFont typeface="Arial"/>
                <a:buChar char="•"/>
              </a:pPr>
              <a:r>
                <a:rPr b="0" i="0" lang="es-ES" sz="1500" u="none" cap="none" strike="noStrike">
                  <a:solidFill>
                    <a:schemeClr val="dk1"/>
                  </a:solidFill>
                  <a:latin typeface="Arial"/>
                  <a:ea typeface="Arial"/>
                  <a:cs typeface="Arial"/>
                  <a:sym typeface="Arial"/>
                </a:rPr>
                <a:t>Las dificultades del aprendizaje, normalmente, son detectadas en el ámbito escolar, cuando comienzan a observarse dificultades para aprender de la forma esperada.  Otros ámbitos son el entorno familiar y la atención pediátrica. </a:t>
              </a:r>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80"/>
          <p:cNvSpPr txBox="1"/>
          <p:nvPr/>
        </p:nvSpPr>
        <p:spPr>
          <a:xfrm>
            <a:off x="493240" y="476672"/>
            <a:ext cx="7651831" cy="97865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lang="es-ES" sz="3200">
                <a:solidFill>
                  <a:schemeClr val="dk1"/>
                </a:solidFill>
                <a:latin typeface="Arial"/>
                <a:ea typeface="Arial"/>
                <a:cs typeface="Arial"/>
                <a:sym typeface="Arial"/>
              </a:rPr>
              <a:t>Opciones correctas: </a:t>
            </a:r>
            <a:endParaRPr sz="3200">
              <a:solidFill>
                <a:schemeClr val="dk1"/>
              </a:solidFill>
              <a:latin typeface="Arial"/>
              <a:ea typeface="Arial"/>
              <a:cs typeface="Arial"/>
              <a:sym typeface="Arial"/>
            </a:endParaRPr>
          </a:p>
        </p:txBody>
      </p:sp>
      <p:sp>
        <p:nvSpPr>
          <p:cNvPr id="956" name="Google Shape;956;p80"/>
          <p:cNvSpPr txBox="1"/>
          <p:nvPr/>
        </p:nvSpPr>
        <p:spPr>
          <a:xfrm>
            <a:off x="611560" y="1124744"/>
            <a:ext cx="7550224" cy="5330116"/>
          </a:xfrm>
          <a:prstGeom prst="rect">
            <a:avLst/>
          </a:prstGeom>
          <a:noFill/>
          <a:ln>
            <a:noFill/>
          </a:ln>
        </p:spPr>
        <p:txBody>
          <a:bodyPr anchorCtr="0" anchor="t" bIns="45700" lIns="91425" spcFirstLastPara="1" rIns="91425" wrap="square" tIns="45700">
            <a:normAutofit fontScale="92500"/>
          </a:bodyPr>
          <a:lstStyle/>
          <a:p>
            <a:pPr indent="0" lvl="1" marL="457200" marR="0" rtl="0" algn="just">
              <a:lnSpc>
                <a:spcPct val="130000"/>
              </a:lnSpc>
              <a:spcBef>
                <a:spcPts val="0"/>
              </a:spcBef>
              <a:spcAft>
                <a:spcPts val="0"/>
              </a:spcAft>
              <a:buNone/>
            </a:pPr>
            <a:r>
              <a:rPr b="0" i="0" lang="es-ES" sz="2100" u="none" cap="none" strike="noStrike">
                <a:solidFill>
                  <a:srgbClr val="F07F09"/>
                </a:solidFill>
                <a:latin typeface="Arial"/>
                <a:ea typeface="Arial"/>
                <a:cs typeface="Arial"/>
                <a:sym typeface="Arial"/>
              </a:rPr>
              <a:t>c) Aunque te enfada mucho que te hable así, esperas a llegar a casa y lo hablas con tus padres para que vayan a verle; no es adecuado hablarle así a un alumno.</a:t>
            </a:r>
            <a:endParaRPr/>
          </a:p>
          <a:p>
            <a:pPr indent="0" lvl="1" marL="457200" marR="0" rtl="0" algn="just">
              <a:lnSpc>
                <a:spcPct val="130000"/>
              </a:lnSpc>
              <a:spcBef>
                <a:spcPts val="1600"/>
              </a:spcBef>
              <a:spcAft>
                <a:spcPts val="0"/>
              </a:spcAft>
              <a:buNone/>
            </a:pPr>
            <a:r>
              <a:rPr b="0" i="0" lang="es-ES" sz="2100" u="none" cap="none" strike="noStrike">
                <a:solidFill>
                  <a:srgbClr val="F07F09"/>
                </a:solidFill>
                <a:latin typeface="Arial"/>
                <a:ea typeface="Arial"/>
                <a:cs typeface="Arial"/>
                <a:sym typeface="Arial"/>
              </a:rPr>
              <a:t>d) Le contestas: “así no me animas a hacerlo mejor, profe” con una sonrisa.</a:t>
            </a:r>
            <a:endParaRPr/>
          </a:p>
          <a:p>
            <a:pPr indent="0" lvl="1" marL="457200" marR="0" rtl="0" algn="just">
              <a:lnSpc>
                <a:spcPct val="130000"/>
              </a:lnSpc>
              <a:spcBef>
                <a:spcPts val="1800"/>
              </a:spcBef>
              <a:spcAft>
                <a:spcPts val="0"/>
              </a:spcAft>
              <a:buNone/>
            </a:pPr>
            <a:r>
              <a:rPr b="0" i="0" lang="es-ES" sz="2100" u="none" cap="none" strike="noStrike">
                <a:solidFill>
                  <a:schemeClr val="dk1"/>
                </a:solidFill>
                <a:latin typeface="Arial"/>
                <a:ea typeface="Arial"/>
                <a:cs typeface="Arial"/>
                <a:sym typeface="Arial"/>
              </a:rPr>
              <a:t>En el caso de que aún estés en E. Primaria o primeros cursos de Ed. Secundaria, quizás sea una buena opción hablar con tus padres para que establezcan los límites con el profesor. </a:t>
            </a:r>
            <a:endParaRPr/>
          </a:p>
          <a:p>
            <a:pPr indent="0" lvl="1" marL="457200" marR="0" rtl="0" algn="just">
              <a:lnSpc>
                <a:spcPct val="130000"/>
              </a:lnSpc>
              <a:spcBef>
                <a:spcPts val="1800"/>
              </a:spcBef>
              <a:spcAft>
                <a:spcPts val="0"/>
              </a:spcAft>
              <a:buNone/>
            </a:pPr>
            <a:r>
              <a:rPr b="0" i="0" lang="es-ES" sz="2100" u="none" cap="none" strike="noStrike">
                <a:solidFill>
                  <a:schemeClr val="dk1"/>
                </a:solidFill>
                <a:latin typeface="Arial"/>
                <a:ea typeface="Arial"/>
                <a:cs typeface="Arial"/>
                <a:sym typeface="Arial"/>
              </a:rPr>
              <a:t>Una opción también asertiva es recurrir al sentido del humor para decirle al profesor que no ha actuado bien. En este caso, conviene hacerlo en público y siempre con amabilidad.</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81"/>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200">
                <a:solidFill>
                  <a:srgbClr val="FF6600"/>
                </a:solidFill>
                <a:latin typeface="Arial"/>
                <a:ea typeface="Arial"/>
                <a:cs typeface="Arial"/>
                <a:sym typeface="Arial"/>
              </a:rPr>
              <a:t>MEJORAR LAS HABILIDADES SOCIALES: Educación Secundaria</a:t>
            </a:r>
            <a:endParaRPr sz="3200">
              <a:solidFill>
                <a:srgbClr val="FF6600"/>
              </a:solidFill>
              <a:latin typeface="Arial"/>
              <a:ea typeface="Arial"/>
              <a:cs typeface="Arial"/>
              <a:sym typeface="Arial"/>
            </a:endParaRPr>
          </a:p>
        </p:txBody>
      </p:sp>
      <p:sp>
        <p:nvSpPr>
          <p:cNvPr id="963" name="Google Shape;963;p81"/>
          <p:cNvSpPr txBox="1"/>
          <p:nvPr/>
        </p:nvSpPr>
        <p:spPr>
          <a:xfrm>
            <a:off x="428481" y="1757248"/>
            <a:ext cx="8229600" cy="3785652"/>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rgbClr val="FF6600"/>
              </a:buClr>
              <a:buSzPts val="2000"/>
              <a:buFont typeface="Noto Sans Symbols"/>
              <a:buChar char="▪"/>
            </a:pPr>
            <a:r>
              <a:rPr lang="es-ES" sz="2000">
                <a:solidFill>
                  <a:schemeClr val="dk1"/>
                </a:solidFill>
                <a:latin typeface="Arial"/>
                <a:ea typeface="Arial"/>
                <a:cs typeface="Arial"/>
                <a:sym typeface="Arial"/>
              </a:rPr>
              <a:t>Incidir en la realización de </a:t>
            </a:r>
            <a:r>
              <a:rPr b="1" lang="es-ES" sz="2000">
                <a:solidFill>
                  <a:schemeClr val="dk1"/>
                </a:solidFill>
                <a:latin typeface="Arial"/>
                <a:ea typeface="Arial"/>
                <a:cs typeface="Arial"/>
                <a:sym typeface="Arial"/>
              </a:rPr>
              <a:t>trabajos en grupo y de carácter cooperativo, </a:t>
            </a:r>
            <a:r>
              <a:rPr lang="es-ES" sz="2000">
                <a:solidFill>
                  <a:schemeClr val="dk1"/>
                </a:solidFill>
                <a:latin typeface="Arial"/>
                <a:ea typeface="Arial"/>
                <a:cs typeface="Arial"/>
                <a:sym typeface="Arial"/>
              </a:rPr>
              <a:t>donde el niño o niña con TDAH pueda desenvolver algunos de sus puntos fuertes. </a:t>
            </a:r>
            <a:endParaRPr/>
          </a:p>
          <a:p>
            <a:pPr indent="-342900" lvl="0" marL="342900" marR="0" rtl="0" algn="just">
              <a:lnSpc>
                <a:spcPct val="150000"/>
              </a:lnSpc>
              <a:spcBef>
                <a:spcPts val="0"/>
              </a:spcBef>
              <a:spcAft>
                <a:spcPts val="0"/>
              </a:spcAft>
              <a:buClr>
                <a:srgbClr val="FF6600"/>
              </a:buClr>
              <a:buSzPts val="2000"/>
              <a:buFont typeface="Noto Sans Symbols"/>
              <a:buChar char="▪"/>
            </a:pPr>
            <a:r>
              <a:rPr lang="es-ES" sz="2000">
                <a:solidFill>
                  <a:schemeClr val="dk1"/>
                </a:solidFill>
                <a:latin typeface="Arial"/>
                <a:ea typeface="Arial"/>
                <a:cs typeface="Arial"/>
                <a:sym typeface="Arial"/>
              </a:rPr>
              <a:t>Realizar </a:t>
            </a:r>
            <a:r>
              <a:rPr b="1" lang="es-ES" sz="2000">
                <a:solidFill>
                  <a:schemeClr val="dk1"/>
                </a:solidFill>
                <a:latin typeface="Arial"/>
                <a:ea typeface="Arial"/>
                <a:cs typeface="Arial"/>
                <a:sym typeface="Arial"/>
              </a:rPr>
              <a:t>proyectos</a:t>
            </a:r>
            <a:r>
              <a:rPr lang="es-ES" sz="2000">
                <a:solidFill>
                  <a:schemeClr val="dk1"/>
                </a:solidFill>
                <a:latin typeface="Arial"/>
                <a:ea typeface="Arial"/>
                <a:cs typeface="Arial"/>
                <a:sym typeface="Arial"/>
              </a:rPr>
              <a:t> que impliquen al centro y en los que se puedan desenvolver más actividades que las académicas: grupos de teatro, meditación, investigación, proyectos multidisciplinares, etc.… </a:t>
            </a:r>
            <a:endParaRPr/>
          </a:p>
          <a:p>
            <a:pPr indent="-215900" lvl="0" marL="342900" marR="0" rtl="0" algn="just">
              <a:lnSpc>
                <a:spcPct val="150000"/>
              </a:lnSpc>
              <a:spcBef>
                <a:spcPts val="0"/>
              </a:spcBef>
              <a:spcAft>
                <a:spcPts val="0"/>
              </a:spcAft>
              <a:buClr>
                <a:srgbClr val="FF6600"/>
              </a:buClr>
              <a:buSzPts val="2000"/>
              <a:buFont typeface="Noto Sans Symbols"/>
              <a:buNone/>
            </a:pPr>
            <a:r>
              <a:t/>
            </a:r>
            <a:endParaRPr sz="2000">
              <a:solidFill>
                <a:schemeClr val="dk1"/>
              </a:solidFill>
              <a:latin typeface="Arial"/>
              <a:ea typeface="Arial"/>
              <a:cs typeface="Arial"/>
              <a:sym typeface="Arial"/>
            </a:endParaRPr>
          </a:p>
          <a:p>
            <a:pPr indent="-215900" lvl="0" marL="342900" marR="0" rtl="0" algn="just">
              <a:lnSpc>
                <a:spcPct val="150000"/>
              </a:lnSpc>
              <a:spcBef>
                <a:spcPts val="0"/>
              </a:spcBef>
              <a:spcAft>
                <a:spcPts val="0"/>
              </a:spcAft>
              <a:buClr>
                <a:srgbClr val="FF6600"/>
              </a:buClr>
              <a:buSzPts val="2000"/>
              <a:buFont typeface="Noto Sans Symbols"/>
              <a:buNone/>
            </a:pPr>
            <a:r>
              <a:t/>
            </a:r>
            <a:endParaRPr sz="2000">
              <a:solidFill>
                <a:schemeClr val="dk1"/>
              </a:solidFill>
              <a:latin typeface="Arial"/>
              <a:ea typeface="Arial"/>
              <a:cs typeface="Arial"/>
              <a:sym typeface="Arial"/>
            </a:endParaRPr>
          </a:p>
        </p:txBody>
      </p:sp>
      <p:pic>
        <p:nvPicPr>
          <p:cNvPr descr="Mano, Unidos, Juntos, Personas, Unidad" id="964" name="Google Shape;964;p81"/>
          <p:cNvPicPr preferRelativeResize="0"/>
          <p:nvPr/>
        </p:nvPicPr>
        <p:blipFill rotWithShape="1">
          <a:blip r:embed="rId3">
            <a:alphaModFix/>
          </a:blip>
          <a:srcRect b="0" l="0" r="0" t="0"/>
          <a:stretch/>
        </p:blipFill>
        <p:spPr>
          <a:xfrm>
            <a:off x="7201315" y="4427984"/>
            <a:ext cx="1942685" cy="1458086"/>
          </a:xfrm>
          <a:prstGeom prst="rect">
            <a:avLst/>
          </a:prstGeom>
          <a:noFill/>
          <a:ln>
            <a:noFill/>
          </a:ln>
        </p:spPr>
      </p:pic>
      <p:sp>
        <p:nvSpPr>
          <p:cNvPr id="965" name="Google Shape;965;p81"/>
          <p:cNvSpPr/>
          <p:nvPr/>
        </p:nvSpPr>
        <p:spPr>
          <a:xfrm>
            <a:off x="827585" y="4931292"/>
            <a:ext cx="5760640" cy="783193"/>
          </a:xfrm>
          <a:prstGeom prst="roundRect">
            <a:avLst>
              <a:gd fmla="val 16667" name="adj"/>
            </a:avLst>
          </a:prstGeom>
          <a:noFill/>
          <a:ln cap="flat" cmpd="sng" w="38100">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2000">
                <a:solidFill>
                  <a:schemeClr val="dk1"/>
                </a:solidFill>
                <a:latin typeface="Arial"/>
                <a:ea typeface="Arial"/>
                <a:cs typeface="Arial"/>
                <a:sym typeface="Arial"/>
              </a:rPr>
              <a:t>Ej.: </a:t>
            </a:r>
            <a:r>
              <a:rPr b="1" lang="es-ES" sz="2000">
                <a:solidFill>
                  <a:schemeClr val="dk1"/>
                </a:solidFill>
                <a:latin typeface="Arial"/>
                <a:ea typeface="Arial"/>
                <a:cs typeface="Arial"/>
                <a:sym typeface="Arial"/>
              </a:rPr>
              <a:t>Cinesón</a:t>
            </a:r>
            <a:r>
              <a:rPr lang="es-ES" sz="2000">
                <a:solidFill>
                  <a:schemeClr val="dk1"/>
                </a:solidFill>
                <a:latin typeface="Arial"/>
                <a:ea typeface="Arial"/>
                <a:cs typeface="Arial"/>
                <a:sym typeface="Arial"/>
              </a:rPr>
              <a:t>, IES Antón Alonso Ríos</a:t>
            </a:r>
            <a:endParaRPr/>
          </a:p>
          <a:p>
            <a:pPr indent="0" lvl="0" marL="0" marR="0" rtl="0" algn="just">
              <a:spcBef>
                <a:spcPts val="0"/>
              </a:spcBef>
              <a:spcAft>
                <a:spcPts val="0"/>
              </a:spcAft>
              <a:buNone/>
            </a:pPr>
            <a:r>
              <a:rPr lang="es-ES" sz="2000">
                <a:solidFill>
                  <a:schemeClr val="dk1"/>
                </a:solidFill>
                <a:latin typeface="Arial"/>
                <a:ea typeface="Arial"/>
                <a:cs typeface="Arial"/>
                <a:sym typeface="Arial"/>
              </a:rPr>
              <a:t>https://www.youtube.com/watch?v=Yelrsq1BanU</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82"/>
          <p:cNvSpPr txBox="1"/>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200">
                <a:solidFill>
                  <a:srgbClr val="FF6600"/>
                </a:solidFill>
                <a:latin typeface="Arial"/>
                <a:ea typeface="Arial"/>
                <a:cs typeface="Arial"/>
                <a:sym typeface="Arial"/>
              </a:rPr>
              <a:t>MEJORAR LAS HABILIDADES SOCIALES: Educación Secundaria</a:t>
            </a:r>
            <a:endParaRPr sz="3200">
              <a:solidFill>
                <a:srgbClr val="FF6600"/>
              </a:solidFill>
              <a:latin typeface="Arial"/>
              <a:ea typeface="Arial"/>
              <a:cs typeface="Arial"/>
              <a:sym typeface="Arial"/>
            </a:endParaRPr>
          </a:p>
        </p:txBody>
      </p:sp>
      <p:sp>
        <p:nvSpPr>
          <p:cNvPr id="971" name="Google Shape;971;p82"/>
          <p:cNvSpPr txBox="1"/>
          <p:nvPr/>
        </p:nvSpPr>
        <p:spPr>
          <a:xfrm>
            <a:off x="842296" y="1628800"/>
            <a:ext cx="7164288" cy="1015663"/>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rgbClr val="FF6600"/>
              </a:buClr>
              <a:buSzPts val="2000"/>
              <a:buFont typeface="Noto Sans Symbols"/>
              <a:buChar char="▪"/>
            </a:pPr>
            <a:r>
              <a:rPr lang="es-ES" sz="2000">
                <a:solidFill>
                  <a:schemeClr val="dk1"/>
                </a:solidFill>
                <a:latin typeface="Arial"/>
                <a:ea typeface="Arial"/>
                <a:cs typeface="Arial"/>
                <a:sym typeface="Arial"/>
              </a:rPr>
              <a:t>Fomentar el </a:t>
            </a:r>
            <a:r>
              <a:rPr b="1" lang="es-ES" sz="2000">
                <a:solidFill>
                  <a:srgbClr val="F07F09"/>
                </a:solidFill>
                <a:latin typeface="Arial"/>
                <a:ea typeface="Arial"/>
                <a:cs typeface="Arial"/>
                <a:sym typeface="Arial"/>
              </a:rPr>
              <a:t>pensamiento crítico</a:t>
            </a:r>
            <a:r>
              <a:rPr lang="es-ES" sz="2000">
                <a:solidFill>
                  <a:schemeClr val="dk1"/>
                </a:solidFill>
                <a:latin typeface="Arial"/>
                <a:ea typeface="Arial"/>
                <a:cs typeface="Arial"/>
                <a:sym typeface="Arial"/>
              </a:rPr>
              <a:t>, para resistir a la presión grupal hacia comportamientos de riesgo, junto con la asertividad. </a:t>
            </a:r>
            <a:endParaRPr/>
          </a:p>
        </p:txBody>
      </p:sp>
      <p:sp>
        <p:nvSpPr>
          <p:cNvPr id="972" name="Google Shape;972;p82"/>
          <p:cNvSpPr txBox="1"/>
          <p:nvPr/>
        </p:nvSpPr>
        <p:spPr>
          <a:xfrm>
            <a:off x="2987824" y="2442307"/>
            <a:ext cx="5941168" cy="4247317"/>
          </a:xfrm>
          <a:prstGeom prst="rect">
            <a:avLst/>
          </a:prstGeom>
          <a:noFill/>
          <a:ln cap="flat" cmpd="sng" w="9525">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s-ES" sz="1800">
                <a:solidFill>
                  <a:schemeClr val="dk1"/>
                </a:solidFill>
                <a:latin typeface="Arial"/>
                <a:ea typeface="Arial"/>
                <a:cs typeface="Arial"/>
                <a:sym typeface="Arial"/>
              </a:rPr>
              <a:t>	</a:t>
            </a:r>
            <a:r>
              <a:rPr b="1" lang="es-ES" sz="1800">
                <a:solidFill>
                  <a:srgbClr val="F07F09"/>
                </a:solidFill>
                <a:latin typeface="Arial"/>
                <a:ea typeface="Arial"/>
                <a:cs typeface="Arial"/>
                <a:sym typeface="Arial"/>
              </a:rPr>
              <a:t>¿Cómo lo hacemos?</a:t>
            </a:r>
            <a:endParaRPr sz="1800">
              <a:solidFill>
                <a:srgbClr val="F07F09"/>
              </a:solidFill>
              <a:latin typeface="Arial"/>
              <a:ea typeface="Arial"/>
              <a:cs typeface="Arial"/>
              <a:sym typeface="Arial"/>
            </a:endParaRPr>
          </a:p>
          <a:p>
            <a:pPr indent="-457200" lvl="0" marL="457200" marR="0" rtl="0" algn="just">
              <a:lnSpc>
                <a:spcPct val="150000"/>
              </a:lnSpc>
              <a:spcBef>
                <a:spcPts val="0"/>
              </a:spcBef>
              <a:spcAft>
                <a:spcPts val="0"/>
              </a:spcAft>
              <a:buClr>
                <a:schemeClr val="dk1"/>
              </a:buClr>
              <a:buSzPts val="1800"/>
              <a:buFont typeface="Calibri"/>
              <a:buAutoNum type="arabicPeriod"/>
            </a:pPr>
            <a:r>
              <a:rPr lang="es-ES" sz="1800">
                <a:solidFill>
                  <a:schemeClr val="dk1"/>
                </a:solidFill>
                <a:latin typeface="Arial"/>
                <a:ea typeface="Arial"/>
                <a:cs typeface="Arial"/>
                <a:sym typeface="Arial"/>
              </a:rPr>
              <a:t>Entrenando a nuestros/as estudiantes e hijos en la pregunta, no tanto en la respuesta. </a:t>
            </a:r>
            <a:endParaRPr/>
          </a:p>
          <a:p>
            <a:pPr indent="-457200" lvl="0" marL="457200" marR="0" rtl="0" algn="just">
              <a:lnSpc>
                <a:spcPct val="150000"/>
              </a:lnSpc>
              <a:spcBef>
                <a:spcPts val="0"/>
              </a:spcBef>
              <a:spcAft>
                <a:spcPts val="0"/>
              </a:spcAft>
              <a:buClr>
                <a:schemeClr val="dk1"/>
              </a:buClr>
              <a:buSzPts val="1800"/>
              <a:buFont typeface="Calibri"/>
              <a:buAutoNum type="arabicPeriod"/>
            </a:pPr>
            <a:r>
              <a:rPr lang="es-ES" sz="1800">
                <a:solidFill>
                  <a:schemeClr val="dk1"/>
                </a:solidFill>
                <a:latin typeface="Arial"/>
                <a:ea typeface="Arial"/>
                <a:cs typeface="Arial"/>
                <a:sym typeface="Arial"/>
              </a:rPr>
              <a:t>Planteando debates en el aula y en casa y moderándolos adecuadamente. </a:t>
            </a:r>
            <a:endParaRPr/>
          </a:p>
          <a:p>
            <a:pPr indent="-457200" lvl="0" marL="457200" marR="0" rtl="0" algn="just">
              <a:lnSpc>
                <a:spcPct val="150000"/>
              </a:lnSpc>
              <a:spcBef>
                <a:spcPts val="0"/>
              </a:spcBef>
              <a:spcAft>
                <a:spcPts val="0"/>
              </a:spcAft>
              <a:buClr>
                <a:schemeClr val="dk1"/>
              </a:buClr>
              <a:buSzPts val="1800"/>
              <a:buFont typeface="Calibri"/>
              <a:buAutoNum type="arabicPeriod"/>
            </a:pPr>
            <a:r>
              <a:rPr lang="es-ES" sz="1800">
                <a:solidFill>
                  <a:schemeClr val="dk1"/>
                </a:solidFill>
                <a:latin typeface="Arial"/>
                <a:ea typeface="Arial"/>
                <a:cs typeface="Arial"/>
                <a:sym typeface="Arial"/>
              </a:rPr>
              <a:t>Para eso nuestros/as estudiantes e hijos deben disponer de toda la información posible y debéis de preocuparos de que disponga de ella. </a:t>
            </a:r>
            <a:endParaRPr/>
          </a:p>
          <a:p>
            <a:pPr indent="-457200" lvl="0" marL="457200" marR="0" rtl="0" algn="just">
              <a:lnSpc>
                <a:spcPct val="150000"/>
              </a:lnSpc>
              <a:spcBef>
                <a:spcPts val="0"/>
              </a:spcBef>
              <a:spcAft>
                <a:spcPts val="0"/>
              </a:spcAft>
              <a:buClr>
                <a:schemeClr val="dk1"/>
              </a:buClr>
              <a:buSzPts val="1800"/>
              <a:buFont typeface="Calibri"/>
              <a:buAutoNum type="arabicPeriod"/>
            </a:pPr>
            <a:r>
              <a:rPr lang="es-ES" sz="1800">
                <a:solidFill>
                  <a:schemeClr val="dk1"/>
                </a:solidFill>
                <a:latin typeface="Arial"/>
                <a:ea typeface="Arial"/>
                <a:cs typeface="Arial"/>
                <a:sym typeface="Arial"/>
              </a:rPr>
              <a:t>Se trata de que construyan un criterio propio; no copien el de su grupo de iguales o sus progenitores. </a:t>
            </a:r>
            <a:endParaRPr/>
          </a:p>
        </p:txBody>
      </p:sp>
      <p:pic>
        <p:nvPicPr>
          <p:cNvPr descr="Pensar fuera de la caja cita concepto de negocio Foto gratis" id="973" name="Google Shape;973;p82"/>
          <p:cNvPicPr preferRelativeResize="0"/>
          <p:nvPr/>
        </p:nvPicPr>
        <p:blipFill rotWithShape="1">
          <a:blip r:embed="rId3">
            <a:alphaModFix/>
          </a:blip>
          <a:srcRect b="13419" l="16200" r="12055" t="13852"/>
          <a:stretch/>
        </p:blipFill>
        <p:spPr>
          <a:xfrm>
            <a:off x="319245" y="2996952"/>
            <a:ext cx="2640899" cy="1788995"/>
          </a:xfrm>
          <a:prstGeom prst="rect">
            <a:avLst/>
          </a:prstGeom>
          <a:noFill/>
          <a:ln>
            <a:noFill/>
          </a:ln>
        </p:spPr>
      </p:pic>
      <p:sp>
        <p:nvSpPr>
          <p:cNvPr id="974" name="Google Shape;974;p82"/>
          <p:cNvSpPr/>
          <p:nvPr/>
        </p:nvSpPr>
        <p:spPr>
          <a:xfrm>
            <a:off x="518439" y="4528544"/>
            <a:ext cx="243001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a:ea typeface="Arial"/>
                <a:cs typeface="Arial"/>
                <a:sym typeface="Arial"/>
              </a:rPr>
              <a:t>&lt;a href="https://www.freepik.es/fotos/marco"&gt;Foto de Marco creado por Waewkidja - www.freepik.es&lt;/a&gt;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83"/>
          <p:cNvSpPr txBox="1"/>
          <p:nvPr/>
        </p:nvSpPr>
        <p:spPr>
          <a:xfrm>
            <a:off x="323528" y="548680"/>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200">
                <a:solidFill>
                  <a:srgbClr val="FF6600"/>
                </a:solidFill>
                <a:latin typeface="Arial"/>
                <a:ea typeface="Arial"/>
                <a:cs typeface="Arial"/>
                <a:sym typeface="Arial"/>
              </a:rPr>
              <a:t>-Pensamiento crítico concretado en dilemas morales: </a:t>
            </a:r>
            <a:endParaRPr sz="2400">
              <a:solidFill>
                <a:srgbClr val="FF6600"/>
              </a:solidFill>
              <a:latin typeface="Arial"/>
              <a:ea typeface="Arial"/>
              <a:cs typeface="Arial"/>
              <a:sym typeface="Arial"/>
            </a:endParaRPr>
          </a:p>
        </p:txBody>
      </p:sp>
      <p:sp>
        <p:nvSpPr>
          <p:cNvPr id="981" name="Google Shape;981;p83"/>
          <p:cNvSpPr txBox="1"/>
          <p:nvPr/>
        </p:nvSpPr>
        <p:spPr>
          <a:xfrm>
            <a:off x="3289910" y="5934670"/>
            <a:ext cx="5832648" cy="923330"/>
          </a:xfrm>
          <a:prstGeom prst="rect">
            <a:avLst/>
          </a:prstGeom>
          <a:noFill/>
          <a:ln cap="flat" cmpd="sng" w="28575">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Influencia social: El ascensor</a:t>
            </a:r>
            <a:endParaRPr/>
          </a:p>
          <a:p>
            <a:pPr indent="0" lvl="0" marL="0" marR="0" rtl="0" algn="l">
              <a:spcBef>
                <a:spcPts val="0"/>
              </a:spcBef>
              <a:spcAft>
                <a:spcPts val="0"/>
              </a:spcAft>
              <a:buNone/>
            </a:pPr>
            <a:r>
              <a:rPr lang="es-ES" sz="1800">
                <a:solidFill>
                  <a:schemeClr val="dk1"/>
                </a:solidFill>
                <a:latin typeface="Arial"/>
                <a:ea typeface="Arial"/>
                <a:cs typeface="Arial"/>
                <a:sym typeface="Arial"/>
              </a:rPr>
              <a:t>https://www.youtube.com/watch?v=aaAqNXsW9A4</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2" name="Google Shape;982;p83"/>
          <p:cNvSpPr txBox="1"/>
          <p:nvPr/>
        </p:nvSpPr>
        <p:spPr>
          <a:xfrm>
            <a:off x="648762" y="1916832"/>
            <a:ext cx="7560840" cy="3831818"/>
          </a:xfrm>
          <a:prstGeom prst="rect">
            <a:avLst/>
          </a:prstGeom>
          <a:solidFill>
            <a:schemeClr val="lt1"/>
          </a:solidFill>
          <a:ln cap="flat" cmpd="sng" w="25400">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FF6600"/>
              </a:buClr>
              <a:buSzPts val="1800"/>
              <a:buFont typeface="Noto Sans Symbols"/>
              <a:buChar char="▪"/>
            </a:pPr>
            <a:r>
              <a:rPr lang="es-ES" sz="1800">
                <a:solidFill>
                  <a:schemeClr val="dk1"/>
                </a:solidFill>
                <a:latin typeface="Arial"/>
                <a:ea typeface="Arial"/>
                <a:cs typeface="Arial"/>
                <a:sym typeface="Arial"/>
              </a:rPr>
              <a:t>Stranger Pigs, Salvados:</a:t>
            </a:r>
            <a:endParaRPr/>
          </a:p>
          <a:p>
            <a:pPr indent="0" lvl="0" marL="0" marR="0" rtl="0" algn="l">
              <a:lnSpc>
                <a:spcPct val="150000"/>
              </a:lnSpc>
              <a:spcBef>
                <a:spcPts val="0"/>
              </a:spcBef>
              <a:spcAft>
                <a:spcPts val="0"/>
              </a:spcAft>
              <a:buNone/>
            </a:pPr>
            <a:r>
              <a:rPr lang="es-ES" sz="1800" u="sng">
                <a:solidFill>
                  <a:schemeClr val="dk1"/>
                </a:solidFill>
                <a:latin typeface="Arial"/>
                <a:ea typeface="Arial"/>
                <a:cs typeface="Arial"/>
                <a:sym typeface="Arial"/>
              </a:rPr>
              <a:t>https://www.dailymotion.com/video/x6eispw</a:t>
            </a:r>
            <a:endParaRPr/>
          </a:p>
          <a:p>
            <a:pPr indent="0" lvl="0" marL="0" marR="0" rtl="0" algn="ctr">
              <a:lnSpc>
                <a:spcPct val="150000"/>
              </a:lnSpc>
              <a:spcBef>
                <a:spcPts val="0"/>
              </a:spcBef>
              <a:spcAft>
                <a:spcPts val="0"/>
              </a:spcAft>
              <a:buNone/>
            </a:pPr>
            <a:r>
              <a:rPr b="1" lang="es-ES" sz="1800">
                <a:solidFill>
                  <a:srgbClr val="F07F09"/>
                </a:solidFill>
                <a:latin typeface="Arial"/>
                <a:ea typeface="Arial"/>
                <a:cs typeface="Arial"/>
                <a:sym typeface="Arial"/>
              </a:rPr>
              <a:t>¿Esto es información o intoxicación?</a:t>
            </a:r>
            <a:endParaRPr/>
          </a:p>
          <a:p>
            <a:pPr indent="0" lvl="0" marL="0" marR="0" rtl="0" algn="l">
              <a:lnSpc>
                <a:spcPct val="150000"/>
              </a:lnSpc>
              <a:spcBef>
                <a:spcPts val="0"/>
              </a:spcBef>
              <a:spcAft>
                <a:spcPts val="0"/>
              </a:spcAft>
              <a:buNone/>
            </a:pPr>
            <a:r>
              <a:t/>
            </a:r>
            <a:endParaRPr b="1" sz="1800">
              <a:solidFill>
                <a:srgbClr val="F07F09"/>
              </a:solidFill>
              <a:latin typeface="Arial"/>
              <a:ea typeface="Arial"/>
              <a:cs typeface="Arial"/>
              <a:sym typeface="Arial"/>
            </a:endParaRPr>
          </a:p>
          <a:p>
            <a:pPr indent="-285750" lvl="0" marL="285750" marR="0" rtl="0" algn="l">
              <a:lnSpc>
                <a:spcPct val="150000"/>
              </a:lnSpc>
              <a:spcBef>
                <a:spcPts val="0"/>
              </a:spcBef>
              <a:spcAft>
                <a:spcPts val="0"/>
              </a:spcAft>
              <a:buClr>
                <a:srgbClr val="FF6600"/>
              </a:buClr>
              <a:buSzPts val="1800"/>
              <a:buFont typeface="Noto Sans Symbols"/>
              <a:buChar char="▪"/>
            </a:pPr>
            <a:r>
              <a:rPr lang="es-ES" sz="1800">
                <a:solidFill>
                  <a:schemeClr val="dk1"/>
                </a:solidFill>
                <a:latin typeface="Arial"/>
                <a:ea typeface="Arial"/>
                <a:cs typeface="Arial"/>
                <a:sym typeface="Arial"/>
              </a:rPr>
              <a:t>Expulsión en la UVigo por copiar en un examen:</a:t>
            </a:r>
            <a:endParaRPr/>
          </a:p>
          <a:p>
            <a:pPr indent="0" lvl="0" marL="0" marR="0" rtl="0" algn="l">
              <a:lnSpc>
                <a:spcPct val="150000"/>
              </a:lnSpc>
              <a:spcBef>
                <a:spcPts val="0"/>
              </a:spcBef>
              <a:spcAft>
                <a:spcPts val="0"/>
              </a:spcAft>
              <a:buNone/>
            </a:pPr>
            <a:r>
              <a:rPr lang="es-ES" sz="1800" u="sng">
                <a:solidFill>
                  <a:schemeClr val="dk1"/>
                </a:solidFill>
                <a:latin typeface="Arial"/>
                <a:ea typeface="Arial"/>
                <a:cs typeface="Arial"/>
                <a:sym typeface="Arial"/>
              </a:rPr>
              <a:t>https://www.farodevigo.es/multimedia/videos/gran-vigo/2018-10-23-155458-justo-expulsar-universitario-copiar-examen.html</a:t>
            </a:r>
            <a:endParaRPr/>
          </a:p>
          <a:p>
            <a:pPr indent="0" lvl="0" marL="0" marR="0" rtl="0" algn="ctr">
              <a:lnSpc>
                <a:spcPct val="150000"/>
              </a:lnSpc>
              <a:spcBef>
                <a:spcPts val="0"/>
              </a:spcBef>
              <a:spcAft>
                <a:spcPts val="0"/>
              </a:spcAft>
              <a:buNone/>
            </a:pPr>
            <a:r>
              <a:rPr b="1" lang="es-ES" sz="1800">
                <a:solidFill>
                  <a:srgbClr val="FF6600"/>
                </a:solidFill>
                <a:latin typeface="Arial"/>
                <a:ea typeface="Arial"/>
                <a:cs typeface="Arial"/>
                <a:sym typeface="Arial"/>
              </a:rPr>
              <a:t>¿Aplicación legítima del reglamento o desproporción de la norma?</a:t>
            </a:r>
            <a:endParaRPr/>
          </a:p>
          <a:p>
            <a:pPr indent="0" lvl="0" marL="0" marR="0" rtl="0" algn="l">
              <a:lnSpc>
                <a:spcPct val="150000"/>
              </a:lnSpc>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84"/>
          <p:cNvSpPr txBox="1"/>
          <p:nvPr/>
        </p:nvSpPr>
        <p:spPr>
          <a:xfrm>
            <a:off x="457200" y="260648"/>
            <a:ext cx="8229600" cy="14310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600">
                <a:solidFill>
                  <a:srgbClr val="FF6600"/>
                </a:solidFill>
                <a:latin typeface="Arial"/>
                <a:ea typeface="Arial"/>
                <a:cs typeface="Arial"/>
                <a:sym typeface="Arial"/>
              </a:rPr>
              <a:t>MEJORAR LAS HABILIDADES SOCIALES: </a:t>
            </a:r>
            <a:endParaRPr/>
          </a:p>
          <a:p>
            <a:pPr indent="0" lvl="0" marL="0" marR="0" rtl="0" algn="ctr">
              <a:spcBef>
                <a:spcPts val="0"/>
              </a:spcBef>
              <a:spcAft>
                <a:spcPts val="0"/>
              </a:spcAft>
              <a:buNone/>
            </a:pPr>
            <a:r>
              <a:rPr b="1" lang="es-ES" sz="2800">
                <a:solidFill>
                  <a:srgbClr val="FF6600"/>
                </a:solidFill>
                <a:latin typeface="Arial"/>
                <a:ea typeface="Arial"/>
                <a:cs typeface="Arial"/>
                <a:sym typeface="Arial"/>
              </a:rPr>
              <a:t>¡RECORDATORIO!</a:t>
            </a:r>
            <a:endParaRPr sz="2800">
              <a:solidFill>
                <a:srgbClr val="FF6600"/>
              </a:solidFill>
              <a:latin typeface="Arial"/>
              <a:ea typeface="Arial"/>
              <a:cs typeface="Arial"/>
              <a:sym typeface="Arial"/>
            </a:endParaRPr>
          </a:p>
        </p:txBody>
      </p:sp>
      <p:sp>
        <p:nvSpPr>
          <p:cNvPr id="988" name="Google Shape;988;p84"/>
          <p:cNvSpPr txBox="1"/>
          <p:nvPr/>
        </p:nvSpPr>
        <p:spPr>
          <a:xfrm>
            <a:off x="457200" y="1628800"/>
            <a:ext cx="8229600"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400">
              <a:solidFill>
                <a:srgbClr val="F07F09"/>
              </a:solidFill>
              <a:latin typeface="Arial"/>
              <a:ea typeface="Arial"/>
              <a:cs typeface="Arial"/>
              <a:sym typeface="Arial"/>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Los adultos somos el </a:t>
            </a:r>
            <a:r>
              <a:rPr b="1" lang="es-ES" sz="2400">
                <a:solidFill>
                  <a:schemeClr val="dk1"/>
                </a:solidFill>
                <a:latin typeface="Arial"/>
                <a:ea typeface="Arial"/>
                <a:cs typeface="Arial"/>
                <a:sym typeface="Arial"/>
              </a:rPr>
              <a:t>mejor ejemplo </a:t>
            </a:r>
            <a:r>
              <a:rPr lang="es-ES" sz="2400">
                <a:solidFill>
                  <a:schemeClr val="dk1"/>
                </a:solidFill>
                <a:latin typeface="Arial"/>
                <a:ea typeface="Arial"/>
                <a:cs typeface="Arial"/>
                <a:sym typeface="Arial"/>
              </a:rPr>
              <a:t>a seguir por estos niños, tanto en las habilidades sociales básicas, como complejas.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just">
              <a:spcBef>
                <a:spcPts val="0"/>
              </a:spcBef>
              <a:spcAft>
                <a:spcPts val="0"/>
              </a:spcAft>
              <a:buNone/>
            </a:pPr>
            <a:r>
              <a:rPr lang="es-ES" sz="2400">
                <a:solidFill>
                  <a:schemeClr val="dk1"/>
                </a:solidFill>
                <a:latin typeface="Arial"/>
                <a:ea typeface="Arial"/>
                <a:cs typeface="Arial"/>
                <a:sym typeface="Arial"/>
              </a:rPr>
              <a:t>Por ello, trataremos de ponerlas en práctica diariamente e incitaremos a que ellos/as también lo pongan en práctica.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989" name="Google Shape;989;p84"/>
          <p:cNvSpPr/>
          <p:nvPr/>
        </p:nvSpPr>
        <p:spPr>
          <a:xfrm>
            <a:off x="2267744" y="4882503"/>
            <a:ext cx="6624736" cy="1736646"/>
          </a:xfrm>
          <a:prstGeom prst="roundRect">
            <a:avLst>
              <a:gd fmla="val 16667" name="adj"/>
            </a:avLst>
          </a:prstGeom>
          <a:noFill/>
          <a:ln cap="flat" cmpd="sng" w="38100">
            <a:solidFill>
              <a:srgbClr val="F07F0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2400">
                <a:solidFill>
                  <a:schemeClr val="dk1"/>
                </a:solidFill>
                <a:latin typeface="Arial"/>
                <a:ea typeface="Arial"/>
                <a:cs typeface="Arial"/>
                <a:sym typeface="Arial"/>
              </a:rPr>
              <a:t>NOTA</a:t>
            </a:r>
            <a:r>
              <a:rPr lang="es-ES" sz="2400">
                <a:solidFill>
                  <a:schemeClr val="dk1"/>
                </a:solidFill>
                <a:latin typeface="Arial"/>
                <a:ea typeface="Arial"/>
                <a:cs typeface="Arial"/>
                <a:sym typeface="Arial"/>
              </a:rPr>
              <a:t>: recordad que sus dificultades a nivel social no son conductas intencionadas, por ello, cuando se corrijan, debe hacerse con cariño y tranquilidad. </a:t>
            </a:r>
            <a:endParaRPr/>
          </a:p>
        </p:txBody>
      </p:sp>
      <p:pic>
        <p:nvPicPr>
          <p:cNvPr id="990" name="Google Shape;990;p84"/>
          <p:cNvPicPr preferRelativeResize="0"/>
          <p:nvPr/>
        </p:nvPicPr>
        <p:blipFill rotWithShape="1">
          <a:blip r:embed="rId3">
            <a:alphaModFix/>
          </a:blip>
          <a:srcRect b="0" l="0" r="0" t="0"/>
          <a:stretch/>
        </p:blipFill>
        <p:spPr>
          <a:xfrm rot="1810482">
            <a:off x="5220072" y="6031934"/>
            <a:ext cx="720080" cy="69197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85"/>
          <p:cNvSpPr txBox="1"/>
          <p:nvPr>
            <p:ph type="ctrTitle"/>
          </p:nvPr>
        </p:nvSpPr>
        <p:spPr>
          <a:xfrm>
            <a:off x="685800" y="2130425"/>
            <a:ext cx="7772400" cy="1370583"/>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chemeClr val="lt1"/>
                </a:solidFill>
              </a:rPr>
              <a:t>EDUCACIÓN EMOCIONAL</a:t>
            </a:r>
            <a:endParaRPr/>
          </a:p>
        </p:txBody>
      </p:sp>
      <p:pic>
        <p:nvPicPr>
          <p:cNvPr id="996" name="Google Shape;996;p85"/>
          <p:cNvPicPr preferRelativeResize="0"/>
          <p:nvPr/>
        </p:nvPicPr>
        <p:blipFill rotWithShape="1">
          <a:blip r:embed="rId3">
            <a:alphaModFix/>
          </a:blip>
          <a:srcRect b="27944" l="5538" r="4689" t="0"/>
          <a:stretch/>
        </p:blipFill>
        <p:spPr>
          <a:xfrm rot="-312630">
            <a:off x="4675975" y="3921352"/>
            <a:ext cx="3024336" cy="2427428"/>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s-ES" sz="3600">
                <a:solidFill>
                  <a:schemeClr val="accent1"/>
                </a:solidFill>
              </a:rPr>
              <a:t>LA INTELIGENCIA EMOCIONAL</a:t>
            </a:r>
            <a:endParaRPr/>
          </a:p>
        </p:txBody>
      </p:sp>
      <p:sp>
        <p:nvSpPr>
          <p:cNvPr id="1002" name="Google Shape;1002;p8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accent1"/>
              </a:buClr>
              <a:buSzPts val="2000"/>
              <a:buFont typeface="Noto Sans Symbols"/>
              <a:buChar char="▪"/>
            </a:pPr>
            <a:r>
              <a:rPr lang="es-ES" sz="2000"/>
              <a:t>Goleman (1995) define la Inteligencia Emocional como:</a:t>
            </a:r>
            <a:endParaRPr/>
          </a:p>
          <a:p>
            <a:pPr indent="0" lvl="0" marL="0" rtl="0" algn="ctr">
              <a:spcBef>
                <a:spcPts val="400"/>
              </a:spcBef>
              <a:spcAft>
                <a:spcPts val="0"/>
              </a:spcAft>
              <a:buClr>
                <a:schemeClr val="accent1"/>
              </a:buClr>
              <a:buSzPts val="2000"/>
              <a:buNone/>
            </a:pPr>
            <a:r>
              <a:rPr lang="es-ES" sz="2000"/>
              <a:t>“la capacidad de reconocer nuestros propios sentimientos y los de los demás, de motivarnos y de manejar adecuadamente las relaciones” </a:t>
            </a:r>
            <a:endParaRPr/>
          </a:p>
          <a:p>
            <a:pPr indent="-215900" lvl="0" marL="342900" rtl="0" algn="just">
              <a:spcBef>
                <a:spcPts val="400"/>
              </a:spcBef>
              <a:spcAft>
                <a:spcPts val="0"/>
              </a:spcAft>
              <a:buClr>
                <a:schemeClr val="accent1"/>
              </a:buClr>
              <a:buSzPts val="2000"/>
              <a:buFont typeface="Noto Sans Symbols"/>
              <a:buNone/>
            </a:pPr>
            <a:r>
              <a:t/>
            </a:r>
            <a:endParaRPr sz="2000"/>
          </a:p>
          <a:p>
            <a:pPr indent="-342900" lvl="0" marL="342900" rtl="0" algn="just">
              <a:spcBef>
                <a:spcPts val="400"/>
              </a:spcBef>
              <a:spcAft>
                <a:spcPts val="0"/>
              </a:spcAft>
              <a:buClr>
                <a:schemeClr val="accent1"/>
              </a:buClr>
              <a:buSzPts val="2000"/>
              <a:buFont typeface="Noto Sans Symbols"/>
              <a:buChar char="▪"/>
            </a:pPr>
            <a:r>
              <a:rPr lang="es-ES" sz="2000"/>
              <a:t>Auto-reflexión: identificación de las propias emociones y regulación apropiada.</a:t>
            </a:r>
            <a:endParaRPr/>
          </a:p>
          <a:p>
            <a:pPr indent="-215900" lvl="0" marL="342900" rtl="0" algn="just">
              <a:spcBef>
                <a:spcPts val="400"/>
              </a:spcBef>
              <a:spcAft>
                <a:spcPts val="0"/>
              </a:spcAft>
              <a:buClr>
                <a:schemeClr val="accent1"/>
              </a:buClr>
              <a:buSzPts val="2000"/>
              <a:buFont typeface="Noto Sans Symbols"/>
              <a:buNone/>
            </a:pPr>
            <a:r>
              <a:t/>
            </a:r>
            <a:endParaRPr sz="2000"/>
          </a:p>
          <a:p>
            <a:pPr indent="-342900" lvl="0" marL="342900" rtl="0" algn="just">
              <a:spcBef>
                <a:spcPts val="400"/>
              </a:spcBef>
              <a:spcAft>
                <a:spcPts val="0"/>
              </a:spcAft>
              <a:buClr>
                <a:schemeClr val="accent1"/>
              </a:buClr>
              <a:buSzPts val="2000"/>
              <a:buFont typeface="Noto Sans Symbols"/>
              <a:buChar char="▪"/>
            </a:pPr>
            <a:r>
              <a:rPr lang="es-ES" sz="2000"/>
              <a:t>Habilidad para reconocer lo que los demás están pensando y sintiendo: HHSS, empatía, asertividad, comunicación no verbal…</a:t>
            </a:r>
            <a:endParaRPr/>
          </a:p>
          <a:p>
            <a:pPr indent="-215900" lvl="0" marL="342900" rtl="0" algn="just">
              <a:spcBef>
                <a:spcPts val="400"/>
              </a:spcBef>
              <a:spcAft>
                <a:spcPts val="0"/>
              </a:spcAft>
              <a:buClr>
                <a:schemeClr val="accent1"/>
              </a:buClr>
              <a:buSzPts val="2000"/>
              <a:buFont typeface="Noto Sans Symbols"/>
              <a:buNone/>
            </a:pPr>
            <a:r>
              <a:t/>
            </a:r>
            <a:endParaRPr sz="2000"/>
          </a:p>
        </p:txBody>
      </p:sp>
      <p:pic>
        <p:nvPicPr>
          <p:cNvPr id="1003" name="Google Shape;1003;p86"/>
          <p:cNvPicPr preferRelativeResize="0"/>
          <p:nvPr/>
        </p:nvPicPr>
        <p:blipFill rotWithShape="1">
          <a:blip r:embed="rId3">
            <a:alphaModFix/>
          </a:blip>
          <a:srcRect b="9009" l="0" r="0" t="14491"/>
          <a:stretch/>
        </p:blipFill>
        <p:spPr>
          <a:xfrm>
            <a:off x="7020272" y="4797152"/>
            <a:ext cx="1613339" cy="179726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87"/>
          <p:cNvSpPr txBox="1"/>
          <p:nvPr>
            <p:ph type="title"/>
          </p:nvPr>
        </p:nvSpPr>
        <p:spPr>
          <a:xfrm>
            <a:off x="827584" y="260648"/>
            <a:ext cx="7128792"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s-ES" sz="3200">
                <a:solidFill>
                  <a:schemeClr val="accent1"/>
                </a:solidFill>
              </a:rPr>
              <a:t>LAS INTELIGENCIAS MÚLTIPLES:</a:t>
            </a:r>
            <a:br>
              <a:rPr lang="es-ES" sz="3200">
                <a:solidFill>
                  <a:schemeClr val="accent1"/>
                </a:solidFill>
              </a:rPr>
            </a:br>
            <a:r>
              <a:rPr lang="es-ES" sz="3200">
                <a:solidFill>
                  <a:schemeClr val="accent1"/>
                </a:solidFill>
              </a:rPr>
              <a:t>¿DE QUÉ FORMA ERES INTELIGENTE? </a:t>
            </a:r>
            <a:endParaRPr/>
          </a:p>
        </p:txBody>
      </p:sp>
      <p:sp>
        <p:nvSpPr>
          <p:cNvPr id="1009" name="Google Shape;1009;p87"/>
          <p:cNvSpPr txBox="1"/>
          <p:nvPr>
            <p:ph idx="1" type="body"/>
          </p:nvPr>
        </p:nvSpPr>
        <p:spPr>
          <a:xfrm>
            <a:off x="755576" y="1772816"/>
            <a:ext cx="6447501" cy="1296143"/>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2000"/>
              <a:buNone/>
            </a:pPr>
            <a:r>
              <a:rPr lang="es-ES" sz="2000">
                <a:solidFill>
                  <a:schemeClr val="dk1"/>
                </a:solidFill>
                <a:latin typeface="Calibri"/>
                <a:ea typeface="Calibri"/>
                <a:cs typeface="Calibri"/>
                <a:sym typeface="Calibri"/>
              </a:rPr>
              <a:t>Gardner postula que la que la inteligencia debe ser entendida como un conjunto de inteligencias múltiples, distintas e independientes: Teoría de las Inteligencias Múltiples.</a:t>
            </a:r>
            <a:endParaRPr/>
          </a:p>
          <a:p>
            <a:pPr indent="-215900" lvl="0" marL="342900" rtl="0" algn="just">
              <a:spcBef>
                <a:spcPts val="400"/>
              </a:spcBef>
              <a:spcAft>
                <a:spcPts val="0"/>
              </a:spcAft>
              <a:buClr>
                <a:schemeClr val="dk1"/>
              </a:buClr>
              <a:buSzPts val="2000"/>
              <a:buNone/>
            </a:pPr>
            <a:r>
              <a:t/>
            </a:r>
            <a:endParaRPr sz="2000"/>
          </a:p>
          <a:p>
            <a:pPr indent="-215900" lvl="0" marL="342900" rtl="0" algn="just">
              <a:spcBef>
                <a:spcPts val="400"/>
              </a:spcBef>
              <a:spcAft>
                <a:spcPts val="0"/>
              </a:spcAft>
              <a:buClr>
                <a:schemeClr val="dk1"/>
              </a:buClr>
              <a:buSzPts val="2000"/>
              <a:buNone/>
            </a:pPr>
            <a:r>
              <a:t/>
            </a:r>
            <a:endParaRPr sz="2000"/>
          </a:p>
        </p:txBody>
      </p:sp>
      <p:pic>
        <p:nvPicPr>
          <p:cNvPr id="1010" name="Google Shape;1010;p87"/>
          <p:cNvPicPr preferRelativeResize="0"/>
          <p:nvPr/>
        </p:nvPicPr>
        <p:blipFill rotWithShape="1">
          <a:blip r:embed="rId3">
            <a:alphaModFix/>
          </a:blip>
          <a:srcRect b="0" l="0" r="0" t="0"/>
          <a:stretch/>
        </p:blipFill>
        <p:spPr>
          <a:xfrm>
            <a:off x="7616716" y="2347091"/>
            <a:ext cx="1324303" cy="1324303"/>
          </a:xfrm>
          <a:prstGeom prst="rect">
            <a:avLst/>
          </a:prstGeom>
          <a:noFill/>
          <a:ln>
            <a:noFill/>
          </a:ln>
        </p:spPr>
      </p:pic>
      <p:graphicFrame>
        <p:nvGraphicFramePr>
          <p:cNvPr id="1011" name="Google Shape;1011;p87"/>
          <p:cNvGraphicFramePr/>
          <p:nvPr/>
        </p:nvGraphicFramePr>
        <p:xfrm>
          <a:off x="1835696" y="3933056"/>
          <a:ext cx="3000000" cy="3000000"/>
        </p:xfrm>
        <a:graphic>
          <a:graphicData uri="http://schemas.openxmlformats.org/drawingml/2006/table">
            <a:tbl>
              <a:tblPr bandRow="1" firstRow="1">
                <a:noFill/>
                <a:tableStyleId>{4AFE00DC-18DC-4F03-AE80-A973FFDE8993}</a:tableStyleId>
              </a:tblPr>
              <a:tblGrid>
                <a:gridCol w="1913450"/>
                <a:gridCol w="4783275"/>
              </a:tblGrid>
              <a:tr h="1269000">
                <a:tc>
                  <a:txBody>
                    <a:bodyPr/>
                    <a:lstStyle/>
                    <a:p>
                      <a:pPr indent="0" lvl="0" marL="0" marR="0" rtl="0" algn="l">
                        <a:spcBef>
                          <a:spcPts val="0"/>
                        </a:spcBef>
                        <a:spcAft>
                          <a:spcPts val="0"/>
                        </a:spcAft>
                        <a:buNone/>
                      </a:pPr>
                      <a:r>
                        <a:rPr b="1" lang="es-ES" sz="1400" u="none" cap="none" strike="noStrike">
                          <a:solidFill>
                            <a:schemeClr val="accent1"/>
                          </a:solidFill>
                        </a:rPr>
                        <a:t>INTRAPERSONAL</a:t>
                      </a:r>
                      <a:endParaRPr/>
                    </a:p>
                  </a:txBody>
                  <a:tcPr marT="45725" marB="45725" marR="91450" marL="91450"/>
                </a:tc>
                <a:tc>
                  <a:txBody>
                    <a:bodyPr/>
                    <a:lstStyle/>
                    <a:p>
                      <a:pPr indent="0" lvl="0" marL="0" marR="0" rtl="0" algn="just">
                        <a:spcBef>
                          <a:spcPts val="0"/>
                        </a:spcBef>
                        <a:spcAft>
                          <a:spcPts val="0"/>
                        </a:spcAft>
                        <a:buNone/>
                      </a:pPr>
                      <a:r>
                        <a:rPr b="1" lang="es-ES" sz="1400">
                          <a:solidFill>
                            <a:srgbClr val="3F3F3F"/>
                          </a:solidFill>
                        </a:rPr>
                        <a:t>Determinar</a:t>
                      </a:r>
                      <a:r>
                        <a:rPr b="1" lang="es-ES" sz="1400">
                          <a:solidFill>
                            <a:srgbClr val="3F3F3F"/>
                          </a:solidFill>
                        </a:rPr>
                        <a:t> con precisión el estado de humor, los sentimientos y otros estados mentales de una mismo utilizando esta información como guía de conducta en la interacción con el mundo. Grado de conocimiento que tiene cada persona de sí mismo. </a:t>
                      </a:r>
                      <a:endParaRPr/>
                    </a:p>
                    <a:p>
                      <a:pPr indent="0" lvl="0" marL="0" marR="0" rtl="0" algn="just">
                        <a:spcBef>
                          <a:spcPts val="0"/>
                        </a:spcBef>
                        <a:spcAft>
                          <a:spcPts val="0"/>
                        </a:spcAft>
                        <a:buNone/>
                      </a:pPr>
                      <a:r>
                        <a:t/>
                      </a:r>
                      <a:endParaRPr b="1" sz="1400">
                        <a:solidFill>
                          <a:srgbClr val="3F3F3F"/>
                        </a:solidFill>
                      </a:endParaRPr>
                    </a:p>
                  </a:txBody>
                  <a:tcPr marT="45725" marB="45725" marR="91450" marL="91450"/>
                </a:tc>
              </a:tr>
              <a:tr h="1035250">
                <a:tc>
                  <a:txBody>
                    <a:bodyPr/>
                    <a:lstStyle/>
                    <a:p>
                      <a:pPr indent="0" lvl="0" marL="0" marR="0" rtl="0" algn="l">
                        <a:spcBef>
                          <a:spcPts val="0"/>
                        </a:spcBef>
                        <a:spcAft>
                          <a:spcPts val="0"/>
                        </a:spcAft>
                        <a:buNone/>
                      </a:pPr>
                      <a:r>
                        <a:rPr b="1" lang="es-ES" sz="1400">
                          <a:solidFill>
                            <a:schemeClr val="accent1"/>
                          </a:solidFill>
                        </a:rPr>
                        <a:t>INTERPERSONAL </a:t>
                      </a:r>
                      <a:endParaRPr/>
                    </a:p>
                  </a:txBody>
                  <a:tcPr marT="45725" marB="45725" marR="91450" marL="91450"/>
                </a:tc>
                <a:tc>
                  <a:txBody>
                    <a:bodyPr/>
                    <a:lstStyle/>
                    <a:p>
                      <a:pPr indent="0" lvl="0" marL="0" marR="0" rtl="0" algn="just">
                        <a:spcBef>
                          <a:spcPts val="0"/>
                        </a:spcBef>
                        <a:spcAft>
                          <a:spcPts val="0"/>
                        </a:spcAft>
                        <a:buNone/>
                      </a:pPr>
                      <a:r>
                        <a:rPr b="1" lang="es-ES" sz="1400">
                          <a:solidFill>
                            <a:srgbClr val="3F3F3F"/>
                          </a:solidFill>
                        </a:rPr>
                        <a:t>Determinar con precisión el estado de humor, los sentimientos</a:t>
                      </a:r>
                      <a:r>
                        <a:rPr b="1" lang="es-ES" sz="1400">
                          <a:solidFill>
                            <a:srgbClr val="3F3F3F"/>
                          </a:solidFill>
                        </a:rPr>
                        <a:t> y otros estados mentales de los otros utilizando esta información como guía de conducta. </a:t>
                      </a:r>
                      <a:endParaRPr b="1" sz="1400">
                        <a:solidFill>
                          <a:srgbClr val="3F3F3F"/>
                        </a:solidFill>
                      </a:endParaRPr>
                    </a:p>
                  </a:txBody>
                  <a:tcPr marT="45725" marB="45725" marR="91450" marL="91450"/>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88"/>
          <p:cNvSpPr txBox="1"/>
          <p:nvPr>
            <p:ph type="title"/>
          </p:nvPr>
        </p:nvSpPr>
        <p:spPr>
          <a:xfrm>
            <a:off x="457200" y="274638"/>
            <a:ext cx="8229600" cy="79744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s-ES" sz="3600">
                <a:solidFill>
                  <a:schemeClr val="accent1"/>
                </a:solidFill>
              </a:rPr>
              <a:t>¿QUÉ ES UNA EMOCIÓN?</a:t>
            </a:r>
            <a:endParaRPr/>
          </a:p>
        </p:txBody>
      </p:sp>
      <p:sp>
        <p:nvSpPr>
          <p:cNvPr id="1017" name="Google Shape;1017;p88"/>
          <p:cNvSpPr/>
          <p:nvPr/>
        </p:nvSpPr>
        <p:spPr>
          <a:xfrm>
            <a:off x="631788" y="1412776"/>
            <a:ext cx="7880423" cy="1015663"/>
          </a:xfrm>
          <a:prstGeom prst="rect">
            <a:avLst/>
          </a:prstGeom>
          <a:gradFill>
            <a:gsLst>
              <a:gs pos="0">
                <a:srgbClr val="FFAF7B"/>
              </a:gs>
              <a:gs pos="35000">
                <a:srgbClr val="FFC5A3"/>
              </a:gs>
              <a:gs pos="100000">
                <a:srgbClr val="FFE7D9"/>
              </a:gs>
            </a:gsLst>
            <a:lin ang="16200000" scaled="0"/>
          </a:gradFill>
          <a:ln cap="flat" cmpd="sng" w="9525">
            <a:solidFill>
              <a:srgbClr val="EF7C02"/>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2000">
                <a:solidFill>
                  <a:srgbClr val="4F141B"/>
                </a:solidFill>
                <a:latin typeface="Arial"/>
                <a:ea typeface="Arial"/>
                <a:cs typeface="Arial"/>
                <a:sym typeface="Arial"/>
              </a:rPr>
              <a:t>Proceso psicológico que nos orienta hacia lo realmente importante</a:t>
            </a:r>
            <a:r>
              <a:rPr lang="es-ES" sz="2000">
                <a:solidFill>
                  <a:srgbClr val="4F141B"/>
                </a:solidFill>
                <a:latin typeface="Arial"/>
                <a:ea typeface="Arial"/>
                <a:cs typeface="Arial"/>
                <a:sym typeface="Arial"/>
              </a:rPr>
              <a:t>, pues señala lo que es </a:t>
            </a:r>
            <a:r>
              <a:rPr b="1" lang="es-ES" sz="2000">
                <a:solidFill>
                  <a:srgbClr val="4F141B"/>
                </a:solidFill>
                <a:latin typeface="Arial"/>
                <a:ea typeface="Arial"/>
                <a:cs typeface="Arial"/>
                <a:sym typeface="Arial"/>
              </a:rPr>
              <a:t>aversivo</a:t>
            </a:r>
            <a:r>
              <a:rPr lang="es-ES" sz="2000">
                <a:solidFill>
                  <a:srgbClr val="4F141B"/>
                </a:solidFill>
                <a:latin typeface="Arial"/>
                <a:ea typeface="Arial"/>
                <a:cs typeface="Arial"/>
                <a:sym typeface="Arial"/>
              </a:rPr>
              <a:t> (y por tanto debe de evitarse) y aquello que es </a:t>
            </a:r>
            <a:r>
              <a:rPr b="1" lang="es-ES" sz="2000">
                <a:solidFill>
                  <a:srgbClr val="4F141B"/>
                </a:solidFill>
                <a:latin typeface="Arial"/>
                <a:ea typeface="Arial"/>
                <a:cs typeface="Arial"/>
                <a:sym typeface="Arial"/>
              </a:rPr>
              <a:t>apetitivo</a:t>
            </a:r>
            <a:r>
              <a:rPr lang="es-ES" sz="2000">
                <a:solidFill>
                  <a:srgbClr val="4F141B"/>
                </a:solidFill>
                <a:latin typeface="Arial"/>
                <a:ea typeface="Arial"/>
                <a:cs typeface="Arial"/>
                <a:sym typeface="Arial"/>
              </a:rPr>
              <a:t> (a lo que debemos acercarnos). </a:t>
            </a:r>
            <a:endParaRPr/>
          </a:p>
        </p:txBody>
      </p:sp>
      <p:sp>
        <p:nvSpPr>
          <p:cNvPr id="1018" name="Google Shape;1018;p88"/>
          <p:cNvSpPr/>
          <p:nvPr/>
        </p:nvSpPr>
        <p:spPr>
          <a:xfrm>
            <a:off x="631788" y="2769131"/>
            <a:ext cx="77048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accent1"/>
                </a:solidFill>
                <a:latin typeface="Arial"/>
                <a:ea typeface="Arial"/>
                <a:cs typeface="Arial"/>
                <a:sym typeface="Arial"/>
              </a:rPr>
              <a:t>Tienen 4 componentes fundamentales sobre los que existe consenso:</a:t>
            </a:r>
            <a:endParaRPr/>
          </a:p>
        </p:txBody>
      </p:sp>
      <p:grpSp>
        <p:nvGrpSpPr>
          <p:cNvPr id="1019" name="Google Shape;1019;p88"/>
          <p:cNvGrpSpPr/>
          <p:nvPr/>
        </p:nvGrpSpPr>
        <p:grpSpPr>
          <a:xfrm>
            <a:off x="882649" y="3212976"/>
            <a:ext cx="7776864" cy="3139320"/>
            <a:chOff x="0" y="0"/>
            <a:chExt cx="7776864" cy="3139320"/>
          </a:xfrm>
        </p:grpSpPr>
        <p:cxnSp>
          <p:nvCxnSpPr>
            <p:cNvPr id="1020" name="Google Shape;1020;p88"/>
            <p:cNvCxnSpPr/>
            <p:nvPr/>
          </p:nvCxnSpPr>
          <p:spPr>
            <a:xfrm>
              <a:off x="0" y="0"/>
              <a:ext cx="7776864" cy="0"/>
            </a:xfrm>
            <a:prstGeom prst="straightConnector1">
              <a:avLst/>
            </a:prstGeom>
            <a:solidFill>
              <a:srgbClr val="EF7F07"/>
            </a:solidFill>
            <a:ln cap="flat" cmpd="sng" w="25400">
              <a:solidFill>
                <a:srgbClr val="EF7F07"/>
              </a:solidFill>
              <a:prstDash val="solid"/>
              <a:round/>
              <a:headEnd len="sm" w="sm" type="none"/>
              <a:tailEnd len="sm" w="sm" type="none"/>
            </a:ln>
          </p:spPr>
        </p:cxnSp>
        <p:sp>
          <p:nvSpPr>
            <p:cNvPr id="1021" name="Google Shape;1021;p88"/>
            <p:cNvSpPr/>
            <p:nvPr/>
          </p:nvSpPr>
          <p:spPr>
            <a:xfrm>
              <a:off x="0" y="0"/>
              <a:ext cx="7776864" cy="7848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8"/>
            <p:cNvSpPr txBox="1"/>
            <p:nvPr/>
          </p:nvSpPr>
          <p:spPr>
            <a:xfrm>
              <a:off x="0" y="0"/>
              <a:ext cx="7776864" cy="784830"/>
            </a:xfrm>
            <a:prstGeom prst="rect">
              <a:avLst/>
            </a:prstGeom>
            <a:noFill/>
            <a:ln>
              <a:noFill/>
            </a:ln>
          </p:spPr>
          <p:txBody>
            <a:bodyPr anchorCtr="0" anchor="t" bIns="64750" lIns="64750" spcFirstLastPara="1" rIns="64750" wrap="square" tIns="64750">
              <a:noAutofit/>
            </a:bodyPr>
            <a:lstStyle/>
            <a:p>
              <a:pPr indent="0" lvl="0" marL="0" marR="0" rtl="0" algn="just">
                <a:lnSpc>
                  <a:spcPct val="90000"/>
                </a:lnSpc>
                <a:spcBef>
                  <a:spcPts val="0"/>
                </a:spcBef>
                <a:spcAft>
                  <a:spcPts val="0"/>
                </a:spcAft>
                <a:buClr>
                  <a:schemeClr val="dk1"/>
                </a:buClr>
                <a:buSzPts val="1700"/>
                <a:buFont typeface="Arial"/>
                <a:buNone/>
              </a:pPr>
              <a:r>
                <a:rPr lang="es-ES" sz="1700">
                  <a:solidFill>
                    <a:schemeClr val="dk1"/>
                  </a:solidFill>
                  <a:latin typeface="Arial"/>
                  <a:ea typeface="Arial"/>
                  <a:cs typeface="Arial"/>
                  <a:sym typeface="Arial"/>
                </a:rPr>
                <a:t>Los </a:t>
              </a:r>
              <a:r>
                <a:rPr lang="es-ES" sz="1700">
                  <a:solidFill>
                    <a:schemeClr val="accent1"/>
                  </a:solidFill>
                  <a:latin typeface="Arial"/>
                  <a:ea typeface="Arial"/>
                  <a:cs typeface="Arial"/>
                  <a:sym typeface="Arial"/>
                </a:rPr>
                <a:t>cambios fisiológicos </a:t>
              </a:r>
              <a:r>
                <a:rPr lang="es-ES" sz="1700">
                  <a:solidFill>
                    <a:schemeClr val="dk1"/>
                  </a:solidFill>
                  <a:latin typeface="Arial"/>
                  <a:ea typeface="Arial"/>
                  <a:cs typeface="Arial"/>
                  <a:sym typeface="Arial"/>
                </a:rPr>
                <a:t>presentes en ellas (S.N.A.-C., secreción hormonal). Particulares de cada emoción. </a:t>
              </a:r>
              <a:endParaRPr/>
            </a:p>
          </p:txBody>
        </p:sp>
        <p:cxnSp>
          <p:nvCxnSpPr>
            <p:cNvPr id="1023" name="Google Shape;1023;p88"/>
            <p:cNvCxnSpPr/>
            <p:nvPr/>
          </p:nvCxnSpPr>
          <p:spPr>
            <a:xfrm>
              <a:off x="0" y="784830"/>
              <a:ext cx="7776864" cy="0"/>
            </a:xfrm>
            <a:prstGeom prst="straightConnector1">
              <a:avLst/>
            </a:prstGeom>
            <a:solidFill>
              <a:srgbClr val="EF7F07"/>
            </a:solidFill>
            <a:ln cap="flat" cmpd="sng" w="25400">
              <a:solidFill>
                <a:srgbClr val="EF7F07"/>
              </a:solidFill>
              <a:prstDash val="solid"/>
              <a:round/>
              <a:headEnd len="sm" w="sm" type="none"/>
              <a:tailEnd len="sm" w="sm" type="none"/>
            </a:ln>
          </p:spPr>
        </p:cxnSp>
        <p:sp>
          <p:nvSpPr>
            <p:cNvPr id="1024" name="Google Shape;1024;p88"/>
            <p:cNvSpPr/>
            <p:nvPr/>
          </p:nvSpPr>
          <p:spPr>
            <a:xfrm>
              <a:off x="0" y="784830"/>
              <a:ext cx="7776864" cy="7848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88"/>
            <p:cNvSpPr txBox="1"/>
            <p:nvPr/>
          </p:nvSpPr>
          <p:spPr>
            <a:xfrm>
              <a:off x="0" y="784830"/>
              <a:ext cx="7776864" cy="784830"/>
            </a:xfrm>
            <a:prstGeom prst="rect">
              <a:avLst/>
            </a:prstGeom>
            <a:noFill/>
            <a:ln>
              <a:noFill/>
            </a:ln>
          </p:spPr>
          <p:txBody>
            <a:bodyPr anchorCtr="0" anchor="t" bIns="64750" lIns="64750" spcFirstLastPara="1" rIns="64750" wrap="square" tIns="64750">
              <a:noAutofit/>
            </a:bodyPr>
            <a:lstStyle/>
            <a:p>
              <a:pPr indent="0" lvl="0" marL="0" marR="0" rtl="0" algn="just">
                <a:lnSpc>
                  <a:spcPct val="90000"/>
                </a:lnSpc>
                <a:spcBef>
                  <a:spcPts val="0"/>
                </a:spcBef>
                <a:spcAft>
                  <a:spcPts val="0"/>
                </a:spcAft>
                <a:buClr>
                  <a:schemeClr val="dk1"/>
                </a:buClr>
                <a:buSzPts val="1700"/>
                <a:buFont typeface="Arial"/>
                <a:buNone/>
              </a:pPr>
              <a:r>
                <a:rPr lang="es-ES" sz="1700">
                  <a:solidFill>
                    <a:schemeClr val="dk1"/>
                  </a:solidFill>
                  <a:latin typeface="Arial"/>
                  <a:ea typeface="Arial"/>
                  <a:cs typeface="Arial"/>
                  <a:sym typeface="Arial"/>
                </a:rPr>
                <a:t>La </a:t>
              </a:r>
              <a:r>
                <a:rPr lang="es-ES" sz="1700">
                  <a:solidFill>
                    <a:schemeClr val="accent1"/>
                  </a:solidFill>
                  <a:latin typeface="Arial"/>
                  <a:ea typeface="Arial"/>
                  <a:cs typeface="Arial"/>
                  <a:sym typeface="Arial"/>
                </a:rPr>
                <a:t>“tendencia a la acción” </a:t>
              </a:r>
              <a:r>
                <a:rPr lang="es-ES" sz="1700">
                  <a:solidFill>
                    <a:schemeClr val="dk1"/>
                  </a:solidFill>
                  <a:latin typeface="Arial"/>
                  <a:ea typeface="Arial"/>
                  <a:cs typeface="Arial"/>
                  <a:sym typeface="Arial"/>
                </a:rPr>
                <a:t>como respuesta a los estímulos emocionalmente importantes del medio.</a:t>
              </a:r>
              <a:endParaRPr/>
            </a:p>
          </p:txBody>
        </p:sp>
        <p:cxnSp>
          <p:nvCxnSpPr>
            <p:cNvPr id="1026" name="Google Shape;1026;p88"/>
            <p:cNvCxnSpPr/>
            <p:nvPr/>
          </p:nvCxnSpPr>
          <p:spPr>
            <a:xfrm>
              <a:off x="0" y="1569660"/>
              <a:ext cx="7776864" cy="0"/>
            </a:xfrm>
            <a:prstGeom prst="straightConnector1">
              <a:avLst/>
            </a:prstGeom>
            <a:solidFill>
              <a:srgbClr val="EF7F07"/>
            </a:solidFill>
            <a:ln cap="flat" cmpd="sng" w="25400">
              <a:solidFill>
                <a:srgbClr val="EF7F07"/>
              </a:solidFill>
              <a:prstDash val="solid"/>
              <a:round/>
              <a:headEnd len="sm" w="sm" type="none"/>
              <a:tailEnd len="sm" w="sm" type="none"/>
            </a:ln>
          </p:spPr>
        </p:cxnSp>
        <p:sp>
          <p:nvSpPr>
            <p:cNvPr id="1027" name="Google Shape;1027;p88"/>
            <p:cNvSpPr/>
            <p:nvPr/>
          </p:nvSpPr>
          <p:spPr>
            <a:xfrm>
              <a:off x="0" y="1569660"/>
              <a:ext cx="7776864" cy="7848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88"/>
            <p:cNvSpPr txBox="1"/>
            <p:nvPr/>
          </p:nvSpPr>
          <p:spPr>
            <a:xfrm>
              <a:off x="0" y="1569660"/>
              <a:ext cx="7776864" cy="784830"/>
            </a:xfrm>
            <a:prstGeom prst="rect">
              <a:avLst/>
            </a:prstGeom>
            <a:noFill/>
            <a:ln>
              <a:noFill/>
            </a:ln>
          </p:spPr>
          <p:txBody>
            <a:bodyPr anchorCtr="0" anchor="t" bIns="64750" lIns="64750" spcFirstLastPara="1" rIns="64750" wrap="square" tIns="64750">
              <a:noAutofit/>
            </a:bodyPr>
            <a:lstStyle/>
            <a:p>
              <a:pPr indent="0" lvl="0" marL="0" marR="0" rtl="0" algn="just">
                <a:lnSpc>
                  <a:spcPct val="90000"/>
                </a:lnSpc>
                <a:spcBef>
                  <a:spcPts val="0"/>
                </a:spcBef>
                <a:spcAft>
                  <a:spcPts val="0"/>
                </a:spcAft>
                <a:buClr>
                  <a:schemeClr val="dk1"/>
                </a:buClr>
                <a:buSzPts val="1700"/>
                <a:buFont typeface="Arial"/>
                <a:buNone/>
              </a:pPr>
              <a:r>
                <a:rPr lang="es-ES" sz="1700">
                  <a:solidFill>
                    <a:schemeClr val="dk1"/>
                  </a:solidFill>
                  <a:latin typeface="Arial"/>
                  <a:ea typeface="Arial"/>
                  <a:cs typeface="Arial"/>
                  <a:sym typeface="Arial"/>
                </a:rPr>
                <a:t>Su componente de </a:t>
              </a:r>
              <a:r>
                <a:rPr lang="es-ES" sz="1700">
                  <a:solidFill>
                    <a:schemeClr val="accent1"/>
                  </a:solidFill>
                  <a:latin typeface="Arial"/>
                  <a:ea typeface="Arial"/>
                  <a:cs typeface="Arial"/>
                  <a:sym typeface="Arial"/>
                </a:rPr>
                <a:t>experiencia subjetiva</a:t>
              </a:r>
              <a:r>
                <a:rPr lang="es-ES" sz="1700">
                  <a:solidFill>
                    <a:schemeClr val="dk1"/>
                  </a:solidFill>
                  <a:latin typeface="Arial"/>
                  <a:ea typeface="Arial"/>
                  <a:cs typeface="Arial"/>
                  <a:sym typeface="Arial"/>
                </a:rPr>
                <a:t>. Aquello que experimentamos cada uno/a cuando “nos sentimos” tristes, irritados,… que es distinto para cada persona.</a:t>
              </a:r>
              <a:endParaRPr/>
            </a:p>
          </p:txBody>
        </p:sp>
        <p:cxnSp>
          <p:nvCxnSpPr>
            <p:cNvPr id="1029" name="Google Shape;1029;p88"/>
            <p:cNvCxnSpPr/>
            <p:nvPr/>
          </p:nvCxnSpPr>
          <p:spPr>
            <a:xfrm>
              <a:off x="0" y="2354490"/>
              <a:ext cx="7776864" cy="0"/>
            </a:xfrm>
            <a:prstGeom prst="straightConnector1">
              <a:avLst/>
            </a:prstGeom>
            <a:solidFill>
              <a:srgbClr val="EF7F07"/>
            </a:solidFill>
            <a:ln cap="flat" cmpd="sng" w="25400">
              <a:solidFill>
                <a:srgbClr val="EF7F07"/>
              </a:solidFill>
              <a:prstDash val="solid"/>
              <a:round/>
              <a:headEnd len="sm" w="sm" type="none"/>
              <a:tailEnd len="sm" w="sm" type="none"/>
            </a:ln>
          </p:spPr>
        </p:cxnSp>
        <p:sp>
          <p:nvSpPr>
            <p:cNvPr id="1030" name="Google Shape;1030;p88"/>
            <p:cNvSpPr/>
            <p:nvPr/>
          </p:nvSpPr>
          <p:spPr>
            <a:xfrm>
              <a:off x="0" y="2354490"/>
              <a:ext cx="7776864" cy="7848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88"/>
            <p:cNvSpPr txBox="1"/>
            <p:nvPr/>
          </p:nvSpPr>
          <p:spPr>
            <a:xfrm>
              <a:off x="0" y="2354490"/>
              <a:ext cx="7776864" cy="784830"/>
            </a:xfrm>
            <a:prstGeom prst="rect">
              <a:avLst/>
            </a:prstGeom>
            <a:noFill/>
            <a:ln>
              <a:noFill/>
            </a:ln>
          </p:spPr>
          <p:txBody>
            <a:bodyPr anchorCtr="0" anchor="t" bIns="64750" lIns="64750" spcFirstLastPara="1" rIns="64750" wrap="square" tIns="64750">
              <a:noAutofit/>
            </a:bodyPr>
            <a:lstStyle/>
            <a:p>
              <a:pPr indent="0" lvl="0" marL="0" marR="0" rtl="0" algn="just">
                <a:lnSpc>
                  <a:spcPct val="90000"/>
                </a:lnSpc>
                <a:spcBef>
                  <a:spcPts val="0"/>
                </a:spcBef>
                <a:spcAft>
                  <a:spcPts val="0"/>
                </a:spcAft>
                <a:buClr>
                  <a:schemeClr val="dk1"/>
                </a:buClr>
                <a:buSzPts val="1700"/>
                <a:buFont typeface="Arial"/>
                <a:buNone/>
              </a:pPr>
              <a:r>
                <a:rPr lang="es-ES" sz="1700">
                  <a:solidFill>
                    <a:schemeClr val="dk1"/>
                  </a:solidFill>
                  <a:latin typeface="Arial"/>
                  <a:ea typeface="Arial"/>
                  <a:cs typeface="Arial"/>
                  <a:sym typeface="Arial"/>
                </a:rPr>
                <a:t>Los </a:t>
              </a:r>
              <a:r>
                <a:rPr lang="es-ES" sz="1700">
                  <a:solidFill>
                    <a:schemeClr val="accent1"/>
                  </a:solidFill>
                  <a:latin typeface="Arial"/>
                  <a:ea typeface="Arial"/>
                  <a:cs typeface="Arial"/>
                  <a:sym typeface="Arial"/>
                </a:rPr>
                <a:t>procesos cognitivos </a:t>
              </a:r>
              <a:r>
                <a:rPr lang="es-ES" sz="1700">
                  <a:solidFill>
                    <a:schemeClr val="dk1"/>
                  </a:solidFill>
                  <a:latin typeface="Arial"/>
                  <a:ea typeface="Arial"/>
                  <a:cs typeface="Arial"/>
                  <a:sym typeface="Arial"/>
                </a:rPr>
                <a:t>que subyacen; lo que provoca que distintas situaciones puedan ser interpretadas emocionalmente de diferente forma por cada persona.</a:t>
              </a:r>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89"/>
          <p:cNvSpPr txBox="1"/>
          <p:nvPr>
            <p:ph type="title"/>
          </p:nvPr>
        </p:nvSpPr>
        <p:spPr>
          <a:xfrm>
            <a:off x="539552" y="476672"/>
            <a:ext cx="7770813" cy="72008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s-ES" sz="2400">
                <a:solidFill>
                  <a:srgbClr val="F07F09"/>
                </a:solidFill>
                <a:latin typeface="Arial"/>
                <a:ea typeface="Arial"/>
                <a:cs typeface="Arial"/>
                <a:sym typeface="Arial"/>
              </a:rPr>
              <a:t>Tabú de emociones:</a:t>
            </a:r>
            <a:endParaRPr/>
          </a:p>
        </p:txBody>
      </p:sp>
      <p:pic>
        <p:nvPicPr>
          <p:cNvPr id="1038" name="Google Shape;1038;p89"/>
          <p:cNvPicPr preferRelativeResize="0"/>
          <p:nvPr/>
        </p:nvPicPr>
        <p:blipFill rotWithShape="1">
          <a:blip r:embed="rId3">
            <a:alphaModFix/>
          </a:blip>
          <a:srcRect b="10624" l="25648" r="9046" t="24406"/>
          <a:stretch/>
        </p:blipFill>
        <p:spPr>
          <a:xfrm>
            <a:off x="395536" y="1180597"/>
            <a:ext cx="6179596" cy="3456384"/>
          </a:xfrm>
          <a:prstGeom prst="rect">
            <a:avLst/>
          </a:prstGeom>
          <a:noFill/>
          <a:ln>
            <a:noFill/>
          </a:ln>
        </p:spPr>
      </p:pic>
      <p:sp>
        <p:nvSpPr>
          <p:cNvPr id="1039" name="Google Shape;1039;p89"/>
          <p:cNvSpPr txBox="1"/>
          <p:nvPr/>
        </p:nvSpPr>
        <p:spPr>
          <a:xfrm>
            <a:off x="1763688" y="4797152"/>
            <a:ext cx="7770813" cy="720080"/>
          </a:xfrm>
          <a:prstGeom prst="rect">
            <a:avLst/>
          </a:prstGeom>
          <a:noFill/>
          <a:ln>
            <a:noFill/>
          </a:ln>
        </p:spPr>
        <p:txBody>
          <a:bodyPr anchorCtr="0" anchor="t" bIns="45000" lIns="90000" spcFirstLastPara="1" rIns="90000" wrap="square" tIns="45000">
            <a:noAutofit/>
          </a:bodyPr>
          <a:lstStyle/>
          <a:p>
            <a:pPr indent="0" lvl="0" marL="0" marR="0" rtl="0" algn="l">
              <a:lnSpc>
                <a:spcPct val="102000"/>
              </a:lnSpc>
              <a:spcBef>
                <a:spcPts val="0"/>
              </a:spcBef>
              <a:spcAft>
                <a:spcPts val="0"/>
              </a:spcAft>
              <a:buNone/>
            </a:pPr>
            <a:r>
              <a:rPr lang="es-ES" sz="2400">
                <a:solidFill>
                  <a:srgbClr val="F07F09"/>
                </a:solidFill>
                <a:latin typeface="Arial"/>
                <a:ea typeface="Arial"/>
                <a:cs typeface="Arial"/>
                <a:sym typeface="Arial"/>
              </a:rPr>
              <a:t>Identificación facial:</a:t>
            </a:r>
            <a:endParaRPr/>
          </a:p>
        </p:txBody>
      </p:sp>
      <p:pic>
        <p:nvPicPr>
          <p:cNvPr id="1040" name="Google Shape;1040;p89"/>
          <p:cNvPicPr preferRelativeResize="0"/>
          <p:nvPr/>
        </p:nvPicPr>
        <p:blipFill rotWithShape="1">
          <a:blip r:embed="rId4">
            <a:alphaModFix/>
          </a:blip>
          <a:srcRect b="53938" l="32844" r="42805" t="15548"/>
          <a:stretch/>
        </p:blipFill>
        <p:spPr>
          <a:xfrm>
            <a:off x="4835397" y="4293096"/>
            <a:ext cx="3474968" cy="24482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ph type="title"/>
          </p:nvPr>
        </p:nvSpPr>
        <p:spPr>
          <a:xfrm>
            <a:off x="474306" y="188640"/>
            <a:ext cx="8229600" cy="82948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s-ES" sz="2800">
                <a:solidFill>
                  <a:srgbClr val="FF6600"/>
                </a:solidFill>
                <a:latin typeface="Arial"/>
                <a:ea typeface="Arial"/>
                <a:cs typeface="Arial"/>
                <a:sym typeface="Arial"/>
              </a:rPr>
              <a:t>RUTA FONOLÓGICA Y LÉXICA:</a:t>
            </a:r>
            <a:r>
              <a:rPr b="1" lang="es-ES" sz="3600">
                <a:solidFill>
                  <a:srgbClr val="FF6600"/>
                </a:solidFill>
                <a:latin typeface="Arial"/>
                <a:ea typeface="Arial"/>
                <a:cs typeface="Arial"/>
                <a:sym typeface="Arial"/>
              </a:rPr>
              <a:t> </a:t>
            </a:r>
            <a:endParaRPr/>
          </a:p>
        </p:txBody>
      </p:sp>
      <p:sp>
        <p:nvSpPr>
          <p:cNvPr id="195" name="Google Shape;195;p9"/>
          <p:cNvSpPr txBox="1"/>
          <p:nvPr>
            <p:ph idx="1" type="body"/>
          </p:nvPr>
        </p:nvSpPr>
        <p:spPr>
          <a:xfrm>
            <a:off x="537561" y="965560"/>
            <a:ext cx="8103090" cy="3150735"/>
          </a:xfrm>
          <a:prstGeom prst="rect">
            <a:avLst/>
          </a:prstGeom>
          <a:noFill/>
          <a:ln>
            <a:noFill/>
          </a:ln>
        </p:spPr>
        <p:txBody>
          <a:bodyPr anchorCtr="0" anchor="t" bIns="45700" lIns="91425" spcFirstLastPara="1" rIns="91425" wrap="square" tIns="45700">
            <a:noAutofit/>
          </a:bodyPr>
          <a:lstStyle/>
          <a:p>
            <a:pPr indent="-190500" lvl="0" marL="342900" rtl="0" algn="just">
              <a:spcBef>
                <a:spcPts val="0"/>
              </a:spcBef>
              <a:spcAft>
                <a:spcPts val="0"/>
              </a:spcAft>
              <a:buClr>
                <a:schemeClr val="dk1"/>
              </a:buClr>
              <a:buSzPts val="2400"/>
              <a:buNone/>
            </a:pPr>
            <a:r>
              <a:t/>
            </a:r>
            <a:endParaRPr sz="2400">
              <a:latin typeface="Arial"/>
              <a:ea typeface="Arial"/>
              <a:cs typeface="Arial"/>
              <a:sym typeface="Arial"/>
            </a:endParaRPr>
          </a:p>
          <a:p>
            <a:pPr indent="-190500" lvl="0" marL="342900" rtl="0" algn="just">
              <a:spcBef>
                <a:spcPts val="480"/>
              </a:spcBef>
              <a:spcAft>
                <a:spcPts val="0"/>
              </a:spcAft>
              <a:buClr>
                <a:schemeClr val="dk1"/>
              </a:buClr>
              <a:buSzPts val="2400"/>
              <a:buNone/>
            </a:pPr>
            <a:r>
              <a:t/>
            </a:r>
            <a:endParaRPr sz="2400">
              <a:latin typeface="Arial"/>
              <a:ea typeface="Arial"/>
              <a:cs typeface="Arial"/>
              <a:sym typeface="Arial"/>
            </a:endParaRPr>
          </a:p>
        </p:txBody>
      </p:sp>
      <p:sp>
        <p:nvSpPr>
          <p:cNvPr id="196" name="Google Shape;196;p9"/>
          <p:cNvSpPr/>
          <p:nvPr/>
        </p:nvSpPr>
        <p:spPr>
          <a:xfrm>
            <a:off x="1115616" y="936414"/>
            <a:ext cx="7200000" cy="72000"/>
          </a:xfrm>
          <a:prstGeom prst="roundRect">
            <a:avLst>
              <a:gd fmla="val 16667" name="adj"/>
            </a:avLst>
          </a:prstGeom>
          <a:gradFill>
            <a:gsLst>
              <a:gs pos="0">
                <a:srgbClr val="1F6793">
                  <a:alpha val="91764"/>
                </a:srgbClr>
              </a:gs>
              <a:gs pos="52000">
                <a:srgbClr val="1F6793">
                  <a:alpha val="91764"/>
                </a:srgbClr>
              </a:gs>
              <a:gs pos="100000">
                <a:srgbClr val="14425D"/>
              </a:gs>
            </a:gsLst>
            <a:path path="circle">
              <a:fillToRect b="50%" l="50%" r="50%" t="50%"/>
            </a:path>
            <a:tileRect/>
          </a:gradFill>
          <a:ln cap="flat" cmpd="sng" w="25400">
            <a:solidFill>
              <a:srgbClr val="1442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7" name="Google Shape;197;p9"/>
          <p:cNvSpPr txBox="1"/>
          <p:nvPr/>
        </p:nvSpPr>
        <p:spPr>
          <a:xfrm>
            <a:off x="627670" y="1196752"/>
            <a:ext cx="7922871" cy="49244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s-ES" sz="2100" u="none" cap="none" strike="noStrike">
                <a:solidFill>
                  <a:schemeClr val="dk1"/>
                </a:solidFill>
                <a:latin typeface="Arial"/>
                <a:ea typeface="Arial"/>
                <a:cs typeface="Arial"/>
                <a:sym typeface="Arial"/>
              </a:rPr>
              <a:t>En el proceso de lectura podemos aplicar dos estrategias diferentes:</a:t>
            </a:r>
            <a:endParaRPr/>
          </a:p>
          <a:p>
            <a:pPr indent="0" lvl="0" marL="0" marR="0" rtl="0" algn="just">
              <a:spcBef>
                <a:spcPts val="1200"/>
              </a:spcBef>
              <a:spcAft>
                <a:spcPts val="0"/>
              </a:spcAft>
              <a:buNone/>
            </a:pPr>
            <a:r>
              <a:rPr b="0" i="0" lang="es-ES" sz="2100" u="none" cap="none" strike="noStrike">
                <a:solidFill>
                  <a:schemeClr val="dk1"/>
                </a:solidFill>
                <a:latin typeface="Arial"/>
                <a:ea typeface="Arial"/>
                <a:cs typeface="Arial"/>
                <a:sym typeface="Arial"/>
              </a:rPr>
              <a:t>•</a:t>
            </a:r>
            <a:r>
              <a:rPr b="1" i="0" lang="es-ES" sz="2100" u="none" cap="none" strike="noStrike">
                <a:solidFill>
                  <a:schemeClr val="dk1"/>
                </a:solidFill>
                <a:latin typeface="Arial"/>
                <a:ea typeface="Arial"/>
                <a:cs typeface="Arial"/>
                <a:sym typeface="Arial"/>
              </a:rPr>
              <a:t>La ruta léxica </a:t>
            </a:r>
            <a:r>
              <a:rPr b="0" i="0" lang="es-ES" sz="2100" u="none" cap="none" strike="noStrike">
                <a:solidFill>
                  <a:schemeClr val="dk1"/>
                </a:solidFill>
                <a:latin typeface="Arial"/>
                <a:ea typeface="Arial"/>
                <a:cs typeface="Arial"/>
                <a:sym typeface="Arial"/>
              </a:rPr>
              <a:t>es la que se aplica a las </a:t>
            </a:r>
            <a:r>
              <a:rPr b="0" i="0" lang="es-ES" sz="2100" u="sng" cap="none" strike="noStrike">
                <a:solidFill>
                  <a:schemeClr val="dk1"/>
                </a:solidFill>
                <a:latin typeface="Arial"/>
                <a:ea typeface="Arial"/>
                <a:cs typeface="Arial"/>
                <a:sym typeface="Arial"/>
              </a:rPr>
              <a:t>palabras conocidas</a:t>
            </a:r>
            <a:r>
              <a:rPr b="0" i="0" lang="es-ES" sz="2100" u="none" cap="none" strike="noStrike">
                <a:solidFill>
                  <a:schemeClr val="dk1"/>
                </a:solidFill>
                <a:latin typeface="Arial"/>
                <a:ea typeface="Arial"/>
                <a:cs typeface="Arial"/>
                <a:sym typeface="Arial"/>
              </a:rPr>
              <a:t>, que permanecen almacenadas en el cerebro y que, por tanto, son fácilmente desencriptadas, saltándonos todas las reglas y pasos de los primeros lectores. Esta es la estrategia de los buenos lectores y de los lectores rápidos, que almacenan muchos vocablos en su almacén léxico.</a:t>
            </a:r>
            <a:endParaRPr/>
          </a:p>
          <a:p>
            <a:pPr indent="0" lvl="0" marL="0" marR="0" rtl="0" algn="just">
              <a:spcBef>
                <a:spcPts val="1200"/>
              </a:spcBef>
              <a:spcAft>
                <a:spcPts val="0"/>
              </a:spcAft>
              <a:buNone/>
            </a:pPr>
            <a:r>
              <a:rPr b="0" i="0" lang="es-ES" sz="2100" u="none" cap="none" strike="noStrike">
                <a:solidFill>
                  <a:schemeClr val="dk1"/>
                </a:solidFill>
                <a:latin typeface="Arial"/>
                <a:ea typeface="Arial"/>
                <a:cs typeface="Arial"/>
                <a:sym typeface="Arial"/>
              </a:rPr>
              <a:t>•</a:t>
            </a:r>
            <a:r>
              <a:rPr b="1" i="0" lang="es-ES" sz="2100" u="none" cap="none" strike="noStrike">
                <a:solidFill>
                  <a:schemeClr val="dk1"/>
                </a:solidFill>
                <a:latin typeface="Arial"/>
                <a:ea typeface="Arial"/>
                <a:cs typeface="Arial"/>
                <a:sym typeface="Arial"/>
              </a:rPr>
              <a:t>La ruta fonológica o sub-léxica </a:t>
            </a:r>
            <a:r>
              <a:rPr b="0" i="0" lang="es-ES" sz="2100" u="none" cap="none" strike="noStrike">
                <a:solidFill>
                  <a:schemeClr val="dk1"/>
                </a:solidFill>
                <a:latin typeface="Arial"/>
                <a:ea typeface="Arial"/>
                <a:cs typeface="Arial"/>
                <a:sym typeface="Arial"/>
              </a:rPr>
              <a:t>es la que aplicamos cuando leemos </a:t>
            </a:r>
            <a:r>
              <a:rPr b="0" i="0" lang="es-ES" sz="2100" u="sng" cap="none" strike="noStrike">
                <a:solidFill>
                  <a:schemeClr val="dk1"/>
                </a:solidFill>
                <a:latin typeface="Arial"/>
                <a:ea typeface="Arial"/>
                <a:cs typeface="Arial"/>
                <a:sym typeface="Arial"/>
              </a:rPr>
              <a:t>una palabra desconocida o una pseudopalabra</a:t>
            </a:r>
            <a:r>
              <a:rPr b="0" i="0" lang="es-ES" sz="2100" u="none" cap="none" strike="noStrike">
                <a:solidFill>
                  <a:schemeClr val="dk1"/>
                </a:solidFill>
                <a:latin typeface="Arial"/>
                <a:ea typeface="Arial"/>
                <a:cs typeface="Arial"/>
                <a:sym typeface="Arial"/>
              </a:rPr>
              <a:t>: Tenemos que fragmentarla, ir analizando su sonido letra por letra y aplicar reglas para tratar de reconocerla o descartarla. Es un proceso más lento y suele ser el de los niños que están aprendiendo a leer.</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0"/>
          <p:cNvSpPr/>
          <p:nvPr/>
        </p:nvSpPr>
        <p:spPr>
          <a:xfrm>
            <a:off x="444712" y="692696"/>
            <a:ext cx="7416800" cy="583321"/>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None/>
            </a:pPr>
            <a:r>
              <a:rPr b="1" lang="es-ES" sz="3200">
                <a:solidFill>
                  <a:srgbClr val="FF6600"/>
                </a:solidFill>
                <a:latin typeface="Calibri"/>
                <a:ea typeface="Calibri"/>
                <a:cs typeface="Calibri"/>
                <a:sym typeface="Calibri"/>
              </a:rPr>
              <a:t>-Conocer nuestros patrones emocionales:</a:t>
            </a:r>
            <a:endParaRPr/>
          </a:p>
        </p:txBody>
      </p:sp>
      <p:graphicFrame>
        <p:nvGraphicFramePr>
          <p:cNvPr id="1047" name="Google Shape;1047;p90"/>
          <p:cNvGraphicFramePr/>
          <p:nvPr/>
        </p:nvGraphicFramePr>
        <p:xfrm>
          <a:off x="1" y="1556792"/>
          <a:ext cx="3000000" cy="3000000"/>
        </p:xfrm>
        <a:graphic>
          <a:graphicData uri="http://schemas.openxmlformats.org/drawingml/2006/table">
            <a:tbl>
              <a:tblPr>
                <a:noFill/>
                <a:tableStyleId>{B344C417-F488-4554-9A9A-21E9F164D5D7}</a:tableStyleId>
              </a:tblPr>
              <a:tblGrid>
                <a:gridCol w="1209375"/>
                <a:gridCol w="1403200"/>
                <a:gridCol w="941800"/>
                <a:gridCol w="1573475"/>
                <a:gridCol w="1176500"/>
                <a:gridCol w="1554150"/>
                <a:gridCol w="1285500"/>
              </a:tblGrid>
              <a:tr h="765525">
                <a:tc>
                  <a:txBody>
                    <a:bodyPr/>
                    <a:lstStyle/>
                    <a:p>
                      <a:pPr indent="0" lvl="0" marL="0" marR="0" rtl="0" algn="ctr">
                        <a:spcBef>
                          <a:spcPts val="0"/>
                        </a:spcBef>
                        <a:spcAft>
                          <a:spcPts val="0"/>
                        </a:spcAft>
                        <a:buNone/>
                      </a:pPr>
                      <a:r>
                        <a:rPr lang="es-ES" sz="1400"/>
                        <a:t>EMOCIÓN</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SENSACIÓN</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GRADO</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CONTEXTO</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COMPAÑÍA</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INTENTO DE CONTROL</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c>
                  <a:txBody>
                    <a:bodyPr/>
                    <a:lstStyle/>
                    <a:p>
                      <a:pPr indent="0" lvl="0" marL="0" marR="0" rtl="0" algn="ctr">
                        <a:spcBef>
                          <a:spcPts val="0"/>
                        </a:spcBef>
                        <a:spcAft>
                          <a:spcPts val="0"/>
                        </a:spcAft>
                        <a:buNone/>
                      </a:pPr>
                      <a:r>
                        <a:rPr lang="es-ES" sz="1400"/>
                        <a:t>¿FUNCIONÓ?</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9B82"/>
                    </a:solidFill>
                  </a:tcPr>
                </a:tc>
              </a:tr>
              <a:tr h="1237675">
                <a:tc>
                  <a:txBody>
                    <a:bodyPr/>
                    <a:lstStyle/>
                    <a:p>
                      <a:pPr indent="0" lvl="0" marL="0" marR="0" rtl="0" algn="ctr">
                        <a:spcBef>
                          <a:spcPts val="0"/>
                        </a:spcBef>
                        <a:spcAft>
                          <a:spcPts val="0"/>
                        </a:spcAft>
                        <a:buNone/>
                      </a:pPr>
                      <a:r>
                        <a:rPr lang="es-ES" sz="1400">
                          <a:solidFill>
                            <a:srgbClr val="3F3F3F"/>
                          </a:solidFill>
                        </a:rPr>
                        <a:t>Ansiedad</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ctr">
                        <a:spcBef>
                          <a:spcPts val="0"/>
                        </a:spcBef>
                        <a:spcAft>
                          <a:spcPts val="0"/>
                        </a:spcAft>
                        <a:buNone/>
                      </a:pPr>
                      <a:r>
                        <a:rPr lang="es-ES" sz="1400">
                          <a:solidFill>
                            <a:srgbClr val="3F3F3F"/>
                          </a:solidFill>
                        </a:rPr>
                        <a:t>Tensión</a:t>
                      </a:r>
                      <a:r>
                        <a:rPr lang="es-ES" sz="1400">
                          <a:solidFill>
                            <a:srgbClr val="3F3F3F"/>
                          </a:solidFill>
                        </a:rPr>
                        <a:t> en la mandíbula y querer interrumpirla mientras habla</a:t>
                      </a:r>
                      <a:endParaRPr sz="1400">
                        <a:solidFill>
                          <a:srgbClr val="3F3F3F"/>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ctr">
                        <a:spcBef>
                          <a:spcPts val="0"/>
                        </a:spcBef>
                        <a:spcAft>
                          <a:spcPts val="0"/>
                        </a:spcAft>
                        <a:buNone/>
                      </a:pPr>
                      <a:r>
                        <a:rPr lang="es-ES" sz="1400">
                          <a:solidFill>
                            <a:srgbClr val="3F3F3F"/>
                          </a:solidFill>
                        </a:rPr>
                        <a:t>6</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ctr">
                        <a:spcBef>
                          <a:spcPts val="0"/>
                        </a:spcBef>
                        <a:spcAft>
                          <a:spcPts val="0"/>
                        </a:spcAft>
                        <a:buNone/>
                      </a:pPr>
                      <a:r>
                        <a:rPr lang="es-ES" sz="1400">
                          <a:solidFill>
                            <a:srgbClr val="3F3F3F"/>
                          </a:solidFill>
                        </a:rPr>
                        <a:t>Hablando con mi abuela por teléfono en la cocina,</a:t>
                      </a:r>
                      <a:r>
                        <a:rPr lang="es-ES" sz="1400">
                          <a:solidFill>
                            <a:srgbClr val="3F3F3F"/>
                          </a:solidFill>
                        </a:rPr>
                        <a:t> se lamenta de la situación (COVID19)</a:t>
                      </a:r>
                      <a:endParaRPr sz="1400">
                        <a:solidFill>
                          <a:srgbClr val="3F3F3F"/>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ctr">
                        <a:spcBef>
                          <a:spcPts val="0"/>
                        </a:spcBef>
                        <a:spcAft>
                          <a:spcPts val="0"/>
                        </a:spcAft>
                        <a:buNone/>
                      </a:pPr>
                      <a:r>
                        <a:rPr lang="es-ES" sz="1400">
                          <a:solidFill>
                            <a:srgbClr val="3F3F3F"/>
                          </a:solidFill>
                        </a:rPr>
                        <a:t>Sola</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ctr">
                        <a:spcBef>
                          <a:spcPts val="0"/>
                        </a:spcBef>
                        <a:spcAft>
                          <a:spcPts val="0"/>
                        </a:spcAft>
                        <a:buNone/>
                      </a:pPr>
                      <a:r>
                        <a:rPr lang="es-ES" sz="1400">
                          <a:solidFill>
                            <a:srgbClr val="3F3F3F"/>
                          </a:solidFill>
                        </a:rPr>
                        <a:t>Contarle anécdotas con sentido del humor</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c>
                  <a:txBody>
                    <a:bodyPr/>
                    <a:lstStyle/>
                    <a:p>
                      <a:pPr indent="0" lvl="0" marL="0" marR="0" rtl="0" algn="l">
                        <a:spcBef>
                          <a:spcPts val="0"/>
                        </a:spcBef>
                        <a:spcAft>
                          <a:spcPts val="0"/>
                        </a:spcAft>
                        <a:buNone/>
                      </a:pPr>
                      <a:r>
                        <a:rPr lang="es-ES" sz="1400">
                          <a:solidFill>
                            <a:srgbClr val="3F3F3F"/>
                          </a:solidFill>
                        </a:rPr>
                        <a:t>       Sí </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DED8"/>
                    </a:solidFill>
                  </a:tcPr>
                </a:tc>
              </a:tr>
              <a:tr h="443525">
                <a:tc>
                  <a:txBody>
                    <a:bodyPr/>
                    <a:lstStyle/>
                    <a:p>
                      <a:pPr indent="0" lvl="0" marL="0" marR="0" rtl="0" algn="ctr">
                        <a:spcBef>
                          <a:spcPts val="0"/>
                        </a:spcBef>
                        <a:spcAft>
                          <a:spcPts val="0"/>
                        </a:spcAft>
                        <a:buNone/>
                      </a:pPr>
                      <a:r>
                        <a:rPr lang="es-ES" sz="1400">
                          <a:solidFill>
                            <a:srgbClr val="3F3F3F"/>
                          </a:solidFill>
                        </a:rPr>
                        <a:t>Tristeza</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Nudo en la garganta</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7</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Viendo</a:t>
                      </a:r>
                      <a:r>
                        <a:rPr lang="es-ES" sz="1400">
                          <a:solidFill>
                            <a:srgbClr val="3F3F3F"/>
                          </a:solidFill>
                        </a:rPr>
                        <a:t> las noticias en el salón (noticias sobre la emergencia sanitaria)</a:t>
                      </a:r>
                      <a:endParaRPr sz="1400">
                        <a:solidFill>
                          <a:srgbClr val="3F3F3F"/>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Sola</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Apago</a:t>
                      </a:r>
                      <a:r>
                        <a:rPr lang="es-ES" sz="1400">
                          <a:solidFill>
                            <a:srgbClr val="3F3F3F"/>
                          </a:solidFill>
                        </a:rPr>
                        <a:t> la tele y s</a:t>
                      </a:r>
                      <a:r>
                        <a:rPr lang="es-ES" sz="1400">
                          <a:solidFill>
                            <a:srgbClr val="3F3F3F"/>
                          </a:solidFill>
                        </a:rPr>
                        <a:t>algo al balcón a tomar el aire y pienso en qué voy a hacer después</a:t>
                      </a:r>
                      <a:endParaRPr/>
                    </a:p>
                    <a:p>
                      <a:pPr indent="0" lvl="0" marL="0" marR="0" rtl="0" algn="ctr">
                        <a:spcBef>
                          <a:spcPts val="0"/>
                        </a:spcBef>
                        <a:spcAft>
                          <a:spcPts val="0"/>
                        </a:spcAft>
                        <a:buNone/>
                      </a:pPr>
                      <a:r>
                        <a:t/>
                      </a:r>
                      <a:endParaRPr sz="1400">
                        <a:solidFill>
                          <a:srgbClr val="3F3F3F"/>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c>
                  <a:txBody>
                    <a:bodyPr/>
                    <a:lstStyle/>
                    <a:p>
                      <a:pPr indent="0" lvl="0" marL="0" marR="0" rtl="0" algn="ctr">
                        <a:spcBef>
                          <a:spcPts val="0"/>
                        </a:spcBef>
                        <a:spcAft>
                          <a:spcPts val="0"/>
                        </a:spcAft>
                        <a:buNone/>
                      </a:pPr>
                      <a:r>
                        <a:rPr lang="es-ES" sz="1400">
                          <a:solidFill>
                            <a:srgbClr val="3F3F3F"/>
                          </a:solidFill>
                        </a:rPr>
                        <a:t>Sí, pero solo después de un</a:t>
                      </a:r>
                      <a:r>
                        <a:rPr lang="es-ES" sz="1400">
                          <a:solidFill>
                            <a:srgbClr val="3F3F3F"/>
                          </a:solidFill>
                        </a:rPr>
                        <a:t> buen rato</a:t>
                      </a:r>
                      <a:endParaRPr sz="1400">
                        <a:solidFill>
                          <a:srgbClr val="3F3F3F"/>
                        </a:solidFill>
                      </a:endParaRPr>
                    </a:p>
                    <a:p>
                      <a:pPr indent="0" lvl="0" marL="0" marR="0" rtl="0" algn="ctr">
                        <a:spcBef>
                          <a:spcPts val="0"/>
                        </a:spcBef>
                        <a:spcAft>
                          <a:spcPts val="0"/>
                        </a:spcAft>
                        <a:buNone/>
                      </a:pPr>
                      <a:r>
                        <a:t/>
                      </a:r>
                      <a:endParaRPr sz="1400">
                        <a:solidFill>
                          <a:srgbClr val="3F3F3F"/>
                        </a:solidFill>
                      </a:endParaRPr>
                    </a:p>
                    <a:p>
                      <a:pPr indent="0" lvl="0" marL="0" marR="0" rtl="0" algn="ctr">
                        <a:spcBef>
                          <a:spcPts val="0"/>
                        </a:spcBef>
                        <a:spcAft>
                          <a:spcPts val="0"/>
                        </a:spcAft>
                        <a:buNone/>
                      </a:pPr>
                      <a:r>
                        <a:t/>
                      </a:r>
                      <a:endParaRPr sz="1400">
                        <a:solidFill>
                          <a:srgbClr val="3F3F3F"/>
                        </a:solidFill>
                      </a:endParaRPr>
                    </a:p>
                    <a:p>
                      <a:pPr indent="0" lvl="0" marL="0" marR="0" rtl="0" algn="ctr">
                        <a:spcBef>
                          <a:spcPts val="0"/>
                        </a:spcBef>
                        <a:spcAft>
                          <a:spcPts val="0"/>
                        </a:spcAft>
                        <a:buNone/>
                      </a:pPr>
                      <a:r>
                        <a:t/>
                      </a:r>
                      <a:endParaRPr sz="1400">
                        <a:solidFill>
                          <a:srgbClr val="3F3F3F"/>
                        </a:solidFil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FEC"/>
                    </a:solidFill>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91"/>
          <p:cNvSpPr/>
          <p:nvPr/>
        </p:nvSpPr>
        <p:spPr>
          <a:xfrm>
            <a:off x="323528" y="692696"/>
            <a:ext cx="8375760" cy="1075764"/>
          </a:xfrm>
          <a:prstGeom prst="rect">
            <a:avLst/>
          </a:prstGeom>
          <a:noFill/>
          <a:ln>
            <a:noFill/>
          </a:ln>
        </p:spPr>
        <p:txBody>
          <a:bodyPr anchorCtr="0" anchor="t" bIns="45000" lIns="90000" spcFirstLastPara="1" rIns="90000" wrap="square" tIns="45000">
            <a:spAutoFit/>
          </a:bodyPr>
          <a:lstStyle/>
          <a:p>
            <a:pPr indent="0" lvl="0" marL="0" marR="0" rtl="0" algn="just">
              <a:lnSpc>
                <a:spcPct val="100000"/>
              </a:lnSpc>
              <a:spcBef>
                <a:spcPts val="0"/>
              </a:spcBef>
              <a:spcAft>
                <a:spcPts val="0"/>
              </a:spcAft>
              <a:buNone/>
            </a:pPr>
            <a:r>
              <a:rPr b="1" lang="es-ES" sz="3200">
                <a:solidFill>
                  <a:srgbClr val="FF6600"/>
                </a:solidFill>
                <a:latin typeface="Calibri"/>
                <a:ea typeface="Calibri"/>
                <a:cs typeface="Calibri"/>
                <a:sym typeface="Calibri"/>
              </a:rPr>
              <a:t>-Saber intervenir sobre nuestra activación emocional:</a:t>
            </a:r>
            <a:endParaRPr/>
          </a:p>
        </p:txBody>
      </p:sp>
      <p:grpSp>
        <p:nvGrpSpPr>
          <p:cNvPr id="1053" name="Google Shape;1053;p91"/>
          <p:cNvGrpSpPr/>
          <p:nvPr/>
        </p:nvGrpSpPr>
        <p:grpSpPr>
          <a:xfrm>
            <a:off x="611560" y="2072646"/>
            <a:ext cx="7560839" cy="3071591"/>
            <a:chOff x="0" y="587862"/>
            <a:chExt cx="7560839" cy="3071591"/>
          </a:xfrm>
        </p:grpSpPr>
        <p:sp>
          <p:nvSpPr>
            <p:cNvPr id="1054" name="Google Shape;1054;p91"/>
            <p:cNvSpPr/>
            <p:nvPr/>
          </p:nvSpPr>
          <p:spPr>
            <a:xfrm>
              <a:off x="0" y="587862"/>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91"/>
            <p:cNvSpPr txBox="1"/>
            <p:nvPr/>
          </p:nvSpPr>
          <p:spPr>
            <a:xfrm>
              <a:off x="0" y="587862"/>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Respiración abdominal</a:t>
              </a:r>
              <a:endParaRPr/>
            </a:p>
          </p:txBody>
        </p:sp>
        <p:sp>
          <p:nvSpPr>
            <p:cNvPr id="1056" name="Google Shape;1056;p91"/>
            <p:cNvSpPr/>
            <p:nvPr/>
          </p:nvSpPr>
          <p:spPr>
            <a:xfrm>
              <a:off x="2599038" y="587862"/>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1"/>
            <p:cNvSpPr txBox="1"/>
            <p:nvPr/>
          </p:nvSpPr>
          <p:spPr>
            <a:xfrm>
              <a:off x="2599038" y="587862"/>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Relajación muscular progresiva de Jacobson</a:t>
              </a:r>
              <a:endParaRPr/>
            </a:p>
          </p:txBody>
        </p:sp>
        <p:sp>
          <p:nvSpPr>
            <p:cNvPr id="1058" name="Google Shape;1058;p91"/>
            <p:cNvSpPr/>
            <p:nvPr/>
          </p:nvSpPr>
          <p:spPr>
            <a:xfrm>
              <a:off x="5198077" y="587862"/>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91"/>
            <p:cNvSpPr txBox="1"/>
            <p:nvPr/>
          </p:nvSpPr>
          <p:spPr>
            <a:xfrm>
              <a:off x="5198077" y="587862"/>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Mindfulness: recursos del COP Galicia</a:t>
              </a:r>
              <a:endParaRPr/>
            </a:p>
          </p:txBody>
        </p:sp>
        <p:sp>
          <p:nvSpPr>
            <p:cNvPr id="1060" name="Google Shape;1060;p91"/>
            <p:cNvSpPr/>
            <p:nvPr/>
          </p:nvSpPr>
          <p:spPr>
            <a:xfrm>
              <a:off x="0" y="2241796"/>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91"/>
            <p:cNvSpPr txBox="1"/>
            <p:nvPr/>
          </p:nvSpPr>
          <p:spPr>
            <a:xfrm>
              <a:off x="0" y="2241796"/>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Meditación </a:t>
              </a:r>
              <a:endParaRPr/>
            </a:p>
          </p:txBody>
        </p:sp>
        <p:sp>
          <p:nvSpPr>
            <p:cNvPr id="1062" name="Google Shape;1062;p91"/>
            <p:cNvSpPr/>
            <p:nvPr/>
          </p:nvSpPr>
          <p:spPr>
            <a:xfrm>
              <a:off x="2599038" y="2241796"/>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91"/>
            <p:cNvSpPr txBox="1"/>
            <p:nvPr/>
          </p:nvSpPr>
          <p:spPr>
            <a:xfrm>
              <a:off x="2599038" y="2241796"/>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Ejercicio físico aeróbico: correr, boxeo, bailar…</a:t>
              </a:r>
              <a:endParaRPr/>
            </a:p>
          </p:txBody>
        </p:sp>
        <p:sp>
          <p:nvSpPr>
            <p:cNvPr id="1064" name="Google Shape;1064;p91"/>
            <p:cNvSpPr/>
            <p:nvPr/>
          </p:nvSpPr>
          <p:spPr>
            <a:xfrm>
              <a:off x="5198077" y="2241796"/>
              <a:ext cx="2362762" cy="1417657"/>
            </a:xfrm>
            <a:prstGeom prst="rect">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91"/>
            <p:cNvSpPr txBox="1"/>
            <p:nvPr/>
          </p:nvSpPr>
          <p:spPr>
            <a:xfrm>
              <a:off x="5198077" y="2241796"/>
              <a:ext cx="2362762" cy="141765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Actividades que generen bienestar y resulten agradables: pintura, música, danza, dibujo…</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92"/>
          <p:cNvSpPr txBox="1"/>
          <p:nvPr/>
        </p:nvSpPr>
        <p:spPr>
          <a:xfrm>
            <a:off x="323528" y="27931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EL AUTOCONCEPTO EN EL TDAH</a:t>
            </a:r>
            <a:endParaRPr sz="3600">
              <a:solidFill>
                <a:srgbClr val="FF6600"/>
              </a:solidFill>
              <a:latin typeface="Arial"/>
              <a:ea typeface="Arial"/>
              <a:cs typeface="Arial"/>
              <a:sym typeface="Arial"/>
            </a:endParaRPr>
          </a:p>
        </p:txBody>
      </p:sp>
      <p:sp>
        <p:nvSpPr>
          <p:cNvPr id="1071" name="Google Shape;1071;p92"/>
          <p:cNvSpPr txBox="1"/>
          <p:nvPr/>
        </p:nvSpPr>
        <p:spPr>
          <a:xfrm>
            <a:off x="510952" y="1336672"/>
            <a:ext cx="8229600" cy="155427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900">
                <a:solidFill>
                  <a:schemeClr val="dk1"/>
                </a:solidFill>
                <a:latin typeface="Arial"/>
                <a:ea typeface="Arial"/>
                <a:cs typeface="Arial"/>
                <a:sym typeface="Arial"/>
              </a:rPr>
              <a:t>Los niños y adolescentes con TDAH suelen tener el </a:t>
            </a:r>
            <a:r>
              <a:rPr b="1" lang="es-ES" sz="1900">
                <a:solidFill>
                  <a:schemeClr val="dk1"/>
                </a:solidFill>
                <a:latin typeface="Arial"/>
                <a:ea typeface="Arial"/>
                <a:cs typeface="Arial"/>
                <a:sym typeface="Arial"/>
              </a:rPr>
              <a:t>autoconcepto y la autoestima </a:t>
            </a:r>
            <a:r>
              <a:rPr lang="es-ES" sz="1900">
                <a:solidFill>
                  <a:schemeClr val="dk1"/>
                </a:solidFill>
                <a:latin typeface="Arial"/>
                <a:ea typeface="Arial"/>
                <a:cs typeface="Arial"/>
                <a:sym typeface="Arial"/>
              </a:rPr>
              <a:t>muy deteriorados, porque lo construyen comparándose con sus compañeros y amigos (con nota una numérica mayor que ellos tras menor esfuerzo en el estudio, mayor popularidad…). </a:t>
            </a:r>
            <a:endParaRPr/>
          </a:p>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grpSp>
        <p:nvGrpSpPr>
          <p:cNvPr id="1072" name="Google Shape;1072;p92"/>
          <p:cNvGrpSpPr/>
          <p:nvPr/>
        </p:nvGrpSpPr>
        <p:grpSpPr>
          <a:xfrm>
            <a:off x="323528" y="2760216"/>
            <a:ext cx="8604448" cy="3457351"/>
            <a:chOff x="0" y="339328"/>
            <a:chExt cx="8604448" cy="3457351"/>
          </a:xfrm>
        </p:grpSpPr>
        <p:sp>
          <p:nvSpPr>
            <p:cNvPr id="1073" name="Google Shape;1073;p92"/>
            <p:cNvSpPr/>
            <p:nvPr/>
          </p:nvSpPr>
          <p:spPr>
            <a:xfrm>
              <a:off x="0" y="339328"/>
              <a:ext cx="8604448" cy="1635075"/>
            </a:xfrm>
            <a:prstGeom prst="roundRect">
              <a:avLst>
                <a:gd fmla="val 16667" name="adj"/>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92"/>
            <p:cNvSpPr txBox="1"/>
            <p:nvPr/>
          </p:nvSpPr>
          <p:spPr>
            <a:xfrm>
              <a:off x="79818" y="419146"/>
              <a:ext cx="8444812" cy="1475439"/>
            </a:xfrm>
            <a:prstGeom prst="rect">
              <a:avLst/>
            </a:prstGeom>
            <a:noFill/>
            <a:ln>
              <a:noFill/>
            </a:ln>
          </p:spPr>
          <p:txBody>
            <a:bodyPr anchorCtr="0" anchor="ctr" bIns="76200" lIns="76200" spcFirstLastPara="1" rIns="76200" wrap="square" tIns="76200">
              <a:noAutofit/>
            </a:bodyPr>
            <a:lstStyle/>
            <a:p>
              <a:pPr indent="0" lvl="0" marL="0" marR="0" rtl="0" algn="just">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AUTOCONCEPTO</a:t>
              </a:r>
              <a:r>
                <a:rPr lang="es-ES" sz="2000">
                  <a:solidFill>
                    <a:schemeClr val="lt1"/>
                  </a:solidFill>
                  <a:latin typeface="Arial"/>
                  <a:ea typeface="Arial"/>
                  <a:cs typeface="Arial"/>
                  <a:sym typeface="Arial"/>
                </a:rPr>
                <a:t>: es la idea que formamos de nosotros mismos y determina el bienestar emocional. Resulta clave durante la construcción de la identidad durante la adolescencia. Un autoconcepto sano es un factor de protección contra las conductas adictivas, de sumisión y contra otros muchos trastornos mentales. </a:t>
              </a:r>
              <a:endParaRPr/>
            </a:p>
          </p:txBody>
        </p:sp>
        <p:sp>
          <p:nvSpPr>
            <p:cNvPr id="1075" name="Google Shape;1075;p92"/>
            <p:cNvSpPr/>
            <p:nvPr/>
          </p:nvSpPr>
          <p:spPr>
            <a:xfrm>
              <a:off x="0" y="2161604"/>
              <a:ext cx="8604448" cy="1635075"/>
            </a:xfrm>
            <a:prstGeom prst="roundRect">
              <a:avLst>
                <a:gd fmla="val 16667" name="adj"/>
              </a:avLst>
            </a:prstGeom>
            <a:solidFill>
              <a:srgbClr val="F07F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2"/>
            <p:cNvSpPr txBox="1"/>
            <p:nvPr/>
          </p:nvSpPr>
          <p:spPr>
            <a:xfrm>
              <a:off x="79818" y="2241422"/>
              <a:ext cx="8444812" cy="1475439"/>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Arial"/>
                <a:buNone/>
              </a:pPr>
              <a:r>
                <a:rPr b="1" lang="es-ES" sz="2000">
                  <a:solidFill>
                    <a:schemeClr val="lt1"/>
                  </a:solidFill>
                  <a:latin typeface="Arial"/>
                  <a:ea typeface="Arial"/>
                  <a:cs typeface="Arial"/>
                  <a:sym typeface="Arial"/>
                </a:rPr>
                <a:t>AUTOESTIMA</a:t>
              </a:r>
              <a:r>
                <a:rPr lang="es-ES" sz="2000">
                  <a:solidFill>
                    <a:schemeClr val="lt1"/>
                  </a:solidFill>
                  <a:latin typeface="Arial"/>
                  <a:ea typeface="Arial"/>
                  <a:cs typeface="Arial"/>
                  <a:sym typeface="Arial"/>
                </a:rPr>
                <a:t>: es la valoración numérica que hacemos de esa idea de nosotros mismos que vamos construyendo y reelaborando. Es dinámica y también va a determinar nuestro estado de ánimo y nuestro afrontamiento de los diferentes sucesos diarios. </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93"/>
          <p:cNvSpPr/>
          <p:nvPr/>
        </p:nvSpPr>
        <p:spPr>
          <a:xfrm>
            <a:off x="764215" y="1945612"/>
            <a:ext cx="3743463" cy="1204333"/>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Arial"/>
              <a:ea typeface="Arial"/>
              <a:cs typeface="Arial"/>
              <a:sym typeface="Arial"/>
            </a:endParaRPr>
          </a:p>
          <a:p>
            <a:pPr indent="0" lvl="0" marL="0" marR="0" rtl="0" algn="ctr">
              <a:spcBef>
                <a:spcPts val="0"/>
              </a:spcBef>
              <a:spcAft>
                <a:spcPts val="0"/>
              </a:spcAft>
              <a:buNone/>
            </a:pPr>
            <a:r>
              <a:rPr b="1" lang="es-ES" sz="1800">
                <a:solidFill>
                  <a:schemeClr val="dk1"/>
                </a:solidFill>
                <a:latin typeface="Arial"/>
                <a:ea typeface="Arial"/>
                <a:cs typeface="Arial"/>
                <a:sym typeface="Arial"/>
              </a:rPr>
              <a:t>Baja autoestima </a:t>
            </a:r>
            <a:r>
              <a:rPr lang="es-ES" sz="1800">
                <a:solidFill>
                  <a:schemeClr val="dk1"/>
                </a:solidFill>
                <a:latin typeface="Arial"/>
                <a:ea typeface="Arial"/>
                <a:cs typeface="Arial"/>
                <a:sym typeface="Arial"/>
              </a:rPr>
              <a:t>(etiquetaje negativo) </a:t>
            </a:r>
            <a:r>
              <a:rPr b="1" lang="es-ES" sz="1800">
                <a:solidFill>
                  <a:schemeClr val="dk1"/>
                </a:solidFill>
                <a:latin typeface="Arial"/>
                <a:ea typeface="Arial"/>
                <a:cs typeface="Arial"/>
                <a:sym typeface="Arial"/>
              </a:rPr>
              <a:t>y pobre autoconcepto </a:t>
            </a:r>
            <a:r>
              <a:rPr lang="es-ES" sz="1800">
                <a:solidFill>
                  <a:schemeClr val="dk1"/>
                </a:solidFill>
                <a:latin typeface="Arial"/>
                <a:ea typeface="Arial"/>
                <a:cs typeface="Arial"/>
                <a:sym typeface="Arial"/>
              </a:rPr>
              <a:t>(visión desvalorizada de uno mismo)</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83" name="Google Shape;1083;p93"/>
          <p:cNvSpPr/>
          <p:nvPr/>
        </p:nvSpPr>
        <p:spPr>
          <a:xfrm>
            <a:off x="742423" y="3353500"/>
            <a:ext cx="3743462" cy="1267364"/>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None/>
            </a:pPr>
            <a:r>
              <a:rPr b="1" lang="es-ES" sz="1800">
                <a:solidFill>
                  <a:schemeClr val="dk1"/>
                </a:solidFill>
                <a:latin typeface="Arial"/>
                <a:ea typeface="Arial"/>
                <a:cs typeface="Arial"/>
                <a:sym typeface="Arial"/>
              </a:rPr>
              <a:t>Descontrol y sensibilidad emocional, y autorregulación emocional deficiente </a:t>
            </a:r>
            <a:r>
              <a:rPr lang="es-ES" sz="1800">
                <a:solidFill>
                  <a:schemeClr val="dk1"/>
                </a:solidFill>
                <a:latin typeface="Arial"/>
                <a:ea typeface="Arial"/>
                <a:cs typeface="Arial"/>
                <a:sym typeface="Arial"/>
              </a:rPr>
              <a:t>(apatía vs. descontrol)</a:t>
            </a:r>
            <a:endParaRPr/>
          </a:p>
        </p:txBody>
      </p:sp>
      <p:sp>
        <p:nvSpPr>
          <p:cNvPr id="1084" name="Google Shape;1084;p93"/>
          <p:cNvSpPr/>
          <p:nvPr/>
        </p:nvSpPr>
        <p:spPr>
          <a:xfrm>
            <a:off x="765666" y="4824419"/>
            <a:ext cx="3742012" cy="1270856"/>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dk1"/>
                </a:solidFill>
                <a:latin typeface="Arial"/>
                <a:ea typeface="Arial"/>
                <a:cs typeface="Arial"/>
                <a:sym typeface="Arial"/>
              </a:rPr>
              <a:t>Trastornos ansiosos, depresivos y comportamiento disruptivo</a:t>
            </a:r>
            <a:r>
              <a:rPr lang="es-ES" sz="1800">
                <a:solidFill>
                  <a:schemeClr val="dk1"/>
                </a:solidFill>
                <a:latin typeface="Arial"/>
                <a:ea typeface="Arial"/>
                <a:cs typeface="Arial"/>
                <a:sym typeface="Arial"/>
              </a:rPr>
              <a:t>. </a:t>
            </a:r>
            <a:endParaRPr/>
          </a:p>
        </p:txBody>
      </p:sp>
      <p:sp>
        <p:nvSpPr>
          <p:cNvPr id="1085" name="Google Shape;1085;p93"/>
          <p:cNvSpPr txBox="1"/>
          <p:nvPr/>
        </p:nvSpPr>
        <p:spPr>
          <a:xfrm>
            <a:off x="179512" y="44523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3600">
                <a:solidFill>
                  <a:srgbClr val="FF6600"/>
                </a:solidFill>
                <a:latin typeface="Arial"/>
                <a:ea typeface="Arial"/>
                <a:cs typeface="Arial"/>
                <a:sym typeface="Arial"/>
              </a:rPr>
              <a:t>EL AUTOCONCEPTO EN EL TDAH</a:t>
            </a:r>
            <a:endParaRPr sz="3600">
              <a:solidFill>
                <a:srgbClr val="FF6600"/>
              </a:solidFill>
              <a:latin typeface="Arial"/>
              <a:ea typeface="Arial"/>
              <a:cs typeface="Arial"/>
              <a:sym typeface="Arial"/>
            </a:endParaRPr>
          </a:p>
        </p:txBody>
      </p:sp>
      <p:sp>
        <p:nvSpPr>
          <p:cNvPr id="1086" name="Google Shape;1086;p93"/>
          <p:cNvSpPr/>
          <p:nvPr/>
        </p:nvSpPr>
        <p:spPr>
          <a:xfrm>
            <a:off x="4879781" y="4824419"/>
            <a:ext cx="3743463" cy="1204333"/>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dk1"/>
                </a:solidFill>
                <a:latin typeface="Arial"/>
                <a:ea typeface="Arial"/>
                <a:cs typeface="Arial"/>
                <a:sym typeface="Arial"/>
              </a:rPr>
              <a:t>Frustración y falta de confianza</a:t>
            </a:r>
            <a:endParaRPr sz="1800">
              <a:solidFill>
                <a:schemeClr val="dk1"/>
              </a:solidFill>
              <a:latin typeface="Arial"/>
              <a:ea typeface="Arial"/>
              <a:cs typeface="Arial"/>
              <a:sym typeface="Arial"/>
            </a:endParaRPr>
          </a:p>
        </p:txBody>
      </p:sp>
      <p:sp>
        <p:nvSpPr>
          <p:cNvPr id="1087" name="Google Shape;1087;p93"/>
          <p:cNvSpPr/>
          <p:nvPr/>
        </p:nvSpPr>
        <p:spPr>
          <a:xfrm>
            <a:off x="4879782" y="3312972"/>
            <a:ext cx="3743463" cy="1207825"/>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dk1"/>
                </a:solidFill>
                <a:latin typeface="Arial"/>
                <a:ea typeface="Arial"/>
                <a:cs typeface="Arial"/>
                <a:sym typeface="Arial"/>
              </a:rPr>
              <a:t>Conflictos familiares y escolares: </a:t>
            </a:r>
            <a:r>
              <a:rPr lang="es-ES" sz="1800">
                <a:solidFill>
                  <a:schemeClr val="dk1"/>
                </a:solidFill>
                <a:latin typeface="Arial"/>
                <a:ea typeface="Arial"/>
                <a:cs typeface="Arial"/>
                <a:sym typeface="Arial"/>
              </a:rPr>
              <a:t>sensación de estar “quemados”.</a:t>
            </a:r>
            <a:endParaRPr/>
          </a:p>
        </p:txBody>
      </p:sp>
      <p:sp>
        <p:nvSpPr>
          <p:cNvPr id="1088" name="Google Shape;1088;p93"/>
          <p:cNvSpPr/>
          <p:nvPr/>
        </p:nvSpPr>
        <p:spPr>
          <a:xfrm>
            <a:off x="4943336" y="1914096"/>
            <a:ext cx="3743463" cy="1267364"/>
          </a:xfrm>
          <a:prstGeom prst="roundRect">
            <a:avLst>
              <a:gd fmla="val 16667" name="adj"/>
            </a:avLst>
          </a:prstGeom>
          <a:solidFill>
            <a:schemeClr val="lt1"/>
          </a:solidFill>
          <a:ln cap="flat" cmpd="sng" w="38100">
            <a:solidFill>
              <a:srgbClr val="9E87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dk1"/>
                </a:solidFill>
                <a:latin typeface="Arial"/>
                <a:ea typeface="Arial"/>
                <a:cs typeface="Arial"/>
                <a:sym typeface="Arial"/>
              </a:rPr>
              <a:t>Empatía deficitaria: </a:t>
            </a:r>
            <a:r>
              <a:rPr lang="es-ES" sz="1800">
                <a:solidFill>
                  <a:schemeClr val="dk1"/>
                </a:solidFill>
                <a:latin typeface="Arial"/>
                <a:ea typeface="Arial"/>
                <a:cs typeface="Arial"/>
                <a:sym typeface="Arial"/>
              </a:rPr>
              <a:t>no ser capaz de entender el efecto que tiene su conducta en los demás. </a:t>
            </a:r>
            <a:endParaRPr/>
          </a:p>
        </p:txBody>
      </p:sp>
      <p:pic>
        <p:nvPicPr>
          <p:cNvPr descr="Dibujos Animados, Personajes De CÃ³mic" id="1089" name="Google Shape;1089;p93"/>
          <p:cNvPicPr preferRelativeResize="0"/>
          <p:nvPr/>
        </p:nvPicPr>
        <p:blipFill rotWithShape="1">
          <a:blip r:embed="rId3">
            <a:alphaModFix/>
          </a:blip>
          <a:srcRect b="0" l="0" r="0" t="0"/>
          <a:stretch/>
        </p:blipFill>
        <p:spPr>
          <a:xfrm>
            <a:off x="8315588" y="5632444"/>
            <a:ext cx="742423" cy="115747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graphicFrame>
        <p:nvGraphicFramePr>
          <p:cNvPr id="1095" name="Google Shape;1095;p94"/>
          <p:cNvGraphicFramePr/>
          <p:nvPr/>
        </p:nvGraphicFramePr>
        <p:xfrm>
          <a:off x="827584" y="1124744"/>
          <a:ext cx="3000000" cy="3000000"/>
        </p:xfrm>
        <a:graphic>
          <a:graphicData uri="http://schemas.openxmlformats.org/drawingml/2006/table">
            <a:tbl>
              <a:tblPr bandRow="1" firstRow="1">
                <a:noFill/>
                <a:tableStyleId>{FD5B1510-E193-450C-94B4-831589E5BA60}</a:tableStyleId>
              </a:tblPr>
              <a:tblGrid>
                <a:gridCol w="2952325"/>
                <a:gridCol w="4806325"/>
              </a:tblGrid>
              <a:tr h="1215050">
                <a:tc>
                  <a:txBody>
                    <a:bodyPr/>
                    <a:lstStyle/>
                    <a:p>
                      <a:pPr indent="0" lvl="0" marL="0" marR="0" rtl="0" algn="l">
                        <a:spcBef>
                          <a:spcPts val="0"/>
                        </a:spcBef>
                        <a:spcAft>
                          <a:spcPts val="0"/>
                        </a:spcAft>
                        <a:buNone/>
                      </a:pPr>
                      <a:r>
                        <a:t/>
                      </a:r>
                      <a:endParaRPr sz="2000">
                        <a:latin typeface="Arial"/>
                        <a:ea typeface="Arial"/>
                        <a:cs typeface="Arial"/>
                        <a:sym typeface="Arial"/>
                      </a:endParaRPr>
                    </a:p>
                    <a:p>
                      <a:pPr indent="0" lvl="0" marL="0" marR="0" rtl="0" algn="l">
                        <a:spcBef>
                          <a:spcPts val="0"/>
                        </a:spcBef>
                        <a:spcAft>
                          <a:spcPts val="0"/>
                        </a:spcAft>
                        <a:buNone/>
                      </a:pPr>
                      <a:r>
                        <a:rPr lang="es-ES" sz="2000">
                          <a:latin typeface="Arial"/>
                          <a:ea typeface="Arial"/>
                          <a:cs typeface="Arial"/>
                          <a:sym typeface="Arial"/>
                        </a:rPr>
                        <a:t>¿QUIÉN SOY?</a:t>
                      </a:r>
                      <a:endParaRPr/>
                    </a:p>
                  </a:txBody>
                  <a:tcPr marT="45725" marB="45725" marR="91450" marL="91450">
                    <a:solidFill>
                      <a:srgbClr val="F07F09"/>
                    </a:solidFill>
                  </a:tcPr>
                </a:tc>
                <a:tc>
                  <a:txBody>
                    <a:bodyPr/>
                    <a:lstStyle/>
                    <a:p>
                      <a:pPr indent="0" lvl="0" marL="0" marR="0" rtl="0" algn="l">
                        <a:spcBef>
                          <a:spcPts val="0"/>
                        </a:spcBef>
                        <a:spcAft>
                          <a:spcPts val="0"/>
                        </a:spcAft>
                        <a:buNone/>
                      </a:pPr>
                      <a:r>
                        <a:t/>
                      </a:r>
                      <a:endParaRPr b="0" sz="2000">
                        <a:latin typeface="Arial"/>
                        <a:ea typeface="Arial"/>
                        <a:cs typeface="Arial"/>
                        <a:sym typeface="Arial"/>
                      </a:endParaRPr>
                    </a:p>
                    <a:p>
                      <a:pPr indent="0" lvl="0" marL="0" marR="0" rtl="0" algn="l">
                        <a:spcBef>
                          <a:spcPts val="0"/>
                        </a:spcBef>
                        <a:spcAft>
                          <a:spcPts val="0"/>
                        </a:spcAft>
                        <a:buNone/>
                      </a:pPr>
                      <a:r>
                        <a:rPr b="0" lang="es-ES" sz="2000">
                          <a:latin typeface="Arial"/>
                          <a:ea typeface="Arial"/>
                          <a:cs typeface="Arial"/>
                          <a:sym typeface="Arial"/>
                        </a:rPr>
                        <a:t>Soy…</a:t>
                      </a:r>
                      <a:endParaRPr/>
                    </a:p>
                  </a:txBody>
                  <a:tcPr marT="45725" marB="45725" marR="91450" marL="91450">
                    <a:solidFill>
                      <a:srgbClr val="F07F09"/>
                    </a:solidFill>
                  </a:tcPr>
                </a:tc>
              </a:tr>
              <a:tr h="1885800">
                <a:tc>
                  <a:txBody>
                    <a:bodyPr/>
                    <a:lstStyle/>
                    <a:p>
                      <a:pPr indent="0" lvl="0" marL="0" marR="0" rtl="0" algn="l">
                        <a:spcBef>
                          <a:spcPts val="0"/>
                        </a:spcBef>
                        <a:spcAft>
                          <a:spcPts val="0"/>
                        </a:spcAft>
                        <a:buNone/>
                      </a:pPr>
                      <a:r>
                        <a:t/>
                      </a:r>
                      <a:endParaRPr b="1" sz="2000">
                        <a:solidFill>
                          <a:srgbClr val="FF6600"/>
                        </a:solidFill>
                        <a:latin typeface="Arial"/>
                        <a:ea typeface="Arial"/>
                        <a:cs typeface="Arial"/>
                        <a:sym typeface="Arial"/>
                      </a:endParaRPr>
                    </a:p>
                    <a:p>
                      <a:pPr indent="0" lvl="0" marL="0" marR="0" rtl="0" algn="l">
                        <a:spcBef>
                          <a:spcPts val="0"/>
                        </a:spcBef>
                        <a:spcAft>
                          <a:spcPts val="0"/>
                        </a:spcAft>
                        <a:buNone/>
                      </a:pPr>
                      <a:r>
                        <a:rPr b="1" lang="es-ES" sz="2000">
                          <a:solidFill>
                            <a:srgbClr val="FF6600"/>
                          </a:solidFill>
                          <a:latin typeface="Arial"/>
                          <a:ea typeface="Arial"/>
                          <a:cs typeface="Arial"/>
                          <a:sym typeface="Arial"/>
                        </a:rPr>
                        <a:t>¿QUÉ</a:t>
                      </a:r>
                      <a:r>
                        <a:rPr b="1" lang="es-ES" sz="2000">
                          <a:solidFill>
                            <a:srgbClr val="FF6600"/>
                          </a:solidFill>
                          <a:latin typeface="Arial"/>
                          <a:ea typeface="Arial"/>
                          <a:cs typeface="Arial"/>
                          <a:sym typeface="Arial"/>
                        </a:rPr>
                        <a:t> ME GUSTA?</a:t>
                      </a:r>
                      <a:endParaRPr b="1" sz="2000">
                        <a:solidFill>
                          <a:srgbClr val="FF6600"/>
                        </a:solidFill>
                        <a:latin typeface="Arial"/>
                        <a:ea typeface="Arial"/>
                        <a:cs typeface="Arial"/>
                        <a:sym typeface="Arial"/>
                      </a:endParaRPr>
                    </a:p>
                  </a:txBody>
                  <a:tcPr marT="45725" marB="45725" marR="91450" marL="91450">
                    <a:solidFill>
                      <a:srgbClr val="FDE5CB"/>
                    </a:solidFill>
                  </a:tcPr>
                </a:tc>
                <a:tc>
                  <a:txBody>
                    <a:bodyPr/>
                    <a:lstStyle/>
                    <a:p>
                      <a:pPr indent="0" lvl="0" marL="0" marR="0" rtl="0" algn="just">
                        <a:spcBef>
                          <a:spcPts val="0"/>
                        </a:spcBef>
                        <a:spcAft>
                          <a:spcPts val="0"/>
                        </a:spcAft>
                        <a:buNone/>
                      </a:pPr>
                      <a:r>
                        <a:rPr b="0" lang="es-ES" sz="1800">
                          <a:solidFill>
                            <a:srgbClr val="3F3F3F"/>
                          </a:solidFill>
                          <a:latin typeface="Arial"/>
                          <a:ea typeface="Arial"/>
                          <a:cs typeface="Arial"/>
                          <a:sym typeface="Arial"/>
                        </a:rPr>
                        <a:t>Películas de animación.</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Chocolate, helados, crepes y dulces en todas sus modalidades.</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Visitar a mi familia.</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El teatro. </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Que me hagan colacaos.</a:t>
                      </a:r>
                      <a:endParaRPr/>
                    </a:p>
                  </a:txBody>
                  <a:tcPr marT="45725" marB="45725" marR="91450" marL="91450">
                    <a:solidFill>
                      <a:srgbClr val="FDE5CB"/>
                    </a:solidFill>
                  </a:tcPr>
                </a:tc>
              </a:tr>
              <a:tr h="1215050">
                <a:tc>
                  <a:txBody>
                    <a:bodyPr/>
                    <a:lstStyle/>
                    <a:p>
                      <a:pPr indent="0" lvl="0" marL="0" marR="0" rtl="0" algn="l">
                        <a:spcBef>
                          <a:spcPts val="0"/>
                        </a:spcBef>
                        <a:spcAft>
                          <a:spcPts val="0"/>
                        </a:spcAft>
                        <a:buNone/>
                      </a:pPr>
                      <a:r>
                        <a:t/>
                      </a:r>
                      <a:endParaRPr b="1" sz="2000">
                        <a:solidFill>
                          <a:srgbClr val="FF6600"/>
                        </a:solidFill>
                        <a:latin typeface="Arial"/>
                        <a:ea typeface="Arial"/>
                        <a:cs typeface="Arial"/>
                        <a:sym typeface="Arial"/>
                      </a:endParaRPr>
                    </a:p>
                    <a:p>
                      <a:pPr indent="0" lvl="0" marL="0" marR="0" rtl="0" algn="l">
                        <a:spcBef>
                          <a:spcPts val="0"/>
                        </a:spcBef>
                        <a:spcAft>
                          <a:spcPts val="0"/>
                        </a:spcAft>
                        <a:buNone/>
                      </a:pPr>
                      <a:r>
                        <a:rPr b="1" lang="es-ES" sz="2000">
                          <a:solidFill>
                            <a:srgbClr val="FF6600"/>
                          </a:solidFill>
                          <a:latin typeface="Arial"/>
                          <a:ea typeface="Arial"/>
                          <a:cs typeface="Arial"/>
                          <a:sym typeface="Arial"/>
                        </a:rPr>
                        <a:t>¿QUÉ</a:t>
                      </a:r>
                      <a:r>
                        <a:rPr b="1" lang="es-ES" sz="2000">
                          <a:solidFill>
                            <a:srgbClr val="FF6600"/>
                          </a:solidFill>
                          <a:latin typeface="Arial"/>
                          <a:ea typeface="Arial"/>
                          <a:cs typeface="Arial"/>
                          <a:sym typeface="Arial"/>
                        </a:rPr>
                        <a:t> NO SOPORTO?</a:t>
                      </a:r>
                      <a:endParaRPr b="1" sz="2000">
                        <a:solidFill>
                          <a:srgbClr val="FF6600"/>
                        </a:solidFill>
                        <a:latin typeface="Arial"/>
                        <a:ea typeface="Arial"/>
                        <a:cs typeface="Arial"/>
                        <a:sym typeface="Arial"/>
                      </a:endParaRPr>
                    </a:p>
                  </a:txBody>
                  <a:tcPr marT="45725" marB="45725" marR="91450" marL="91450">
                    <a:solidFill>
                      <a:srgbClr val="FDE5CB"/>
                    </a:solidFill>
                  </a:tcPr>
                </a:tc>
                <a:tc>
                  <a:txBody>
                    <a:bodyPr/>
                    <a:lstStyle/>
                    <a:p>
                      <a:pPr indent="0" lvl="0" marL="0" marR="0" rtl="0" algn="just">
                        <a:spcBef>
                          <a:spcPts val="0"/>
                        </a:spcBef>
                        <a:spcAft>
                          <a:spcPts val="0"/>
                        </a:spcAft>
                        <a:buNone/>
                      </a:pPr>
                      <a:r>
                        <a:rPr b="0" lang="es-ES" sz="1800">
                          <a:solidFill>
                            <a:srgbClr val="3F3F3F"/>
                          </a:solidFill>
                          <a:latin typeface="Arial"/>
                          <a:ea typeface="Arial"/>
                          <a:cs typeface="Arial"/>
                          <a:sym typeface="Arial"/>
                        </a:rPr>
                        <a:t>Las personas que gritan.</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Las judías. </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Dejar las cosas para el último momento.</a:t>
                      </a:r>
                      <a:endParaRPr/>
                    </a:p>
                    <a:p>
                      <a:pPr indent="0" lvl="0" marL="0" marR="0" rtl="0" algn="just">
                        <a:spcBef>
                          <a:spcPts val="0"/>
                        </a:spcBef>
                        <a:spcAft>
                          <a:spcPts val="0"/>
                        </a:spcAft>
                        <a:buNone/>
                      </a:pPr>
                      <a:r>
                        <a:rPr b="0" lang="es-ES" sz="1800">
                          <a:solidFill>
                            <a:srgbClr val="3F3F3F"/>
                          </a:solidFill>
                          <a:latin typeface="Arial"/>
                          <a:ea typeface="Arial"/>
                          <a:cs typeface="Arial"/>
                          <a:sym typeface="Arial"/>
                        </a:rPr>
                        <a:t>La tecnología</a:t>
                      </a:r>
                      <a:r>
                        <a:rPr b="0" lang="es-ES" sz="1800">
                          <a:solidFill>
                            <a:srgbClr val="3F3F3F"/>
                          </a:solidFill>
                          <a:latin typeface="Arial"/>
                          <a:ea typeface="Arial"/>
                          <a:cs typeface="Arial"/>
                          <a:sym typeface="Arial"/>
                        </a:rPr>
                        <a:t> que falla.</a:t>
                      </a:r>
                      <a:endParaRPr b="0" sz="1800">
                        <a:solidFill>
                          <a:srgbClr val="3F3F3F"/>
                        </a:solidFill>
                        <a:latin typeface="Arial"/>
                        <a:ea typeface="Arial"/>
                        <a:cs typeface="Arial"/>
                        <a:sym typeface="Arial"/>
                      </a:endParaRPr>
                    </a:p>
                  </a:txBody>
                  <a:tcPr marT="45725" marB="45725" marR="91450" marL="91450">
                    <a:solidFill>
                      <a:srgbClr val="FDE5CB"/>
                    </a:solidFill>
                  </a:tcPr>
                </a:tc>
              </a:tr>
              <a:tr h="1215050">
                <a:tc>
                  <a:txBody>
                    <a:bodyPr/>
                    <a:lstStyle/>
                    <a:p>
                      <a:pPr indent="0" lvl="0" marL="0" marR="0" rtl="0" algn="l">
                        <a:spcBef>
                          <a:spcPts val="0"/>
                        </a:spcBef>
                        <a:spcAft>
                          <a:spcPts val="0"/>
                        </a:spcAft>
                        <a:buNone/>
                      </a:pPr>
                      <a:r>
                        <a:t/>
                      </a:r>
                      <a:endParaRPr b="1" sz="2000">
                        <a:solidFill>
                          <a:srgbClr val="FF6600"/>
                        </a:solidFill>
                        <a:latin typeface="Arial"/>
                        <a:ea typeface="Arial"/>
                        <a:cs typeface="Arial"/>
                        <a:sym typeface="Arial"/>
                      </a:endParaRPr>
                    </a:p>
                    <a:p>
                      <a:pPr indent="0" lvl="0" marL="0" marR="0" rtl="0" algn="l">
                        <a:spcBef>
                          <a:spcPts val="0"/>
                        </a:spcBef>
                        <a:spcAft>
                          <a:spcPts val="0"/>
                        </a:spcAft>
                        <a:buNone/>
                      </a:pPr>
                      <a:r>
                        <a:rPr b="1" lang="es-ES" sz="2000">
                          <a:solidFill>
                            <a:srgbClr val="FF6600"/>
                          </a:solidFill>
                          <a:latin typeface="Arial"/>
                          <a:ea typeface="Arial"/>
                          <a:cs typeface="Arial"/>
                          <a:sym typeface="Arial"/>
                        </a:rPr>
                        <a:t>¿QUÉ</a:t>
                      </a:r>
                      <a:r>
                        <a:rPr b="1" lang="es-ES" sz="2000">
                          <a:solidFill>
                            <a:srgbClr val="FF6600"/>
                          </a:solidFill>
                          <a:latin typeface="Arial"/>
                          <a:ea typeface="Arial"/>
                          <a:cs typeface="Arial"/>
                          <a:sym typeface="Arial"/>
                        </a:rPr>
                        <a:t> ME EMOCIONA?</a:t>
                      </a:r>
                      <a:endParaRPr b="1" sz="2000">
                        <a:solidFill>
                          <a:srgbClr val="FF6600"/>
                        </a:solidFill>
                        <a:latin typeface="Arial"/>
                        <a:ea typeface="Arial"/>
                        <a:cs typeface="Arial"/>
                        <a:sym typeface="Arial"/>
                      </a:endParaRPr>
                    </a:p>
                  </a:txBody>
                  <a:tcPr marT="45725" marB="45725" marR="91450" marL="91450">
                    <a:solidFill>
                      <a:srgbClr val="FDE5CB"/>
                    </a:solidFill>
                  </a:tcPr>
                </a:tc>
                <a:tc>
                  <a:txBody>
                    <a:bodyPr/>
                    <a:lstStyle/>
                    <a:p>
                      <a:pPr indent="0" lvl="0" marL="0" marR="0" rtl="0" algn="l">
                        <a:spcBef>
                          <a:spcPts val="0"/>
                        </a:spcBef>
                        <a:spcAft>
                          <a:spcPts val="0"/>
                        </a:spcAft>
                        <a:buNone/>
                      </a:pPr>
                      <a:r>
                        <a:rPr b="0" lang="es-ES" sz="1800">
                          <a:solidFill>
                            <a:srgbClr val="3F3F3F"/>
                          </a:solidFill>
                          <a:latin typeface="Arial"/>
                          <a:ea typeface="Arial"/>
                          <a:cs typeface="Arial"/>
                          <a:sym typeface="Arial"/>
                        </a:rPr>
                        <a:t>Los festivos.</a:t>
                      </a:r>
                      <a:endParaRPr/>
                    </a:p>
                    <a:p>
                      <a:pPr indent="0" lvl="0" marL="0" marR="0" rtl="0" algn="l">
                        <a:spcBef>
                          <a:spcPts val="0"/>
                        </a:spcBef>
                        <a:spcAft>
                          <a:spcPts val="0"/>
                        </a:spcAft>
                        <a:buNone/>
                      </a:pPr>
                      <a:r>
                        <a:rPr b="0" lang="es-ES" sz="1800">
                          <a:solidFill>
                            <a:srgbClr val="3F3F3F"/>
                          </a:solidFill>
                          <a:latin typeface="Arial"/>
                          <a:ea typeface="Arial"/>
                          <a:cs typeface="Arial"/>
                          <a:sym typeface="Arial"/>
                        </a:rPr>
                        <a:t>Los detalles inesperados.</a:t>
                      </a:r>
                      <a:endParaRPr/>
                    </a:p>
                    <a:p>
                      <a:pPr indent="0" lvl="0" marL="0" marR="0" rtl="0" algn="l">
                        <a:spcBef>
                          <a:spcPts val="0"/>
                        </a:spcBef>
                        <a:spcAft>
                          <a:spcPts val="0"/>
                        </a:spcAft>
                        <a:buNone/>
                      </a:pPr>
                      <a:r>
                        <a:rPr b="0" lang="es-ES" sz="1800">
                          <a:solidFill>
                            <a:srgbClr val="3F3F3F"/>
                          </a:solidFill>
                          <a:latin typeface="Arial"/>
                          <a:ea typeface="Arial"/>
                          <a:cs typeface="Arial"/>
                          <a:sym typeface="Arial"/>
                        </a:rPr>
                        <a:t>Los proyectos nuevos.</a:t>
                      </a:r>
                      <a:endParaRPr/>
                    </a:p>
                    <a:p>
                      <a:pPr indent="0" lvl="0" marL="0" marR="0" rtl="0" algn="l">
                        <a:spcBef>
                          <a:spcPts val="0"/>
                        </a:spcBef>
                        <a:spcAft>
                          <a:spcPts val="0"/>
                        </a:spcAft>
                        <a:buNone/>
                      </a:pPr>
                      <a:r>
                        <a:rPr b="0" lang="es-ES" sz="1800">
                          <a:solidFill>
                            <a:srgbClr val="3F3F3F"/>
                          </a:solidFill>
                          <a:latin typeface="Arial"/>
                          <a:ea typeface="Arial"/>
                          <a:cs typeface="Arial"/>
                          <a:sym typeface="Arial"/>
                        </a:rPr>
                        <a:t>Viajar y conocer otros lugares.</a:t>
                      </a:r>
                      <a:endParaRPr/>
                    </a:p>
                  </a:txBody>
                  <a:tcPr marT="45725" marB="45725" marR="91450" marL="91450">
                    <a:solidFill>
                      <a:srgbClr val="FDE5CB"/>
                    </a:solidFill>
                  </a:tcPr>
                </a:tc>
              </a:tr>
            </a:tbl>
          </a:graphicData>
        </a:graphic>
      </p:graphicFrame>
      <p:sp>
        <p:nvSpPr>
          <p:cNvPr id="1096" name="Google Shape;1096;p94"/>
          <p:cNvSpPr txBox="1"/>
          <p:nvPr/>
        </p:nvSpPr>
        <p:spPr>
          <a:xfrm>
            <a:off x="179512" y="188640"/>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3200">
                <a:solidFill>
                  <a:srgbClr val="FF6600"/>
                </a:solidFill>
                <a:latin typeface="Arial"/>
                <a:ea typeface="Arial"/>
                <a:cs typeface="Arial"/>
                <a:sym typeface="Arial"/>
              </a:rPr>
              <a:t>-Trabajo práctico sobre el autoconcepto:</a:t>
            </a:r>
            <a:endParaRPr sz="3200">
              <a:solidFill>
                <a:srgbClr val="FF66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95"/>
          <p:cNvSpPr txBox="1"/>
          <p:nvPr>
            <p:ph type="ctrTitle"/>
          </p:nvPr>
        </p:nvSpPr>
        <p:spPr>
          <a:xfrm>
            <a:off x="971600" y="1628800"/>
            <a:ext cx="5544616" cy="108012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s-ES" sz="4000">
                <a:solidFill>
                  <a:schemeClr val="lt1"/>
                </a:solidFill>
              </a:rPr>
              <a:t>CASOS PRÁCTICOS</a:t>
            </a:r>
            <a:endParaRPr/>
          </a:p>
        </p:txBody>
      </p:sp>
      <p:pic>
        <p:nvPicPr>
          <p:cNvPr id="1102" name="Google Shape;1102;p95"/>
          <p:cNvPicPr preferRelativeResize="0"/>
          <p:nvPr/>
        </p:nvPicPr>
        <p:blipFill rotWithShape="1">
          <a:blip r:embed="rId3">
            <a:alphaModFix/>
          </a:blip>
          <a:srcRect b="0" l="0" r="0" t="0"/>
          <a:stretch/>
        </p:blipFill>
        <p:spPr>
          <a:xfrm rot="-185364">
            <a:off x="4284393" y="3252257"/>
            <a:ext cx="4205461" cy="2801401"/>
          </a:xfrm>
          <a:prstGeom prst="ellipse">
            <a:avLst/>
          </a:prstGeom>
          <a:noFill/>
          <a:ln cap="rnd" cmpd="sng" w="9525">
            <a:solidFill>
              <a:schemeClr val="accent1"/>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96"/>
          <p:cNvSpPr txBox="1"/>
          <p:nvPr>
            <p:ph type="title"/>
          </p:nvPr>
        </p:nvSpPr>
        <p:spPr>
          <a:xfrm>
            <a:off x="1259632" y="260648"/>
            <a:ext cx="6552728" cy="940122"/>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s-ES" sz="2400">
                <a:solidFill>
                  <a:srgbClr val="FF6600"/>
                </a:solidFill>
                <a:latin typeface="Arial"/>
                <a:ea typeface="Arial"/>
                <a:cs typeface="Arial"/>
                <a:sym typeface="Arial"/>
              </a:rPr>
              <a:t>CHRISTIAN</a:t>
            </a:r>
            <a:r>
              <a:rPr lang="es-ES" sz="2400">
                <a:solidFill>
                  <a:srgbClr val="FF6600"/>
                </a:solidFill>
                <a:latin typeface="Arial"/>
                <a:ea typeface="Arial"/>
                <a:cs typeface="Arial"/>
                <a:sym typeface="Arial"/>
              </a:rPr>
              <a:t> 12 AÑOS 6º E.P.</a:t>
            </a:r>
            <a:br>
              <a:rPr lang="es-ES" sz="2400">
                <a:solidFill>
                  <a:srgbClr val="FF6600"/>
                </a:solidFill>
                <a:latin typeface="Arial"/>
                <a:ea typeface="Arial"/>
                <a:cs typeface="Arial"/>
                <a:sym typeface="Arial"/>
              </a:rPr>
            </a:br>
            <a:r>
              <a:rPr lang="es-ES" sz="1800">
                <a:solidFill>
                  <a:srgbClr val="FF6600"/>
                </a:solidFill>
                <a:latin typeface="Arial"/>
                <a:ea typeface="Arial"/>
                <a:cs typeface="Arial"/>
                <a:sym typeface="Arial"/>
              </a:rPr>
              <a:t>(TDAH y Trastorno Específico de la Lectura y la Escritura)</a:t>
            </a:r>
            <a:endParaRPr/>
          </a:p>
        </p:txBody>
      </p:sp>
      <p:sp>
        <p:nvSpPr>
          <p:cNvPr id="1108" name="Google Shape;1108;p96"/>
          <p:cNvSpPr txBox="1"/>
          <p:nvPr/>
        </p:nvSpPr>
        <p:spPr>
          <a:xfrm>
            <a:off x="683568" y="1200770"/>
            <a:ext cx="7776864" cy="4801314"/>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accent1"/>
              </a:buClr>
              <a:buSzPts val="2200"/>
              <a:buFont typeface="Courier New"/>
              <a:buChar char="o"/>
            </a:pPr>
            <a:r>
              <a:rPr lang="es-ES" sz="2200">
                <a:solidFill>
                  <a:schemeClr val="dk1"/>
                </a:solidFill>
                <a:latin typeface="Arial"/>
                <a:ea typeface="Arial"/>
                <a:cs typeface="Arial"/>
                <a:sym typeface="Arial"/>
              </a:rPr>
              <a:t>Christian presenta un TDAH combinado y Dislexia (Trastorno Específico de la Lectura y la Escritura), problemas de conducta, dificultades emocionales en cuanto a expresión y gestión.</a:t>
            </a:r>
            <a:endParaRPr/>
          </a:p>
          <a:p>
            <a:pPr indent="-342900" lvl="0" marL="342900" marR="0" rtl="0" algn="just">
              <a:spcBef>
                <a:spcPts val="600"/>
              </a:spcBef>
              <a:spcAft>
                <a:spcPts val="0"/>
              </a:spcAft>
              <a:buClr>
                <a:schemeClr val="accent1"/>
              </a:buClr>
              <a:buSzPts val="2200"/>
              <a:buFont typeface="Courier New"/>
              <a:buChar char="o"/>
            </a:pPr>
            <a:r>
              <a:rPr lang="es-ES" sz="2200">
                <a:solidFill>
                  <a:schemeClr val="dk1"/>
                </a:solidFill>
                <a:latin typeface="Arial"/>
                <a:ea typeface="Arial"/>
                <a:cs typeface="Arial"/>
                <a:sym typeface="Arial"/>
              </a:rPr>
              <a:t>Convive con su madre, que no puede ayudarle en los estudios. </a:t>
            </a:r>
            <a:endParaRPr/>
          </a:p>
          <a:p>
            <a:pPr indent="-342900" lvl="0" marL="342900" marR="0" rtl="0" algn="just">
              <a:spcBef>
                <a:spcPts val="600"/>
              </a:spcBef>
              <a:spcAft>
                <a:spcPts val="0"/>
              </a:spcAft>
              <a:buClr>
                <a:schemeClr val="accent1"/>
              </a:buClr>
              <a:buSzPts val="2200"/>
              <a:buFont typeface="Courier New"/>
              <a:buChar char="o"/>
            </a:pPr>
            <a:r>
              <a:rPr lang="es-ES" sz="2200">
                <a:solidFill>
                  <a:schemeClr val="dk1"/>
                </a:solidFill>
                <a:latin typeface="Arial"/>
                <a:ea typeface="Arial"/>
                <a:cs typeface="Arial"/>
                <a:sym typeface="Arial"/>
              </a:rPr>
              <a:t>Las rutinas y hábitos de estudio non son adecuados, junto con lo disruptivo que puede llegar a ser en el aula, su rendimiento académico es deficiente, excepto en  matemáticas, donde sorprenden sus buenos resultados.</a:t>
            </a:r>
            <a:endParaRPr/>
          </a:p>
          <a:p>
            <a:pPr indent="-342900" lvl="0" marL="342900" marR="0" rtl="0" algn="just">
              <a:spcBef>
                <a:spcPts val="600"/>
              </a:spcBef>
              <a:spcAft>
                <a:spcPts val="0"/>
              </a:spcAft>
              <a:buClr>
                <a:schemeClr val="accent1"/>
              </a:buClr>
              <a:buSzPts val="2200"/>
              <a:buFont typeface="Courier New"/>
              <a:buChar char="o"/>
            </a:pPr>
            <a:r>
              <a:rPr lang="es-ES" sz="2200">
                <a:solidFill>
                  <a:schemeClr val="dk1"/>
                </a:solidFill>
                <a:latin typeface="Arial"/>
                <a:ea typeface="Arial"/>
                <a:cs typeface="Arial"/>
                <a:sym typeface="Arial"/>
              </a:rPr>
              <a:t>Becario del MEC: Necesidades de apoyo educativo (REE. Pedagógica y del Lenguaje).</a:t>
            </a:r>
            <a:endParaRPr/>
          </a:p>
          <a:p>
            <a:pPr indent="-342900" lvl="0" marL="342900" marR="0" rtl="0" algn="just">
              <a:spcBef>
                <a:spcPts val="600"/>
              </a:spcBef>
              <a:spcAft>
                <a:spcPts val="0"/>
              </a:spcAft>
              <a:buClr>
                <a:schemeClr val="accent1"/>
              </a:buClr>
              <a:buSzPts val="2200"/>
              <a:buFont typeface="Courier New"/>
              <a:buChar char="o"/>
            </a:pPr>
            <a:r>
              <a:rPr lang="es-ES" sz="2200">
                <a:solidFill>
                  <a:schemeClr val="dk1"/>
                </a:solidFill>
                <a:latin typeface="Arial"/>
                <a:ea typeface="Arial"/>
                <a:cs typeface="Arial"/>
                <a:sym typeface="Arial"/>
              </a:rPr>
              <a:t>Recibe apoyo de PT dentro del aula.</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97"/>
          <p:cNvSpPr txBox="1"/>
          <p:nvPr/>
        </p:nvSpPr>
        <p:spPr>
          <a:xfrm>
            <a:off x="594475" y="476672"/>
            <a:ext cx="7955050" cy="50167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00">
                <a:solidFill>
                  <a:srgbClr val="FF6600"/>
                </a:solidFill>
                <a:latin typeface="Arial"/>
                <a:ea typeface="Arial"/>
                <a:cs typeface="Arial"/>
                <a:sym typeface="Arial"/>
              </a:rPr>
              <a:t>ESTRATEGIAS DE INTERVENCIÓN  METODOLÓGICA:</a:t>
            </a:r>
            <a:endParaRPr/>
          </a:p>
          <a:p>
            <a:pPr indent="0" lvl="0" marL="0" marR="0" rtl="0" algn="just">
              <a:spcBef>
                <a:spcPts val="0"/>
              </a:spcBef>
              <a:spcAft>
                <a:spcPts val="0"/>
              </a:spcAft>
              <a:buNone/>
            </a:pPr>
            <a:r>
              <a:t/>
            </a:r>
            <a:endParaRPr sz="2400">
              <a:solidFill>
                <a:schemeClr val="dk1"/>
              </a:solidFill>
              <a:latin typeface="Arial"/>
              <a:ea typeface="Arial"/>
              <a:cs typeface="Arial"/>
              <a:sym typeface="Arial"/>
            </a:endParaRPr>
          </a:p>
          <a:p>
            <a:pPr indent="-214313" lvl="0" marL="214313" marR="0" rtl="0" algn="just">
              <a:spcBef>
                <a:spcPts val="0"/>
              </a:spcBef>
              <a:spcAft>
                <a:spcPts val="0"/>
              </a:spcAft>
              <a:buClr>
                <a:schemeClr val="accent1"/>
              </a:buClr>
              <a:buSzPts val="2400"/>
              <a:buFont typeface="Arial"/>
              <a:buChar char="•"/>
            </a:pPr>
            <a:r>
              <a:rPr lang="es-ES" sz="2400">
                <a:solidFill>
                  <a:schemeClr val="dk1"/>
                </a:solidFill>
                <a:latin typeface="Arial"/>
                <a:ea typeface="Arial"/>
                <a:cs typeface="Arial"/>
                <a:sym typeface="Arial"/>
              </a:rPr>
              <a:t>Crear una rutina de estudio adecuada: planning y gestión de la agenda</a:t>
            </a:r>
            <a:endParaRPr/>
          </a:p>
          <a:p>
            <a:pPr indent="-214313" lvl="0" marL="214313" marR="0" rtl="0" algn="just">
              <a:spcBef>
                <a:spcPts val="600"/>
              </a:spcBef>
              <a:spcAft>
                <a:spcPts val="0"/>
              </a:spcAft>
              <a:buClr>
                <a:schemeClr val="accent1"/>
              </a:buClr>
              <a:buSzPts val="2400"/>
              <a:buFont typeface="Arial"/>
              <a:buChar char="•"/>
            </a:pPr>
            <a:r>
              <a:rPr lang="es-ES" sz="2400">
                <a:solidFill>
                  <a:schemeClr val="dk1"/>
                </a:solidFill>
                <a:latin typeface="Arial"/>
                <a:ea typeface="Arial"/>
                <a:cs typeface="Arial"/>
                <a:sym typeface="Arial"/>
              </a:rPr>
              <a:t>Organización del material: libretas dentro de libros.</a:t>
            </a:r>
            <a:endParaRPr/>
          </a:p>
          <a:p>
            <a:pPr indent="-214313" lvl="0" marL="214313" marR="0" rtl="0" algn="just">
              <a:spcBef>
                <a:spcPts val="600"/>
              </a:spcBef>
              <a:spcAft>
                <a:spcPts val="0"/>
              </a:spcAft>
              <a:buClr>
                <a:schemeClr val="accent1"/>
              </a:buClr>
              <a:buSzPts val="2400"/>
              <a:buFont typeface="Arial"/>
              <a:buChar char="•"/>
            </a:pPr>
            <a:r>
              <a:rPr lang="es-ES" sz="2400">
                <a:solidFill>
                  <a:schemeClr val="dk1"/>
                </a:solidFill>
                <a:latin typeface="Arial"/>
                <a:ea typeface="Arial"/>
                <a:cs typeface="Arial"/>
                <a:sym typeface="Arial"/>
              </a:rPr>
              <a:t>Entrenamiento de la atención antes de realizar las tareas.</a:t>
            </a:r>
            <a:endParaRPr/>
          </a:p>
          <a:p>
            <a:pPr indent="-214313" lvl="0" marL="214313" marR="0" rtl="0" algn="just">
              <a:spcBef>
                <a:spcPts val="600"/>
              </a:spcBef>
              <a:spcAft>
                <a:spcPts val="0"/>
              </a:spcAft>
              <a:buClr>
                <a:schemeClr val="accent1"/>
              </a:buClr>
              <a:buSzPts val="2400"/>
              <a:buFont typeface="Arial"/>
              <a:buChar char="•"/>
            </a:pPr>
            <a:r>
              <a:rPr lang="es-ES" sz="2400">
                <a:solidFill>
                  <a:schemeClr val="dk1"/>
                </a:solidFill>
                <a:latin typeface="Arial"/>
                <a:ea typeface="Arial"/>
                <a:cs typeface="Arial"/>
                <a:sym typeface="Arial"/>
              </a:rPr>
              <a:t>Adaptaciones metodológicas en las áreas de Lenguas y Ciencias Sociales/Naturales.</a:t>
            </a:r>
            <a:endParaRPr/>
          </a:p>
          <a:p>
            <a:pPr indent="-214313" lvl="0" marL="214313" marR="0" rtl="0" algn="just">
              <a:spcBef>
                <a:spcPts val="600"/>
              </a:spcBef>
              <a:spcAft>
                <a:spcPts val="0"/>
              </a:spcAft>
              <a:buClr>
                <a:schemeClr val="accent1"/>
              </a:buClr>
              <a:buSzPts val="2400"/>
              <a:buFont typeface="Arial"/>
              <a:buChar char="•"/>
            </a:pPr>
            <a:r>
              <a:rPr lang="es-ES" sz="2400">
                <a:solidFill>
                  <a:schemeClr val="dk1"/>
                </a:solidFill>
                <a:latin typeface="Arial"/>
                <a:ea typeface="Arial"/>
                <a:cs typeface="Arial"/>
                <a:sym typeface="Arial"/>
              </a:rPr>
              <a:t>Estrategias específicas de entrenamiento de la lecto-escritura.</a:t>
            </a:r>
            <a:endParaRPr/>
          </a:p>
        </p:txBody>
      </p:sp>
      <p:sp>
        <p:nvSpPr>
          <p:cNvPr id="1114" name="Google Shape;1114;p97"/>
          <p:cNvSpPr/>
          <p:nvPr/>
        </p:nvSpPr>
        <p:spPr>
          <a:xfrm>
            <a:off x="6012160" y="44624"/>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CHRISTIAN</a:t>
            </a:r>
            <a:r>
              <a:rPr lang="es-ES" sz="1800">
                <a:solidFill>
                  <a:srgbClr val="FF6600"/>
                </a:solidFill>
                <a:latin typeface="Arial"/>
                <a:ea typeface="Arial"/>
                <a:cs typeface="Arial"/>
                <a:sym typeface="Arial"/>
              </a:rPr>
              <a:t> 12 AÑOS 6º E.P.</a:t>
            </a:r>
            <a:br>
              <a:rPr lang="es-ES" sz="1800">
                <a:solidFill>
                  <a:srgbClr val="FF6600"/>
                </a:solidFill>
                <a:latin typeface="Arial"/>
                <a:ea typeface="Arial"/>
                <a:cs typeface="Arial"/>
                <a:sym typeface="Arial"/>
              </a:rPr>
            </a:br>
            <a:endParaRPr sz="1800">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98"/>
          <p:cNvSpPr txBox="1"/>
          <p:nvPr/>
        </p:nvSpPr>
        <p:spPr>
          <a:xfrm>
            <a:off x="291241" y="348474"/>
            <a:ext cx="8424936"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2000">
                <a:solidFill>
                  <a:srgbClr val="FF6600"/>
                </a:solidFill>
                <a:latin typeface="Arial"/>
                <a:ea typeface="Arial"/>
                <a:cs typeface="Arial"/>
                <a:sym typeface="Arial"/>
              </a:rPr>
              <a:t>Planning de estudio</a:t>
            </a:r>
            <a:endParaRPr/>
          </a:p>
          <a:p>
            <a:pPr indent="0" lvl="0" marL="0" marR="0" rtl="0" algn="just">
              <a:spcBef>
                <a:spcPts val="1200"/>
              </a:spcBef>
              <a:spcAft>
                <a:spcPts val="0"/>
              </a:spcAft>
              <a:buNone/>
            </a:pPr>
            <a:r>
              <a:rPr lang="es-ES" sz="2000">
                <a:solidFill>
                  <a:schemeClr val="dk1"/>
                </a:solidFill>
                <a:latin typeface="Arial"/>
                <a:ea typeface="Arial"/>
                <a:cs typeface="Arial"/>
                <a:sym typeface="Arial"/>
              </a:rPr>
              <a:t>Estudiar siempre a la misma hora, ser constantes y crear rutinas.</a:t>
            </a:r>
            <a:endParaRPr/>
          </a:p>
          <a:p>
            <a:pPr indent="0" lvl="0" marL="0" marR="0" rtl="0" algn="just">
              <a:spcBef>
                <a:spcPts val="600"/>
              </a:spcBef>
              <a:spcAft>
                <a:spcPts val="0"/>
              </a:spcAft>
              <a:buNone/>
            </a:pPr>
            <a:r>
              <a:rPr lang="es-ES" sz="2000">
                <a:solidFill>
                  <a:schemeClr val="dk1"/>
                </a:solidFill>
                <a:latin typeface="Arial"/>
                <a:ea typeface="Arial"/>
                <a:cs typeface="Arial"/>
                <a:sym typeface="Arial"/>
              </a:rPr>
              <a:t>Entrenamiento previo de la atención (mismos recursos del aula).</a:t>
            </a:r>
            <a:endParaRPr/>
          </a:p>
          <a:p>
            <a:pPr indent="0" lvl="0" marL="0" marR="0" rtl="0" algn="just">
              <a:spcBef>
                <a:spcPts val="600"/>
              </a:spcBef>
              <a:spcAft>
                <a:spcPts val="0"/>
              </a:spcAft>
              <a:buNone/>
            </a:pPr>
            <a:r>
              <a:rPr lang="es-ES" sz="2000">
                <a:solidFill>
                  <a:schemeClr val="dk1"/>
                </a:solidFill>
                <a:latin typeface="Arial"/>
                <a:ea typeface="Arial"/>
                <a:cs typeface="Arial"/>
                <a:sym typeface="Arial"/>
              </a:rPr>
              <a:t>La rutinas de estudio y la metodología son concretadas por su tutora y PT, en coordinación con el equipo externo de REE. Pedagógica y del Lenguaje</a:t>
            </a:r>
            <a:endParaRPr/>
          </a:p>
        </p:txBody>
      </p:sp>
      <p:pic>
        <p:nvPicPr>
          <p:cNvPr descr="Resultado de imagen de HORARIO DE ESTUDIO EN CASA" id="1120" name="Google Shape;1120;p98"/>
          <p:cNvPicPr preferRelativeResize="0"/>
          <p:nvPr/>
        </p:nvPicPr>
        <p:blipFill rotWithShape="1">
          <a:blip r:embed="rId3">
            <a:alphaModFix/>
          </a:blip>
          <a:srcRect b="0" l="0" r="0" t="0"/>
          <a:stretch/>
        </p:blipFill>
        <p:spPr>
          <a:xfrm>
            <a:off x="277565" y="3317667"/>
            <a:ext cx="3285916" cy="2467012"/>
          </a:xfrm>
          <a:prstGeom prst="rect">
            <a:avLst/>
          </a:prstGeom>
          <a:noFill/>
          <a:ln>
            <a:noFill/>
          </a:ln>
        </p:spPr>
      </p:pic>
      <p:pic>
        <p:nvPicPr>
          <p:cNvPr descr="Resultado de imagen de DOBBLE" id="1121" name="Google Shape;1121;p98"/>
          <p:cNvPicPr preferRelativeResize="0"/>
          <p:nvPr/>
        </p:nvPicPr>
        <p:blipFill rotWithShape="1">
          <a:blip r:embed="rId4">
            <a:alphaModFix/>
          </a:blip>
          <a:srcRect b="0" l="0" r="0" t="6689"/>
          <a:stretch/>
        </p:blipFill>
        <p:spPr>
          <a:xfrm>
            <a:off x="5288442" y="2936882"/>
            <a:ext cx="1944216" cy="1814181"/>
          </a:xfrm>
          <a:prstGeom prst="rect">
            <a:avLst/>
          </a:prstGeom>
          <a:noFill/>
          <a:ln>
            <a:noFill/>
          </a:ln>
        </p:spPr>
      </p:pic>
      <p:pic>
        <p:nvPicPr>
          <p:cNvPr descr="Resultado de imagen de ARCO JUEGO" id="1122" name="Google Shape;1122;p98"/>
          <p:cNvPicPr preferRelativeResize="0"/>
          <p:nvPr/>
        </p:nvPicPr>
        <p:blipFill rotWithShape="1">
          <a:blip r:embed="rId5">
            <a:alphaModFix/>
          </a:blip>
          <a:srcRect b="0" l="0" r="0" t="0"/>
          <a:stretch/>
        </p:blipFill>
        <p:spPr>
          <a:xfrm rot="-613677">
            <a:off x="4158435" y="4938264"/>
            <a:ext cx="2260015" cy="1692830"/>
          </a:xfrm>
          <a:prstGeom prst="rect">
            <a:avLst/>
          </a:prstGeom>
          <a:noFill/>
          <a:ln>
            <a:noFill/>
          </a:ln>
        </p:spPr>
      </p:pic>
      <p:sp>
        <p:nvSpPr>
          <p:cNvPr id="1123" name="Google Shape;1123;p98"/>
          <p:cNvSpPr txBox="1"/>
          <p:nvPr/>
        </p:nvSpPr>
        <p:spPr>
          <a:xfrm>
            <a:off x="7232658" y="3659307"/>
            <a:ext cx="15661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DOBBLE</a:t>
            </a:r>
            <a:endParaRPr/>
          </a:p>
        </p:txBody>
      </p:sp>
      <p:sp>
        <p:nvSpPr>
          <p:cNvPr id="1124" name="Google Shape;1124;p98"/>
          <p:cNvSpPr txBox="1"/>
          <p:nvPr/>
        </p:nvSpPr>
        <p:spPr>
          <a:xfrm>
            <a:off x="6550786" y="4889360"/>
            <a:ext cx="136709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ARCO</a:t>
            </a:r>
            <a:endParaRPr/>
          </a:p>
        </p:txBody>
      </p:sp>
      <p:sp>
        <p:nvSpPr>
          <p:cNvPr id="1125" name="Google Shape;1125;p98"/>
          <p:cNvSpPr txBox="1"/>
          <p:nvPr/>
        </p:nvSpPr>
        <p:spPr>
          <a:xfrm>
            <a:off x="6691757" y="5388670"/>
            <a:ext cx="245224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Arial"/>
                <a:ea typeface="Arial"/>
                <a:cs typeface="Arial"/>
                <a:sym typeface="Arial"/>
              </a:rPr>
              <a:t>Posee múltiples recursos de escritura, cálculo y habilidades cognitivas básicas.</a:t>
            </a:r>
            <a:endParaRPr/>
          </a:p>
        </p:txBody>
      </p:sp>
      <p:sp>
        <p:nvSpPr>
          <p:cNvPr id="1126" name="Google Shape;1126;p98"/>
          <p:cNvSpPr/>
          <p:nvPr/>
        </p:nvSpPr>
        <p:spPr>
          <a:xfrm>
            <a:off x="5940152" y="116632"/>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CHRISTIAN</a:t>
            </a:r>
            <a:r>
              <a:rPr lang="es-ES" sz="1800">
                <a:solidFill>
                  <a:srgbClr val="FF6600"/>
                </a:solidFill>
                <a:latin typeface="Arial"/>
                <a:ea typeface="Arial"/>
                <a:cs typeface="Arial"/>
                <a:sym typeface="Arial"/>
              </a:rPr>
              <a:t> 12 AÑOS 6º E.P.</a:t>
            </a:r>
            <a:br>
              <a:rPr lang="es-ES" sz="1800">
                <a:solidFill>
                  <a:srgbClr val="FF6600"/>
                </a:solidFill>
                <a:latin typeface="Arial"/>
                <a:ea typeface="Arial"/>
                <a:cs typeface="Arial"/>
                <a:sym typeface="Arial"/>
              </a:rPr>
            </a:br>
            <a:endParaRPr sz="1800">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99"/>
          <p:cNvSpPr txBox="1"/>
          <p:nvPr>
            <p:ph type="title"/>
          </p:nvPr>
        </p:nvSpPr>
        <p:spPr>
          <a:xfrm>
            <a:off x="1043608" y="-27384"/>
            <a:ext cx="7337005" cy="64807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s-ES" sz="2800">
                <a:solidFill>
                  <a:srgbClr val="FF6600"/>
                </a:solidFill>
                <a:latin typeface="Arial"/>
                <a:ea typeface="Arial"/>
                <a:cs typeface="Arial"/>
                <a:sym typeface="Arial"/>
              </a:rPr>
              <a:t>Estrategias y metodología</a:t>
            </a:r>
            <a:endParaRPr/>
          </a:p>
        </p:txBody>
      </p:sp>
      <p:sp>
        <p:nvSpPr>
          <p:cNvPr id="1132" name="Google Shape;1132;p99"/>
          <p:cNvSpPr txBox="1"/>
          <p:nvPr>
            <p:ph idx="1" type="subTitle"/>
          </p:nvPr>
        </p:nvSpPr>
        <p:spPr>
          <a:xfrm>
            <a:off x="679662" y="649060"/>
            <a:ext cx="8064896" cy="5559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s-ES" sz="2400" u="none" cap="none" strike="noStrike">
                <a:solidFill>
                  <a:schemeClr val="dk1"/>
                </a:solidFill>
                <a:latin typeface="Calibri"/>
                <a:ea typeface="Calibri"/>
                <a:cs typeface="Calibri"/>
                <a:sym typeface="Calibri"/>
              </a:rPr>
              <a:t>Modalidad educativa: ABP</a:t>
            </a:r>
            <a:endParaRPr/>
          </a:p>
          <a:p>
            <a:pPr indent="-342900" lvl="0" marL="342900" marR="0" rtl="0" algn="just">
              <a:spcBef>
                <a:spcPts val="0"/>
              </a:spcBef>
              <a:spcAft>
                <a:spcPts val="0"/>
              </a:spcAft>
              <a:buClr>
                <a:schemeClr val="accent1"/>
              </a:buClr>
              <a:buSzPts val="2400"/>
              <a:buFont typeface="Arial"/>
              <a:buChar char="•"/>
            </a:pPr>
            <a:r>
              <a:rPr b="0" i="0" lang="es-ES" sz="2400" u="none" cap="none" strike="noStrike">
                <a:solidFill>
                  <a:srgbClr val="0070C0"/>
                </a:solidFill>
                <a:latin typeface="Calibri"/>
                <a:ea typeface="Calibri"/>
                <a:cs typeface="Calibri"/>
                <a:sym typeface="Calibri"/>
              </a:rPr>
              <a:t>Rincón de lectura </a:t>
            </a:r>
            <a:r>
              <a:rPr b="0" i="0" lang="es-ES" sz="2400" u="none" cap="none" strike="noStrike">
                <a:solidFill>
                  <a:schemeClr val="dk1"/>
                </a:solidFill>
                <a:latin typeface="Calibri"/>
                <a:ea typeface="Calibri"/>
                <a:cs typeface="Calibri"/>
                <a:sym typeface="Calibri"/>
              </a:rPr>
              <a:t>dentro del aula, asamblea semanal para contarle la historia a los demás.</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rgbClr val="0070C0"/>
                </a:solidFill>
                <a:latin typeface="Calibri"/>
                <a:ea typeface="Calibri"/>
                <a:cs typeface="Calibri"/>
                <a:sym typeface="Calibri"/>
              </a:rPr>
              <a:t>Murales visuales </a:t>
            </a:r>
            <a:r>
              <a:rPr b="0" i="0" lang="es-ES" sz="2400" u="none" cap="none" strike="noStrike">
                <a:solidFill>
                  <a:schemeClr val="dk1"/>
                </a:solidFill>
                <a:latin typeface="Calibri"/>
                <a:ea typeface="Calibri"/>
                <a:cs typeface="Calibri"/>
                <a:sym typeface="Calibri"/>
              </a:rPr>
              <a:t>de ciencias en un lugar estratégico del aula, que se completan según se avanza en la lección (recursos de experiencia).</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rgbClr val="0070C0"/>
                </a:solidFill>
                <a:latin typeface="Calibri"/>
                <a:ea typeface="Calibri"/>
                <a:cs typeface="Calibri"/>
                <a:sym typeface="Calibri"/>
              </a:rPr>
              <a:t>Redacción semanal </a:t>
            </a:r>
            <a:r>
              <a:rPr b="0" i="0" lang="es-ES" sz="2400" u="none" cap="none" strike="noStrike">
                <a:solidFill>
                  <a:schemeClr val="dk1"/>
                </a:solidFill>
                <a:latin typeface="Calibri"/>
                <a:ea typeface="Calibri"/>
                <a:cs typeface="Calibri"/>
                <a:sym typeface="Calibri"/>
              </a:rPr>
              <a:t>sobre un tema de investigación  generando debates sobre dichos temas.</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chemeClr val="dk1"/>
                </a:solidFill>
                <a:latin typeface="Calibri"/>
                <a:ea typeface="Calibri"/>
                <a:cs typeface="Calibri"/>
                <a:sym typeface="Calibri"/>
              </a:rPr>
              <a:t>Estrategias individuales de </a:t>
            </a:r>
            <a:r>
              <a:rPr b="0" i="0" lang="es-ES" sz="2400" u="none" cap="none" strike="noStrike">
                <a:solidFill>
                  <a:srgbClr val="0070C0"/>
                </a:solidFill>
                <a:latin typeface="Calibri"/>
                <a:ea typeface="Calibri"/>
                <a:cs typeface="Calibri"/>
                <a:sym typeface="Calibri"/>
              </a:rPr>
              <a:t>autocorrección</a:t>
            </a:r>
            <a:r>
              <a:rPr b="0" i="0" lang="es-ES" sz="2400" u="none" cap="none" strike="noStrike">
                <a:solidFill>
                  <a:schemeClr val="dk1"/>
                </a:solidFill>
                <a:latin typeface="Calibri"/>
                <a:ea typeface="Calibri"/>
                <a:cs typeface="Calibri"/>
                <a:sym typeface="Calibri"/>
              </a:rPr>
              <a:t> de la lecto-escritura (subrayado, flash cards recordatorias, palos correctores, bolitas silenciosas...)</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rgbClr val="0070C0"/>
                </a:solidFill>
                <a:latin typeface="Calibri"/>
                <a:ea typeface="Calibri"/>
                <a:cs typeface="Calibri"/>
                <a:sym typeface="Calibri"/>
              </a:rPr>
              <a:t>Alternativa de evaluación</a:t>
            </a:r>
            <a:r>
              <a:rPr b="0" i="0" lang="es-ES" sz="2400" u="none" cap="none" strike="noStrike">
                <a:solidFill>
                  <a:schemeClr val="dk1"/>
                </a:solidFill>
                <a:latin typeface="Calibri"/>
                <a:ea typeface="Calibri"/>
                <a:cs typeface="Calibri"/>
                <a:sym typeface="Calibri"/>
              </a:rPr>
              <a:t>, trabajos y exposiciones en grupo.</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chemeClr val="dk1"/>
                </a:solidFill>
                <a:latin typeface="Calibri"/>
                <a:ea typeface="Calibri"/>
                <a:cs typeface="Calibri"/>
                <a:sym typeface="Calibri"/>
              </a:rPr>
              <a:t>En EF siempre un tiempo destinado a </a:t>
            </a:r>
            <a:r>
              <a:rPr b="0" i="0" lang="es-ES" sz="2400" u="none" cap="none" strike="noStrike">
                <a:solidFill>
                  <a:srgbClr val="0070C0"/>
                </a:solidFill>
                <a:latin typeface="Calibri"/>
                <a:ea typeface="Calibri"/>
                <a:cs typeface="Calibri"/>
                <a:sym typeface="Calibri"/>
              </a:rPr>
              <a:t>psicomotricidad fina</a:t>
            </a:r>
            <a:r>
              <a:rPr b="0" i="0" lang="es-ES" sz="2400" u="none" cap="none" strike="noStrike">
                <a:solidFill>
                  <a:schemeClr val="dk1"/>
                </a:solidFill>
                <a:latin typeface="Calibri"/>
                <a:ea typeface="Calibri"/>
                <a:cs typeface="Calibri"/>
                <a:sym typeface="Calibri"/>
              </a:rPr>
              <a:t>.</a:t>
            </a:r>
            <a:endParaRPr/>
          </a:p>
          <a:p>
            <a:pPr indent="-342900" lvl="0" marL="342900" marR="0" rtl="0" algn="just">
              <a:spcBef>
                <a:spcPts val="600"/>
              </a:spcBef>
              <a:spcAft>
                <a:spcPts val="0"/>
              </a:spcAft>
              <a:buClr>
                <a:schemeClr val="accent1"/>
              </a:buClr>
              <a:buSzPts val="2400"/>
              <a:buFont typeface="Arial"/>
              <a:buChar char="•"/>
            </a:pPr>
            <a:r>
              <a:rPr b="0" i="0" lang="es-ES" sz="2400" u="none" cap="none" strike="noStrike">
                <a:solidFill>
                  <a:schemeClr val="dk1"/>
                </a:solidFill>
                <a:latin typeface="Calibri"/>
                <a:ea typeface="Calibri"/>
                <a:cs typeface="Calibri"/>
                <a:sym typeface="Calibri"/>
              </a:rPr>
              <a:t>Estrategias y </a:t>
            </a:r>
            <a:r>
              <a:rPr b="0" i="0" lang="es-ES" sz="2400" u="none" cap="none" strike="noStrike">
                <a:solidFill>
                  <a:srgbClr val="0070C0"/>
                </a:solidFill>
                <a:latin typeface="Calibri"/>
                <a:ea typeface="Calibri"/>
                <a:cs typeface="Calibri"/>
                <a:sym typeface="Calibri"/>
              </a:rPr>
              <a:t>técnicas de estudio </a:t>
            </a:r>
            <a:r>
              <a:rPr b="0" i="0" lang="es-ES" sz="2400" u="none" cap="none" strike="noStrike">
                <a:solidFill>
                  <a:schemeClr val="dk1"/>
                </a:solidFill>
                <a:latin typeface="Calibri"/>
                <a:ea typeface="Calibri"/>
                <a:cs typeface="Calibri"/>
                <a:sym typeface="Calibri"/>
              </a:rPr>
              <a:t>propuestas desde el aula.</a:t>
            </a:r>
            <a:endParaRPr/>
          </a:p>
        </p:txBody>
      </p:sp>
      <p:sp>
        <p:nvSpPr>
          <p:cNvPr id="1133" name="Google Shape;1133;p99"/>
          <p:cNvSpPr/>
          <p:nvPr/>
        </p:nvSpPr>
        <p:spPr>
          <a:xfrm>
            <a:off x="6012160" y="30116"/>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F6600"/>
                </a:solidFill>
                <a:latin typeface="Arial"/>
                <a:ea typeface="Arial"/>
                <a:cs typeface="Arial"/>
                <a:sym typeface="Arial"/>
              </a:rPr>
              <a:t>CHRISTIAN</a:t>
            </a:r>
            <a:r>
              <a:rPr lang="es-ES" sz="1800">
                <a:solidFill>
                  <a:srgbClr val="FF6600"/>
                </a:solidFill>
                <a:latin typeface="Arial"/>
                <a:ea typeface="Arial"/>
                <a:cs typeface="Arial"/>
                <a:sym typeface="Arial"/>
              </a:rPr>
              <a:t> 12 AÑOS 6º E.P.</a:t>
            </a:r>
            <a:br>
              <a:rPr lang="es-ES" sz="1800">
                <a:solidFill>
                  <a:srgbClr val="FF6600"/>
                </a:solidFill>
                <a:latin typeface="Arial"/>
                <a:ea typeface="Arial"/>
                <a:cs typeface="Arial"/>
                <a:sym typeface="Arial"/>
              </a:rPr>
            </a:br>
            <a:endParaRPr sz="18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Aspecto">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coreProperties>
</file>