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13" r:id="rId3"/>
    <p:sldId id="334" r:id="rId4"/>
    <p:sldId id="265" r:id="rId5"/>
    <p:sldId id="319" r:id="rId6"/>
    <p:sldId id="318" r:id="rId7"/>
    <p:sldId id="264" r:id="rId8"/>
    <p:sldId id="297" r:id="rId9"/>
    <p:sldId id="263" r:id="rId10"/>
    <p:sldId id="289" r:id="rId11"/>
    <p:sldId id="322" r:id="rId12"/>
    <p:sldId id="335" r:id="rId13"/>
    <p:sldId id="320" r:id="rId14"/>
    <p:sldId id="261" r:id="rId15"/>
    <p:sldId id="315" r:id="rId16"/>
    <p:sldId id="336" r:id="rId17"/>
    <p:sldId id="326" r:id="rId18"/>
    <p:sldId id="327" r:id="rId19"/>
    <p:sldId id="328" r:id="rId20"/>
    <p:sldId id="331" r:id="rId21"/>
    <p:sldId id="332" r:id="rId22"/>
    <p:sldId id="329" r:id="rId23"/>
    <p:sldId id="309" r:id="rId24"/>
    <p:sldId id="330" r:id="rId25"/>
    <p:sldId id="311" r:id="rId26"/>
    <p:sldId id="324" r:id="rId27"/>
    <p:sldId id="333" r:id="rId28"/>
    <p:sldId id="317" r:id="rId29"/>
    <p:sldId id="325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66" d="100"/>
          <a:sy n="66" d="100"/>
        </p:scale>
        <p:origin x="-7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0E4A7-C325-4ECA-B91D-9147C86DDE5A}" type="doc">
      <dgm:prSet loTypeId="urn:microsoft.com/office/officeart/2005/8/layout/radial6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B8F3BA3-F344-4CB4-B28A-F1DEAE5A22C6}">
      <dgm:prSet phldrT="[Texto]"/>
      <dgm:spPr/>
      <dgm:t>
        <a:bodyPr/>
        <a:lstStyle/>
        <a:p>
          <a:r>
            <a:rPr lang="es-ES" dirty="0" smtClean="0"/>
            <a:t>Educación inclusiva</a:t>
          </a:r>
          <a:endParaRPr lang="es-ES" dirty="0"/>
        </a:p>
      </dgm:t>
    </dgm:pt>
    <dgm:pt modelId="{EB4B8095-837D-4648-9309-8D397C9D6E05}" type="parTrans" cxnId="{DCE96FA1-3811-45E0-BFAA-1A60FA4D53D5}">
      <dgm:prSet/>
      <dgm:spPr/>
      <dgm:t>
        <a:bodyPr/>
        <a:lstStyle/>
        <a:p>
          <a:endParaRPr lang="es-ES"/>
        </a:p>
      </dgm:t>
    </dgm:pt>
    <dgm:pt modelId="{3F20D3EE-8237-46AD-A84A-A58110F4CAAB}" type="sibTrans" cxnId="{DCE96FA1-3811-45E0-BFAA-1A60FA4D53D5}">
      <dgm:prSet/>
      <dgm:spPr/>
      <dgm:t>
        <a:bodyPr/>
        <a:lstStyle/>
        <a:p>
          <a:endParaRPr lang="es-ES"/>
        </a:p>
      </dgm:t>
    </dgm:pt>
    <dgm:pt modelId="{11C0FBE6-C7BE-41DC-82BC-45D325120A81}">
      <dgm:prSet phldrT="[Texto]"/>
      <dgm:spPr/>
      <dgm:t>
        <a:bodyPr/>
        <a:lstStyle/>
        <a:p>
          <a:r>
            <a:rPr lang="es-ES" dirty="0" smtClean="0"/>
            <a:t>Presencia</a:t>
          </a:r>
          <a:endParaRPr lang="es-ES" dirty="0"/>
        </a:p>
      </dgm:t>
    </dgm:pt>
    <dgm:pt modelId="{DEFC348A-9985-466E-9C6E-018D41617256}" type="parTrans" cxnId="{BA6D7ACB-D265-4AA7-B485-4085F55B5FB3}">
      <dgm:prSet/>
      <dgm:spPr/>
      <dgm:t>
        <a:bodyPr/>
        <a:lstStyle/>
        <a:p>
          <a:endParaRPr lang="es-ES"/>
        </a:p>
      </dgm:t>
    </dgm:pt>
    <dgm:pt modelId="{A18958F7-63C1-453D-AA3A-084D127A3F22}" type="sibTrans" cxnId="{BA6D7ACB-D265-4AA7-B485-4085F55B5FB3}">
      <dgm:prSet/>
      <dgm:spPr/>
      <dgm:t>
        <a:bodyPr/>
        <a:lstStyle/>
        <a:p>
          <a:endParaRPr lang="es-ES"/>
        </a:p>
      </dgm:t>
    </dgm:pt>
    <dgm:pt modelId="{0682A1EC-24AC-4EE0-87FF-F118DEAB7F5A}">
      <dgm:prSet phldrT="[Texto]"/>
      <dgm:spPr/>
      <dgm:t>
        <a:bodyPr/>
        <a:lstStyle/>
        <a:p>
          <a:r>
            <a:rPr lang="es-ES" dirty="0" smtClean="0"/>
            <a:t>Participación</a:t>
          </a:r>
          <a:endParaRPr lang="es-ES" dirty="0"/>
        </a:p>
      </dgm:t>
    </dgm:pt>
    <dgm:pt modelId="{32F82830-DC65-495B-835D-84BB4049C5C2}" type="parTrans" cxnId="{5B5DE65E-03F4-4806-AD5E-1683FB021DE4}">
      <dgm:prSet/>
      <dgm:spPr/>
      <dgm:t>
        <a:bodyPr/>
        <a:lstStyle/>
        <a:p>
          <a:endParaRPr lang="es-ES"/>
        </a:p>
      </dgm:t>
    </dgm:pt>
    <dgm:pt modelId="{97B0C5D5-DF70-4F44-9C62-A17762AF9B54}" type="sibTrans" cxnId="{5B5DE65E-03F4-4806-AD5E-1683FB021DE4}">
      <dgm:prSet/>
      <dgm:spPr/>
      <dgm:t>
        <a:bodyPr/>
        <a:lstStyle/>
        <a:p>
          <a:endParaRPr lang="es-ES"/>
        </a:p>
      </dgm:t>
    </dgm:pt>
    <dgm:pt modelId="{295DC8EA-5380-4E2E-B70E-157A0E175149}">
      <dgm:prSet phldrT="[Texto]"/>
      <dgm:spPr/>
      <dgm:t>
        <a:bodyPr/>
        <a:lstStyle/>
        <a:p>
          <a:r>
            <a:rPr lang="es-ES" dirty="0" smtClean="0"/>
            <a:t>Progreso / Logro</a:t>
          </a:r>
          <a:endParaRPr lang="es-ES" dirty="0"/>
        </a:p>
      </dgm:t>
    </dgm:pt>
    <dgm:pt modelId="{A49C95E6-E2CC-48D8-82DE-BCDA2C243E2A}" type="parTrans" cxnId="{3C81D8A7-31BD-461F-80B1-930C94264625}">
      <dgm:prSet/>
      <dgm:spPr/>
      <dgm:t>
        <a:bodyPr/>
        <a:lstStyle/>
        <a:p>
          <a:endParaRPr lang="es-ES"/>
        </a:p>
      </dgm:t>
    </dgm:pt>
    <dgm:pt modelId="{96B787E5-A872-4319-9973-22F2BCAAC009}" type="sibTrans" cxnId="{3C81D8A7-31BD-461F-80B1-930C94264625}">
      <dgm:prSet/>
      <dgm:spPr/>
      <dgm:t>
        <a:bodyPr/>
        <a:lstStyle/>
        <a:p>
          <a:endParaRPr lang="es-ES"/>
        </a:p>
      </dgm:t>
    </dgm:pt>
    <dgm:pt modelId="{38534547-3303-4C23-9FDA-0AD3557F6089}">
      <dgm:prSet phldrT="[Texto]"/>
      <dgm:spPr/>
      <dgm:t>
        <a:bodyPr/>
        <a:lstStyle/>
        <a:p>
          <a:r>
            <a:rPr lang="es-ES" dirty="0" smtClean="0"/>
            <a:t>Acceso</a:t>
          </a:r>
          <a:endParaRPr lang="es-ES" dirty="0"/>
        </a:p>
      </dgm:t>
    </dgm:pt>
    <dgm:pt modelId="{687D9E8B-0941-4343-8466-3CAC18FAF582}" type="parTrans" cxnId="{61CC6C0B-E943-40A0-BA85-C00E8522DC46}">
      <dgm:prSet/>
      <dgm:spPr/>
      <dgm:t>
        <a:bodyPr/>
        <a:lstStyle/>
        <a:p>
          <a:endParaRPr lang="es-ES"/>
        </a:p>
      </dgm:t>
    </dgm:pt>
    <dgm:pt modelId="{8AF6BE6F-3F82-4BE8-A3E8-E0E0F09FFA6E}" type="sibTrans" cxnId="{61CC6C0B-E943-40A0-BA85-C00E8522DC46}">
      <dgm:prSet/>
      <dgm:spPr/>
      <dgm:t>
        <a:bodyPr/>
        <a:lstStyle/>
        <a:p>
          <a:endParaRPr lang="es-ES"/>
        </a:p>
      </dgm:t>
    </dgm:pt>
    <dgm:pt modelId="{CCFADF16-95B0-4B84-AA67-BDCF741BA75A}">
      <dgm:prSet phldrT="[Texto]"/>
      <dgm:spPr/>
      <dgm:t>
        <a:bodyPr/>
        <a:lstStyle/>
        <a:p>
          <a:r>
            <a:rPr lang="es-ES" dirty="0" smtClean="0"/>
            <a:t>Permanencia</a:t>
          </a:r>
          <a:endParaRPr lang="es-ES" dirty="0"/>
        </a:p>
      </dgm:t>
    </dgm:pt>
    <dgm:pt modelId="{7BB327BD-0A68-4823-AE4F-432E8FE2E260}" type="parTrans" cxnId="{12332129-8D26-4CB9-A073-3C9A6371D921}">
      <dgm:prSet/>
      <dgm:spPr/>
      <dgm:t>
        <a:bodyPr/>
        <a:lstStyle/>
        <a:p>
          <a:endParaRPr lang="es-ES"/>
        </a:p>
      </dgm:t>
    </dgm:pt>
    <dgm:pt modelId="{7D2F67C2-273B-461D-AA63-DD963E603DC9}" type="sibTrans" cxnId="{12332129-8D26-4CB9-A073-3C9A6371D921}">
      <dgm:prSet/>
      <dgm:spPr/>
      <dgm:t>
        <a:bodyPr/>
        <a:lstStyle/>
        <a:p>
          <a:endParaRPr lang="es-ES"/>
        </a:p>
      </dgm:t>
    </dgm:pt>
    <dgm:pt modelId="{8D43171B-646A-4F0C-8DB5-75382420A98B}">
      <dgm:prSet phldrT="[Texto]"/>
      <dgm:spPr/>
      <dgm:t>
        <a:bodyPr/>
        <a:lstStyle/>
        <a:p>
          <a:r>
            <a:rPr lang="es-ES" dirty="0" smtClean="0"/>
            <a:t>Contribución</a:t>
          </a:r>
          <a:endParaRPr lang="es-ES" dirty="0"/>
        </a:p>
      </dgm:t>
    </dgm:pt>
    <dgm:pt modelId="{BA42A618-90D9-416F-8D76-243F2DFC85AB}" type="parTrans" cxnId="{785AF36E-BDBC-410F-BD56-3D09477E6EEE}">
      <dgm:prSet/>
      <dgm:spPr/>
      <dgm:t>
        <a:bodyPr/>
        <a:lstStyle/>
        <a:p>
          <a:endParaRPr lang="es-ES"/>
        </a:p>
      </dgm:t>
    </dgm:pt>
    <dgm:pt modelId="{6CC8ACF4-E6E1-4157-B9C6-2389AE1D9B80}" type="sibTrans" cxnId="{785AF36E-BDBC-410F-BD56-3D09477E6EEE}">
      <dgm:prSet/>
      <dgm:spPr/>
      <dgm:t>
        <a:bodyPr/>
        <a:lstStyle/>
        <a:p>
          <a:endParaRPr lang="es-ES"/>
        </a:p>
      </dgm:t>
    </dgm:pt>
    <dgm:pt modelId="{569BFBA9-47B8-4351-9A6C-7343F48BEC5B}">
      <dgm:prSet phldrT="[Texto]"/>
      <dgm:spPr/>
      <dgm:t>
        <a:bodyPr/>
        <a:lstStyle/>
        <a:p>
          <a:r>
            <a:rPr lang="es-ES" dirty="0" smtClean="0"/>
            <a:t>Reconocimiento</a:t>
          </a:r>
          <a:endParaRPr lang="es-ES" dirty="0"/>
        </a:p>
      </dgm:t>
    </dgm:pt>
    <dgm:pt modelId="{F9E7ADAC-6252-4C24-91E5-79885970F9BF}" type="parTrans" cxnId="{98CAF636-D727-429C-86F1-A751B80D5490}">
      <dgm:prSet/>
      <dgm:spPr/>
      <dgm:t>
        <a:bodyPr/>
        <a:lstStyle/>
        <a:p>
          <a:endParaRPr lang="es-ES"/>
        </a:p>
      </dgm:t>
    </dgm:pt>
    <dgm:pt modelId="{9BDD6057-AA2E-4770-A912-748C17F078F0}" type="sibTrans" cxnId="{98CAF636-D727-429C-86F1-A751B80D5490}">
      <dgm:prSet/>
      <dgm:spPr/>
      <dgm:t>
        <a:bodyPr/>
        <a:lstStyle/>
        <a:p>
          <a:endParaRPr lang="es-ES"/>
        </a:p>
      </dgm:t>
    </dgm:pt>
    <dgm:pt modelId="{380C5744-9B3A-4815-9889-A2B92DA922F1}" type="pres">
      <dgm:prSet presAssocID="{2430E4A7-C325-4ECA-B91D-9147C86DD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E8F8C4-D091-417A-8216-1304E2DC4C04}" type="pres">
      <dgm:prSet presAssocID="{6B8F3BA3-F344-4CB4-B28A-F1DEAE5A22C6}" presName="centerShape" presStyleLbl="node0" presStyleIdx="0" presStyleCnt="1"/>
      <dgm:spPr/>
      <dgm:t>
        <a:bodyPr/>
        <a:lstStyle/>
        <a:p>
          <a:endParaRPr lang="es-ES"/>
        </a:p>
      </dgm:t>
    </dgm:pt>
    <dgm:pt modelId="{9255112F-E482-49AA-A44E-70BB00EE9838}" type="pres">
      <dgm:prSet presAssocID="{38534547-3303-4C23-9FDA-0AD3557F608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A057F-6772-4C90-91E9-BDB79BAC2766}" type="pres">
      <dgm:prSet presAssocID="{38534547-3303-4C23-9FDA-0AD3557F6089}" presName="dummy" presStyleCnt="0"/>
      <dgm:spPr/>
    </dgm:pt>
    <dgm:pt modelId="{05E42B95-E42F-4021-88E4-F43D7B617DB8}" type="pres">
      <dgm:prSet presAssocID="{8AF6BE6F-3F82-4BE8-A3E8-E0E0F09FFA6E}" presName="sibTrans" presStyleLbl="sibTrans2D1" presStyleIdx="0" presStyleCnt="7"/>
      <dgm:spPr/>
      <dgm:t>
        <a:bodyPr/>
        <a:lstStyle/>
        <a:p>
          <a:endParaRPr lang="es-ES"/>
        </a:p>
      </dgm:t>
    </dgm:pt>
    <dgm:pt modelId="{A496B34B-7FBA-4975-9CA4-7020E133F5B4}" type="pres">
      <dgm:prSet presAssocID="{11C0FBE6-C7BE-41DC-82BC-45D325120A8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CA10C-44EB-4D42-A2F9-2693B09D5EA4}" type="pres">
      <dgm:prSet presAssocID="{11C0FBE6-C7BE-41DC-82BC-45D325120A81}" presName="dummy" presStyleCnt="0"/>
      <dgm:spPr/>
    </dgm:pt>
    <dgm:pt modelId="{C9721A5B-6785-4146-8652-7DCDE4A278D3}" type="pres">
      <dgm:prSet presAssocID="{A18958F7-63C1-453D-AA3A-084D127A3F22}" presName="sibTrans" presStyleLbl="sibTrans2D1" presStyleIdx="1" presStyleCnt="7"/>
      <dgm:spPr/>
      <dgm:t>
        <a:bodyPr/>
        <a:lstStyle/>
        <a:p>
          <a:endParaRPr lang="es-ES"/>
        </a:p>
      </dgm:t>
    </dgm:pt>
    <dgm:pt modelId="{4D53C71A-AE36-44BD-A52B-49C4F92EFE1D}" type="pres">
      <dgm:prSet presAssocID="{0682A1EC-24AC-4EE0-87FF-F118DEAB7F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B60251-FF3D-4029-852F-B9DC5CBE1042}" type="pres">
      <dgm:prSet presAssocID="{0682A1EC-24AC-4EE0-87FF-F118DEAB7F5A}" presName="dummy" presStyleCnt="0"/>
      <dgm:spPr/>
    </dgm:pt>
    <dgm:pt modelId="{C7AC6CB7-DCE8-43E9-93CB-0D87542C586B}" type="pres">
      <dgm:prSet presAssocID="{97B0C5D5-DF70-4F44-9C62-A17762AF9B54}" presName="sibTrans" presStyleLbl="sibTrans2D1" presStyleIdx="2" presStyleCnt="7" custLinFactNeighborY="-257"/>
      <dgm:spPr/>
      <dgm:t>
        <a:bodyPr/>
        <a:lstStyle/>
        <a:p>
          <a:endParaRPr lang="es-ES"/>
        </a:p>
      </dgm:t>
    </dgm:pt>
    <dgm:pt modelId="{AF50AD4F-4B1F-4B01-8414-E79F203CBFEE}" type="pres">
      <dgm:prSet presAssocID="{CCFADF16-95B0-4B84-AA67-BDCF741BA7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F71D4B-B246-4EB1-BA2C-EA17131C75F5}" type="pres">
      <dgm:prSet presAssocID="{CCFADF16-95B0-4B84-AA67-BDCF741BA75A}" presName="dummy" presStyleCnt="0"/>
      <dgm:spPr/>
    </dgm:pt>
    <dgm:pt modelId="{B2EE6E83-1EB9-4B0C-A375-755924C9683D}" type="pres">
      <dgm:prSet presAssocID="{7D2F67C2-273B-461D-AA63-DD963E603DC9}" presName="sibTrans" presStyleLbl="sibTrans2D1" presStyleIdx="3" presStyleCnt="7"/>
      <dgm:spPr/>
      <dgm:t>
        <a:bodyPr/>
        <a:lstStyle/>
        <a:p>
          <a:endParaRPr lang="es-ES"/>
        </a:p>
      </dgm:t>
    </dgm:pt>
    <dgm:pt modelId="{FF6BA4A3-E58C-4666-8409-FB8A6E0369CE}" type="pres">
      <dgm:prSet presAssocID="{8D43171B-646A-4F0C-8DB5-75382420A9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853C6A-170E-44D7-BE03-6882943BE4BE}" type="pres">
      <dgm:prSet presAssocID="{8D43171B-646A-4F0C-8DB5-75382420A98B}" presName="dummy" presStyleCnt="0"/>
      <dgm:spPr/>
    </dgm:pt>
    <dgm:pt modelId="{00C1A272-42D7-4F78-B2A0-C2BF60A1ECCE}" type="pres">
      <dgm:prSet presAssocID="{6CC8ACF4-E6E1-4157-B9C6-2389AE1D9B80}" presName="sibTrans" presStyleLbl="sibTrans2D1" presStyleIdx="4" presStyleCnt="7"/>
      <dgm:spPr/>
      <dgm:t>
        <a:bodyPr/>
        <a:lstStyle/>
        <a:p>
          <a:endParaRPr lang="es-ES"/>
        </a:p>
      </dgm:t>
    </dgm:pt>
    <dgm:pt modelId="{981F6E8B-3CC2-4934-BFCB-F76077B9CE6B}" type="pres">
      <dgm:prSet presAssocID="{295DC8EA-5380-4E2E-B70E-157A0E17514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E69F4-BBB7-4A73-B95D-E5A695DC0896}" type="pres">
      <dgm:prSet presAssocID="{295DC8EA-5380-4E2E-B70E-157A0E175149}" presName="dummy" presStyleCnt="0"/>
      <dgm:spPr/>
    </dgm:pt>
    <dgm:pt modelId="{3C63EDC3-C613-4A4F-9C8C-ED7D1EED5E9A}" type="pres">
      <dgm:prSet presAssocID="{96B787E5-A872-4319-9973-22F2BCAAC009}" presName="sibTrans" presStyleLbl="sibTrans2D1" presStyleIdx="5" presStyleCnt="7"/>
      <dgm:spPr/>
      <dgm:t>
        <a:bodyPr/>
        <a:lstStyle/>
        <a:p>
          <a:endParaRPr lang="es-ES"/>
        </a:p>
      </dgm:t>
    </dgm:pt>
    <dgm:pt modelId="{087FF8A8-A977-4390-B189-5FA68DE93542}" type="pres">
      <dgm:prSet presAssocID="{569BFBA9-47B8-4351-9A6C-7343F48BEC5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F076F-8372-45DA-BB58-2F58F1F36C9D}" type="pres">
      <dgm:prSet presAssocID="{569BFBA9-47B8-4351-9A6C-7343F48BEC5B}" presName="dummy" presStyleCnt="0"/>
      <dgm:spPr/>
    </dgm:pt>
    <dgm:pt modelId="{CE4152FA-F1AC-4322-AE76-F40ED8A61B03}" type="pres">
      <dgm:prSet presAssocID="{9BDD6057-AA2E-4770-A912-748C17F078F0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DCE96FA1-3811-45E0-BFAA-1A60FA4D53D5}" srcId="{2430E4A7-C325-4ECA-B91D-9147C86DDE5A}" destId="{6B8F3BA3-F344-4CB4-B28A-F1DEAE5A22C6}" srcOrd="0" destOrd="0" parTransId="{EB4B8095-837D-4648-9309-8D397C9D6E05}" sibTransId="{3F20D3EE-8237-46AD-A84A-A58110F4CAAB}"/>
    <dgm:cxn modelId="{51715B47-EB6C-4849-A48A-640DF6A7A511}" type="presOf" srcId="{2430E4A7-C325-4ECA-B91D-9147C86DDE5A}" destId="{380C5744-9B3A-4815-9889-A2B92DA922F1}" srcOrd="0" destOrd="0" presId="urn:microsoft.com/office/officeart/2005/8/layout/radial6"/>
    <dgm:cxn modelId="{0BD350C3-F44C-4DEE-B603-CFB95CB109D9}" type="presOf" srcId="{38534547-3303-4C23-9FDA-0AD3557F6089}" destId="{9255112F-E482-49AA-A44E-70BB00EE9838}" srcOrd="0" destOrd="0" presId="urn:microsoft.com/office/officeart/2005/8/layout/radial6"/>
    <dgm:cxn modelId="{9C71ABA6-A518-4C06-9345-639753517C3C}" type="presOf" srcId="{0682A1EC-24AC-4EE0-87FF-F118DEAB7F5A}" destId="{4D53C71A-AE36-44BD-A52B-49C4F92EFE1D}" srcOrd="0" destOrd="0" presId="urn:microsoft.com/office/officeart/2005/8/layout/radial6"/>
    <dgm:cxn modelId="{CDC8DF54-6156-45E8-AC82-3C95CC197B68}" type="presOf" srcId="{295DC8EA-5380-4E2E-B70E-157A0E175149}" destId="{981F6E8B-3CC2-4934-BFCB-F76077B9CE6B}" srcOrd="0" destOrd="0" presId="urn:microsoft.com/office/officeart/2005/8/layout/radial6"/>
    <dgm:cxn modelId="{B9527CF8-CC33-4953-B0E4-0B6ADBE8AC3F}" type="presOf" srcId="{96B787E5-A872-4319-9973-22F2BCAAC009}" destId="{3C63EDC3-C613-4A4F-9C8C-ED7D1EED5E9A}" srcOrd="0" destOrd="0" presId="urn:microsoft.com/office/officeart/2005/8/layout/radial6"/>
    <dgm:cxn modelId="{B73E2108-0BD8-451C-B7E6-3DEB35803C4F}" type="presOf" srcId="{A18958F7-63C1-453D-AA3A-084D127A3F22}" destId="{C9721A5B-6785-4146-8652-7DCDE4A278D3}" srcOrd="0" destOrd="0" presId="urn:microsoft.com/office/officeart/2005/8/layout/radial6"/>
    <dgm:cxn modelId="{748C169F-F279-4184-A6D0-3867C768813C}" type="presOf" srcId="{6B8F3BA3-F344-4CB4-B28A-F1DEAE5A22C6}" destId="{9FE8F8C4-D091-417A-8216-1304E2DC4C04}" srcOrd="0" destOrd="0" presId="urn:microsoft.com/office/officeart/2005/8/layout/radial6"/>
    <dgm:cxn modelId="{BA6D7ACB-D265-4AA7-B485-4085F55B5FB3}" srcId="{6B8F3BA3-F344-4CB4-B28A-F1DEAE5A22C6}" destId="{11C0FBE6-C7BE-41DC-82BC-45D325120A81}" srcOrd="1" destOrd="0" parTransId="{DEFC348A-9985-466E-9C6E-018D41617256}" sibTransId="{A18958F7-63C1-453D-AA3A-084D127A3F22}"/>
    <dgm:cxn modelId="{61CC6C0B-E943-40A0-BA85-C00E8522DC46}" srcId="{6B8F3BA3-F344-4CB4-B28A-F1DEAE5A22C6}" destId="{38534547-3303-4C23-9FDA-0AD3557F6089}" srcOrd="0" destOrd="0" parTransId="{687D9E8B-0941-4343-8466-3CAC18FAF582}" sibTransId="{8AF6BE6F-3F82-4BE8-A3E8-E0E0F09FFA6E}"/>
    <dgm:cxn modelId="{12332129-8D26-4CB9-A073-3C9A6371D921}" srcId="{6B8F3BA3-F344-4CB4-B28A-F1DEAE5A22C6}" destId="{CCFADF16-95B0-4B84-AA67-BDCF741BA75A}" srcOrd="3" destOrd="0" parTransId="{7BB327BD-0A68-4823-AE4F-432E8FE2E260}" sibTransId="{7D2F67C2-273B-461D-AA63-DD963E603DC9}"/>
    <dgm:cxn modelId="{A9FF8503-B166-42AA-B3C0-7DDAFF0ABEA0}" type="presOf" srcId="{9BDD6057-AA2E-4770-A912-748C17F078F0}" destId="{CE4152FA-F1AC-4322-AE76-F40ED8A61B03}" srcOrd="0" destOrd="0" presId="urn:microsoft.com/office/officeart/2005/8/layout/radial6"/>
    <dgm:cxn modelId="{B17474C0-B749-43F7-B308-2C64451214C5}" type="presOf" srcId="{6CC8ACF4-E6E1-4157-B9C6-2389AE1D9B80}" destId="{00C1A272-42D7-4F78-B2A0-C2BF60A1ECCE}" srcOrd="0" destOrd="0" presId="urn:microsoft.com/office/officeart/2005/8/layout/radial6"/>
    <dgm:cxn modelId="{98CAF636-D727-429C-86F1-A751B80D5490}" srcId="{6B8F3BA3-F344-4CB4-B28A-F1DEAE5A22C6}" destId="{569BFBA9-47B8-4351-9A6C-7343F48BEC5B}" srcOrd="6" destOrd="0" parTransId="{F9E7ADAC-6252-4C24-91E5-79885970F9BF}" sibTransId="{9BDD6057-AA2E-4770-A912-748C17F078F0}"/>
    <dgm:cxn modelId="{E6FFA615-E370-43DC-8B31-E0CA88713BDA}" type="presOf" srcId="{8AF6BE6F-3F82-4BE8-A3E8-E0E0F09FFA6E}" destId="{05E42B95-E42F-4021-88E4-F43D7B617DB8}" srcOrd="0" destOrd="0" presId="urn:microsoft.com/office/officeart/2005/8/layout/radial6"/>
    <dgm:cxn modelId="{785AF36E-BDBC-410F-BD56-3D09477E6EEE}" srcId="{6B8F3BA3-F344-4CB4-B28A-F1DEAE5A22C6}" destId="{8D43171B-646A-4F0C-8DB5-75382420A98B}" srcOrd="4" destOrd="0" parTransId="{BA42A618-90D9-416F-8D76-243F2DFC85AB}" sibTransId="{6CC8ACF4-E6E1-4157-B9C6-2389AE1D9B80}"/>
    <dgm:cxn modelId="{BE3BA5D0-9AB9-4155-90A6-71DF33884E7A}" type="presOf" srcId="{11C0FBE6-C7BE-41DC-82BC-45D325120A81}" destId="{A496B34B-7FBA-4975-9CA4-7020E133F5B4}" srcOrd="0" destOrd="0" presId="urn:microsoft.com/office/officeart/2005/8/layout/radial6"/>
    <dgm:cxn modelId="{2C0677EF-DD38-4AED-9899-881A50E3D5C1}" type="presOf" srcId="{97B0C5D5-DF70-4F44-9C62-A17762AF9B54}" destId="{C7AC6CB7-DCE8-43E9-93CB-0D87542C586B}" srcOrd="0" destOrd="0" presId="urn:microsoft.com/office/officeart/2005/8/layout/radial6"/>
    <dgm:cxn modelId="{3C81D8A7-31BD-461F-80B1-930C94264625}" srcId="{6B8F3BA3-F344-4CB4-B28A-F1DEAE5A22C6}" destId="{295DC8EA-5380-4E2E-B70E-157A0E175149}" srcOrd="5" destOrd="0" parTransId="{A49C95E6-E2CC-48D8-82DE-BCDA2C243E2A}" sibTransId="{96B787E5-A872-4319-9973-22F2BCAAC009}"/>
    <dgm:cxn modelId="{58CE9235-CFD6-43D4-834B-7CC83759FD9D}" type="presOf" srcId="{8D43171B-646A-4F0C-8DB5-75382420A98B}" destId="{FF6BA4A3-E58C-4666-8409-FB8A6E0369CE}" srcOrd="0" destOrd="0" presId="urn:microsoft.com/office/officeart/2005/8/layout/radial6"/>
    <dgm:cxn modelId="{5B5DE65E-03F4-4806-AD5E-1683FB021DE4}" srcId="{6B8F3BA3-F344-4CB4-B28A-F1DEAE5A22C6}" destId="{0682A1EC-24AC-4EE0-87FF-F118DEAB7F5A}" srcOrd="2" destOrd="0" parTransId="{32F82830-DC65-495B-835D-84BB4049C5C2}" sibTransId="{97B0C5D5-DF70-4F44-9C62-A17762AF9B54}"/>
    <dgm:cxn modelId="{5E836DB8-A423-41A1-8921-919B1EA8FE6D}" type="presOf" srcId="{569BFBA9-47B8-4351-9A6C-7343F48BEC5B}" destId="{087FF8A8-A977-4390-B189-5FA68DE93542}" srcOrd="0" destOrd="0" presId="urn:microsoft.com/office/officeart/2005/8/layout/radial6"/>
    <dgm:cxn modelId="{4DEA1E00-48E7-4C82-9B5A-529C2DB602BC}" type="presOf" srcId="{7D2F67C2-273B-461D-AA63-DD963E603DC9}" destId="{B2EE6E83-1EB9-4B0C-A375-755924C9683D}" srcOrd="0" destOrd="0" presId="urn:microsoft.com/office/officeart/2005/8/layout/radial6"/>
    <dgm:cxn modelId="{C326C2B8-D07D-4A70-A62E-9C16FB65CFE3}" type="presOf" srcId="{CCFADF16-95B0-4B84-AA67-BDCF741BA75A}" destId="{AF50AD4F-4B1F-4B01-8414-E79F203CBFEE}" srcOrd="0" destOrd="0" presId="urn:microsoft.com/office/officeart/2005/8/layout/radial6"/>
    <dgm:cxn modelId="{B6347393-D9C9-4A98-997E-E290D75D3933}" type="presParOf" srcId="{380C5744-9B3A-4815-9889-A2B92DA922F1}" destId="{9FE8F8C4-D091-417A-8216-1304E2DC4C04}" srcOrd="0" destOrd="0" presId="urn:microsoft.com/office/officeart/2005/8/layout/radial6"/>
    <dgm:cxn modelId="{1AC4F31C-20DC-4F4F-AD2C-C8BE119ACDBC}" type="presParOf" srcId="{380C5744-9B3A-4815-9889-A2B92DA922F1}" destId="{9255112F-E482-49AA-A44E-70BB00EE9838}" srcOrd="1" destOrd="0" presId="urn:microsoft.com/office/officeart/2005/8/layout/radial6"/>
    <dgm:cxn modelId="{5D66F2B9-762A-4F37-96AF-F188354E26C8}" type="presParOf" srcId="{380C5744-9B3A-4815-9889-A2B92DA922F1}" destId="{9A3A057F-6772-4C90-91E9-BDB79BAC2766}" srcOrd="2" destOrd="0" presId="urn:microsoft.com/office/officeart/2005/8/layout/radial6"/>
    <dgm:cxn modelId="{E3D6BB90-E7FA-4E08-B2F9-13A1BB60CAE5}" type="presParOf" srcId="{380C5744-9B3A-4815-9889-A2B92DA922F1}" destId="{05E42B95-E42F-4021-88E4-F43D7B617DB8}" srcOrd="3" destOrd="0" presId="urn:microsoft.com/office/officeart/2005/8/layout/radial6"/>
    <dgm:cxn modelId="{02CD5166-7DFD-4579-92AA-FB755CB7D601}" type="presParOf" srcId="{380C5744-9B3A-4815-9889-A2B92DA922F1}" destId="{A496B34B-7FBA-4975-9CA4-7020E133F5B4}" srcOrd="4" destOrd="0" presId="urn:microsoft.com/office/officeart/2005/8/layout/radial6"/>
    <dgm:cxn modelId="{D6078233-5CF1-4A21-9240-4CCB979D9E2B}" type="presParOf" srcId="{380C5744-9B3A-4815-9889-A2B92DA922F1}" destId="{8C9CA10C-44EB-4D42-A2F9-2693B09D5EA4}" srcOrd="5" destOrd="0" presId="urn:microsoft.com/office/officeart/2005/8/layout/radial6"/>
    <dgm:cxn modelId="{3B03967D-7ABA-4669-A654-8320D5237636}" type="presParOf" srcId="{380C5744-9B3A-4815-9889-A2B92DA922F1}" destId="{C9721A5B-6785-4146-8652-7DCDE4A278D3}" srcOrd="6" destOrd="0" presId="urn:microsoft.com/office/officeart/2005/8/layout/radial6"/>
    <dgm:cxn modelId="{B2C281D3-2CA7-4F2E-AFDC-5657BE0DACEB}" type="presParOf" srcId="{380C5744-9B3A-4815-9889-A2B92DA922F1}" destId="{4D53C71A-AE36-44BD-A52B-49C4F92EFE1D}" srcOrd="7" destOrd="0" presId="urn:microsoft.com/office/officeart/2005/8/layout/radial6"/>
    <dgm:cxn modelId="{A957D91E-E7E4-4934-9262-118C2B429FD6}" type="presParOf" srcId="{380C5744-9B3A-4815-9889-A2B92DA922F1}" destId="{34B60251-FF3D-4029-852F-B9DC5CBE1042}" srcOrd="8" destOrd="0" presId="urn:microsoft.com/office/officeart/2005/8/layout/radial6"/>
    <dgm:cxn modelId="{75932A87-B6B1-4F29-B9C4-F0DF009ECCE6}" type="presParOf" srcId="{380C5744-9B3A-4815-9889-A2B92DA922F1}" destId="{C7AC6CB7-DCE8-43E9-93CB-0D87542C586B}" srcOrd="9" destOrd="0" presId="urn:microsoft.com/office/officeart/2005/8/layout/radial6"/>
    <dgm:cxn modelId="{967558B4-F844-4A44-A932-ABA804AAF803}" type="presParOf" srcId="{380C5744-9B3A-4815-9889-A2B92DA922F1}" destId="{AF50AD4F-4B1F-4B01-8414-E79F203CBFEE}" srcOrd="10" destOrd="0" presId="urn:microsoft.com/office/officeart/2005/8/layout/radial6"/>
    <dgm:cxn modelId="{7F8D1C9A-72D4-4564-83A2-36052FBDB463}" type="presParOf" srcId="{380C5744-9B3A-4815-9889-A2B92DA922F1}" destId="{42F71D4B-B246-4EB1-BA2C-EA17131C75F5}" srcOrd="11" destOrd="0" presId="urn:microsoft.com/office/officeart/2005/8/layout/radial6"/>
    <dgm:cxn modelId="{A52B76D2-3128-408A-A549-8FA9B6C7E2E5}" type="presParOf" srcId="{380C5744-9B3A-4815-9889-A2B92DA922F1}" destId="{B2EE6E83-1EB9-4B0C-A375-755924C9683D}" srcOrd="12" destOrd="0" presId="urn:microsoft.com/office/officeart/2005/8/layout/radial6"/>
    <dgm:cxn modelId="{44D2B2A7-606E-4A84-AEFD-A4DBD05A5045}" type="presParOf" srcId="{380C5744-9B3A-4815-9889-A2B92DA922F1}" destId="{FF6BA4A3-E58C-4666-8409-FB8A6E0369CE}" srcOrd="13" destOrd="0" presId="urn:microsoft.com/office/officeart/2005/8/layout/radial6"/>
    <dgm:cxn modelId="{5633BE49-B31C-478C-8DC9-F546A312F08B}" type="presParOf" srcId="{380C5744-9B3A-4815-9889-A2B92DA922F1}" destId="{83853C6A-170E-44D7-BE03-6882943BE4BE}" srcOrd="14" destOrd="0" presId="urn:microsoft.com/office/officeart/2005/8/layout/radial6"/>
    <dgm:cxn modelId="{B05EB298-CC64-4FED-A8DB-C913F3EA13BC}" type="presParOf" srcId="{380C5744-9B3A-4815-9889-A2B92DA922F1}" destId="{00C1A272-42D7-4F78-B2A0-C2BF60A1ECCE}" srcOrd="15" destOrd="0" presId="urn:microsoft.com/office/officeart/2005/8/layout/radial6"/>
    <dgm:cxn modelId="{7D36CCF5-8E9C-47E9-945D-B0A075040710}" type="presParOf" srcId="{380C5744-9B3A-4815-9889-A2B92DA922F1}" destId="{981F6E8B-3CC2-4934-BFCB-F76077B9CE6B}" srcOrd="16" destOrd="0" presId="urn:microsoft.com/office/officeart/2005/8/layout/radial6"/>
    <dgm:cxn modelId="{41F0B714-142D-4796-87F2-8F3609C7FB74}" type="presParOf" srcId="{380C5744-9B3A-4815-9889-A2B92DA922F1}" destId="{66FE69F4-BBB7-4A73-B95D-E5A695DC0896}" srcOrd="17" destOrd="0" presId="urn:microsoft.com/office/officeart/2005/8/layout/radial6"/>
    <dgm:cxn modelId="{94327189-10A0-4126-8ECF-AB4C60AA357B}" type="presParOf" srcId="{380C5744-9B3A-4815-9889-A2B92DA922F1}" destId="{3C63EDC3-C613-4A4F-9C8C-ED7D1EED5E9A}" srcOrd="18" destOrd="0" presId="urn:microsoft.com/office/officeart/2005/8/layout/radial6"/>
    <dgm:cxn modelId="{259198E8-2EC6-4262-94D3-0892FF67613E}" type="presParOf" srcId="{380C5744-9B3A-4815-9889-A2B92DA922F1}" destId="{087FF8A8-A977-4390-B189-5FA68DE93542}" srcOrd="19" destOrd="0" presId="urn:microsoft.com/office/officeart/2005/8/layout/radial6"/>
    <dgm:cxn modelId="{EE0D6AC1-E338-4F97-B5C8-6C338720D40C}" type="presParOf" srcId="{380C5744-9B3A-4815-9889-A2B92DA922F1}" destId="{07CF076F-8372-45DA-BB58-2F58F1F36C9D}" srcOrd="20" destOrd="0" presId="urn:microsoft.com/office/officeart/2005/8/layout/radial6"/>
    <dgm:cxn modelId="{7186169D-A7BD-4CD4-A53B-E1CE5128CCB3}" type="presParOf" srcId="{380C5744-9B3A-4815-9889-A2B92DA922F1}" destId="{CE4152FA-F1AC-4322-AE76-F40ED8A61B0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52FA-F1AC-4322-AE76-F40ED8A61B03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3EDC3-C613-4A4F-9C8C-ED7D1EED5E9A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1A272-42D7-4F78-B2A0-C2BF60A1ECCE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E6E83-1EB9-4B0C-A375-755924C9683D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C6CB7-DCE8-43E9-93CB-0D87542C586B}">
      <dsp:nvSpPr>
        <dsp:cNvPr id="0" name=""/>
        <dsp:cNvSpPr/>
      </dsp:nvSpPr>
      <dsp:spPr>
        <a:xfrm>
          <a:off x="2198816" y="672894"/>
          <a:ext cx="5428538" cy="5428538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721A5B-6785-4146-8652-7DCDE4A278D3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E42B95-E42F-4021-88E4-F43D7B617DB8}">
      <dsp:nvSpPr>
        <dsp:cNvPr id="0" name=""/>
        <dsp:cNvSpPr/>
      </dsp:nvSpPr>
      <dsp:spPr>
        <a:xfrm>
          <a:off x="2198816" y="686845"/>
          <a:ext cx="5428538" cy="5428538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8F8C4-D091-417A-8216-1304E2DC4C04}">
      <dsp:nvSpPr>
        <dsp:cNvPr id="0" name=""/>
        <dsp:cNvSpPr/>
      </dsp:nvSpPr>
      <dsp:spPr>
        <a:xfrm>
          <a:off x="3861138" y="2349167"/>
          <a:ext cx="2103894" cy="21038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Educación inclusiva</a:t>
          </a:r>
          <a:endParaRPr lang="es-ES" sz="2700" kern="1200" dirty="0"/>
        </a:p>
      </dsp:txBody>
      <dsp:txXfrm>
        <a:off x="4169246" y="2657275"/>
        <a:ext cx="1487678" cy="1487678"/>
      </dsp:txXfrm>
    </dsp:sp>
    <dsp:sp modelId="{9255112F-E482-49AA-A44E-70BB00EE9838}">
      <dsp:nvSpPr>
        <dsp:cNvPr id="0" name=""/>
        <dsp:cNvSpPr/>
      </dsp:nvSpPr>
      <dsp:spPr>
        <a:xfrm>
          <a:off x="4176722" y="3500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Acceso</a:t>
          </a:r>
          <a:endParaRPr lang="es-ES" sz="1200" kern="1200" dirty="0"/>
        </a:p>
      </dsp:txBody>
      <dsp:txXfrm>
        <a:off x="4392398" y="219176"/>
        <a:ext cx="1041374" cy="1041374"/>
      </dsp:txXfrm>
    </dsp:sp>
    <dsp:sp modelId="{A496B34B-7FBA-4975-9CA4-7020E133F5B4}">
      <dsp:nvSpPr>
        <dsp:cNvPr id="0" name=""/>
        <dsp:cNvSpPr/>
      </dsp:nvSpPr>
      <dsp:spPr>
        <a:xfrm>
          <a:off x="6257372" y="1005488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Presencia</a:t>
          </a:r>
          <a:endParaRPr lang="es-ES" sz="1200" kern="1200" dirty="0"/>
        </a:p>
      </dsp:txBody>
      <dsp:txXfrm>
        <a:off x="6473048" y="1221164"/>
        <a:ext cx="1041374" cy="1041374"/>
      </dsp:txXfrm>
    </dsp:sp>
    <dsp:sp modelId="{4D53C71A-AE36-44BD-A52B-49C4F92EFE1D}">
      <dsp:nvSpPr>
        <dsp:cNvPr id="0" name=""/>
        <dsp:cNvSpPr/>
      </dsp:nvSpPr>
      <dsp:spPr>
        <a:xfrm>
          <a:off x="6771250" y="3256935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Participación</a:t>
          </a:r>
          <a:endParaRPr lang="es-ES" sz="1200" kern="1200" dirty="0"/>
        </a:p>
      </dsp:txBody>
      <dsp:txXfrm>
        <a:off x="6986926" y="3472611"/>
        <a:ext cx="1041374" cy="1041374"/>
      </dsp:txXfrm>
    </dsp:sp>
    <dsp:sp modelId="{AF50AD4F-4B1F-4B01-8414-E79F203CBFEE}">
      <dsp:nvSpPr>
        <dsp:cNvPr id="0" name=""/>
        <dsp:cNvSpPr/>
      </dsp:nvSpPr>
      <dsp:spPr>
        <a:xfrm>
          <a:off x="5331396" y="5062456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Permanencia</a:t>
          </a:r>
          <a:endParaRPr lang="es-ES" sz="1200" kern="1200" dirty="0"/>
        </a:p>
      </dsp:txBody>
      <dsp:txXfrm>
        <a:off x="5547072" y="5278132"/>
        <a:ext cx="1041374" cy="1041374"/>
      </dsp:txXfrm>
    </dsp:sp>
    <dsp:sp modelId="{FF6BA4A3-E58C-4666-8409-FB8A6E0369CE}">
      <dsp:nvSpPr>
        <dsp:cNvPr id="0" name=""/>
        <dsp:cNvSpPr/>
      </dsp:nvSpPr>
      <dsp:spPr>
        <a:xfrm>
          <a:off x="3022048" y="5062456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Contribución</a:t>
          </a:r>
          <a:endParaRPr lang="es-ES" sz="1200" kern="1200" dirty="0"/>
        </a:p>
      </dsp:txBody>
      <dsp:txXfrm>
        <a:off x="3237724" y="5278132"/>
        <a:ext cx="1041374" cy="1041374"/>
      </dsp:txXfrm>
    </dsp:sp>
    <dsp:sp modelId="{981F6E8B-3CC2-4934-BFCB-F76077B9CE6B}">
      <dsp:nvSpPr>
        <dsp:cNvPr id="0" name=""/>
        <dsp:cNvSpPr/>
      </dsp:nvSpPr>
      <dsp:spPr>
        <a:xfrm>
          <a:off x="1582194" y="3256935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Progreso / Logro</a:t>
          </a:r>
          <a:endParaRPr lang="es-ES" sz="1200" kern="1200" dirty="0"/>
        </a:p>
      </dsp:txBody>
      <dsp:txXfrm>
        <a:off x="1797870" y="3472611"/>
        <a:ext cx="1041374" cy="1041374"/>
      </dsp:txXfrm>
    </dsp:sp>
    <dsp:sp modelId="{087FF8A8-A977-4390-B189-5FA68DE93542}">
      <dsp:nvSpPr>
        <dsp:cNvPr id="0" name=""/>
        <dsp:cNvSpPr/>
      </dsp:nvSpPr>
      <dsp:spPr>
        <a:xfrm>
          <a:off x="2096072" y="1005488"/>
          <a:ext cx="1472726" cy="1472726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Reconocimiento</a:t>
          </a:r>
          <a:endParaRPr lang="es-ES" sz="1200" kern="1200" dirty="0"/>
        </a:p>
      </dsp:txBody>
      <dsp:txXfrm>
        <a:off x="2311748" y="1221164"/>
        <a:ext cx="1041374" cy="104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7-06-25T21:34:06.1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11850 11106,'25'0,"1"0,-2 0,1 0,-1 0,1 0,1 0,-2 0,1 0,-1 0,1 0,25 0,-25 0,24 0,-23 0,-2 0,1 0,0 0,-1 0,2 0,-2 0,1 0,24 0,-24 0,-1 0,27 0,-27 0,1 0,-1 0,2 0,-1 0,-1 0,1 0,-1 0,2 0,-1 0,-1 0,1 0,-1 0,27 0,-27 0,1 0,-1 0,2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8-01-25T21:39:14.428"/>
    </inkml:context>
    <inkml:brush xml:id="br0">
      <inkml:brushProperty name="width" value="0.21167" units="cm"/>
      <inkml:brushProperty name="height" value="0.21167" units="cm"/>
      <inkml:brushProperty name="color" value="#1F497D"/>
    </inkml:brush>
  </inkml:definitions>
  <inkml:trace contextRef="#ctx0" brushRef="#br0">17647 19049,'-24'0,"1"0,-1-25,-23 25,-24-26,24-48,0 23,-24-24,1-50,23 49,0-24,0 49,23 27,0-27,1 26,-24-25,0 0,-24-1,24 1,-47-50,0 24,-1-74,72 75,-48-1,48 26,-24 0,23 0,-23-26,23 51,-23-50,24 0,-48-26,24 1,0 0,-24 25,24-1,24 51,-1 0,1 25,23-50,-48-1,48 2,-47-2,24-24,-24-26,0-49,-1-76,1-25,-23 76,23 24,-24-25,0 1,-23-76,47 50,24 24,-1 77,24 75,0 1,0-2,0-99,0-26,-24-25,24 76,0 25,0 25,0 0,0 25,0-26,24 1,0-25,-24 0,23-26,1 26,-1 0,1-1,-24 26,23 25,1-26,-24-23,23 23,1 1,-1 0,-23-1,71-24,0 25,94-50,23-1,-70 76,-118-25,0 0,0 25,0-1,0 1,0 1,0-1,0-1,23 1,24 25,-23-25,-1 25,25-25,-25 0,1 25,-1 0,-23-25,24 25,-1 0,1-26,23 1,-24 1,48-1,0-1,-1 1,1-25,-24 50,24-50,-24 50,-24-25,25-1,-1 2,0-1,0-1,23 1,72 0,-48 25,24-25,-71 0,0 25,-24-25,24 25,-23 0,23-25,-23 25,46 0,-23-26,24 1,23 25,0 0,24-50,-47 25,-1 0,-22 0,-1 25,0-25,-24 0,24 0,24-26,-24 27,-23-27,23 26,-24 0,1 0,-1 25,-23-25,71 0,-47-1,46 1,48-50,47 0,-24 0,-23-26,-47 27,-1 74,1-51,-24 26,-24 25,25 0,22-26,48 2,-24 24,0-25,-23 25,0 0,-24 0,0 0,23 0,-46 0,0 0,-1-26,24 26,-23 0,23 0,-24 0,1 51,23-51,-23 50,-1-50,1 25,-1 0,1-25,23 0,-24 0,1 26,-1-26,25 24,-1-24,-24 0,24 0,-23 25,-1-25,25 0,-25 0,1 0,-1 0,24 0,-23 0,-1 0,1 0,23 0,-23 0,-1 0,1 0,-1 0,1 0,-1 0,1 0,-1 0,1 0,-1 0,25 0,22 0,24 0,-23 0,0-25,-24-25,0 25,0 0,0-1,-23-23,-1 23,1 1,-24-50,23 75,-23-25,24 0,-24-1,23-23,1 24,-24-1,0 1,23 25,-23-25,0 0,0 0,0 0,0-1,0-48,0 23,0-24,0-1,0 1,0 50,0 0,0 1,0-27,0 26,0-1,0 2,0-77,0-50,0 76,0 0,0 50,0-26,0 2,0-52,0-49,0-1,0-25,0-49,-23-102,23 1,0 126,-24 24,1 50,-1 26,1-1,-1-25,1 1,-1-25,24 99,-23 1,23 0,-24-26,0 27,1-2,-24-24,47 0,-24 25,1 25,-1-1,24-24,-23 25,23 0,-24-25,24 0,0-26,0 27,-24-2,24 0,0 2,-23 23,23 1,0 0,0 1,0-2,0 1,-24-26,24 26,-23-24,23-27,0-24,-24-1,24 26,0 0,0 49,0-23,0-27,-23 1,-1 0,24-1,0 1,-23 25,-1 0,24-26,-23-49,23-26,-24 26,24 24,0 27,0 23,0 0,0 27,0-26,0-1,0 1,0-26,0-24,0-25,0 50,0-1,0 26,24 0,-1 25,24-25,-23 25,-1-1,1 26,-1-25,1-50,23-1,0-49,24 50,23-25,-23 24,46 1,-46 25,-24 24,24-23,-24 23,0-24,0 26,-23-52,23 26,-24-1,1-23,-1 23,1 0,23-23,-23 48,-1 1,48 1,-24 24,-24-26,24 1,1 0,-1 25,0-26,23 2,95-26,71-25,-48-1,0-24,-93 49,-25 2,1 23,-48 26,48-25,0 25,47-25,23 25,-71-26,1 26,0 0,-48 0,24-24,-23 24,23 0,0 0,-23 0,-1 0,24 0,-23 0,23-25,24 25,-24 0,-24 0,48 0,0-26,46 26,25-25,-1 25,-71 0,1 0,-47 0,23 0,-24 0,1 0,46 0,1 0,23 0,24 0,-47 0,23 0,-47 0,0 0,0 0,0-25,-23 25,-1 0,1-24,-1 24,1 0,0 0,-1 0,1 0,-1 0,1 0,-1 0,24 0,-23 0,47 0,-24 0,23 0,-23-26,1 26,-25-25,1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8-03-22T06:49:52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6772 9624,'24'-49,"-24"24,25-25,0 25,0 1,0-1,0-25,24 25,-24 25,0-24,24-1,26-25,-26 50,-24-49,25 49,-50-50,49 25,-49 0,50 1,-25-26,0 0,-1 1,1-1,0 50,-25-25,25 25,24-25,-24 1,0 24,25-50,-1 50,1 0,-1-25,1 25,-25-25,0 25,-1 0,1-24,0 24,0 0,-25-25,25 0,0 25,-25-25,24 25,1 0,-25-25,25 25,-25-24,25-1,0 25,-1 0,-24-25,25 25</inkml:trace>
  <inkml:trace contextRef="#ctx0" brushRef="#br0" timeOffset="3881.839">15379 5953,'25'0,"0"0,49 0,-24 0,24 0,-24 0,-26 0,51 0,-50 0,-1 0,26 0,24 0,26 0,-1 0,25 0,-50 0,1-25,-26 25,-24 0,25 0,-1 0,26-24,24 24,0 0,-49-25,24 25,-49 0,25 0,-1 0,-24 0,25 0,-1 0,-24 0,49 0,1 0,-50 0,24 0,-24 0,0 0,0 0,0 0,-1 0,26 0,-25 0,0 0,-1 0,1 25,25-25,-25 0,24 24,26-24,-51 25,26 0,-25-25,0 0,-1 0,1 0,25 0,-25 25,-1-25,-24 25</inkml:trace>
  <inkml:trace contextRef="#ctx0" brushRef="#br0" timeOffset="7150.8712">27459 7888,'74'0,"1"0,-1 0,0 0,-24 0,0 0,-1 0,26 49,-1-49,50 25,25 0,-50 0,25 0,-49 0,-1-1,-24 1,24 50,0-51,1 26,-1 0,-24 49,49-50,-24 51,-26-76,26 51,-51-50,26-1,0 1,-50 25,49-25,-49-1,25 1,0-25,0 25,-1 0,1 0,-25-1,25 1,0 0,-25 25,0-1,0 1,0 0,25 24,-1-49,-24 24,0-24,0 0,0 0,0 0,0-1,0 1,25 25</inkml:trace>
  <inkml:trace contextRef="#ctx0" brushRef="#br0" timeOffset="10431.9352">21654 13444,'25'0,"0"0,25 0,-25 0,-1 25,1-25,0 0,25 25,-1-25,26 0,49 0,0 0,24 0,-73 0,-1 0,25 0,50 0,99 0,-49 0,-75-25,0 0,-25 0,-25 1,50-1,1 0,48 0,1-24,-25-1,-50 0,25-49,-25 25,-25 24,-24 25,25 0,-51-24,1 49,0-25,0 0</inkml:trace>
  <inkml:trace contextRef="#ctx0" brushRef="#br0" timeOffset="13575.2173">7764 13271,'25'24,"24"-24,26 0,24 25,0 25,25-25,-49-1,-1-24,-24 25,49 25,124-1,-25 26,51-26,-76 26,-49-26,25-24,0 50,24-26,26-24,-25 0,-1 0,-74-25,-49 0,0 24,24-24,-24 0,24 0,0-24,26-26,24 25,0 25,-50-25,1 1,24-1,-50 25,-24-25,25 0,-25 0,-1 25,1-24,0 24,0-25,0 0,-1 25,26-25,-25 25,0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39D6-F1DD-4B4B-A21D-8F09911715C7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CA1DD-FD8D-420C-A769-D7E173DE5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2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CF461-17CF-4B44-9B86-1A5D6C1E804A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093FA-711F-4E87-BF5B-95CA5FBE4926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3C41B-70BE-411F-ADC1-4D82E8EEA70B}" type="slidenum">
              <a:rPr lang="es-ES_tradnl">
                <a:solidFill>
                  <a:prstClr val="black"/>
                </a:solidFill>
              </a:rPr>
              <a:pPr/>
              <a:t>10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539750"/>
            <a:ext cx="4478337" cy="2519363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1F1EF-C873-44DF-A88B-D375E5D404F6}" type="slidenum">
              <a:rPr lang="es-ES_tradn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17/07/2012 GAUTENA - DONOSTI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Javier Tamarit</a:t>
            </a:r>
          </a:p>
          <a:p>
            <a:r>
              <a:rPr lang="es-ES" smtClean="0">
                <a:solidFill>
                  <a:prstClr val="black"/>
                </a:solidFill>
              </a:rPr>
              <a:t>FEAPS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6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2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81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81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3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0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3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12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40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3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9033-C9FD-41C9-A1DA-6AFBEC5F2D4A}" type="datetimeFigureOut">
              <a:rPr lang="es-ES" smtClean="0"/>
              <a:t>14/09/2018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E80B-1D65-4220-8E69-E151C448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8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customXml" Target="../ink/ink2.xml"/><Relationship Id="rId1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19.jpeg"/><Relationship Id="rId16" Type="http://schemas.openxmlformats.org/officeDocument/2006/relationships/image" Target="../media/image29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18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customXml" Target="../ink/ink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microsoft.com/office/2007/relationships/hdphoto" Target="../media/hdphoto7.wdp"/><Relationship Id="rId2" Type="http://schemas.openxmlformats.org/officeDocument/2006/relationships/hyperlink" Target="http://intranet.plenainclusion.org/Paginas/default.asp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7.png"/><Relationship Id="rId1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microsoft.com/office/2007/relationships/hdphoto" Target="../media/hdphoto7.wdp"/><Relationship Id="rId2" Type="http://schemas.openxmlformats.org/officeDocument/2006/relationships/hyperlink" Target="http://intranet.plenainclusion.org/Paginas/default.asp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7.png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huertodeideas.org/" TargetMode="External"/><Relationship Id="rId3" Type="http://schemas.openxmlformats.org/officeDocument/2006/relationships/image" Target="../media/image51.jpeg"/><Relationship Id="rId7" Type="http://schemas.openxmlformats.org/officeDocument/2006/relationships/hyperlink" Target="http://www.plena-transformacion.org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18.jpe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1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intranet.plenainclusion.org/Colabora/Calidad%20de%20vida/transformacion/Paginas/EE/educacionEspecial.aspx" TargetMode="External"/><Relationship Id="rId7" Type="http://schemas.openxmlformats.org/officeDocument/2006/relationships/image" Target="../media/image5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32.jpe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yectoraid.org/" TargetMode="External"/><Relationship Id="rId2" Type="http://schemas.openxmlformats.org/officeDocument/2006/relationships/hyperlink" Target="http://aprendiendoderechos.plenainclusion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61111"/>
            <a:ext cx="9144000" cy="23876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accent6">
                    <a:lumMod val="50000"/>
                  </a:schemeClr>
                </a:solidFill>
              </a:rPr>
              <a:t>A transformación da </a:t>
            </a:r>
            <a:r>
              <a:rPr lang="es-ES" sz="5400" b="1" dirty="0" err="1" smtClean="0">
                <a:solidFill>
                  <a:schemeClr val="accent6">
                    <a:lumMod val="50000"/>
                  </a:schemeClr>
                </a:solidFill>
              </a:rPr>
              <a:t>escola</a:t>
            </a:r>
            <a:r>
              <a:rPr lang="es-ES" sz="5400" b="1" dirty="0" smtClean="0">
                <a:solidFill>
                  <a:schemeClr val="accent6">
                    <a:lumMod val="50000"/>
                  </a:schemeClr>
                </a:solidFill>
              </a:rPr>
              <a:t> cara a plena inclusión</a:t>
            </a:r>
            <a:endParaRPr lang="es-E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40785"/>
            <a:ext cx="9144000" cy="2000471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</a:rPr>
              <a:t>Javier Tamarit Cuadrado -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Plena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inclusión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www.plenainclusion.org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</a:rPr>
              <a:t>javiertamarit</a:t>
            </a: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4" y="5895948"/>
            <a:ext cx="2054137" cy="665100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0" y="5527345"/>
            <a:ext cx="12192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410856" y="5813000"/>
            <a:ext cx="537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Centro de Formación e Recursos</a:t>
            </a:r>
          </a:p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Pontevedra, 14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septiembre de 2018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99"/>
          <a:stretch/>
        </p:blipFill>
        <p:spPr bwMode="auto">
          <a:xfrm>
            <a:off x="8955309" y="6023998"/>
            <a:ext cx="3077028" cy="5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que queremos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38664"/>
              </p:ext>
            </p:extLst>
          </p:nvPr>
        </p:nvGraphicFramePr>
        <p:xfrm>
          <a:off x="3887755" y="2468894"/>
          <a:ext cx="8127999" cy="318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94453">
                <a:tc rowSpan="2"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r>
                        <a:rPr lang="es-ES" sz="2400" dirty="0" smtClean="0"/>
                        <a:t>LUGAR</a:t>
                      </a:r>
                      <a:endParaRPr lang="es-ES" sz="24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APOYOS / RECURSOS / CONOCIMIENTO</a:t>
                      </a:r>
                      <a:endParaRPr lang="es-ES" sz="24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44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Los necesarios</a:t>
                      </a:r>
                      <a:endParaRPr lang="es-E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Insuficientes</a:t>
                      </a:r>
                      <a:r>
                        <a:rPr lang="es-ES" sz="2400" baseline="0" dirty="0" smtClean="0"/>
                        <a:t> </a:t>
                      </a:r>
                      <a:endParaRPr lang="es-ES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Normalizado</a:t>
                      </a:r>
                    </a:p>
                    <a:p>
                      <a:endParaRPr lang="es-E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121920" marR="121920" marT="60960" marB="6096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s-ES" sz="3200" baseline="0" dirty="0" smtClean="0"/>
                        <a:t>Especial</a:t>
                      </a:r>
                    </a:p>
                    <a:p>
                      <a:endParaRPr lang="es-E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121920" marR="12192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 marL="121920" marR="121920" marT="60960" marB="6096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759200" y="594171"/>
            <a:ext cx="827314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s-ES" sz="2400" dirty="0" smtClean="0"/>
              <a:t>Una educación orientada a ser agentes para el logro de una vida buena y plena, contribuyendo a fomentar una comunidad justa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646108" y="5829267"/>
            <a:ext cx="8544945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2100" b="1" dirty="0">
                <a:solidFill>
                  <a:schemeClr val="accent1">
                    <a:lumMod val="50000"/>
                  </a:schemeClr>
                </a:solidFill>
              </a:rPr>
              <a:t>PACTO DE ESTADO SOCIAL Y POLÍTICO POR LA EDUCACIÓN</a:t>
            </a:r>
          </a:p>
        </p:txBody>
      </p:sp>
      <p:pic>
        <p:nvPicPr>
          <p:cNvPr id="7" name="Picture 2" descr="https://i1.wp.com/nasongroup.co/wp-content/uploads/2017/11/Yes-No-Buttons.png?fit=1280%2C640&amp;ssl=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492329" y="3563478"/>
            <a:ext cx="806883" cy="8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pl-clm.es/wp-content/uploads/justicia-4448673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39" y="4626591"/>
            <a:ext cx="890608" cy="8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90683" y="1681554"/>
            <a:ext cx="681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Presencia + Participación + Progreso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0173651" y="3584790"/>
            <a:ext cx="1024584" cy="76426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50000"/>
              <a:hueOff val="-11398"/>
              <a:satOff val="529"/>
              <a:lumOff val="-23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 redondeado"/>
          <p:cNvSpPr/>
          <p:nvPr/>
        </p:nvSpPr>
        <p:spPr>
          <a:xfrm>
            <a:off x="7383479" y="4729500"/>
            <a:ext cx="1024584" cy="76426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50000"/>
              <a:hueOff val="-11398"/>
              <a:satOff val="529"/>
              <a:lumOff val="-23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914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86" y="163514"/>
            <a:ext cx="5097628" cy="216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37640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http://www.plenainclusion.org/sites/default/files/posicionamientoeducacionplenainclusion-23-06-17.pdf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0914" y="2590754"/>
            <a:ext cx="11466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educación es inclusiva o no es educación</a:t>
            </a: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educación inclusiva no lo es sin los apoyos y la calidad requeridos por cada alumno/a y su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familia</a:t>
            </a: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 educación es inclusiva cuando construye entornos y comunidades inclusivas </a:t>
            </a:r>
            <a:endParaRPr lang="es-E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Propuestas para un Pacto de Estado por la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Sobre el currículo, el sistema de apoyos y las prácticas </a:t>
            </a:r>
            <a:r>
              <a:rPr lang="es-ES" sz="2400" dirty="0" smtClean="0"/>
              <a:t>educativas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Sobre el papel y participación de las familias y el </a:t>
            </a:r>
            <a:r>
              <a:rPr lang="es-ES" sz="2400" dirty="0" smtClean="0"/>
              <a:t>alumnado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Aspectos clave a incorporar en la  normativa </a:t>
            </a:r>
            <a:endParaRPr lang="es-E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Formación y capacitación de docentes y equipos </a:t>
            </a:r>
            <a:endParaRPr lang="es-E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La transformación del sistema educativo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395034"/>
            <a:ext cx="1567542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2543" y="1465765"/>
            <a:ext cx="9188720" cy="4580733"/>
          </a:xfrm>
          <a:prstGeom prst="rect">
            <a:avLst/>
          </a:prstGeom>
          <a:noFill/>
        </p:spPr>
        <p:txBody>
          <a:bodyPr wrap="none" lIns="101593" tIns="50796" rIns="101593" bIns="50796">
            <a:spAutoFit/>
          </a:bodyPr>
          <a:lstStyle/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qué</a:t>
            </a:r>
            <a:endParaRPr lang="es-ES" sz="9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contamos para la</a:t>
            </a: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Transformación</a:t>
            </a:r>
            <a:r>
              <a:rPr lang="es-E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08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8675" y="-12864"/>
            <a:ext cx="2592281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para avanzar </a:t>
            </a:r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la plena </a:t>
            </a:r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 en la educación</a:t>
            </a:r>
            <a:endParaRPr lang="es-ES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0302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902" r="7156" b="5511"/>
          <a:stretch>
            <a:fillRect/>
          </a:stretch>
        </p:blipFill>
        <p:spPr bwMode="auto">
          <a:xfrm rot="-4593942">
            <a:off x="9188697" y="4246560"/>
            <a:ext cx="2529668" cy="18708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65">
            <a:off x="7850259" y="3840873"/>
            <a:ext cx="1863544" cy="258372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8" descr="A:\9717000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7500" r="10001" b="20000"/>
          <a:stretch>
            <a:fillRect/>
          </a:stretch>
        </p:blipFill>
        <p:spPr bwMode="auto">
          <a:xfrm rot="967987">
            <a:off x="10188539" y="334189"/>
            <a:ext cx="1753531" cy="26146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3 Marcador de contenido" descr="20091116072629.jpg"/>
          <p:cNvPicPr>
            <a:picLocks noChangeAspect="1"/>
          </p:cNvPicPr>
          <p:nvPr/>
        </p:nvPicPr>
        <p:blipFill>
          <a:blip r:embed="rId7" cstate="print"/>
          <a:srcRect t="8366" r="3467" b="3486"/>
          <a:stretch>
            <a:fillRect/>
          </a:stretch>
        </p:blipFill>
        <p:spPr bwMode="auto">
          <a:xfrm rot="20624415">
            <a:off x="2364930" y="4368547"/>
            <a:ext cx="1786192" cy="2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rmación en Autodeterminación para Famili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34999">
            <a:off x="3672701" y="4543156"/>
            <a:ext cx="1381475" cy="190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70" y="316242"/>
            <a:ext cx="2386065" cy="159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78" y="759665"/>
            <a:ext cx="1867143" cy="266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9" y="2009228"/>
            <a:ext cx="2815546" cy="16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622">
            <a:off x="6334753" y="4246631"/>
            <a:ext cx="1827174" cy="2664671"/>
          </a:xfrm>
          <a:prstGeom prst="rect">
            <a:avLst/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1 Entrada de lápiz"/>
              <p14:cNvContentPartPr/>
              <p14:nvPr/>
            </p14:nvContentPartPr>
            <p14:xfrm>
              <a:off x="5663238" y="0"/>
              <a:ext cx="4552842" cy="685800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5079" y="-38160"/>
                <a:ext cx="4629161" cy="69343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51" y="73806"/>
            <a:ext cx="2790211" cy="12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 descr="20091116071940.jpg"/>
          <p:cNvPicPr>
            <a:picLocks noChangeAspect="1"/>
          </p:cNvPicPr>
          <p:nvPr/>
        </p:nvPicPr>
        <p:blipFill>
          <a:blip r:embed="rId16" cstate="print"/>
          <a:srcRect l="35268" t="31250" r="2856" b="26041"/>
          <a:stretch>
            <a:fillRect/>
          </a:stretch>
        </p:blipFill>
        <p:spPr bwMode="auto">
          <a:xfrm>
            <a:off x="4477499" y="5617120"/>
            <a:ext cx="1114208" cy="105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77" y="2104116"/>
            <a:ext cx="2790225" cy="197074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4" name="3 Grupo"/>
          <p:cNvGrpSpPr/>
          <p:nvPr/>
        </p:nvGrpSpPr>
        <p:grpSpPr>
          <a:xfrm>
            <a:off x="5419869" y="782864"/>
            <a:ext cx="2552468" cy="1159951"/>
            <a:chOff x="5087003" y="1137220"/>
            <a:chExt cx="1970700" cy="101378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03" y="1137220"/>
              <a:ext cx="1970700" cy="1013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>
              <a:off x="5106878" y="1157768"/>
              <a:ext cx="1918922" cy="26899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507107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>
                  <a:solidFill>
                    <a:prstClr val="black"/>
                  </a:solidFill>
                </a:rPr>
                <a:t>SISTEMAS EFICACES</a:t>
              </a:r>
            </a:p>
          </p:txBody>
        </p:sp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3" y="6200720"/>
            <a:ext cx="1567542" cy="480392"/>
          </a:xfrm>
          <a:prstGeom prst="rect">
            <a:avLst/>
          </a:prstGeom>
        </p:spPr>
      </p:pic>
      <p:pic>
        <p:nvPicPr>
          <p:cNvPr id="24" name="Picture 6" descr="Monograph – termómetro de pared – decoración interior – hogar – oficina – estilo nórdico – house doctor – Liderlamp – mgtf0220 (2)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r="30780"/>
          <a:stretch/>
        </p:blipFill>
        <p:spPr bwMode="auto">
          <a:xfrm>
            <a:off x="10993813" y="3483302"/>
            <a:ext cx="1326777" cy="339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548680"/>
            <a:ext cx="3942317" cy="55508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020290"/>
            <a:ext cx="4128459" cy="576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15413" y="6309320"/>
            <a:ext cx="5184576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ducaciontransformadoraglobal.org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938789" y="356659"/>
            <a:ext cx="6096000" cy="40010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s-ES" dirty="0"/>
              <a:t>informe </a:t>
            </a:r>
            <a:r>
              <a:rPr lang="es-ES" dirty="0" smtClean="0"/>
              <a:t>impulsado </a:t>
            </a:r>
            <a:r>
              <a:rPr lang="es-ES" dirty="0"/>
              <a:t>por la Fundación </a:t>
            </a:r>
            <a:r>
              <a:rPr lang="es-ES" dirty="0" err="1"/>
              <a:t>PwC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1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3" y="428398"/>
            <a:ext cx="4270829" cy="601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602513" y="428398"/>
            <a:ext cx="635725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Lo más temprano posible</a:t>
            </a:r>
          </a:p>
          <a:p>
            <a:endParaRPr lang="es-ES" sz="2800" dirty="0"/>
          </a:p>
          <a:p>
            <a:r>
              <a:rPr lang="es-ES" sz="3600" dirty="0" smtClean="0"/>
              <a:t>La educación inclusiva beneficia a todos</a:t>
            </a:r>
          </a:p>
          <a:p>
            <a:endParaRPr lang="es-ES" sz="2800" dirty="0"/>
          </a:p>
          <a:p>
            <a:r>
              <a:rPr lang="es-ES" sz="3600" dirty="0" smtClean="0"/>
              <a:t>Profesionales altamente cualificados</a:t>
            </a:r>
          </a:p>
          <a:p>
            <a:endParaRPr lang="es-ES" sz="2800" dirty="0"/>
          </a:p>
          <a:p>
            <a:r>
              <a:rPr lang="es-ES" sz="3600" dirty="0" smtClean="0"/>
              <a:t>Sistemas de apoyo y mecanismos de financiación</a:t>
            </a:r>
          </a:p>
          <a:p>
            <a:endParaRPr lang="es-ES" sz="2800" dirty="0"/>
          </a:p>
          <a:p>
            <a:r>
              <a:rPr lang="es-ES" sz="3600" dirty="0" smtClean="0"/>
              <a:t>Datos fiables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447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02141" y="1277079"/>
            <a:ext cx="8790789" cy="4580733"/>
          </a:xfrm>
          <a:prstGeom prst="rect">
            <a:avLst/>
          </a:prstGeom>
          <a:noFill/>
        </p:spPr>
        <p:txBody>
          <a:bodyPr wrap="none" lIns="101593" tIns="50796" rIns="101593" bIns="50796">
            <a:spAutoFit/>
          </a:bodyPr>
          <a:lstStyle/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Cómo </a:t>
            </a:r>
            <a:endParaRPr lang="es-ES" sz="9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proponemos la </a:t>
            </a: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Transformación</a:t>
            </a:r>
            <a:r>
              <a:rPr lang="es-E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08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vier Tamarit\AppData\Local\Microsoft\Windows\INetCache\IE\3ID2Y78O\Nature.1200x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56928" y="3245768"/>
            <a:ext cx="14448928" cy="36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que queremos</a:t>
            </a:r>
            <a:endParaRPr lang="es-ES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99647" y="614149"/>
            <a:ext cx="8162365" cy="2169994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152238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59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8926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7290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520" indent="-114165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783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400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234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72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4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es-ES" sz="4000" b="1" dirty="0"/>
              <a:t>¿Hacemos </a:t>
            </a:r>
            <a:r>
              <a:rPr lang="es-ES" sz="4000" b="1" dirty="0">
                <a:solidFill>
                  <a:schemeClr val="bg1"/>
                </a:solidFill>
              </a:rPr>
              <a:t>todos,  </a:t>
            </a:r>
            <a:r>
              <a:rPr lang="es-ES" sz="4000" b="1" dirty="0"/>
              <a:t>bien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y a tiempo </a:t>
            </a:r>
            <a:r>
              <a:rPr lang="es-ES" sz="4000" b="1" dirty="0"/>
              <a:t>las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buenas </a:t>
            </a:r>
            <a:r>
              <a:rPr lang="es-ES" sz="4000" b="1" dirty="0"/>
              <a:t>cosas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que debemos hacer </a:t>
            </a:r>
            <a:r>
              <a:rPr lang="es-ES" sz="4000" b="1" dirty="0"/>
              <a:t>y avanzamos?</a:t>
            </a:r>
            <a:r>
              <a:rPr lang="es-ES_tradnl" altLang="zh-CN" sz="40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  <a:cs typeface="Arial" pitchFamily="34" charset="0"/>
              </a:rPr>
              <a:t>”</a:t>
            </a:r>
            <a:endParaRPr lang="es-ES_tradnl" altLang="zh-CN" sz="4000" dirty="0">
              <a:solidFill>
                <a:schemeClr val="accent6">
                  <a:lumMod val="50000"/>
                </a:schemeClr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04130" y="619874"/>
            <a:ext cx="8162365" cy="2169994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152238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59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8926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7290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520" indent="-114165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783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400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234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72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40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es-ES" sz="4000" b="1" dirty="0"/>
              <a:t>¿Hacemos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todos,  </a:t>
            </a:r>
            <a:r>
              <a:rPr lang="es-ES" sz="4000" b="1" dirty="0"/>
              <a:t>bien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y a tiempo </a:t>
            </a:r>
            <a:r>
              <a:rPr lang="es-ES" sz="4000" b="1" dirty="0"/>
              <a:t>las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buenas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/>
              <a:t>cosas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</a:rPr>
              <a:t>que debemos hacer </a:t>
            </a:r>
            <a:r>
              <a:rPr lang="es-ES" sz="4000" b="1" dirty="0"/>
              <a:t>y avanzamos?</a:t>
            </a:r>
            <a:r>
              <a:rPr lang="es-ES_tradnl" altLang="zh-CN" sz="40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  <a:cs typeface="Arial" pitchFamily="34" charset="0"/>
              </a:rPr>
              <a:t>”</a:t>
            </a:r>
            <a:endParaRPr lang="es-ES_tradnl" altLang="zh-CN" sz="4000" dirty="0">
              <a:solidFill>
                <a:schemeClr val="accent6">
                  <a:lumMod val="50000"/>
                </a:schemeClr>
              </a:solidFill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15" y="3187039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26603" y="764704"/>
            <a:ext cx="11265252" cy="348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1593" tIns="50796" rIns="101593" bIns="50796">
            <a:spAutoFit/>
          </a:bodyPr>
          <a:lstStyle/>
          <a:p>
            <a:r>
              <a:rPr lang="es-ES" sz="1600" dirty="0" err="1">
                <a:solidFill>
                  <a:prstClr val="black"/>
                </a:solidFill>
              </a:rPr>
              <a:t>Kania</a:t>
            </a:r>
            <a:r>
              <a:rPr lang="es-ES" sz="1600" dirty="0">
                <a:solidFill>
                  <a:prstClr val="black"/>
                </a:solidFill>
              </a:rPr>
              <a:t>, J. y </a:t>
            </a:r>
            <a:r>
              <a:rPr lang="es-ES" sz="1600" dirty="0" err="1">
                <a:solidFill>
                  <a:prstClr val="black"/>
                </a:solidFill>
              </a:rPr>
              <a:t>Kramer</a:t>
            </a:r>
            <a:r>
              <a:rPr lang="es-ES" sz="1600" dirty="0">
                <a:solidFill>
                  <a:prstClr val="black"/>
                </a:solidFill>
              </a:rPr>
              <a:t>, M. (2013). </a:t>
            </a:r>
            <a:r>
              <a:rPr lang="en-US" sz="1600" dirty="0">
                <a:solidFill>
                  <a:prstClr val="black"/>
                </a:solidFill>
              </a:rPr>
              <a:t>Embracing emergence: How collective impact addresses complexity. </a:t>
            </a:r>
            <a:r>
              <a:rPr lang="es-ES" sz="1600" i="1" dirty="0">
                <a:solidFill>
                  <a:prstClr val="black"/>
                </a:solidFill>
              </a:rPr>
              <a:t>Stanford Social </a:t>
            </a:r>
            <a:r>
              <a:rPr lang="es-ES" sz="1600" i="1" dirty="0" err="1">
                <a:solidFill>
                  <a:prstClr val="black"/>
                </a:solidFill>
              </a:rPr>
              <a:t>Innovation</a:t>
            </a:r>
            <a:r>
              <a:rPr lang="es-ES" sz="1600" i="1" dirty="0">
                <a:solidFill>
                  <a:prstClr val="black"/>
                </a:solidFill>
              </a:rPr>
              <a:t> </a:t>
            </a:r>
            <a:r>
              <a:rPr lang="es-ES" sz="1600" i="1" dirty="0" err="1">
                <a:solidFill>
                  <a:prstClr val="black"/>
                </a:solidFill>
              </a:rPr>
              <a:t>Review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6603" y="456927"/>
            <a:ext cx="11265252" cy="348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1593" tIns="50796" rIns="101593" bIns="50796">
            <a:spAutoFit/>
          </a:bodyPr>
          <a:lstStyle/>
          <a:p>
            <a:r>
              <a:rPr lang="es-ES" sz="1600" dirty="0" err="1">
                <a:solidFill>
                  <a:prstClr val="black"/>
                </a:solidFill>
              </a:rPr>
              <a:t>Kania</a:t>
            </a:r>
            <a:r>
              <a:rPr lang="es-ES" sz="1600" dirty="0">
                <a:solidFill>
                  <a:prstClr val="black"/>
                </a:solidFill>
              </a:rPr>
              <a:t>, J. y </a:t>
            </a:r>
            <a:r>
              <a:rPr lang="es-ES" sz="1600" dirty="0" err="1">
                <a:solidFill>
                  <a:prstClr val="black"/>
                </a:solidFill>
              </a:rPr>
              <a:t>Kramer</a:t>
            </a:r>
            <a:r>
              <a:rPr lang="es-ES" sz="1600" dirty="0">
                <a:solidFill>
                  <a:prstClr val="black"/>
                </a:solidFill>
              </a:rPr>
              <a:t>, M. (2011). </a:t>
            </a:r>
            <a:r>
              <a:rPr lang="en-US" sz="1600" dirty="0">
                <a:solidFill>
                  <a:prstClr val="black"/>
                </a:solidFill>
              </a:rPr>
              <a:t>Collective Impact. </a:t>
            </a:r>
            <a:r>
              <a:rPr lang="es-ES" sz="1600" i="1" dirty="0">
                <a:solidFill>
                  <a:prstClr val="black"/>
                </a:solidFill>
              </a:rPr>
              <a:t>Stanford Social </a:t>
            </a:r>
            <a:r>
              <a:rPr lang="es-ES" sz="1600" i="1" dirty="0" err="1">
                <a:solidFill>
                  <a:prstClr val="black"/>
                </a:solidFill>
              </a:rPr>
              <a:t>Innovation</a:t>
            </a:r>
            <a:r>
              <a:rPr lang="es-ES" sz="1600" i="1" dirty="0">
                <a:solidFill>
                  <a:prstClr val="black"/>
                </a:solidFill>
              </a:rPr>
              <a:t> </a:t>
            </a:r>
            <a:r>
              <a:rPr lang="es-ES" sz="1600" i="1" dirty="0" err="1">
                <a:solidFill>
                  <a:prstClr val="black"/>
                </a:solidFill>
              </a:rPr>
              <a:t>Review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3" y="3149633"/>
            <a:ext cx="2249238" cy="2822215"/>
          </a:xfrm>
          <a:prstGeom prst="ellipse">
            <a:avLst/>
          </a:prstGeom>
          <a:ln w="381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1113509"/>
            <a:ext cx="3726088" cy="24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68" y="3825064"/>
            <a:ext cx="3407321" cy="1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74460" y="6264322"/>
            <a:ext cx="844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Las cinco condiciones del impacto colectivo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4" descr="Resultado de imagen de comunicación consta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5" y="1387988"/>
            <a:ext cx="3579623" cy="2341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3 Entrada de lápiz"/>
              <p14:cNvContentPartPr/>
              <p14:nvPr/>
            </p14:nvContentPartPr>
            <p14:xfrm>
              <a:off x="2437920" y="2116440"/>
              <a:ext cx="8295840" cy="29379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560" y="2107080"/>
                <a:ext cx="8314560" cy="29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4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5.colorir.com/desenhos/color/201117/63a348dcc3a7f8004d94090a02907e4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080">
            <a:off x="-454541" y="2604730"/>
            <a:ext cx="4652753" cy="43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2" y="95534"/>
            <a:ext cx="3019328" cy="2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edia-exp2.licdn.com/mpr/mpr/AAEAAQAAAAAAAAdMAAAAJDM4ZWYzMzMzLWEyMTYtNDI5OS04YzFhLTMzNzM3ODYxYTllZQ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31" y="1405719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 rot="20817566">
            <a:off x="2788193" y="447353"/>
            <a:ext cx="6252145" cy="3030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15978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Impacto colectivo 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mplementación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7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42857" y="6475772"/>
            <a:ext cx="6458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Imagen extraída de: https</a:t>
            </a:r>
            <a:r>
              <a:rPr lang="es-ES" sz="1400" dirty="0"/>
              <a:t>://commons.wikimedia.org/wiki/File:JoseOrtegayGasset.jpg</a:t>
            </a:r>
          </a:p>
        </p:txBody>
      </p:sp>
      <p:pic>
        <p:nvPicPr>
          <p:cNvPr id="2052" name="Picture 4" descr="https://upload.wikimedia.org/wikipedia/commons/5/5c/JoseOrtegayGas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7714" cy="69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18628" y="1727200"/>
            <a:ext cx="61830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tx2"/>
                </a:solidFill>
              </a:rPr>
              <a:t>“Las ideas se tienen; </a:t>
            </a:r>
          </a:p>
          <a:p>
            <a:r>
              <a:rPr lang="es-ES" sz="4800" dirty="0" smtClean="0">
                <a:solidFill>
                  <a:schemeClr val="tx2"/>
                </a:solidFill>
              </a:rPr>
              <a:t>en las creencias se está”</a:t>
            </a:r>
          </a:p>
          <a:p>
            <a:endParaRPr lang="es-ES" sz="4800" dirty="0" smtClean="0">
              <a:solidFill>
                <a:schemeClr val="tx2"/>
              </a:solidFill>
            </a:endParaRPr>
          </a:p>
          <a:p>
            <a:r>
              <a:rPr lang="es-ES" sz="2800" dirty="0" smtClean="0">
                <a:solidFill>
                  <a:schemeClr val="tx2"/>
                </a:solidFill>
              </a:rPr>
              <a:t>José Ortega y Gasset. Ideas y creencias. 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2743375" y="1525616"/>
            <a:ext cx="6908625" cy="4616467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6789"/>
            <a:ext cx="10515600" cy="912125"/>
          </a:xfrm>
        </p:spPr>
        <p:txBody>
          <a:bodyPr/>
          <a:lstStyle/>
          <a:p>
            <a:pPr algn="ctr"/>
            <a:r>
              <a:rPr lang="es-ES" dirty="0" smtClean="0"/>
              <a:t>Proceso general de </a:t>
            </a:r>
            <a:r>
              <a:rPr lang="es-ES" dirty="0"/>
              <a:t>transformación</a:t>
            </a:r>
          </a:p>
        </p:txBody>
      </p:sp>
      <p:pic>
        <p:nvPicPr>
          <p:cNvPr id="13330" name="Picture 18" descr="http://2.bp.blogspot.com/_fKL--W2DIIE/TK29Vwyr7lI/AAAAAAAAAE4/iVJOg_FVfAI/s1600/camara+fotograf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68" y="1651826"/>
            <a:ext cx="3159074" cy="15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www.alava-ing.es/repositorio/2da0/alava-ingenieros/516/4/formacion-servicio-tecn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78" y="1525616"/>
            <a:ext cx="2860376" cy="2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1.bp.blogspot.com/-xdGLwF5fZf0/Tx1NEsVPaRI/AAAAAAAAAMQ/yrbPkcie2xM/s1600/clu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6300" y1="7584" x2="66300" y2="7584"/>
                        <a14:foregroundMark x1="66300" y1="7584" x2="66300" y2="7584"/>
                        <a14:foregroundMark x1="41026" y1="13202" x2="76190" y2="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03" y="4093664"/>
            <a:ext cx="2094451" cy="20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://www.estartap.com/wp-content/uploads/2013/12/Trabajo-en-equip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0000" l="1000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19" y="4725340"/>
            <a:ext cx="3791396" cy="2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http://static.freepik.com/foto-gratis/sin-hdr-fx1-de-video-vector-de-la-camara_6323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768" l="97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09" y="4084828"/>
            <a:ext cx="3097732" cy="19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3415" y1="23664" x2="23415" y2="23664"/>
                        <a14:foregroundMark x1="27805" y1="60305" x2="27805" y2="60305"/>
                        <a14:foregroundMark x1="30732" y1="42366" x2="30732" y2="42366"/>
                        <a14:foregroundMark x1="40000" y1="45802" x2="40000" y2="45802"/>
                        <a14:foregroundMark x1="23415" y1="89695" x2="23415" y2="89695"/>
                        <a14:foregroundMark x1="18537" y1="34351" x2="18537" y2="34351"/>
                        <a14:foregroundMark x1="32195" y1="37405" x2="32195" y2="37405"/>
                        <a14:foregroundMark x1="29756" y1="34351" x2="29756" y2="34351"/>
                        <a14:foregroundMark x1="29756" y1="24046" x2="29756" y2="24046"/>
                        <a14:foregroundMark x1="87317" y1="5344" x2="87317" y2="5344"/>
                        <a14:foregroundMark x1="32195" y1="91985" x2="32195" y2="91985"/>
                        <a14:foregroundMark x1="40000" y1="85878" x2="40000" y2="85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4417" y="770106"/>
            <a:ext cx="983610" cy="21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63894" y="1396959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3415" y1="23664" x2="23415" y2="23664"/>
                        <a14:foregroundMark x1="27805" y1="60305" x2="27805" y2="60305"/>
                        <a14:foregroundMark x1="30732" y1="42366" x2="30732" y2="42366"/>
                        <a14:foregroundMark x1="40000" y1="45802" x2="40000" y2="45802"/>
                        <a14:foregroundMark x1="23415" y1="89695" x2="23415" y2="89695"/>
                        <a14:foregroundMark x1="18537" y1="34351" x2="18537" y2="34351"/>
                        <a14:foregroundMark x1="32195" y1="37405" x2="32195" y2="37405"/>
                        <a14:foregroundMark x1="29756" y1="34351" x2="29756" y2="34351"/>
                        <a14:foregroundMark x1="29756" y1="24046" x2="29756" y2="24046"/>
                        <a14:foregroundMark x1="87317" y1="5344" x2="87317" y2="5344"/>
                        <a14:foregroundMark x1="32195" y1="91985" x2="32195" y2="91985"/>
                        <a14:foregroundMark x1="40000" y1="85878" x2="40000" y2="85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96114" y="922203"/>
            <a:ext cx="885461" cy="19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2743375" y="1525616"/>
            <a:ext cx="6908625" cy="4616467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6789"/>
            <a:ext cx="10515600" cy="912125"/>
          </a:xfrm>
        </p:spPr>
        <p:txBody>
          <a:bodyPr/>
          <a:lstStyle/>
          <a:p>
            <a:pPr algn="ctr"/>
            <a:r>
              <a:rPr lang="es-ES" dirty="0" smtClean="0"/>
              <a:t>Proceso general de </a:t>
            </a:r>
            <a:r>
              <a:rPr lang="es-ES" dirty="0"/>
              <a:t>transformación</a:t>
            </a:r>
          </a:p>
        </p:txBody>
      </p:sp>
      <p:pic>
        <p:nvPicPr>
          <p:cNvPr id="13330" name="Picture 18" descr="http://2.bp.blogspot.com/_fKL--W2DIIE/TK29Vwyr7lI/AAAAAAAAAE4/iVJOg_FVfAI/s1600/camara+fotograf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68" y="1651826"/>
            <a:ext cx="3159074" cy="15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://www.alava-ing.es/repositorio/2da0/alava-ingenieros/516/4/formacion-servicio-tecn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78" y="1525616"/>
            <a:ext cx="2860376" cy="2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1.bp.blogspot.com/-xdGLwF5fZf0/Tx1NEsVPaRI/AAAAAAAAAMQ/yrbPkcie2xM/s1600/clu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6300" y1="7584" x2="66300" y2="7584"/>
                        <a14:foregroundMark x1="66300" y1="7584" x2="66300" y2="7584"/>
                        <a14:foregroundMark x1="41026" y1="13202" x2="76190" y2="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03" y="4093664"/>
            <a:ext cx="2094451" cy="20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://www.estartap.com/wp-content/uploads/2013/12/Trabajo-en-equip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0000" l="1000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19" y="4725340"/>
            <a:ext cx="3791396" cy="2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http://static.freepik.com/foto-gratis/sin-hdr-fx1-de-video-vector-de-la-camara_6323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768" l="97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09" y="4084828"/>
            <a:ext cx="3097732" cy="19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curvada hacia la izquierda"/>
          <p:cNvSpPr/>
          <p:nvPr/>
        </p:nvSpPr>
        <p:spPr>
          <a:xfrm>
            <a:off x="6197687" y="3073605"/>
            <a:ext cx="2347364" cy="1372540"/>
          </a:xfrm>
          <a:prstGeom prst="curvedLeftArrow">
            <a:avLst>
              <a:gd name="adj1" fmla="val 7989"/>
              <a:gd name="adj2" fmla="val 224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Flecha curvada hacia la izquierda"/>
          <p:cNvSpPr/>
          <p:nvPr/>
        </p:nvSpPr>
        <p:spPr>
          <a:xfrm rot="10800000">
            <a:off x="3719459" y="2972006"/>
            <a:ext cx="2347364" cy="1372540"/>
          </a:xfrm>
          <a:prstGeom prst="curvedLeftArrow">
            <a:avLst>
              <a:gd name="adj1" fmla="val 7989"/>
              <a:gd name="adj2" fmla="val 224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63894" y="1396959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s-E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750947" y="213613"/>
            <a:ext cx="2247081" cy="2758393"/>
            <a:chOff x="9426309" y="-90153"/>
            <a:chExt cx="2247081" cy="275839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3415" y1="23664" x2="23415" y2="23664"/>
                          <a14:foregroundMark x1="27805" y1="60305" x2="27805" y2="60305"/>
                          <a14:foregroundMark x1="30732" y1="42366" x2="30732" y2="42366"/>
                          <a14:foregroundMark x1="40000" y1="45802" x2="40000" y2="45802"/>
                          <a14:foregroundMark x1="23415" y1="89695" x2="23415" y2="89695"/>
                          <a14:foregroundMark x1="18537" y1="34351" x2="18537" y2="34351"/>
                          <a14:foregroundMark x1="32195" y1="37405" x2="32195" y2="37405"/>
                          <a14:foregroundMark x1="29756" y1="34351" x2="29756" y2="34351"/>
                          <a14:foregroundMark x1="29756" y1="24046" x2="29756" y2="24046"/>
                          <a14:foregroundMark x1="87317" y1="5344" x2="87317" y2="5344"/>
                          <a14:foregroundMark x1="32195" y1="91985" x2="32195" y2="91985"/>
                          <a14:foregroundMark x1="40000" y1="85878" x2="40000" y2="858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9426309" y="-90153"/>
              <a:ext cx="1278983" cy="275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3415" y1="23664" x2="23415" y2="23664"/>
                          <a14:foregroundMark x1="27805" y1="60305" x2="27805" y2="60305"/>
                          <a14:foregroundMark x1="30732" y1="42366" x2="30732" y2="42366"/>
                          <a14:foregroundMark x1="40000" y1="45802" x2="40000" y2="45802"/>
                          <a14:foregroundMark x1="23415" y1="89695" x2="23415" y2="89695"/>
                          <a14:foregroundMark x1="18537" y1="34351" x2="18537" y2="34351"/>
                          <a14:foregroundMark x1="32195" y1="37405" x2="32195" y2="37405"/>
                          <a14:foregroundMark x1="29756" y1="34351" x2="29756" y2="34351"/>
                          <a14:foregroundMark x1="29756" y1="24046" x2="29756" y2="24046"/>
                          <a14:foregroundMark x1="87317" y1="5344" x2="87317" y2="5344"/>
                          <a14:foregroundMark x1="32195" y1="91985" x2="32195" y2="91985"/>
                          <a14:foregroundMark x1="40000" y1="85878" x2="40000" y2="858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705292" y="464935"/>
              <a:ext cx="968098" cy="212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https://i1.wp.com/nasongroup.co/wp-content/uploads/2017/11/Yes-No-Buttons.png?fit=1280%2C640&amp;ssl=1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92241" y="718733"/>
            <a:ext cx="806883" cy="8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 rot="20491515" flipH="1">
            <a:off x="20272" y="2257935"/>
            <a:ext cx="10213751" cy="39608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1924334" y="767075"/>
            <a:ext cx="8699972" cy="5033226"/>
          </a:xfrm>
          <a:custGeom>
            <a:avLst/>
            <a:gdLst>
              <a:gd name="connsiteX0" fmla="*/ 0 w 8699972"/>
              <a:gd name="connsiteY0" fmla="*/ 5033226 h 5033226"/>
              <a:gd name="connsiteX1" fmla="*/ 3507475 w 8699972"/>
              <a:gd name="connsiteY1" fmla="*/ 4391782 h 5033226"/>
              <a:gd name="connsiteX2" fmla="*/ 6414448 w 8699972"/>
              <a:gd name="connsiteY2" fmla="*/ 2631220 h 5033226"/>
              <a:gd name="connsiteX3" fmla="*/ 8447965 w 8699972"/>
              <a:gd name="connsiteY3" fmla="*/ 297453 h 5033226"/>
              <a:gd name="connsiteX4" fmla="*/ 8598090 w 8699972"/>
              <a:gd name="connsiteY4" fmla="*/ 106385 h 503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972" h="5033226">
                <a:moveTo>
                  <a:pt x="0" y="5033226"/>
                </a:moveTo>
                <a:cubicBezTo>
                  <a:pt x="1219200" y="4912671"/>
                  <a:pt x="2438400" y="4792116"/>
                  <a:pt x="3507475" y="4391782"/>
                </a:cubicBezTo>
                <a:cubicBezTo>
                  <a:pt x="4576550" y="3991448"/>
                  <a:pt x="5591033" y="3313608"/>
                  <a:pt x="6414448" y="2631220"/>
                </a:cubicBezTo>
                <a:cubicBezTo>
                  <a:pt x="7237863" y="1948832"/>
                  <a:pt x="8084025" y="718259"/>
                  <a:pt x="8447965" y="297453"/>
                </a:cubicBezTo>
                <a:cubicBezTo>
                  <a:pt x="8811905" y="-123353"/>
                  <a:pt x="8704997" y="-8484"/>
                  <a:pt x="8598090" y="106385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blogs.icemd.com/blog-etapas-de-viaje-con-el-futuro-cliente/wp-content/uploads/sites/761/2015/06/carri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" y="5046924"/>
            <a:ext cx="1662889" cy="12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lifehacker.ru/wp-content/uploads/2016/09/Depositphotos_9704034_l-2015_1473424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33" y="2864446"/>
            <a:ext cx="1586176" cy="11507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cuerpomente.com/medio/2017/01/25/cocinar-con-harina-de-garbanzos_683x568_dcd3d9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8" y="663152"/>
            <a:ext cx="1369792" cy="11391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/>
          <p:nvPr/>
        </p:nvSpPr>
        <p:spPr>
          <a:xfrm>
            <a:off x="544270" y="4478657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exploración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92554" y="3795264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instalación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84382" y="2197121"/>
            <a:ext cx="354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mplementación inicial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84446" y="99480"/>
            <a:ext cx="343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lena implementación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0442" y="120744"/>
            <a:ext cx="6828987" cy="13849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chemeClr val="accent6">
                    <a:lumMod val="50000"/>
                  </a:schemeClr>
                </a:solidFill>
              </a:rPr>
              <a:t>Microproyectos</a:t>
            </a:r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</a:rPr>
              <a:t> de libre elección</a:t>
            </a:r>
          </a:p>
          <a:p>
            <a:pPr algn="ct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12 Conector angular"/>
          <p:cNvCxnSpPr>
            <a:stCxn id="10" idx="2"/>
            <a:endCxn id="11" idx="0"/>
          </p:cNvCxnSpPr>
          <p:nvPr/>
        </p:nvCxnSpPr>
        <p:spPr>
          <a:xfrm rot="16200000" flipH="1">
            <a:off x="3635125" y="1495549"/>
            <a:ext cx="854261" cy="874639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 rot="18582402">
            <a:off x="8489816" y="3090323"/>
            <a:ext cx="3770113" cy="58281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233347"/>
              </a:avLst>
            </a:prstTxWarp>
            <a:spAutoFit/>
          </a:bodyPr>
          <a:lstStyle/>
          <a:p>
            <a:pPr algn="ctr"/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</a:t>
            </a:r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mpliación a escala</a:t>
            </a:r>
            <a:endParaRPr lang="es-ES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" y="5222564"/>
            <a:ext cx="676896" cy="451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6" descr="https://blog.oxfamintermon.org/wp-content/uploads/2015/05/receta-galletas-726x4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23" y="4478657"/>
            <a:ext cx="1690827" cy="11365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Rectángulo"/>
          <p:cNvSpPr/>
          <p:nvPr/>
        </p:nvSpPr>
        <p:spPr>
          <a:xfrm rot="20388906">
            <a:off x="3518802" y="2845027"/>
            <a:ext cx="244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632610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Escuela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08383" y="5906307"/>
            <a:ext cx="4511642" cy="8309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hlinkClick r:id="rId7"/>
              </a:rPr>
              <a:t>www.plena-transformacion.org</a:t>
            </a:r>
            <a:endParaRPr lang="es-ES" sz="2400" dirty="0" smtClean="0"/>
          </a:p>
          <a:p>
            <a:pPr algn="ctr"/>
            <a:r>
              <a:rPr lang="es-ES" sz="2400" dirty="0" smtClean="0">
                <a:hlinkClick r:id="rId8"/>
              </a:rPr>
              <a:t>www.elhuertodeideas.org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cxnSp>
        <p:nvCxnSpPr>
          <p:cNvPr id="6" name="5 Conector angular"/>
          <p:cNvCxnSpPr>
            <a:stCxn id="4" idx="1"/>
            <a:endCxn id="11" idx="4"/>
          </p:cNvCxnSpPr>
          <p:nvPr/>
        </p:nvCxnSpPr>
        <p:spPr>
          <a:xfrm rot="10800000">
            <a:off x="5754719" y="6116734"/>
            <a:ext cx="1753664" cy="205073"/>
          </a:xfrm>
          <a:prstGeom prst="bentConnector2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82" y="827595"/>
            <a:ext cx="1417644" cy="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" y="864062"/>
            <a:ext cx="1567542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94157" y="3634771"/>
            <a:ext cx="5980163" cy="2817544"/>
          </a:xfrm>
          <a:prstGeom prst="roundRect">
            <a:avLst>
              <a:gd name="adj" fmla="val 34623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 rot="20491515" flipH="1">
            <a:off x="5971894" y="1289999"/>
            <a:ext cx="4029357" cy="3497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1924334" y="767075"/>
            <a:ext cx="8699972" cy="5033226"/>
          </a:xfrm>
          <a:custGeom>
            <a:avLst/>
            <a:gdLst>
              <a:gd name="connsiteX0" fmla="*/ 0 w 8699972"/>
              <a:gd name="connsiteY0" fmla="*/ 5033226 h 5033226"/>
              <a:gd name="connsiteX1" fmla="*/ 3507475 w 8699972"/>
              <a:gd name="connsiteY1" fmla="*/ 4391782 h 5033226"/>
              <a:gd name="connsiteX2" fmla="*/ 6414448 w 8699972"/>
              <a:gd name="connsiteY2" fmla="*/ 2631220 h 5033226"/>
              <a:gd name="connsiteX3" fmla="*/ 8447965 w 8699972"/>
              <a:gd name="connsiteY3" fmla="*/ 297453 h 5033226"/>
              <a:gd name="connsiteX4" fmla="*/ 8598090 w 8699972"/>
              <a:gd name="connsiteY4" fmla="*/ 106385 h 503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9972" h="5033226">
                <a:moveTo>
                  <a:pt x="0" y="5033226"/>
                </a:moveTo>
                <a:cubicBezTo>
                  <a:pt x="1219200" y="4912671"/>
                  <a:pt x="2438400" y="4792116"/>
                  <a:pt x="3507475" y="4391782"/>
                </a:cubicBezTo>
                <a:cubicBezTo>
                  <a:pt x="4576550" y="3991448"/>
                  <a:pt x="5591033" y="3313608"/>
                  <a:pt x="6414448" y="2631220"/>
                </a:cubicBezTo>
                <a:cubicBezTo>
                  <a:pt x="7237863" y="1948832"/>
                  <a:pt x="8084025" y="718259"/>
                  <a:pt x="8447965" y="297453"/>
                </a:cubicBezTo>
                <a:cubicBezTo>
                  <a:pt x="8811905" y="-123353"/>
                  <a:pt x="8704997" y="-8484"/>
                  <a:pt x="8598090" y="106385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blogs.icemd.com/blog-etapas-de-viaje-con-el-futuro-cliente/wp-content/uploads/sites/761/2015/06/carri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5" y="5046924"/>
            <a:ext cx="1662889" cy="12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.oxfamintermon.org/wp-content/uploads/2015/05/receta-galletas-726x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23" y="4478657"/>
            <a:ext cx="1690827" cy="11365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cdn.lifehacker.ru/wp-content/uploads/2016/09/Depositphotos_9704034_l-2015_1473424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33" y="2864446"/>
            <a:ext cx="1586176" cy="11507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cuerpomente.com/medio/2017/01/25/cocinar-con-harina-de-garbanzos_683x568_dcd3d96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8" y="663152"/>
            <a:ext cx="1369792" cy="11391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/>
          <p:nvPr/>
        </p:nvSpPr>
        <p:spPr>
          <a:xfrm>
            <a:off x="544270" y="4478657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exploración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92554" y="3795264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instalación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84382" y="2197121"/>
            <a:ext cx="354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mplementación inicial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84446" y="99480"/>
            <a:ext cx="343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lena implementación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7495" y="263898"/>
            <a:ext cx="5422062" cy="120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</a:rPr>
              <a:t>Programas de Investigación</a:t>
            </a:r>
          </a:p>
          <a:p>
            <a:pPr algn="ct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12 Conector angular"/>
          <p:cNvCxnSpPr>
            <a:stCxn id="10" idx="2"/>
            <a:endCxn id="15" idx="1"/>
          </p:cNvCxnSpPr>
          <p:nvPr/>
        </p:nvCxnSpPr>
        <p:spPr>
          <a:xfrm rot="16200000" flipH="1">
            <a:off x="4239202" y="513551"/>
            <a:ext cx="994504" cy="2895856"/>
          </a:xfrm>
          <a:prstGeom prst="bentConnector2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 rot="18582402">
            <a:off x="8489816" y="3090323"/>
            <a:ext cx="3770113" cy="58281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233347"/>
              </a:avLst>
            </a:prstTxWarp>
            <a:spAutoFit/>
          </a:bodyPr>
          <a:lstStyle/>
          <a:p>
            <a:pPr algn="ctr"/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</a:t>
            </a:r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mpliación a escala</a:t>
            </a:r>
            <a:endParaRPr lang="es-ES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82" y="827595"/>
            <a:ext cx="1417644" cy="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 rot="20664760">
            <a:off x="6613695" y="1722595"/>
            <a:ext cx="244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632610"/>
              </a:avLst>
            </a:prstTxWarp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Escuelas</a:t>
            </a:r>
            <a:endParaRPr lang="es-E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03485" y="3817655"/>
            <a:ext cx="3389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Plena inclusión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03706" y="5534795"/>
            <a:ext cx="1824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Pilotajes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22 Conector angular"/>
          <p:cNvCxnSpPr/>
          <p:nvPr/>
        </p:nvCxnSpPr>
        <p:spPr>
          <a:xfrm rot="16200000" flipH="1">
            <a:off x="2059441" y="493074115"/>
            <a:ext cx="2170544" cy="27905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10" idx="2"/>
            <a:endCxn id="2" idx="0"/>
          </p:cNvCxnSpPr>
          <p:nvPr/>
        </p:nvCxnSpPr>
        <p:spPr>
          <a:xfrm rot="5400000">
            <a:off x="2201111" y="2547356"/>
            <a:ext cx="2170544" cy="4287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1 Título"/>
          <p:cNvSpPr txBox="1">
            <a:spLocks/>
          </p:cNvSpPr>
          <p:nvPr/>
        </p:nvSpPr>
        <p:spPr>
          <a:xfrm>
            <a:off x="1216334" y="51951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6000" smtClean="0"/>
              <a:t>despliegue</a:t>
            </a:r>
            <a:endParaRPr lang="es-ES" sz="6000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" y="864062"/>
            <a:ext cx="1567542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89714" y="2540000"/>
            <a:ext cx="7402286" cy="2322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Arco de bloque"/>
          <p:cNvSpPr/>
          <p:nvPr/>
        </p:nvSpPr>
        <p:spPr>
          <a:xfrm rot="16200000">
            <a:off x="4020458" y="1741715"/>
            <a:ext cx="3933371" cy="3947886"/>
          </a:xfrm>
          <a:prstGeom prst="blockArc">
            <a:avLst>
              <a:gd name="adj1" fmla="val 10751198"/>
              <a:gd name="adj2" fmla="val 21599996"/>
              <a:gd name="adj3" fmla="val 261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87143" y="1748972"/>
            <a:ext cx="6389454" cy="103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‘viaje’ organizado</a:t>
            </a:r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72629" y="4651830"/>
            <a:ext cx="6219371" cy="103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‘viaje’  libre</a:t>
            </a:r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4514" y="3200401"/>
            <a:ext cx="4804228" cy="103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21" y="1792515"/>
            <a:ext cx="24876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094507" y="3166909"/>
            <a:ext cx="19030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</a:t>
            </a:r>
            <a:endParaRPr lang="es-E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3410473"/>
            <a:ext cx="1596571" cy="6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47" y="2955402"/>
            <a:ext cx="2566601" cy="152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013894"/>
            <a:ext cx="2756690" cy="146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Monograph – termómetro de pared – decoración interior – hogar – oficina – estilo nórdico – house doctor – Liderlamp – mgtf0220 (2)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r="30780"/>
          <a:stretch/>
        </p:blipFill>
        <p:spPr bwMode="auto">
          <a:xfrm>
            <a:off x="11288900" y="2794443"/>
            <a:ext cx="744705" cy="190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540000"/>
            <a:ext cx="12192000" cy="2322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1748972"/>
            <a:ext cx="12192001" cy="103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" y="4651830"/>
            <a:ext cx="12192000" cy="10305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" y="1416690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3639" y="1863789"/>
            <a:ext cx="115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ODS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2030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48" y="1396802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366312" y="2008369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ACP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1" y="1396803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369424" y="1983346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AD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13" y="1396805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600577" y="1838048"/>
            <a:ext cx="115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ACCES. COGN.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84" y="1401679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490955" y="1983346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PATIOS 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írculos, Decoracion, Sombreado  PNG y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34" y="1396801"/>
            <a:ext cx="1688027" cy="17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488805" y="1843900"/>
            <a:ext cx="115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DERE-CHOS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intranet.plenainclusion.org/Colabora/Calidad%20de%20vida/transformacion/SiteAssets/E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43" y="4385935"/>
            <a:ext cx="143351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5033314" y="4143216"/>
            <a:ext cx="2125373" cy="2047741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curvado"/>
          <p:cNvCxnSpPr>
            <a:stCxn id="2050" idx="2"/>
            <a:endCxn id="7" idx="3"/>
          </p:cNvCxnSpPr>
          <p:nvPr/>
        </p:nvCxnSpPr>
        <p:spPr>
          <a:xfrm rot="16200000" flipH="1">
            <a:off x="1816431" y="2362934"/>
            <a:ext cx="2760889" cy="4295386"/>
          </a:xfrm>
          <a:prstGeom prst="curvedConnector3">
            <a:avLst>
              <a:gd name="adj1" fmla="val 119142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curvado"/>
          <p:cNvCxnSpPr>
            <a:stCxn id="9" idx="2"/>
            <a:endCxn id="7" idx="2"/>
          </p:cNvCxnSpPr>
          <p:nvPr/>
        </p:nvCxnSpPr>
        <p:spPr>
          <a:xfrm rot="16200000" flipH="1">
            <a:off x="2961192" y="3094965"/>
            <a:ext cx="2056792" cy="2087452"/>
          </a:xfrm>
          <a:prstGeom prst="curved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>
            <a:endCxn id="7" idx="1"/>
          </p:cNvCxnSpPr>
          <p:nvPr/>
        </p:nvCxnSpPr>
        <p:spPr>
          <a:xfrm rot="16200000" flipH="1">
            <a:off x="4482807" y="3581339"/>
            <a:ext cx="1327929" cy="395594"/>
          </a:xfrm>
          <a:prstGeom prst="curved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endCxn id="7" idx="7"/>
          </p:cNvCxnSpPr>
          <p:nvPr/>
        </p:nvCxnSpPr>
        <p:spPr>
          <a:xfrm rot="5400000">
            <a:off x="6304431" y="3673185"/>
            <a:ext cx="1312918" cy="226914"/>
          </a:xfrm>
          <a:prstGeom prst="curvedConnector3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curvado"/>
          <p:cNvCxnSpPr>
            <a:endCxn id="7" idx="6"/>
          </p:cNvCxnSpPr>
          <p:nvPr/>
        </p:nvCxnSpPr>
        <p:spPr>
          <a:xfrm rot="5400000">
            <a:off x="7150955" y="3137916"/>
            <a:ext cx="2036904" cy="2021439"/>
          </a:xfrm>
          <a:prstGeom prst="curvedConnector2">
            <a:avLst/>
          </a:prstGeom>
          <a:ln w="5715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curvado"/>
          <p:cNvCxnSpPr>
            <a:stCxn id="15" idx="2"/>
            <a:endCxn id="7" idx="5"/>
          </p:cNvCxnSpPr>
          <p:nvPr/>
        </p:nvCxnSpPr>
        <p:spPr>
          <a:xfrm rot="5400000">
            <a:off x="7574016" y="2388590"/>
            <a:ext cx="2775900" cy="4229065"/>
          </a:xfrm>
          <a:prstGeom prst="curvedConnector3">
            <a:avLst>
              <a:gd name="adj1" fmla="val 119038"/>
            </a:avLst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Monograph – termómetro de pared – decoración interior – hogar – oficina – estilo nórdico – house doctor – Liderlamp – mgtf0220 (2)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r="30780"/>
          <a:stretch/>
        </p:blipFill>
        <p:spPr bwMode="auto">
          <a:xfrm>
            <a:off x="10993813" y="3483302"/>
            <a:ext cx="1326777" cy="339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5369940" y="5657698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163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3031" y="215820"/>
            <a:ext cx="1199023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69 p</a:t>
            </a:r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ilotajes tándem educación </a:t>
            </a:r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especial</a:t>
            </a:r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 educación </a:t>
            </a:r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ordinaria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7 Conector angular"/>
          <p:cNvCxnSpPr>
            <a:stCxn id="32" idx="2"/>
            <a:endCxn id="2050" idx="0"/>
          </p:cNvCxnSpPr>
          <p:nvPr/>
        </p:nvCxnSpPr>
        <p:spPr>
          <a:xfrm rot="5400000">
            <a:off x="3296396" y="-1385062"/>
            <a:ext cx="554539" cy="504896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32" idx="2"/>
            <a:endCxn id="9" idx="0"/>
          </p:cNvCxnSpPr>
          <p:nvPr/>
        </p:nvCxnSpPr>
        <p:spPr>
          <a:xfrm rot="5400000">
            <a:off x="4254680" y="-446666"/>
            <a:ext cx="534651" cy="315228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32" idx="2"/>
            <a:endCxn id="11" idx="0"/>
          </p:cNvCxnSpPr>
          <p:nvPr/>
        </p:nvCxnSpPr>
        <p:spPr>
          <a:xfrm rot="5400000">
            <a:off x="5256235" y="554891"/>
            <a:ext cx="534652" cy="114917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49" name="2048 Conector angular"/>
          <p:cNvCxnSpPr>
            <a:stCxn id="32" idx="2"/>
            <a:endCxn id="17" idx="0"/>
          </p:cNvCxnSpPr>
          <p:nvPr/>
        </p:nvCxnSpPr>
        <p:spPr>
          <a:xfrm rot="16200000" flipH="1">
            <a:off x="6318922" y="641375"/>
            <a:ext cx="534650" cy="97620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2" name="2051 Conector angular"/>
          <p:cNvCxnSpPr>
            <a:stCxn id="32" idx="2"/>
            <a:endCxn id="13" idx="0"/>
          </p:cNvCxnSpPr>
          <p:nvPr/>
        </p:nvCxnSpPr>
        <p:spPr>
          <a:xfrm rot="16200000" flipH="1">
            <a:off x="7371810" y="-411512"/>
            <a:ext cx="534654" cy="308198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4" name="2053 Conector angular"/>
          <p:cNvCxnSpPr>
            <a:stCxn id="32" idx="2"/>
            <a:endCxn id="15" idx="0"/>
          </p:cNvCxnSpPr>
          <p:nvPr/>
        </p:nvCxnSpPr>
        <p:spPr>
          <a:xfrm rot="16200000" flipH="1">
            <a:off x="8317558" y="-1357261"/>
            <a:ext cx="539528" cy="497835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63" y="6319746"/>
            <a:ext cx="748316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8441380" y="2439317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0337752" y="2445011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329607" y="2402398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10226" y="2439317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207116" y="2402398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04441" y="2439317"/>
            <a:ext cx="1477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07" y="4533808"/>
            <a:ext cx="24876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6190957"/>
            <a:ext cx="1596571" cy="6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1 Título"/>
          <p:cNvSpPr txBox="1">
            <a:spLocks/>
          </p:cNvSpPr>
          <p:nvPr/>
        </p:nvSpPr>
        <p:spPr>
          <a:xfrm>
            <a:off x="3414800" y="6066971"/>
            <a:ext cx="5362397" cy="7867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 smtClean="0"/>
              <a:t>Impacto colectivo</a:t>
            </a:r>
            <a:endParaRPr lang="es-ES" sz="6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83159" y="3455603"/>
            <a:ext cx="802567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Comunidades Virtuales de Aprendizaje en la Intranet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647055" y="357979"/>
            <a:ext cx="8544945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2000" b="1" dirty="0" smtClean="0"/>
              <a:t>Colegios en Transformación (Galicia)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332" y="4005064"/>
            <a:ext cx="3503712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toda la educación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 la 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 para toda la educación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7" y="6187011"/>
            <a:ext cx="1567542" cy="480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13" y="5828912"/>
            <a:ext cx="5613231" cy="83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6" y="3719714"/>
            <a:ext cx="2359361" cy="200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853540" y="1440033"/>
            <a:ext cx="81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la parte de proyectos de carácter libre de la investigación –proyecto de innovación social subvencionado por el IRPF 2018– para la generación de una red para la educación inclusiva, hay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cuatro colegios de educación especial de Galicia.</a:t>
            </a:r>
          </a:p>
        </p:txBody>
      </p:sp>
      <p:pic>
        <p:nvPicPr>
          <p:cNvPr id="13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7" y="261838"/>
            <a:ext cx="1596571" cy="6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647055" y="357979"/>
            <a:ext cx="8544945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2000" b="1" dirty="0" smtClean="0"/>
              <a:t>Colegios en Transformación (Galicia)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332" y="4005064"/>
            <a:ext cx="3503712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toda la educación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 la 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 para toda la educación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53540" y="1048147"/>
            <a:ext cx="812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la parte de proyectos guiados de la investigación –proyecto de innovación social subvencionado por el IRPF 2018– para la generación de una red para la educación inclusiva, hay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cuatro colegios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Galicia (todos de Pontevedra) –dos de educación ordinaria y dos de educación especial–  trabajando en tándem.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7" y="6187011"/>
            <a:ext cx="1567542" cy="4803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4" y="3194005"/>
            <a:ext cx="7794172" cy="3233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ttp://www.cruzrojajuventud.org/principal/documents/56927/56989/LOGO-IRPF.jpg/31a6c96f-8039-439a-a62b-d2b70feddeed?t=1497519406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7" y="261838"/>
            <a:ext cx="1596571" cy="6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proyectos de microtransformación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10441"/>
            <a:ext cx="11021704" cy="461294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generación de centros de recursos para la inclusión</a:t>
            </a:r>
          </a:p>
          <a:p>
            <a:r>
              <a:rPr lang="es-ES" dirty="0" smtClean="0"/>
              <a:t>Acciones de sensibilización y concienciación</a:t>
            </a:r>
          </a:p>
          <a:p>
            <a:r>
              <a:rPr lang="es-ES" dirty="0" smtClean="0"/>
              <a:t>Apertura al entorno comunitario: otros colegios, empresas…</a:t>
            </a:r>
          </a:p>
          <a:p>
            <a:r>
              <a:rPr lang="es-ES" dirty="0" smtClean="0"/>
              <a:t>Capacitación para el emprendimiento</a:t>
            </a:r>
          </a:p>
          <a:p>
            <a:r>
              <a:rPr lang="es-ES" dirty="0" smtClean="0"/>
              <a:t>Con los derechos SÍ se juega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http://aprendiendoderechos.plenainclusion.org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</a:t>
            </a:r>
          </a:p>
          <a:p>
            <a:r>
              <a:rPr lang="es-ES" dirty="0" smtClean="0"/>
              <a:t>Trabajando los derechos desde el Aprendizaje basado en proyectos</a:t>
            </a:r>
          </a:p>
          <a:p>
            <a:r>
              <a:rPr lang="es-ES" dirty="0" smtClean="0"/>
              <a:t>Servicio de promoción comunitaria y apoyo a familias</a:t>
            </a:r>
          </a:p>
          <a:p>
            <a:r>
              <a:rPr lang="es-ES" dirty="0" smtClean="0"/>
              <a:t>Acceso a y uso educativo de las TIC: </a:t>
            </a:r>
            <a:r>
              <a:rPr lang="es-ES" dirty="0" smtClean="0">
                <a:hlinkClick r:id="rId3"/>
              </a:rPr>
              <a:t>www.proyectoraid.org</a:t>
            </a:r>
            <a:r>
              <a:rPr lang="es-ES" dirty="0" smtClean="0"/>
              <a:t> </a:t>
            </a:r>
          </a:p>
          <a:p>
            <a:r>
              <a:rPr lang="es-ES" dirty="0" smtClean="0"/>
              <a:t>Accesibilidad cognitiva en el centro y en el entorno</a:t>
            </a:r>
          </a:p>
          <a:p>
            <a:r>
              <a:rPr lang="es-ES" dirty="0" smtClean="0"/>
              <a:t>Autodeterminación, participación en órganos de gobierno del centro</a:t>
            </a:r>
          </a:p>
          <a:p>
            <a:r>
              <a:rPr lang="es-ES" dirty="0" smtClean="0"/>
              <a:t>Colaboración entre docentes y familiares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25087" y="6168788"/>
            <a:ext cx="652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www.elhuertodeideas.org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SC_0179.JPG"/>
          <p:cNvPicPr>
            <a:picLocks noChangeAspect="1"/>
          </p:cNvPicPr>
          <p:nvPr/>
        </p:nvPicPr>
        <p:blipFill rotWithShape="1">
          <a:blip r:embed="rId3" cstate="print"/>
          <a:srcRect l="8074" t="3855" r="23436" b="13097"/>
          <a:stretch/>
        </p:blipFill>
        <p:spPr>
          <a:xfrm>
            <a:off x="3647055" y="-12863"/>
            <a:ext cx="8544945" cy="68708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7055" y="6228606"/>
            <a:ext cx="3435916" cy="672075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“Bañistas en el Malecón”. </a:t>
            </a:r>
            <a:b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Habana (Alicia Tamarit)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2" tIns="60876" rIns="121732" bIns="60876" rtlCol="0" anchor="ctr"/>
          <a:lstStyle/>
          <a:p>
            <a:pPr algn="ctr" defTabSz="1014455"/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Irrenunciable dignidad:</a:t>
            </a:r>
          </a:p>
          <a:p>
            <a:pPr algn="ctr" defTabSz="1014455"/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Creencia</a:t>
            </a:r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competencia, voluntad</a:t>
            </a:r>
          </a:p>
        </p:txBody>
      </p:sp>
    </p:spTree>
    <p:extLst>
      <p:ext uri="{BB962C8B-B14F-4D97-AF65-F5344CB8AC3E}">
        <p14:creationId xmlns:p14="http://schemas.microsoft.com/office/powerpoint/2010/main" val="26326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4855" y="1436736"/>
            <a:ext cx="10804098" cy="4580733"/>
          </a:xfrm>
          <a:prstGeom prst="rect">
            <a:avLst/>
          </a:prstGeom>
          <a:noFill/>
        </p:spPr>
        <p:txBody>
          <a:bodyPr wrap="none" lIns="101593" tIns="50796" rIns="101593" bIns="50796">
            <a:spAutoFit/>
          </a:bodyPr>
          <a:lstStyle/>
          <a:p>
            <a:pPr algn="ctr"/>
            <a:r>
              <a:rPr lang="es-E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E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 qué </a:t>
            </a: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Transformación para</a:t>
            </a:r>
          </a:p>
          <a:p>
            <a:pPr algn="ctr"/>
            <a:r>
              <a:rPr lang="es-ES" sz="9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plena inclusión?</a:t>
            </a:r>
            <a:endParaRPr lang="es-ES" sz="9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7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Cuestión de </a:t>
            </a:r>
            <a:r>
              <a:rPr lang="es-E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derechos, de ciencia y de ética</a:t>
            </a:r>
            <a:endParaRPr lang="es-ES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80" y="4005064"/>
            <a:ext cx="5952661" cy="265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infanciasolidaria.org/wp-content/uploads/2015/10/12122706_1048523001845815_5448335629310879059_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 b="5944"/>
          <a:stretch/>
        </p:blipFill>
        <p:spPr bwMode="auto">
          <a:xfrm>
            <a:off x="7756427" y="644691"/>
            <a:ext cx="4139384" cy="24962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image.slidesharecdn.com/convenciondelaonusobrederechosdepersonascondiscapacidad-110215170514-phpapp01/95/convencion-de-la-onu-sobre-derechos-de-personas-con-discapacidad-1-728.jpg?cb=1297811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3" y="356660"/>
            <a:ext cx="2010512" cy="28196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5405882" y="3176348"/>
            <a:ext cx="124813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dirty="0" smtClean="0"/>
              <a:t>Art 24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710378" y="3954557"/>
            <a:ext cx="6034027" cy="400105"/>
          </a:xfrm>
          <a:prstGeom prst="rect">
            <a:avLst/>
          </a:prstGeom>
          <a:solidFill>
            <a:srgbClr val="FFFFFF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s-ES" dirty="0" smtClean="0"/>
              <a:t>Art 26 Carta de los derechos humanos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202049" y="3176347"/>
            <a:ext cx="124813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dirty="0" smtClean="0"/>
              <a:t>ODS 4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2 Entrada de lápiz"/>
              <p14:cNvContentPartPr/>
              <p14:nvPr/>
            </p14:nvContentPartPr>
            <p14:xfrm>
              <a:off x="5688000" y="5330880"/>
              <a:ext cx="438240" cy="480"/>
            </p14:xfrm>
          </p:contentPart>
        </mc:Choice>
        <mc:Fallback xmlns="">
          <p:pic>
            <p:nvPicPr>
              <p:cNvPr id="3" name="2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0160" y="3934800"/>
                <a:ext cx="360360" cy="127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21" y="3533285"/>
            <a:ext cx="2731825" cy="172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9"/>
          <a:stretch/>
        </p:blipFill>
        <p:spPr bwMode="auto">
          <a:xfrm>
            <a:off x="9602298" y="5713228"/>
            <a:ext cx="2457289" cy="9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Port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84" y="4904038"/>
            <a:ext cx="1207427" cy="1566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767">
            <a:off x="10921345" y="3390034"/>
            <a:ext cx="1163971" cy="16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modelo de sociedad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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modelo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de educación</a:t>
            </a:r>
            <a:endParaRPr lang="es-ES_tradn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3393" y="1628802"/>
            <a:ext cx="4328584" cy="4823817"/>
          </a:xfrm>
        </p:spPr>
        <p:txBody>
          <a:bodyPr>
            <a:normAutofit/>
          </a:bodyPr>
          <a:lstStyle/>
          <a:p>
            <a:r>
              <a:rPr lang="es-ES" sz="3200" dirty="0"/>
              <a:t>De un modelo de educación centrada en contenidos y orientada a la producción en la vida adulta, fruto de una sociedad productiva…</a:t>
            </a:r>
            <a:endParaRPr lang="es-ES_tradnl" sz="3200" dirty="0"/>
          </a:p>
        </p:txBody>
      </p:sp>
      <p:sp>
        <p:nvSpPr>
          <p:cNvPr id="520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711958" y="1556793"/>
            <a:ext cx="5452533" cy="5183187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…a un modelo de educación centrada en el alumnado y orientada a su calidad de vida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y a su felicidad, en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un entorno de justicia y contribución social,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de plena inclusión moral, fruto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de una sociedad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humanizadora.</a:t>
            </a:r>
            <a:endParaRPr lang="es-ES_tradn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96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69257" y="101601"/>
            <a:ext cx="11161486" cy="6618514"/>
          </a:xfrm>
          <a:prstGeom prst="round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92382260"/>
              </p:ext>
            </p:extLst>
          </p:nvPr>
        </p:nvGraphicFramePr>
        <p:xfrm>
          <a:off x="1436914" y="181432"/>
          <a:ext cx="9826171" cy="653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22400" y="609600"/>
            <a:ext cx="245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</a:rPr>
              <a:t>apoyos</a:t>
            </a:r>
            <a:endParaRPr lang="es-E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788400" y="609600"/>
            <a:ext cx="245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</a:rPr>
              <a:t>ética</a:t>
            </a:r>
            <a:endParaRPr lang="es-E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5143" y="5114630"/>
            <a:ext cx="494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</a:rPr>
              <a:t>compromiso</a:t>
            </a:r>
            <a:endParaRPr lang="es-E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302170" y="5114630"/>
            <a:ext cx="418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</a:rPr>
              <a:t>bienestar</a:t>
            </a:r>
            <a:endParaRPr lang="es-E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¿Para qué una buena educación?*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97152"/>
          </a:xfrm>
        </p:spPr>
        <p:txBody>
          <a:bodyPr/>
          <a:lstStyle/>
          <a:p>
            <a:r>
              <a:rPr lang="es-ES" sz="3600" dirty="0" smtClean="0"/>
              <a:t>Facilitar el desarrollo individual y social de las personas con el objetivo de:</a:t>
            </a:r>
          </a:p>
          <a:p>
            <a:pPr lvl="1"/>
            <a:r>
              <a:rPr lang="es-ES" sz="3200" dirty="0" smtClean="0"/>
              <a:t>Formar individuos con pensamiento crítico</a:t>
            </a:r>
          </a:p>
          <a:p>
            <a:pPr lvl="1"/>
            <a:r>
              <a:rPr lang="es-ES" sz="3200" dirty="0" smtClean="0"/>
              <a:t>Fomentar la participación ciudadana en sociedad</a:t>
            </a:r>
          </a:p>
          <a:p>
            <a:pPr lvl="1"/>
            <a:r>
              <a:rPr lang="es-ES" sz="3200" dirty="0" smtClean="0"/>
              <a:t>Desarrollar valores que fortalezcan el capital social y democrático de los países</a:t>
            </a:r>
          </a:p>
          <a:p>
            <a:pPr lvl="1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Promover la felicidad de los individuos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*Alberto Rodríguez. Banco Mundial, Gerente del sector de educación para Europa y Asia Central). MECD mayo 2014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0" y="1340768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troecuador.com.ec/wp-content/uploads/2009/08/ni%c3%b1os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4" y="3649661"/>
            <a:ext cx="4713359" cy="32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dirty="0" err="1"/>
              <a:t>Schalock</a:t>
            </a:r>
            <a:r>
              <a:rPr lang="es-ES_tradnl" sz="2000" dirty="0"/>
              <a:t>, R. L. y Verdugo, M. A. (2003</a:t>
            </a:r>
            <a:r>
              <a:rPr lang="es-ES_tradnl" sz="2000" dirty="0" smtClean="0"/>
              <a:t>). </a:t>
            </a:r>
            <a:r>
              <a:rPr lang="es-ES_tradnl" sz="2000" b="1" dirty="0"/>
              <a:t>Calidad de vida. Manual para profesionales de la educación, salud y servicios sociales.</a:t>
            </a:r>
            <a:r>
              <a:rPr lang="es-ES_tradnl" sz="2000" dirty="0"/>
              <a:t> </a:t>
            </a:r>
            <a:r>
              <a:rPr lang="en-GB" sz="2000" dirty="0"/>
              <a:t>Madrid: </a:t>
            </a:r>
            <a:r>
              <a:rPr lang="en-GB" sz="2000" dirty="0" err="1"/>
              <a:t>Alianza</a:t>
            </a:r>
            <a:r>
              <a:rPr lang="es-ES_tradnl" sz="2000" dirty="0"/>
              <a:t>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624114" y="1701937"/>
            <a:ext cx="10580914" cy="316770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S" sz="3200" dirty="0" smtClean="0"/>
              <a:t>	“...es necesario </a:t>
            </a:r>
            <a:r>
              <a:rPr lang="es-ES" sz="3200" dirty="0"/>
              <a:t>que la escuela se centre en las múltiples dimensiones de la vida de cada alumno. Y que los éxitos y los fracasos, la planificación educativa y su evaluación, respondan a las necesidades y deseos de los alumnos en esas dimensiones” (p. 72)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5961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vier Tamarit\AppData\Local\Microsoft\Windows\INetCache\IE\3ID2Y78O\Nature.1200x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78" y="3797830"/>
            <a:ext cx="12240677" cy="30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48677" y="-12864"/>
            <a:ext cx="3695732" cy="687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902" rIns="121792" bIns="60902" rtlCol="0" anchor="ctr"/>
          <a:lstStyle/>
          <a:p>
            <a:pPr algn="ctr" defTabSz="1014935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que queremos</a:t>
            </a:r>
          </a:p>
          <a:p>
            <a:pPr algn="ctr" defTabSz="1014935"/>
            <a:r>
              <a:rPr lang="es-E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(FEAPS, 2009)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48918" y="875407"/>
            <a:ext cx="7633171" cy="2169994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152238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59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8926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7290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520" indent="-114165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783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4005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234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72" indent="-152238" algn="l" defTabSz="7611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ES_tradnl" altLang="zh-CN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poder para construir</a:t>
            </a:r>
            <a:r>
              <a:rPr lang="es-ES_tradnl" altLang="zh-CN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desplegar y defender su proyecto vital en contextos de convivencia </a:t>
            </a:r>
            <a:r>
              <a:rPr lang="es-ES_tradnl" altLang="zh-CN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justos”</a:t>
            </a:r>
            <a:endParaRPr lang="es-ES_tradnl" altLang="zh-CN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93" y="4470244"/>
            <a:ext cx="1393028" cy="1862174"/>
          </a:xfrm>
          <a:prstGeom prst="rect">
            <a:avLst/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00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1727</TotalTime>
  <Words>937</Words>
  <Application>Microsoft Office PowerPoint</Application>
  <PresentationFormat>Personalizado</PresentationFormat>
  <Paragraphs>170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A transformación da escola cara a plena inclusión</vt:lpstr>
      <vt:lpstr>Presentación de PowerPoint</vt:lpstr>
      <vt:lpstr>Presentación de PowerPoint</vt:lpstr>
      <vt:lpstr>Presentación de PowerPoint</vt:lpstr>
      <vt:lpstr>modelo de sociedad modelo de educación</vt:lpstr>
      <vt:lpstr>Presentación de PowerPoint</vt:lpstr>
      <vt:lpstr>¿Para qué una buena educación?*</vt:lpstr>
      <vt:lpstr>Schalock, R. L. y Verdugo, M. A. (2003). Calidad de vida. Manual para profesionales de la educación, salud y servicios sociales. Madrid: Alianza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general de transformación</vt:lpstr>
      <vt:lpstr>Proceso general de transformación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Otros proyectos de microtransformación</vt:lpstr>
      <vt:lpstr>“Bañistas en el Malecón”.  La Habana (Alicia Tamarit)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Profesorado</cp:lastModifiedBy>
  <cp:revision>141</cp:revision>
  <dcterms:created xsi:type="dcterms:W3CDTF">2013-07-30T10:51:27Z</dcterms:created>
  <dcterms:modified xsi:type="dcterms:W3CDTF">2018-09-14T14:15:34Z</dcterms:modified>
</cp:coreProperties>
</file>