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61" r:id="rId6"/>
    <p:sldId id="259" r:id="rId7"/>
    <p:sldId id="263" r:id="rId8"/>
    <p:sldId id="262" r:id="rId9"/>
    <p:sldId id="265" r:id="rId10"/>
    <p:sldId id="267" r:id="rId11"/>
    <p:sldId id="268" r:id="rId12"/>
    <p:sldId id="269" r:id="rId13"/>
    <p:sldId id="270" r:id="rId14"/>
    <p:sldId id="271" r:id="rId15"/>
    <p:sldId id="26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CDF0-940A-41C2-A04D-F9BD15AA0A50}" type="datetimeFigureOut">
              <a:rPr lang="es-ES" smtClean="0"/>
              <a:pPr/>
              <a:t>07/05/2013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B7057-3F9D-44C6-B689-D1C5687BB6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CDF0-940A-41C2-A04D-F9BD15AA0A50}" type="datetimeFigureOut">
              <a:rPr lang="es-ES" smtClean="0"/>
              <a:pPr/>
              <a:t>07/05/2013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B7057-3F9D-44C6-B689-D1C5687BB6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CDF0-940A-41C2-A04D-F9BD15AA0A50}" type="datetimeFigureOut">
              <a:rPr lang="es-ES" smtClean="0"/>
              <a:pPr/>
              <a:t>07/05/2013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B7057-3F9D-44C6-B689-D1C5687BB6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CDF0-940A-41C2-A04D-F9BD15AA0A50}" type="datetimeFigureOut">
              <a:rPr lang="es-ES" smtClean="0"/>
              <a:pPr/>
              <a:t>07/05/2013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B7057-3F9D-44C6-B689-D1C5687BB6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CDF0-940A-41C2-A04D-F9BD15AA0A50}" type="datetimeFigureOut">
              <a:rPr lang="es-ES" smtClean="0"/>
              <a:pPr/>
              <a:t>07/05/2013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B7057-3F9D-44C6-B689-D1C5687BB6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CDF0-940A-41C2-A04D-F9BD15AA0A50}" type="datetimeFigureOut">
              <a:rPr lang="es-ES" smtClean="0"/>
              <a:pPr/>
              <a:t>07/05/2013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B7057-3F9D-44C6-B689-D1C5687BB6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CDF0-940A-41C2-A04D-F9BD15AA0A50}" type="datetimeFigureOut">
              <a:rPr lang="es-ES" smtClean="0"/>
              <a:pPr/>
              <a:t>07/05/2013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B7057-3F9D-44C6-B689-D1C5687BB6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CDF0-940A-41C2-A04D-F9BD15AA0A50}" type="datetimeFigureOut">
              <a:rPr lang="es-ES" smtClean="0"/>
              <a:pPr/>
              <a:t>07/05/2013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B7057-3F9D-44C6-B689-D1C5687BB6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CDF0-940A-41C2-A04D-F9BD15AA0A50}" type="datetimeFigureOut">
              <a:rPr lang="es-ES" smtClean="0"/>
              <a:pPr/>
              <a:t>07/05/2013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B7057-3F9D-44C6-B689-D1C5687BB6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CDF0-940A-41C2-A04D-F9BD15AA0A50}" type="datetimeFigureOut">
              <a:rPr lang="es-ES" smtClean="0"/>
              <a:pPr/>
              <a:t>07/05/2013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B7057-3F9D-44C6-B689-D1C5687BB6E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CDF0-940A-41C2-A04D-F9BD15AA0A50}" type="datetimeFigureOut">
              <a:rPr lang="es-ES" smtClean="0"/>
              <a:pPr/>
              <a:t>07/05/2013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CDB7057-3F9D-44C6-B689-D1C5687BB6E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CFCDF0-940A-41C2-A04D-F9BD15AA0A50}" type="datetimeFigureOut">
              <a:rPr lang="es-ES" smtClean="0"/>
              <a:pPr/>
              <a:t>07/05/2013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DB7057-3F9D-44C6-B689-D1C5687BB6ED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1470025"/>
          </a:xfrm>
        </p:spPr>
        <p:txBody>
          <a:bodyPr/>
          <a:lstStyle/>
          <a:p>
            <a:r>
              <a:rPr lang="es-ES" dirty="0" smtClean="0"/>
              <a:t>“En el filo de la duda”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Imagen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2714620"/>
            <a:ext cx="2439750" cy="34909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Ficha da película: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ES" dirty="0" smtClean="0"/>
              <a:t>Título  </a:t>
            </a:r>
            <a:r>
              <a:rPr lang="es-ES" dirty="0" smtClean="0"/>
              <a:t>e ano </a:t>
            </a:r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Actores e os </a:t>
            </a:r>
            <a:r>
              <a:rPr lang="es-ES" dirty="0" err="1" smtClean="0"/>
              <a:t>seus</a:t>
            </a:r>
            <a:r>
              <a:rPr lang="es-ES" dirty="0" smtClean="0"/>
              <a:t> </a:t>
            </a:r>
            <a:r>
              <a:rPr lang="es-ES" dirty="0" err="1" smtClean="0"/>
              <a:t>papeis</a:t>
            </a:r>
            <a:endParaRPr lang="es-ES" dirty="0" smtClean="0"/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Crítica dos actores</a:t>
            </a:r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Temas que </a:t>
            </a:r>
            <a:r>
              <a:rPr lang="es-ES" dirty="0" err="1" smtClean="0"/>
              <a:t>pensas</a:t>
            </a:r>
            <a:r>
              <a:rPr lang="es-ES" dirty="0" smtClean="0"/>
              <a:t> que se tratan:</a:t>
            </a:r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A temática principal</a:t>
            </a:r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Temáticas secundarias</a:t>
            </a:r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Que </a:t>
            </a:r>
            <a:r>
              <a:rPr lang="es-ES" dirty="0" err="1" smtClean="0"/>
              <a:t>pensas</a:t>
            </a:r>
            <a:r>
              <a:rPr lang="es-ES" dirty="0" smtClean="0"/>
              <a:t> da película</a:t>
            </a:r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Relaciona o que o profesor pretendía </a:t>
            </a:r>
            <a:r>
              <a:rPr lang="es-ES" dirty="0" err="1" smtClean="0"/>
              <a:t>cos</a:t>
            </a:r>
            <a:r>
              <a:rPr lang="es-ES" dirty="0" smtClean="0"/>
              <a:t> </a:t>
            </a:r>
            <a:r>
              <a:rPr lang="es-ES" dirty="0" err="1" smtClean="0"/>
              <a:t>obxectivos</a:t>
            </a:r>
            <a:r>
              <a:rPr lang="es-ES" dirty="0" smtClean="0"/>
              <a:t> que ti </a:t>
            </a:r>
            <a:r>
              <a:rPr lang="es-ES" dirty="0" err="1" smtClean="0"/>
              <a:t>acadaches</a:t>
            </a:r>
            <a:endParaRPr lang="es-ES" dirty="0" smtClean="0"/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Valoración da película</a:t>
            </a:r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Valoración da </a:t>
            </a:r>
            <a:r>
              <a:rPr lang="es-ES" dirty="0" err="1" smtClean="0"/>
              <a:t>actividade</a:t>
            </a:r>
            <a:endParaRPr lang="es-ES" dirty="0" smtClean="0"/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 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Avaliación</a:t>
            </a:r>
            <a:r>
              <a:rPr lang="es-ES" dirty="0" smtClean="0"/>
              <a:t>  da </a:t>
            </a:r>
            <a:r>
              <a:rPr lang="es-ES" dirty="0" err="1" smtClean="0"/>
              <a:t>actividade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  <a:p>
            <a:pPr lvl="0"/>
            <a:r>
              <a:rPr lang="es-ES" dirty="0" err="1" smtClean="0"/>
              <a:t>Avaliación</a:t>
            </a:r>
            <a:r>
              <a:rPr lang="es-ES" dirty="0" smtClean="0"/>
              <a:t> dos alumnos </a:t>
            </a:r>
            <a:r>
              <a:rPr lang="es-ES" dirty="0" err="1" smtClean="0"/>
              <a:t>nunha</a:t>
            </a:r>
            <a:r>
              <a:rPr lang="es-ES" dirty="0" smtClean="0"/>
              <a:t> proba sobre o método científico</a:t>
            </a:r>
          </a:p>
          <a:p>
            <a:pPr lvl="0"/>
            <a:r>
              <a:rPr lang="es-ES" dirty="0" err="1" smtClean="0"/>
              <a:t>Avaliación</a:t>
            </a:r>
            <a:r>
              <a:rPr lang="es-ES" dirty="0" smtClean="0"/>
              <a:t> do proceso </a:t>
            </a:r>
            <a:r>
              <a:rPr lang="es-ES" dirty="0" err="1" smtClean="0"/>
              <a:t>ensinanza-aprendizaxe</a:t>
            </a:r>
            <a:r>
              <a:rPr lang="es-ES" dirty="0" smtClean="0"/>
              <a:t> </a:t>
            </a:r>
            <a:r>
              <a:rPr lang="es-ES" dirty="0" err="1" smtClean="0"/>
              <a:t>na</a:t>
            </a:r>
            <a:r>
              <a:rPr lang="es-ES" dirty="0" smtClean="0"/>
              <a:t> propia ficha da película</a:t>
            </a:r>
          </a:p>
          <a:p>
            <a:r>
              <a:rPr lang="es-ES" dirty="0" smtClean="0"/>
              <a:t> 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Alumnado participante: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3º </a:t>
            </a:r>
            <a:r>
              <a:rPr lang="es-ES" dirty="0" smtClean="0"/>
              <a:t>de </a:t>
            </a:r>
            <a:r>
              <a:rPr lang="es-ES" dirty="0" err="1" smtClean="0"/>
              <a:t>Proxecto</a:t>
            </a:r>
            <a:r>
              <a:rPr lang="es-ES" dirty="0" smtClean="0"/>
              <a:t> de Diversificación Curricular</a:t>
            </a:r>
          </a:p>
          <a:p>
            <a:r>
              <a:rPr lang="es-ES" dirty="0" smtClean="0"/>
              <a:t>Son 10 alumnos de 15- 17 anos con carencias e necesidades propias para cada </a:t>
            </a:r>
            <a:r>
              <a:rPr lang="es-ES" dirty="0" smtClean="0"/>
              <a:t>un</a:t>
            </a:r>
          </a:p>
          <a:p>
            <a:endParaRPr lang="es-ES" dirty="0" smtClean="0"/>
          </a:p>
          <a:p>
            <a:endParaRPr lang="es-ES" sz="5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Proba escrita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dirty="0" smtClean="0"/>
              <a:t>EXAMEN DE DIVER</a:t>
            </a:r>
          </a:p>
          <a:p>
            <a:r>
              <a:rPr lang="es-ES" dirty="0" smtClean="0"/>
              <a:t>NOME:</a:t>
            </a:r>
          </a:p>
          <a:p>
            <a:r>
              <a:rPr lang="es-ES" dirty="0" smtClean="0"/>
              <a:t> </a:t>
            </a:r>
          </a:p>
          <a:p>
            <a:pPr lvl="0"/>
            <a:r>
              <a:rPr lang="es-ES" dirty="0" smtClean="0"/>
              <a:t>Define o concepto de ciencia e di como se chama o método de </a:t>
            </a:r>
            <a:r>
              <a:rPr lang="es-ES" dirty="0" err="1" smtClean="0"/>
              <a:t>traballo</a:t>
            </a:r>
            <a:r>
              <a:rPr lang="es-ES" dirty="0" smtClean="0"/>
              <a:t>  dos que a fan</a:t>
            </a:r>
          </a:p>
          <a:p>
            <a:pPr lvl="0"/>
            <a:r>
              <a:rPr lang="es-ES" dirty="0" smtClean="0"/>
              <a:t>Completa  coas etapas que faltan:</a:t>
            </a:r>
          </a:p>
          <a:p>
            <a:pPr lvl="0"/>
            <a:r>
              <a:rPr lang="es-ES" dirty="0" smtClean="0"/>
              <a:t>Enumera “lugares” </a:t>
            </a:r>
            <a:r>
              <a:rPr lang="es-ES" dirty="0" err="1" smtClean="0"/>
              <a:t>onde</a:t>
            </a:r>
            <a:r>
              <a:rPr lang="es-ES" dirty="0" smtClean="0"/>
              <a:t>  </a:t>
            </a:r>
            <a:r>
              <a:rPr lang="es-ES" dirty="0" err="1" smtClean="0"/>
              <a:t>comezarías</a:t>
            </a:r>
            <a:r>
              <a:rPr lang="es-ES" dirty="0" smtClean="0"/>
              <a:t> a busca de </a:t>
            </a:r>
            <a:r>
              <a:rPr lang="es-ES" dirty="0" err="1" smtClean="0"/>
              <a:t>respostas</a:t>
            </a:r>
            <a:r>
              <a:rPr lang="es-ES" dirty="0" smtClean="0"/>
              <a:t> á </a:t>
            </a:r>
            <a:r>
              <a:rPr lang="es-ES" dirty="0" err="1" smtClean="0"/>
              <a:t>túa</a:t>
            </a:r>
            <a:r>
              <a:rPr lang="es-ES" dirty="0" smtClean="0"/>
              <a:t> pregunta</a:t>
            </a:r>
          </a:p>
          <a:p>
            <a:pPr lvl="0"/>
            <a:r>
              <a:rPr lang="es-ES" dirty="0" smtClean="0"/>
              <a:t>Busca no </a:t>
            </a:r>
            <a:r>
              <a:rPr lang="es-ES" dirty="0" err="1" smtClean="0"/>
              <a:t>seguinte</a:t>
            </a:r>
            <a:r>
              <a:rPr lang="es-ES" dirty="0" smtClean="0"/>
              <a:t> texto as etapas </a:t>
            </a:r>
            <a:r>
              <a:rPr lang="es-ES" dirty="0" err="1" smtClean="0"/>
              <a:t>deste</a:t>
            </a:r>
            <a:r>
              <a:rPr lang="es-ES" dirty="0" smtClean="0"/>
              <a:t> </a:t>
            </a:r>
            <a:r>
              <a:rPr lang="es-ES" dirty="0" err="1" smtClean="0"/>
              <a:t>xeito</a:t>
            </a:r>
            <a:r>
              <a:rPr lang="es-ES" dirty="0" smtClean="0"/>
              <a:t> de </a:t>
            </a:r>
            <a:r>
              <a:rPr lang="es-ES" dirty="0" err="1" smtClean="0"/>
              <a:t>traballar</a:t>
            </a:r>
            <a:r>
              <a:rPr lang="es-ES" dirty="0" smtClean="0"/>
              <a:t> que </a:t>
            </a:r>
            <a:r>
              <a:rPr lang="es-ES" dirty="0" err="1" smtClean="0"/>
              <a:t>lembres</a:t>
            </a:r>
            <a:r>
              <a:rPr lang="es-ES" dirty="0" smtClean="0"/>
              <a:t>:</a:t>
            </a:r>
            <a:endParaRPr lang="es-ES" dirty="0" smtClean="0"/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 </a:t>
            </a:r>
            <a:r>
              <a:rPr lang="es-ES" dirty="0" err="1" smtClean="0"/>
              <a:t>Nas</a:t>
            </a:r>
            <a:r>
              <a:rPr lang="es-ES" dirty="0" smtClean="0"/>
              <a:t> zonas altas dos Alpes suizos e franceses existen </a:t>
            </a:r>
            <a:r>
              <a:rPr lang="es-ES" dirty="0" err="1" smtClean="0"/>
              <a:t>pquenos</a:t>
            </a:r>
            <a:r>
              <a:rPr lang="es-ES" dirty="0" smtClean="0"/>
              <a:t> glaciares </a:t>
            </a:r>
            <a:r>
              <a:rPr lang="es-ES" dirty="0" err="1" smtClean="0"/>
              <a:t>nas</a:t>
            </a:r>
            <a:r>
              <a:rPr lang="es-ES" dirty="0" smtClean="0"/>
              <a:t> zonas superiores </a:t>
            </a:r>
            <a:r>
              <a:rPr lang="es-ES" dirty="0" err="1" smtClean="0"/>
              <a:t>dalgúns</a:t>
            </a:r>
            <a:r>
              <a:rPr lang="es-ES" dirty="0" smtClean="0"/>
              <a:t> vales. A </a:t>
            </a:r>
            <a:r>
              <a:rPr lang="es-ES" dirty="0" err="1" smtClean="0"/>
              <a:t>finais</a:t>
            </a:r>
            <a:r>
              <a:rPr lang="es-ES" dirty="0" smtClean="0"/>
              <a:t> do </a:t>
            </a:r>
            <a:r>
              <a:rPr lang="es-ES" dirty="0" err="1" smtClean="0"/>
              <a:t>século</a:t>
            </a:r>
            <a:r>
              <a:rPr lang="es-ES" dirty="0" smtClean="0"/>
              <a:t> XVIII  e principios do XIX, os agricultores e </a:t>
            </a:r>
            <a:r>
              <a:rPr lang="es-ES" dirty="0" err="1" smtClean="0"/>
              <a:t>gandeiros</a:t>
            </a:r>
            <a:r>
              <a:rPr lang="es-ES" dirty="0" smtClean="0"/>
              <a:t> </a:t>
            </a:r>
            <a:r>
              <a:rPr lang="es-ES" dirty="0" err="1" smtClean="0"/>
              <a:t>deses</a:t>
            </a:r>
            <a:r>
              <a:rPr lang="es-ES" dirty="0" smtClean="0"/>
              <a:t> vales </a:t>
            </a:r>
            <a:r>
              <a:rPr lang="es-ES" dirty="0" err="1" smtClean="0"/>
              <a:t>suxerían</a:t>
            </a:r>
            <a:r>
              <a:rPr lang="es-ES" dirty="0" smtClean="0"/>
              <a:t>…</a:t>
            </a:r>
            <a:r>
              <a:rPr lang="es-ES" dirty="0" smtClean="0"/>
              <a:t> </a:t>
            </a:r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 </a:t>
            </a:r>
          </a:p>
          <a:p>
            <a:pPr lvl="0"/>
            <a:r>
              <a:rPr lang="es-ES" dirty="0" smtClean="0"/>
              <a:t>Define: </a:t>
            </a:r>
            <a:r>
              <a:rPr lang="es-ES" dirty="0" err="1" smtClean="0"/>
              <a:t>hipótese</a:t>
            </a:r>
            <a:r>
              <a:rPr lang="es-ES" dirty="0" smtClean="0"/>
              <a:t>, </a:t>
            </a:r>
            <a:r>
              <a:rPr lang="es-ES" dirty="0" err="1" smtClean="0"/>
              <a:t>lei</a:t>
            </a:r>
            <a:r>
              <a:rPr lang="es-ES" dirty="0" smtClean="0"/>
              <a:t> e teoría</a:t>
            </a:r>
          </a:p>
          <a:p>
            <a:pPr lvl="0"/>
            <a:r>
              <a:rPr lang="es-ES" dirty="0" smtClean="0"/>
              <a:t>Que tipos de variables </a:t>
            </a:r>
            <a:r>
              <a:rPr lang="es-ES" dirty="0" err="1" smtClean="0"/>
              <a:t>coñeces</a:t>
            </a:r>
            <a:r>
              <a:rPr lang="es-ES" dirty="0" smtClean="0"/>
              <a:t>? Pon un </a:t>
            </a:r>
            <a:r>
              <a:rPr lang="es-ES" dirty="0" err="1" smtClean="0"/>
              <a:t>exemplo</a:t>
            </a:r>
            <a:r>
              <a:rPr lang="es-ES" dirty="0" smtClean="0"/>
              <a:t> de cada </a:t>
            </a:r>
            <a:r>
              <a:rPr lang="es-ES" dirty="0" err="1" smtClean="0"/>
              <a:t>unha</a:t>
            </a:r>
            <a:endParaRPr lang="es-ES" dirty="0" smtClean="0"/>
          </a:p>
          <a:p>
            <a:pPr lvl="0"/>
            <a:r>
              <a:rPr lang="es-ES" dirty="0" smtClean="0"/>
              <a:t>Explica o motivo polo que é importante dar a </a:t>
            </a:r>
            <a:r>
              <a:rPr lang="es-ES" dirty="0" err="1" smtClean="0"/>
              <a:t>coñecer</a:t>
            </a:r>
            <a:r>
              <a:rPr lang="es-ES" dirty="0" smtClean="0"/>
              <a:t> o resultado de todo este </a:t>
            </a:r>
            <a:r>
              <a:rPr lang="es-ES" dirty="0" err="1" smtClean="0"/>
              <a:t>traballo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Análise</a:t>
            </a:r>
            <a:r>
              <a:rPr lang="es-ES" dirty="0" smtClean="0"/>
              <a:t> dos resultados 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Notas:</a:t>
            </a:r>
          </a:p>
          <a:p>
            <a:r>
              <a:rPr lang="es-ES" dirty="0" smtClean="0"/>
              <a:t>Entre 7 e 8: 3 alumnos</a:t>
            </a:r>
          </a:p>
          <a:p>
            <a:r>
              <a:rPr lang="es-ES" dirty="0" smtClean="0"/>
              <a:t>Entre 8 e 9: 5 alumnos</a:t>
            </a:r>
          </a:p>
          <a:p>
            <a:r>
              <a:rPr lang="es-ES" dirty="0" err="1" smtClean="0"/>
              <a:t>Máis</a:t>
            </a:r>
            <a:r>
              <a:rPr lang="es-ES" dirty="0" smtClean="0"/>
              <a:t> de 9: 2 alumnos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Momentos interesantes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Impacto emocional: </a:t>
            </a:r>
            <a:r>
              <a:rPr lang="es-ES" dirty="0" err="1" smtClean="0"/>
              <a:t>Évola</a:t>
            </a:r>
            <a:r>
              <a:rPr lang="es-ES" dirty="0" smtClean="0"/>
              <a:t> en África</a:t>
            </a:r>
          </a:p>
          <a:p>
            <a:r>
              <a:rPr lang="es-ES" dirty="0" smtClean="0"/>
              <a:t>¿Que sabemos, que creemos, que podemos saber…?</a:t>
            </a:r>
          </a:p>
          <a:p>
            <a:r>
              <a:rPr lang="es-ES" dirty="0" smtClean="0"/>
              <a:t>A factura do </a:t>
            </a:r>
            <a:r>
              <a:rPr lang="es-ES" dirty="0" err="1" smtClean="0"/>
              <a:t>carniceiro</a:t>
            </a:r>
            <a:endParaRPr lang="es-ES" dirty="0" smtClean="0"/>
          </a:p>
          <a:p>
            <a:r>
              <a:rPr lang="es-ES" dirty="0" smtClean="0"/>
              <a:t>A nota de prensa </a:t>
            </a:r>
            <a:r>
              <a:rPr lang="es-ES" dirty="0" err="1" smtClean="0"/>
              <a:t>na</a:t>
            </a:r>
            <a:r>
              <a:rPr lang="es-ES" dirty="0" smtClean="0"/>
              <a:t> que se sacan palabras</a:t>
            </a:r>
          </a:p>
          <a:p>
            <a:r>
              <a:rPr lang="es-ES" dirty="0" smtClean="0"/>
              <a:t>Relación entre a política e os recursos para investigación</a:t>
            </a:r>
          </a:p>
          <a:p>
            <a:r>
              <a:rPr lang="es-ES" dirty="0" err="1" smtClean="0"/>
              <a:t>Prestixio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Social das familias</a:t>
            </a:r>
          </a:p>
          <a:p>
            <a:pPr lvl="1"/>
            <a:r>
              <a:rPr lang="es-ES" dirty="0" smtClean="0"/>
              <a:t>Do hospital</a:t>
            </a:r>
          </a:p>
          <a:p>
            <a:pPr lvl="1">
              <a:buNone/>
            </a:pPr>
            <a:endParaRPr lang="es-ES" dirty="0" smtClean="0"/>
          </a:p>
          <a:p>
            <a:r>
              <a:rPr lang="es-ES" dirty="0" smtClean="0"/>
              <a:t>Ética nos científicos</a:t>
            </a:r>
          </a:p>
          <a:p>
            <a:r>
              <a:rPr lang="es-ES" dirty="0" smtClean="0"/>
              <a:t>Técnicas de </a:t>
            </a:r>
            <a:r>
              <a:rPr lang="es-ES" dirty="0" err="1" smtClean="0"/>
              <a:t>mostraxe</a:t>
            </a:r>
            <a:endParaRPr lang="es-ES" dirty="0" smtClean="0"/>
          </a:p>
          <a:p>
            <a:r>
              <a:rPr lang="es-ES" dirty="0" smtClean="0"/>
              <a:t>Coreografías, desfile gay, “se acabó la fiesta”</a:t>
            </a:r>
          </a:p>
          <a:p>
            <a:r>
              <a:rPr lang="es-ES" dirty="0" err="1" smtClean="0"/>
              <a:t>Interdisciplinariedade</a:t>
            </a:r>
            <a:r>
              <a:rPr lang="es-ES" dirty="0" smtClean="0"/>
              <a:t> </a:t>
            </a:r>
            <a:r>
              <a:rPr lang="es-ES" dirty="0" err="1" smtClean="0"/>
              <a:t>na</a:t>
            </a:r>
            <a:r>
              <a:rPr lang="es-ES" dirty="0" smtClean="0"/>
              <a:t> investigación</a:t>
            </a:r>
          </a:p>
          <a:p>
            <a:r>
              <a:rPr lang="es-ES" dirty="0" smtClean="0"/>
              <a:t>Intereses económicos prevalecen sobre a </a:t>
            </a:r>
            <a:r>
              <a:rPr lang="es-ES" dirty="0" err="1" smtClean="0"/>
              <a:t>saúde</a:t>
            </a:r>
            <a:r>
              <a:rPr lang="es-ES" dirty="0" smtClean="0"/>
              <a:t> da </a:t>
            </a:r>
            <a:r>
              <a:rPr lang="es-ES" smtClean="0"/>
              <a:t>poboación</a:t>
            </a:r>
            <a:endParaRPr lang="es-ES" dirty="0" smtClean="0"/>
          </a:p>
          <a:p>
            <a:pPr lvl="1"/>
            <a:r>
              <a:rPr lang="es-ES" dirty="0" smtClean="0"/>
              <a:t>Baños públicos</a:t>
            </a:r>
          </a:p>
          <a:p>
            <a:pPr lvl="1"/>
            <a:r>
              <a:rPr lang="es-ES" dirty="0" smtClean="0"/>
              <a:t>Bancos de </a:t>
            </a:r>
            <a:r>
              <a:rPr lang="es-ES" dirty="0" err="1" smtClean="0"/>
              <a:t>sangue</a:t>
            </a:r>
            <a:endParaRPr lang="es-ES" dirty="0" smtClean="0"/>
          </a:p>
          <a:p>
            <a:endParaRPr lang="es-ES" dirty="0" smtClean="0"/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Obxectivos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s-ES" dirty="0" smtClean="0"/>
              <a:t>Reflexionar </a:t>
            </a:r>
            <a:r>
              <a:rPr lang="es-ES" dirty="0"/>
              <a:t>sobre  o proceso “</a:t>
            </a:r>
            <a:r>
              <a:rPr lang="es-ES" dirty="0">
                <a:solidFill>
                  <a:srgbClr val="FF0000"/>
                </a:solidFill>
              </a:rPr>
              <a:t>o método científico</a:t>
            </a:r>
            <a:r>
              <a:rPr lang="es-ES" dirty="0"/>
              <a:t>”</a:t>
            </a:r>
          </a:p>
          <a:p>
            <a:pPr lvl="0"/>
            <a:r>
              <a:rPr lang="es-ES" dirty="0"/>
              <a:t>Identificar </a:t>
            </a:r>
            <a:r>
              <a:rPr lang="es-ES" dirty="0" err="1"/>
              <a:t>na</a:t>
            </a:r>
            <a:r>
              <a:rPr lang="es-ES" dirty="0"/>
              <a:t>  película </a:t>
            </a:r>
            <a:r>
              <a:rPr lang="es-ES" dirty="0">
                <a:solidFill>
                  <a:srgbClr val="FF0000"/>
                </a:solidFill>
              </a:rPr>
              <a:t>diferentes etapas  </a:t>
            </a:r>
            <a:r>
              <a:rPr lang="es-ES" dirty="0" err="1"/>
              <a:t>desta</a:t>
            </a:r>
            <a:r>
              <a:rPr lang="es-ES" dirty="0"/>
              <a:t> </a:t>
            </a:r>
            <a:r>
              <a:rPr lang="es-ES" dirty="0" err="1"/>
              <a:t>metodoloxía</a:t>
            </a:r>
            <a:r>
              <a:rPr lang="es-ES" dirty="0"/>
              <a:t> de </a:t>
            </a:r>
            <a:r>
              <a:rPr lang="es-ES" dirty="0" err="1"/>
              <a:t>traballo</a:t>
            </a:r>
            <a:endParaRPr lang="es-ES" dirty="0"/>
          </a:p>
          <a:p>
            <a:pPr lvl="0"/>
            <a:r>
              <a:rPr lang="es-ES" dirty="0"/>
              <a:t>Valorar  a importancia das </a:t>
            </a:r>
            <a:r>
              <a:rPr lang="es-ES" dirty="0">
                <a:solidFill>
                  <a:srgbClr val="FF0000"/>
                </a:solidFill>
              </a:rPr>
              <a:t>vivencias previas</a:t>
            </a:r>
            <a:r>
              <a:rPr lang="es-ES" dirty="0"/>
              <a:t>, a reflexión, a </a:t>
            </a:r>
            <a:r>
              <a:rPr lang="es-ES" dirty="0" err="1"/>
              <a:t>humanidade</a:t>
            </a:r>
            <a:r>
              <a:rPr lang="es-ES" dirty="0"/>
              <a:t> que  rodea a toda a investigación</a:t>
            </a:r>
          </a:p>
          <a:p>
            <a:pPr lvl="0"/>
            <a:r>
              <a:rPr lang="es-ES" dirty="0"/>
              <a:t>Reflexionar sobre o </a:t>
            </a:r>
            <a:r>
              <a:rPr lang="es-ES" dirty="0">
                <a:solidFill>
                  <a:srgbClr val="FF0000"/>
                </a:solidFill>
              </a:rPr>
              <a:t>mundo gay </a:t>
            </a:r>
            <a:r>
              <a:rPr lang="es-ES" dirty="0" err="1"/>
              <a:t>na</a:t>
            </a:r>
            <a:r>
              <a:rPr lang="es-ES" dirty="0"/>
              <a:t> época que se </a:t>
            </a:r>
            <a:r>
              <a:rPr lang="es-ES" dirty="0" err="1"/>
              <a:t>reflicte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película: os </a:t>
            </a:r>
            <a:r>
              <a:rPr lang="es-ES" dirty="0" err="1"/>
              <a:t>dereitos</a:t>
            </a:r>
            <a:r>
              <a:rPr lang="es-ES" dirty="0"/>
              <a:t> que se ven vulnerados, o </a:t>
            </a:r>
            <a:r>
              <a:rPr lang="es-ES" dirty="0" err="1"/>
              <a:t>xeito</a:t>
            </a:r>
            <a:r>
              <a:rPr lang="es-ES" dirty="0"/>
              <a:t> de vivir a </a:t>
            </a:r>
            <a:r>
              <a:rPr lang="es-ES" dirty="0" err="1"/>
              <a:t>súa</a:t>
            </a:r>
            <a:r>
              <a:rPr lang="es-ES" dirty="0"/>
              <a:t> </a:t>
            </a:r>
            <a:r>
              <a:rPr lang="es-ES" dirty="0" err="1"/>
              <a:t>sexualidade</a:t>
            </a:r>
            <a:r>
              <a:rPr lang="es-ES" dirty="0"/>
              <a:t>, a relación </a:t>
            </a:r>
            <a:r>
              <a:rPr lang="es-ES" dirty="0" err="1"/>
              <a:t>co</a:t>
            </a:r>
            <a:r>
              <a:rPr lang="es-ES" dirty="0"/>
              <a:t> resto da </a:t>
            </a:r>
            <a:r>
              <a:rPr lang="es-ES" dirty="0" err="1"/>
              <a:t>sociedade</a:t>
            </a:r>
            <a:r>
              <a:rPr lang="es-ES" dirty="0"/>
              <a:t> e con cada un dos grupos </a:t>
            </a:r>
            <a:r>
              <a:rPr lang="es-ES" dirty="0" err="1"/>
              <a:t>cos</a:t>
            </a:r>
            <a:r>
              <a:rPr lang="es-ES" dirty="0"/>
              <a:t> que entran en contacto</a:t>
            </a:r>
          </a:p>
          <a:p>
            <a:pPr lvl="0"/>
            <a:r>
              <a:rPr lang="es-ES" dirty="0"/>
              <a:t>Recapacitar sobre a importancia da </a:t>
            </a:r>
            <a:r>
              <a:rPr lang="es-ES" dirty="0">
                <a:solidFill>
                  <a:srgbClr val="FF0000"/>
                </a:solidFill>
              </a:rPr>
              <a:t>política</a:t>
            </a:r>
            <a:r>
              <a:rPr lang="es-ES" dirty="0"/>
              <a:t>  para a obtención de fondos nos procesos de investigación científica. Relacionar a </a:t>
            </a:r>
            <a:r>
              <a:rPr lang="es-ES" dirty="0" err="1"/>
              <a:t>ideoloxía</a:t>
            </a:r>
            <a:r>
              <a:rPr lang="es-ES" dirty="0"/>
              <a:t> política  </a:t>
            </a:r>
            <a:r>
              <a:rPr lang="es-ES" dirty="0" err="1"/>
              <a:t>co</a:t>
            </a:r>
            <a:r>
              <a:rPr lang="es-ES" dirty="0"/>
              <a:t> </a:t>
            </a:r>
            <a:r>
              <a:rPr lang="es-ES" dirty="0" err="1"/>
              <a:t>traballo</a:t>
            </a:r>
            <a:r>
              <a:rPr lang="es-ES" dirty="0"/>
              <a:t> científico.</a:t>
            </a:r>
          </a:p>
          <a:p>
            <a:pPr lvl="0"/>
            <a:r>
              <a:rPr lang="es-ES" dirty="0"/>
              <a:t>Identificar  a importancia “dos </a:t>
            </a:r>
            <a:r>
              <a:rPr lang="es-ES" dirty="0" err="1">
                <a:solidFill>
                  <a:srgbClr val="FF0000"/>
                </a:solidFill>
              </a:rPr>
              <a:t>cartos</a:t>
            </a:r>
            <a:r>
              <a:rPr lang="es-ES" dirty="0"/>
              <a:t>”  en: bancos de </a:t>
            </a:r>
            <a:r>
              <a:rPr lang="es-ES" dirty="0" err="1"/>
              <a:t>sangue</a:t>
            </a:r>
            <a:r>
              <a:rPr lang="es-ES" dirty="0"/>
              <a:t>,  </a:t>
            </a:r>
            <a:r>
              <a:rPr lang="es-ES" dirty="0" err="1"/>
              <a:t>saúde</a:t>
            </a:r>
            <a:r>
              <a:rPr lang="es-ES" dirty="0"/>
              <a:t> pública…</a:t>
            </a:r>
          </a:p>
          <a:p>
            <a:pPr lvl="0"/>
            <a:r>
              <a:rPr lang="es-ES" dirty="0"/>
              <a:t>Reflexión sobre as </a:t>
            </a:r>
            <a:r>
              <a:rPr lang="es-ES" dirty="0" err="1">
                <a:solidFill>
                  <a:srgbClr val="FF0000"/>
                </a:solidFill>
              </a:rPr>
              <a:t>loitas</a:t>
            </a:r>
            <a:r>
              <a:rPr lang="es-ES" dirty="0">
                <a:solidFill>
                  <a:srgbClr val="FF0000"/>
                </a:solidFill>
              </a:rPr>
              <a:t> intestinas </a:t>
            </a:r>
            <a:r>
              <a:rPr lang="es-ES" dirty="0"/>
              <a:t>no mundo da </a:t>
            </a:r>
            <a:r>
              <a:rPr lang="es-ES" dirty="0" smtClean="0"/>
              <a:t>ciencia</a:t>
            </a:r>
          </a:p>
          <a:p>
            <a:pPr lvl="0">
              <a:buNone/>
            </a:pPr>
            <a:endParaRPr lang="es-ES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Deseño</a:t>
            </a:r>
            <a:r>
              <a:rPr lang="es-ES" dirty="0" smtClean="0"/>
              <a:t> da </a:t>
            </a:r>
            <a:r>
              <a:rPr lang="es-ES" dirty="0" err="1" smtClean="0"/>
              <a:t>actividade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1º  </a:t>
            </a:r>
            <a:r>
              <a:rPr lang="es-ES" dirty="0" err="1" smtClean="0"/>
              <a:t>Situacións</a:t>
            </a:r>
            <a:r>
              <a:rPr lang="es-ES" dirty="0" smtClean="0"/>
              <a:t> </a:t>
            </a:r>
            <a:r>
              <a:rPr lang="es-ES" dirty="0" err="1" smtClean="0"/>
              <a:t>nas</a:t>
            </a:r>
            <a:r>
              <a:rPr lang="es-ES" dirty="0" smtClean="0"/>
              <a:t> que se evidencie o </a:t>
            </a:r>
            <a:r>
              <a:rPr lang="es-ES" dirty="0" err="1" smtClean="0"/>
              <a:t>xeito</a:t>
            </a:r>
            <a:r>
              <a:rPr lang="es-ES" dirty="0" smtClean="0"/>
              <a:t> de </a:t>
            </a:r>
            <a:r>
              <a:rPr lang="es-ES" dirty="0" err="1" smtClean="0"/>
              <a:t>traballar</a:t>
            </a:r>
            <a:r>
              <a:rPr lang="es-ES" dirty="0" smtClean="0"/>
              <a:t> os científicos</a:t>
            </a:r>
          </a:p>
          <a:p>
            <a:r>
              <a:rPr lang="es-ES" dirty="0" smtClean="0"/>
              <a:t>2º Lectura de textos para concretar o esquema mental</a:t>
            </a:r>
          </a:p>
          <a:p>
            <a:r>
              <a:rPr lang="es-ES" dirty="0" smtClean="0"/>
              <a:t>3º Deducción entre todos do  esquema do método científico</a:t>
            </a:r>
          </a:p>
          <a:p>
            <a:r>
              <a:rPr lang="es-ES" dirty="0" smtClean="0"/>
              <a:t>4º </a:t>
            </a:r>
            <a:r>
              <a:rPr lang="es-ES" dirty="0" err="1" smtClean="0"/>
              <a:t>Ditado</a:t>
            </a:r>
            <a:r>
              <a:rPr lang="es-ES" dirty="0" smtClean="0"/>
              <a:t> de apuntes teóricos sobre as diferentes etapas para poder  reflexionar sobre o </a:t>
            </a:r>
            <a:r>
              <a:rPr lang="es-ES" dirty="0" err="1" smtClean="0"/>
              <a:t>xa</a:t>
            </a:r>
            <a:r>
              <a:rPr lang="es-ES" dirty="0" smtClean="0"/>
              <a:t> estudiado</a:t>
            </a:r>
          </a:p>
          <a:p>
            <a:r>
              <a:rPr lang="es-ES" dirty="0" smtClean="0"/>
              <a:t>5º Visionado da película e  cumplimentación da  ficha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Competencias básicas: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/>
              <a:t> Competencia en </a:t>
            </a:r>
            <a:r>
              <a:rPr lang="es-ES" dirty="0">
                <a:solidFill>
                  <a:srgbClr val="FF0000"/>
                </a:solidFill>
              </a:rPr>
              <a:t>comunicación lingüística</a:t>
            </a:r>
            <a:r>
              <a:rPr lang="es-ES" dirty="0"/>
              <a:t>.- </a:t>
            </a:r>
            <a:r>
              <a:rPr lang="es-ES" dirty="0" smtClean="0"/>
              <a:t>diálogos</a:t>
            </a:r>
            <a:r>
              <a:rPr lang="es-ES" dirty="0"/>
              <a:t>, </a:t>
            </a:r>
            <a:r>
              <a:rPr lang="es-ES" dirty="0" smtClean="0"/>
              <a:t> silencios, música, redactar, </a:t>
            </a:r>
            <a:endParaRPr lang="es-ES" dirty="0"/>
          </a:p>
          <a:p>
            <a:pPr lvl="0"/>
            <a:r>
              <a:rPr lang="es-ES" dirty="0"/>
              <a:t>Competencia </a:t>
            </a:r>
            <a:r>
              <a:rPr lang="es-ES" dirty="0">
                <a:solidFill>
                  <a:srgbClr val="FF0000"/>
                </a:solidFill>
              </a:rPr>
              <a:t>matemática</a:t>
            </a:r>
            <a:r>
              <a:rPr lang="es-ES" dirty="0"/>
              <a:t>.- </a:t>
            </a:r>
            <a:r>
              <a:rPr lang="es-ES" dirty="0" err="1"/>
              <a:t>Ao</a:t>
            </a:r>
            <a:r>
              <a:rPr lang="es-ES" dirty="0"/>
              <a:t> longo da película van </a:t>
            </a:r>
            <a:r>
              <a:rPr lang="es-ES" dirty="0" err="1"/>
              <a:t>saído</a:t>
            </a:r>
            <a:r>
              <a:rPr lang="es-ES" dirty="0"/>
              <a:t> datas e datos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 </a:t>
            </a:r>
            <a:r>
              <a:rPr lang="es-ES" dirty="0"/>
              <a:t>As datas </a:t>
            </a:r>
            <a:r>
              <a:rPr lang="es-ES" dirty="0" err="1"/>
              <a:t>fannos</a:t>
            </a:r>
            <a:r>
              <a:rPr lang="es-ES" dirty="0"/>
              <a:t> recapacitar sobre  o próximo do </a:t>
            </a:r>
            <a:r>
              <a:rPr lang="es-ES" dirty="0" err="1"/>
              <a:t>acontecemento</a:t>
            </a:r>
            <a:r>
              <a:rPr lang="es-ES" dirty="0"/>
              <a:t>. </a:t>
            </a:r>
            <a:endParaRPr lang="es-ES" dirty="0" smtClean="0"/>
          </a:p>
          <a:p>
            <a:pPr lvl="1"/>
            <a:r>
              <a:rPr lang="es-ES" dirty="0" smtClean="0"/>
              <a:t>Os </a:t>
            </a:r>
            <a:r>
              <a:rPr lang="es-ES" dirty="0"/>
              <a:t>datos, </a:t>
            </a:r>
            <a:r>
              <a:rPr lang="es-ES" dirty="0" err="1"/>
              <a:t>permítennos</a:t>
            </a:r>
            <a:r>
              <a:rPr lang="es-ES" dirty="0"/>
              <a:t>  (</a:t>
            </a:r>
            <a:r>
              <a:rPr lang="es-ES" dirty="0" err="1"/>
              <a:t>axudados</a:t>
            </a:r>
            <a:r>
              <a:rPr lang="es-ES" dirty="0"/>
              <a:t> polos propios científicos) estimar a </a:t>
            </a:r>
            <a:r>
              <a:rPr lang="es-ES" dirty="0" err="1"/>
              <a:t>porcentaxe</a:t>
            </a:r>
            <a:r>
              <a:rPr lang="es-ES" dirty="0"/>
              <a:t> de </a:t>
            </a:r>
            <a:r>
              <a:rPr lang="es-ES" dirty="0" err="1"/>
              <a:t>persoas</a:t>
            </a:r>
            <a:r>
              <a:rPr lang="es-ES" dirty="0"/>
              <a:t> que podían sobrevivir a esa </a:t>
            </a:r>
            <a:r>
              <a:rPr lang="es-ES" dirty="0" err="1"/>
              <a:t>enfermidade</a:t>
            </a:r>
            <a:r>
              <a:rPr lang="es-ES" dirty="0"/>
              <a:t> tan misteriosa.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s-ES" dirty="0" smtClean="0"/>
              <a:t>Competencia en el </a:t>
            </a:r>
            <a:r>
              <a:rPr lang="es-ES" dirty="0" smtClean="0">
                <a:solidFill>
                  <a:srgbClr val="FF0000"/>
                </a:solidFill>
              </a:rPr>
              <a:t>conocimiento y la interacción con el mundo físico:</a:t>
            </a:r>
          </a:p>
          <a:p>
            <a:pPr lvl="1"/>
            <a:r>
              <a:rPr lang="es-ES" dirty="0" smtClean="0"/>
              <a:t>A </a:t>
            </a:r>
            <a:r>
              <a:rPr lang="es-ES" dirty="0" err="1" smtClean="0"/>
              <a:t>análise</a:t>
            </a:r>
            <a:r>
              <a:rPr lang="es-ES" dirty="0" smtClean="0"/>
              <a:t> das etapas do método científico, 	ver como </a:t>
            </a:r>
            <a:r>
              <a:rPr lang="es-ES" dirty="0" err="1" smtClean="0"/>
              <a:t>traballan</a:t>
            </a:r>
            <a:r>
              <a:rPr lang="es-ES" dirty="0" smtClean="0"/>
              <a:t> os científicos (comprobar que esas etapas non forman parte </a:t>
            </a:r>
            <a:r>
              <a:rPr lang="es-ES" dirty="0" err="1" smtClean="0"/>
              <a:t>dun</a:t>
            </a:r>
            <a:r>
              <a:rPr lang="es-ES" dirty="0" smtClean="0"/>
              <a:t> proceso lineal </a:t>
            </a:r>
            <a:r>
              <a:rPr lang="es-ES" dirty="0" err="1" smtClean="0"/>
              <a:t>senón</a:t>
            </a:r>
            <a:r>
              <a:rPr lang="es-ES" dirty="0" smtClean="0"/>
              <a:t> que se van solapando entre </a:t>
            </a:r>
            <a:r>
              <a:rPr lang="es-ES" dirty="0" err="1" smtClean="0"/>
              <a:t>elas</a:t>
            </a:r>
            <a:r>
              <a:rPr lang="es-ES" dirty="0" smtClean="0"/>
              <a:t>). 	</a:t>
            </a:r>
          </a:p>
          <a:p>
            <a:pPr lvl="1"/>
            <a:r>
              <a:rPr lang="es-ES" dirty="0" smtClean="0"/>
              <a:t>As </a:t>
            </a:r>
            <a:r>
              <a:rPr lang="es-ES" dirty="0" err="1" smtClean="0"/>
              <a:t>loitas</a:t>
            </a:r>
            <a:r>
              <a:rPr lang="es-ES" dirty="0" smtClean="0"/>
              <a:t> intestinas entre científicos. </a:t>
            </a:r>
          </a:p>
          <a:p>
            <a:pPr lvl="1"/>
            <a:r>
              <a:rPr lang="es-ES" dirty="0" smtClean="0"/>
              <a:t>As </a:t>
            </a:r>
            <a:r>
              <a:rPr lang="es-ES" dirty="0" err="1" smtClean="0"/>
              <a:t>interconexións</a:t>
            </a:r>
            <a:r>
              <a:rPr lang="es-ES" dirty="0" smtClean="0"/>
              <a:t> entre o mundo da ciencia e da política. </a:t>
            </a:r>
          </a:p>
          <a:p>
            <a:pPr lvl="1"/>
            <a:r>
              <a:rPr lang="es-ES" dirty="0" smtClean="0"/>
              <a:t>Reflexionar sobre os </a:t>
            </a:r>
            <a:r>
              <a:rPr lang="es-ES" dirty="0" err="1" smtClean="0"/>
              <a:t>xeitos</a:t>
            </a:r>
            <a:r>
              <a:rPr lang="es-ES" dirty="0" smtClean="0"/>
              <a:t> en que se seleccionan os temas que se poden investigar </a:t>
            </a:r>
            <a:r>
              <a:rPr lang="es-ES" dirty="0" err="1" smtClean="0"/>
              <a:t>ou</a:t>
            </a:r>
            <a:r>
              <a:rPr lang="es-ES" dirty="0" smtClean="0"/>
              <a:t> non segundo </a:t>
            </a:r>
            <a:r>
              <a:rPr lang="es-ES" dirty="0" err="1" smtClean="0"/>
              <a:t>sexan</a:t>
            </a:r>
            <a:r>
              <a:rPr lang="es-ES" dirty="0" smtClean="0"/>
              <a:t> respaldados </a:t>
            </a:r>
            <a:r>
              <a:rPr lang="es-ES" dirty="0" err="1" smtClean="0"/>
              <a:t>ou</a:t>
            </a:r>
            <a:r>
              <a:rPr lang="es-ES" dirty="0" smtClean="0"/>
              <a:t> </a:t>
            </a:r>
            <a:r>
              <a:rPr lang="es-ES" dirty="0" err="1" smtClean="0"/>
              <a:t>rexeitados</a:t>
            </a:r>
            <a:r>
              <a:rPr lang="es-ES" dirty="0" smtClean="0"/>
              <a:t> polos grupos de poder.</a:t>
            </a:r>
          </a:p>
          <a:p>
            <a:pPr lvl="0">
              <a:buNone/>
            </a:pPr>
            <a:r>
              <a:rPr lang="es-ES" dirty="0" smtClean="0"/>
              <a:t>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s-ES" dirty="0" smtClean="0"/>
          </a:p>
          <a:p>
            <a:pPr lvl="0"/>
            <a:r>
              <a:rPr lang="es-ES" dirty="0" smtClean="0"/>
              <a:t>Competencia </a:t>
            </a:r>
            <a:r>
              <a:rPr lang="es-ES" dirty="0" smtClean="0">
                <a:solidFill>
                  <a:srgbClr val="FF0000"/>
                </a:solidFill>
              </a:rPr>
              <a:t>social e </a:t>
            </a:r>
            <a:r>
              <a:rPr lang="es-ES" dirty="0" err="1" smtClean="0">
                <a:solidFill>
                  <a:srgbClr val="FF0000"/>
                </a:solidFill>
              </a:rPr>
              <a:t>ciudadá</a:t>
            </a:r>
            <a:r>
              <a:rPr lang="es-ES" dirty="0" smtClean="0"/>
              <a:t>.- A temática que rodea a toda a investigación. Os </a:t>
            </a:r>
            <a:r>
              <a:rPr lang="es-ES" dirty="0" err="1" smtClean="0"/>
              <a:t>dereitos</a:t>
            </a:r>
            <a:r>
              <a:rPr lang="es-ES" dirty="0" smtClean="0"/>
              <a:t> dos que son “diferentes”, </a:t>
            </a:r>
            <a:r>
              <a:rPr lang="es-ES" dirty="0" err="1" smtClean="0"/>
              <a:t>análise</a:t>
            </a:r>
            <a:r>
              <a:rPr lang="es-ES" dirty="0" smtClean="0"/>
              <a:t> da evolución da </a:t>
            </a:r>
            <a:r>
              <a:rPr lang="es-ES" dirty="0" err="1" smtClean="0"/>
              <a:t>sociedade</a:t>
            </a:r>
            <a:r>
              <a:rPr lang="es-ES" dirty="0" smtClean="0"/>
              <a:t> no relativo </a:t>
            </a:r>
            <a:r>
              <a:rPr lang="es-ES" dirty="0" err="1" smtClean="0"/>
              <a:t>ao</a:t>
            </a:r>
            <a:r>
              <a:rPr lang="es-ES" dirty="0" smtClean="0"/>
              <a:t> mundo homosexual, grupos de poder, </a:t>
            </a:r>
            <a:r>
              <a:rPr lang="es-ES" dirty="0" err="1" smtClean="0"/>
              <a:t>loitas</a:t>
            </a:r>
            <a:r>
              <a:rPr lang="es-ES" dirty="0" smtClean="0"/>
              <a:t> </a:t>
            </a:r>
            <a:r>
              <a:rPr lang="es-ES" dirty="0" err="1" smtClean="0"/>
              <a:t>pola</a:t>
            </a:r>
            <a:r>
              <a:rPr lang="es-ES" dirty="0" smtClean="0"/>
              <a:t> “fama” entre os científicos, </a:t>
            </a:r>
            <a:r>
              <a:rPr lang="es-ES" dirty="0" err="1" smtClean="0"/>
              <a:t>necesidade</a:t>
            </a:r>
            <a:r>
              <a:rPr lang="es-ES" dirty="0" smtClean="0"/>
              <a:t> de valores éticos entre os científicos, valoración da clase política da época…Serán eles os que se </a:t>
            </a:r>
            <a:r>
              <a:rPr lang="es-ES" dirty="0" err="1" smtClean="0"/>
              <a:t>teñan</a:t>
            </a:r>
            <a:r>
              <a:rPr lang="es-ES" dirty="0" smtClean="0"/>
              <a:t> que por no sitio do </a:t>
            </a:r>
            <a:r>
              <a:rPr lang="es-ES" dirty="0" err="1" smtClean="0"/>
              <a:t>outro</a:t>
            </a:r>
            <a:r>
              <a:rPr lang="es-ES" dirty="0" smtClean="0"/>
              <a:t> e entender se é </a:t>
            </a:r>
            <a:r>
              <a:rPr lang="es-ES" dirty="0" err="1" smtClean="0"/>
              <a:t>unha</a:t>
            </a:r>
            <a:r>
              <a:rPr lang="es-ES" dirty="0" smtClean="0"/>
              <a:t> posición </a:t>
            </a:r>
            <a:r>
              <a:rPr lang="es-ES" dirty="0" err="1" smtClean="0"/>
              <a:t>xusta</a:t>
            </a:r>
            <a:r>
              <a:rPr lang="es-ES" dirty="0" smtClean="0"/>
              <a:t> </a:t>
            </a:r>
            <a:r>
              <a:rPr lang="es-ES" dirty="0" err="1" smtClean="0"/>
              <a:t>ou</a:t>
            </a:r>
            <a:r>
              <a:rPr lang="es-ES" dirty="0" smtClean="0"/>
              <a:t> non e porque.</a:t>
            </a:r>
          </a:p>
          <a:p>
            <a:pPr lvl="0"/>
            <a:endParaRPr lang="es-ES" dirty="0" smtClean="0"/>
          </a:p>
          <a:p>
            <a:pPr lvl="0"/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err="1" smtClean="0"/>
              <a:t>Tratamento</a:t>
            </a:r>
            <a:r>
              <a:rPr lang="es-ES" dirty="0" smtClean="0"/>
              <a:t> da</a:t>
            </a:r>
            <a:r>
              <a:rPr lang="es-ES" dirty="0" smtClean="0">
                <a:solidFill>
                  <a:srgbClr val="FF0000"/>
                </a:solidFill>
              </a:rPr>
              <a:t> información e competencia </a:t>
            </a:r>
            <a:r>
              <a:rPr lang="es-ES" dirty="0" err="1" smtClean="0">
                <a:solidFill>
                  <a:srgbClr val="FF0000"/>
                </a:solidFill>
              </a:rPr>
              <a:t>dixital</a:t>
            </a:r>
            <a:r>
              <a:rPr lang="es-ES" dirty="0" smtClean="0"/>
              <a:t>.- Anterior e posterior á visualización do film</a:t>
            </a:r>
          </a:p>
          <a:p>
            <a:pPr lvl="1"/>
            <a:r>
              <a:rPr lang="es-ES" dirty="0" smtClean="0"/>
              <a:t>Anterior.- Busca </a:t>
            </a:r>
            <a:r>
              <a:rPr lang="es-ES" dirty="0" err="1" smtClean="0"/>
              <a:t>dun</a:t>
            </a:r>
            <a:r>
              <a:rPr lang="es-ES" dirty="0" smtClean="0"/>
              <a:t> esquema do método científico e da teoría sobre o </a:t>
            </a:r>
            <a:r>
              <a:rPr lang="es-ES" dirty="0" err="1" smtClean="0"/>
              <a:t>mesmo</a:t>
            </a:r>
            <a:r>
              <a:rPr lang="es-ES" dirty="0" smtClean="0"/>
              <a:t>: </a:t>
            </a:r>
            <a:r>
              <a:rPr lang="es-ES" dirty="0" err="1" smtClean="0"/>
              <a:t>orixe</a:t>
            </a:r>
            <a:r>
              <a:rPr lang="es-ES" dirty="0" smtClean="0"/>
              <a:t> no tempo, científico que o </a:t>
            </a:r>
            <a:r>
              <a:rPr lang="es-ES" dirty="0" err="1" smtClean="0"/>
              <a:t>propuxo</a:t>
            </a:r>
            <a:r>
              <a:rPr lang="es-ES" dirty="0" smtClean="0"/>
              <a:t>, </a:t>
            </a:r>
            <a:r>
              <a:rPr lang="es-ES" dirty="0" err="1" smtClean="0"/>
              <a:t>exemplos</a:t>
            </a:r>
            <a:r>
              <a:rPr lang="es-ES" dirty="0" smtClean="0"/>
              <a:t> de método científico.</a:t>
            </a:r>
          </a:p>
          <a:p>
            <a:pPr lvl="1"/>
            <a:r>
              <a:rPr lang="es-ES" dirty="0" smtClean="0"/>
              <a:t>Posterior.- Entrega </a:t>
            </a:r>
            <a:r>
              <a:rPr lang="es-ES" dirty="0" err="1" smtClean="0"/>
              <a:t>dun</a:t>
            </a:r>
            <a:r>
              <a:rPr lang="es-ES" dirty="0" smtClean="0"/>
              <a:t> documento  </a:t>
            </a:r>
            <a:r>
              <a:rPr lang="es-ES" dirty="0" err="1" smtClean="0"/>
              <a:t>na</a:t>
            </a:r>
            <a:r>
              <a:rPr lang="es-ES" dirty="0" smtClean="0"/>
              <a:t> que </a:t>
            </a:r>
            <a:r>
              <a:rPr lang="es-ES" dirty="0" err="1" smtClean="0"/>
              <a:t>fagan</a:t>
            </a:r>
            <a:r>
              <a:rPr lang="es-ES" dirty="0" smtClean="0"/>
              <a:t> </a:t>
            </a:r>
            <a:r>
              <a:rPr lang="es-ES" dirty="0" err="1" smtClean="0"/>
              <a:t>unha</a:t>
            </a:r>
            <a:r>
              <a:rPr lang="es-ES" dirty="0" smtClean="0"/>
              <a:t> reflexión sobre o que </a:t>
            </a:r>
            <a:r>
              <a:rPr lang="es-ES" dirty="0" err="1" smtClean="0"/>
              <a:t>viron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 smtClean="0"/>
              <a:t>Competencia </a:t>
            </a:r>
            <a:r>
              <a:rPr lang="es-ES" dirty="0" smtClean="0">
                <a:solidFill>
                  <a:srgbClr val="FF0000"/>
                </a:solidFill>
              </a:rPr>
              <a:t>cultural e artística</a:t>
            </a:r>
            <a:r>
              <a:rPr lang="es-ES" dirty="0" smtClean="0"/>
              <a:t>.- Tanto a música da película, os silencios,  marcan un ritmo </a:t>
            </a:r>
            <a:r>
              <a:rPr lang="es-ES" dirty="0" err="1" smtClean="0"/>
              <a:t>na</a:t>
            </a:r>
            <a:r>
              <a:rPr lang="es-ES" dirty="0" smtClean="0"/>
              <a:t>  película. Resulta interesante a participación de Richard </a:t>
            </a:r>
            <a:r>
              <a:rPr lang="es-ES" dirty="0" err="1" smtClean="0"/>
              <a:t>Gere</a:t>
            </a:r>
            <a:r>
              <a:rPr lang="es-ES" dirty="0" smtClean="0"/>
              <a:t> como   coreógrafo, as </a:t>
            </a:r>
            <a:r>
              <a:rPr lang="es-ES" dirty="0" err="1" smtClean="0"/>
              <a:t>súas</a:t>
            </a:r>
            <a:r>
              <a:rPr lang="es-ES" dirty="0" smtClean="0"/>
              <a:t> frases, o que ve no desfile gay, a </a:t>
            </a:r>
            <a:r>
              <a:rPr lang="es-ES" dirty="0" err="1" smtClean="0"/>
              <a:t>súa</a:t>
            </a:r>
            <a:r>
              <a:rPr lang="es-ES" dirty="0" smtClean="0"/>
              <a:t> obra…toda a película está marcada </a:t>
            </a:r>
            <a:r>
              <a:rPr lang="es-ES" dirty="0" err="1" smtClean="0"/>
              <a:t>pola</a:t>
            </a:r>
            <a:r>
              <a:rPr lang="es-ES" dirty="0" smtClean="0"/>
              <a:t> </a:t>
            </a:r>
            <a:r>
              <a:rPr lang="es-ES" dirty="0" err="1" smtClean="0"/>
              <a:t>expresividade</a:t>
            </a:r>
            <a:r>
              <a:rPr lang="es-ES" dirty="0" smtClean="0"/>
              <a:t> artística, </a:t>
            </a:r>
            <a:r>
              <a:rPr lang="es-ES" dirty="0" err="1" smtClean="0"/>
              <a:t>dende</a:t>
            </a:r>
            <a:r>
              <a:rPr lang="es-ES" dirty="0" smtClean="0"/>
              <a:t> o transformista gay, os que </a:t>
            </a:r>
            <a:r>
              <a:rPr lang="es-ES" dirty="0" err="1" smtClean="0"/>
              <a:t>queren</a:t>
            </a:r>
            <a:r>
              <a:rPr lang="es-ES" dirty="0" smtClean="0"/>
              <a:t> ser actores…</a:t>
            </a:r>
          </a:p>
          <a:p>
            <a:pPr lvl="0"/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Competencia para </a:t>
            </a:r>
            <a:r>
              <a:rPr lang="es-ES" dirty="0" smtClean="0">
                <a:solidFill>
                  <a:srgbClr val="FF0000"/>
                </a:solidFill>
              </a:rPr>
              <a:t>aprender a aprender</a:t>
            </a:r>
            <a:r>
              <a:rPr lang="es-ES" dirty="0" smtClean="0"/>
              <a:t>.- </a:t>
            </a:r>
            <a:r>
              <a:rPr lang="es-ES" dirty="0" err="1" smtClean="0"/>
              <a:t>Aínda</a:t>
            </a:r>
            <a:r>
              <a:rPr lang="es-ES" dirty="0" smtClean="0"/>
              <a:t> que os </a:t>
            </a:r>
            <a:r>
              <a:rPr lang="es-ES" dirty="0" err="1" smtClean="0"/>
              <a:t>axudemos</a:t>
            </a:r>
            <a:r>
              <a:rPr lang="es-ES" dirty="0" smtClean="0"/>
              <a:t> </a:t>
            </a:r>
            <a:r>
              <a:rPr lang="es-ES" dirty="0" err="1" smtClean="0"/>
              <a:t>na</a:t>
            </a:r>
            <a:r>
              <a:rPr lang="es-ES" dirty="0" smtClean="0"/>
              <a:t> reflexión, </a:t>
            </a:r>
            <a:r>
              <a:rPr lang="es-ES" dirty="0" err="1" smtClean="0"/>
              <a:t>aínda</a:t>
            </a:r>
            <a:r>
              <a:rPr lang="es-ES" dirty="0" smtClean="0"/>
              <a:t> que os acompañemos no </a:t>
            </a:r>
            <a:r>
              <a:rPr lang="es-ES" dirty="0" err="1" smtClean="0"/>
              <a:t>camiño</a:t>
            </a:r>
            <a:r>
              <a:rPr lang="es-ES" dirty="0" smtClean="0"/>
              <a:t>, serán eles os que </a:t>
            </a:r>
            <a:r>
              <a:rPr lang="es-ES" dirty="0" err="1" smtClean="0"/>
              <a:t>teñen</a:t>
            </a:r>
            <a:r>
              <a:rPr lang="es-ES" dirty="0" smtClean="0"/>
              <a:t> que ser capaces de entender  este </a:t>
            </a:r>
            <a:r>
              <a:rPr lang="es-ES" dirty="0" err="1" smtClean="0"/>
              <a:t>traballo</a:t>
            </a:r>
            <a:r>
              <a:rPr lang="es-ES" dirty="0" smtClean="0"/>
              <a:t>.</a:t>
            </a:r>
          </a:p>
          <a:p>
            <a:pPr lvl="0"/>
            <a:r>
              <a:rPr lang="es-ES" dirty="0" smtClean="0">
                <a:solidFill>
                  <a:srgbClr val="FF0000"/>
                </a:solidFill>
              </a:rPr>
              <a:t>Autonomía e iniciativa personal</a:t>
            </a:r>
            <a:r>
              <a:rPr lang="es-ES" dirty="0" smtClean="0"/>
              <a:t>.- Serán os </a:t>
            </a:r>
            <a:r>
              <a:rPr lang="es-ES" dirty="0" err="1" smtClean="0"/>
              <a:t>nosos</a:t>
            </a:r>
            <a:r>
              <a:rPr lang="es-ES" dirty="0" smtClean="0"/>
              <a:t> alumnos, cada un deles individualmente o que teña que </a:t>
            </a:r>
            <a:r>
              <a:rPr lang="es-ES" dirty="0" err="1" smtClean="0"/>
              <a:t>facer</a:t>
            </a:r>
            <a:r>
              <a:rPr lang="es-ES" dirty="0" smtClean="0"/>
              <a:t> o esforzó de analizar todo o que </a:t>
            </a:r>
            <a:r>
              <a:rPr lang="es-ES" dirty="0" err="1" smtClean="0"/>
              <a:t>aí</a:t>
            </a:r>
            <a:r>
              <a:rPr lang="es-ES" dirty="0" smtClean="0"/>
              <a:t> se propón.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</TotalTime>
  <Words>709</Words>
  <Application>Microsoft Office PowerPoint</Application>
  <PresentationFormat>Presentación en pantalla (4:3)</PresentationFormat>
  <Paragraphs>109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Flujo</vt:lpstr>
      <vt:lpstr>“En el filo de la duda”</vt:lpstr>
      <vt:lpstr>Obxectivos</vt:lpstr>
      <vt:lpstr>Deseño da actividade </vt:lpstr>
      <vt:lpstr>Competencias básicas:</vt:lpstr>
      <vt:lpstr>Diapositiva 5</vt:lpstr>
      <vt:lpstr>Diapositiva 6</vt:lpstr>
      <vt:lpstr>Diapositiva 7</vt:lpstr>
      <vt:lpstr>Diapositiva 8</vt:lpstr>
      <vt:lpstr>Diapositiva 9</vt:lpstr>
      <vt:lpstr>  Ficha da película: </vt:lpstr>
      <vt:lpstr>Avaliación  da actividade</vt:lpstr>
      <vt:lpstr>Alumnado participante: </vt:lpstr>
      <vt:lpstr>Proba escrita</vt:lpstr>
      <vt:lpstr>Análise dos resultados  </vt:lpstr>
      <vt:lpstr>Momentos interesantes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“En el filo de la duda”</dc:title>
  <dc:creator>pc</dc:creator>
  <cp:lastModifiedBy>pc</cp:lastModifiedBy>
  <cp:revision>6</cp:revision>
  <dcterms:created xsi:type="dcterms:W3CDTF">2013-03-19T18:40:11Z</dcterms:created>
  <dcterms:modified xsi:type="dcterms:W3CDTF">2013-05-07T16:47:45Z</dcterms:modified>
</cp:coreProperties>
</file>