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</p:sldMasterIdLst>
  <p:notesMasterIdLst>
    <p:notesMasterId r:id="rId48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s-ES" sz="4400" b="0" strike="noStrike" spc="-1">
                <a:solidFill>
                  <a:srgbClr val="000000"/>
                </a:solidFill>
                <a:latin typeface="Arial"/>
              </a:rPr>
              <a:t>Pulse para desplazar la página</a:t>
            </a:r>
          </a:p>
        </p:txBody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s-ES" sz="2000" b="0" strike="noStrike" spc="-1">
                <a:latin typeface="Arial"/>
              </a:rPr>
              <a:t>Pulse para editar el formato de las notas</a:t>
            </a:r>
          </a:p>
        </p:txBody>
      </p:sp>
      <p:sp>
        <p:nvSpPr>
          <p:cNvPr id="169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s-ES" sz="1400" b="0" strike="noStrike" spc="-1">
                <a:latin typeface="Times New Roman"/>
              </a:rPr>
              <a:t>&lt;cabecera&gt;</a:t>
            </a:r>
          </a:p>
        </p:txBody>
      </p:sp>
      <p:sp>
        <p:nvSpPr>
          <p:cNvPr id="170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es-ES" sz="1400" b="0" strike="noStrike" spc="-1">
                <a:latin typeface="Times New Roman"/>
              </a:rPr>
              <a:t>&lt;fecha/hora&gt;</a:t>
            </a:r>
          </a:p>
        </p:txBody>
      </p:sp>
      <p:sp>
        <p:nvSpPr>
          <p:cNvPr id="171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es-ES" sz="1400" b="0" strike="noStrike" spc="-1">
                <a:latin typeface="Times New Roman"/>
              </a:rPr>
              <a:t>&lt;pie de página&gt;</a:t>
            </a:r>
          </a:p>
        </p:txBody>
      </p:sp>
      <p:sp>
        <p:nvSpPr>
          <p:cNvPr id="172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0FD3AB63-9EF1-4417-AEA9-F04F89726D2A}" type="slidenum">
              <a:rPr lang="es-ES" sz="1400" b="0" strike="noStrike" spc="-1">
                <a:latin typeface="Times New Roman"/>
              </a:rPr>
              <a:pPr algn="r"/>
              <a:t>‹Nº›</a:t>
            </a:fld>
            <a:endParaRPr lang="es-E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8070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prstGeom prst="rect">
            <a:avLst/>
          </a:prstGeom>
        </p:spPr>
      </p:sp>
      <p:sp>
        <p:nvSpPr>
          <p:cNvPr id="314" name="CustomShape 2"/>
          <p:cNvSpPr/>
          <p:nvPr/>
        </p:nvSpPr>
        <p:spPr>
          <a:xfrm>
            <a:off x="685800" y="4343400"/>
            <a:ext cx="5450040" cy="4078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5248146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prstGeom prst="rect">
            <a:avLst/>
          </a:prstGeom>
        </p:spPr>
      </p:sp>
      <p:sp>
        <p:nvSpPr>
          <p:cNvPr id="316" name="CustomShape 2"/>
          <p:cNvSpPr/>
          <p:nvPr/>
        </p:nvSpPr>
        <p:spPr>
          <a:xfrm>
            <a:off x="685800" y="4343400"/>
            <a:ext cx="5450040" cy="4078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17653985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prstGeom prst="rect">
            <a:avLst/>
          </a:prstGeom>
        </p:spPr>
      </p:sp>
      <p:sp>
        <p:nvSpPr>
          <p:cNvPr id="318" name="CustomShape 2"/>
          <p:cNvSpPr/>
          <p:nvPr/>
        </p:nvSpPr>
        <p:spPr>
          <a:xfrm>
            <a:off x="685800" y="4343400"/>
            <a:ext cx="5450040" cy="4078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24732152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-14220825" y="-11796713"/>
            <a:ext cx="16608425" cy="12457113"/>
          </a:xfrm>
          <a:prstGeom prst="rect">
            <a:avLst/>
          </a:prstGeom>
        </p:spPr>
      </p:sp>
      <p:sp>
        <p:nvSpPr>
          <p:cNvPr id="320" name="CustomShape 2"/>
          <p:cNvSpPr/>
          <p:nvPr/>
        </p:nvSpPr>
        <p:spPr>
          <a:xfrm>
            <a:off x="685800" y="4343400"/>
            <a:ext cx="5450040" cy="4078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717089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2040" cy="6813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2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2040" cy="6813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8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5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2040" cy="6813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7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1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9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3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4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5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6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2040" cy="6813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 cstate="print">
            <a:alphaModFix amt="9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/>
          <p:cNvPicPr/>
          <p:nvPr/>
        </p:nvPicPr>
        <p:blipFill>
          <a:blip r:embed="rId15" cstate="print"/>
        </p:blipFill>
        <p:spPr>
          <a:xfrm>
            <a:off x="0" y="5814360"/>
            <a:ext cx="1684440" cy="1043280"/>
          </a:xfrm>
          <a:prstGeom prst="rect">
            <a:avLst/>
          </a:prstGeom>
          <a:ln>
            <a:noFill/>
          </a:ln>
        </p:spPr>
      </p:pic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s-ES" sz="4400" b="0" strike="noStrike" spc="-1">
                <a:solidFill>
                  <a:srgbClr val="000000"/>
                </a:solidFill>
                <a:latin typeface="Calibri"/>
              </a:rPr>
              <a:t>Haga clic para modificar el estilo de título del patrón</a:t>
            </a:r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fld id="{20A58ABD-06C9-4C12-BE70-B2FDF01E57C0}" type="datetime">
              <a:rPr lang="es-ES" sz="1400" b="0" strike="noStrike" spc="-1">
                <a:solidFill>
                  <a:srgbClr val="000000"/>
                </a:solidFill>
                <a:latin typeface="Arial"/>
              </a:rPr>
              <a:pPr>
                <a:lnSpc>
                  <a:spcPct val="100000"/>
                </a:lnSpc>
              </a:pPr>
              <a:t>11/10/2018</a:t>
            </a:fld>
            <a:endParaRPr lang="es-ES" sz="1400" b="0" strike="noStrike" spc="-1">
              <a:latin typeface="Times New Roman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lIns="90000" tIns="45000" rIns="90000" bIns="45000"/>
          <a:lstStyle/>
          <a:p>
            <a:endParaRPr lang="es-ES" sz="2400" b="0" strike="noStrike" spc="-1">
              <a:latin typeface="Times New Roman"/>
            </a:endParaRPr>
          </a:p>
        </p:txBody>
      </p:sp>
      <p:sp>
        <p:nvSpPr>
          <p:cNvPr id="4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fld id="{12FD4594-87DB-422D-B847-C89262EDCAD4}" type="slidenum">
              <a:rPr lang="es-ES" sz="1400" b="0" strike="noStrike" spc="-1">
                <a:solidFill>
                  <a:srgbClr val="000000"/>
                </a:solidFill>
                <a:latin typeface="Arial"/>
              </a:rPr>
              <a:pPr>
                <a:lnSpc>
                  <a:spcPct val="100000"/>
                </a:lnSpc>
              </a:pPr>
              <a:t>‹Nº›</a:t>
            </a:fld>
            <a:endParaRPr lang="es-ES" sz="1400" b="0" strike="noStrike" spc="-1">
              <a:latin typeface="Times New Roman"/>
            </a:endParaRPr>
          </a:p>
        </p:txBody>
      </p:sp>
      <p:sp>
        <p:nvSpPr>
          <p:cNvPr id="5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200" b="0" strike="noStrike" spc="-1">
                <a:solidFill>
                  <a:srgbClr val="000000"/>
                </a:solidFill>
                <a:latin typeface="Calibri"/>
              </a:rPr>
              <a:t>Pulse para editar el formato de esquema del texto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400" b="0" strike="noStrike" spc="-1">
                <a:solidFill>
                  <a:srgbClr val="000000"/>
                </a:solidFill>
                <a:latin typeface="Calibri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Calibri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>
                <a:solidFill>
                  <a:srgbClr val="000000"/>
                </a:solidFill>
                <a:latin typeface="Calibri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Calibri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Calibri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Calibri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 cstate="print">
            <a:alphaModFix amt="9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"/>
          <p:cNvPicPr/>
          <p:nvPr/>
        </p:nvPicPr>
        <p:blipFill>
          <a:blip r:embed="rId15" cstate="print"/>
        </p:blipFill>
        <p:spPr>
          <a:xfrm>
            <a:off x="0" y="5814360"/>
            <a:ext cx="1684440" cy="1043280"/>
          </a:xfrm>
          <a:prstGeom prst="rect">
            <a:avLst/>
          </a:prstGeom>
          <a:ln>
            <a:noFill/>
          </a:ln>
        </p:spPr>
      </p:pic>
      <p:sp>
        <p:nvSpPr>
          <p:cNvPr id="43" name="PlaceHolder 1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fld id="{2CC7543A-C9E5-4DE0-BBD2-79F25A976D81}" type="datetime">
              <a:rPr lang="es-ES" sz="1400" b="0" strike="noStrike" spc="-1">
                <a:solidFill>
                  <a:srgbClr val="000000"/>
                </a:solidFill>
                <a:latin typeface="Arial"/>
              </a:rPr>
              <a:pPr>
                <a:lnSpc>
                  <a:spcPct val="100000"/>
                </a:lnSpc>
              </a:pPr>
              <a:t>11/10/2018</a:t>
            </a:fld>
            <a:endParaRPr lang="es-ES" sz="1400" b="0" strike="noStrike" spc="-1">
              <a:latin typeface="Times New Roman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lIns="90000" tIns="45000" rIns="90000" bIns="45000"/>
          <a:lstStyle/>
          <a:p>
            <a:endParaRPr lang="es-ES" sz="2400" b="0" strike="noStrike" spc="-1">
              <a:latin typeface="Times New Roman"/>
            </a:endParaRPr>
          </a:p>
        </p:txBody>
      </p:sp>
      <p:sp>
        <p:nvSpPr>
          <p:cNvPr id="45" name="PlaceHolder 3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fld id="{0281A376-363D-4F31-97E8-BEB43F96CCB1}" type="slidenum">
              <a:rPr lang="es-ES" sz="1400" b="0" strike="noStrike" spc="-1">
                <a:solidFill>
                  <a:srgbClr val="000000"/>
                </a:solidFill>
                <a:latin typeface="Arial"/>
              </a:rPr>
              <a:pPr>
                <a:lnSpc>
                  <a:spcPct val="100000"/>
                </a:lnSpc>
              </a:pPr>
              <a:t>‹Nº›</a:t>
            </a:fld>
            <a:endParaRPr lang="es-ES" sz="1400" b="0" strike="noStrike" spc="-1">
              <a:latin typeface="Times New Roman"/>
            </a:endParaRPr>
          </a:p>
        </p:txBody>
      </p:sp>
      <p:sp>
        <p:nvSpPr>
          <p:cNvPr id="46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s-ES" sz="4400" b="0" strike="noStrike" spc="-1">
                <a:solidFill>
                  <a:srgbClr val="000000"/>
                </a:solidFill>
                <a:latin typeface="Arial"/>
              </a:rPr>
              <a:t>Pulse para editar el formato del texto de título</a:t>
            </a:r>
          </a:p>
        </p:txBody>
      </p:sp>
      <p:sp>
        <p:nvSpPr>
          <p:cNvPr id="47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200" b="0" strike="noStrike" spc="-1">
                <a:solidFill>
                  <a:srgbClr val="000000"/>
                </a:solidFill>
                <a:latin typeface="Calibri"/>
              </a:rPr>
              <a:t>Pulse para editar el formato de esquema del texto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400" b="0" strike="noStrike" spc="-1">
                <a:solidFill>
                  <a:srgbClr val="000000"/>
                </a:solidFill>
                <a:latin typeface="Calibri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Calibri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>
                <a:solidFill>
                  <a:srgbClr val="000000"/>
                </a:solidFill>
                <a:latin typeface="Calibri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Calibri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Calibri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Calibri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 cstate="print">
            <a:alphaModFix amt="9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icture 1"/>
          <p:cNvPicPr/>
          <p:nvPr/>
        </p:nvPicPr>
        <p:blipFill>
          <a:blip r:embed="rId15" cstate="print"/>
        </p:blipFill>
        <p:spPr>
          <a:xfrm>
            <a:off x="0" y="5814360"/>
            <a:ext cx="1684440" cy="1043280"/>
          </a:xfrm>
          <a:prstGeom prst="rect">
            <a:avLst/>
          </a:prstGeom>
          <a:ln>
            <a:noFill/>
          </a:ln>
        </p:spPr>
      </p:pic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s-ES" sz="4400" b="0" strike="noStrike" spc="-1">
                <a:solidFill>
                  <a:srgbClr val="000000"/>
                </a:solidFill>
                <a:latin typeface="Calibri"/>
              </a:rPr>
              <a:t>Haga clic para modificar el estilo de título del patrón</a:t>
            </a:r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strike="noStrike" spc="-1">
                <a:solidFill>
                  <a:srgbClr val="000000"/>
                </a:solidFill>
                <a:latin typeface="Calibri"/>
              </a:rPr>
              <a:t>Haga clic para modificar el estilo de texto del patrón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</a:rPr>
              <a:t>Segundo nivel</a:t>
            </a:r>
          </a:p>
          <a:p>
            <a:pPr marL="1143000" lvl="2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s-ES" sz="2400" b="0" strike="noStrike" spc="-1">
                <a:solidFill>
                  <a:srgbClr val="000000"/>
                </a:solidFill>
                <a:latin typeface="Calibri"/>
              </a:rPr>
              <a:t>Tercer nivel</a:t>
            </a:r>
          </a:p>
          <a:p>
            <a:pPr marL="1600200" lvl="3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2000" b="0" strike="noStrike" spc="-1">
                <a:solidFill>
                  <a:srgbClr val="000000"/>
                </a:solidFill>
                <a:latin typeface="Calibri"/>
              </a:rPr>
              <a:t>Cuarto nivel</a:t>
            </a:r>
          </a:p>
          <a:p>
            <a:pPr marL="2057400" lvl="4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s-ES" sz="2000" b="0" strike="noStrike" spc="-1">
                <a:solidFill>
                  <a:srgbClr val="000000"/>
                </a:solidFill>
                <a:latin typeface="Calibri"/>
              </a:rPr>
              <a:t>Quinto nivel</a:t>
            </a:r>
          </a:p>
        </p:txBody>
      </p:sp>
      <p:sp>
        <p:nvSpPr>
          <p:cNvPr id="87" name="PlaceHolder 3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fld id="{FDFCA12F-BCDC-4D04-83EA-37F7B6FB3945}" type="datetime">
              <a:rPr lang="es-ES" sz="1400" b="0" strike="noStrike" spc="-1">
                <a:solidFill>
                  <a:srgbClr val="000000"/>
                </a:solidFill>
                <a:latin typeface="Arial"/>
              </a:rPr>
              <a:pPr>
                <a:lnSpc>
                  <a:spcPct val="100000"/>
                </a:lnSpc>
              </a:pPr>
              <a:t>11/10/2018</a:t>
            </a:fld>
            <a:endParaRPr lang="es-ES" sz="1400" b="0" strike="noStrike" spc="-1">
              <a:latin typeface="Times New Roman"/>
            </a:endParaRPr>
          </a:p>
        </p:txBody>
      </p:sp>
      <p:sp>
        <p:nvSpPr>
          <p:cNvPr id="88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lIns="90000" tIns="45000" rIns="90000" bIns="45000"/>
          <a:lstStyle/>
          <a:p>
            <a:endParaRPr lang="es-ES" sz="2400" b="0" strike="noStrike" spc="-1">
              <a:latin typeface="Times New Roman"/>
            </a:endParaRPr>
          </a:p>
        </p:txBody>
      </p:sp>
      <p:sp>
        <p:nvSpPr>
          <p:cNvPr id="89" name="PlaceHolder 5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fld id="{A9160246-638F-4FF3-B110-08E72335D344}" type="slidenum">
              <a:rPr lang="es-ES" sz="1400" b="0" strike="noStrike" spc="-1">
                <a:solidFill>
                  <a:srgbClr val="000000"/>
                </a:solidFill>
                <a:latin typeface="Arial"/>
              </a:rPr>
              <a:pPr>
                <a:lnSpc>
                  <a:spcPct val="100000"/>
                </a:lnSpc>
              </a:pPr>
              <a:t>‹Nº›</a:t>
            </a:fld>
            <a:endParaRPr lang="es-ES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456840" y="274680"/>
            <a:ext cx="8178840" cy="109224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r>
              <a:rPr lang="es-ES" sz="4400" b="0" strike="noStrike" spc="-1">
                <a:solidFill>
                  <a:srgbClr val="000000"/>
                </a:solidFill>
                <a:latin typeface="Calibri"/>
              </a:rPr>
              <a:t>Pulse para editar el formato del texto de título</a:t>
            </a: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456840" y="1599840"/>
            <a:ext cx="8178840" cy="44751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42720" indent="-342720">
              <a:spcBef>
                <a:spcPts val="799"/>
              </a:spcBef>
            </a:pPr>
            <a:r>
              <a:rPr lang="es-ES" sz="3200" b="0" strike="noStrike" spc="-1">
                <a:solidFill>
                  <a:srgbClr val="000000"/>
                </a:solidFill>
                <a:latin typeface="Calibri"/>
              </a:rPr>
              <a:t>Pulse para editar el formato de esquema del texto</a:t>
            </a:r>
          </a:p>
          <a:p>
            <a:pPr marL="342720" lvl="1" indent="-342720">
              <a:spcBef>
                <a:spcPts val="799"/>
              </a:spcBef>
              <a:buClr>
                <a:srgbClr val="000000"/>
              </a:buClr>
              <a:buFont typeface="Times New Roman"/>
              <a:buChar char="–"/>
            </a:pPr>
            <a:r>
              <a:rPr lang="es-ES" sz="3200" b="0" strike="noStrike" spc="-1">
                <a:solidFill>
                  <a:srgbClr val="000000"/>
                </a:solidFill>
                <a:latin typeface="Calibri"/>
              </a:rPr>
              <a:t>Segundo nivel del esquema</a:t>
            </a:r>
          </a:p>
          <a:p>
            <a:pPr marL="342720" lvl="2" indent="-342720">
              <a:spcBef>
                <a:spcPts val="799"/>
              </a:spcBef>
              <a:buClr>
                <a:srgbClr val="000000"/>
              </a:buClr>
              <a:buFont typeface="Times New Roman"/>
              <a:buChar char="•"/>
            </a:pPr>
            <a:r>
              <a:rPr lang="es-ES" sz="3200" b="0" strike="noStrike" spc="-1">
                <a:solidFill>
                  <a:srgbClr val="000000"/>
                </a:solidFill>
                <a:latin typeface="Calibri"/>
              </a:rPr>
              <a:t>Tercer nivel del esquema</a:t>
            </a:r>
          </a:p>
          <a:p>
            <a:pPr marL="342720" lvl="3" indent="-342720">
              <a:spcBef>
                <a:spcPts val="799"/>
              </a:spcBef>
              <a:buClr>
                <a:srgbClr val="000000"/>
              </a:buClr>
              <a:buFont typeface="Times New Roman"/>
              <a:buChar char="–"/>
            </a:pPr>
            <a:r>
              <a:rPr lang="es-ES" sz="3200" b="0" strike="noStrike" spc="-1">
                <a:solidFill>
                  <a:srgbClr val="000000"/>
                </a:solidFill>
                <a:latin typeface="Calibri"/>
              </a:rPr>
              <a:t>Cuarto nivel del esquema</a:t>
            </a:r>
          </a:p>
          <a:p>
            <a:pPr marL="342720" lvl="4" indent="-342720">
              <a:spcBef>
                <a:spcPts val="799"/>
              </a:spcBef>
              <a:buClr>
                <a:srgbClr val="000000"/>
              </a:buClr>
              <a:buFont typeface="Times New Roman"/>
              <a:buChar char="»"/>
            </a:pPr>
            <a:r>
              <a:rPr lang="es-ES" sz="3200" b="0" strike="noStrike" spc="-1">
                <a:solidFill>
                  <a:srgbClr val="000000"/>
                </a:solidFill>
                <a:latin typeface="Calibri"/>
              </a:rPr>
              <a:t>Quinto nivel del esquema</a:t>
            </a:r>
          </a:p>
          <a:p>
            <a:pPr marL="342720" lvl="5" indent="-342720">
              <a:spcBef>
                <a:spcPts val="799"/>
              </a:spcBef>
              <a:buClr>
                <a:srgbClr val="000000"/>
              </a:buClr>
              <a:buFont typeface="Times New Roman"/>
              <a:buChar char="»"/>
            </a:pPr>
            <a:r>
              <a:rPr lang="es-ES" sz="3200" b="0" strike="noStrike" spc="-1">
                <a:solidFill>
                  <a:srgbClr val="000000"/>
                </a:solidFill>
                <a:latin typeface="Calibri"/>
              </a:rPr>
              <a:t>Sexto nivel del esquema</a:t>
            </a:r>
          </a:p>
          <a:p>
            <a:pPr marL="342720" lvl="6" indent="-342720">
              <a:spcBef>
                <a:spcPts val="799"/>
              </a:spcBef>
              <a:buClr>
                <a:srgbClr val="000000"/>
              </a:buClr>
              <a:buFont typeface="Times New Roman"/>
              <a:buChar char="»"/>
            </a:pPr>
            <a:r>
              <a:rPr lang="es-ES" sz="3200" b="0" strike="noStrike" spc="-1">
                <a:solidFill>
                  <a:srgbClr val="000000"/>
                </a:solidFill>
                <a:latin typeface="Calibri"/>
              </a:rPr>
              <a:t>Séptimo nivel del esquema</a:t>
            </a:r>
          </a:p>
        </p:txBody>
      </p:sp>
      <p:sp>
        <p:nvSpPr>
          <p:cNvPr id="128" name="CustomShape 3"/>
          <p:cNvSpPr/>
          <p:nvPr/>
        </p:nvSpPr>
        <p:spPr>
          <a:xfrm>
            <a:off x="457200" y="6356520"/>
            <a:ext cx="2114640" cy="3459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9" name="CustomShape 4"/>
          <p:cNvSpPr/>
          <p:nvPr/>
        </p:nvSpPr>
        <p:spPr>
          <a:xfrm>
            <a:off x="3124080" y="6356520"/>
            <a:ext cx="2895840" cy="3650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0" name="PlaceHolder 5"/>
          <p:cNvSpPr>
            <a:spLocks noGrp="1"/>
          </p:cNvSpPr>
          <p:nvPr>
            <p:ph type="sldNum"/>
          </p:nvPr>
        </p:nvSpPr>
        <p:spPr>
          <a:xfrm>
            <a:off x="6553080" y="6356160"/>
            <a:ext cx="2082960" cy="314280"/>
          </a:xfrm>
          <a:prstGeom prst="rect">
            <a:avLst/>
          </a:prstGeom>
        </p:spPr>
        <p:txBody>
          <a:bodyPr lIns="90000" tIns="46800" rIns="90000" bIns="46800"/>
          <a:lstStyle/>
          <a:p>
            <a:pPr>
              <a:lnSpc>
                <a:spcPct val="100000"/>
              </a:lnSpc>
            </a:pPr>
            <a:fld id="{34D194C4-264C-40B5-95BF-0AE1C4EEC529}" type="slidenum">
              <a:rPr lang="es-ES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pPr>
                <a:lnSpc>
                  <a:spcPct val="100000"/>
                </a:lnSpc>
              </a:pPr>
              <a:t>‹Nº›</a:t>
            </a:fld>
            <a:endParaRPr lang="es-ES" sz="2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2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2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2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25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l@s" TargetMode="External"/><Relationship Id="rId2" Type="http://schemas.openxmlformats.org/officeDocument/2006/relationships/hyperlink" Target="mailto:alumn@s" TargetMode="Externa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TextShape 1"/>
          <p:cNvSpPr txBox="1"/>
          <p:nvPr/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9360"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s-ES" sz="4400" b="1" u="sng" strike="noStrike" spc="-1">
                <a:solidFill>
                  <a:srgbClr val="000000"/>
                </a:solidFill>
                <a:uFillTx/>
                <a:latin typeface="Calibri"/>
              </a:rPr>
              <a:t>DETECCIÓN EN EL AULA DEL NIÑO CON TDAH EN SUS DIFERENTES ETAPAS EDUCATIVAS</a:t>
            </a:r>
            <a:r>
              <a:rPr lang="es-ES" sz="4000" b="0" u="sng" strike="noStrike" spc="-1">
                <a:solidFill>
                  <a:srgbClr val="000000"/>
                </a:solidFill>
                <a:uFillTx/>
                <a:latin typeface="Calibri"/>
              </a:rPr>
              <a:t> </a:t>
            </a:r>
            <a:endParaRPr lang="es-ES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4" name="TextShape 2"/>
          <p:cNvSpPr txBox="1"/>
          <p:nvPr/>
        </p:nvSpPr>
        <p:spPr>
          <a:xfrm>
            <a:off x="1261440" y="4365000"/>
            <a:ext cx="6400440" cy="1752120"/>
          </a:xfrm>
          <a:prstGeom prst="rect">
            <a:avLst/>
          </a:prstGeom>
          <a:noFill/>
          <a:ln w="9360">
            <a:noFill/>
          </a:ln>
        </p:spPr>
        <p:txBody>
          <a:bodyPr/>
          <a:lstStyle/>
          <a:p>
            <a:pPr algn="ctr">
              <a:lnSpc>
                <a:spcPct val="100000"/>
              </a:lnSpc>
              <a:spcBef>
                <a:spcPts val="641"/>
              </a:spcBef>
            </a:pPr>
            <a:r>
              <a:rPr lang="es-ES" sz="3200" b="0" strike="noStrike" spc="-1">
                <a:solidFill>
                  <a:srgbClr val="48365A"/>
                </a:solidFill>
                <a:latin typeface="Calibri"/>
              </a:rPr>
              <a:t>Curso “Tratamiento del TDAH en el Ámbito Educativo”</a:t>
            </a:r>
            <a:endParaRPr lang="es-ES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641"/>
              </a:spcBef>
            </a:pPr>
            <a:endParaRPr lang="es-ES" sz="3200" b="0" strike="noStrike" spc="-1">
              <a:latin typeface="Arial"/>
            </a:endParaRPr>
          </a:p>
        </p:txBody>
      </p:sp>
      <p:pic>
        <p:nvPicPr>
          <p:cNvPr id="175" name="Picture 2"/>
          <p:cNvPicPr/>
          <p:nvPr/>
        </p:nvPicPr>
        <p:blipFill>
          <a:blip r:embed="rId2" cstate="print"/>
          <a:stretch/>
        </p:blipFill>
        <p:spPr>
          <a:xfrm>
            <a:off x="179640" y="404640"/>
            <a:ext cx="2914200" cy="533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TextShape 1"/>
          <p:cNvSpPr txBox="1"/>
          <p:nvPr/>
        </p:nvSpPr>
        <p:spPr>
          <a:xfrm>
            <a:off x="468360" y="549360"/>
            <a:ext cx="7772040" cy="791640"/>
          </a:xfrm>
          <a:prstGeom prst="rect">
            <a:avLst/>
          </a:prstGeom>
          <a:noFill/>
          <a:ln w="9360"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s-ES" sz="4000" b="1" strike="noStrike" spc="-1">
                <a:solidFill>
                  <a:srgbClr val="F07F09"/>
                </a:solidFill>
                <a:latin typeface="Calibri"/>
              </a:rPr>
              <a:t>HIPERACTIVIDAD</a:t>
            </a:r>
            <a:endParaRPr lang="es-ES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9" name="CustomShape 2"/>
          <p:cNvSpPr/>
          <p:nvPr/>
        </p:nvSpPr>
        <p:spPr>
          <a:xfrm>
            <a:off x="251640" y="1628640"/>
            <a:ext cx="8496000" cy="36565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es-ES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- Se les rompen los materiales, se les caen los objetos, son poco cuidadosos y ruidosos.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Se implican en actividades más peligrosas.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Tienen accidentes con más frecuencia.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- Pueden ser molestos e incontrolables. Distorsionan el ritmo de la clase</a:t>
            </a:r>
            <a:r>
              <a:rPr lang="es-ES" sz="2400" b="0" strike="noStrike" spc="-1">
                <a:solidFill>
                  <a:srgbClr val="000000"/>
                </a:solidFill>
                <a:latin typeface="Calibri"/>
              </a:rPr>
              <a:t>.</a:t>
            </a:r>
            <a:endParaRPr lang="es-ES" sz="2400" b="0" strike="noStrike" spc="-1">
              <a:latin typeface="Arial"/>
            </a:endParaRPr>
          </a:p>
        </p:txBody>
      </p:sp>
      <p:pic>
        <p:nvPicPr>
          <p:cNvPr id="200" name="199 Imagen"/>
          <p:cNvPicPr/>
          <p:nvPr/>
        </p:nvPicPr>
        <p:blipFill>
          <a:blip r:embed="rId2" cstate="print"/>
          <a:stretch/>
        </p:blipFill>
        <p:spPr>
          <a:xfrm>
            <a:off x="6689880" y="72000"/>
            <a:ext cx="2238120" cy="1800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TextShape 1"/>
          <p:cNvSpPr txBox="1"/>
          <p:nvPr/>
        </p:nvSpPr>
        <p:spPr>
          <a:xfrm>
            <a:off x="467640" y="332640"/>
            <a:ext cx="7772040" cy="791640"/>
          </a:xfrm>
          <a:prstGeom prst="rect">
            <a:avLst/>
          </a:prstGeom>
          <a:noFill/>
          <a:ln w="9360"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s-ES" sz="4000" b="1" strike="noStrike" spc="-1">
                <a:solidFill>
                  <a:srgbClr val="F07F09"/>
                </a:solidFill>
                <a:latin typeface="Calibri"/>
              </a:rPr>
              <a:t>IMPULSIVIDAD</a:t>
            </a:r>
            <a:endParaRPr lang="es-ES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2" name="CustomShape 2"/>
          <p:cNvSpPr/>
          <p:nvPr/>
        </p:nvSpPr>
        <p:spPr>
          <a:xfrm>
            <a:off x="395640" y="1131480"/>
            <a:ext cx="8424000" cy="52110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es-ES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b="0" strike="noStrike" spc="-1">
                <a:solidFill>
                  <a:srgbClr val="000000"/>
                </a:solidFill>
                <a:latin typeface="Calibri"/>
              </a:rPr>
              <a:t>-</a:t>
            </a: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Conducta inmadura e inadecuada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Se saltan las normas (falta de reflexibilidad)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Hacen lo primero que se le ocurre.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Responden sin pensar.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No hacen caso de las advertencias.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Tienen poca conciencia de peligro.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</p:txBody>
      </p:sp>
      <p:pic>
        <p:nvPicPr>
          <p:cNvPr id="203" name="202 Imagen"/>
          <p:cNvPicPr/>
          <p:nvPr/>
        </p:nvPicPr>
        <p:blipFill>
          <a:blip r:embed="rId2" cstate="print"/>
          <a:stretch/>
        </p:blipFill>
        <p:spPr>
          <a:xfrm>
            <a:off x="5688000" y="2952000"/>
            <a:ext cx="2638080" cy="1733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TextShape 1"/>
          <p:cNvSpPr txBox="1"/>
          <p:nvPr/>
        </p:nvSpPr>
        <p:spPr>
          <a:xfrm>
            <a:off x="468360" y="333360"/>
            <a:ext cx="7772040" cy="791640"/>
          </a:xfrm>
          <a:prstGeom prst="rect">
            <a:avLst/>
          </a:prstGeom>
          <a:noFill/>
          <a:ln w="9360"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s-ES" sz="4000" b="1" strike="noStrike" spc="-1">
                <a:solidFill>
                  <a:srgbClr val="F07F09"/>
                </a:solidFill>
                <a:latin typeface="Calibri"/>
              </a:rPr>
              <a:t>IMPULSIVIDAD</a:t>
            </a:r>
            <a:endParaRPr lang="es-ES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5" name="CustomShape 2"/>
          <p:cNvSpPr/>
          <p:nvPr/>
        </p:nvSpPr>
        <p:spPr>
          <a:xfrm>
            <a:off x="324000" y="1052640"/>
            <a:ext cx="8496000" cy="44794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es-ES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b="0" strike="noStrike" spc="-1">
                <a:solidFill>
                  <a:srgbClr val="000000"/>
                </a:solidFill>
                <a:latin typeface="Calibri"/>
              </a:rPr>
              <a:t>-</a:t>
            </a: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Dificultades en búsqueda de posibilidades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Saltan de una tarea a otra sin terminarlas por falta de constancia.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No siguen instrucciones (déficit en inhibición)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Tienen poco control de la expresión de sus sentimientos.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-  Los castigos producen poco efecto en su comportamiento, así como las recompensas a largo plazo.</a:t>
            </a:r>
            <a:endParaRPr lang="es-ES" sz="2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CustomShape 1"/>
          <p:cNvSpPr/>
          <p:nvPr/>
        </p:nvSpPr>
        <p:spPr>
          <a:xfrm>
            <a:off x="144000" y="360000"/>
            <a:ext cx="8496000" cy="13388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es-ES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3200" b="1" strike="noStrike" spc="-1">
                <a:solidFill>
                  <a:srgbClr val="002060"/>
                </a:solidFill>
                <a:latin typeface="Arial"/>
              </a:rPr>
              <a:t>¿QUÉ PUEDE DIFICULTAR LA DETECCIÓN EN EL AULA?</a:t>
            </a:r>
            <a:endParaRPr lang="es-ES" sz="3200" b="0" strike="noStrike" spc="-1">
              <a:latin typeface="Arial"/>
            </a:endParaRPr>
          </a:p>
        </p:txBody>
      </p:sp>
      <p:sp>
        <p:nvSpPr>
          <p:cNvPr id="207" name="TextShape 2"/>
          <p:cNvSpPr txBox="1"/>
          <p:nvPr/>
        </p:nvSpPr>
        <p:spPr>
          <a:xfrm>
            <a:off x="432000" y="1944000"/>
            <a:ext cx="8280000" cy="31593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s-ES" sz="1800" b="0" strike="noStrike" spc="-1">
                <a:latin typeface="Arial"/>
              </a:rPr>
              <a:t>- </a:t>
            </a:r>
            <a:r>
              <a:rPr lang="es-ES" sz="2200" b="0" strike="noStrike" spc="-1">
                <a:latin typeface="Calibri"/>
              </a:rPr>
              <a:t>La presencia de </a:t>
            </a:r>
            <a:r>
              <a:rPr lang="es-ES" sz="2200" b="1" strike="noStrike" spc="-1">
                <a:latin typeface="Calibri"/>
              </a:rPr>
              <a:t>síntomas de inatención</a:t>
            </a:r>
            <a:r>
              <a:rPr lang="es-ES" sz="2200" b="0" strike="noStrike" spc="-1">
                <a:latin typeface="Calibri"/>
              </a:rPr>
              <a:t>. Suelen ser niñ@s que no molestan, pasan desapercibidos...DIFICULTA LA DETECCIÓN PRECOZ.. Las niñas presentan con mayor frecuencia un perfil inatento, por lo que su detección es más tardía y complicada; ya que suelen tener asociados síntomas internalizantes (ansiedad y depresión).</a:t>
            </a:r>
            <a:endParaRPr lang="es-ES" sz="2200" b="0" strike="noStrike" spc="-1">
              <a:latin typeface="Arial"/>
            </a:endParaRPr>
          </a:p>
          <a:p>
            <a:endParaRPr lang="es-ES" sz="2200" b="0" strike="noStrike" spc="-1">
              <a:latin typeface="Arial"/>
            </a:endParaRPr>
          </a:p>
          <a:p>
            <a:endParaRPr lang="es-ES" sz="2200" b="0" strike="noStrike" spc="-1">
              <a:latin typeface="Arial"/>
            </a:endParaRPr>
          </a:p>
          <a:p>
            <a:r>
              <a:rPr lang="es-ES" sz="2200" b="0" strike="noStrike" spc="-1">
                <a:latin typeface="Calibri"/>
              </a:rPr>
              <a:t>-Los niñ@s con</a:t>
            </a:r>
            <a:r>
              <a:rPr lang="es-ES" sz="2200" b="1" strike="noStrike" spc="-1">
                <a:latin typeface="Calibri"/>
              </a:rPr>
              <a:t> gran capacidad cognitiva</a:t>
            </a:r>
            <a:r>
              <a:rPr lang="es-ES" sz="2200" b="0" strike="noStrike" spc="-1">
                <a:latin typeface="Calibri"/>
              </a:rPr>
              <a:t> suelen detectarse más tardiamente; ya que compensan los síntomas del TDAH por su inteligencia. No suelen tener problemas en la primaria pero en la Secundaria al aumentar las exigencias, viene el fracaso escolar. </a:t>
            </a:r>
            <a:endParaRPr lang="es-ES" sz="22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CustomShape 1"/>
          <p:cNvSpPr/>
          <p:nvPr/>
        </p:nvSpPr>
        <p:spPr>
          <a:xfrm>
            <a:off x="323640" y="1268640"/>
            <a:ext cx="8496000" cy="18270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es-ES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3200" b="1" strike="noStrike" spc="-1">
                <a:solidFill>
                  <a:srgbClr val="002060"/>
                </a:solidFill>
                <a:latin typeface="Arial"/>
              </a:rPr>
              <a:t>ADEMÁS DE LOS DÉFICITS ASOCIADOS A ESTOS 3 SÍNTOMAS NUCLEARES, LOS TDAH TIENEN DIFICULTADES EN…</a:t>
            </a:r>
            <a:endParaRPr lang="es-ES" sz="3200" b="0" strike="noStrike" spc="-1">
              <a:latin typeface="Arial"/>
            </a:endParaRPr>
          </a:p>
        </p:txBody>
      </p:sp>
      <p:pic>
        <p:nvPicPr>
          <p:cNvPr id="209" name="Picture 8"/>
          <p:cNvPicPr/>
          <p:nvPr/>
        </p:nvPicPr>
        <p:blipFill>
          <a:blip r:embed="rId2" cstate="print"/>
          <a:stretch/>
        </p:blipFill>
        <p:spPr>
          <a:xfrm>
            <a:off x="2771640" y="3501000"/>
            <a:ext cx="3528000" cy="302328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CustomShape 1"/>
          <p:cNvSpPr/>
          <p:nvPr/>
        </p:nvSpPr>
        <p:spPr>
          <a:xfrm>
            <a:off x="251640" y="116640"/>
            <a:ext cx="8496000" cy="6998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4000" b="1" strike="noStrike" spc="-1">
                <a:solidFill>
                  <a:srgbClr val="663300"/>
                </a:solidFill>
                <a:latin typeface="Arial"/>
              </a:rPr>
              <a:t>  </a:t>
            </a:r>
            <a:r>
              <a:rPr lang="es-ES" sz="4000" b="1" strike="noStrike" spc="-1">
                <a:solidFill>
                  <a:srgbClr val="F07F09"/>
                </a:solidFill>
                <a:latin typeface="Calibri"/>
              </a:rPr>
              <a:t>FUNCIONAMIENTO COGNITIVO</a:t>
            </a:r>
            <a:endParaRPr lang="es-ES" sz="4000" b="0" strike="noStrike" spc="-1">
              <a:latin typeface="Arial"/>
            </a:endParaRPr>
          </a:p>
        </p:txBody>
      </p:sp>
      <p:sp>
        <p:nvSpPr>
          <p:cNvPr id="211" name="CustomShape 2"/>
          <p:cNvSpPr/>
          <p:nvPr/>
        </p:nvSpPr>
        <p:spPr>
          <a:xfrm>
            <a:off x="286560" y="980640"/>
            <a:ext cx="8676000" cy="49683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-</a:t>
            </a:r>
            <a:r>
              <a:rPr lang="es-ES" sz="2000" b="1" strike="noStrike" spc="-1">
                <a:solidFill>
                  <a:srgbClr val="000000"/>
                </a:solidFill>
                <a:latin typeface="Calibri"/>
              </a:rPr>
              <a:t>No  tienen sentido del tiempo.</a:t>
            </a:r>
            <a:endParaRPr lang="es-ES" sz="20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000" b="1" strike="noStrike" spc="-1">
                <a:solidFill>
                  <a:srgbClr val="000000"/>
                </a:solidFill>
                <a:latin typeface="Calibri"/>
              </a:rPr>
              <a:t>Viven en el presente</a:t>
            </a:r>
            <a:endParaRPr lang="es-ES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0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000" b="1" strike="noStrike" spc="-1">
                <a:solidFill>
                  <a:srgbClr val="000000"/>
                </a:solidFill>
                <a:latin typeface="Calibri"/>
              </a:rPr>
              <a:t>Esperan hasta el último minuto antes de iniciar acciones.</a:t>
            </a:r>
            <a:endParaRPr lang="es-ES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000" b="1" strike="noStrike" spc="-1">
                <a:solidFill>
                  <a:srgbClr val="000000"/>
                </a:solidFill>
                <a:latin typeface="Calibri"/>
              </a:rPr>
              <a:t>-No anticipan consecuencias de sus acciones.</a:t>
            </a:r>
            <a:endParaRPr lang="es-ES" sz="20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000" b="1" strike="noStrike" spc="-1">
                <a:solidFill>
                  <a:srgbClr val="000000"/>
                </a:solidFill>
                <a:latin typeface="Calibri"/>
              </a:rPr>
              <a:t>Limitada capacidad de aprendizaje por observación.</a:t>
            </a:r>
            <a:endParaRPr lang="es-ES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0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000" b="1" strike="noStrike" spc="-1">
                <a:solidFill>
                  <a:srgbClr val="000000"/>
                </a:solidFill>
                <a:latin typeface="Calibri"/>
              </a:rPr>
              <a:t>Dificultades para aprender de las experiencias.</a:t>
            </a:r>
            <a:endParaRPr lang="es-ES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0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000" b="1" strike="noStrike" spc="-1">
                <a:solidFill>
                  <a:srgbClr val="000000"/>
                </a:solidFill>
                <a:latin typeface="Calibri"/>
              </a:rPr>
              <a:t>Diálogo interno escaso e inadecuado.</a:t>
            </a:r>
            <a:endParaRPr lang="es-ES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0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000" b="1" strike="noStrike" spc="-1">
                <a:solidFill>
                  <a:srgbClr val="000000"/>
                </a:solidFill>
                <a:latin typeface="Calibri"/>
              </a:rPr>
              <a:t>Les cuesta seguir reglas e instrucciones.</a:t>
            </a:r>
            <a:endParaRPr lang="es-ES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000" b="1" strike="noStrike" spc="-1">
                <a:solidFill>
                  <a:srgbClr val="000000"/>
                </a:solidFill>
                <a:latin typeface="Calibri"/>
              </a:rPr>
              <a:t>- Falta de planificación y respuestas poco estructuradas.</a:t>
            </a:r>
            <a:endParaRPr lang="es-ES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0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CustomShape 1"/>
          <p:cNvSpPr/>
          <p:nvPr/>
        </p:nvSpPr>
        <p:spPr>
          <a:xfrm>
            <a:off x="250920" y="404640"/>
            <a:ext cx="8496000" cy="6998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4000" b="1" strike="noStrike" spc="-1">
                <a:solidFill>
                  <a:srgbClr val="663300"/>
                </a:solidFill>
                <a:latin typeface="Arial"/>
              </a:rPr>
              <a:t>  </a:t>
            </a:r>
            <a:r>
              <a:rPr lang="es-ES" sz="4000" b="1" strike="noStrike" spc="-1">
                <a:solidFill>
                  <a:srgbClr val="F07F09"/>
                </a:solidFill>
                <a:latin typeface="Calibri"/>
              </a:rPr>
              <a:t>FUNCIONAMIENTO COGNITIVO</a:t>
            </a:r>
            <a:endParaRPr lang="es-ES" sz="4000" b="0" strike="noStrike" spc="-1">
              <a:latin typeface="Arial"/>
            </a:endParaRPr>
          </a:p>
        </p:txBody>
      </p:sp>
      <p:sp>
        <p:nvSpPr>
          <p:cNvPr id="213" name="CustomShape 2"/>
          <p:cNvSpPr/>
          <p:nvPr/>
        </p:nvSpPr>
        <p:spPr>
          <a:xfrm>
            <a:off x="395640" y="1413000"/>
            <a:ext cx="8352720" cy="3749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000" b="1" strike="noStrike" spc="-1">
                <a:solidFill>
                  <a:srgbClr val="000000"/>
                </a:solidFill>
                <a:latin typeface="Calibri"/>
              </a:rPr>
              <a:t>Dificultades en la resolución de problemas.</a:t>
            </a:r>
            <a:endParaRPr lang="es-ES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0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000" b="1" strike="noStrike" spc="-1">
                <a:solidFill>
                  <a:srgbClr val="000000"/>
                </a:solidFill>
                <a:latin typeface="Calibri"/>
              </a:rPr>
              <a:t>Reflexión escasa sobre las reglas sin la ayuda de otras personas.</a:t>
            </a:r>
            <a:endParaRPr lang="es-ES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0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000" b="1" strike="noStrike" spc="-1">
                <a:solidFill>
                  <a:srgbClr val="000000"/>
                </a:solidFill>
                <a:latin typeface="Calibri"/>
              </a:rPr>
              <a:t>Problemas a la hora de dirigir su propio comportamiento.</a:t>
            </a:r>
            <a:endParaRPr lang="es-ES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0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000" b="1" strike="noStrike" spc="-1">
                <a:solidFill>
                  <a:srgbClr val="000000"/>
                </a:solidFill>
                <a:latin typeface="Calibri"/>
              </a:rPr>
              <a:t>Insuficiente capacidad de adaptación a situaciones nuevas.</a:t>
            </a:r>
            <a:endParaRPr lang="es-ES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0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000" b="1" strike="noStrike" spc="-1">
                <a:solidFill>
                  <a:srgbClr val="000000"/>
                </a:solidFill>
                <a:latin typeface="Calibri"/>
              </a:rPr>
              <a:t>Tienen un estilo cognitivo impulsivo e irreflexivo, utilizan estrategias de ensayo-error.</a:t>
            </a:r>
            <a:endParaRPr lang="es-ES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000" b="1" strike="noStrike" spc="-1">
                <a:solidFill>
                  <a:srgbClr val="000000"/>
                </a:solidFill>
                <a:latin typeface="Calibri"/>
              </a:rPr>
              <a:t>- Procesamiento poco analítico</a:t>
            </a:r>
            <a:r>
              <a:rPr lang="es-ES" sz="1800" b="1" i="1" strike="noStrike" spc="-1">
                <a:solidFill>
                  <a:srgbClr val="000000"/>
                </a:solidFill>
                <a:latin typeface="Calibri"/>
              </a:rPr>
              <a:t>.</a:t>
            </a:r>
            <a:endParaRPr lang="es-ES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CustomShape 1"/>
          <p:cNvSpPr/>
          <p:nvPr/>
        </p:nvSpPr>
        <p:spPr>
          <a:xfrm>
            <a:off x="250920" y="189000"/>
            <a:ext cx="8496000" cy="1309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4000" b="1" strike="noStrike" spc="-1">
                <a:solidFill>
                  <a:srgbClr val="663300"/>
                </a:solidFill>
                <a:latin typeface="Arial"/>
              </a:rPr>
              <a:t>  </a:t>
            </a:r>
            <a:r>
              <a:rPr lang="es-ES" sz="4000" b="1" strike="noStrike" spc="-1">
                <a:solidFill>
                  <a:srgbClr val="F07F09"/>
                </a:solidFill>
                <a:latin typeface="Calibri"/>
              </a:rPr>
              <a:t>FUNCIONAMIENTO SOCIO - EMOCIONAL</a:t>
            </a:r>
            <a:endParaRPr lang="es-ES" sz="4000" b="0" strike="noStrike" spc="-1">
              <a:latin typeface="Arial"/>
            </a:endParaRPr>
          </a:p>
        </p:txBody>
      </p:sp>
      <p:sp>
        <p:nvSpPr>
          <p:cNvPr id="215" name="CustomShape 2"/>
          <p:cNvSpPr/>
          <p:nvPr/>
        </p:nvSpPr>
        <p:spPr>
          <a:xfrm>
            <a:off x="539640" y="1413000"/>
            <a:ext cx="8208720" cy="42044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1800" b="1" strike="noStrike" spc="-1">
                <a:solidFill>
                  <a:srgbClr val="000000"/>
                </a:solidFill>
                <a:latin typeface="Calibri"/>
              </a:rPr>
              <a:t>Dificultades para comprender las señales que regulan las situaciones sociales.</a:t>
            </a:r>
            <a:endParaRPr lang="es-ES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8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1800" b="1" strike="noStrike" spc="-1">
                <a:solidFill>
                  <a:srgbClr val="000000"/>
                </a:solidFill>
                <a:latin typeface="Calibri"/>
              </a:rPr>
              <a:t>Les cuesta seguir las reglas de los juegos.</a:t>
            </a:r>
            <a:endParaRPr lang="es-ES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8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1800" b="1" strike="noStrike" spc="-1">
                <a:solidFill>
                  <a:srgbClr val="000000"/>
                </a:solidFill>
                <a:latin typeface="Calibri"/>
              </a:rPr>
              <a:t>Les cuesta ponerse en el lugar del otro y tener en cuenta sus deseos y sentimientos.</a:t>
            </a:r>
            <a:endParaRPr lang="es-ES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8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1800" b="1" strike="noStrike" spc="-1">
                <a:solidFill>
                  <a:srgbClr val="000000"/>
                </a:solidFill>
                <a:latin typeface="Calibri"/>
              </a:rPr>
              <a:t>Se desmoralizan con facilidad.</a:t>
            </a:r>
            <a:endParaRPr lang="es-ES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8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1800" b="1" strike="noStrike" spc="-1">
                <a:solidFill>
                  <a:srgbClr val="000000"/>
                </a:solidFill>
                <a:latin typeface="Calibri"/>
              </a:rPr>
              <a:t>No toleran la frustración.</a:t>
            </a:r>
            <a:endParaRPr lang="es-ES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8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1800" b="1" strike="noStrike" spc="-1">
                <a:solidFill>
                  <a:srgbClr val="000000"/>
                </a:solidFill>
                <a:latin typeface="Calibri"/>
              </a:rPr>
              <a:t>Cambian frecuentemente de estado de ánimo.</a:t>
            </a:r>
            <a:endParaRPr lang="es-ES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1800" b="1" strike="noStrike" spc="-1">
                <a:solidFill>
                  <a:srgbClr val="000000"/>
                </a:solidFill>
                <a:latin typeface="Calibri"/>
              </a:rPr>
              <a:t>Suelen desarrollar baja autoestima, inseguridad y excesiva dependencia del adulto</a:t>
            </a:r>
            <a:endParaRPr lang="es-ES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CustomShape 1"/>
          <p:cNvSpPr/>
          <p:nvPr/>
        </p:nvSpPr>
        <p:spPr>
          <a:xfrm>
            <a:off x="250920" y="189000"/>
            <a:ext cx="8496000" cy="1309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4000" b="1" strike="noStrike" spc="-1">
                <a:solidFill>
                  <a:srgbClr val="663300"/>
                </a:solidFill>
                <a:latin typeface="Arial"/>
              </a:rPr>
              <a:t>  </a:t>
            </a:r>
            <a:r>
              <a:rPr lang="es-ES" sz="4000" b="1" strike="noStrike" spc="-1">
                <a:solidFill>
                  <a:srgbClr val="F07F09"/>
                </a:solidFill>
                <a:latin typeface="Calibri"/>
              </a:rPr>
              <a:t>FUNCIONAMIENTO SOCIO-EMOCIONAL</a:t>
            </a:r>
            <a:endParaRPr lang="es-ES" sz="4000" b="0" strike="noStrike" spc="-1">
              <a:latin typeface="Arial"/>
            </a:endParaRPr>
          </a:p>
        </p:txBody>
      </p:sp>
      <p:sp>
        <p:nvSpPr>
          <p:cNvPr id="217" name="CustomShape 2"/>
          <p:cNvSpPr/>
          <p:nvPr/>
        </p:nvSpPr>
        <p:spPr>
          <a:xfrm>
            <a:off x="611280" y="1557360"/>
            <a:ext cx="7992720" cy="28346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000" b="1" strike="noStrike" spc="-1">
                <a:solidFill>
                  <a:srgbClr val="000000"/>
                </a:solidFill>
                <a:latin typeface="Calibri"/>
              </a:rPr>
              <a:t>Se muestran tercos y malhumorados con frecuencia.</a:t>
            </a:r>
            <a:endParaRPr lang="es-ES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0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000" b="1" strike="noStrike" spc="-1">
                <a:solidFill>
                  <a:srgbClr val="000000"/>
                </a:solidFill>
                <a:latin typeface="Calibri"/>
              </a:rPr>
              <a:t>Pueden presentar emociones extremas y desajustadas.</a:t>
            </a:r>
            <a:endParaRPr lang="es-ES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0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000" b="1" strike="noStrike" spc="-1">
                <a:solidFill>
                  <a:srgbClr val="000000"/>
                </a:solidFill>
                <a:latin typeface="Calibri"/>
              </a:rPr>
              <a:t>A menudo son rechazados por sus compañeros.</a:t>
            </a:r>
            <a:endParaRPr lang="es-ES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000" b="1" strike="noStrike" spc="-1">
                <a:solidFill>
                  <a:srgbClr val="000000"/>
                </a:solidFill>
                <a:latin typeface="Calibri"/>
              </a:rPr>
              <a:t>-  Dependen en mayor medida de formas externas de refuerzo inmediato que les ayuden a ser perseverantes en las conductas objetivo a conseguir.</a:t>
            </a:r>
            <a:endParaRPr lang="es-ES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000" b="0" strike="noStrike" spc="-1">
              <a:latin typeface="Arial"/>
            </a:endParaRPr>
          </a:p>
        </p:txBody>
      </p:sp>
      <p:pic>
        <p:nvPicPr>
          <p:cNvPr id="218" name="Picture 6"/>
          <p:cNvPicPr/>
          <p:nvPr/>
        </p:nvPicPr>
        <p:blipFill>
          <a:blip r:embed="rId2" cstate="print"/>
          <a:stretch/>
        </p:blipFill>
        <p:spPr>
          <a:xfrm>
            <a:off x="5889600" y="4397400"/>
            <a:ext cx="2857320" cy="242532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CustomShape 1"/>
          <p:cNvSpPr/>
          <p:nvPr/>
        </p:nvSpPr>
        <p:spPr>
          <a:xfrm>
            <a:off x="179640" y="260640"/>
            <a:ext cx="8496000" cy="1309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4000" b="1" strike="noStrike" spc="-1">
                <a:solidFill>
                  <a:srgbClr val="F07F09"/>
                </a:solidFill>
                <a:latin typeface="Calibri"/>
              </a:rPr>
              <a:t>  DIFICULTADES DE APRENDIZAJE ASOCIADAS</a:t>
            </a:r>
            <a:endParaRPr lang="es-ES" sz="4000" b="0" strike="noStrike" spc="-1">
              <a:latin typeface="Arial"/>
            </a:endParaRPr>
          </a:p>
        </p:txBody>
      </p:sp>
      <p:pic>
        <p:nvPicPr>
          <p:cNvPr id="220" name="Picture 6"/>
          <p:cNvPicPr/>
          <p:nvPr/>
        </p:nvPicPr>
        <p:blipFill>
          <a:blip r:embed="rId2" cstate="print"/>
          <a:stretch/>
        </p:blipFill>
        <p:spPr>
          <a:xfrm>
            <a:off x="1042920" y="1844640"/>
            <a:ext cx="6984720" cy="417636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TextShape 1"/>
          <p:cNvSpPr txBox="1"/>
          <p:nvPr/>
        </p:nvSpPr>
        <p:spPr>
          <a:xfrm>
            <a:off x="468360" y="549360"/>
            <a:ext cx="7772040" cy="1469520"/>
          </a:xfrm>
          <a:prstGeom prst="rect">
            <a:avLst/>
          </a:prstGeom>
          <a:noFill/>
          <a:ln w="9360"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s-ES" sz="4000" b="1" strike="noStrike" spc="-1">
                <a:solidFill>
                  <a:srgbClr val="F07F09"/>
                </a:solidFill>
                <a:latin typeface="Calibri"/>
              </a:rPr>
              <a:t>¿DE DÓNDE PROVIENE LA SOSPECHA DE TDAH?</a:t>
            </a:r>
            <a:endParaRPr lang="es-ES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8" name="CustomShape 2"/>
          <p:cNvSpPr/>
          <p:nvPr/>
        </p:nvSpPr>
        <p:spPr>
          <a:xfrm>
            <a:off x="1514880" y="2349000"/>
            <a:ext cx="7632360" cy="29347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16000" indent="-216000">
              <a:lnSpc>
                <a:spcPct val="100000"/>
              </a:lnSpc>
              <a:spcBef>
                <a:spcPts val="1400"/>
              </a:spcBef>
              <a:buClr>
                <a:srgbClr val="000066"/>
              </a:buClr>
              <a:buFont typeface="StarSymbol"/>
              <a:buChar char="-"/>
            </a:pPr>
            <a:r>
              <a:rPr lang="es-ES" sz="2800" b="1" strike="noStrike" spc="-1">
                <a:solidFill>
                  <a:srgbClr val="000066"/>
                </a:solidFill>
                <a:latin typeface="Calibri"/>
              </a:rPr>
              <a:t>ÁMBITO FAMILIAR</a:t>
            </a:r>
            <a:endParaRPr lang="es-ES" sz="2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400"/>
              </a:spcBef>
            </a:pPr>
            <a:endParaRPr lang="es-ES" sz="28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1400"/>
              </a:spcBef>
              <a:buClr>
                <a:srgbClr val="000066"/>
              </a:buClr>
              <a:buFont typeface="StarSymbol"/>
              <a:buChar char="-"/>
            </a:pPr>
            <a:r>
              <a:rPr lang="es-ES" sz="2800" b="1" strike="noStrike" spc="-1">
                <a:solidFill>
                  <a:srgbClr val="000066"/>
                </a:solidFill>
                <a:latin typeface="Calibri"/>
              </a:rPr>
              <a:t>ÁMBITO EDUCATIVO</a:t>
            </a:r>
            <a:endParaRPr lang="es-ES" sz="2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400"/>
              </a:spcBef>
            </a:pPr>
            <a:endParaRPr lang="es-ES" sz="28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1400"/>
              </a:spcBef>
              <a:buClr>
                <a:srgbClr val="000066"/>
              </a:buClr>
              <a:buFont typeface="StarSymbol"/>
              <a:buChar char="-"/>
            </a:pPr>
            <a:r>
              <a:rPr lang="es-ES" sz="2800" b="1" strike="noStrike" spc="-1">
                <a:solidFill>
                  <a:srgbClr val="000066"/>
                </a:solidFill>
                <a:latin typeface="Calibri"/>
              </a:rPr>
              <a:t>ÁMBITO PEDIÁTRICO</a:t>
            </a:r>
            <a:endParaRPr lang="es-ES" sz="2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CustomShape 1"/>
          <p:cNvSpPr/>
          <p:nvPr/>
        </p:nvSpPr>
        <p:spPr>
          <a:xfrm>
            <a:off x="250920" y="189000"/>
            <a:ext cx="8496000" cy="12790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4000" b="1" strike="noStrike" spc="-1">
                <a:solidFill>
                  <a:srgbClr val="663300"/>
                </a:solidFill>
                <a:latin typeface="Arial"/>
              </a:rPr>
              <a:t>  </a:t>
            </a:r>
            <a:r>
              <a:rPr lang="es-ES" sz="3800" b="1" strike="noStrike" spc="-1">
                <a:solidFill>
                  <a:srgbClr val="F07F09"/>
                </a:solidFill>
                <a:latin typeface="Calibri"/>
              </a:rPr>
              <a:t>DIFICULTADESEN LAS DISTINTAS ETAPAS EDUCATIVAS</a:t>
            </a:r>
            <a:endParaRPr lang="es-ES" sz="3800" b="0" strike="noStrike" spc="-1">
              <a:latin typeface="Arial"/>
            </a:endParaRPr>
          </a:p>
        </p:txBody>
      </p:sp>
      <p:sp>
        <p:nvSpPr>
          <p:cNvPr id="222" name="CustomShape 2"/>
          <p:cNvSpPr/>
          <p:nvPr/>
        </p:nvSpPr>
        <p:spPr>
          <a:xfrm>
            <a:off x="131040" y="937440"/>
            <a:ext cx="8229240" cy="45255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3" name="CustomShape 3"/>
          <p:cNvSpPr/>
          <p:nvPr/>
        </p:nvSpPr>
        <p:spPr>
          <a:xfrm>
            <a:off x="468360" y="3428280"/>
            <a:ext cx="7992720" cy="4280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>
              <a:lnSpc>
                <a:spcPct val="100000"/>
              </a:lnSpc>
            </a:pPr>
            <a:r>
              <a:rPr lang="es-ES" sz="2000" b="1" strike="noStrike" spc="-1">
                <a:solidFill>
                  <a:srgbClr val="663300"/>
                </a:solidFill>
                <a:latin typeface="Lucida Sans"/>
              </a:rPr>
              <a:t>Preescolar</a:t>
            </a:r>
            <a:r>
              <a:rPr lang="es-ES" sz="2200" b="1" strike="noStrike" spc="-1">
                <a:solidFill>
                  <a:srgbClr val="663300"/>
                </a:solidFill>
                <a:latin typeface="Lucida Sans Unicode"/>
              </a:rPr>
              <a:t>		</a:t>
            </a:r>
            <a:r>
              <a:rPr lang="es-ES" sz="2200" b="1" strike="noStrike" spc="-1">
                <a:solidFill>
                  <a:srgbClr val="663300"/>
                </a:solidFill>
                <a:latin typeface="Lucida Sans"/>
              </a:rPr>
              <a:t>    </a:t>
            </a:r>
            <a:r>
              <a:rPr lang="es-ES" sz="2000" b="1" strike="noStrike" spc="-1">
                <a:solidFill>
                  <a:srgbClr val="663300"/>
                </a:solidFill>
                <a:latin typeface="Lucida Sans"/>
              </a:rPr>
              <a:t> Adolescente</a:t>
            </a:r>
            <a:r>
              <a:rPr lang="es-ES" sz="2200" b="1" strike="noStrike" spc="-1">
                <a:solidFill>
                  <a:srgbClr val="663300"/>
                </a:solidFill>
                <a:latin typeface="Lucida Sans Unicode"/>
              </a:rPr>
              <a:t>		   </a:t>
            </a:r>
            <a:r>
              <a:rPr lang="es-ES" sz="2000" b="1" strike="noStrike" spc="-1">
                <a:solidFill>
                  <a:srgbClr val="663300"/>
                </a:solidFill>
                <a:latin typeface="Lucida Sans Unicode"/>
              </a:rPr>
              <a:t>Adulto</a:t>
            </a:r>
            <a:endParaRPr lang="es-ES" sz="2000" b="0" strike="noStrike" spc="-1">
              <a:latin typeface="Arial"/>
            </a:endParaRPr>
          </a:p>
        </p:txBody>
      </p:sp>
      <p:sp>
        <p:nvSpPr>
          <p:cNvPr id="224" name="Line 4"/>
          <p:cNvSpPr/>
          <p:nvPr/>
        </p:nvSpPr>
        <p:spPr>
          <a:xfrm flipV="1">
            <a:off x="1185840" y="2817720"/>
            <a:ext cx="1440" cy="460440"/>
          </a:xfrm>
          <a:prstGeom prst="line">
            <a:avLst/>
          </a:prstGeom>
          <a:ln w="38160">
            <a:solidFill>
              <a:srgbClr val="FFFF00"/>
            </a:solidFill>
            <a:miter/>
            <a:head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5" name="Line 5"/>
          <p:cNvSpPr/>
          <p:nvPr/>
        </p:nvSpPr>
        <p:spPr>
          <a:xfrm flipV="1">
            <a:off x="4505040" y="2665080"/>
            <a:ext cx="1800" cy="460440"/>
          </a:xfrm>
          <a:prstGeom prst="line">
            <a:avLst/>
          </a:prstGeom>
          <a:ln w="38160">
            <a:solidFill>
              <a:srgbClr val="FFFF00"/>
            </a:solidFill>
            <a:miter/>
            <a:head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6" name="Line 6"/>
          <p:cNvSpPr/>
          <p:nvPr/>
        </p:nvSpPr>
        <p:spPr>
          <a:xfrm flipV="1">
            <a:off x="2625480" y="4189320"/>
            <a:ext cx="1800" cy="765000"/>
          </a:xfrm>
          <a:prstGeom prst="line">
            <a:avLst/>
          </a:prstGeom>
          <a:ln w="38160">
            <a:solidFill>
              <a:srgbClr val="FFFF00"/>
            </a:solidFill>
            <a:miter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7" name="Line 7"/>
          <p:cNvSpPr/>
          <p:nvPr/>
        </p:nvSpPr>
        <p:spPr>
          <a:xfrm flipV="1">
            <a:off x="5859360" y="4189320"/>
            <a:ext cx="1440" cy="384120"/>
          </a:xfrm>
          <a:prstGeom prst="line">
            <a:avLst/>
          </a:prstGeom>
          <a:ln w="38160">
            <a:solidFill>
              <a:srgbClr val="FFFF00"/>
            </a:solidFill>
            <a:miter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8" name="CustomShape 8"/>
          <p:cNvSpPr/>
          <p:nvPr/>
        </p:nvSpPr>
        <p:spPr>
          <a:xfrm>
            <a:off x="533520" y="1995480"/>
            <a:ext cx="1530000" cy="9302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>
              <a:lnSpc>
                <a:spcPct val="100000"/>
              </a:lnSpc>
              <a:spcBef>
                <a:spcPts val="113"/>
              </a:spcBef>
            </a:pPr>
            <a:r>
              <a:rPr lang="es-ES" sz="1800" b="1" strike="noStrike" spc="-1">
                <a:solidFill>
                  <a:srgbClr val="000000"/>
                </a:solidFill>
                <a:latin typeface="Lucida Sans Unicode"/>
              </a:rPr>
              <a:t>Alteración </a:t>
            </a:r>
            <a:endParaRPr lang="es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13"/>
              </a:spcBef>
            </a:pPr>
            <a:r>
              <a:rPr lang="es-ES" sz="1800" b="1" strike="noStrike" spc="-1">
                <a:solidFill>
                  <a:srgbClr val="000000"/>
                </a:solidFill>
                <a:latin typeface="Lucida Sans Unicode"/>
              </a:rPr>
              <a:t>de conducta</a:t>
            </a:r>
            <a:endParaRPr lang="es-ES" sz="1800" b="0" strike="noStrike" spc="-1">
              <a:latin typeface="Arial"/>
            </a:endParaRPr>
          </a:p>
        </p:txBody>
      </p:sp>
      <p:sp>
        <p:nvSpPr>
          <p:cNvPr id="229" name="CustomShape 9"/>
          <p:cNvSpPr/>
          <p:nvPr/>
        </p:nvSpPr>
        <p:spPr>
          <a:xfrm>
            <a:off x="1119240" y="4908600"/>
            <a:ext cx="3657240" cy="11044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>
              <a:lnSpc>
                <a:spcPct val="100000"/>
              </a:lnSpc>
              <a:spcBef>
                <a:spcPts val="99"/>
              </a:spcBef>
            </a:pPr>
            <a:r>
              <a:rPr lang="es-ES" sz="1600" b="0" strike="noStrike" spc="-1">
                <a:solidFill>
                  <a:srgbClr val="000000"/>
                </a:solidFill>
                <a:latin typeface="Lucida Sans Unicode"/>
              </a:rPr>
              <a:t>Alteración de conducta</a:t>
            </a:r>
            <a:endParaRPr lang="es-ES" sz="16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99"/>
              </a:spcBef>
            </a:pPr>
            <a:r>
              <a:rPr lang="es-ES" sz="1600" b="1" strike="noStrike" spc="-1">
                <a:solidFill>
                  <a:srgbClr val="000000"/>
                </a:solidFill>
                <a:latin typeface="Lucida Sans Unicode"/>
              </a:rPr>
              <a:t>Problemas escolares</a:t>
            </a:r>
            <a:endParaRPr lang="es-ES" sz="16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99"/>
              </a:spcBef>
            </a:pPr>
            <a:r>
              <a:rPr lang="es-ES" sz="1600" b="1" strike="noStrike" spc="-1">
                <a:solidFill>
                  <a:srgbClr val="000000"/>
                </a:solidFill>
                <a:latin typeface="Lucida Sans Unicode"/>
              </a:rPr>
              <a:t>Dificultad en relacionarse</a:t>
            </a:r>
            <a:endParaRPr lang="es-ES" sz="16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99"/>
              </a:spcBef>
            </a:pPr>
            <a:r>
              <a:rPr lang="es-ES" sz="1600" b="1" strike="noStrike" spc="-1">
                <a:solidFill>
                  <a:srgbClr val="000000"/>
                </a:solidFill>
                <a:latin typeface="Lucida Sans Unicode"/>
              </a:rPr>
              <a:t>Caída de la autoestima</a:t>
            </a:r>
            <a:endParaRPr lang="es-ES" sz="1600" b="0" strike="noStrike" spc="-1">
              <a:latin typeface="Arial"/>
            </a:endParaRPr>
          </a:p>
        </p:txBody>
      </p:sp>
      <p:sp>
        <p:nvSpPr>
          <p:cNvPr id="230" name="CustomShape 10"/>
          <p:cNvSpPr/>
          <p:nvPr/>
        </p:nvSpPr>
        <p:spPr>
          <a:xfrm>
            <a:off x="2397240" y="1430280"/>
            <a:ext cx="3885840" cy="18727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>
              <a:lnSpc>
                <a:spcPct val="100000"/>
              </a:lnSpc>
              <a:spcBef>
                <a:spcPts val="99"/>
              </a:spcBef>
            </a:pPr>
            <a:r>
              <a:rPr lang="es-ES" sz="1600" b="1" strike="noStrike" spc="-1">
                <a:solidFill>
                  <a:srgbClr val="000000"/>
                </a:solidFill>
                <a:latin typeface="Lucida Sans Unicode"/>
              </a:rPr>
              <a:t>Problemas académicos</a:t>
            </a:r>
            <a:endParaRPr lang="es-ES" sz="16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99"/>
              </a:spcBef>
            </a:pPr>
            <a:r>
              <a:rPr lang="es-ES" sz="1600" b="0" strike="noStrike" spc="-1">
                <a:solidFill>
                  <a:srgbClr val="000000"/>
                </a:solidFill>
                <a:latin typeface="Lucida Sans Unicode"/>
              </a:rPr>
              <a:t>Dificultad en relacionarse</a:t>
            </a:r>
            <a:endParaRPr lang="es-ES" sz="16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99"/>
              </a:spcBef>
            </a:pPr>
            <a:r>
              <a:rPr lang="es-ES" sz="1600" b="0" strike="noStrike" spc="-1">
                <a:solidFill>
                  <a:srgbClr val="000000"/>
                </a:solidFill>
                <a:latin typeface="Lucida Sans Unicode"/>
              </a:rPr>
              <a:t>Caída de la autoestima</a:t>
            </a:r>
            <a:endParaRPr lang="es-ES" sz="16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99"/>
              </a:spcBef>
            </a:pPr>
            <a:r>
              <a:rPr lang="es-ES" sz="1600" b="1" strike="noStrike" spc="-1">
                <a:solidFill>
                  <a:srgbClr val="000000"/>
                </a:solidFill>
                <a:latin typeface="Lucida Sans Unicode"/>
              </a:rPr>
              <a:t>Problemas legales, agresividad</a:t>
            </a:r>
            <a:endParaRPr lang="es-ES" sz="16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99"/>
              </a:spcBef>
            </a:pPr>
            <a:r>
              <a:rPr lang="es-ES" sz="1600" b="1" strike="noStrike" spc="-1">
                <a:solidFill>
                  <a:srgbClr val="000000"/>
                </a:solidFill>
                <a:latin typeface="Lucida Sans Unicode"/>
              </a:rPr>
              <a:t>Consumo de sustancias</a:t>
            </a:r>
            <a:endParaRPr lang="es-ES" sz="16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99"/>
              </a:spcBef>
            </a:pPr>
            <a:endParaRPr lang="es-ES" sz="16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99"/>
              </a:spcBef>
            </a:pPr>
            <a:endParaRPr lang="es-ES" sz="1600" b="0" strike="noStrike" spc="-1">
              <a:latin typeface="Arial"/>
            </a:endParaRPr>
          </a:p>
        </p:txBody>
      </p:sp>
      <p:sp>
        <p:nvSpPr>
          <p:cNvPr id="231" name="CustomShape 11"/>
          <p:cNvSpPr/>
          <p:nvPr/>
        </p:nvSpPr>
        <p:spPr>
          <a:xfrm>
            <a:off x="5183280" y="4522680"/>
            <a:ext cx="3657240" cy="18727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>
              <a:lnSpc>
                <a:spcPct val="100000"/>
              </a:lnSpc>
              <a:spcBef>
                <a:spcPts val="99"/>
              </a:spcBef>
            </a:pPr>
            <a:r>
              <a:rPr lang="es-ES" sz="1600" b="0" strike="noStrike" spc="-1">
                <a:solidFill>
                  <a:srgbClr val="000000"/>
                </a:solidFill>
                <a:latin typeface="Lucida Sans Unicode"/>
              </a:rPr>
              <a:t>Problemas académicos</a:t>
            </a:r>
            <a:endParaRPr lang="es-ES" sz="16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99"/>
              </a:spcBef>
            </a:pPr>
            <a:r>
              <a:rPr lang="es-ES" sz="1600" b="1" strike="noStrike" spc="-1">
                <a:solidFill>
                  <a:srgbClr val="000000"/>
                </a:solidFill>
                <a:latin typeface="Lucida Sans Unicode"/>
              </a:rPr>
              <a:t>Dificultades para trabajar</a:t>
            </a:r>
            <a:endParaRPr lang="es-ES" sz="16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99"/>
              </a:spcBef>
            </a:pPr>
            <a:r>
              <a:rPr lang="es-ES" sz="1600" b="0" strike="noStrike" spc="-1">
                <a:solidFill>
                  <a:srgbClr val="000000"/>
                </a:solidFill>
                <a:latin typeface="Lucida Sans Unicode"/>
              </a:rPr>
              <a:t>Dificultad en relacionarse</a:t>
            </a:r>
            <a:endParaRPr lang="es-ES" sz="16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99"/>
              </a:spcBef>
            </a:pPr>
            <a:r>
              <a:rPr lang="es-ES" sz="1600" b="0" strike="noStrike" spc="-1">
                <a:solidFill>
                  <a:srgbClr val="000000"/>
                </a:solidFill>
                <a:latin typeface="Lucida Sans Unicode"/>
              </a:rPr>
              <a:t>Caída de la autoestima</a:t>
            </a:r>
            <a:endParaRPr lang="es-ES" sz="16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99"/>
              </a:spcBef>
            </a:pPr>
            <a:r>
              <a:rPr lang="es-ES" sz="1600" b="0" strike="noStrike" spc="-1">
                <a:solidFill>
                  <a:srgbClr val="000000"/>
                </a:solidFill>
                <a:latin typeface="Lucida Sans Unicode"/>
              </a:rPr>
              <a:t>Alteración de conducta</a:t>
            </a:r>
            <a:endParaRPr lang="es-ES" sz="16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99"/>
              </a:spcBef>
            </a:pPr>
            <a:r>
              <a:rPr lang="es-ES" sz="1600" b="0" strike="noStrike" spc="-1">
                <a:solidFill>
                  <a:srgbClr val="000000"/>
                </a:solidFill>
                <a:latin typeface="Lucida Sans Unicode"/>
              </a:rPr>
              <a:t>Abuso de sustancias</a:t>
            </a:r>
            <a:endParaRPr lang="es-ES" sz="16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99"/>
              </a:spcBef>
            </a:pPr>
            <a:r>
              <a:rPr lang="es-ES" sz="1600" b="1" strike="noStrike" spc="-1">
                <a:solidFill>
                  <a:srgbClr val="000000"/>
                </a:solidFill>
                <a:latin typeface="Lucida Sans Unicode"/>
              </a:rPr>
              <a:t>Accidentes, etc</a:t>
            </a:r>
            <a:endParaRPr lang="es-ES" sz="1600" b="0" strike="noStrike" spc="-1">
              <a:latin typeface="Arial"/>
            </a:endParaRPr>
          </a:p>
        </p:txBody>
      </p:sp>
      <p:sp>
        <p:nvSpPr>
          <p:cNvPr id="232" name="Line 12"/>
          <p:cNvSpPr/>
          <p:nvPr/>
        </p:nvSpPr>
        <p:spPr>
          <a:xfrm flipV="1">
            <a:off x="7162560" y="2970000"/>
            <a:ext cx="1800" cy="460440"/>
          </a:xfrm>
          <a:prstGeom prst="line">
            <a:avLst/>
          </a:prstGeom>
          <a:ln w="38160">
            <a:solidFill>
              <a:srgbClr val="FFFF00"/>
            </a:solidFill>
            <a:miter/>
            <a:head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3" name="CustomShape 13"/>
          <p:cNvSpPr/>
          <p:nvPr/>
        </p:nvSpPr>
        <p:spPr>
          <a:xfrm>
            <a:off x="324000" y="3068640"/>
            <a:ext cx="8819640" cy="1599840"/>
          </a:xfrm>
          <a:prstGeom prst="rightArrow">
            <a:avLst>
              <a:gd name="adj1" fmla="val 50000"/>
              <a:gd name="adj2" fmla="val 137798"/>
            </a:avLst>
          </a:prstGeom>
          <a:noFill/>
          <a:ln w="76320">
            <a:solidFill>
              <a:srgbClr val="00B0F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4" name="CustomShape 14"/>
          <p:cNvSpPr/>
          <p:nvPr/>
        </p:nvSpPr>
        <p:spPr>
          <a:xfrm>
            <a:off x="2195640" y="3573360"/>
            <a:ext cx="1368000" cy="3981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>
              <a:lnSpc>
                <a:spcPct val="100000"/>
              </a:lnSpc>
              <a:spcBef>
                <a:spcPts val="1250"/>
              </a:spcBef>
            </a:pPr>
            <a:r>
              <a:rPr lang="es-ES" sz="2000" b="1" strike="noStrike" spc="-1">
                <a:solidFill>
                  <a:srgbClr val="663300"/>
                </a:solidFill>
                <a:latin typeface="Lucida Sans"/>
              </a:rPr>
              <a:t>Escolar</a:t>
            </a:r>
            <a:endParaRPr lang="es-ES" sz="2000" b="0" strike="noStrike" spc="-1">
              <a:latin typeface="Arial"/>
            </a:endParaRPr>
          </a:p>
        </p:txBody>
      </p:sp>
      <p:sp>
        <p:nvSpPr>
          <p:cNvPr id="235" name="CustomShape 15"/>
          <p:cNvSpPr/>
          <p:nvPr/>
        </p:nvSpPr>
        <p:spPr>
          <a:xfrm>
            <a:off x="4932360" y="3716280"/>
            <a:ext cx="2015640" cy="3981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>
              <a:lnSpc>
                <a:spcPct val="100000"/>
              </a:lnSpc>
              <a:spcBef>
                <a:spcPts val="1250"/>
              </a:spcBef>
            </a:pPr>
            <a:r>
              <a:rPr lang="es-ES" sz="2000" b="1" strike="noStrike" spc="-1">
                <a:solidFill>
                  <a:srgbClr val="663300"/>
                </a:solidFill>
                <a:latin typeface="Lucida Sans"/>
              </a:rPr>
              <a:t>Universitario</a:t>
            </a:r>
            <a:endParaRPr lang="es-ES" sz="2000" b="0" strike="noStrike" spc="-1">
              <a:latin typeface="Arial"/>
            </a:endParaRPr>
          </a:p>
        </p:txBody>
      </p:sp>
      <p:sp>
        <p:nvSpPr>
          <p:cNvPr id="236" name="CustomShape 16"/>
          <p:cNvSpPr/>
          <p:nvPr/>
        </p:nvSpPr>
        <p:spPr>
          <a:xfrm>
            <a:off x="6443640" y="1216080"/>
            <a:ext cx="2700000" cy="21679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>
              <a:lnSpc>
                <a:spcPct val="100000"/>
              </a:lnSpc>
            </a:pPr>
            <a:r>
              <a:rPr lang="es-ES" sz="1600" b="0" strike="noStrike" spc="-1">
                <a:solidFill>
                  <a:srgbClr val="000000"/>
                </a:solidFill>
                <a:latin typeface="Lucida Sans Unicode"/>
              </a:rPr>
              <a:t>Problemas académicos</a:t>
            </a:r>
            <a:endParaRPr lang="es-ES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1600" b="1" strike="noStrike" spc="-1">
                <a:solidFill>
                  <a:srgbClr val="000000"/>
                </a:solidFill>
                <a:latin typeface="Lucida Sans Unicode"/>
              </a:rPr>
              <a:t>Problemas laborales</a:t>
            </a:r>
            <a:endParaRPr lang="es-ES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1600" b="0" strike="noStrike" spc="-1">
                <a:solidFill>
                  <a:srgbClr val="000000"/>
                </a:solidFill>
                <a:latin typeface="Lucida Sans Unicode"/>
              </a:rPr>
              <a:t>Dificultad en relacionarse</a:t>
            </a:r>
            <a:endParaRPr lang="es-ES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1600" b="0" strike="noStrike" spc="-1">
                <a:solidFill>
                  <a:srgbClr val="000000"/>
                </a:solidFill>
                <a:latin typeface="Lucida Sans Unicode"/>
              </a:rPr>
              <a:t>Caída de la autoestima</a:t>
            </a:r>
            <a:endParaRPr lang="es-ES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1600" b="0" strike="noStrike" spc="-1">
                <a:solidFill>
                  <a:srgbClr val="000000"/>
                </a:solidFill>
                <a:latin typeface="Lucida Sans Unicode"/>
              </a:rPr>
              <a:t>Alteración de conducta</a:t>
            </a:r>
            <a:endParaRPr lang="es-ES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1600" b="0" strike="noStrike" spc="-1">
                <a:solidFill>
                  <a:srgbClr val="000000"/>
                </a:solidFill>
                <a:latin typeface="Lucida Sans Unicode"/>
              </a:rPr>
              <a:t>Abuso de sustancias</a:t>
            </a:r>
            <a:endParaRPr lang="es-ES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1600" b="0" strike="noStrike" spc="-1">
                <a:solidFill>
                  <a:srgbClr val="000000"/>
                </a:solidFill>
                <a:latin typeface="Lucida Sans Unicode"/>
              </a:rPr>
              <a:t>Accidentes, etc</a:t>
            </a:r>
            <a:endParaRPr lang="es-ES" sz="16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s-ES" sz="16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CustomShape 1"/>
          <p:cNvSpPr/>
          <p:nvPr/>
        </p:nvSpPr>
        <p:spPr>
          <a:xfrm>
            <a:off x="395280" y="260280"/>
            <a:ext cx="7848360" cy="760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Bef>
                <a:spcPts val="2200"/>
              </a:spcBef>
            </a:pPr>
            <a:r>
              <a:rPr lang="es-ES" sz="4400" b="1" strike="noStrike" spc="-1">
                <a:solidFill>
                  <a:srgbClr val="F07F09"/>
                </a:solidFill>
                <a:latin typeface="Calibri"/>
              </a:rPr>
              <a:t>  ED. INFANTIL (3-6 AÑOS)</a:t>
            </a:r>
            <a:endParaRPr lang="es-ES" sz="4400" b="0" strike="noStrike" spc="-1">
              <a:latin typeface="Arial"/>
            </a:endParaRPr>
          </a:p>
        </p:txBody>
      </p:sp>
      <p:sp>
        <p:nvSpPr>
          <p:cNvPr id="238" name="CustomShape 2"/>
          <p:cNvSpPr/>
          <p:nvPr/>
        </p:nvSpPr>
        <p:spPr>
          <a:xfrm>
            <a:off x="216000" y="1379880"/>
            <a:ext cx="8568000" cy="33778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-Antes de los 6 años resulta controvertido realizar un Dx de TDAH.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-Informes retrospectivos y estudios longitudinales informan de que un elevado porcentaje de escolares con TDAH ya presentaba conductas típicas del trastorno que eran inapropiadas en cuanto su intensidad en los años preescolares.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-Se manifiesta un 50% menos que en la edad escolar. </a:t>
            </a:r>
            <a:endParaRPr lang="es-ES" sz="2400" b="0" strike="noStrike" spc="-1">
              <a:latin typeface="Arial"/>
            </a:endParaRPr>
          </a:p>
        </p:txBody>
      </p:sp>
      <p:pic>
        <p:nvPicPr>
          <p:cNvPr id="239" name="238 Imagen"/>
          <p:cNvPicPr/>
          <p:nvPr/>
        </p:nvPicPr>
        <p:blipFill>
          <a:blip r:embed="rId2" cstate="print"/>
          <a:stretch/>
        </p:blipFill>
        <p:spPr>
          <a:xfrm>
            <a:off x="6350040" y="4762800"/>
            <a:ext cx="2361960" cy="1933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CustomShape 1"/>
          <p:cNvSpPr/>
          <p:nvPr/>
        </p:nvSpPr>
        <p:spPr>
          <a:xfrm>
            <a:off x="395280" y="260280"/>
            <a:ext cx="7848360" cy="760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Bef>
                <a:spcPts val="2200"/>
              </a:spcBef>
            </a:pPr>
            <a:r>
              <a:rPr lang="es-ES" sz="4400" b="1" strike="noStrike" spc="-1">
                <a:solidFill>
                  <a:srgbClr val="F07F09"/>
                </a:solidFill>
                <a:latin typeface="Calibri"/>
              </a:rPr>
              <a:t>  ED. INFANTIL (3-6 AÑOS)</a:t>
            </a:r>
            <a:endParaRPr lang="es-ES" sz="4400" b="0" strike="noStrike" spc="-1">
              <a:latin typeface="Arial"/>
            </a:endParaRPr>
          </a:p>
        </p:txBody>
      </p:sp>
      <p:sp>
        <p:nvSpPr>
          <p:cNvPr id="241" name="CustomShape 2"/>
          <p:cNvSpPr/>
          <p:nvPr/>
        </p:nvSpPr>
        <p:spPr>
          <a:xfrm>
            <a:off x="278640" y="1400400"/>
            <a:ext cx="8568000" cy="48409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Los signos de sospecha más relevantes son (Vaquerizo-Madrid, 2005):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1. Pobre disposición para el juego social con otros niños.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2. Exceso de preferencia por los juegos deportivos sobre los educativos.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3. Actitud desmontadora ante los juguetes y pobre interés sostenido por el juego.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4. Retraso del lenguaje.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</p:txBody>
      </p:sp>
      <p:pic>
        <p:nvPicPr>
          <p:cNvPr id="242" name="241 Imagen"/>
          <p:cNvPicPr/>
          <p:nvPr/>
        </p:nvPicPr>
        <p:blipFill>
          <a:blip r:embed="rId2" cstate="print"/>
          <a:stretch/>
        </p:blipFill>
        <p:spPr>
          <a:xfrm>
            <a:off x="5904000" y="4392000"/>
            <a:ext cx="1800000" cy="23266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CustomShape 1"/>
          <p:cNvSpPr/>
          <p:nvPr/>
        </p:nvSpPr>
        <p:spPr>
          <a:xfrm>
            <a:off x="395280" y="260280"/>
            <a:ext cx="7848360" cy="760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Bef>
                <a:spcPts val="2200"/>
              </a:spcBef>
            </a:pPr>
            <a:r>
              <a:rPr lang="es-ES" sz="4400" b="1" strike="noStrike" spc="-1">
                <a:solidFill>
                  <a:srgbClr val="F07F09"/>
                </a:solidFill>
                <a:latin typeface="Calibri"/>
              </a:rPr>
              <a:t>  ED. INFANTIL (3-6 AÑOS)</a:t>
            </a:r>
            <a:endParaRPr lang="es-ES" sz="4400" b="0" strike="noStrike" spc="-1">
              <a:latin typeface="Arial"/>
            </a:endParaRPr>
          </a:p>
        </p:txBody>
      </p:sp>
      <p:sp>
        <p:nvSpPr>
          <p:cNvPr id="244" name="CustomShape 2"/>
          <p:cNvSpPr/>
          <p:nvPr/>
        </p:nvSpPr>
        <p:spPr>
          <a:xfrm>
            <a:off x="288000" y="915840"/>
            <a:ext cx="8568000" cy="48441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5. Retraso y torpeza en el desarrollo de la motricidad fina adaptativa.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6.Dificultades para el aprendizaje de los colores, los números y las letras.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7. Dificultades para el desarrollo gráfico y para la  comprensión de la figura humana.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8. Inmadurez emocional.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9. Constantes rabietas y más accidentes que los niños de su  edad.</a:t>
            </a:r>
            <a:endParaRPr lang="es-ES" sz="2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CustomShape 1"/>
          <p:cNvSpPr/>
          <p:nvPr/>
        </p:nvSpPr>
        <p:spPr>
          <a:xfrm>
            <a:off x="395280" y="260280"/>
            <a:ext cx="7848360" cy="760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Bef>
                <a:spcPts val="2200"/>
              </a:spcBef>
            </a:pPr>
            <a:r>
              <a:rPr lang="es-ES" sz="4400" b="1" strike="noStrike" spc="-1">
                <a:solidFill>
                  <a:srgbClr val="F07F09"/>
                </a:solidFill>
                <a:latin typeface="Calibri"/>
              </a:rPr>
              <a:t>  ED. INFANTIL (3-6 AÑOS)</a:t>
            </a:r>
            <a:endParaRPr lang="es-ES" sz="4400" b="0" strike="noStrike" spc="-1">
              <a:latin typeface="Arial"/>
            </a:endParaRPr>
          </a:p>
        </p:txBody>
      </p:sp>
      <p:sp>
        <p:nvSpPr>
          <p:cNvPr id="246" name="CustomShape 2"/>
          <p:cNvSpPr/>
          <p:nvPr/>
        </p:nvSpPr>
        <p:spPr>
          <a:xfrm>
            <a:off x="288000" y="1099800"/>
            <a:ext cx="8568000" cy="44762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Signos de sospecha en la edad preescolar (Pascal-Castroviejo):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-Presenta problemas en actividades rutinarias como la alimentación 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-Presenta problemas para acostarse a su hora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-Tiene problemas de sueño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-Se niega a dar besos la mayoría de las veces y cuando lo hace, pone la cara e incluso se limpia cuando se los dan. 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-Puede presentar cierta obsesión con el dibujo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-Se aburre fácilmente, no se entretiene con nada ni con nadie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</p:txBody>
      </p:sp>
      <p:pic>
        <p:nvPicPr>
          <p:cNvPr id="247" name="246 Imagen"/>
          <p:cNvPicPr/>
          <p:nvPr/>
        </p:nvPicPr>
        <p:blipFill>
          <a:blip r:embed="rId2" cstate="print"/>
          <a:stretch/>
        </p:blipFill>
        <p:spPr>
          <a:xfrm>
            <a:off x="6192000" y="4499280"/>
            <a:ext cx="2304720" cy="19807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CustomShape 1"/>
          <p:cNvSpPr/>
          <p:nvPr/>
        </p:nvSpPr>
        <p:spPr>
          <a:xfrm>
            <a:off x="395280" y="260280"/>
            <a:ext cx="7848360" cy="760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Bef>
                <a:spcPts val="2200"/>
              </a:spcBef>
            </a:pPr>
            <a:r>
              <a:rPr lang="es-ES" sz="4400" b="1" strike="noStrike" spc="-1">
                <a:solidFill>
                  <a:srgbClr val="F07F09"/>
                </a:solidFill>
                <a:latin typeface="Calibri"/>
              </a:rPr>
              <a:t>  ED. INFANTIL (3-6 AÑOS)</a:t>
            </a:r>
            <a:endParaRPr lang="es-ES" sz="4400" b="0" strike="noStrike" spc="-1">
              <a:latin typeface="Arial"/>
            </a:endParaRPr>
          </a:p>
        </p:txBody>
      </p:sp>
      <p:sp>
        <p:nvSpPr>
          <p:cNvPr id="249" name="CustomShape 2"/>
          <p:cNvSpPr/>
          <p:nvPr/>
        </p:nvSpPr>
        <p:spPr>
          <a:xfrm>
            <a:off x="288000" y="916200"/>
            <a:ext cx="8568000" cy="48434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Signos de sospecha en la edad preescolar (Pascal-Castroviejo):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-Es “destructor” en el juego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-No es consciente de que es molesto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-Muestra gran timidez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-No recoge los juguetes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-Cambia de juego constantemente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-Muestra preferencias por determinadas cosas 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-Se aprende los diálogos de sus películas preferidas, incluso el tono de voz y suele ser el único periodo largo que se mantiene en una misma actividad. 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</p:txBody>
      </p:sp>
      <p:pic>
        <p:nvPicPr>
          <p:cNvPr id="250" name="249 Imagen"/>
          <p:cNvPicPr/>
          <p:nvPr/>
        </p:nvPicPr>
        <p:blipFill>
          <a:blip r:embed="rId2" cstate="print"/>
          <a:stretch/>
        </p:blipFill>
        <p:spPr>
          <a:xfrm>
            <a:off x="6192000" y="1440000"/>
            <a:ext cx="2533320" cy="18093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CustomShape 1"/>
          <p:cNvSpPr/>
          <p:nvPr/>
        </p:nvSpPr>
        <p:spPr>
          <a:xfrm>
            <a:off x="395280" y="260280"/>
            <a:ext cx="7848360" cy="760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Bef>
                <a:spcPts val="2200"/>
              </a:spcBef>
            </a:pPr>
            <a:r>
              <a:rPr lang="es-ES" sz="4400" b="1" strike="noStrike" spc="-1">
                <a:solidFill>
                  <a:srgbClr val="F07F09"/>
                </a:solidFill>
                <a:latin typeface="Calibri"/>
              </a:rPr>
              <a:t>  ED. INFANTIL (3-6 AÑOS)</a:t>
            </a:r>
            <a:endParaRPr lang="es-ES" sz="4400" b="0" strike="noStrike" spc="-1">
              <a:latin typeface="Arial"/>
            </a:endParaRPr>
          </a:p>
        </p:txBody>
      </p:sp>
      <p:sp>
        <p:nvSpPr>
          <p:cNvPr id="252" name="CustomShape 2"/>
          <p:cNvSpPr/>
          <p:nvPr/>
        </p:nvSpPr>
        <p:spPr>
          <a:xfrm>
            <a:off x="288000" y="2743920"/>
            <a:ext cx="8568000" cy="11876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</p:txBody>
      </p:sp>
      <p:sp>
        <p:nvSpPr>
          <p:cNvPr id="253" name="TextShape 3"/>
          <p:cNvSpPr txBox="1"/>
          <p:nvPr/>
        </p:nvSpPr>
        <p:spPr>
          <a:xfrm>
            <a:off x="288000" y="1074960"/>
            <a:ext cx="8352000" cy="50450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just"/>
            <a:r>
              <a:rPr lang="es-ES" sz="2000" b="0" strike="noStrike" spc="-1" dirty="0">
                <a:latin typeface="Arial"/>
              </a:rPr>
              <a:t>-</a:t>
            </a:r>
            <a:r>
              <a:rPr lang="es-ES" sz="2000" b="0" strike="noStrike" spc="-1" dirty="0">
                <a:latin typeface="Calibri"/>
              </a:rPr>
              <a:t>Si antes de los seis años aparecen al menos seis síntomas: impulsividad, no guardar el turno en el juego, perder las cosas, no organizarse, no mantenerse sentado, contestar antes de que le pregunten... entonces puede existir un déficit de atención.</a:t>
            </a:r>
            <a:endParaRPr lang="es-ES" sz="2000" b="0" strike="noStrike" spc="-1" dirty="0">
              <a:latin typeface="Arial"/>
            </a:endParaRPr>
          </a:p>
          <a:p>
            <a:pPr algn="just"/>
            <a:endParaRPr lang="es-ES" sz="2000" b="0" strike="noStrike" spc="-1" dirty="0">
              <a:latin typeface="Arial"/>
            </a:endParaRPr>
          </a:p>
          <a:p>
            <a:pPr algn="just"/>
            <a:r>
              <a:rPr lang="es-ES" sz="2000" b="0" strike="noStrike" spc="-1" dirty="0">
                <a:latin typeface="Calibri"/>
              </a:rPr>
              <a:t>- "Debe pasar en casa y en el colegio, porque si no podría ser un problema de adaptación" (Vaquerizo Madrid, 2005).</a:t>
            </a:r>
            <a:endParaRPr lang="es-ES" sz="2000" b="0" strike="noStrike" spc="-1" dirty="0">
              <a:latin typeface="Arial"/>
            </a:endParaRPr>
          </a:p>
          <a:p>
            <a:pPr algn="just"/>
            <a:endParaRPr lang="es-ES" sz="2000" b="0" strike="noStrike" spc="-1" dirty="0">
              <a:latin typeface="Arial"/>
            </a:endParaRPr>
          </a:p>
          <a:p>
            <a:pPr algn="just"/>
            <a:r>
              <a:rPr lang="es-ES" sz="2000" b="0" strike="noStrike" spc="-1" dirty="0">
                <a:latin typeface="Calibri"/>
              </a:rPr>
              <a:t>-Los síntomas son desproporcionados para lo esperable a su edad y deben de darse por lo menos en dos ambientes por ejemplo, en casa y en el colegio.</a:t>
            </a:r>
            <a:endParaRPr lang="es-ES" sz="2000" b="0" strike="noStrike" spc="-1" dirty="0">
              <a:latin typeface="Arial"/>
            </a:endParaRPr>
          </a:p>
          <a:p>
            <a:pPr algn="just"/>
            <a:endParaRPr lang="es-ES" sz="1800" b="0" strike="noStrike" spc="-1" dirty="0">
              <a:latin typeface="Arial"/>
            </a:endParaRPr>
          </a:p>
          <a:p>
            <a:pPr algn="just"/>
            <a:r>
              <a:rPr lang="es-ES" sz="2200" b="0" strike="noStrike" spc="-1" dirty="0">
                <a:solidFill>
                  <a:srgbClr val="4B4B4B"/>
                </a:solidFill>
                <a:latin typeface="Calibri"/>
              </a:rPr>
              <a:t>-Los niños con TDAH inatentos son más difíciles de identificar porque pasan más desapercibidos al no ser tan conflictivos, "van a su aire" y hacen poco caso a los demás.  Sacan los juguetes de su sitio pero luego no les hacen caso, en clase no siguen el ritmo de los demás, se olvidan de sus tareas y organizan peor sus actividades.</a:t>
            </a:r>
            <a:endParaRPr lang="es-ES" sz="22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CustomShape 1"/>
          <p:cNvSpPr/>
          <p:nvPr/>
        </p:nvSpPr>
        <p:spPr>
          <a:xfrm>
            <a:off x="395280" y="260280"/>
            <a:ext cx="7848360" cy="760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Bef>
                <a:spcPts val="2200"/>
              </a:spcBef>
            </a:pPr>
            <a:r>
              <a:rPr lang="es-ES" sz="4400" b="1" strike="noStrike" spc="-1">
                <a:solidFill>
                  <a:srgbClr val="F07F09"/>
                </a:solidFill>
                <a:latin typeface="Calibri"/>
              </a:rPr>
              <a:t>  ED. INFANTIL (3-6 AÑOS)</a:t>
            </a:r>
            <a:endParaRPr lang="es-ES" sz="4400" b="0" strike="noStrike" spc="-1">
              <a:latin typeface="Arial"/>
            </a:endParaRPr>
          </a:p>
        </p:txBody>
      </p:sp>
      <p:sp>
        <p:nvSpPr>
          <p:cNvPr id="255" name="CustomShape 2"/>
          <p:cNvSpPr/>
          <p:nvPr/>
        </p:nvSpPr>
        <p:spPr>
          <a:xfrm>
            <a:off x="288000" y="2743920"/>
            <a:ext cx="8568000" cy="11876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</p:txBody>
      </p:sp>
      <p:sp>
        <p:nvSpPr>
          <p:cNvPr id="256" name="TextShape 3"/>
          <p:cNvSpPr txBox="1"/>
          <p:nvPr/>
        </p:nvSpPr>
        <p:spPr>
          <a:xfrm>
            <a:off x="288000" y="1074960"/>
            <a:ext cx="8352000" cy="50450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just"/>
            <a:r>
              <a:rPr lang="es-ES" sz="1800" b="0" strike="noStrike" spc="-1">
                <a:latin typeface="Arial"/>
              </a:rPr>
              <a:t>-</a:t>
            </a:r>
            <a:r>
              <a:rPr lang="es-ES" sz="2200" b="0" strike="noStrike" spc="-1">
                <a:solidFill>
                  <a:srgbClr val="4B4B4B"/>
                </a:solidFill>
                <a:latin typeface="Calibri"/>
              </a:rPr>
              <a:t>El TDAH subtipo combinado, presenta precozmente una conducta disruptiva y alteraciones de la regulación emocional para su edad correspondiente, lo que repercute en una limitada  interacción social  e incluso  una difícil relación con sus padres.</a:t>
            </a:r>
            <a:endParaRPr lang="es-ES" sz="2200" b="0" strike="noStrike" spc="-1">
              <a:latin typeface="Arial"/>
            </a:endParaRPr>
          </a:p>
          <a:p>
            <a:pPr algn="just"/>
            <a:endParaRPr lang="es-ES" sz="2200" b="0" strike="noStrike" spc="-1">
              <a:latin typeface="Arial"/>
            </a:endParaRPr>
          </a:p>
          <a:p>
            <a:pPr algn="just"/>
            <a:r>
              <a:rPr lang="es-ES" sz="2200" b="0" strike="noStrike" spc="-1">
                <a:solidFill>
                  <a:srgbClr val="4B4B4B"/>
                </a:solidFill>
                <a:latin typeface="Calibri"/>
              </a:rPr>
              <a:t>-Estos niños, entre los 3 y 6 años, tienen de forma progresiva un menor nivel para la aceptación de las normas que los demás, tienen rabietas frecuentes, presentan más  conflictos con sus compañeros,  se pegan más con ellos y son intrépidos sin ver el peligro porque además tienen gran actividad motora y curiosidad por todo.</a:t>
            </a:r>
            <a:endParaRPr lang="es-ES" sz="2200" b="0" strike="noStrike" spc="-1">
              <a:latin typeface="Arial"/>
            </a:endParaRPr>
          </a:p>
        </p:txBody>
      </p:sp>
      <p:pic>
        <p:nvPicPr>
          <p:cNvPr id="257" name="256 Imagen"/>
          <p:cNvPicPr/>
          <p:nvPr/>
        </p:nvPicPr>
        <p:blipFill>
          <a:blip r:embed="rId2" cstate="print"/>
          <a:stretch/>
        </p:blipFill>
        <p:spPr>
          <a:xfrm>
            <a:off x="3779912" y="4869160"/>
            <a:ext cx="2466720" cy="1847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CustomShape 1"/>
          <p:cNvSpPr/>
          <p:nvPr/>
        </p:nvSpPr>
        <p:spPr>
          <a:xfrm>
            <a:off x="395280" y="260280"/>
            <a:ext cx="7848360" cy="760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Bef>
                <a:spcPts val="2200"/>
              </a:spcBef>
            </a:pPr>
            <a:r>
              <a:rPr lang="es-ES" sz="4400" b="1" strike="noStrike" spc="-1">
                <a:solidFill>
                  <a:srgbClr val="F07F09"/>
                </a:solidFill>
                <a:latin typeface="Calibri"/>
              </a:rPr>
              <a:t>  ED. INFANTIL (3-6 AÑOS)</a:t>
            </a:r>
            <a:endParaRPr lang="es-ES" sz="4400" b="0" strike="noStrike" spc="-1">
              <a:latin typeface="Arial"/>
            </a:endParaRPr>
          </a:p>
        </p:txBody>
      </p:sp>
      <p:pic>
        <p:nvPicPr>
          <p:cNvPr id="259" name="Picture 23"/>
          <p:cNvPicPr/>
          <p:nvPr/>
        </p:nvPicPr>
        <p:blipFill>
          <a:blip r:embed="rId2" cstate="print"/>
          <a:stretch/>
        </p:blipFill>
        <p:spPr>
          <a:xfrm>
            <a:off x="7164288" y="260280"/>
            <a:ext cx="1872072" cy="1944584"/>
          </a:xfrm>
          <a:prstGeom prst="rect">
            <a:avLst/>
          </a:prstGeom>
          <a:ln w="9360">
            <a:noFill/>
          </a:ln>
        </p:spPr>
      </p:pic>
      <p:sp>
        <p:nvSpPr>
          <p:cNvPr id="260" name="CustomShape 2"/>
          <p:cNvSpPr/>
          <p:nvPr/>
        </p:nvSpPr>
        <p:spPr>
          <a:xfrm>
            <a:off x="417554" y="1230315"/>
            <a:ext cx="8641080" cy="45996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endParaRPr lang="es-ES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Además son </a:t>
            </a:r>
            <a:r>
              <a:rPr lang="es-ES" sz="2400" strike="noStrike" spc="-1" dirty="0" err="1">
                <a:solidFill>
                  <a:srgbClr val="000000"/>
                </a:solidFill>
                <a:latin typeface="Calibri"/>
              </a:rPr>
              <a:t>niñ@s</a:t>
            </a: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 que…</a:t>
            </a:r>
            <a:endParaRPr lang="es-ES" sz="240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strike="noStrike" spc="-1" dirty="0" smtClean="0">
                <a:solidFill>
                  <a:srgbClr val="000000"/>
                </a:solidFill>
                <a:latin typeface="Calibri"/>
              </a:rPr>
              <a:t>-Tienen dificultades para seguir rutinas de </a:t>
            </a: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aula.</a:t>
            </a:r>
            <a:endParaRPr lang="es-ES" sz="240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strike="noStrike" spc="-1" dirty="0" smtClean="0">
                <a:solidFill>
                  <a:srgbClr val="000000"/>
                </a:solidFill>
                <a:latin typeface="Calibri"/>
              </a:rPr>
              <a:t>-</a:t>
            </a: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Desobedecen.</a:t>
            </a:r>
            <a:endParaRPr lang="es-ES" sz="240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strike="noStrike" spc="-1" dirty="0" smtClean="0">
                <a:solidFill>
                  <a:srgbClr val="000000"/>
                </a:solidFill>
                <a:latin typeface="Calibri"/>
              </a:rPr>
              <a:t>-</a:t>
            </a: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Son absorbentes.</a:t>
            </a:r>
            <a:endParaRPr lang="es-ES" sz="240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- Necesitan mucha supervisión.</a:t>
            </a:r>
            <a:endParaRPr lang="es-ES" sz="240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- Tienen un comportamiento muy movido e imprudente.</a:t>
            </a:r>
            <a:endParaRPr lang="es-ES" sz="240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- Cambian de juego constantemente.</a:t>
            </a:r>
            <a:endParaRPr lang="es-ES" sz="240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- </a:t>
            </a:r>
            <a:r>
              <a:rPr lang="es-ES" sz="2400" strike="noStrike" spc="-1" dirty="0" smtClean="0">
                <a:solidFill>
                  <a:srgbClr val="000000"/>
                </a:solidFill>
                <a:latin typeface="Calibri"/>
              </a:rPr>
              <a:t>Parece </a:t>
            </a: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que no siguen </a:t>
            </a:r>
            <a:r>
              <a:rPr lang="es-ES" sz="2400" strike="noStrike" spc="-1" dirty="0" smtClean="0">
                <a:solidFill>
                  <a:srgbClr val="000000"/>
                </a:solidFill>
                <a:latin typeface="Calibri"/>
              </a:rPr>
              <a:t>ninguna </a:t>
            </a: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orden.</a:t>
            </a:r>
            <a:endParaRPr lang="es-ES" sz="240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- No se entretienen mucho con ninguna actividad.</a:t>
            </a:r>
            <a:endParaRPr lang="es-ES" sz="240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- Tienen  problemas de adaptación a las situaciones nuevas.</a:t>
            </a:r>
            <a:endParaRPr lang="es-ES" sz="240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-  </a:t>
            </a:r>
            <a:r>
              <a:rPr lang="es-ES" sz="2400" strike="noStrike" spc="-1" dirty="0" smtClean="0">
                <a:solidFill>
                  <a:srgbClr val="000000"/>
                </a:solidFill>
                <a:latin typeface="Calibri"/>
              </a:rPr>
              <a:t>Reaccionan desproporcionadamente </a:t>
            </a: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a los estímulos ambientales.</a:t>
            </a:r>
            <a:endParaRPr lang="es-ES" sz="240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0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CustomShape 1"/>
          <p:cNvSpPr/>
          <p:nvPr/>
        </p:nvSpPr>
        <p:spPr>
          <a:xfrm>
            <a:off x="395280" y="260280"/>
            <a:ext cx="7848360" cy="760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Bef>
                <a:spcPts val="2200"/>
              </a:spcBef>
            </a:pPr>
            <a:r>
              <a:rPr lang="es-ES" sz="4400" b="1" strike="noStrike" spc="-1">
                <a:solidFill>
                  <a:srgbClr val="663300"/>
                </a:solidFill>
                <a:latin typeface="Arial"/>
              </a:rPr>
              <a:t>  </a:t>
            </a:r>
            <a:r>
              <a:rPr lang="es-ES" sz="4400" b="1" strike="noStrike" spc="-1">
                <a:solidFill>
                  <a:srgbClr val="F07F09"/>
                </a:solidFill>
                <a:latin typeface="Calibri"/>
              </a:rPr>
              <a:t>ED. PRIMARIA (6-12 años)</a:t>
            </a:r>
            <a:endParaRPr lang="es-ES" sz="4400" b="0" strike="noStrike" spc="-1">
              <a:latin typeface="Arial"/>
            </a:endParaRPr>
          </a:p>
        </p:txBody>
      </p:sp>
      <p:sp>
        <p:nvSpPr>
          <p:cNvPr id="262" name="CustomShape 2"/>
          <p:cNvSpPr/>
          <p:nvPr/>
        </p:nvSpPr>
        <p:spPr>
          <a:xfrm>
            <a:off x="324000" y="2669400"/>
            <a:ext cx="7016400" cy="3650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-</a:t>
            </a:r>
            <a:endParaRPr lang="es-ES" sz="1800" b="0" strike="noStrike" spc="-1">
              <a:latin typeface="Arial"/>
            </a:endParaRPr>
          </a:p>
        </p:txBody>
      </p:sp>
      <p:pic>
        <p:nvPicPr>
          <p:cNvPr id="263" name="Picture 5"/>
          <p:cNvPicPr/>
          <p:nvPr/>
        </p:nvPicPr>
        <p:blipFill>
          <a:blip r:embed="rId2" cstate="print"/>
          <a:stretch/>
        </p:blipFill>
        <p:spPr>
          <a:xfrm>
            <a:off x="6659640" y="5373720"/>
            <a:ext cx="2484000" cy="1483920"/>
          </a:xfrm>
          <a:prstGeom prst="rect">
            <a:avLst/>
          </a:prstGeom>
          <a:ln w="9360">
            <a:noFill/>
          </a:ln>
        </p:spPr>
      </p:pic>
      <p:sp>
        <p:nvSpPr>
          <p:cNvPr id="264" name="CustomShape 3"/>
          <p:cNvSpPr/>
          <p:nvPr/>
        </p:nvSpPr>
        <p:spPr>
          <a:xfrm>
            <a:off x="250920" y="1268760"/>
            <a:ext cx="8892720" cy="40387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2000" strike="noStrike" spc="-1" dirty="0">
                <a:solidFill>
                  <a:srgbClr val="000000"/>
                </a:solidFill>
                <a:latin typeface="Arial"/>
              </a:rPr>
              <a:t>-</a:t>
            </a: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Les cuesta adquirir hábitos.</a:t>
            </a:r>
            <a:endParaRPr lang="es-ES" sz="240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- Se mueven en exceso</a:t>
            </a:r>
            <a:endParaRPr lang="es-ES" sz="240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- Se distraen con cualquier cosa.</a:t>
            </a:r>
            <a:endParaRPr lang="es-ES" sz="240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-Realizan comentarios inapropiados que generan conflicto.</a:t>
            </a:r>
            <a:endParaRPr lang="es-ES" sz="240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- Persisten en los problemas de obediencia.</a:t>
            </a:r>
            <a:endParaRPr lang="es-ES" sz="240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- Pueden tener problemas de relación con los compañeros.</a:t>
            </a:r>
            <a:endParaRPr lang="es-ES" sz="240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- Se precipitan a la hora de responder a las preguntas.</a:t>
            </a:r>
            <a:endParaRPr lang="es-ES" sz="240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- Presentan dificultades de organización.</a:t>
            </a:r>
            <a:endParaRPr lang="es-ES" sz="240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-  Tienen problemas para seguir las instrucciones.</a:t>
            </a:r>
            <a:endParaRPr lang="es-ES" sz="240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9360"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s-ES" sz="4400" b="1" strike="noStrike" spc="-1">
                <a:solidFill>
                  <a:srgbClr val="F07F09"/>
                </a:solidFill>
                <a:latin typeface="Calibri"/>
              </a:rPr>
              <a:t>DIAGNÓSTICO TDAH</a:t>
            </a:r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0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9360">
            <a:noFill/>
          </a:ln>
        </p:spPr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561"/>
              </a:spcBef>
              <a:buClr>
                <a:srgbClr val="000066"/>
              </a:buClr>
              <a:buFont typeface="Arial"/>
              <a:buChar char="•"/>
            </a:pPr>
            <a:r>
              <a:rPr lang="es-ES" sz="2800" b="1" strike="noStrike" spc="-1">
                <a:solidFill>
                  <a:srgbClr val="000066"/>
                </a:solidFill>
                <a:latin typeface="Calibri"/>
              </a:rPr>
              <a:t>Clínico</a:t>
            </a:r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561"/>
              </a:spcBef>
            </a:pPr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561"/>
              </a:spcBef>
              <a:buClr>
                <a:srgbClr val="000066"/>
              </a:buClr>
              <a:buFont typeface="Arial"/>
              <a:buChar char="•"/>
            </a:pPr>
            <a:r>
              <a:rPr lang="es-ES" sz="2800" b="1" strike="noStrike" spc="-1">
                <a:solidFill>
                  <a:srgbClr val="000066"/>
                </a:solidFill>
                <a:latin typeface="Calibri"/>
              </a:rPr>
              <a:t>Basado en la presencia de</a:t>
            </a:r>
            <a:r>
              <a:rPr lang="es-ES" sz="2800" b="1" strike="noStrike" spc="-1">
                <a:solidFill>
                  <a:srgbClr val="000000"/>
                </a:solidFill>
                <a:latin typeface="Calibri"/>
              </a:rPr>
              <a:t> </a:t>
            </a:r>
            <a:r>
              <a:rPr lang="es-ES" sz="2800" b="1" u="sng" strike="noStrike" spc="-1">
                <a:solidFill>
                  <a:srgbClr val="663300"/>
                </a:solidFill>
                <a:uFillTx/>
                <a:latin typeface="Calibri"/>
              </a:rPr>
              <a:t>3 síntomas nucleares</a:t>
            </a:r>
            <a:r>
              <a:rPr lang="es-ES" sz="2800" b="1" strike="noStrike" spc="-1">
                <a:solidFill>
                  <a:srgbClr val="000000"/>
                </a:solidFill>
                <a:latin typeface="Calibri"/>
              </a:rPr>
              <a:t>:</a:t>
            </a:r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561"/>
              </a:spcBef>
            </a:pPr>
            <a:r>
              <a:rPr lang="es-ES" sz="2800" b="1" strike="noStrike" spc="-1">
                <a:solidFill>
                  <a:srgbClr val="000000"/>
                </a:solidFill>
                <a:latin typeface="Calibri"/>
              </a:rPr>
              <a:t>                    </a:t>
            </a:r>
            <a:r>
              <a:rPr lang="es-ES" sz="2800" b="1" strike="noStrike" spc="-1">
                <a:solidFill>
                  <a:srgbClr val="663300"/>
                </a:solidFill>
                <a:latin typeface="Calibri"/>
              </a:rPr>
              <a:t>-INATENCIÓN</a:t>
            </a:r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561"/>
              </a:spcBef>
            </a:pPr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561"/>
              </a:spcBef>
            </a:pPr>
            <a:r>
              <a:rPr lang="es-ES" sz="2800" b="1" strike="noStrike" spc="-1">
                <a:solidFill>
                  <a:srgbClr val="663300"/>
                </a:solidFill>
                <a:latin typeface="Calibri"/>
              </a:rPr>
              <a:t>                    - HIPERACTIVIDAD</a:t>
            </a:r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561"/>
              </a:spcBef>
            </a:pPr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561"/>
              </a:spcBef>
            </a:pPr>
            <a:r>
              <a:rPr lang="es-ES" sz="2800" b="1" strike="noStrike" spc="-1">
                <a:solidFill>
                  <a:srgbClr val="663300"/>
                </a:solidFill>
                <a:latin typeface="Calibri"/>
              </a:rPr>
              <a:t>                    - IMPULSIVIDAD</a:t>
            </a:r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CustomShape 1"/>
          <p:cNvSpPr/>
          <p:nvPr/>
        </p:nvSpPr>
        <p:spPr>
          <a:xfrm>
            <a:off x="395280" y="260280"/>
            <a:ext cx="7848360" cy="760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Bef>
                <a:spcPts val="2200"/>
              </a:spcBef>
            </a:pPr>
            <a:r>
              <a:rPr lang="es-ES" sz="4400" b="1" strike="noStrike" spc="-1">
                <a:solidFill>
                  <a:srgbClr val="663300"/>
                </a:solidFill>
                <a:latin typeface="Arial"/>
              </a:rPr>
              <a:t>  </a:t>
            </a:r>
            <a:r>
              <a:rPr lang="es-ES" sz="4400" b="1" strike="noStrike" spc="-1">
                <a:solidFill>
                  <a:srgbClr val="F07F09"/>
                </a:solidFill>
                <a:latin typeface="Calibri"/>
              </a:rPr>
              <a:t>ED. PRIMARIA (6-12 años)</a:t>
            </a:r>
            <a:endParaRPr lang="es-ES" sz="4400" b="0" strike="noStrike" spc="-1">
              <a:latin typeface="Arial"/>
            </a:endParaRPr>
          </a:p>
        </p:txBody>
      </p:sp>
      <p:pic>
        <p:nvPicPr>
          <p:cNvPr id="266" name="Picture 7"/>
          <p:cNvPicPr/>
          <p:nvPr/>
        </p:nvPicPr>
        <p:blipFill>
          <a:blip r:embed="rId2" cstate="print"/>
          <a:stretch/>
        </p:blipFill>
        <p:spPr>
          <a:xfrm>
            <a:off x="6659640" y="5229360"/>
            <a:ext cx="2484000" cy="1628280"/>
          </a:xfrm>
          <a:prstGeom prst="rect">
            <a:avLst/>
          </a:prstGeom>
          <a:ln w="9360">
            <a:noFill/>
          </a:ln>
        </p:spPr>
      </p:pic>
      <p:sp>
        <p:nvSpPr>
          <p:cNvPr id="267" name="CustomShape 2"/>
          <p:cNvSpPr/>
          <p:nvPr/>
        </p:nvSpPr>
        <p:spPr>
          <a:xfrm>
            <a:off x="324000" y="1556280"/>
            <a:ext cx="8568480" cy="3748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-  Evitan realizar tareas que precisen de un esfuerzo mental sostenido.</a:t>
            </a:r>
            <a:endParaRPr lang="es-ES" sz="240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- Presentan las tareas escolares sucias y descuidadas.</a:t>
            </a:r>
            <a:endParaRPr lang="es-ES" sz="240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-  Cometen errores en las tareas escolares por descuido.</a:t>
            </a:r>
            <a:endParaRPr lang="es-ES" sz="240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- Se resisten a hacer la tarea.</a:t>
            </a:r>
            <a:endParaRPr lang="es-ES" sz="240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- Pierden u olvidan objetos necesarios.</a:t>
            </a:r>
            <a:endParaRPr lang="es-ES" sz="240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-  </a:t>
            </a:r>
            <a:r>
              <a:rPr lang="es-ES" sz="2400" strike="noStrike" spc="-1" dirty="0" smtClean="0">
                <a:solidFill>
                  <a:srgbClr val="000000"/>
                </a:solidFill>
                <a:latin typeface="Calibri"/>
              </a:rPr>
              <a:t>Presentan baja </a:t>
            </a: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tolerancia a la frustración.</a:t>
            </a:r>
            <a:endParaRPr lang="es-ES" sz="240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-  </a:t>
            </a:r>
            <a:r>
              <a:rPr lang="es-ES" sz="2400" strike="noStrike" spc="-1" dirty="0" smtClean="0">
                <a:solidFill>
                  <a:srgbClr val="000000"/>
                </a:solidFill>
                <a:latin typeface="Calibri"/>
              </a:rPr>
              <a:t>Tienen baja </a:t>
            </a: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autoestima.</a:t>
            </a:r>
            <a:endParaRPr lang="es-ES" sz="240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- Sus actuaciones se perciben como intencionadas, aunque sean consecuencia de su trastorno</a:t>
            </a:r>
            <a:r>
              <a:rPr lang="es-ES" sz="2400" strike="noStrike" spc="-1" dirty="0">
                <a:solidFill>
                  <a:srgbClr val="000000"/>
                </a:solidFill>
                <a:latin typeface="Arial"/>
              </a:rPr>
              <a:t>.</a:t>
            </a:r>
            <a:endParaRPr lang="es-ES" sz="240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CustomShape 1"/>
          <p:cNvSpPr/>
          <p:nvPr/>
        </p:nvSpPr>
        <p:spPr>
          <a:xfrm>
            <a:off x="395280" y="260280"/>
            <a:ext cx="7848360" cy="760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Bef>
                <a:spcPts val="2200"/>
              </a:spcBef>
            </a:pPr>
            <a:r>
              <a:rPr lang="es-ES" sz="4400" b="1" strike="noStrike" spc="-1">
                <a:solidFill>
                  <a:srgbClr val="663300"/>
                </a:solidFill>
                <a:latin typeface="Arial"/>
              </a:rPr>
              <a:t>  </a:t>
            </a:r>
            <a:r>
              <a:rPr lang="es-ES" sz="4400" b="1" strike="noStrike" spc="-1">
                <a:solidFill>
                  <a:srgbClr val="F07F09"/>
                </a:solidFill>
                <a:latin typeface="Calibri"/>
              </a:rPr>
              <a:t>ED. SECUNDARIA (+13)</a:t>
            </a:r>
            <a:endParaRPr lang="es-ES" sz="4400" b="0" strike="noStrike" spc="-1">
              <a:latin typeface="Arial"/>
            </a:endParaRPr>
          </a:p>
        </p:txBody>
      </p:sp>
      <p:sp>
        <p:nvSpPr>
          <p:cNvPr id="269" name="CustomShape 2"/>
          <p:cNvSpPr/>
          <p:nvPr/>
        </p:nvSpPr>
        <p:spPr>
          <a:xfrm>
            <a:off x="324000" y="1020960"/>
            <a:ext cx="8640488" cy="4496272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- Son capaces de permanecer más tiempo sentados en clase.</a:t>
            </a:r>
            <a:endParaRPr lang="es-ES" sz="240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- Pueden manifestar apatía hacia el instituto.</a:t>
            </a:r>
            <a:endParaRPr lang="es-ES" sz="240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- Se aburren durante las clases.</a:t>
            </a:r>
            <a:endParaRPr lang="es-ES" sz="240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strike="noStrike" spc="-1" dirty="0" smtClean="0">
                <a:solidFill>
                  <a:srgbClr val="000000"/>
                </a:solidFill>
                <a:latin typeface="Calibri"/>
              </a:rPr>
              <a:t>-</a:t>
            </a:r>
            <a:r>
              <a:rPr lang="es-ES" sz="2400" spc="-1" dirty="0" smtClean="0">
                <a:solidFill>
                  <a:srgbClr val="000000"/>
                </a:solidFill>
                <a:latin typeface="Calibri"/>
              </a:rPr>
              <a:t>Presentan d</a:t>
            </a:r>
            <a:r>
              <a:rPr lang="es-ES" sz="2400" strike="noStrike" spc="-1" dirty="0" smtClean="0">
                <a:solidFill>
                  <a:srgbClr val="000000"/>
                </a:solidFill>
                <a:latin typeface="Calibri"/>
              </a:rPr>
              <a:t>ificultades </a:t>
            </a: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a la hora de asimilar conocimientos así como a la hora de trasmitirlos</a:t>
            </a:r>
            <a:r>
              <a:rPr lang="es-ES" sz="2400" strike="noStrike" spc="-1" dirty="0" smtClean="0">
                <a:solidFill>
                  <a:srgbClr val="000000"/>
                </a:solidFill>
                <a:latin typeface="Calibri"/>
              </a:rPr>
              <a:t>.</a:t>
            </a:r>
            <a:endParaRPr lang="es-ES" sz="240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- Tendrán dificultades de organización y planificación.</a:t>
            </a:r>
            <a:endParaRPr lang="es-ES" sz="240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- </a:t>
            </a:r>
            <a:r>
              <a:rPr lang="es-ES" sz="2400" strike="noStrike" spc="-1" dirty="0" smtClean="0">
                <a:solidFill>
                  <a:srgbClr val="000000"/>
                </a:solidFill>
                <a:latin typeface="Calibri"/>
              </a:rPr>
              <a:t>Manifiestan problemas para </a:t>
            </a: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el control del tiempo.</a:t>
            </a:r>
            <a:endParaRPr lang="es-ES" sz="240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- Les cuesta establecer prioridades.</a:t>
            </a:r>
            <a:endParaRPr lang="es-ES" sz="240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- A pesar de que pueden ser </a:t>
            </a:r>
            <a:r>
              <a:rPr lang="es-ES" sz="2400" strike="noStrike" spc="-1" dirty="0" smtClean="0">
                <a:solidFill>
                  <a:srgbClr val="000000"/>
                </a:solidFill>
                <a:latin typeface="Calibri"/>
              </a:rPr>
              <a:t>inteligentes, </a:t>
            </a: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sus calificaciones son bajas.</a:t>
            </a:r>
            <a:endParaRPr lang="es-ES" sz="240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-  Son capaces de sacar buenos resultados en unas asignaturas mientras que fracasan en otras.</a:t>
            </a:r>
            <a:endParaRPr lang="es-ES" sz="2400" strike="noStrike" spc="-1" dirty="0">
              <a:latin typeface="Arial"/>
            </a:endParaRPr>
          </a:p>
        </p:txBody>
      </p:sp>
      <p:pic>
        <p:nvPicPr>
          <p:cNvPr id="270" name="Picture 8"/>
          <p:cNvPicPr/>
          <p:nvPr/>
        </p:nvPicPr>
        <p:blipFill>
          <a:blip r:embed="rId2" cstate="print"/>
          <a:stretch/>
        </p:blipFill>
        <p:spPr>
          <a:xfrm>
            <a:off x="6588224" y="5301208"/>
            <a:ext cx="2376264" cy="1556432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CustomShape 1"/>
          <p:cNvSpPr/>
          <p:nvPr/>
        </p:nvSpPr>
        <p:spPr>
          <a:xfrm>
            <a:off x="323528" y="332656"/>
            <a:ext cx="8568952" cy="57606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es-ES" sz="2000" b="1" u="sng" strike="noStrike" spc="-1" dirty="0">
                <a:solidFill>
                  <a:srgbClr val="FF6600"/>
                </a:solidFill>
                <a:uFillTx/>
                <a:latin typeface="Arial"/>
              </a:rPr>
              <a:t>Inatención</a:t>
            </a:r>
            <a:endParaRPr lang="es-ES" sz="2000" b="0" strike="noStrike" spc="-1" dirty="0">
              <a:latin typeface="Arial"/>
            </a:endParaRPr>
          </a:p>
          <a:p>
            <a:pPr algn="just"/>
            <a:r>
              <a:rPr lang="es-ES" sz="1600" b="1" strike="noStrike" spc="-1" dirty="0">
                <a:solidFill>
                  <a:srgbClr val="FF6600"/>
                </a:solidFill>
                <a:latin typeface="Arial"/>
              </a:rPr>
              <a:t>Dificultad </a:t>
            </a:r>
            <a:r>
              <a:rPr lang="es-ES" sz="1600" b="1" strike="noStrike" spc="-1" dirty="0" smtClean="0">
                <a:solidFill>
                  <a:srgbClr val="FF6600"/>
                </a:solidFill>
                <a:latin typeface="Arial"/>
              </a:rPr>
              <a:t>para mantener </a:t>
            </a:r>
            <a:r>
              <a:rPr lang="es-ES" sz="1600" b="1" strike="noStrike" spc="-1" dirty="0">
                <a:solidFill>
                  <a:srgbClr val="FF6600"/>
                </a:solidFill>
                <a:latin typeface="Arial"/>
              </a:rPr>
              <a:t>la concentración</a:t>
            </a:r>
            <a:r>
              <a:rPr lang="es-ES" sz="1600" b="0" strike="noStrike" spc="-1" dirty="0">
                <a:solidFill>
                  <a:srgbClr val="000000"/>
                </a:solidFill>
                <a:latin typeface="Arial"/>
              </a:rPr>
              <a:t>, ya sea </a:t>
            </a:r>
            <a:r>
              <a:rPr lang="es-ES" sz="1600" b="0" strike="noStrike" spc="-1" dirty="0" smtClean="0">
                <a:solidFill>
                  <a:srgbClr val="000000"/>
                </a:solidFill>
                <a:latin typeface="Arial"/>
              </a:rPr>
              <a:t>en una </a:t>
            </a:r>
            <a:r>
              <a:rPr lang="es-ES" sz="1600" b="0" strike="noStrike" spc="-1" dirty="0">
                <a:solidFill>
                  <a:srgbClr val="000000"/>
                </a:solidFill>
                <a:latin typeface="Arial"/>
              </a:rPr>
              <a:t>conversación larga, una clase, una película o un examen. Este síntoma tiene un</a:t>
            </a:r>
            <a:r>
              <a:rPr lang="es-ES" sz="1600" b="1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s-ES" sz="1600" b="1" strike="noStrike" spc="-1" dirty="0">
                <a:solidFill>
                  <a:srgbClr val="FF6600"/>
                </a:solidFill>
                <a:latin typeface="Arial"/>
              </a:rPr>
              <a:t>importante impacto</a:t>
            </a:r>
            <a:r>
              <a:rPr lang="es-ES" sz="1600" b="0" strike="noStrike" spc="-1" dirty="0">
                <a:solidFill>
                  <a:srgbClr val="FF6600"/>
                </a:solidFill>
                <a:latin typeface="Arial"/>
              </a:rPr>
              <a:t> </a:t>
            </a:r>
            <a:r>
              <a:rPr lang="es-ES" sz="1600" b="1" strike="noStrike" spc="-1" dirty="0">
                <a:solidFill>
                  <a:srgbClr val="FF6600"/>
                </a:solidFill>
                <a:latin typeface="Arial"/>
              </a:rPr>
              <a:t>en el rendimiento académico:</a:t>
            </a:r>
            <a:endParaRPr lang="es-ES" sz="1600" b="0" strike="noStrike" spc="-1" dirty="0">
              <a:latin typeface="Arial"/>
            </a:endParaRPr>
          </a:p>
          <a:p>
            <a:pPr algn="just"/>
            <a:r>
              <a:rPr lang="es-ES" sz="1600" b="0" strike="noStrike" spc="-1" dirty="0">
                <a:solidFill>
                  <a:srgbClr val="000000"/>
                </a:solidFill>
                <a:latin typeface="Arial"/>
              </a:rPr>
              <a:t>- Se distraen con frecuencia. </a:t>
            </a:r>
            <a:endParaRPr lang="es-ES" sz="1600" b="0" strike="noStrike" spc="-1" dirty="0">
              <a:latin typeface="Arial"/>
            </a:endParaRPr>
          </a:p>
          <a:p>
            <a:pPr algn="just"/>
            <a:r>
              <a:rPr lang="es-ES" sz="1600" b="0" strike="noStrike" spc="-1" dirty="0">
                <a:solidFill>
                  <a:srgbClr val="000000"/>
                </a:solidFill>
                <a:latin typeface="Arial"/>
              </a:rPr>
              <a:t>- No acaban lo que empiezan.</a:t>
            </a:r>
            <a:endParaRPr lang="es-ES" sz="1600" b="0" strike="noStrike" spc="-1" dirty="0">
              <a:latin typeface="Arial"/>
            </a:endParaRPr>
          </a:p>
          <a:p>
            <a:r>
              <a:rPr lang="es-ES" sz="1600" b="0" strike="noStrike" spc="-1" dirty="0">
                <a:solidFill>
                  <a:srgbClr val="000000"/>
                </a:solidFill>
                <a:latin typeface="Arial"/>
              </a:rPr>
              <a:t>- Se desmotivan en el transcurso de la tarea o actividad.       </a:t>
            </a:r>
            <a:endParaRPr lang="es-ES" sz="1600" b="0" strike="noStrike" spc="-1" dirty="0">
              <a:latin typeface="Arial"/>
            </a:endParaRPr>
          </a:p>
          <a:p>
            <a:r>
              <a:rPr lang="es-ES" sz="1600" b="0" strike="noStrike" spc="-1" dirty="0">
                <a:solidFill>
                  <a:srgbClr val="000000"/>
                </a:solidFill>
                <a:latin typeface="Arial"/>
              </a:rPr>
              <a:t>- Suelen evitar realizar tareas que requieran un esfuerzo mental prolongado.</a:t>
            </a:r>
            <a:endParaRPr lang="es-ES" sz="1600" b="0" strike="noStrike" spc="-1" dirty="0">
              <a:latin typeface="Arial"/>
            </a:endParaRPr>
          </a:p>
          <a:p>
            <a:endParaRPr lang="es-ES" sz="1600" b="0" strike="noStrike" spc="-1" dirty="0">
              <a:latin typeface="Arial"/>
            </a:endParaRPr>
          </a:p>
          <a:p>
            <a:r>
              <a:rPr lang="es-ES" sz="2000" b="1" u="sng" strike="noStrike" spc="-1" dirty="0">
                <a:solidFill>
                  <a:srgbClr val="FF6600"/>
                </a:solidFill>
                <a:uFillTx/>
                <a:latin typeface="Arial"/>
              </a:rPr>
              <a:t>Hiperactividad</a:t>
            </a:r>
            <a:endParaRPr lang="es-ES" sz="2000" b="0" strike="noStrike" spc="-1" dirty="0">
              <a:latin typeface="Arial"/>
            </a:endParaRPr>
          </a:p>
          <a:p>
            <a:pPr algn="just"/>
            <a:r>
              <a:rPr lang="es-ES" sz="1600" b="0" strike="noStrike" spc="-1" dirty="0">
                <a:solidFill>
                  <a:srgbClr val="000000"/>
                </a:solidFill>
                <a:latin typeface="Arial"/>
              </a:rPr>
              <a:t>La hiperactividad en la adolescencia, como en la edad adulta, no es tanto una hiperactividad motora, como una </a:t>
            </a:r>
            <a:r>
              <a:rPr lang="es-ES" sz="1600" b="1" strike="noStrike" spc="-1" dirty="0">
                <a:solidFill>
                  <a:srgbClr val="FF6600"/>
                </a:solidFill>
                <a:latin typeface="Arial"/>
              </a:rPr>
              <a:t>sensación inquietud e impaciencia interior, desasosiego</a:t>
            </a:r>
            <a:r>
              <a:rPr lang="es-ES" sz="1600" b="0" strike="noStrike" spc="-1" dirty="0">
                <a:solidFill>
                  <a:srgbClr val="000000"/>
                </a:solidFill>
                <a:latin typeface="Arial"/>
              </a:rPr>
              <a:t>. Se puede manifestar en:</a:t>
            </a:r>
            <a:endParaRPr lang="es-ES" sz="1600" b="0" strike="noStrike" spc="-1" dirty="0">
              <a:latin typeface="Arial"/>
            </a:endParaRPr>
          </a:p>
          <a:p>
            <a:pPr algn="just"/>
            <a:r>
              <a:rPr lang="es-ES" sz="1600" b="0" strike="noStrike" spc="-1" dirty="0">
                <a:solidFill>
                  <a:srgbClr val="000000"/>
                </a:solidFill>
                <a:latin typeface="Arial"/>
              </a:rPr>
              <a:t>- Incapacidad para permanecer quietos durante un largo tiempo.</a:t>
            </a:r>
            <a:endParaRPr lang="es-ES" sz="1600" b="0" strike="noStrike" spc="-1" dirty="0">
              <a:latin typeface="Arial"/>
            </a:endParaRPr>
          </a:p>
          <a:p>
            <a:pPr algn="just"/>
            <a:r>
              <a:rPr lang="es-ES" sz="1600" b="0" strike="noStrike" spc="-1" dirty="0">
                <a:solidFill>
                  <a:srgbClr val="000000"/>
                </a:solidFill>
                <a:latin typeface="Arial"/>
              </a:rPr>
              <a:t>- Dar golpecitos con los dedos o los pies.</a:t>
            </a:r>
            <a:endParaRPr lang="es-ES" sz="1600" b="0" strike="noStrike" spc="-1" dirty="0">
              <a:latin typeface="Arial"/>
            </a:endParaRPr>
          </a:p>
          <a:p>
            <a:pPr algn="just"/>
            <a:r>
              <a:rPr lang="es-ES" sz="1600" b="0" strike="noStrike" spc="-1" dirty="0">
                <a:solidFill>
                  <a:srgbClr val="000000"/>
                </a:solidFill>
                <a:latin typeface="Arial"/>
              </a:rPr>
              <a:t>- Morderse las uñas, darse vueltas en el pelo o juguetear con el bolígrafo…</a:t>
            </a:r>
            <a:endParaRPr lang="es-ES" sz="1600" b="0" strike="noStrike" spc="-1" dirty="0">
              <a:latin typeface="Arial"/>
            </a:endParaRPr>
          </a:p>
          <a:p>
            <a:pPr algn="just"/>
            <a:endParaRPr lang="es-ES" sz="1600" b="0" strike="noStrike" spc="-1" dirty="0">
              <a:latin typeface="Arial"/>
            </a:endParaRPr>
          </a:p>
          <a:p>
            <a:pPr algn="just"/>
            <a:r>
              <a:rPr lang="es-ES" sz="2000" b="1" u="sng" strike="noStrike" spc="-1" dirty="0">
                <a:solidFill>
                  <a:srgbClr val="FF6600"/>
                </a:solidFill>
                <a:uFillTx/>
                <a:latin typeface="Arial"/>
              </a:rPr>
              <a:t>Impulsividad</a:t>
            </a:r>
            <a:endParaRPr lang="es-ES" sz="2000" b="0" strike="noStrike" spc="-1" dirty="0">
              <a:latin typeface="Arial"/>
            </a:endParaRPr>
          </a:p>
          <a:p>
            <a:pPr algn="just"/>
            <a:r>
              <a:rPr lang="es-ES" sz="1600" b="0" strike="noStrike" spc="-1" dirty="0">
                <a:solidFill>
                  <a:srgbClr val="000000"/>
                </a:solidFill>
                <a:latin typeface="Arial"/>
              </a:rPr>
              <a:t>Suelen entrometerse en conversaciones ajenas e interrumpir con frecuencia, ofendiendo o invadiendo el espacio de los demás. por lo que </a:t>
            </a:r>
            <a:r>
              <a:rPr lang="es-ES" sz="1600" b="1" strike="noStrike" spc="-1" dirty="0">
                <a:solidFill>
                  <a:srgbClr val="FF6600"/>
                </a:solidFill>
                <a:latin typeface="Arial"/>
              </a:rPr>
              <a:t>se les puede percibir como “maleducados”</a:t>
            </a:r>
            <a:r>
              <a:rPr lang="es-ES" sz="1600" b="0" strike="noStrike" spc="-1" dirty="0">
                <a:solidFill>
                  <a:srgbClr val="000000"/>
                </a:solidFill>
                <a:latin typeface="Arial"/>
              </a:rPr>
              <a:t>. Pueden ser</a:t>
            </a:r>
            <a:r>
              <a:rPr lang="es-ES" sz="1600" b="1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s-ES" sz="1600" b="1" strike="noStrike" spc="-1" dirty="0">
                <a:solidFill>
                  <a:srgbClr val="FF6600"/>
                </a:solidFill>
                <a:latin typeface="Arial"/>
              </a:rPr>
              <a:t>impacientes</a:t>
            </a:r>
            <a:r>
              <a:rPr lang="es-ES" sz="1600" b="0" strike="noStrike" spc="-1" dirty="0">
                <a:solidFill>
                  <a:srgbClr val="000000"/>
                </a:solidFill>
                <a:latin typeface="Arial"/>
              </a:rPr>
              <a:t>, sintiéndose incapaces de hacer una cola.</a:t>
            </a:r>
            <a:endParaRPr lang="es-ES" sz="1600" b="0" strike="noStrike" spc="-1" dirty="0">
              <a:latin typeface="Arial"/>
            </a:endParaRPr>
          </a:p>
          <a:p>
            <a:pPr algn="just"/>
            <a:r>
              <a:rPr lang="es-ES" sz="16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endParaRPr lang="es-ES" sz="1600" b="0" strike="noStrike" spc="-1" dirty="0">
              <a:latin typeface="Arial"/>
            </a:endParaRPr>
          </a:p>
          <a:p>
            <a:pPr algn="just"/>
            <a:endParaRPr lang="es-ES" sz="1600" b="0" strike="noStrike" spc="-1" dirty="0">
              <a:latin typeface="Arial"/>
            </a:endParaRPr>
          </a:p>
        </p:txBody>
      </p:sp>
      <p:pic>
        <p:nvPicPr>
          <p:cNvPr id="272" name="Picture 2"/>
          <p:cNvPicPr/>
          <p:nvPr/>
        </p:nvPicPr>
        <p:blipFill>
          <a:blip r:embed="rId4" cstate="print"/>
          <a:stretch/>
        </p:blipFill>
        <p:spPr>
          <a:xfrm>
            <a:off x="73080" y="5832360"/>
            <a:ext cx="1619280" cy="971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CustomShape 1"/>
          <p:cNvSpPr/>
          <p:nvPr/>
        </p:nvSpPr>
        <p:spPr>
          <a:xfrm>
            <a:off x="431640" y="503280"/>
            <a:ext cx="8352000" cy="9367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endParaRPr lang="es-ES" sz="1800" b="0" strike="noStrike" spc="-1">
              <a:latin typeface="Arial"/>
            </a:endParaRPr>
          </a:p>
          <a:p>
            <a:pPr algn="just"/>
            <a:endParaRPr lang="es-ES" sz="1800" b="0" strike="noStrike" spc="-1">
              <a:latin typeface="Arial"/>
            </a:endParaRPr>
          </a:p>
        </p:txBody>
      </p:sp>
      <p:pic>
        <p:nvPicPr>
          <p:cNvPr id="274" name="Picture 2"/>
          <p:cNvPicPr/>
          <p:nvPr/>
        </p:nvPicPr>
        <p:blipFill>
          <a:blip r:embed="rId4" cstate="print"/>
          <a:stretch/>
        </p:blipFill>
        <p:spPr>
          <a:xfrm>
            <a:off x="7415280" y="5796000"/>
            <a:ext cx="1619280" cy="971640"/>
          </a:xfrm>
          <a:prstGeom prst="rect">
            <a:avLst/>
          </a:prstGeom>
          <a:ln>
            <a:noFill/>
          </a:ln>
        </p:spPr>
      </p:pic>
      <p:sp>
        <p:nvSpPr>
          <p:cNvPr id="275" name="CustomShape 2"/>
          <p:cNvSpPr/>
          <p:nvPr/>
        </p:nvSpPr>
        <p:spPr>
          <a:xfrm>
            <a:off x="431640" y="216000"/>
            <a:ext cx="8568000" cy="59436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buClr>
                <a:srgbClr val="000000"/>
              </a:buClr>
              <a:buSzPct val="45000"/>
            </a:pPr>
            <a:r>
              <a:rPr lang="es-ES" sz="2400" b="1" strike="noStrike" spc="-1" dirty="0">
                <a:solidFill>
                  <a:srgbClr val="CC6600"/>
                </a:solidFill>
                <a:latin typeface="Arial"/>
              </a:rPr>
              <a:t>Tipos de Perfiles </a:t>
            </a:r>
            <a:r>
              <a:rPr lang="es-ES" sz="2400" b="1" strike="noStrike" spc="-1" dirty="0" err="1">
                <a:solidFill>
                  <a:srgbClr val="CC6600"/>
                </a:solidFill>
                <a:latin typeface="Arial"/>
              </a:rPr>
              <a:t>cogntivo</a:t>
            </a:r>
            <a:r>
              <a:rPr lang="es-ES" sz="2400" b="1" strike="noStrike" spc="-1" dirty="0">
                <a:solidFill>
                  <a:srgbClr val="CC6600"/>
                </a:solidFill>
                <a:latin typeface="Arial"/>
              </a:rPr>
              <a:t>-conductuales de TDAH en la Adolescencia</a:t>
            </a:r>
            <a:endParaRPr lang="es-ES" sz="2400" b="0" strike="noStrike" spc="-1" dirty="0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es-ES" sz="1800" b="0" strike="noStrike" spc="-1" dirty="0">
              <a:latin typeface="Arial"/>
            </a:endParaRPr>
          </a:p>
          <a:p>
            <a:pPr>
              <a:spcAft>
                <a:spcPts val="1200"/>
              </a:spcAft>
              <a:buClr>
                <a:srgbClr val="000000"/>
              </a:buClr>
              <a:buSzPct val="45000"/>
            </a:pPr>
            <a:r>
              <a:rPr lang="es-ES" sz="2400" b="0" strike="noStrike" spc="-1" dirty="0">
                <a:solidFill>
                  <a:srgbClr val="CC6600"/>
                </a:solidFill>
                <a:latin typeface="Arial"/>
              </a:rPr>
              <a:t>El adolescente </a:t>
            </a:r>
            <a:r>
              <a:rPr lang="es-ES" sz="2400" b="1" strike="noStrike" spc="-1" dirty="0" smtClean="0">
                <a:solidFill>
                  <a:srgbClr val="CC6600"/>
                </a:solidFill>
                <a:latin typeface="Arial"/>
              </a:rPr>
              <a:t>inatento</a:t>
            </a:r>
            <a:r>
              <a:rPr lang="es-ES" sz="2400" b="0" strike="noStrike" spc="-1" dirty="0" smtClean="0">
                <a:solidFill>
                  <a:srgbClr val="CC6600"/>
                </a:solidFill>
                <a:latin typeface="Arial"/>
              </a:rPr>
              <a:t> presenta:</a:t>
            </a:r>
            <a:endParaRPr lang="es-ES" sz="2400" b="0" strike="noStrike" spc="-1" dirty="0">
              <a:latin typeface="Arial"/>
            </a:endParaRPr>
          </a:p>
          <a:p>
            <a:pPr marL="216000" indent="-216000">
              <a:spcAft>
                <a:spcPts val="60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 dirty="0">
                <a:solidFill>
                  <a:srgbClr val="000000"/>
                </a:solidFill>
                <a:latin typeface="Arial"/>
              </a:rPr>
              <a:t>Déficit de atención sostenida y selectiva.</a:t>
            </a:r>
            <a:endParaRPr lang="es-ES" sz="2000" b="0" strike="noStrike" spc="-1" dirty="0">
              <a:latin typeface="Arial"/>
            </a:endParaRPr>
          </a:p>
          <a:p>
            <a:pPr marL="216000" indent="-216000">
              <a:spcAft>
                <a:spcPts val="60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 dirty="0">
                <a:solidFill>
                  <a:srgbClr val="000000"/>
                </a:solidFill>
                <a:latin typeface="Arial"/>
              </a:rPr>
              <a:t>Inmadurez (cognitiva y emocional)</a:t>
            </a:r>
            <a:endParaRPr lang="es-ES" sz="2000" b="0" strike="noStrike" spc="-1" dirty="0">
              <a:latin typeface="Arial"/>
            </a:endParaRPr>
          </a:p>
          <a:p>
            <a:pPr marL="216000" indent="-216000">
              <a:spcAft>
                <a:spcPts val="60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 dirty="0">
                <a:solidFill>
                  <a:srgbClr val="000000"/>
                </a:solidFill>
                <a:latin typeface="Arial"/>
              </a:rPr>
              <a:t>Introversión y/o escasa expresividad.</a:t>
            </a:r>
            <a:endParaRPr lang="es-ES" sz="2000" b="0" strike="noStrike" spc="-1" dirty="0">
              <a:latin typeface="Arial"/>
            </a:endParaRPr>
          </a:p>
          <a:p>
            <a:pPr marL="216000" indent="-216000">
              <a:spcAft>
                <a:spcPts val="60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 dirty="0">
                <a:solidFill>
                  <a:srgbClr val="000000"/>
                </a:solidFill>
                <a:latin typeface="Arial"/>
              </a:rPr>
              <a:t>Dificultades en las relaciones sociales.</a:t>
            </a:r>
            <a:endParaRPr lang="es-ES" sz="2000" b="0" strike="noStrike" spc="-1" dirty="0">
              <a:latin typeface="Arial"/>
            </a:endParaRPr>
          </a:p>
          <a:p>
            <a:pPr marL="216000" indent="-216000">
              <a:spcAft>
                <a:spcPts val="60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 dirty="0">
                <a:solidFill>
                  <a:srgbClr val="000000"/>
                </a:solidFill>
                <a:latin typeface="Arial"/>
              </a:rPr>
              <a:t>Falta de iniciativa y/o </a:t>
            </a:r>
            <a:r>
              <a:rPr lang="es-ES" sz="2000" b="0" strike="noStrike" spc="-1" dirty="0" err="1">
                <a:solidFill>
                  <a:srgbClr val="000000"/>
                </a:solidFill>
                <a:latin typeface="Arial"/>
              </a:rPr>
              <a:t>hipoactividad</a:t>
            </a:r>
            <a:r>
              <a:rPr lang="es-ES" sz="2000" b="0" strike="noStrike" spc="-1" dirty="0">
                <a:solidFill>
                  <a:srgbClr val="000000"/>
                </a:solidFill>
                <a:latin typeface="Arial"/>
              </a:rPr>
              <a:t>.</a:t>
            </a:r>
            <a:endParaRPr lang="es-ES" sz="2000" b="0" strike="noStrike" spc="-1" dirty="0">
              <a:latin typeface="Arial"/>
            </a:endParaRPr>
          </a:p>
          <a:p>
            <a:pPr marL="216000" indent="-216000">
              <a:spcAft>
                <a:spcPts val="60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 dirty="0">
                <a:solidFill>
                  <a:srgbClr val="000000"/>
                </a:solidFill>
                <a:latin typeface="Arial"/>
              </a:rPr>
              <a:t>Poco resolutivos.</a:t>
            </a:r>
            <a:endParaRPr lang="es-ES" sz="2000" b="0" strike="noStrike" spc="-1" dirty="0">
              <a:latin typeface="Arial"/>
            </a:endParaRPr>
          </a:p>
          <a:p>
            <a:pPr marL="216000" indent="-216000">
              <a:spcAft>
                <a:spcPts val="60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 dirty="0">
                <a:solidFill>
                  <a:srgbClr val="000000"/>
                </a:solidFill>
                <a:latin typeface="Arial"/>
              </a:rPr>
              <a:t>Falta de autonomía.</a:t>
            </a:r>
            <a:endParaRPr lang="es-ES" sz="2000" b="0" strike="noStrike" spc="-1" dirty="0">
              <a:latin typeface="Arial"/>
            </a:endParaRPr>
          </a:p>
          <a:p>
            <a:pPr marL="216000" indent="-216000">
              <a:spcAft>
                <a:spcPts val="60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 dirty="0">
                <a:solidFill>
                  <a:srgbClr val="000000"/>
                </a:solidFill>
                <a:latin typeface="Arial"/>
              </a:rPr>
              <a:t>Falta de intereses.</a:t>
            </a:r>
            <a:endParaRPr lang="es-ES" sz="2000" b="0" strike="noStrike" spc="-1" dirty="0">
              <a:latin typeface="Arial"/>
            </a:endParaRPr>
          </a:p>
          <a:p>
            <a:pPr marL="216000" indent="-216000">
              <a:spcAft>
                <a:spcPts val="60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 dirty="0">
                <a:solidFill>
                  <a:srgbClr val="000000"/>
                </a:solidFill>
                <a:latin typeface="Arial"/>
              </a:rPr>
              <a:t>Dependencia del entorno para iniciar y concluir las tareas y actividades.</a:t>
            </a:r>
            <a:endParaRPr lang="es-ES" sz="2000" b="0" strike="noStrike" spc="-1" dirty="0">
              <a:latin typeface="Arial"/>
            </a:endParaRPr>
          </a:p>
          <a:p>
            <a:pPr marL="216000" indent="-216000">
              <a:spcAft>
                <a:spcPts val="60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 dirty="0">
                <a:solidFill>
                  <a:srgbClr val="000000"/>
                </a:solidFill>
                <a:latin typeface="Arial"/>
              </a:rPr>
              <a:t>Problemas académicos y del aprendizaje</a:t>
            </a:r>
            <a:endParaRPr lang="es-ES" sz="2000" b="0" strike="noStrike" spc="-1" dirty="0">
              <a:latin typeface="Arial"/>
            </a:endParaRPr>
          </a:p>
          <a:p>
            <a:pPr marL="216000" indent="-216000">
              <a:spcAft>
                <a:spcPts val="60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 dirty="0">
                <a:solidFill>
                  <a:srgbClr val="000000"/>
                </a:solidFill>
                <a:latin typeface="Arial"/>
              </a:rPr>
              <a:t>Fracaso escolar.</a:t>
            </a:r>
            <a:endParaRPr lang="es-ES" sz="20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CustomShape 1"/>
          <p:cNvSpPr/>
          <p:nvPr/>
        </p:nvSpPr>
        <p:spPr>
          <a:xfrm>
            <a:off x="431640" y="503280"/>
            <a:ext cx="8352000" cy="9367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endParaRPr lang="es-ES" sz="1800" b="0" strike="noStrike" spc="-1">
              <a:latin typeface="Arial"/>
            </a:endParaRPr>
          </a:p>
          <a:p>
            <a:pPr algn="just"/>
            <a:endParaRPr lang="es-ES" sz="1800" b="0" strike="noStrike" spc="-1">
              <a:latin typeface="Arial"/>
            </a:endParaRPr>
          </a:p>
        </p:txBody>
      </p:sp>
      <p:pic>
        <p:nvPicPr>
          <p:cNvPr id="277" name="Picture 2"/>
          <p:cNvPicPr/>
          <p:nvPr/>
        </p:nvPicPr>
        <p:blipFill>
          <a:blip r:embed="rId4" cstate="print"/>
          <a:stretch/>
        </p:blipFill>
        <p:spPr>
          <a:xfrm>
            <a:off x="7380360" y="5886360"/>
            <a:ext cx="1619280" cy="971640"/>
          </a:xfrm>
          <a:prstGeom prst="rect">
            <a:avLst/>
          </a:prstGeom>
          <a:ln>
            <a:noFill/>
          </a:ln>
        </p:spPr>
      </p:pic>
      <p:sp>
        <p:nvSpPr>
          <p:cNvPr id="278" name="CustomShape 2"/>
          <p:cNvSpPr/>
          <p:nvPr/>
        </p:nvSpPr>
        <p:spPr>
          <a:xfrm>
            <a:off x="216000" y="287280"/>
            <a:ext cx="8928000" cy="59436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buClr>
                <a:srgbClr val="000000"/>
              </a:buClr>
              <a:buSzPct val="45000"/>
            </a:pPr>
            <a:r>
              <a:rPr lang="es-ES" sz="2400" b="1" strike="noStrike" spc="-1" dirty="0">
                <a:solidFill>
                  <a:srgbClr val="CC6600"/>
                </a:solidFill>
                <a:latin typeface="Arial"/>
              </a:rPr>
              <a:t>Tipos de Perfiles </a:t>
            </a:r>
            <a:r>
              <a:rPr lang="es-ES" sz="2400" b="1" strike="noStrike" spc="-1" dirty="0" err="1">
                <a:solidFill>
                  <a:srgbClr val="CC6600"/>
                </a:solidFill>
                <a:latin typeface="Arial"/>
              </a:rPr>
              <a:t>cogntivo</a:t>
            </a:r>
            <a:r>
              <a:rPr lang="es-ES" sz="2400" b="1" strike="noStrike" spc="-1" dirty="0">
                <a:solidFill>
                  <a:srgbClr val="CC6600"/>
                </a:solidFill>
                <a:latin typeface="Arial"/>
              </a:rPr>
              <a:t>-conductuales de TDAH en la Adolescencia</a:t>
            </a:r>
            <a:endParaRPr lang="es-ES" sz="2400" b="0" strike="noStrike" spc="-1" dirty="0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es-ES" sz="1800" b="0" strike="noStrike" spc="-1" dirty="0">
              <a:latin typeface="Arial"/>
            </a:endParaRPr>
          </a:p>
          <a:p>
            <a:pPr>
              <a:buClr>
                <a:srgbClr val="000000"/>
              </a:buClr>
              <a:buSzPct val="45000"/>
            </a:pPr>
            <a:r>
              <a:rPr lang="es-ES" sz="2000" b="1" strike="noStrike" spc="-1" dirty="0">
                <a:solidFill>
                  <a:srgbClr val="CC6600"/>
                </a:solidFill>
                <a:latin typeface="Arial"/>
              </a:rPr>
              <a:t>El adolescente </a:t>
            </a:r>
            <a:r>
              <a:rPr lang="es-ES" sz="2000" b="1" strike="noStrike" spc="-1" dirty="0" smtClean="0">
                <a:solidFill>
                  <a:srgbClr val="CC6600"/>
                </a:solidFill>
                <a:latin typeface="Arial"/>
              </a:rPr>
              <a:t>hiperactivo presenta:</a:t>
            </a:r>
            <a:endParaRPr lang="es-ES" sz="2000" b="0" strike="noStrike" spc="-1" dirty="0">
              <a:latin typeface="Arial"/>
            </a:endParaRPr>
          </a:p>
        </p:txBody>
      </p:sp>
      <p:sp>
        <p:nvSpPr>
          <p:cNvPr id="279" name="CustomShape 3"/>
          <p:cNvSpPr/>
          <p:nvPr/>
        </p:nvSpPr>
        <p:spPr>
          <a:xfrm>
            <a:off x="338769" y="1887120"/>
            <a:ext cx="7653240" cy="43779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16000" indent="-216000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 dirty="0">
                <a:solidFill>
                  <a:srgbClr val="000000"/>
                </a:solidFill>
                <a:latin typeface="Arial"/>
              </a:rPr>
              <a:t>Distractibilidad.</a:t>
            </a:r>
            <a:endParaRPr lang="es-ES" sz="1800" b="0" strike="noStrike" spc="-1" dirty="0">
              <a:latin typeface="Arial"/>
            </a:endParaRPr>
          </a:p>
          <a:p>
            <a:pPr marL="216000" indent="-216000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 dirty="0">
                <a:solidFill>
                  <a:srgbClr val="000000"/>
                </a:solidFill>
                <a:latin typeface="Arial"/>
              </a:rPr>
              <a:t>Extroversión.</a:t>
            </a:r>
            <a:endParaRPr lang="es-ES" sz="1800" b="0" strike="noStrike" spc="-1" dirty="0">
              <a:latin typeface="Arial"/>
            </a:endParaRPr>
          </a:p>
          <a:p>
            <a:pPr marL="216000" indent="-216000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 dirty="0">
                <a:solidFill>
                  <a:srgbClr val="000000"/>
                </a:solidFill>
                <a:latin typeface="Arial"/>
              </a:rPr>
              <a:t>Poco </a:t>
            </a:r>
            <a:r>
              <a:rPr lang="es-ES" sz="1800" b="0" strike="noStrike" spc="-1" dirty="0" smtClean="0">
                <a:solidFill>
                  <a:srgbClr val="000000"/>
                </a:solidFill>
                <a:latin typeface="Arial"/>
              </a:rPr>
              <a:t>cuidado en sus trabajos.</a:t>
            </a:r>
            <a:endParaRPr lang="es-ES" sz="1800" b="0" strike="noStrike" spc="-1" dirty="0">
              <a:latin typeface="Arial"/>
            </a:endParaRPr>
          </a:p>
          <a:p>
            <a:pPr marL="216000" indent="-216000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 dirty="0">
                <a:solidFill>
                  <a:srgbClr val="000000"/>
                </a:solidFill>
                <a:latin typeface="Arial"/>
              </a:rPr>
              <a:t>Dificultades en las relaciones sociales.</a:t>
            </a:r>
            <a:endParaRPr lang="es-ES" sz="1800" b="0" strike="noStrike" spc="-1" dirty="0">
              <a:latin typeface="Arial"/>
            </a:endParaRPr>
          </a:p>
          <a:p>
            <a:pPr marL="216000" indent="-216000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 dirty="0">
                <a:solidFill>
                  <a:srgbClr val="000000"/>
                </a:solidFill>
                <a:latin typeface="Arial"/>
              </a:rPr>
              <a:t>Poco </a:t>
            </a:r>
            <a:r>
              <a:rPr lang="es-ES" sz="1800" b="0" strike="noStrike" spc="-1" dirty="0" smtClean="0">
                <a:solidFill>
                  <a:srgbClr val="000000"/>
                </a:solidFill>
                <a:latin typeface="Arial"/>
              </a:rPr>
              <a:t>resolución.</a:t>
            </a:r>
            <a:endParaRPr lang="es-ES" sz="1800" b="0" strike="noStrike" spc="-1" dirty="0">
              <a:latin typeface="Arial"/>
            </a:endParaRPr>
          </a:p>
          <a:p>
            <a:pPr marL="216000" indent="-216000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 dirty="0">
                <a:solidFill>
                  <a:srgbClr val="000000"/>
                </a:solidFill>
                <a:latin typeface="Arial"/>
              </a:rPr>
              <a:t>Necesidad de estar permanentemente haciendo cosas.</a:t>
            </a:r>
            <a:endParaRPr lang="es-ES" sz="1800" b="0" strike="noStrike" spc="-1" dirty="0">
              <a:latin typeface="Arial"/>
            </a:endParaRPr>
          </a:p>
          <a:p>
            <a:pPr marL="216000" indent="-216000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 dirty="0">
                <a:solidFill>
                  <a:srgbClr val="000000"/>
                </a:solidFill>
                <a:latin typeface="Arial"/>
              </a:rPr>
              <a:t>Sobrecarga de intereses (objetivos, metas personales).</a:t>
            </a:r>
            <a:endParaRPr lang="es-ES" sz="1800" b="0" strike="noStrike" spc="-1" dirty="0">
              <a:latin typeface="Arial"/>
            </a:endParaRPr>
          </a:p>
          <a:p>
            <a:pPr marL="216000" indent="-216000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 dirty="0">
                <a:solidFill>
                  <a:srgbClr val="000000"/>
                </a:solidFill>
                <a:latin typeface="Arial"/>
              </a:rPr>
              <a:t>Dificultad para concluir una tarea.</a:t>
            </a:r>
            <a:endParaRPr lang="es-ES" sz="1800" b="0" strike="noStrike" spc="-1" dirty="0">
              <a:latin typeface="Arial"/>
            </a:endParaRPr>
          </a:p>
          <a:p>
            <a:pPr marL="216000" indent="-216000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 dirty="0">
                <a:solidFill>
                  <a:srgbClr val="000000"/>
                </a:solidFill>
                <a:latin typeface="Arial"/>
              </a:rPr>
              <a:t>Necesidad de movimiento y acción constante.</a:t>
            </a:r>
            <a:endParaRPr lang="es-ES" sz="1800" b="0" strike="noStrike" spc="-1" dirty="0">
              <a:latin typeface="Arial"/>
            </a:endParaRPr>
          </a:p>
        </p:txBody>
      </p:sp>
      <p:sp>
        <p:nvSpPr>
          <p:cNvPr id="280" name="CustomShape 4"/>
          <p:cNvSpPr/>
          <p:nvPr/>
        </p:nvSpPr>
        <p:spPr>
          <a:xfrm>
            <a:off x="176040" y="-182520"/>
            <a:ext cx="304920" cy="304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CustomShape 1"/>
          <p:cNvSpPr/>
          <p:nvPr/>
        </p:nvSpPr>
        <p:spPr>
          <a:xfrm>
            <a:off x="431640" y="503280"/>
            <a:ext cx="8352000" cy="9367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endParaRPr lang="es-ES" sz="1800" b="0" strike="noStrike" spc="-1">
              <a:latin typeface="Arial"/>
            </a:endParaRPr>
          </a:p>
          <a:p>
            <a:pPr algn="just"/>
            <a:endParaRPr lang="es-ES" sz="1800" b="0" strike="noStrike" spc="-1">
              <a:latin typeface="Arial"/>
            </a:endParaRPr>
          </a:p>
        </p:txBody>
      </p:sp>
      <p:pic>
        <p:nvPicPr>
          <p:cNvPr id="282" name="Picture 2"/>
          <p:cNvPicPr/>
          <p:nvPr/>
        </p:nvPicPr>
        <p:blipFill>
          <a:blip r:embed="rId4" cstate="print"/>
          <a:stretch/>
        </p:blipFill>
        <p:spPr>
          <a:xfrm>
            <a:off x="6877080" y="5653080"/>
            <a:ext cx="1619280" cy="971640"/>
          </a:xfrm>
          <a:prstGeom prst="rect">
            <a:avLst/>
          </a:prstGeom>
          <a:ln>
            <a:noFill/>
          </a:ln>
        </p:spPr>
      </p:pic>
      <p:sp>
        <p:nvSpPr>
          <p:cNvPr id="283" name="CustomShape 2"/>
          <p:cNvSpPr/>
          <p:nvPr/>
        </p:nvSpPr>
        <p:spPr>
          <a:xfrm>
            <a:off x="216000" y="287280"/>
            <a:ext cx="8928000" cy="59436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buClr>
                <a:srgbClr val="000000"/>
              </a:buClr>
              <a:buSzPct val="45000"/>
            </a:pPr>
            <a:r>
              <a:rPr lang="es-ES" sz="2800" b="1" strike="noStrike" spc="-1" dirty="0">
                <a:solidFill>
                  <a:srgbClr val="FF950E"/>
                </a:solidFill>
                <a:latin typeface="Arial"/>
              </a:rPr>
              <a:t>Tipos de Perfiles </a:t>
            </a:r>
            <a:r>
              <a:rPr lang="es-ES" sz="2800" b="1" strike="noStrike" spc="-1" dirty="0" smtClean="0">
                <a:solidFill>
                  <a:srgbClr val="FF950E"/>
                </a:solidFill>
                <a:latin typeface="Arial"/>
              </a:rPr>
              <a:t>cognitivo-conductuales </a:t>
            </a:r>
            <a:r>
              <a:rPr lang="es-ES" sz="2800" b="1" strike="noStrike" spc="-1" dirty="0">
                <a:solidFill>
                  <a:srgbClr val="FF950E"/>
                </a:solidFill>
                <a:latin typeface="Arial"/>
              </a:rPr>
              <a:t>de TDAH en la Adolescencia</a:t>
            </a:r>
            <a:endParaRPr lang="es-ES" sz="2800" b="0" strike="noStrike" spc="-1" dirty="0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es-ES" sz="2000" b="0" strike="noStrike" spc="-1" dirty="0">
              <a:latin typeface="Arial"/>
            </a:endParaRPr>
          </a:p>
          <a:p>
            <a:pPr>
              <a:buClr>
                <a:srgbClr val="000000"/>
              </a:buClr>
              <a:buSzPct val="45000"/>
            </a:pPr>
            <a:r>
              <a:rPr lang="es-ES" sz="2400" b="1" strike="noStrike" spc="-1" dirty="0">
                <a:solidFill>
                  <a:srgbClr val="FF950E"/>
                </a:solidFill>
                <a:latin typeface="Arial"/>
              </a:rPr>
              <a:t>El adolescente </a:t>
            </a:r>
            <a:r>
              <a:rPr lang="es-ES" sz="2400" b="1" strike="noStrike" spc="-1" dirty="0" smtClean="0">
                <a:solidFill>
                  <a:srgbClr val="FF950E"/>
                </a:solidFill>
                <a:latin typeface="Arial"/>
              </a:rPr>
              <a:t>impulsivo presenta:</a:t>
            </a:r>
            <a:endParaRPr lang="es-ES" sz="2400" b="0" strike="noStrike" spc="-1" dirty="0">
              <a:latin typeface="Arial"/>
            </a:endParaRPr>
          </a:p>
        </p:txBody>
      </p:sp>
      <p:sp>
        <p:nvSpPr>
          <p:cNvPr id="284" name="CustomShape 3"/>
          <p:cNvSpPr/>
          <p:nvPr/>
        </p:nvSpPr>
        <p:spPr>
          <a:xfrm>
            <a:off x="266760" y="1916832"/>
            <a:ext cx="8516880" cy="4213968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16000" indent="-216000" algn="just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 dirty="0">
                <a:solidFill>
                  <a:srgbClr val="000000"/>
                </a:solidFill>
                <a:latin typeface="Arial"/>
              </a:rPr>
              <a:t>Gran dificultad para aceptar la autoridad y los límites a su comportamiento.</a:t>
            </a:r>
            <a:endParaRPr lang="es-ES" sz="2000" b="0" strike="noStrike" spc="-1" dirty="0">
              <a:latin typeface="Arial"/>
            </a:endParaRPr>
          </a:p>
          <a:p>
            <a:pPr marL="216000" indent="-216000" algn="just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 dirty="0">
                <a:solidFill>
                  <a:srgbClr val="000000"/>
                </a:solidFill>
                <a:latin typeface="Arial"/>
              </a:rPr>
              <a:t>Búsqueda insaciable de recompensas y refuerzos positivos inmediatos.</a:t>
            </a:r>
            <a:endParaRPr lang="es-ES" sz="2000" b="0" strike="noStrike" spc="-1" dirty="0">
              <a:latin typeface="Arial"/>
            </a:endParaRPr>
          </a:p>
          <a:p>
            <a:pPr marL="216000" indent="-216000" algn="just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 dirty="0">
                <a:solidFill>
                  <a:srgbClr val="000000"/>
                </a:solidFill>
                <a:latin typeface="Arial"/>
              </a:rPr>
              <a:t>Necesidad de reconocer los resultados positivos de sus actos y obtener recompensas de forma inmediata.</a:t>
            </a:r>
            <a:endParaRPr lang="es-ES" sz="2000" b="0" strike="noStrike" spc="-1" dirty="0">
              <a:latin typeface="Arial"/>
            </a:endParaRPr>
          </a:p>
          <a:p>
            <a:pPr marL="216000" indent="-216000" algn="just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 dirty="0">
                <a:solidFill>
                  <a:srgbClr val="000000"/>
                </a:solidFill>
                <a:latin typeface="Arial"/>
              </a:rPr>
              <a:t>Actitud desafiante (negarse a obedecer y desafiar constantemente la autoridad).</a:t>
            </a:r>
            <a:endParaRPr lang="es-ES" sz="2000" b="0" strike="noStrike" spc="-1" dirty="0">
              <a:latin typeface="Arial"/>
            </a:endParaRPr>
          </a:p>
          <a:p>
            <a:pPr marL="216000" indent="-216000" algn="just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 dirty="0">
                <a:solidFill>
                  <a:srgbClr val="000000"/>
                </a:solidFill>
                <a:latin typeface="Arial"/>
              </a:rPr>
              <a:t>Mayor predisposición a sufrir accidentes</a:t>
            </a:r>
            <a:endParaRPr lang="es-ES" sz="2000" b="0" strike="noStrike" spc="-1" dirty="0">
              <a:latin typeface="Arial"/>
            </a:endParaRPr>
          </a:p>
          <a:p>
            <a:pPr marL="216000" indent="-216000" algn="just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 dirty="0">
                <a:solidFill>
                  <a:srgbClr val="000000"/>
                </a:solidFill>
                <a:latin typeface="Arial"/>
              </a:rPr>
              <a:t>Mayor riesgo de adicciones</a:t>
            </a:r>
            <a:endParaRPr lang="es-ES" sz="2000" b="0" strike="noStrike" spc="-1" dirty="0">
              <a:latin typeface="Arial"/>
            </a:endParaRPr>
          </a:p>
          <a:p>
            <a:pPr marL="216000" indent="-216000" algn="just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 dirty="0">
                <a:solidFill>
                  <a:srgbClr val="000000"/>
                </a:solidFill>
                <a:latin typeface="Arial"/>
              </a:rPr>
              <a:t>Abandono y/o rechazo hacia los estudios.</a:t>
            </a:r>
            <a:endParaRPr lang="es-ES" sz="20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CustomShape 1"/>
          <p:cNvSpPr/>
          <p:nvPr/>
        </p:nvSpPr>
        <p:spPr>
          <a:xfrm>
            <a:off x="395280" y="260280"/>
            <a:ext cx="8748360" cy="6390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es-ES" sz="3600" b="1" strike="noStrike" spc="-1">
                <a:solidFill>
                  <a:srgbClr val="F07F09"/>
                </a:solidFill>
                <a:latin typeface="Calibri"/>
              </a:rPr>
              <a:t>¿QUÉ HACER ANTE LA SOSPECHA?</a:t>
            </a:r>
            <a:endParaRPr lang="es-ES" sz="3600" b="0" strike="noStrike" spc="-1">
              <a:latin typeface="Arial"/>
            </a:endParaRPr>
          </a:p>
        </p:txBody>
      </p:sp>
      <p:sp>
        <p:nvSpPr>
          <p:cNvPr id="286" name="CustomShape 2"/>
          <p:cNvSpPr/>
          <p:nvPr/>
        </p:nvSpPr>
        <p:spPr>
          <a:xfrm>
            <a:off x="324000" y="1197720"/>
            <a:ext cx="7016400" cy="3650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-</a:t>
            </a:r>
            <a:endParaRPr lang="es-ES" sz="1800" b="0" strike="noStrike" spc="-1">
              <a:latin typeface="Arial"/>
            </a:endParaRPr>
          </a:p>
        </p:txBody>
      </p:sp>
      <p:sp>
        <p:nvSpPr>
          <p:cNvPr id="287" name="CustomShape 3"/>
          <p:cNvSpPr/>
          <p:nvPr/>
        </p:nvSpPr>
        <p:spPr>
          <a:xfrm>
            <a:off x="324000" y="899280"/>
            <a:ext cx="8568480" cy="5338032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1.Adoptar medidas individualizadas</a:t>
            </a:r>
            <a:endParaRPr lang="es-ES" sz="240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es-ES" sz="2400" strike="noStrike" spc="-1" dirty="0" smtClean="0">
                <a:solidFill>
                  <a:srgbClr val="000000"/>
                </a:solidFill>
                <a:latin typeface="Calibri"/>
              </a:rPr>
              <a:t>2.Dar la </a:t>
            </a:r>
            <a:r>
              <a:rPr lang="es-ES" sz="2400" strike="noStrike" spc="-1" dirty="0">
                <a:solidFill>
                  <a:srgbClr val="0070C0"/>
                </a:solidFill>
                <a:latin typeface="Calibri"/>
              </a:rPr>
              <a:t>“</a:t>
            </a:r>
            <a:r>
              <a:rPr lang="es-ES" sz="2400" strike="noStrike" spc="-1" dirty="0">
                <a:solidFill>
                  <a:srgbClr val="663300"/>
                </a:solidFill>
                <a:latin typeface="Calibri"/>
              </a:rPr>
              <a:t>voz de alarma</a:t>
            </a:r>
            <a:r>
              <a:rPr lang="es-ES" sz="2400" strike="noStrike" spc="-1" dirty="0">
                <a:solidFill>
                  <a:srgbClr val="0070C0"/>
                </a:solidFill>
                <a:latin typeface="Calibri"/>
              </a:rPr>
              <a:t>” </a:t>
            </a: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al Departamento de Orientación</a:t>
            </a:r>
            <a:r>
              <a:rPr lang="es-ES" sz="2400" strike="noStrike" spc="-1" dirty="0" smtClean="0">
                <a:solidFill>
                  <a:srgbClr val="000000"/>
                </a:solidFill>
                <a:latin typeface="Calibri"/>
              </a:rPr>
              <a:t>.</a:t>
            </a:r>
            <a:endParaRPr lang="es-ES" sz="240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3. Valoración por el </a:t>
            </a:r>
            <a:r>
              <a:rPr lang="es-ES" sz="2400" strike="noStrike" spc="-1" dirty="0">
                <a:solidFill>
                  <a:srgbClr val="663300"/>
                </a:solidFill>
                <a:latin typeface="Calibri"/>
              </a:rPr>
              <a:t>Orientador</a:t>
            </a:r>
            <a:r>
              <a:rPr lang="es-ES" sz="2400" strike="noStrike" spc="-1" dirty="0" smtClean="0">
                <a:solidFill>
                  <a:srgbClr val="663300"/>
                </a:solidFill>
                <a:latin typeface="Calibri"/>
              </a:rPr>
              <a:t>.</a:t>
            </a:r>
            <a:endParaRPr lang="es-ES" sz="240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4. Si se confirma sospecha: Hablar con la</a:t>
            </a:r>
            <a:r>
              <a:rPr lang="es-ES" sz="2400" strike="noStrike" spc="-1" dirty="0">
                <a:solidFill>
                  <a:srgbClr val="663300"/>
                </a:solidFill>
                <a:latin typeface="Calibri"/>
              </a:rPr>
              <a:t> familia </a:t>
            </a: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y plantear </a:t>
            </a:r>
            <a:r>
              <a:rPr lang="es-ES" sz="2400" strike="noStrike" spc="-1" dirty="0">
                <a:solidFill>
                  <a:srgbClr val="663300"/>
                </a:solidFill>
                <a:latin typeface="Calibri"/>
              </a:rPr>
              <a:t>Adaptación Pedagógica</a:t>
            </a:r>
            <a:r>
              <a:rPr lang="es-ES" sz="2400" strike="noStrike" spc="-1" dirty="0">
                <a:solidFill>
                  <a:srgbClr val="0070C0"/>
                </a:solidFill>
                <a:latin typeface="Calibri"/>
              </a:rPr>
              <a:t>  </a:t>
            </a: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(temporal, metodológica y/o de contenidos curriculares si precisa).Recomendar que contacten con su </a:t>
            </a:r>
            <a:r>
              <a:rPr lang="es-ES" sz="2400" strike="noStrike" spc="-1" dirty="0">
                <a:solidFill>
                  <a:srgbClr val="663300"/>
                </a:solidFill>
                <a:latin typeface="Calibri"/>
              </a:rPr>
              <a:t>pediatra/médico de familia</a:t>
            </a:r>
            <a:r>
              <a:rPr lang="es-ES" sz="2400" strike="noStrike" spc="-1" dirty="0" smtClean="0">
                <a:solidFill>
                  <a:srgbClr val="663300"/>
                </a:solidFill>
                <a:latin typeface="Calibri"/>
              </a:rPr>
              <a:t>.</a:t>
            </a:r>
            <a:endParaRPr lang="es-ES" sz="240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5. Siempre hay que prestar atención especial a las </a:t>
            </a:r>
            <a:r>
              <a:rPr lang="es-ES" sz="2400" strike="noStrike" spc="-1" dirty="0">
                <a:solidFill>
                  <a:srgbClr val="663300"/>
                </a:solidFill>
                <a:latin typeface="Calibri"/>
              </a:rPr>
              <a:t>necesidades específicas</a:t>
            </a: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 de cada </a:t>
            </a:r>
            <a:r>
              <a:rPr lang="es-ES" sz="2400" strike="noStrike" spc="-1" dirty="0" err="1">
                <a:solidFill>
                  <a:srgbClr val="000000"/>
                </a:solidFill>
                <a:latin typeface="Calibri"/>
              </a:rPr>
              <a:t>niñ</a:t>
            </a: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@ con TDAH: de lectura, escritura, psicomotricidad, expresión, etc.</a:t>
            </a:r>
            <a:endParaRPr lang="es-ES" sz="2400" strike="noStrike" spc="-1" dirty="0">
              <a:latin typeface="Arial"/>
            </a:endParaRPr>
          </a:p>
        </p:txBody>
      </p:sp>
      <p:pic>
        <p:nvPicPr>
          <p:cNvPr id="288" name="Picture 8"/>
          <p:cNvPicPr/>
          <p:nvPr/>
        </p:nvPicPr>
        <p:blipFill>
          <a:blip r:embed="rId2" cstate="print"/>
          <a:stretch/>
        </p:blipFill>
        <p:spPr>
          <a:xfrm>
            <a:off x="4644008" y="5589240"/>
            <a:ext cx="4104352" cy="126840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CustomShape 1"/>
          <p:cNvSpPr/>
          <p:nvPr/>
        </p:nvSpPr>
        <p:spPr>
          <a:xfrm>
            <a:off x="395280" y="260280"/>
            <a:ext cx="8748360" cy="6390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es-ES" sz="3600" b="1" strike="noStrike" spc="-1">
                <a:solidFill>
                  <a:srgbClr val="F07F09"/>
                </a:solidFill>
                <a:latin typeface="Calibri"/>
              </a:rPr>
              <a:t>¿QUÉ HACER ANTE LA SOSPECHA?</a:t>
            </a:r>
            <a:endParaRPr lang="es-ES" sz="3600" b="0" strike="noStrike" spc="-1">
              <a:latin typeface="Arial"/>
            </a:endParaRPr>
          </a:p>
        </p:txBody>
      </p:sp>
      <p:sp>
        <p:nvSpPr>
          <p:cNvPr id="290" name="CustomShape 2"/>
          <p:cNvSpPr/>
          <p:nvPr/>
        </p:nvSpPr>
        <p:spPr>
          <a:xfrm>
            <a:off x="324000" y="1197720"/>
            <a:ext cx="7016400" cy="3650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-</a:t>
            </a:r>
            <a:endParaRPr lang="es-ES" sz="1800" b="0" strike="noStrike" spc="-1">
              <a:latin typeface="Arial"/>
            </a:endParaRPr>
          </a:p>
        </p:txBody>
      </p:sp>
      <p:sp>
        <p:nvSpPr>
          <p:cNvPr id="291" name="CustomShape 3"/>
          <p:cNvSpPr/>
          <p:nvPr/>
        </p:nvSpPr>
        <p:spPr>
          <a:xfrm>
            <a:off x="324000" y="1052736"/>
            <a:ext cx="8352456" cy="5472608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1.Adoptar medidas </a:t>
            </a:r>
            <a:r>
              <a:rPr lang="es-ES" sz="2400" strike="noStrike" spc="-1" dirty="0" smtClean="0">
                <a:solidFill>
                  <a:srgbClr val="000000"/>
                </a:solidFill>
                <a:latin typeface="Calibri"/>
              </a:rPr>
              <a:t>individualizadas</a:t>
            </a:r>
            <a:endParaRPr lang="es-ES" sz="240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 Cuando un profesor/a observa algunas manifestaciones características del TDAH y que interfieren en el desarrollo de la clase o en el funcionamiento del propi@ </a:t>
            </a:r>
            <a:r>
              <a:rPr lang="es-ES" sz="2400" strike="noStrike" spc="-1" dirty="0" err="1">
                <a:solidFill>
                  <a:srgbClr val="000000"/>
                </a:solidFill>
                <a:latin typeface="Calibri"/>
              </a:rPr>
              <a:t>alumn</a:t>
            </a: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@  puede poner en marcha estrategias  generales</a:t>
            </a:r>
            <a:r>
              <a:rPr lang="es-ES" sz="2400" strike="noStrike" spc="-1" dirty="0" smtClean="0">
                <a:solidFill>
                  <a:srgbClr val="000000"/>
                </a:solidFill>
                <a:latin typeface="Calibri"/>
              </a:rPr>
              <a:t>:</a:t>
            </a:r>
            <a:endParaRPr lang="es-ES" sz="240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es-ES" sz="2400" strike="noStrike" spc="-1" dirty="0" smtClean="0">
                <a:solidFill>
                  <a:srgbClr val="000000"/>
                </a:solidFill>
                <a:latin typeface="Calibri"/>
              </a:rPr>
              <a:t>- </a:t>
            </a: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En cuanto la organización: disposición en el aula, control estimular</a:t>
            </a:r>
            <a:r>
              <a:rPr lang="es-ES" sz="2400" strike="noStrike" spc="-1" dirty="0" smtClean="0">
                <a:solidFill>
                  <a:srgbClr val="000000"/>
                </a:solidFill>
                <a:latin typeface="Calibri"/>
              </a:rPr>
              <a:t>…</a:t>
            </a:r>
            <a:endParaRPr lang="es-ES" sz="240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2400" strike="noStrike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- Control/Manejo conductual</a:t>
            </a:r>
            <a:r>
              <a:rPr lang="es-ES" sz="2400" strike="noStrike" spc="-1" dirty="0" smtClean="0">
                <a:solidFill>
                  <a:srgbClr val="000000"/>
                </a:solidFill>
                <a:latin typeface="Calibri"/>
              </a:rPr>
              <a:t>.</a:t>
            </a:r>
            <a:endParaRPr lang="es-ES" sz="240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 - Etc</a:t>
            </a:r>
            <a:r>
              <a:rPr lang="es-ES" sz="2400" strike="noStrike" spc="-1" dirty="0" smtClean="0">
                <a:solidFill>
                  <a:srgbClr val="000000"/>
                </a:solidFill>
                <a:latin typeface="Calibri"/>
              </a:rPr>
              <a:t>.</a:t>
            </a:r>
            <a:endParaRPr lang="es-ES" sz="240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Tras poner en marcha estas medidas y pasado un tiempo prudencial, si no se observan cambios se debe dar “voz de alarma” al Orientador/a</a:t>
            </a:r>
            <a:r>
              <a:rPr lang="es-ES" sz="2400" strike="noStrike" spc="-1" dirty="0" smtClean="0">
                <a:solidFill>
                  <a:srgbClr val="000000"/>
                </a:solidFill>
                <a:latin typeface="Calibri"/>
              </a:rPr>
              <a:t>. </a:t>
            </a:r>
            <a:r>
              <a:rPr lang="es-ES" sz="2400" spc="-1" dirty="0" smtClean="0">
                <a:solidFill>
                  <a:srgbClr val="000000"/>
                </a:solidFill>
                <a:latin typeface="Calibri"/>
              </a:rPr>
              <a:t>(paso 2)</a:t>
            </a:r>
            <a:endParaRPr lang="es-ES" sz="2400" strike="noStrike" spc="-1" dirty="0">
              <a:latin typeface="Arial"/>
            </a:endParaRPr>
          </a:p>
        </p:txBody>
      </p:sp>
      <p:pic>
        <p:nvPicPr>
          <p:cNvPr id="292" name="291 Imagen"/>
          <p:cNvPicPr/>
          <p:nvPr/>
        </p:nvPicPr>
        <p:blipFill>
          <a:blip r:embed="rId2" cstate="print"/>
          <a:stretch/>
        </p:blipFill>
        <p:spPr>
          <a:xfrm>
            <a:off x="6300192" y="3783880"/>
            <a:ext cx="2258960" cy="1382744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CustomShape 1"/>
          <p:cNvSpPr/>
          <p:nvPr/>
        </p:nvSpPr>
        <p:spPr>
          <a:xfrm>
            <a:off x="395280" y="260280"/>
            <a:ext cx="8748360" cy="6390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es-ES" sz="3600" b="1" strike="noStrike" spc="-1">
                <a:solidFill>
                  <a:srgbClr val="F07F09"/>
                </a:solidFill>
                <a:latin typeface="Calibri"/>
              </a:rPr>
              <a:t>¿QUÉ HACER ANTE LA SOSPECHA?</a:t>
            </a:r>
            <a:endParaRPr lang="es-ES" sz="3600" b="0" strike="noStrike" spc="-1">
              <a:latin typeface="Arial"/>
            </a:endParaRPr>
          </a:p>
        </p:txBody>
      </p:sp>
      <p:sp>
        <p:nvSpPr>
          <p:cNvPr id="294" name="CustomShape 2"/>
          <p:cNvSpPr/>
          <p:nvPr/>
        </p:nvSpPr>
        <p:spPr>
          <a:xfrm>
            <a:off x="324000" y="1197720"/>
            <a:ext cx="7016400" cy="3650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-</a:t>
            </a:r>
            <a:endParaRPr lang="es-ES" sz="1800" b="0" strike="noStrike" spc="-1">
              <a:latin typeface="Arial"/>
            </a:endParaRPr>
          </a:p>
        </p:txBody>
      </p:sp>
      <p:sp>
        <p:nvSpPr>
          <p:cNvPr id="295" name="CustomShape 3"/>
          <p:cNvSpPr/>
          <p:nvPr/>
        </p:nvSpPr>
        <p:spPr>
          <a:xfrm>
            <a:off x="324000" y="1185840"/>
            <a:ext cx="8748000" cy="4619424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3. VALORACIÓN E INTERVENCIÓN DEL DEPT. DE ORIENTACIÓN:</a:t>
            </a:r>
            <a:endParaRPr lang="es-ES" sz="240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-Intervención precedida de una solicitud por escrito (familia/profesorado) . En ella se especifica el motivo de la solicitud, primeras señales de alarma, cuando tuvieron lugar y su duración y qué medidas se han adoptado hasta el momento.</a:t>
            </a:r>
            <a:endParaRPr lang="es-ES" sz="240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-La solicitud debe contar con la autorización de los tutores legales del/a </a:t>
            </a:r>
            <a:r>
              <a:rPr lang="es-ES" sz="2400" strike="noStrike" spc="-1" dirty="0" err="1">
                <a:solidFill>
                  <a:srgbClr val="000000"/>
                </a:solidFill>
                <a:latin typeface="Calibri"/>
              </a:rPr>
              <a:t>niñ</a:t>
            </a: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@.</a:t>
            </a:r>
            <a:endParaRPr lang="es-ES" sz="240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strike="noStrike" spc="-1" dirty="0">
                <a:solidFill>
                  <a:srgbClr val="000000"/>
                </a:solidFill>
                <a:latin typeface="Calibri"/>
              </a:rPr>
              <a:t>- Inicio de la Valoración Psicopedagógica. </a:t>
            </a:r>
            <a:endParaRPr lang="es-ES" sz="2400" strike="noStrike" spc="-1" dirty="0">
              <a:latin typeface="Arial"/>
            </a:endParaRPr>
          </a:p>
        </p:txBody>
      </p:sp>
      <p:pic>
        <p:nvPicPr>
          <p:cNvPr id="296" name="295 Imagen"/>
          <p:cNvPicPr/>
          <p:nvPr/>
        </p:nvPicPr>
        <p:blipFill>
          <a:blip r:embed="rId2" cstate="print"/>
          <a:stretch/>
        </p:blipFill>
        <p:spPr>
          <a:xfrm>
            <a:off x="5954476" y="4582640"/>
            <a:ext cx="2771848" cy="1939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CustomShape 1"/>
          <p:cNvSpPr/>
          <p:nvPr/>
        </p:nvSpPr>
        <p:spPr>
          <a:xfrm>
            <a:off x="395280" y="260280"/>
            <a:ext cx="8676720" cy="760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Bef>
                <a:spcPts val="2200"/>
              </a:spcBef>
            </a:pPr>
            <a:r>
              <a:rPr lang="es-ES" sz="4400" b="1" strike="noStrike" spc="-1">
                <a:solidFill>
                  <a:srgbClr val="663300"/>
                </a:solidFill>
                <a:latin typeface="Arial"/>
              </a:rPr>
              <a:t>  </a:t>
            </a:r>
            <a:r>
              <a:rPr lang="es-ES" sz="3600" b="1" strike="noStrike" spc="-1">
                <a:solidFill>
                  <a:srgbClr val="F07F09"/>
                </a:solidFill>
                <a:latin typeface="Calibri"/>
              </a:rPr>
              <a:t>FASES VALORACIÓN PSICOPEDAGÓGICA:</a:t>
            </a:r>
            <a:endParaRPr lang="es-ES" sz="3600" b="0" strike="noStrike" spc="-1">
              <a:latin typeface="Arial"/>
            </a:endParaRPr>
          </a:p>
        </p:txBody>
      </p:sp>
      <p:sp>
        <p:nvSpPr>
          <p:cNvPr id="298" name="CustomShape 2"/>
          <p:cNvSpPr/>
          <p:nvPr/>
        </p:nvSpPr>
        <p:spPr>
          <a:xfrm>
            <a:off x="399600" y="1293120"/>
            <a:ext cx="7016400" cy="44668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endParaRPr lang="es-ES" sz="1800" b="1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800" b="1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000" strike="noStrike" spc="-1" dirty="0">
                <a:solidFill>
                  <a:srgbClr val="000000"/>
                </a:solidFill>
                <a:latin typeface="Arial"/>
              </a:rPr>
              <a:t>1. RECOGIDA DE INFORMACIÓN.</a:t>
            </a:r>
            <a:endParaRPr lang="es-ES" sz="200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000" strike="noStrike" spc="-1" dirty="0">
                <a:solidFill>
                  <a:srgbClr val="000000"/>
                </a:solidFill>
                <a:latin typeface="Arial"/>
              </a:rPr>
              <a:t>-Entrevista con profesores/tutores.</a:t>
            </a:r>
            <a:endParaRPr lang="es-ES" sz="200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000" strike="noStrike" spc="-1" dirty="0">
                <a:solidFill>
                  <a:srgbClr val="000000"/>
                </a:solidFill>
                <a:latin typeface="Arial"/>
              </a:rPr>
              <a:t>-Entrevista con los padres.</a:t>
            </a:r>
            <a:endParaRPr lang="es-ES" sz="200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00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000" strike="noStrike" spc="-1" dirty="0">
                <a:solidFill>
                  <a:srgbClr val="000000"/>
                </a:solidFill>
                <a:latin typeface="Arial"/>
              </a:rPr>
              <a:t>2. OBSERVACIÓN DEL ALUMN@:</a:t>
            </a:r>
            <a:endParaRPr lang="es-ES" sz="200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000" strike="noStrike" spc="-1" dirty="0">
                <a:solidFill>
                  <a:srgbClr val="000000"/>
                </a:solidFill>
                <a:latin typeface="Arial"/>
              </a:rPr>
              <a:t>-En el aula con los </a:t>
            </a:r>
            <a:r>
              <a:rPr lang="es-ES" sz="2000" strike="noStrike" spc="-1" dirty="0" err="1">
                <a:solidFill>
                  <a:srgbClr val="000000"/>
                </a:solidFill>
                <a:latin typeface="Arial"/>
              </a:rPr>
              <a:t>compañer@s</a:t>
            </a:r>
            <a:endParaRPr lang="es-ES" sz="200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000" strike="noStrike" spc="-1" dirty="0">
                <a:solidFill>
                  <a:srgbClr val="000000"/>
                </a:solidFill>
                <a:latin typeface="Arial"/>
              </a:rPr>
              <a:t>-En el patio</a:t>
            </a:r>
            <a:endParaRPr lang="es-ES" sz="200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000" strike="noStrike" spc="-1" dirty="0">
                <a:solidFill>
                  <a:srgbClr val="000000"/>
                </a:solidFill>
                <a:latin typeface="Arial"/>
              </a:rPr>
              <a:t>- Interacción con el/la orientador/a</a:t>
            </a:r>
            <a:endParaRPr lang="es-ES" sz="200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00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000" strike="noStrike" spc="-1" dirty="0">
                <a:solidFill>
                  <a:srgbClr val="000000"/>
                </a:solidFill>
                <a:latin typeface="Arial"/>
              </a:rPr>
              <a:t>3. CUESTIONARIOS DE CRIBADO.</a:t>
            </a:r>
            <a:endParaRPr lang="es-ES" sz="200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800" b="1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800" b="1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800" b="1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800" b="1" strike="noStrike" spc="-1" dirty="0">
              <a:latin typeface="Arial"/>
            </a:endParaRPr>
          </a:p>
        </p:txBody>
      </p:sp>
      <p:sp>
        <p:nvSpPr>
          <p:cNvPr id="299" name="CustomShape 3"/>
          <p:cNvSpPr/>
          <p:nvPr/>
        </p:nvSpPr>
        <p:spPr>
          <a:xfrm>
            <a:off x="324000" y="1265760"/>
            <a:ext cx="8280000" cy="8222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2400" b="1" strike="noStrike" spc="-1">
                <a:solidFill>
                  <a:srgbClr val="663300"/>
                </a:solidFill>
                <a:latin typeface="Calibri"/>
              </a:rPr>
              <a:t>           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</p:txBody>
      </p:sp>
      <p:pic>
        <p:nvPicPr>
          <p:cNvPr id="300" name="299 Imagen"/>
          <p:cNvPicPr/>
          <p:nvPr/>
        </p:nvPicPr>
        <p:blipFill>
          <a:blip r:embed="rId2" cstate="print"/>
          <a:stretch/>
        </p:blipFill>
        <p:spPr>
          <a:xfrm>
            <a:off x="5904000" y="1341720"/>
            <a:ext cx="2161800" cy="2114280"/>
          </a:xfrm>
          <a:prstGeom prst="rect">
            <a:avLst/>
          </a:prstGeom>
          <a:ln>
            <a:noFill/>
          </a:ln>
        </p:spPr>
      </p:pic>
      <p:pic>
        <p:nvPicPr>
          <p:cNvPr id="301" name="300 Imagen"/>
          <p:cNvPicPr/>
          <p:nvPr/>
        </p:nvPicPr>
        <p:blipFill>
          <a:blip r:embed="rId3" cstate="print"/>
          <a:stretch/>
        </p:blipFill>
        <p:spPr>
          <a:xfrm>
            <a:off x="5803920" y="3768480"/>
            <a:ext cx="2476080" cy="1847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9360"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s-ES" sz="4400" b="1" strike="noStrike" spc="-1">
                <a:solidFill>
                  <a:srgbClr val="F07F09"/>
                </a:solidFill>
                <a:latin typeface="Arial"/>
              </a:rPr>
              <a:t>DETECCIÓN EN EL AULA</a:t>
            </a:r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2" name="Picture 5"/>
          <p:cNvPicPr/>
          <p:nvPr/>
        </p:nvPicPr>
        <p:blipFill>
          <a:blip r:embed="rId2" cstate="print"/>
          <a:stretch/>
        </p:blipFill>
        <p:spPr>
          <a:xfrm>
            <a:off x="1835280" y="1773360"/>
            <a:ext cx="5473440" cy="410328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CustomShape 1"/>
          <p:cNvSpPr/>
          <p:nvPr/>
        </p:nvSpPr>
        <p:spPr>
          <a:xfrm>
            <a:off x="395280" y="260280"/>
            <a:ext cx="7848360" cy="760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Bef>
                <a:spcPts val="2200"/>
              </a:spcBef>
            </a:pPr>
            <a:r>
              <a:rPr lang="es-ES" sz="4400" b="1" strike="noStrike" spc="-1">
                <a:solidFill>
                  <a:srgbClr val="663300"/>
                </a:solidFill>
                <a:latin typeface="Arial"/>
              </a:rPr>
              <a:t>  </a:t>
            </a:r>
            <a:r>
              <a:rPr lang="es-ES" sz="3600" b="1" strike="noStrike" spc="-1">
                <a:solidFill>
                  <a:srgbClr val="F07F09"/>
                </a:solidFill>
                <a:latin typeface="Calibri"/>
              </a:rPr>
              <a:t>INSTRUMENTOS DE DETECCIÓN</a:t>
            </a:r>
            <a:endParaRPr lang="es-ES" sz="3600" b="0" strike="noStrike" spc="-1">
              <a:latin typeface="Arial"/>
            </a:endParaRPr>
          </a:p>
        </p:txBody>
      </p:sp>
      <p:sp>
        <p:nvSpPr>
          <p:cNvPr id="303" name="CustomShape 2"/>
          <p:cNvSpPr/>
          <p:nvPr/>
        </p:nvSpPr>
        <p:spPr>
          <a:xfrm>
            <a:off x="324000" y="1197720"/>
            <a:ext cx="7016400" cy="3650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-</a:t>
            </a:r>
            <a:endParaRPr lang="es-ES" sz="1800" b="0" strike="noStrike" spc="-1">
              <a:latin typeface="Arial"/>
            </a:endParaRPr>
          </a:p>
        </p:txBody>
      </p:sp>
      <p:sp>
        <p:nvSpPr>
          <p:cNvPr id="304" name="CustomShape 3"/>
          <p:cNvSpPr/>
          <p:nvPr/>
        </p:nvSpPr>
        <p:spPr>
          <a:xfrm>
            <a:off x="324000" y="1264680"/>
            <a:ext cx="8280000" cy="48456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2400" b="1" strike="noStrike" spc="-1" dirty="0">
                <a:solidFill>
                  <a:srgbClr val="663300"/>
                </a:solidFill>
                <a:latin typeface="Calibri"/>
              </a:rPr>
              <a:t>              ESCALAS DE VALORACIÓN</a:t>
            </a:r>
            <a:r>
              <a:rPr lang="es-ES" sz="2400" b="0" strike="noStrike" spc="-1" dirty="0">
                <a:solidFill>
                  <a:srgbClr val="680000"/>
                </a:solidFill>
                <a:latin typeface="Calibri"/>
              </a:rPr>
              <a:t>.</a:t>
            </a:r>
            <a:endParaRPr lang="es-ES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b="0" strike="noStrike" spc="-1" dirty="0">
                <a:solidFill>
                  <a:srgbClr val="000000"/>
                </a:solidFill>
                <a:latin typeface="Calibri"/>
              </a:rPr>
              <a:t>              &lt; Instrumentos cribado.</a:t>
            </a:r>
            <a:endParaRPr lang="es-ES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b="0" strike="noStrike" spc="-1" dirty="0">
                <a:solidFill>
                  <a:srgbClr val="000000"/>
                </a:solidFill>
                <a:latin typeface="Calibri"/>
              </a:rPr>
              <a:t>              &lt; Permiten detectar sospecha TDAH</a:t>
            </a:r>
            <a:endParaRPr lang="es-ES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b="0" strike="noStrike" spc="-1" dirty="0">
                <a:solidFill>
                  <a:srgbClr val="000000"/>
                </a:solidFill>
                <a:latin typeface="Calibri"/>
              </a:rPr>
              <a:t>              &lt; Sencillas de administrar.</a:t>
            </a:r>
            <a:endParaRPr lang="es-ES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b="0" strike="noStrike" spc="-1" dirty="0">
                <a:solidFill>
                  <a:srgbClr val="000000"/>
                </a:solidFill>
                <a:latin typeface="Calibri"/>
              </a:rPr>
              <a:t>              &lt; Valoración en grados de los síntomas (representa la gravedad del trastorno (</a:t>
            </a:r>
            <a:r>
              <a:rPr lang="es-ES" sz="2400" b="0" strike="noStrike" spc="-1" dirty="0" err="1">
                <a:solidFill>
                  <a:srgbClr val="000000"/>
                </a:solidFill>
                <a:latin typeface="Calibri"/>
              </a:rPr>
              <a:t>ej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</a:rPr>
              <a:t>: del 0 al 3))</a:t>
            </a:r>
            <a:endParaRPr lang="es-ES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b="0" strike="noStrike" spc="-1" dirty="0">
                <a:solidFill>
                  <a:srgbClr val="000000"/>
                </a:solidFill>
                <a:latin typeface="Calibri"/>
              </a:rPr>
              <a:t>Ejemplos de escalas: </a:t>
            </a:r>
            <a:r>
              <a:rPr lang="es-ES" sz="2400" b="1" strike="noStrike" spc="-1" dirty="0">
                <a:solidFill>
                  <a:srgbClr val="663300"/>
                </a:solidFill>
                <a:latin typeface="Calibri"/>
              </a:rPr>
              <a:t>SNAP-IV, </a:t>
            </a:r>
            <a:r>
              <a:rPr lang="es-ES" sz="2400" b="1" strike="noStrike" spc="-1" dirty="0" err="1">
                <a:solidFill>
                  <a:srgbClr val="663300"/>
                </a:solidFill>
                <a:latin typeface="Calibri"/>
              </a:rPr>
              <a:t>Conners</a:t>
            </a:r>
            <a:r>
              <a:rPr lang="es-ES" sz="2400" b="0" strike="noStrike" spc="-1">
                <a:solidFill>
                  <a:srgbClr val="680000"/>
                </a:solidFill>
                <a:latin typeface="Calibri"/>
              </a:rPr>
              <a:t>, EDAH,</a:t>
            </a:r>
            <a:r>
              <a:rPr lang="es-ES" sz="2400" b="0" strike="noStrike" spc="-1">
                <a:solidFill>
                  <a:srgbClr val="000000"/>
                </a:solidFill>
                <a:latin typeface="Calibri"/>
              </a:rPr>
              <a:t> etc</a:t>
            </a:r>
            <a:r>
              <a:rPr lang="es-ES" sz="2400" b="0" strike="noStrike" spc="-1" smtClean="0">
                <a:solidFill>
                  <a:srgbClr val="000000"/>
                </a:solidFill>
                <a:latin typeface="Calibri"/>
              </a:rPr>
              <a:t>. 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b="0" strike="noStrike" spc="-1" dirty="0">
                <a:solidFill>
                  <a:srgbClr val="000000"/>
                </a:solidFill>
                <a:latin typeface="Calibri"/>
              </a:rPr>
              <a:t>¿A quiénes van dirigidas?: Padres, tutores, profesores y pacientes.</a:t>
            </a:r>
            <a:endParaRPr lang="es-ES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CustomShape 1"/>
          <p:cNvSpPr/>
          <p:nvPr/>
        </p:nvSpPr>
        <p:spPr>
          <a:xfrm>
            <a:off x="395280" y="260280"/>
            <a:ext cx="8676720" cy="760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Bef>
                <a:spcPts val="2200"/>
              </a:spcBef>
            </a:pPr>
            <a:r>
              <a:rPr lang="es-ES" sz="4400" b="1" strike="noStrike" spc="-1">
                <a:solidFill>
                  <a:srgbClr val="663300"/>
                </a:solidFill>
                <a:latin typeface="Arial"/>
              </a:rPr>
              <a:t>  </a:t>
            </a:r>
            <a:r>
              <a:rPr lang="es-ES" sz="3600" b="1" strike="noStrike" spc="-1">
                <a:solidFill>
                  <a:srgbClr val="F07F09"/>
                </a:solidFill>
                <a:latin typeface="Calibri"/>
              </a:rPr>
              <a:t>FASES VALORACIÓN PSICOPEDAGÓGICA:</a:t>
            </a:r>
            <a:endParaRPr lang="es-ES" sz="3600" b="0" strike="noStrike" spc="-1">
              <a:latin typeface="Arial"/>
            </a:endParaRPr>
          </a:p>
        </p:txBody>
      </p:sp>
      <p:sp>
        <p:nvSpPr>
          <p:cNvPr id="306" name="CustomShape 2"/>
          <p:cNvSpPr/>
          <p:nvPr/>
        </p:nvSpPr>
        <p:spPr>
          <a:xfrm>
            <a:off x="406800" y="1273320"/>
            <a:ext cx="8600400" cy="69292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1800" b="1" strike="noStrike" spc="-1">
                <a:solidFill>
                  <a:srgbClr val="000000"/>
                </a:solidFill>
                <a:latin typeface="Arial"/>
              </a:rPr>
              <a:t>4. LA VALORACIÓN PSICOPEDAGÓGICA:</a:t>
            </a:r>
            <a:endParaRPr lang="es-ES" sz="1800" b="1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800" b="1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1800" b="1" strike="noStrike" spc="-1">
                <a:solidFill>
                  <a:srgbClr val="000000"/>
                </a:solidFill>
                <a:latin typeface="Arial"/>
              </a:rPr>
              <a:t>- Valoración de la función cognitiva general: K-BIT,  WISC-IV.</a:t>
            </a:r>
            <a:endParaRPr lang="es-ES" sz="1800" b="1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800" b="1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1800" b="1" strike="noStrike" spc="-1">
                <a:solidFill>
                  <a:srgbClr val="000000"/>
                </a:solidFill>
                <a:latin typeface="Arial"/>
              </a:rPr>
              <a:t>- Perfil conductual/ aspectos emocionales/psicológicos: ABAS-II, SENA</a:t>
            </a:r>
            <a:endParaRPr lang="es-ES" sz="1800" b="1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800" b="1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1800" b="1" strike="noStrike" spc="-1">
                <a:solidFill>
                  <a:srgbClr val="000000"/>
                </a:solidFill>
                <a:latin typeface="Arial"/>
              </a:rPr>
              <a:t>- Valoración conductual de las FFEE: BRIEF-2</a:t>
            </a:r>
            <a:endParaRPr lang="es-ES" sz="1800" b="1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800" b="1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1800" b="1" strike="sngStrike" spc="-1">
                <a:solidFill>
                  <a:srgbClr val="000000"/>
                </a:solidFill>
                <a:latin typeface="Arial"/>
              </a:rPr>
              <a:t>-Atención: CARAS-</a:t>
            </a:r>
            <a:r>
              <a:rPr lang="es-ES" sz="1800" b="1" strike="noStrike" spc="-1">
                <a:solidFill>
                  <a:srgbClr val="000000"/>
                </a:solidFill>
                <a:latin typeface="Arial"/>
              </a:rPr>
              <a:t>R, D2, DIVISA, CSAT, CPT…</a:t>
            </a:r>
            <a:endParaRPr lang="es-ES" sz="1800" b="1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800" b="1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1800" b="1" strike="sngStrike" spc="-1">
                <a:solidFill>
                  <a:srgbClr val="000000"/>
                </a:solidFill>
                <a:latin typeface="Arial"/>
              </a:rPr>
              <a:t>-FFEE: ENFEN, SENDEROS, Torre de Londres, Torre de Hanoi, Dígitos (WISC), TMT…</a:t>
            </a:r>
            <a:endParaRPr lang="es-ES" sz="1800" b="1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800" b="1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1800" b="1" strike="sngStrike" spc="-1">
                <a:solidFill>
                  <a:srgbClr val="000000"/>
                </a:solidFill>
                <a:latin typeface="Arial"/>
              </a:rPr>
              <a:t>-Control Inhibitorio: STROOP, Go/NoGo.</a:t>
            </a:r>
            <a:endParaRPr lang="es-ES" sz="1800" b="1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1800" b="1" strike="sngStrike" spc="-1">
                <a:solidFill>
                  <a:srgbClr val="000000"/>
                </a:solidFill>
                <a:latin typeface="Arial"/>
              </a:rPr>
              <a:t>- Valoración complementaria de los procesos de aprendizaje (lectura, escritura y cálculo): PROESC, PROLEC-SE, PROLEC-SE-R, EVAMAT, TEST NUMÉRICOS, Aritmética (WISC-IV), etc</a:t>
            </a:r>
            <a:endParaRPr lang="es-ES" sz="1800" b="1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800" b="1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800" b="1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800" b="1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800" b="1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800" b="1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800" b="1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800" b="1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800" b="1" strike="noStrike" spc="-1">
              <a:latin typeface="Arial"/>
            </a:endParaRPr>
          </a:p>
        </p:txBody>
      </p:sp>
      <p:sp>
        <p:nvSpPr>
          <p:cNvPr id="307" name="CustomShape 3"/>
          <p:cNvSpPr/>
          <p:nvPr/>
        </p:nvSpPr>
        <p:spPr>
          <a:xfrm>
            <a:off x="324000" y="1265760"/>
            <a:ext cx="8280000" cy="8222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2400" b="1" strike="noStrike" spc="-1">
                <a:solidFill>
                  <a:srgbClr val="663300"/>
                </a:solidFill>
                <a:latin typeface="Calibri"/>
              </a:rPr>
              <a:t>           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CustomShape 1"/>
          <p:cNvSpPr/>
          <p:nvPr/>
        </p:nvSpPr>
        <p:spPr>
          <a:xfrm>
            <a:off x="395280" y="260280"/>
            <a:ext cx="8676720" cy="760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Bef>
                <a:spcPts val="2200"/>
              </a:spcBef>
            </a:pPr>
            <a:r>
              <a:rPr lang="es-ES" sz="4400" b="1" strike="noStrike" spc="-1">
                <a:solidFill>
                  <a:srgbClr val="663300"/>
                </a:solidFill>
                <a:latin typeface="Arial"/>
              </a:rPr>
              <a:t>  </a:t>
            </a:r>
            <a:r>
              <a:rPr lang="es-ES" sz="3600" b="1" strike="noStrike" spc="-1">
                <a:solidFill>
                  <a:srgbClr val="F07F09"/>
                </a:solidFill>
                <a:latin typeface="Calibri"/>
              </a:rPr>
              <a:t>FASES VALORACIÓN PSICOPEDAGÓGICA:</a:t>
            </a:r>
            <a:endParaRPr lang="es-ES" sz="3600" b="0" strike="noStrike" spc="-1">
              <a:latin typeface="Arial"/>
            </a:endParaRPr>
          </a:p>
        </p:txBody>
      </p:sp>
      <p:sp>
        <p:nvSpPr>
          <p:cNvPr id="309" name="CustomShape 2"/>
          <p:cNvSpPr/>
          <p:nvPr/>
        </p:nvSpPr>
        <p:spPr>
          <a:xfrm>
            <a:off x="471600" y="1020960"/>
            <a:ext cx="8600400" cy="2551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1800" b="1" strike="noStrike" spc="-1">
                <a:solidFill>
                  <a:srgbClr val="000000"/>
                </a:solidFill>
                <a:latin typeface="Arial"/>
              </a:rPr>
              <a:t>5. EL INFORME PSICOPEDAGÓGICO:</a:t>
            </a:r>
            <a:endParaRPr lang="es-ES" sz="1800" b="1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800" b="1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800" b="1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800" b="1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800" b="1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800" b="1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800" b="1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800" b="1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800" b="1" strike="noStrike" spc="-1">
              <a:latin typeface="Arial"/>
            </a:endParaRPr>
          </a:p>
        </p:txBody>
      </p:sp>
      <p:sp>
        <p:nvSpPr>
          <p:cNvPr id="310" name="CustomShape 3"/>
          <p:cNvSpPr/>
          <p:nvPr/>
        </p:nvSpPr>
        <p:spPr>
          <a:xfrm>
            <a:off x="324000" y="1265760"/>
            <a:ext cx="8280000" cy="8222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2400" b="1" strike="noStrike" spc="-1">
                <a:solidFill>
                  <a:srgbClr val="663300"/>
                </a:solidFill>
                <a:latin typeface="Calibri"/>
              </a:rPr>
              <a:t>           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</p:txBody>
      </p:sp>
      <p:pic>
        <p:nvPicPr>
          <p:cNvPr id="311" name="310 Imagen"/>
          <p:cNvPicPr/>
          <p:nvPr/>
        </p:nvPicPr>
        <p:blipFill>
          <a:blip r:embed="rId2" cstate="print"/>
          <a:stretch/>
        </p:blipFill>
        <p:spPr>
          <a:xfrm>
            <a:off x="827584" y="1512000"/>
            <a:ext cx="7776416" cy="4581296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TextShape 1"/>
          <p:cNvSpPr txBox="1"/>
          <p:nvPr/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9360"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s-ES" sz="8000" b="1" strike="noStrike" spc="-1">
                <a:solidFill>
                  <a:srgbClr val="000000"/>
                </a:solidFill>
                <a:latin typeface="Calibri"/>
              </a:rPr>
              <a:t>GRACIAS</a:t>
            </a:r>
            <a:endParaRPr lang="es-ES" sz="8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9360"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s-ES" sz="4400" b="1" strike="noStrike" spc="-1">
                <a:solidFill>
                  <a:srgbClr val="F07F09"/>
                </a:solidFill>
                <a:latin typeface="Arial"/>
              </a:rPr>
              <a:t>DETECCIÓN EN EL AULA</a:t>
            </a:r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4" name="TextShape 2"/>
          <p:cNvSpPr txBox="1"/>
          <p:nvPr/>
        </p:nvSpPr>
        <p:spPr>
          <a:xfrm>
            <a:off x="144000" y="1228320"/>
            <a:ext cx="8856000" cy="46000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200" b="0" strike="noStrike" spc="-1">
                <a:latin typeface="Calibri"/>
              </a:rPr>
              <a:t>Escuela agente principal en la detección del TDAH. Suele ser quien dé la primera voz de alarma.</a:t>
            </a:r>
            <a:endParaRPr lang="es-ES" sz="2200" b="0" strike="noStrike" spc="-1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es-ES" sz="2200" b="0" strike="noStrike" spc="-1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200" b="0" strike="noStrike" spc="-1">
                <a:latin typeface="Calibri"/>
              </a:rPr>
              <a:t>Profesores/as tienen una posición privilegiada para observar el comportamiento de los </a:t>
            </a:r>
            <a:r>
              <a:rPr lang="es-ES" sz="2200" b="0" strike="noStrike" spc="-1">
                <a:latin typeface="Calibri"/>
                <a:hlinkClick r:id="rId2"/>
              </a:rPr>
              <a:t>alumn@s</a:t>
            </a:r>
            <a:r>
              <a:rPr lang="es-ES" sz="2200" b="0" strike="noStrike" spc="-1">
                <a:latin typeface="Calibri"/>
              </a:rPr>
              <a:t> y comparar la conducta y el funcionamiento cognitivo con sus pares. Avisando así en caso de indicios de posibles problemas.</a:t>
            </a:r>
            <a:endParaRPr lang="es-ES" sz="2200" b="0" strike="noStrike" spc="-1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es-ES" sz="2200" b="0" strike="noStrike" spc="-1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200" b="0" strike="noStrike" spc="-1">
                <a:latin typeface="Calibri"/>
              </a:rPr>
              <a:t>El que algún/a profesor/a haya tenido algún/a alumn@ con TDAH facilita la detección de nuevos casos (familiarización con la sintomatología)</a:t>
            </a:r>
            <a:endParaRPr lang="es-ES" sz="2200" b="0" strike="noStrike" spc="-1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es-ES" sz="2200" b="0" strike="noStrike" spc="-1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200" b="0" strike="noStrike" spc="-1">
                <a:latin typeface="Calibri"/>
              </a:rPr>
              <a:t>Los comportamientos de </a:t>
            </a:r>
            <a:r>
              <a:rPr lang="es-ES" sz="2200" b="0" strike="noStrike" spc="-1">
                <a:latin typeface="Calibri"/>
                <a:hlinkClick r:id="rId3"/>
              </a:rPr>
              <a:t>l@s</a:t>
            </a:r>
            <a:r>
              <a:rPr lang="es-ES" sz="2200" b="0" strike="noStrike" spc="-1">
                <a:latin typeface="Calibri"/>
              </a:rPr>
              <a:t> niñ@s con TDAH son iguales a los de sus pares. Se diferencian en la intensidad y en la frecuencia. Importante consultar y contrastar información con orientación antes de dar la voz de alarma (p.e. para descartar otros problemas de conducta o psicológicos).</a:t>
            </a:r>
            <a:endParaRPr lang="es-ES" sz="2200" b="0" strike="noStrike" spc="-1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es-ES" sz="22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TextShape 1"/>
          <p:cNvSpPr txBox="1"/>
          <p:nvPr/>
        </p:nvSpPr>
        <p:spPr>
          <a:xfrm>
            <a:off x="360000" y="1656000"/>
            <a:ext cx="8229240" cy="1142640"/>
          </a:xfrm>
          <a:prstGeom prst="rect">
            <a:avLst/>
          </a:prstGeom>
          <a:noFill/>
          <a:ln w="9360"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s-ES" sz="4400" b="1" strike="noStrike" spc="-1">
                <a:solidFill>
                  <a:srgbClr val="F07F09"/>
                </a:solidFill>
                <a:latin typeface="Arial"/>
              </a:rPr>
              <a:t>¿Cómo detectarlo en el AULA?</a:t>
            </a:r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6" name="185 Imagen"/>
          <p:cNvPicPr/>
          <p:nvPr/>
        </p:nvPicPr>
        <p:blipFill>
          <a:blip r:embed="rId2" cstate="print"/>
          <a:stretch/>
        </p:blipFill>
        <p:spPr>
          <a:xfrm>
            <a:off x="144000" y="2865240"/>
            <a:ext cx="2619000" cy="2462760"/>
          </a:xfrm>
          <a:prstGeom prst="rect">
            <a:avLst/>
          </a:prstGeom>
          <a:ln>
            <a:noFill/>
          </a:ln>
        </p:spPr>
      </p:pic>
      <p:pic>
        <p:nvPicPr>
          <p:cNvPr id="187" name="186 Imagen"/>
          <p:cNvPicPr/>
          <p:nvPr/>
        </p:nvPicPr>
        <p:blipFill>
          <a:blip r:embed="rId3" cstate="print"/>
          <a:stretch/>
        </p:blipFill>
        <p:spPr>
          <a:xfrm>
            <a:off x="5544000" y="2952000"/>
            <a:ext cx="3402720" cy="2376000"/>
          </a:xfrm>
          <a:prstGeom prst="rect">
            <a:avLst/>
          </a:prstGeom>
          <a:ln>
            <a:noFill/>
          </a:ln>
        </p:spPr>
      </p:pic>
      <p:pic>
        <p:nvPicPr>
          <p:cNvPr id="188" name="187 Imagen"/>
          <p:cNvPicPr/>
          <p:nvPr/>
        </p:nvPicPr>
        <p:blipFill>
          <a:blip r:embed="rId4" cstate="print"/>
          <a:stretch/>
        </p:blipFill>
        <p:spPr>
          <a:xfrm>
            <a:off x="2894040" y="2890800"/>
            <a:ext cx="2505960" cy="2437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TextShape 1"/>
          <p:cNvSpPr txBox="1"/>
          <p:nvPr/>
        </p:nvSpPr>
        <p:spPr>
          <a:xfrm>
            <a:off x="539640" y="6480"/>
            <a:ext cx="7772040" cy="791640"/>
          </a:xfrm>
          <a:prstGeom prst="rect">
            <a:avLst/>
          </a:prstGeom>
          <a:noFill/>
          <a:ln w="9360"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s-ES" sz="4000" b="1" strike="noStrike" spc="-1">
                <a:solidFill>
                  <a:srgbClr val="F07F09"/>
                </a:solidFill>
                <a:latin typeface="Calibri"/>
              </a:rPr>
              <a:t>INATENCIÓN</a:t>
            </a:r>
            <a:endParaRPr lang="es-ES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0" name="CustomShape 2"/>
          <p:cNvSpPr/>
          <p:nvPr/>
        </p:nvSpPr>
        <p:spPr>
          <a:xfrm>
            <a:off x="0" y="798840"/>
            <a:ext cx="9143640" cy="48452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RENDIMENTO VARIABLE E INCONSISTENTE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DESORGANIZACIÓN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NO COMPLETAN TAREAS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SE DISTRAEN CON FACILIDAD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LES CUESTA “PONERSE EN MARCHA”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NO ESTABLECEN PRIORIDADES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NO PLANIFICAN LAS TAREAS</a:t>
            </a:r>
            <a:endParaRPr lang="es-ES" sz="2400" b="0" strike="noStrike" spc="-1">
              <a:latin typeface="Arial"/>
            </a:endParaRPr>
          </a:p>
        </p:txBody>
      </p:sp>
      <p:pic>
        <p:nvPicPr>
          <p:cNvPr id="191" name="190 Imagen"/>
          <p:cNvPicPr/>
          <p:nvPr/>
        </p:nvPicPr>
        <p:blipFill>
          <a:blip r:embed="rId2" cstate="print"/>
          <a:stretch/>
        </p:blipFill>
        <p:spPr>
          <a:xfrm>
            <a:off x="6336000" y="1944000"/>
            <a:ext cx="1875960" cy="2437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TextShape 1"/>
          <p:cNvSpPr txBox="1"/>
          <p:nvPr/>
        </p:nvSpPr>
        <p:spPr>
          <a:xfrm>
            <a:off x="539640" y="9000"/>
            <a:ext cx="7772040" cy="791640"/>
          </a:xfrm>
          <a:prstGeom prst="rect">
            <a:avLst/>
          </a:prstGeom>
          <a:noFill/>
          <a:ln w="9360"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s-ES" sz="4000" b="1" strike="noStrike" spc="-1">
                <a:solidFill>
                  <a:srgbClr val="F07F09"/>
                </a:solidFill>
                <a:latin typeface="Calibri"/>
              </a:rPr>
              <a:t>INATENCIÓN</a:t>
            </a:r>
            <a:endParaRPr lang="es-ES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3" name="CustomShape 2"/>
          <p:cNvSpPr/>
          <p:nvPr/>
        </p:nvSpPr>
        <p:spPr>
          <a:xfrm>
            <a:off x="0" y="908640"/>
            <a:ext cx="9143640" cy="48452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NO PRESTAN ATENCIÓN A DETALLES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PARECE QUE NO ESCUCHAN CUANDO SE LES HABLA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LES CUESTA SEGUIR UNA CONVERSACIÓN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SE CANSAN ANTE TAREAS LARGAS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PARECEN ATENDER SÓLO A LO QUE LES GUSTA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LES CUESTA SEGUIR NORMAS DE JUEGO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EVITAN TAREAS QUE REQUIEREN ESFUERZO MENTAL</a:t>
            </a:r>
            <a:endParaRPr lang="es-ES" sz="2400" b="0" strike="noStrike" spc="-1">
              <a:latin typeface="Arial"/>
            </a:endParaRPr>
          </a:p>
        </p:txBody>
      </p:sp>
      <p:pic>
        <p:nvPicPr>
          <p:cNvPr id="194" name="193 Imagen"/>
          <p:cNvPicPr/>
          <p:nvPr/>
        </p:nvPicPr>
        <p:blipFill>
          <a:blip r:embed="rId2" cstate="print"/>
          <a:stretch/>
        </p:blipFill>
        <p:spPr>
          <a:xfrm>
            <a:off x="6192000" y="2304000"/>
            <a:ext cx="2619000" cy="1742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TextShape 1"/>
          <p:cNvSpPr txBox="1"/>
          <p:nvPr/>
        </p:nvSpPr>
        <p:spPr>
          <a:xfrm>
            <a:off x="337320" y="0"/>
            <a:ext cx="7772040" cy="791640"/>
          </a:xfrm>
          <a:prstGeom prst="rect">
            <a:avLst/>
          </a:prstGeom>
          <a:noFill/>
          <a:ln w="9360"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s-ES" sz="4000" b="1" strike="noStrike" spc="-1">
                <a:solidFill>
                  <a:srgbClr val="F07F09"/>
                </a:solidFill>
                <a:latin typeface="Calibri"/>
              </a:rPr>
              <a:t>HIPERACTIVIDAD</a:t>
            </a:r>
            <a:endParaRPr lang="es-ES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6" name="CustomShape 2"/>
          <p:cNvSpPr/>
          <p:nvPr/>
        </p:nvSpPr>
        <p:spPr>
          <a:xfrm>
            <a:off x="14760" y="1052640"/>
            <a:ext cx="9128880" cy="48445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Se levantan constantemente del asiento.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Se sientan de forma inadecuada, cambian constantemente de postura.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Corretean por la clase. Deambulan.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Mordisquean, chupan, muerden las cosas (lápices, gomas…).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Interrumpen las tareas o actividades de los compañeros y las explicaciones del profesor.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2400" b="0" strike="noStrike" spc="-1">
              <a:latin typeface="Arial"/>
            </a:endParaRPr>
          </a:p>
        </p:txBody>
      </p:sp>
      <p:pic>
        <p:nvPicPr>
          <p:cNvPr id="197" name="196 Imagen"/>
          <p:cNvPicPr/>
          <p:nvPr/>
        </p:nvPicPr>
        <p:blipFill>
          <a:blip r:embed="rId2" cstate="print"/>
          <a:stretch/>
        </p:blipFill>
        <p:spPr>
          <a:xfrm>
            <a:off x="6263640" y="29880"/>
            <a:ext cx="2880000" cy="18421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242</TotalTime>
  <Words>2775</Words>
  <Application>Microsoft Office PowerPoint</Application>
  <PresentationFormat>Presentación en pantalla (4:3)</PresentationFormat>
  <Paragraphs>423</Paragraphs>
  <Slides>43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4</vt:i4>
      </vt:variant>
      <vt:variant>
        <vt:lpstr>Títulos de diapositiva</vt:lpstr>
      </vt:variant>
      <vt:variant>
        <vt:i4>43</vt:i4>
      </vt:variant>
    </vt:vector>
  </HeadingPairs>
  <TitlesOfParts>
    <vt:vector size="56" baseType="lpstr">
      <vt:lpstr>Arial</vt:lpstr>
      <vt:lpstr>Calibri</vt:lpstr>
      <vt:lpstr>DejaVu Sans</vt:lpstr>
      <vt:lpstr>Lucida Sans</vt:lpstr>
      <vt:lpstr>Lucida Sans Unicode</vt:lpstr>
      <vt:lpstr>StarSymbol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PALO Y OCTA</dc:creator>
  <cp:lastModifiedBy>chispita</cp:lastModifiedBy>
  <cp:revision>55</cp:revision>
  <dcterms:modified xsi:type="dcterms:W3CDTF">2018-10-11T08:58:29Z</dcterms:modified>
  <dc:language>es-ES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1</vt:i4>
  </property>
  <property fmtid="{D5CDD505-2E9C-101B-9397-08002B2CF9AE}" pid="8" name="PresentationFormat">
    <vt:lpwstr>Presentación en pantalla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36</vt:i4>
  </property>
</Properties>
</file>