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desplazar la página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17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17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17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FD3AB63-9EF1-4417-AEA9-F04F89726D2A}" type="slidenum">
              <a:rPr lang="es-ES" sz="1400" b="0" strike="noStrike" spc="-1">
                <a:latin typeface="Times New Roman"/>
              </a:rPr>
              <a:pPr algn="r"/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07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0825" y="-11796713"/>
            <a:ext cx="16608425" cy="12457113"/>
          </a:xfrm>
          <a:prstGeom prst="rect">
            <a:avLst/>
          </a:prstGeom>
        </p:spPr>
      </p:sp>
      <p:sp>
        <p:nvSpPr>
          <p:cNvPr id="314" name="CustomShape 2"/>
          <p:cNvSpPr/>
          <p:nvPr/>
        </p:nvSpPr>
        <p:spPr>
          <a:xfrm>
            <a:off x="685800" y="4343400"/>
            <a:ext cx="5450040" cy="407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2481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0825" y="-11796713"/>
            <a:ext cx="16608425" cy="12457113"/>
          </a:xfrm>
          <a:prstGeom prst="rect">
            <a:avLst/>
          </a:prstGeom>
        </p:spPr>
      </p:sp>
      <p:sp>
        <p:nvSpPr>
          <p:cNvPr id="316" name="CustomShape 2"/>
          <p:cNvSpPr/>
          <p:nvPr/>
        </p:nvSpPr>
        <p:spPr>
          <a:xfrm>
            <a:off x="685800" y="4343400"/>
            <a:ext cx="5450040" cy="407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6539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0825" y="-11796713"/>
            <a:ext cx="16608425" cy="12457113"/>
          </a:xfrm>
          <a:prstGeom prst="rect">
            <a:avLst/>
          </a:prstGeom>
        </p:spPr>
      </p:sp>
      <p:sp>
        <p:nvSpPr>
          <p:cNvPr id="318" name="CustomShape 2"/>
          <p:cNvSpPr/>
          <p:nvPr/>
        </p:nvSpPr>
        <p:spPr>
          <a:xfrm>
            <a:off x="685800" y="4343400"/>
            <a:ext cx="5450040" cy="407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7321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0825" y="-11796713"/>
            <a:ext cx="16608425" cy="12457113"/>
          </a:xfrm>
          <a:prstGeom prst="rect">
            <a:avLst/>
          </a:prstGeom>
        </p:spPr>
      </p:sp>
      <p:sp>
        <p:nvSpPr>
          <p:cNvPr id="320" name="CustomShape 2"/>
          <p:cNvSpPr/>
          <p:nvPr/>
        </p:nvSpPr>
        <p:spPr>
          <a:xfrm>
            <a:off x="685800" y="4343400"/>
            <a:ext cx="5450040" cy="407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1708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/>
          <p:nvPr/>
        </p:nvPicPr>
        <p:blipFill>
          <a:blip r:embed="rId15" cstate="print"/>
        </p:blipFill>
        <p:spPr>
          <a:xfrm>
            <a:off x="0" y="5814360"/>
            <a:ext cx="1684440" cy="104328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0A58ABD-06C9-4C12-BE70-B2FDF01E57C0}" type="datetime">
              <a:rPr lang="es-ES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11/10/2018</a:t>
            </a:fld>
            <a:endParaRPr lang="es-ES" sz="14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2FD4594-87DB-422D-B847-C89262EDCAD4}" type="slidenum">
              <a:rPr lang="es-ES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 lang="es-ES" sz="14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"/>
          <p:cNvPicPr/>
          <p:nvPr/>
        </p:nvPicPr>
        <p:blipFill>
          <a:blip r:embed="rId15" cstate="print"/>
        </p:blipFill>
        <p:spPr>
          <a:xfrm>
            <a:off x="0" y="5814360"/>
            <a:ext cx="1684440" cy="104328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CC7543A-C9E5-4DE0-BBD2-79F25A976D81}" type="datetime">
              <a:rPr lang="es-ES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11/10/2018</a:t>
            </a:fld>
            <a:endParaRPr lang="es-ES" sz="1400" b="0" strike="noStrike" spc="-1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281A376-363D-4F31-97E8-BEB43F96CCB1}" type="slidenum">
              <a:rPr lang="es-ES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 lang="es-ES" sz="14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"/>
          <p:cNvPicPr/>
          <p:nvPr/>
        </p:nvPicPr>
        <p:blipFill>
          <a:blip r:embed="rId15" cstate="print"/>
        </p:blipFill>
        <p:spPr>
          <a:xfrm>
            <a:off x="0" y="5814360"/>
            <a:ext cx="1684440" cy="104328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DFCA12F-BCDC-4D04-83EA-37F7B6FB3945}" type="datetime">
              <a:rPr lang="es-ES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11/10/2018</a:t>
            </a:fld>
            <a:endParaRPr lang="es-ES" sz="1400" b="0" strike="noStrike" spc="-1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9160246-638F-4FF3-B110-08E72335D344}" type="slidenum">
              <a:rPr lang="es-ES" sz="1400" b="0" strike="noStrike" spc="-1">
                <a:solidFill>
                  <a:srgbClr val="000000"/>
                </a:solidFill>
                <a:latin typeface="Arial"/>
              </a:rPr>
              <a:pPr>
                <a:lnSpc>
                  <a:spcPct val="100000"/>
                </a:lnSpc>
              </a:p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6840" y="274680"/>
            <a:ext cx="8178840" cy="10922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8178840" cy="44751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342720" lvl="1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342720" lvl="2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342720" lvl="3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342720" lvl="4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342720" lvl="5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42720" lvl="6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  <p:sp>
        <p:nvSpPr>
          <p:cNvPr id="128" name="CustomShape 3"/>
          <p:cNvSpPr/>
          <p:nvPr/>
        </p:nvSpPr>
        <p:spPr>
          <a:xfrm>
            <a:off x="457200" y="6356520"/>
            <a:ext cx="2114640" cy="345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6553080" y="6356160"/>
            <a:ext cx="2082960" cy="3142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fld id="{34D194C4-264C-40B5-95BF-0AE1C4EEC529}" type="slidenum">
              <a:rPr lang="es-E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>
                <a:lnSpc>
                  <a:spcPct val="100000"/>
                </a:lnSpc>
              </a:pPr>
              <a:t>‹Nº›</a:t>
            </a:fld>
            <a:endParaRPr lang="es-ES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@s" TargetMode="External"/><Relationship Id="rId2" Type="http://schemas.openxmlformats.org/officeDocument/2006/relationships/hyperlink" Target="mailto:alumn@s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u="sng" strike="noStrike" spc="-1">
                <a:solidFill>
                  <a:srgbClr val="000000"/>
                </a:solidFill>
                <a:uFillTx/>
                <a:latin typeface="Calibri"/>
              </a:rPr>
              <a:t>DETECCIÓN EN EL AULA DEL NIÑO CON TDAH EN SUS DIFERENTES ETAPAS EDUCATIVAS</a:t>
            </a:r>
            <a:r>
              <a:rPr lang="es-ES" sz="4000" b="0" u="sng" strike="noStrike" spc="-1">
                <a:solidFill>
                  <a:srgbClr val="000000"/>
                </a:solidFill>
                <a:uFillTx/>
                <a:latin typeface="Calibri"/>
              </a:rPr>
              <a:t> 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261440" y="43650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>
                <a:solidFill>
                  <a:srgbClr val="48365A"/>
                </a:solidFill>
                <a:latin typeface="Calibri"/>
              </a:rPr>
              <a:t>Curso “Tratamiento del TDAH en el Ámbito Educativo”</a:t>
            </a:r>
            <a:endParaRPr lang="es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es-ES" sz="3200" b="0" strike="noStrike" spc="-1">
              <a:latin typeface="Arial"/>
            </a:endParaRPr>
          </a:p>
        </p:txBody>
      </p:sp>
      <p:pic>
        <p:nvPicPr>
          <p:cNvPr id="175" name="Picture 2"/>
          <p:cNvPicPr/>
          <p:nvPr/>
        </p:nvPicPr>
        <p:blipFill>
          <a:blip r:embed="rId2" cstate="print"/>
          <a:stretch/>
        </p:blipFill>
        <p:spPr>
          <a:xfrm>
            <a:off x="179640" y="404640"/>
            <a:ext cx="2914200" cy="53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68360" y="549360"/>
            <a:ext cx="7772040" cy="79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HIPERACTIVIDAD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51640" y="1628640"/>
            <a:ext cx="8496000" cy="3656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 Se les rompen los materiales, se les caen los objetos, son poco cuidadosos y ruidosos.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Se implican en actividades más peligrosas.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Tienen accidentes con más frecuencia.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 Pueden ser molestos e incontrolables. Distorsionan el ritmo de la clase</a:t>
            </a: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200" name="199 Imagen"/>
          <p:cNvPicPr/>
          <p:nvPr/>
        </p:nvPicPr>
        <p:blipFill>
          <a:blip r:embed="rId2" cstate="print"/>
          <a:stretch/>
        </p:blipFill>
        <p:spPr>
          <a:xfrm>
            <a:off x="6689880" y="72000"/>
            <a:ext cx="2238120" cy="18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67640" y="332640"/>
            <a:ext cx="7772040" cy="79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IMPULSIVIDAD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395640" y="1131480"/>
            <a:ext cx="8424000" cy="521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-</a:t>
            </a: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Conducta inmadura e inadecuada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Se saltan las normas (falta de reflexibilidad)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Hacen lo primero que se le ocurre.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Responden sin pensar.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No hacen caso de las advertencias.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Tienen poca conciencia de peligro.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203" name="202 Imagen"/>
          <p:cNvPicPr/>
          <p:nvPr/>
        </p:nvPicPr>
        <p:blipFill>
          <a:blip r:embed="rId2" cstate="print"/>
          <a:stretch/>
        </p:blipFill>
        <p:spPr>
          <a:xfrm>
            <a:off x="5688000" y="2952000"/>
            <a:ext cx="2638080" cy="173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68360" y="333360"/>
            <a:ext cx="7772040" cy="79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IMPULSIVIDAD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24000" y="1052640"/>
            <a:ext cx="8496000" cy="447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-</a:t>
            </a: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Dificultades en búsqueda de posibilidades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Saltan de una tarea a otra sin terminarlas por falta de constancia.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No siguen instrucciones (déficit en inhibición)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Tienen poco control de la expresión de sus sentimientos.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  Los castigos producen poco efecto en su comportamiento, así como las recompensas a largo plazo.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4000" y="360000"/>
            <a:ext cx="8496000" cy="1338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002060"/>
                </a:solidFill>
                <a:latin typeface="Arial"/>
              </a:rPr>
              <a:t>¿QUÉ PUEDE DIFICULTAR LA DETECCIÓN EN EL AULA?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32000" y="1944000"/>
            <a:ext cx="8280000" cy="315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S" sz="1800" b="0" strike="noStrike" spc="-1">
                <a:latin typeface="Arial"/>
              </a:rPr>
              <a:t>- </a:t>
            </a:r>
            <a:r>
              <a:rPr lang="es-ES" sz="2200" b="0" strike="noStrike" spc="-1">
                <a:latin typeface="Calibri"/>
              </a:rPr>
              <a:t>La presencia de </a:t>
            </a:r>
            <a:r>
              <a:rPr lang="es-ES" sz="2200" b="1" strike="noStrike" spc="-1">
                <a:latin typeface="Calibri"/>
              </a:rPr>
              <a:t>síntomas de inatención</a:t>
            </a:r>
            <a:r>
              <a:rPr lang="es-ES" sz="2200" b="0" strike="noStrike" spc="-1">
                <a:latin typeface="Calibri"/>
              </a:rPr>
              <a:t>. Suelen ser niñ@s que no molestan, pasan desapercibidos...DIFICULTA LA DETECCIÓN PRECOZ.. Las niñas presentan con mayor frecuencia un perfil inatento, por lo que su detección es más tardía y complicada; ya que suelen tener asociados síntomas internalizantes (ansiedad y depresión).</a:t>
            </a:r>
            <a:endParaRPr lang="es-ES" sz="2200" b="0" strike="noStrike" spc="-1">
              <a:latin typeface="Arial"/>
            </a:endParaRPr>
          </a:p>
          <a:p>
            <a:endParaRPr lang="es-ES" sz="2200" b="0" strike="noStrike" spc="-1">
              <a:latin typeface="Arial"/>
            </a:endParaRPr>
          </a:p>
          <a:p>
            <a:endParaRPr lang="es-ES" sz="2200" b="0" strike="noStrike" spc="-1">
              <a:latin typeface="Arial"/>
            </a:endParaRPr>
          </a:p>
          <a:p>
            <a:r>
              <a:rPr lang="es-ES" sz="2200" b="0" strike="noStrike" spc="-1">
                <a:latin typeface="Calibri"/>
              </a:rPr>
              <a:t>-Los niñ@s con</a:t>
            </a:r>
            <a:r>
              <a:rPr lang="es-ES" sz="2200" b="1" strike="noStrike" spc="-1">
                <a:latin typeface="Calibri"/>
              </a:rPr>
              <a:t> gran capacidad cognitiva</a:t>
            </a:r>
            <a:r>
              <a:rPr lang="es-ES" sz="2200" b="0" strike="noStrike" spc="-1">
                <a:latin typeface="Calibri"/>
              </a:rPr>
              <a:t> suelen detectarse más tardiamente; ya que compensan los síntomas del TDAH por su inteligencia. No suelen tener problemas en la primaria pero en la Secundaria al aumentar las exigencias, viene el fracaso escolar. </a:t>
            </a:r>
            <a:endParaRPr lang="es-E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23640" y="1268640"/>
            <a:ext cx="8496000" cy="182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002060"/>
                </a:solidFill>
                <a:latin typeface="Arial"/>
              </a:rPr>
              <a:t>ADEMÁS DE LOS DÉFICITS ASOCIADOS A ESTOS 3 SÍNTOMAS NUCLEARES, LOS TDAH TIENEN DIFICULTADES EN…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209" name="Picture 8"/>
          <p:cNvPicPr/>
          <p:nvPr/>
        </p:nvPicPr>
        <p:blipFill>
          <a:blip r:embed="rId2" cstate="print"/>
          <a:stretch/>
        </p:blipFill>
        <p:spPr>
          <a:xfrm>
            <a:off x="2771640" y="3501000"/>
            <a:ext cx="3528000" cy="302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51640" y="116640"/>
            <a:ext cx="8496000" cy="6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FUNCIONAMIENTO COGNITIVO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286560" y="980640"/>
            <a:ext cx="8676000" cy="496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-</a:t>
            </a: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No  tienen sentido del tiempo.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Viven en el presente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Esperan hasta el último minuto antes de iniciar acciones.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-No anticipan consecuencias de sus acciones.</a:t>
            </a: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Limitada capacidad de aprendizaje por observación.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Dificultades para aprender de las experiencias.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Diálogo interno escaso e inadecuado.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Les cuesta seguir reglas e instrucciones.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- Falta de planificación y respuestas poco estructuradas.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50920" y="404640"/>
            <a:ext cx="8496000" cy="6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FUNCIONAMIENTO COGNITIVO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95640" y="1413000"/>
            <a:ext cx="8352720" cy="374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Dificultades en la resolución de problemas.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Reflexión escasa sobre las reglas sin la ayuda de otras personas.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Problemas a la hora de dirigir su propio comportamiento.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Insuficiente capacidad de adaptación a situaciones nuevas.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Tienen un estilo cognitivo impulsivo e irreflexivo, utilizan estrategias de ensayo-error.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- Procesamiento poco analítico</a:t>
            </a:r>
            <a:r>
              <a:rPr lang="es-ES" sz="1800" b="1" i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50920" y="189000"/>
            <a:ext cx="8496000" cy="130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FUNCIONAMIENTO SOCIO - EMOCIONAL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539640" y="1413000"/>
            <a:ext cx="8208720" cy="4204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Dificultades para comprender las señales que regulan las situaciones sociales.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Les cuesta seguir las reglas de los juegos.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Les cuesta ponerse en el lugar del otro y tener en cuenta sus deseos y sentimientos.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Se desmoralizan con facilidad.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No toleran la frustración.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Cambian frecuentemente de estado de ánimo.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Calibri"/>
              </a:rPr>
              <a:t>Suelen desarrollar baja autoestima, inseguridad y excesiva dependencia del adulto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50920" y="189000"/>
            <a:ext cx="8496000" cy="130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FUNCIONAMIENTO SOCIO-EMOCIONAL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611280" y="1557360"/>
            <a:ext cx="7992720" cy="283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Se muestran tercos y malhumorados con frecuencia.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Pueden presentar emociones extremas y desajustadas.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A menudo son rechazados por sus compañeros.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</a:rPr>
              <a:t>-  Dependen en mayor medida de formas externas de refuerzo inmediato que les ayuden a ser perseverantes en las conductas objetivo a conseguir.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</p:txBody>
      </p:sp>
      <p:pic>
        <p:nvPicPr>
          <p:cNvPr id="218" name="Picture 6"/>
          <p:cNvPicPr/>
          <p:nvPr/>
        </p:nvPicPr>
        <p:blipFill>
          <a:blip r:embed="rId2" cstate="print"/>
          <a:stretch/>
        </p:blipFill>
        <p:spPr>
          <a:xfrm>
            <a:off x="5889600" y="4397400"/>
            <a:ext cx="2857320" cy="2425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179640" y="260640"/>
            <a:ext cx="8496000" cy="1309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  DIFICULTADES DE APRENDIZAJE ASOCIADAS</a:t>
            </a:r>
            <a:endParaRPr lang="es-ES" sz="4000" b="0" strike="noStrike" spc="-1">
              <a:latin typeface="Arial"/>
            </a:endParaRPr>
          </a:p>
        </p:txBody>
      </p:sp>
      <p:pic>
        <p:nvPicPr>
          <p:cNvPr id="220" name="Picture 6"/>
          <p:cNvPicPr/>
          <p:nvPr/>
        </p:nvPicPr>
        <p:blipFill>
          <a:blip r:embed="rId2" cstate="print"/>
          <a:stretch/>
        </p:blipFill>
        <p:spPr>
          <a:xfrm>
            <a:off x="1042920" y="1844640"/>
            <a:ext cx="6984720" cy="4176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68360" y="54936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¿DE DÓNDE PROVIENE LA SOSPECHA DE TDAH?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514880" y="2349000"/>
            <a:ext cx="7632360" cy="2934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66"/>
              </a:buClr>
              <a:buFont typeface="StarSymbol"/>
              <a:buChar char="-"/>
            </a:pPr>
            <a:r>
              <a:rPr lang="es-ES" sz="2800" b="1" strike="noStrike" spc="-1">
                <a:solidFill>
                  <a:srgbClr val="000066"/>
                </a:solidFill>
                <a:latin typeface="Calibri"/>
              </a:rPr>
              <a:t>ÁMBITO FAMILIAR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lang="es-ES" sz="2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66"/>
              </a:buClr>
              <a:buFont typeface="StarSymbol"/>
              <a:buChar char="-"/>
            </a:pPr>
            <a:r>
              <a:rPr lang="es-ES" sz="2800" b="1" strike="noStrike" spc="-1">
                <a:solidFill>
                  <a:srgbClr val="000066"/>
                </a:solidFill>
                <a:latin typeface="Calibri"/>
              </a:rPr>
              <a:t>ÁMBITO EDUCATIVO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lang="es-ES" sz="2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000066"/>
              </a:buClr>
              <a:buFont typeface="StarSymbol"/>
              <a:buChar char="-"/>
            </a:pPr>
            <a:r>
              <a:rPr lang="es-ES" sz="2800" b="1" strike="noStrike" spc="-1">
                <a:solidFill>
                  <a:srgbClr val="000066"/>
                </a:solidFill>
                <a:latin typeface="Calibri"/>
              </a:rPr>
              <a:t>ÁMBITO PEDIÁTRICO</a:t>
            </a:r>
            <a:endParaRPr lang="es-E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250920" y="189000"/>
            <a:ext cx="8496000" cy="127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3800" b="1" strike="noStrike" spc="-1">
                <a:solidFill>
                  <a:srgbClr val="F07F09"/>
                </a:solidFill>
                <a:latin typeface="Calibri"/>
              </a:rPr>
              <a:t>DIFICULTADESEN LAS DISTINTAS ETAPAS EDUCATIVAS</a:t>
            </a:r>
            <a:endParaRPr lang="es-ES" sz="38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31040" y="937440"/>
            <a:ext cx="8229240" cy="452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3"/>
          <p:cNvSpPr/>
          <p:nvPr/>
        </p:nvSpPr>
        <p:spPr>
          <a:xfrm>
            <a:off x="468360" y="3428280"/>
            <a:ext cx="7992720" cy="42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663300"/>
                </a:solidFill>
                <a:latin typeface="Lucida Sans"/>
              </a:rPr>
              <a:t>Preescolar</a:t>
            </a:r>
            <a:r>
              <a:rPr lang="es-ES" sz="2200" b="1" strike="noStrike" spc="-1">
                <a:solidFill>
                  <a:srgbClr val="663300"/>
                </a:solidFill>
                <a:latin typeface="Lucida Sans Unicode"/>
              </a:rPr>
              <a:t>		</a:t>
            </a:r>
            <a:r>
              <a:rPr lang="es-ES" sz="2200" b="1" strike="noStrike" spc="-1">
                <a:solidFill>
                  <a:srgbClr val="663300"/>
                </a:solidFill>
                <a:latin typeface="Lucida Sans"/>
              </a:rPr>
              <a:t>    </a:t>
            </a:r>
            <a:r>
              <a:rPr lang="es-ES" sz="2000" b="1" strike="noStrike" spc="-1">
                <a:solidFill>
                  <a:srgbClr val="663300"/>
                </a:solidFill>
                <a:latin typeface="Lucida Sans"/>
              </a:rPr>
              <a:t> Adolescente</a:t>
            </a:r>
            <a:r>
              <a:rPr lang="es-ES" sz="2200" b="1" strike="noStrike" spc="-1">
                <a:solidFill>
                  <a:srgbClr val="663300"/>
                </a:solidFill>
                <a:latin typeface="Lucida Sans Unicode"/>
              </a:rPr>
              <a:t>		   </a:t>
            </a:r>
            <a:r>
              <a:rPr lang="es-ES" sz="2000" b="1" strike="noStrike" spc="-1">
                <a:solidFill>
                  <a:srgbClr val="663300"/>
                </a:solidFill>
                <a:latin typeface="Lucida Sans Unicode"/>
              </a:rPr>
              <a:t>Adulto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24" name="Line 4"/>
          <p:cNvSpPr/>
          <p:nvPr/>
        </p:nvSpPr>
        <p:spPr>
          <a:xfrm flipV="1">
            <a:off x="1185840" y="2817720"/>
            <a:ext cx="1440" cy="460440"/>
          </a:xfrm>
          <a:prstGeom prst="line">
            <a:avLst/>
          </a:prstGeom>
          <a:ln w="38160">
            <a:solidFill>
              <a:srgbClr val="FFFF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5"/>
          <p:cNvSpPr/>
          <p:nvPr/>
        </p:nvSpPr>
        <p:spPr>
          <a:xfrm flipV="1">
            <a:off x="4505040" y="2665080"/>
            <a:ext cx="1800" cy="460440"/>
          </a:xfrm>
          <a:prstGeom prst="line">
            <a:avLst/>
          </a:prstGeom>
          <a:ln w="38160">
            <a:solidFill>
              <a:srgbClr val="FFFF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Line 6"/>
          <p:cNvSpPr/>
          <p:nvPr/>
        </p:nvSpPr>
        <p:spPr>
          <a:xfrm flipV="1">
            <a:off x="2625480" y="4189320"/>
            <a:ext cx="1800" cy="76500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7"/>
          <p:cNvSpPr/>
          <p:nvPr/>
        </p:nvSpPr>
        <p:spPr>
          <a:xfrm flipV="1">
            <a:off x="5859360" y="4189320"/>
            <a:ext cx="1440" cy="384120"/>
          </a:xfrm>
          <a:prstGeom prst="line">
            <a:avLst/>
          </a:prstGeom>
          <a:ln w="38160">
            <a:solidFill>
              <a:srgbClr val="FFFF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8"/>
          <p:cNvSpPr/>
          <p:nvPr/>
        </p:nvSpPr>
        <p:spPr>
          <a:xfrm>
            <a:off x="533520" y="1995480"/>
            <a:ext cx="1530000" cy="930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  <a:spcBef>
                <a:spcPts val="113"/>
              </a:spcBef>
            </a:pPr>
            <a:r>
              <a:rPr lang="es-ES" sz="1800" b="1" strike="noStrike" spc="-1">
                <a:solidFill>
                  <a:srgbClr val="000000"/>
                </a:solidFill>
                <a:latin typeface="Lucida Sans Unicode"/>
              </a:rPr>
              <a:t>Alteración 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3"/>
              </a:spcBef>
            </a:pPr>
            <a:r>
              <a:rPr lang="es-ES" sz="1800" b="1" strike="noStrike" spc="-1">
                <a:solidFill>
                  <a:srgbClr val="000000"/>
                </a:solidFill>
                <a:latin typeface="Lucida Sans Unicode"/>
              </a:rPr>
              <a:t>de conducta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29" name="CustomShape 9"/>
          <p:cNvSpPr/>
          <p:nvPr/>
        </p:nvSpPr>
        <p:spPr>
          <a:xfrm>
            <a:off x="1119240" y="4908600"/>
            <a:ext cx="3657240" cy="1104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Alteración de conducta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Problemas escolares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Dificultad en relacionarse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Caída de la autoestima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30" name="CustomShape 10"/>
          <p:cNvSpPr/>
          <p:nvPr/>
        </p:nvSpPr>
        <p:spPr>
          <a:xfrm>
            <a:off x="2397240" y="1430280"/>
            <a:ext cx="3885840" cy="1872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Problemas académicos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Dificultad en relacionarse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Caída de la autoestima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Problemas legales, agresividad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Consumo de sustancias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s-ES" sz="1600" b="0" strike="noStrike" spc="-1">
              <a:latin typeface="Arial"/>
            </a:endParaRPr>
          </a:p>
        </p:txBody>
      </p:sp>
      <p:sp>
        <p:nvSpPr>
          <p:cNvPr id="231" name="CustomShape 11"/>
          <p:cNvSpPr/>
          <p:nvPr/>
        </p:nvSpPr>
        <p:spPr>
          <a:xfrm>
            <a:off x="5183280" y="4522680"/>
            <a:ext cx="3657240" cy="1872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Problemas académicos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Dificultades para trabajar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Dificultad en relacionarse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Caída de la autoestima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Alteración de conducta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Abuso de sustancias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Accidentes, etc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232" name="Line 12"/>
          <p:cNvSpPr/>
          <p:nvPr/>
        </p:nvSpPr>
        <p:spPr>
          <a:xfrm flipV="1">
            <a:off x="7162560" y="2970000"/>
            <a:ext cx="1800" cy="460440"/>
          </a:xfrm>
          <a:prstGeom prst="line">
            <a:avLst/>
          </a:prstGeom>
          <a:ln w="38160">
            <a:solidFill>
              <a:srgbClr val="FFFF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3"/>
          <p:cNvSpPr/>
          <p:nvPr/>
        </p:nvSpPr>
        <p:spPr>
          <a:xfrm>
            <a:off x="324000" y="3068640"/>
            <a:ext cx="8819640" cy="1599840"/>
          </a:xfrm>
          <a:prstGeom prst="rightArrow">
            <a:avLst>
              <a:gd name="adj1" fmla="val 50000"/>
              <a:gd name="adj2" fmla="val 137798"/>
            </a:avLst>
          </a:prstGeom>
          <a:noFill/>
          <a:ln w="76320">
            <a:solidFill>
              <a:srgbClr val="00B0F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14"/>
          <p:cNvSpPr/>
          <p:nvPr/>
        </p:nvSpPr>
        <p:spPr>
          <a:xfrm>
            <a:off x="2195640" y="3573360"/>
            <a:ext cx="136800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s-ES" sz="2000" b="1" strike="noStrike" spc="-1">
                <a:solidFill>
                  <a:srgbClr val="663300"/>
                </a:solidFill>
                <a:latin typeface="Lucida Sans"/>
              </a:rPr>
              <a:t>Escolar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35" name="CustomShape 15"/>
          <p:cNvSpPr/>
          <p:nvPr/>
        </p:nvSpPr>
        <p:spPr>
          <a:xfrm>
            <a:off x="4932360" y="3716280"/>
            <a:ext cx="2015640" cy="398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s-ES" sz="2000" b="1" strike="noStrike" spc="-1">
                <a:solidFill>
                  <a:srgbClr val="663300"/>
                </a:solidFill>
                <a:latin typeface="Lucida Sans"/>
              </a:rPr>
              <a:t>Universitario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36" name="CustomShape 16"/>
          <p:cNvSpPr/>
          <p:nvPr/>
        </p:nvSpPr>
        <p:spPr>
          <a:xfrm>
            <a:off x="6443640" y="1216080"/>
            <a:ext cx="2700000" cy="2167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Problemas académicos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Lucida Sans Unicode"/>
              </a:rPr>
              <a:t>Problemas laborales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Dificultad en relacionarse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Caída de la autoestima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Alteración de conducta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Abuso de sustancias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Lucida Sans Unicode"/>
              </a:rPr>
              <a:t>Accidentes, etc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  ED. INFANTIL (3-6 AÑOS)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216000" y="1379880"/>
            <a:ext cx="8568000" cy="3377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-Antes de los 6 años resulta controvertido realizar un Dx de TDAH.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-Informes retrospectivos y estudios longitudinales informan de que un elevado porcentaje de escolares con TDAH ya presentaba conductas típicas del trastorno que eran inapropiadas en cuanto su intensidad en los años preescolares.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-Se manifiesta un 50% menos que en la edad escolar. 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239" name="238 Imagen"/>
          <p:cNvPicPr/>
          <p:nvPr/>
        </p:nvPicPr>
        <p:blipFill>
          <a:blip r:embed="rId2" cstate="print"/>
          <a:stretch/>
        </p:blipFill>
        <p:spPr>
          <a:xfrm>
            <a:off x="6350040" y="4762800"/>
            <a:ext cx="2361960" cy="193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  ED. INFANTIL (3-6 AÑOS)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78640" y="1400400"/>
            <a:ext cx="8568000" cy="484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Los signos de sospecha más relevantes son (Vaquerizo-Madrid, 2005):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1. Pobre disposición para el juego social con otros niños.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2. Exceso de preferencia por los juegos deportivos sobre los educativos.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3. Actitud desmontadora ante los juguetes y pobre interés sostenido por el juego.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4. Retraso del lenguaje.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242" name="241 Imagen"/>
          <p:cNvPicPr/>
          <p:nvPr/>
        </p:nvPicPr>
        <p:blipFill>
          <a:blip r:embed="rId2" cstate="print"/>
          <a:stretch/>
        </p:blipFill>
        <p:spPr>
          <a:xfrm>
            <a:off x="5904000" y="4392000"/>
            <a:ext cx="1800000" cy="232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  ED. INFANTIL (3-6 AÑOS)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288000" y="915840"/>
            <a:ext cx="8568000" cy="4844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5. Retraso y torpeza en el desarrollo de la motricidad fina adaptativa.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6.Dificultades para el aprendizaje de los colores, los números y las letras.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7. Dificultades para el desarrollo gráfico y para la  comprensión de la figura humana.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8. Inmadurez emocional.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9. Constantes rabietas y más accidentes que los niños de su  edad.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  ED. INFANTIL (3-6 AÑOS)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288000" y="1099800"/>
            <a:ext cx="8568000" cy="4476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Signos de sospecha en la edad preescolar (Pascal-Castroviejo):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-Presenta problemas en actividades rutinarias como la alimentación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-Presenta problemas para acostarse a su hora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-Tiene problemas de sueño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-Se niega a dar besos la mayoría de las veces y cuando lo hace, pone la cara e incluso se limpia cuando se los dan.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-Puede presentar cierta obsesión con el dibujo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-Se aburre fácilmente, no se entretiene con nada ni con nadie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247" name="246 Imagen"/>
          <p:cNvPicPr/>
          <p:nvPr/>
        </p:nvPicPr>
        <p:blipFill>
          <a:blip r:embed="rId2" cstate="print"/>
          <a:stretch/>
        </p:blipFill>
        <p:spPr>
          <a:xfrm>
            <a:off x="6192000" y="4499280"/>
            <a:ext cx="2304720" cy="198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  ED. INFANTIL (3-6 AÑOS)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288000" y="916200"/>
            <a:ext cx="8568000" cy="484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Signos de sospecha en la edad preescolar (Pascal-Castroviejo):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-Es “destructor” en el juego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-No es consciente de que es molesto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-Muestra gran timidez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-No recoge los juguetes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-Cambia de juego constantemente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-Muestra preferencias por determinadas cosas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-Se aprende los diálogos de sus películas preferidas, incluso el tono de voz y suele ser el único periodo largo que se mantiene en una misma actividad.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250" name="249 Imagen"/>
          <p:cNvPicPr/>
          <p:nvPr/>
        </p:nvPicPr>
        <p:blipFill>
          <a:blip r:embed="rId2" cstate="print"/>
          <a:stretch/>
        </p:blipFill>
        <p:spPr>
          <a:xfrm>
            <a:off x="6192000" y="1440000"/>
            <a:ext cx="2533320" cy="180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  ED. INFANTIL (3-6 AÑOS)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288000" y="2743920"/>
            <a:ext cx="856800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253" name="TextShape 3"/>
          <p:cNvSpPr txBox="1"/>
          <p:nvPr/>
        </p:nvSpPr>
        <p:spPr>
          <a:xfrm>
            <a:off x="288000" y="1074960"/>
            <a:ext cx="8352000" cy="5045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s-ES" sz="2000" b="0" strike="noStrike" spc="-1" dirty="0">
                <a:latin typeface="Arial"/>
              </a:rPr>
              <a:t>-</a:t>
            </a:r>
            <a:r>
              <a:rPr lang="es-ES" sz="2000" b="0" strike="noStrike" spc="-1" dirty="0">
                <a:latin typeface="Calibri"/>
              </a:rPr>
              <a:t>Si antes de los seis años aparecen al menos seis síntomas: impulsividad, no guardar el turno en el juego, perder las cosas, no organizarse, no mantenerse sentado, contestar antes de que le pregunten... entonces puede existir un déficit de atención.</a:t>
            </a:r>
            <a:endParaRPr lang="es-ES" sz="2000" b="0" strike="noStrike" spc="-1" dirty="0">
              <a:latin typeface="Arial"/>
            </a:endParaRPr>
          </a:p>
          <a:p>
            <a:pPr algn="just"/>
            <a:endParaRPr lang="es-ES" sz="2000" b="0" strike="noStrike" spc="-1" dirty="0">
              <a:latin typeface="Arial"/>
            </a:endParaRPr>
          </a:p>
          <a:p>
            <a:pPr algn="just"/>
            <a:r>
              <a:rPr lang="es-ES" sz="2000" b="0" strike="noStrike" spc="-1" dirty="0">
                <a:latin typeface="Calibri"/>
              </a:rPr>
              <a:t>- "Debe pasar en casa y en el colegio, porque si no podría ser un problema de adaptación" (Vaquerizo Madrid, 2005).</a:t>
            </a:r>
            <a:endParaRPr lang="es-ES" sz="2000" b="0" strike="noStrike" spc="-1" dirty="0">
              <a:latin typeface="Arial"/>
            </a:endParaRPr>
          </a:p>
          <a:p>
            <a:pPr algn="just"/>
            <a:endParaRPr lang="es-ES" sz="2000" b="0" strike="noStrike" spc="-1" dirty="0">
              <a:latin typeface="Arial"/>
            </a:endParaRPr>
          </a:p>
          <a:p>
            <a:pPr algn="just"/>
            <a:r>
              <a:rPr lang="es-ES" sz="2000" b="0" strike="noStrike" spc="-1" dirty="0">
                <a:latin typeface="Calibri"/>
              </a:rPr>
              <a:t>-Los síntomas son desproporcionados para lo esperable a su edad y deben de darse por lo menos en dos ambientes por ejemplo, en casa y en el colegio.</a:t>
            </a:r>
            <a:endParaRPr lang="es-ES" sz="2000" b="0" strike="noStrike" spc="-1" dirty="0">
              <a:latin typeface="Arial"/>
            </a:endParaRPr>
          </a:p>
          <a:p>
            <a:pPr algn="just"/>
            <a:endParaRPr lang="es-ES" sz="1800" b="0" strike="noStrike" spc="-1" dirty="0">
              <a:latin typeface="Arial"/>
            </a:endParaRPr>
          </a:p>
          <a:p>
            <a:pPr algn="just"/>
            <a:r>
              <a:rPr lang="es-ES" sz="2200" b="0" strike="noStrike" spc="-1" dirty="0">
                <a:solidFill>
                  <a:srgbClr val="4B4B4B"/>
                </a:solidFill>
                <a:latin typeface="Calibri"/>
              </a:rPr>
              <a:t>-Los niños con TDAH inatentos son más difíciles de identificar porque pasan más desapercibidos al no ser tan conflictivos, "van a su aire" y hacen poco caso a los demás.  Sacan los juguetes de su sitio pero luego no les hacen caso, en clase no siguen el ritmo de los demás, se olvidan de sus tareas y organizan peor sus actividades.</a:t>
            </a:r>
            <a:endParaRPr lang="es-E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  ED. INFANTIL (3-6 AÑOS)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288000" y="2743920"/>
            <a:ext cx="8568000" cy="118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288000" y="1074960"/>
            <a:ext cx="8352000" cy="5045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es-ES" sz="1800" b="0" strike="noStrike" spc="-1">
                <a:latin typeface="Arial"/>
              </a:rPr>
              <a:t>-</a:t>
            </a:r>
            <a:r>
              <a:rPr lang="es-ES" sz="2200" b="0" strike="noStrike" spc="-1">
                <a:solidFill>
                  <a:srgbClr val="4B4B4B"/>
                </a:solidFill>
                <a:latin typeface="Calibri"/>
              </a:rPr>
              <a:t>El TDAH subtipo combinado, presenta precozmente una conducta disruptiva y alteraciones de la regulación emocional para su edad correspondiente, lo que repercute en una limitada  interacción social  e incluso  una difícil relación con sus padres.</a:t>
            </a:r>
            <a:endParaRPr lang="es-ES" sz="2200" b="0" strike="noStrike" spc="-1">
              <a:latin typeface="Arial"/>
            </a:endParaRPr>
          </a:p>
          <a:p>
            <a:pPr algn="just"/>
            <a:endParaRPr lang="es-ES" sz="2200" b="0" strike="noStrike" spc="-1">
              <a:latin typeface="Arial"/>
            </a:endParaRPr>
          </a:p>
          <a:p>
            <a:pPr algn="just"/>
            <a:r>
              <a:rPr lang="es-ES" sz="2200" b="0" strike="noStrike" spc="-1">
                <a:solidFill>
                  <a:srgbClr val="4B4B4B"/>
                </a:solidFill>
                <a:latin typeface="Calibri"/>
              </a:rPr>
              <a:t>-Estos niños, entre los 3 y 6 años, tienen de forma progresiva un menor nivel para la aceptación de las normas que los demás, tienen rabietas frecuentes, presentan más  conflictos con sus compañeros,  se pegan más con ellos y son intrépidos sin ver el peligro porque además tienen gran actividad motora y curiosidad por todo.</a:t>
            </a:r>
            <a:endParaRPr lang="es-ES" sz="2200" b="0" strike="noStrike" spc="-1">
              <a:latin typeface="Arial"/>
            </a:endParaRPr>
          </a:p>
        </p:txBody>
      </p:sp>
      <p:pic>
        <p:nvPicPr>
          <p:cNvPr id="257" name="256 Imagen"/>
          <p:cNvPicPr/>
          <p:nvPr/>
        </p:nvPicPr>
        <p:blipFill>
          <a:blip r:embed="rId2" cstate="print"/>
          <a:stretch/>
        </p:blipFill>
        <p:spPr>
          <a:xfrm>
            <a:off x="3779912" y="4869160"/>
            <a:ext cx="246672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  ED. INFANTIL (3-6 AÑOS)</a:t>
            </a:r>
            <a:endParaRPr lang="es-ES" sz="4400" b="0" strike="noStrike" spc="-1">
              <a:latin typeface="Arial"/>
            </a:endParaRPr>
          </a:p>
        </p:txBody>
      </p:sp>
      <p:pic>
        <p:nvPicPr>
          <p:cNvPr id="259" name="Picture 23"/>
          <p:cNvPicPr/>
          <p:nvPr/>
        </p:nvPicPr>
        <p:blipFill>
          <a:blip r:embed="rId2" cstate="print"/>
          <a:stretch/>
        </p:blipFill>
        <p:spPr>
          <a:xfrm>
            <a:off x="7164288" y="260280"/>
            <a:ext cx="1872072" cy="1944584"/>
          </a:xfrm>
          <a:prstGeom prst="rect">
            <a:avLst/>
          </a:prstGeom>
          <a:ln w="9360"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417554" y="1230315"/>
            <a:ext cx="8641080" cy="4599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Además son </a:t>
            </a:r>
            <a:r>
              <a:rPr lang="es-ES" sz="2400" strike="noStrike" spc="-1" dirty="0" err="1">
                <a:solidFill>
                  <a:srgbClr val="000000"/>
                </a:solidFill>
                <a:latin typeface="Calibri"/>
              </a:rPr>
              <a:t>niñ@s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 que…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-Tienen dificultades para seguir rutinas de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aula.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Desobedecen.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Son absorbentes.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Necesitan mucha supervisión.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Tienen un comportamiento muy movido e imprudente.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Cambian de juego constantemente.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Parece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que no siguen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ninguna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orden.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No se entretienen mucho con ninguna actividad.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Tienen  problemas de adaptación a las situaciones nuevas.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Reaccionan desproporcionadamente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a los estímulos ambientales.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ED. PRIMARIA (6-12 años)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324000" y="2669400"/>
            <a:ext cx="7016400" cy="36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-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263" name="Picture 5"/>
          <p:cNvPicPr/>
          <p:nvPr/>
        </p:nvPicPr>
        <p:blipFill>
          <a:blip r:embed="rId2" cstate="print"/>
          <a:stretch/>
        </p:blipFill>
        <p:spPr>
          <a:xfrm>
            <a:off x="6659640" y="5373720"/>
            <a:ext cx="2484000" cy="1483920"/>
          </a:xfrm>
          <a:prstGeom prst="rect">
            <a:avLst/>
          </a:prstGeom>
          <a:ln w="9360">
            <a:noFill/>
          </a:ln>
        </p:spPr>
      </p:pic>
      <p:sp>
        <p:nvSpPr>
          <p:cNvPr id="264" name="CustomShape 3"/>
          <p:cNvSpPr/>
          <p:nvPr/>
        </p:nvSpPr>
        <p:spPr>
          <a:xfrm>
            <a:off x="250920" y="1268760"/>
            <a:ext cx="8892720" cy="403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-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Les cuesta adquirir hábitos.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Se mueven en exceso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Se distraen con cualquier cosa.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-Realizan comentarios inapropiados que generan conflicto.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Persisten en los problemas de obediencia.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Pueden tener problemas de relación con los compañeros.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Se precipitan a la hora de responder a las preguntas.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Presentan dificultades de organización.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 Tienen problemas para seguir las instrucciones.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DIAGNÓSTICO TDAH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Arial"/>
              <a:buChar char="•"/>
            </a:pPr>
            <a:r>
              <a:rPr lang="es-ES" sz="2800" b="1" strike="noStrike" spc="-1">
                <a:solidFill>
                  <a:srgbClr val="000066"/>
                </a:solidFill>
                <a:latin typeface="Calibri"/>
              </a:rPr>
              <a:t>Clínico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66"/>
              </a:buClr>
              <a:buFont typeface="Arial"/>
              <a:buChar char="•"/>
            </a:pPr>
            <a:r>
              <a:rPr lang="es-ES" sz="2800" b="1" strike="noStrike" spc="-1">
                <a:solidFill>
                  <a:srgbClr val="000066"/>
                </a:solidFill>
                <a:latin typeface="Calibri"/>
              </a:rPr>
              <a:t>Basado en la presencia de</a:t>
            </a:r>
            <a:r>
              <a:rPr lang="es-ES" sz="28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800" b="1" u="sng" strike="noStrike" spc="-1">
                <a:solidFill>
                  <a:srgbClr val="663300"/>
                </a:solidFill>
                <a:uFillTx/>
                <a:latin typeface="Calibri"/>
              </a:rPr>
              <a:t>3 síntomas nucleares</a:t>
            </a:r>
            <a:r>
              <a:rPr lang="es-ES" sz="2800" b="1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s-ES" sz="2800" b="1" strike="noStrike" spc="-1">
                <a:solidFill>
                  <a:srgbClr val="000000"/>
                </a:solidFill>
                <a:latin typeface="Calibri"/>
              </a:rPr>
              <a:t>                    </a:t>
            </a:r>
            <a:r>
              <a:rPr lang="es-ES" sz="2800" b="1" strike="noStrike" spc="-1">
                <a:solidFill>
                  <a:srgbClr val="663300"/>
                </a:solidFill>
                <a:latin typeface="Calibri"/>
              </a:rPr>
              <a:t>-INATENCIÓN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s-ES" sz="2800" b="1" strike="noStrike" spc="-1">
                <a:solidFill>
                  <a:srgbClr val="663300"/>
                </a:solidFill>
                <a:latin typeface="Calibri"/>
              </a:rPr>
              <a:t>                    - HIPERACTIVIDAD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es-ES" sz="2800" b="1" strike="noStrike" spc="-1">
                <a:solidFill>
                  <a:srgbClr val="663300"/>
                </a:solidFill>
                <a:latin typeface="Calibri"/>
              </a:rPr>
              <a:t>                    - IMPULSIVIDAD</a:t>
            </a:r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ED. PRIMARIA (6-12 años)</a:t>
            </a:r>
            <a:endParaRPr lang="es-ES" sz="4400" b="0" strike="noStrike" spc="-1">
              <a:latin typeface="Arial"/>
            </a:endParaRPr>
          </a:p>
        </p:txBody>
      </p:sp>
      <p:pic>
        <p:nvPicPr>
          <p:cNvPr id="266" name="Picture 7"/>
          <p:cNvPicPr/>
          <p:nvPr/>
        </p:nvPicPr>
        <p:blipFill>
          <a:blip r:embed="rId2" cstate="print"/>
          <a:stretch/>
        </p:blipFill>
        <p:spPr>
          <a:xfrm>
            <a:off x="6659640" y="5229360"/>
            <a:ext cx="2484000" cy="1628280"/>
          </a:xfrm>
          <a:prstGeom prst="rect">
            <a:avLst/>
          </a:prstGeom>
          <a:ln w="9360">
            <a:noFill/>
          </a:ln>
        </p:spPr>
      </p:pic>
      <p:sp>
        <p:nvSpPr>
          <p:cNvPr id="267" name="CustomShape 2"/>
          <p:cNvSpPr/>
          <p:nvPr/>
        </p:nvSpPr>
        <p:spPr>
          <a:xfrm>
            <a:off x="324000" y="1556280"/>
            <a:ext cx="8568480" cy="3748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 Evitan realizar tareas que precisen de un esfuerzo mental sostenido.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Presentan las tareas escolares sucias y descuidadas.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 Cometen errores en las tareas escolares por descuido.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Se resisten a hacer la tarea.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Pierden u olvidan objetos necesarios.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Presentan baja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tolerancia a la frustración.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Tienen baja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autoestima.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Sus actuaciones se perciben como intencionadas, aunque sean consecuencia de su trastorno</a:t>
            </a:r>
            <a:r>
              <a:rPr lang="es-ES" sz="240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s-ES" sz="24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4400" b="1" strike="noStrike" spc="-1">
                <a:solidFill>
                  <a:srgbClr val="F07F09"/>
                </a:solidFill>
                <a:latin typeface="Calibri"/>
              </a:rPr>
              <a:t>ED. SECUNDARIA (+13)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24000" y="1020960"/>
            <a:ext cx="8640488" cy="449627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Son capaces de permanecer más tiempo sentados en clase.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Pueden manifestar apatía hacia el instituto.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Se aburren durante las clases.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es-ES" sz="2400" spc="-1" dirty="0" smtClean="0">
                <a:solidFill>
                  <a:srgbClr val="000000"/>
                </a:solidFill>
                <a:latin typeface="Calibri"/>
              </a:rPr>
              <a:t>Presentan d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ificultades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a la hora de asimilar conocimientos así como a la hora de trasmitirlos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Tendrán dificultades de organización y planificación.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Manifiestan problemas para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el control del tiempo.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Les cuesta establecer prioridades.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A pesar de que pueden ser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inteligentes,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sus calificaciones son bajas.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 Son capaces de sacar buenos resultados en unas asignaturas mientras que fracasan en otras.</a:t>
            </a:r>
            <a:endParaRPr lang="es-ES" sz="2400" strike="noStrike" spc="-1" dirty="0">
              <a:latin typeface="Arial"/>
            </a:endParaRPr>
          </a:p>
        </p:txBody>
      </p:sp>
      <p:pic>
        <p:nvPicPr>
          <p:cNvPr id="270" name="Picture 8"/>
          <p:cNvPicPr/>
          <p:nvPr/>
        </p:nvPicPr>
        <p:blipFill>
          <a:blip r:embed="rId2" cstate="print"/>
          <a:stretch/>
        </p:blipFill>
        <p:spPr>
          <a:xfrm>
            <a:off x="6588224" y="5301208"/>
            <a:ext cx="2376264" cy="1556432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23528" y="332656"/>
            <a:ext cx="8568952" cy="576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2000" b="1" u="sng" strike="noStrike" spc="-1" dirty="0">
                <a:solidFill>
                  <a:srgbClr val="FF6600"/>
                </a:solidFill>
                <a:uFillTx/>
                <a:latin typeface="Arial"/>
              </a:rPr>
              <a:t>Inatención</a:t>
            </a:r>
            <a:endParaRPr lang="es-ES" sz="2000" b="0" strike="noStrike" spc="-1" dirty="0">
              <a:latin typeface="Arial"/>
            </a:endParaRPr>
          </a:p>
          <a:p>
            <a:pPr algn="just"/>
            <a:r>
              <a:rPr lang="es-ES" sz="1600" b="1" strike="noStrike" spc="-1" dirty="0">
                <a:solidFill>
                  <a:srgbClr val="FF6600"/>
                </a:solidFill>
                <a:latin typeface="Arial"/>
              </a:rPr>
              <a:t>Dificultad </a:t>
            </a:r>
            <a:r>
              <a:rPr lang="es-ES" sz="1600" b="1" strike="noStrike" spc="-1" dirty="0" smtClean="0">
                <a:solidFill>
                  <a:srgbClr val="FF6600"/>
                </a:solidFill>
                <a:latin typeface="Arial"/>
              </a:rPr>
              <a:t>para mantener </a:t>
            </a:r>
            <a:r>
              <a:rPr lang="es-ES" sz="1600" b="1" strike="noStrike" spc="-1" dirty="0">
                <a:solidFill>
                  <a:srgbClr val="FF6600"/>
                </a:solidFill>
                <a:latin typeface="Arial"/>
              </a:rPr>
              <a:t>la concentración</a:t>
            </a:r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, ya sea </a:t>
            </a:r>
            <a:r>
              <a:rPr lang="es-ES" sz="1600" b="0" strike="noStrike" spc="-1" dirty="0" smtClean="0">
                <a:solidFill>
                  <a:srgbClr val="000000"/>
                </a:solidFill>
                <a:latin typeface="Arial"/>
              </a:rPr>
              <a:t>en una </a:t>
            </a:r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conversación larga, una clase, una película o un examen. Este síntoma tiene un</a:t>
            </a:r>
            <a:r>
              <a:rPr lang="es-E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600" b="1" strike="noStrike" spc="-1" dirty="0">
                <a:solidFill>
                  <a:srgbClr val="FF6600"/>
                </a:solidFill>
                <a:latin typeface="Arial"/>
              </a:rPr>
              <a:t>importante impacto</a:t>
            </a:r>
            <a:r>
              <a:rPr lang="es-ES" sz="1600" b="0" strike="noStrike" spc="-1" dirty="0">
                <a:solidFill>
                  <a:srgbClr val="FF6600"/>
                </a:solidFill>
                <a:latin typeface="Arial"/>
              </a:rPr>
              <a:t> </a:t>
            </a:r>
            <a:r>
              <a:rPr lang="es-ES" sz="1600" b="1" strike="noStrike" spc="-1" dirty="0">
                <a:solidFill>
                  <a:srgbClr val="FF6600"/>
                </a:solidFill>
                <a:latin typeface="Arial"/>
              </a:rPr>
              <a:t>en el rendimiento académico:</a:t>
            </a:r>
            <a:endParaRPr lang="es-ES" sz="1600" b="0" strike="noStrike" spc="-1" dirty="0">
              <a:latin typeface="Arial"/>
            </a:endParaRPr>
          </a:p>
          <a:p>
            <a:pPr algn="just"/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- Se distraen con frecuencia. </a:t>
            </a:r>
            <a:endParaRPr lang="es-ES" sz="1600" b="0" strike="noStrike" spc="-1" dirty="0">
              <a:latin typeface="Arial"/>
            </a:endParaRPr>
          </a:p>
          <a:p>
            <a:pPr algn="just"/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- No acaban lo que empiezan.</a:t>
            </a:r>
            <a:endParaRPr lang="es-ES" sz="1600" b="0" strike="noStrike" spc="-1" dirty="0">
              <a:latin typeface="Arial"/>
            </a:endParaRPr>
          </a:p>
          <a:p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- Se desmotivan en el transcurso de la tarea o actividad.       </a:t>
            </a:r>
            <a:endParaRPr lang="es-ES" sz="1600" b="0" strike="noStrike" spc="-1" dirty="0">
              <a:latin typeface="Arial"/>
            </a:endParaRPr>
          </a:p>
          <a:p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- Suelen evitar realizar tareas que requieran un esfuerzo mental prolongado.</a:t>
            </a:r>
            <a:endParaRPr lang="es-ES" sz="1600" b="0" strike="noStrike" spc="-1" dirty="0">
              <a:latin typeface="Arial"/>
            </a:endParaRPr>
          </a:p>
          <a:p>
            <a:endParaRPr lang="es-ES" sz="1600" b="0" strike="noStrike" spc="-1" dirty="0">
              <a:latin typeface="Arial"/>
            </a:endParaRPr>
          </a:p>
          <a:p>
            <a:r>
              <a:rPr lang="es-ES" sz="2000" b="1" u="sng" strike="noStrike" spc="-1" dirty="0">
                <a:solidFill>
                  <a:srgbClr val="FF6600"/>
                </a:solidFill>
                <a:uFillTx/>
                <a:latin typeface="Arial"/>
              </a:rPr>
              <a:t>Hiperactividad</a:t>
            </a:r>
            <a:endParaRPr lang="es-ES" sz="2000" b="0" strike="noStrike" spc="-1" dirty="0">
              <a:latin typeface="Arial"/>
            </a:endParaRPr>
          </a:p>
          <a:p>
            <a:pPr algn="just"/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La hiperactividad en la adolescencia, como en la edad adulta, no es tanto una hiperactividad motora, como una </a:t>
            </a:r>
            <a:r>
              <a:rPr lang="es-ES" sz="1600" b="1" strike="noStrike" spc="-1" dirty="0">
                <a:solidFill>
                  <a:srgbClr val="FF6600"/>
                </a:solidFill>
                <a:latin typeface="Arial"/>
              </a:rPr>
              <a:t>sensación inquietud e impaciencia interior, desasosiego</a:t>
            </a:r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. Se puede manifestar en:</a:t>
            </a:r>
            <a:endParaRPr lang="es-ES" sz="1600" b="0" strike="noStrike" spc="-1" dirty="0">
              <a:latin typeface="Arial"/>
            </a:endParaRPr>
          </a:p>
          <a:p>
            <a:pPr algn="just"/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- Incapacidad para permanecer quietos durante un largo tiempo.</a:t>
            </a:r>
            <a:endParaRPr lang="es-ES" sz="1600" b="0" strike="noStrike" spc="-1" dirty="0">
              <a:latin typeface="Arial"/>
            </a:endParaRPr>
          </a:p>
          <a:p>
            <a:pPr algn="just"/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- Dar golpecitos con los dedos o los pies.</a:t>
            </a:r>
            <a:endParaRPr lang="es-ES" sz="1600" b="0" strike="noStrike" spc="-1" dirty="0">
              <a:latin typeface="Arial"/>
            </a:endParaRPr>
          </a:p>
          <a:p>
            <a:pPr algn="just"/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- Morderse las uñas, darse vueltas en el pelo o juguetear con el bolígrafo…</a:t>
            </a:r>
            <a:endParaRPr lang="es-ES" sz="1600" b="0" strike="noStrike" spc="-1" dirty="0">
              <a:latin typeface="Arial"/>
            </a:endParaRPr>
          </a:p>
          <a:p>
            <a:pPr algn="just"/>
            <a:endParaRPr lang="es-ES" sz="1600" b="0" strike="noStrike" spc="-1" dirty="0">
              <a:latin typeface="Arial"/>
            </a:endParaRPr>
          </a:p>
          <a:p>
            <a:pPr algn="just"/>
            <a:r>
              <a:rPr lang="es-ES" sz="2000" b="1" u="sng" strike="noStrike" spc="-1" dirty="0">
                <a:solidFill>
                  <a:srgbClr val="FF6600"/>
                </a:solidFill>
                <a:uFillTx/>
                <a:latin typeface="Arial"/>
              </a:rPr>
              <a:t>Impulsividad</a:t>
            </a:r>
            <a:endParaRPr lang="es-ES" sz="2000" b="0" strike="noStrike" spc="-1" dirty="0">
              <a:latin typeface="Arial"/>
            </a:endParaRPr>
          </a:p>
          <a:p>
            <a:pPr algn="just"/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Suelen entrometerse en conversaciones ajenas e interrumpir con frecuencia, ofendiendo o invadiendo el espacio de los demás. por lo que </a:t>
            </a:r>
            <a:r>
              <a:rPr lang="es-ES" sz="1600" b="1" strike="noStrike" spc="-1" dirty="0">
                <a:solidFill>
                  <a:srgbClr val="FF6600"/>
                </a:solidFill>
                <a:latin typeface="Arial"/>
              </a:rPr>
              <a:t>se les puede percibir como “maleducados”</a:t>
            </a:r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. Pueden ser</a:t>
            </a:r>
            <a:r>
              <a:rPr lang="es-ES" sz="1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1600" b="1" strike="noStrike" spc="-1" dirty="0">
                <a:solidFill>
                  <a:srgbClr val="FF6600"/>
                </a:solidFill>
                <a:latin typeface="Arial"/>
              </a:rPr>
              <a:t>impacientes</a:t>
            </a:r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, sintiéndose incapaces de hacer una cola.</a:t>
            </a:r>
            <a:endParaRPr lang="es-ES" sz="1600" b="0" strike="noStrike" spc="-1" dirty="0">
              <a:latin typeface="Arial"/>
            </a:endParaRPr>
          </a:p>
          <a:p>
            <a:pPr algn="just"/>
            <a:r>
              <a:rPr lang="es-ES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s-ES" sz="1600" b="0" strike="noStrike" spc="-1" dirty="0">
              <a:latin typeface="Arial"/>
            </a:endParaRPr>
          </a:p>
          <a:p>
            <a:pPr algn="just"/>
            <a:endParaRPr lang="es-ES" sz="1600" b="0" strike="noStrike" spc="-1" dirty="0">
              <a:latin typeface="Arial"/>
            </a:endParaRPr>
          </a:p>
        </p:txBody>
      </p:sp>
      <p:pic>
        <p:nvPicPr>
          <p:cNvPr id="272" name="Picture 2"/>
          <p:cNvPicPr/>
          <p:nvPr/>
        </p:nvPicPr>
        <p:blipFill>
          <a:blip r:embed="rId4" cstate="print"/>
          <a:stretch/>
        </p:blipFill>
        <p:spPr>
          <a:xfrm>
            <a:off x="73080" y="5832360"/>
            <a:ext cx="1619280" cy="9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31640" y="503280"/>
            <a:ext cx="8352000" cy="93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s-ES" sz="1800" b="0" strike="noStrike" spc="-1">
              <a:latin typeface="Arial"/>
            </a:endParaRPr>
          </a:p>
          <a:p>
            <a:pPr algn="just"/>
            <a:endParaRPr lang="es-ES" sz="1800" b="0" strike="noStrike" spc="-1">
              <a:latin typeface="Arial"/>
            </a:endParaRPr>
          </a:p>
        </p:txBody>
      </p:sp>
      <p:pic>
        <p:nvPicPr>
          <p:cNvPr id="274" name="Picture 2"/>
          <p:cNvPicPr/>
          <p:nvPr/>
        </p:nvPicPr>
        <p:blipFill>
          <a:blip r:embed="rId4" cstate="print"/>
          <a:stretch/>
        </p:blipFill>
        <p:spPr>
          <a:xfrm>
            <a:off x="7415280" y="5796000"/>
            <a:ext cx="1619280" cy="971640"/>
          </a:xfrm>
          <a:prstGeom prst="rect">
            <a:avLst/>
          </a:prstGeom>
          <a:ln>
            <a:noFill/>
          </a:ln>
        </p:spPr>
      </p:pic>
      <p:sp>
        <p:nvSpPr>
          <p:cNvPr id="275" name="CustomShape 2"/>
          <p:cNvSpPr/>
          <p:nvPr/>
        </p:nvSpPr>
        <p:spPr>
          <a:xfrm>
            <a:off x="431640" y="216000"/>
            <a:ext cx="8568000" cy="594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Clr>
                <a:srgbClr val="000000"/>
              </a:buClr>
              <a:buSzPct val="45000"/>
            </a:pPr>
            <a:r>
              <a:rPr lang="es-ES" sz="2400" b="1" strike="noStrike" spc="-1" dirty="0">
                <a:solidFill>
                  <a:srgbClr val="CC6600"/>
                </a:solidFill>
                <a:latin typeface="Arial"/>
              </a:rPr>
              <a:t>Tipos de Perfiles </a:t>
            </a:r>
            <a:r>
              <a:rPr lang="es-ES" sz="2400" b="1" strike="noStrike" spc="-1" dirty="0" err="1">
                <a:solidFill>
                  <a:srgbClr val="CC6600"/>
                </a:solidFill>
                <a:latin typeface="Arial"/>
              </a:rPr>
              <a:t>cogntivo</a:t>
            </a:r>
            <a:r>
              <a:rPr lang="es-ES" sz="2400" b="1" strike="noStrike" spc="-1" dirty="0">
                <a:solidFill>
                  <a:srgbClr val="CC6600"/>
                </a:solidFill>
                <a:latin typeface="Arial"/>
              </a:rPr>
              <a:t>-conductuales de TDAH en la Adolescencia</a:t>
            </a:r>
            <a:endParaRPr lang="es-E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1800" b="0" strike="noStrike" spc="-1" dirty="0">
              <a:latin typeface="Arial"/>
            </a:endParaRPr>
          </a:p>
          <a:p>
            <a:pPr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s-ES" sz="2400" b="0" strike="noStrike" spc="-1" dirty="0">
                <a:solidFill>
                  <a:srgbClr val="CC6600"/>
                </a:solidFill>
                <a:latin typeface="Arial"/>
              </a:rPr>
              <a:t>El adolescente </a:t>
            </a:r>
            <a:r>
              <a:rPr lang="es-ES" sz="2400" b="1" strike="noStrike" spc="-1" dirty="0" smtClean="0">
                <a:solidFill>
                  <a:srgbClr val="CC6600"/>
                </a:solidFill>
                <a:latin typeface="Arial"/>
              </a:rPr>
              <a:t>inatento</a:t>
            </a:r>
            <a:r>
              <a:rPr lang="es-ES" sz="2400" b="0" strike="noStrike" spc="-1" dirty="0" smtClean="0">
                <a:solidFill>
                  <a:srgbClr val="CC6600"/>
                </a:solidFill>
                <a:latin typeface="Arial"/>
              </a:rPr>
              <a:t> presenta:</a:t>
            </a:r>
            <a:endParaRPr lang="es-ES" sz="24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Déficit de atención sostenida y selectiva.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Inmadurez (cognitiva y emocional)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Introversión y/o escasa expresividad.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Dificultades en las relaciones sociales.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Falta de iniciativa y/o </a:t>
            </a:r>
            <a:r>
              <a:rPr lang="es-ES" sz="2000" b="0" strike="noStrike" spc="-1" dirty="0" err="1">
                <a:solidFill>
                  <a:srgbClr val="000000"/>
                </a:solidFill>
                <a:latin typeface="Arial"/>
              </a:rPr>
              <a:t>hipoactividad</a:t>
            </a: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Poco resolutivos.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Falta de autonomía.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Falta de intereses.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Dependencia del entorno para iniciar y concluir las tareas y actividades.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Problemas académicos y del aprendizaje</a:t>
            </a:r>
            <a:endParaRPr lang="es-ES" sz="2000" b="0" strike="noStrike" spc="-1" dirty="0">
              <a:latin typeface="Arial"/>
            </a:endParaRPr>
          </a:p>
          <a:p>
            <a:pPr marL="216000" indent="-216000"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Fracaso escolar.</a:t>
            </a:r>
            <a:endParaRPr lang="es-E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31640" y="503280"/>
            <a:ext cx="8352000" cy="93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s-ES" sz="1800" b="0" strike="noStrike" spc="-1">
              <a:latin typeface="Arial"/>
            </a:endParaRPr>
          </a:p>
          <a:p>
            <a:pPr algn="just"/>
            <a:endParaRPr lang="es-ES" sz="1800" b="0" strike="noStrike" spc="-1">
              <a:latin typeface="Arial"/>
            </a:endParaRPr>
          </a:p>
        </p:txBody>
      </p:sp>
      <p:pic>
        <p:nvPicPr>
          <p:cNvPr id="277" name="Picture 2"/>
          <p:cNvPicPr/>
          <p:nvPr/>
        </p:nvPicPr>
        <p:blipFill>
          <a:blip r:embed="rId4" cstate="print"/>
          <a:stretch/>
        </p:blipFill>
        <p:spPr>
          <a:xfrm>
            <a:off x="7380360" y="5886360"/>
            <a:ext cx="1619280" cy="971640"/>
          </a:xfrm>
          <a:prstGeom prst="rect">
            <a:avLst/>
          </a:prstGeom>
          <a:ln>
            <a:noFill/>
          </a:ln>
        </p:spPr>
      </p:pic>
      <p:sp>
        <p:nvSpPr>
          <p:cNvPr id="278" name="CustomShape 2"/>
          <p:cNvSpPr/>
          <p:nvPr/>
        </p:nvSpPr>
        <p:spPr>
          <a:xfrm>
            <a:off x="216000" y="287280"/>
            <a:ext cx="8928000" cy="594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buClr>
                <a:srgbClr val="000000"/>
              </a:buClr>
              <a:buSzPct val="45000"/>
            </a:pPr>
            <a:r>
              <a:rPr lang="es-ES" sz="2400" b="1" strike="noStrike" spc="-1" dirty="0">
                <a:solidFill>
                  <a:srgbClr val="CC6600"/>
                </a:solidFill>
                <a:latin typeface="Arial"/>
              </a:rPr>
              <a:t>Tipos de Perfiles </a:t>
            </a:r>
            <a:r>
              <a:rPr lang="es-ES" sz="2400" b="1" strike="noStrike" spc="-1" dirty="0" err="1">
                <a:solidFill>
                  <a:srgbClr val="CC6600"/>
                </a:solidFill>
                <a:latin typeface="Arial"/>
              </a:rPr>
              <a:t>cogntivo</a:t>
            </a:r>
            <a:r>
              <a:rPr lang="es-ES" sz="2400" b="1" strike="noStrike" spc="-1" dirty="0">
                <a:solidFill>
                  <a:srgbClr val="CC6600"/>
                </a:solidFill>
                <a:latin typeface="Arial"/>
              </a:rPr>
              <a:t>-conductuales de TDAH en la Adolescencia</a:t>
            </a:r>
            <a:endParaRPr lang="es-E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1800" b="0" strike="noStrike" spc="-1" dirty="0">
              <a:latin typeface="Arial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es-ES" sz="2000" b="1" strike="noStrike" spc="-1" dirty="0">
                <a:solidFill>
                  <a:srgbClr val="CC6600"/>
                </a:solidFill>
                <a:latin typeface="Arial"/>
              </a:rPr>
              <a:t>El adolescente </a:t>
            </a:r>
            <a:r>
              <a:rPr lang="es-ES" sz="2000" b="1" strike="noStrike" spc="-1" dirty="0" smtClean="0">
                <a:solidFill>
                  <a:srgbClr val="CC6600"/>
                </a:solidFill>
                <a:latin typeface="Arial"/>
              </a:rPr>
              <a:t>hiperactivo presenta:</a:t>
            </a:r>
            <a:endParaRPr lang="es-ES" sz="2000" b="0" strike="noStrike" spc="-1" dirty="0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338769" y="1887120"/>
            <a:ext cx="7653240" cy="4377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Distractibilidad.</a:t>
            </a:r>
            <a:endParaRPr lang="es-ES" sz="1800" b="0" strike="noStrike" spc="-1" dirty="0"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Extroversión.</a:t>
            </a:r>
            <a:endParaRPr lang="es-ES" sz="1800" b="0" strike="noStrike" spc="-1" dirty="0"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Poco </a:t>
            </a:r>
            <a:r>
              <a:rPr lang="es-ES" sz="1800" b="0" strike="noStrike" spc="-1" dirty="0" smtClean="0">
                <a:solidFill>
                  <a:srgbClr val="000000"/>
                </a:solidFill>
                <a:latin typeface="Arial"/>
              </a:rPr>
              <a:t>cuidado en sus trabajos.</a:t>
            </a:r>
            <a:endParaRPr lang="es-ES" sz="1800" b="0" strike="noStrike" spc="-1" dirty="0"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Dificultades en las relaciones sociales.</a:t>
            </a:r>
            <a:endParaRPr lang="es-ES" sz="1800" b="0" strike="noStrike" spc="-1" dirty="0"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Poco </a:t>
            </a:r>
            <a:r>
              <a:rPr lang="es-ES" sz="1800" b="0" strike="noStrike" spc="-1" dirty="0" smtClean="0">
                <a:solidFill>
                  <a:srgbClr val="000000"/>
                </a:solidFill>
                <a:latin typeface="Arial"/>
              </a:rPr>
              <a:t>resolución.</a:t>
            </a:r>
            <a:endParaRPr lang="es-ES" sz="1800" b="0" strike="noStrike" spc="-1" dirty="0"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Necesidad de estar permanentemente haciendo cosas.</a:t>
            </a:r>
            <a:endParaRPr lang="es-ES" sz="1800" b="0" strike="noStrike" spc="-1" dirty="0"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Sobrecarga de intereses (objetivos, metas personales).</a:t>
            </a:r>
            <a:endParaRPr lang="es-ES" sz="1800" b="0" strike="noStrike" spc="-1" dirty="0"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Dificultad para concluir una tarea.</a:t>
            </a:r>
            <a:endParaRPr lang="es-ES" sz="1800" b="0" strike="noStrike" spc="-1" dirty="0">
              <a:latin typeface="Arial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</a:rPr>
              <a:t>Necesidad de movimiento y acción constante.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176040" y="-18252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31640" y="503280"/>
            <a:ext cx="8352000" cy="93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s-ES" sz="1800" b="0" strike="noStrike" spc="-1">
              <a:latin typeface="Arial"/>
            </a:endParaRPr>
          </a:p>
          <a:p>
            <a:pPr algn="just"/>
            <a:endParaRPr lang="es-ES" sz="1800" b="0" strike="noStrike" spc="-1">
              <a:latin typeface="Arial"/>
            </a:endParaRPr>
          </a:p>
        </p:txBody>
      </p:sp>
      <p:pic>
        <p:nvPicPr>
          <p:cNvPr id="282" name="Picture 2"/>
          <p:cNvPicPr/>
          <p:nvPr/>
        </p:nvPicPr>
        <p:blipFill>
          <a:blip r:embed="rId4" cstate="print"/>
          <a:stretch/>
        </p:blipFill>
        <p:spPr>
          <a:xfrm>
            <a:off x="6877080" y="5653080"/>
            <a:ext cx="1619280" cy="971640"/>
          </a:xfrm>
          <a:prstGeom prst="rect">
            <a:avLst/>
          </a:prstGeom>
          <a:ln>
            <a:noFill/>
          </a:ln>
        </p:spPr>
      </p:pic>
      <p:sp>
        <p:nvSpPr>
          <p:cNvPr id="283" name="CustomShape 2"/>
          <p:cNvSpPr/>
          <p:nvPr/>
        </p:nvSpPr>
        <p:spPr>
          <a:xfrm>
            <a:off x="216000" y="287280"/>
            <a:ext cx="8928000" cy="594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buClr>
                <a:srgbClr val="000000"/>
              </a:buClr>
              <a:buSzPct val="45000"/>
            </a:pPr>
            <a:r>
              <a:rPr lang="es-ES" sz="2800" b="1" strike="noStrike" spc="-1" dirty="0">
                <a:solidFill>
                  <a:srgbClr val="FF950E"/>
                </a:solidFill>
                <a:latin typeface="Arial"/>
              </a:rPr>
              <a:t>Tipos de Perfiles </a:t>
            </a:r>
            <a:r>
              <a:rPr lang="es-ES" sz="2800" b="1" strike="noStrike" spc="-1" dirty="0" smtClean="0">
                <a:solidFill>
                  <a:srgbClr val="FF950E"/>
                </a:solidFill>
                <a:latin typeface="Arial"/>
              </a:rPr>
              <a:t>cognitivo-conductuales </a:t>
            </a:r>
            <a:r>
              <a:rPr lang="es-ES" sz="2800" b="1" strike="noStrike" spc="-1" dirty="0">
                <a:solidFill>
                  <a:srgbClr val="FF950E"/>
                </a:solidFill>
                <a:latin typeface="Arial"/>
              </a:rPr>
              <a:t>de TDAH en la Adolescencia</a:t>
            </a:r>
            <a:endParaRPr lang="es-ES" sz="28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2000" b="0" strike="noStrike" spc="-1" dirty="0">
              <a:latin typeface="Arial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es-ES" sz="2400" b="1" strike="noStrike" spc="-1" dirty="0">
                <a:solidFill>
                  <a:srgbClr val="FF950E"/>
                </a:solidFill>
                <a:latin typeface="Arial"/>
              </a:rPr>
              <a:t>El adolescente </a:t>
            </a:r>
            <a:r>
              <a:rPr lang="es-ES" sz="2400" b="1" strike="noStrike" spc="-1" dirty="0" smtClean="0">
                <a:solidFill>
                  <a:srgbClr val="FF950E"/>
                </a:solidFill>
                <a:latin typeface="Arial"/>
              </a:rPr>
              <a:t>impulsivo presenta:</a:t>
            </a:r>
            <a:endParaRPr lang="es-ES" sz="2400" b="0" strike="noStrike" spc="-1" dirty="0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266760" y="1916832"/>
            <a:ext cx="8516880" cy="42139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Gran dificultad para aceptar la autoridad y los límites a su comportamiento.</a:t>
            </a:r>
            <a:endParaRPr lang="es-ES" sz="2000" b="0" strike="noStrike" spc="-1" dirty="0">
              <a:latin typeface="Arial"/>
            </a:endParaRPr>
          </a:p>
          <a:p>
            <a:pPr marL="216000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Búsqueda insaciable de recompensas y refuerzos positivos inmediatos.</a:t>
            </a:r>
            <a:endParaRPr lang="es-ES" sz="2000" b="0" strike="noStrike" spc="-1" dirty="0">
              <a:latin typeface="Arial"/>
            </a:endParaRPr>
          </a:p>
          <a:p>
            <a:pPr marL="216000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Necesidad de reconocer los resultados positivos de sus actos y obtener recompensas de forma inmediata.</a:t>
            </a:r>
            <a:endParaRPr lang="es-ES" sz="2000" b="0" strike="noStrike" spc="-1" dirty="0">
              <a:latin typeface="Arial"/>
            </a:endParaRPr>
          </a:p>
          <a:p>
            <a:pPr marL="216000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Actitud desafiante (negarse a obedecer y desafiar constantemente la autoridad).</a:t>
            </a:r>
            <a:endParaRPr lang="es-ES" sz="2000" b="0" strike="noStrike" spc="-1" dirty="0">
              <a:latin typeface="Arial"/>
            </a:endParaRPr>
          </a:p>
          <a:p>
            <a:pPr marL="216000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Mayor predisposición a sufrir accidentes</a:t>
            </a:r>
            <a:endParaRPr lang="es-ES" sz="2000" b="0" strike="noStrike" spc="-1" dirty="0">
              <a:latin typeface="Arial"/>
            </a:endParaRPr>
          </a:p>
          <a:p>
            <a:pPr marL="216000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Mayor riesgo de adicciones</a:t>
            </a:r>
            <a:endParaRPr lang="es-ES" sz="2000" b="0" strike="noStrike" spc="-1" dirty="0">
              <a:latin typeface="Arial"/>
            </a:endParaRPr>
          </a:p>
          <a:p>
            <a:pPr marL="216000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</a:rPr>
              <a:t>Abandono y/o rechazo hacia los estudios.</a:t>
            </a:r>
            <a:endParaRPr lang="es-E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95280" y="260280"/>
            <a:ext cx="874836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s-ES" sz="3600" b="1" strike="noStrike" spc="-1">
                <a:solidFill>
                  <a:srgbClr val="F07F09"/>
                </a:solidFill>
                <a:latin typeface="Calibri"/>
              </a:rPr>
              <a:t>¿QUÉ HACER ANTE LA SOSPECHA?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324000" y="1197720"/>
            <a:ext cx="7016400" cy="36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-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324000" y="899280"/>
            <a:ext cx="8568480" cy="533803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1.Adoptar medidas individualizadas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2.Dar la </a:t>
            </a:r>
            <a:r>
              <a:rPr lang="es-ES" sz="2400" strike="noStrike" spc="-1" dirty="0">
                <a:solidFill>
                  <a:srgbClr val="0070C0"/>
                </a:solidFill>
                <a:latin typeface="Calibri"/>
              </a:rPr>
              <a:t>“</a:t>
            </a:r>
            <a:r>
              <a:rPr lang="es-ES" sz="2400" strike="noStrike" spc="-1" dirty="0">
                <a:solidFill>
                  <a:srgbClr val="663300"/>
                </a:solidFill>
                <a:latin typeface="Calibri"/>
              </a:rPr>
              <a:t>voz de alarma</a:t>
            </a:r>
            <a:r>
              <a:rPr lang="es-ES" sz="2400" strike="noStrike" spc="-1" dirty="0">
                <a:solidFill>
                  <a:srgbClr val="0070C0"/>
                </a:solidFill>
                <a:latin typeface="Calibri"/>
              </a:rPr>
              <a:t>”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al Departamento de Orientación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3. Valoración por el </a:t>
            </a:r>
            <a:r>
              <a:rPr lang="es-ES" sz="2400" strike="noStrike" spc="-1" dirty="0">
                <a:solidFill>
                  <a:srgbClr val="663300"/>
                </a:solidFill>
                <a:latin typeface="Calibri"/>
              </a:rPr>
              <a:t>Orientador</a:t>
            </a:r>
            <a:r>
              <a:rPr lang="es-ES" sz="2400" strike="noStrike" spc="-1" dirty="0" smtClean="0">
                <a:solidFill>
                  <a:srgbClr val="663300"/>
                </a:solidFill>
                <a:latin typeface="Calibri"/>
              </a:rPr>
              <a:t>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4. Si se confirma sospecha: Hablar con la</a:t>
            </a:r>
            <a:r>
              <a:rPr lang="es-ES" sz="2400" strike="noStrike" spc="-1" dirty="0">
                <a:solidFill>
                  <a:srgbClr val="663300"/>
                </a:solidFill>
                <a:latin typeface="Calibri"/>
              </a:rPr>
              <a:t> familia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y plantear </a:t>
            </a:r>
            <a:r>
              <a:rPr lang="es-ES" sz="2400" strike="noStrike" spc="-1" dirty="0">
                <a:solidFill>
                  <a:srgbClr val="663300"/>
                </a:solidFill>
                <a:latin typeface="Calibri"/>
              </a:rPr>
              <a:t>Adaptación Pedagógica</a:t>
            </a:r>
            <a:r>
              <a:rPr lang="es-ES" sz="2400" strike="noStrike" spc="-1" dirty="0">
                <a:solidFill>
                  <a:srgbClr val="0070C0"/>
                </a:solidFill>
                <a:latin typeface="Calibri"/>
              </a:rPr>
              <a:t> 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(temporal, metodológica y/o de contenidos curriculares si precisa).Recomendar que contacten con su </a:t>
            </a:r>
            <a:r>
              <a:rPr lang="es-ES" sz="2400" strike="noStrike" spc="-1" dirty="0">
                <a:solidFill>
                  <a:srgbClr val="663300"/>
                </a:solidFill>
                <a:latin typeface="Calibri"/>
              </a:rPr>
              <a:t>pediatra/médico de familia</a:t>
            </a:r>
            <a:r>
              <a:rPr lang="es-ES" sz="2400" strike="noStrike" spc="-1" dirty="0" smtClean="0">
                <a:solidFill>
                  <a:srgbClr val="663300"/>
                </a:solidFill>
                <a:latin typeface="Calibri"/>
              </a:rPr>
              <a:t>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5. Siempre hay que prestar atención especial a las </a:t>
            </a:r>
            <a:r>
              <a:rPr lang="es-ES" sz="2400" strike="noStrike" spc="-1" dirty="0">
                <a:solidFill>
                  <a:srgbClr val="663300"/>
                </a:solidFill>
                <a:latin typeface="Calibri"/>
              </a:rPr>
              <a:t>necesidades específicas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 de cada </a:t>
            </a:r>
            <a:r>
              <a:rPr lang="es-ES" sz="2400" strike="noStrike" spc="-1" dirty="0" err="1">
                <a:solidFill>
                  <a:srgbClr val="000000"/>
                </a:solidFill>
                <a:latin typeface="Calibri"/>
              </a:rPr>
              <a:t>niñ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@ con TDAH: de lectura, escritura, psicomotricidad, expresión, etc.</a:t>
            </a:r>
            <a:endParaRPr lang="es-ES" sz="2400" strike="noStrike" spc="-1" dirty="0">
              <a:latin typeface="Arial"/>
            </a:endParaRPr>
          </a:p>
        </p:txBody>
      </p:sp>
      <p:pic>
        <p:nvPicPr>
          <p:cNvPr id="288" name="Picture 8"/>
          <p:cNvPicPr/>
          <p:nvPr/>
        </p:nvPicPr>
        <p:blipFill>
          <a:blip r:embed="rId2" cstate="print"/>
          <a:stretch/>
        </p:blipFill>
        <p:spPr>
          <a:xfrm>
            <a:off x="4644008" y="5589240"/>
            <a:ext cx="4104352" cy="1268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95280" y="260280"/>
            <a:ext cx="874836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s-ES" sz="3600" b="1" strike="noStrike" spc="-1">
                <a:solidFill>
                  <a:srgbClr val="F07F09"/>
                </a:solidFill>
                <a:latin typeface="Calibri"/>
              </a:rPr>
              <a:t>¿QUÉ HACER ANTE LA SOSPECHA?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324000" y="1197720"/>
            <a:ext cx="7016400" cy="36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-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324000" y="1052736"/>
            <a:ext cx="8352456" cy="547260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1.Adoptar medidas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individualizadas</a:t>
            </a:r>
            <a:endParaRPr lang="es-ES" sz="240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 Cuando un profesor/a observa algunas manifestaciones características del TDAH y que interfieren en el desarrollo de la clase o en el funcionamiento del propi@ </a:t>
            </a:r>
            <a:r>
              <a:rPr lang="es-ES" sz="2400" strike="noStrike" spc="-1" dirty="0" err="1">
                <a:solidFill>
                  <a:srgbClr val="000000"/>
                </a:solidFill>
                <a:latin typeface="Calibri"/>
              </a:rPr>
              <a:t>alumn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@  puede poner en marcha estrategias  generales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: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-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En cuanto la organización: disposición en el aula, control estimular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…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Control/Manejo conductual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 - Etc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es-ES" sz="240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Tras poner en marcha estas medidas y pasado un tiempo prudencial, si no se observan cambios se debe dar “voz de alarma” al Orientador/a</a:t>
            </a:r>
            <a:r>
              <a:rPr lang="es-ES" sz="2400" strike="noStrike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es-ES" sz="2400" spc="-1" dirty="0" smtClean="0">
                <a:solidFill>
                  <a:srgbClr val="000000"/>
                </a:solidFill>
                <a:latin typeface="Calibri"/>
              </a:rPr>
              <a:t>(paso 2)</a:t>
            </a:r>
            <a:endParaRPr lang="es-ES" sz="2400" strike="noStrike" spc="-1" dirty="0">
              <a:latin typeface="Arial"/>
            </a:endParaRPr>
          </a:p>
        </p:txBody>
      </p:sp>
      <p:pic>
        <p:nvPicPr>
          <p:cNvPr id="292" name="291 Imagen"/>
          <p:cNvPicPr/>
          <p:nvPr/>
        </p:nvPicPr>
        <p:blipFill>
          <a:blip r:embed="rId2" cstate="print"/>
          <a:stretch/>
        </p:blipFill>
        <p:spPr>
          <a:xfrm>
            <a:off x="6300192" y="3783880"/>
            <a:ext cx="2258960" cy="13827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395280" y="260280"/>
            <a:ext cx="874836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s-ES" sz="3600" b="1" strike="noStrike" spc="-1">
                <a:solidFill>
                  <a:srgbClr val="F07F09"/>
                </a:solidFill>
                <a:latin typeface="Calibri"/>
              </a:rPr>
              <a:t>¿QUÉ HACER ANTE LA SOSPECHA?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324000" y="1197720"/>
            <a:ext cx="7016400" cy="36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-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324000" y="1185840"/>
            <a:ext cx="8748000" cy="46194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3. VALORACIÓN E INTERVENCIÓN DEL DEPT. DE ORIENTACIÓN: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-Intervención precedida de una solicitud por escrito (familia/profesorado) . En ella se especifica el motivo de la solicitud, primeras señales de alarma, cuando tuvieron lugar y su duración y qué medidas se han adoptado hasta el momento.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-La solicitud debe contar con la autorización de los tutores legales del/a </a:t>
            </a:r>
            <a:r>
              <a:rPr lang="es-ES" sz="2400" strike="noStrike" spc="-1" dirty="0" err="1">
                <a:solidFill>
                  <a:srgbClr val="000000"/>
                </a:solidFill>
                <a:latin typeface="Calibri"/>
              </a:rPr>
              <a:t>niñ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@.</a:t>
            </a: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strike="noStrike" spc="-1" dirty="0">
                <a:solidFill>
                  <a:srgbClr val="000000"/>
                </a:solidFill>
                <a:latin typeface="Calibri"/>
              </a:rPr>
              <a:t>- Inicio de la Valoración Psicopedagógica. </a:t>
            </a:r>
            <a:endParaRPr lang="es-ES" sz="2400" strike="noStrike" spc="-1" dirty="0">
              <a:latin typeface="Arial"/>
            </a:endParaRPr>
          </a:p>
        </p:txBody>
      </p:sp>
      <p:pic>
        <p:nvPicPr>
          <p:cNvPr id="296" name="295 Imagen"/>
          <p:cNvPicPr/>
          <p:nvPr/>
        </p:nvPicPr>
        <p:blipFill>
          <a:blip r:embed="rId2" cstate="print"/>
          <a:stretch/>
        </p:blipFill>
        <p:spPr>
          <a:xfrm>
            <a:off x="5954476" y="4582640"/>
            <a:ext cx="2771848" cy="193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95280" y="260280"/>
            <a:ext cx="867672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3600" b="1" strike="noStrike" spc="-1">
                <a:solidFill>
                  <a:srgbClr val="F07F09"/>
                </a:solidFill>
                <a:latin typeface="Calibri"/>
              </a:rPr>
              <a:t>FASES VALORACIÓN PSICOPEDAGÓGICA: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399600" y="1293120"/>
            <a:ext cx="7016400" cy="4466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es-ES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1. RECOGIDA DE INFORMACIÓN.</a:t>
            </a: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-Entrevista con profesores/tutores.</a:t>
            </a: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-Entrevista con los padres.</a:t>
            </a: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2. OBSERVACIÓN DEL ALUMN@:</a:t>
            </a: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-En el aula con los </a:t>
            </a:r>
            <a:r>
              <a:rPr lang="es-ES" sz="2000" strike="noStrike" spc="-1" dirty="0" err="1">
                <a:solidFill>
                  <a:srgbClr val="000000"/>
                </a:solidFill>
                <a:latin typeface="Arial"/>
              </a:rPr>
              <a:t>compañer@s</a:t>
            </a: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-En el patio</a:t>
            </a: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- Interacción con el/la orientador/a</a:t>
            </a: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strike="noStrike" spc="-1" dirty="0">
                <a:solidFill>
                  <a:srgbClr val="000000"/>
                </a:solidFill>
                <a:latin typeface="Arial"/>
              </a:rPr>
              <a:t>3. CUESTIONARIOS DE CRIBADO.</a:t>
            </a:r>
            <a:endParaRPr lang="es-ES" sz="200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 dirty="0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324000" y="1265760"/>
            <a:ext cx="8280000" cy="82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300" name="299 Imagen"/>
          <p:cNvPicPr/>
          <p:nvPr/>
        </p:nvPicPr>
        <p:blipFill>
          <a:blip r:embed="rId2" cstate="print"/>
          <a:stretch/>
        </p:blipFill>
        <p:spPr>
          <a:xfrm>
            <a:off x="5904000" y="1341720"/>
            <a:ext cx="2161800" cy="2114280"/>
          </a:xfrm>
          <a:prstGeom prst="rect">
            <a:avLst/>
          </a:prstGeom>
          <a:ln>
            <a:noFill/>
          </a:ln>
        </p:spPr>
      </p:pic>
      <p:pic>
        <p:nvPicPr>
          <p:cNvPr id="301" name="300 Imagen"/>
          <p:cNvPicPr/>
          <p:nvPr/>
        </p:nvPicPr>
        <p:blipFill>
          <a:blip r:embed="rId3" cstate="print"/>
          <a:stretch/>
        </p:blipFill>
        <p:spPr>
          <a:xfrm>
            <a:off x="5803920" y="3768480"/>
            <a:ext cx="2476080" cy="184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F07F09"/>
                </a:solidFill>
                <a:latin typeface="Arial"/>
              </a:rPr>
              <a:t>DETECCIÓN EN EL AULA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Picture 5"/>
          <p:cNvPicPr/>
          <p:nvPr/>
        </p:nvPicPr>
        <p:blipFill>
          <a:blip r:embed="rId2" cstate="print"/>
          <a:stretch/>
        </p:blipFill>
        <p:spPr>
          <a:xfrm>
            <a:off x="1835280" y="1773360"/>
            <a:ext cx="5473440" cy="410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95280" y="260280"/>
            <a:ext cx="784836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3600" b="1" strike="noStrike" spc="-1">
                <a:solidFill>
                  <a:srgbClr val="F07F09"/>
                </a:solidFill>
                <a:latin typeface="Calibri"/>
              </a:rPr>
              <a:t>INSTRUMENTOS DE DETECCIÓN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24000" y="1197720"/>
            <a:ext cx="7016400" cy="36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-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24000" y="1264680"/>
            <a:ext cx="8280000" cy="4845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663300"/>
                </a:solidFill>
                <a:latin typeface="Calibri"/>
              </a:rPr>
              <a:t>              ESCALAS DE VALORACIÓN</a:t>
            </a:r>
            <a:r>
              <a:rPr lang="es-ES" sz="2400" b="0" strike="noStrike" spc="-1" dirty="0">
                <a:solidFill>
                  <a:srgbClr val="680000"/>
                </a:solidFill>
                <a:latin typeface="Calibri"/>
              </a:rPr>
              <a:t>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             &lt; Instrumentos cribado.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             &lt; Permiten detectar sospecha TDAH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             &lt; Sencillas de administrar.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             &lt; Valoración en grados de los síntomas (representa la gravedad del trastorno (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ej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: del 0 al 3))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Ejemplos de escalas: </a:t>
            </a:r>
            <a:r>
              <a:rPr lang="es-ES" sz="2400" b="1" strike="noStrike" spc="-1" dirty="0">
                <a:solidFill>
                  <a:srgbClr val="663300"/>
                </a:solidFill>
                <a:latin typeface="Calibri"/>
              </a:rPr>
              <a:t>SNAP-IV, </a:t>
            </a:r>
            <a:r>
              <a:rPr lang="es-ES" sz="2400" b="1" strike="noStrike" spc="-1" dirty="0" err="1">
                <a:solidFill>
                  <a:srgbClr val="663300"/>
                </a:solidFill>
                <a:latin typeface="Calibri"/>
              </a:rPr>
              <a:t>Conners</a:t>
            </a:r>
            <a:r>
              <a:rPr lang="es-ES" sz="2400" b="0" strike="noStrike" spc="-1">
                <a:solidFill>
                  <a:srgbClr val="680000"/>
                </a:solidFill>
                <a:latin typeface="Calibri"/>
              </a:rPr>
              <a:t>, EDAH,</a:t>
            </a: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 etc</a:t>
            </a:r>
            <a:r>
              <a:rPr lang="es-ES" sz="2400" b="0" strike="noStrike" spc="-1" smtClean="0">
                <a:solidFill>
                  <a:srgbClr val="000000"/>
                </a:solidFill>
                <a:latin typeface="Calibri"/>
              </a:rPr>
              <a:t>.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¿A quiénes van dirigidas?: Padres, tutores, profesores y pacientes.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395280" y="260280"/>
            <a:ext cx="867672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3600" b="1" strike="noStrike" spc="-1">
                <a:solidFill>
                  <a:srgbClr val="F07F09"/>
                </a:solidFill>
                <a:latin typeface="Calibri"/>
              </a:rPr>
              <a:t>FASES VALORACIÓN PSICOPEDAGÓGICA: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406800" y="1273320"/>
            <a:ext cx="8600400" cy="692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</a:rPr>
              <a:t>4. LA VALORACIÓN PSICOPEDAGÓGICA: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</a:rPr>
              <a:t>- Valoración de la función cognitiva general: K-BIT,  WISC-IV.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</a:rPr>
              <a:t>- Perfil conductual/ aspectos emocionales/psicológicos: ABAS-II, SENA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</a:rPr>
              <a:t>- Valoración conductual de las FFEE: BRIEF-2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sngStrike" spc="-1">
                <a:solidFill>
                  <a:srgbClr val="000000"/>
                </a:solidFill>
                <a:latin typeface="Arial"/>
              </a:rPr>
              <a:t>-Atención: CARAS-</a:t>
            </a:r>
            <a:r>
              <a:rPr lang="es-ES" sz="1800" b="1" strike="noStrike" spc="-1">
                <a:solidFill>
                  <a:srgbClr val="000000"/>
                </a:solidFill>
                <a:latin typeface="Arial"/>
              </a:rPr>
              <a:t>R, D2, DIVISA, CSAT, CPT…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sngStrike" spc="-1">
                <a:solidFill>
                  <a:srgbClr val="000000"/>
                </a:solidFill>
                <a:latin typeface="Arial"/>
              </a:rPr>
              <a:t>-FFEE: ENFEN, SENDEROS, Torre de Londres, Torre de Hanoi, Dígitos (WISC), TMT…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sngStrike" spc="-1">
                <a:solidFill>
                  <a:srgbClr val="000000"/>
                </a:solidFill>
                <a:latin typeface="Arial"/>
              </a:rPr>
              <a:t>-Control Inhibitorio: STROOP, Go/NoGo.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sngStrike" spc="-1">
                <a:solidFill>
                  <a:srgbClr val="000000"/>
                </a:solidFill>
                <a:latin typeface="Arial"/>
              </a:rPr>
              <a:t>- Valoración complementaria de los procesos de aprendizaje (lectura, escritura y cálculo): PROESC, PROLEC-SE, PROLEC-SE-R, EVAMAT, TEST NUMÉRICOS, Aritmética (WISC-IV), etc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324000" y="1265760"/>
            <a:ext cx="8280000" cy="82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95280" y="260280"/>
            <a:ext cx="867672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s-ES" sz="4400" b="1" strike="noStrike" spc="-1">
                <a:solidFill>
                  <a:srgbClr val="663300"/>
                </a:solidFill>
                <a:latin typeface="Arial"/>
              </a:rPr>
              <a:t>  </a:t>
            </a:r>
            <a:r>
              <a:rPr lang="es-ES" sz="3600" b="1" strike="noStrike" spc="-1">
                <a:solidFill>
                  <a:srgbClr val="F07F09"/>
                </a:solidFill>
                <a:latin typeface="Calibri"/>
              </a:rPr>
              <a:t>FASES VALORACIÓN PSICOPEDAGÓGICA: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471600" y="1020960"/>
            <a:ext cx="8600400" cy="255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</a:rPr>
              <a:t>5. EL INFORME PSICOPEDAGÓGICO:</a:t>
            </a: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1" strike="noStrike" spc="-1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24000" y="1265760"/>
            <a:ext cx="8280000" cy="82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solidFill>
                  <a:srgbClr val="663300"/>
                </a:solidFill>
                <a:latin typeface="Calibri"/>
              </a:rPr>
              <a:t>          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311" name="310 Imagen"/>
          <p:cNvPicPr/>
          <p:nvPr/>
        </p:nvPicPr>
        <p:blipFill>
          <a:blip r:embed="rId2" cstate="print"/>
          <a:stretch/>
        </p:blipFill>
        <p:spPr>
          <a:xfrm>
            <a:off x="827584" y="1512000"/>
            <a:ext cx="7776416" cy="45812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8000" b="1" strike="noStrike" spc="-1">
                <a:solidFill>
                  <a:srgbClr val="000000"/>
                </a:solidFill>
                <a:latin typeface="Calibri"/>
              </a:rPr>
              <a:t>GRACIAS</a:t>
            </a:r>
            <a:endParaRPr lang="es-ES" sz="8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F07F09"/>
                </a:solidFill>
                <a:latin typeface="Arial"/>
              </a:rPr>
              <a:t>DETECCIÓN EN EL AULA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144000" y="1228320"/>
            <a:ext cx="8856000" cy="460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latin typeface="Calibri"/>
              </a:rPr>
              <a:t>Escuela agente principal en la detección del TDAH. Suele ser quien dé la primera voz de alarma.</a:t>
            </a:r>
            <a:endParaRPr lang="es-E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latin typeface="Calibri"/>
              </a:rPr>
              <a:t>Profesores/as tienen una posición privilegiada para observar el comportamiento de los </a:t>
            </a:r>
            <a:r>
              <a:rPr lang="es-ES" sz="2200" b="0" strike="noStrike" spc="-1">
                <a:latin typeface="Calibri"/>
                <a:hlinkClick r:id="rId2"/>
              </a:rPr>
              <a:t>alumn@s</a:t>
            </a:r>
            <a:r>
              <a:rPr lang="es-ES" sz="2200" b="0" strike="noStrike" spc="-1">
                <a:latin typeface="Calibri"/>
              </a:rPr>
              <a:t> y comparar la conducta y el funcionamiento cognitivo con sus pares. Avisando así en caso de indicios de posibles problemas.</a:t>
            </a:r>
            <a:endParaRPr lang="es-E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latin typeface="Calibri"/>
              </a:rPr>
              <a:t>El que algún/a profesor/a haya tenido algún/a alumn@ con TDAH facilita la detección de nuevos casos (familiarización con la sintomatología)</a:t>
            </a:r>
            <a:endParaRPr lang="es-E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200" b="0" strike="noStrike" spc="-1">
                <a:latin typeface="Calibri"/>
              </a:rPr>
              <a:t>Los comportamientos de </a:t>
            </a:r>
            <a:r>
              <a:rPr lang="es-ES" sz="2200" b="0" strike="noStrike" spc="-1">
                <a:latin typeface="Calibri"/>
                <a:hlinkClick r:id="rId3"/>
              </a:rPr>
              <a:t>l@s</a:t>
            </a:r>
            <a:r>
              <a:rPr lang="es-ES" sz="2200" b="0" strike="noStrike" spc="-1">
                <a:latin typeface="Calibri"/>
              </a:rPr>
              <a:t> niñ@s con TDAH son iguales a los de sus pares. Se diferencian en la intensidad y en la frecuencia. Importante consultar y contrastar información con orientación antes de dar la voz de alarma (p.e. para descartar otros problemas de conducta o psicológicos).</a:t>
            </a:r>
            <a:endParaRPr lang="es-E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s-E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60000" y="165600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F07F09"/>
                </a:solidFill>
                <a:latin typeface="Arial"/>
              </a:rPr>
              <a:t>¿Cómo detectarlo en el AULA?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185 Imagen"/>
          <p:cNvPicPr/>
          <p:nvPr/>
        </p:nvPicPr>
        <p:blipFill>
          <a:blip r:embed="rId2" cstate="print"/>
          <a:stretch/>
        </p:blipFill>
        <p:spPr>
          <a:xfrm>
            <a:off x="144000" y="2865240"/>
            <a:ext cx="2619000" cy="2462760"/>
          </a:xfrm>
          <a:prstGeom prst="rect">
            <a:avLst/>
          </a:prstGeom>
          <a:ln>
            <a:noFill/>
          </a:ln>
        </p:spPr>
      </p:pic>
      <p:pic>
        <p:nvPicPr>
          <p:cNvPr id="187" name="186 Imagen"/>
          <p:cNvPicPr/>
          <p:nvPr/>
        </p:nvPicPr>
        <p:blipFill>
          <a:blip r:embed="rId3" cstate="print"/>
          <a:stretch/>
        </p:blipFill>
        <p:spPr>
          <a:xfrm>
            <a:off x="5544000" y="2952000"/>
            <a:ext cx="3402720" cy="2376000"/>
          </a:xfrm>
          <a:prstGeom prst="rect">
            <a:avLst/>
          </a:prstGeom>
          <a:ln>
            <a:noFill/>
          </a:ln>
        </p:spPr>
      </p:pic>
      <p:pic>
        <p:nvPicPr>
          <p:cNvPr id="188" name="187 Imagen"/>
          <p:cNvPicPr/>
          <p:nvPr/>
        </p:nvPicPr>
        <p:blipFill>
          <a:blip r:embed="rId4" cstate="print"/>
          <a:stretch/>
        </p:blipFill>
        <p:spPr>
          <a:xfrm>
            <a:off x="2894040" y="2890800"/>
            <a:ext cx="2505960" cy="243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539640" y="6480"/>
            <a:ext cx="7772040" cy="79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INATENCIÓN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0" y="798840"/>
            <a:ext cx="9143640" cy="484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RENDIMENTO VARIABLE E INCONSISTENTE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DESORGANIZACIÓN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NO COMPLETAN TAREAS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SE DISTRAEN CON FACILIDAD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LES CUESTA “PONERSE EN MARCHA”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NO ESTABLECEN PRIORIDADES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NO PLANIFICAN LAS TAREAS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191" name="190 Imagen"/>
          <p:cNvPicPr/>
          <p:nvPr/>
        </p:nvPicPr>
        <p:blipFill>
          <a:blip r:embed="rId2" cstate="print"/>
          <a:stretch/>
        </p:blipFill>
        <p:spPr>
          <a:xfrm>
            <a:off x="6336000" y="1944000"/>
            <a:ext cx="1875960" cy="243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539640" y="9000"/>
            <a:ext cx="7772040" cy="79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INATENCIÓN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0" y="908640"/>
            <a:ext cx="9143640" cy="484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NO PRESTAN ATENCIÓN A DETALLES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PARECE QUE NO ESCUCHAN CUANDO SE LES HABLA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LES CUESTA SEGUIR UNA CONVERSACIÓN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SE CANSAN ANTE TAREAS LARGAS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PARECEN ATENDER SÓLO A LO QUE LES GUSTA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LES CUESTA SEGUIR NORMAS DE JUEGO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EVITAN TAREAS QUE REQUIEREN ESFUERZO MENTAL</a:t>
            </a:r>
            <a:endParaRPr lang="es-ES" sz="2400" b="0" strike="noStrike" spc="-1">
              <a:latin typeface="Arial"/>
            </a:endParaRPr>
          </a:p>
        </p:txBody>
      </p:sp>
      <p:pic>
        <p:nvPicPr>
          <p:cNvPr id="194" name="193 Imagen"/>
          <p:cNvPicPr/>
          <p:nvPr/>
        </p:nvPicPr>
        <p:blipFill>
          <a:blip r:embed="rId2" cstate="print"/>
          <a:stretch/>
        </p:blipFill>
        <p:spPr>
          <a:xfrm>
            <a:off x="6192000" y="2304000"/>
            <a:ext cx="2619000" cy="17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37320" y="0"/>
            <a:ext cx="7772040" cy="791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b="1" strike="noStrike" spc="-1">
                <a:solidFill>
                  <a:srgbClr val="F07F09"/>
                </a:solidFill>
                <a:latin typeface="Calibri"/>
              </a:rPr>
              <a:t>HIPERACTIVIDAD</a:t>
            </a:r>
            <a:endParaRPr lang="es-E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4760" y="1052640"/>
            <a:ext cx="9128880" cy="4844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Se levantan constantemente del asiento.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Se sientan de forma inadecuada, cambian constantemente de postura.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Corretean por la clase. Deambulan.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Mordisquean, chupan, muerden las cosas (lápices, gomas…).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Interrumpen las tareas o actividades de los compañeros y las explicaciones del profesor.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197" name="196 Imagen"/>
          <p:cNvPicPr/>
          <p:nvPr/>
        </p:nvPicPr>
        <p:blipFill>
          <a:blip r:embed="rId2" cstate="print"/>
          <a:stretch/>
        </p:blipFill>
        <p:spPr>
          <a:xfrm>
            <a:off x="6263640" y="29880"/>
            <a:ext cx="2880000" cy="184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2775</Words>
  <Application>Microsoft Office PowerPoint</Application>
  <PresentationFormat>Presentación en pantalla (4:3)</PresentationFormat>
  <Paragraphs>423</Paragraphs>
  <Slides>43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43</vt:i4>
      </vt:variant>
    </vt:vector>
  </HeadingPairs>
  <TitlesOfParts>
    <vt:vector size="56" baseType="lpstr">
      <vt:lpstr>Arial</vt:lpstr>
      <vt:lpstr>Calibri</vt:lpstr>
      <vt:lpstr>DejaVu Sans</vt:lpstr>
      <vt:lpstr>Lucida Sans</vt:lpstr>
      <vt:lpstr>Lucida Sans Unicode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PALO Y OCTA</dc:creator>
  <cp:lastModifiedBy>chispita</cp:lastModifiedBy>
  <cp:revision>55</cp:revision>
  <dcterms:modified xsi:type="dcterms:W3CDTF">2018-10-11T08:58:29Z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