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308" r:id="rId2"/>
    <p:sldId id="309" r:id="rId3"/>
    <p:sldId id="353" r:id="rId4"/>
    <p:sldId id="354" r:id="rId5"/>
    <p:sldId id="352" r:id="rId6"/>
    <p:sldId id="355" r:id="rId7"/>
    <p:sldId id="351" r:id="rId8"/>
    <p:sldId id="356" r:id="rId9"/>
    <p:sldId id="357" r:id="rId10"/>
    <p:sldId id="292" r:id="rId11"/>
    <p:sldId id="289" r:id="rId12"/>
    <p:sldId id="291" r:id="rId13"/>
    <p:sldId id="290" r:id="rId14"/>
    <p:sldId id="272" r:id="rId15"/>
  </p:sldIdLst>
  <p:sldSz cx="12192000" cy="6858000"/>
  <p:notesSz cx="6858000" cy="9144000"/>
  <p:defaultTextStyle>
    <a:defPPr>
      <a:defRPr lang="es-ES_trad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001A"/>
    <a:srgbClr val="3500FF"/>
    <a:srgbClr val="000000"/>
    <a:srgbClr val="FD75B0"/>
    <a:srgbClr val="AE00FF"/>
    <a:srgbClr val="011993"/>
    <a:srgbClr val="0119FF"/>
    <a:srgbClr val="0100FF"/>
    <a:srgbClr val="350000"/>
    <a:srgbClr val="AE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640" y="16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FFE86A-3D97-4682-A27B-DABE8E82580B}" type="datetimeFigureOut">
              <a:rPr lang="es-ES" smtClean="0"/>
              <a:t>21/4/22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8CDA7C-E427-4EAB-A27C-A5647D89BB1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911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78C09-5A21-E546-BE41-B706AACA0B90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70972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14173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77816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91425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6874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78C09-5A21-E546-BE41-B706AACA0B90}" type="slidenum">
              <a:rPr lang="es-ES" smtClean="0"/>
              <a:pPr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2525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37536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874279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48282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93213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78395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573677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45758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011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21/4/22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21/4/22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21/4/22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21/4/22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21/4/22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21/4/22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21/4/22</a:t>
            </a:fld>
            <a:endParaRPr lang="es-ES_tradn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21/4/22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21/4/22</a:t>
            </a:fld>
            <a:endParaRPr lang="es-ES_tradn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21/4/22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21/4/22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656176-A0FD-BB4F-9C33-854124094C25}" type="datetimeFigureOut">
              <a:rPr lang="es-ES_tradnl" smtClean="0"/>
              <a:pPr/>
              <a:t>21/4/22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7.png"/><Relationship Id="rId4" Type="http://schemas.openxmlformats.org/officeDocument/2006/relationships/image" Target="../media/image6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7.png"/><Relationship Id="rId4" Type="http://schemas.openxmlformats.org/officeDocument/2006/relationships/image" Target="../media/image6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7.png"/><Relationship Id="rId4" Type="http://schemas.openxmlformats.org/officeDocument/2006/relationships/image" Target="../media/image6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7.png"/><Relationship Id="rId4" Type="http://schemas.openxmlformats.org/officeDocument/2006/relationships/image" Target="../media/image6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microsoft.com/office/2007/relationships/hdphoto" Target="../media/hdphoto1.wd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5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tiff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tiff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tiff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tiff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tiff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tiff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tiff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tiff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Texto&#10;&#10;Descripción generada automáticamente con confianza media">
            <a:extLst>
              <a:ext uri="{FF2B5EF4-FFF2-40B4-BE49-F238E27FC236}">
                <a16:creationId xmlns:a16="http://schemas.microsoft.com/office/drawing/2014/main" id="{CE2927D0-9DF6-4916-9038-1C5A638607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606" y="252683"/>
            <a:ext cx="2292838" cy="173933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DECAAC2-D59D-46BD-9787-51A1A3623F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7635" y="4107580"/>
            <a:ext cx="3718759" cy="223321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4199A46-A209-416B-AABC-04CA52E46FB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827376" y="1578853"/>
            <a:ext cx="7979748" cy="2786317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BBECA614-5C32-46AE-B6D5-1BDB5A6D248D}"/>
              </a:ext>
            </a:extLst>
          </p:cNvPr>
          <p:cNvSpPr txBox="1"/>
          <p:nvPr/>
        </p:nvSpPr>
        <p:spPr>
          <a:xfrm>
            <a:off x="770562" y="5753528"/>
            <a:ext cx="34163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b="1" i="1" dirty="0">
                <a:latin typeface="Helvetica" charset="0"/>
                <a:ea typeface="Helvetica" charset="0"/>
                <a:cs typeface="Helvetica" charset="0"/>
              </a:rPr>
              <a:t>Taller manipulativo</a:t>
            </a:r>
          </a:p>
          <a:p>
            <a:r>
              <a:rPr lang="es-ES_tradnl" i="1" dirty="0">
                <a:latin typeface="Helvetica" charset="0"/>
                <a:ea typeface="Helvetica" charset="0"/>
                <a:cs typeface="Helvetica" charset="0"/>
              </a:rPr>
              <a:t>Contenidos para el profesorado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04570" y="290836"/>
            <a:ext cx="9982858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b="1" dirty="0">
                <a:solidFill>
                  <a:srgbClr val="662483"/>
                </a:solidFill>
                <a:latin typeface="Helvetica Neue"/>
              </a:rPr>
              <a:t>Objetivos del taller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69E92B0E-3AC6-4D63-AF23-EC20352D937F}"/>
              </a:ext>
            </a:extLst>
          </p:cNvPr>
          <p:cNvSpPr txBox="1"/>
          <p:nvPr/>
        </p:nvSpPr>
        <p:spPr>
          <a:xfrm>
            <a:off x="8128397" y="5946866"/>
            <a:ext cx="16966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Con la colaboración de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364BC31-C06C-46FF-A2F2-D33532F260C9}"/>
              </a:ext>
            </a:extLst>
          </p:cNvPr>
          <p:cNvSpPr txBox="1"/>
          <p:nvPr/>
        </p:nvSpPr>
        <p:spPr>
          <a:xfrm>
            <a:off x="4552175" y="5945923"/>
            <a:ext cx="87745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Organiza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C2AE884-0DB8-4245-BEA5-F89D8F72024B}"/>
              </a:ext>
            </a:extLst>
          </p:cNvPr>
          <p:cNvSpPr txBox="1"/>
          <p:nvPr/>
        </p:nvSpPr>
        <p:spPr>
          <a:xfrm>
            <a:off x="504509" y="5964797"/>
            <a:ext cx="145886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Patrocina</a:t>
            </a:r>
          </a:p>
        </p:txBody>
      </p:sp>
      <p:pic>
        <p:nvPicPr>
          <p:cNvPr id="20" name="Imagen 19" descr="Logotipo_negro_UNIVERSIDADE_DE_VIGO.png">
            <a:extLst>
              <a:ext uri="{FF2B5EF4-FFF2-40B4-BE49-F238E27FC236}">
                <a16:creationId xmlns:a16="http://schemas.microsoft.com/office/drawing/2014/main" id="{42F42761-443F-445D-8C53-6F46C4B2C2F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9231290" y="6212581"/>
            <a:ext cx="2324359" cy="512891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1AAA0D4-057C-4FCB-9F9A-80BC603947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4952" y="6040713"/>
            <a:ext cx="1827417" cy="730967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FFA6F8A5-8916-4774-A3FA-C2D4056CFF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2448" y="6320460"/>
            <a:ext cx="1357632" cy="303947"/>
          </a:xfrm>
          <a:prstGeom prst="rect">
            <a:avLst/>
          </a:prstGeom>
        </p:spPr>
      </p:pic>
      <p:sp>
        <p:nvSpPr>
          <p:cNvPr id="12" name="Marcador de contenido 2">
            <a:extLst>
              <a:ext uri="{FF2B5EF4-FFF2-40B4-BE49-F238E27FC236}">
                <a16:creationId xmlns:a16="http://schemas.microsoft.com/office/drawing/2014/main" id="{8E667459-3774-4023-9F1F-FBF6ECA48E71}"/>
              </a:ext>
            </a:extLst>
          </p:cNvPr>
          <p:cNvSpPr txBox="1">
            <a:spLocks/>
          </p:cNvSpPr>
          <p:nvPr/>
        </p:nvSpPr>
        <p:spPr>
          <a:xfrm>
            <a:off x="1514158" y="1558487"/>
            <a:ext cx="9804330" cy="41389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endParaRPr lang="es-ES" sz="2800" dirty="0">
              <a:latin typeface="Helvetica" charset="0"/>
              <a:cs typeface="Helvetica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es-ES" sz="2800" dirty="0">
                <a:latin typeface="Helvetica" charset="0"/>
                <a:cs typeface="Helvetica" charset="0"/>
              </a:rPr>
              <a:t>Se busca que el alumnado conozca las cónicas y sus representaciones. A través de métodos gráficos se pretende que descubran qué propiedades las hacen tan especiales y útiles en el mundo que nos rodea, en concreto en la astronomía: las órbitas de los planetas tienen esta forma, pero se ha tardado siglos en descubrirlo.</a:t>
            </a:r>
          </a:p>
        </p:txBody>
      </p:sp>
      <p:pic>
        <p:nvPicPr>
          <p:cNvPr id="13" name="Imagen 12" descr="Texto&#10;&#10;Descripción generada automáticamente con confianza media">
            <a:extLst>
              <a:ext uri="{FF2B5EF4-FFF2-40B4-BE49-F238E27FC236}">
                <a16:creationId xmlns:a16="http://schemas.microsoft.com/office/drawing/2014/main" id="{82FBCE56-7403-47E8-8614-5181659482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14" name="Grupo 13">
            <a:extLst>
              <a:ext uri="{FF2B5EF4-FFF2-40B4-BE49-F238E27FC236}">
                <a16:creationId xmlns:a16="http://schemas.microsoft.com/office/drawing/2014/main" id="{0F9A5A8B-15BA-4D1F-8A6E-2C157E867790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5" name="Imagen 14" descr="Logotipo_negro_UNIVERSIDADE_DE_VIGO.png">
              <a:extLst>
                <a:ext uri="{FF2B5EF4-FFF2-40B4-BE49-F238E27FC236}">
                  <a16:creationId xmlns:a16="http://schemas.microsoft.com/office/drawing/2014/main" id="{ACBF6ED2-720D-49A3-98E6-05D5B274C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23" name="Rectángulo 22">
              <a:extLst>
                <a:ext uri="{FF2B5EF4-FFF2-40B4-BE49-F238E27FC236}">
                  <a16:creationId xmlns:a16="http://schemas.microsoft.com/office/drawing/2014/main" id="{92531D3B-E88C-4EEB-A1C2-CE995A9669AF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D32F3415-017E-4344-8C37-86AE089D1443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3A650839-8ACA-478B-9663-14893132B670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36430F5A-805B-4F8E-8556-8942C5BD27DA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7" name="Imagen 26" descr="Logotipo_negro_UNIVERSIDADE_DE_VIGO.png">
              <a:extLst>
                <a:ext uri="{FF2B5EF4-FFF2-40B4-BE49-F238E27FC236}">
                  <a16:creationId xmlns:a16="http://schemas.microsoft.com/office/drawing/2014/main" id="{25DD3061-9D07-4979-AA46-6605E983EC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28" name="Imagen 27">
              <a:extLst>
                <a:ext uri="{FF2B5EF4-FFF2-40B4-BE49-F238E27FC236}">
                  <a16:creationId xmlns:a16="http://schemas.microsoft.com/office/drawing/2014/main" id="{9B9E7A47-B5D7-412A-84E4-0E81ED98A8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29" name="Imagen 28">
              <a:extLst>
                <a:ext uri="{FF2B5EF4-FFF2-40B4-BE49-F238E27FC236}">
                  <a16:creationId xmlns:a16="http://schemas.microsoft.com/office/drawing/2014/main" id="{918E356C-DDE3-4F63-A87C-6BFBB0AD49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11505095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/>
          <a:lstStyle/>
          <a:p>
            <a:r>
              <a:rPr lang="es-ES_tradnl" b="1" dirty="0">
                <a:solidFill>
                  <a:srgbClr val="662483"/>
                </a:solidFill>
                <a:latin typeface="Helvetica Neue"/>
              </a:rPr>
              <a:t>Material</a:t>
            </a:r>
            <a:r>
              <a:rPr lang="es-ES_tradnl" b="1" dirty="0">
                <a:solidFill>
                  <a:srgbClr val="AE0000"/>
                </a:solidFill>
                <a:latin typeface="Helvetica"/>
                <a:cs typeface="Helvetica"/>
              </a:rPr>
              <a:t> </a:t>
            </a:r>
            <a:r>
              <a:rPr lang="es-ES_tradnl" b="1" dirty="0">
                <a:solidFill>
                  <a:srgbClr val="662483"/>
                </a:solidFill>
                <a:latin typeface="Helvetica Neue"/>
              </a:rPr>
              <a:t>necesario para el taller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81725" y="1698759"/>
            <a:ext cx="8867627" cy="4138904"/>
          </a:xfrm>
        </p:spPr>
        <p:txBody>
          <a:bodyPr>
            <a:normAutofit fontScale="55000" lnSpcReduction="20000"/>
          </a:bodyPr>
          <a:lstStyle/>
          <a:p>
            <a:pPr>
              <a:spcAft>
                <a:spcPts val="600"/>
              </a:spcAft>
            </a:pPr>
            <a:endParaRPr lang="es-ES" sz="2800" dirty="0">
              <a:latin typeface="Helvetica" charset="0"/>
              <a:ea typeface="Helvetica" charset="0"/>
              <a:cs typeface="Helvetica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5400040" algn="r"/>
              </a:tabLst>
            </a:pPr>
            <a:r>
              <a:rPr lang="es-ES" sz="4000" dirty="0">
                <a:latin typeface="Helvetica" charset="0"/>
                <a:cs typeface="Helvetica" charset="0"/>
              </a:rPr>
              <a:t>Material escolar básico (bolígrafo o rotulador, folios, regla y tijeras).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5400040" algn="r"/>
              </a:tabLst>
            </a:pPr>
            <a:r>
              <a:rPr lang="es-ES" sz="4000" dirty="0">
                <a:latin typeface="Helvetica" charset="0"/>
                <a:cs typeface="Helvetica" charset="0"/>
              </a:rPr>
              <a:t>Plastilina.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5400040" algn="r"/>
              </a:tabLst>
            </a:pPr>
            <a:r>
              <a:rPr lang="es-ES" sz="4000" dirty="0">
                <a:latin typeface="Helvetica" charset="0"/>
                <a:cs typeface="Helvetica" charset="0"/>
              </a:rPr>
              <a:t>Marca páginas u objeto para cortar plastilina </a:t>
            </a:r>
            <a:br>
              <a:rPr lang="es-ES" sz="4000" dirty="0">
                <a:latin typeface="Helvetica" charset="0"/>
                <a:cs typeface="Helvetica" charset="0"/>
              </a:rPr>
            </a:br>
            <a:r>
              <a:rPr lang="es-ES" sz="4000" dirty="0">
                <a:latin typeface="Helvetica" charset="0"/>
                <a:cs typeface="Helvetica" charset="0"/>
              </a:rPr>
              <a:t>(una tarjeta o una regla, por ejemplo).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5400040" algn="r"/>
              </a:tabLst>
            </a:pPr>
            <a:r>
              <a:rPr lang="es-ES" sz="4000" dirty="0">
                <a:latin typeface="Helvetica" charset="0"/>
                <a:cs typeface="Helvetica" charset="0"/>
              </a:rPr>
              <a:t>Témpera.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5400040" algn="r"/>
              </a:tabLst>
            </a:pPr>
            <a:r>
              <a:rPr lang="es-ES" sz="4000" dirty="0">
                <a:latin typeface="Helvetica" charset="0"/>
                <a:cs typeface="Helvetica" charset="0"/>
              </a:rPr>
              <a:t>Recipiente para la témpera.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5400040" algn="r"/>
              </a:tabLst>
            </a:pPr>
            <a:r>
              <a:rPr lang="es-ES" sz="4000" dirty="0">
                <a:latin typeface="Helvetica" charset="0"/>
                <a:cs typeface="Helvetica" charset="0"/>
              </a:rPr>
              <a:t>Una plancha de cartón-pluma de tamaño A4.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5400040" algn="r"/>
              </a:tabLst>
            </a:pPr>
            <a:r>
              <a:rPr lang="es-ES" sz="4000" dirty="0">
                <a:latin typeface="Helvetica" charset="0"/>
                <a:cs typeface="Helvetica" charset="0"/>
              </a:rPr>
              <a:t>Chinchetas con cabeza. 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5400040" algn="r"/>
              </a:tabLst>
            </a:pPr>
            <a:r>
              <a:rPr lang="es-ES" sz="4000" dirty="0">
                <a:latin typeface="Helvetica" charset="0"/>
                <a:cs typeface="Helvetica" charset="0"/>
              </a:rPr>
              <a:t>Un metro de hilo grueso. 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5400040" algn="r"/>
              </a:tabLst>
            </a:pPr>
            <a:r>
              <a:rPr lang="es-ES" sz="4000" dirty="0">
                <a:latin typeface="Helvetica" charset="0"/>
                <a:cs typeface="Helvetica" charset="0"/>
              </a:rPr>
              <a:t>La ficha “La estrella oculta”.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69E92B0E-3AC6-4D63-AF23-EC20352D937F}"/>
              </a:ext>
            </a:extLst>
          </p:cNvPr>
          <p:cNvSpPr txBox="1"/>
          <p:nvPr/>
        </p:nvSpPr>
        <p:spPr>
          <a:xfrm>
            <a:off x="8128397" y="5946866"/>
            <a:ext cx="16966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Con la colaboración de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364BC31-C06C-46FF-A2F2-D33532F260C9}"/>
              </a:ext>
            </a:extLst>
          </p:cNvPr>
          <p:cNvSpPr txBox="1"/>
          <p:nvPr/>
        </p:nvSpPr>
        <p:spPr>
          <a:xfrm>
            <a:off x="4552175" y="5945923"/>
            <a:ext cx="87745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Organiza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C2AE884-0DB8-4245-BEA5-F89D8F72024B}"/>
              </a:ext>
            </a:extLst>
          </p:cNvPr>
          <p:cNvSpPr txBox="1"/>
          <p:nvPr/>
        </p:nvSpPr>
        <p:spPr>
          <a:xfrm>
            <a:off x="504509" y="5964797"/>
            <a:ext cx="145886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Patrocina</a:t>
            </a:r>
          </a:p>
        </p:txBody>
      </p:sp>
      <p:pic>
        <p:nvPicPr>
          <p:cNvPr id="20" name="Imagen 19" descr="Logotipo_negro_UNIVERSIDADE_DE_VIGO.png">
            <a:extLst>
              <a:ext uri="{FF2B5EF4-FFF2-40B4-BE49-F238E27FC236}">
                <a16:creationId xmlns:a16="http://schemas.microsoft.com/office/drawing/2014/main" id="{42F42761-443F-445D-8C53-6F46C4B2C2F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9231290" y="6212581"/>
            <a:ext cx="2324359" cy="512891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1AAA0D4-057C-4FCB-9F9A-80BC603947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4952" y="6040713"/>
            <a:ext cx="1827417" cy="730967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FFA6F8A5-8916-4774-A3FA-C2D4056CFF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2448" y="6320460"/>
            <a:ext cx="1357632" cy="303947"/>
          </a:xfrm>
          <a:prstGeom prst="rect">
            <a:avLst/>
          </a:prstGeom>
        </p:spPr>
      </p:pic>
      <p:pic>
        <p:nvPicPr>
          <p:cNvPr id="14" name="Imagen 13" descr="Texto&#10;&#10;Descripción generada automáticamente con confianza media">
            <a:extLst>
              <a:ext uri="{FF2B5EF4-FFF2-40B4-BE49-F238E27FC236}">
                <a16:creationId xmlns:a16="http://schemas.microsoft.com/office/drawing/2014/main" id="{E8D4C97C-6CBB-4442-8192-3DF3126DAE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15" name="Grupo 14">
            <a:extLst>
              <a:ext uri="{FF2B5EF4-FFF2-40B4-BE49-F238E27FC236}">
                <a16:creationId xmlns:a16="http://schemas.microsoft.com/office/drawing/2014/main" id="{C68E2928-9566-4565-98E6-0346B4DA08E0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23" name="Imagen 22" descr="Logotipo_negro_UNIVERSIDADE_DE_VIGO.png">
              <a:extLst>
                <a:ext uri="{FF2B5EF4-FFF2-40B4-BE49-F238E27FC236}">
                  <a16:creationId xmlns:a16="http://schemas.microsoft.com/office/drawing/2014/main" id="{754AA956-B824-48CB-B13A-1FE112DB2A1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26" name="Rectángulo 25">
              <a:extLst>
                <a:ext uri="{FF2B5EF4-FFF2-40B4-BE49-F238E27FC236}">
                  <a16:creationId xmlns:a16="http://schemas.microsoft.com/office/drawing/2014/main" id="{21CDAF43-A991-490C-A0F9-B54AC10838D0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27" name="CuadroTexto 26">
              <a:extLst>
                <a:ext uri="{FF2B5EF4-FFF2-40B4-BE49-F238E27FC236}">
                  <a16:creationId xmlns:a16="http://schemas.microsoft.com/office/drawing/2014/main" id="{98046374-C4D5-4366-9AB3-0010F8EB1F6B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FA99F2DD-21AA-417C-8270-994D5733947C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8A84DF35-D4B6-4DA4-A1DB-0299A4A248C9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30" name="Imagen 29" descr="Logotipo_negro_UNIVERSIDADE_DE_VIGO.png">
              <a:extLst>
                <a:ext uri="{FF2B5EF4-FFF2-40B4-BE49-F238E27FC236}">
                  <a16:creationId xmlns:a16="http://schemas.microsoft.com/office/drawing/2014/main" id="{1CA7D16A-4582-4848-BC4F-451103297C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31" name="Imagen 30">
              <a:extLst>
                <a:ext uri="{FF2B5EF4-FFF2-40B4-BE49-F238E27FC236}">
                  <a16:creationId xmlns:a16="http://schemas.microsoft.com/office/drawing/2014/main" id="{13417CD1-7885-454F-9A11-B059E2A9BC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32" name="Imagen 31">
              <a:extLst>
                <a:ext uri="{FF2B5EF4-FFF2-40B4-BE49-F238E27FC236}">
                  <a16:creationId xmlns:a16="http://schemas.microsoft.com/office/drawing/2014/main" id="{0E315324-7E69-453D-B8D2-2EE48C562D5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  <p:pic>
        <p:nvPicPr>
          <p:cNvPr id="34" name="Imagen 33" descr="Diagrama&#10;&#10;Descripción generada automáticamente">
            <a:extLst>
              <a:ext uri="{FF2B5EF4-FFF2-40B4-BE49-F238E27FC236}">
                <a16:creationId xmlns:a16="http://schemas.microsoft.com/office/drawing/2014/main" id="{C2322A42-A75E-4827-84E0-E6DCD48F942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46042" y="3311912"/>
            <a:ext cx="3406619" cy="24081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81107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04570" y="290836"/>
            <a:ext cx="9982858" cy="1143000"/>
          </a:xfrm>
        </p:spPr>
        <p:txBody>
          <a:bodyPr/>
          <a:lstStyle/>
          <a:p>
            <a:r>
              <a:rPr lang="es-ES_tradnl" b="1" dirty="0">
                <a:solidFill>
                  <a:srgbClr val="AE0000"/>
                </a:solidFill>
                <a:latin typeface="Helvetica"/>
                <a:cs typeface="Helvetica"/>
              </a:rPr>
              <a:t>     </a:t>
            </a:r>
            <a:r>
              <a:rPr lang="es-ES_tradnl" b="1" dirty="0">
                <a:solidFill>
                  <a:srgbClr val="662483"/>
                </a:solidFill>
                <a:latin typeface="Helvetica Neue"/>
              </a:rPr>
              <a:t>Resultados</a:t>
            </a:r>
            <a:r>
              <a:rPr lang="es-ES_tradnl" b="1" dirty="0">
                <a:solidFill>
                  <a:srgbClr val="AE0000"/>
                </a:solidFill>
                <a:latin typeface="Helvetica"/>
                <a:cs typeface="Helvetica"/>
              </a:rPr>
              <a:t> </a:t>
            </a:r>
            <a:r>
              <a:rPr lang="es-ES_tradnl" b="1" dirty="0">
                <a:solidFill>
                  <a:srgbClr val="662483"/>
                </a:solidFill>
                <a:latin typeface="Helvetica Neue"/>
              </a:rPr>
              <a:t>de aprendizaje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815241" y="1677342"/>
            <a:ext cx="9163683" cy="4138904"/>
          </a:xfrm>
        </p:spPr>
        <p:txBody>
          <a:bodyPr>
            <a:normAutofit fontScale="92500"/>
          </a:bodyPr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-ES" sz="2400" dirty="0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Representar la circunferencia y la elipse mediante métodos gráficos.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-ES" sz="2400" dirty="0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Relacionar las cónicas con las órbitas de los planetas. 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-ES" sz="2400" dirty="0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Identificar los elementos principales de la circunferencia y la elipse 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-ES" sz="2400" dirty="0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Analizar las propiedades particulares de la circunferencia y la elipse.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-ES" sz="2400" dirty="0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Aplicar el método científico para refutar teorías astronómicas.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-ES" sz="2400" dirty="0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Comprender la importancia de las cónicas en la astronomía. 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-ES" sz="2400" dirty="0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Identificar y distinguir los cuatro tipos de cónicas.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-ES" sz="2400" dirty="0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Conocer el origen del nombre de las cónicas.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ES" sz="2400" dirty="0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Representar las cónicas a través de las secciones de un cono.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69E92B0E-3AC6-4D63-AF23-EC20352D937F}"/>
              </a:ext>
            </a:extLst>
          </p:cNvPr>
          <p:cNvSpPr txBox="1"/>
          <p:nvPr/>
        </p:nvSpPr>
        <p:spPr>
          <a:xfrm>
            <a:off x="8128397" y="5946866"/>
            <a:ext cx="16966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Con la colaboración de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364BC31-C06C-46FF-A2F2-D33532F260C9}"/>
              </a:ext>
            </a:extLst>
          </p:cNvPr>
          <p:cNvSpPr txBox="1"/>
          <p:nvPr/>
        </p:nvSpPr>
        <p:spPr>
          <a:xfrm>
            <a:off x="4552175" y="5945923"/>
            <a:ext cx="87745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Organiza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C2AE884-0DB8-4245-BEA5-F89D8F72024B}"/>
              </a:ext>
            </a:extLst>
          </p:cNvPr>
          <p:cNvSpPr txBox="1"/>
          <p:nvPr/>
        </p:nvSpPr>
        <p:spPr>
          <a:xfrm>
            <a:off x="504509" y="5964797"/>
            <a:ext cx="145886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Patrocina</a:t>
            </a:r>
          </a:p>
        </p:txBody>
      </p:sp>
      <p:pic>
        <p:nvPicPr>
          <p:cNvPr id="20" name="Imagen 19" descr="Logotipo_negro_UNIVERSIDADE_DE_VIGO.png">
            <a:extLst>
              <a:ext uri="{FF2B5EF4-FFF2-40B4-BE49-F238E27FC236}">
                <a16:creationId xmlns:a16="http://schemas.microsoft.com/office/drawing/2014/main" id="{42F42761-443F-445D-8C53-6F46C4B2C2F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9231290" y="6212581"/>
            <a:ext cx="2324359" cy="512891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1AAA0D4-057C-4FCB-9F9A-80BC603947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4952" y="6040713"/>
            <a:ext cx="1827417" cy="730967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FFA6F8A5-8916-4774-A3FA-C2D4056CFF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2448" y="6320460"/>
            <a:ext cx="1357632" cy="303947"/>
          </a:xfrm>
          <a:prstGeom prst="rect">
            <a:avLst/>
          </a:prstGeom>
        </p:spPr>
      </p:pic>
      <p:pic>
        <p:nvPicPr>
          <p:cNvPr id="12" name="Imagen 11" descr="Texto&#10;&#10;Descripción generada automáticamente con confianza media">
            <a:extLst>
              <a:ext uri="{FF2B5EF4-FFF2-40B4-BE49-F238E27FC236}">
                <a16:creationId xmlns:a16="http://schemas.microsoft.com/office/drawing/2014/main" id="{7A40390C-F5F3-42F6-AA32-77D7062523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13" name="Grupo 12">
            <a:extLst>
              <a:ext uri="{FF2B5EF4-FFF2-40B4-BE49-F238E27FC236}">
                <a16:creationId xmlns:a16="http://schemas.microsoft.com/office/drawing/2014/main" id="{AC04E16E-AFB8-4AFE-82CE-1B4111AC2CAD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4" name="Imagen 13" descr="Logotipo_negro_UNIVERSIDADE_DE_VIGO.png">
              <a:extLst>
                <a:ext uri="{FF2B5EF4-FFF2-40B4-BE49-F238E27FC236}">
                  <a16:creationId xmlns:a16="http://schemas.microsoft.com/office/drawing/2014/main" id="{82892A6B-15AB-420D-9C9B-BE7DA2E343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15" name="Rectángulo 14">
              <a:extLst>
                <a:ext uri="{FF2B5EF4-FFF2-40B4-BE49-F238E27FC236}">
                  <a16:creationId xmlns:a16="http://schemas.microsoft.com/office/drawing/2014/main" id="{911F7184-EB1C-4562-9432-C983B71505BB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1CA069CD-B8FF-48D4-A25F-6F48B2FAB7FE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DC2988AD-F9DD-4D02-9F92-0A2867A9DB1C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DAC88714-EE58-45FF-B74F-C331661CCFCC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6" name="Imagen 25" descr="Logotipo_negro_UNIVERSIDADE_DE_VIGO.png">
              <a:extLst>
                <a:ext uri="{FF2B5EF4-FFF2-40B4-BE49-F238E27FC236}">
                  <a16:creationId xmlns:a16="http://schemas.microsoft.com/office/drawing/2014/main" id="{90308BDC-886B-4D60-8A29-23F92FF71C8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BD2C1F33-41AD-41AF-BBA6-1CE7B3D1D0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28" name="Imagen 27">
              <a:extLst>
                <a:ext uri="{FF2B5EF4-FFF2-40B4-BE49-F238E27FC236}">
                  <a16:creationId xmlns:a16="http://schemas.microsoft.com/office/drawing/2014/main" id="{BCD04D9A-F0F4-4F49-939E-FFF1DEA1D5A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2454434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90836"/>
            <a:ext cx="12192000" cy="1143000"/>
          </a:xfrm>
        </p:spPr>
        <p:txBody>
          <a:bodyPr/>
          <a:lstStyle/>
          <a:p>
            <a:r>
              <a:rPr lang="es-ES_tradnl" b="1" dirty="0">
                <a:solidFill>
                  <a:srgbClr val="AE0000"/>
                </a:solidFill>
                <a:latin typeface="Helvetica"/>
                <a:cs typeface="Helvetica"/>
              </a:rPr>
              <a:t>         </a:t>
            </a:r>
            <a:r>
              <a:rPr lang="es-ES_tradnl" b="1" dirty="0">
                <a:solidFill>
                  <a:srgbClr val="662483"/>
                </a:solidFill>
                <a:latin typeface="Helvetica Neue"/>
              </a:rPr>
              <a:t>Temporalización y secuenciación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963374" y="1915132"/>
            <a:ext cx="8714467" cy="367252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90 min</a:t>
            </a:r>
          </a:p>
          <a:p>
            <a:pPr>
              <a:spcAft>
                <a:spcPts val="600"/>
              </a:spcAft>
            </a:pP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Las órbitas circulares</a:t>
            </a:r>
          </a:p>
          <a:p>
            <a:pPr>
              <a:spcAft>
                <a:spcPts val="600"/>
              </a:spcAft>
            </a:pP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Las órbitas elípticas</a:t>
            </a:r>
          </a:p>
          <a:p>
            <a:pPr>
              <a:spcAft>
                <a:spcPts val="600"/>
              </a:spcAft>
            </a:pP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La estrella oculta en el foco</a:t>
            </a:r>
          </a:p>
          <a:p>
            <a:pPr>
              <a:spcAft>
                <a:spcPts val="600"/>
              </a:spcAft>
            </a:pP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Las cónicas</a:t>
            </a:r>
          </a:p>
          <a:p>
            <a:pPr>
              <a:spcAft>
                <a:spcPts val="600"/>
              </a:spcAft>
            </a:pP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Reto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69E92B0E-3AC6-4D63-AF23-EC20352D937F}"/>
              </a:ext>
            </a:extLst>
          </p:cNvPr>
          <p:cNvSpPr txBox="1"/>
          <p:nvPr/>
        </p:nvSpPr>
        <p:spPr>
          <a:xfrm>
            <a:off x="8128397" y="5946866"/>
            <a:ext cx="16966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Con la colaboración de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364BC31-C06C-46FF-A2F2-D33532F260C9}"/>
              </a:ext>
            </a:extLst>
          </p:cNvPr>
          <p:cNvSpPr txBox="1"/>
          <p:nvPr/>
        </p:nvSpPr>
        <p:spPr>
          <a:xfrm>
            <a:off x="4552175" y="5945923"/>
            <a:ext cx="87745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Organiza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C2AE884-0DB8-4245-BEA5-F89D8F72024B}"/>
              </a:ext>
            </a:extLst>
          </p:cNvPr>
          <p:cNvSpPr txBox="1"/>
          <p:nvPr/>
        </p:nvSpPr>
        <p:spPr>
          <a:xfrm>
            <a:off x="504509" y="5964797"/>
            <a:ext cx="145886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Patrocina</a:t>
            </a:r>
          </a:p>
        </p:txBody>
      </p:sp>
      <p:pic>
        <p:nvPicPr>
          <p:cNvPr id="20" name="Imagen 19" descr="Logotipo_negro_UNIVERSIDADE_DE_VIGO.png">
            <a:extLst>
              <a:ext uri="{FF2B5EF4-FFF2-40B4-BE49-F238E27FC236}">
                <a16:creationId xmlns:a16="http://schemas.microsoft.com/office/drawing/2014/main" id="{42F42761-443F-445D-8C53-6F46C4B2C2F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9231290" y="6212581"/>
            <a:ext cx="2324359" cy="512891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1AAA0D4-057C-4FCB-9F9A-80BC603947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4952" y="6040713"/>
            <a:ext cx="1827417" cy="730967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FFA6F8A5-8916-4774-A3FA-C2D4056CFF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2448" y="6320460"/>
            <a:ext cx="1357632" cy="303947"/>
          </a:xfrm>
          <a:prstGeom prst="rect">
            <a:avLst/>
          </a:prstGeom>
        </p:spPr>
      </p:pic>
      <p:pic>
        <p:nvPicPr>
          <p:cNvPr id="12" name="Imagen 11" descr="Texto&#10;&#10;Descripción generada automáticamente con confianza media">
            <a:extLst>
              <a:ext uri="{FF2B5EF4-FFF2-40B4-BE49-F238E27FC236}">
                <a16:creationId xmlns:a16="http://schemas.microsoft.com/office/drawing/2014/main" id="{536F41A8-4003-456A-8F3C-BF4AB3A5EC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13" name="Grupo 12">
            <a:extLst>
              <a:ext uri="{FF2B5EF4-FFF2-40B4-BE49-F238E27FC236}">
                <a16:creationId xmlns:a16="http://schemas.microsoft.com/office/drawing/2014/main" id="{5CBA0876-686D-40BC-9574-DB96C7CCB47E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4" name="Imagen 13" descr="Logotipo_negro_UNIVERSIDADE_DE_VIGO.png">
              <a:extLst>
                <a:ext uri="{FF2B5EF4-FFF2-40B4-BE49-F238E27FC236}">
                  <a16:creationId xmlns:a16="http://schemas.microsoft.com/office/drawing/2014/main" id="{3AFD9B7F-68AF-41DE-90D0-72A7C019B0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15" name="Rectángulo 14">
              <a:extLst>
                <a:ext uri="{FF2B5EF4-FFF2-40B4-BE49-F238E27FC236}">
                  <a16:creationId xmlns:a16="http://schemas.microsoft.com/office/drawing/2014/main" id="{78D27B2E-8D83-45CE-A323-8C155EB0AC65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F6DD9BF7-9679-4009-971A-0672A44C5F60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317E577D-94E0-4262-8653-62116631A0AC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816A169C-B15F-4A1F-B374-33D280BBD66F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6" name="Imagen 25" descr="Logotipo_negro_UNIVERSIDADE_DE_VIGO.png">
              <a:extLst>
                <a:ext uri="{FF2B5EF4-FFF2-40B4-BE49-F238E27FC236}">
                  <a16:creationId xmlns:a16="http://schemas.microsoft.com/office/drawing/2014/main" id="{1A2F8761-1C2D-432A-8099-152FA6D802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BD2DBB9A-3274-44E1-AF24-E5EE5EEE75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28" name="Imagen 27">
              <a:extLst>
                <a:ext uri="{FF2B5EF4-FFF2-40B4-BE49-F238E27FC236}">
                  <a16:creationId xmlns:a16="http://schemas.microsoft.com/office/drawing/2014/main" id="{88626B61-59F2-47B4-B906-2632F272B1A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9948542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que contiene Diagrama&#10;&#10;Descripción generada automáticamente">
            <a:extLst>
              <a:ext uri="{FF2B5EF4-FFF2-40B4-BE49-F238E27FC236}">
                <a16:creationId xmlns:a16="http://schemas.microsoft.com/office/drawing/2014/main" id="{4D3D48D9-15F7-49CE-94E5-6905D80AF8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8594" y="4721934"/>
            <a:ext cx="3474725" cy="1750393"/>
          </a:xfrm>
          <a:prstGeom prst="rect">
            <a:avLst/>
          </a:prstGeom>
        </p:spPr>
      </p:pic>
      <p:pic>
        <p:nvPicPr>
          <p:cNvPr id="16" name="Imagen 15" descr="Imagen que contiene Diagrama&#10;&#10;Descripción generada automáticamente">
            <a:extLst>
              <a:ext uri="{FF2B5EF4-FFF2-40B4-BE49-F238E27FC236}">
                <a16:creationId xmlns:a16="http://schemas.microsoft.com/office/drawing/2014/main" id="{5918C841-4F5C-416F-A204-24CE56B0D6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8637" y="1064426"/>
            <a:ext cx="3474725" cy="2638467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981200" y="1166021"/>
            <a:ext cx="8229600" cy="4525963"/>
          </a:xfrm>
        </p:spPr>
        <p:txBody>
          <a:bodyPr>
            <a:normAutofit/>
          </a:bodyPr>
          <a:lstStyle/>
          <a:p>
            <a:pPr marL="0" algn="ctr">
              <a:buNone/>
            </a:pPr>
            <a:endParaRPr lang="es-ES_tradnl" sz="2800" b="1" dirty="0">
              <a:latin typeface="Helvetica"/>
              <a:cs typeface="Helvetica"/>
            </a:endParaRPr>
          </a:p>
          <a:p>
            <a:pPr marL="0" algn="ctr">
              <a:buNone/>
            </a:pPr>
            <a:endParaRPr lang="es-ES_tradnl" sz="2800" b="1" dirty="0">
              <a:latin typeface="Helvetica"/>
              <a:cs typeface="Helvetica"/>
            </a:endParaRPr>
          </a:p>
          <a:p>
            <a:pPr marL="0" algn="ctr">
              <a:buNone/>
            </a:pPr>
            <a:endParaRPr lang="es-ES_tradnl" sz="2800" b="1" dirty="0">
              <a:latin typeface="Helvetica"/>
              <a:cs typeface="Helvetica"/>
            </a:endParaRPr>
          </a:p>
          <a:p>
            <a:pPr marL="0" algn="ctr">
              <a:buNone/>
            </a:pPr>
            <a:endParaRPr lang="es-ES_tradnl" sz="2800" b="1" dirty="0">
              <a:latin typeface="Helvetica"/>
              <a:cs typeface="Helvetica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1847083" y="4677273"/>
            <a:ext cx="8719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/>
              <a:t>Patrocina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5456094" y="4677273"/>
            <a:ext cx="8203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/>
              <a:t>Organiza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8222271" y="4721934"/>
            <a:ext cx="18803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/>
              <a:t>Con la colaboración de </a:t>
            </a:r>
          </a:p>
        </p:txBody>
      </p:sp>
      <p:pic>
        <p:nvPicPr>
          <p:cNvPr id="11" name="Imagen 10" descr="Logotipo_negro_UNIVERSIDADE_DE_VI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2751" y="5254323"/>
            <a:ext cx="2443863" cy="539256"/>
          </a:xfrm>
          <a:prstGeom prst="rect">
            <a:avLst/>
          </a:prstGeom>
        </p:spPr>
      </p:pic>
      <p:pic>
        <p:nvPicPr>
          <p:cNvPr id="8" name="Imagen 7" descr="Dibujo con letras blancas&#10;&#10;Descripción generada automáticamente con confianza media">
            <a:extLst>
              <a:ext uri="{FF2B5EF4-FFF2-40B4-BE49-F238E27FC236}">
                <a16:creationId xmlns:a16="http://schemas.microsoft.com/office/drawing/2014/main" id="{ADCD63FA-91BC-479D-B858-52D037FDAC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55488" y="5253274"/>
            <a:ext cx="1441850" cy="64015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n 22" descr="Gráfico, Gráfico de líneas&#10;&#10;Descripción generada automáticamente">
            <a:extLst>
              <a:ext uri="{FF2B5EF4-FFF2-40B4-BE49-F238E27FC236}">
                <a16:creationId xmlns:a16="http://schemas.microsoft.com/office/drawing/2014/main" id="{73BCE985-6D5C-47DA-B63C-B7F8B7006E2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75" t="13239" r="17593" b="12621"/>
          <a:stretch/>
        </p:blipFill>
        <p:spPr bwMode="auto">
          <a:xfrm>
            <a:off x="5646205" y="2367338"/>
            <a:ext cx="4178856" cy="3483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/>
          <a:lstStyle/>
          <a:p>
            <a:r>
              <a:rPr lang="es-ES" b="1" dirty="0">
                <a:solidFill>
                  <a:srgbClr val="66248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  Las cónicas</a:t>
            </a:r>
            <a:endParaRPr lang="es-ES_tradnl" b="1" dirty="0">
              <a:solidFill>
                <a:srgbClr val="662483"/>
              </a:solidFill>
              <a:latin typeface="Helvetica"/>
              <a:cs typeface="Helvetica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64029" y="1559362"/>
            <a:ext cx="4566877" cy="511486"/>
          </a:xfrm>
        </p:spPr>
        <p:txBody>
          <a:bodyPr>
            <a:normAutofit/>
          </a:bodyPr>
          <a:lstStyle/>
          <a:p>
            <a:pPr marL="0" algn="just">
              <a:buNone/>
            </a:pPr>
            <a:endParaRPr lang="es-ES_tradnl" sz="1000" b="1" i="1" dirty="0">
              <a:latin typeface="Helvetica"/>
              <a:cs typeface="Helvetica"/>
            </a:endParaRPr>
          </a:p>
          <a:p>
            <a:pPr marL="114300" lvl="0" indent="63500" algn="just">
              <a:lnSpc>
                <a:spcPct val="150000"/>
              </a:lnSpc>
              <a:spcBef>
                <a:spcPts val="560"/>
              </a:spcBef>
              <a:buClr>
                <a:schemeClr val="dk1"/>
              </a:buClr>
              <a:buSzPts val="2800"/>
              <a:buNone/>
            </a:pPr>
            <a:endParaRPr lang="es-ES_tradnl" sz="2800" b="1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114300" lvl="0" indent="63500" algn="just">
              <a:lnSpc>
                <a:spcPct val="150000"/>
              </a:lnSpc>
              <a:spcBef>
                <a:spcPts val="560"/>
              </a:spcBef>
              <a:buClr>
                <a:schemeClr val="dk1"/>
              </a:buClr>
              <a:buSzPts val="2800"/>
              <a:buNone/>
            </a:pPr>
            <a:endParaRPr lang="es-ES_tradnl" sz="2800" b="1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algn="just">
              <a:buNone/>
            </a:pPr>
            <a:endParaRPr lang="es-ES_tradnl" sz="2800" i="1" dirty="0">
              <a:latin typeface="Helvetica"/>
              <a:cs typeface="Helvetica"/>
            </a:endParaRPr>
          </a:p>
        </p:txBody>
      </p:sp>
      <p:pic>
        <p:nvPicPr>
          <p:cNvPr id="22" name="Imagen 21" descr="Texto&#10;&#10;Descripción generada automáticamente con confianza media">
            <a:extLst>
              <a:ext uri="{FF2B5EF4-FFF2-40B4-BE49-F238E27FC236}">
                <a16:creationId xmlns:a16="http://schemas.microsoft.com/office/drawing/2014/main" id="{1C51A7FA-F9FB-4628-B014-86E90738B1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92700A93-FA7E-46DB-A561-C1B832A62272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7" name="Imagen 16" descr="Logotipo_negro_UNIVERSIDADE_DE_VIGO.png">
              <a:extLst>
                <a:ext uri="{FF2B5EF4-FFF2-40B4-BE49-F238E27FC236}">
                  <a16:creationId xmlns:a16="http://schemas.microsoft.com/office/drawing/2014/main" id="{8D758121-B860-48F7-A96F-9441039C09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AE279A0F-FBBA-42C3-96C0-379DE54BE58F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A246536A-3A2E-4600-A950-6BDDCD250CB5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8D4C12C9-EBCC-4ABD-BDB6-6C08A728CC5C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AB378163-FF1F-4CE7-AF7D-9058BD7398E4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5" name="Imagen 24" descr="Logotipo_negro_UNIVERSIDADE_DE_VIGO.png">
              <a:extLst>
                <a:ext uri="{FF2B5EF4-FFF2-40B4-BE49-F238E27FC236}">
                  <a16:creationId xmlns:a16="http://schemas.microsoft.com/office/drawing/2014/main" id="{884A87FB-DEA3-4D2C-8496-1AE0CE9C4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517C9D5F-B980-4A3F-A165-A81A9734F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34" name="Imagen 33">
              <a:extLst>
                <a:ext uri="{FF2B5EF4-FFF2-40B4-BE49-F238E27FC236}">
                  <a16:creationId xmlns:a16="http://schemas.microsoft.com/office/drawing/2014/main" id="{C0519AC9-7077-4817-95CD-3BF1FC77AB9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  <p:sp>
        <p:nvSpPr>
          <p:cNvPr id="15" name="Marcador de contenido 2">
            <a:extLst>
              <a:ext uri="{FF2B5EF4-FFF2-40B4-BE49-F238E27FC236}">
                <a16:creationId xmlns:a16="http://schemas.microsoft.com/office/drawing/2014/main" id="{0E06FACE-224B-4EF3-A582-F91018986DFA}"/>
              </a:ext>
            </a:extLst>
          </p:cNvPr>
          <p:cNvSpPr txBox="1">
            <a:spLocks/>
          </p:cNvSpPr>
          <p:nvPr/>
        </p:nvSpPr>
        <p:spPr>
          <a:xfrm>
            <a:off x="1433734" y="1780886"/>
            <a:ext cx="9807289" cy="3176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es-ES" sz="2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Las </a:t>
            </a:r>
            <a:r>
              <a:rPr lang="es-ES" sz="2800" b="1" i="1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cónicas</a:t>
            </a:r>
            <a:r>
              <a:rPr lang="es-ES" sz="2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son curvas planas que se obtienen de cortar un cono con un plano. </a:t>
            </a:r>
            <a:endParaRPr lang="es-ES" sz="2800" dirty="0">
              <a:latin typeface="Helvetica" panose="020B0604020202020204" pitchFamily="34" charset="0"/>
              <a:ea typeface="Helvetica" charset="0"/>
              <a:cs typeface="Helvetica" panose="020B0604020202020204" pitchFamily="34" charset="0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FC5B22CA-69DB-43DE-9C5B-312798A73AA1}"/>
              </a:ext>
            </a:extLst>
          </p:cNvPr>
          <p:cNvSpPr txBox="1"/>
          <p:nvPr/>
        </p:nvSpPr>
        <p:spPr>
          <a:xfrm>
            <a:off x="4838678" y="3964640"/>
            <a:ext cx="613874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Generatriz del cono</a:t>
            </a:r>
            <a:endParaRPr lang="es-ES" sz="14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/>
          <a:lstStyle/>
          <a:p>
            <a:r>
              <a:rPr lang="es-ES" b="1" dirty="0">
                <a:solidFill>
                  <a:srgbClr val="66248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  Las cónicas</a:t>
            </a:r>
            <a:endParaRPr lang="es-ES_tradnl" b="1" dirty="0">
              <a:solidFill>
                <a:srgbClr val="662483"/>
              </a:solidFill>
              <a:latin typeface="Helvetica"/>
              <a:cs typeface="Helvetica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64029" y="1559362"/>
            <a:ext cx="4566877" cy="511486"/>
          </a:xfrm>
        </p:spPr>
        <p:txBody>
          <a:bodyPr>
            <a:normAutofit/>
          </a:bodyPr>
          <a:lstStyle/>
          <a:p>
            <a:pPr marL="0" algn="just">
              <a:buNone/>
            </a:pPr>
            <a:endParaRPr lang="es-ES_tradnl" sz="1000" b="1" i="1" dirty="0">
              <a:latin typeface="Helvetica"/>
              <a:cs typeface="Helvetica"/>
            </a:endParaRPr>
          </a:p>
          <a:p>
            <a:pPr marL="114300" lvl="0" indent="63500" algn="just">
              <a:lnSpc>
                <a:spcPct val="150000"/>
              </a:lnSpc>
              <a:spcBef>
                <a:spcPts val="560"/>
              </a:spcBef>
              <a:buClr>
                <a:schemeClr val="dk1"/>
              </a:buClr>
              <a:buSzPts val="2800"/>
              <a:buNone/>
            </a:pPr>
            <a:endParaRPr lang="es-ES_tradnl" sz="2800" b="1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114300" lvl="0" indent="63500" algn="just">
              <a:lnSpc>
                <a:spcPct val="150000"/>
              </a:lnSpc>
              <a:spcBef>
                <a:spcPts val="560"/>
              </a:spcBef>
              <a:buClr>
                <a:schemeClr val="dk1"/>
              </a:buClr>
              <a:buSzPts val="2800"/>
              <a:buNone/>
            </a:pPr>
            <a:endParaRPr lang="es-ES_tradnl" sz="2800" b="1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algn="just">
              <a:buNone/>
            </a:pPr>
            <a:endParaRPr lang="es-ES_tradnl" sz="2800" i="1" dirty="0">
              <a:latin typeface="Helvetica"/>
              <a:cs typeface="Helvetica"/>
            </a:endParaRPr>
          </a:p>
        </p:txBody>
      </p:sp>
      <p:pic>
        <p:nvPicPr>
          <p:cNvPr id="22" name="Imagen 21" descr="Texto&#10;&#10;Descripción generada automáticamente con confianza media">
            <a:extLst>
              <a:ext uri="{FF2B5EF4-FFF2-40B4-BE49-F238E27FC236}">
                <a16:creationId xmlns:a16="http://schemas.microsoft.com/office/drawing/2014/main" id="{1C51A7FA-F9FB-4628-B014-86E90738B1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92700A93-FA7E-46DB-A561-C1B832A62272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7" name="Imagen 16" descr="Logotipo_negro_UNIVERSIDADE_DE_VIGO.png">
              <a:extLst>
                <a:ext uri="{FF2B5EF4-FFF2-40B4-BE49-F238E27FC236}">
                  <a16:creationId xmlns:a16="http://schemas.microsoft.com/office/drawing/2014/main" id="{8D758121-B860-48F7-A96F-9441039C09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AE279A0F-FBBA-42C3-96C0-379DE54BE58F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A246536A-3A2E-4600-A950-6BDDCD250CB5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8D4C12C9-EBCC-4ABD-BDB6-6C08A728CC5C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AB378163-FF1F-4CE7-AF7D-9058BD7398E4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5" name="Imagen 24" descr="Logotipo_negro_UNIVERSIDADE_DE_VIGO.png">
              <a:extLst>
                <a:ext uri="{FF2B5EF4-FFF2-40B4-BE49-F238E27FC236}">
                  <a16:creationId xmlns:a16="http://schemas.microsoft.com/office/drawing/2014/main" id="{884A87FB-DEA3-4D2C-8496-1AE0CE9C4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517C9D5F-B980-4A3F-A165-A81A9734F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34" name="Imagen 33">
              <a:extLst>
                <a:ext uri="{FF2B5EF4-FFF2-40B4-BE49-F238E27FC236}">
                  <a16:creationId xmlns:a16="http://schemas.microsoft.com/office/drawing/2014/main" id="{C0519AC9-7077-4817-95CD-3BF1FC77AB9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  <p:sp>
        <p:nvSpPr>
          <p:cNvPr id="15" name="Marcador de contenido 2">
            <a:extLst>
              <a:ext uri="{FF2B5EF4-FFF2-40B4-BE49-F238E27FC236}">
                <a16:creationId xmlns:a16="http://schemas.microsoft.com/office/drawing/2014/main" id="{0E06FACE-224B-4EF3-A582-F91018986DFA}"/>
              </a:ext>
            </a:extLst>
          </p:cNvPr>
          <p:cNvSpPr txBox="1">
            <a:spLocks/>
          </p:cNvSpPr>
          <p:nvPr/>
        </p:nvSpPr>
        <p:spPr>
          <a:xfrm>
            <a:off x="1433734" y="2183519"/>
            <a:ext cx="9807289" cy="3176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es-ES" sz="2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plano paralelo a la base </a:t>
            </a:r>
            <a:r>
              <a:rPr lang="es-ES" sz="2800" b="1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→</a:t>
            </a:r>
            <a:r>
              <a:rPr lang="es-ES" sz="2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es-ES" sz="2800" b="1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circunferencia</a:t>
            </a:r>
          </a:p>
          <a:p>
            <a:pPr>
              <a:spcAft>
                <a:spcPts val="1200"/>
              </a:spcAft>
            </a:pPr>
            <a:r>
              <a:rPr lang="es-ES" sz="2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plano con mayor inclinación que la generatriz </a:t>
            </a:r>
            <a:r>
              <a:rPr lang="es-ES" sz="2800" b="1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→ elipse</a:t>
            </a:r>
            <a:r>
              <a:rPr lang="es-ES" sz="2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</a:p>
          <a:p>
            <a:pPr>
              <a:spcAft>
                <a:spcPts val="1200"/>
              </a:spcAft>
            </a:pPr>
            <a:r>
              <a:rPr lang="es-ES" sz="2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inclinación del plano igual que la generatriz, </a:t>
            </a:r>
            <a:r>
              <a:rPr lang="es-ES" sz="2800" b="1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→</a:t>
            </a:r>
            <a:r>
              <a:rPr lang="es-ES" sz="2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es-ES" sz="2800" b="1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parábola</a:t>
            </a:r>
            <a:endParaRPr lang="es-ES" sz="2800" dirty="0"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es-ES" sz="2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plano menos inclinado que la generatriz</a:t>
            </a:r>
            <a:r>
              <a:rPr lang="es-ES" sz="2800" b="1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→ hipérbola</a:t>
            </a:r>
            <a:endParaRPr lang="es-ES" sz="2800" dirty="0"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1686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/>
          <a:lstStyle/>
          <a:p>
            <a:r>
              <a:rPr lang="es-ES" b="1" dirty="0">
                <a:solidFill>
                  <a:srgbClr val="66248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  Las cónicas</a:t>
            </a:r>
            <a:endParaRPr lang="es-ES_tradnl" b="1" dirty="0">
              <a:solidFill>
                <a:srgbClr val="662483"/>
              </a:solidFill>
              <a:latin typeface="Helvetica"/>
              <a:cs typeface="Helvetica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64029" y="1559362"/>
            <a:ext cx="4566877" cy="511486"/>
          </a:xfrm>
        </p:spPr>
        <p:txBody>
          <a:bodyPr>
            <a:normAutofit/>
          </a:bodyPr>
          <a:lstStyle/>
          <a:p>
            <a:pPr marL="0" algn="just">
              <a:buNone/>
            </a:pPr>
            <a:endParaRPr lang="es-ES_tradnl" sz="1000" b="1" i="1" dirty="0">
              <a:latin typeface="Helvetica"/>
              <a:cs typeface="Helvetica"/>
            </a:endParaRPr>
          </a:p>
          <a:p>
            <a:pPr marL="114300" lvl="0" indent="63500" algn="just">
              <a:lnSpc>
                <a:spcPct val="150000"/>
              </a:lnSpc>
              <a:spcBef>
                <a:spcPts val="560"/>
              </a:spcBef>
              <a:buClr>
                <a:schemeClr val="dk1"/>
              </a:buClr>
              <a:buSzPts val="2800"/>
              <a:buNone/>
            </a:pPr>
            <a:endParaRPr lang="es-ES_tradnl" sz="2800" b="1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114300" lvl="0" indent="63500" algn="just">
              <a:lnSpc>
                <a:spcPct val="150000"/>
              </a:lnSpc>
              <a:spcBef>
                <a:spcPts val="560"/>
              </a:spcBef>
              <a:buClr>
                <a:schemeClr val="dk1"/>
              </a:buClr>
              <a:buSzPts val="2800"/>
              <a:buNone/>
            </a:pPr>
            <a:endParaRPr lang="es-ES_tradnl" sz="2800" b="1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algn="just">
              <a:buNone/>
            </a:pPr>
            <a:endParaRPr lang="es-ES_tradnl" sz="2800" i="1" dirty="0">
              <a:latin typeface="Helvetica"/>
              <a:cs typeface="Helvetica"/>
            </a:endParaRPr>
          </a:p>
        </p:txBody>
      </p:sp>
      <p:pic>
        <p:nvPicPr>
          <p:cNvPr id="22" name="Imagen 21" descr="Texto&#10;&#10;Descripción generada automáticamente con confianza media">
            <a:extLst>
              <a:ext uri="{FF2B5EF4-FFF2-40B4-BE49-F238E27FC236}">
                <a16:creationId xmlns:a16="http://schemas.microsoft.com/office/drawing/2014/main" id="{1C51A7FA-F9FB-4628-B014-86E90738B1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92700A93-FA7E-46DB-A561-C1B832A62272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7" name="Imagen 16" descr="Logotipo_negro_UNIVERSIDADE_DE_VIGO.png">
              <a:extLst>
                <a:ext uri="{FF2B5EF4-FFF2-40B4-BE49-F238E27FC236}">
                  <a16:creationId xmlns:a16="http://schemas.microsoft.com/office/drawing/2014/main" id="{8D758121-B860-48F7-A96F-9441039C09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AE279A0F-FBBA-42C3-96C0-379DE54BE58F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A246536A-3A2E-4600-A950-6BDDCD250CB5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8D4C12C9-EBCC-4ABD-BDB6-6C08A728CC5C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AB378163-FF1F-4CE7-AF7D-9058BD7398E4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5" name="Imagen 24" descr="Logotipo_negro_UNIVERSIDADE_DE_VIGO.png">
              <a:extLst>
                <a:ext uri="{FF2B5EF4-FFF2-40B4-BE49-F238E27FC236}">
                  <a16:creationId xmlns:a16="http://schemas.microsoft.com/office/drawing/2014/main" id="{884A87FB-DEA3-4D2C-8496-1AE0CE9C4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517C9D5F-B980-4A3F-A165-A81A9734F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34" name="Imagen 33">
              <a:extLst>
                <a:ext uri="{FF2B5EF4-FFF2-40B4-BE49-F238E27FC236}">
                  <a16:creationId xmlns:a16="http://schemas.microsoft.com/office/drawing/2014/main" id="{C0519AC9-7077-4817-95CD-3BF1FC77AB9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  <p:grpSp>
        <p:nvGrpSpPr>
          <p:cNvPr id="23" name="Grupo 22">
            <a:extLst>
              <a:ext uri="{FF2B5EF4-FFF2-40B4-BE49-F238E27FC236}">
                <a16:creationId xmlns:a16="http://schemas.microsoft.com/office/drawing/2014/main" id="{F41F0566-7EA2-4952-B334-3504E01FD6B3}"/>
              </a:ext>
            </a:extLst>
          </p:cNvPr>
          <p:cNvGrpSpPr>
            <a:grpSpLocks noChangeAspect="1"/>
          </p:cNvGrpSpPr>
          <p:nvPr/>
        </p:nvGrpSpPr>
        <p:grpSpPr>
          <a:xfrm>
            <a:off x="1755218" y="1499868"/>
            <a:ext cx="10411755" cy="4160764"/>
            <a:chOff x="0" y="0"/>
            <a:chExt cx="6044565" cy="2415540"/>
          </a:xfrm>
        </p:grpSpPr>
        <p:grpSp>
          <p:nvGrpSpPr>
            <p:cNvPr id="24" name="Grupo 23">
              <a:extLst>
                <a:ext uri="{FF2B5EF4-FFF2-40B4-BE49-F238E27FC236}">
                  <a16:creationId xmlns:a16="http://schemas.microsoft.com/office/drawing/2014/main" id="{06DD9884-16AB-4D24-A1C0-23438D6D160C}"/>
                </a:ext>
              </a:extLst>
            </p:cNvPr>
            <p:cNvGrpSpPr>
              <a:grpSpLocks/>
            </p:cNvGrpSpPr>
            <p:nvPr/>
          </p:nvGrpSpPr>
          <p:grpSpPr>
            <a:xfrm>
              <a:off x="0" y="0"/>
              <a:ext cx="6044565" cy="2415540"/>
              <a:chOff x="0" y="0"/>
              <a:chExt cx="6044565" cy="2415540"/>
            </a:xfrm>
          </p:grpSpPr>
          <p:pic>
            <p:nvPicPr>
              <p:cNvPr id="31" name="image40.png" descr="Forma&#10;&#10;Descripción generada automáticamente">
                <a:extLst>
                  <a:ext uri="{FF2B5EF4-FFF2-40B4-BE49-F238E27FC236}">
                    <a16:creationId xmlns:a16="http://schemas.microsoft.com/office/drawing/2014/main" id="{C7C3C343-2D04-4A2D-A0EA-EF5DA84F6E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>
              <a:xfrm>
                <a:off x="1314450" y="63500"/>
                <a:ext cx="1701800" cy="1950085"/>
              </a:xfrm>
              <a:prstGeom prst="rect">
                <a:avLst/>
              </a:prstGeom>
              <a:ln/>
            </p:spPr>
          </p:pic>
          <p:pic>
            <p:nvPicPr>
              <p:cNvPr id="32" name="image4.png" descr="Gráfico, Gráfico de embudo&#10;&#10;Descripción generada automáticamente">
                <a:extLst>
                  <a:ext uri="{FF2B5EF4-FFF2-40B4-BE49-F238E27FC236}">
                    <a16:creationId xmlns:a16="http://schemas.microsoft.com/office/drawing/2014/main" id="{42FDE35F-3471-4C8E-B060-40F61AFA55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311650" y="120650"/>
                <a:ext cx="1732915" cy="1882775"/>
              </a:xfrm>
              <a:prstGeom prst="rect">
                <a:avLst/>
              </a:prstGeom>
              <a:ln/>
            </p:spPr>
          </p:pic>
          <p:pic>
            <p:nvPicPr>
              <p:cNvPr id="33" name="image38.png" descr="Gráfico, Gráfico de embudo&#10;&#10;Descripción generada automáticamente">
                <a:extLst>
                  <a:ext uri="{FF2B5EF4-FFF2-40B4-BE49-F238E27FC236}">
                    <a16:creationId xmlns:a16="http://schemas.microsoft.com/office/drawing/2014/main" id="{9B13043F-D999-4C19-8452-2BB65B1204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2825750" y="63500"/>
                <a:ext cx="1720850" cy="1966595"/>
              </a:xfrm>
              <a:prstGeom prst="rect">
                <a:avLst/>
              </a:prstGeom>
              <a:ln/>
            </p:spPr>
          </p:pic>
          <p:pic>
            <p:nvPicPr>
              <p:cNvPr id="35" name="image28.png" descr="Gráfico, Gráfico de embudo&#10;&#10;Descripción generada automáticamente">
                <a:extLst>
                  <a:ext uri="{FF2B5EF4-FFF2-40B4-BE49-F238E27FC236}">
                    <a16:creationId xmlns:a16="http://schemas.microsoft.com/office/drawing/2014/main" id="{D1AEB1C7-E62F-40D2-A22A-7E8F2C5C564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648"/>
              <a:stretch/>
            </p:blipFill>
            <p:spPr bwMode="auto">
              <a:xfrm>
                <a:off x="0" y="0"/>
                <a:ext cx="1377950" cy="2415540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</p:grpSp>
        <p:sp>
          <p:nvSpPr>
            <p:cNvPr id="26" name="Rectángulo 25">
              <a:extLst>
                <a:ext uri="{FF2B5EF4-FFF2-40B4-BE49-F238E27FC236}">
                  <a16:creationId xmlns:a16="http://schemas.microsoft.com/office/drawing/2014/main" id="{58BC2819-F226-425A-A0DF-53D51BAD94D0}"/>
                </a:ext>
              </a:extLst>
            </p:cNvPr>
            <p:cNvSpPr>
              <a:spLocks/>
            </p:cNvSpPr>
            <p:nvPr/>
          </p:nvSpPr>
          <p:spPr>
            <a:xfrm>
              <a:off x="88900" y="2082800"/>
              <a:ext cx="1143000" cy="3238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s-ES" sz="1200" b="1">
                  <a:solidFill>
                    <a:srgbClr val="009FE3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Circunferencia</a:t>
              </a:r>
              <a:endParaRPr lang="es-ES" sz="1100"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8" name="Rectángulo 27">
              <a:extLst>
                <a:ext uri="{FF2B5EF4-FFF2-40B4-BE49-F238E27FC236}">
                  <a16:creationId xmlns:a16="http://schemas.microsoft.com/office/drawing/2014/main" id="{D6317349-87B8-4726-B72B-62845F9FA878}"/>
                </a:ext>
              </a:extLst>
            </p:cNvPr>
            <p:cNvSpPr>
              <a:spLocks/>
            </p:cNvSpPr>
            <p:nvPr/>
          </p:nvSpPr>
          <p:spPr>
            <a:xfrm>
              <a:off x="1746250" y="2070100"/>
              <a:ext cx="819150" cy="3206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s-ES" sz="1200" b="1">
                  <a:solidFill>
                    <a:srgbClr val="009FE3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Elipse</a:t>
              </a:r>
              <a:endParaRPr lang="es-ES" sz="1100"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9" name="Rectángulo 28">
              <a:extLst>
                <a:ext uri="{FF2B5EF4-FFF2-40B4-BE49-F238E27FC236}">
                  <a16:creationId xmlns:a16="http://schemas.microsoft.com/office/drawing/2014/main" id="{92C1DBE4-E385-4179-A9CE-3610865F4FA1}"/>
                </a:ext>
              </a:extLst>
            </p:cNvPr>
            <p:cNvSpPr>
              <a:spLocks/>
            </p:cNvSpPr>
            <p:nvPr/>
          </p:nvSpPr>
          <p:spPr>
            <a:xfrm>
              <a:off x="3162300" y="2076450"/>
              <a:ext cx="1035050" cy="3079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s-ES" sz="1200" b="1">
                  <a:solidFill>
                    <a:srgbClr val="009FE3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Parábola</a:t>
              </a:r>
              <a:endParaRPr lang="es-ES" sz="1100"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0" name="Rectángulo 29">
              <a:extLst>
                <a:ext uri="{FF2B5EF4-FFF2-40B4-BE49-F238E27FC236}">
                  <a16:creationId xmlns:a16="http://schemas.microsoft.com/office/drawing/2014/main" id="{76991E17-EAD6-40E2-B933-C643AB802020}"/>
                </a:ext>
              </a:extLst>
            </p:cNvPr>
            <p:cNvSpPr>
              <a:spLocks/>
            </p:cNvSpPr>
            <p:nvPr/>
          </p:nvSpPr>
          <p:spPr>
            <a:xfrm>
              <a:off x="4552950" y="2082800"/>
              <a:ext cx="1339850" cy="3111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s-ES" sz="1200" b="1">
                  <a:solidFill>
                    <a:srgbClr val="009FE3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Hipérbola</a:t>
              </a:r>
              <a:endParaRPr lang="es-ES" sz="1100"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22471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/>
          <a:lstStyle/>
          <a:p>
            <a:r>
              <a:rPr lang="es-ES" b="1" dirty="0">
                <a:solidFill>
                  <a:srgbClr val="66248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     La circunferencia</a:t>
            </a:r>
            <a:endParaRPr lang="es-ES_tradnl" b="1" dirty="0">
              <a:solidFill>
                <a:srgbClr val="662483"/>
              </a:solidFill>
              <a:latin typeface="Helvetica"/>
              <a:cs typeface="Helvetica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64029" y="1559362"/>
            <a:ext cx="4566877" cy="511486"/>
          </a:xfrm>
        </p:spPr>
        <p:txBody>
          <a:bodyPr>
            <a:normAutofit/>
          </a:bodyPr>
          <a:lstStyle/>
          <a:p>
            <a:pPr marL="0" algn="just">
              <a:buNone/>
            </a:pPr>
            <a:endParaRPr lang="es-ES_tradnl" sz="1000" b="1" i="1" dirty="0">
              <a:latin typeface="Helvetica"/>
              <a:cs typeface="Helvetica"/>
            </a:endParaRPr>
          </a:p>
          <a:p>
            <a:pPr marL="114300" lvl="0" indent="63500" algn="just">
              <a:lnSpc>
                <a:spcPct val="150000"/>
              </a:lnSpc>
              <a:spcBef>
                <a:spcPts val="560"/>
              </a:spcBef>
              <a:buClr>
                <a:schemeClr val="dk1"/>
              </a:buClr>
              <a:buSzPts val="2800"/>
              <a:buNone/>
            </a:pPr>
            <a:endParaRPr lang="es-ES_tradnl" sz="2800" b="1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114300" lvl="0" indent="63500" algn="just">
              <a:lnSpc>
                <a:spcPct val="150000"/>
              </a:lnSpc>
              <a:spcBef>
                <a:spcPts val="560"/>
              </a:spcBef>
              <a:buClr>
                <a:schemeClr val="dk1"/>
              </a:buClr>
              <a:buSzPts val="2800"/>
              <a:buNone/>
            </a:pPr>
            <a:endParaRPr lang="es-ES_tradnl" sz="2800" b="1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algn="just">
              <a:buNone/>
            </a:pPr>
            <a:endParaRPr lang="es-ES_tradnl" sz="2800" i="1" dirty="0">
              <a:latin typeface="Helvetica"/>
              <a:cs typeface="Helvetica"/>
            </a:endParaRPr>
          </a:p>
        </p:txBody>
      </p:sp>
      <p:pic>
        <p:nvPicPr>
          <p:cNvPr id="22" name="Imagen 21" descr="Texto&#10;&#10;Descripción generada automáticamente con confianza media">
            <a:extLst>
              <a:ext uri="{FF2B5EF4-FFF2-40B4-BE49-F238E27FC236}">
                <a16:creationId xmlns:a16="http://schemas.microsoft.com/office/drawing/2014/main" id="{1C51A7FA-F9FB-4628-B014-86E90738B1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92700A93-FA7E-46DB-A561-C1B832A62272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7" name="Imagen 16" descr="Logotipo_negro_UNIVERSIDADE_DE_VIGO.png">
              <a:extLst>
                <a:ext uri="{FF2B5EF4-FFF2-40B4-BE49-F238E27FC236}">
                  <a16:creationId xmlns:a16="http://schemas.microsoft.com/office/drawing/2014/main" id="{8D758121-B860-48F7-A96F-9441039C09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AE279A0F-FBBA-42C3-96C0-379DE54BE58F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A246536A-3A2E-4600-A950-6BDDCD250CB5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8D4C12C9-EBCC-4ABD-BDB6-6C08A728CC5C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AB378163-FF1F-4CE7-AF7D-9058BD7398E4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5" name="Imagen 24" descr="Logotipo_negro_UNIVERSIDADE_DE_VIGO.png">
              <a:extLst>
                <a:ext uri="{FF2B5EF4-FFF2-40B4-BE49-F238E27FC236}">
                  <a16:creationId xmlns:a16="http://schemas.microsoft.com/office/drawing/2014/main" id="{884A87FB-DEA3-4D2C-8496-1AE0CE9C4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517C9D5F-B980-4A3F-A165-A81A9734F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34" name="Imagen 33">
              <a:extLst>
                <a:ext uri="{FF2B5EF4-FFF2-40B4-BE49-F238E27FC236}">
                  <a16:creationId xmlns:a16="http://schemas.microsoft.com/office/drawing/2014/main" id="{C0519AC9-7077-4817-95CD-3BF1FC77AB9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  <p:sp>
        <p:nvSpPr>
          <p:cNvPr id="24" name="Marcador de contenido 2">
            <a:extLst>
              <a:ext uri="{FF2B5EF4-FFF2-40B4-BE49-F238E27FC236}">
                <a16:creationId xmlns:a16="http://schemas.microsoft.com/office/drawing/2014/main" id="{85FB9A8B-C4A4-4068-9546-C280D008A163}"/>
              </a:ext>
            </a:extLst>
          </p:cNvPr>
          <p:cNvSpPr txBox="1">
            <a:spLocks/>
          </p:cNvSpPr>
          <p:nvPr/>
        </p:nvSpPr>
        <p:spPr>
          <a:xfrm>
            <a:off x="664029" y="2166198"/>
            <a:ext cx="6953179" cy="317672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es-ES" sz="2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La </a:t>
            </a:r>
            <a:r>
              <a:rPr lang="es-ES" sz="2800" b="1" dirty="0">
                <a:solidFill>
                  <a:srgbClr val="621F80"/>
                </a:solidFill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circunferencia</a:t>
            </a:r>
            <a:r>
              <a:rPr lang="es-ES" sz="2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está formada por todos los puntos del plano </a:t>
            </a:r>
            <a:r>
              <a:rPr lang="es-ES" sz="2800" u="sng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que distan</a:t>
            </a:r>
            <a:r>
              <a:rPr lang="es-ES" sz="2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lo mismo de otro punto concreto, que se denomina </a:t>
            </a:r>
            <a:r>
              <a:rPr lang="es-ES" sz="2800" b="1" dirty="0">
                <a:solidFill>
                  <a:srgbClr val="009FE3"/>
                </a:solidFill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centro</a:t>
            </a:r>
            <a:r>
              <a:rPr lang="es-ES" sz="2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. </a:t>
            </a:r>
          </a:p>
          <a:p>
            <a:pPr>
              <a:spcAft>
                <a:spcPts val="1200"/>
              </a:spcAft>
            </a:pPr>
            <a:r>
              <a:rPr lang="es-ES" sz="2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El segmento que une el centro con cualquier otro punto de la circunferencia se llama </a:t>
            </a:r>
            <a:r>
              <a:rPr lang="es-ES" sz="2800" b="1" dirty="0">
                <a:solidFill>
                  <a:srgbClr val="8F8F8F"/>
                </a:solidFill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radio</a:t>
            </a:r>
            <a:r>
              <a:rPr lang="es-ES" sz="2800" b="1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.</a:t>
            </a:r>
            <a:endParaRPr lang="es-ES" sz="2800" dirty="0"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</p:txBody>
      </p:sp>
      <p:pic>
        <p:nvPicPr>
          <p:cNvPr id="26" name="Imagen 25" descr="Diagrama&#10;&#10;Descripción generada automáticamente">
            <a:extLst>
              <a:ext uri="{FF2B5EF4-FFF2-40B4-BE49-F238E27FC236}">
                <a16:creationId xmlns:a16="http://schemas.microsoft.com/office/drawing/2014/main" id="{0EBC09F6-D3C3-4F13-A91D-98AA473C9B4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697" y="1821689"/>
            <a:ext cx="3156727" cy="3462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810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/>
          <a:lstStyle/>
          <a:p>
            <a:r>
              <a:rPr lang="es-ES" b="1" dirty="0">
                <a:solidFill>
                  <a:srgbClr val="66248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La elipse</a:t>
            </a:r>
            <a:endParaRPr lang="es-ES_tradnl" b="1" dirty="0">
              <a:solidFill>
                <a:srgbClr val="662483"/>
              </a:solidFill>
              <a:latin typeface="Helvetica"/>
              <a:cs typeface="Helvetica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64029" y="1559362"/>
            <a:ext cx="4566877" cy="511486"/>
          </a:xfrm>
        </p:spPr>
        <p:txBody>
          <a:bodyPr>
            <a:normAutofit/>
          </a:bodyPr>
          <a:lstStyle/>
          <a:p>
            <a:pPr marL="0" algn="just">
              <a:buNone/>
            </a:pPr>
            <a:endParaRPr lang="es-ES_tradnl" sz="1000" b="1" i="1" dirty="0">
              <a:latin typeface="Helvetica"/>
              <a:cs typeface="Helvetica"/>
            </a:endParaRPr>
          </a:p>
          <a:p>
            <a:pPr marL="114300" lvl="0" indent="63500" algn="just">
              <a:lnSpc>
                <a:spcPct val="150000"/>
              </a:lnSpc>
              <a:spcBef>
                <a:spcPts val="560"/>
              </a:spcBef>
              <a:buClr>
                <a:schemeClr val="dk1"/>
              </a:buClr>
              <a:buSzPts val="2800"/>
              <a:buNone/>
            </a:pPr>
            <a:endParaRPr lang="es-ES_tradnl" sz="2800" b="1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114300" lvl="0" indent="63500" algn="just">
              <a:lnSpc>
                <a:spcPct val="150000"/>
              </a:lnSpc>
              <a:spcBef>
                <a:spcPts val="560"/>
              </a:spcBef>
              <a:buClr>
                <a:schemeClr val="dk1"/>
              </a:buClr>
              <a:buSzPts val="2800"/>
              <a:buNone/>
            </a:pPr>
            <a:endParaRPr lang="es-ES_tradnl" sz="2800" b="1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algn="just">
              <a:buNone/>
            </a:pPr>
            <a:endParaRPr lang="es-ES_tradnl" sz="2800" i="1" dirty="0">
              <a:latin typeface="Helvetica"/>
              <a:cs typeface="Helvetica"/>
            </a:endParaRPr>
          </a:p>
        </p:txBody>
      </p:sp>
      <p:pic>
        <p:nvPicPr>
          <p:cNvPr id="22" name="Imagen 21" descr="Texto&#10;&#10;Descripción generada automáticamente con confianza media">
            <a:extLst>
              <a:ext uri="{FF2B5EF4-FFF2-40B4-BE49-F238E27FC236}">
                <a16:creationId xmlns:a16="http://schemas.microsoft.com/office/drawing/2014/main" id="{1C51A7FA-F9FB-4628-B014-86E90738B1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92700A93-FA7E-46DB-A561-C1B832A62272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7" name="Imagen 16" descr="Logotipo_negro_UNIVERSIDADE_DE_VIGO.png">
              <a:extLst>
                <a:ext uri="{FF2B5EF4-FFF2-40B4-BE49-F238E27FC236}">
                  <a16:creationId xmlns:a16="http://schemas.microsoft.com/office/drawing/2014/main" id="{8D758121-B860-48F7-A96F-9441039C09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AE279A0F-FBBA-42C3-96C0-379DE54BE58F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A246536A-3A2E-4600-A950-6BDDCD250CB5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8D4C12C9-EBCC-4ABD-BDB6-6C08A728CC5C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AB378163-FF1F-4CE7-AF7D-9058BD7398E4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5" name="Imagen 24" descr="Logotipo_negro_UNIVERSIDADE_DE_VIGO.png">
              <a:extLst>
                <a:ext uri="{FF2B5EF4-FFF2-40B4-BE49-F238E27FC236}">
                  <a16:creationId xmlns:a16="http://schemas.microsoft.com/office/drawing/2014/main" id="{884A87FB-DEA3-4D2C-8496-1AE0CE9C4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517C9D5F-B980-4A3F-A165-A81A9734F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34" name="Imagen 33">
              <a:extLst>
                <a:ext uri="{FF2B5EF4-FFF2-40B4-BE49-F238E27FC236}">
                  <a16:creationId xmlns:a16="http://schemas.microsoft.com/office/drawing/2014/main" id="{C0519AC9-7077-4817-95CD-3BF1FC77AB9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  <p:sp>
        <p:nvSpPr>
          <p:cNvPr id="24" name="Marcador de contenido 2">
            <a:extLst>
              <a:ext uri="{FF2B5EF4-FFF2-40B4-BE49-F238E27FC236}">
                <a16:creationId xmlns:a16="http://schemas.microsoft.com/office/drawing/2014/main" id="{85FB9A8B-C4A4-4068-9546-C280D008A163}"/>
              </a:ext>
            </a:extLst>
          </p:cNvPr>
          <p:cNvSpPr txBox="1">
            <a:spLocks/>
          </p:cNvSpPr>
          <p:nvPr/>
        </p:nvSpPr>
        <p:spPr>
          <a:xfrm>
            <a:off x="664029" y="2166198"/>
            <a:ext cx="6138215" cy="3176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es-ES" sz="2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La </a:t>
            </a:r>
            <a:r>
              <a:rPr lang="es-ES" sz="2800" b="1" dirty="0">
                <a:solidFill>
                  <a:srgbClr val="621F80"/>
                </a:solidFill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elipse</a:t>
            </a:r>
            <a:r>
              <a:rPr lang="es-ES" sz="2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es el conjunto de todos los puntos que cumplen que la </a:t>
            </a:r>
            <a:r>
              <a:rPr lang="es-ES" sz="2800" b="1" dirty="0">
                <a:solidFill>
                  <a:srgbClr val="8F8F8F"/>
                </a:solidFill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suma de las distancias</a:t>
            </a:r>
            <a:r>
              <a:rPr lang="es-ES" sz="2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a otros dos puntos fijos, los </a:t>
            </a:r>
            <a:r>
              <a:rPr lang="es-ES" sz="2800" b="1" dirty="0">
                <a:solidFill>
                  <a:srgbClr val="009FE3"/>
                </a:solidFill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focos</a:t>
            </a:r>
            <a:r>
              <a:rPr lang="es-ES" sz="2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, es siempre la misma.</a:t>
            </a:r>
          </a:p>
        </p:txBody>
      </p:sp>
      <p:pic>
        <p:nvPicPr>
          <p:cNvPr id="23" name="Imagen 22" descr="Diagrama&#10;&#10;Descripción generada automáticamente">
            <a:extLst>
              <a:ext uri="{FF2B5EF4-FFF2-40B4-BE49-F238E27FC236}">
                <a16:creationId xmlns:a16="http://schemas.microsoft.com/office/drawing/2014/main" id="{B7954A81-DEF7-4989-A389-94542A60D06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1888" y="1752866"/>
            <a:ext cx="4699589" cy="3352267"/>
          </a:xfrm>
          <a:prstGeom prst="rect">
            <a:avLst/>
          </a:prstGeom>
        </p:spPr>
      </p:pic>
      <p:sp>
        <p:nvSpPr>
          <p:cNvPr id="28" name="CuadroTexto 27">
            <a:extLst>
              <a:ext uri="{FF2B5EF4-FFF2-40B4-BE49-F238E27FC236}">
                <a16:creationId xmlns:a16="http://schemas.microsoft.com/office/drawing/2014/main" id="{A0C6C15E-72C2-4E39-BEC1-C203CF755DFA}"/>
              </a:ext>
            </a:extLst>
          </p:cNvPr>
          <p:cNvSpPr txBox="1"/>
          <p:nvPr/>
        </p:nvSpPr>
        <p:spPr>
          <a:xfrm>
            <a:off x="10289620" y="4793141"/>
            <a:ext cx="137352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200" b="1" dirty="0">
                <a:solidFill>
                  <a:srgbClr val="621F8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elipse</a:t>
            </a:r>
            <a:endParaRPr lang="es-ES" sz="2200" b="1" dirty="0">
              <a:solidFill>
                <a:srgbClr val="621F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718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/>
          <a:lstStyle/>
          <a:p>
            <a:r>
              <a:rPr lang="es-ES" b="1" dirty="0">
                <a:solidFill>
                  <a:srgbClr val="66248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 Ejes de la elipse</a:t>
            </a:r>
            <a:endParaRPr lang="es-ES_tradnl" b="1" dirty="0">
              <a:solidFill>
                <a:srgbClr val="662483"/>
              </a:solidFill>
              <a:latin typeface="Helvetica"/>
              <a:cs typeface="Helvetica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64029" y="1559362"/>
            <a:ext cx="4566877" cy="511486"/>
          </a:xfrm>
        </p:spPr>
        <p:txBody>
          <a:bodyPr>
            <a:normAutofit/>
          </a:bodyPr>
          <a:lstStyle/>
          <a:p>
            <a:pPr marL="0" algn="just">
              <a:buNone/>
            </a:pPr>
            <a:endParaRPr lang="es-ES_tradnl" sz="1000" b="1" i="1" dirty="0">
              <a:latin typeface="Helvetica"/>
              <a:cs typeface="Helvetica"/>
            </a:endParaRPr>
          </a:p>
          <a:p>
            <a:pPr marL="114300" lvl="0" indent="63500" algn="just">
              <a:lnSpc>
                <a:spcPct val="150000"/>
              </a:lnSpc>
              <a:spcBef>
                <a:spcPts val="560"/>
              </a:spcBef>
              <a:buClr>
                <a:schemeClr val="dk1"/>
              </a:buClr>
              <a:buSzPts val="2800"/>
              <a:buNone/>
            </a:pPr>
            <a:endParaRPr lang="es-ES_tradnl" sz="2800" b="1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114300" lvl="0" indent="63500" algn="just">
              <a:lnSpc>
                <a:spcPct val="150000"/>
              </a:lnSpc>
              <a:spcBef>
                <a:spcPts val="560"/>
              </a:spcBef>
              <a:buClr>
                <a:schemeClr val="dk1"/>
              </a:buClr>
              <a:buSzPts val="2800"/>
              <a:buNone/>
            </a:pPr>
            <a:endParaRPr lang="es-ES_tradnl" sz="2800" b="1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algn="just">
              <a:buNone/>
            </a:pPr>
            <a:endParaRPr lang="es-ES_tradnl" sz="2800" i="1" dirty="0">
              <a:latin typeface="Helvetica"/>
              <a:cs typeface="Helvetica"/>
            </a:endParaRPr>
          </a:p>
        </p:txBody>
      </p:sp>
      <p:pic>
        <p:nvPicPr>
          <p:cNvPr id="22" name="Imagen 21" descr="Texto&#10;&#10;Descripción generada automáticamente con confianza media">
            <a:extLst>
              <a:ext uri="{FF2B5EF4-FFF2-40B4-BE49-F238E27FC236}">
                <a16:creationId xmlns:a16="http://schemas.microsoft.com/office/drawing/2014/main" id="{1C51A7FA-F9FB-4628-B014-86E90738B1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92700A93-FA7E-46DB-A561-C1B832A62272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7" name="Imagen 16" descr="Logotipo_negro_UNIVERSIDADE_DE_VIGO.png">
              <a:extLst>
                <a:ext uri="{FF2B5EF4-FFF2-40B4-BE49-F238E27FC236}">
                  <a16:creationId xmlns:a16="http://schemas.microsoft.com/office/drawing/2014/main" id="{8D758121-B860-48F7-A96F-9441039C09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AE279A0F-FBBA-42C3-96C0-379DE54BE58F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A246536A-3A2E-4600-A950-6BDDCD250CB5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8D4C12C9-EBCC-4ABD-BDB6-6C08A728CC5C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AB378163-FF1F-4CE7-AF7D-9058BD7398E4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5" name="Imagen 24" descr="Logotipo_negro_UNIVERSIDADE_DE_VIGO.png">
              <a:extLst>
                <a:ext uri="{FF2B5EF4-FFF2-40B4-BE49-F238E27FC236}">
                  <a16:creationId xmlns:a16="http://schemas.microsoft.com/office/drawing/2014/main" id="{884A87FB-DEA3-4D2C-8496-1AE0CE9C4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517C9D5F-B980-4A3F-A165-A81A9734F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34" name="Imagen 33">
              <a:extLst>
                <a:ext uri="{FF2B5EF4-FFF2-40B4-BE49-F238E27FC236}">
                  <a16:creationId xmlns:a16="http://schemas.microsoft.com/office/drawing/2014/main" id="{C0519AC9-7077-4817-95CD-3BF1FC77AB9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  <p:grpSp>
        <p:nvGrpSpPr>
          <p:cNvPr id="14" name="Grupo 13">
            <a:extLst>
              <a:ext uri="{FF2B5EF4-FFF2-40B4-BE49-F238E27FC236}">
                <a16:creationId xmlns:a16="http://schemas.microsoft.com/office/drawing/2014/main" id="{18769AC2-F34F-4DBC-B687-535BA6F09F61}"/>
              </a:ext>
            </a:extLst>
          </p:cNvPr>
          <p:cNvGrpSpPr>
            <a:grpSpLocks noChangeAspect="1"/>
          </p:cNvGrpSpPr>
          <p:nvPr/>
        </p:nvGrpSpPr>
        <p:grpSpPr>
          <a:xfrm>
            <a:off x="3393167" y="1469364"/>
            <a:ext cx="6393826" cy="4300907"/>
            <a:chOff x="0" y="0"/>
            <a:chExt cx="2999105" cy="2017395"/>
          </a:xfrm>
        </p:grpSpPr>
        <p:pic>
          <p:nvPicPr>
            <p:cNvPr id="15" name="image49.png">
              <a:extLst>
                <a:ext uri="{FF2B5EF4-FFF2-40B4-BE49-F238E27FC236}">
                  <a16:creationId xmlns:a16="http://schemas.microsoft.com/office/drawing/2014/main" id="{67271C6D-885B-47C0-BEDC-23F9FF0789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119" t="14908" r="6771" b="12629"/>
            <a:stretch/>
          </p:blipFill>
          <p:spPr bwMode="auto">
            <a:xfrm>
              <a:off x="0" y="0"/>
              <a:ext cx="2999105" cy="201739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23" name="Cuadro de texto 135">
              <a:extLst>
                <a:ext uri="{FF2B5EF4-FFF2-40B4-BE49-F238E27FC236}">
                  <a16:creationId xmlns:a16="http://schemas.microsoft.com/office/drawing/2014/main" id="{9B41710B-6225-4A1F-908E-65D31E792B81}"/>
                </a:ext>
              </a:extLst>
            </p:cNvPr>
            <p:cNvSpPr txBox="1"/>
            <p:nvPr/>
          </p:nvSpPr>
          <p:spPr>
            <a:xfrm>
              <a:off x="797898" y="451420"/>
              <a:ext cx="939800" cy="30480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ES" sz="2400" b="1" dirty="0">
                  <a:solidFill>
                    <a:srgbClr val="595959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Eje menor</a:t>
              </a:r>
              <a:endParaRPr lang="es-ES" sz="2400" dirty="0"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4" name="Cuadro de texto 136">
              <a:extLst>
                <a:ext uri="{FF2B5EF4-FFF2-40B4-BE49-F238E27FC236}">
                  <a16:creationId xmlns:a16="http://schemas.microsoft.com/office/drawing/2014/main" id="{F5418535-7502-4FAE-B2E8-B745B225D59F}"/>
                </a:ext>
              </a:extLst>
            </p:cNvPr>
            <p:cNvSpPr txBox="1"/>
            <p:nvPr/>
          </p:nvSpPr>
          <p:spPr>
            <a:xfrm>
              <a:off x="1757569" y="1008697"/>
              <a:ext cx="927100" cy="30480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ES" sz="2400" b="1" dirty="0">
                  <a:solidFill>
                    <a:srgbClr val="00B0F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Eje mayor</a:t>
              </a:r>
              <a:endParaRPr lang="es-ES" dirty="0"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  <p:sp>
        <p:nvSpPr>
          <p:cNvPr id="4" name="Elipse 3">
            <a:extLst>
              <a:ext uri="{FF2B5EF4-FFF2-40B4-BE49-F238E27FC236}">
                <a16:creationId xmlns:a16="http://schemas.microsoft.com/office/drawing/2014/main" id="{5AEB1E58-2054-4AC7-BB5B-CD7635CBAD8D}"/>
              </a:ext>
            </a:extLst>
          </p:cNvPr>
          <p:cNvSpPr>
            <a:spLocks noChangeAspect="1"/>
          </p:cNvSpPr>
          <p:nvPr/>
        </p:nvSpPr>
        <p:spPr>
          <a:xfrm>
            <a:off x="6492100" y="3526786"/>
            <a:ext cx="177650" cy="177634"/>
          </a:xfrm>
          <a:prstGeom prst="ellipse">
            <a:avLst/>
          </a:prstGeom>
          <a:solidFill>
            <a:schemeClr val="tx1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518A6566-6293-4F90-94F7-1B56D3763E0E}"/>
              </a:ext>
            </a:extLst>
          </p:cNvPr>
          <p:cNvSpPr txBox="1"/>
          <p:nvPr/>
        </p:nvSpPr>
        <p:spPr>
          <a:xfrm>
            <a:off x="5531429" y="3576246"/>
            <a:ext cx="137352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200" b="1" dirty="0">
                <a:latin typeface="Helvetica" panose="020B0604020202020204" pitchFamily="34" charset="0"/>
                <a:cs typeface="Helvetica" panose="020B0604020202020204" pitchFamily="34" charset="0"/>
              </a:rPr>
              <a:t>centro </a:t>
            </a:r>
            <a:endParaRPr lang="es-ES" sz="2200" b="1" dirty="0"/>
          </a:p>
        </p:txBody>
      </p:sp>
    </p:spTree>
    <p:extLst>
      <p:ext uri="{BB962C8B-B14F-4D97-AF65-F5344CB8AC3E}">
        <p14:creationId xmlns:p14="http://schemas.microsoft.com/office/powerpoint/2010/main" val="3522611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Marcador de contenido 2">
            <a:extLst>
              <a:ext uri="{FF2B5EF4-FFF2-40B4-BE49-F238E27FC236}">
                <a16:creationId xmlns:a16="http://schemas.microsoft.com/office/drawing/2014/main" id="{85FB9A8B-C4A4-4068-9546-C280D008A163}"/>
              </a:ext>
            </a:extLst>
          </p:cNvPr>
          <p:cNvSpPr txBox="1">
            <a:spLocks/>
          </p:cNvSpPr>
          <p:nvPr/>
        </p:nvSpPr>
        <p:spPr>
          <a:xfrm>
            <a:off x="878117" y="2438053"/>
            <a:ext cx="6225210" cy="34462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es-ES" sz="2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Primeras teorías:  astros giraban describiendo </a:t>
            </a:r>
            <a:r>
              <a:rPr lang="es-ES" sz="2800" b="1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circunferencias</a:t>
            </a:r>
          </a:p>
          <a:p>
            <a:pPr>
              <a:spcAft>
                <a:spcPts val="1200"/>
              </a:spcAft>
            </a:pPr>
            <a:r>
              <a:rPr lang="es-ES" sz="2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Vigente más tiempo fue la propuesta por </a:t>
            </a:r>
            <a:r>
              <a:rPr lang="es-ES" sz="2800" b="1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Ptolomeo</a:t>
            </a:r>
            <a:r>
              <a:rPr lang="es-ES" sz="2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de Alejandría (siglo II </a:t>
            </a:r>
            <a:r>
              <a:rPr lang="es-ES" sz="28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d.C</a:t>
            </a:r>
            <a:r>
              <a:rPr lang="es-ES" sz="2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)</a:t>
            </a:r>
          </a:p>
          <a:p>
            <a:pPr>
              <a:spcAft>
                <a:spcPts val="1200"/>
              </a:spcAft>
            </a:pPr>
            <a:r>
              <a:rPr lang="es-E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Modelos geocéntrico y heliocéntrico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/>
          <a:lstStyle/>
          <a:p>
            <a:r>
              <a:rPr lang="es-ES" b="1" dirty="0">
                <a:solidFill>
                  <a:srgbClr val="66248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Teorías astronómicas</a:t>
            </a:r>
            <a:endParaRPr lang="es-ES_tradnl" b="1" dirty="0">
              <a:solidFill>
                <a:srgbClr val="662483"/>
              </a:solidFill>
              <a:latin typeface="Helvetica"/>
              <a:cs typeface="Helvetica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64029" y="1559362"/>
            <a:ext cx="4566877" cy="511486"/>
          </a:xfrm>
        </p:spPr>
        <p:txBody>
          <a:bodyPr>
            <a:normAutofit/>
          </a:bodyPr>
          <a:lstStyle/>
          <a:p>
            <a:pPr marL="0" algn="just">
              <a:buNone/>
            </a:pPr>
            <a:endParaRPr lang="es-ES_tradnl" sz="1000" b="1" i="1" dirty="0">
              <a:latin typeface="Helvetica"/>
              <a:cs typeface="Helvetica"/>
            </a:endParaRPr>
          </a:p>
          <a:p>
            <a:pPr marL="114300" lvl="0" indent="63500" algn="just">
              <a:lnSpc>
                <a:spcPct val="150000"/>
              </a:lnSpc>
              <a:spcBef>
                <a:spcPts val="560"/>
              </a:spcBef>
              <a:buClr>
                <a:schemeClr val="dk1"/>
              </a:buClr>
              <a:buSzPts val="2800"/>
              <a:buNone/>
            </a:pPr>
            <a:endParaRPr lang="es-ES_tradnl" sz="2800" b="1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114300" lvl="0" indent="63500" algn="just">
              <a:lnSpc>
                <a:spcPct val="150000"/>
              </a:lnSpc>
              <a:spcBef>
                <a:spcPts val="560"/>
              </a:spcBef>
              <a:buClr>
                <a:schemeClr val="dk1"/>
              </a:buClr>
              <a:buSzPts val="2800"/>
              <a:buNone/>
            </a:pPr>
            <a:endParaRPr lang="es-ES_tradnl" sz="2800" b="1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algn="just">
              <a:buNone/>
            </a:pPr>
            <a:endParaRPr lang="es-ES_tradnl" sz="2800" i="1" dirty="0">
              <a:latin typeface="Helvetica"/>
              <a:cs typeface="Helvetica"/>
            </a:endParaRPr>
          </a:p>
        </p:txBody>
      </p:sp>
      <p:pic>
        <p:nvPicPr>
          <p:cNvPr id="22" name="Imagen 21" descr="Texto&#10;&#10;Descripción generada automáticamente con confianza media">
            <a:extLst>
              <a:ext uri="{FF2B5EF4-FFF2-40B4-BE49-F238E27FC236}">
                <a16:creationId xmlns:a16="http://schemas.microsoft.com/office/drawing/2014/main" id="{1C51A7FA-F9FB-4628-B014-86E90738B1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92700A93-FA7E-46DB-A561-C1B832A62272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7" name="Imagen 16" descr="Logotipo_negro_UNIVERSIDADE_DE_VIGO.png">
              <a:extLst>
                <a:ext uri="{FF2B5EF4-FFF2-40B4-BE49-F238E27FC236}">
                  <a16:creationId xmlns:a16="http://schemas.microsoft.com/office/drawing/2014/main" id="{8D758121-B860-48F7-A96F-9441039C09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AE279A0F-FBBA-42C3-96C0-379DE54BE58F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A246536A-3A2E-4600-A950-6BDDCD250CB5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8D4C12C9-EBCC-4ABD-BDB6-6C08A728CC5C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AB378163-FF1F-4CE7-AF7D-9058BD7398E4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5" name="Imagen 24" descr="Logotipo_negro_UNIVERSIDADE_DE_VIGO.png">
              <a:extLst>
                <a:ext uri="{FF2B5EF4-FFF2-40B4-BE49-F238E27FC236}">
                  <a16:creationId xmlns:a16="http://schemas.microsoft.com/office/drawing/2014/main" id="{884A87FB-DEA3-4D2C-8496-1AE0CE9C4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517C9D5F-B980-4A3F-A165-A81A9734F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34" name="Imagen 33">
              <a:extLst>
                <a:ext uri="{FF2B5EF4-FFF2-40B4-BE49-F238E27FC236}">
                  <a16:creationId xmlns:a16="http://schemas.microsoft.com/office/drawing/2014/main" id="{C0519AC9-7077-4817-95CD-3BF1FC77AB9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  <p:pic>
        <p:nvPicPr>
          <p:cNvPr id="26" name="image36.png" descr="Forma, Círculo&#10;&#10;Descripción generada automáticamente">
            <a:extLst>
              <a:ext uri="{FF2B5EF4-FFF2-40B4-BE49-F238E27FC236}">
                <a16:creationId xmlns:a16="http://schemas.microsoft.com/office/drawing/2014/main" id="{7C8CAD48-5166-439C-8FB1-B47AC5F3CA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33075" y="1979399"/>
            <a:ext cx="3396429" cy="3396429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924072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/>
          <a:lstStyle/>
          <a:p>
            <a:r>
              <a:rPr lang="es-ES" b="1" dirty="0">
                <a:solidFill>
                  <a:srgbClr val="66248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Teorías astronómicas</a:t>
            </a:r>
            <a:endParaRPr lang="es-ES_tradnl" b="1" dirty="0">
              <a:solidFill>
                <a:srgbClr val="662483"/>
              </a:solidFill>
              <a:latin typeface="Helvetica"/>
              <a:cs typeface="Helvetica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64029" y="1559362"/>
            <a:ext cx="4566877" cy="511486"/>
          </a:xfrm>
        </p:spPr>
        <p:txBody>
          <a:bodyPr>
            <a:normAutofit/>
          </a:bodyPr>
          <a:lstStyle/>
          <a:p>
            <a:pPr marL="0" algn="just">
              <a:buNone/>
            </a:pPr>
            <a:endParaRPr lang="es-ES_tradnl" sz="1000" b="1" i="1" dirty="0">
              <a:latin typeface="Helvetica"/>
              <a:cs typeface="Helvetica"/>
            </a:endParaRPr>
          </a:p>
          <a:p>
            <a:pPr marL="114300" lvl="0" indent="63500" algn="just">
              <a:lnSpc>
                <a:spcPct val="150000"/>
              </a:lnSpc>
              <a:spcBef>
                <a:spcPts val="560"/>
              </a:spcBef>
              <a:buClr>
                <a:schemeClr val="dk1"/>
              </a:buClr>
              <a:buSzPts val="2800"/>
              <a:buNone/>
            </a:pPr>
            <a:endParaRPr lang="es-ES_tradnl" sz="2800" b="1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114300" lvl="0" indent="63500" algn="just">
              <a:lnSpc>
                <a:spcPct val="150000"/>
              </a:lnSpc>
              <a:spcBef>
                <a:spcPts val="560"/>
              </a:spcBef>
              <a:buClr>
                <a:schemeClr val="dk1"/>
              </a:buClr>
              <a:buSzPts val="2800"/>
              <a:buNone/>
            </a:pPr>
            <a:endParaRPr lang="es-ES_tradnl" sz="2800" b="1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algn="just">
              <a:buNone/>
            </a:pPr>
            <a:endParaRPr lang="es-ES_tradnl" sz="2800" i="1" dirty="0">
              <a:latin typeface="Helvetica"/>
              <a:cs typeface="Helvetica"/>
            </a:endParaRPr>
          </a:p>
        </p:txBody>
      </p:sp>
      <p:pic>
        <p:nvPicPr>
          <p:cNvPr id="22" name="Imagen 21" descr="Texto&#10;&#10;Descripción generada automáticamente con confianza media">
            <a:extLst>
              <a:ext uri="{FF2B5EF4-FFF2-40B4-BE49-F238E27FC236}">
                <a16:creationId xmlns:a16="http://schemas.microsoft.com/office/drawing/2014/main" id="{1C51A7FA-F9FB-4628-B014-86E90738B1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92700A93-FA7E-46DB-A561-C1B832A62272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7" name="Imagen 16" descr="Logotipo_negro_UNIVERSIDADE_DE_VIGO.png">
              <a:extLst>
                <a:ext uri="{FF2B5EF4-FFF2-40B4-BE49-F238E27FC236}">
                  <a16:creationId xmlns:a16="http://schemas.microsoft.com/office/drawing/2014/main" id="{8D758121-B860-48F7-A96F-9441039C09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AE279A0F-FBBA-42C3-96C0-379DE54BE58F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A246536A-3A2E-4600-A950-6BDDCD250CB5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8D4C12C9-EBCC-4ABD-BDB6-6C08A728CC5C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AB378163-FF1F-4CE7-AF7D-9058BD7398E4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5" name="Imagen 24" descr="Logotipo_negro_UNIVERSIDADE_DE_VIGO.png">
              <a:extLst>
                <a:ext uri="{FF2B5EF4-FFF2-40B4-BE49-F238E27FC236}">
                  <a16:creationId xmlns:a16="http://schemas.microsoft.com/office/drawing/2014/main" id="{884A87FB-DEA3-4D2C-8496-1AE0CE9C4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517C9D5F-B980-4A3F-A165-A81A9734F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34" name="Imagen 33">
              <a:extLst>
                <a:ext uri="{FF2B5EF4-FFF2-40B4-BE49-F238E27FC236}">
                  <a16:creationId xmlns:a16="http://schemas.microsoft.com/office/drawing/2014/main" id="{C0519AC9-7077-4817-95CD-3BF1FC77AB9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  <p:sp>
        <p:nvSpPr>
          <p:cNvPr id="24" name="Marcador de contenido 2">
            <a:extLst>
              <a:ext uri="{FF2B5EF4-FFF2-40B4-BE49-F238E27FC236}">
                <a16:creationId xmlns:a16="http://schemas.microsoft.com/office/drawing/2014/main" id="{85FB9A8B-C4A4-4068-9546-C280D008A163}"/>
              </a:ext>
            </a:extLst>
          </p:cNvPr>
          <p:cNvSpPr txBox="1">
            <a:spLocks/>
          </p:cNvSpPr>
          <p:nvPr/>
        </p:nvSpPr>
        <p:spPr>
          <a:xfrm>
            <a:off x="882246" y="2436413"/>
            <a:ext cx="6057946" cy="34462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es-ES" sz="2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Hasta que </a:t>
            </a:r>
            <a:r>
              <a:rPr lang="es-ES" sz="2800" b="1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Johannes Kepler </a:t>
            </a:r>
            <a:r>
              <a:rPr lang="es-ES" sz="2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enunció sus tres leyes (siglo XVII).</a:t>
            </a:r>
          </a:p>
          <a:p>
            <a:pPr>
              <a:spcAft>
                <a:spcPts val="1200"/>
              </a:spcAft>
            </a:pPr>
            <a:r>
              <a:rPr lang="es-ES" sz="2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Primera ley: </a:t>
            </a:r>
            <a:r>
              <a:rPr lang="es-ES" sz="2800" b="1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órbitas elípticas</a:t>
            </a:r>
          </a:p>
          <a:p>
            <a:pPr>
              <a:spcAft>
                <a:spcPts val="1200"/>
              </a:spcAft>
            </a:pPr>
            <a:r>
              <a:rPr lang="es-ES" sz="2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Explicaba por qué el sol cambiaba de tamaño</a:t>
            </a:r>
          </a:p>
        </p:txBody>
      </p:sp>
      <p:pic>
        <p:nvPicPr>
          <p:cNvPr id="23" name="Imagen 22" descr="Imagen que contiene Forma&#10;&#10;Descripción generada automáticamente">
            <a:extLst>
              <a:ext uri="{FF2B5EF4-FFF2-40B4-BE49-F238E27FC236}">
                <a16:creationId xmlns:a16="http://schemas.microsoft.com/office/drawing/2014/main" id="{9C4F2325-4843-46A5-A211-64F01D09EF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2898" y="2284987"/>
            <a:ext cx="4262751" cy="3118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04643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923</TotalTime>
  <Words>541</Words>
  <Application>Microsoft Macintosh PowerPoint</Application>
  <PresentationFormat>Panorámica</PresentationFormat>
  <Paragraphs>147</Paragraphs>
  <Slides>14</Slides>
  <Notes>14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0" baseType="lpstr">
      <vt:lpstr>Arial</vt:lpstr>
      <vt:lpstr>Calibri</vt:lpstr>
      <vt:lpstr>Helvetica</vt:lpstr>
      <vt:lpstr>Helvetica Neue</vt:lpstr>
      <vt:lpstr>Symbol</vt:lpstr>
      <vt:lpstr>Tema de Office</vt:lpstr>
      <vt:lpstr>Presentación de PowerPoint</vt:lpstr>
      <vt:lpstr>       Las cónicas</vt:lpstr>
      <vt:lpstr>       Las cónicas</vt:lpstr>
      <vt:lpstr>       Las cónicas</vt:lpstr>
      <vt:lpstr>          La circunferencia</vt:lpstr>
      <vt:lpstr>     La elipse</vt:lpstr>
      <vt:lpstr>      Ejes de la elipse</vt:lpstr>
      <vt:lpstr>     Teorías astronómicas</vt:lpstr>
      <vt:lpstr>     Teorías astronómicas</vt:lpstr>
      <vt:lpstr>Objetivos del taller</vt:lpstr>
      <vt:lpstr>Material necesario para el taller</vt:lpstr>
      <vt:lpstr>     Resultados de aprendizaje</vt:lpstr>
      <vt:lpstr>         Temporalización y secuenciación</vt:lpstr>
      <vt:lpstr>Presentación de PowerPoint</vt:lpstr>
    </vt:vector>
  </TitlesOfParts>
  <Company>USC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Marta</dc:creator>
  <cp:lastModifiedBy>Microsoft Office User</cp:lastModifiedBy>
  <cp:revision>121</cp:revision>
  <cp:lastPrinted>2022-03-31T10:24:57Z</cp:lastPrinted>
  <dcterms:created xsi:type="dcterms:W3CDTF">2020-10-31T16:02:50Z</dcterms:created>
  <dcterms:modified xsi:type="dcterms:W3CDTF">2022-04-21T11:19:28Z</dcterms:modified>
</cp:coreProperties>
</file>