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8" r:id="rId2"/>
    <p:sldId id="309" r:id="rId3"/>
    <p:sldId id="353" r:id="rId4"/>
    <p:sldId id="354" r:id="rId5"/>
    <p:sldId id="352" r:id="rId6"/>
    <p:sldId id="355" r:id="rId7"/>
    <p:sldId id="351" r:id="rId8"/>
    <p:sldId id="356" r:id="rId9"/>
    <p:sldId id="357" r:id="rId10"/>
    <p:sldId id="292" r:id="rId11"/>
    <p:sldId id="289" r:id="rId12"/>
    <p:sldId id="291" r:id="rId13"/>
    <p:sldId id="290" r:id="rId14"/>
    <p:sldId id="272" r:id="rId15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1A"/>
    <a:srgbClr val="3500FF"/>
    <a:srgbClr val="000000"/>
    <a:srgbClr val="FD75B0"/>
    <a:srgbClr val="AE00FF"/>
    <a:srgbClr val="011993"/>
    <a:srgbClr val="0119FF"/>
    <a:srgbClr val="0100FF"/>
    <a:srgbClr val="350000"/>
    <a:srgbClr val="A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E86A-3D97-4682-A27B-DABE8E82580B}" type="datetimeFigureOut">
              <a:rPr lang="es-ES" smtClean="0"/>
              <a:t>21/4/22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DA7C-E427-4EAB-A27C-A5647D89B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41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81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14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87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5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42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82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32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83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36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57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21/4/22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CE2927D0-9DF6-4916-9038-1C5A63860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6" y="252683"/>
            <a:ext cx="2292838" cy="1739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ECAAC2-D59D-46BD-9787-51A1A362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5" y="4107580"/>
            <a:ext cx="3718759" cy="2233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199A46-A209-416B-AABC-04CA52E46F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7376" y="1578853"/>
            <a:ext cx="7979748" cy="2786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ECA614-5C32-46AE-B6D5-1BDB5A6D248D}"/>
              </a:ext>
            </a:extLst>
          </p:cNvPr>
          <p:cNvSpPr txBox="1"/>
          <p:nvPr/>
        </p:nvSpPr>
        <p:spPr>
          <a:xfrm>
            <a:off x="770562" y="575352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>
                <a:latin typeface="Helvetica" charset="0"/>
                <a:ea typeface="Helvetica" charset="0"/>
                <a:cs typeface="Helvetica" charset="0"/>
              </a:rPr>
              <a:t>Taller manipulativo</a:t>
            </a:r>
          </a:p>
          <a:p>
            <a:r>
              <a:rPr lang="es-ES_tradnl" i="1" dirty="0">
                <a:latin typeface="Helvetica" charset="0"/>
                <a:ea typeface="Helvetica" charset="0"/>
                <a:cs typeface="Helvetica" charset="0"/>
              </a:rPr>
              <a:t>Contenidos para el profesorado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b="1" dirty="0">
                <a:solidFill>
                  <a:srgbClr val="662483"/>
                </a:solidFill>
                <a:latin typeface="Helvetica Neue"/>
              </a:rPr>
              <a:t>Objetivos del taller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E667459-3774-4023-9F1F-FBF6ECA48E71}"/>
              </a:ext>
            </a:extLst>
          </p:cNvPr>
          <p:cNvSpPr txBox="1">
            <a:spLocks/>
          </p:cNvSpPr>
          <p:nvPr/>
        </p:nvSpPr>
        <p:spPr>
          <a:xfrm>
            <a:off x="1514158" y="1558487"/>
            <a:ext cx="9804330" cy="413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s-ES" sz="2800" dirty="0">
              <a:latin typeface="Helvetica" charset="0"/>
              <a:cs typeface="Helvetica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ES" sz="2800" dirty="0">
                <a:latin typeface="Helvetica" charset="0"/>
                <a:cs typeface="Helvetica" charset="0"/>
              </a:rPr>
              <a:t>Se busca que el alumnado conozca las cónicas y sus representaciones. A través de métodos gráficos se pretende que descubran qué propiedades las hacen tan especiales y útiles en el mundo que nos rodea, en concreto en la astronomía: las órbitas de los planetas tienen esta forma, pero se ha tardado siglos en descubrirlo.</a:t>
            </a:r>
          </a:p>
        </p:txBody>
      </p:sp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FBCE56-7403-47E8-8614-518165948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F9A5A8B-15BA-4D1F-8A6E-2C157E867790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5" name="Imagen 14" descr="Logotipo_negro_UNIVERSIDADE_DE_VIGO.png">
              <a:extLst>
                <a:ext uri="{FF2B5EF4-FFF2-40B4-BE49-F238E27FC236}">
                  <a16:creationId xmlns:a16="http://schemas.microsoft.com/office/drawing/2014/main" id="{ACBF6ED2-720D-49A3-98E6-05D5B274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2531D3B-E88C-4EEB-A1C2-CE995A9669A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32F3415-017E-4344-8C37-86AE089D1443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3A650839-8ACA-478B-9663-14893132B670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6430F5A-805B-4F8E-8556-8942C5BD27DA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7" name="Imagen 26" descr="Logotipo_negro_UNIVERSIDADE_DE_VIGO.png">
              <a:extLst>
                <a:ext uri="{FF2B5EF4-FFF2-40B4-BE49-F238E27FC236}">
                  <a16:creationId xmlns:a16="http://schemas.microsoft.com/office/drawing/2014/main" id="{25DD3061-9D07-4979-AA46-6605E983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9B9E7A47-B5D7-412A-84E4-0E81ED98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918E356C-DDE3-4F63-A87C-6BFBB0AD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5050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662483"/>
                </a:solidFill>
                <a:latin typeface="Helvetica Neue"/>
              </a:rPr>
              <a:t>Material</a:t>
            </a:r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necesario para el taller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1725" y="1698759"/>
            <a:ext cx="8867627" cy="4138904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es-ES" sz="2800" dirty="0">
              <a:latin typeface="Helvetica" charset="0"/>
              <a:ea typeface="Helvetica" charset="0"/>
              <a:cs typeface="Helvetica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Material escolar básico (bolígrafo o rotulador, folios, regla y tijeras).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Plastilina.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Marca páginas u objeto para cortar plastilina </a:t>
            </a:r>
            <a:br>
              <a:rPr lang="es-ES" sz="4000" dirty="0">
                <a:latin typeface="Helvetica" charset="0"/>
                <a:cs typeface="Helvetica" charset="0"/>
              </a:rPr>
            </a:br>
            <a:r>
              <a:rPr lang="es-ES" sz="4000" dirty="0">
                <a:latin typeface="Helvetica" charset="0"/>
                <a:cs typeface="Helvetica" charset="0"/>
              </a:rPr>
              <a:t>(una tarjeta o una regla, por ejemplo).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Témpera.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Recipiente para la témpera.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Una plancha de cartón-pluma de tamaño A4.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Chinchetas con cabeza.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Un metro de hilo grueso.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400040" algn="r"/>
              </a:tabLst>
            </a:pPr>
            <a:r>
              <a:rPr lang="es-ES" sz="4000" dirty="0">
                <a:latin typeface="Helvetica" charset="0"/>
                <a:cs typeface="Helvetica" charset="0"/>
              </a:rPr>
              <a:t>La ficha “La estrella oculta”.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4" name="Imagen 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E8D4C97C-6CBB-4442-8192-3DF3126DA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68E2928-9566-4565-98E6-0346B4DA08E0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23" name="Imagen 22" descr="Logotipo_negro_UNIVERSIDADE_DE_VIGO.png">
              <a:extLst>
                <a:ext uri="{FF2B5EF4-FFF2-40B4-BE49-F238E27FC236}">
                  <a16:creationId xmlns:a16="http://schemas.microsoft.com/office/drawing/2014/main" id="{754AA956-B824-48CB-B13A-1FE112DB2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1CDAF43-A991-490C-A0F9-B54AC10838D0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8046374-C4D5-4366-9AB3-0010F8EB1F6B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A99F2DD-21AA-417C-8270-994D5733947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A84DF35-D4B6-4DA4-A1DB-0299A4A248C9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30" name="Imagen 29" descr="Logotipo_negro_UNIVERSIDADE_DE_VIGO.png">
              <a:extLst>
                <a:ext uri="{FF2B5EF4-FFF2-40B4-BE49-F238E27FC236}">
                  <a16:creationId xmlns:a16="http://schemas.microsoft.com/office/drawing/2014/main" id="{1CA7D16A-4582-4848-BC4F-451103297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13417CD1-7885-454F-9A11-B059E2A9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E315324-7E69-453D-B8D2-2EE48C56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pic>
        <p:nvPicPr>
          <p:cNvPr id="34" name="Imagen 33" descr="Diagrama&#10;&#10;Descripción generada automáticamente">
            <a:extLst>
              <a:ext uri="{FF2B5EF4-FFF2-40B4-BE49-F238E27FC236}">
                <a16:creationId xmlns:a16="http://schemas.microsoft.com/office/drawing/2014/main" id="{C2322A42-A75E-4827-84E0-E6DCD48F9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6042" y="3311912"/>
            <a:ext cx="3406619" cy="2408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1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   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Resultados</a:t>
            </a:r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de aprendizaje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5241" y="1677342"/>
            <a:ext cx="9163683" cy="4138904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Representar la circunferencia y la elipse mediante métodos gráficos.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Relacionar las cónicas con las órbitas de los planetas.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Identificar los elementos principales de la circunferencia y la elipse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Analizar las propiedades particulares de la circunferencia y la elipse.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Aplicar el método científico para refutar teorías astronómicas.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Comprender la importancia de las cónicas en la astronomía.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Identificar y distinguir los cuatro tipos de cónicas.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Conocer el origen del nombre de las cónicas.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Representar las cónicas a través de las secciones de un cono.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7A40390C-F5F3-42F6-AA32-77D70625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C04E16E-AFB8-4AFE-82CE-1B4111AC2CAD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4" name="Imagen 13" descr="Logotipo_negro_UNIVERSIDADE_DE_VIGO.png">
              <a:extLst>
                <a:ext uri="{FF2B5EF4-FFF2-40B4-BE49-F238E27FC236}">
                  <a16:creationId xmlns:a16="http://schemas.microsoft.com/office/drawing/2014/main" id="{82892A6B-15AB-420D-9C9B-BE7DA2E34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11F7184-EB1C-4562-9432-C983B71505BB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CA069CD-B8FF-48D4-A25F-6F48B2FAB7FE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C2988AD-F9DD-4D02-9F92-0A2867A9DB1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AC88714-EE58-45FF-B74F-C331661CCFCC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6" name="Imagen 25" descr="Logotipo_negro_UNIVERSIDADE_DE_VIGO.png">
              <a:extLst>
                <a:ext uri="{FF2B5EF4-FFF2-40B4-BE49-F238E27FC236}">
                  <a16:creationId xmlns:a16="http://schemas.microsoft.com/office/drawing/2014/main" id="{90308BDC-886B-4D60-8A29-23F92FF7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BD2C1F33-41AD-41AF-BBA6-1CE7B3D1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CD04D9A-F0F4-4F49-939E-FFF1DEA1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544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0836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       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Temporalización y secuenciación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3374" y="1915132"/>
            <a:ext cx="8714467" cy="36725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90 min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Las órbitas circulares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Las órbitas elípticas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 estrella oculta en el foco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Las cónicas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Reto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36F41A8-4003-456A-8F3C-BF4AB3A5E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CBA0876-686D-40BC-9574-DB96C7CCB47E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4" name="Imagen 13" descr="Logotipo_negro_UNIVERSIDADE_DE_VIGO.png">
              <a:extLst>
                <a:ext uri="{FF2B5EF4-FFF2-40B4-BE49-F238E27FC236}">
                  <a16:creationId xmlns:a16="http://schemas.microsoft.com/office/drawing/2014/main" id="{3AFD9B7F-68AF-41DE-90D0-72A7C019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8D27B2E-8D83-45CE-A323-8C155EB0AC65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6DD9BF7-9679-4009-971A-0672A44C5F60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17E577D-94E0-4262-8653-62116631A0A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16A169C-B15F-4A1F-B374-33D280BBD66F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6" name="Imagen 25" descr="Logotipo_negro_UNIVERSIDADE_DE_VIGO.png">
              <a:extLst>
                <a:ext uri="{FF2B5EF4-FFF2-40B4-BE49-F238E27FC236}">
                  <a16:creationId xmlns:a16="http://schemas.microsoft.com/office/drawing/2014/main" id="{1A2F8761-1C2D-432A-8099-152FA6D8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BD2DBB9A-3274-44E1-AF24-E5EE5EEE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8626B61-59F2-47B4-B906-2632F272B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9485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D3D48D9-15F7-49CE-94E5-6905D80A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94" y="4721934"/>
            <a:ext cx="3474725" cy="1750393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37" y="1064426"/>
            <a:ext cx="3474725" cy="263846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7083" y="4677273"/>
            <a:ext cx="87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56094" y="4677273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22271" y="4721934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751" y="5254323"/>
            <a:ext cx="2443863" cy="539256"/>
          </a:xfrm>
          <a:prstGeom prst="rect">
            <a:avLst/>
          </a:prstGeom>
        </p:spPr>
      </p:pic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CD63FA-91BC-479D-B858-52D037FD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488" y="5253274"/>
            <a:ext cx="1441850" cy="640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3BCE985-6D5C-47DA-B63C-B7F8B7006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13239" r="17593" b="12621"/>
          <a:stretch/>
        </p:blipFill>
        <p:spPr bwMode="auto">
          <a:xfrm>
            <a:off x="5646205" y="2367338"/>
            <a:ext cx="4178856" cy="348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Las cónicas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1780886"/>
            <a:ext cx="9807289" cy="31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Las </a:t>
            </a:r>
            <a:r>
              <a:rPr lang="es-ES" sz="2800" b="1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cónicas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son curvas planas que se obtienen de cortar un cono con un plano. </a:t>
            </a:r>
            <a:endParaRPr lang="es-ES" sz="280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C5B22CA-69DB-43DE-9C5B-312798A73AA1}"/>
              </a:ext>
            </a:extLst>
          </p:cNvPr>
          <p:cNvSpPr txBox="1"/>
          <p:nvPr/>
        </p:nvSpPr>
        <p:spPr>
          <a:xfrm>
            <a:off x="4838678" y="3964640"/>
            <a:ext cx="61387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Generatriz del cono</a:t>
            </a:r>
            <a:endParaRPr lang="es-E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Las cónicas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2183519"/>
            <a:ext cx="9807289" cy="31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plano paralelo a la base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→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circunferencia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plano con mayor inclinación que la generatriz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→ elipse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inclinación del plano igual que la generatriz,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→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parábola</a:t>
            </a:r>
            <a:endParaRPr lang="es-ES" sz="2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plano menos inclinado que la generatriz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→ hipérbola</a:t>
            </a:r>
            <a:endParaRPr lang="es-ES" sz="2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8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Las cónicas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41F0566-7EA2-4952-B334-3504E01FD6B3}"/>
              </a:ext>
            </a:extLst>
          </p:cNvPr>
          <p:cNvGrpSpPr>
            <a:grpSpLocks noChangeAspect="1"/>
          </p:cNvGrpSpPr>
          <p:nvPr/>
        </p:nvGrpSpPr>
        <p:grpSpPr>
          <a:xfrm>
            <a:off x="1755218" y="1499868"/>
            <a:ext cx="10411755" cy="4160764"/>
            <a:chOff x="0" y="0"/>
            <a:chExt cx="6044565" cy="2415540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6DD9884-16AB-4D24-A1C0-23438D6D16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0"/>
              <a:ext cx="6044565" cy="2415540"/>
              <a:chOff x="0" y="0"/>
              <a:chExt cx="6044565" cy="2415540"/>
            </a:xfrm>
          </p:grpSpPr>
          <p:pic>
            <p:nvPicPr>
              <p:cNvPr id="31" name="image40.png" descr="Forma&#10;&#10;Descripción generada automáticamente">
                <a:extLst>
                  <a:ext uri="{FF2B5EF4-FFF2-40B4-BE49-F238E27FC236}">
                    <a16:creationId xmlns:a16="http://schemas.microsoft.com/office/drawing/2014/main" id="{C7C3C343-2D04-4A2D-A0EA-EF5DA84F6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314450" y="63500"/>
                <a:ext cx="1701800" cy="1950085"/>
              </a:xfrm>
              <a:prstGeom prst="rect">
                <a:avLst/>
              </a:prstGeom>
              <a:ln/>
            </p:spPr>
          </p:pic>
          <p:pic>
            <p:nvPicPr>
              <p:cNvPr id="32" name="image4.png" descr="Gráfico, Gráfico de embudo&#10;&#10;Descripción generada automáticamente">
                <a:extLst>
                  <a:ext uri="{FF2B5EF4-FFF2-40B4-BE49-F238E27FC236}">
                    <a16:creationId xmlns:a16="http://schemas.microsoft.com/office/drawing/2014/main" id="{42FDE35F-3471-4C8E-B060-40F61AFA5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11650" y="120650"/>
                <a:ext cx="1732915" cy="1882775"/>
              </a:xfrm>
              <a:prstGeom prst="rect">
                <a:avLst/>
              </a:prstGeom>
              <a:ln/>
            </p:spPr>
          </p:pic>
          <p:pic>
            <p:nvPicPr>
              <p:cNvPr id="33" name="image38.png" descr="Gráfico, Gráfico de embudo&#10;&#10;Descripción generada automáticamente">
                <a:extLst>
                  <a:ext uri="{FF2B5EF4-FFF2-40B4-BE49-F238E27FC236}">
                    <a16:creationId xmlns:a16="http://schemas.microsoft.com/office/drawing/2014/main" id="{9B13043F-D999-4C19-8452-2BB65B120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25750" y="63500"/>
                <a:ext cx="1720850" cy="1966595"/>
              </a:xfrm>
              <a:prstGeom prst="rect">
                <a:avLst/>
              </a:prstGeom>
              <a:ln/>
            </p:spPr>
          </p:pic>
          <p:pic>
            <p:nvPicPr>
              <p:cNvPr id="35" name="image28.png" descr="Gráfico, Gráfico de embudo&#10;&#10;Descripción generada automáticamente">
                <a:extLst>
                  <a:ext uri="{FF2B5EF4-FFF2-40B4-BE49-F238E27FC236}">
                    <a16:creationId xmlns:a16="http://schemas.microsoft.com/office/drawing/2014/main" id="{D1AEB1C7-E62F-40D2-A22A-7E8F2C5C5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8"/>
              <a:stretch/>
            </p:blipFill>
            <p:spPr bwMode="auto">
              <a:xfrm>
                <a:off x="0" y="0"/>
                <a:ext cx="1377950" cy="241554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58BC2819-F226-425A-A0DF-53D51BAD94D0}"/>
                </a:ext>
              </a:extLst>
            </p:cNvPr>
            <p:cNvSpPr>
              <a:spLocks/>
            </p:cNvSpPr>
            <p:nvPr/>
          </p:nvSpPr>
          <p:spPr>
            <a:xfrm>
              <a:off x="88900" y="2082800"/>
              <a:ext cx="1143000" cy="323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>
                  <a:solidFill>
                    <a:srgbClr val="009FE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Circunferencia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D6317349-87B8-4726-B72B-62845F9FA878}"/>
                </a:ext>
              </a:extLst>
            </p:cNvPr>
            <p:cNvSpPr>
              <a:spLocks/>
            </p:cNvSpPr>
            <p:nvPr/>
          </p:nvSpPr>
          <p:spPr>
            <a:xfrm>
              <a:off x="1746250" y="2070100"/>
              <a:ext cx="819150" cy="32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>
                  <a:solidFill>
                    <a:srgbClr val="009FE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Elipse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92C1DBE4-E385-4179-A9CE-3610865F4FA1}"/>
                </a:ext>
              </a:extLst>
            </p:cNvPr>
            <p:cNvSpPr>
              <a:spLocks/>
            </p:cNvSpPr>
            <p:nvPr/>
          </p:nvSpPr>
          <p:spPr>
            <a:xfrm>
              <a:off x="3162300" y="2076450"/>
              <a:ext cx="1035050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>
                  <a:solidFill>
                    <a:srgbClr val="009FE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Parábola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6991E17-EAD6-40E2-B933-C643AB802020}"/>
                </a:ext>
              </a:extLst>
            </p:cNvPr>
            <p:cNvSpPr>
              <a:spLocks/>
            </p:cNvSpPr>
            <p:nvPr/>
          </p:nvSpPr>
          <p:spPr>
            <a:xfrm>
              <a:off x="4552950" y="2082800"/>
              <a:ext cx="133985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>
                  <a:solidFill>
                    <a:srgbClr val="009FE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Hipérbola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47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La circunferencia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85FB9A8B-C4A4-4068-9546-C280D008A163}"/>
              </a:ext>
            </a:extLst>
          </p:cNvPr>
          <p:cNvSpPr txBox="1">
            <a:spLocks/>
          </p:cNvSpPr>
          <p:nvPr/>
        </p:nvSpPr>
        <p:spPr>
          <a:xfrm>
            <a:off x="664029" y="2166198"/>
            <a:ext cx="6953179" cy="3176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</a:t>
            </a:r>
            <a:r>
              <a:rPr lang="es-ES" sz="2800" b="1" dirty="0">
                <a:solidFill>
                  <a:srgbClr val="621F8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circunferencia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está formada por todos los puntos del plano </a:t>
            </a:r>
            <a:r>
              <a:rPr lang="es-ES" sz="2800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que distan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lo mismo de otro punto concreto, que se denomina </a:t>
            </a:r>
            <a:r>
              <a:rPr lang="es-ES" sz="2800" b="1" dirty="0">
                <a:solidFill>
                  <a:srgbClr val="009FE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centro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segmento que une el centro con cualquier otro punto de la circunferencia se llama </a:t>
            </a:r>
            <a:r>
              <a:rPr lang="es-ES" sz="2800" b="1" dirty="0">
                <a:solidFill>
                  <a:srgbClr val="8F8F8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radio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s-ES" sz="2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Imagen 25" descr="Diagrama&#10;&#10;Descripción generada automáticamente">
            <a:extLst>
              <a:ext uri="{FF2B5EF4-FFF2-40B4-BE49-F238E27FC236}">
                <a16:creationId xmlns:a16="http://schemas.microsoft.com/office/drawing/2014/main" id="{0EBC09F6-D3C3-4F13-A91D-98AA473C9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97" y="1821689"/>
            <a:ext cx="3156727" cy="34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La elipse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85FB9A8B-C4A4-4068-9546-C280D008A163}"/>
              </a:ext>
            </a:extLst>
          </p:cNvPr>
          <p:cNvSpPr txBox="1">
            <a:spLocks/>
          </p:cNvSpPr>
          <p:nvPr/>
        </p:nvSpPr>
        <p:spPr>
          <a:xfrm>
            <a:off x="664029" y="2166198"/>
            <a:ext cx="6138215" cy="31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</a:t>
            </a:r>
            <a:r>
              <a:rPr lang="es-ES" sz="2800" b="1" dirty="0">
                <a:solidFill>
                  <a:srgbClr val="621F8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elipse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es el conjunto de todos los puntos que cumplen que la </a:t>
            </a:r>
            <a:r>
              <a:rPr lang="es-ES" sz="2800" b="1" dirty="0">
                <a:solidFill>
                  <a:srgbClr val="8F8F8F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suma de las distancias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otros dos puntos fijos, los </a:t>
            </a:r>
            <a:r>
              <a:rPr lang="es-ES" sz="2800" b="1" dirty="0">
                <a:solidFill>
                  <a:srgbClr val="009FE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focos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es siempre la misma.</a:t>
            </a:r>
          </a:p>
        </p:txBody>
      </p:sp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B7954A81-DEF7-4989-A389-94542A60D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88" y="1752866"/>
            <a:ext cx="4699589" cy="335226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A0C6C15E-72C2-4E39-BEC1-C203CF755DFA}"/>
              </a:ext>
            </a:extLst>
          </p:cNvPr>
          <p:cNvSpPr txBox="1"/>
          <p:nvPr/>
        </p:nvSpPr>
        <p:spPr>
          <a:xfrm>
            <a:off x="10289620" y="4793141"/>
            <a:ext cx="1373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621F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elipse</a:t>
            </a:r>
            <a:endParaRPr lang="es-ES" sz="2200" b="1" dirty="0">
              <a:solidFill>
                <a:srgbClr val="621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1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Ejes de la elipse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8769AC2-F34F-4DBC-B687-535BA6F09F61}"/>
              </a:ext>
            </a:extLst>
          </p:cNvPr>
          <p:cNvGrpSpPr>
            <a:grpSpLocks noChangeAspect="1"/>
          </p:cNvGrpSpPr>
          <p:nvPr/>
        </p:nvGrpSpPr>
        <p:grpSpPr>
          <a:xfrm>
            <a:off x="3393167" y="1469364"/>
            <a:ext cx="6393826" cy="4300907"/>
            <a:chOff x="0" y="0"/>
            <a:chExt cx="2999105" cy="2017395"/>
          </a:xfrm>
        </p:grpSpPr>
        <p:pic>
          <p:nvPicPr>
            <p:cNvPr id="15" name="image49.png">
              <a:extLst>
                <a:ext uri="{FF2B5EF4-FFF2-40B4-BE49-F238E27FC236}">
                  <a16:creationId xmlns:a16="http://schemas.microsoft.com/office/drawing/2014/main" id="{67271C6D-885B-47C0-BEDC-23F9FF078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9" t="14908" r="6771" b="12629"/>
            <a:stretch/>
          </p:blipFill>
          <p:spPr bwMode="auto">
            <a:xfrm>
              <a:off x="0" y="0"/>
              <a:ext cx="2999105" cy="2017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Cuadro de texto 135">
              <a:extLst>
                <a:ext uri="{FF2B5EF4-FFF2-40B4-BE49-F238E27FC236}">
                  <a16:creationId xmlns:a16="http://schemas.microsoft.com/office/drawing/2014/main" id="{9B41710B-6225-4A1F-908E-65D31E792B81}"/>
                </a:ext>
              </a:extLst>
            </p:cNvPr>
            <p:cNvSpPr txBox="1"/>
            <p:nvPr/>
          </p:nvSpPr>
          <p:spPr>
            <a:xfrm>
              <a:off x="797898" y="451420"/>
              <a:ext cx="939800" cy="304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Eje menor</a:t>
              </a:r>
              <a:endPara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Cuadro de texto 136">
              <a:extLst>
                <a:ext uri="{FF2B5EF4-FFF2-40B4-BE49-F238E27FC236}">
                  <a16:creationId xmlns:a16="http://schemas.microsoft.com/office/drawing/2014/main" id="{F5418535-7502-4FAE-B2E8-B745B225D59F}"/>
                </a:ext>
              </a:extLst>
            </p:cNvPr>
            <p:cNvSpPr txBox="1"/>
            <p:nvPr/>
          </p:nvSpPr>
          <p:spPr>
            <a:xfrm>
              <a:off x="1757569" y="1008697"/>
              <a:ext cx="927100" cy="304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400" b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Eje mayor</a:t>
              </a:r>
              <a:endPara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5AEB1E58-2054-4AC7-BB5B-CD7635CBAD8D}"/>
              </a:ext>
            </a:extLst>
          </p:cNvPr>
          <p:cNvSpPr>
            <a:spLocks noChangeAspect="1"/>
          </p:cNvSpPr>
          <p:nvPr/>
        </p:nvSpPr>
        <p:spPr>
          <a:xfrm>
            <a:off x="6492100" y="3526786"/>
            <a:ext cx="177650" cy="17763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18A6566-6293-4F90-94F7-1B56D3763E0E}"/>
              </a:ext>
            </a:extLst>
          </p:cNvPr>
          <p:cNvSpPr txBox="1"/>
          <p:nvPr/>
        </p:nvSpPr>
        <p:spPr>
          <a:xfrm>
            <a:off x="5531429" y="3576246"/>
            <a:ext cx="1373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centro 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52261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85FB9A8B-C4A4-4068-9546-C280D008A163}"/>
              </a:ext>
            </a:extLst>
          </p:cNvPr>
          <p:cNvSpPr txBox="1">
            <a:spLocks/>
          </p:cNvSpPr>
          <p:nvPr/>
        </p:nvSpPr>
        <p:spPr>
          <a:xfrm>
            <a:off x="878117" y="2438053"/>
            <a:ext cx="6225210" cy="344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Primeras teorías:  astros giraban describiendo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circunferencias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Vigente más tiempo fue la propuesta por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Ptolomeo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 Alejandría (siglo II </a:t>
            </a:r>
            <a:r>
              <a:rPr lang="es-ES" sz="28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d.C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Modelos geocéntrico y heliocéntrico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Teorías astronómicas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pic>
        <p:nvPicPr>
          <p:cNvPr id="26" name="image36.png" descr="Forma, Círculo&#10;&#10;Descripción generada automáticamente">
            <a:extLst>
              <a:ext uri="{FF2B5EF4-FFF2-40B4-BE49-F238E27FC236}">
                <a16:creationId xmlns:a16="http://schemas.microsoft.com/office/drawing/2014/main" id="{7C8CAD48-5166-439C-8FB1-B47AC5F3C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3075" y="1979399"/>
            <a:ext cx="3396429" cy="33964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2407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Teorías astronómicas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85FB9A8B-C4A4-4068-9546-C280D008A163}"/>
              </a:ext>
            </a:extLst>
          </p:cNvPr>
          <p:cNvSpPr txBox="1">
            <a:spLocks/>
          </p:cNvSpPr>
          <p:nvPr/>
        </p:nvSpPr>
        <p:spPr>
          <a:xfrm>
            <a:off x="882246" y="2436413"/>
            <a:ext cx="6057946" cy="344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Hasta que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Johannes Kepler 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enunció sus tres leyes (siglo XVII).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Primera ley: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órbitas elípticas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Explicaba por qué el sol cambiaba de tamaño</a:t>
            </a:r>
          </a:p>
        </p:txBody>
      </p:sp>
      <p:pic>
        <p:nvPicPr>
          <p:cNvPr id="23" name="Imagen 22" descr="Imagen que contiene Forma&#10;&#10;Descripción generada automáticamente">
            <a:extLst>
              <a:ext uri="{FF2B5EF4-FFF2-40B4-BE49-F238E27FC236}">
                <a16:creationId xmlns:a16="http://schemas.microsoft.com/office/drawing/2014/main" id="{9C4F2325-4843-46A5-A211-64F01D09E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98" y="2284987"/>
            <a:ext cx="4262751" cy="31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46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541</Words>
  <Application>Microsoft Macintosh PowerPoint</Application>
  <PresentationFormat>Panorámica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Symbol</vt:lpstr>
      <vt:lpstr>Tema de Office</vt:lpstr>
      <vt:lpstr>Presentación de PowerPoint</vt:lpstr>
      <vt:lpstr>       Las cónicas</vt:lpstr>
      <vt:lpstr>       Las cónicas</vt:lpstr>
      <vt:lpstr>       Las cónicas</vt:lpstr>
      <vt:lpstr>          La circunferencia</vt:lpstr>
      <vt:lpstr>     La elipse</vt:lpstr>
      <vt:lpstr>      Ejes de la elipse</vt:lpstr>
      <vt:lpstr>     Teorías astronómicas</vt:lpstr>
      <vt:lpstr>     Teorías astronómicas</vt:lpstr>
      <vt:lpstr>Objetivos del taller</vt:lpstr>
      <vt:lpstr>Material necesario para el taller</vt:lpstr>
      <vt:lpstr>     Resultados de aprendizaje</vt:lpstr>
      <vt:lpstr>         Temporalización y secuenciación</vt:lpstr>
      <vt:lpstr>Presentación de PowerPoint</vt:lpstr>
    </vt:vector>
  </TitlesOfParts>
  <Company>USC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Microsoft Office User</cp:lastModifiedBy>
  <cp:revision>121</cp:revision>
  <cp:lastPrinted>2022-03-31T10:24:57Z</cp:lastPrinted>
  <dcterms:created xsi:type="dcterms:W3CDTF">2020-10-31T16:02:50Z</dcterms:created>
  <dcterms:modified xsi:type="dcterms:W3CDTF">2022-04-21T11:19:28Z</dcterms:modified>
</cp:coreProperties>
</file>