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7"/>
  </p:notesMasterIdLst>
  <p:sldIdLst>
    <p:sldId id="256" r:id="rId2"/>
    <p:sldId id="257" r:id="rId3"/>
    <p:sldId id="258" r:id="rId4"/>
    <p:sldId id="259" r:id="rId5"/>
    <p:sldId id="264" r:id="rId6"/>
    <p:sldId id="271" r:id="rId7"/>
    <p:sldId id="308" r:id="rId8"/>
    <p:sldId id="272" r:id="rId9"/>
    <p:sldId id="273" r:id="rId10"/>
    <p:sldId id="315" r:id="rId11"/>
    <p:sldId id="287" r:id="rId12"/>
    <p:sldId id="333" r:id="rId13"/>
    <p:sldId id="329" r:id="rId14"/>
    <p:sldId id="330" r:id="rId15"/>
    <p:sldId id="331" r:id="rId16"/>
    <p:sldId id="332" r:id="rId17"/>
    <p:sldId id="334" r:id="rId18"/>
    <p:sldId id="274" r:id="rId19"/>
    <p:sldId id="275" r:id="rId20"/>
    <p:sldId id="276" r:id="rId21"/>
    <p:sldId id="278" r:id="rId22"/>
    <p:sldId id="312" r:id="rId23"/>
    <p:sldId id="279" r:id="rId24"/>
    <p:sldId id="327" r:id="rId25"/>
    <p:sldId id="325" r:id="rId26"/>
    <p:sldId id="326" r:id="rId27"/>
    <p:sldId id="288" r:id="rId28"/>
    <p:sldId id="289" r:id="rId29"/>
    <p:sldId id="290" r:id="rId30"/>
    <p:sldId id="277" r:id="rId31"/>
    <p:sldId id="260" r:id="rId32"/>
    <p:sldId id="322" r:id="rId33"/>
    <p:sldId id="293" r:id="rId34"/>
    <p:sldId id="324" r:id="rId35"/>
    <p:sldId id="265" r:id="rId36"/>
    <p:sldId id="316" r:id="rId37"/>
    <p:sldId id="292" r:id="rId38"/>
    <p:sldId id="280" r:id="rId39"/>
    <p:sldId id="281" r:id="rId40"/>
    <p:sldId id="310" r:id="rId41"/>
    <p:sldId id="311" r:id="rId42"/>
    <p:sldId id="294" r:id="rId43"/>
    <p:sldId id="319" r:id="rId44"/>
    <p:sldId id="320" r:id="rId45"/>
    <p:sldId id="321" r:id="rId46"/>
    <p:sldId id="336" r:id="rId47"/>
    <p:sldId id="335" r:id="rId48"/>
    <p:sldId id="296" r:id="rId49"/>
    <p:sldId id="298" r:id="rId50"/>
    <p:sldId id="314" r:id="rId51"/>
    <p:sldId id="318" r:id="rId52"/>
    <p:sldId id="317" r:id="rId53"/>
    <p:sldId id="323" r:id="rId54"/>
    <p:sldId id="270" r:id="rId55"/>
    <p:sldId id="262" r:id="rId56"/>
    <p:sldId id="267" r:id="rId57"/>
    <p:sldId id="282" r:id="rId58"/>
    <p:sldId id="301" r:id="rId59"/>
    <p:sldId id="302" r:id="rId60"/>
    <p:sldId id="303" r:id="rId61"/>
    <p:sldId id="304" r:id="rId62"/>
    <p:sldId id="340" r:id="rId63"/>
    <p:sldId id="341" r:id="rId64"/>
    <p:sldId id="342" r:id="rId65"/>
    <p:sldId id="300" r:id="rId66"/>
    <p:sldId id="307" r:id="rId67"/>
    <p:sldId id="337" r:id="rId68"/>
    <p:sldId id="313" r:id="rId69"/>
    <p:sldId id="338" r:id="rId70"/>
    <p:sldId id="339" r:id="rId71"/>
    <p:sldId id="283" r:id="rId72"/>
    <p:sldId id="299" r:id="rId73"/>
    <p:sldId id="305" r:id="rId74"/>
    <p:sldId id="284" r:id="rId75"/>
    <p:sldId id="285" r:id="rId76"/>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2F2725-BD85-4763-8AE5-46014C325820}" type="datetimeFigureOut">
              <a:rPr lang="es-ES" smtClean="0"/>
              <a:pPr/>
              <a:t>11/09/2019</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7A91AF-7E7C-42A3-B4F3-DF3BA916FB12}"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C7A91AF-7E7C-42A3-B4F3-DF3BA916FB12}" type="slidenum">
              <a:rPr lang="es-ES" smtClean="0"/>
              <a:pPr/>
              <a:t>6</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C7A91AF-7E7C-42A3-B4F3-DF3BA916FB12}" type="slidenum">
              <a:rPr lang="es-ES" smtClean="0"/>
              <a:pPr/>
              <a:t>7</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E686042E-449A-4887-96E0-B27DF0CC6860}" type="datetimeFigureOut">
              <a:rPr lang="es-ES" smtClean="0"/>
              <a:pPr/>
              <a:t>11/09/2019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2EC63CC-93CF-4ED0-80EC-3400AA4B585A}"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686042E-449A-4887-96E0-B27DF0CC6860}" type="datetimeFigureOut">
              <a:rPr lang="es-ES" smtClean="0"/>
              <a:pPr/>
              <a:t>11/09/2019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2EC63CC-93CF-4ED0-80EC-3400AA4B585A}"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686042E-449A-4887-96E0-B27DF0CC6860}" type="datetimeFigureOut">
              <a:rPr lang="es-ES" smtClean="0"/>
              <a:pPr/>
              <a:t>11/09/2019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2EC63CC-93CF-4ED0-80EC-3400AA4B585A}"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686042E-449A-4887-96E0-B27DF0CC6860}" type="datetimeFigureOut">
              <a:rPr lang="es-ES" smtClean="0"/>
              <a:pPr/>
              <a:t>11/09/2019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2EC63CC-93CF-4ED0-80EC-3400AA4B585A}"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E686042E-449A-4887-96E0-B27DF0CC6860}" type="datetimeFigureOut">
              <a:rPr lang="es-ES" smtClean="0"/>
              <a:pPr/>
              <a:t>11/09/2019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2EC63CC-93CF-4ED0-80EC-3400AA4B585A}"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E686042E-449A-4887-96E0-B27DF0CC6860}" type="datetimeFigureOut">
              <a:rPr lang="es-ES" smtClean="0"/>
              <a:pPr/>
              <a:t>11/09/2019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22EC63CC-93CF-4ED0-80EC-3400AA4B585A}"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E686042E-449A-4887-96E0-B27DF0CC6860}" type="datetimeFigureOut">
              <a:rPr lang="es-ES" smtClean="0"/>
              <a:pPr/>
              <a:t>11/09/2019</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22EC63CC-93CF-4ED0-80EC-3400AA4B585A}"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E686042E-449A-4887-96E0-B27DF0CC6860}" type="datetimeFigureOut">
              <a:rPr lang="es-ES" smtClean="0"/>
              <a:pPr/>
              <a:t>11/09/2019</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22EC63CC-93CF-4ED0-80EC-3400AA4B585A}"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686042E-449A-4887-96E0-B27DF0CC6860}" type="datetimeFigureOut">
              <a:rPr lang="es-ES" smtClean="0"/>
              <a:pPr/>
              <a:t>11/09/2019</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22EC63CC-93CF-4ED0-80EC-3400AA4B585A}"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686042E-449A-4887-96E0-B27DF0CC6860}" type="datetimeFigureOut">
              <a:rPr lang="es-ES" smtClean="0"/>
              <a:pPr/>
              <a:t>11/09/2019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22EC63CC-93CF-4ED0-80EC-3400AA4B585A}"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686042E-449A-4887-96E0-B27DF0CC6860}" type="datetimeFigureOut">
              <a:rPr lang="es-ES" smtClean="0"/>
              <a:pPr/>
              <a:t>11/09/2019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22EC63CC-93CF-4ED0-80EC-3400AA4B585A}"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86042E-449A-4887-96E0-B27DF0CC6860}" type="datetimeFigureOut">
              <a:rPr lang="es-ES" smtClean="0"/>
              <a:pPr/>
              <a:t>11/09/2019</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EC63CC-93CF-4ED0-80EC-3400AA4B585A}"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youtu.be/RhBXqMxTVGQ"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youtu.be/5eLYNpiiIZM" TargetMode="External"/><Relationship Id="rId5" Type="http://schemas.openxmlformats.org/officeDocument/2006/relationships/hyperlink" Target="https://youtu.be/FgsrjEBI3zo" TargetMode="External"/><Relationship Id="rId4" Type="http://schemas.openxmlformats.org/officeDocument/2006/relationships/hyperlink" Target="https://youtu.be/2h86kC_CcBw"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hyperlink" Target="https://youtu.be/wdjXvN7WIc8"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hyperlink" Target="https://www.youtube.com/watch?v=LLikwW_iiss" TargetMode="Externa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2227269"/>
          </a:xfrm>
        </p:spPr>
        <p:txBody>
          <a:bodyPr>
            <a:normAutofit/>
          </a:bodyPr>
          <a:lstStyle/>
          <a:p>
            <a:r>
              <a:rPr lang="es-ES" dirty="0" smtClean="0">
                <a:latin typeface="Arial" pitchFamily="34" charset="0"/>
                <a:cs typeface="Arial" pitchFamily="34" charset="0"/>
              </a:rPr>
              <a:t>ACONDICIONAMIENTO FÍSICO </a:t>
            </a:r>
            <a:br>
              <a:rPr lang="es-ES" dirty="0" smtClean="0">
                <a:latin typeface="Arial" pitchFamily="34" charset="0"/>
                <a:cs typeface="Arial" pitchFamily="34" charset="0"/>
              </a:rPr>
            </a:br>
            <a:r>
              <a:rPr lang="es-ES" dirty="0" smtClean="0">
                <a:latin typeface="Arial" pitchFamily="34" charset="0"/>
                <a:cs typeface="Arial" pitchFamily="34" charset="0"/>
              </a:rPr>
              <a:t>EN EL AGUA</a:t>
            </a: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rPr>
              <a:t>CALENDARIO DE ACTIVIDADES</a:t>
            </a:r>
            <a:endParaRPr lang="es-ES" dirty="0">
              <a:solidFill>
                <a:srgbClr val="00B0F0"/>
              </a:solidFill>
            </a:endParaRPr>
          </a:p>
        </p:txBody>
      </p:sp>
      <p:graphicFrame>
        <p:nvGraphicFramePr>
          <p:cNvPr id="6" name="5 Tabla"/>
          <p:cNvGraphicFramePr>
            <a:graphicFrameLocks noGrp="1"/>
          </p:cNvGraphicFramePr>
          <p:nvPr/>
        </p:nvGraphicFramePr>
        <p:xfrm>
          <a:off x="1357290" y="1357298"/>
          <a:ext cx="6387811" cy="4231980"/>
        </p:xfrm>
        <a:graphic>
          <a:graphicData uri="http://schemas.openxmlformats.org/drawingml/2006/table">
            <a:tbl>
              <a:tblPr/>
              <a:tblGrid>
                <a:gridCol w="1223262"/>
                <a:gridCol w="1350013"/>
                <a:gridCol w="1907268"/>
                <a:gridCol w="1907268"/>
              </a:tblGrid>
              <a:tr h="282132">
                <a:tc>
                  <a:txBody>
                    <a:bodyPr/>
                    <a:lstStyle/>
                    <a:p>
                      <a:pPr algn="ctr">
                        <a:lnSpc>
                          <a:spcPct val="115000"/>
                        </a:lnSpc>
                        <a:spcAft>
                          <a:spcPts val="0"/>
                        </a:spcAft>
                      </a:pPr>
                      <a:r>
                        <a:rPr lang="es-ES" sz="1100" dirty="0">
                          <a:latin typeface="Calibri"/>
                          <a:ea typeface="Times New Roman"/>
                          <a:cs typeface="Times New Roman"/>
                        </a:rPr>
                        <a:t>FECHA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15000"/>
                        </a:lnSpc>
                        <a:spcAft>
                          <a:spcPts val="0"/>
                        </a:spcAft>
                      </a:pPr>
                      <a:r>
                        <a:rPr lang="es-ES" sz="1100">
                          <a:latin typeface="Calibri"/>
                          <a:ea typeface="Times New Roman"/>
                          <a:cs typeface="Times New Roman"/>
                        </a:rPr>
                        <a:t>HORARIO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15000"/>
                        </a:lnSpc>
                        <a:spcAft>
                          <a:spcPts val="0"/>
                        </a:spcAft>
                      </a:pPr>
                      <a:r>
                        <a:rPr lang="es-ES" sz="1100">
                          <a:latin typeface="Calibri"/>
                          <a:ea typeface="Times New Roman"/>
                          <a:cs typeface="Times New Roman"/>
                        </a:rPr>
                        <a:t>ACTIVIDADES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15000"/>
                        </a:lnSpc>
                        <a:spcAft>
                          <a:spcPts val="0"/>
                        </a:spcAft>
                      </a:pPr>
                      <a:r>
                        <a:rPr lang="es-ES" sz="1100">
                          <a:latin typeface="Calibri"/>
                          <a:ea typeface="Times New Roman"/>
                          <a:cs typeface="Times New Roman"/>
                        </a:rPr>
                        <a:t>TÉCNICO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282132">
                <a:tc rowSpan="5">
                  <a:txBody>
                    <a:bodyPr/>
                    <a:lstStyle/>
                    <a:p>
                      <a:pPr algn="ctr">
                        <a:lnSpc>
                          <a:spcPct val="115000"/>
                        </a:lnSpc>
                        <a:spcAft>
                          <a:spcPts val="0"/>
                        </a:spcAft>
                      </a:pPr>
                      <a:r>
                        <a:rPr lang="es-ES" sz="1100">
                          <a:latin typeface="Calibri"/>
                          <a:ea typeface="Times New Roman"/>
                          <a:cs typeface="Times New Roman"/>
                        </a:rPr>
                        <a:t>VIERNES 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lnSpc>
                          <a:spcPct val="115000"/>
                        </a:lnSpc>
                        <a:spcAft>
                          <a:spcPts val="0"/>
                        </a:spcAft>
                      </a:pPr>
                      <a:r>
                        <a:rPr lang="es-ES" sz="1100">
                          <a:latin typeface="Calibri"/>
                          <a:ea typeface="Times New Roman"/>
                          <a:cs typeface="Times New Roman"/>
                        </a:rPr>
                        <a:t>12:00 – 13:00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AQUAZUMBA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MARÍA CASAL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vMerge="1">
                  <a:txBody>
                    <a:bodyPr/>
                    <a:lstStyle/>
                    <a:p>
                      <a:endParaRPr lang="es-ES"/>
                    </a:p>
                  </a:txBody>
                  <a:tcPr/>
                </a:tc>
                <a:tc>
                  <a:txBody>
                    <a:bodyPr/>
                    <a:lstStyle/>
                    <a:p>
                      <a:pPr algn="ctr">
                        <a:lnSpc>
                          <a:spcPct val="115000"/>
                        </a:lnSpc>
                        <a:spcAft>
                          <a:spcPts val="0"/>
                        </a:spcAft>
                      </a:pPr>
                      <a:r>
                        <a:rPr lang="es-ES" sz="1100">
                          <a:latin typeface="Calibri"/>
                          <a:ea typeface="Times New Roman"/>
                          <a:cs typeface="Times New Roman"/>
                        </a:rPr>
                        <a:t>13:00 – 14:00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AQUASTEP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MARÍA CASAL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vMerge="1">
                  <a:txBody>
                    <a:bodyPr/>
                    <a:lstStyle/>
                    <a:p>
                      <a:endParaRPr lang="es-ES"/>
                    </a:p>
                  </a:txBody>
                  <a:tcPr/>
                </a:tc>
                <a:tc>
                  <a:txBody>
                    <a:bodyPr/>
                    <a:lstStyle/>
                    <a:p>
                      <a:pPr algn="ctr">
                        <a:lnSpc>
                          <a:spcPct val="115000"/>
                        </a:lnSpc>
                        <a:spcAft>
                          <a:spcPts val="0"/>
                        </a:spcAft>
                      </a:pPr>
                      <a:r>
                        <a:rPr lang="es-ES" sz="1100">
                          <a:latin typeface="Calibri"/>
                          <a:ea typeface="Times New Roman"/>
                          <a:cs typeface="Times New Roman"/>
                        </a:rPr>
                        <a:t>16:00 – 17:00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TRIATLÓN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SANTI SERANTES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vMerge="1">
                  <a:txBody>
                    <a:bodyPr/>
                    <a:lstStyle/>
                    <a:p>
                      <a:endParaRPr lang="es-ES"/>
                    </a:p>
                  </a:txBody>
                  <a:tcPr/>
                </a:tc>
                <a:tc>
                  <a:txBody>
                    <a:bodyPr/>
                    <a:lstStyle/>
                    <a:p>
                      <a:pPr algn="ctr">
                        <a:lnSpc>
                          <a:spcPct val="115000"/>
                        </a:lnSpc>
                        <a:spcAft>
                          <a:spcPts val="0"/>
                        </a:spcAft>
                      </a:pPr>
                      <a:r>
                        <a:rPr lang="es-ES" sz="1100">
                          <a:latin typeface="Calibri"/>
                          <a:ea typeface="Times New Roman"/>
                          <a:cs typeface="Times New Roman"/>
                        </a:rPr>
                        <a:t>17:00 – 18:30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AQUAPILATES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SANTI SERANTES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vMerge="1">
                  <a:txBody>
                    <a:bodyPr/>
                    <a:lstStyle/>
                    <a:p>
                      <a:endParaRPr lang="es-ES"/>
                    </a:p>
                  </a:txBody>
                  <a:tcPr/>
                </a:tc>
                <a:tc>
                  <a:txBody>
                    <a:bodyPr/>
                    <a:lstStyle/>
                    <a:p>
                      <a:pPr algn="ctr">
                        <a:lnSpc>
                          <a:spcPct val="115000"/>
                        </a:lnSpc>
                        <a:spcAft>
                          <a:spcPts val="0"/>
                        </a:spcAft>
                      </a:pPr>
                      <a:r>
                        <a:rPr lang="es-ES" sz="1100">
                          <a:latin typeface="Calibri"/>
                          <a:ea typeface="Times New Roman"/>
                          <a:cs typeface="Times New Roman"/>
                        </a:rPr>
                        <a:t>18:30 – 19:00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dirty="0" smtClean="0">
                          <a:latin typeface="Calibri"/>
                          <a:ea typeface="Times New Roman"/>
                          <a:cs typeface="Times New Roman"/>
                        </a:rPr>
                        <a:t>AQUASTRETCHING </a:t>
                      </a:r>
                      <a:endParaRPr lang="es-E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dirty="0" smtClean="0">
                          <a:latin typeface="Calibri"/>
                          <a:ea typeface="Times New Roman"/>
                          <a:cs typeface="Times New Roman"/>
                        </a:rPr>
                        <a:t>SANTI SERANTES</a:t>
                      </a:r>
                      <a:endParaRPr lang="es-E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rowSpan="2">
                  <a:txBody>
                    <a:bodyPr/>
                    <a:lstStyle/>
                    <a:p>
                      <a:pPr algn="ctr">
                        <a:lnSpc>
                          <a:spcPct val="115000"/>
                        </a:lnSpc>
                        <a:spcAft>
                          <a:spcPts val="0"/>
                        </a:spcAft>
                      </a:pPr>
                      <a:r>
                        <a:rPr lang="es-ES" sz="1100">
                          <a:latin typeface="Calibri"/>
                          <a:ea typeface="Times New Roman"/>
                          <a:cs typeface="Times New Roman"/>
                        </a:rPr>
                        <a:t>LUNES 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lnSpc>
                          <a:spcPct val="115000"/>
                        </a:lnSpc>
                        <a:spcAft>
                          <a:spcPts val="0"/>
                        </a:spcAft>
                      </a:pPr>
                      <a:r>
                        <a:rPr lang="es-ES" sz="1100">
                          <a:latin typeface="Calibri"/>
                          <a:ea typeface="Times New Roman"/>
                          <a:cs typeface="Times New Roman"/>
                        </a:rPr>
                        <a:t>12:00 – 13:00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AQUACOMBAT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JOSE VÁZQUEZ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vMerge="1">
                  <a:txBody>
                    <a:bodyPr/>
                    <a:lstStyle/>
                    <a:p>
                      <a:endParaRPr lang="es-ES"/>
                    </a:p>
                  </a:txBody>
                  <a:tcPr/>
                </a:tc>
                <a:tc>
                  <a:txBody>
                    <a:bodyPr/>
                    <a:lstStyle/>
                    <a:p>
                      <a:pPr algn="ctr">
                        <a:lnSpc>
                          <a:spcPct val="115000"/>
                        </a:lnSpc>
                        <a:spcAft>
                          <a:spcPts val="0"/>
                        </a:spcAft>
                      </a:pPr>
                      <a:r>
                        <a:rPr lang="es-ES" sz="1100">
                          <a:latin typeface="Calibri"/>
                          <a:ea typeface="Times New Roman"/>
                          <a:cs typeface="Times New Roman"/>
                        </a:rPr>
                        <a:t>13:00 – 14:00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AQUAPILATES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SANTI SERANTES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rowSpan="2">
                  <a:txBody>
                    <a:bodyPr/>
                    <a:lstStyle/>
                    <a:p>
                      <a:pPr algn="ctr">
                        <a:lnSpc>
                          <a:spcPct val="115000"/>
                        </a:lnSpc>
                        <a:spcAft>
                          <a:spcPts val="0"/>
                        </a:spcAft>
                      </a:pPr>
                      <a:r>
                        <a:rPr lang="es-ES" sz="1100">
                          <a:latin typeface="Calibri"/>
                          <a:ea typeface="Times New Roman"/>
                          <a:cs typeface="Times New Roman"/>
                        </a:rPr>
                        <a:t>MIERCOLES 11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lnSpc>
                          <a:spcPct val="115000"/>
                        </a:lnSpc>
                        <a:spcAft>
                          <a:spcPts val="0"/>
                        </a:spcAft>
                      </a:pPr>
                      <a:r>
                        <a:rPr lang="es-ES" sz="1100">
                          <a:latin typeface="Calibri"/>
                          <a:ea typeface="Times New Roman"/>
                          <a:cs typeface="Times New Roman"/>
                        </a:rPr>
                        <a:t>12:00 – 13:00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AQUAHIIT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SANTI SERANTES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vMerge="1">
                  <a:txBody>
                    <a:bodyPr/>
                    <a:lstStyle/>
                    <a:p>
                      <a:endParaRPr lang="es-ES"/>
                    </a:p>
                  </a:txBody>
                  <a:tcPr/>
                </a:tc>
                <a:tc>
                  <a:txBody>
                    <a:bodyPr/>
                    <a:lstStyle/>
                    <a:p>
                      <a:pPr algn="ctr">
                        <a:lnSpc>
                          <a:spcPct val="115000"/>
                        </a:lnSpc>
                        <a:spcAft>
                          <a:spcPts val="0"/>
                        </a:spcAft>
                      </a:pPr>
                      <a:r>
                        <a:rPr lang="es-ES" sz="1100">
                          <a:latin typeface="Calibri"/>
                          <a:ea typeface="Times New Roman"/>
                          <a:cs typeface="Times New Roman"/>
                        </a:rPr>
                        <a:t>13:00 – 14:00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AQUAPILATES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SANTI SERANTES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rowSpan="5">
                  <a:txBody>
                    <a:bodyPr/>
                    <a:lstStyle/>
                    <a:p>
                      <a:pPr algn="ctr">
                        <a:lnSpc>
                          <a:spcPct val="115000"/>
                        </a:lnSpc>
                        <a:spcAft>
                          <a:spcPts val="0"/>
                        </a:spcAft>
                      </a:pPr>
                      <a:r>
                        <a:rPr lang="es-ES" sz="1100">
                          <a:latin typeface="Calibri"/>
                          <a:ea typeface="Times New Roman"/>
                          <a:cs typeface="Times New Roman"/>
                        </a:rPr>
                        <a:t>VIERNES 13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lnSpc>
                          <a:spcPct val="115000"/>
                        </a:lnSpc>
                        <a:spcAft>
                          <a:spcPts val="0"/>
                        </a:spcAft>
                      </a:pPr>
                      <a:r>
                        <a:rPr lang="es-ES" sz="1100">
                          <a:latin typeface="Calibri"/>
                          <a:ea typeface="Times New Roman"/>
                          <a:cs typeface="Times New Roman"/>
                        </a:rPr>
                        <a:t>12:00 – 13:00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AQUAGYM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SANTI SERANTES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vMerge="1">
                  <a:txBody>
                    <a:bodyPr/>
                    <a:lstStyle/>
                    <a:p>
                      <a:endParaRPr lang="es-ES"/>
                    </a:p>
                  </a:txBody>
                  <a:tcPr/>
                </a:tc>
                <a:tc>
                  <a:txBody>
                    <a:bodyPr/>
                    <a:lstStyle/>
                    <a:p>
                      <a:pPr algn="ctr">
                        <a:lnSpc>
                          <a:spcPct val="115000"/>
                        </a:lnSpc>
                        <a:spcAft>
                          <a:spcPts val="0"/>
                        </a:spcAft>
                      </a:pPr>
                      <a:r>
                        <a:rPr lang="es-ES" sz="1100">
                          <a:latin typeface="Calibri"/>
                          <a:ea typeface="Times New Roman"/>
                          <a:cs typeface="Times New Roman"/>
                        </a:rPr>
                        <a:t>13:00 – 14:00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AQUACIRCUIT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SANTI SERANTES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vMerge="1">
                  <a:txBody>
                    <a:bodyPr/>
                    <a:lstStyle/>
                    <a:p>
                      <a:endParaRPr lang="es-ES"/>
                    </a:p>
                  </a:txBody>
                  <a:tcPr/>
                </a:tc>
                <a:tc>
                  <a:txBody>
                    <a:bodyPr/>
                    <a:lstStyle/>
                    <a:p>
                      <a:pPr algn="ctr">
                        <a:lnSpc>
                          <a:spcPct val="115000"/>
                        </a:lnSpc>
                        <a:spcAft>
                          <a:spcPts val="0"/>
                        </a:spcAft>
                      </a:pPr>
                      <a:r>
                        <a:rPr lang="es-ES" sz="1100">
                          <a:latin typeface="Calibri"/>
                          <a:ea typeface="Times New Roman"/>
                          <a:cs typeface="Times New Roman"/>
                        </a:rPr>
                        <a:t>16:00 – 17:00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AQUAPILATES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SANTI SERANTES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vMerge="1">
                  <a:txBody>
                    <a:bodyPr/>
                    <a:lstStyle/>
                    <a:p>
                      <a:endParaRPr lang="es-ES"/>
                    </a:p>
                  </a:txBody>
                  <a:tcPr/>
                </a:tc>
                <a:tc>
                  <a:txBody>
                    <a:bodyPr/>
                    <a:lstStyle/>
                    <a:p>
                      <a:pPr algn="ctr">
                        <a:lnSpc>
                          <a:spcPct val="115000"/>
                        </a:lnSpc>
                        <a:spcAft>
                          <a:spcPts val="0"/>
                        </a:spcAft>
                      </a:pPr>
                      <a:r>
                        <a:rPr lang="es-ES" sz="1100">
                          <a:latin typeface="Calibri"/>
                          <a:ea typeface="Times New Roman"/>
                          <a:cs typeface="Times New Roman"/>
                        </a:rPr>
                        <a:t>17:00 – 18:00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AQUARUNNING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AÍDA GARCÍA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32">
                <a:tc vMerge="1">
                  <a:txBody>
                    <a:bodyPr/>
                    <a:lstStyle/>
                    <a:p>
                      <a:endParaRPr lang="es-ES"/>
                    </a:p>
                  </a:txBody>
                  <a:tcPr/>
                </a:tc>
                <a:tc>
                  <a:txBody>
                    <a:bodyPr/>
                    <a:lstStyle/>
                    <a:p>
                      <a:pPr algn="ctr">
                        <a:lnSpc>
                          <a:spcPct val="115000"/>
                        </a:lnSpc>
                        <a:spcAft>
                          <a:spcPts val="0"/>
                        </a:spcAft>
                      </a:pPr>
                      <a:r>
                        <a:rPr lang="es-ES" sz="1100">
                          <a:latin typeface="Calibri"/>
                          <a:ea typeface="Times New Roman"/>
                          <a:cs typeface="Times New Roman"/>
                        </a:rPr>
                        <a:t>18:00 – 19:00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Times New Roman"/>
                        </a:rPr>
                        <a:t>AQUARELAX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dirty="0">
                          <a:latin typeface="Calibri"/>
                          <a:ea typeface="Times New Roman"/>
                          <a:cs typeface="Times New Roman"/>
                        </a:rPr>
                        <a:t>AÍDA GARCÍA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FF0000"/>
                </a:solidFill>
                <a:latin typeface="Arial" pitchFamily="34" charset="0"/>
                <a:cs typeface="Arial" pitchFamily="34" charset="0"/>
              </a:rPr>
              <a:t>ADAPTACIONES ORGÁNICAS</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55000" lnSpcReduction="20000"/>
          </a:bodyPr>
          <a:lstStyle/>
          <a:p>
            <a:pPr marL="0" algn="just">
              <a:buNone/>
            </a:pPr>
            <a:r>
              <a:rPr lang="es-ES" dirty="0" smtClean="0">
                <a:latin typeface="Arial" pitchFamily="34" charset="0"/>
                <a:cs typeface="Arial" pitchFamily="34" charset="0"/>
              </a:rPr>
              <a:t>Los programas de </a:t>
            </a:r>
            <a:r>
              <a:rPr lang="es-ES" dirty="0" err="1" smtClean="0">
                <a:latin typeface="Arial" pitchFamily="34" charset="0"/>
                <a:cs typeface="Arial" pitchFamily="34" charset="0"/>
              </a:rPr>
              <a:t>fitness</a:t>
            </a:r>
            <a:r>
              <a:rPr lang="es-ES" dirty="0" smtClean="0">
                <a:latin typeface="Arial" pitchFamily="34" charset="0"/>
                <a:cs typeface="Arial" pitchFamily="34" charset="0"/>
              </a:rPr>
              <a:t> acuático están basados en la aplicación de los </a:t>
            </a:r>
            <a:r>
              <a:rPr lang="es-ES" b="1" dirty="0" smtClean="0">
                <a:latin typeface="Arial" pitchFamily="34" charset="0"/>
                <a:cs typeface="Arial" pitchFamily="34" charset="0"/>
              </a:rPr>
              <a:t>principios generales del entrenamiento físico</a:t>
            </a:r>
            <a:r>
              <a:rPr lang="es-ES" dirty="0" smtClean="0">
                <a:latin typeface="Arial" pitchFamily="34" charset="0"/>
                <a:cs typeface="Arial" pitchFamily="34" charset="0"/>
              </a:rPr>
              <a:t>, que son preceptos científicos que guían la planificación y ejecución del entrenamiento:</a:t>
            </a:r>
          </a:p>
          <a:p>
            <a:pPr marL="0">
              <a:buFont typeface="Wingdings" pitchFamily="2" charset="2"/>
              <a:buChar char="Ø"/>
            </a:pPr>
            <a:r>
              <a:rPr lang="es-ES" dirty="0" smtClean="0">
                <a:solidFill>
                  <a:srgbClr val="00B0F0"/>
                </a:solidFill>
                <a:latin typeface="Arial" pitchFamily="34" charset="0"/>
                <a:cs typeface="Arial" pitchFamily="34" charset="0"/>
              </a:rPr>
              <a:t>Principio de progresión</a:t>
            </a:r>
          </a:p>
          <a:p>
            <a:pPr marL="0">
              <a:buFont typeface="Wingdings" pitchFamily="2" charset="2"/>
              <a:buChar char="Ø"/>
            </a:pPr>
            <a:r>
              <a:rPr lang="es-ES" dirty="0" smtClean="0">
                <a:solidFill>
                  <a:srgbClr val="00B0F0"/>
                </a:solidFill>
                <a:latin typeface="Arial" pitchFamily="34" charset="0"/>
                <a:cs typeface="Arial" pitchFamily="34" charset="0"/>
              </a:rPr>
              <a:t>Principio de continuidad-reversibilidad</a:t>
            </a:r>
          </a:p>
          <a:p>
            <a:pPr marL="0">
              <a:buFont typeface="Wingdings" pitchFamily="2" charset="2"/>
              <a:buChar char="Ø"/>
            </a:pPr>
            <a:r>
              <a:rPr lang="es-ES" dirty="0" smtClean="0">
                <a:solidFill>
                  <a:srgbClr val="00B0F0"/>
                </a:solidFill>
                <a:latin typeface="Arial" pitchFamily="34" charset="0"/>
                <a:cs typeface="Arial" pitchFamily="34" charset="0"/>
              </a:rPr>
              <a:t>Principio de variedad</a:t>
            </a:r>
          </a:p>
          <a:p>
            <a:pPr marL="0">
              <a:buFont typeface="Wingdings" pitchFamily="2" charset="2"/>
              <a:buChar char="Ø"/>
            </a:pPr>
            <a:r>
              <a:rPr lang="es-ES" dirty="0" smtClean="0">
                <a:solidFill>
                  <a:srgbClr val="00B0F0"/>
                </a:solidFill>
                <a:latin typeface="Arial" pitchFamily="34" charset="0"/>
                <a:cs typeface="Arial" pitchFamily="34" charset="0"/>
              </a:rPr>
              <a:t>Principio de individualización</a:t>
            </a:r>
          </a:p>
          <a:p>
            <a:pPr marL="0" algn="just">
              <a:buFont typeface="Wingdings" pitchFamily="2" charset="2"/>
              <a:buChar char="Ø"/>
            </a:pPr>
            <a:endParaRPr lang="es-ES" dirty="0" smtClean="0">
              <a:latin typeface="Arial" pitchFamily="34" charset="0"/>
              <a:cs typeface="Arial" pitchFamily="34" charset="0"/>
            </a:endParaRPr>
          </a:p>
          <a:p>
            <a:pPr marL="0" algn="just">
              <a:buNone/>
            </a:pPr>
            <a:r>
              <a:rPr lang="es-ES" dirty="0" smtClean="0">
                <a:latin typeface="Arial" pitchFamily="34" charset="0"/>
                <a:cs typeface="Arial" pitchFamily="34" charset="0"/>
              </a:rPr>
              <a:t>Para el diseño de las sesiones de </a:t>
            </a:r>
            <a:r>
              <a:rPr lang="es-ES" dirty="0" err="1" smtClean="0">
                <a:latin typeface="Arial" pitchFamily="34" charset="0"/>
                <a:cs typeface="Arial" pitchFamily="34" charset="0"/>
              </a:rPr>
              <a:t>fitness</a:t>
            </a:r>
            <a:r>
              <a:rPr lang="es-ES" dirty="0" smtClean="0">
                <a:latin typeface="Arial" pitchFamily="34" charset="0"/>
                <a:cs typeface="Arial" pitchFamily="34" charset="0"/>
              </a:rPr>
              <a:t> acuático debemos tener en cuenta los </a:t>
            </a:r>
            <a:r>
              <a:rPr lang="es-ES" b="1" dirty="0" smtClean="0">
                <a:latin typeface="Arial" pitchFamily="34" charset="0"/>
                <a:cs typeface="Arial" pitchFamily="34" charset="0"/>
              </a:rPr>
              <a:t>principios hidrodinámicos del medio acuático</a:t>
            </a:r>
            <a:r>
              <a:rPr lang="es-ES" dirty="0" smtClean="0">
                <a:latin typeface="Arial" pitchFamily="34" charset="0"/>
                <a:cs typeface="Arial" pitchFamily="34" charset="0"/>
              </a:rPr>
              <a:t>, los cuales tienen unas características propias que producen mejoras sobre la condición física y la salud de nuestros alumnos:</a:t>
            </a:r>
          </a:p>
          <a:p>
            <a:pPr>
              <a:buFont typeface="Wingdings" pitchFamily="2" charset="2"/>
              <a:buChar char="Ø"/>
            </a:pPr>
            <a:r>
              <a:rPr lang="es-ES" dirty="0" smtClean="0">
                <a:solidFill>
                  <a:srgbClr val="00B0F0"/>
                </a:solidFill>
                <a:latin typeface="Arial" pitchFamily="34" charset="0"/>
                <a:cs typeface="Arial" pitchFamily="34" charset="0"/>
              </a:rPr>
              <a:t>La flotación</a:t>
            </a:r>
          </a:p>
          <a:p>
            <a:pPr>
              <a:buFont typeface="Wingdings" pitchFamily="2" charset="2"/>
              <a:buChar char="Ø"/>
            </a:pPr>
            <a:r>
              <a:rPr lang="es-ES" dirty="0" smtClean="0">
                <a:solidFill>
                  <a:srgbClr val="00B0F0"/>
                </a:solidFill>
                <a:latin typeface="Arial" pitchFamily="34" charset="0"/>
                <a:cs typeface="Arial" pitchFamily="34" charset="0"/>
              </a:rPr>
              <a:t>La resistencia</a:t>
            </a:r>
          </a:p>
          <a:p>
            <a:pPr>
              <a:buFont typeface="Wingdings" pitchFamily="2" charset="2"/>
              <a:buChar char="Ø"/>
            </a:pPr>
            <a:r>
              <a:rPr lang="es-ES" dirty="0" smtClean="0">
                <a:solidFill>
                  <a:srgbClr val="00B0F0"/>
                </a:solidFill>
                <a:latin typeface="Arial" pitchFamily="34" charset="0"/>
                <a:cs typeface="Arial" pitchFamily="34" charset="0"/>
              </a:rPr>
              <a:t>La termorregulación </a:t>
            </a:r>
          </a:p>
          <a:p>
            <a:pPr>
              <a:buFont typeface="Wingdings" pitchFamily="2" charset="2"/>
              <a:buChar char="Ø"/>
            </a:pPr>
            <a:r>
              <a:rPr lang="es-ES" dirty="0" smtClean="0">
                <a:solidFill>
                  <a:srgbClr val="00B0F0"/>
                </a:solidFill>
                <a:latin typeface="Arial" pitchFamily="34" charset="0"/>
                <a:cs typeface="Arial" pitchFamily="34" charset="0"/>
              </a:rPr>
              <a:t>La presión hidrostática</a:t>
            </a:r>
            <a:endParaRPr lang="es-ES" dirty="0">
              <a:solidFill>
                <a:srgbClr val="00B0F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28604"/>
            <a:ext cx="8229600" cy="5697559"/>
          </a:xfrm>
        </p:spPr>
        <p:txBody>
          <a:bodyPr>
            <a:normAutofit/>
          </a:bodyPr>
          <a:lstStyle/>
          <a:p>
            <a:pPr marL="0" algn="ctr">
              <a:buNone/>
            </a:pPr>
            <a:endParaRPr lang="es-ES" sz="4000" b="1" dirty="0" smtClean="0">
              <a:latin typeface="Arial" pitchFamily="34" charset="0"/>
              <a:cs typeface="Arial" pitchFamily="34" charset="0"/>
            </a:endParaRPr>
          </a:p>
          <a:p>
            <a:pPr marL="0" algn="ctr">
              <a:buNone/>
            </a:pPr>
            <a:r>
              <a:rPr lang="es-ES" sz="5400" b="1" dirty="0" smtClean="0">
                <a:latin typeface="Arial" pitchFamily="34" charset="0"/>
                <a:cs typeface="Arial" pitchFamily="34" charset="0"/>
              </a:rPr>
              <a:t>PRINCIPIOS GENERALES DEL ACONDICIONAMIENTO FÍSICO</a:t>
            </a:r>
            <a:endParaRPr lang="es-ES" sz="54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latin typeface="Arial" pitchFamily="34" charset="0"/>
                <a:cs typeface="Arial" pitchFamily="34" charset="0"/>
              </a:rPr>
              <a:t>PRINCIPIO DE PROGRESIÓN</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70000" lnSpcReduction="20000"/>
          </a:bodyPr>
          <a:lstStyle/>
          <a:p>
            <a:pPr marL="0" algn="just">
              <a:buNone/>
            </a:pPr>
            <a:r>
              <a:rPr lang="es-ES" dirty="0" smtClean="0">
                <a:latin typeface="Arial" pitchFamily="34" charset="0"/>
                <a:cs typeface="Arial" pitchFamily="34" charset="0"/>
              </a:rPr>
              <a:t>La idea principal de este principio es el </a:t>
            </a:r>
            <a:r>
              <a:rPr lang="es-ES" u="sng" dirty="0" smtClean="0">
                <a:latin typeface="Arial" pitchFamily="34" charset="0"/>
                <a:cs typeface="Arial" pitchFamily="34" charset="0"/>
              </a:rPr>
              <a:t>incremento progresivo de la carga de entrenamiento</a:t>
            </a:r>
            <a:r>
              <a:rPr lang="es-ES" dirty="0" smtClean="0">
                <a:latin typeface="Arial" pitchFamily="34" charset="0"/>
                <a:cs typeface="Arial" pitchFamily="34" charset="0"/>
              </a:rPr>
              <a:t> (volumen, intensidad y densidad) para aumentar el rendimiento del alumno.</a:t>
            </a:r>
          </a:p>
          <a:p>
            <a:pPr marL="0" algn="just">
              <a:buNone/>
            </a:pPr>
            <a:r>
              <a:rPr lang="es-ES" dirty="0" smtClean="0">
                <a:latin typeface="Arial" pitchFamily="34" charset="0"/>
                <a:cs typeface="Arial" pitchFamily="34" charset="0"/>
              </a:rPr>
              <a:t>Este principio se basa en procesos fisiológicos ya que al aplicar una carga de entrenamiento el organismo sufre un desgaste que produce inicialmente un descenso de su rendimiento, pero con la repetición de esa carga el organismo se adapta progresivamente modificando sus estructuras funcionales (hipertrofia muscular, </a:t>
            </a:r>
            <a:r>
              <a:rPr lang="es-ES" dirty="0" err="1" smtClean="0">
                <a:latin typeface="Arial" pitchFamily="34" charset="0"/>
                <a:cs typeface="Arial" pitchFamily="34" charset="0"/>
              </a:rPr>
              <a:t>capilarización</a:t>
            </a:r>
            <a:r>
              <a:rPr lang="es-ES" dirty="0" smtClean="0">
                <a:latin typeface="Arial" pitchFamily="34" charset="0"/>
                <a:cs typeface="Arial" pitchFamily="34" charset="0"/>
              </a:rPr>
              <a:t>…) preparando al organismo para soportar cargas de entrenamiento mayores y así poder continuar con el principio de progresión.</a:t>
            </a:r>
          </a:p>
          <a:p>
            <a:pPr marL="0" algn="just">
              <a:buNone/>
            </a:pPr>
            <a:r>
              <a:rPr lang="es-ES" dirty="0" smtClean="0">
                <a:latin typeface="Arial" pitchFamily="34" charset="0"/>
                <a:cs typeface="Arial" pitchFamily="34" charset="0"/>
              </a:rPr>
              <a:t>¿Qué pasa si aplicamos una carga constante de entrenamiento? Pues que se producirá una mejora inicial del rendimiento seguido de un estancamiento y finalmente una disminución de su capacidad física. Por ello las cargas deben ir aumentando progresivamente de acuerdo con las posibilidades del alumno.</a:t>
            </a: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00B0F0"/>
                </a:solidFill>
                <a:latin typeface="Arial" pitchFamily="34" charset="0"/>
                <a:cs typeface="Arial" pitchFamily="34" charset="0"/>
              </a:rPr>
              <a:t>PRINCIPIO DE CONTINUIDAD Y REVERSIBILIDAD</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85000" lnSpcReduction="20000"/>
          </a:bodyPr>
          <a:lstStyle/>
          <a:p>
            <a:pPr marL="0" algn="just">
              <a:buNone/>
            </a:pPr>
            <a:r>
              <a:rPr lang="es-ES" dirty="0" smtClean="0">
                <a:latin typeface="Arial" pitchFamily="34" charset="0"/>
                <a:cs typeface="Arial" pitchFamily="34" charset="0"/>
              </a:rPr>
              <a:t>La idea principal de este principio es que los estímulos del entrenamiento deben </a:t>
            </a:r>
            <a:r>
              <a:rPr lang="es-ES" u="sng" dirty="0" smtClean="0">
                <a:latin typeface="Arial" pitchFamily="34" charset="0"/>
                <a:cs typeface="Arial" pitchFamily="34" charset="0"/>
              </a:rPr>
              <a:t>repetirse de forma continuada en el tiempo</a:t>
            </a:r>
            <a:r>
              <a:rPr lang="es-ES" dirty="0" smtClean="0">
                <a:latin typeface="Arial" pitchFamily="34" charset="0"/>
                <a:cs typeface="Arial" pitchFamily="34" charset="0"/>
              </a:rPr>
              <a:t> para mejorar el rendimiento del alumno.</a:t>
            </a:r>
          </a:p>
          <a:p>
            <a:pPr marL="0" algn="just">
              <a:buNone/>
            </a:pPr>
            <a:r>
              <a:rPr lang="es-ES" dirty="0" smtClean="0">
                <a:latin typeface="Arial" pitchFamily="34" charset="0"/>
                <a:cs typeface="Arial" pitchFamily="34" charset="0"/>
              </a:rPr>
              <a:t>Este principio es sagrado ya que debemos inculcar en nuestros alumnos un estilo de vida activo y eso solo se consigue siendo constantes en la práctica de ejercicio físico.</a:t>
            </a:r>
          </a:p>
          <a:p>
            <a:pPr marL="0" algn="just">
              <a:buNone/>
            </a:pPr>
            <a:r>
              <a:rPr lang="es-ES" dirty="0" smtClean="0">
                <a:latin typeface="Arial" pitchFamily="34" charset="0"/>
                <a:cs typeface="Arial" pitchFamily="34" charset="0"/>
              </a:rPr>
              <a:t>¿Qué pasa si dejo de entrenar? Pues que las mejoras conseguidas hasta el momento se perderán, ya que si no hay una actividad continuada los efectos del entrenamiento son reversibles.</a:t>
            </a: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PRINCIPIO DE VARIEDAD</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70000" lnSpcReduction="20000"/>
          </a:bodyPr>
          <a:lstStyle/>
          <a:p>
            <a:pPr marL="0" algn="just">
              <a:buNone/>
            </a:pPr>
            <a:r>
              <a:rPr lang="es-ES" dirty="0" smtClean="0">
                <a:latin typeface="Arial" pitchFamily="34" charset="0"/>
                <a:cs typeface="Arial" pitchFamily="34" charset="0"/>
              </a:rPr>
              <a:t>La idea principal de este principio es que los estímulos del entrenamiento deben ser variados para </a:t>
            </a:r>
            <a:r>
              <a:rPr lang="es-ES" u="sng" dirty="0" smtClean="0">
                <a:latin typeface="Arial" pitchFamily="34" charset="0"/>
                <a:cs typeface="Arial" pitchFamily="34" charset="0"/>
              </a:rPr>
              <a:t>evitar la monotonía y el estancamiento</a:t>
            </a:r>
            <a:r>
              <a:rPr lang="es-ES" dirty="0" smtClean="0">
                <a:latin typeface="Arial" pitchFamily="34" charset="0"/>
                <a:cs typeface="Arial" pitchFamily="34" charset="0"/>
              </a:rPr>
              <a:t> por parte del alumno.</a:t>
            </a:r>
          </a:p>
          <a:p>
            <a:pPr marL="0" algn="just">
              <a:buNone/>
            </a:pPr>
            <a:r>
              <a:rPr lang="es-ES" dirty="0" smtClean="0">
                <a:latin typeface="Arial" pitchFamily="34" charset="0"/>
                <a:cs typeface="Arial" pitchFamily="34" charset="0"/>
              </a:rPr>
              <a:t>La variación de la carga de entrenamiento se puede conseguir cambiando:</a:t>
            </a:r>
          </a:p>
          <a:p>
            <a:pPr marL="0" algn="just"/>
            <a:r>
              <a:rPr lang="es-ES" dirty="0" smtClean="0">
                <a:latin typeface="Arial" pitchFamily="34" charset="0"/>
                <a:cs typeface="Arial" pitchFamily="34" charset="0"/>
              </a:rPr>
              <a:t>Los medios de entrenamiento empleados (recursos materiales)</a:t>
            </a:r>
          </a:p>
          <a:p>
            <a:pPr marL="0" algn="just"/>
            <a:r>
              <a:rPr lang="es-ES" dirty="0" smtClean="0">
                <a:latin typeface="Arial" pitchFamily="34" charset="0"/>
                <a:cs typeface="Arial" pitchFamily="34" charset="0"/>
              </a:rPr>
              <a:t>Los niveles de carga (volumen, intensidad y densidad)</a:t>
            </a:r>
          </a:p>
          <a:p>
            <a:pPr marL="0" algn="just"/>
            <a:r>
              <a:rPr lang="es-ES" dirty="0" smtClean="0">
                <a:latin typeface="Arial" pitchFamily="34" charset="0"/>
                <a:cs typeface="Arial" pitchFamily="34" charset="0"/>
              </a:rPr>
              <a:t>Los métodos de entrenamiento (según la capacidad física a trabajar)</a:t>
            </a:r>
          </a:p>
          <a:p>
            <a:pPr marL="0" algn="just">
              <a:buNone/>
            </a:pPr>
            <a:r>
              <a:rPr lang="es-ES" dirty="0" smtClean="0">
                <a:latin typeface="Arial" pitchFamily="34" charset="0"/>
                <a:cs typeface="Arial" pitchFamily="34" charset="0"/>
              </a:rPr>
              <a:t>¿Qué pasa si hacemos siempre la misma clase? Pues que la motivación y diversión del alumno serán menores y se producirá un estancamiento como hemos dicho en el principio de progresión.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sz="3800" dirty="0" smtClean="0">
                <a:solidFill>
                  <a:srgbClr val="00B0F0"/>
                </a:solidFill>
                <a:latin typeface="Arial" pitchFamily="34" charset="0"/>
                <a:cs typeface="Arial" pitchFamily="34" charset="0"/>
              </a:rPr>
              <a:t>PRINCIPIO DE INDIVIDUALIZACIÓN</a:t>
            </a:r>
            <a:endParaRPr lang="es-ES" sz="3800"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70000" lnSpcReduction="20000"/>
          </a:bodyPr>
          <a:lstStyle/>
          <a:p>
            <a:pPr marL="0" algn="just">
              <a:buNone/>
            </a:pPr>
            <a:r>
              <a:rPr lang="es-ES" dirty="0" smtClean="0">
                <a:latin typeface="Arial" pitchFamily="34" charset="0"/>
                <a:cs typeface="Arial" pitchFamily="34" charset="0"/>
              </a:rPr>
              <a:t>La idea principal de este principio es que el entrenamiento debe adaptarse a las </a:t>
            </a:r>
            <a:r>
              <a:rPr lang="es-ES" u="sng" dirty="0" smtClean="0">
                <a:latin typeface="Arial" pitchFamily="34" charset="0"/>
                <a:cs typeface="Arial" pitchFamily="34" charset="0"/>
              </a:rPr>
              <a:t>características de los alumnos</a:t>
            </a:r>
            <a:r>
              <a:rPr lang="es-ES" dirty="0" smtClean="0">
                <a:latin typeface="Arial" pitchFamily="34" charset="0"/>
                <a:cs typeface="Arial" pitchFamily="34" charset="0"/>
              </a:rPr>
              <a:t>.</a:t>
            </a:r>
          </a:p>
          <a:p>
            <a:pPr marL="0" algn="just">
              <a:buNone/>
            </a:pPr>
            <a:r>
              <a:rPr lang="es-ES" dirty="0" smtClean="0">
                <a:latin typeface="Arial" pitchFamily="34" charset="0"/>
                <a:cs typeface="Arial" pitchFamily="34" charset="0"/>
              </a:rPr>
              <a:t>El error más común es realizar programas de entrenamiento comunes para todos los perfiles de participantes sin tener en cuenta sus objetivos, nivel de condición física, edad, patologías…</a:t>
            </a:r>
          </a:p>
          <a:p>
            <a:pPr marL="0" algn="just">
              <a:buNone/>
            </a:pPr>
            <a:r>
              <a:rPr lang="es-ES" dirty="0" smtClean="0">
                <a:latin typeface="Arial" pitchFamily="34" charset="0"/>
                <a:cs typeface="Arial" pitchFamily="34" charset="0"/>
              </a:rPr>
              <a:t>Así un mismo entrenamiento puede dar lugar a diferentes rendimientos en varios alumnos debido a diferentes razones como el dominio técnico, motivación, descanso…</a:t>
            </a:r>
          </a:p>
          <a:p>
            <a:pPr marL="0" algn="just">
              <a:buNone/>
            </a:pPr>
            <a:r>
              <a:rPr lang="es-ES" dirty="0" smtClean="0">
                <a:latin typeface="Arial" pitchFamily="34" charset="0"/>
                <a:cs typeface="Arial" pitchFamily="34" charset="0"/>
              </a:rPr>
              <a:t>¿Qué es la atención a la diversidad? Pues que cada alumno tiene unas características físicas y psicológicas diferentes que debemos tener en cuenta a la hora de diseñar nuestras sesiones de entrenamiento. Debemos adaptar el entrenamiento al nivel y necesidades de nuestros alumnos.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28604"/>
            <a:ext cx="8229600" cy="5697559"/>
          </a:xfrm>
        </p:spPr>
        <p:txBody>
          <a:bodyPr>
            <a:normAutofit/>
          </a:bodyPr>
          <a:lstStyle/>
          <a:p>
            <a:pPr marL="0" algn="ctr">
              <a:buNone/>
            </a:pPr>
            <a:endParaRPr lang="es-ES" sz="4000" b="1" dirty="0" smtClean="0">
              <a:latin typeface="Arial" pitchFamily="34" charset="0"/>
              <a:cs typeface="Arial" pitchFamily="34" charset="0"/>
            </a:endParaRPr>
          </a:p>
          <a:p>
            <a:pPr marL="0" algn="ctr">
              <a:buNone/>
            </a:pPr>
            <a:r>
              <a:rPr lang="es-ES" sz="5400" b="1" dirty="0" smtClean="0">
                <a:latin typeface="Arial" pitchFamily="34" charset="0"/>
                <a:cs typeface="Arial" pitchFamily="34" charset="0"/>
              </a:rPr>
              <a:t>PRINCIPIOS HIDRODINÁMICOS</a:t>
            </a:r>
          </a:p>
          <a:p>
            <a:pPr marL="0" algn="ctr">
              <a:buNone/>
            </a:pPr>
            <a:r>
              <a:rPr lang="es-ES" sz="5400" b="1" dirty="0" smtClean="0">
                <a:latin typeface="Arial" pitchFamily="34" charset="0"/>
                <a:cs typeface="Arial" pitchFamily="34" charset="0"/>
              </a:rPr>
              <a:t>DEL MEDIO ACUÁTICO</a:t>
            </a:r>
            <a:endParaRPr lang="es-ES" sz="54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latin typeface="Arial" pitchFamily="34" charset="0"/>
                <a:cs typeface="Arial" pitchFamily="34" charset="0"/>
              </a:rPr>
              <a:t>LA FLOTACIÓN</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77500" lnSpcReduction="20000"/>
          </a:bodyPr>
          <a:lstStyle/>
          <a:p>
            <a:pPr algn="just">
              <a:buNone/>
            </a:pPr>
            <a:r>
              <a:rPr lang="es-ES" sz="2600" b="1" dirty="0" smtClean="0">
                <a:latin typeface="Arial" pitchFamily="34" charset="0"/>
                <a:cs typeface="Arial" pitchFamily="34" charset="0"/>
              </a:rPr>
              <a:t>La Flotación</a:t>
            </a:r>
            <a:r>
              <a:rPr lang="es-ES" sz="2600" dirty="0" smtClean="0">
                <a:latin typeface="Arial" pitchFamily="34" charset="0"/>
                <a:cs typeface="Arial" pitchFamily="34" charset="0"/>
              </a:rPr>
              <a:t> de cada individuo varía en función de:</a:t>
            </a:r>
          </a:p>
          <a:p>
            <a:pPr lvl="0" algn="just">
              <a:buFont typeface="Wingdings" pitchFamily="2" charset="2"/>
              <a:buChar char="Ø"/>
            </a:pPr>
            <a:r>
              <a:rPr lang="es-ES" sz="2600" u="sng" dirty="0" smtClean="0">
                <a:latin typeface="Arial" pitchFamily="34" charset="0"/>
                <a:cs typeface="Arial" pitchFamily="34" charset="0"/>
              </a:rPr>
              <a:t>COMPOSICIÓN CORPORAL</a:t>
            </a:r>
            <a:r>
              <a:rPr lang="es-ES" sz="2600" dirty="0" smtClean="0">
                <a:latin typeface="Arial" pitchFamily="34" charset="0"/>
                <a:cs typeface="Arial" pitchFamily="34" charset="0"/>
              </a:rPr>
              <a:t> (% grasa y masa muscular), densidad ósea y altura.</a:t>
            </a:r>
          </a:p>
          <a:p>
            <a:pPr lvl="0" algn="just">
              <a:buFont typeface="Wingdings" pitchFamily="2" charset="2"/>
              <a:buChar char="Ø"/>
            </a:pPr>
            <a:r>
              <a:rPr lang="es-ES" sz="2600" u="sng" dirty="0" smtClean="0">
                <a:latin typeface="Arial" pitchFamily="34" charset="0"/>
                <a:cs typeface="Arial" pitchFamily="34" charset="0"/>
              </a:rPr>
              <a:t>NIVEL DE PROFUNDIDAD</a:t>
            </a:r>
            <a:r>
              <a:rPr lang="es-ES" sz="2600" dirty="0" smtClean="0">
                <a:latin typeface="Arial" pitchFamily="34" charset="0"/>
                <a:cs typeface="Arial" pitchFamily="34" charset="0"/>
              </a:rPr>
              <a:t>, existen 3 tipos de vasos:</a:t>
            </a:r>
          </a:p>
          <a:p>
            <a:pPr lvl="1" algn="just">
              <a:buFont typeface="Arial" pitchFamily="34" charset="0"/>
              <a:buChar char="•"/>
            </a:pPr>
            <a:r>
              <a:rPr lang="es-ES" sz="2600" dirty="0" smtClean="0">
                <a:latin typeface="Arial" pitchFamily="34" charset="0"/>
                <a:cs typeface="Arial" pitchFamily="34" charset="0"/>
              </a:rPr>
              <a:t>Poco profundo: con el nivel de agua hasta la cintura las fuerzas gravitacionales  disminuye un 50%</a:t>
            </a:r>
          </a:p>
          <a:p>
            <a:pPr lvl="1" algn="just">
              <a:buFont typeface="Arial" pitchFamily="34" charset="0"/>
              <a:buChar char="•"/>
            </a:pPr>
            <a:r>
              <a:rPr lang="es-ES" sz="2600" dirty="0" smtClean="0">
                <a:latin typeface="Arial" pitchFamily="34" charset="0"/>
                <a:cs typeface="Arial" pitchFamily="34" charset="0"/>
              </a:rPr>
              <a:t>Transicional: Con el nivel de agua por encima del xifoides las fuerzas gravitacionales  disminuyen un 85%</a:t>
            </a:r>
          </a:p>
          <a:p>
            <a:pPr lvl="1" algn="just">
              <a:buFont typeface="Arial" pitchFamily="34" charset="0"/>
              <a:buChar char="•"/>
            </a:pPr>
            <a:r>
              <a:rPr lang="es-ES" sz="2600" dirty="0" smtClean="0">
                <a:latin typeface="Arial" pitchFamily="34" charset="0"/>
                <a:cs typeface="Arial" pitchFamily="34" charset="0"/>
              </a:rPr>
              <a:t>Profundo: Con el nivel de agua hasta el cuello las fuerzas gravitacionales  disminuyen un 90%</a:t>
            </a:r>
          </a:p>
          <a:p>
            <a:pPr marL="0" algn="just">
              <a:buNone/>
            </a:pPr>
            <a:r>
              <a:rPr lang="es-ES" sz="2600" dirty="0" smtClean="0">
                <a:latin typeface="Arial" pitchFamily="34" charset="0"/>
                <a:cs typeface="Arial" pitchFamily="34" charset="0"/>
              </a:rPr>
              <a:t>Debido a esta característica vamos a poder entrenar con un BAJO IMPACTO con el suelo, lo cual permite aliviar las tensiones sobre las articulaciones y posibilita la realización de ejercicio de forma más frecuente e incluso hacer sesiones más duraderas. Estas condiciones son ideales para personas con sobrepeso o con algún tipo de lesión a nivel articular.</a:t>
            </a:r>
          </a:p>
          <a:p>
            <a:endParaRPr lang="es-ES" sz="2800" dirty="0" smtClean="0"/>
          </a:p>
          <a:p>
            <a:endParaRPr lang="es-E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latin typeface="Arial" pitchFamily="34" charset="0"/>
                <a:cs typeface="Arial" pitchFamily="34" charset="0"/>
              </a:rPr>
              <a:t>LA RESISTENCIA</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92500" lnSpcReduction="10000"/>
          </a:bodyPr>
          <a:lstStyle/>
          <a:p>
            <a:pPr marL="0" algn="just">
              <a:buNone/>
            </a:pPr>
            <a:r>
              <a:rPr lang="es-ES" sz="2200" b="1" dirty="0" smtClean="0">
                <a:latin typeface="Arial" pitchFamily="34" charset="0"/>
                <a:cs typeface="Arial" pitchFamily="34" charset="0"/>
              </a:rPr>
              <a:t>La Resistencia</a:t>
            </a:r>
            <a:r>
              <a:rPr lang="es-ES" sz="2200" dirty="0" smtClean="0">
                <a:latin typeface="Arial" pitchFamily="34" charset="0"/>
                <a:cs typeface="Arial" pitchFamily="34" charset="0"/>
              </a:rPr>
              <a:t> que ofrece el agua es mucho mayor que la del aire por lo que cualquier movimiento dentro del agua conlleva una tonificación muscular, y de ello se benefician sobre todo personas con osteoporosis ya que esta resistencia al movimiento facilita la deposición de calcio.</a:t>
            </a:r>
          </a:p>
          <a:p>
            <a:pPr algn="just">
              <a:buFont typeface="Wingdings" pitchFamily="2" charset="2"/>
              <a:buChar char="Ø"/>
            </a:pPr>
            <a:r>
              <a:rPr lang="es-ES" sz="2200" dirty="0" smtClean="0">
                <a:latin typeface="Arial" pitchFamily="34" charset="0"/>
                <a:cs typeface="Arial" pitchFamily="34" charset="0"/>
              </a:rPr>
              <a:t>La aplicación de la </a:t>
            </a:r>
            <a:r>
              <a:rPr lang="es-ES" sz="2200" u="sng" dirty="0" smtClean="0">
                <a:latin typeface="Arial" pitchFamily="34" charset="0"/>
                <a:cs typeface="Arial" pitchFamily="34" charset="0"/>
              </a:rPr>
              <a:t>3ª LEY DE NEWTON</a:t>
            </a:r>
            <a:r>
              <a:rPr lang="es-ES" sz="2200" dirty="0" smtClean="0">
                <a:latin typeface="Arial" pitchFamily="34" charset="0"/>
                <a:cs typeface="Arial" pitchFamily="34" charset="0"/>
              </a:rPr>
              <a:t>, conocida como Principio de Acción y Reacción, nos dice que la aplicación de una fuerza en el agua nos ofrecerá una resistencia de igual magnitud en sentido contrario, es decir, utilizamos el agua para crear la resistencia que necesitamos como sobrecarga para conseguir los objetivos deseados.</a:t>
            </a:r>
          </a:p>
          <a:p>
            <a:pPr algn="just">
              <a:buFont typeface="Wingdings" pitchFamily="2" charset="2"/>
              <a:buChar char="Ø"/>
            </a:pPr>
            <a:r>
              <a:rPr lang="es-ES" sz="2200" dirty="0" smtClean="0">
                <a:latin typeface="Arial" pitchFamily="34" charset="0"/>
                <a:cs typeface="Arial" pitchFamily="34" charset="0"/>
              </a:rPr>
              <a:t>Una vez que el cuerpo supera la inercia de parado en el agua y se produce un movimiento se generan las </a:t>
            </a:r>
            <a:r>
              <a:rPr lang="es-ES" sz="2200" u="sng" dirty="0" smtClean="0">
                <a:latin typeface="Arial" pitchFamily="34" charset="0"/>
                <a:cs typeface="Arial" pitchFamily="34" charset="0"/>
              </a:rPr>
              <a:t>CORRIENTES</a:t>
            </a:r>
            <a:r>
              <a:rPr lang="es-ES" sz="2200" dirty="0" smtClean="0">
                <a:latin typeface="Arial" pitchFamily="34" charset="0"/>
                <a:cs typeface="Arial" pitchFamily="34" charset="0"/>
              </a:rPr>
              <a:t> que también podemos utilizar como resistencia a vencer. Podemos utilizar las corrientes para hacer desplazamientos en la misma dirección o en la contraria. </a:t>
            </a:r>
          </a:p>
          <a:p>
            <a:endParaRPr lang="es-E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14348" y="500043"/>
            <a:ext cx="7772400" cy="1071570"/>
          </a:xfrm>
        </p:spPr>
        <p:txBody>
          <a:bodyPr/>
          <a:lstStyle/>
          <a:p>
            <a:r>
              <a:rPr lang="es-ES" dirty="0" smtClean="0">
                <a:solidFill>
                  <a:srgbClr val="0070C0"/>
                </a:solidFill>
                <a:latin typeface="Arial" pitchFamily="34" charset="0"/>
                <a:cs typeface="Arial" pitchFamily="34" charset="0"/>
              </a:rPr>
              <a:t>OBJETIVOS</a:t>
            </a:r>
            <a:endParaRPr lang="es-ES" dirty="0">
              <a:solidFill>
                <a:srgbClr val="0070C0"/>
              </a:solidFill>
              <a:latin typeface="Arial" pitchFamily="34" charset="0"/>
              <a:cs typeface="Arial" pitchFamily="34" charset="0"/>
            </a:endParaRPr>
          </a:p>
        </p:txBody>
      </p:sp>
      <p:sp>
        <p:nvSpPr>
          <p:cNvPr id="3" name="2 Subtítulo"/>
          <p:cNvSpPr>
            <a:spLocks noGrp="1"/>
          </p:cNvSpPr>
          <p:nvPr>
            <p:ph type="subTitle" idx="1"/>
          </p:nvPr>
        </p:nvSpPr>
        <p:spPr>
          <a:xfrm>
            <a:off x="500034" y="1571612"/>
            <a:ext cx="8286808" cy="4643470"/>
          </a:xfrm>
        </p:spPr>
        <p:txBody>
          <a:bodyPr>
            <a:normAutofit fontScale="92500" lnSpcReduction="10000"/>
          </a:bodyPr>
          <a:lstStyle/>
          <a:p>
            <a:pPr algn="just">
              <a:buFont typeface="Wingdings" pitchFamily="2" charset="2"/>
              <a:buChar char="Ø"/>
            </a:pPr>
            <a:r>
              <a:rPr lang="es-ES" dirty="0" smtClean="0">
                <a:solidFill>
                  <a:schemeClr val="tx1"/>
                </a:solidFill>
                <a:latin typeface="Arial" pitchFamily="34" charset="0"/>
                <a:cs typeface="Arial" pitchFamily="34" charset="0"/>
              </a:rPr>
              <a:t> </a:t>
            </a:r>
            <a:r>
              <a:rPr lang="es-ES" dirty="0" smtClean="0">
                <a:solidFill>
                  <a:srgbClr val="00B050"/>
                </a:solidFill>
                <a:latin typeface="Arial" pitchFamily="34" charset="0"/>
                <a:cs typeface="Arial" pitchFamily="34" charset="0"/>
              </a:rPr>
              <a:t>CONOCER Y PRACTICAR LAS ÚLTIMAS TENDENCIAS EN FITNESS ACUÁTICO</a:t>
            </a:r>
          </a:p>
          <a:p>
            <a:pPr algn="just"/>
            <a:endParaRPr lang="es-ES" dirty="0" smtClean="0">
              <a:solidFill>
                <a:schemeClr val="tx1"/>
              </a:solidFill>
              <a:latin typeface="Arial" pitchFamily="34" charset="0"/>
              <a:cs typeface="Arial" pitchFamily="34" charset="0"/>
            </a:endParaRPr>
          </a:p>
          <a:p>
            <a:pPr algn="just">
              <a:buFont typeface="Wingdings" pitchFamily="2" charset="2"/>
              <a:buChar char="Ø"/>
            </a:pPr>
            <a:r>
              <a:rPr lang="es-ES" dirty="0" smtClean="0">
                <a:solidFill>
                  <a:schemeClr val="tx1"/>
                </a:solidFill>
                <a:latin typeface="Arial" pitchFamily="34" charset="0"/>
                <a:cs typeface="Arial" pitchFamily="34" charset="0"/>
              </a:rPr>
              <a:t> </a:t>
            </a:r>
            <a:r>
              <a:rPr lang="es-ES" dirty="0" smtClean="0">
                <a:solidFill>
                  <a:srgbClr val="00B050"/>
                </a:solidFill>
                <a:latin typeface="Arial" pitchFamily="34" charset="0"/>
                <a:cs typeface="Arial" pitchFamily="34" charset="0"/>
              </a:rPr>
              <a:t>PROGRAMAR ACTIVIDADES DE FITNESS ACUÁTICO TENIENDO EN CUENTA LOS DISTINTOS PERFILES DE USUARIOS</a:t>
            </a:r>
          </a:p>
          <a:p>
            <a:pPr algn="just"/>
            <a:endParaRPr lang="es-ES" dirty="0" smtClean="0">
              <a:solidFill>
                <a:schemeClr val="tx1"/>
              </a:solidFill>
              <a:latin typeface="Arial" pitchFamily="34" charset="0"/>
              <a:cs typeface="Arial" pitchFamily="34" charset="0"/>
            </a:endParaRPr>
          </a:p>
          <a:p>
            <a:pPr algn="just">
              <a:buFont typeface="Wingdings" pitchFamily="2" charset="2"/>
              <a:buChar char="Ø"/>
            </a:pPr>
            <a:r>
              <a:rPr lang="es-ES" dirty="0" smtClean="0">
                <a:solidFill>
                  <a:schemeClr val="tx1"/>
                </a:solidFill>
                <a:latin typeface="Arial" pitchFamily="34" charset="0"/>
                <a:cs typeface="Arial" pitchFamily="34" charset="0"/>
              </a:rPr>
              <a:t> </a:t>
            </a:r>
            <a:r>
              <a:rPr lang="es-ES" dirty="0" smtClean="0">
                <a:solidFill>
                  <a:srgbClr val="00B050"/>
                </a:solidFill>
                <a:latin typeface="Arial" pitchFamily="34" charset="0"/>
                <a:cs typeface="Arial" pitchFamily="34" charset="0"/>
              </a:rPr>
              <a:t>DISEÑAR ACTIVIDADES DE FITNESS ACUÁTICO DESDE EL PUNTO DE VISTA DEL ACONDICIONAMIENTO FÍSICO</a:t>
            </a:r>
            <a:endParaRPr lang="es-ES" dirty="0">
              <a:solidFill>
                <a:srgbClr val="00B05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latin typeface="Arial" pitchFamily="34" charset="0"/>
                <a:cs typeface="Arial" pitchFamily="34" charset="0"/>
              </a:rPr>
              <a:t>LA TERMORREGULACIÓN</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62500" lnSpcReduction="20000"/>
          </a:bodyPr>
          <a:lstStyle/>
          <a:p>
            <a:pPr marL="0" algn="just">
              <a:buNone/>
            </a:pPr>
            <a:r>
              <a:rPr lang="es-ES" b="1" dirty="0" smtClean="0">
                <a:latin typeface="Arial" pitchFamily="34" charset="0"/>
                <a:cs typeface="Arial" pitchFamily="34" charset="0"/>
              </a:rPr>
              <a:t>La Termorregulación</a:t>
            </a:r>
            <a:r>
              <a:rPr lang="es-ES" dirty="0" smtClean="0">
                <a:latin typeface="Arial" pitchFamily="34" charset="0"/>
                <a:cs typeface="Arial" pitchFamily="34" charset="0"/>
              </a:rPr>
              <a:t> corporal tiene muchos factores que le pueden influir:</a:t>
            </a:r>
          </a:p>
          <a:p>
            <a:pPr algn="just">
              <a:buFont typeface="Wingdings" pitchFamily="2" charset="2"/>
              <a:buChar char="Ø"/>
            </a:pPr>
            <a:r>
              <a:rPr lang="es-ES" u="sng" dirty="0" smtClean="0">
                <a:latin typeface="Arial" pitchFamily="34" charset="0"/>
                <a:cs typeface="Arial" pitchFamily="34" charset="0"/>
              </a:rPr>
              <a:t>TEMPERATURA DEL AGUA</a:t>
            </a:r>
            <a:r>
              <a:rPr lang="es-ES" dirty="0" smtClean="0">
                <a:latin typeface="Arial" pitchFamily="34" charset="0"/>
                <a:cs typeface="Arial" pitchFamily="34" charset="0"/>
              </a:rPr>
              <a:t>: el ejercicio en agua caliente favorece la elevación de la temperatura corporal y la mejora de la contracción muscular durante los ejercicios. Esta elevación de la temperatura corporal produce un aumento del metabolismo y de las demandas de oxígeno (elevando la frecuencia respiratoria).</a:t>
            </a:r>
          </a:p>
          <a:p>
            <a:pPr lvl="0" algn="just">
              <a:buFont typeface="Wingdings" pitchFamily="2" charset="2"/>
              <a:buChar char="Ø"/>
            </a:pPr>
            <a:r>
              <a:rPr lang="es-ES" u="sng" dirty="0" smtClean="0">
                <a:latin typeface="Arial" pitchFamily="34" charset="0"/>
                <a:cs typeface="Arial" pitchFamily="34" charset="0"/>
              </a:rPr>
              <a:t>TEMPERATURA AMBIENTE</a:t>
            </a:r>
            <a:r>
              <a:rPr lang="es-ES" dirty="0" smtClean="0">
                <a:latin typeface="Arial" pitchFamily="34" charset="0"/>
                <a:cs typeface="Arial" pitchFamily="34" charset="0"/>
              </a:rPr>
              <a:t>: zonas soleadas (piscinas exteriores)</a:t>
            </a:r>
          </a:p>
          <a:p>
            <a:pPr lvl="0" algn="just">
              <a:buFont typeface="Wingdings" pitchFamily="2" charset="2"/>
              <a:buChar char="Ø"/>
            </a:pPr>
            <a:r>
              <a:rPr lang="es-ES" u="sng" dirty="0" smtClean="0">
                <a:latin typeface="Arial" pitchFamily="34" charset="0"/>
                <a:cs typeface="Arial" pitchFamily="34" charset="0"/>
              </a:rPr>
              <a:t>CORRIENTES DE AIRE</a:t>
            </a:r>
            <a:r>
              <a:rPr lang="es-ES" dirty="0" smtClean="0">
                <a:latin typeface="Arial" pitchFamily="34" charset="0"/>
                <a:cs typeface="Arial" pitchFamily="34" charset="0"/>
              </a:rPr>
              <a:t>: zonas cercanas a puertas de acceso, ventanas…</a:t>
            </a:r>
          </a:p>
          <a:p>
            <a:pPr lvl="0" algn="just">
              <a:buFont typeface="Wingdings" pitchFamily="2" charset="2"/>
              <a:buChar char="Ø"/>
            </a:pPr>
            <a:r>
              <a:rPr lang="es-ES" u="sng" dirty="0" smtClean="0">
                <a:latin typeface="Arial" pitchFamily="34" charset="0"/>
                <a:cs typeface="Arial" pitchFamily="34" charset="0"/>
              </a:rPr>
              <a:t>FACTORES INTRÍNSECOS</a:t>
            </a:r>
            <a:r>
              <a:rPr lang="es-ES" dirty="0" smtClean="0">
                <a:latin typeface="Arial" pitchFamily="34" charset="0"/>
                <a:cs typeface="Arial" pitchFamily="34" charset="0"/>
              </a:rPr>
              <a:t>: calentamiento apropiado, evitar pausas prolongadas entre ejercicios, combinar movimientos simultáneos de diferentes segmentos corporales…) debemos tener en cuenta la forma más adecuada de mantener la temperatura de los alumnos en una franja adecuada y confortable. </a:t>
            </a:r>
          </a:p>
          <a:p>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latin typeface="Arial" pitchFamily="34" charset="0"/>
                <a:cs typeface="Arial" pitchFamily="34" charset="0"/>
              </a:rPr>
              <a:t>LA PRESIÓN HIDROSTÁTICA</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25000" lnSpcReduction="20000"/>
          </a:bodyPr>
          <a:lstStyle/>
          <a:p>
            <a:pPr marL="0" algn="just">
              <a:buNone/>
            </a:pPr>
            <a:r>
              <a:rPr lang="es-ES" sz="8000" b="1" dirty="0" smtClean="0">
                <a:latin typeface="Arial" pitchFamily="34" charset="0"/>
                <a:cs typeface="Arial" pitchFamily="34" charset="0"/>
              </a:rPr>
              <a:t>La Presión Hidrostática </a:t>
            </a:r>
            <a:r>
              <a:rPr lang="es-ES" sz="8000" dirty="0" smtClean="0">
                <a:latin typeface="Arial" pitchFamily="34" charset="0"/>
                <a:cs typeface="Arial" pitchFamily="34" charset="0"/>
              </a:rPr>
              <a:t>del medio acuático influye sobre el aparato respiratorio. Al estar con el cuerpo sumergido se produce una ligera presión sobre la superficie corporal, que inicialmente puede provocar cierta dificultad respiratoria, lo cual conlleva a un aumento de la frecuencia respiratoria. </a:t>
            </a:r>
          </a:p>
          <a:p>
            <a:pPr marL="0" algn="just">
              <a:buNone/>
            </a:pPr>
            <a:r>
              <a:rPr lang="es-ES" sz="8000" dirty="0" smtClean="0">
                <a:latin typeface="Arial" pitchFamily="34" charset="0"/>
                <a:cs typeface="Arial" pitchFamily="34" charset="0"/>
              </a:rPr>
              <a:t>La presión que ejerce el agua sobre nuestro cuerpo nos aporta muchos BENEFICIOS:</a:t>
            </a:r>
          </a:p>
          <a:p>
            <a:pPr algn="just">
              <a:buFont typeface="Wingdings" pitchFamily="2" charset="2"/>
              <a:buChar char="Ø"/>
            </a:pPr>
            <a:r>
              <a:rPr lang="es-ES" sz="8000" dirty="0" smtClean="0">
                <a:latin typeface="Arial" pitchFamily="34" charset="0"/>
                <a:cs typeface="Arial" pitchFamily="34" charset="0"/>
              </a:rPr>
              <a:t>Ayuda a mejorar los </a:t>
            </a:r>
            <a:r>
              <a:rPr lang="es-ES" sz="8000" u="sng" dirty="0" smtClean="0">
                <a:latin typeface="Arial" pitchFamily="34" charset="0"/>
                <a:cs typeface="Arial" pitchFamily="34" charset="0"/>
              </a:rPr>
              <a:t>músculos </a:t>
            </a:r>
            <a:r>
              <a:rPr lang="es-ES" sz="8000" u="sng" dirty="0" err="1" smtClean="0">
                <a:latin typeface="Arial" pitchFamily="34" charset="0"/>
                <a:cs typeface="Arial" pitchFamily="34" charset="0"/>
              </a:rPr>
              <a:t>ventilatorios</a:t>
            </a:r>
            <a:r>
              <a:rPr lang="es-ES" sz="8000" dirty="0" smtClean="0">
                <a:latin typeface="Arial" pitchFamily="34" charset="0"/>
                <a:cs typeface="Arial" pitchFamily="34" charset="0"/>
              </a:rPr>
              <a:t> (diafragmáticos, abdominales e intercostales) debido a la necesidad de vencer esa presión.</a:t>
            </a:r>
          </a:p>
          <a:p>
            <a:pPr algn="just">
              <a:buFont typeface="Wingdings" pitchFamily="2" charset="2"/>
              <a:buChar char="Ø"/>
            </a:pPr>
            <a:r>
              <a:rPr lang="es-ES" sz="8000" dirty="0" smtClean="0">
                <a:latin typeface="Arial" pitchFamily="34" charset="0"/>
                <a:cs typeface="Arial" pitchFamily="34" charset="0"/>
              </a:rPr>
              <a:t>Ayuda en la </a:t>
            </a:r>
            <a:r>
              <a:rPr lang="es-ES" sz="8000" u="sng" dirty="0" smtClean="0">
                <a:latin typeface="Arial" pitchFamily="34" charset="0"/>
                <a:cs typeface="Arial" pitchFamily="34" charset="0"/>
              </a:rPr>
              <a:t>estabilización de las articulaciones</a:t>
            </a:r>
            <a:r>
              <a:rPr lang="es-ES" sz="8000" dirty="0" smtClean="0">
                <a:latin typeface="Arial" pitchFamily="34" charset="0"/>
                <a:cs typeface="Arial" pitchFamily="34" charset="0"/>
              </a:rPr>
              <a:t>, lo cual favorece el trabajo de </a:t>
            </a:r>
            <a:r>
              <a:rPr lang="es-ES" sz="8000" dirty="0" err="1" smtClean="0">
                <a:latin typeface="Arial" pitchFamily="34" charset="0"/>
                <a:cs typeface="Arial" pitchFamily="34" charset="0"/>
              </a:rPr>
              <a:t>propiocepción</a:t>
            </a:r>
            <a:r>
              <a:rPr lang="es-ES" sz="8000" dirty="0" smtClean="0">
                <a:latin typeface="Arial" pitchFamily="34" charset="0"/>
                <a:cs typeface="Arial" pitchFamily="34" charset="0"/>
              </a:rPr>
              <a:t>.</a:t>
            </a:r>
          </a:p>
          <a:p>
            <a:pPr algn="just">
              <a:buFont typeface="Wingdings" pitchFamily="2" charset="2"/>
              <a:buChar char="Ø"/>
            </a:pPr>
            <a:r>
              <a:rPr lang="es-ES" sz="8000" dirty="0" smtClean="0">
                <a:latin typeface="Arial" pitchFamily="34" charset="0"/>
                <a:cs typeface="Arial" pitchFamily="34" charset="0"/>
              </a:rPr>
              <a:t>Mejora la </a:t>
            </a:r>
            <a:r>
              <a:rPr lang="es-ES" sz="8000" u="sng" dirty="0" smtClean="0">
                <a:latin typeface="Arial" pitchFamily="34" charset="0"/>
                <a:cs typeface="Arial" pitchFamily="34" charset="0"/>
              </a:rPr>
              <a:t>circulación de retorno venoso</a:t>
            </a:r>
            <a:r>
              <a:rPr lang="es-ES" sz="8000" dirty="0" smtClean="0">
                <a:latin typeface="Arial" pitchFamily="34" charset="0"/>
                <a:cs typeface="Arial" pitchFamily="34" charset="0"/>
              </a:rPr>
              <a:t>, lo que disminuirá los edemas y será un modo preventivo de la aparición de varices y flebitis.</a:t>
            </a:r>
          </a:p>
          <a:p>
            <a:pPr algn="just">
              <a:buFont typeface="Wingdings" pitchFamily="2" charset="2"/>
              <a:buChar char="Ø"/>
            </a:pPr>
            <a:r>
              <a:rPr lang="es-ES" sz="8000" dirty="0" smtClean="0">
                <a:latin typeface="Arial" pitchFamily="34" charset="0"/>
                <a:cs typeface="Arial" pitchFamily="34" charset="0"/>
              </a:rPr>
              <a:t>Facilita la </a:t>
            </a:r>
            <a:r>
              <a:rPr lang="es-ES" sz="8000" u="sng" dirty="0" smtClean="0">
                <a:latin typeface="Arial" pitchFamily="34" charset="0"/>
                <a:cs typeface="Arial" pitchFamily="34" charset="0"/>
              </a:rPr>
              <a:t>recuperación fisiológica,</a:t>
            </a:r>
            <a:r>
              <a:rPr lang="es-ES" sz="8000" dirty="0" smtClean="0">
                <a:latin typeface="Arial" pitchFamily="34" charset="0"/>
                <a:cs typeface="Arial" pitchFamily="34" charset="0"/>
              </a:rPr>
              <a:t> puesto que disminuye los productos de desecho, acelera los procesos adaptativos y de </a:t>
            </a:r>
            <a:r>
              <a:rPr lang="es-ES" sz="8000" dirty="0" err="1" smtClean="0">
                <a:latin typeface="Arial" pitchFamily="34" charset="0"/>
                <a:cs typeface="Arial" pitchFamily="34" charset="0"/>
              </a:rPr>
              <a:t>supercompensación</a:t>
            </a:r>
            <a:r>
              <a:rPr lang="es-ES" sz="8000" dirty="0" smtClean="0">
                <a:latin typeface="Arial" pitchFamily="34" charset="0"/>
                <a:cs typeface="Arial" pitchFamily="34" charset="0"/>
              </a:rPr>
              <a:t>, y evitar la sensación de pesadez y sobrecarga muscular.</a:t>
            </a:r>
          </a:p>
          <a:p>
            <a:endParaRPr lang="es-E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00B0F0"/>
                </a:solidFill>
              </a:rPr>
              <a:t>COMPARATIVA MEDIOS              TERRESTRE Y ACUÁTICO</a:t>
            </a:r>
            <a:endParaRPr lang="es-ES" dirty="0">
              <a:solidFill>
                <a:srgbClr val="00B0F0"/>
              </a:solidFill>
            </a:endParaRPr>
          </a:p>
        </p:txBody>
      </p:sp>
      <p:graphicFrame>
        <p:nvGraphicFramePr>
          <p:cNvPr id="4" name="3 Marcador de contenido"/>
          <p:cNvGraphicFramePr>
            <a:graphicFrameLocks noGrp="1"/>
          </p:cNvGraphicFramePr>
          <p:nvPr>
            <p:ph idx="1"/>
          </p:nvPr>
        </p:nvGraphicFramePr>
        <p:xfrm>
          <a:off x="457200" y="1600200"/>
          <a:ext cx="8229600" cy="4892040"/>
        </p:xfrm>
        <a:graphic>
          <a:graphicData uri="http://schemas.openxmlformats.org/drawingml/2006/table">
            <a:tbl>
              <a:tblPr firstRow="1" bandRow="1">
                <a:tableStyleId>{5C22544A-7EE6-4342-B048-85BDC9FD1C3A}</a:tableStyleId>
              </a:tblPr>
              <a:tblGrid>
                <a:gridCol w="4114800"/>
                <a:gridCol w="4114800"/>
              </a:tblGrid>
              <a:tr h="370840">
                <a:tc>
                  <a:txBody>
                    <a:bodyPr/>
                    <a:lstStyle/>
                    <a:p>
                      <a:pPr algn="ctr"/>
                      <a:r>
                        <a:rPr lang="es-ES" sz="1200" b="1" i="0" dirty="0">
                          <a:solidFill>
                            <a:schemeClr val="tx1"/>
                          </a:solidFill>
                          <a:latin typeface="Arial-BoldMT"/>
                        </a:rPr>
                        <a:t>MEDIO TERRESTRE </a:t>
                      </a:r>
                      <a:endParaRPr lang="es-ES" dirty="0">
                        <a:solidFill>
                          <a:schemeClr val="tx1"/>
                        </a:solidFill>
                      </a:endParaRPr>
                    </a:p>
                  </a:txBody>
                  <a:tcPr anchor="ctr">
                    <a:solidFill>
                      <a:srgbClr val="00B0F0"/>
                    </a:solidFill>
                  </a:tcPr>
                </a:tc>
                <a:tc>
                  <a:txBody>
                    <a:bodyPr/>
                    <a:lstStyle/>
                    <a:p>
                      <a:pPr algn="ctr"/>
                      <a:r>
                        <a:rPr lang="es-ES" sz="1200" b="1" i="0" dirty="0">
                          <a:solidFill>
                            <a:schemeClr val="tx1"/>
                          </a:solidFill>
                          <a:latin typeface="Arial-BoldMT"/>
                        </a:rPr>
                        <a:t>MEDIO ACUÁTICO</a:t>
                      </a:r>
                      <a:endParaRPr lang="es-ES" dirty="0">
                        <a:solidFill>
                          <a:schemeClr val="tx1"/>
                        </a:solidFill>
                      </a:endParaRPr>
                    </a:p>
                  </a:txBody>
                  <a:tcPr anchor="ctr">
                    <a:solidFill>
                      <a:srgbClr val="00B0F0"/>
                    </a:solidFill>
                  </a:tcPr>
                </a:tc>
              </a:tr>
              <a:tr h="370840">
                <a:tc>
                  <a:txBody>
                    <a:bodyPr/>
                    <a:lstStyle/>
                    <a:p>
                      <a:r>
                        <a:rPr lang="es-ES" sz="1000" b="0" i="0" dirty="0" smtClean="0">
                          <a:solidFill>
                            <a:srgbClr val="505050"/>
                          </a:solidFill>
                          <a:latin typeface="ArialNarrow"/>
                        </a:rPr>
                        <a:t>Velocidad </a:t>
                      </a:r>
                      <a:r>
                        <a:rPr lang="es-ES" sz="1000" b="0" i="0" dirty="0">
                          <a:solidFill>
                            <a:srgbClr val="505050"/>
                          </a:solidFill>
                          <a:latin typeface="ArialNarrow"/>
                        </a:rPr>
                        <a:t>de ejecución del movimiento más elevada. </a:t>
                      </a:r>
                      <a:endParaRPr lang="es-ES" dirty="0"/>
                    </a:p>
                  </a:txBody>
                  <a:tcPr anchor="ctr"/>
                </a:tc>
                <a:tc>
                  <a:txBody>
                    <a:bodyPr/>
                    <a:lstStyle/>
                    <a:p>
                      <a:r>
                        <a:rPr lang="es-ES" sz="1000" b="0" i="0" dirty="0" smtClean="0">
                          <a:solidFill>
                            <a:srgbClr val="505050"/>
                          </a:solidFill>
                          <a:latin typeface="ArialNarrow"/>
                        </a:rPr>
                        <a:t>Velocidad </a:t>
                      </a:r>
                      <a:r>
                        <a:rPr lang="es-ES" sz="1000" b="0" i="0" dirty="0">
                          <a:solidFill>
                            <a:srgbClr val="505050"/>
                          </a:solidFill>
                          <a:latin typeface="ArialNarrow"/>
                        </a:rPr>
                        <a:t>de ejecución bajo el agua mucho </a:t>
                      </a:r>
                      <a:r>
                        <a:rPr lang="es-ES" sz="1000" b="0" i="0" dirty="0" smtClean="0">
                          <a:solidFill>
                            <a:srgbClr val="505050"/>
                          </a:solidFill>
                          <a:latin typeface="ArialNarrow"/>
                        </a:rPr>
                        <a:t>más lenta</a:t>
                      </a:r>
                      <a:r>
                        <a:rPr lang="es-ES" sz="1000" b="0" i="0" baseline="0" dirty="0" smtClean="0">
                          <a:solidFill>
                            <a:srgbClr val="505050"/>
                          </a:solidFill>
                          <a:latin typeface="ArialNarrow"/>
                        </a:rPr>
                        <a:t> debido a la r</a:t>
                      </a:r>
                      <a:r>
                        <a:rPr lang="es-ES" sz="1000" b="0" i="0" dirty="0" smtClean="0">
                          <a:solidFill>
                            <a:srgbClr val="505050"/>
                          </a:solidFill>
                          <a:latin typeface="ArialNarrow"/>
                        </a:rPr>
                        <a:t>esistencia ofrecida por el  agua</a:t>
                      </a:r>
                      <a:r>
                        <a:rPr lang="es-ES" sz="1000" b="0" i="0" dirty="0">
                          <a:solidFill>
                            <a:srgbClr val="505050"/>
                          </a:solidFill>
                          <a:latin typeface="ArialNarrow"/>
                        </a:rPr>
                        <a:t>.</a:t>
                      </a:r>
                      <a:endParaRPr lang="es-ES" dirty="0"/>
                    </a:p>
                  </a:txBody>
                  <a:tcPr anchor="ctr"/>
                </a:tc>
              </a:tr>
              <a:tr h="370840">
                <a:tc>
                  <a:txBody>
                    <a:bodyPr/>
                    <a:lstStyle/>
                    <a:p>
                      <a:r>
                        <a:rPr lang="es-ES" sz="1000" b="0" i="0" dirty="0" smtClean="0">
                          <a:solidFill>
                            <a:srgbClr val="505050"/>
                          </a:solidFill>
                          <a:latin typeface="ArialNarrow"/>
                        </a:rPr>
                        <a:t>Mayor </a:t>
                      </a:r>
                      <a:r>
                        <a:rPr lang="es-ES" sz="1000" b="0" i="0" dirty="0">
                          <a:solidFill>
                            <a:srgbClr val="505050"/>
                          </a:solidFill>
                          <a:latin typeface="ArialNarrow"/>
                        </a:rPr>
                        <a:t>control de las acciones motrices. </a:t>
                      </a:r>
                      <a:endParaRPr lang="es-ES" dirty="0"/>
                    </a:p>
                  </a:txBody>
                  <a:tcPr anchor="ctr"/>
                </a:tc>
                <a:tc>
                  <a:txBody>
                    <a:bodyPr/>
                    <a:lstStyle/>
                    <a:p>
                      <a:r>
                        <a:rPr lang="es-ES" sz="1000" b="0" i="0" dirty="0" smtClean="0">
                          <a:solidFill>
                            <a:srgbClr val="505050"/>
                          </a:solidFill>
                          <a:latin typeface="ArialNarrow"/>
                        </a:rPr>
                        <a:t>Menor </a:t>
                      </a:r>
                      <a:r>
                        <a:rPr lang="es-ES" sz="1000" b="0" i="0" dirty="0">
                          <a:solidFill>
                            <a:srgbClr val="505050"/>
                          </a:solidFill>
                          <a:latin typeface="ArialNarrow"/>
                        </a:rPr>
                        <a:t>control de las acciones </a:t>
                      </a:r>
                      <a:r>
                        <a:rPr lang="es-ES" sz="1000" b="0" i="0" dirty="0" smtClean="0">
                          <a:solidFill>
                            <a:srgbClr val="505050"/>
                          </a:solidFill>
                          <a:latin typeface="ArialNarrow"/>
                        </a:rPr>
                        <a:t>motrices</a:t>
                      </a:r>
                      <a:r>
                        <a:rPr lang="es-ES" sz="1000" b="0" i="0" baseline="0" dirty="0" smtClean="0">
                          <a:solidFill>
                            <a:srgbClr val="505050"/>
                          </a:solidFill>
                          <a:latin typeface="ArialNarrow"/>
                        </a:rPr>
                        <a:t> debido a la inestabilidad que produce el agua.</a:t>
                      </a:r>
                      <a:endParaRPr lang="es-ES" dirty="0"/>
                    </a:p>
                  </a:txBody>
                  <a:tcPr anchor="ctr"/>
                </a:tc>
              </a:tr>
              <a:tr h="370840">
                <a:tc>
                  <a:txBody>
                    <a:bodyPr/>
                    <a:lstStyle/>
                    <a:p>
                      <a:r>
                        <a:rPr lang="es-ES" sz="1000" b="0" i="0" dirty="0" smtClean="0">
                          <a:solidFill>
                            <a:srgbClr val="505050"/>
                          </a:solidFill>
                          <a:latin typeface="ArialNarrow"/>
                        </a:rPr>
                        <a:t>Resistencia ofrecida por </a:t>
                      </a:r>
                      <a:r>
                        <a:rPr lang="es-ES" sz="1000" b="0" i="0" dirty="0">
                          <a:solidFill>
                            <a:srgbClr val="505050"/>
                          </a:solidFill>
                          <a:latin typeface="ArialNarrow"/>
                        </a:rPr>
                        <a:t>la gravedad o por los implementos </a:t>
                      </a:r>
                      <a:r>
                        <a:rPr lang="es-ES" sz="1000" b="0" i="0" dirty="0" smtClean="0">
                          <a:solidFill>
                            <a:srgbClr val="505050"/>
                          </a:solidFill>
                          <a:latin typeface="ArialNarrow"/>
                        </a:rPr>
                        <a:t>a utilizar</a:t>
                      </a:r>
                      <a:r>
                        <a:rPr lang="es-ES" sz="1000" b="0" i="0" dirty="0">
                          <a:solidFill>
                            <a:srgbClr val="505050"/>
                          </a:solidFill>
                          <a:latin typeface="ArialNarrow"/>
                        </a:rPr>
                        <a:t>.</a:t>
                      </a:r>
                      <a:endParaRPr lang="es-ES" dirty="0"/>
                    </a:p>
                  </a:txBody>
                  <a:tcPr anchor="ctr"/>
                </a:tc>
                <a:tc>
                  <a:txBody>
                    <a:bodyPr/>
                    <a:lstStyle/>
                    <a:p>
                      <a:r>
                        <a:rPr lang="es-ES" sz="1000" b="0" i="0" dirty="0" smtClean="0">
                          <a:solidFill>
                            <a:srgbClr val="505050"/>
                          </a:solidFill>
                          <a:latin typeface="ArialNarrow"/>
                        </a:rPr>
                        <a:t>Medio </a:t>
                      </a:r>
                      <a:r>
                        <a:rPr lang="es-ES" sz="1000" b="0" i="0" dirty="0">
                          <a:solidFill>
                            <a:srgbClr val="505050"/>
                          </a:solidFill>
                          <a:latin typeface="ArialNarrow"/>
                        </a:rPr>
                        <a:t>ingrávido. Resistencia </a:t>
                      </a:r>
                      <a:r>
                        <a:rPr lang="es-ES" sz="1000" b="0" i="0" dirty="0" smtClean="0">
                          <a:solidFill>
                            <a:srgbClr val="505050"/>
                          </a:solidFill>
                          <a:latin typeface="ArialNarrow"/>
                        </a:rPr>
                        <a:t>ofrecida por la densidad del </a:t>
                      </a:r>
                      <a:r>
                        <a:rPr lang="es-ES" sz="1000" b="0" i="0" dirty="0">
                          <a:solidFill>
                            <a:srgbClr val="505050"/>
                          </a:solidFill>
                          <a:latin typeface="ArialNarrow"/>
                        </a:rPr>
                        <a:t>agua.</a:t>
                      </a:r>
                      <a:endParaRPr lang="es-ES" dirty="0"/>
                    </a:p>
                  </a:txBody>
                  <a:tcPr anchor="ctr"/>
                </a:tc>
              </a:tr>
              <a:tr h="370840">
                <a:tc>
                  <a:txBody>
                    <a:bodyPr/>
                    <a:lstStyle/>
                    <a:p>
                      <a:r>
                        <a:rPr lang="es-ES" sz="1100" b="0" i="0" dirty="0" smtClean="0">
                          <a:solidFill>
                            <a:srgbClr val="505050"/>
                          </a:solidFill>
                          <a:latin typeface="Wingdings-Regular"/>
                        </a:rPr>
                        <a:t>I</a:t>
                      </a:r>
                      <a:r>
                        <a:rPr lang="es-ES" sz="1000" b="0" i="0" dirty="0" smtClean="0">
                          <a:solidFill>
                            <a:srgbClr val="505050"/>
                          </a:solidFill>
                          <a:latin typeface="ArialNarrow"/>
                        </a:rPr>
                        <a:t>mpacto </a:t>
                      </a:r>
                      <a:r>
                        <a:rPr lang="es-ES" sz="1000" b="0" i="0" dirty="0">
                          <a:solidFill>
                            <a:srgbClr val="505050"/>
                          </a:solidFill>
                          <a:latin typeface="ArialNarrow"/>
                        </a:rPr>
                        <a:t>en articulaciones. Primordialmente rodillas </a:t>
                      </a:r>
                      <a:r>
                        <a:rPr lang="es-ES" sz="1000" b="0" i="0" dirty="0" smtClean="0">
                          <a:solidFill>
                            <a:srgbClr val="505050"/>
                          </a:solidFill>
                          <a:latin typeface="ArialNarrow"/>
                        </a:rPr>
                        <a:t>y tobillos</a:t>
                      </a:r>
                      <a:r>
                        <a:rPr lang="es-ES" sz="1000" b="0" i="0" dirty="0">
                          <a:solidFill>
                            <a:srgbClr val="505050"/>
                          </a:solidFill>
                          <a:latin typeface="ArialNarrow"/>
                        </a:rPr>
                        <a:t>.</a:t>
                      </a:r>
                      <a:endParaRPr lang="es-ES" dirty="0"/>
                    </a:p>
                  </a:txBody>
                  <a:tcPr anchor="ctr"/>
                </a:tc>
                <a:tc>
                  <a:txBody>
                    <a:bodyPr/>
                    <a:lstStyle/>
                    <a:p>
                      <a:r>
                        <a:rPr lang="es-ES" sz="1000" b="0" i="0" dirty="0" smtClean="0">
                          <a:solidFill>
                            <a:srgbClr val="505050"/>
                          </a:solidFill>
                          <a:latin typeface="ArialNarrow"/>
                        </a:rPr>
                        <a:t>No </a:t>
                      </a:r>
                      <a:r>
                        <a:rPr lang="es-ES" sz="1000" b="0" i="0" dirty="0">
                          <a:solidFill>
                            <a:srgbClr val="505050"/>
                          </a:solidFill>
                          <a:latin typeface="ArialNarrow"/>
                        </a:rPr>
                        <a:t>existe prácticamente </a:t>
                      </a:r>
                      <a:r>
                        <a:rPr lang="es-ES" sz="1000" b="0" i="0" dirty="0" smtClean="0">
                          <a:solidFill>
                            <a:srgbClr val="505050"/>
                          </a:solidFill>
                          <a:latin typeface="ArialNarrow"/>
                        </a:rPr>
                        <a:t>impacto</a:t>
                      </a:r>
                      <a:r>
                        <a:rPr lang="es-ES" sz="1000" b="0" i="0" baseline="0" dirty="0" smtClean="0">
                          <a:solidFill>
                            <a:srgbClr val="505050"/>
                          </a:solidFill>
                          <a:latin typeface="ArialNarrow"/>
                        </a:rPr>
                        <a:t> debido al </a:t>
                      </a:r>
                      <a:r>
                        <a:rPr lang="es-ES" sz="1000" b="0" i="0" dirty="0" smtClean="0">
                          <a:solidFill>
                            <a:srgbClr val="505050"/>
                          </a:solidFill>
                          <a:latin typeface="ArialNarrow"/>
                        </a:rPr>
                        <a:t>estado </a:t>
                      </a:r>
                      <a:r>
                        <a:rPr lang="es-ES" sz="1000" b="0" i="0" dirty="0">
                          <a:solidFill>
                            <a:srgbClr val="505050"/>
                          </a:solidFill>
                          <a:latin typeface="ArialNarrow"/>
                        </a:rPr>
                        <a:t>de flotación que sienten </a:t>
                      </a:r>
                      <a:r>
                        <a:rPr lang="es-ES" sz="1000" b="0" i="0" dirty="0" smtClean="0">
                          <a:solidFill>
                            <a:srgbClr val="505050"/>
                          </a:solidFill>
                          <a:latin typeface="ArialNarrow"/>
                        </a:rPr>
                        <a:t>los cuerpos </a:t>
                      </a:r>
                      <a:r>
                        <a:rPr lang="es-ES" sz="1000" b="0" i="0" dirty="0">
                          <a:solidFill>
                            <a:srgbClr val="505050"/>
                          </a:solidFill>
                          <a:latin typeface="ArialNarrow"/>
                        </a:rPr>
                        <a:t>al estar sumergidos en el agua.</a:t>
                      </a:r>
                      <a:endParaRPr lang="es-ES" dirty="0"/>
                    </a:p>
                  </a:txBody>
                  <a:tcPr anchor="ctr"/>
                </a:tc>
              </a:tr>
              <a:tr h="370840">
                <a:tc>
                  <a:txBody>
                    <a:bodyPr/>
                    <a:lstStyle/>
                    <a:p>
                      <a:r>
                        <a:rPr lang="es-ES" sz="1000" b="0" i="0" dirty="0" smtClean="0">
                          <a:solidFill>
                            <a:srgbClr val="505050"/>
                          </a:solidFill>
                          <a:latin typeface="ArialNarrow"/>
                        </a:rPr>
                        <a:t>Mayor </a:t>
                      </a:r>
                      <a:r>
                        <a:rPr lang="es-ES" sz="1000" b="0" i="0" dirty="0">
                          <a:solidFill>
                            <a:srgbClr val="505050"/>
                          </a:solidFill>
                          <a:latin typeface="ArialNarrow"/>
                        </a:rPr>
                        <a:t>riesgo ante una lesión muscular o articular. </a:t>
                      </a:r>
                      <a:endParaRPr lang="es-ES" dirty="0"/>
                    </a:p>
                  </a:txBody>
                  <a:tcPr anchor="ctr"/>
                </a:tc>
                <a:tc>
                  <a:txBody>
                    <a:bodyPr/>
                    <a:lstStyle/>
                    <a:p>
                      <a:r>
                        <a:rPr lang="es-ES" sz="1000" b="0" i="0" dirty="0" smtClean="0">
                          <a:solidFill>
                            <a:srgbClr val="505050"/>
                          </a:solidFill>
                          <a:latin typeface="ArialNarrow"/>
                        </a:rPr>
                        <a:t>Escaso </a:t>
                      </a:r>
                      <a:r>
                        <a:rPr lang="es-ES" sz="1000" b="0" i="0" dirty="0">
                          <a:solidFill>
                            <a:srgbClr val="505050"/>
                          </a:solidFill>
                          <a:latin typeface="ArialNarrow"/>
                        </a:rPr>
                        <a:t>o nulo riesgo de lesión.</a:t>
                      </a:r>
                      <a:endParaRPr lang="es-ES" dirty="0"/>
                    </a:p>
                  </a:txBody>
                  <a:tcPr anchor="ctr"/>
                </a:tc>
              </a:tr>
              <a:tr h="370840">
                <a:tc>
                  <a:txBody>
                    <a:bodyPr/>
                    <a:lstStyle/>
                    <a:p>
                      <a:r>
                        <a:rPr lang="es-ES" sz="1000" b="0" i="0" dirty="0" smtClean="0">
                          <a:solidFill>
                            <a:srgbClr val="505050"/>
                          </a:solidFill>
                          <a:latin typeface="ArialNarrow"/>
                        </a:rPr>
                        <a:t>Posibles </a:t>
                      </a:r>
                      <a:r>
                        <a:rPr lang="es-ES" sz="1000" b="0" i="0" dirty="0">
                          <a:solidFill>
                            <a:srgbClr val="505050"/>
                          </a:solidFill>
                          <a:latin typeface="ArialNarrow"/>
                        </a:rPr>
                        <a:t>caídas y como resultado de ello se </a:t>
                      </a:r>
                      <a:r>
                        <a:rPr lang="es-ES" sz="1000" b="0" i="0" dirty="0" smtClean="0">
                          <a:solidFill>
                            <a:srgbClr val="505050"/>
                          </a:solidFill>
                          <a:latin typeface="ArialNarrow"/>
                        </a:rPr>
                        <a:t>puede producir </a:t>
                      </a:r>
                      <a:r>
                        <a:rPr lang="es-ES" sz="1000" b="0" i="0" dirty="0">
                          <a:solidFill>
                            <a:srgbClr val="505050"/>
                          </a:solidFill>
                          <a:latin typeface="ArialNarrow"/>
                        </a:rPr>
                        <a:t>la lesión.</a:t>
                      </a:r>
                      <a:endParaRPr lang="es-ES" dirty="0"/>
                    </a:p>
                  </a:txBody>
                  <a:tcPr anchor="ctr"/>
                </a:tc>
                <a:tc>
                  <a:txBody>
                    <a:bodyPr/>
                    <a:lstStyle/>
                    <a:p>
                      <a:r>
                        <a:rPr lang="es-ES" sz="1000" b="0" i="0" dirty="0" smtClean="0">
                          <a:solidFill>
                            <a:srgbClr val="505050"/>
                          </a:solidFill>
                          <a:latin typeface="ArialNarrow"/>
                        </a:rPr>
                        <a:t>En </a:t>
                      </a:r>
                      <a:r>
                        <a:rPr lang="es-ES" sz="1000" b="0" i="0" dirty="0">
                          <a:solidFill>
                            <a:srgbClr val="505050"/>
                          </a:solidFill>
                          <a:latin typeface="ArialNarrow"/>
                        </a:rPr>
                        <a:t>el caso de caerse, se produce </a:t>
                      </a:r>
                      <a:r>
                        <a:rPr lang="es-ES" sz="1000" b="0" i="0" dirty="0" smtClean="0">
                          <a:solidFill>
                            <a:srgbClr val="505050"/>
                          </a:solidFill>
                          <a:latin typeface="ArialNarrow"/>
                        </a:rPr>
                        <a:t>una amortiguación </a:t>
                      </a:r>
                      <a:r>
                        <a:rPr lang="es-ES" sz="1000" b="0" i="0" dirty="0">
                          <a:solidFill>
                            <a:srgbClr val="505050"/>
                          </a:solidFill>
                          <a:latin typeface="ArialNarrow"/>
                        </a:rPr>
                        <a:t>del cuerpo dada por el agua.</a:t>
                      </a:r>
                      <a:endParaRPr lang="es-ES" dirty="0"/>
                    </a:p>
                  </a:txBody>
                  <a:tcPr anchor="ctr"/>
                </a:tc>
              </a:tr>
              <a:tr h="370840">
                <a:tc>
                  <a:txBody>
                    <a:bodyPr/>
                    <a:lstStyle/>
                    <a:p>
                      <a:r>
                        <a:rPr lang="es-ES" sz="1000" b="0" i="0" dirty="0" smtClean="0">
                          <a:solidFill>
                            <a:srgbClr val="505050"/>
                          </a:solidFill>
                          <a:latin typeface="ArialNarrow"/>
                        </a:rPr>
                        <a:t>Personas </a:t>
                      </a:r>
                      <a:r>
                        <a:rPr lang="es-ES" sz="1000" b="0" i="0" dirty="0">
                          <a:solidFill>
                            <a:srgbClr val="505050"/>
                          </a:solidFill>
                          <a:latin typeface="ArialNarrow"/>
                        </a:rPr>
                        <a:t>con patologías moderadas o severas encuentran</a:t>
                      </a:r>
                      <a:br>
                        <a:rPr lang="es-ES" sz="1000" b="0" i="0" dirty="0">
                          <a:solidFill>
                            <a:srgbClr val="505050"/>
                          </a:solidFill>
                          <a:latin typeface="ArialNarrow"/>
                        </a:rPr>
                      </a:br>
                      <a:r>
                        <a:rPr lang="es-ES" sz="1000" b="0" i="0" dirty="0">
                          <a:solidFill>
                            <a:srgbClr val="505050"/>
                          </a:solidFill>
                          <a:latin typeface="ArialNarrow"/>
                        </a:rPr>
                        <a:t>más dificultad para la realización de la actividad.</a:t>
                      </a:r>
                      <a:endParaRPr lang="es-ES" dirty="0"/>
                    </a:p>
                  </a:txBody>
                  <a:tcPr anchor="ctr"/>
                </a:tc>
                <a:tc>
                  <a:txBody>
                    <a:bodyPr/>
                    <a:lstStyle/>
                    <a:p>
                      <a:r>
                        <a:rPr lang="es-ES" sz="1000" b="0" i="0" dirty="0" smtClean="0">
                          <a:solidFill>
                            <a:srgbClr val="505050"/>
                          </a:solidFill>
                          <a:latin typeface="ArialNarrow"/>
                        </a:rPr>
                        <a:t>Actividades </a:t>
                      </a:r>
                      <a:r>
                        <a:rPr lang="es-ES" sz="1000" b="0" i="0" dirty="0">
                          <a:solidFill>
                            <a:srgbClr val="505050"/>
                          </a:solidFill>
                          <a:latin typeface="ArialNarrow"/>
                        </a:rPr>
                        <a:t>adaptables a todo tipo </a:t>
                      </a:r>
                      <a:r>
                        <a:rPr lang="es-ES" sz="1000" b="0" i="0" dirty="0" smtClean="0">
                          <a:solidFill>
                            <a:srgbClr val="505050"/>
                          </a:solidFill>
                          <a:latin typeface="ArialNarrow"/>
                        </a:rPr>
                        <a:t>de</a:t>
                      </a:r>
                      <a:r>
                        <a:rPr lang="es-ES" sz="1000" b="0" i="0" baseline="0" dirty="0" smtClean="0">
                          <a:solidFill>
                            <a:srgbClr val="505050"/>
                          </a:solidFill>
                          <a:latin typeface="ArialNarrow"/>
                        </a:rPr>
                        <a:t> </a:t>
                      </a:r>
                      <a:r>
                        <a:rPr lang="es-ES" sz="1000" b="0" i="0" dirty="0" smtClean="0">
                          <a:solidFill>
                            <a:srgbClr val="505050"/>
                          </a:solidFill>
                          <a:latin typeface="ArialNarrow"/>
                        </a:rPr>
                        <a:t>patologías</a:t>
                      </a:r>
                      <a:r>
                        <a:rPr lang="es-ES" sz="1000" b="0" i="0" dirty="0">
                          <a:solidFill>
                            <a:srgbClr val="505050"/>
                          </a:solidFill>
                          <a:latin typeface="ArialNarrow"/>
                        </a:rPr>
                        <a:t>.</a:t>
                      </a:r>
                      <a:endParaRPr lang="es-ES" dirty="0"/>
                    </a:p>
                  </a:txBody>
                  <a:tcPr anchor="ctr"/>
                </a:tc>
              </a:tr>
              <a:tr h="370840">
                <a:tc>
                  <a:txBody>
                    <a:bodyPr/>
                    <a:lstStyle/>
                    <a:p>
                      <a:r>
                        <a:rPr lang="es-ES" sz="1000" b="0" i="0" dirty="0" smtClean="0">
                          <a:solidFill>
                            <a:srgbClr val="505050"/>
                          </a:solidFill>
                          <a:latin typeface="ArialNarrow"/>
                        </a:rPr>
                        <a:t>Personas </a:t>
                      </a:r>
                      <a:r>
                        <a:rPr lang="es-ES" sz="1000" b="0" i="0" dirty="0">
                          <a:solidFill>
                            <a:srgbClr val="505050"/>
                          </a:solidFill>
                          <a:latin typeface="ArialNarrow"/>
                        </a:rPr>
                        <a:t>con sobrepeso o problemas </a:t>
                      </a:r>
                      <a:r>
                        <a:rPr lang="es-ES" sz="1000" b="0" i="0" dirty="0" err="1" smtClean="0">
                          <a:solidFill>
                            <a:srgbClr val="505050"/>
                          </a:solidFill>
                          <a:latin typeface="ArialNarrow"/>
                        </a:rPr>
                        <a:t>osteo</a:t>
                      </a:r>
                      <a:r>
                        <a:rPr lang="es-ES" sz="1000" b="0" i="0" dirty="0" smtClean="0">
                          <a:solidFill>
                            <a:srgbClr val="505050"/>
                          </a:solidFill>
                          <a:latin typeface="ArialNarrow"/>
                        </a:rPr>
                        <a:t>-articulares tienen </a:t>
                      </a:r>
                      <a:r>
                        <a:rPr lang="es-ES" sz="1000" b="0" i="0" dirty="0">
                          <a:solidFill>
                            <a:srgbClr val="505050"/>
                          </a:solidFill>
                          <a:latin typeface="ArialNarrow"/>
                        </a:rPr>
                        <a:t>muchos problemas para la realización </a:t>
                      </a:r>
                      <a:r>
                        <a:rPr lang="es-ES" sz="1000" b="0" i="0" dirty="0" smtClean="0">
                          <a:solidFill>
                            <a:srgbClr val="505050"/>
                          </a:solidFill>
                          <a:latin typeface="ArialNarrow"/>
                        </a:rPr>
                        <a:t>de actividades </a:t>
                      </a:r>
                      <a:r>
                        <a:rPr lang="es-ES" sz="1000" b="0" i="0" dirty="0">
                          <a:solidFill>
                            <a:srgbClr val="505050"/>
                          </a:solidFill>
                          <a:latin typeface="ArialNarrow"/>
                        </a:rPr>
                        <a:t>en seco. Tanto los desplazamientos como </a:t>
                      </a:r>
                      <a:r>
                        <a:rPr lang="es-ES" sz="1000" b="0" i="0" dirty="0" smtClean="0">
                          <a:solidFill>
                            <a:srgbClr val="505050"/>
                          </a:solidFill>
                          <a:latin typeface="ArialNarrow"/>
                        </a:rPr>
                        <a:t>los ejercicios </a:t>
                      </a:r>
                      <a:r>
                        <a:rPr lang="es-ES" sz="1000" b="0" i="0" dirty="0">
                          <a:solidFill>
                            <a:srgbClr val="505050"/>
                          </a:solidFill>
                          <a:latin typeface="ArialNarrow"/>
                        </a:rPr>
                        <a:t>realizados en suelo.</a:t>
                      </a:r>
                      <a:endParaRPr lang="es-ES" dirty="0"/>
                    </a:p>
                  </a:txBody>
                  <a:tcPr anchor="ctr"/>
                </a:tc>
                <a:tc>
                  <a:txBody>
                    <a:bodyPr/>
                    <a:lstStyle/>
                    <a:p>
                      <a:r>
                        <a:rPr lang="es-ES" sz="1000" b="0" i="0" dirty="0" smtClean="0">
                          <a:solidFill>
                            <a:srgbClr val="505050"/>
                          </a:solidFill>
                          <a:latin typeface="ArialNarrow"/>
                        </a:rPr>
                        <a:t>Todas </a:t>
                      </a:r>
                      <a:r>
                        <a:rPr lang="es-ES" sz="1000" b="0" i="0" dirty="0">
                          <a:solidFill>
                            <a:srgbClr val="505050"/>
                          </a:solidFill>
                          <a:latin typeface="ArialNarrow"/>
                        </a:rPr>
                        <a:t>las personas al flotar </a:t>
                      </a:r>
                      <a:r>
                        <a:rPr lang="es-ES" sz="1000" b="0" i="0" dirty="0" smtClean="0">
                          <a:solidFill>
                            <a:srgbClr val="505050"/>
                          </a:solidFill>
                          <a:latin typeface="ArialNarrow"/>
                        </a:rPr>
                        <a:t>más</a:t>
                      </a:r>
                      <a:r>
                        <a:rPr lang="es-ES" sz="1000" b="0" i="0" baseline="0" dirty="0" smtClean="0">
                          <a:solidFill>
                            <a:srgbClr val="505050"/>
                          </a:solidFill>
                          <a:latin typeface="ArialNarrow"/>
                        </a:rPr>
                        <a:t> </a:t>
                      </a:r>
                      <a:r>
                        <a:rPr lang="es-ES" sz="1000" b="0" i="0" dirty="0" smtClean="0">
                          <a:solidFill>
                            <a:srgbClr val="505050"/>
                          </a:solidFill>
                          <a:latin typeface="ArialNarrow"/>
                        </a:rPr>
                        <a:t>sienten menos </a:t>
                      </a:r>
                      <a:r>
                        <a:rPr lang="es-ES" sz="1000" b="0" i="0" dirty="0">
                          <a:solidFill>
                            <a:srgbClr val="505050"/>
                          </a:solidFill>
                          <a:latin typeface="ArialNarrow"/>
                        </a:rPr>
                        <a:t>la sensación de la </a:t>
                      </a:r>
                      <a:r>
                        <a:rPr lang="es-ES" sz="1000" b="0" i="0" dirty="0" smtClean="0">
                          <a:solidFill>
                            <a:srgbClr val="505050"/>
                          </a:solidFill>
                          <a:latin typeface="ArialNarrow"/>
                        </a:rPr>
                        <a:t>gravedad,</a:t>
                      </a:r>
                      <a:r>
                        <a:rPr lang="es-ES" sz="1000" b="0" i="0" baseline="0" dirty="0" smtClean="0">
                          <a:solidFill>
                            <a:srgbClr val="505050"/>
                          </a:solidFill>
                          <a:latin typeface="ArialNarrow"/>
                        </a:rPr>
                        <a:t> </a:t>
                      </a:r>
                      <a:r>
                        <a:rPr lang="es-ES" sz="1000" b="0" i="0" dirty="0" smtClean="0">
                          <a:solidFill>
                            <a:srgbClr val="505050"/>
                          </a:solidFill>
                          <a:latin typeface="ArialNarrow"/>
                        </a:rPr>
                        <a:t>con su alivio correspondiente</a:t>
                      </a:r>
                      <a:r>
                        <a:rPr lang="es-ES" sz="1000" b="0" i="0" baseline="0" dirty="0" smtClean="0">
                          <a:solidFill>
                            <a:srgbClr val="505050"/>
                          </a:solidFill>
                          <a:latin typeface="ArialNarrow"/>
                        </a:rPr>
                        <a:t> sobre las articulaciones.</a:t>
                      </a:r>
                      <a:endParaRPr lang="es-ES" dirty="0"/>
                    </a:p>
                  </a:txBody>
                  <a:tcPr anchor="ctr"/>
                </a:tc>
              </a:tr>
              <a:tr h="370840">
                <a:tc>
                  <a:txBody>
                    <a:bodyPr/>
                    <a:lstStyle/>
                    <a:p>
                      <a:r>
                        <a:rPr lang="es-ES" sz="1000" b="0" i="0" dirty="0" smtClean="0">
                          <a:solidFill>
                            <a:srgbClr val="505050"/>
                          </a:solidFill>
                          <a:latin typeface="ArialNarrow"/>
                        </a:rPr>
                        <a:t>En </a:t>
                      </a:r>
                      <a:r>
                        <a:rPr lang="es-ES" sz="1000" b="0" i="0" dirty="0">
                          <a:solidFill>
                            <a:srgbClr val="505050"/>
                          </a:solidFill>
                          <a:latin typeface="ArialNarrow"/>
                        </a:rPr>
                        <a:t>personas sedentarias y poco activas la adaptación </a:t>
                      </a:r>
                      <a:r>
                        <a:rPr lang="es-ES" sz="1000" b="0" i="0" dirty="0" smtClean="0">
                          <a:solidFill>
                            <a:srgbClr val="505050"/>
                          </a:solidFill>
                          <a:latin typeface="ArialNarrow"/>
                        </a:rPr>
                        <a:t>al ritmo </a:t>
                      </a:r>
                      <a:r>
                        <a:rPr lang="es-ES" sz="1000" b="0" i="0" dirty="0">
                          <a:solidFill>
                            <a:srgbClr val="505050"/>
                          </a:solidFill>
                          <a:latin typeface="ArialNarrow"/>
                        </a:rPr>
                        <a:t>de trabajo idóneo hace pasar por un estado </a:t>
                      </a:r>
                      <a:r>
                        <a:rPr lang="es-ES" sz="1000" b="0" i="0" dirty="0" smtClean="0">
                          <a:solidFill>
                            <a:srgbClr val="505050"/>
                          </a:solidFill>
                          <a:latin typeface="ArialNarrow"/>
                        </a:rPr>
                        <a:t>de agujetas</a:t>
                      </a:r>
                      <a:r>
                        <a:rPr lang="es-ES" sz="1000" b="0" i="0" dirty="0">
                          <a:solidFill>
                            <a:srgbClr val="505050"/>
                          </a:solidFill>
                          <a:latin typeface="ArialNarrow"/>
                        </a:rPr>
                        <a:t>. Este estado es incómodo y doloroso</a:t>
                      </a:r>
                      <a:r>
                        <a:rPr lang="es-ES" sz="1000" b="0" i="0" dirty="0" smtClean="0">
                          <a:solidFill>
                            <a:srgbClr val="505050"/>
                          </a:solidFill>
                          <a:latin typeface="ArialNarrow"/>
                        </a:rPr>
                        <a:t>, produciendo </a:t>
                      </a:r>
                      <a:r>
                        <a:rPr lang="es-ES" sz="1000" b="0" i="0" dirty="0">
                          <a:solidFill>
                            <a:srgbClr val="505050"/>
                          </a:solidFill>
                          <a:latin typeface="ArialNarrow"/>
                        </a:rPr>
                        <a:t>en algunas personas inclusive </a:t>
                      </a:r>
                      <a:r>
                        <a:rPr lang="es-ES" sz="1000" b="0" i="0" dirty="0" smtClean="0">
                          <a:solidFill>
                            <a:srgbClr val="505050"/>
                          </a:solidFill>
                          <a:latin typeface="ArialNarrow"/>
                        </a:rPr>
                        <a:t>dificultades para </a:t>
                      </a:r>
                      <a:r>
                        <a:rPr lang="es-ES" sz="1000" b="0" i="0" dirty="0">
                          <a:solidFill>
                            <a:srgbClr val="505050"/>
                          </a:solidFill>
                          <a:latin typeface="ArialNarrow"/>
                        </a:rPr>
                        <a:t>a realización de su actividad diaria.</a:t>
                      </a:r>
                      <a:endParaRPr lang="es-ES" dirty="0"/>
                    </a:p>
                  </a:txBody>
                  <a:tcPr anchor="ctr"/>
                </a:tc>
                <a:tc>
                  <a:txBody>
                    <a:bodyPr/>
                    <a:lstStyle/>
                    <a:p>
                      <a:r>
                        <a:rPr lang="es-ES" sz="1000" b="0" i="0" dirty="0" smtClean="0">
                          <a:solidFill>
                            <a:srgbClr val="505050"/>
                          </a:solidFill>
                          <a:latin typeface="ArialNarrow"/>
                        </a:rPr>
                        <a:t>No </a:t>
                      </a:r>
                      <a:r>
                        <a:rPr lang="es-ES" sz="1000" b="0" i="0" dirty="0">
                          <a:solidFill>
                            <a:srgbClr val="505050"/>
                          </a:solidFill>
                          <a:latin typeface="ArialNarrow"/>
                        </a:rPr>
                        <a:t>se producen agujetas.</a:t>
                      </a:r>
                      <a:endParaRPr lang="es-ES" dirty="0"/>
                    </a:p>
                  </a:txBody>
                  <a:tcPr anchor="ctr"/>
                </a:tc>
              </a:tr>
              <a:tr h="370840">
                <a:tc>
                  <a:txBody>
                    <a:bodyPr/>
                    <a:lstStyle/>
                    <a:p>
                      <a:r>
                        <a:rPr lang="es-ES" sz="1000" b="0" i="0" dirty="0" smtClean="0">
                          <a:solidFill>
                            <a:srgbClr val="505050"/>
                          </a:solidFill>
                          <a:latin typeface="ArialNarrow"/>
                        </a:rPr>
                        <a:t>Al </a:t>
                      </a:r>
                      <a:r>
                        <a:rPr lang="es-ES" sz="1000" b="0" i="0" dirty="0">
                          <a:solidFill>
                            <a:srgbClr val="505050"/>
                          </a:solidFill>
                          <a:latin typeface="ArialNarrow"/>
                        </a:rPr>
                        <a:t>realizar cualquier movimiento aparece el </a:t>
                      </a:r>
                      <a:r>
                        <a:rPr lang="es-ES" sz="1000" b="0" i="0" dirty="0" smtClean="0">
                          <a:solidFill>
                            <a:srgbClr val="505050"/>
                          </a:solidFill>
                          <a:latin typeface="ArialNarrow"/>
                        </a:rPr>
                        <a:t>incómodo sudor </a:t>
                      </a:r>
                      <a:r>
                        <a:rPr lang="es-ES" sz="1000" b="0" i="0" dirty="0">
                          <a:solidFill>
                            <a:srgbClr val="505050"/>
                          </a:solidFill>
                          <a:latin typeface="ArialNarrow"/>
                        </a:rPr>
                        <a:t>que ejerce de termorregulador al organismo </a:t>
                      </a:r>
                      <a:r>
                        <a:rPr lang="es-ES" sz="1000" b="0" i="0" dirty="0" smtClean="0">
                          <a:solidFill>
                            <a:srgbClr val="505050"/>
                          </a:solidFill>
                          <a:latin typeface="ArialNarrow"/>
                        </a:rPr>
                        <a:t>excitado por </a:t>
                      </a:r>
                      <a:r>
                        <a:rPr lang="es-ES" sz="1000" b="0" i="0" dirty="0">
                          <a:solidFill>
                            <a:srgbClr val="505050"/>
                          </a:solidFill>
                          <a:latin typeface="ArialNarrow"/>
                        </a:rPr>
                        <a:t>el aumento de la actividad física.</a:t>
                      </a:r>
                      <a:endParaRPr lang="es-ES" dirty="0"/>
                    </a:p>
                  </a:txBody>
                  <a:tcPr anchor="ctr"/>
                </a:tc>
                <a:tc>
                  <a:txBody>
                    <a:bodyPr/>
                    <a:lstStyle/>
                    <a:p>
                      <a:r>
                        <a:rPr lang="es-ES" sz="1000" b="0" i="0" dirty="0" smtClean="0">
                          <a:solidFill>
                            <a:srgbClr val="505050"/>
                          </a:solidFill>
                          <a:latin typeface="ArialNarrow"/>
                        </a:rPr>
                        <a:t>Existe </a:t>
                      </a:r>
                      <a:r>
                        <a:rPr lang="es-ES" sz="1000" b="0" i="0" dirty="0">
                          <a:solidFill>
                            <a:srgbClr val="505050"/>
                          </a:solidFill>
                          <a:latin typeface="ArialNarrow"/>
                        </a:rPr>
                        <a:t>también la aparición del sudor, pero </a:t>
                      </a:r>
                      <a:r>
                        <a:rPr lang="es-ES" sz="1000" b="0" i="0" dirty="0" smtClean="0">
                          <a:solidFill>
                            <a:srgbClr val="505050"/>
                          </a:solidFill>
                          <a:latin typeface="ArialNarrow"/>
                        </a:rPr>
                        <a:t>al estar </a:t>
                      </a:r>
                      <a:r>
                        <a:rPr lang="es-ES" sz="1000" b="0" i="0" dirty="0">
                          <a:solidFill>
                            <a:srgbClr val="505050"/>
                          </a:solidFill>
                          <a:latin typeface="ArialNarrow"/>
                        </a:rPr>
                        <a:t>en el medio acuático el practicante no </a:t>
                      </a:r>
                      <a:r>
                        <a:rPr lang="es-ES" sz="1000" b="0" i="0" dirty="0" smtClean="0">
                          <a:solidFill>
                            <a:srgbClr val="505050"/>
                          </a:solidFill>
                          <a:latin typeface="ArialNarrow"/>
                        </a:rPr>
                        <a:t>es consciente </a:t>
                      </a:r>
                      <a:r>
                        <a:rPr lang="es-ES" sz="1000" b="0" i="0" dirty="0">
                          <a:solidFill>
                            <a:srgbClr val="505050"/>
                          </a:solidFill>
                          <a:latin typeface="ArialNarrow"/>
                        </a:rPr>
                        <a:t>de ello. </a:t>
                      </a:r>
                      <a:endParaRPr lang="es-ES" dirty="0"/>
                    </a:p>
                  </a:txBody>
                  <a:tcPr anchor="ct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FF0000"/>
                </a:solidFill>
                <a:latin typeface="Arial" pitchFamily="34" charset="0"/>
                <a:cs typeface="Arial" pitchFamily="34" charset="0"/>
              </a:rPr>
              <a:t>ELEMENTOS TÉCNICOS DE LAS ACTIVIDADES</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85000" lnSpcReduction="20000"/>
          </a:bodyPr>
          <a:lstStyle/>
          <a:p>
            <a:pPr marL="0" algn="just">
              <a:buNone/>
            </a:pPr>
            <a:r>
              <a:rPr lang="es-ES" dirty="0" smtClean="0">
                <a:latin typeface="Arial" pitchFamily="34" charset="0"/>
                <a:cs typeface="Arial" pitchFamily="34" charset="0"/>
              </a:rPr>
              <a:t>Debemos conocer bien la actividad que vamos a dirigir para que sea lo más efectiva posible:</a:t>
            </a:r>
          </a:p>
          <a:p>
            <a:pPr algn="just">
              <a:buFont typeface="Wingdings" pitchFamily="2" charset="2"/>
              <a:buChar char="Ø"/>
            </a:pPr>
            <a:r>
              <a:rPr lang="es-ES" dirty="0" smtClean="0">
                <a:latin typeface="Arial" pitchFamily="34" charset="0"/>
                <a:cs typeface="Arial" pitchFamily="34" charset="0"/>
              </a:rPr>
              <a:t>Formarnos en cada modalidad haciendo </a:t>
            </a:r>
            <a:r>
              <a:rPr lang="es-ES" b="1" dirty="0" smtClean="0">
                <a:latin typeface="Arial" pitchFamily="34" charset="0"/>
                <a:cs typeface="Arial" pitchFamily="34" charset="0"/>
              </a:rPr>
              <a:t>cursos específicos </a:t>
            </a:r>
            <a:r>
              <a:rPr lang="es-ES" dirty="0" smtClean="0">
                <a:latin typeface="Arial" pitchFamily="34" charset="0"/>
                <a:cs typeface="Arial" pitchFamily="34" charset="0"/>
              </a:rPr>
              <a:t>(emagister.com)</a:t>
            </a:r>
          </a:p>
          <a:p>
            <a:pPr algn="just">
              <a:buFont typeface="Wingdings" pitchFamily="2" charset="2"/>
              <a:buChar char="Ø"/>
            </a:pPr>
            <a:r>
              <a:rPr lang="es-ES" dirty="0" smtClean="0">
                <a:latin typeface="Arial" pitchFamily="34" charset="0"/>
                <a:cs typeface="Arial" pitchFamily="34" charset="0"/>
              </a:rPr>
              <a:t>Hacer </a:t>
            </a:r>
            <a:r>
              <a:rPr lang="es-ES" b="1" dirty="0" smtClean="0">
                <a:solidFill>
                  <a:srgbClr val="00B0F0"/>
                </a:solidFill>
                <a:latin typeface="Arial" pitchFamily="34" charset="0"/>
                <a:cs typeface="Arial" pitchFamily="34" charset="0"/>
              </a:rPr>
              <a:t>adaptaciones</a:t>
            </a:r>
            <a:r>
              <a:rPr lang="es-ES" dirty="0" smtClean="0">
                <a:latin typeface="Arial" pitchFamily="34" charset="0"/>
                <a:cs typeface="Arial" pitchFamily="34" charset="0"/>
              </a:rPr>
              <a:t> de actividades en sala </a:t>
            </a:r>
            <a:r>
              <a:rPr lang="es-ES" dirty="0" err="1" smtClean="0">
                <a:latin typeface="Arial" pitchFamily="34" charset="0"/>
                <a:cs typeface="Arial" pitchFamily="34" charset="0"/>
              </a:rPr>
              <a:t>fitness</a:t>
            </a:r>
            <a:r>
              <a:rPr lang="es-ES" dirty="0" smtClean="0">
                <a:latin typeface="Arial" pitchFamily="34" charset="0"/>
                <a:cs typeface="Arial" pitchFamily="34" charset="0"/>
              </a:rPr>
              <a:t> al medio acuático (nuevas tendencias)</a:t>
            </a:r>
          </a:p>
          <a:p>
            <a:pPr algn="just">
              <a:buFont typeface="Wingdings" pitchFamily="2" charset="2"/>
              <a:buChar char="Ø"/>
            </a:pPr>
            <a:r>
              <a:rPr lang="es-ES" dirty="0" smtClean="0">
                <a:latin typeface="Arial" pitchFamily="34" charset="0"/>
                <a:cs typeface="Arial" pitchFamily="34" charset="0"/>
              </a:rPr>
              <a:t>Control sobre la </a:t>
            </a:r>
            <a:r>
              <a:rPr lang="es-ES" b="1" dirty="0" smtClean="0">
                <a:solidFill>
                  <a:srgbClr val="00B0F0"/>
                </a:solidFill>
                <a:latin typeface="Arial" pitchFamily="34" charset="0"/>
                <a:cs typeface="Arial" pitchFamily="34" charset="0"/>
              </a:rPr>
              <a:t>higiene postural </a:t>
            </a:r>
            <a:r>
              <a:rPr lang="es-ES" dirty="0" smtClean="0">
                <a:latin typeface="Arial" pitchFamily="34" charset="0"/>
                <a:cs typeface="Arial" pitchFamily="34" charset="0"/>
              </a:rPr>
              <a:t>(</a:t>
            </a:r>
            <a:r>
              <a:rPr lang="es-ES" dirty="0" err="1" smtClean="0">
                <a:latin typeface="Arial" pitchFamily="34" charset="0"/>
                <a:cs typeface="Arial" pitchFamily="34" charset="0"/>
              </a:rPr>
              <a:t>feedback</a:t>
            </a:r>
            <a:r>
              <a:rPr lang="es-ES" dirty="0" smtClean="0">
                <a:latin typeface="Arial" pitchFamily="34" charset="0"/>
                <a:cs typeface="Arial" pitchFamily="34" charset="0"/>
              </a:rPr>
              <a:t> continuo a los alumnos durante la práctica para evitar lesiones)</a:t>
            </a:r>
          </a:p>
          <a:p>
            <a:pPr algn="just">
              <a:buFont typeface="Wingdings" pitchFamily="2" charset="2"/>
              <a:buChar char="Ø"/>
            </a:pPr>
            <a:r>
              <a:rPr lang="es-ES" dirty="0" smtClean="0">
                <a:latin typeface="Arial" pitchFamily="34" charset="0"/>
                <a:cs typeface="Arial" pitchFamily="34" charset="0"/>
              </a:rPr>
              <a:t>Explicar la </a:t>
            </a:r>
            <a:r>
              <a:rPr lang="es-ES" b="1" dirty="0" smtClean="0">
                <a:solidFill>
                  <a:srgbClr val="00B0F0"/>
                </a:solidFill>
                <a:latin typeface="Arial" pitchFamily="34" charset="0"/>
                <a:cs typeface="Arial" pitchFamily="34" charset="0"/>
              </a:rPr>
              <a:t>respiración</a:t>
            </a:r>
            <a:r>
              <a:rPr lang="es-ES" dirty="0" smtClean="0">
                <a:latin typeface="Arial" pitchFamily="34" charset="0"/>
                <a:cs typeface="Arial" pitchFamily="34" charset="0"/>
              </a:rPr>
              <a:t> más adecuada (cada actividad exige una intensidad y podemos variar el tipo de respiración a utilizar)</a:t>
            </a:r>
          </a:p>
          <a:p>
            <a:endParaRPr lang="es-E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rPr>
              <a:t>ADAPTACIONES DE ACTIVIDADES</a:t>
            </a:r>
            <a:endParaRPr lang="es-ES" dirty="0">
              <a:solidFill>
                <a:srgbClr val="00B0F0"/>
              </a:solidFill>
            </a:endParaRPr>
          </a:p>
        </p:txBody>
      </p:sp>
      <p:sp>
        <p:nvSpPr>
          <p:cNvPr id="3" name="2 Marcador de contenido"/>
          <p:cNvSpPr>
            <a:spLocks noGrp="1"/>
          </p:cNvSpPr>
          <p:nvPr>
            <p:ph idx="1"/>
          </p:nvPr>
        </p:nvSpPr>
        <p:spPr/>
        <p:txBody>
          <a:bodyPr>
            <a:normAutofit fontScale="70000" lnSpcReduction="20000"/>
          </a:bodyPr>
          <a:lstStyle/>
          <a:p>
            <a:pPr marL="0" algn="just">
              <a:buFont typeface="Wingdings" pitchFamily="2" charset="2"/>
              <a:buChar char="Ø"/>
            </a:pPr>
            <a:r>
              <a:rPr lang="es-ES" b="1" dirty="0" smtClean="0">
                <a:latin typeface="Arial" pitchFamily="34" charset="0"/>
                <a:cs typeface="Arial" pitchFamily="34" charset="0"/>
              </a:rPr>
              <a:t>AQUAPILATES</a:t>
            </a:r>
          </a:p>
          <a:p>
            <a:pPr marL="0" algn="just"/>
            <a:r>
              <a:rPr lang="es-ES" dirty="0" smtClean="0">
                <a:latin typeface="Arial" pitchFamily="34" charset="0"/>
                <a:cs typeface="Arial" pitchFamily="34" charset="0"/>
              </a:rPr>
              <a:t>El método </a:t>
            </a:r>
            <a:r>
              <a:rPr lang="es-ES" dirty="0" err="1" smtClean="0">
                <a:latin typeface="Arial" pitchFamily="34" charset="0"/>
                <a:cs typeface="Arial" pitchFamily="34" charset="0"/>
              </a:rPr>
              <a:t>pilates</a:t>
            </a:r>
            <a:r>
              <a:rPr lang="es-ES" dirty="0" smtClean="0">
                <a:latin typeface="Arial" pitchFamily="34" charset="0"/>
                <a:cs typeface="Arial" pitchFamily="34" charset="0"/>
              </a:rPr>
              <a:t> es un sistema de ejercicios de estiramiento y fortalecimiento desarrollado por Joseph Pilates hace más de 90 años para conseguir un cuerpo y una mente sana. Al principio se llamó  “ARTE DE CONTROLOGÍA” o de control muscular, de forma que los músculos obedecieran a nuestra mente.</a:t>
            </a:r>
          </a:p>
          <a:p>
            <a:pPr marL="0" algn="just"/>
            <a:r>
              <a:rPr lang="es-ES" dirty="0" smtClean="0">
                <a:latin typeface="Arial" pitchFamily="34" charset="0"/>
                <a:cs typeface="Arial" pitchFamily="34" charset="0"/>
              </a:rPr>
              <a:t>El método tradicional de </a:t>
            </a:r>
            <a:r>
              <a:rPr lang="es-ES" dirty="0" err="1" smtClean="0">
                <a:latin typeface="Arial" pitchFamily="34" charset="0"/>
                <a:cs typeface="Arial" pitchFamily="34" charset="0"/>
              </a:rPr>
              <a:t>pilates</a:t>
            </a:r>
            <a:r>
              <a:rPr lang="es-ES" dirty="0" smtClean="0">
                <a:latin typeface="Arial" pitchFamily="34" charset="0"/>
                <a:cs typeface="Arial" pitchFamily="34" charset="0"/>
              </a:rPr>
              <a:t> en suelo sigue una secuencia de ejercicios que se pueden dividir en 3 niveles de dificultad (básico, intermedio y avanzado).</a:t>
            </a:r>
          </a:p>
          <a:p>
            <a:pPr marL="0" algn="just"/>
            <a:r>
              <a:rPr lang="es-ES" dirty="0" smtClean="0">
                <a:latin typeface="Arial" pitchFamily="34" charset="0"/>
                <a:cs typeface="Arial" pitchFamily="34" charset="0"/>
              </a:rPr>
              <a:t>El  AQUAPILATES es un sistema de entrenamiento que utiliza algunos ejercicios del método </a:t>
            </a:r>
            <a:r>
              <a:rPr lang="es-ES" dirty="0" err="1" smtClean="0">
                <a:latin typeface="Arial" pitchFamily="34" charset="0"/>
                <a:cs typeface="Arial" pitchFamily="34" charset="0"/>
              </a:rPr>
              <a:t>pilates</a:t>
            </a:r>
            <a:r>
              <a:rPr lang="es-ES" dirty="0" smtClean="0">
                <a:latin typeface="Arial" pitchFamily="34" charset="0"/>
                <a:cs typeface="Arial" pitchFamily="34" charset="0"/>
              </a:rPr>
              <a:t> y los </a:t>
            </a:r>
            <a:r>
              <a:rPr lang="es-ES" b="1" dirty="0" smtClean="0">
                <a:latin typeface="Arial" pitchFamily="34" charset="0"/>
                <a:cs typeface="Arial" pitchFamily="34" charset="0"/>
              </a:rPr>
              <a:t>ADAPTA</a:t>
            </a:r>
            <a:r>
              <a:rPr lang="es-ES" dirty="0" smtClean="0">
                <a:latin typeface="Arial" pitchFamily="34" charset="0"/>
                <a:cs typeface="Arial" pitchFamily="34" charset="0"/>
              </a:rPr>
              <a:t> al medio acuático. Además utiliza ejercicios de otras modalidades deportivas como la danza, gimnasia artística, yoga, boxeo… y por supuesto la natación (Método </a:t>
            </a:r>
            <a:r>
              <a:rPr lang="es-ES" dirty="0" err="1" smtClean="0">
                <a:latin typeface="Arial" pitchFamily="34" charset="0"/>
                <a:cs typeface="Arial" pitchFamily="34" charset="0"/>
              </a:rPr>
              <a:t>Serantes</a:t>
            </a:r>
            <a:r>
              <a:rPr lang="es-ES" dirty="0" smtClean="0">
                <a:latin typeface="Arial" pitchFamily="34" charset="0"/>
                <a:cs typeface="Arial" pitchFamily="34" charset="0"/>
              </a:rPr>
              <a:t>).</a:t>
            </a:r>
          </a:p>
          <a:p>
            <a:pPr marL="0">
              <a:buFont typeface="Wingdings" pitchFamily="2" charset="2"/>
              <a:buChar char="Ø"/>
            </a:pPr>
            <a:endParaRPr lang="es-ES" dirty="0" smtClean="0"/>
          </a:p>
          <a:p>
            <a:pPr marL="0">
              <a:buFont typeface="Wingdings" pitchFamily="2" charset="2"/>
              <a:buChar char="Ø"/>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rPr>
              <a:t>HIGIENE POSTURAL</a:t>
            </a:r>
            <a:endParaRPr lang="es-ES" dirty="0">
              <a:solidFill>
                <a:srgbClr val="00B0F0"/>
              </a:solidFill>
            </a:endParaRPr>
          </a:p>
        </p:txBody>
      </p:sp>
      <p:sp>
        <p:nvSpPr>
          <p:cNvPr id="3" name="2 Marcador de contenido"/>
          <p:cNvSpPr>
            <a:spLocks noGrp="1"/>
          </p:cNvSpPr>
          <p:nvPr>
            <p:ph idx="1"/>
          </p:nvPr>
        </p:nvSpPr>
        <p:spPr/>
        <p:txBody>
          <a:bodyPr>
            <a:normAutofit fontScale="25000" lnSpcReduction="20000"/>
          </a:bodyPr>
          <a:lstStyle/>
          <a:p>
            <a:pPr marL="0" algn="just">
              <a:buNone/>
            </a:pPr>
            <a:r>
              <a:rPr lang="es-ES" sz="7200" dirty="0" smtClean="0">
                <a:latin typeface="Arial" pitchFamily="34" charset="0"/>
                <a:cs typeface="Arial" pitchFamily="34" charset="0"/>
              </a:rPr>
              <a:t>La higiene postural tiene una serie de </a:t>
            </a:r>
            <a:r>
              <a:rPr lang="es-ES" sz="7200" b="1" dirty="0" smtClean="0">
                <a:latin typeface="Arial" pitchFamily="34" charset="0"/>
                <a:cs typeface="Arial" pitchFamily="34" charset="0"/>
              </a:rPr>
              <a:t>PRINCIPIOS BÁSICOS</a:t>
            </a:r>
            <a:r>
              <a:rPr lang="es-ES" sz="7200" dirty="0" smtClean="0">
                <a:latin typeface="Arial" pitchFamily="34" charset="0"/>
                <a:cs typeface="Arial" pitchFamily="34" charset="0"/>
              </a:rPr>
              <a:t>:</a:t>
            </a:r>
          </a:p>
          <a:p>
            <a:pPr marL="0" algn="just">
              <a:buFont typeface="Wingdings" pitchFamily="2" charset="2"/>
              <a:buChar char="Ø"/>
            </a:pPr>
            <a:r>
              <a:rPr lang="es-ES" sz="7200" u="sng" dirty="0" smtClean="0">
                <a:latin typeface="Arial" pitchFamily="34" charset="0"/>
                <a:cs typeface="Arial" pitchFamily="34" charset="0"/>
              </a:rPr>
              <a:t>CONCENTRACIÓN</a:t>
            </a:r>
            <a:r>
              <a:rPr lang="es-ES" sz="7200" dirty="0" smtClean="0">
                <a:latin typeface="Arial" pitchFamily="34" charset="0"/>
                <a:cs typeface="Arial" pitchFamily="34" charset="0"/>
              </a:rPr>
              <a:t>: es necesario conectar cuerpo y mente para centrar la atención en el ejercicio que se está realizando y facilitar el aprendizaje. Cada ejercicio tiene muchas indicaciones que se deben tener en cuenta para ejecutarlo de forma correcta.</a:t>
            </a:r>
          </a:p>
          <a:p>
            <a:pPr marL="0" algn="just">
              <a:buFont typeface="Wingdings" pitchFamily="2" charset="2"/>
              <a:buChar char="Ø"/>
            </a:pPr>
            <a:r>
              <a:rPr lang="es-ES" sz="7200" u="sng" dirty="0" smtClean="0">
                <a:latin typeface="Arial" pitchFamily="34" charset="0"/>
                <a:cs typeface="Arial" pitchFamily="34" charset="0"/>
              </a:rPr>
              <a:t>CONTROL POSTURAL</a:t>
            </a:r>
            <a:r>
              <a:rPr lang="es-ES" sz="7200" dirty="0" smtClean="0">
                <a:latin typeface="Arial" pitchFamily="34" charset="0"/>
                <a:cs typeface="Arial" pitchFamily="34" charset="0"/>
              </a:rPr>
              <a:t>: los movimientos deben hacerse con el máximo control para evitar movimientos contraindicados y así evitar lesiones.</a:t>
            </a:r>
          </a:p>
          <a:p>
            <a:pPr marL="0" algn="just">
              <a:buFont typeface="Wingdings" pitchFamily="2" charset="2"/>
              <a:buChar char="Ø"/>
            </a:pPr>
            <a:r>
              <a:rPr lang="es-ES" sz="7200" u="sng" dirty="0" smtClean="0">
                <a:latin typeface="Arial" pitchFamily="34" charset="0"/>
                <a:cs typeface="Arial" pitchFamily="34" charset="0"/>
              </a:rPr>
              <a:t>CENTRO FUERTE</a:t>
            </a:r>
            <a:r>
              <a:rPr lang="es-ES" sz="7200" dirty="0" smtClean="0">
                <a:latin typeface="Arial" pitchFamily="34" charset="0"/>
                <a:cs typeface="Arial" pitchFamily="34" charset="0"/>
              </a:rPr>
              <a:t>: toda la energía se genera en el tronco y se extiende a las extremidades coordinando los movimientos. Es fundamental tener un centro fuerte (región que conecta los abdominales con la zona lumbar y glúteos llamada transverso abdominal) que permita la protección de la columna vertebral mediante un buen alineamiento y postura antes de iniciar los movimientos de las extremidades.</a:t>
            </a:r>
          </a:p>
          <a:p>
            <a:pPr marL="0" algn="just">
              <a:buFont typeface="Wingdings" pitchFamily="2" charset="2"/>
              <a:buChar char="Ø"/>
            </a:pPr>
            <a:r>
              <a:rPr lang="es-ES" sz="7200" u="sng" dirty="0" smtClean="0">
                <a:latin typeface="Arial" pitchFamily="34" charset="0"/>
                <a:cs typeface="Arial" pitchFamily="34" charset="0"/>
              </a:rPr>
              <a:t>FLUIDEZ</a:t>
            </a:r>
            <a:r>
              <a:rPr lang="es-ES" sz="7200" dirty="0" smtClean="0">
                <a:latin typeface="Arial" pitchFamily="34" charset="0"/>
                <a:cs typeface="Arial" pitchFamily="34" charset="0"/>
              </a:rPr>
              <a:t>: los movimientos debe ser continuos y sin cambios bruscos de posición para evitar lesiones. La sutileza y fluidez deben predominar sobre la velocidad de ejecución.</a:t>
            </a:r>
          </a:p>
          <a:p>
            <a:pPr marL="0" algn="just">
              <a:buFont typeface="Wingdings" pitchFamily="2" charset="2"/>
              <a:buChar char="Ø"/>
            </a:pPr>
            <a:r>
              <a:rPr lang="es-ES" sz="7200" u="sng" dirty="0" smtClean="0">
                <a:latin typeface="Arial" pitchFamily="34" charset="0"/>
                <a:cs typeface="Arial" pitchFamily="34" charset="0"/>
              </a:rPr>
              <a:t>PRECISIÓN</a:t>
            </a:r>
            <a:r>
              <a:rPr lang="es-ES" sz="7200" dirty="0" smtClean="0">
                <a:latin typeface="Arial" pitchFamily="34" charset="0"/>
                <a:cs typeface="Arial" pitchFamily="34" charset="0"/>
              </a:rPr>
              <a:t>: cada movimiento tiene un propósito específico por lo que la perfecta ejecución de cada uno es fundamental para conseguir los objetivos del mismo. Es imprescindible no olvidar el más mínimo detalle de cada gesto técnico (cuanta más práctica más precisión en la ejecución).</a:t>
            </a:r>
          </a:p>
          <a:p>
            <a:pPr marL="0">
              <a:buFont typeface="Wingdings" pitchFamily="2" charset="2"/>
              <a:buChar char="Ø"/>
            </a:pPr>
            <a:endParaRPr lang="es-ES" dirty="0" smtClean="0">
              <a:latin typeface="Arial" pitchFamily="34" charset="0"/>
              <a:cs typeface="Arial" pitchFamily="34" charset="0"/>
            </a:endParaRPr>
          </a:p>
          <a:p>
            <a:pPr marL="0">
              <a:buFont typeface="Wingdings" pitchFamily="2" charset="2"/>
              <a:buChar char="Ø"/>
            </a:pPr>
            <a:endParaRPr lang="es-ES" dirty="0" smtClean="0"/>
          </a:p>
          <a:p>
            <a:pPr marL="0">
              <a:buFont typeface="Wingdings" pitchFamily="2" charset="2"/>
              <a:buChar char="Ø"/>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rPr>
              <a:t>RESPIRACIÓN</a:t>
            </a:r>
            <a:endParaRPr lang="es-ES" dirty="0">
              <a:solidFill>
                <a:srgbClr val="00B0F0"/>
              </a:solidFill>
            </a:endParaRPr>
          </a:p>
        </p:txBody>
      </p:sp>
      <p:sp>
        <p:nvSpPr>
          <p:cNvPr id="3" name="2 Marcador de contenido"/>
          <p:cNvSpPr>
            <a:spLocks noGrp="1"/>
          </p:cNvSpPr>
          <p:nvPr>
            <p:ph idx="1"/>
          </p:nvPr>
        </p:nvSpPr>
        <p:spPr/>
        <p:txBody>
          <a:bodyPr>
            <a:normAutofit fontScale="40000" lnSpcReduction="20000"/>
          </a:bodyPr>
          <a:lstStyle/>
          <a:p>
            <a:pPr marL="0" algn="just">
              <a:buNone/>
            </a:pPr>
            <a:r>
              <a:rPr lang="es-ES" sz="3500" dirty="0" smtClean="0">
                <a:latin typeface="Arial" pitchFamily="34" charset="0"/>
                <a:cs typeface="Arial" pitchFamily="34" charset="0"/>
              </a:rPr>
              <a:t>Una buena respiración ayuda a dominar los movimientos y a aumentar la eficacia de los ejercicios en el agua. Todo movimiento debe ir coordinado con las fases de la respiración: inhalar y exhalar. </a:t>
            </a:r>
          </a:p>
          <a:p>
            <a:pPr marL="0" algn="just">
              <a:buNone/>
            </a:pPr>
            <a:r>
              <a:rPr lang="es-ES" sz="3500" dirty="0" smtClean="0">
                <a:latin typeface="Arial" pitchFamily="34" charset="0"/>
                <a:cs typeface="Arial" pitchFamily="34" charset="0"/>
              </a:rPr>
              <a:t>Así en los ejercicios aeróbicos se debe realizar una respiración continua y rítmica para no interrumpir el trabajo del diafragma, en los ejercicios de fuerza se debe exhalar cuando vencemos la resistencia y en los ejercicios de flexibilidad debemos exhalar cuando alcanzamos el mayor grado de estiramiento.</a:t>
            </a:r>
          </a:p>
          <a:p>
            <a:pPr marL="0" algn="just">
              <a:buNone/>
            </a:pPr>
            <a:endParaRPr lang="es-ES" sz="3500" dirty="0" smtClean="0">
              <a:latin typeface="Arial" pitchFamily="34" charset="0"/>
              <a:cs typeface="Arial" pitchFamily="34" charset="0"/>
            </a:endParaRPr>
          </a:p>
          <a:p>
            <a:pPr marL="0" algn="just">
              <a:buNone/>
            </a:pPr>
            <a:r>
              <a:rPr lang="es-ES" sz="3500" dirty="0" smtClean="0">
                <a:latin typeface="Arial" pitchFamily="34" charset="0"/>
                <a:cs typeface="Arial" pitchFamily="34" charset="0"/>
              </a:rPr>
              <a:t>Podemos usar 4 tipos de respiración en el medio acuático:</a:t>
            </a:r>
          </a:p>
          <a:p>
            <a:pPr lvl="0" algn="just">
              <a:buFont typeface="Wingdings" pitchFamily="2" charset="2"/>
              <a:buChar char="Ø"/>
            </a:pPr>
            <a:r>
              <a:rPr lang="es-ES" sz="3500" u="sng" dirty="0" smtClean="0">
                <a:latin typeface="Arial" pitchFamily="34" charset="0"/>
                <a:cs typeface="Arial" pitchFamily="34" charset="0"/>
              </a:rPr>
              <a:t>NATURAL</a:t>
            </a:r>
          </a:p>
          <a:p>
            <a:pPr lvl="0" algn="just"/>
            <a:r>
              <a:rPr lang="es-ES" sz="3500" dirty="0" smtClean="0">
                <a:latin typeface="Arial" pitchFamily="34" charset="0"/>
                <a:cs typeface="Arial" pitchFamily="34" charset="0"/>
              </a:rPr>
              <a:t>Inhalar por la nariz llenado los pulmones</a:t>
            </a:r>
          </a:p>
          <a:p>
            <a:pPr lvl="0" algn="just"/>
            <a:r>
              <a:rPr lang="es-ES" sz="3500" dirty="0" smtClean="0">
                <a:latin typeface="Arial" pitchFamily="34" charset="0"/>
                <a:cs typeface="Arial" pitchFamily="34" charset="0"/>
              </a:rPr>
              <a:t>Exhalar por la boca vaciando los pulmones</a:t>
            </a:r>
            <a:endParaRPr lang="es-ES" sz="3500" u="sng" dirty="0" smtClean="0">
              <a:latin typeface="Arial" pitchFamily="34" charset="0"/>
              <a:cs typeface="Arial" pitchFamily="34" charset="0"/>
            </a:endParaRPr>
          </a:p>
          <a:p>
            <a:pPr lvl="0" algn="just">
              <a:buFont typeface="Wingdings" pitchFamily="2" charset="2"/>
              <a:buChar char="Ø"/>
            </a:pPr>
            <a:r>
              <a:rPr lang="es-ES" sz="3500" u="sng" dirty="0" smtClean="0">
                <a:latin typeface="Arial" pitchFamily="34" charset="0"/>
                <a:cs typeface="Arial" pitchFamily="34" charset="0"/>
              </a:rPr>
              <a:t>DIAFRAGMÁTICA</a:t>
            </a:r>
            <a:r>
              <a:rPr lang="es-ES" sz="3500" dirty="0" smtClean="0">
                <a:latin typeface="Arial" pitchFamily="34" charset="0"/>
                <a:cs typeface="Arial" pitchFamily="34" charset="0"/>
              </a:rPr>
              <a:t>: </a:t>
            </a:r>
          </a:p>
          <a:p>
            <a:pPr lvl="0" algn="just"/>
            <a:r>
              <a:rPr lang="es-ES" sz="3500" dirty="0" smtClean="0">
                <a:latin typeface="Arial" pitchFamily="34" charset="0"/>
                <a:cs typeface="Arial" pitchFamily="34" charset="0"/>
              </a:rPr>
              <a:t>Inhalar por la nariz llenado los pulmones al máximo (abriendo las costillas).</a:t>
            </a:r>
          </a:p>
          <a:p>
            <a:pPr lvl="0" algn="just"/>
            <a:r>
              <a:rPr lang="es-ES" sz="3500" dirty="0" smtClean="0">
                <a:latin typeface="Arial" pitchFamily="34" charset="0"/>
                <a:cs typeface="Arial" pitchFamily="34" charset="0"/>
              </a:rPr>
              <a:t>Exhalar por la boca vaciando los pulmones completamente (espiración profunda cerrando costillas) a la vez que se mete el ombligo hacia dentro (sensación de llevar el ombligo hacia la región lumbar) </a:t>
            </a:r>
          </a:p>
          <a:p>
            <a:pPr lvl="0" algn="just">
              <a:buFont typeface="Wingdings" pitchFamily="2" charset="2"/>
              <a:buChar char="Ø"/>
            </a:pPr>
            <a:r>
              <a:rPr lang="es-ES" sz="3500" u="sng" dirty="0" smtClean="0">
                <a:latin typeface="Arial" pitchFamily="34" charset="0"/>
                <a:cs typeface="Arial" pitchFamily="34" charset="0"/>
              </a:rPr>
              <a:t>ACUÁTICA</a:t>
            </a:r>
            <a:r>
              <a:rPr lang="es-ES" sz="3500" dirty="0" smtClean="0">
                <a:latin typeface="Arial" pitchFamily="34" charset="0"/>
                <a:cs typeface="Arial" pitchFamily="34" charset="0"/>
              </a:rPr>
              <a:t>:</a:t>
            </a:r>
          </a:p>
          <a:p>
            <a:pPr lvl="0" algn="just"/>
            <a:r>
              <a:rPr lang="es-ES" sz="3500" dirty="0" smtClean="0">
                <a:latin typeface="Arial" pitchFamily="34" charset="0"/>
                <a:cs typeface="Arial" pitchFamily="34" charset="0"/>
              </a:rPr>
              <a:t>Inhalar por boca antes de meter la cabeza en el agua</a:t>
            </a:r>
          </a:p>
          <a:p>
            <a:pPr lvl="0" algn="just"/>
            <a:r>
              <a:rPr lang="es-ES" sz="3500" dirty="0" smtClean="0">
                <a:latin typeface="Arial" pitchFamily="34" charset="0"/>
                <a:cs typeface="Arial" pitchFamily="34" charset="0"/>
              </a:rPr>
              <a:t>Exhalar por nariz cuando la cabeza está dentro del agua </a:t>
            </a:r>
          </a:p>
          <a:p>
            <a:pPr lvl="0" algn="just">
              <a:buFont typeface="Wingdings" pitchFamily="2" charset="2"/>
              <a:buChar char="Ø"/>
            </a:pPr>
            <a:r>
              <a:rPr lang="es-ES" sz="3500" u="sng" dirty="0" smtClean="0">
                <a:latin typeface="Arial" pitchFamily="34" charset="0"/>
                <a:cs typeface="Arial" pitchFamily="34" charset="0"/>
              </a:rPr>
              <a:t>APNEA</a:t>
            </a:r>
            <a:r>
              <a:rPr lang="es-ES" sz="3500" dirty="0" smtClean="0">
                <a:latin typeface="Arial" pitchFamily="34" charset="0"/>
                <a:cs typeface="Arial" pitchFamily="34" charset="0"/>
              </a:rPr>
              <a:t>:</a:t>
            </a:r>
          </a:p>
          <a:p>
            <a:pPr lvl="0" algn="just"/>
            <a:r>
              <a:rPr lang="es-ES" sz="3500" dirty="0" smtClean="0">
                <a:latin typeface="Arial" pitchFamily="34" charset="0"/>
                <a:cs typeface="Arial" pitchFamily="34" charset="0"/>
              </a:rPr>
              <a:t>Inhalar por nariz o boca, aguantar la respiración con la cabeza dentro del agua y exhalar lentamente para descongestionar los pulmones</a:t>
            </a:r>
          </a:p>
          <a:p>
            <a:pPr>
              <a:buNone/>
            </a:pPr>
            <a:endParaRPr lang="es-E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FF0000"/>
                </a:solidFill>
                <a:latin typeface="Arial" pitchFamily="34" charset="0"/>
                <a:cs typeface="Arial" pitchFamily="34" charset="0"/>
              </a:rPr>
              <a:t>CONTRAINDICACIONES DE LA PRÁCTICA</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92500" lnSpcReduction="20000"/>
          </a:bodyPr>
          <a:lstStyle/>
          <a:p>
            <a:pPr marL="0" algn="just">
              <a:buNone/>
            </a:pPr>
            <a:r>
              <a:rPr lang="es-ES" dirty="0" smtClean="0">
                <a:latin typeface="Arial" pitchFamily="34" charset="0"/>
                <a:cs typeface="Arial" pitchFamily="34" charset="0"/>
              </a:rPr>
              <a:t>Antes de recomendar la práctica de una actividad acuática a un usuario debemos conocer:</a:t>
            </a:r>
          </a:p>
          <a:p>
            <a:pPr marL="0" algn="just">
              <a:buNone/>
            </a:pPr>
            <a:r>
              <a:rPr lang="es-ES" dirty="0" smtClean="0">
                <a:latin typeface="Arial" pitchFamily="34" charset="0"/>
                <a:cs typeface="Arial" pitchFamily="34" charset="0"/>
              </a:rPr>
              <a:t> </a:t>
            </a:r>
          </a:p>
          <a:p>
            <a:pPr marL="0" algn="just">
              <a:buFont typeface="Wingdings" pitchFamily="2" charset="2"/>
              <a:buChar char="Ø"/>
            </a:pPr>
            <a:r>
              <a:rPr lang="es-ES" dirty="0" smtClean="0">
                <a:solidFill>
                  <a:srgbClr val="00B0F0"/>
                </a:solidFill>
                <a:latin typeface="Arial" pitchFamily="34" charset="0"/>
                <a:cs typeface="Arial" pitchFamily="34" charset="0"/>
              </a:rPr>
              <a:t>LAS HABILIDADES ACUÁTICAS DEL INDIVIDUO (PRUEBA DE NIVEL)</a:t>
            </a:r>
          </a:p>
          <a:p>
            <a:pPr marL="0" algn="just">
              <a:buFont typeface="Wingdings" pitchFamily="2" charset="2"/>
              <a:buChar char="Ø"/>
            </a:pPr>
            <a:r>
              <a:rPr lang="es-ES" dirty="0" smtClean="0">
                <a:solidFill>
                  <a:srgbClr val="00B0F0"/>
                </a:solidFill>
                <a:latin typeface="Arial" pitchFamily="34" charset="0"/>
                <a:cs typeface="Arial" pitchFamily="34" charset="0"/>
              </a:rPr>
              <a:t>LOS CONOCIMIENTOS PREVIOS SOBRE LA ACTIVIDAD (ENTREVISTA)</a:t>
            </a:r>
          </a:p>
          <a:p>
            <a:pPr marL="0" algn="just">
              <a:buFont typeface="Wingdings" pitchFamily="2" charset="2"/>
              <a:buChar char="Ø"/>
            </a:pPr>
            <a:r>
              <a:rPr lang="es-ES" dirty="0" smtClean="0">
                <a:solidFill>
                  <a:srgbClr val="00B0F0"/>
                </a:solidFill>
                <a:latin typeface="Arial" pitchFamily="34" charset="0"/>
                <a:cs typeface="Arial" pitchFamily="34" charset="0"/>
              </a:rPr>
              <a:t>LAS PATOLOGÍAS QUE PRESENTA (INFORME MÉDICO) </a:t>
            </a:r>
          </a:p>
          <a:p>
            <a:pPr>
              <a:buNone/>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00B0F0"/>
                </a:solidFill>
                <a:latin typeface="Arial" pitchFamily="34" charset="0"/>
                <a:cs typeface="Arial" pitchFamily="34" charset="0"/>
              </a:rPr>
              <a:t>HABILIDADES ACUÁTICAS DEL INDIVIDUO</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marL="0">
              <a:buFont typeface="Wingdings" pitchFamily="2" charset="2"/>
              <a:buChar char="Ø"/>
            </a:pPr>
            <a:r>
              <a:rPr lang="es-ES" dirty="0" smtClean="0">
                <a:latin typeface="Arial" pitchFamily="34" charset="0"/>
                <a:cs typeface="Arial" pitchFamily="34" charset="0"/>
              </a:rPr>
              <a:t>Prueba de nivel:</a:t>
            </a:r>
          </a:p>
          <a:p>
            <a:pPr marL="0">
              <a:buNone/>
            </a:pPr>
            <a:endParaRPr lang="es-ES" dirty="0" smtClean="0">
              <a:latin typeface="Arial" pitchFamily="34" charset="0"/>
              <a:cs typeface="Arial" pitchFamily="34" charset="0"/>
            </a:endParaRPr>
          </a:p>
          <a:p>
            <a:pPr marL="0"/>
            <a:r>
              <a:rPr lang="es-ES" dirty="0" smtClean="0">
                <a:latin typeface="Arial" pitchFamily="34" charset="0"/>
                <a:cs typeface="Arial" pitchFamily="34" charset="0"/>
              </a:rPr>
              <a:t>¿Sabe nadar?</a:t>
            </a:r>
          </a:p>
          <a:p>
            <a:pPr marL="0"/>
            <a:r>
              <a:rPr lang="es-ES" dirty="0" smtClean="0">
                <a:latin typeface="Arial" pitchFamily="34" charset="0"/>
                <a:cs typeface="Arial" pitchFamily="34" charset="0"/>
              </a:rPr>
              <a:t>¿Sabe flotar?</a:t>
            </a:r>
          </a:p>
          <a:p>
            <a:pPr marL="0"/>
            <a:r>
              <a:rPr lang="es-ES" dirty="0" smtClean="0">
                <a:latin typeface="Arial" pitchFamily="34" charset="0"/>
                <a:cs typeface="Arial" pitchFamily="34" charset="0"/>
              </a:rPr>
              <a:t>¿Sabe respirar?</a:t>
            </a:r>
          </a:p>
          <a:p>
            <a:pPr marL="0"/>
            <a:r>
              <a:rPr lang="es-ES" dirty="0" smtClean="0">
                <a:latin typeface="Arial" pitchFamily="34" charset="0"/>
                <a:cs typeface="Arial" pitchFamily="34" charset="0"/>
              </a:rPr>
              <a:t>¿Tiene buen control postural?</a:t>
            </a:r>
          </a:p>
          <a:p>
            <a:pPr marL="0"/>
            <a:endParaRPr lang="es-ES" dirty="0" smtClean="0">
              <a:latin typeface="Arial" pitchFamily="34" charset="0"/>
              <a:cs typeface="Arial" pitchFamily="34" charset="0"/>
            </a:endParaRPr>
          </a:p>
          <a:p>
            <a:pPr marL="0"/>
            <a:endParaRPr lang="es-ES" dirty="0" smtClean="0">
              <a:latin typeface="Arial" pitchFamily="34" charset="0"/>
              <a:cs typeface="Arial" pitchFamily="34" charset="0"/>
            </a:endParaRPr>
          </a:p>
          <a:p>
            <a:pPr>
              <a:buNone/>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CONOCIMIENTOS PREVIOS</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marL="0">
              <a:buFont typeface="Wingdings" pitchFamily="2" charset="2"/>
              <a:buChar char="Ø"/>
            </a:pPr>
            <a:r>
              <a:rPr lang="es-ES" dirty="0" smtClean="0">
                <a:latin typeface="Arial" pitchFamily="34" charset="0"/>
                <a:cs typeface="Arial" pitchFamily="34" charset="0"/>
              </a:rPr>
              <a:t>Entrevista:</a:t>
            </a:r>
          </a:p>
          <a:p>
            <a:pPr marL="0">
              <a:buNone/>
            </a:pPr>
            <a:endParaRPr lang="es-ES" dirty="0" smtClean="0">
              <a:latin typeface="Arial" pitchFamily="34" charset="0"/>
              <a:cs typeface="Arial" pitchFamily="34" charset="0"/>
            </a:endParaRPr>
          </a:p>
          <a:p>
            <a:pPr marL="0"/>
            <a:r>
              <a:rPr lang="es-ES" dirty="0" smtClean="0">
                <a:latin typeface="Arial" pitchFamily="34" charset="0"/>
                <a:cs typeface="Arial" pitchFamily="34" charset="0"/>
              </a:rPr>
              <a:t>Experiencia previa</a:t>
            </a:r>
          </a:p>
          <a:p>
            <a:pPr marL="0"/>
            <a:r>
              <a:rPr lang="es-ES" dirty="0" smtClean="0">
                <a:latin typeface="Arial" pitchFamily="34" charset="0"/>
                <a:cs typeface="Arial" pitchFamily="34" charset="0"/>
              </a:rPr>
              <a:t>Nivel de condición física</a:t>
            </a:r>
          </a:p>
          <a:p>
            <a:pPr marL="0"/>
            <a:r>
              <a:rPr lang="es-ES" dirty="0" smtClean="0">
                <a:latin typeface="Arial" pitchFamily="34" charset="0"/>
                <a:cs typeface="Arial" pitchFamily="34" charset="0"/>
              </a:rPr>
              <a:t>Exigencia de la actividad</a:t>
            </a:r>
          </a:p>
          <a:p>
            <a:pPr marL="0"/>
            <a:r>
              <a:rPr lang="es-ES" dirty="0" smtClean="0">
                <a:latin typeface="Arial" pitchFamily="34" charset="0"/>
                <a:cs typeface="Arial" pitchFamily="34" charset="0"/>
              </a:rPr>
              <a:t>Gestos técnicos básicos</a:t>
            </a:r>
          </a:p>
          <a:p>
            <a:pPr marL="0"/>
            <a:endParaRPr lang="es-ES" dirty="0" smtClean="0">
              <a:latin typeface="Arial" pitchFamily="34" charset="0"/>
              <a:cs typeface="Arial" pitchFamily="34" charset="0"/>
            </a:endParaRPr>
          </a:p>
          <a:p>
            <a:pPr>
              <a:buNone/>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70C0"/>
                </a:solidFill>
                <a:latin typeface="Arial" pitchFamily="34" charset="0"/>
                <a:cs typeface="Arial" pitchFamily="34" charset="0"/>
              </a:rPr>
              <a:t>CONTENIDOS</a:t>
            </a:r>
            <a:endParaRPr lang="es-ES" dirty="0">
              <a:solidFill>
                <a:srgbClr val="0070C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a:buFont typeface="Wingdings" pitchFamily="2" charset="2"/>
              <a:buChar char="Ø"/>
            </a:pPr>
            <a:r>
              <a:rPr lang="es-ES" sz="3000" dirty="0" smtClean="0">
                <a:solidFill>
                  <a:srgbClr val="00B050"/>
                </a:solidFill>
                <a:latin typeface="Arial" pitchFamily="34" charset="0"/>
                <a:cs typeface="Arial" pitchFamily="34" charset="0"/>
              </a:rPr>
              <a:t>BLOQUE 1: ACTIVIDADES DE FITNESS ACUÁTICO</a:t>
            </a:r>
          </a:p>
          <a:p>
            <a:pPr>
              <a:buNone/>
            </a:pPr>
            <a:endParaRPr lang="es-ES" sz="3000" dirty="0" smtClean="0">
              <a:solidFill>
                <a:srgbClr val="00B050"/>
              </a:solidFill>
              <a:latin typeface="Arial" pitchFamily="34" charset="0"/>
              <a:cs typeface="Arial" pitchFamily="34" charset="0"/>
            </a:endParaRPr>
          </a:p>
          <a:p>
            <a:pPr>
              <a:buFont typeface="Wingdings" pitchFamily="2" charset="2"/>
              <a:buChar char="Ø"/>
            </a:pPr>
            <a:r>
              <a:rPr lang="es-ES" sz="3000" dirty="0" smtClean="0">
                <a:solidFill>
                  <a:srgbClr val="00B050"/>
                </a:solidFill>
                <a:latin typeface="Arial" pitchFamily="34" charset="0"/>
                <a:cs typeface="Arial" pitchFamily="34" charset="0"/>
              </a:rPr>
              <a:t>BLOQUE 2: ORGANIZACIÓN Y PROGRAMACIÓN DE ACTIVIDADES </a:t>
            </a:r>
          </a:p>
          <a:p>
            <a:pPr>
              <a:buNone/>
            </a:pPr>
            <a:endParaRPr lang="es-ES" sz="3000" dirty="0" smtClean="0">
              <a:solidFill>
                <a:srgbClr val="00B050"/>
              </a:solidFill>
              <a:latin typeface="Arial" pitchFamily="34" charset="0"/>
              <a:cs typeface="Arial" pitchFamily="34" charset="0"/>
            </a:endParaRPr>
          </a:p>
          <a:p>
            <a:pPr>
              <a:buFont typeface="Wingdings" pitchFamily="2" charset="2"/>
              <a:buChar char="Ø"/>
            </a:pPr>
            <a:r>
              <a:rPr lang="es-ES" sz="3000" dirty="0" smtClean="0">
                <a:solidFill>
                  <a:srgbClr val="00B050"/>
                </a:solidFill>
                <a:latin typeface="Arial" pitchFamily="34" charset="0"/>
                <a:cs typeface="Arial" pitchFamily="34" charset="0"/>
              </a:rPr>
              <a:t>BLOQUE 3: DISEÑO Y DIRECCIÓN DE SESIONES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PATOLOGÍAS QUE PRESENTA</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77500" lnSpcReduction="20000"/>
          </a:bodyPr>
          <a:lstStyle/>
          <a:p>
            <a:pPr marL="0" algn="just">
              <a:buFont typeface="Wingdings" pitchFamily="2" charset="2"/>
              <a:buChar char="Ø"/>
            </a:pPr>
            <a:r>
              <a:rPr lang="es-ES" dirty="0" smtClean="0">
                <a:latin typeface="Arial" pitchFamily="34" charset="0"/>
                <a:cs typeface="Arial" pitchFamily="34" charset="0"/>
              </a:rPr>
              <a:t>Informe Médico: </a:t>
            </a:r>
          </a:p>
          <a:p>
            <a:pPr marL="0" algn="just">
              <a:buNone/>
            </a:pPr>
            <a:endParaRPr lang="es-ES" dirty="0" smtClean="0">
              <a:latin typeface="Arial" pitchFamily="34" charset="0"/>
              <a:cs typeface="Arial" pitchFamily="34" charset="0"/>
            </a:endParaRPr>
          </a:p>
          <a:p>
            <a:pPr marL="0" algn="just">
              <a:buNone/>
            </a:pPr>
            <a:r>
              <a:rPr lang="es-ES" dirty="0" smtClean="0">
                <a:latin typeface="Arial" pitchFamily="34" charset="0"/>
                <a:cs typeface="Arial" pitchFamily="34" charset="0"/>
              </a:rPr>
              <a:t>La práctica de actividades acuáticas está:</a:t>
            </a:r>
          </a:p>
          <a:p>
            <a:pPr marL="0" algn="just"/>
            <a:r>
              <a:rPr lang="es-ES" u="sng" dirty="0" smtClean="0">
                <a:latin typeface="Arial" pitchFamily="34" charset="0"/>
                <a:cs typeface="Arial" pitchFamily="34" charset="0"/>
              </a:rPr>
              <a:t>INDICADA</a:t>
            </a:r>
            <a:r>
              <a:rPr lang="es-ES" dirty="0" smtClean="0">
                <a:latin typeface="Arial" pitchFamily="34" charset="0"/>
                <a:cs typeface="Arial" pitchFamily="34" charset="0"/>
              </a:rPr>
              <a:t> para aquellas personas que sufren: problemas reumatológicos (artrosis, artritis…), problemas cardiovasculares (varices, retorno venoso…), obesidad, enfermedades respiratorias controladas (asma, diabetes...)</a:t>
            </a:r>
          </a:p>
          <a:p>
            <a:pPr marL="0" algn="just"/>
            <a:r>
              <a:rPr lang="es-ES" u="sng" dirty="0" smtClean="0">
                <a:latin typeface="Arial" pitchFamily="34" charset="0"/>
                <a:cs typeface="Arial" pitchFamily="34" charset="0"/>
              </a:rPr>
              <a:t>CONTRAINDICADA</a:t>
            </a:r>
            <a:r>
              <a:rPr lang="es-ES" dirty="0" smtClean="0">
                <a:latin typeface="Arial" pitchFamily="34" charset="0"/>
                <a:cs typeface="Arial" pitchFamily="34" charset="0"/>
              </a:rPr>
              <a:t> para aquellas personas que sufren: otitis, sinusitis, problemas dermatológicos, conjuntivitis, osteoporosis grave, alergia respiratoria al ambiente de piscina, enfermedades crónicas no controladas (asma, diabetes…)</a:t>
            </a:r>
          </a:p>
          <a:p>
            <a:pPr>
              <a:buNone/>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600" b="1" dirty="0" smtClean="0">
                <a:solidFill>
                  <a:srgbClr val="00B050"/>
                </a:solidFill>
                <a:latin typeface="Arial" pitchFamily="34" charset="0"/>
                <a:cs typeface="Arial" pitchFamily="34" charset="0"/>
              </a:rPr>
              <a:t>BLOQUE 2: ORGANIZACIÓN Y PROGRAMACIÓN DE ACTIVIDADES</a:t>
            </a:r>
            <a:endParaRPr lang="es-ES" sz="3600" b="1" dirty="0">
              <a:solidFill>
                <a:srgbClr val="00B050"/>
              </a:solidFill>
              <a:latin typeface="Arial" pitchFamily="34" charset="0"/>
              <a:cs typeface="Arial" pitchFamily="34" charset="0"/>
            </a:endParaRPr>
          </a:p>
        </p:txBody>
      </p:sp>
      <p:sp>
        <p:nvSpPr>
          <p:cNvPr id="3" name="2 Marcador de contenido"/>
          <p:cNvSpPr>
            <a:spLocks noGrp="1"/>
          </p:cNvSpPr>
          <p:nvPr>
            <p:ph idx="1"/>
          </p:nvPr>
        </p:nvSpPr>
        <p:spPr>
          <a:xfrm>
            <a:off x="285720" y="1600200"/>
            <a:ext cx="8543956" cy="4525963"/>
          </a:xfrm>
        </p:spPr>
        <p:txBody>
          <a:bodyPr>
            <a:normAutofit/>
          </a:bodyPr>
          <a:lstStyle/>
          <a:p>
            <a:pPr>
              <a:buFont typeface="Wingdings" pitchFamily="2" charset="2"/>
              <a:buChar char="Ø"/>
            </a:pPr>
            <a:r>
              <a:rPr lang="es-ES" dirty="0" smtClean="0">
                <a:solidFill>
                  <a:srgbClr val="FF0000"/>
                </a:solidFill>
                <a:latin typeface="Arial" pitchFamily="34" charset="0"/>
                <a:cs typeface="Arial" pitchFamily="34" charset="0"/>
              </a:rPr>
              <a:t>PERFILES DE PARTICIPANTES</a:t>
            </a:r>
          </a:p>
          <a:p>
            <a:pPr>
              <a:buFont typeface="Wingdings" pitchFamily="2" charset="2"/>
              <a:buChar char="Ø"/>
            </a:pPr>
            <a:r>
              <a:rPr lang="es-ES" dirty="0" smtClean="0">
                <a:solidFill>
                  <a:srgbClr val="FF0000"/>
                </a:solidFill>
                <a:latin typeface="Arial" pitchFamily="34" charset="0"/>
                <a:cs typeface="Arial" pitchFamily="34" charset="0"/>
              </a:rPr>
              <a:t>RECURSOS DISPONIBLES PARA LA PRÁCTICA DE ACTIVIDADES</a:t>
            </a:r>
          </a:p>
          <a:p>
            <a:pPr>
              <a:buFont typeface="Wingdings" pitchFamily="2" charset="2"/>
              <a:buChar char="Ø"/>
            </a:pPr>
            <a:r>
              <a:rPr lang="es-ES" dirty="0" smtClean="0">
                <a:solidFill>
                  <a:srgbClr val="FF0000"/>
                </a:solidFill>
                <a:latin typeface="Arial" pitchFamily="34" charset="0"/>
                <a:cs typeface="Arial" pitchFamily="34" charset="0"/>
              </a:rPr>
              <a:t>ELEMENTOS DE LA PROGRAMACIÓN</a:t>
            </a:r>
          </a:p>
          <a:p>
            <a:pPr>
              <a:buFont typeface="Wingdings" pitchFamily="2" charset="2"/>
              <a:buChar char="Ø"/>
            </a:pPr>
            <a:r>
              <a:rPr lang="es-ES" dirty="0" smtClean="0">
                <a:solidFill>
                  <a:srgbClr val="FF0000"/>
                </a:solidFill>
                <a:latin typeface="Arial" pitchFamily="34" charset="0"/>
                <a:cs typeface="Arial" pitchFamily="34" charset="0"/>
              </a:rPr>
              <a:t>NORMAS BÁSICAS DE SEGURIDAD E HIGIENE</a:t>
            </a:r>
            <a:endParaRPr lang="es-ES" dirty="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600" dirty="0" smtClean="0">
                <a:solidFill>
                  <a:srgbClr val="FF0000"/>
                </a:solidFill>
                <a:latin typeface="Arial" pitchFamily="34" charset="0"/>
                <a:cs typeface="Arial" pitchFamily="34" charset="0"/>
              </a:rPr>
              <a:t>ORGANIZACIÓN Y PROGRAMACIÓN DE ACTIVIDADES</a:t>
            </a:r>
            <a:endParaRPr lang="es-ES" sz="3600"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a:xfrm>
            <a:off x="242918" y="1600200"/>
            <a:ext cx="8686800" cy="4525963"/>
          </a:xfrm>
        </p:spPr>
        <p:txBody>
          <a:bodyPr>
            <a:normAutofit fontScale="92500"/>
          </a:bodyPr>
          <a:lstStyle/>
          <a:p>
            <a:pPr marL="0" algn="just">
              <a:buNone/>
            </a:pPr>
            <a:r>
              <a:rPr lang="es-ES" dirty="0" smtClean="0">
                <a:latin typeface="Arial" pitchFamily="34" charset="0"/>
                <a:cs typeface="Arial" pitchFamily="34" charset="0"/>
              </a:rPr>
              <a:t>A la hora de programar una actividad de </a:t>
            </a:r>
            <a:r>
              <a:rPr lang="es-ES" dirty="0" err="1" smtClean="0">
                <a:latin typeface="Arial" pitchFamily="34" charset="0"/>
                <a:cs typeface="Arial" pitchFamily="34" charset="0"/>
              </a:rPr>
              <a:t>fitness</a:t>
            </a:r>
            <a:r>
              <a:rPr lang="es-ES" dirty="0" smtClean="0">
                <a:latin typeface="Arial" pitchFamily="34" charset="0"/>
                <a:cs typeface="Arial" pitchFamily="34" charset="0"/>
              </a:rPr>
              <a:t> acuático debemos tener en cuenta las siguientes condiciones </a:t>
            </a:r>
            <a:r>
              <a:rPr lang="es-ES" dirty="0" err="1" smtClean="0">
                <a:latin typeface="Arial" pitchFamily="34" charset="0"/>
                <a:cs typeface="Arial" pitchFamily="34" charset="0"/>
              </a:rPr>
              <a:t>iniciales</a:t>
            </a:r>
            <a:r>
              <a:rPr lang="es-ES" dirty="0" smtClean="0">
                <a:latin typeface="Arial" pitchFamily="34" charset="0"/>
                <a:cs typeface="Arial" pitchFamily="34" charset="0"/>
              </a:rPr>
              <a:t>:</a:t>
            </a:r>
          </a:p>
          <a:p>
            <a:pPr algn="just">
              <a:buFont typeface="Wingdings" pitchFamily="2" charset="2"/>
              <a:buChar char="Ø"/>
            </a:pPr>
            <a:r>
              <a:rPr lang="es-ES" dirty="0" smtClean="0">
                <a:latin typeface="Arial" pitchFamily="34" charset="0"/>
                <a:cs typeface="Arial" pitchFamily="34" charset="0"/>
              </a:rPr>
              <a:t>CARACTERÍSTICAS DEL GRUPO</a:t>
            </a:r>
          </a:p>
          <a:p>
            <a:pPr algn="just">
              <a:buFont typeface="Wingdings" pitchFamily="2" charset="2"/>
              <a:buChar char="Ø"/>
            </a:pPr>
            <a:r>
              <a:rPr lang="es-ES" dirty="0" smtClean="0">
                <a:latin typeface="Arial" pitchFamily="34" charset="0"/>
                <a:cs typeface="Arial" pitchFamily="34" charset="0"/>
              </a:rPr>
              <a:t>RECURSOS MATERIALES Y HUMANOS</a:t>
            </a:r>
          </a:p>
          <a:p>
            <a:pPr algn="just">
              <a:buFont typeface="Wingdings" pitchFamily="2" charset="2"/>
              <a:buChar char="Ø"/>
            </a:pPr>
            <a:r>
              <a:rPr lang="es-ES" dirty="0" smtClean="0">
                <a:latin typeface="Arial" pitchFamily="34" charset="0"/>
                <a:cs typeface="Arial" pitchFamily="34" charset="0"/>
              </a:rPr>
              <a:t>GRADO DE ACONDICIONAMIENTO FÍSICO </a:t>
            </a:r>
          </a:p>
          <a:p>
            <a:pPr algn="just">
              <a:buFont typeface="Wingdings" pitchFamily="2" charset="2"/>
              <a:buChar char="Ø"/>
            </a:pPr>
            <a:r>
              <a:rPr lang="es-ES" dirty="0" smtClean="0">
                <a:latin typeface="Arial" pitchFamily="34" charset="0"/>
                <a:cs typeface="Arial" pitchFamily="34" charset="0"/>
              </a:rPr>
              <a:t>OBJETIVOS DEL GRUPO</a:t>
            </a:r>
          </a:p>
          <a:p>
            <a:pPr algn="just">
              <a:buFont typeface="Wingdings" pitchFamily="2" charset="2"/>
              <a:buChar char="Ø"/>
            </a:pPr>
            <a:r>
              <a:rPr lang="es-ES" dirty="0" smtClean="0">
                <a:latin typeface="Arial" pitchFamily="34" charset="0"/>
                <a:cs typeface="Arial" pitchFamily="34" charset="0"/>
              </a:rPr>
              <a:t>GUSTOS O PREFERENCIAS DEL GRUPO</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FF0000"/>
                </a:solidFill>
                <a:latin typeface="Arial" pitchFamily="34" charset="0"/>
                <a:cs typeface="Arial" pitchFamily="34" charset="0"/>
              </a:rPr>
              <a:t>PERFILES DE PARTICIPANTES</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70000" lnSpcReduction="20000"/>
          </a:bodyPr>
          <a:lstStyle/>
          <a:p>
            <a:pPr>
              <a:buFont typeface="Wingdings" pitchFamily="2" charset="2"/>
              <a:buChar char="Ø"/>
            </a:pPr>
            <a:r>
              <a:rPr lang="es-ES" dirty="0" smtClean="0">
                <a:latin typeface="Arial" pitchFamily="34" charset="0"/>
                <a:cs typeface="Arial" pitchFamily="34" charset="0"/>
              </a:rPr>
              <a:t>En función de la </a:t>
            </a:r>
            <a:r>
              <a:rPr lang="es-ES" b="1" dirty="0" smtClean="0">
                <a:latin typeface="Arial" pitchFamily="34" charset="0"/>
                <a:cs typeface="Arial" pitchFamily="34" charset="0"/>
              </a:rPr>
              <a:t>EDAD</a:t>
            </a:r>
            <a:r>
              <a:rPr lang="es-ES" dirty="0" smtClean="0">
                <a:latin typeface="Arial" pitchFamily="34" charset="0"/>
                <a:cs typeface="Arial" pitchFamily="34" charset="0"/>
              </a:rPr>
              <a:t>:</a:t>
            </a:r>
          </a:p>
          <a:p>
            <a:r>
              <a:rPr lang="es-ES" dirty="0" smtClean="0">
                <a:latin typeface="Arial" pitchFamily="34" charset="0"/>
                <a:cs typeface="Arial" pitchFamily="34" charset="0"/>
              </a:rPr>
              <a:t>Niños</a:t>
            </a:r>
          </a:p>
          <a:p>
            <a:r>
              <a:rPr lang="es-ES" dirty="0" smtClean="0">
                <a:latin typeface="Arial" pitchFamily="34" charset="0"/>
                <a:cs typeface="Arial" pitchFamily="34" charset="0"/>
              </a:rPr>
              <a:t>Adultos</a:t>
            </a:r>
          </a:p>
          <a:p>
            <a:r>
              <a:rPr lang="es-ES" dirty="0" smtClean="0">
                <a:latin typeface="Arial" pitchFamily="34" charset="0"/>
                <a:cs typeface="Arial" pitchFamily="34" charset="0"/>
              </a:rPr>
              <a:t>3ª Edad</a:t>
            </a:r>
          </a:p>
          <a:p>
            <a:pPr>
              <a:buFont typeface="Wingdings" pitchFamily="2" charset="2"/>
              <a:buChar char="Ø"/>
            </a:pPr>
            <a:r>
              <a:rPr lang="es-ES" dirty="0" smtClean="0">
                <a:latin typeface="Arial" pitchFamily="34" charset="0"/>
                <a:cs typeface="Arial" pitchFamily="34" charset="0"/>
              </a:rPr>
              <a:t>En función del </a:t>
            </a:r>
            <a:r>
              <a:rPr lang="es-ES" b="1" dirty="0" smtClean="0">
                <a:latin typeface="Arial" pitchFamily="34" charset="0"/>
                <a:cs typeface="Arial" pitchFamily="34" charset="0"/>
              </a:rPr>
              <a:t>NIVEL DE DOMINIO</a:t>
            </a:r>
            <a:r>
              <a:rPr lang="es-ES" dirty="0" smtClean="0">
                <a:latin typeface="Arial" pitchFamily="34" charset="0"/>
                <a:cs typeface="Arial" pitchFamily="34" charset="0"/>
              </a:rPr>
              <a:t>:</a:t>
            </a:r>
          </a:p>
          <a:p>
            <a:r>
              <a:rPr lang="es-ES" dirty="0" smtClean="0">
                <a:latin typeface="Arial" pitchFamily="34" charset="0"/>
                <a:cs typeface="Arial" pitchFamily="34" charset="0"/>
              </a:rPr>
              <a:t>Iniciación</a:t>
            </a:r>
          </a:p>
          <a:p>
            <a:r>
              <a:rPr lang="es-ES" dirty="0" smtClean="0">
                <a:latin typeface="Arial" pitchFamily="34" charset="0"/>
                <a:cs typeface="Arial" pitchFamily="34" charset="0"/>
              </a:rPr>
              <a:t>Avanzado</a:t>
            </a:r>
          </a:p>
          <a:p>
            <a:r>
              <a:rPr lang="es-ES" dirty="0" smtClean="0">
                <a:latin typeface="Arial" pitchFamily="34" charset="0"/>
                <a:cs typeface="Arial" pitchFamily="34" charset="0"/>
              </a:rPr>
              <a:t>Experto</a:t>
            </a:r>
          </a:p>
          <a:p>
            <a:pPr>
              <a:buFont typeface="Wingdings" pitchFamily="2" charset="2"/>
              <a:buChar char="Ø"/>
            </a:pPr>
            <a:r>
              <a:rPr lang="es-ES" dirty="0" smtClean="0">
                <a:latin typeface="Arial" pitchFamily="34" charset="0"/>
                <a:cs typeface="Arial" pitchFamily="34" charset="0"/>
              </a:rPr>
              <a:t>En función de las </a:t>
            </a:r>
            <a:r>
              <a:rPr lang="es-ES" b="1" dirty="0" smtClean="0">
                <a:latin typeface="Arial" pitchFamily="34" charset="0"/>
                <a:cs typeface="Arial" pitchFamily="34" charset="0"/>
              </a:rPr>
              <a:t>PATOLOGÍAS</a:t>
            </a:r>
            <a:r>
              <a:rPr lang="es-ES" dirty="0" smtClean="0">
                <a:latin typeface="Arial" pitchFamily="34" charset="0"/>
                <a:cs typeface="Arial" pitchFamily="34" charset="0"/>
              </a:rPr>
              <a:t>:</a:t>
            </a:r>
          </a:p>
          <a:p>
            <a:r>
              <a:rPr lang="es-ES" dirty="0" smtClean="0">
                <a:latin typeface="Arial" pitchFamily="34" charset="0"/>
                <a:cs typeface="Arial" pitchFamily="34" charset="0"/>
              </a:rPr>
              <a:t>Aparato Locomotor: hernias, escoliosis, </a:t>
            </a:r>
            <a:r>
              <a:rPr lang="es-ES" dirty="0" err="1" smtClean="0">
                <a:latin typeface="Arial" pitchFamily="34" charset="0"/>
                <a:cs typeface="Arial" pitchFamily="34" charset="0"/>
              </a:rPr>
              <a:t>lumbalgias</a:t>
            </a:r>
            <a:r>
              <a:rPr lang="es-ES" dirty="0" smtClean="0">
                <a:latin typeface="Arial" pitchFamily="34" charset="0"/>
                <a:cs typeface="Arial" pitchFamily="34" charset="0"/>
              </a:rPr>
              <a:t>, artrosis, osteoporosis, reuma, </a:t>
            </a:r>
            <a:r>
              <a:rPr lang="es-ES" dirty="0" err="1" smtClean="0">
                <a:latin typeface="Arial" pitchFamily="34" charset="0"/>
                <a:cs typeface="Arial" pitchFamily="34" charset="0"/>
              </a:rPr>
              <a:t>fibromialgia</a:t>
            </a:r>
            <a:r>
              <a:rPr lang="es-ES" dirty="0" smtClean="0">
                <a:latin typeface="Arial" pitchFamily="34" charset="0"/>
                <a:cs typeface="Arial" pitchFamily="34" charset="0"/>
              </a:rPr>
              <a:t>…</a:t>
            </a:r>
          </a:p>
          <a:p>
            <a:r>
              <a:rPr lang="es-ES" dirty="0" smtClean="0">
                <a:latin typeface="Arial" pitchFamily="34" charset="0"/>
                <a:cs typeface="Arial" pitchFamily="34" charset="0"/>
              </a:rPr>
              <a:t>Aparato </a:t>
            </a:r>
            <a:r>
              <a:rPr lang="es-ES" dirty="0" err="1" smtClean="0">
                <a:latin typeface="Arial" pitchFamily="34" charset="0"/>
                <a:cs typeface="Arial" pitchFamily="34" charset="0"/>
              </a:rPr>
              <a:t>Cardiorespiratorio</a:t>
            </a:r>
            <a:r>
              <a:rPr lang="es-ES" dirty="0" smtClean="0">
                <a:latin typeface="Arial" pitchFamily="34" charset="0"/>
                <a:cs typeface="Arial" pitchFamily="34" charset="0"/>
              </a:rPr>
              <a:t>: asma, bronquitis, hipertensión, arritmias…</a:t>
            </a:r>
          </a:p>
          <a:p>
            <a:endParaRPr lang="es-ES" dirty="0" smtClean="0">
              <a:latin typeface="Arial" pitchFamily="34" charset="0"/>
              <a:cs typeface="Arial" pitchFamily="34" charset="0"/>
            </a:endParaRPr>
          </a:p>
          <a:p>
            <a:endParaRPr lang="es-ES" dirty="0" smtClean="0">
              <a:latin typeface="Arial" pitchFamily="34" charset="0"/>
              <a:cs typeface="Arial" pitchFamily="34" charset="0"/>
            </a:endParaRPr>
          </a:p>
          <a:p>
            <a:endParaRPr lang="es-ES" dirty="0" smtClean="0">
              <a:latin typeface="Arial" pitchFamily="34" charset="0"/>
              <a:cs typeface="Arial" pitchFamily="34" charset="0"/>
            </a:endParaRPr>
          </a:p>
          <a:p>
            <a:pPr>
              <a:buNone/>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NIVEL DE PARTICIPANTES</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55000" lnSpcReduction="20000"/>
          </a:bodyPr>
          <a:lstStyle/>
          <a:p>
            <a:pPr>
              <a:buFont typeface="Wingdings" pitchFamily="2" charset="2"/>
              <a:buChar char="Ø"/>
            </a:pPr>
            <a:r>
              <a:rPr lang="es-ES" b="1" dirty="0" smtClean="0">
                <a:latin typeface="Arial" pitchFamily="34" charset="0"/>
                <a:cs typeface="Arial" pitchFamily="34" charset="0"/>
              </a:rPr>
              <a:t>INICIACIÓN</a:t>
            </a:r>
            <a:r>
              <a:rPr lang="es-ES" dirty="0" smtClean="0">
                <a:latin typeface="Arial" pitchFamily="34" charset="0"/>
                <a:cs typeface="Arial" pitchFamily="34" charset="0"/>
              </a:rPr>
              <a:t>:</a:t>
            </a:r>
          </a:p>
          <a:p>
            <a:r>
              <a:rPr lang="es-ES" dirty="0" smtClean="0">
                <a:latin typeface="Arial" pitchFamily="34" charset="0"/>
                <a:cs typeface="Arial" pitchFamily="34" charset="0"/>
              </a:rPr>
              <a:t>Personas con disminución de su capacidad motriz</a:t>
            </a:r>
          </a:p>
          <a:p>
            <a:r>
              <a:rPr lang="es-ES" dirty="0" smtClean="0">
                <a:latin typeface="Arial" pitchFamily="34" charset="0"/>
                <a:cs typeface="Arial" pitchFamily="34" charset="0"/>
              </a:rPr>
              <a:t>Tienen un estilo de vida sedentario</a:t>
            </a:r>
          </a:p>
          <a:p>
            <a:r>
              <a:rPr lang="es-ES" dirty="0" smtClean="0">
                <a:latin typeface="Arial" pitchFamily="34" charset="0"/>
                <a:cs typeface="Arial" pitchFamily="34" charset="0"/>
              </a:rPr>
              <a:t>Objetivo: mejorar la movilidad articular y acondicionar la musculatura</a:t>
            </a:r>
          </a:p>
          <a:p>
            <a:r>
              <a:rPr lang="es-ES" dirty="0" smtClean="0">
                <a:latin typeface="Arial" pitchFamily="34" charset="0"/>
                <a:cs typeface="Arial" pitchFamily="34" charset="0"/>
              </a:rPr>
              <a:t>Intensidad de trabajo: 50-60% de la </a:t>
            </a:r>
            <a:r>
              <a:rPr lang="es-ES" dirty="0" err="1" smtClean="0">
                <a:latin typeface="Arial" pitchFamily="34" charset="0"/>
                <a:cs typeface="Arial" pitchFamily="34" charset="0"/>
              </a:rPr>
              <a:t>FCmáx</a:t>
            </a:r>
            <a:endParaRPr lang="es-ES" dirty="0" smtClean="0">
              <a:latin typeface="Arial" pitchFamily="34" charset="0"/>
              <a:cs typeface="Arial" pitchFamily="34" charset="0"/>
            </a:endParaRPr>
          </a:p>
          <a:p>
            <a:pPr>
              <a:buFont typeface="Wingdings" pitchFamily="2" charset="2"/>
              <a:buChar char="Ø"/>
            </a:pPr>
            <a:r>
              <a:rPr lang="es-ES" b="1" dirty="0" smtClean="0">
                <a:latin typeface="Arial" pitchFamily="34" charset="0"/>
                <a:cs typeface="Arial" pitchFamily="34" charset="0"/>
              </a:rPr>
              <a:t>AVANZADO</a:t>
            </a:r>
            <a:r>
              <a:rPr lang="es-ES" dirty="0" smtClean="0">
                <a:latin typeface="Arial" pitchFamily="34" charset="0"/>
                <a:cs typeface="Arial" pitchFamily="34" charset="0"/>
              </a:rPr>
              <a:t>:</a:t>
            </a:r>
          </a:p>
          <a:p>
            <a:r>
              <a:rPr lang="es-ES" dirty="0" smtClean="0">
                <a:latin typeface="Arial" pitchFamily="34" charset="0"/>
                <a:cs typeface="Arial" pitchFamily="34" charset="0"/>
              </a:rPr>
              <a:t>Personas con un nivel de condición física aceptable</a:t>
            </a:r>
          </a:p>
          <a:p>
            <a:r>
              <a:rPr lang="es-ES" dirty="0" smtClean="0">
                <a:latin typeface="Arial" pitchFamily="34" charset="0"/>
                <a:cs typeface="Arial" pitchFamily="34" charset="0"/>
              </a:rPr>
              <a:t>Tienen un estilo de vida activo (hacen deporte habitualmente) y conocen la actividad</a:t>
            </a:r>
          </a:p>
          <a:p>
            <a:r>
              <a:rPr lang="es-ES" dirty="0" smtClean="0">
                <a:latin typeface="Arial" pitchFamily="34" charset="0"/>
                <a:cs typeface="Arial" pitchFamily="34" charset="0"/>
              </a:rPr>
              <a:t>Objetivo: mejorar todas las CFB de manera más específica</a:t>
            </a:r>
          </a:p>
          <a:p>
            <a:r>
              <a:rPr lang="es-ES" dirty="0" smtClean="0">
                <a:latin typeface="Arial" pitchFamily="34" charset="0"/>
                <a:cs typeface="Arial" pitchFamily="34" charset="0"/>
              </a:rPr>
              <a:t>Intensidad de trabajo: 60-70% de la </a:t>
            </a:r>
            <a:r>
              <a:rPr lang="es-ES" dirty="0" err="1" smtClean="0">
                <a:latin typeface="Arial" pitchFamily="34" charset="0"/>
                <a:cs typeface="Arial" pitchFamily="34" charset="0"/>
              </a:rPr>
              <a:t>FCmáx</a:t>
            </a:r>
            <a:endParaRPr lang="es-ES" dirty="0" smtClean="0">
              <a:latin typeface="Arial" pitchFamily="34" charset="0"/>
              <a:cs typeface="Arial" pitchFamily="34" charset="0"/>
            </a:endParaRPr>
          </a:p>
          <a:p>
            <a:pPr>
              <a:buFont typeface="Wingdings" pitchFamily="2" charset="2"/>
              <a:buChar char="Ø"/>
            </a:pPr>
            <a:r>
              <a:rPr lang="es-ES" b="1" dirty="0" smtClean="0">
                <a:latin typeface="Arial" pitchFamily="34" charset="0"/>
                <a:cs typeface="Arial" pitchFamily="34" charset="0"/>
              </a:rPr>
              <a:t>EXPERTO</a:t>
            </a:r>
            <a:r>
              <a:rPr lang="es-ES" dirty="0" smtClean="0">
                <a:latin typeface="Arial" pitchFamily="34" charset="0"/>
                <a:cs typeface="Arial" pitchFamily="34" charset="0"/>
              </a:rPr>
              <a:t>:</a:t>
            </a:r>
          </a:p>
          <a:p>
            <a:r>
              <a:rPr lang="es-ES" dirty="0" smtClean="0">
                <a:latin typeface="Arial" pitchFamily="34" charset="0"/>
                <a:cs typeface="Arial" pitchFamily="34" charset="0"/>
              </a:rPr>
              <a:t>Personas con un nivel de condición física alto</a:t>
            </a:r>
          </a:p>
          <a:p>
            <a:r>
              <a:rPr lang="es-ES" dirty="0" smtClean="0">
                <a:latin typeface="Arial" pitchFamily="34" charset="0"/>
                <a:cs typeface="Arial" pitchFamily="34" charset="0"/>
              </a:rPr>
              <a:t>Tienen el hábito de ejercicio físico diario y dominan la actividad</a:t>
            </a:r>
          </a:p>
          <a:p>
            <a:r>
              <a:rPr lang="es-ES" dirty="0" smtClean="0">
                <a:latin typeface="Arial" pitchFamily="34" charset="0"/>
                <a:cs typeface="Arial" pitchFamily="34" charset="0"/>
              </a:rPr>
              <a:t>Objetivo: mantenimiento o mejora de la CF y prevención de lesiones</a:t>
            </a:r>
          </a:p>
          <a:p>
            <a:r>
              <a:rPr lang="es-ES" dirty="0" smtClean="0">
                <a:latin typeface="Arial" pitchFamily="34" charset="0"/>
                <a:cs typeface="Arial" pitchFamily="34" charset="0"/>
              </a:rPr>
              <a:t>Intensidad de trabajo: 70-85% de la </a:t>
            </a:r>
            <a:r>
              <a:rPr lang="es-ES" dirty="0" err="1" smtClean="0">
                <a:latin typeface="Arial" pitchFamily="34" charset="0"/>
                <a:cs typeface="Arial" pitchFamily="34" charset="0"/>
              </a:rPr>
              <a:t>FCmáx</a:t>
            </a:r>
            <a:endParaRPr lang="es-ES" dirty="0" smtClean="0">
              <a:latin typeface="Arial" pitchFamily="34" charset="0"/>
              <a:cs typeface="Arial" pitchFamily="34" charset="0"/>
            </a:endParaRPr>
          </a:p>
          <a:p>
            <a:endParaRPr lang="es-ES" dirty="0" smtClean="0">
              <a:latin typeface="Arial" pitchFamily="34" charset="0"/>
              <a:cs typeface="Arial" pitchFamily="34" charset="0"/>
            </a:endParaRPr>
          </a:p>
          <a:p>
            <a:endParaRPr lang="es-ES" dirty="0" smtClean="0">
              <a:latin typeface="Arial" pitchFamily="34" charset="0"/>
              <a:cs typeface="Arial" pitchFamily="34" charset="0"/>
            </a:endParaRPr>
          </a:p>
          <a:p>
            <a:endParaRPr lang="es-ES" dirty="0" smtClean="0">
              <a:latin typeface="Arial" pitchFamily="34" charset="0"/>
              <a:cs typeface="Arial" pitchFamily="34" charset="0"/>
            </a:endParaRPr>
          </a:p>
          <a:p>
            <a:endParaRPr lang="es-ES" dirty="0" smtClean="0">
              <a:latin typeface="Arial" pitchFamily="34" charset="0"/>
              <a:cs typeface="Arial" pitchFamily="34" charset="0"/>
            </a:endParaRPr>
          </a:p>
          <a:p>
            <a:pPr>
              <a:buNone/>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200" dirty="0" smtClean="0">
                <a:solidFill>
                  <a:srgbClr val="FF0000"/>
                </a:solidFill>
                <a:latin typeface="Arial" pitchFamily="34" charset="0"/>
                <a:cs typeface="Arial" pitchFamily="34" charset="0"/>
              </a:rPr>
              <a:t>RECURSOS PARA LA PRÁCTICA DE ACTIVIDADES</a:t>
            </a:r>
            <a:endParaRPr lang="es-ES" sz="3200"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a:xfrm>
            <a:off x="357158" y="1600200"/>
            <a:ext cx="8572560" cy="4525963"/>
          </a:xfrm>
        </p:spPr>
        <p:txBody>
          <a:bodyPr>
            <a:normAutofit fontScale="92500" lnSpcReduction="20000"/>
          </a:bodyPr>
          <a:lstStyle/>
          <a:p>
            <a:pPr>
              <a:buFont typeface="Wingdings" pitchFamily="2" charset="2"/>
              <a:buChar char="Ø"/>
            </a:pPr>
            <a:r>
              <a:rPr lang="es-ES" sz="2800" u="sng" dirty="0" smtClean="0">
                <a:solidFill>
                  <a:srgbClr val="00B0F0"/>
                </a:solidFill>
                <a:latin typeface="Arial" pitchFamily="34" charset="0"/>
                <a:cs typeface="Arial" pitchFamily="34" charset="0"/>
              </a:rPr>
              <a:t>RECURSOS MATERIALES</a:t>
            </a:r>
          </a:p>
          <a:p>
            <a:r>
              <a:rPr lang="es-ES" sz="2800" dirty="0" smtClean="0">
                <a:latin typeface="Arial" pitchFamily="34" charset="0"/>
                <a:cs typeface="Arial" pitchFamily="34" charset="0"/>
              </a:rPr>
              <a:t>Tipos de vasos</a:t>
            </a:r>
          </a:p>
          <a:p>
            <a:pPr marL="342900" lvl="1" indent="-342900">
              <a:buFont typeface="Arial" pitchFamily="34" charset="0"/>
              <a:buChar char="•"/>
            </a:pPr>
            <a:r>
              <a:rPr lang="es-ES" dirty="0" smtClean="0">
                <a:latin typeface="Arial" pitchFamily="34" charset="0"/>
                <a:cs typeface="Arial" pitchFamily="34" charset="0"/>
              </a:rPr>
              <a:t>Aprovechamiento de zonas y elementos</a:t>
            </a:r>
          </a:p>
          <a:p>
            <a:r>
              <a:rPr lang="es-ES" sz="2800" dirty="0" smtClean="0">
                <a:latin typeface="Arial" pitchFamily="34" charset="0"/>
                <a:cs typeface="Arial" pitchFamily="34" charset="0"/>
              </a:rPr>
              <a:t>Inventario de material</a:t>
            </a:r>
          </a:p>
          <a:p>
            <a:r>
              <a:rPr lang="es-ES" sz="2800" dirty="0" smtClean="0">
                <a:latin typeface="Arial" pitchFamily="34" charset="0"/>
                <a:cs typeface="Arial" pitchFamily="34" charset="0"/>
              </a:rPr>
              <a:t>Autoconstrucción de materiales</a:t>
            </a:r>
          </a:p>
          <a:p>
            <a:r>
              <a:rPr lang="es-ES" sz="2800" dirty="0" smtClean="0">
                <a:latin typeface="Arial" pitchFamily="34" charset="0"/>
                <a:cs typeface="Arial" pitchFamily="34" charset="0"/>
              </a:rPr>
              <a:t>Audiovisuales </a:t>
            </a:r>
          </a:p>
          <a:p>
            <a:pPr>
              <a:buFont typeface="Wingdings" pitchFamily="2" charset="2"/>
              <a:buChar char="Ø"/>
            </a:pPr>
            <a:r>
              <a:rPr lang="es-ES" sz="2800" u="sng" dirty="0" smtClean="0">
                <a:solidFill>
                  <a:srgbClr val="00B0F0"/>
                </a:solidFill>
                <a:latin typeface="Arial" pitchFamily="34" charset="0"/>
                <a:cs typeface="Arial" pitchFamily="34" charset="0"/>
              </a:rPr>
              <a:t>RECURSOS HUMANOS</a:t>
            </a:r>
            <a:r>
              <a:rPr lang="es-ES" sz="2800" dirty="0" smtClean="0">
                <a:solidFill>
                  <a:srgbClr val="00B0F0"/>
                </a:solidFill>
                <a:latin typeface="Arial" pitchFamily="34" charset="0"/>
                <a:cs typeface="Arial" pitchFamily="34" charset="0"/>
              </a:rPr>
              <a:t>: </a:t>
            </a:r>
          </a:p>
          <a:p>
            <a:r>
              <a:rPr lang="es-ES" sz="2800" dirty="0" smtClean="0">
                <a:latin typeface="Arial" pitchFamily="34" charset="0"/>
                <a:cs typeface="Arial" pitchFamily="34" charset="0"/>
              </a:rPr>
              <a:t>Médico</a:t>
            </a:r>
          </a:p>
          <a:p>
            <a:r>
              <a:rPr lang="es-ES" sz="2800" dirty="0" smtClean="0">
                <a:latin typeface="Arial" pitchFamily="34" charset="0"/>
                <a:cs typeface="Arial" pitchFamily="34" charset="0"/>
              </a:rPr>
              <a:t>Fisioterapeuta</a:t>
            </a:r>
          </a:p>
          <a:p>
            <a:r>
              <a:rPr lang="es-ES" sz="2800" dirty="0" smtClean="0">
                <a:latin typeface="Arial" pitchFamily="34" charset="0"/>
                <a:cs typeface="Arial" pitchFamily="34" charset="0"/>
              </a:rPr>
              <a:t>Dietista</a:t>
            </a:r>
          </a:p>
          <a:p>
            <a:r>
              <a:rPr lang="es-ES" sz="2800" dirty="0" smtClean="0">
                <a:latin typeface="Arial" pitchFamily="34" charset="0"/>
                <a:cs typeface="Arial" pitchFamily="34" charset="0"/>
              </a:rPr>
              <a:t>Monitores sala </a:t>
            </a:r>
            <a:r>
              <a:rPr lang="es-ES" sz="2800" dirty="0" err="1" smtClean="0">
                <a:latin typeface="Arial" pitchFamily="34" charset="0"/>
                <a:cs typeface="Arial" pitchFamily="34" charset="0"/>
              </a:rPr>
              <a:t>fitness</a:t>
            </a:r>
            <a:endParaRPr lang="es-ES" sz="2800" dirty="0" smtClean="0">
              <a:latin typeface="Arial" pitchFamily="34" charset="0"/>
              <a:cs typeface="Arial" pitchFamily="34" charset="0"/>
            </a:endParaRPr>
          </a:p>
          <a:p>
            <a:endParaRPr lang="es-E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200" dirty="0" smtClean="0">
                <a:solidFill>
                  <a:srgbClr val="00B0F0"/>
                </a:solidFill>
                <a:latin typeface="Arial" pitchFamily="34" charset="0"/>
                <a:cs typeface="Arial" pitchFamily="34" charset="0"/>
              </a:rPr>
              <a:t>RECURSOS MATERIALES</a:t>
            </a:r>
            <a:endParaRPr lang="es-ES" sz="3200"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a:xfrm>
            <a:off x="357158" y="1600200"/>
            <a:ext cx="8572560" cy="4525963"/>
          </a:xfrm>
        </p:spPr>
        <p:txBody>
          <a:bodyPr>
            <a:normAutofit fontScale="85000" lnSpcReduction="20000"/>
          </a:bodyPr>
          <a:lstStyle/>
          <a:p>
            <a:pPr algn="just">
              <a:buFont typeface="Wingdings" pitchFamily="2" charset="2"/>
              <a:buChar char="Ø"/>
            </a:pPr>
            <a:r>
              <a:rPr lang="es-ES" sz="2800" u="sng" dirty="0" smtClean="0">
                <a:latin typeface="Arial" pitchFamily="34" charset="0"/>
                <a:cs typeface="Arial" pitchFamily="34" charset="0"/>
              </a:rPr>
              <a:t>Tipos de vasos</a:t>
            </a:r>
            <a:r>
              <a:rPr lang="es-ES" sz="2800" dirty="0" smtClean="0">
                <a:latin typeface="Arial" pitchFamily="34" charset="0"/>
                <a:cs typeface="Arial" pitchFamily="34" charset="0"/>
              </a:rPr>
              <a:t> disponibles: diferentes profundidades*</a:t>
            </a:r>
          </a:p>
          <a:p>
            <a:pPr marL="342900" lvl="1" indent="-342900" algn="just">
              <a:buFont typeface="Wingdings" pitchFamily="2" charset="2"/>
              <a:buChar char="Ø"/>
            </a:pPr>
            <a:r>
              <a:rPr lang="es-ES" u="sng" dirty="0" smtClean="0">
                <a:latin typeface="Arial" pitchFamily="34" charset="0"/>
                <a:cs typeface="Arial" pitchFamily="34" charset="0"/>
              </a:rPr>
              <a:t>Aprovechamiento de zonas y elementos</a:t>
            </a:r>
            <a:r>
              <a:rPr lang="es-ES" dirty="0" smtClean="0">
                <a:latin typeface="Arial" pitchFamily="34" charset="0"/>
                <a:cs typeface="Arial" pitchFamily="34" charset="0"/>
              </a:rPr>
              <a:t>: playa de piscina, bordillo, bancada, escaleras de acceso, barandillas, columnas, enganches…</a:t>
            </a:r>
          </a:p>
          <a:p>
            <a:pPr algn="just">
              <a:buFont typeface="Wingdings" pitchFamily="2" charset="2"/>
              <a:buChar char="Ø"/>
            </a:pPr>
            <a:r>
              <a:rPr lang="es-ES" sz="2800" u="sng" dirty="0" smtClean="0">
                <a:latin typeface="Arial" pitchFamily="34" charset="0"/>
                <a:cs typeface="Arial" pitchFamily="34" charset="0"/>
              </a:rPr>
              <a:t>Inventario de material</a:t>
            </a:r>
            <a:r>
              <a:rPr lang="es-ES" sz="2800" dirty="0" smtClean="0">
                <a:latin typeface="Arial" pitchFamily="34" charset="0"/>
                <a:cs typeface="Arial" pitchFamily="34" charset="0"/>
              </a:rPr>
              <a:t>: ordenar en almacén, revisar estado periódicamente, hacer pedido necesario (excedentes) y hacer un buen uso.</a:t>
            </a:r>
          </a:p>
          <a:p>
            <a:pPr algn="just">
              <a:buFont typeface="Wingdings" pitchFamily="2" charset="2"/>
              <a:buChar char="Ø"/>
            </a:pPr>
            <a:r>
              <a:rPr lang="es-ES" sz="2800" u="sng" dirty="0" smtClean="0">
                <a:latin typeface="Arial" pitchFamily="34" charset="0"/>
                <a:cs typeface="Arial" pitchFamily="34" charset="0"/>
              </a:rPr>
              <a:t>Autoconstrucción de materiales</a:t>
            </a:r>
            <a:r>
              <a:rPr lang="es-ES" sz="2800" dirty="0" smtClean="0">
                <a:latin typeface="Arial" pitchFamily="34" charset="0"/>
                <a:cs typeface="Arial" pitchFamily="34" charset="0"/>
              </a:rPr>
              <a:t>: desarrollar nuestra creatividad para dar nuevos usos a materiales poco convencionales, reciclados… siempre con la seguridad de los usuarios como objetivo fundamental.</a:t>
            </a:r>
          </a:p>
          <a:p>
            <a:pPr algn="just">
              <a:buFont typeface="Wingdings" pitchFamily="2" charset="2"/>
              <a:buChar char="Ø"/>
            </a:pPr>
            <a:r>
              <a:rPr lang="es-ES" sz="2800" u="sng" dirty="0" smtClean="0">
                <a:latin typeface="Arial" pitchFamily="34" charset="0"/>
                <a:cs typeface="Arial" pitchFamily="34" charset="0"/>
              </a:rPr>
              <a:t>Audiovisuales</a:t>
            </a:r>
            <a:r>
              <a:rPr lang="es-ES" sz="2800" dirty="0" smtClean="0">
                <a:latin typeface="Arial" pitchFamily="34" charset="0"/>
                <a:cs typeface="Arial" pitchFamily="34" charset="0"/>
              </a:rPr>
              <a:t>: utilización de nuevas tecnologías como proyectores, grabaciones, música…</a:t>
            </a:r>
          </a:p>
          <a:p>
            <a:endParaRPr lang="es-E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200" dirty="0" smtClean="0">
                <a:solidFill>
                  <a:srgbClr val="00B0F0"/>
                </a:solidFill>
                <a:latin typeface="Arial" pitchFamily="34" charset="0"/>
                <a:cs typeface="Arial" pitchFamily="34" charset="0"/>
              </a:rPr>
              <a:t>RECURSOS HUMANOS</a:t>
            </a:r>
            <a:endParaRPr lang="es-ES" sz="3200"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lnSpcReduction="10000"/>
          </a:bodyPr>
          <a:lstStyle/>
          <a:p>
            <a:pPr algn="just">
              <a:buNone/>
            </a:pPr>
            <a:r>
              <a:rPr lang="es-ES" dirty="0" smtClean="0">
                <a:latin typeface="Arial" pitchFamily="34" charset="0"/>
                <a:cs typeface="Arial" pitchFamily="34" charset="0"/>
              </a:rPr>
              <a:t>Trabajo interdisciplinar con:</a:t>
            </a:r>
          </a:p>
          <a:p>
            <a:pPr algn="just">
              <a:buFont typeface="Wingdings" pitchFamily="2" charset="2"/>
              <a:buChar char="Ø"/>
            </a:pPr>
            <a:r>
              <a:rPr lang="es-ES" u="sng" dirty="0" smtClean="0">
                <a:latin typeface="Arial" pitchFamily="34" charset="0"/>
                <a:cs typeface="Arial" pitchFamily="34" charset="0"/>
              </a:rPr>
              <a:t>MÉDICO O FISIOTERAPEUTA</a:t>
            </a:r>
            <a:r>
              <a:rPr lang="es-ES" dirty="0" smtClean="0">
                <a:latin typeface="Arial" pitchFamily="34" charset="0"/>
                <a:cs typeface="Arial" pitchFamily="34" charset="0"/>
              </a:rPr>
              <a:t>: pedir informe de lesiones/patologías y hacer un seguimiento conjunto de cada alumno.</a:t>
            </a:r>
          </a:p>
          <a:p>
            <a:pPr algn="just">
              <a:buFont typeface="Wingdings" pitchFamily="2" charset="2"/>
              <a:buChar char="Ø"/>
            </a:pPr>
            <a:r>
              <a:rPr lang="es-ES" u="sng" dirty="0" smtClean="0">
                <a:latin typeface="Arial" pitchFamily="34" charset="0"/>
                <a:cs typeface="Arial" pitchFamily="34" charset="0"/>
              </a:rPr>
              <a:t>DIETISTA</a:t>
            </a:r>
            <a:r>
              <a:rPr lang="es-ES" dirty="0" smtClean="0">
                <a:latin typeface="Arial" pitchFamily="34" charset="0"/>
                <a:cs typeface="Arial" pitchFamily="34" charset="0"/>
              </a:rPr>
              <a:t>: ayudar a personas con sobrepeso, pérdida de masa muscular…</a:t>
            </a:r>
          </a:p>
          <a:p>
            <a:pPr algn="just">
              <a:buFont typeface="Wingdings" pitchFamily="2" charset="2"/>
              <a:buChar char="Ø"/>
            </a:pPr>
            <a:r>
              <a:rPr lang="es-ES" u="sng" dirty="0" smtClean="0">
                <a:latin typeface="Arial" pitchFamily="34" charset="0"/>
                <a:cs typeface="Arial" pitchFamily="34" charset="0"/>
              </a:rPr>
              <a:t>MONITORES SALA FITNESS</a:t>
            </a:r>
            <a:r>
              <a:rPr lang="es-ES" dirty="0" smtClean="0">
                <a:latin typeface="Arial" pitchFamily="34" charset="0"/>
                <a:cs typeface="Arial" pitchFamily="34" charset="0"/>
              </a:rPr>
              <a:t>: hacer un entrenamiento compensatorio o complementario en el gimnasio.</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57158" y="274638"/>
            <a:ext cx="8472518" cy="1143000"/>
          </a:xfrm>
        </p:spPr>
        <p:txBody>
          <a:bodyPr>
            <a:noAutofit/>
          </a:bodyPr>
          <a:lstStyle/>
          <a:p>
            <a:r>
              <a:rPr lang="es-ES" sz="3600" dirty="0" smtClean="0">
                <a:solidFill>
                  <a:srgbClr val="FF0000"/>
                </a:solidFill>
                <a:latin typeface="Arial" pitchFamily="34" charset="0"/>
                <a:cs typeface="Arial" pitchFamily="34" charset="0"/>
              </a:rPr>
              <a:t>ELEMENTOS DE LA PROGRAMACIÓN</a:t>
            </a:r>
            <a:endParaRPr lang="es-ES" sz="3600"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a:xfrm>
            <a:off x="242918" y="1600200"/>
            <a:ext cx="8686800" cy="4525963"/>
          </a:xfrm>
        </p:spPr>
        <p:txBody>
          <a:bodyPr>
            <a:normAutofit fontScale="92500" lnSpcReduction="10000"/>
          </a:bodyPr>
          <a:lstStyle/>
          <a:p>
            <a:pPr marL="0" algn="just">
              <a:buNone/>
            </a:pPr>
            <a:r>
              <a:rPr lang="es-ES" dirty="0" smtClean="0">
                <a:latin typeface="Arial" pitchFamily="34" charset="0"/>
                <a:cs typeface="Arial" pitchFamily="34" charset="0"/>
              </a:rPr>
              <a:t>Debemos tener claros una serie de elementos antes de programar una actividad:</a:t>
            </a:r>
          </a:p>
          <a:p>
            <a:pPr algn="just">
              <a:buFont typeface="Wingdings" pitchFamily="2" charset="2"/>
              <a:buChar char="Ø"/>
            </a:pPr>
            <a:r>
              <a:rPr lang="es-ES" dirty="0" smtClean="0">
                <a:solidFill>
                  <a:srgbClr val="00B0F0"/>
                </a:solidFill>
                <a:latin typeface="Arial" pitchFamily="34" charset="0"/>
                <a:cs typeface="Arial" pitchFamily="34" charset="0"/>
              </a:rPr>
              <a:t>OBJETIVOS</a:t>
            </a:r>
          </a:p>
          <a:p>
            <a:pPr algn="just">
              <a:buNone/>
            </a:pPr>
            <a:endParaRPr lang="es-ES" dirty="0" smtClean="0">
              <a:solidFill>
                <a:srgbClr val="00B0F0"/>
              </a:solidFill>
              <a:latin typeface="Arial" pitchFamily="34" charset="0"/>
              <a:cs typeface="Arial" pitchFamily="34" charset="0"/>
            </a:endParaRPr>
          </a:p>
          <a:p>
            <a:pPr algn="just">
              <a:buFont typeface="Wingdings" pitchFamily="2" charset="2"/>
              <a:buChar char="Ø"/>
            </a:pPr>
            <a:r>
              <a:rPr lang="es-ES" dirty="0" smtClean="0">
                <a:solidFill>
                  <a:srgbClr val="00B0F0"/>
                </a:solidFill>
                <a:latin typeface="Arial" pitchFamily="34" charset="0"/>
                <a:cs typeface="Arial" pitchFamily="34" charset="0"/>
              </a:rPr>
              <a:t>CONTENIDOS</a:t>
            </a:r>
          </a:p>
          <a:p>
            <a:pPr algn="just">
              <a:buNone/>
            </a:pPr>
            <a:endParaRPr lang="es-ES" dirty="0" smtClean="0">
              <a:solidFill>
                <a:srgbClr val="00B0F0"/>
              </a:solidFill>
              <a:latin typeface="Arial" pitchFamily="34" charset="0"/>
              <a:cs typeface="Arial" pitchFamily="34" charset="0"/>
            </a:endParaRPr>
          </a:p>
          <a:p>
            <a:pPr algn="just">
              <a:buFont typeface="Wingdings" pitchFamily="2" charset="2"/>
              <a:buChar char="Ø"/>
            </a:pPr>
            <a:r>
              <a:rPr lang="es-ES" dirty="0" smtClean="0">
                <a:solidFill>
                  <a:srgbClr val="00B0F0"/>
                </a:solidFill>
                <a:latin typeface="Arial" pitchFamily="34" charset="0"/>
                <a:cs typeface="Arial" pitchFamily="34" charset="0"/>
              </a:rPr>
              <a:t>METODOLOGÍA</a:t>
            </a:r>
          </a:p>
          <a:p>
            <a:pPr algn="just">
              <a:buNone/>
            </a:pPr>
            <a:endParaRPr lang="es-ES" dirty="0" smtClean="0">
              <a:solidFill>
                <a:srgbClr val="00B0F0"/>
              </a:solidFill>
              <a:latin typeface="Arial" pitchFamily="34" charset="0"/>
              <a:cs typeface="Arial" pitchFamily="34" charset="0"/>
            </a:endParaRPr>
          </a:p>
          <a:p>
            <a:pPr algn="just">
              <a:buFont typeface="Wingdings" pitchFamily="2" charset="2"/>
              <a:buChar char="Ø"/>
            </a:pPr>
            <a:r>
              <a:rPr lang="es-ES" dirty="0" smtClean="0">
                <a:solidFill>
                  <a:srgbClr val="00B0F0"/>
                </a:solidFill>
                <a:latin typeface="Arial" pitchFamily="34" charset="0"/>
                <a:cs typeface="Arial" pitchFamily="34" charset="0"/>
              </a:rPr>
              <a:t>EVALUACIÓN</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OBJETIVOS</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92500" lnSpcReduction="10000"/>
          </a:bodyPr>
          <a:lstStyle/>
          <a:p>
            <a:pPr>
              <a:buFont typeface="Wingdings" pitchFamily="2" charset="2"/>
              <a:buChar char="Ø"/>
            </a:pPr>
            <a:r>
              <a:rPr lang="es-ES" sz="2600" u="sng" dirty="0" smtClean="0">
                <a:solidFill>
                  <a:srgbClr val="92D050"/>
                </a:solidFill>
                <a:latin typeface="Arial" pitchFamily="34" charset="0"/>
                <a:cs typeface="Arial" pitchFamily="34" charset="0"/>
              </a:rPr>
              <a:t>GENERALES</a:t>
            </a:r>
            <a:r>
              <a:rPr lang="es-ES" sz="2600" dirty="0" smtClean="0">
                <a:solidFill>
                  <a:srgbClr val="92D050"/>
                </a:solidFill>
                <a:latin typeface="Arial" pitchFamily="34" charset="0"/>
                <a:cs typeface="Arial" pitchFamily="34" charset="0"/>
              </a:rPr>
              <a:t>: </a:t>
            </a:r>
          </a:p>
          <a:p>
            <a:r>
              <a:rPr lang="es-ES" sz="2600" dirty="0" smtClean="0">
                <a:latin typeface="Arial" pitchFamily="34" charset="0"/>
                <a:cs typeface="Arial" pitchFamily="34" charset="0"/>
              </a:rPr>
              <a:t>A Largo plazo</a:t>
            </a:r>
          </a:p>
          <a:p>
            <a:r>
              <a:rPr lang="es-ES" sz="2600" dirty="0" smtClean="0">
                <a:latin typeface="Arial" pitchFamily="34" charset="0"/>
                <a:cs typeface="Arial" pitchFamily="34" charset="0"/>
              </a:rPr>
              <a:t>A Corto plazo</a:t>
            </a:r>
          </a:p>
          <a:p>
            <a:pPr>
              <a:buNone/>
            </a:pPr>
            <a:endParaRPr lang="es-ES" sz="2600" dirty="0" smtClean="0">
              <a:latin typeface="Arial" pitchFamily="34" charset="0"/>
              <a:cs typeface="Arial" pitchFamily="34" charset="0"/>
            </a:endParaRPr>
          </a:p>
          <a:p>
            <a:pPr>
              <a:buFont typeface="Wingdings" pitchFamily="2" charset="2"/>
              <a:buChar char="Ø"/>
            </a:pPr>
            <a:r>
              <a:rPr lang="es-ES" sz="2600" u="sng" dirty="0" smtClean="0">
                <a:solidFill>
                  <a:srgbClr val="92D050"/>
                </a:solidFill>
                <a:latin typeface="Arial" pitchFamily="34" charset="0"/>
                <a:cs typeface="Arial" pitchFamily="34" charset="0"/>
              </a:rPr>
              <a:t>ESPECÍFICOS</a:t>
            </a:r>
            <a:r>
              <a:rPr lang="es-ES" sz="2600" dirty="0" smtClean="0">
                <a:solidFill>
                  <a:srgbClr val="92D050"/>
                </a:solidFill>
                <a:latin typeface="Arial" pitchFamily="34" charset="0"/>
                <a:cs typeface="Arial" pitchFamily="34" charset="0"/>
              </a:rPr>
              <a:t>:</a:t>
            </a:r>
          </a:p>
          <a:p>
            <a:r>
              <a:rPr lang="es-ES" sz="2600" dirty="0" smtClean="0">
                <a:latin typeface="Arial" pitchFamily="34" charset="0"/>
                <a:cs typeface="Arial" pitchFamily="34" charset="0"/>
              </a:rPr>
              <a:t>Capacidades físicas básicas (CFB)</a:t>
            </a:r>
          </a:p>
          <a:p>
            <a:r>
              <a:rPr lang="es-ES" sz="2600" dirty="0" smtClean="0">
                <a:latin typeface="Arial" pitchFamily="34" charset="0"/>
                <a:cs typeface="Arial" pitchFamily="34" charset="0"/>
              </a:rPr>
              <a:t>Cualidades motrices (CM)</a:t>
            </a:r>
          </a:p>
          <a:p>
            <a:r>
              <a:rPr lang="es-ES" sz="2600" dirty="0" smtClean="0">
                <a:latin typeface="Arial" pitchFamily="34" charset="0"/>
                <a:cs typeface="Arial" pitchFamily="34" charset="0"/>
              </a:rPr>
              <a:t>Habilidades motrices básicas (HMB)</a:t>
            </a:r>
          </a:p>
          <a:p>
            <a:r>
              <a:rPr lang="es-ES" sz="2600" dirty="0" smtClean="0">
                <a:latin typeface="Arial" pitchFamily="34" charset="0"/>
                <a:cs typeface="Arial" pitchFamily="34" charset="0"/>
              </a:rPr>
              <a:t>Funciones orgánicas</a:t>
            </a:r>
          </a:p>
          <a:p>
            <a:r>
              <a:rPr lang="es-ES" sz="2600" dirty="0" smtClean="0">
                <a:latin typeface="Arial" pitchFamily="34" charset="0"/>
                <a:cs typeface="Arial" pitchFamily="34" charset="0"/>
              </a:rPr>
              <a:t>Comportamientos higiénico-utilitarios</a:t>
            </a:r>
          </a:p>
          <a:p>
            <a:r>
              <a:rPr lang="es-ES" sz="2600" dirty="0" smtClean="0">
                <a:latin typeface="Arial" pitchFamily="34" charset="0"/>
                <a:cs typeface="Arial" pitchFamily="34" charset="0"/>
              </a:rPr>
              <a:t>Equilibrio </a:t>
            </a:r>
            <a:r>
              <a:rPr lang="es-ES" sz="2600" dirty="0" err="1" smtClean="0">
                <a:latin typeface="Arial" pitchFamily="34" charset="0"/>
                <a:cs typeface="Arial" pitchFamily="34" charset="0"/>
              </a:rPr>
              <a:t>psico</a:t>
            </a:r>
            <a:r>
              <a:rPr lang="es-ES" sz="2600" dirty="0" smtClean="0">
                <a:latin typeface="Arial" pitchFamily="34" charset="0"/>
                <a:cs typeface="Arial" pitchFamily="34" charset="0"/>
              </a:rPr>
              <a:t>-social</a:t>
            </a:r>
          </a:p>
          <a:p>
            <a:pPr>
              <a:buNone/>
            </a:pPr>
            <a:endParaRPr lang="es-ES" dirty="0" smtClean="0">
              <a:latin typeface="Arial" pitchFamily="34" charset="0"/>
              <a:cs typeface="Arial" pitchFamily="34" charset="0"/>
            </a:endParaRPr>
          </a:p>
          <a:p>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200" b="1" dirty="0" smtClean="0">
                <a:solidFill>
                  <a:srgbClr val="00B050"/>
                </a:solidFill>
                <a:latin typeface="Arial" pitchFamily="34" charset="0"/>
                <a:cs typeface="Arial" pitchFamily="34" charset="0"/>
              </a:rPr>
              <a:t>BLOQUE 1</a:t>
            </a:r>
            <a:br>
              <a:rPr lang="es-ES" sz="3200" b="1" dirty="0" smtClean="0">
                <a:solidFill>
                  <a:srgbClr val="00B050"/>
                </a:solidFill>
                <a:latin typeface="Arial" pitchFamily="34" charset="0"/>
                <a:cs typeface="Arial" pitchFamily="34" charset="0"/>
              </a:rPr>
            </a:br>
            <a:r>
              <a:rPr lang="es-ES" sz="3200" b="1" dirty="0" smtClean="0">
                <a:solidFill>
                  <a:srgbClr val="00B050"/>
                </a:solidFill>
                <a:latin typeface="Arial" pitchFamily="34" charset="0"/>
                <a:cs typeface="Arial" pitchFamily="34" charset="0"/>
              </a:rPr>
              <a:t>ACTIVIDADES DE FITNESS ACUÁTICO</a:t>
            </a:r>
            <a:endParaRPr lang="es-ES" sz="3200" b="1" dirty="0">
              <a:solidFill>
                <a:srgbClr val="00B05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a:buFont typeface="Wingdings" pitchFamily="2" charset="2"/>
              <a:buChar char="Ø"/>
            </a:pPr>
            <a:r>
              <a:rPr lang="es-ES" dirty="0" smtClean="0">
                <a:solidFill>
                  <a:srgbClr val="FF0000"/>
                </a:solidFill>
                <a:latin typeface="Arial" pitchFamily="34" charset="0"/>
                <a:cs typeface="Arial" pitchFamily="34" charset="0"/>
              </a:rPr>
              <a:t>ÚLTIMAS TENDENCIAS</a:t>
            </a:r>
          </a:p>
          <a:p>
            <a:pPr>
              <a:buFont typeface="Wingdings" pitchFamily="2" charset="2"/>
              <a:buChar char="Ø"/>
            </a:pPr>
            <a:r>
              <a:rPr lang="es-ES" dirty="0" smtClean="0">
                <a:solidFill>
                  <a:srgbClr val="FF0000"/>
                </a:solidFill>
                <a:latin typeface="Arial" pitchFamily="34" charset="0"/>
                <a:cs typeface="Arial" pitchFamily="34" charset="0"/>
              </a:rPr>
              <a:t>ADAPTACIONES ORGÁNICAS AL ESFUERZO</a:t>
            </a:r>
          </a:p>
          <a:p>
            <a:pPr>
              <a:buFont typeface="Wingdings" pitchFamily="2" charset="2"/>
              <a:buChar char="Ø"/>
            </a:pPr>
            <a:r>
              <a:rPr lang="es-ES" dirty="0" smtClean="0">
                <a:solidFill>
                  <a:srgbClr val="FF0000"/>
                </a:solidFill>
                <a:latin typeface="Arial" pitchFamily="34" charset="0"/>
                <a:cs typeface="Arial" pitchFamily="34" charset="0"/>
              </a:rPr>
              <a:t>ELEMENTOS TÉCNICOS DE LAS ACTIVIDADES</a:t>
            </a:r>
          </a:p>
          <a:p>
            <a:pPr>
              <a:buFont typeface="Wingdings" pitchFamily="2" charset="2"/>
              <a:buChar char="Ø"/>
            </a:pPr>
            <a:r>
              <a:rPr lang="es-ES" dirty="0" smtClean="0">
                <a:solidFill>
                  <a:srgbClr val="FF0000"/>
                </a:solidFill>
                <a:latin typeface="Arial" pitchFamily="34" charset="0"/>
                <a:cs typeface="Arial" pitchFamily="34" charset="0"/>
              </a:rPr>
              <a:t>CONTRAINDICACIONES DE LA PRÁCTICA</a:t>
            </a:r>
            <a:endParaRPr lang="es-ES" dirty="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92D050"/>
                </a:solidFill>
                <a:latin typeface="Arial" pitchFamily="34" charset="0"/>
                <a:cs typeface="Arial" pitchFamily="34" charset="0"/>
              </a:rPr>
              <a:t>OBJETIVOS GENERALES</a:t>
            </a:r>
            <a:endParaRPr lang="es-ES" dirty="0">
              <a:solidFill>
                <a:srgbClr val="92D050"/>
              </a:solidFill>
              <a:latin typeface="Arial" pitchFamily="34" charset="0"/>
              <a:cs typeface="Arial" pitchFamily="34" charset="0"/>
            </a:endParaRPr>
          </a:p>
        </p:txBody>
      </p:sp>
      <p:sp>
        <p:nvSpPr>
          <p:cNvPr id="3" name="2 Marcador de contenido"/>
          <p:cNvSpPr>
            <a:spLocks noGrp="1"/>
          </p:cNvSpPr>
          <p:nvPr>
            <p:ph idx="1"/>
          </p:nvPr>
        </p:nvSpPr>
        <p:spPr>
          <a:xfrm>
            <a:off x="214282" y="1600200"/>
            <a:ext cx="8686800" cy="4525963"/>
          </a:xfrm>
        </p:spPr>
        <p:txBody>
          <a:bodyPr>
            <a:normAutofit fontScale="77500" lnSpcReduction="20000"/>
          </a:bodyPr>
          <a:lstStyle/>
          <a:p>
            <a:pPr>
              <a:buFont typeface="Wingdings" pitchFamily="2" charset="2"/>
              <a:buChar char="Ø"/>
            </a:pPr>
            <a:r>
              <a:rPr lang="es-ES" u="sng" dirty="0" smtClean="0">
                <a:latin typeface="Arial" pitchFamily="34" charset="0"/>
                <a:cs typeface="Arial" pitchFamily="34" charset="0"/>
              </a:rPr>
              <a:t>LARGO PLAZO</a:t>
            </a:r>
            <a:r>
              <a:rPr lang="es-ES" dirty="0" smtClean="0">
                <a:latin typeface="Arial" pitchFamily="34" charset="0"/>
                <a:cs typeface="Arial" pitchFamily="34" charset="0"/>
              </a:rPr>
              <a:t>: </a:t>
            </a:r>
          </a:p>
          <a:p>
            <a:r>
              <a:rPr lang="es-ES" dirty="0" smtClean="0">
                <a:latin typeface="Arial" pitchFamily="34" charset="0"/>
                <a:cs typeface="Arial" pitchFamily="34" charset="0"/>
              </a:rPr>
              <a:t>Mejorar la condición física de los usuarios</a:t>
            </a:r>
          </a:p>
          <a:p>
            <a:r>
              <a:rPr lang="es-ES" dirty="0" smtClean="0">
                <a:latin typeface="Arial" pitchFamily="34" charset="0"/>
                <a:cs typeface="Arial" pitchFamily="34" charset="0"/>
              </a:rPr>
              <a:t>Corregir patologías de los usuarios</a:t>
            </a:r>
          </a:p>
          <a:p>
            <a:r>
              <a:rPr lang="es-ES" dirty="0" smtClean="0">
                <a:latin typeface="Arial" pitchFamily="34" charset="0"/>
                <a:cs typeface="Arial" pitchFamily="34" charset="0"/>
              </a:rPr>
              <a:t>Lograr un grupo de usuarios estable</a:t>
            </a:r>
          </a:p>
          <a:p>
            <a:r>
              <a:rPr lang="es-ES" dirty="0" smtClean="0">
                <a:latin typeface="Arial" pitchFamily="34" charset="0"/>
                <a:cs typeface="Arial" pitchFamily="34" charset="0"/>
              </a:rPr>
              <a:t>Aumentar el número de usuarios o clases semanales</a:t>
            </a:r>
          </a:p>
          <a:p>
            <a:pPr>
              <a:buNone/>
            </a:pPr>
            <a:endParaRPr lang="es-ES" dirty="0" smtClean="0">
              <a:latin typeface="Arial" pitchFamily="34" charset="0"/>
              <a:cs typeface="Arial" pitchFamily="34" charset="0"/>
            </a:endParaRPr>
          </a:p>
          <a:p>
            <a:pPr>
              <a:buFont typeface="Wingdings" pitchFamily="2" charset="2"/>
              <a:buChar char="Ø"/>
            </a:pPr>
            <a:r>
              <a:rPr lang="es-ES" u="sng" dirty="0" smtClean="0">
                <a:latin typeface="Arial" pitchFamily="34" charset="0"/>
                <a:cs typeface="Arial" pitchFamily="34" charset="0"/>
              </a:rPr>
              <a:t>CORTO PLAZO</a:t>
            </a:r>
            <a:r>
              <a:rPr lang="es-ES" dirty="0" smtClean="0">
                <a:latin typeface="Arial" pitchFamily="34" charset="0"/>
                <a:cs typeface="Arial" pitchFamily="34" charset="0"/>
              </a:rPr>
              <a:t>:</a:t>
            </a:r>
          </a:p>
          <a:p>
            <a:r>
              <a:rPr lang="es-ES" dirty="0" smtClean="0">
                <a:latin typeface="Arial" pitchFamily="34" charset="0"/>
                <a:cs typeface="Arial" pitchFamily="34" charset="0"/>
              </a:rPr>
              <a:t>Mejorar la higiene postural de los usuarios</a:t>
            </a:r>
          </a:p>
          <a:p>
            <a:r>
              <a:rPr lang="es-ES" dirty="0" smtClean="0">
                <a:latin typeface="Arial" pitchFamily="34" charset="0"/>
                <a:cs typeface="Arial" pitchFamily="34" charset="0"/>
              </a:rPr>
              <a:t>Aumentar los recursos materiales para la actividad</a:t>
            </a:r>
          </a:p>
          <a:p>
            <a:r>
              <a:rPr lang="es-ES" dirty="0" smtClean="0">
                <a:latin typeface="Arial" pitchFamily="34" charset="0"/>
                <a:cs typeface="Arial" pitchFamily="34" charset="0"/>
              </a:rPr>
              <a:t>Mejorar el trabajo interdisciplinar</a:t>
            </a:r>
          </a:p>
          <a:p>
            <a:r>
              <a:rPr lang="es-ES" dirty="0" smtClean="0">
                <a:latin typeface="Arial" pitchFamily="34" charset="0"/>
                <a:cs typeface="Arial" pitchFamily="34" charset="0"/>
              </a:rPr>
              <a:t>Lograr una cohesión grupal (integrar socialmente a los usuarios)</a:t>
            </a:r>
          </a:p>
          <a:p>
            <a:pPr>
              <a:buNone/>
            </a:pPr>
            <a:endParaRPr lang="es-ES" dirty="0" smtClean="0">
              <a:latin typeface="Arial" pitchFamily="34" charset="0"/>
              <a:cs typeface="Arial" pitchFamily="34" charset="0"/>
            </a:endParaRPr>
          </a:p>
          <a:p>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92D050"/>
                </a:solidFill>
                <a:latin typeface="Arial" pitchFamily="34" charset="0"/>
                <a:cs typeface="Arial" pitchFamily="34" charset="0"/>
              </a:rPr>
              <a:t>OBJETIVOS ESPECÍFICOS</a:t>
            </a:r>
            <a:endParaRPr lang="es-ES" dirty="0">
              <a:solidFill>
                <a:srgbClr val="92D05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25000" lnSpcReduction="20000"/>
          </a:bodyPr>
          <a:lstStyle/>
          <a:p>
            <a:pPr>
              <a:buFont typeface="Wingdings" pitchFamily="2" charset="2"/>
              <a:buChar char="Ø"/>
            </a:pPr>
            <a:r>
              <a:rPr lang="es-ES" sz="6400" b="1" dirty="0" smtClean="0">
                <a:latin typeface="Arial" pitchFamily="34" charset="0"/>
                <a:cs typeface="Arial" pitchFamily="34" charset="0"/>
              </a:rPr>
              <a:t>MEJORAR LAS CFB, CM Y HMB:</a:t>
            </a:r>
            <a:endParaRPr lang="es-ES" sz="6400" b="1" i="1" dirty="0" smtClean="0">
              <a:latin typeface="Arial" pitchFamily="34" charset="0"/>
              <a:cs typeface="Arial" pitchFamily="34" charset="0"/>
            </a:endParaRPr>
          </a:p>
          <a:p>
            <a:r>
              <a:rPr lang="es-ES" sz="6400" dirty="0" smtClean="0">
                <a:latin typeface="Arial" pitchFamily="34" charset="0"/>
                <a:cs typeface="Arial" pitchFamily="34" charset="0"/>
              </a:rPr>
              <a:t>Resistencia, fuerza, velocidad y flexibilidad </a:t>
            </a:r>
            <a:endParaRPr lang="es-ES" sz="6400" b="1" i="1" dirty="0" smtClean="0">
              <a:latin typeface="Arial" pitchFamily="34" charset="0"/>
              <a:cs typeface="Arial" pitchFamily="34" charset="0"/>
            </a:endParaRPr>
          </a:p>
          <a:p>
            <a:r>
              <a:rPr lang="es-ES" sz="6400" dirty="0" smtClean="0">
                <a:latin typeface="Arial" pitchFamily="34" charset="0"/>
                <a:cs typeface="Arial" pitchFamily="34" charset="0"/>
              </a:rPr>
              <a:t>Coordinación, equilibrio y agilidad</a:t>
            </a:r>
          </a:p>
          <a:p>
            <a:r>
              <a:rPr lang="es-ES" sz="6400" dirty="0" smtClean="0">
                <a:latin typeface="Arial" pitchFamily="34" charset="0"/>
                <a:cs typeface="Arial" pitchFamily="34" charset="0"/>
              </a:rPr>
              <a:t>Desplazamientos, saltos, giros, lanzamientos y recepciones</a:t>
            </a:r>
          </a:p>
          <a:p>
            <a:pPr>
              <a:buFont typeface="Wingdings" pitchFamily="2" charset="2"/>
              <a:buChar char="Ø"/>
            </a:pPr>
            <a:r>
              <a:rPr lang="es-ES" sz="6400" b="1" i="1" dirty="0" smtClean="0">
                <a:latin typeface="Arial" pitchFamily="34" charset="0"/>
                <a:cs typeface="Arial" pitchFamily="34" charset="0"/>
              </a:rPr>
              <a:t>MEJORAR LAS FUNCIONES ORGÁNICAS:</a:t>
            </a:r>
          </a:p>
          <a:p>
            <a:r>
              <a:rPr lang="es-ES" sz="6400" dirty="0" smtClean="0">
                <a:latin typeface="Arial" pitchFamily="34" charset="0"/>
                <a:cs typeface="Arial" pitchFamily="34" charset="0"/>
              </a:rPr>
              <a:t>Respiratoria (inspiración y espiración)</a:t>
            </a:r>
          </a:p>
          <a:p>
            <a:r>
              <a:rPr lang="es-ES" sz="6400" dirty="0" smtClean="0">
                <a:latin typeface="Arial" pitchFamily="34" charset="0"/>
                <a:cs typeface="Arial" pitchFamily="34" charset="0"/>
              </a:rPr>
              <a:t>Cardiovascular (rendimiento cardíaco y circulación sanguínea)</a:t>
            </a:r>
          </a:p>
          <a:p>
            <a:r>
              <a:rPr lang="es-ES" sz="6400" dirty="0" smtClean="0">
                <a:latin typeface="Arial" pitchFamily="34" charset="0"/>
                <a:cs typeface="Arial" pitchFamily="34" charset="0"/>
              </a:rPr>
              <a:t>Digestiva (musculatura de faja abdominal)</a:t>
            </a:r>
          </a:p>
          <a:p>
            <a:r>
              <a:rPr lang="es-ES" sz="6400" dirty="0" smtClean="0">
                <a:latin typeface="Arial" pitchFamily="34" charset="0"/>
                <a:cs typeface="Arial" pitchFamily="34" charset="0"/>
              </a:rPr>
              <a:t>Perceptivo-motriz (control postural)</a:t>
            </a:r>
          </a:p>
          <a:p>
            <a:pPr>
              <a:buFont typeface="Wingdings" pitchFamily="2" charset="2"/>
              <a:buChar char="Ø"/>
            </a:pPr>
            <a:r>
              <a:rPr lang="es-ES" sz="6400" b="1" i="1" dirty="0" smtClean="0">
                <a:latin typeface="Arial" pitchFamily="34" charset="0"/>
                <a:cs typeface="Arial" pitchFamily="34" charset="0"/>
              </a:rPr>
              <a:t>MEJORAR LOS COMPORTAMIENTOS HIGIÉNICO-UTILITARIOS:</a:t>
            </a:r>
          </a:p>
          <a:p>
            <a:r>
              <a:rPr lang="es-ES" sz="6400" dirty="0" smtClean="0">
                <a:latin typeface="Arial" pitchFamily="34" charset="0"/>
                <a:cs typeface="Arial" pitchFamily="34" charset="0"/>
              </a:rPr>
              <a:t>Fomentar un estilo de vida activo</a:t>
            </a:r>
          </a:p>
          <a:p>
            <a:r>
              <a:rPr lang="es-ES" sz="6400" dirty="0" smtClean="0">
                <a:latin typeface="Arial" pitchFamily="34" charset="0"/>
                <a:cs typeface="Arial" pitchFamily="34" charset="0"/>
              </a:rPr>
              <a:t>Ocupación del tiempo libre de forma saludable</a:t>
            </a:r>
          </a:p>
          <a:p>
            <a:r>
              <a:rPr lang="es-ES" sz="6400" dirty="0" smtClean="0">
                <a:latin typeface="Arial" pitchFamily="34" charset="0"/>
                <a:cs typeface="Arial" pitchFamily="34" charset="0"/>
              </a:rPr>
              <a:t>Mejorar la higiene personal, alimentación, sueño…</a:t>
            </a:r>
          </a:p>
          <a:p>
            <a:pPr>
              <a:buFont typeface="Wingdings" pitchFamily="2" charset="2"/>
              <a:buChar char="Ø"/>
            </a:pPr>
            <a:r>
              <a:rPr lang="es-ES" sz="6400" b="1" i="1" dirty="0" smtClean="0">
                <a:latin typeface="Arial" pitchFamily="34" charset="0"/>
                <a:cs typeface="Arial" pitchFamily="34" charset="0"/>
              </a:rPr>
              <a:t>FAVORECER EL EQUILIBRIO PSICO-SOCIAL:</a:t>
            </a:r>
          </a:p>
          <a:p>
            <a:r>
              <a:rPr lang="es-ES" sz="6400" dirty="0" smtClean="0">
                <a:latin typeface="Arial" pitchFamily="34" charset="0"/>
                <a:cs typeface="Arial" pitchFamily="34" charset="0"/>
              </a:rPr>
              <a:t>Realizar actividades divertidas y motivadoras</a:t>
            </a:r>
          </a:p>
          <a:p>
            <a:r>
              <a:rPr lang="es-ES" sz="6400" dirty="0" smtClean="0">
                <a:latin typeface="Arial" pitchFamily="34" charset="0"/>
                <a:cs typeface="Arial" pitchFamily="34" charset="0"/>
              </a:rPr>
              <a:t>Incrementar y mejorar las relaciones sociales</a:t>
            </a:r>
          </a:p>
          <a:p>
            <a:r>
              <a:rPr lang="es-ES" sz="6400" dirty="0" smtClean="0">
                <a:latin typeface="Arial" pitchFamily="34" charset="0"/>
                <a:cs typeface="Arial" pitchFamily="34" charset="0"/>
              </a:rPr>
              <a:t>Prevenir y contrarrestar estados de ansiedad y estrés</a:t>
            </a:r>
          </a:p>
          <a:p>
            <a:r>
              <a:rPr lang="es-ES" sz="6400" dirty="0" smtClean="0">
                <a:latin typeface="Arial" pitchFamily="34" charset="0"/>
                <a:cs typeface="Arial" pitchFamily="34" charset="0"/>
              </a:rPr>
              <a:t>Favorecer la armonía cuerpo-mente </a:t>
            </a:r>
            <a:br>
              <a:rPr lang="es-ES" sz="6400" dirty="0" smtClean="0">
                <a:latin typeface="Arial" pitchFamily="34" charset="0"/>
                <a:cs typeface="Arial" pitchFamily="34" charset="0"/>
              </a:rPr>
            </a:br>
            <a:endParaRPr lang="es-ES" sz="6400" dirty="0" smtClean="0">
              <a:latin typeface="Arial" pitchFamily="34" charset="0"/>
              <a:cs typeface="Arial" pitchFamily="34" charset="0"/>
            </a:endParaRPr>
          </a:p>
          <a:p>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CONTENIDOS</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a:xfrm>
            <a:off x="357158" y="1285860"/>
            <a:ext cx="8472518" cy="4525963"/>
          </a:xfrm>
        </p:spPr>
        <p:txBody>
          <a:bodyPr>
            <a:normAutofit fontScale="25000" lnSpcReduction="20000"/>
          </a:bodyPr>
          <a:lstStyle/>
          <a:p>
            <a:pPr>
              <a:buFont typeface="Wingdings" pitchFamily="2" charset="2"/>
              <a:buChar char="Ø"/>
            </a:pPr>
            <a:r>
              <a:rPr lang="es-ES" sz="6400" b="1" u="sng" dirty="0" smtClean="0">
                <a:latin typeface="Arial" pitchFamily="34" charset="0"/>
                <a:cs typeface="Arial" pitchFamily="34" charset="0"/>
              </a:rPr>
              <a:t>TÉCNICOS</a:t>
            </a:r>
            <a:endParaRPr lang="es-ES" sz="6400" b="1" dirty="0" smtClean="0">
              <a:latin typeface="Arial" pitchFamily="34" charset="0"/>
              <a:cs typeface="Arial" pitchFamily="34" charset="0"/>
            </a:endParaRPr>
          </a:p>
          <a:p>
            <a:r>
              <a:rPr lang="es-ES" sz="6400" dirty="0" smtClean="0">
                <a:latin typeface="Arial" pitchFamily="34" charset="0"/>
                <a:cs typeface="Arial" pitchFamily="34" charset="0"/>
              </a:rPr>
              <a:t>Higiene postural: explicación y demostración de puntos clave de cada ejercicio</a:t>
            </a:r>
          </a:p>
          <a:p>
            <a:r>
              <a:rPr lang="es-ES" sz="6400" dirty="0" err="1" smtClean="0">
                <a:latin typeface="Arial" pitchFamily="34" charset="0"/>
                <a:cs typeface="Arial" pitchFamily="34" charset="0"/>
              </a:rPr>
              <a:t>Feedback</a:t>
            </a:r>
            <a:r>
              <a:rPr lang="es-ES" sz="6400" dirty="0" smtClean="0">
                <a:latin typeface="Arial" pitchFamily="34" charset="0"/>
                <a:cs typeface="Arial" pitchFamily="34" charset="0"/>
              </a:rPr>
              <a:t>: dar correcciones continuas a los alumnos</a:t>
            </a:r>
          </a:p>
          <a:p>
            <a:r>
              <a:rPr lang="es-ES" sz="6400" dirty="0" smtClean="0">
                <a:latin typeface="Arial" pitchFamily="34" charset="0"/>
                <a:cs typeface="Arial" pitchFamily="34" charset="0"/>
              </a:rPr>
              <a:t>Seguridad: adaptar los ejercicios al nivel del usuario (evitar lesiones)</a:t>
            </a:r>
          </a:p>
          <a:p>
            <a:r>
              <a:rPr lang="es-ES" sz="6400" dirty="0" smtClean="0">
                <a:latin typeface="Arial" pitchFamily="34" charset="0"/>
                <a:cs typeface="Arial" pitchFamily="34" charset="0"/>
              </a:rPr>
              <a:t>Habilidades natatorias: flotación, propulsión, deslizamiento, buceo, deportes acuáticos</a:t>
            </a:r>
          </a:p>
          <a:p>
            <a:pPr>
              <a:buNone/>
            </a:pPr>
            <a:endParaRPr lang="es-ES" sz="6400" dirty="0" smtClean="0">
              <a:latin typeface="Arial" pitchFamily="34" charset="0"/>
              <a:cs typeface="Arial" pitchFamily="34" charset="0"/>
            </a:endParaRPr>
          </a:p>
          <a:p>
            <a:pPr>
              <a:buFont typeface="Wingdings" pitchFamily="2" charset="2"/>
              <a:buChar char="Ø"/>
            </a:pPr>
            <a:r>
              <a:rPr lang="es-ES" sz="6400" b="1" u="sng" dirty="0" smtClean="0">
                <a:latin typeface="Arial" pitchFamily="34" charset="0"/>
                <a:cs typeface="Arial" pitchFamily="34" charset="0"/>
              </a:rPr>
              <a:t>FÍSICOS</a:t>
            </a:r>
          </a:p>
          <a:p>
            <a:r>
              <a:rPr lang="es-ES" sz="6400" dirty="0" smtClean="0">
                <a:latin typeface="Arial" pitchFamily="34" charset="0"/>
                <a:cs typeface="Arial" pitchFamily="34" charset="0"/>
              </a:rPr>
              <a:t>Capacidades físicas básicas (</a:t>
            </a:r>
            <a:r>
              <a:rPr lang="es-ES" sz="6400" b="1" dirty="0" smtClean="0">
                <a:solidFill>
                  <a:srgbClr val="92D050"/>
                </a:solidFill>
                <a:latin typeface="Arial" pitchFamily="34" charset="0"/>
                <a:cs typeface="Arial" pitchFamily="34" charset="0"/>
              </a:rPr>
              <a:t>BENEFICIOS</a:t>
            </a:r>
            <a:r>
              <a:rPr lang="es-ES" sz="6400" dirty="0" smtClean="0">
                <a:latin typeface="Arial" pitchFamily="34" charset="0"/>
                <a:cs typeface="Arial" pitchFamily="34" charset="0"/>
              </a:rPr>
              <a:t>)</a:t>
            </a:r>
          </a:p>
          <a:p>
            <a:r>
              <a:rPr lang="es-ES" sz="6400" dirty="0" smtClean="0">
                <a:latin typeface="Arial" pitchFamily="34" charset="0"/>
                <a:cs typeface="Arial" pitchFamily="34" charset="0"/>
              </a:rPr>
              <a:t>Cualidades motrices</a:t>
            </a:r>
          </a:p>
          <a:p>
            <a:r>
              <a:rPr lang="es-ES" sz="6400" dirty="0" smtClean="0">
                <a:latin typeface="Arial" pitchFamily="34" charset="0"/>
                <a:cs typeface="Arial" pitchFamily="34" charset="0"/>
              </a:rPr>
              <a:t>Habilidades motrices básicas</a:t>
            </a:r>
          </a:p>
          <a:p>
            <a:r>
              <a:rPr lang="es-ES" sz="6400" dirty="0" smtClean="0">
                <a:latin typeface="Arial" pitchFamily="34" charset="0"/>
                <a:cs typeface="Arial" pitchFamily="34" charset="0"/>
              </a:rPr>
              <a:t>Sistemas </a:t>
            </a:r>
            <a:r>
              <a:rPr lang="es-ES" sz="6400" dirty="0" err="1" smtClean="0">
                <a:latin typeface="Arial" pitchFamily="34" charset="0"/>
                <a:cs typeface="Arial" pitchFamily="34" charset="0"/>
              </a:rPr>
              <a:t>cardiorespiratorio</a:t>
            </a:r>
            <a:r>
              <a:rPr lang="es-ES" sz="6400" dirty="0" smtClean="0">
                <a:latin typeface="Arial" pitchFamily="34" charset="0"/>
                <a:cs typeface="Arial" pitchFamily="34" charset="0"/>
              </a:rPr>
              <a:t>, músculo-esquelético, digestivo, nervioso…</a:t>
            </a:r>
          </a:p>
          <a:p>
            <a:pPr>
              <a:buNone/>
            </a:pPr>
            <a:endParaRPr lang="es-ES" sz="6400" dirty="0" smtClean="0">
              <a:latin typeface="Arial" pitchFamily="34" charset="0"/>
              <a:cs typeface="Arial" pitchFamily="34" charset="0"/>
            </a:endParaRPr>
          </a:p>
          <a:p>
            <a:pPr>
              <a:buFont typeface="Wingdings" pitchFamily="2" charset="2"/>
              <a:buChar char="Ø"/>
            </a:pPr>
            <a:r>
              <a:rPr lang="es-ES" sz="6400" b="1" u="sng" dirty="0" smtClean="0">
                <a:latin typeface="Arial" pitchFamily="34" charset="0"/>
                <a:cs typeface="Arial" pitchFamily="34" charset="0"/>
              </a:rPr>
              <a:t>COGNITIVOS</a:t>
            </a:r>
          </a:p>
          <a:p>
            <a:r>
              <a:rPr lang="es-ES" sz="6400" dirty="0" smtClean="0">
                <a:latin typeface="Arial" pitchFamily="34" charset="0"/>
                <a:cs typeface="Arial" pitchFamily="34" charset="0"/>
              </a:rPr>
              <a:t>Concentración: atención, memoria, toma de decisión…</a:t>
            </a:r>
          </a:p>
          <a:p>
            <a:r>
              <a:rPr lang="es-ES" sz="6400" dirty="0" smtClean="0">
                <a:latin typeface="Arial" pitchFamily="34" charset="0"/>
                <a:cs typeface="Arial" pitchFamily="34" charset="0"/>
              </a:rPr>
              <a:t>Motivación: logro de objetivos, superación de retos…</a:t>
            </a:r>
          </a:p>
          <a:p>
            <a:r>
              <a:rPr lang="es-ES" sz="6400" dirty="0" smtClean="0">
                <a:latin typeface="Arial" pitchFamily="34" charset="0"/>
                <a:cs typeface="Arial" pitchFamily="34" charset="0"/>
              </a:rPr>
              <a:t>Relajación: respiración, masaje…</a:t>
            </a:r>
          </a:p>
          <a:p>
            <a:pPr>
              <a:buNone/>
            </a:pPr>
            <a:endParaRPr lang="es-ES" sz="6400" dirty="0" smtClean="0">
              <a:latin typeface="Arial" pitchFamily="34" charset="0"/>
              <a:cs typeface="Arial" pitchFamily="34" charset="0"/>
            </a:endParaRPr>
          </a:p>
          <a:p>
            <a:pPr>
              <a:buFont typeface="Wingdings" pitchFamily="2" charset="2"/>
              <a:buChar char="Ø"/>
            </a:pPr>
            <a:r>
              <a:rPr lang="es-ES" sz="6400" b="1" u="sng" dirty="0" smtClean="0">
                <a:latin typeface="Arial" pitchFamily="34" charset="0"/>
                <a:cs typeface="Arial" pitchFamily="34" charset="0"/>
              </a:rPr>
              <a:t>SOCIALES</a:t>
            </a:r>
          </a:p>
          <a:p>
            <a:r>
              <a:rPr lang="es-ES" sz="6400" dirty="0" smtClean="0">
                <a:latin typeface="Arial" pitchFamily="34" charset="0"/>
                <a:cs typeface="Arial" pitchFamily="34" charset="0"/>
              </a:rPr>
              <a:t>Autonomía: autocontrol y conocimiento de uno mismo</a:t>
            </a:r>
          </a:p>
          <a:p>
            <a:r>
              <a:rPr lang="es-ES" sz="6400" dirty="0" smtClean="0">
                <a:latin typeface="Arial" pitchFamily="34" charset="0"/>
                <a:cs typeface="Arial" pitchFamily="34" charset="0"/>
              </a:rPr>
              <a:t>Participación y comunicación: trabajo en grupos reducidos</a:t>
            </a:r>
          </a:p>
          <a:p>
            <a:pPr>
              <a:buFont typeface="Wingdings" pitchFamily="2" charset="2"/>
              <a:buChar char="Ø"/>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600" dirty="0" smtClean="0">
                <a:solidFill>
                  <a:srgbClr val="92D050"/>
                </a:solidFill>
                <a:latin typeface="Arial" pitchFamily="34" charset="0"/>
                <a:cs typeface="Arial" pitchFamily="34" charset="0"/>
              </a:rPr>
              <a:t>BENEFICIOS DEL TRABAJO DE LAS CAPACIDADES FISICAS BASICAS</a:t>
            </a:r>
            <a:endParaRPr lang="es-ES" sz="3600" dirty="0">
              <a:solidFill>
                <a:srgbClr val="92D050"/>
              </a:solidFill>
              <a:latin typeface="Arial" pitchFamily="34" charset="0"/>
              <a:cs typeface="Arial" pitchFamily="34" charset="0"/>
            </a:endParaRPr>
          </a:p>
        </p:txBody>
      </p:sp>
      <p:sp>
        <p:nvSpPr>
          <p:cNvPr id="3" name="2 Marcador de contenido"/>
          <p:cNvSpPr>
            <a:spLocks noGrp="1"/>
          </p:cNvSpPr>
          <p:nvPr>
            <p:ph idx="1"/>
          </p:nvPr>
        </p:nvSpPr>
        <p:spPr/>
        <p:txBody>
          <a:bodyPr/>
          <a:lstStyle/>
          <a:p>
            <a:pPr>
              <a:buFont typeface="Wingdings" pitchFamily="2" charset="2"/>
              <a:buChar char="Ø"/>
            </a:pPr>
            <a:r>
              <a:rPr lang="es-ES" u="sng" dirty="0" smtClean="0">
                <a:latin typeface="Arial" pitchFamily="34" charset="0"/>
                <a:cs typeface="Arial" pitchFamily="34" charset="0"/>
              </a:rPr>
              <a:t>FUERZA</a:t>
            </a:r>
            <a:r>
              <a:rPr lang="es-ES" dirty="0" smtClean="0">
                <a:latin typeface="Arial" pitchFamily="34" charset="0"/>
                <a:cs typeface="Arial" pitchFamily="34" charset="0"/>
              </a:rPr>
              <a:t>:</a:t>
            </a:r>
          </a:p>
          <a:p>
            <a:r>
              <a:rPr lang="es-ES" dirty="0" smtClean="0">
                <a:latin typeface="Arial" pitchFamily="34" charset="0"/>
                <a:cs typeface="Arial" pitchFamily="34" charset="0"/>
              </a:rPr>
              <a:t>Incremento de la masa muscular</a:t>
            </a:r>
          </a:p>
          <a:p>
            <a:r>
              <a:rPr lang="es-ES" dirty="0" smtClean="0">
                <a:latin typeface="Arial" pitchFamily="34" charset="0"/>
                <a:cs typeface="Arial" pitchFamily="34" charset="0"/>
              </a:rPr>
              <a:t>Incremento del metabolismo basal</a:t>
            </a:r>
          </a:p>
          <a:p>
            <a:r>
              <a:rPr lang="es-ES" dirty="0" smtClean="0">
                <a:latin typeface="Arial" pitchFamily="34" charset="0"/>
                <a:cs typeface="Arial" pitchFamily="34" charset="0"/>
              </a:rPr>
              <a:t>Refuerzo de tendones y ligamentos </a:t>
            </a:r>
          </a:p>
          <a:p>
            <a:r>
              <a:rPr lang="es-ES" dirty="0" smtClean="0">
                <a:latin typeface="Arial" pitchFamily="34" charset="0"/>
                <a:cs typeface="Arial" pitchFamily="34" charset="0"/>
              </a:rPr>
              <a:t>Mejora el control postural</a:t>
            </a:r>
          </a:p>
          <a:p>
            <a:r>
              <a:rPr lang="es-ES" dirty="0" smtClean="0">
                <a:latin typeface="Arial" pitchFamily="34" charset="0"/>
                <a:cs typeface="Arial" pitchFamily="34" charset="0"/>
              </a:rPr>
              <a:t>Reduce riesgo de osteoporosis </a:t>
            </a: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600" dirty="0" smtClean="0">
                <a:solidFill>
                  <a:srgbClr val="92D050"/>
                </a:solidFill>
                <a:latin typeface="Arial" pitchFamily="34" charset="0"/>
                <a:cs typeface="Arial" pitchFamily="34" charset="0"/>
              </a:rPr>
              <a:t>BENEFICIOS DEL TRABAJO DE LAS CAPACIDADES FISICAS BASICAS</a:t>
            </a:r>
            <a:endParaRPr lang="es-ES" sz="3600" dirty="0">
              <a:solidFill>
                <a:srgbClr val="92D050"/>
              </a:solidFill>
              <a:latin typeface="Arial" pitchFamily="34" charset="0"/>
              <a:cs typeface="Arial" pitchFamily="34" charset="0"/>
            </a:endParaRPr>
          </a:p>
        </p:txBody>
      </p:sp>
      <p:sp>
        <p:nvSpPr>
          <p:cNvPr id="3" name="2 Marcador de contenido"/>
          <p:cNvSpPr>
            <a:spLocks noGrp="1"/>
          </p:cNvSpPr>
          <p:nvPr>
            <p:ph idx="1"/>
          </p:nvPr>
        </p:nvSpPr>
        <p:spPr/>
        <p:txBody>
          <a:bodyPr/>
          <a:lstStyle/>
          <a:p>
            <a:pPr>
              <a:buFont typeface="Wingdings" pitchFamily="2" charset="2"/>
              <a:buChar char="Ø"/>
            </a:pPr>
            <a:r>
              <a:rPr lang="es-ES" u="sng" dirty="0" smtClean="0">
                <a:latin typeface="Arial" pitchFamily="34" charset="0"/>
                <a:cs typeface="Arial" pitchFamily="34" charset="0"/>
              </a:rPr>
              <a:t>RESISTENCIA</a:t>
            </a:r>
            <a:r>
              <a:rPr lang="es-ES" dirty="0" smtClean="0">
                <a:latin typeface="Arial" pitchFamily="34" charset="0"/>
                <a:cs typeface="Arial" pitchFamily="34" charset="0"/>
              </a:rPr>
              <a:t>:</a:t>
            </a:r>
          </a:p>
          <a:p>
            <a:r>
              <a:rPr lang="es-ES" dirty="0" smtClean="0">
                <a:latin typeface="Arial" pitchFamily="34" charset="0"/>
                <a:cs typeface="Arial" pitchFamily="34" charset="0"/>
              </a:rPr>
              <a:t>Mejora la circulación sanguínea</a:t>
            </a:r>
          </a:p>
          <a:p>
            <a:r>
              <a:rPr lang="es-ES" dirty="0" smtClean="0">
                <a:latin typeface="Arial" pitchFamily="34" charset="0"/>
                <a:cs typeface="Arial" pitchFamily="34" charset="0"/>
              </a:rPr>
              <a:t>Aumenta la capacidad funcional (órganos)</a:t>
            </a:r>
          </a:p>
          <a:p>
            <a:r>
              <a:rPr lang="es-ES" dirty="0" smtClean="0">
                <a:latin typeface="Arial" pitchFamily="34" charset="0"/>
                <a:cs typeface="Arial" pitchFamily="34" charset="0"/>
              </a:rPr>
              <a:t>Reduce los niveles de colesterol total</a:t>
            </a:r>
          </a:p>
          <a:p>
            <a:r>
              <a:rPr lang="es-ES" dirty="0" smtClean="0">
                <a:latin typeface="Arial" pitchFamily="34" charset="0"/>
                <a:cs typeface="Arial" pitchFamily="34" charset="0"/>
              </a:rPr>
              <a:t>Reduce la grasa corporal</a:t>
            </a:r>
          </a:p>
          <a:p>
            <a:r>
              <a:rPr lang="es-ES" dirty="0" smtClean="0">
                <a:latin typeface="Arial" pitchFamily="34" charset="0"/>
                <a:cs typeface="Arial" pitchFamily="34" charset="0"/>
              </a:rPr>
              <a:t>Reduce la frecuencia cardíaca de reposo</a:t>
            </a:r>
          </a:p>
          <a:p>
            <a:r>
              <a:rPr lang="es-ES" dirty="0" smtClean="0">
                <a:latin typeface="Arial" pitchFamily="34" charset="0"/>
                <a:cs typeface="Arial" pitchFamily="34" charset="0"/>
              </a:rPr>
              <a:t>Reduce la ansiedad y la depresión</a:t>
            </a:r>
          </a:p>
          <a:p>
            <a:endParaRPr lang="es-ES" dirty="0" smtClean="0"/>
          </a:p>
          <a:p>
            <a:endParaRPr lang="es-ES" dirty="0" smtClean="0"/>
          </a:p>
          <a:p>
            <a:endParaRPr lang="es-E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600" dirty="0" smtClean="0">
                <a:solidFill>
                  <a:srgbClr val="92D050"/>
                </a:solidFill>
                <a:latin typeface="Arial" pitchFamily="34" charset="0"/>
                <a:cs typeface="Arial" pitchFamily="34" charset="0"/>
              </a:rPr>
              <a:t>BENEFICIOS DEL TRABAJO DE LAS CAPACIDADES FISICAS BASICAS</a:t>
            </a:r>
            <a:endParaRPr lang="es-ES" sz="3600" dirty="0">
              <a:solidFill>
                <a:srgbClr val="92D05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92500" lnSpcReduction="10000"/>
          </a:bodyPr>
          <a:lstStyle/>
          <a:p>
            <a:pPr>
              <a:buFont typeface="Wingdings" pitchFamily="2" charset="2"/>
              <a:buChar char="Ø"/>
            </a:pPr>
            <a:r>
              <a:rPr lang="es-ES" u="sng" dirty="0" smtClean="0">
                <a:latin typeface="Arial" pitchFamily="34" charset="0"/>
                <a:cs typeface="Arial" pitchFamily="34" charset="0"/>
              </a:rPr>
              <a:t>FLEXIBILIDAD</a:t>
            </a:r>
            <a:r>
              <a:rPr lang="es-ES" dirty="0" smtClean="0">
                <a:latin typeface="Arial" pitchFamily="34" charset="0"/>
                <a:cs typeface="Arial" pitchFamily="34" charset="0"/>
              </a:rPr>
              <a:t>:</a:t>
            </a:r>
          </a:p>
          <a:p>
            <a:pPr algn="just"/>
            <a:r>
              <a:rPr lang="es-ES" dirty="0" smtClean="0">
                <a:latin typeface="Arial" pitchFamily="34" charset="0"/>
                <a:cs typeface="Arial" pitchFamily="34" charset="0"/>
              </a:rPr>
              <a:t>Mejora la postura corporal</a:t>
            </a:r>
          </a:p>
          <a:p>
            <a:pPr algn="just"/>
            <a:r>
              <a:rPr lang="es-ES" dirty="0" smtClean="0">
                <a:latin typeface="Arial" pitchFamily="34" charset="0"/>
                <a:cs typeface="Arial" pitchFamily="34" charset="0"/>
              </a:rPr>
              <a:t>Aumenta la amplitud de movimientos de las articulaciones</a:t>
            </a:r>
          </a:p>
          <a:p>
            <a:pPr algn="just"/>
            <a:r>
              <a:rPr lang="es-ES" dirty="0" smtClean="0">
                <a:latin typeface="Arial" pitchFamily="34" charset="0"/>
                <a:cs typeface="Arial" pitchFamily="34" charset="0"/>
              </a:rPr>
              <a:t>Previene posibles lesiones por desequilibrios musculares</a:t>
            </a:r>
          </a:p>
          <a:p>
            <a:pPr algn="just"/>
            <a:r>
              <a:rPr lang="es-ES" dirty="0" smtClean="0">
                <a:latin typeface="Arial" pitchFamily="34" charset="0"/>
                <a:cs typeface="Arial" pitchFamily="34" charset="0"/>
              </a:rPr>
              <a:t>Facilita el riego sanguíneo de los músculos</a:t>
            </a:r>
          </a:p>
          <a:p>
            <a:pPr algn="just"/>
            <a:r>
              <a:rPr lang="es-ES" dirty="0" smtClean="0">
                <a:latin typeface="Arial" pitchFamily="34" charset="0"/>
                <a:cs typeface="Arial" pitchFamily="34" charset="0"/>
              </a:rPr>
              <a:t>Reduce la aparición de dolor muscular </a:t>
            </a:r>
            <a:r>
              <a:rPr lang="es-ES" dirty="0" err="1" smtClean="0">
                <a:latin typeface="Arial" pitchFamily="34" charset="0"/>
                <a:cs typeface="Arial" pitchFamily="34" charset="0"/>
              </a:rPr>
              <a:t>postejercicio</a:t>
            </a:r>
            <a:r>
              <a:rPr lang="es-ES" dirty="0" smtClean="0">
                <a:latin typeface="Arial" pitchFamily="34" charset="0"/>
                <a:cs typeface="Arial" pitchFamily="34" charset="0"/>
              </a:rPr>
              <a:t> (agujetas)</a:t>
            </a:r>
          </a:p>
          <a:p>
            <a:endParaRPr lang="es-ES" dirty="0" smtClean="0"/>
          </a:p>
          <a:p>
            <a:endParaRPr lang="es-E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latin typeface="Arial" pitchFamily="34" charset="0"/>
                <a:cs typeface="Arial" pitchFamily="34" charset="0"/>
              </a:rPr>
              <a:t>METODOLOGÍA</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47500" lnSpcReduction="20000"/>
          </a:bodyPr>
          <a:lstStyle/>
          <a:p>
            <a:pPr marL="0" algn="just">
              <a:buNone/>
            </a:pPr>
            <a:r>
              <a:rPr lang="es-ES" dirty="0" smtClean="0">
                <a:latin typeface="Arial" pitchFamily="34" charset="0"/>
                <a:cs typeface="Arial" pitchFamily="34" charset="0"/>
              </a:rPr>
              <a:t>Para la organización y programación de actividades debemos tener en cuenta una serie de orientaciones didácticas:</a:t>
            </a:r>
          </a:p>
          <a:p>
            <a:pPr algn="just">
              <a:buFont typeface="Wingdings" pitchFamily="2" charset="2"/>
              <a:buChar char="Ø"/>
            </a:pPr>
            <a:r>
              <a:rPr lang="es-ES" b="1" dirty="0" smtClean="0">
                <a:latin typeface="Arial" pitchFamily="34" charset="0"/>
                <a:cs typeface="Arial" pitchFamily="34" charset="0"/>
              </a:rPr>
              <a:t>MOTIVACIÓN</a:t>
            </a:r>
            <a:r>
              <a:rPr lang="es-ES" dirty="0" smtClean="0">
                <a:latin typeface="Arial" pitchFamily="34" charset="0"/>
                <a:cs typeface="Arial" pitchFamily="34" charset="0"/>
              </a:rPr>
              <a:t>: debemos motivar a nuestros alumnos para que el proceso de enseñanza-aprendizaje sea efectivo y poder seguir mejorando (unidad funcional: cuerpo-mente)</a:t>
            </a:r>
          </a:p>
          <a:p>
            <a:pPr algn="just">
              <a:buFont typeface="Wingdings" pitchFamily="2" charset="2"/>
              <a:buChar char="Ø"/>
            </a:pPr>
            <a:r>
              <a:rPr lang="es-ES" b="1" dirty="0" smtClean="0">
                <a:latin typeface="Arial" pitchFamily="34" charset="0"/>
                <a:cs typeface="Arial" pitchFamily="34" charset="0"/>
              </a:rPr>
              <a:t>GRUPOS DE NIVEL</a:t>
            </a:r>
            <a:r>
              <a:rPr lang="es-ES" dirty="0" smtClean="0">
                <a:latin typeface="Arial" pitchFamily="34" charset="0"/>
                <a:cs typeface="Arial" pitchFamily="34" charset="0"/>
              </a:rPr>
              <a:t>: debemos organizar y distribuir a los alumnos en grupos homogéneos (iniciación, avanzado y experto) para que los ejercicios se adecúen a su nivel</a:t>
            </a:r>
          </a:p>
          <a:p>
            <a:pPr algn="just">
              <a:buFont typeface="Wingdings" pitchFamily="2" charset="2"/>
              <a:buChar char="Ø"/>
            </a:pPr>
            <a:r>
              <a:rPr lang="es-ES" b="1" dirty="0" smtClean="0">
                <a:latin typeface="Arial" pitchFamily="34" charset="0"/>
                <a:cs typeface="Arial" pitchFamily="34" charset="0"/>
              </a:rPr>
              <a:t>PROGRESIÓN</a:t>
            </a:r>
            <a:r>
              <a:rPr lang="es-ES" dirty="0" smtClean="0">
                <a:latin typeface="Arial" pitchFamily="34" charset="0"/>
                <a:cs typeface="Arial" pitchFamily="34" charset="0"/>
              </a:rPr>
              <a:t>: debemos proponer tareas que los alumnos sean capaces de realizar y estructurar la progresión de dificultad en función de los avances que se van obteniendo durante las sesiones.</a:t>
            </a:r>
          </a:p>
          <a:p>
            <a:pPr algn="just">
              <a:buFont typeface="Wingdings" pitchFamily="2" charset="2"/>
              <a:buChar char="Ø"/>
            </a:pPr>
            <a:r>
              <a:rPr lang="es-ES" b="1" dirty="0" smtClean="0">
                <a:latin typeface="Arial" pitchFamily="34" charset="0"/>
                <a:cs typeface="Arial" pitchFamily="34" charset="0"/>
              </a:rPr>
              <a:t>INDIVIDUALIZACIÓN</a:t>
            </a:r>
            <a:r>
              <a:rPr lang="es-ES" dirty="0" smtClean="0">
                <a:latin typeface="Arial" pitchFamily="34" charset="0"/>
                <a:cs typeface="Arial" pitchFamily="34" charset="0"/>
              </a:rPr>
              <a:t>: debemos lograr que cada alumno mejore su condición física en relación al punto de partida, por lo que la evaluación inicial es fundamental.</a:t>
            </a:r>
          </a:p>
          <a:p>
            <a:pPr algn="just">
              <a:buFont typeface="Wingdings" pitchFamily="2" charset="2"/>
              <a:buChar char="Ø"/>
            </a:pPr>
            <a:r>
              <a:rPr lang="es-ES" b="1" dirty="0" smtClean="0">
                <a:latin typeface="Arial" pitchFamily="34" charset="0"/>
                <a:cs typeface="Arial" pitchFamily="34" charset="0"/>
              </a:rPr>
              <a:t>APRENDIZAJE SIGNIFICATIVO</a:t>
            </a:r>
            <a:r>
              <a:rPr lang="es-ES" dirty="0" smtClean="0">
                <a:latin typeface="Arial" pitchFamily="34" charset="0"/>
                <a:cs typeface="Arial" pitchFamily="34" charset="0"/>
              </a:rPr>
              <a:t>: debemos lograr que el alumno conozca el porqué y para qué se realizan las tareas de tal forma que vayan conociendo el funcionamiento de su propio cuerpo.</a:t>
            </a:r>
          </a:p>
          <a:p>
            <a:pPr algn="just">
              <a:buFont typeface="Wingdings" pitchFamily="2" charset="2"/>
              <a:buChar char="Ø"/>
            </a:pPr>
            <a:r>
              <a:rPr lang="es-ES" b="1" dirty="0" smtClean="0">
                <a:latin typeface="Arial" pitchFamily="34" charset="0"/>
                <a:cs typeface="Arial" pitchFamily="34" charset="0"/>
              </a:rPr>
              <a:t>SOCIALIZACIÓN</a:t>
            </a:r>
            <a:r>
              <a:rPr lang="es-ES" dirty="0" smtClean="0">
                <a:latin typeface="Arial" pitchFamily="34" charset="0"/>
                <a:cs typeface="Arial" pitchFamily="34" charset="0"/>
              </a:rPr>
              <a:t>: debemos lograr un buen clima durante las sesiones haciendo que los alumnos interactúen entre ellos. Un ambiente distendido genera fidelidad a la actividad.</a:t>
            </a:r>
          </a:p>
          <a:p>
            <a:pPr algn="just">
              <a:buFont typeface="Wingdings" pitchFamily="2" charset="2"/>
              <a:buChar char="Ø"/>
            </a:pPr>
            <a:r>
              <a:rPr lang="es-ES" b="1" dirty="0" smtClean="0">
                <a:latin typeface="Arial" pitchFamily="34" charset="0"/>
                <a:cs typeface="Arial" pitchFamily="34" charset="0"/>
              </a:rPr>
              <a:t>CREATIVIDAD</a:t>
            </a:r>
            <a:r>
              <a:rPr lang="es-ES" dirty="0" smtClean="0">
                <a:latin typeface="Arial" pitchFamily="34" charset="0"/>
                <a:cs typeface="Arial" pitchFamily="34" charset="0"/>
              </a:rPr>
              <a:t>: debemos evitar la monotonía en las clases variando la organización, métodos de entrenamiento, materiales… El aburrimiento es la principal causa de abandono de nuestros alumnos.</a:t>
            </a:r>
          </a:p>
          <a:p>
            <a:pPr algn="just">
              <a:buFont typeface="Wingdings" pitchFamily="2" charset="2"/>
              <a:buChar char="Ø"/>
            </a:pPr>
            <a:r>
              <a:rPr lang="es-ES" b="1" dirty="0" smtClean="0">
                <a:latin typeface="Arial" pitchFamily="34" charset="0"/>
                <a:cs typeface="Arial" pitchFamily="34" charset="0"/>
              </a:rPr>
              <a:t>CANALES DE INFORMACIÓN</a:t>
            </a:r>
            <a:r>
              <a:rPr lang="es-ES" dirty="0" smtClean="0">
                <a:latin typeface="Arial" pitchFamily="34" charset="0"/>
                <a:cs typeface="Arial" pitchFamily="34" charset="0"/>
              </a:rPr>
              <a:t>: debemos dar buenas explicaciones, hacer demostraciones, usar gráficos… para que los alumnos entiendan perfectamente la ejecución de los ejercicios.</a:t>
            </a:r>
          </a:p>
          <a:p>
            <a:pPr>
              <a:buFont typeface="Wingdings" pitchFamily="2" charset="2"/>
              <a:buChar char="Ø"/>
            </a:pPr>
            <a:endParaRPr lang="es-ES" dirty="0" smtClean="0">
              <a:latin typeface="Arial" pitchFamily="34" charset="0"/>
              <a:cs typeface="Arial" pitchFamily="34" charset="0"/>
            </a:endParaRPr>
          </a:p>
          <a:p>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92D050"/>
                </a:solidFill>
                <a:latin typeface="Arial" pitchFamily="34" charset="0"/>
                <a:cs typeface="Arial" pitchFamily="34" charset="0"/>
              </a:rPr>
              <a:t>ESTILOS DE ENSEÑANZA POR REPRODUCCIÓN</a:t>
            </a:r>
            <a:endParaRPr lang="es-ES" dirty="0">
              <a:solidFill>
                <a:srgbClr val="92D05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85000" lnSpcReduction="10000"/>
          </a:bodyPr>
          <a:lstStyle/>
          <a:p>
            <a:pPr algn="just">
              <a:buFont typeface="Wingdings" pitchFamily="2" charset="2"/>
              <a:buChar char="Ø"/>
            </a:pPr>
            <a:r>
              <a:rPr lang="es-ES" b="1" dirty="0" smtClean="0"/>
              <a:t>MANDO DIRECTO</a:t>
            </a:r>
            <a:r>
              <a:rPr lang="es-ES" dirty="0" smtClean="0"/>
              <a:t>: el profesor toma todas las decisiones, organiza a los alumnos, da explicaciones y demostraciones, marca el ritmo de ejecución… y los alumnos repiten (</a:t>
            </a:r>
            <a:r>
              <a:rPr lang="es-ES" dirty="0" err="1" smtClean="0"/>
              <a:t>Aquacombat</a:t>
            </a:r>
            <a:r>
              <a:rPr lang="es-ES" dirty="0" smtClean="0"/>
              <a:t>, </a:t>
            </a:r>
            <a:r>
              <a:rPr lang="es-ES" dirty="0" err="1" smtClean="0"/>
              <a:t>Aquagym</a:t>
            </a:r>
            <a:r>
              <a:rPr lang="es-ES" dirty="0" smtClean="0"/>
              <a:t>…).</a:t>
            </a:r>
          </a:p>
          <a:p>
            <a:pPr algn="just">
              <a:buFont typeface="Wingdings" pitchFamily="2" charset="2"/>
              <a:buChar char="Ø"/>
            </a:pPr>
            <a:r>
              <a:rPr lang="es-ES" b="1" dirty="0" smtClean="0"/>
              <a:t>ASIGNACIÓN DE TAREAS</a:t>
            </a:r>
            <a:r>
              <a:rPr lang="es-ES" dirty="0" smtClean="0"/>
              <a:t>: el profesor propone una tarea a cada alumno y éste tiene un tiempo para ejecutarla (</a:t>
            </a:r>
            <a:r>
              <a:rPr lang="es-ES" dirty="0" err="1" smtClean="0"/>
              <a:t>Aquacircuit</a:t>
            </a:r>
            <a:r>
              <a:rPr lang="es-ES" dirty="0" smtClean="0"/>
              <a:t>, </a:t>
            </a:r>
            <a:r>
              <a:rPr lang="es-ES" dirty="0" err="1" smtClean="0"/>
              <a:t>Aquahiit</a:t>
            </a:r>
            <a:r>
              <a:rPr lang="es-ES" dirty="0" smtClean="0"/>
              <a:t>…).</a:t>
            </a:r>
          </a:p>
          <a:p>
            <a:pPr algn="just">
              <a:buFont typeface="Wingdings" pitchFamily="2" charset="2"/>
              <a:buChar char="Ø"/>
            </a:pPr>
            <a:r>
              <a:rPr lang="es-ES" b="1" dirty="0" smtClean="0"/>
              <a:t>GRUPOS DE NIVEL</a:t>
            </a:r>
            <a:r>
              <a:rPr lang="es-ES" dirty="0" smtClean="0"/>
              <a:t>: el profesor organiza a los alumnos según su nivel de dominio, patologías… así cada grupo trabaja en el peldaño justo de su progresión (</a:t>
            </a:r>
            <a:r>
              <a:rPr lang="es-ES" dirty="0" err="1" smtClean="0"/>
              <a:t>Aquazumba</a:t>
            </a:r>
            <a:r>
              <a:rPr lang="es-ES" dirty="0" smtClean="0"/>
              <a:t>, </a:t>
            </a:r>
            <a:r>
              <a:rPr lang="es-ES" dirty="0" err="1" smtClean="0"/>
              <a:t>Aquastep</a:t>
            </a:r>
            <a:r>
              <a:rPr lang="es-ES" dirty="0" smtClean="0"/>
              <a:t>…).</a:t>
            </a:r>
          </a:p>
          <a:p>
            <a:pPr>
              <a:buNone/>
            </a:pPr>
            <a:endParaRPr lang="es-ES" dirty="0" smtClean="0"/>
          </a:p>
          <a:p>
            <a:endParaRPr lang="es-ES" dirty="0" smtClean="0"/>
          </a:p>
          <a:p>
            <a:endParaRPr lang="es-E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EVALUACIÓN</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a:xfrm>
            <a:off x="457200" y="1357298"/>
            <a:ext cx="8229600" cy="4525963"/>
          </a:xfrm>
        </p:spPr>
        <p:txBody>
          <a:bodyPr>
            <a:noAutofit/>
          </a:bodyPr>
          <a:lstStyle/>
          <a:p>
            <a:pPr>
              <a:buFont typeface="Wingdings" pitchFamily="2" charset="2"/>
              <a:buChar char="Ø"/>
            </a:pPr>
            <a:r>
              <a:rPr lang="es-ES" sz="1800" u="sng" dirty="0" smtClean="0">
                <a:latin typeface="Arial" pitchFamily="34" charset="0"/>
                <a:cs typeface="Arial" pitchFamily="34" charset="0"/>
              </a:rPr>
              <a:t>INICIAL</a:t>
            </a:r>
            <a:r>
              <a:rPr lang="es-ES" sz="1800" dirty="0" smtClean="0">
                <a:latin typeface="Arial" pitchFamily="34" charset="0"/>
                <a:cs typeface="Arial" pitchFamily="34" charset="0"/>
              </a:rPr>
              <a:t>: </a:t>
            </a:r>
          </a:p>
          <a:p>
            <a:r>
              <a:rPr lang="es-ES" sz="1800" dirty="0" smtClean="0">
                <a:latin typeface="Arial" pitchFamily="34" charset="0"/>
                <a:cs typeface="Arial" pitchFamily="34" charset="0"/>
              </a:rPr>
              <a:t>Conocer el nivel de condición física de los alumnos: </a:t>
            </a:r>
            <a:r>
              <a:rPr lang="es-ES" sz="1800" b="1" dirty="0" smtClean="0">
                <a:solidFill>
                  <a:srgbClr val="92D050"/>
                </a:solidFill>
                <a:latin typeface="Arial" pitchFamily="34" charset="0"/>
                <a:cs typeface="Arial" pitchFamily="34" charset="0"/>
              </a:rPr>
              <a:t>TEST FÍSICOS</a:t>
            </a:r>
          </a:p>
          <a:p>
            <a:r>
              <a:rPr lang="es-ES" sz="1800" dirty="0" smtClean="0">
                <a:latin typeface="Arial" pitchFamily="34" charset="0"/>
                <a:cs typeface="Arial" pitchFamily="34" charset="0"/>
              </a:rPr>
              <a:t>Conocer las patologías que presentan: </a:t>
            </a:r>
            <a:r>
              <a:rPr lang="es-ES" sz="1800" b="1" dirty="0" smtClean="0">
                <a:solidFill>
                  <a:srgbClr val="92D050"/>
                </a:solidFill>
                <a:latin typeface="Arial" pitchFamily="34" charset="0"/>
                <a:cs typeface="Arial" pitchFamily="34" charset="0"/>
              </a:rPr>
              <a:t>INFORMES MÉDICOS </a:t>
            </a:r>
          </a:p>
          <a:p>
            <a:pPr>
              <a:buNone/>
            </a:pPr>
            <a:endParaRPr lang="es-ES" sz="1800" b="1" dirty="0" smtClean="0">
              <a:latin typeface="Arial" pitchFamily="34" charset="0"/>
              <a:cs typeface="Arial" pitchFamily="34" charset="0"/>
            </a:endParaRPr>
          </a:p>
          <a:p>
            <a:pPr>
              <a:buFont typeface="Wingdings" pitchFamily="2" charset="2"/>
              <a:buChar char="Ø"/>
            </a:pPr>
            <a:r>
              <a:rPr lang="es-ES" sz="1800" u="sng" dirty="0" smtClean="0">
                <a:latin typeface="Arial" pitchFamily="34" charset="0"/>
                <a:cs typeface="Arial" pitchFamily="34" charset="0"/>
              </a:rPr>
              <a:t>CONTINUA:</a:t>
            </a:r>
          </a:p>
          <a:p>
            <a:r>
              <a:rPr lang="es-ES" sz="1800" dirty="0" smtClean="0">
                <a:latin typeface="Arial" pitchFamily="34" charset="0"/>
                <a:cs typeface="Arial" pitchFamily="34" charset="0"/>
              </a:rPr>
              <a:t>Evaluar la actividad y conocer la opinión de nuestros alumnos: </a:t>
            </a:r>
            <a:r>
              <a:rPr lang="es-ES" sz="1800" b="1" dirty="0" smtClean="0">
                <a:solidFill>
                  <a:srgbClr val="92D050"/>
                </a:solidFill>
                <a:latin typeface="Arial" pitchFamily="34" charset="0"/>
                <a:cs typeface="Arial" pitchFamily="34" charset="0"/>
              </a:rPr>
              <a:t>TÉCNICAS</a:t>
            </a:r>
            <a:r>
              <a:rPr lang="es-ES" sz="1800" dirty="0" smtClean="0">
                <a:latin typeface="Arial" pitchFamily="34" charset="0"/>
                <a:cs typeface="Arial" pitchFamily="34" charset="0"/>
              </a:rPr>
              <a:t> sencillas, rápidas y anónimas (diana, encuesta…)</a:t>
            </a:r>
          </a:p>
          <a:p>
            <a:r>
              <a:rPr lang="es-ES" sz="1800" dirty="0" smtClean="0">
                <a:latin typeface="Arial" pitchFamily="34" charset="0"/>
                <a:cs typeface="Arial" pitchFamily="34" charset="0"/>
              </a:rPr>
              <a:t>Evaluar la práctica docente: </a:t>
            </a:r>
            <a:r>
              <a:rPr lang="es-ES" sz="1800" b="1" dirty="0" smtClean="0">
                <a:solidFill>
                  <a:srgbClr val="92D050"/>
                </a:solidFill>
                <a:latin typeface="Arial" pitchFamily="34" charset="0"/>
                <a:cs typeface="Arial" pitchFamily="34" charset="0"/>
              </a:rPr>
              <a:t>INDICADORES DE LOGRO</a:t>
            </a:r>
            <a:r>
              <a:rPr lang="es-ES" sz="1800" dirty="0" smtClean="0">
                <a:solidFill>
                  <a:srgbClr val="92D050"/>
                </a:solidFill>
                <a:latin typeface="Arial" pitchFamily="34" charset="0"/>
                <a:cs typeface="Arial" pitchFamily="34" charset="0"/>
              </a:rPr>
              <a:t> </a:t>
            </a:r>
            <a:r>
              <a:rPr lang="es-ES" sz="1800" dirty="0" smtClean="0">
                <a:latin typeface="Arial" pitchFamily="34" charset="0"/>
                <a:cs typeface="Arial" pitchFamily="34" charset="0"/>
              </a:rPr>
              <a:t>para mejorar en futuras sesiones</a:t>
            </a:r>
          </a:p>
          <a:p>
            <a:pPr>
              <a:buNone/>
            </a:pPr>
            <a:endParaRPr lang="es-ES" sz="1800" dirty="0" smtClean="0">
              <a:latin typeface="Arial" pitchFamily="34" charset="0"/>
              <a:cs typeface="Arial" pitchFamily="34" charset="0"/>
            </a:endParaRPr>
          </a:p>
          <a:p>
            <a:pPr>
              <a:buFont typeface="Wingdings" pitchFamily="2" charset="2"/>
              <a:buChar char="Ø"/>
            </a:pPr>
            <a:r>
              <a:rPr lang="es-ES" sz="1800" u="sng" dirty="0" smtClean="0">
                <a:latin typeface="Arial" pitchFamily="34" charset="0"/>
                <a:cs typeface="Arial" pitchFamily="34" charset="0"/>
              </a:rPr>
              <a:t>FINAL</a:t>
            </a:r>
          </a:p>
          <a:p>
            <a:r>
              <a:rPr lang="es-ES" sz="1800" dirty="0" smtClean="0">
                <a:latin typeface="Arial" pitchFamily="34" charset="0"/>
                <a:cs typeface="Arial" pitchFamily="34" charset="0"/>
              </a:rPr>
              <a:t>Conocer si el alumno está satisfecho con el resultado del programa: </a:t>
            </a:r>
            <a:r>
              <a:rPr lang="es-ES" sz="1800" b="1" dirty="0" smtClean="0">
                <a:solidFill>
                  <a:srgbClr val="92D050"/>
                </a:solidFill>
                <a:latin typeface="Arial" pitchFamily="34" charset="0"/>
                <a:cs typeface="Arial" pitchFamily="34" charset="0"/>
              </a:rPr>
              <a:t>ENTREVISTA</a:t>
            </a:r>
            <a:endParaRPr lang="es-ES" sz="1800" dirty="0" smtClean="0">
              <a:solidFill>
                <a:srgbClr val="92D05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92D050"/>
                </a:solidFill>
                <a:latin typeface="Arial" pitchFamily="34" charset="0"/>
                <a:cs typeface="Arial" pitchFamily="34" charset="0"/>
              </a:rPr>
              <a:t>TEST FÍSICOS</a:t>
            </a:r>
            <a:endParaRPr lang="es-ES" dirty="0">
              <a:solidFill>
                <a:srgbClr val="92D050"/>
              </a:solidFill>
              <a:latin typeface="Arial" pitchFamily="34" charset="0"/>
              <a:cs typeface="Arial" pitchFamily="34" charset="0"/>
            </a:endParaRPr>
          </a:p>
        </p:txBody>
      </p:sp>
      <p:sp>
        <p:nvSpPr>
          <p:cNvPr id="3" name="2 Marcador de contenido"/>
          <p:cNvSpPr>
            <a:spLocks noGrp="1"/>
          </p:cNvSpPr>
          <p:nvPr>
            <p:ph idx="1"/>
          </p:nvPr>
        </p:nvSpPr>
        <p:spPr/>
        <p:txBody>
          <a:bodyPr>
            <a:noAutofit/>
          </a:bodyPr>
          <a:lstStyle/>
          <a:p>
            <a:pPr algn="just">
              <a:buFont typeface="Wingdings" pitchFamily="2" charset="2"/>
              <a:buChar char="Ø"/>
            </a:pPr>
            <a:r>
              <a:rPr lang="es-ES" sz="1600" b="1" dirty="0" smtClean="0">
                <a:latin typeface="Arial" pitchFamily="34" charset="0"/>
                <a:cs typeface="Arial" pitchFamily="34" charset="0"/>
              </a:rPr>
              <a:t>FORMA DE MOTIVACIÓN</a:t>
            </a:r>
            <a:r>
              <a:rPr lang="es-ES" sz="1600" dirty="0" smtClean="0">
                <a:latin typeface="Arial" pitchFamily="34" charset="0"/>
                <a:cs typeface="Arial" pitchFamily="34" charset="0"/>
              </a:rPr>
              <a:t>: para los alumnos la ejecución de los test físicos es una forma de superarse. Debemos recalcar que deben buscar la superación personal de sí mismos y no la de los demás ya que cada uno tiene sus límites.</a:t>
            </a:r>
          </a:p>
          <a:p>
            <a:pPr algn="just">
              <a:buFont typeface="Wingdings" pitchFamily="2" charset="2"/>
              <a:buChar char="Ø"/>
            </a:pPr>
            <a:r>
              <a:rPr lang="es-ES" sz="1600" b="1" dirty="0" smtClean="0">
                <a:latin typeface="Arial" pitchFamily="34" charset="0"/>
                <a:cs typeface="Arial" pitchFamily="34" charset="0"/>
              </a:rPr>
              <a:t>DURACIÓN CORTA</a:t>
            </a:r>
            <a:r>
              <a:rPr lang="es-ES" sz="1600" dirty="0" smtClean="0">
                <a:latin typeface="Arial" pitchFamily="34" charset="0"/>
                <a:cs typeface="Arial" pitchFamily="34" charset="0"/>
              </a:rPr>
              <a:t>: todos los test se deben poder realizar en una sesión o en cada sesión realizar 1 test. Deben ser sencillos de organizar y de entender por los alumnos.</a:t>
            </a:r>
          </a:p>
          <a:p>
            <a:pPr algn="just">
              <a:buFont typeface="Wingdings" pitchFamily="2" charset="2"/>
              <a:buChar char="Ø"/>
            </a:pPr>
            <a:r>
              <a:rPr lang="es-ES" sz="1600" b="1" dirty="0" smtClean="0">
                <a:latin typeface="Arial" pitchFamily="34" charset="0"/>
                <a:cs typeface="Arial" pitchFamily="34" charset="0"/>
              </a:rPr>
              <a:t>COMPROBAR EVOLUCIÓN</a:t>
            </a:r>
            <a:r>
              <a:rPr lang="es-ES" sz="1600" dirty="0" smtClean="0">
                <a:latin typeface="Arial" pitchFamily="34" charset="0"/>
                <a:cs typeface="Arial" pitchFamily="34" charset="0"/>
              </a:rPr>
              <a:t>: debemos proponerlos en la 1ª sesión de la programación y repetirlos cada cierto tiempo para comprobar las mejoras conseguidas. Dar importancia a la evolución de los resultados y no al resultado de un test concreto en un momento determinado (baremos).</a:t>
            </a:r>
          </a:p>
          <a:p>
            <a:pPr algn="just">
              <a:buFont typeface="Wingdings" pitchFamily="2" charset="2"/>
              <a:buChar char="Ø"/>
            </a:pPr>
            <a:r>
              <a:rPr lang="es-ES" sz="1600" b="1" dirty="0" smtClean="0">
                <a:latin typeface="Arial" pitchFamily="34" charset="0"/>
                <a:cs typeface="Arial" pitchFamily="34" charset="0"/>
              </a:rPr>
              <a:t>BATERÍAS</a:t>
            </a:r>
            <a:r>
              <a:rPr lang="es-ES" sz="1600" dirty="0" smtClean="0">
                <a:latin typeface="Arial" pitchFamily="34" charset="0"/>
                <a:cs typeface="Arial" pitchFamily="34" charset="0"/>
              </a:rPr>
              <a:t>: debemos adaptar las pruebas de baterías como la </a:t>
            </a:r>
            <a:r>
              <a:rPr lang="es-ES" sz="1600" dirty="0" err="1" smtClean="0">
                <a:latin typeface="Arial" pitchFamily="34" charset="0"/>
                <a:cs typeface="Arial" pitchFamily="34" charset="0"/>
              </a:rPr>
              <a:t>Eurofit</a:t>
            </a:r>
            <a:r>
              <a:rPr lang="es-ES" sz="1600" dirty="0" smtClean="0">
                <a:latin typeface="Arial" pitchFamily="34" charset="0"/>
                <a:cs typeface="Arial" pitchFamily="34" charset="0"/>
              </a:rPr>
              <a:t>, </a:t>
            </a:r>
            <a:r>
              <a:rPr lang="es-ES" sz="1600" dirty="0" err="1" smtClean="0">
                <a:latin typeface="Arial" pitchFamily="34" charset="0"/>
                <a:cs typeface="Arial" pitchFamily="34" charset="0"/>
              </a:rPr>
              <a:t>Dafis</a:t>
            </a:r>
            <a:r>
              <a:rPr lang="es-ES" sz="1600" dirty="0" smtClean="0">
                <a:latin typeface="Arial" pitchFamily="34" charset="0"/>
                <a:cs typeface="Arial" pitchFamily="34" charset="0"/>
              </a:rPr>
              <a:t>… para valorar cada una de las CFB: </a:t>
            </a:r>
          </a:p>
          <a:p>
            <a:pPr algn="just"/>
            <a:r>
              <a:rPr lang="es-ES" sz="1600" dirty="0" smtClean="0">
                <a:latin typeface="Arial" pitchFamily="34" charset="0"/>
                <a:cs typeface="Arial" pitchFamily="34" charset="0"/>
              </a:rPr>
              <a:t>RESISTENCIA: nado, test de </a:t>
            </a:r>
            <a:r>
              <a:rPr lang="es-ES" sz="1600" dirty="0" err="1" smtClean="0">
                <a:latin typeface="Arial" pitchFamily="34" charset="0"/>
                <a:cs typeface="Arial" pitchFamily="34" charset="0"/>
              </a:rPr>
              <a:t>rockport</a:t>
            </a:r>
            <a:r>
              <a:rPr lang="es-ES" sz="1600" dirty="0" smtClean="0">
                <a:latin typeface="Arial" pitchFamily="34" charset="0"/>
                <a:cs typeface="Arial" pitchFamily="34" charset="0"/>
              </a:rPr>
              <a:t>, </a:t>
            </a:r>
            <a:r>
              <a:rPr lang="es-ES" sz="1600" dirty="0" err="1" smtClean="0">
                <a:latin typeface="Arial" pitchFamily="34" charset="0"/>
                <a:cs typeface="Arial" pitchFamily="34" charset="0"/>
              </a:rPr>
              <a:t>course-navette</a:t>
            </a:r>
            <a:r>
              <a:rPr lang="es-ES" sz="1600" dirty="0" smtClean="0">
                <a:latin typeface="Arial" pitchFamily="34" charset="0"/>
                <a:cs typeface="Arial" pitchFamily="34" charset="0"/>
              </a:rPr>
              <a:t>…</a:t>
            </a:r>
          </a:p>
          <a:p>
            <a:pPr algn="just"/>
            <a:r>
              <a:rPr lang="es-ES" sz="1600" dirty="0" smtClean="0">
                <a:latin typeface="Arial" pitchFamily="34" charset="0"/>
                <a:cs typeface="Arial" pitchFamily="34" charset="0"/>
              </a:rPr>
              <a:t>FUERZA: lanzamiento de balón medicinal, salto vertical…</a:t>
            </a:r>
          </a:p>
          <a:p>
            <a:pPr algn="just"/>
            <a:r>
              <a:rPr lang="es-ES" sz="1600" dirty="0" smtClean="0">
                <a:latin typeface="Arial" pitchFamily="34" charset="0"/>
                <a:cs typeface="Arial" pitchFamily="34" charset="0"/>
              </a:rPr>
              <a:t>VELOCIDAD: carrera ida-vuelta 10 metros, </a:t>
            </a:r>
            <a:r>
              <a:rPr lang="es-ES" sz="1600" dirty="0" err="1" smtClean="0">
                <a:latin typeface="Arial" pitchFamily="34" charset="0"/>
                <a:cs typeface="Arial" pitchFamily="34" charset="0"/>
              </a:rPr>
              <a:t>plate</a:t>
            </a:r>
            <a:r>
              <a:rPr lang="es-ES" sz="1600" dirty="0" smtClean="0">
                <a:latin typeface="Arial" pitchFamily="34" charset="0"/>
                <a:cs typeface="Arial" pitchFamily="34" charset="0"/>
              </a:rPr>
              <a:t> </a:t>
            </a:r>
            <a:r>
              <a:rPr lang="es-ES" sz="1600" dirty="0" err="1" smtClean="0">
                <a:latin typeface="Arial" pitchFamily="34" charset="0"/>
                <a:cs typeface="Arial" pitchFamily="34" charset="0"/>
              </a:rPr>
              <a:t>tapping</a:t>
            </a:r>
            <a:r>
              <a:rPr lang="es-ES" sz="1600" dirty="0" smtClean="0">
                <a:latin typeface="Arial" pitchFamily="34" charset="0"/>
                <a:cs typeface="Arial" pitchFamily="34" charset="0"/>
              </a:rPr>
              <a:t>…</a:t>
            </a:r>
          </a:p>
          <a:p>
            <a:pPr algn="just"/>
            <a:r>
              <a:rPr lang="es-ES" sz="1600" dirty="0" smtClean="0">
                <a:latin typeface="Arial" pitchFamily="34" charset="0"/>
                <a:cs typeface="Arial" pitchFamily="34" charset="0"/>
              </a:rPr>
              <a:t>FLEXIBILIDAD: </a:t>
            </a:r>
            <a:r>
              <a:rPr lang="es-ES" sz="1600" dirty="0" err="1" smtClean="0">
                <a:latin typeface="Arial" pitchFamily="34" charset="0"/>
                <a:cs typeface="Arial" pitchFamily="34" charset="0"/>
              </a:rPr>
              <a:t>sit</a:t>
            </a:r>
            <a:r>
              <a:rPr lang="es-ES" sz="1600" dirty="0" smtClean="0">
                <a:latin typeface="Arial" pitchFamily="34" charset="0"/>
                <a:cs typeface="Arial" pitchFamily="34" charset="0"/>
              </a:rPr>
              <a:t> &amp; </a:t>
            </a:r>
            <a:r>
              <a:rPr lang="es-ES" sz="1600" dirty="0" err="1" smtClean="0">
                <a:latin typeface="Arial" pitchFamily="34" charset="0"/>
                <a:cs typeface="Arial" pitchFamily="34" charset="0"/>
              </a:rPr>
              <a:t>reach</a:t>
            </a:r>
            <a:r>
              <a:rPr lang="es-ES" sz="1600" dirty="0" smtClean="0">
                <a:latin typeface="Arial" pitchFamily="34" charset="0"/>
                <a:cs typeface="Arial" pitchFamily="34" charset="0"/>
              </a:rPr>
              <a:t>, flexión profunda del tronco…</a:t>
            </a:r>
          </a:p>
          <a:p>
            <a:pPr algn="just">
              <a:buFont typeface="Wingdings" pitchFamily="2" charset="2"/>
              <a:buChar char="Ø"/>
            </a:pPr>
            <a:r>
              <a:rPr lang="es-ES" sz="1600" b="1" dirty="0" smtClean="0">
                <a:latin typeface="Arial" pitchFamily="34" charset="0"/>
                <a:cs typeface="Arial" pitchFamily="34" charset="0"/>
              </a:rPr>
              <a:t>REFLEXIÓN PERSONAL</a:t>
            </a:r>
            <a:r>
              <a:rPr lang="es-ES" sz="1600" dirty="0" smtClean="0">
                <a:latin typeface="Arial" pitchFamily="34" charset="0"/>
                <a:cs typeface="Arial" pitchFamily="34" charset="0"/>
              </a:rPr>
              <a:t>: cada alumno debe reflexionar sobre los resultados de los test físicos (evolución) y responsabilizarse de su estado de condición física.</a:t>
            </a:r>
            <a:endParaRPr lang="es-ES" sz="16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FF0000"/>
                </a:solidFill>
                <a:latin typeface="Arial" pitchFamily="34" charset="0"/>
                <a:cs typeface="Arial" pitchFamily="34" charset="0"/>
              </a:rPr>
              <a:t>ÚLTIMAS TENDENCIAS </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a:xfrm>
            <a:off x="357158" y="1600200"/>
            <a:ext cx="8572560" cy="4525963"/>
          </a:xfrm>
        </p:spPr>
        <p:txBody>
          <a:bodyPr>
            <a:normAutofit/>
          </a:bodyPr>
          <a:lstStyle/>
          <a:p>
            <a:pPr>
              <a:buFont typeface="Wingdings" pitchFamily="2" charset="2"/>
              <a:buChar char="Ø"/>
            </a:pPr>
            <a:r>
              <a:rPr lang="es-ES" sz="3000" dirty="0" smtClean="0">
                <a:latin typeface="Arial" pitchFamily="34" charset="0"/>
                <a:cs typeface="Arial" pitchFamily="34" charset="0"/>
              </a:rPr>
              <a:t>Clasificación en función del acondicionamiento físico demandado:</a:t>
            </a:r>
          </a:p>
          <a:p>
            <a:pPr>
              <a:buNone/>
            </a:pPr>
            <a:r>
              <a:rPr lang="es-ES" sz="3000" dirty="0" smtClean="0">
                <a:latin typeface="Arial" pitchFamily="34" charset="0"/>
                <a:cs typeface="Arial" pitchFamily="34" charset="0"/>
              </a:rPr>
              <a:t>1.- </a:t>
            </a:r>
            <a:r>
              <a:rPr lang="es-ES" sz="3000" u="sng" dirty="0" smtClean="0">
                <a:latin typeface="Arial" pitchFamily="34" charset="0"/>
                <a:cs typeface="Arial" pitchFamily="34" charset="0"/>
              </a:rPr>
              <a:t>CARDIOVASCULAR</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Aquarunning</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Aquastep</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Aquacombat</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Aquaboxing</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Aquazumba</a:t>
            </a:r>
            <a:r>
              <a:rPr lang="es-ES" sz="3000" dirty="0" smtClean="0">
                <a:latin typeface="Arial" pitchFamily="34" charset="0"/>
                <a:cs typeface="Arial" pitchFamily="34" charset="0"/>
              </a:rPr>
              <a:t>…</a:t>
            </a:r>
          </a:p>
          <a:p>
            <a:pPr>
              <a:buNone/>
            </a:pPr>
            <a:r>
              <a:rPr lang="es-ES" sz="3000" dirty="0" smtClean="0">
                <a:latin typeface="Arial" pitchFamily="34" charset="0"/>
                <a:cs typeface="Arial" pitchFamily="34" charset="0"/>
              </a:rPr>
              <a:t>2.- </a:t>
            </a:r>
            <a:r>
              <a:rPr lang="es-ES" sz="3000" u="sng" dirty="0" smtClean="0">
                <a:latin typeface="Arial" pitchFamily="34" charset="0"/>
                <a:cs typeface="Arial" pitchFamily="34" charset="0"/>
              </a:rPr>
              <a:t>TONIFICACIÓN</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Aquagym</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Aquacircuit</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Aquatono</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Aquahiit</a:t>
            </a:r>
            <a:r>
              <a:rPr lang="es-ES" sz="3000" dirty="0" smtClean="0">
                <a:latin typeface="Arial" pitchFamily="34" charset="0"/>
                <a:cs typeface="Arial" pitchFamily="34" charset="0"/>
              </a:rPr>
              <a:t>…</a:t>
            </a:r>
          </a:p>
          <a:p>
            <a:pPr>
              <a:buNone/>
            </a:pPr>
            <a:r>
              <a:rPr lang="es-ES" sz="3000" dirty="0" smtClean="0">
                <a:latin typeface="Arial" pitchFamily="34" charset="0"/>
                <a:cs typeface="Arial" pitchFamily="34" charset="0"/>
              </a:rPr>
              <a:t>3.- </a:t>
            </a:r>
            <a:r>
              <a:rPr lang="es-ES" sz="3000" u="sng" dirty="0" smtClean="0">
                <a:latin typeface="Arial" pitchFamily="34" charset="0"/>
                <a:cs typeface="Arial" pitchFamily="34" charset="0"/>
              </a:rPr>
              <a:t>ESTIRAMIENTO Y RELAJACIÓN</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Aquarelax</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Aquastretch</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Aquapilates</a:t>
            </a:r>
            <a:r>
              <a:rPr lang="es-ES" sz="3000" dirty="0" smtClean="0">
                <a:latin typeface="Arial" pitchFamily="34" charset="0"/>
                <a:cs typeface="Arial" pitchFamily="34" charset="0"/>
              </a:rPr>
              <a:t>, </a:t>
            </a:r>
            <a:r>
              <a:rPr lang="es-ES" sz="3000" dirty="0" err="1" smtClean="0">
                <a:latin typeface="Arial" pitchFamily="34" charset="0"/>
                <a:cs typeface="Arial" pitchFamily="34" charset="0"/>
              </a:rPr>
              <a:t>Aquabalance</a:t>
            </a:r>
            <a:r>
              <a:rPr lang="es-ES" sz="3000" dirty="0" smtClean="0">
                <a:latin typeface="Arial" pitchFamily="34" charset="0"/>
                <a:cs typeface="Arial" pitchFamily="34" charset="0"/>
              </a:rPr>
              <a:t>…</a:t>
            </a:r>
          </a:p>
          <a:p>
            <a:pPr>
              <a:buNone/>
            </a:pPr>
            <a:endParaRPr lang="es-ES" dirty="0" smtClean="0"/>
          </a:p>
          <a:p>
            <a:endParaRPr lang="es-E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92D050"/>
                </a:solidFill>
                <a:latin typeface="Arial" pitchFamily="34" charset="0"/>
                <a:cs typeface="Arial" pitchFamily="34" charset="0"/>
              </a:rPr>
              <a:t>INFORME MÉDICO</a:t>
            </a:r>
            <a:endParaRPr lang="es-ES" dirty="0">
              <a:solidFill>
                <a:srgbClr val="92D050"/>
              </a:solidFill>
            </a:endParaRPr>
          </a:p>
        </p:txBody>
      </p:sp>
      <p:sp>
        <p:nvSpPr>
          <p:cNvPr id="5" name="4 Marcador de contenido"/>
          <p:cNvSpPr>
            <a:spLocks noGrp="1"/>
          </p:cNvSpPr>
          <p:nvPr>
            <p:ph idx="1"/>
          </p:nvPr>
        </p:nvSpPr>
        <p:spPr/>
        <p:txBody>
          <a:bodyPr>
            <a:normAutofit fontScale="77500" lnSpcReduction="20000"/>
          </a:bodyPr>
          <a:lstStyle/>
          <a:p>
            <a:r>
              <a:rPr lang="es-ES" dirty="0" smtClean="0"/>
              <a:t>Datos de identificación del paciente</a:t>
            </a:r>
          </a:p>
          <a:p>
            <a:r>
              <a:rPr lang="es-ES" dirty="0" smtClean="0"/>
              <a:t>Fecha y datos del hospital o centro</a:t>
            </a:r>
          </a:p>
          <a:p>
            <a:r>
              <a:rPr lang="es-ES" dirty="0" smtClean="0"/>
              <a:t>Motivo del seguimiento médico</a:t>
            </a:r>
          </a:p>
          <a:p>
            <a:r>
              <a:rPr lang="es-ES" u="sng" dirty="0" smtClean="0"/>
              <a:t>Antecedentes relevantes</a:t>
            </a:r>
          </a:p>
          <a:p>
            <a:r>
              <a:rPr lang="es-ES" dirty="0" smtClean="0"/>
              <a:t>Intervenciones anteriores</a:t>
            </a:r>
          </a:p>
          <a:p>
            <a:r>
              <a:rPr lang="es-ES" dirty="0" smtClean="0"/>
              <a:t>Exploración física</a:t>
            </a:r>
          </a:p>
          <a:p>
            <a:r>
              <a:rPr lang="es-ES" dirty="0" smtClean="0"/>
              <a:t>Pruebas realizadas</a:t>
            </a:r>
          </a:p>
          <a:p>
            <a:r>
              <a:rPr lang="es-ES" u="sng" dirty="0" smtClean="0"/>
              <a:t>Diagnóstico y tratamiento</a:t>
            </a:r>
          </a:p>
          <a:p>
            <a:r>
              <a:rPr lang="es-ES" u="sng" dirty="0" smtClean="0"/>
              <a:t>Evolución</a:t>
            </a:r>
            <a:r>
              <a:rPr lang="es-ES" dirty="0" smtClean="0"/>
              <a:t> y comentarios</a:t>
            </a:r>
          </a:p>
          <a:p>
            <a:r>
              <a:rPr lang="es-ES" u="sng" dirty="0" smtClean="0"/>
              <a:t>Limitaciones</a:t>
            </a:r>
            <a:r>
              <a:rPr lang="es-ES" dirty="0" smtClean="0"/>
              <a:t> físicas, psicológicas y/o funcionales</a:t>
            </a:r>
          </a:p>
          <a:p>
            <a:r>
              <a:rPr lang="es-ES" b="1" u="sng" dirty="0" smtClean="0"/>
              <a:t>Recomendaciones</a:t>
            </a:r>
          </a:p>
          <a:p>
            <a:endParaRPr lang="es-E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92D050"/>
                </a:solidFill>
                <a:latin typeface="Arial" pitchFamily="34" charset="0"/>
                <a:cs typeface="Arial" pitchFamily="34" charset="0"/>
              </a:rPr>
              <a:t>TÉCNICA DIANA</a:t>
            </a:r>
            <a:endParaRPr lang="es-ES" dirty="0">
              <a:solidFill>
                <a:srgbClr val="92D050"/>
              </a:solidFill>
            </a:endParaRPr>
          </a:p>
        </p:txBody>
      </p:sp>
      <p:pic>
        <p:nvPicPr>
          <p:cNvPr id="4" name="3 Marcador de contenido"/>
          <p:cNvPicPr>
            <a:picLocks noGrp="1"/>
          </p:cNvPicPr>
          <p:nvPr>
            <p:ph idx="1"/>
          </p:nvPr>
        </p:nvPicPr>
        <p:blipFill>
          <a:blip r:embed="rId2"/>
          <a:srcRect/>
          <a:stretch>
            <a:fillRect/>
          </a:stretch>
        </p:blipFill>
        <p:spPr bwMode="auto">
          <a:xfrm>
            <a:off x="1928794" y="1142984"/>
            <a:ext cx="4857784" cy="52149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92D050"/>
                </a:solidFill>
                <a:latin typeface="Arial" pitchFamily="34" charset="0"/>
                <a:cs typeface="Arial" pitchFamily="34" charset="0"/>
              </a:rPr>
              <a:t>INDICADORES DE LOGRO</a:t>
            </a:r>
            <a:endParaRPr lang="es-ES" dirty="0">
              <a:solidFill>
                <a:srgbClr val="92D050"/>
              </a:solidFill>
            </a:endParaRPr>
          </a:p>
        </p:txBody>
      </p:sp>
      <p:graphicFrame>
        <p:nvGraphicFramePr>
          <p:cNvPr id="6" name="5 Tabla"/>
          <p:cNvGraphicFramePr>
            <a:graphicFrameLocks noGrp="1"/>
          </p:cNvGraphicFramePr>
          <p:nvPr/>
        </p:nvGraphicFramePr>
        <p:xfrm>
          <a:off x="928662" y="1285860"/>
          <a:ext cx="7286680" cy="5000654"/>
        </p:xfrm>
        <a:graphic>
          <a:graphicData uri="http://schemas.openxmlformats.org/drawingml/2006/table">
            <a:tbl>
              <a:tblPr/>
              <a:tblGrid>
                <a:gridCol w="6424888"/>
                <a:gridCol w="215448"/>
                <a:gridCol w="215448"/>
                <a:gridCol w="215448"/>
                <a:gridCol w="215448"/>
              </a:tblGrid>
              <a:tr h="408539">
                <a:tc rowSpan="2">
                  <a:txBody>
                    <a:bodyPr/>
                    <a:lstStyle/>
                    <a:p>
                      <a:pPr algn="ctr">
                        <a:lnSpc>
                          <a:spcPct val="115000"/>
                        </a:lnSpc>
                        <a:spcAft>
                          <a:spcPts val="0"/>
                        </a:spcAft>
                      </a:pPr>
                      <a:r>
                        <a:rPr lang="es-ES" sz="1100" b="1" dirty="0">
                          <a:solidFill>
                            <a:srgbClr val="FFFFFF"/>
                          </a:solidFill>
                          <a:latin typeface="Arial"/>
                          <a:ea typeface="Times New Roman"/>
                          <a:cs typeface="Times New Roman"/>
                        </a:rPr>
                        <a:t>INDICADORES DE LOGRO</a:t>
                      </a:r>
                      <a:endParaRPr lang="es-ES" sz="1000" dirty="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92D050"/>
                    </a:solidFill>
                  </a:tcPr>
                </a:tc>
                <a:tc gridSpan="4">
                  <a:txBody>
                    <a:bodyPr/>
                    <a:lstStyle/>
                    <a:p>
                      <a:pPr algn="ctr">
                        <a:lnSpc>
                          <a:spcPct val="115000"/>
                        </a:lnSpc>
                        <a:spcAft>
                          <a:spcPts val="0"/>
                        </a:spcAft>
                      </a:pPr>
                      <a:r>
                        <a:rPr lang="es-ES" sz="1100" b="1">
                          <a:latin typeface="Arial"/>
                          <a:ea typeface="Times New Roman"/>
                          <a:cs typeface="Times New Roman"/>
                        </a:rPr>
                        <a:t>Escala</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C000"/>
                    </a:solidFill>
                  </a:tcPr>
                </a:tc>
                <a:tc hMerge="1">
                  <a:txBody>
                    <a:bodyPr/>
                    <a:lstStyle/>
                    <a:p>
                      <a:endParaRPr lang="es-ES"/>
                    </a:p>
                  </a:txBody>
                  <a:tcPr/>
                </a:tc>
                <a:tc hMerge="1">
                  <a:txBody>
                    <a:bodyPr/>
                    <a:lstStyle/>
                    <a:p>
                      <a:endParaRPr lang="es-ES"/>
                    </a:p>
                  </a:txBody>
                  <a:tcPr/>
                </a:tc>
                <a:tc hMerge="1">
                  <a:txBody>
                    <a:bodyPr/>
                    <a:lstStyle/>
                    <a:p>
                      <a:endParaRPr lang="es-ES"/>
                    </a:p>
                  </a:txBody>
                  <a:tcPr/>
                </a:tc>
              </a:tr>
              <a:tr h="408539">
                <a:tc vMerge="1">
                  <a:txBody>
                    <a:bodyPr/>
                    <a:lstStyle/>
                    <a:p>
                      <a:endParaRPr lang="es-ES"/>
                    </a:p>
                  </a:txBody>
                  <a:tcPr/>
                </a:tc>
                <a:tc>
                  <a:txBody>
                    <a:bodyPr/>
                    <a:lstStyle/>
                    <a:p>
                      <a:pPr algn="ctr">
                        <a:lnSpc>
                          <a:spcPct val="115000"/>
                        </a:lnSpc>
                        <a:spcAft>
                          <a:spcPts val="0"/>
                        </a:spcAft>
                      </a:pPr>
                      <a:r>
                        <a:rPr lang="es-ES" sz="1100" b="1">
                          <a:latin typeface="Arial"/>
                          <a:ea typeface="Times New Roman"/>
                          <a:cs typeface="Times New Roman"/>
                        </a:rPr>
                        <a:t>1</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C000"/>
                    </a:solidFill>
                  </a:tcPr>
                </a:tc>
                <a:tc>
                  <a:txBody>
                    <a:bodyPr/>
                    <a:lstStyle/>
                    <a:p>
                      <a:pPr algn="ctr">
                        <a:lnSpc>
                          <a:spcPct val="115000"/>
                        </a:lnSpc>
                        <a:spcAft>
                          <a:spcPts val="0"/>
                        </a:spcAft>
                      </a:pPr>
                      <a:r>
                        <a:rPr lang="es-ES" sz="1100" b="1">
                          <a:latin typeface="Arial"/>
                          <a:ea typeface="Times New Roman"/>
                          <a:cs typeface="Times New Roman"/>
                        </a:rPr>
                        <a:t>2</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C000"/>
                    </a:solidFill>
                  </a:tcPr>
                </a:tc>
                <a:tc>
                  <a:txBody>
                    <a:bodyPr/>
                    <a:lstStyle/>
                    <a:p>
                      <a:pPr algn="ctr">
                        <a:lnSpc>
                          <a:spcPct val="115000"/>
                        </a:lnSpc>
                        <a:spcAft>
                          <a:spcPts val="0"/>
                        </a:spcAft>
                      </a:pPr>
                      <a:r>
                        <a:rPr lang="es-ES" sz="1100" b="1">
                          <a:latin typeface="Arial"/>
                          <a:ea typeface="Times New Roman"/>
                          <a:cs typeface="Times New Roman"/>
                        </a:rPr>
                        <a:t>3</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C000"/>
                    </a:solidFill>
                  </a:tcPr>
                </a:tc>
                <a:tc>
                  <a:txBody>
                    <a:bodyPr/>
                    <a:lstStyle/>
                    <a:p>
                      <a:pPr algn="ctr">
                        <a:lnSpc>
                          <a:spcPct val="115000"/>
                        </a:lnSpc>
                        <a:spcAft>
                          <a:spcPts val="0"/>
                        </a:spcAft>
                      </a:pPr>
                      <a:r>
                        <a:rPr lang="es-ES" sz="1100" b="1">
                          <a:latin typeface="Arial"/>
                          <a:ea typeface="Times New Roman"/>
                          <a:cs typeface="Times New Roman"/>
                        </a:rPr>
                        <a:t>4</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C000"/>
                    </a:solidFill>
                  </a:tcPr>
                </a:tc>
              </a:tr>
              <a:tr h="439129">
                <a:tc>
                  <a:txBody>
                    <a:bodyPr/>
                    <a:lstStyle/>
                    <a:p>
                      <a:pPr>
                        <a:lnSpc>
                          <a:spcPct val="115000"/>
                        </a:lnSpc>
                        <a:spcAft>
                          <a:spcPts val="1000"/>
                        </a:spcAft>
                      </a:pPr>
                      <a:r>
                        <a:rPr lang="es-ES" sz="1100">
                          <a:latin typeface="Arial"/>
                          <a:ea typeface="Times New Roman"/>
                          <a:cs typeface="Times New Roman"/>
                        </a:rPr>
                        <a:t>1. Se explica al alumnado los </a:t>
                      </a:r>
                      <a:r>
                        <a:rPr lang="es-ES" sz="1100" b="1">
                          <a:latin typeface="Arial"/>
                          <a:ea typeface="Times New Roman"/>
                          <a:cs typeface="Times New Roman"/>
                        </a:rPr>
                        <a:t>objetivos a alcanzar</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408539">
                <a:tc>
                  <a:txBody>
                    <a:bodyPr/>
                    <a:lstStyle/>
                    <a:p>
                      <a:pPr>
                        <a:lnSpc>
                          <a:spcPct val="115000"/>
                        </a:lnSpc>
                        <a:spcAft>
                          <a:spcPts val="1000"/>
                        </a:spcAft>
                      </a:pPr>
                      <a:r>
                        <a:rPr lang="es-ES" sz="1100">
                          <a:latin typeface="Arial"/>
                          <a:ea typeface="Times New Roman"/>
                          <a:cs typeface="Times New Roman"/>
                        </a:rPr>
                        <a:t>2. El </a:t>
                      </a:r>
                      <a:r>
                        <a:rPr lang="es-ES" sz="1100" b="1">
                          <a:latin typeface="Arial"/>
                          <a:ea typeface="Times New Roman"/>
                          <a:cs typeface="Times New Roman"/>
                        </a:rPr>
                        <a:t>nivel de dificultad</a:t>
                      </a:r>
                      <a:r>
                        <a:rPr lang="es-ES" sz="1100">
                          <a:latin typeface="Arial"/>
                          <a:ea typeface="Times New Roman"/>
                          <a:cs typeface="Times New Roman"/>
                        </a:rPr>
                        <a:t> ha sido adecuado al alumnado</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408539">
                <a:tc>
                  <a:txBody>
                    <a:bodyPr/>
                    <a:lstStyle/>
                    <a:p>
                      <a:pPr>
                        <a:lnSpc>
                          <a:spcPct val="115000"/>
                        </a:lnSpc>
                        <a:spcAft>
                          <a:spcPts val="1000"/>
                        </a:spcAft>
                      </a:pPr>
                      <a:r>
                        <a:rPr lang="es-ES" sz="1100">
                          <a:latin typeface="Arial"/>
                          <a:ea typeface="Times New Roman"/>
                          <a:cs typeface="Times New Roman"/>
                        </a:rPr>
                        <a:t>3. Se ha conseguido </a:t>
                      </a:r>
                      <a:r>
                        <a:rPr lang="es-ES" sz="1100" b="1">
                          <a:latin typeface="Arial"/>
                          <a:ea typeface="Times New Roman"/>
                          <a:cs typeface="Times New Roman"/>
                        </a:rPr>
                        <a:t>motivar</a:t>
                      </a:r>
                      <a:r>
                        <a:rPr lang="es-ES" sz="1100">
                          <a:latin typeface="Arial"/>
                          <a:ea typeface="Times New Roman"/>
                          <a:cs typeface="Times New Roman"/>
                        </a:rPr>
                        <a:t> al alumnado para realizar las actividades</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408539">
                <a:tc>
                  <a:txBody>
                    <a:bodyPr/>
                    <a:lstStyle/>
                    <a:p>
                      <a:pPr>
                        <a:lnSpc>
                          <a:spcPct val="115000"/>
                        </a:lnSpc>
                        <a:spcAft>
                          <a:spcPts val="1000"/>
                        </a:spcAft>
                      </a:pPr>
                      <a:r>
                        <a:rPr lang="es-ES" sz="1100" dirty="0">
                          <a:latin typeface="Arial"/>
                          <a:ea typeface="Times New Roman"/>
                          <a:cs typeface="Times New Roman"/>
                        </a:rPr>
                        <a:t>4. Los aspectos </a:t>
                      </a:r>
                      <a:r>
                        <a:rPr lang="es-ES" sz="1100" b="1" dirty="0">
                          <a:latin typeface="Arial"/>
                          <a:ea typeface="Times New Roman"/>
                          <a:cs typeface="Times New Roman"/>
                        </a:rPr>
                        <a:t>metodológicos</a:t>
                      </a:r>
                      <a:r>
                        <a:rPr lang="es-ES" sz="1100" dirty="0">
                          <a:latin typeface="Arial"/>
                          <a:ea typeface="Times New Roman"/>
                          <a:cs typeface="Times New Roman"/>
                        </a:rPr>
                        <a:t> han sido apropiados</a:t>
                      </a:r>
                      <a:endParaRPr lang="es-ES" sz="1000" dirty="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dirty="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408539">
                <a:tc>
                  <a:txBody>
                    <a:bodyPr/>
                    <a:lstStyle/>
                    <a:p>
                      <a:pPr>
                        <a:lnSpc>
                          <a:spcPct val="115000"/>
                        </a:lnSpc>
                        <a:spcAft>
                          <a:spcPts val="1000"/>
                        </a:spcAft>
                      </a:pPr>
                      <a:r>
                        <a:rPr lang="es-ES" sz="1100">
                          <a:latin typeface="Arial"/>
                          <a:ea typeface="Times New Roman"/>
                          <a:cs typeface="Times New Roman"/>
                        </a:rPr>
                        <a:t>5. Se ha atendido correctamente a la </a:t>
                      </a:r>
                      <a:r>
                        <a:rPr lang="es-ES" sz="1100" b="1">
                          <a:latin typeface="Arial"/>
                          <a:ea typeface="Times New Roman"/>
                          <a:cs typeface="Times New Roman"/>
                        </a:rPr>
                        <a:t>diversidad</a:t>
                      </a:r>
                      <a:r>
                        <a:rPr lang="es-ES" sz="1100">
                          <a:latin typeface="Arial"/>
                          <a:ea typeface="Times New Roman"/>
                          <a:cs typeface="Times New Roman"/>
                        </a:rPr>
                        <a:t> del alumnado</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408539">
                <a:tc>
                  <a:txBody>
                    <a:bodyPr/>
                    <a:lstStyle/>
                    <a:p>
                      <a:pPr>
                        <a:lnSpc>
                          <a:spcPct val="115000"/>
                        </a:lnSpc>
                        <a:spcAft>
                          <a:spcPts val="1000"/>
                        </a:spcAft>
                      </a:pPr>
                      <a:r>
                        <a:rPr lang="es-ES" sz="1100">
                          <a:latin typeface="Arial"/>
                          <a:ea typeface="Times New Roman"/>
                          <a:cs typeface="Times New Roman"/>
                        </a:rPr>
                        <a:t>6. Los </a:t>
                      </a:r>
                      <a:r>
                        <a:rPr lang="es-ES" sz="1100" b="1">
                          <a:latin typeface="Arial"/>
                          <a:ea typeface="Times New Roman"/>
                          <a:cs typeface="Times New Roman"/>
                        </a:rPr>
                        <a:t>recursos materiales</a:t>
                      </a:r>
                      <a:r>
                        <a:rPr lang="es-ES" sz="1100">
                          <a:latin typeface="Arial"/>
                          <a:ea typeface="Times New Roman"/>
                          <a:cs typeface="Times New Roman"/>
                        </a:rPr>
                        <a:t> utilizados han facilitado el desarrollo de la sesión</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408539">
                <a:tc>
                  <a:txBody>
                    <a:bodyPr/>
                    <a:lstStyle/>
                    <a:p>
                      <a:pPr>
                        <a:lnSpc>
                          <a:spcPct val="115000"/>
                        </a:lnSpc>
                        <a:spcAft>
                          <a:spcPts val="1000"/>
                        </a:spcAft>
                      </a:pPr>
                      <a:r>
                        <a:rPr lang="es-ES" sz="1100">
                          <a:latin typeface="Arial"/>
                          <a:ea typeface="Times New Roman"/>
                          <a:cs typeface="Times New Roman"/>
                        </a:rPr>
                        <a:t>7. La </a:t>
                      </a:r>
                      <a:r>
                        <a:rPr lang="es-ES" sz="1100" b="1">
                          <a:latin typeface="Arial"/>
                          <a:ea typeface="Times New Roman"/>
                          <a:cs typeface="Times New Roman"/>
                        </a:rPr>
                        <a:t>organización del alumnado, espacios y tiempo</a:t>
                      </a:r>
                      <a:r>
                        <a:rPr lang="es-ES" sz="1100">
                          <a:latin typeface="Arial"/>
                          <a:ea typeface="Times New Roman"/>
                          <a:cs typeface="Times New Roman"/>
                        </a:rPr>
                        <a:t> ha sido adecuada</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408539">
                <a:tc>
                  <a:txBody>
                    <a:bodyPr/>
                    <a:lstStyle/>
                    <a:p>
                      <a:pPr>
                        <a:lnSpc>
                          <a:spcPct val="115000"/>
                        </a:lnSpc>
                        <a:spcAft>
                          <a:spcPts val="1000"/>
                        </a:spcAft>
                      </a:pPr>
                      <a:r>
                        <a:rPr lang="es-ES" sz="1100">
                          <a:latin typeface="Arial"/>
                          <a:ea typeface="Times New Roman"/>
                          <a:cs typeface="Times New Roman"/>
                        </a:rPr>
                        <a:t>8. Las </a:t>
                      </a:r>
                      <a:r>
                        <a:rPr lang="es-ES" sz="1100" b="1">
                          <a:latin typeface="Arial"/>
                          <a:ea typeface="Times New Roman"/>
                          <a:cs typeface="Times New Roman"/>
                        </a:rPr>
                        <a:t>actividades</a:t>
                      </a:r>
                      <a:r>
                        <a:rPr lang="es-ES" sz="1100">
                          <a:latin typeface="Arial"/>
                          <a:ea typeface="Times New Roman"/>
                          <a:cs typeface="Times New Roman"/>
                        </a:rPr>
                        <a:t> planteadas han favorecido la consecución de </a:t>
                      </a:r>
                      <a:r>
                        <a:rPr lang="es-ES" sz="1100" b="1">
                          <a:latin typeface="Arial"/>
                          <a:ea typeface="Times New Roman"/>
                          <a:cs typeface="Times New Roman"/>
                        </a:rPr>
                        <a:t>objetivos</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408539">
                <a:tc>
                  <a:txBody>
                    <a:bodyPr/>
                    <a:lstStyle/>
                    <a:p>
                      <a:pPr>
                        <a:lnSpc>
                          <a:spcPct val="115000"/>
                        </a:lnSpc>
                        <a:spcAft>
                          <a:spcPts val="1000"/>
                        </a:spcAft>
                      </a:pPr>
                      <a:r>
                        <a:rPr lang="es-ES" sz="1100">
                          <a:latin typeface="Arial"/>
                          <a:ea typeface="Times New Roman"/>
                          <a:cs typeface="Times New Roman"/>
                        </a:rPr>
                        <a:t>9. Se combina trabajo </a:t>
                      </a:r>
                      <a:r>
                        <a:rPr lang="es-ES" sz="1100" b="1">
                          <a:latin typeface="Arial"/>
                          <a:ea typeface="Times New Roman"/>
                          <a:cs typeface="Times New Roman"/>
                        </a:rPr>
                        <a:t>individual y en grupo</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476135">
                <a:tc>
                  <a:txBody>
                    <a:bodyPr/>
                    <a:lstStyle/>
                    <a:p>
                      <a:pPr>
                        <a:lnSpc>
                          <a:spcPct val="115000"/>
                        </a:lnSpc>
                        <a:spcAft>
                          <a:spcPts val="1000"/>
                        </a:spcAft>
                      </a:pPr>
                      <a:r>
                        <a:rPr lang="es-ES" sz="1100">
                          <a:latin typeface="Arial"/>
                          <a:ea typeface="Times New Roman"/>
                          <a:cs typeface="Times New Roman"/>
                        </a:rPr>
                        <a:t>10. Se dan </a:t>
                      </a:r>
                      <a:r>
                        <a:rPr lang="es-ES" sz="1100" b="1">
                          <a:latin typeface="Arial"/>
                          <a:ea typeface="Times New Roman"/>
                          <a:cs typeface="Times New Roman"/>
                        </a:rPr>
                        <a:t>explicaciones</a:t>
                      </a:r>
                      <a:r>
                        <a:rPr lang="es-ES" sz="1100">
                          <a:latin typeface="Arial"/>
                          <a:ea typeface="Times New Roman"/>
                          <a:cs typeface="Times New Roman"/>
                        </a:rPr>
                        <a:t> grupales  e individualizadas</a:t>
                      </a:r>
                      <a:endParaRPr lang="es-ES" sz="1000">
                        <a:latin typeface="Calibri"/>
                        <a:ea typeface="Times New Roman"/>
                        <a:cs typeface="Times New Roman"/>
                      </a:endParaRPr>
                    </a:p>
                  </a:txBody>
                  <a:tcPr marL="65412" marR="65412"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a:lnSpc>
                          <a:spcPct val="115000"/>
                        </a:lnSpc>
                      </a:pPr>
                      <a:endParaRPr lang="es-ES" sz="1000" dirty="0">
                        <a:latin typeface="Calibri"/>
                      </a:endParaRPr>
                    </a:p>
                  </a:txBody>
                  <a:tcPr marL="65412" marR="65412"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92D050"/>
                </a:solidFill>
                <a:latin typeface="Arial" pitchFamily="34" charset="0"/>
                <a:cs typeface="Arial" pitchFamily="34" charset="0"/>
              </a:rPr>
              <a:t>ENTREVISTA</a:t>
            </a:r>
            <a:endParaRPr lang="es-ES" dirty="0">
              <a:solidFill>
                <a:srgbClr val="92D050"/>
              </a:solidFill>
            </a:endParaRPr>
          </a:p>
        </p:txBody>
      </p:sp>
      <p:sp>
        <p:nvSpPr>
          <p:cNvPr id="5" name="4 Marcador de contenido"/>
          <p:cNvSpPr>
            <a:spLocks noGrp="1"/>
          </p:cNvSpPr>
          <p:nvPr>
            <p:ph idx="1"/>
          </p:nvPr>
        </p:nvSpPr>
        <p:spPr/>
        <p:txBody>
          <a:bodyPr>
            <a:normAutofit/>
          </a:bodyPr>
          <a:lstStyle/>
          <a:p>
            <a:pPr>
              <a:buFont typeface="Wingdings" pitchFamily="2" charset="2"/>
              <a:buChar char="Ø"/>
            </a:pPr>
            <a:r>
              <a:rPr lang="es-ES" dirty="0" smtClean="0"/>
              <a:t>Valorar la satisfacción del usuario:</a:t>
            </a:r>
          </a:p>
          <a:p>
            <a:r>
              <a:rPr lang="es-ES" dirty="0" smtClean="0"/>
              <a:t>Desarrollo del programa (Contenidos)</a:t>
            </a:r>
          </a:p>
          <a:p>
            <a:r>
              <a:rPr lang="es-ES" dirty="0" smtClean="0"/>
              <a:t>Mejoras conseguidas (Objetivos + Evaluación)</a:t>
            </a:r>
          </a:p>
          <a:p>
            <a:pPr lvl="1"/>
            <a:r>
              <a:rPr lang="es-ES" dirty="0" smtClean="0"/>
              <a:t>Condición física</a:t>
            </a:r>
          </a:p>
          <a:p>
            <a:pPr lvl="1"/>
            <a:r>
              <a:rPr lang="es-ES" dirty="0" smtClean="0"/>
              <a:t>Patologías</a:t>
            </a:r>
          </a:p>
          <a:p>
            <a:pPr marL="342900" lvl="1" indent="-342900">
              <a:buFont typeface="Arial" pitchFamily="34" charset="0"/>
              <a:buChar char="•"/>
            </a:pPr>
            <a:r>
              <a:rPr lang="es-ES" dirty="0" smtClean="0"/>
              <a:t>Instrucción del Técnico (Metodología)</a:t>
            </a:r>
          </a:p>
          <a:p>
            <a:pPr marL="342900" lvl="1" indent="-342900">
              <a:buFont typeface="Arial" pitchFamily="34" charset="0"/>
              <a:buChar char="•"/>
            </a:pPr>
            <a:r>
              <a:rPr lang="es-ES" dirty="0" smtClean="0"/>
              <a:t>Grupo de trabajo (Socialización)</a:t>
            </a:r>
          </a:p>
          <a:p>
            <a:pPr marL="342900" lvl="1" indent="-342900">
              <a:buFont typeface="Arial" pitchFamily="34" charset="0"/>
              <a:buChar char="•"/>
            </a:pPr>
            <a:r>
              <a:rPr lang="es-ES" dirty="0" smtClean="0"/>
              <a:t>Actividad </a:t>
            </a:r>
            <a:r>
              <a:rPr lang="es-ES" dirty="0" err="1" smtClean="0"/>
              <a:t>fitness</a:t>
            </a:r>
            <a:r>
              <a:rPr lang="es-ES" dirty="0" smtClean="0"/>
              <a:t> acuática (</a:t>
            </a:r>
            <a:r>
              <a:rPr lang="es-ES" dirty="0" err="1" smtClean="0"/>
              <a:t>Fidelización</a:t>
            </a:r>
            <a:r>
              <a:rPr lang="es-ES" dirty="0" smtClean="0"/>
              <a:t>)</a:t>
            </a:r>
          </a:p>
          <a:p>
            <a:endParaRPr lang="es-ES" dirty="0" smtClean="0"/>
          </a:p>
          <a:p>
            <a:endParaRPr lang="es-ES" dirty="0" smtClean="0"/>
          </a:p>
          <a:p>
            <a:endParaRPr lang="es-ES"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FF0000"/>
                </a:solidFill>
                <a:latin typeface="Arial" pitchFamily="34" charset="0"/>
                <a:cs typeface="Arial" pitchFamily="34" charset="0"/>
              </a:rPr>
              <a:t>NORMAS BÁSICAS DE SEGURIDAD E HIGIENE</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a:xfrm>
            <a:off x="457200" y="1600200"/>
            <a:ext cx="8329642" cy="4525963"/>
          </a:xfrm>
        </p:spPr>
        <p:txBody>
          <a:bodyPr>
            <a:normAutofit fontScale="47500" lnSpcReduction="20000"/>
          </a:bodyPr>
          <a:lstStyle/>
          <a:p>
            <a:pPr>
              <a:buNone/>
            </a:pPr>
            <a:r>
              <a:rPr lang="es-ES" sz="4500" dirty="0" smtClean="0">
                <a:latin typeface="Arial" pitchFamily="34" charset="0"/>
                <a:cs typeface="Arial" pitchFamily="34" charset="0"/>
              </a:rPr>
              <a:t>Debemos dar a  conocer a nuestros alumnos la obligación de:</a:t>
            </a:r>
          </a:p>
          <a:p>
            <a:r>
              <a:rPr lang="es-ES" sz="4500" u="sng" dirty="0" smtClean="0">
                <a:latin typeface="Arial" pitchFamily="34" charset="0"/>
                <a:cs typeface="Arial" pitchFamily="34" charset="0"/>
              </a:rPr>
              <a:t>Ducharse</a:t>
            </a:r>
            <a:r>
              <a:rPr lang="es-ES" sz="4500" dirty="0" smtClean="0">
                <a:latin typeface="Arial" pitchFamily="34" charset="0"/>
                <a:cs typeface="Arial" pitchFamily="34" charset="0"/>
              </a:rPr>
              <a:t> antes de acceder a las piscinas (eliminar cremas, sudores…)</a:t>
            </a:r>
          </a:p>
          <a:p>
            <a:r>
              <a:rPr lang="es-ES" sz="4500" dirty="0" smtClean="0">
                <a:latin typeface="Arial" pitchFamily="34" charset="0"/>
                <a:cs typeface="Arial" pitchFamily="34" charset="0"/>
              </a:rPr>
              <a:t>Utilizar </a:t>
            </a:r>
            <a:r>
              <a:rPr lang="es-ES" sz="4500" u="sng" dirty="0" smtClean="0">
                <a:latin typeface="Arial" pitchFamily="34" charset="0"/>
                <a:cs typeface="Arial" pitchFamily="34" charset="0"/>
              </a:rPr>
              <a:t>chanclas</a:t>
            </a:r>
            <a:r>
              <a:rPr lang="es-ES" sz="4500" dirty="0" smtClean="0">
                <a:latin typeface="Arial" pitchFamily="34" charset="0"/>
                <a:cs typeface="Arial" pitchFamily="34" charset="0"/>
              </a:rPr>
              <a:t> para caminar por al playa de la piscina (evitar hongos y resbalones)</a:t>
            </a:r>
          </a:p>
          <a:p>
            <a:r>
              <a:rPr lang="es-ES" sz="4500" dirty="0" smtClean="0">
                <a:latin typeface="Arial" pitchFamily="34" charset="0"/>
                <a:cs typeface="Arial" pitchFamily="34" charset="0"/>
              </a:rPr>
              <a:t>Uso de </a:t>
            </a:r>
            <a:r>
              <a:rPr lang="es-ES" sz="4500" u="sng" dirty="0" smtClean="0">
                <a:latin typeface="Arial" pitchFamily="34" charset="0"/>
                <a:cs typeface="Arial" pitchFamily="34" charset="0"/>
              </a:rPr>
              <a:t>gorro</a:t>
            </a:r>
            <a:r>
              <a:rPr lang="es-ES" sz="4500" dirty="0" smtClean="0">
                <a:latin typeface="Arial" pitchFamily="34" charset="0"/>
                <a:cs typeface="Arial" pitchFamily="34" charset="0"/>
              </a:rPr>
              <a:t> para acceder a las piscinas (evitar caída de pelos)</a:t>
            </a:r>
          </a:p>
          <a:p>
            <a:r>
              <a:rPr lang="es-ES" sz="4500" dirty="0" smtClean="0">
                <a:latin typeface="Arial" pitchFamily="34" charset="0"/>
                <a:cs typeface="Arial" pitchFamily="34" charset="0"/>
              </a:rPr>
              <a:t>Utilizar </a:t>
            </a:r>
            <a:r>
              <a:rPr lang="es-ES" sz="4500" u="sng" dirty="0" smtClean="0">
                <a:latin typeface="Arial" pitchFamily="34" charset="0"/>
                <a:cs typeface="Arial" pitchFamily="34" charset="0"/>
              </a:rPr>
              <a:t>escarpines</a:t>
            </a:r>
            <a:r>
              <a:rPr lang="es-ES" sz="4500" dirty="0" smtClean="0">
                <a:latin typeface="Arial" pitchFamily="34" charset="0"/>
                <a:cs typeface="Arial" pitchFamily="34" charset="0"/>
              </a:rPr>
              <a:t> para hacer la práctica en piscina de poca profundidad (evitar pequeños cortes o rozaduras en los pies)</a:t>
            </a:r>
          </a:p>
          <a:p>
            <a:r>
              <a:rPr lang="es-ES" sz="4500" dirty="0" smtClean="0">
                <a:latin typeface="Arial" pitchFamily="34" charset="0"/>
                <a:cs typeface="Arial" pitchFamily="34" charset="0"/>
              </a:rPr>
              <a:t>Utilizar </a:t>
            </a:r>
            <a:r>
              <a:rPr lang="es-ES" sz="4500" u="sng" dirty="0" smtClean="0">
                <a:latin typeface="Arial" pitchFamily="34" charset="0"/>
                <a:cs typeface="Arial" pitchFamily="34" charset="0"/>
              </a:rPr>
              <a:t>material de flotación </a:t>
            </a:r>
            <a:r>
              <a:rPr lang="es-ES" sz="4500" dirty="0" smtClean="0">
                <a:latin typeface="Arial" pitchFamily="34" charset="0"/>
                <a:cs typeface="Arial" pitchFamily="34" charset="0"/>
              </a:rPr>
              <a:t>adecuado en las piscinas profundas (enseñar correcta colocación)</a:t>
            </a:r>
          </a:p>
          <a:p>
            <a:r>
              <a:rPr lang="es-ES" sz="4500" dirty="0" smtClean="0">
                <a:latin typeface="Arial" pitchFamily="34" charset="0"/>
                <a:cs typeface="Arial" pitchFamily="34" charset="0"/>
              </a:rPr>
              <a:t>No realizar la práctica con </a:t>
            </a:r>
            <a:r>
              <a:rPr lang="es-ES" sz="4500" u="sng" dirty="0" smtClean="0">
                <a:latin typeface="Arial" pitchFamily="34" charset="0"/>
                <a:cs typeface="Arial" pitchFamily="34" charset="0"/>
              </a:rPr>
              <a:t>bisutería</a:t>
            </a:r>
            <a:r>
              <a:rPr lang="es-ES" sz="4500" dirty="0" smtClean="0">
                <a:latin typeface="Arial" pitchFamily="34" charset="0"/>
                <a:cs typeface="Arial" pitchFamily="34" charset="0"/>
              </a:rPr>
              <a:t>: sortijas, pulseras, pendientes… (evitar roces, tirones, golpeos a compañeros…)</a:t>
            </a:r>
          </a:p>
          <a:p>
            <a:r>
              <a:rPr lang="es-ES" sz="4500" dirty="0" smtClean="0">
                <a:latin typeface="Arial" pitchFamily="34" charset="0"/>
                <a:cs typeface="Arial" pitchFamily="34" charset="0"/>
              </a:rPr>
              <a:t>No se puede </a:t>
            </a:r>
            <a:r>
              <a:rPr lang="es-ES" sz="4500" u="sng" dirty="0" smtClean="0">
                <a:latin typeface="Arial" pitchFamily="34" charset="0"/>
                <a:cs typeface="Arial" pitchFamily="34" charset="0"/>
              </a:rPr>
              <a:t>comer</a:t>
            </a:r>
            <a:r>
              <a:rPr lang="es-ES" sz="4500" dirty="0" smtClean="0">
                <a:latin typeface="Arial" pitchFamily="34" charset="0"/>
                <a:cs typeface="Arial" pitchFamily="34" charset="0"/>
              </a:rPr>
              <a:t> ni traer bebidas en </a:t>
            </a:r>
            <a:r>
              <a:rPr lang="es-ES" sz="4500" u="sng" dirty="0" smtClean="0">
                <a:latin typeface="Arial" pitchFamily="34" charset="0"/>
                <a:cs typeface="Arial" pitchFamily="34" charset="0"/>
              </a:rPr>
              <a:t>botellas de cristal </a:t>
            </a:r>
            <a:r>
              <a:rPr lang="es-ES" sz="4500" dirty="0" smtClean="0">
                <a:latin typeface="Arial" pitchFamily="34" charset="0"/>
                <a:cs typeface="Arial" pitchFamily="34" charset="0"/>
              </a:rPr>
              <a:t>a la piscina (evitar posibles caídas)</a:t>
            </a:r>
          </a:p>
          <a:p>
            <a:r>
              <a:rPr lang="es-ES" sz="4500" dirty="0" smtClean="0">
                <a:latin typeface="Arial" pitchFamily="34" charset="0"/>
                <a:cs typeface="Arial" pitchFamily="34" charset="0"/>
              </a:rPr>
              <a:t>No acceder con </a:t>
            </a:r>
            <a:r>
              <a:rPr lang="es-ES" sz="4500" u="sng" dirty="0" smtClean="0">
                <a:latin typeface="Arial" pitchFamily="34" charset="0"/>
                <a:cs typeface="Arial" pitchFamily="34" charset="0"/>
              </a:rPr>
              <a:t>ropa interior</a:t>
            </a:r>
            <a:r>
              <a:rPr lang="es-ES" sz="4500" dirty="0" smtClean="0">
                <a:latin typeface="Arial" pitchFamily="34" charset="0"/>
                <a:cs typeface="Arial" pitchFamily="34" charset="0"/>
              </a:rPr>
              <a:t> debajo el bañador</a:t>
            </a:r>
          </a:p>
          <a:p>
            <a:pPr>
              <a:buNone/>
            </a:pPr>
            <a:endParaRPr lang="es-E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200" b="1" dirty="0" smtClean="0">
                <a:solidFill>
                  <a:srgbClr val="00B050"/>
                </a:solidFill>
                <a:latin typeface="Arial" pitchFamily="34" charset="0"/>
                <a:cs typeface="Arial" pitchFamily="34" charset="0"/>
              </a:rPr>
              <a:t>BLOQUE 3: DISEÑO Y DIRECCIÓN DE SESIONES DE FITNESS ACUÁTICO</a:t>
            </a:r>
            <a:endParaRPr lang="es-ES" sz="3200" b="1" dirty="0">
              <a:solidFill>
                <a:srgbClr val="00B05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a:buFont typeface="Wingdings" pitchFamily="2" charset="2"/>
              <a:buChar char="Ø"/>
            </a:pPr>
            <a:r>
              <a:rPr lang="es-ES" dirty="0" smtClean="0">
                <a:solidFill>
                  <a:srgbClr val="FF0000"/>
                </a:solidFill>
                <a:latin typeface="Arial" pitchFamily="34" charset="0"/>
                <a:cs typeface="Arial" pitchFamily="34" charset="0"/>
              </a:rPr>
              <a:t>ESTRUCTURA DE LA SESIÓN</a:t>
            </a:r>
          </a:p>
          <a:p>
            <a:pPr>
              <a:buFont typeface="Wingdings" pitchFamily="2" charset="2"/>
              <a:buChar char="Ø"/>
            </a:pPr>
            <a:r>
              <a:rPr lang="es-ES" dirty="0" smtClean="0">
                <a:solidFill>
                  <a:srgbClr val="FF0000"/>
                </a:solidFill>
                <a:latin typeface="Arial" pitchFamily="34" charset="0"/>
                <a:cs typeface="Arial" pitchFamily="34" charset="0"/>
              </a:rPr>
              <a:t>MÉTODOS DE ENTRENAMIENTO</a:t>
            </a:r>
          </a:p>
          <a:p>
            <a:pPr>
              <a:buFont typeface="Wingdings" pitchFamily="2" charset="2"/>
              <a:buChar char="Ø"/>
            </a:pPr>
            <a:r>
              <a:rPr lang="es-ES" dirty="0" smtClean="0">
                <a:solidFill>
                  <a:srgbClr val="FF0000"/>
                </a:solidFill>
                <a:latin typeface="Arial" pitchFamily="34" charset="0"/>
                <a:cs typeface="Arial" pitchFamily="34" charset="0"/>
              </a:rPr>
              <a:t>DIFICULTAD </a:t>
            </a:r>
            <a:r>
              <a:rPr lang="es-ES" dirty="0" smtClean="0">
                <a:solidFill>
                  <a:srgbClr val="FF0000"/>
                </a:solidFill>
                <a:latin typeface="Arial" pitchFamily="34" charset="0"/>
                <a:cs typeface="Arial" pitchFamily="34" charset="0"/>
              </a:rPr>
              <a:t>COORDINATIVA Y NIVELES DE </a:t>
            </a:r>
            <a:r>
              <a:rPr lang="es-ES" dirty="0" smtClean="0">
                <a:solidFill>
                  <a:srgbClr val="FF0000"/>
                </a:solidFill>
                <a:latin typeface="Arial" pitchFamily="34" charset="0"/>
                <a:cs typeface="Arial" pitchFamily="34" charset="0"/>
              </a:rPr>
              <a:t>INTENSIDAD</a:t>
            </a:r>
          </a:p>
          <a:p>
            <a:pPr>
              <a:buFont typeface="Wingdings" pitchFamily="2" charset="2"/>
              <a:buChar char="Ø"/>
            </a:pPr>
            <a:r>
              <a:rPr lang="es-ES" dirty="0" smtClean="0">
                <a:solidFill>
                  <a:srgbClr val="FF0000"/>
                </a:solidFill>
                <a:latin typeface="Arial" pitchFamily="34" charset="0"/>
                <a:cs typeface="Arial" pitchFamily="34" charset="0"/>
              </a:rPr>
              <a:t>COMPOSICIONES </a:t>
            </a:r>
            <a:r>
              <a:rPr lang="es-ES" dirty="0" smtClean="0">
                <a:solidFill>
                  <a:srgbClr val="FF0000"/>
                </a:solidFill>
                <a:latin typeface="Arial" pitchFamily="34" charset="0"/>
                <a:cs typeface="Arial" pitchFamily="34" charset="0"/>
              </a:rPr>
              <a:t>COREOGRÁFICAS</a:t>
            </a:r>
          </a:p>
          <a:p>
            <a:pPr>
              <a:buFont typeface="Wingdings" pitchFamily="2" charset="2"/>
              <a:buChar char="Ø"/>
            </a:pPr>
            <a:r>
              <a:rPr lang="es-ES" dirty="0" smtClean="0">
                <a:solidFill>
                  <a:srgbClr val="FF0000"/>
                </a:solidFill>
                <a:latin typeface="Arial" pitchFamily="34" charset="0"/>
                <a:cs typeface="Arial" pitchFamily="34" charset="0"/>
              </a:rPr>
              <a:t>METODOLOGÍA DE ENSEÑANZA </a:t>
            </a:r>
          </a:p>
          <a:p>
            <a:pPr>
              <a:buFont typeface="Wingdings" pitchFamily="2" charset="2"/>
              <a:buChar char="Ø"/>
            </a:pPr>
            <a:r>
              <a:rPr lang="es-ES" dirty="0" smtClean="0">
                <a:solidFill>
                  <a:srgbClr val="FF0000"/>
                </a:solidFill>
                <a:latin typeface="Arial" pitchFamily="34" charset="0"/>
                <a:cs typeface="Arial" pitchFamily="34" charset="0"/>
              </a:rPr>
              <a:t>PREVENCIÓN DE LESIONES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FF0000"/>
                </a:solidFill>
                <a:latin typeface="Arial" pitchFamily="34" charset="0"/>
                <a:cs typeface="Arial" pitchFamily="34" charset="0"/>
              </a:rPr>
              <a:t>ESTRUCTURA DE LA SESIÓN</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lstStyle/>
          <a:p>
            <a:pPr marL="0">
              <a:buNone/>
            </a:pPr>
            <a:r>
              <a:rPr lang="es-ES" dirty="0" smtClean="0">
                <a:latin typeface="Arial" pitchFamily="34" charset="0"/>
                <a:cs typeface="Arial" pitchFamily="34" charset="0"/>
              </a:rPr>
              <a:t>LA SESIÓN SE DIVIDE EN 5 PARTES:</a:t>
            </a:r>
          </a:p>
          <a:p>
            <a:pPr>
              <a:buFont typeface="Wingdings" pitchFamily="2" charset="2"/>
              <a:buChar char="Ø"/>
            </a:pPr>
            <a:r>
              <a:rPr lang="es-ES" dirty="0" smtClean="0">
                <a:solidFill>
                  <a:srgbClr val="00B0F0"/>
                </a:solidFill>
                <a:latin typeface="Arial" pitchFamily="34" charset="0"/>
                <a:cs typeface="Arial" pitchFamily="34" charset="0"/>
              </a:rPr>
              <a:t>INFORMACIÓN INICIAL</a:t>
            </a:r>
          </a:p>
          <a:p>
            <a:pPr>
              <a:buFont typeface="Wingdings" pitchFamily="2" charset="2"/>
              <a:buChar char="Ø"/>
            </a:pPr>
            <a:r>
              <a:rPr lang="es-ES" dirty="0" smtClean="0">
                <a:solidFill>
                  <a:srgbClr val="00B0F0"/>
                </a:solidFill>
                <a:latin typeface="Arial" pitchFamily="34" charset="0"/>
                <a:cs typeface="Arial" pitchFamily="34" charset="0"/>
              </a:rPr>
              <a:t>CALENTAMIENTO</a:t>
            </a:r>
          </a:p>
          <a:p>
            <a:pPr>
              <a:buFont typeface="Wingdings" pitchFamily="2" charset="2"/>
              <a:buChar char="Ø"/>
            </a:pPr>
            <a:r>
              <a:rPr lang="es-ES" dirty="0" smtClean="0">
                <a:solidFill>
                  <a:srgbClr val="00B0F0"/>
                </a:solidFill>
                <a:latin typeface="Arial" pitchFamily="34" charset="0"/>
                <a:cs typeface="Arial" pitchFamily="34" charset="0"/>
              </a:rPr>
              <a:t>PARTE PRINCIPAL</a:t>
            </a:r>
          </a:p>
          <a:p>
            <a:pPr>
              <a:buFont typeface="Wingdings" pitchFamily="2" charset="2"/>
              <a:buChar char="Ø"/>
            </a:pPr>
            <a:r>
              <a:rPr lang="es-ES" dirty="0" smtClean="0">
                <a:solidFill>
                  <a:srgbClr val="00B0F0"/>
                </a:solidFill>
                <a:latin typeface="Arial" pitchFamily="34" charset="0"/>
                <a:cs typeface="Arial" pitchFamily="34" charset="0"/>
              </a:rPr>
              <a:t>VUELTA  A LA CALMA</a:t>
            </a:r>
          </a:p>
          <a:p>
            <a:pPr>
              <a:buFont typeface="Wingdings" pitchFamily="2" charset="2"/>
              <a:buChar char="Ø"/>
            </a:pPr>
            <a:r>
              <a:rPr lang="es-ES" dirty="0" smtClean="0">
                <a:solidFill>
                  <a:srgbClr val="00B0F0"/>
                </a:solidFill>
                <a:latin typeface="Arial" pitchFamily="34" charset="0"/>
                <a:cs typeface="Arial" pitchFamily="34" charset="0"/>
              </a:rPr>
              <a:t>ANÁLISIS DE RESULTADOS</a:t>
            </a:r>
            <a:endParaRPr lang="es-ES" dirty="0">
              <a:solidFill>
                <a:srgbClr val="00B0F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INFORMACIÓN INICIAL</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a:buNone/>
            </a:pPr>
            <a:r>
              <a:rPr lang="es-ES" b="1" dirty="0" smtClean="0">
                <a:latin typeface="Arial" pitchFamily="34" charset="0"/>
                <a:cs typeface="Arial" pitchFamily="34" charset="0"/>
              </a:rPr>
              <a:t>FASE DE INFORMACIÓN</a:t>
            </a:r>
          </a:p>
          <a:p>
            <a:pPr>
              <a:buFont typeface="Wingdings" pitchFamily="2" charset="2"/>
              <a:buChar char="Ø"/>
            </a:pPr>
            <a:r>
              <a:rPr lang="es-ES" dirty="0" smtClean="0">
                <a:latin typeface="Arial" pitchFamily="34" charset="0"/>
                <a:cs typeface="Arial" pitchFamily="34" charset="0"/>
              </a:rPr>
              <a:t>Breve descripción de lo que vamos a hacer.</a:t>
            </a:r>
          </a:p>
          <a:p>
            <a:pPr>
              <a:buFont typeface="Wingdings" pitchFamily="2" charset="2"/>
              <a:buChar char="Ø"/>
            </a:pPr>
            <a:r>
              <a:rPr lang="es-ES" dirty="0" smtClean="0">
                <a:latin typeface="Arial" pitchFamily="34" charset="0"/>
                <a:cs typeface="Arial" pitchFamily="34" charset="0"/>
              </a:rPr>
              <a:t>Explicación de los objetivos que se pretenden conseguir</a:t>
            </a:r>
          </a:p>
          <a:p>
            <a:pPr>
              <a:buFont typeface="Wingdings" pitchFamily="2" charset="2"/>
              <a:buChar char="Ø"/>
            </a:pPr>
            <a:r>
              <a:rPr lang="es-ES" dirty="0" smtClean="0">
                <a:latin typeface="Arial" pitchFamily="34" charset="0"/>
                <a:cs typeface="Arial" pitchFamily="34" charset="0"/>
              </a:rPr>
              <a:t>Preocuparnos por el estado de salud de los alumnos y tenerlo en cuenta.</a:t>
            </a:r>
          </a:p>
          <a:p>
            <a:pPr>
              <a:buFont typeface="Wingdings" pitchFamily="2" charset="2"/>
              <a:buChar char="Ø"/>
            </a:pPr>
            <a:r>
              <a:rPr lang="es-ES" dirty="0" smtClean="0">
                <a:latin typeface="Arial" pitchFamily="34" charset="0"/>
                <a:cs typeface="Arial" pitchFamily="34" charset="0"/>
              </a:rPr>
              <a:t>Motivar a los alumnos hacia la práctica.</a:t>
            </a:r>
          </a:p>
          <a:p>
            <a:pPr>
              <a:buFont typeface="Wingdings" pitchFamily="2" charset="2"/>
              <a:buChar char="Ø"/>
            </a:pPr>
            <a:endParaRPr lang="es-ES" dirty="0" smtClean="0">
              <a:latin typeface="Arial" pitchFamily="34" charset="0"/>
              <a:cs typeface="Arial" pitchFamily="34" charset="0"/>
            </a:endParaRPr>
          </a:p>
          <a:p>
            <a:pPr>
              <a:buFont typeface="Wingdings" pitchFamily="2" charset="2"/>
              <a:buChar char="Ø"/>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CALENTAMIENTO</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25000" lnSpcReduction="20000"/>
          </a:bodyPr>
          <a:lstStyle/>
          <a:p>
            <a:pPr>
              <a:buNone/>
            </a:pPr>
            <a:r>
              <a:rPr lang="es-ES" sz="6400" b="1" u="sng" dirty="0" smtClean="0">
                <a:latin typeface="Arial" pitchFamily="34" charset="0"/>
                <a:cs typeface="Arial" pitchFamily="34" charset="0"/>
              </a:rPr>
              <a:t>FASE DE PREPARACIÓN</a:t>
            </a:r>
          </a:p>
          <a:p>
            <a:pPr>
              <a:buNone/>
            </a:pPr>
            <a:endParaRPr lang="es-ES" sz="6400" b="1" u="sng" dirty="0" smtClean="0">
              <a:latin typeface="Arial" pitchFamily="34" charset="0"/>
              <a:cs typeface="Arial" pitchFamily="34" charset="0"/>
            </a:endParaRPr>
          </a:p>
          <a:p>
            <a:pPr>
              <a:buFont typeface="Wingdings" pitchFamily="2" charset="2"/>
              <a:buChar char="Ø"/>
            </a:pPr>
            <a:r>
              <a:rPr lang="es-ES" sz="6400" b="1" dirty="0" smtClean="0">
                <a:latin typeface="Arial" pitchFamily="34" charset="0"/>
                <a:cs typeface="Arial" pitchFamily="34" charset="0"/>
              </a:rPr>
              <a:t>Las partes </a:t>
            </a:r>
            <a:r>
              <a:rPr lang="es-ES" sz="6400" dirty="0" smtClean="0">
                <a:latin typeface="Arial" pitchFamily="34" charset="0"/>
                <a:cs typeface="Arial" pitchFamily="34" charset="0"/>
              </a:rPr>
              <a:t>en que se divide son: </a:t>
            </a:r>
          </a:p>
          <a:p>
            <a:r>
              <a:rPr lang="es-ES" sz="6400" u="sng" dirty="0" smtClean="0">
                <a:latin typeface="Arial" pitchFamily="34" charset="0"/>
                <a:cs typeface="Arial" pitchFamily="34" charset="0"/>
              </a:rPr>
              <a:t>Movilidad articular</a:t>
            </a:r>
            <a:r>
              <a:rPr lang="es-ES" sz="6400" dirty="0" smtClean="0">
                <a:latin typeface="Arial" pitchFamily="34" charset="0"/>
                <a:cs typeface="Arial" pitchFamily="34" charset="0"/>
              </a:rPr>
              <a:t> de las distintas articulaciones del cuerpo</a:t>
            </a:r>
          </a:p>
          <a:p>
            <a:r>
              <a:rPr lang="es-ES" sz="6400" u="sng" dirty="0" smtClean="0">
                <a:latin typeface="Arial" pitchFamily="34" charset="0"/>
                <a:cs typeface="Arial" pitchFamily="34" charset="0"/>
              </a:rPr>
              <a:t>Ejercicios de activación</a:t>
            </a:r>
            <a:r>
              <a:rPr lang="es-ES" sz="6400" dirty="0" smtClean="0">
                <a:latin typeface="Arial" pitchFamily="34" charset="0"/>
                <a:cs typeface="Arial" pitchFamily="34" charset="0"/>
              </a:rPr>
              <a:t> de los grandes grupos musculares que van a intervenir en la sesión</a:t>
            </a:r>
          </a:p>
          <a:p>
            <a:r>
              <a:rPr lang="es-ES" sz="6400" u="sng" dirty="0" smtClean="0">
                <a:latin typeface="Arial" pitchFamily="34" charset="0"/>
                <a:cs typeface="Arial" pitchFamily="34" charset="0"/>
              </a:rPr>
              <a:t>Estiramientos</a:t>
            </a:r>
            <a:r>
              <a:rPr lang="es-ES" sz="6400" dirty="0" smtClean="0">
                <a:latin typeface="Arial" pitchFamily="34" charset="0"/>
                <a:cs typeface="Arial" pitchFamily="34" charset="0"/>
              </a:rPr>
              <a:t> de la musculatura implicada</a:t>
            </a:r>
          </a:p>
          <a:p>
            <a:r>
              <a:rPr lang="es-ES" sz="6400" u="sng" dirty="0" smtClean="0">
                <a:latin typeface="Arial" pitchFamily="34" charset="0"/>
                <a:cs typeface="Arial" pitchFamily="34" charset="0"/>
              </a:rPr>
              <a:t>Aceleración o Puesta a punto</a:t>
            </a:r>
            <a:r>
              <a:rPr lang="es-ES" sz="6400" dirty="0" smtClean="0">
                <a:latin typeface="Arial" pitchFamily="34" charset="0"/>
                <a:cs typeface="Arial" pitchFamily="34" charset="0"/>
              </a:rPr>
              <a:t> incrementando el ritmo cardíaco</a:t>
            </a:r>
          </a:p>
          <a:p>
            <a:pPr>
              <a:buNone/>
            </a:pPr>
            <a:endParaRPr lang="es-ES" sz="6400" dirty="0" smtClean="0">
              <a:latin typeface="Arial" pitchFamily="34" charset="0"/>
              <a:cs typeface="Arial" pitchFamily="34" charset="0"/>
            </a:endParaRPr>
          </a:p>
          <a:p>
            <a:pPr>
              <a:buFont typeface="Wingdings" pitchFamily="2" charset="2"/>
              <a:buChar char="Ø"/>
            </a:pPr>
            <a:r>
              <a:rPr lang="es-ES" sz="6400" b="1" dirty="0" smtClean="0">
                <a:latin typeface="Arial" pitchFamily="34" charset="0"/>
                <a:cs typeface="Arial" pitchFamily="34" charset="0"/>
              </a:rPr>
              <a:t>Los objetivos</a:t>
            </a:r>
            <a:r>
              <a:rPr lang="es-ES" sz="6400" dirty="0" smtClean="0">
                <a:latin typeface="Arial" pitchFamily="34" charset="0"/>
                <a:cs typeface="Arial" pitchFamily="34" charset="0"/>
              </a:rPr>
              <a:t> que se pretenden son: </a:t>
            </a:r>
          </a:p>
          <a:p>
            <a:pPr>
              <a:buFont typeface="Wingdings" pitchFamily="2" charset="2"/>
              <a:buChar char="v"/>
            </a:pPr>
            <a:r>
              <a:rPr lang="es-ES" sz="6400" u="sng" dirty="0" smtClean="0">
                <a:latin typeface="Arial" pitchFamily="34" charset="0"/>
                <a:cs typeface="Arial" pitchFamily="34" charset="0"/>
              </a:rPr>
              <a:t>Desde el punto de vista fisiológico</a:t>
            </a:r>
            <a:r>
              <a:rPr lang="es-ES" sz="6400" dirty="0" smtClean="0">
                <a:latin typeface="Arial" pitchFamily="34" charset="0"/>
                <a:cs typeface="Arial" pitchFamily="34" charset="0"/>
              </a:rPr>
              <a:t>:</a:t>
            </a:r>
          </a:p>
          <a:p>
            <a:r>
              <a:rPr lang="es-ES" sz="6400" dirty="0" smtClean="0">
                <a:latin typeface="Arial" pitchFamily="34" charset="0"/>
                <a:cs typeface="Arial" pitchFamily="34" charset="0"/>
              </a:rPr>
              <a:t>Incrementar la frecuencia cardíaca y la frecuencia respiratoria</a:t>
            </a:r>
          </a:p>
          <a:p>
            <a:r>
              <a:rPr lang="es-ES" sz="6400" dirty="0" smtClean="0">
                <a:latin typeface="Arial" pitchFamily="34" charset="0"/>
                <a:cs typeface="Arial" pitchFamily="34" charset="0"/>
              </a:rPr>
              <a:t>Elevar la fuerza y velocidad de contracción muscular</a:t>
            </a:r>
          </a:p>
          <a:p>
            <a:r>
              <a:rPr lang="es-ES" sz="6400" dirty="0" smtClean="0">
                <a:latin typeface="Arial" pitchFamily="34" charset="0"/>
                <a:cs typeface="Arial" pitchFamily="34" charset="0"/>
              </a:rPr>
              <a:t>Mejorar la coordinación de movimientos</a:t>
            </a:r>
          </a:p>
          <a:p>
            <a:pPr>
              <a:buFont typeface="Wingdings" pitchFamily="2" charset="2"/>
              <a:buChar char="v"/>
            </a:pPr>
            <a:r>
              <a:rPr lang="es-ES" sz="6400" u="sng" dirty="0" smtClean="0">
                <a:latin typeface="Arial" pitchFamily="34" charset="0"/>
                <a:cs typeface="Arial" pitchFamily="34" charset="0"/>
              </a:rPr>
              <a:t>Desde el punto de vista psicológico</a:t>
            </a:r>
            <a:r>
              <a:rPr lang="es-ES" sz="6400" dirty="0" smtClean="0">
                <a:latin typeface="Arial" pitchFamily="34" charset="0"/>
                <a:cs typeface="Arial" pitchFamily="34" charset="0"/>
              </a:rPr>
              <a:t>:</a:t>
            </a:r>
          </a:p>
          <a:p>
            <a:r>
              <a:rPr lang="es-ES" sz="6400" dirty="0" smtClean="0">
                <a:latin typeface="Arial" pitchFamily="34" charset="0"/>
                <a:cs typeface="Arial" pitchFamily="34" charset="0"/>
              </a:rPr>
              <a:t>Mejorar la concentración para la correcta ejecución de los ejercicios</a:t>
            </a:r>
          </a:p>
          <a:p>
            <a:r>
              <a:rPr lang="es-ES" sz="6400" dirty="0" smtClean="0">
                <a:latin typeface="Arial" pitchFamily="34" charset="0"/>
                <a:cs typeface="Arial" pitchFamily="34" charset="0"/>
              </a:rPr>
              <a:t>Aumentar la confianza en la ejecución de técnicas</a:t>
            </a:r>
          </a:p>
          <a:p>
            <a:r>
              <a:rPr lang="es-ES" sz="6400" dirty="0" smtClean="0">
                <a:latin typeface="Arial" pitchFamily="34" charset="0"/>
                <a:cs typeface="Arial" pitchFamily="34" charset="0"/>
              </a:rPr>
              <a:t>Elevar la motivación de cara al ejercicio a realizar posteriormente</a:t>
            </a:r>
          </a:p>
          <a:p>
            <a:pPr>
              <a:buNone/>
            </a:pPr>
            <a:endParaRPr lang="es-ES" sz="6400" dirty="0" smtClean="0">
              <a:latin typeface="Arial" pitchFamily="34" charset="0"/>
              <a:cs typeface="Arial" pitchFamily="34" charset="0"/>
            </a:endParaRPr>
          </a:p>
          <a:p>
            <a:endParaRPr lang="es-ES" dirty="0" smtClean="0"/>
          </a:p>
          <a:p>
            <a:pPr>
              <a:buNone/>
            </a:pPr>
            <a:r>
              <a:rPr lang="es-ES" dirty="0" smtClean="0"/>
              <a:t/>
            </a:r>
            <a:br>
              <a:rPr lang="es-ES" dirty="0" smtClean="0"/>
            </a:b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PARTE PRINCIPAL</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77500" lnSpcReduction="20000"/>
          </a:bodyPr>
          <a:lstStyle/>
          <a:p>
            <a:pPr marL="0">
              <a:buNone/>
            </a:pPr>
            <a:r>
              <a:rPr lang="es-ES" b="1" u="sng" dirty="0" smtClean="0">
                <a:latin typeface="Arial" pitchFamily="34" charset="0"/>
                <a:cs typeface="Arial" pitchFamily="34" charset="0"/>
              </a:rPr>
              <a:t>FASE DE DESARROLLO</a:t>
            </a:r>
          </a:p>
          <a:p>
            <a:pPr marL="0">
              <a:buNone/>
            </a:pPr>
            <a:r>
              <a:rPr lang="es-ES" dirty="0" smtClean="0">
                <a:latin typeface="Arial" pitchFamily="34" charset="0"/>
                <a:cs typeface="Arial" pitchFamily="34" charset="0"/>
              </a:rPr>
              <a:t>Trabajaremos con ejercicios más analíticos o globales dependiendo de los </a:t>
            </a:r>
            <a:r>
              <a:rPr lang="es-ES" u="sng" dirty="0" smtClean="0">
                <a:latin typeface="Arial" pitchFamily="34" charset="0"/>
                <a:cs typeface="Arial" pitchFamily="34" charset="0"/>
              </a:rPr>
              <a:t>objetivos</a:t>
            </a:r>
            <a:r>
              <a:rPr lang="es-ES" dirty="0" smtClean="0">
                <a:latin typeface="Arial" pitchFamily="34" charset="0"/>
                <a:cs typeface="Arial" pitchFamily="34" charset="0"/>
              </a:rPr>
              <a:t> planteados para la sesión:</a:t>
            </a:r>
          </a:p>
          <a:p>
            <a:pPr>
              <a:buFont typeface="Wingdings" pitchFamily="2" charset="2"/>
              <a:buChar char="Ø"/>
            </a:pPr>
            <a:r>
              <a:rPr lang="es-ES" dirty="0" smtClean="0">
                <a:latin typeface="Arial" pitchFamily="34" charset="0"/>
                <a:cs typeface="Arial" pitchFamily="34" charset="0"/>
              </a:rPr>
              <a:t>Mantenimiento y/o mejora de la condición física</a:t>
            </a:r>
          </a:p>
          <a:p>
            <a:pPr>
              <a:buFont typeface="Wingdings" pitchFamily="2" charset="2"/>
              <a:buChar char="Ø"/>
            </a:pPr>
            <a:r>
              <a:rPr lang="es-ES" dirty="0" smtClean="0">
                <a:latin typeface="Arial" pitchFamily="34" charset="0"/>
                <a:cs typeface="Arial" pitchFamily="34" charset="0"/>
              </a:rPr>
              <a:t>Mejorar las capacidades perceptivo-motrices.</a:t>
            </a:r>
          </a:p>
          <a:p>
            <a:pPr>
              <a:buFont typeface="Wingdings" pitchFamily="2" charset="2"/>
              <a:buChar char="Ø"/>
            </a:pPr>
            <a:r>
              <a:rPr lang="es-ES" dirty="0" smtClean="0">
                <a:latin typeface="Arial" pitchFamily="34" charset="0"/>
                <a:cs typeface="Arial" pitchFamily="34" charset="0"/>
              </a:rPr>
              <a:t>Toma de conciencia del esquema corporal</a:t>
            </a:r>
          </a:p>
          <a:p>
            <a:pPr>
              <a:buFont typeface="Wingdings" pitchFamily="2" charset="2"/>
              <a:buChar char="Ø"/>
            </a:pPr>
            <a:r>
              <a:rPr lang="es-ES" dirty="0" smtClean="0">
                <a:latin typeface="Arial" pitchFamily="34" charset="0"/>
                <a:cs typeface="Arial" pitchFamily="34" charset="0"/>
              </a:rPr>
              <a:t>Mejorar la coordinación general, segmentaria y óculo-motriz (disociación)</a:t>
            </a:r>
          </a:p>
          <a:p>
            <a:pPr>
              <a:buFont typeface="Wingdings" pitchFamily="2" charset="2"/>
              <a:buChar char="Ø"/>
            </a:pPr>
            <a:r>
              <a:rPr lang="es-ES" dirty="0" smtClean="0">
                <a:latin typeface="Arial" pitchFamily="34" charset="0"/>
                <a:cs typeface="Arial" pitchFamily="34" charset="0"/>
              </a:rPr>
              <a:t>Mejorar el equilibrio en el medio acuático</a:t>
            </a:r>
          </a:p>
          <a:p>
            <a:pPr>
              <a:buFont typeface="Wingdings" pitchFamily="2" charset="2"/>
              <a:buChar char="Ø"/>
            </a:pPr>
            <a:r>
              <a:rPr lang="es-ES" dirty="0" smtClean="0">
                <a:latin typeface="Arial" pitchFamily="34" charset="0"/>
                <a:cs typeface="Arial" pitchFamily="34" charset="0"/>
              </a:rPr>
              <a:t>Mejorar las habilidades motrices en el medio acuático: Flotación, Deslizamientos, Propulsión, Tracción, Nado…</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FF0000"/>
                </a:solidFill>
                <a:latin typeface="Arial" pitchFamily="34" charset="0"/>
                <a:cs typeface="Arial" pitchFamily="34" charset="0"/>
              </a:rPr>
              <a:t>ÚLTIMAS TENDENCIAS</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a:xfrm>
            <a:off x="314324" y="1600200"/>
            <a:ext cx="8543956" cy="4525963"/>
          </a:xfrm>
        </p:spPr>
        <p:txBody>
          <a:bodyPr>
            <a:normAutofit/>
          </a:bodyPr>
          <a:lstStyle/>
          <a:p>
            <a:pPr>
              <a:buFont typeface="Wingdings" pitchFamily="2" charset="2"/>
              <a:buChar char="Ø"/>
            </a:pPr>
            <a:r>
              <a:rPr lang="es-ES" dirty="0" smtClean="0">
                <a:latin typeface="Arial" pitchFamily="34" charset="0"/>
                <a:cs typeface="Arial" pitchFamily="34" charset="0"/>
              </a:rPr>
              <a:t>Clasificación en función de los materiales utilizados:</a:t>
            </a:r>
          </a:p>
          <a:p>
            <a:pPr>
              <a:buNone/>
            </a:pPr>
            <a:endParaRPr lang="es-ES" dirty="0" smtClean="0">
              <a:latin typeface="Arial" pitchFamily="34" charset="0"/>
              <a:cs typeface="Arial" pitchFamily="34" charset="0"/>
            </a:endParaRPr>
          </a:p>
          <a:p>
            <a:pPr>
              <a:buNone/>
            </a:pPr>
            <a:r>
              <a:rPr lang="es-ES" dirty="0" smtClean="0">
                <a:solidFill>
                  <a:srgbClr val="00B0F0"/>
                </a:solidFill>
                <a:latin typeface="Arial" pitchFamily="34" charset="0"/>
                <a:cs typeface="Arial" pitchFamily="34" charset="0"/>
              </a:rPr>
              <a:t>1.- CON MATERIALES ESPECÍFICOS</a:t>
            </a:r>
          </a:p>
          <a:p>
            <a:pPr>
              <a:buNone/>
            </a:pPr>
            <a:r>
              <a:rPr lang="es-ES" dirty="0" smtClean="0">
                <a:solidFill>
                  <a:srgbClr val="00B0F0"/>
                </a:solidFill>
                <a:latin typeface="Arial" pitchFamily="34" charset="0"/>
                <a:cs typeface="Arial" pitchFamily="34" charset="0"/>
              </a:rPr>
              <a:t>2.- CON MATERIALES ASEQUIBLES</a:t>
            </a:r>
          </a:p>
          <a:p>
            <a:pPr>
              <a:buNone/>
            </a:pPr>
            <a:r>
              <a:rPr lang="es-ES" dirty="0" smtClean="0">
                <a:solidFill>
                  <a:srgbClr val="00B0F0"/>
                </a:solidFill>
                <a:latin typeface="Arial" pitchFamily="34" charset="0"/>
                <a:cs typeface="Arial" pitchFamily="34" charset="0"/>
              </a:rPr>
              <a:t>3.- SIN NECESIDAD DE MATERIALES</a:t>
            </a:r>
          </a:p>
          <a:p>
            <a:endParaRPr lang="es-ES" dirty="0" smtClean="0">
              <a:latin typeface="Arial" pitchFamily="34" charset="0"/>
              <a:cs typeface="Arial" pitchFamily="34" charset="0"/>
            </a:endParaRPr>
          </a:p>
          <a:p>
            <a:endParaRPr lang="es-ES" dirty="0" smtClean="0"/>
          </a:p>
          <a:p>
            <a:endParaRPr lang="es-ES" dirty="0" smtClean="0"/>
          </a:p>
          <a:p>
            <a:endParaRPr lang="es-E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VUELTA A LA CALMA</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85000" lnSpcReduction="20000"/>
          </a:bodyPr>
          <a:lstStyle/>
          <a:p>
            <a:pPr marL="0">
              <a:buNone/>
            </a:pPr>
            <a:r>
              <a:rPr lang="es-ES" b="1" u="sng" dirty="0" smtClean="0">
                <a:latin typeface="Arial" pitchFamily="34" charset="0"/>
                <a:cs typeface="Arial" pitchFamily="34" charset="0"/>
              </a:rPr>
              <a:t>FASE DE RECUPERACIÓN</a:t>
            </a:r>
            <a:r>
              <a:rPr lang="es-ES" dirty="0" smtClean="0">
                <a:latin typeface="Arial" pitchFamily="34" charset="0"/>
                <a:cs typeface="Arial" pitchFamily="34" charset="0"/>
              </a:rPr>
              <a:t>: </a:t>
            </a:r>
          </a:p>
          <a:p>
            <a:pPr marL="0">
              <a:buNone/>
            </a:pPr>
            <a:endParaRPr lang="es-ES" dirty="0" smtClean="0">
              <a:latin typeface="Arial" pitchFamily="34" charset="0"/>
              <a:cs typeface="Arial" pitchFamily="34" charset="0"/>
            </a:endParaRPr>
          </a:p>
          <a:p>
            <a:pPr marL="0">
              <a:buNone/>
            </a:pPr>
            <a:r>
              <a:rPr lang="es-ES" dirty="0" smtClean="0">
                <a:latin typeface="Arial" pitchFamily="34" charset="0"/>
                <a:cs typeface="Arial" pitchFamily="34" charset="0"/>
              </a:rPr>
              <a:t>Realizaremos actividades y ejercicios de baja intensidad para reducir la frecuencia cardíaca y la temperatura corporal.</a:t>
            </a:r>
            <a:br>
              <a:rPr lang="es-ES" dirty="0" smtClean="0">
                <a:latin typeface="Arial" pitchFamily="34" charset="0"/>
                <a:cs typeface="Arial" pitchFamily="34" charset="0"/>
              </a:rPr>
            </a:br>
            <a:endParaRPr lang="es-ES" dirty="0" smtClean="0">
              <a:latin typeface="Arial" pitchFamily="34" charset="0"/>
              <a:cs typeface="Arial" pitchFamily="34" charset="0"/>
            </a:endParaRPr>
          </a:p>
          <a:p>
            <a:pPr marL="0">
              <a:buFont typeface="Wingdings" pitchFamily="2" charset="2"/>
              <a:buChar char="Ø"/>
            </a:pPr>
            <a:r>
              <a:rPr lang="es-ES" dirty="0" smtClean="0">
                <a:latin typeface="Arial" pitchFamily="34" charset="0"/>
                <a:cs typeface="Arial" pitchFamily="34" charset="0"/>
              </a:rPr>
              <a:t>EJERCICIOS DE ESTIRAMIENTO</a:t>
            </a:r>
          </a:p>
          <a:p>
            <a:pPr marL="0">
              <a:buFont typeface="Wingdings" pitchFamily="2" charset="2"/>
              <a:buChar char="Ø"/>
            </a:pPr>
            <a:r>
              <a:rPr lang="es-ES" dirty="0" smtClean="0">
                <a:latin typeface="Arial" pitchFamily="34" charset="0"/>
                <a:cs typeface="Arial" pitchFamily="34" charset="0"/>
              </a:rPr>
              <a:t>EJERCICIOS RESPIRATORIOS</a:t>
            </a:r>
          </a:p>
          <a:p>
            <a:pPr marL="0">
              <a:buFont typeface="Wingdings" pitchFamily="2" charset="2"/>
              <a:buChar char="Ø"/>
            </a:pPr>
            <a:r>
              <a:rPr lang="es-ES" dirty="0" smtClean="0">
                <a:latin typeface="Arial" pitchFamily="34" charset="0"/>
                <a:cs typeface="Arial" pitchFamily="34" charset="0"/>
              </a:rPr>
              <a:t>EJERCICIOS DE RELAJACIÓN</a:t>
            </a:r>
          </a:p>
          <a:p>
            <a:pPr marL="0">
              <a:buFont typeface="Wingdings" pitchFamily="2" charset="2"/>
              <a:buChar char="Ø"/>
            </a:pPr>
            <a:r>
              <a:rPr lang="es-ES" dirty="0" smtClean="0">
                <a:latin typeface="Arial" pitchFamily="34" charset="0"/>
                <a:cs typeface="Arial" pitchFamily="34" charset="0"/>
              </a:rPr>
              <a:t>EJERCICIOS DE MASAJE</a:t>
            </a:r>
            <a:r>
              <a:rPr lang="es-ES" dirty="0" smtClean="0"/>
              <a:t/>
            </a:r>
            <a:br>
              <a:rPr lang="es-ES" dirty="0" smtClean="0"/>
            </a:b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00B0F0"/>
                </a:solidFill>
                <a:latin typeface="Arial" pitchFamily="34" charset="0"/>
                <a:cs typeface="Arial" pitchFamily="34" charset="0"/>
              </a:rPr>
              <a:t>ANÁLISIS DE RESULTADOS</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92500"/>
          </a:bodyPr>
          <a:lstStyle/>
          <a:p>
            <a:pPr marL="0">
              <a:buNone/>
            </a:pPr>
            <a:r>
              <a:rPr lang="es-ES" b="1" u="sng" dirty="0" smtClean="0">
                <a:latin typeface="Arial" pitchFamily="34" charset="0"/>
                <a:cs typeface="Arial" pitchFamily="34" charset="0"/>
              </a:rPr>
              <a:t>FASE DE REFLEXIÓN </a:t>
            </a:r>
            <a:endParaRPr lang="es-ES" dirty="0" smtClean="0">
              <a:latin typeface="Arial" pitchFamily="34" charset="0"/>
              <a:cs typeface="Arial" pitchFamily="34" charset="0"/>
            </a:endParaRPr>
          </a:p>
          <a:p>
            <a:pPr marL="0">
              <a:buFont typeface="Wingdings" pitchFamily="2" charset="2"/>
              <a:buChar char="Ø"/>
            </a:pPr>
            <a:r>
              <a:rPr lang="es-ES" dirty="0" smtClean="0">
                <a:latin typeface="Arial" pitchFamily="34" charset="0"/>
                <a:cs typeface="Arial" pitchFamily="34" charset="0"/>
              </a:rPr>
              <a:t>Reflexiones finales sobre las tareas realizadas. </a:t>
            </a:r>
          </a:p>
          <a:p>
            <a:pPr marL="0">
              <a:buFont typeface="Wingdings" pitchFamily="2" charset="2"/>
              <a:buChar char="Ø"/>
            </a:pPr>
            <a:r>
              <a:rPr lang="es-ES" dirty="0" smtClean="0">
                <a:latin typeface="Arial" pitchFamily="34" charset="0"/>
                <a:cs typeface="Arial" pitchFamily="34" charset="0"/>
              </a:rPr>
              <a:t>Grado de satisfacción de los alumnos. </a:t>
            </a:r>
          </a:p>
          <a:p>
            <a:pPr marL="0">
              <a:buFont typeface="Wingdings" pitchFamily="2" charset="2"/>
              <a:buChar char="Ø"/>
            </a:pPr>
            <a:r>
              <a:rPr lang="es-ES" dirty="0" smtClean="0">
                <a:latin typeface="Arial" pitchFamily="34" charset="0"/>
                <a:cs typeface="Arial" pitchFamily="34" charset="0"/>
              </a:rPr>
              <a:t>Motivar a los alumnos hacia la siguiente sesión.</a:t>
            </a:r>
          </a:p>
          <a:p>
            <a:pPr marL="0">
              <a:buFont typeface="Wingdings" pitchFamily="2" charset="2"/>
              <a:buChar char="Ø"/>
            </a:pPr>
            <a:r>
              <a:rPr lang="es-ES" dirty="0" smtClean="0">
                <a:latin typeface="Arial" pitchFamily="34" charset="0"/>
                <a:cs typeface="Arial" pitchFamily="34" charset="0"/>
              </a:rPr>
              <a:t>Consideraciones y consignas sobre la salud.</a:t>
            </a:r>
          </a:p>
          <a:p>
            <a:pPr marL="0">
              <a:buFont typeface="Wingdings" pitchFamily="2" charset="2"/>
              <a:buChar char="Ø"/>
            </a:pPr>
            <a:r>
              <a:rPr lang="es-ES" dirty="0" smtClean="0">
                <a:latin typeface="Arial" pitchFamily="34" charset="0"/>
                <a:cs typeface="Arial" pitchFamily="34" charset="0"/>
              </a:rPr>
              <a:t>Información sobre actividades relacionadas.</a:t>
            </a:r>
          </a:p>
          <a:p>
            <a:pPr>
              <a:buNone/>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FF0000"/>
                </a:solidFill>
                <a:latin typeface="Arial" pitchFamily="34" charset="0"/>
                <a:cs typeface="Arial" pitchFamily="34" charset="0"/>
              </a:rPr>
              <a:t>MÉTODOS DE ENTRENAMIENTO</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normAutofit lnSpcReduction="10000"/>
          </a:bodyPr>
          <a:lstStyle/>
          <a:p>
            <a:pPr>
              <a:buFont typeface="Wingdings" pitchFamily="2" charset="2"/>
              <a:buChar char="Ø"/>
            </a:pPr>
            <a:r>
              <a:rPr lang="es-ES" dirty="0" smtClean="0">
                <a:latin typeface="Arial" pitchFamily="34" charset="0"/>
                <a:cs typeface="Arial" pitchFamily="34" charset="0"/>
              </a:rPr>
              <a:t>RESISTENCIA:</a:t>
            </a:r>
          </a:p>
          <a:p>
            <a:r>
              <a:rPr lang="es-ES" dirty="0" smtClean="0">
                <a:latin typeface="Arial" pitchFamily="34" charset="0"/>
                <a:cs typeface="Arial" pitchFamily="34" charset="0"/>
              </a:rPr>
              <a:t>Métodos continuo: </a:t>
            </a:r>
          </a:p>
          <a:p>
            <a:pPr lvl="1"/>
            <a:r>
              <a:rPr lang="es-ES" dirty="0" smtClean="0">
                <a:latin typeface="Arial" pitchFamily="34" charset="0"/>
                <a:cs typeface="Arial" pitchFamily="34" charset="0"/>
              </a:rPr>
              <a:t>Uniforme: natación</a:t>
            </a:r>
          </a:p>
          <a:p>
            <a:pPr lvl="1"/>
            <a:r>
              <a:rPr lang="es-ES" dirty="0" smtClean="0">
                <a:latin typeface="Arial" pitchFamily="34" charset="0"/>
                <a:cs typeface="Arial" pitchFamily="34" charset="0"/>
              </a:rPr>
              <a:t>Variable: </a:t>
            </a:r>
            <a:r>
              <a:rPr lang="es-ES" dirty="0" err="1" smtClean="0">
                <a:latin typeface="Arial" pitchFamily="34" charset="0"/>
                <a:cs typeface="Arial" pitchFamily="34" charset="0"/>
              </a:rPr>
              <a:t>fartlek</a:t>
            </a:r>
            <a:r>
              <a:rPr lang="es-ES" dirty="0" smtClean="0">
                <a:latin typeface="Arial" pitchFamily="34" charset="0"/>
                <a:cs typeface="Arial" pitchFamily="34" charset="0"/>
              </a:rPr>
              <a:t> (triatlón) o entrenamiento total (actividad coreografiada)</a:t>
            </a:r>
          </a:p>
          <a:p>
            <a:r>
              <a:rPr lang="es-ES" dirty="0" smtClean="0">
                <a:latin typeface="Arial" pitchFamily="34" charset="0"/>
                <a:cs typeface="Arial" pitchFamily="34" charset="0"/>
              </a:rPr>
              <a:t>Método fraccionado: </a:t>
            </a:r>
          </a:p>
          <a:p>
            <a:pPr lvl="1"/>
            <a:r>
              <a:rPr lang="es-ES" dirty="0" smtClean="0">
                <a:latin typeface="Arial" pitchFamily="34" charset="0"/>
                <a:cs typeface="Arial" pitchFamily="34" charset="0"/>
              </a:rPr>
              <a:t>Repeticiones: series (</a:t>
            </a:r>
            <a:r>
              <a:rPr lang="es-ES" dirty="0" err="1" smtClean="0">
                <a:latin typeface="Arial" pitchFamily="34" charset="0"/>
                <a:cs typeface="Arial" pitchFamily="34" charset="0"/>
              </a:rPr>
              <a:t>aquapilates</a:t>
            </a:r>
            <a:r>
              <a:rPr lang="es-ES" dirty="0" smtClean="0">
                <a:latin typeface="Arial" pitchFamily="34" charset="0"/>
                <a:cs typeface="Arial" pitchFamily="34" charset="0"/>
              </a:rPr>
              <a:t>)</a:t>
            </a:r>
          </a:p>
          <a:p>
            <a:pPr lvl="1"/>
            <a:r>
              <a:rPr lang="es-ES" dirty="0" smtClean="0">
                <a:latin typeface="Arial" pitchFamily="34" charset="0"/>
                <a:cs typeface="Arial" pitchFamily="34" charset="0"/>
              </a:rPr>
              <a:t>Intervalos: </a:t>
            </a:r>
            <a:r>
              <a:rPr lang="es-ES" dirty="0" err="1" smtClean="0">
                <a:latin typeface="Arial" pitchFamily="34" charset="0"/>
                <a:cs typeface="Arial" pitchFamily="34" charset="0"/>
              </a:rPr>
              <a:t>intervall</a:t>
            </a:r>
            <a:r>
              <a:rPr lang="es-ES" dirty="0" smtClean="0">
                <a:latin typeface="Arial" pitchFamily="34" charset="0"/>
                <a:cs typeface="Arial" pitchFamily="34" charset="0"/>
              </a:rPr>
              <a:t> training </a:t>
            </a:r>
            <a:r>
              <a:rPr lang="es-ES" dirty="0" smtClean="0">
                <a:latin typeface="Arial" pitchFamily="34" charset="0"/>
                <a:cs typeface="Arial" pitchFamily="34" charset="0"/>
              </a:rPr>
              <a:t>(</a:t>
            </a:r>
            <a:r>
              <a:rPr lang="es-ES" dirty="0" err="1" smtClean="0">
                <a:latin typeface="Arial" pitchFamily="34" charset="0"/>
                <a:cs typeface="Arial" pitchFamily="34" charset="0"/>
              </a:rPr>
              <a:t>aquahiit</a:t>
            </a:r>
            <a:r>
              <a:rPr lang="es-ES" dirty="0" smtClean="0">
                <a:latin typeface="Arial" pitchFamily="34" charset="0"/>
                <a:cs typeface="Arial" pitchFamily="34" charset="0"/>
              </a:rPr>
              <a:t>) o entrenamiento en circuito (</a:t>
            </a:r>
            <a:r>
              <a:rPr lang="es-ES" dirty="0" err="1" smtClean="0">
                <a:latin typeface="Arial" pitchFamily="34" charset="0"/>
                <a:cs typeface="Arial" pitchFamily="34" charset="0"/>
              </a:rPr>
              <a:t>aquacircuit</a:t>
            </a:r>
            <a:r>
              <a:rPr lang="es-ES" dirty="0" smtClean="0">
                <a:latin typeface="Arial" pitchFamily="34" charset="0"/>
                <a:cs typeface="Arial" pitchFamily="34" charset="0"/>
              </a:rPr>
              <a:t>)</a:t>
            </a:r>
            <a:endParaRPr lang="es-ES" dirty="0">
              <a:latin typeface="Arial" pitchFamily="34" charset="0"/>
              <a:cs typeface="Arial"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FF0000"/>
                </a:solidFill>
                <a:latin typeface="Arial" pitchFamily="34" charset="0"/>
                <a:cs typeface="Arial" pitchFamily="34" charset="0"/>
              </a:rPr>
              <a:t>MÉTODOS DE ENTRENAMIENTO</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lstStyle/>
          <a:p>
            <a:pPr>
              <a:buFont typeface="Wingdings" pitchFamily="2" charset="2"/>
              <a:buChar char="Ø"/>
            </a:pPr>
            <a:r>
              <a:rPr lang="es-ES" dirty="0" smtClean="0">
                <a:latin typeface="Arial" pitchFamily="34" charset="0"/>
                <a:cs typeface="Arial" pitchFamily="34" charset="0"/>
              </a:rPr>
              <a:t>FUERZA:</a:t>
            </a:r>
          </a:p>
          <a:p>
            <a:r>
              <a:rPr lang="es-ES" dirty="0" err="1" smtClean="0">
                <a:latin typeface="Arial" pitchFamily="34" charset="0"/>
                <a:cs typeface="Arial" pitchFamily="34" charset="0"/>
              </a:rPr>
              <a:t>Autocargas</a:t>
            </a:r>
            <a:r>
              <a:rPr lang="es-ES" dirty="0" smtClean="0">
                <a:latin typeface="Arial" pitchFamily="34" charset="0"/>
                <a:cs typeface="Arial" pitchFamily="34" charset="0"/>
              </a:rPr>
              <a:t> (</a:t>
            </a:r>
            <a:r>
              <a:rPr lang="es-ES" dirty="0" err="1" smtClean="0">
                <a:latin typeface="Arial" pitchFamily="34" charset="0"/>
                <a:cs typeface="Arial" pitchFamily="34" charset="0"/>
              </a:rPr>
              <a:t>aquacombat</a:t>
            </a:r>
            <a:r>
              <a:rPr lang="es-ES" dirty="0" smtClean="0">
                <a:latin typeface="Arial" pitchFamily="34" charset="0"/>
                <a:cs typeface="Arial" pitchFamily="34" charset="0"/>
              </a:rPr>
              <a:t>)</a:t>
            </a:r>
          </a:p>
          <a:p>
            <a:r>
              <a:rPr lang="es-ES" dirty="0" smtClean="0">
                <a:latin typeface="Arial" pitchFamily="34" charset="0"/>
                <a:cs typeface="Arial" pitchFamily="34" charset="0"/>
              </a:rPr>
              <a:t>Sobrecargas (</a:t>
            </a:r>
            <a:r>
              <a:rPr lang="es-ES" dirty="0" err="1" smtClean="0">
                <a:latin typeface="Arial" pitchFamily="34" charset="0"/>
                <a:cs typeface="Arial" pitchFamily="34" charset="0"/>
              </a:rPr>
              <a:t>aquagym</a:t>
            </a:r>
            <a:r>
              <a:rPr lang="es-ES" dirty="0" smtClean="0">
                <a:latin typeface="Arial" pitchFamily="34" charset="0"/>
                <a:cs typeface="Arial" pitchFamily="34" charset="0"/>
              </a:rPr>
              <a:t>)</a:t>
            </a:r>
          </a:p>
          <a:p>
            <a:r>
              <a:rPr lang="es-ES" dirty="0" err="1" smtClean="0">
                <a:latin typeface="Arial" pitchFamily="34" charset="0"/>
                <a:cs typeface="Arial" pitchFamily="34" charset="0"/>
              </a:rPr>
              <a:t>Circuit</a:t>
            </a:r>
            <a:r>
              <a:rPr lang="es-ES" dirty="0" smtClean="0">
                <a:latin typeface="Arial" pitchFamily="34" charset="0"/>
                <a:cs typeface="Arial" pitchFamily="34" charset="0"/>
              </a:rPr>
              <a:t> training (</a:t>
            </a:r>
            <a:r>
              <a:rPr lang="es-ES" dirty="0" err="1" smtClean="0">
                <a:latin typeface="Arial" pitchFamily="34" charset="0"/>
                <a:cs typeface="Arial" pitchFamily="34" charset="0"/>
              </a:rPr>
              <a:t>aquacircuit</a:t>
            </a:r>
            <a:r>
              <a:rPr lang="es-ES" dirty="0" smtClean="0">
                <a:latin typeface="Arial" pitchFamily="34" charset="0"/>
                <a:cs typeface="Arial" pitchFamily="34" charset="0"/>
              </a:rPr>
              <a:t>)</a:t>
            </a:r>
          </a:p>
          <a:p>
            <a:r>
              <a:rPr lang="es-ES" dirty="0" err="1" smtClean="0">
                <a:latin typeface="Arial" pitchFamily="34" charset="0"/>
                <a:cs typeface="Arial" pitchFamily="34" charset="0"/>
              </a:rPr>
              <a:t>Multisaltos</a:t>
            </a:r>
            <a:r>
              <a:rPr lang="es-ES" dirty="0" smtClean="0">
                <a:latin typeface="Arial" pitchFamily="34" charset="0"/>
                <a:cs typeface="Arial" pitchFamily="34" charset="0"/>
              </a:rPr>
              <a:t> (</a:t>
            </a:r>
            <a:r>
              <a:rPr lang="es-ES" dirty="0" err="1" smtClean="0">
                <a:latin typeface="Arial" pitchFamily="34" charset="0"/>
                <a:cs typeface="Arial" pitchFamily="34" charset="0"/>
              </a:rPr>
              <a:t>aquastep</a:t>
            </a:r>
            <a:r>
              <a:rPr lang="es-ES" dirty="0" smtClean="0">
                <a:latin typeface="Arial" pitchFamily="34" charset="0"/>
                <a:cs typeface="Arial" pitchFamily="34" charset="0"/>
              </a:rPr>
              <a:t>)</a:t>
            </a:r>
          </a:p>
          <a:p>
            <a:r>
              <a:rPr lang="es-ES" dirty="0" smtClean="0">
                <a:latin typeface="Arial" pitchFamily="34" charset="0"/>
                <a:cs typeface="Arial" pitchFamily="34" charset="0"/>
              </a:rPr>
              <a:t>Isometría (</a:t>
            </a:r>
            <a:r>
              <a:rPr lang="es-ES" dirty="0" err="1" smtClean="0">
                <a:latin typeface="Arial" pitchFamily="34" charset="0"/>
                <a:cs typeface="Arial" pitchFamily="34" charset="0"/>
              </a:rPr>
              <a:t>aquapilates</a:t>
            </a:r>
            <a:r>
              <a:rPr lang="es-ES" dirty="0" smtClean="0">
                <a:latin typeface="Arial" pitchFamily="34" charset="0"/>
                <a:cs typeface="Arial" pitchFamily="34" charset="0"/>
              </a:rPr>
              <a:t>)</a:t>
            </a:r>
          </a:p>
          <a:p>
            <a:endParaRPr lang="es-ES" dirty="0" smtClean="0">
              <a:latin typeface="Arial" pitchFamily="34" charset="0"/>
              <a:cs typeface="Arial" pitchFamily="34" charset="0"/>
            </a:endParaRPr>
          </a:p>
          <a:p>
            <a:endParaRPr lang="es-ES" dirty="0" smtClean="0">
              <a:latin typeface="Arial" pitchFamily="34" charset="0"/>
              <a:cs typeface="Arial"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FF0000"/>
                </a:solidFill>
                <a:latin typeface="Arial" pitchFamily="34" charset="0"/>
                <a:cs typeface="Arial" pitchFamily="34" charset="0"/>
              </a:rPr>
              <a:t>MÉTODOS DE ENTRENAMIENTO</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a:buFont typeface="Wingdings" pitchFamily="2" charset="2"/>
              <a:buChar char="Ø"/>
            </a:pPr>
            <a:r>
              <a:rPr lang="es-ES" dirty="0" smtClean="0">
                <a:latin typeface="Arial" pitchFamily="34" charset="0"/>
                <a:cs typeface="Arial" pitchFamily="34" charset="0"/>
              </a:rPr>
              <a:t>FLEXIBILIDAD:</a:t>
            </a:r>
          </a:p>
          <a:p>
            <a:r>
              <a:rPr lang="es-ES" dirty="0" smtClean="0">
                <a:latin typeface="Arial" pitchFamily="34" charset="0"/>
                <a:cs typeface="Arial" pitchFamily="34" charset="0"/>
              </a:rPr>
              <a:t>Métodos dinámicos:</a:t>
            </a:r>
          </a:p>
          <a:p>
            <a:pPr lvl="1"/>
            <a:r>
              <a:rPr lang="es-ES" dirty="0" smtClean="0">
                <a:latin typeface="Arial" pitchFamily="34" charset="0"/>
                <a:cs typeface="Arial" pitchFamily="34" charset="0"/>
              </a:rPr>
              <a:t>Activos: </a:t>
            </a:r>
            <a:r>
              <a:rPr lang="es-ES" dirty="0" smtClean="0">
                <a:latin typeface="Arial" pitchFamily="34" charset="0"/>
                <a:cs typeface="Arial" pitchFamily="34" charset="0"/>
              </a:rPr>
              <a:t>Método Balístico (</a:t>
            </a:r>
            <a:r>
              <a:rPr lang="es-ES" dirty="0" err="1" smtClean="0">
                <a:latin typeface="Arial" pitchFamily="34" charset="0"/>
                <a:cs typeface="Arial" pitchFamily="34" charset="0"/>
              </a:rPr>
              <a:t>aquapilates</a:t>
            </a:r>
            <a:r>
              <a:rPr lang="es-ES" dirty="0" smtClean="0">
                <a:latin typeface="Arial" pitchFamily="34" charset="0"/>
                <a:cs typeface="Arial" pitchFamily="34" charset="0"/>
              </a:rPr>
              <a:t>)</a:t>
            </a:r>
          </a:p>
          <a:p>
            <a:pPr lvl="1"/>
            <a:r>
              <a:rPr lang="es-ES" dirty="0" smtClean="0">
                <a:latin typeface="Arial" pitchFamily="34" charset="0"/>
                <a:cs typeface="Arial" pitchFamily="34" charset="0"/>
              </a:rPr>
              <a:t>Pasivos: Trabajo en parejas (</a:t>
            </a:r>
            <a:r>
              <a:rPr lang="es-ES" dirty="0" err="1" smtClean="0">
                <a:latin typeface="Arial" pitchFamily="34" charset="0"/>
                <a:cs typeface="Arial" pitchFamily="34" charset="0"/>
              </a:rPr>
              <a:t>aquastretching</a:t>
            </a:r>
            <a:r>
              <a:rPr lang="es-ES" dirty="0" smtClean="0">
                <a:latin typeface="Arial" pitchFamily="34" charset="0"/>
                <a:cs typeface="Arial" pitchFamily="34" charset="0"/>
              </a:rPr>
              <a:t>)</a:t>
            </a:r>
          </a:p>
          <a:p>
            <a:r>
              <a:rPr lang="es-ES" dirty="0" smtClean="0">
                <a:latin typeface="Arial" pitchFamily="34" charset="0"/>
                <a:cs typeface="Arial" pitchFamily="34" charset="0"/>
              </a:rPr>
              <a:t>Métodos estáticos:</a:t>
            </a:r>
          </a:p>
          <a:p>
            <a:pPr lvl="1"/>
            <a:r>
              <a:rPr lang="es-ES" dirty="0" err="1" smtClean="0">
                <a:latin typeface="Arial" pitchFamily="34" charset="0"/>
                <a:cs typeface="Arial" pitchFamily="34" charset="0"/>
              </a:rPr>
              <a:t>Stretching</a:t>
            </a:r>
            <a:r>
              <a:rPr lang="es-ES" dirty="0" smtClean="0">
                <a:latin typeface="Arial" pitchFamily="34" charset="0"/>
                <a:cs typeface="Arial" pitchFamily="34" charset="0"/>
              </a:rPr>
              <a:t> (</a:t>
            </a:r>
            <a:r>
              <a:rPr lang="es-ES" dirty="0" err="1" smtClean="0">
                <a:latin typeface="Arial" pitchFamily="34" charset="0"/>
                <a:cs typeface="Arial" pitchFamily="34" charset="0"/>
              </a:rPr>
              <a:t>aquastretching</a:t>
            </a:r>
            <a:r>
              <a:rPr lang="es-ES" dirty="0" smtClean="0">
                <a:latin typeface="Arial" pitchFamily="34" charset="0"/>
                <a:cs typeface="Arial" pitchFamily="34" charset="0"/>
              </a:rPr>
              <a:t>)</a:t>
            </a:r>
          </a:p>
          <a:p>
            <a:pPr lvl="1"/>
            <a:r>
              <a:rPr lang="es-ES" dirty="0" smtClean="0">
                <a:latin typeface="Arial" pitchFamily="34" charset="0"/>
                <a:cs typeface="Arial" pitchFamily="34" charset="0"/>
              </a:rPr>
              <a:t>Método </a:t>
            </a:r>
            <a:r>
              <a:rPr lang="es-ES" dirty="0" err="1" smtClean="0">
                <a:latin typeface="Arial" pitchFamily="34" charset="0"/>
                <a:cs typeface="Arial" pitchFamily="34" charset="0"/>
              </a:rPr>
              <a:t>Mattes</a:t>
            </a:r>
            <a:r>
              <a:rPr lang="es-ES" dirty="0" smtClean="0">
                <a:latin typeface="Arial" pitchFamily="34" charset="0"/>
                <a:cs typeface="Arial" pitchFamily="34" charset="0"/>
              </a:rPr>
              <a:t> (</a:t>
            </a:r>
            <a:r>
              <a:rPr lang="es-ES" dirty="0" err="1" smtClean="0">
                <a:latin typeface="Arial" pitchFamily="34" charset="0"/>
                <a:cs typeface="Arial" pitchFamily="34" charset="0"/>
              </a:rPr>
              <a:t>aquastretching</a:t>
            </a:r>
            <a:r>
              <a:rPr lang="es-ES" dirty="0" smtClean="0">
                <a:latin typeface="Arial" pitchFamily="34" charset="0"/>
                <a:cs typeface="Arial" pitchFamily="34" charset="0"/>
              </a:rPr>
              <a:t>)</a:t>
            </a:r>
          </a:p>
          <a:p>
            <a:pPr lvl="1"/>
            <a:r>
              <a:rPr lang="es-ES" dirty="0" smtClean="0">
                <a:latin typeface="Arial" pitchFamily="34" charset="0"/>
                <a:cs typeface="Arial" pitchFamily="34" charset="0"/>
              </a:rPr>
              <a:t>Entrenamiento mental (</a:t>
            </a:r>
            <a:r>
              <a:rPr lang="es-ES" dirty="0" err="1" smtClean="0">
                <a:latin typeface="Arial" pitchFamily="34" charset="0"/>
                <a:cs typeface="Arial" pitchFamily="34" charset="0"/>
              </a:rPr>
              <a:t>aquarelax</a:t>
            </a:r>
            <a:r>
              <a:rPr lang="es-ES" dirty="0" smtClean="0">
                <a:latin typeface="Arial" pitchFamily="34" charset="0"/>
                <a:cs typeface="Arial" pitchFamily="34" charset="0"/>
              </a:rPr>
              <a:t>)</a:t>
            </a:r>
          </a:p>
          <a:p>
            <a:endParaRPr lang="es-ES" dirty="0" smtClean="0">
              <a:latin typeface="Arial" pitchFamily="34" charset="0"/>
              <a:cs typeface="Arial" pitchFamily="34" charset="0"/>
            </a:endParaRPr>
          </a:p>
          <a:p>
            <a:endParaRPr lang="es-ES" dirty="0" smtClean="0">
              <a:latin typeface="Arial" pitchFamily="34" charset="0"/>
              <a:cs typeface="Arial"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FF0000"/>
                </a:solidFill>
                <a:latin typeface="Arial" pitchFamily="34" charset="0"/>
                <a:cs typeface="Arial" pitchFamily="34" charset="0"/>
              </a:rPr>
              <a:t>DIFICULTAD COORDINATIVA Y NIVELES DE INTENSIDAD</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55000" lnSpcReduction="20000"/>
          </a:bodyPr>
          <a:lstStyle/>
          <a:p>
            <a:pPr marL="0">
              <a:buNone/>
            </a:pPr>
            <a:r>
              <a:rPr lang="es-ES" dirty="0" smtClean="0"/>
              <a:t>Para diseñar una sesión de entrenamiento en el medio acuático debemos controlar las siguientes </a:t>
            </a:r>
            <a:r>
              <a:rPr lang="es-ES" u="sng" dirty="0" smtClean="0"/>
              <a:t>variables</a:t>
            </a:r>
            <a:r>
              <a:rPr lang="es-ES" dirty="0" smtClean="0"/>
              <a:t> que influyen en la carga del ejercicio:</a:t>
            </a:r>
          </a:p>
          <a:p>
            <a:pPr>
              <a:buFont typeface="Wingdings" pitchFamily="2" charset="2"/>
              <a:buChar char="Ø"/>
            </a:pPr>
            <a:r>
              <a:rPr lang="es-ES" b="1" dirty="0" smtClean="0"/>
              <a:t>Dificultad coordinativa</a:t>
            </a:r>
            <a:r>
              <a:rPr lang="es-ES" dirty="0" smtClean="0"/>
              <a:t>: cambios de dirección, posición del cuerpo, control postural, velocidad de la música…</a:t>
            </a:r>
          </a:p>
          <a:p>
            <a:pPr>
              <a:buFont typeface="Wingdings" pitchFamily="2" charset="2"/>
              <a:buChar char="Ø"/>
            </a:pPr>
            <a:r>
              <a:rPr lang="es-ES" b="1" dirty="0" smtClean="0"/>
              <a:t>Ritmo y velocidad de ejecución:</a:t>
            </a:r>
            <a:r>
              <a:rPr lang="es-ES" dirty="0" smtClean="0"/>
              <a:t> se ha demostrado que si duplicamos la velocidad de ejecución la resistencia se cuadriplica. </a:t>
            </a:r>
          </a:p>
          <a:p>
            <a:pPr>
              <a:buFont typeface="Wingdings" pitchFamily="2" charset="2"/>
              <a:buChar char="Ø"/>
            </a:pPr>
            <a:r>
              <a:rPr lang="es-ES" b="1" dirty="0" smtClean="0"/>
              <a:t>Tamaño de los dispositivos o materiales acuáticos: </a:t>
            </a:r>
            <a:r>
              <a:rPr lang="es-ES" dirty="0" smtClean="0"/>
              <a:t>dependiendo de su forma pueden aumentar considerablemente la fuerza de arrastre.</a:t>
            </a:r>
          </a:p>
          <a:p>
            <a:pPr>
              <a:buFont typeface="Wingdings" pitchFamily="2" charset="2"/>
              <a:buChar char="Ø"/>
            </a:pPr>
            <a:r>
              <a:rPr lang="es-ES" b="1" dirty="0" smtClean="0"/>
              <a:t>Longitud del brazo de palanca de la extremidad que ejerce resistencia </a:t>
            </a:r>
            <a:r>
              <a:rPr lang="es-ES" b="1" dirty="0" smtClean="0"/>
              <a:t>en </a:t>
            </a:r>
            <a:r>
              <a:rPr lang="es-ES" b="1" dirty="0" smtClean="0"/>
              <a:t>el agua: </a:t>
            </a:r>
            <a:r>
              <a:rPr lang="es-ES" dirty="0" smtClean="0"/>
              <a:t>flexión o extensión de los miembros.</a:t>
            </a:r>
          </a:p>
          <a:p>
            <a:pPr>
              <a:buFont typeface="Wingdings" pitchFamily="2" charset="2"/>
              <a:buChar char="Ø"/>
            </a:pPr>
            <a:r>
              <a:rPr lang="es-ES" b="1" dirty="0" smtClean="0"/>
              <a:t>Posición hidrodinámica del segmento movilizado y los dispositivos acuáticos utilizados: </a:t>
            </a:r>
            <a:r>
              <a:rPr lang="es-ES" dirty="0" smtClean="0"/>
              <a:t>las activaciones musculares son fundamentalmente de tipo concéntrico para todos los movimientos ya que el agua ejerce resistencia en todos los planos y direcciones del movimiento.</a:t>
            </a:r>
            <a:endParaRPr lang="es-ES" b="1" dirty="0" smtClean="0"/>
          </a:p>
          <a:p>
            <a:pPr>
              <a:buFont typeface="Wingdings" pitchFamily="2" charset="2"/>
              <a:buChar char="Ø"/>
            </a:pPr>
            <a:r>
              <a:rPr lang="es-ES" b="1" dirty="0" smtClean="0"/>
              <a:t>El número o tiempo de repeticiones y series: </a:t>
            </a:r>
            <a:r>
              <a:rPr lang="es-ES" dirty="0" smtClean="0"/>
              <a:t>en función del objetivo deseado debemos variar tanto las repeticiones como el tiempo de descanso entre ellas.</a:t>
            </a:r>
          </a:p>
          <a:p>
            <a:pPr>
              <a:buNone/>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latin typeface="Arial" pitchFamily="34" charset="0"/>
                <a:cs typeface="Arial" pitchFamily="34" charset="0"/>
              </a:rPr>
              <a:t>CONTROL DE LA INTENSIDAD</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55000" lnSpcReduction="20000"/>
          </a:bodyPr>
          <a:lstStyle/>
          <a:p>
            <a:pPr>
              <a:buFont typeface="Wingdings" pitchFamily="2" charset="2"/>
              <a:buChar char="Ø"/>
            </a:pPr>
            <a:r>
              <a:rPr lang="es-ES" u="sng" dirty="0" smtClean="0">
                <a:latin typeface="Arial" pitchFamily="34" charset="0"/>
                <a:cs typeface="Arial" pitchFamily="34" charset="0"/>
              </a:rPr>
              <a:t>Síntomas de fatiga y sobrecarga</a:t>
            </a:r>
            <a:r>
              <a:rPr lang="es-ES" dirty="0" smtClean="0">
                <a:latin typeface="Arial" pitchFamily="34" charset="0"/>
                <a:cs typeface="Arial" pitchFamily="34" charset="0"/>
              </a:rPr>
              <a:t>: nunca debemos llegar al punto de dolor y siempre debemos controlar en los alumnos:</a:t>
            </a:r>
          </a:p>
          <a:p>
            <a:r>
              <a:rPr lang="es-ES" dirty="0" smtClean="0">
                <a:latin typeface="Arial" pitchFamily="34" charset="0"/>
                <a:cs typeface="Arial" pitchFamily="34" charset="0"/>
              </a:rPr>
              <a:t>Respiración agitada</a:t>
            </a:r>
          </a:p>
          <a:p>
            <a:r>
              <a:rPr lang="es-ES" dirty="0" smtClean="0">
                <a:latin typeface="Arial" pitchFamily="34" charset="0"/>
                <a:cs typeface="Arial" pitchFamily="34" charset="0"/>
              </a:rPr>
              <a:t>Habla entrecortada</a:t>
            </a:r>
          </a:p>
          <a:p>
            <a:r>
              <a:rPr lang="es-ES" dirty="0" err="1" smtClean="0">
                <a:latin typeface="Arial" pitchFamily="34" charset="0"/>
                <a:cs typeface="Arial" pitchFamily="34" charset="0"/>
              </a:rPr>
              <a:t>Amoratamiento</a:t>
            </a:r>
            <a:r>
              <a:rPr lang="es-ES" dirty="0" smtClean="0">
                <a:latin typeface="Arial" pitchFamily="34" charset="0"/>
                <a:cs typeface="Arial" pitchFamily="34" charset="0"/>
              </a:rPr>
              <a:t> de los labios…</a:t>
            </a:r>
          </a:p>
          <a:p>
            <a:pPr>
              <a:buFont typeface="Wingdings" pitchFamily="2" charset="2"/>
              <a:buChar char="Ø"/>
            </a:pPr>
            <a:r>
              <a:rPr lang="es-ES" u="sng" dirty="0" smtClean="0">
                <a:latin typeface="Arial" pitchFamily="34" charset="0"/>
                <a:cs typeface="Arial" pitchFamily="34" charset="0"/>
              </a:rPr>
              <a:t>Escala de esfuerzo de </a:t>
            </a:r>
            <a:r>
              <a:rPr lang="es-ES" u="sng" dirty="0" err="1" smtClean="0">
                <a:latin typeface="Arial" pitchFamily="34" charset="0"/>
                <a:cs typeface="Arial" pitchFamily="34" charset="0"/>
              </a:rPr>
              <a:t>Borg</a:t>
            </a:r>
            <a:r>
              <a:rPr lang="es-ES" dirty="0" smtClean="0">
                <a:latin typeface="Arial" pitchFamily="34" charset="0"/>
                <a:cs typeface="Arial" pitchFamily="34" charset="0"/>
              </a:rPr>
              <a:t>: Mide el esfuerzo que una persona percibe al hacer ejercicio. Esta escala da criterios para ajustarse a la intensidad de ejercicio o a la carga de trabajo.</a:t>
            </a:r>
            <a:r>
              <a:rPr lang="es-ES" b="1" dirty="0" smtClean="0">
                <a:latin typeface="Arial" pitchFamily="34" charset="0"/>
                <a:cs typeface="Arial" pitchFamily="34" charset="0"/>
              </a:rPr>
              <a:t> </a:t>
            </a:r>
            <a:r>
              <a:rPr lang="es-ES" dirty="0" smtClean="0">
                <a:latin typeface="Arial" pitchFamily="34" charset="0"/>
                <a:cs typeface="Arial" pitchFamily="34" charset="0"/>
              </a:rPr>
              <a:t>La persona que hace el ejercicio debe asignar un número del 1 al 10, para representar la sensación subjetiva de la cantidad de trabajo realizado.</a:t>
            </a:r>
          </a:p>
          <a:p>
            <a:pPr>
              <a:buFont typeface="Wingdings" pitchFamily="2" charset="2"/>
              <a:buChar char="Ø"/>
            </a:pPr>
            <a:r>
              <a:rPr lang="es-ES" u="sng" dirty="0" smtClean="0">
                <a:latin typeface="Arial" pitchFamily="34" charset="0"/>
                <a:cs typeface="Arial" pitchFamily="34" charset="0"/>
              </a:rPr>
              <a:t>Zonas de trabajo</a:t>
            </a:r>
            <a:r>
              <a:rPr lang="es-ES" dirty="0" smtClean="0">
                <a:latin typeface="Arial" pitchFamily="34" charset="0"/>
                <a:cs typeface="Arial" pitchFamily="34" charset="0"/>
              </a:rPr>
              <a:t>: control de la frecuencia cardíaca de forma manual o a través de </a:t>
            </a:r>
            <a:r>
              <a:rPr lang="es-ES" dirty="0" err="1" smtClean="0">
                <a:latin typeface="Arial" pitchFamily="34" charset="0"/>
                <a:cs typeface="Arial" pitchFamily="34" charset="0"/>
              </a:rPr>
              <a:t>pulsómetros</a:t>
            </a:r>
            <a:r>
              <a:rPr lang="es-ES" dirty="0" smtClean="0">
                <a:latin typeface="Arial" pitchFamily="34" charset="0"/>
                <a:cs typeface="Arial" pitchFamily="34" charset="0"/>
              </a:rPr>
              <a:t>. En el medio acuático la </a:t>
            </a:r>
            <a:r>
              <a:rPr lang="es-ES" dirty="0" err="1" smtClean="0">
                <a:latin typeface="Arial" pitchFamily="34" charset="0"/>
                <a:cs typeface="Arial" pitchFamily="34" charset="0"/>
              </a:rPr>
              <a:t>Fc</a:t>
            </a:r>
            <a:r>
              <a:rPr lang="es-ES" dirty="0" smtClean="0">
                <a:latin typeface="Arial" pitchFamily="34" charset="0"/>
                <a:cs typeface="Arial" pitchFamily="34" charset="0"/>
              </a:rPr>
              <a:t> de trabajo es 10-17 p/m </a:t>
            </a:r>
            <a:r>
              <a:rPr lang="es-ES" dirty="0" smtClean="0">
                <a:latin typeface="Arial" pitchFamily="34" charset="0"/>
                <a:cs typeface="Arial" pitchFamily="34" charset="0"/>
              </a:rPr>
              <a:t>menor </a:t>
            </a:r>
            <a:r>
              <a:rPr lang="es-ES" dirty="0" smtClean="0">
                <a:latin typeface="Arial" pitchFamily="34" charset="0"/>
                <a:cs typeface="Arial" pitchFamily="34" charset="0"/>
              </a:rPr>
              <a:t>que en el medio terrestre debido a la presión hidrostática del </a:t>
            </a:r>
            <a:r>
              <a:rPr lang="es-ES" dirty="0" smtClean="0">
                <a:latin typeface="Arial" pitchFamily="34" charset="0"/>
                <a:cs typeface="Arial" pitchFamily="34" charset="0"/>
              </a:rPr>
              <a:t>agua que induce a un aumento del volumen sistólico. </a:t>
            </a:r>
            <a:endParaRPr lang="es-ES" dirty="0" smtClean="0">
              <a:latin typeface="Arial" pitchFamily="34" charset="0"/>
              <a:cs typeface="Arial" pitchFamily="34" charset="0"/>
            </a:endParaRPr>
          </a:p>
          <a:p>
            <a:r>
              <a:rPr lang="es-ES" dirty="0" smtClean="0">
                <a:latin typeface="Arial" pitchFamily="34" charset="0"/>
                <a:cs typeface="Arial" pitchFamily="34" charset="0"/>
              </a:rPr>
              <a:t>Agua hasta la cintura: -10 p/m</a:t>
            </a:r>
          </a:p>
          <a:p>
            <a:r>
              <a:rPr lang="es-ES" dirty="0" smtClean="0">
                <a:latin typeface="Arial" pitchFamily="34" charset="0"/>
                <a:cs typeface="Arial" pitchFamily="34" charset="0"/>
              </a:rPr>
              <a:t>Agua hasta el pecho: - 14 p/m</a:t>
            </a:r>
          </a:p>
          <a:p>
            <a:r>
              <a:rPr lang="es-ES" dirty="0" smtClean="0">
                <a:latin typeface="Arial" pitchFamily="34" charset="0"/>
                <a:cs typeface="Arial" pitchFamily="34" charset="0"/>
              </a:rPr>
              <a:t>Agua hasta el cuello:  -17 p/m</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fisiosaludable.com/images/conceptos/Escala%20Borg-1.png"/>
          <p:cNvPicPr>
            <a:picLocks noChangeAspect="1" noChangeArrowheads="1"/>
          </p:cNvPicPr>
          <p:nvPr/>
        </p:nvPicPr>
        <p:blipFill>
          <a:blip r:embed="rId2"/>
          <a:srcRect/>
          <a:stretch>
            <a:fillRect/>
          </a:stretch>
        </p:blipFill>
        <p:spPr bwMode="auto">
          <a:xfrm>
            <a:off x="428596" y="785794"/>
            <a:ext cx="8296275" cy="5448300"/>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3143248"/>
            <a:ext cx="8229600" cy="3440114"/>
          </a:xfrm>
        </p:spPr>
        <p:txBody>
          <a:bodyPr>
            <a:normAutofit/>
          </a:bodyPr>
          <a:lstStyle/>
          <a:p>
            <a:pPr algn="l"/>
            <a:r>
              <a:rPr lang="es-ES" sz="1400" b="1" dirty="0" smtClean="0">
                <a:latin typeface="Arial" pitchFamily="34" charset="0"/>
                <a:cs typeface="Arial" pitchFamily="34" charset="0"/>
              </a:rPr>
              <a:t>Zona 1</a:t>
            </a:r>
            <a:r>
              <a:rPr lang="es-ES" sz="1400" dirty="0" smtClean="0">
                <a:latin typeface="Arial" pitchFamily="34" charset="0"/>
                <a:cs typeface="Arial" pitchFamily="34" charset="0"/>
              </a:rPr>
              <a:t> (saludable): mejorará de forma poco significativa la condición física. Influirá positivamente sobre la eficacia cardiaca, la reducción de la grasa corporal y la mejora de los valores de colesterol y tensión arterial. Suele utilizarse para el calentamiento y la vuelta a la calma, así como para momentos de recuperación activa en la sesión o para etapas de rehabilitación. </a:t>
            </a:r>
            <a:br>
              <a:rPr lang="es-ES" sz="1400" dirty="0" smtClean="0">
                <a:latin typeface="Arial" pitchFamily="34" charset="0"/>
                <a:cs typeface="Arial" pitchFamily="34" charset="0"/>
              </a:rPr>
            </a:br>
            <a:r>
              <a:rPr lang="es-ES" sz="1400" b="1" dirty="0" smtClean="0">
                <a:latin typeface="Arial" pitchFamily="34" charset="0"/>
                <a:cs typeface="Arial" pitchFamily="34" charset="0"/>
              </a:rPr>
              <a:t>Zona 2</a:t>
            </a:r>
            <a:r>
              <a:rPr lang="es-ES" sz="1400" dirty="0" smtClean="0">
                <a:latin typeface="Arial" pitchFamily="34" charset="0"/>
                <a:cs typeface="Arial" pitchFamily="34" charset="0"/>
              </a:rPr>
              <a:t> (moderada): favorece la movilización y el transporte de las grasas y mantenida con una duración prolongada mejorará la capacidad </a:t>
            </a:r>
            <a:r>
              <a:rPr lang="es-ES" sz="1400" dirty="0" err="1" smtClean="0">
                <a:latin typeface="Arial" pitchFamily="34" charset="0"/>
                <a:cs typeface="Arial" pitchFamily="34" charset="0"/>
              </a:rPr>
              <a:t>cardiorespiratoria</a:t>
            </a:r>
            <a:r>
              <a:rPr lang="es-ES" sz="1400" dirty="0" smtClean="0">
                <a:latin typeface="Arial" pitchFamily="34" charset="0"/>
                <a:cs typeface="Arial" pitchFamily="34" charset="0"/>
              </a:rPr>
              <a:t>. </a:t>
            </a:r>
            <a:br>
              <a:rPr lang="es-ES" sz="1400" dirty="0" smtClean="0">
                <a:latin typeface="Arial" pitchFamily="34" charset="0"/>
                <a:cs typeface="Arial" pitchFamily="34" charset="0"/>
              </a:rPr>
            </a:br>
            <a:r>
              <a:rPr lang="es-ES" sz="1400" b="1" dirty="0" smtClean="0">
                <a:latin typeface="Arial" pitchFamily="34" charset="0"/>
                <a:cs typeface="Arial" pitchFamily="34" charset="0"/>
              </a:rPr>
              <a:t>Zona 3</a:t>
            </a:r>
            <a:r>
              <a:rPr lang="es-ES" sz="1400" dirty="0" smtClean="0">
                <a:latin typeface="Arial" pitchFamily="34" charset="0"/>
                <a:cs typeface="Arial" pitchFamily="34" charset="0"/>
              </a:rPr>
              <a:t> (aeróbica): mejora la capacidad funcional de las personas y la eficacia del sistema cardiovascular al aumentar el número y tamaño de los vasos sanguíneos y la capacidad respiratoria, así como aumentará el tamaño del corazón y retrasará la aparición de la fatiga.</a:t>
            </a:r>
            <a:br>
              <a:rPr lang="es-ES" sz="1400" dirty="0" smtClean="0">
                <a:latin typeface="Arial" pitchFamily="34" charset="0"/>
                <a:cs typeface="Arial" pitchFamily="34" charset="0"/>
              </a:rPr>
            </a:br>
            <a:r>
              <a:rPr lang="es-ES" sz="1400" b="1" dirty="0" smtClean="0">
                <a:latin typeface="Arial" pitchFamily="34" charset="0"/>
                <a:cs typeface="Arial" pitchFamily="34" charset="0"/>
              </a:rPr>
              <a:t>Zona 4</a:t>
            </a:r>
            <a:r>
              <a:rPr lang="es-ES" sz="1400" dirty="0" smtClean="0">
                <a:latin typeface="Arial" pitchFamily="34" charset="0"/>
                <a:cs typeface="Arial" pitchFamily="34" charset="0"/>
              </a:rPr>
              <a:t> (umbral anaeróbico): mejora la capacidad funcional de las personas (percibiéndose más rápidos y más en forma). El entrenamiento en esta zona mejorará la capacidad anaeróbica. La duración del entrenamiento en esta zona es limitado debido a la acumulación de ácido láctico.</a:t>
            </a:r>
            <a:br>
              <a:rPr lang="es-ES" sz="1400" dirty="0" smtClean="0">
                <a:latin typeface="Arial" pitchFamily="34" charset="0"/>
                <a:cs typeface="Arial" pitchFamily="34" charset="0"/>
              </a:rPr>
            </a:br>
            <a:r>
              <a:rPr lang="es-ES" sz="1400" b="1" dirty="0" smtClean="0">
                <a:latin typeface="Arial" pitchFamily="34" charset="0"/>
                <a:cs typeface="Arial" pitchFamily="34" charset="0"/>
              </a:rPr>
              <a:t>Zona 5 </a:t>
            </a:r>
            <a:r>
              <a:rPr lang="es-ES" sz="1400" dirty="0" smtClean="0">
                <a:latin typeface="Arial" pitchFamily="34" charset="0"/>
                <a:cs typeface="Arial" pitchFamily="34" charset="0"/>
              </a:rPr>
              <a:t>(roja): es una zona con alto riesgo de lesión y accidentes. No es recomendable para adultos sanos que entrenan de manera recreativa. El tiempo de ejercicio en esta zona es mínimo. </a:t>
            </a:r>
            <a:r>
              <a:rPr lang="es-ES" sz="1400" dirty="0" smtClean="0"/>
              <a:t/>
            </a:r>
            <a:br>
              <a:rPr lang="es-ES" sz="1400" dirty="0" smtClean="0"/>
            </a:br>
            <a:endParaRPr lang="es-ES" sz="1400" dirty="0"/>
          </a:p>
        </p:txBody>
      </p:sp>
      <p:pic>
        <p:nvPicPr>
          <p:cNvPr id="1027" name="Picture 3"/>
          <p:cNvPicPr>
            <a:picLocks noGrp="1" noChangeAspect="1" noChangeArrowheads="1"/>
          </p:cNvPicPr>
          <p:nvPr>
            <p:ph idx="1"/>
          </p:nvPr>
        </p:nvPicPr>
        <p:blipFill>
          <a:blip r:embed="rId2"/>
          <a:srcRect/>
          <a:stretch>
            <a:fillRect/>
          </a:stretch>
        </p:blipFill>
        <p:spPr bwMode="auto">
          <a:xfrm>
            <a:off x="1285852" y="1142984"/>
            <a:ext cx="6217170" cy="1824835"/>
          </a:xfrm>
          <a:prstGeom prst="rect">
            <a:avLst/>
          </a:prstGeom>
          <a:noFill/>
          <a:ln w="9525">
            <a:noFill/>
            <a:miter lim="800000"/>
            <a:headEnd/>
            <a:tailEnd/>
          </a:ln>
          <a:effectLst/>
        </p:spPr>
      </p:pic>
      <p:sp>
        <p:nvSpPr>
          <p:cNvPr id="7" name="1 Título"/>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4400" b="0" i="0" u="none" strike="noStrike" kern="1200" cap="none" spc="0" normalizeH="0" baseline="0" noProof="0" dirty="0" smtClean="0">
                <a:ln>
                  <a:noFill/>
                </a:ln>
                <a:solidFill>
                  <a:srgbClr val="00B0F0"/>
                </a:solidFill>
                <a:effectLst/>
                <a:uLnTx/>
                <a:uFillTx/>
                <a:latin typeface="Arial" pitchFamily="34" charset="0"/>
                <a:ea typeface="+mj-ea"/>
                <a:cs typeface="Arial" pitchFamily="34" charset="0"/>
              </a:rPr>
              <a:t>ZONAS</a:t>
            </a:r>
            <a:r>
              <a:rPr kumimoji="0" lang="es-ES" sz="4400" b="0" i="0" u="none" strike="noStrike" kern="1200" cap="none" spc="0" normalizeH="0" noProof="0" dirty="0" smtClean="0">
                <a:ln>
                  <a:noFill/>
                </a:ln>
                <a:solidFill>
                  <a:srgbClr val="00B0F0"/>
                </a:solidFill>
                <a:effectLst/>
                <a:uLnTx/>
                <a:uFillTx/>
                <a:latin typeface="Arial" pitchFamily="34" charset="0"/>
                <a:ea typeface="+mj-ea"/>
                <a:cs typeface="Arial" pitchFamily="34" charset="0"/>
              </a:rPr>
              <a:t> DE TRABAJO</a:t>
            </a:r>
            <a:endParaRPr kumimoji="0" lang="es-ES" sz="4400" b="0" i="0" u="none" strike="noStrike" kern="1200" cap="none" spc="0" normalizeH="0" baseline="0" noProof="0" dirty="0">
              <a:ln>
                <a:noFill/>
              </a:ln>
              <a:solidFill>
                <a:srgbClr val="00B0F0"/>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latin typeface="Arial" pitchFamily="34" charset="0"/>
                <a:cs typeface="Arial" pitchFamily="34" charset="0"/>
              </a:rPr>
              <a:t>CONTROL DE LA FC</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Autofit/>
          </a:bodyPr>
          <a:lstStyle/>
          <a:p>
            <a:pPr marL="0">
              <a:buNone/>
            </a:pPr>
            <a:r>
              <a:rPr lang="es-ES" sz="1200" dirty="0" smtClean="0">
                <a:latin typeface="Arial" pitchFamily="34" charset="0"/>
                <a:cs typeface="Arial" pitchFamily="34" charset="0"/>
              </a:rPr>
              <a:t>La medición y control de la frecuencia cardiaca, tanto durante la práctica de ejercicio físico como en los momentos de reposo, aporta datos muy útiles para conocer el estado de nuestra salud y conseguir un entrenamiento más eficiente.</a:t>
            </a:r>
          </a:p>
          <a:p>
            <a:pPr marL="0">
              <a:buNone/>
            </a:pPr>
            <a:r>
              <a:rPr lang="es-ES" sz="1200" dirty="0" smtClean="0">
                <a:latin typeface="Arial" pitchFamily="34" charset="0"/>
                <a:cs typeface="Arial" pitchFamily="34" charset="0"/>
              </a:rPr>
              <a:t>Existen diversos </a:t>
            </a:r>
            <a:r>
              <a:rPr lang="es-ES" sz="1200" b="1" dirty="0" smtClean="0">
                <a:latin typeface="Arial" pitchFamily="34" charset="0"/>
                <a:cs typeface="Arial" pitchFamily="34" charset="0"/>
              </a:rPr>
              <a:t>métodos </a:t>
            </a:r>
            <a:r>
              <a:rPr lang="es-ES" sz="1200" dirty="0" smtClean="0">
                <a:latin typeface="Arial" pitchFamily="34" charset="0"/>
                <a:cs typeface="Arial" pitchFamily="34" charset="0"/>
              </a:rPr>
              <a:t>para realizar un control de las pulsaciones:</a:t>
            </a:r>
          </a:p>
          <a:p>
            <a:pPr marL="0"/>
            <a:r>
              <a:rPr lang="es-ES" sz="1200" dirty="0" smtClean="0">
                <a:latin typeface="Arial" pitchFamily="34" charset="0"/>
                <a:cs typeface="Arial" pitchFamily="34" charset="0"/>
              </a:rPr>
              <a:t>Manual (arteria carótida…)</a:t>
            </a:r>
          </a:p>
          <a:p>
            <a:pPr marL="0"/>
            <a:r>
              <a:rPr lang="es-ES" sz="1200" dirty="0" err="1" smtClean="0">
                <a:latin typeface="Arial" pitchFamily="34" charset="0"/>
                <a:cs typeface="Arial" pitchFamily="34" charset="0"/>
              </a:rPr>
              <a:t>Pulsómetro</a:t>
            </a:r>
            <a:endParaRPr lang="es-ES" sz="1200" dirty="0" smtClean="0">
              <a:latin typeface="Arial" pitchFamily="34" charset="0"/>
              <a:cs typeface="Arial" pitchFamily="34" charset="0"/>
            </a:endParaRPr>
          </a:p>
          <a:p>
            <a:pPr marL="0"/>
            <a:r>
              <a:rPr lang="es-ES" sz="1200" dirty="0" smtClean="0">
                <a:latin typeface="Arial" pitchFamily="34" charset="0"/>
                <a:cs typeface="Arial" pitchFamily="34" charset="0"/>
              </a:rPr>
              <a:t>Fórmulas (</a:t>
            </a:r>
            <a:r>
              <a:rPr lang="es-ES" sz="1200" dirty="0" err="1" smtClean="0">
                <a:latin typeface="Arial" pitchFamily="34" charset="0"/>
                <a:cs typeface="Arial" pitchFamily="34" charset="0"/>
              </a:rPr>
              <a:t>karvonen</a:t>
            </a:r>
            <a:r>
              <a:rPr lang="es-ES" sz="1200" dirty="0" smtClean="0">
                <a:latin typeface="Arial" pitchFamily="34" charset="0"/>
                <a:cs typeface="Arial" pitchFamily="34" charset="0"/>
              </a:rPr>
              <a:t>…)</a:t>
            </a:r>
            <a:br>
              <a:rPr lang="es-ES" sz="1200" dirty="0" smtClean="0">
                <a:latin typeface="Arial" pitchFamily="34" charset="0"/>
                <a:cs typeface="Arial" pitchFamily="34" charset="0"/>
              </a:rPr>
            </a:br>
            <a:r>
              <a:rPr lang="es-ES" sz="1200" dirty="0" smtClean="0">
                <a:latin typeface="Arial" pitchFamily="34" charset="0"/>
                <a:cs typeface="Arial" pitchFamily="34" charset="0"/>
              </a:rPr>
              <a:t>La frecuencia cardíaca se trata de un indicativo muy útil para todo tipo de deportistas pero se hace más necesario entre aquellos que se inician en la actividad física o que retoman la práctica deportiva tras una lesión o periodo de descanso, que por lo general tienden a hacer ejercicios demasiado intensos durante las primeras sesiones de entrenamiento.</a:t>
            </a:r>
            <a:br>
              <a:rPr lang="es-ES" sz="1200" dirty="0" smtClean="0">
                <a:latin typeface="Arial" pitchFamily="34" charset="0"/>
                <a:cs typeface="Arial" pitchFamily="34" charset="0"/>
              </a:rPr>
            </a:br>
            <a:r>
              <a:rPr lang="es-ES" sz="1200" dirty="0" smtClean="0">
                <a:latin typeface="Arial" pitchFamily="34" charset="0"/>
                <a:cs typeface="Arial" pitchFamily="34" charset="0"/>
              </a:rPr>
              <a:t>Existen dos grandes </a:t>
            </a:r>
            <a:r>
              <a:rPr lang="es-ES" sz="1200" b="1" dirty="0" smtClean="0">
                <a:latin typeface="Arial" pitchFamily="34" charset="0"/>
                <a:cs typeface="Arial" pitchFamily="34" charset="0"/>
              </a:rPr>
              <a:t>motivos</a:t>
            </a:r>
            <a:r>
              <a:rPr lang="es-ES" sz="1200" dirty="0" smtClean="0">
                <a:latin typeface="Arial" pitchFamily="34" charset="0"/>
                <a:cs typeface="Arial" pitchFamily="34" charset="0"/>
              </a:rPr>
              <a:t> por los que el control de las pulsaciones es importante: </a:t>
            </a:r>
          </a:p>
          <a:p>
            <a:pPr marL="0"/>
            <a:r>
              <a:rPr lang="es-ES" sz="1200" dirty="0" smtClean="0">
                <a:latin typeface="Arial" pitchFamily="34" charset="0"/>
                <a:cs typeface="Arial" pitchFamily="34" charset="0"/>
              </a:rPr>
              <a:t>La salud cardiovascular (se puede conocer si el corazón bombea bien la sangre o si tiene alguna anomalía)</a:t>
            </a:r>
          </a:p>
          <a:p>
            <a:pPr marL="0"/>
            <a:r>
              <a:rPr lang="es-ES" sz="1200" dirty="0" smtClean="0">
                <a:latin typeface="Arial" pitchFamily="34" charset="0"/>
                <a:cs typeface="Arial" pitchFamily="34" charset="0"/>
              </a:rPr>
              <a:t>El entrenamiento eficiente (antes, durante o después del ejercicio)</a:t>
            </a:r>
            <a:br>
              <a:rPr lang="es-ES" sz="1200" dirty="0" smtClean="0">
                <a:latin typeface="Arial" pitchFamily="34" charset="0"/>
                <a:cs typeface="Arial" pitchFamily="34" charset="0"/>
              </a:rPr>
            </a:br>
            <a:r>
              <a:rPr lang="es-ES" sz="1200" dirty="0" smtClean="0">
                <a:latin typeface="Arial" pitchFamily="34" charset="0"/>
                <a:cs typeface="Arial" pitchFamily="34" charset="0"/>
              </a:rPr>
              <a:t>En cuanto a su </a:t>
            </a:r>
            <a:r>
              <a:rPr lang="es-ES" sz="1200" b="1" dirty="0" smtClean="0">
                <a:latin typeface="Arial" pitchFamily="34" charset="0"/>
                <a:cs typeface="Arial" pitchFamily="34" charset="0"/>
              </a:rPr>
              <a:t>utilidad</a:t>
            </a:r>
            <a:r>
              <a:rPr lang="es-ES" sz="1200" dirty="0" smtClean="0">
                <a:latin typeface="Arial" pitchFamily="34" charset="0"/>
                <a:cs typeface="Arial" pitchFamily="34" charset="0"/>
              </a:rPr>
              <a:t>, podemos enumerar varias razones por las que cualquier deportista debe emplear una herramienta de medida de la frecuencia cardiaca:</a:t>
            </a:r>
          </a:p>
          <a:p>
            <a:pPr marL="0"/>
            <a:r>
              <a:rPr lang="es-ES" sz="1200" dirty="0" smtClean="0">
                <a:latin typeface="Arial" pitchFamily="34" charset="0"/>
                <a:cs typeface="Arial" pitchFamily="34" charset="0"/>
              </a:rPr>
              <a:t>Determinar la condición atlética</a:t>
            </a:r>
          </a:p>
          <a:p>
            <a:pPr marL="0"/>
            <a:r>
              <a:rPr lang="es-ES" sz="1200" dirty="0" smtClean="0">
                <a:latin typeface="Arial" pitchFamily="34" charset="0"/>
                <a:cs typeface="Arial" pitchFamily="34" charset="0"/>
              </a:rPr>
              <a:t>Conocer la capacidad de recuperación tras la actividad</a:t>
            </a:r>
          </a:p>
          <a:p>
            <a:pPr marL="0"/>
            <a:r>
              <a:rPr lang="es-ES" sz="1200" dirty="0" smtClean="0">
                <a:latin typeface="Arial" pitchFamily="34" charset="0"/>
                <a:cs typeface="Arial" pitchFamily="34" charset="0"/>
              </a:rPr>
              <a:t>Establecer el límite de rendimiento</a:t>
            </a:r>
          </a:p>
          <a:p>
            <a:pPr marL="0"/>
            <a:r>
              <a:rPr lang="es-ES" sz="1200" dirty="0" smtClean="0">
                <a:latin typeface="Arial" pitchFamily="34" charset="0"/>
                <a:cs typeface="Arial" pitchFamily="34" charset="0"/>
              </a:rPr>
              <a:t>Detectar variaciones en la actividad cardiovascular</a:t>
            </a:r>
          </a:p>
          <a:p>
            <a:pPr marL="0"/>
            <a:r>
              <a:rPr lang="es-ES" sz="1200" dirty="0" smtClean="0">
                <a:latin typeface="Arial" pitchFamily="34" charset="0"/>
                <a:cs typeface="Arial" pitchFamily="34" charset="0"/>
              </a:rPr>
              <a:t>Conocer la respuesta del cuerpo al esfuerzo</a:t>
            </a:r>
          </a:p>
          <a:p>
            <a:pPr marL="0"/>
            <a:r>
              <a:rPr lang="es-ES" sz="1200" dirty="0" smtClean="0">
                <a:latin typeface="Arial" pitchFamily="34" charset="0"/>
                <a:cs typeface="Arial" pitchFamily="34" charset="0"/>
              </a:rPr>
              <a:t>Poder valorar la evolución del entrenamiento y mejorarlo según las condiciones y objetivos establecidos</a:t>
            </a:r>
          </a:p>
          <a:p>
            <a:pPr marL="0"/>
            <a:r>
              <a:rPr lang="es-ES" sz="1200" dirty="0" smtClean="0">
                <a:latin typeface="Arial" pitchFamily="34" charset="0"/>
                <a:cs typeface="Arial" pitchFamily="34" charset="0"/>
              </a:rPr>
              <a:t>Prevenir el sobre-entrenamiento o el infra-entrenamiento</a:t>
            </a:r>
          </a:p>
          <a:p>
            <a:pPr marL="0"/>
            <a:r>
              <a:rPr lang="es-ES" sz="1200" dirty="0" smtClean="0">
                <a:latin typeface="Arial" pitchFamily="34" charset="0"/>
                <a:cs typeface="Arial" pitchFamily="34" charset="0"/>
              </a:rPr>
              <a:t>Añadir variedad en las sesiones de entrenamiento</a:t>
            </a:r>
          </a:p>
          <a:p>
            <a:pPr marL="0"/>
            <a:r>
              <a:rPr lang="es-ES" sz="1200" dirty="0" smtClean="0">
                <a:latin typeface="Arial" pitchFamily="34" charset="0"/>
                <a:cs typeface="Arial" pitchFamily="34" charset="0"/>
              </a:rPr>
              <a:t>Saber cómo dosificar el ritmo de entrenamiento para poder maximizar los beneficios del ejercicio</a:t>
            </a:r>
            <a:endParaRPr lang="es-ES" sz="1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00B0F0"/>
                </a:solidFill>
                <a:latin typeface="Arial" pitchFamily="34" charset="0"/>
                <a:cs typeface="Arial" pitchFamily="34" charset="0"/>
              </a:rPr>
              <a:t>CON MATERIALES ESPECÍFICOS</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a:xfrm>
            <a:off x="314324" y="1600200"/>
            <a:ext cx="8543956" cy="4525963"/>
          </a:xfrm>
        </p:spPr>
        <p:txBody>
          <a:bodyPr>
            <a:normAutofit lnSpcReduction="10000"/>
          </a:bodyPr>
          <a:lstStyle/>
          <a:p>
            <a:pPr>
              <a:buFont typeface="Wingdings" pitchFamily="2" charset="2"/>
              <a:buChar char="Ø"/>
            </a:pPr>
            <a:r>
              <a:rPr lang="es-ES" dirty="0" smtClean="0">
                <a:latin typeface="Arial" pitchFamily="34" charset="0"/>
                <a:cs typeface="Arial" pitchFamily="34" charset="0"/>
              </a:rPr>
              <a:t>AQUAPOLE</a:t>
            </a:r>
          </a:p>
          <a:p>
            <a:pPr>
              <a:buNone/>
            </a:pPr>
            <a:r>
              <a:rPr lang="es-ES" dirty="0" smtClean="0">
                <a:latin typeface="Arial" pitchFamily="34" charset="0"/>
                <a:cs typeface="Arial" pitchFamily="34" charset="0"/>
                <a:hlinkClick r:id="rId3"/>
              </a:rPr>
              <a:t>https://youtu.be/RhBXqMxTVGQ</a:t>
            </a:r>
            <a:endParaRPr lang="es-ES" dirty="0" smtClean="0">
              <a:latin typeface="Arial" pitchFamily="34" charset="0"/>
              <a:cs typeface="Arial" pitchFamily="34" charset="0"/>
            </a:endParaRPr>
          </a:p>
          <a:p>
            <a:pPr>
              <a:buFont typeface="Wingdings" pitchFamily="2" charset="2"/>
              <a:buChar char="Ø"/>
            </a:pPr>
            <a:r>
              <a:rPr lang="es-ES" dirty="0" smtClean="0">
                <a:latin typeface="Arial" pitchFamily="34" charset="0"/>
                <a:cs typeface="Arial" pitchFamily="34" charset="0"/>
              </a:rPr>
              <a:t>AQUABIKE</a:t>
            </a:r>
          </a:p>
          <a:p>
            <a:pPr>
              <a:buNone/>
            </a:pPr>
            <a:r>
              <a:rPr lang="es-ES" u="sng" dirty="0" smtClean="0">
                <a:latin typeface="Arial" pitchFamily="34" charset="0"/>
                <a:cs typeface="Arial" pitchFamily="34" charset="0"/>
                <a:hlinkClick r:id="rId4"/>
              </a:rPr>
              <a:t>https://youtu.be/2h86kC_CcBw</a:t>
            </a:r>
            <a:endParaRPr lang="es-ES" dirty="0" smtClean="0">
              <a:latin typeface="Arial" pitchFamily="34" charset="0"/>
              <a:cs typeface="Arial" pitchFamily="34" charset="0"/>
            </a:endParaRPr>
          </a:p>
          <a:p>
            <a:pPr>
              <a:buFont typeface="Wingdings" pitchFamily="2" charset="2"/>
              <a:buChar char="Ø"/>
            </a:pPr>
            <a:r>
              <a:rPr lang="es-ES" dirty="0" smtClean="0">
                <a:latin typeface="Arial" pitchFamily="34" charset="0"/>
                <a:cs typeface="Arial" pitchFamily="34" charset="0"/>
              </a:rPr>
              <a:t>AQUABOXING</a:t>
            </a:r>
          </a:p>
          <a:p>
            <a:pPr>
              <a:buNone/>
            </a:pPr>
            <a:r>
              <a:rPr lang="es-ES" u="sng" dirty="0" smtClean="0">
                <a:latin typeface="Arial" pitchFamily="34" charset="0"/>
                <a:cs typeface="Arial" pitchFamily="34" charset="0"/>
                <a:hlinkClick r:id="rId5"/>
              </a:rPr>
              <a:t>https://youtu.be/FgsrjEBI3zo</a:t>
            </a:r>
            <a:endParaRPr lang="es-ES" u="sng" dirty="0" smtClean="0">
              <a:latin typeface="Arial" pitchFamily="34" charset="0"/>
              <a:cs typeface="Arial" pitchFamily="34" charset="0"/>
            </a:endParaRPr>
          </a:p>
          <a:p>
            <a:pPr>
              <a:buFont typeface="Wingdings" pitchFamily="2" charset="2"/>
              <a:buChar char="Ø"/>
            </a:pPr>
            <a:r>
              <a:rPr lang="es-ES" dirty="0" smtClean="0">
                <a:latin typeface="Arial" pitchFamily="34" charset="0"/>
                <a:cs typeface="Arial" pitchFamily="34" charset="0"/>
              </a:rPr>
              <a:t>AQUASTEP</a:t>
            </a:r>
          </a:p>
          <a:p>
            <a:pPr>
              <a:buNone/>
            </a:pPr>
            <a:r>
              <a:rPr lang="es-ES" u="sng" dirty="0" smtClean="0">
                <a:latin typeface="Arial" pitchFamily="34" charset="0"/>
                <a:cs typeface="Arial" pitchFamily="34" charset="0"/>
                <a:hlinkClick r:id="rId6"/>
              </a:rPr>
              <a:t>https://youtu.be/5eLYNpiiIZM</a:t>
            </a:r>
            <a:endParaRPr lang="es-ES" u="sng" dirty="0" smtClean="0">
              <a:latin typeface="Arial" pitchFamily="34" charset="0"/>
              <a:cs typeface="Arial" pitchFamily="34" charset="0"/>
            </a:endParaRPr>
          </a:p>
          <a:p>
            <a:pPr>
              <a:buNone/>
            </a:pPr>
            <a:endParaRPr lang="es-ES" dirty="0" smtClean="0">
              <a:latin typeface="Arial" pitchFamily="34" charset="0"/>
              <a:cs typeface="Arial" pitchFamily="34" charset="0"/>
            </a:endParaRPr>
          </a:p>
          <a:p>
            <a:endParaRPr lang="es-ES" dirty="0" smtClean="0">
              <a:latin typeface="Arial" pitchFamily="34" charset="0"/>
              <a:cs typeface="Arial" pitchFamily="34" charset="0"/>
            </a:endParaRPr>
          </a:p>
          <a:p>
            <a:endParaRPr lang="es-ES" dirty="0" smtClean="0"/>
          </a:p>
          <a:p>
            <a:endParaRPr lang="es-ES" dirty="0" smtClean="0"/>
          </a:p>
          <a:p>
            <a:endParaRPr lang="es-E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latin typeface="Arial" pitchFamily="34" charset="0"/>
                <a:cs typeface="Arial" pitchFamily="34" charset="0"/>
              </a:rPr>
              <a:t>FÓRMULAS</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47500" lnSpcReduction="20000"/>
          </a:bodyPr>
          <a:lstStyle/>
          <a:p>
            <a:pPr marL="0">
              <a:buNone/>
            </a:pPr>
            <a:r>
              <a:rPr lang="es-ES" b="1" dirty="0" smtClean="0">
                <a:latin typeface="Arial" pitchFamily="34" charset="0"/>
                <a:cs typeface="Arial" pitchFamily="34" charset="0"/>
              </a:rPr>
              <a:t>Fórmula de </a:t>
            </a:r>
            <a:r>
              <a:rPr lang="es-ES" b="1" dirty="0" err="1" smtClean="0">
                <a:latin typeface="Arial" pitchFamily="34" charset="0"/>
                <a:cs typeface="Arial" pitchFamily="34" charset="0"/>
              </a:rPr>
              <a:t>Karvonen</a:t>
            </a:r>
            <a:endParaRPr lang="es-ES" b="1" dirty="0" smtClean="0">
              <a:latin typeface="Arial" pitchFamily="34" charset="0"/>
              <a:cs typeface="Arial" pitchFamily="34" charset="0"/>
            </a:endParaRPr>
          </a:p>
          <a:p>
            <a:pPr marL="0">
              <a:buNone/>
            </a:pPr>
            <a:r>
              <a:rPr lang="es-ES" dirty="0" smtClean="0">
                <a:latin typeface="Arial" pitchFamily="34" charset="0"/>
                <a:cs typeface="Arial" pitchFamily="34" charset="0"/>
              </a:rPr>
              <a:t>Es un método para calcular las pulsaciones de trabajo para un porcentaje de carga determinada.</a:t>
            </a:r>
          </a:p>
          <a:p>
            <a:r>
              <a:rPr lang="es-ES" b="1" i="1" dirty="0" smtClean="0">
                <a:latin typeface="Arial" pitchFamily="34" charset="0"/>
                <a:cs typeface="Arial" pitchFamily="34" charset="0"/>
              </a:rPr>
              <a:t>FC= (FCM – FC Reposo) x (%esfuerzo + FC Reposo)</a:t>
            </a:r>
          </a:p>
          <a:p>
            <a:pPr>
              <a:buNone/>
            </a:pPr>
            <a:endParaRPr lang="es-ES" b="1" dirty="0" smtClean="0">
              <a:latin typeface="Arial" pitchFamily="34" charset="0"/>
              <a:cs typeface="Arial" pitchFamily="34" charset="0"/>
            </a:endParaRPr>
          </a:p>
          <a:p>
            <a:pPr>
              <a:buNone/>
            </a:pPr>
            <a:r>
              <a:rPr lang="es-ES" b="1" dirty="0" smtClean="0">
                <a:latin typeface="Arial" pitchFamily="34" charset="0"/>
                <a:cs typeface="Arial" pitchFamily="34" charset="0"/>
              </a:rPr>
              <a:t>Frecuencia cardíaca máxima en sedentarios</a:t>
            </a:r>
          </a:p>
          <a:p>
            <a:pPr>
              <a:buNone/>
            </a:pPr>
            <a:r>
              <a:rPr lang="es-ES" dirty="0" smtClean="0">
                <a:latin typeface="Arial" pitchFamily="34" charset="0"/>
                <a:cs typeface="Arial" pitchFamily="34" charset="0"/>
              </a:rPr>
              <a:t>La fórmula es muy simple, sólo hay que restarle a 220 su edad.</a:t>
            </a:r>
            <a:br>
              <a:rPr lang="es-ES" dirty="0" smtClean="0">
                <a:latin typeface="Arial" pitchFamily="34" charset="0"/>
                <a:cs typeface="Arial" pitchFamily="34" charset="0"/>
              </a:rPr>
            </a:br>
            <a:endParaRPr lang="es-ES" dirty="0" smtClean="0">
              <a:latin typeface="Arial" pitchFamily="34" charset="0"/>
              <a:cs typeface="Arial" pitchFamily="34" charset="0"/>
            </a:endParaRPr>
          </a:p>
          <a:p>
            <a:r>
              <a:rPr lang="es-ES" b="1" dirty="0" err="1" smtClean="0">
                <a:latin typeface="Arial" pitchFamily="34" charset="0"/>
                <a:cs typeface="Arial" pitchFamily="34" charset="0"/>
              </a:rPr>
              <a:t>FCmax</a:t>
            </a:r>
            <a:r>
              <a:rPr lang="es-ES" b="1" dirty="0" smtClean="0">
                <a:latin typeface="Arial" pitchFamily="34" charset="0"/>
                <a:cs typeface="Arial" pitchFamily="34" charset="0"/>
              </a:rPr>
              <a:t> = 220 – edad</a:t>
            </a:r>
            <a:endParaRPr lang="es-ES" dirty="0" smtClean="0">
              <a:latin typeface="Arial" pitchFamily="34" charset="0"/>
              <a:cs typeface="Arial" pitchFamily="34" charset="0"/>
            </a:endParaRPr>
          </a:p>
          <a:p>
            <a:pPr>
              <a:buNone/>
            </a:pPr>
            <a:endParaRPr lang="es-ES" b="1" dirty="0" smtClean="0">
              <a:latin typeface="Arial" pitchFamily="34" charset="0"/>
              <a:cs typeface="Arial" pitchFamily="34" charset="0"/>
            </a:endParaRPr>
          </a:p>
          <a:p>
            <a:pPr marL="0">
              <a:buNone/>
            </a:pPr>
            <a:r>
              <a:rPr lang="es-ES" b="1" dirty="0" smtClean="0">
                <a:latin typeface="Arial" pitchFamily="34" charset="0"/>
                <a:cs typeface="Arial" pitchFamily="34" charset="0"/>
              </a:rPr>
              <a:t>Frecuencia cardíaca máxima en entrenados</a:t>
            </a:r>
          </a:p>
          <a:p>
            <a:pPr marL="0">
              <a:buNone/>
            </a:pPr>
            <a:r>
              <a:rPr lang="es-ES" dirty="0" smtClean="0">
                <a:latin typeface="Arial" pitchFamily="34" charset="0"/>
                <a:cs typeface="Arial" pitchFamily="34" charset="0"/>
              </a:rPr>
              <a:t>Aquí la cosa cambia porque la gente más entrenada suele tener una frecuencia basal más baja, porque el corazón es más grande, por tanto la </a:t>
            </a:r>
            <a:r>
              <a:rPr lang="es-ES" dirty="0" err="1" smtClean="0">
                <a:latin typeface="Arial" pitchFamily="34" charset="0"/>
                <a:cs typeface="Arial" pitchFamily="34" charset="0"/>
              </a:rPr>
              <a:t>FCmax</a:t>
            </a:r>
            <a:r>
              <a:rPr lang="es-ES" dirty="0" smtClean="0">
                <a:latin typeface="Arial" pitchFamily="34" charset="0"/>
                <a:cs typeface="Arial" pitchFamily="34" charset="0"/>
              </a:rPr>
              <a:t> también será más baja, ya que el corazón con menos latidos podrá </a:t>
            </a:r>
            <a:r>
              <a:rPr lang="es-ES" dirty="0" smtClean="0">
                <a:latin typeface="Arial" pitchFamily="34" charset="0"/>
                <a:cs typeface="Arial" pitchFamily="34" charset="0"/>
              </a:rPr>
              <a:t>expulsar </a:t>
            </a:r>
            <a:r>
              <a:rPr lang="es-ES" dirty="0" smtClean="0">
                <a:latin typeface="Arial" pitchFamily="34" charset="0"/>
                <a:cs typeface="Arial" pitchFamily="34" charset="0"/>
              </a:rPr>
              <a:t>más sangre y esto lo hará más eficiente. Diferenciamos entre hombres y mujeres:</a:t>
            </a:r>
            <a:br>
              <a:rPr lang="es-ES" dirty="0" smtClean="0">
                <a:latin typeface="Arial" pitchFamily="34" charset="0"/>
                <a:cs typeface="Arial" pitchFamily="34" charset="0"/>
              </a:rPr>
            </a:br>
            <a:endParaRPr lang="es-ES" dirty="0" smtClean="0">
              <a:latin typeface="Arial" pitchFamily="34" charset="0"/>
              <a:cs typeface="Arial" pitchFamily="34" charset="0"/>
            </a:endParaRPr>
          </a:p>
          <a:p>
            <a:pPr marL="0"/>
            <a:r>
              <a:rPr lang="es-ES" dirty="0" smtClean="0">
                <a:latin typeface="Arial" pitchFamily="34" charset="0"/>
                <a:cs typeface="Arial" pitchFamily="34" charset="0"/>
              </a:rPr>
              <a:t>Hombres:</a:t>
            </a:r>
            <a:r>
              <a:rPr lang="es-ES" b="1" dirty="0" smtClean="0">
                <a:latin typeface="Arial" pitchFamily="34" charset="0"/>
                <a:cs typeface="Arial" pitchFamily="34" charset="0"/>
              </a:rPr>
              <a:t> </a:t>
            </a:r>
            <a:r>
              <a:rPr lang="es-ES" b="1" dirty="0" err="1" smtClean="0">
                <a:latin typeface="Arial" pitchFamily="34" charset="0"/>
                <a:cs typeface="Arial" pitchFamily="34" charset="0"/>
              </a:rPr>
              <a:t>FCmax</a:t>
            </a:r>
            <a:r>
              <a:rPr lang="es-ES" b="1" dirty="0" smtClean="0">
                <a:latin typeface="Arial" pitchFamily="34" charset="0"/>
                <a:cs typeface="Arial" pitchFamily="34" charset="0"/>
              </a:rPr>
              <a:t> = 209 – (0,7 x edad)</a:t>
            </a:r>
            <a:endParaRPr lang="es-ES" dirty="0" smtClean="0">
              <a:latin typeface="Arial" pitchFamily="34" charset="0"/>
              <a:cs typeface="Arial" pitchFamily="34" charset="0"/>
            </a:endParaRPr>
          </a:p>
          <a:p>
            <a:pPr marL="0"/>
            <a:r>
              <a:rPr lang="es-ES" dirty="0" smtClean="0">
                <a:latin typeface="Arial" pitchFamily="34" charset="0"/>
                <a:cs typeface="Arial" pitchFamily="34" charset="0"/>
              </a:rPr>
              <a:t>Mujeres: </a:t>
            </a:r>
            <a:r>
              <a:rPr lang="es-ES" b="1" dirty="0" err="1" smtClean="0">
                <a:latin typeface="Arial" pitchFamily="34" charset="0"/>
                <a:cs typeface="Arial" pitchFamily="34" charset="0"/>
              </a:rPr>
              <a:t>FCmax</a:t>
            </a:r>
            <a:r>
              <a:rPr lang="es-ES" b="1" dirty="0" smtClean="0">
                <a:latin typeface="Arial" pitchFamily="34" charset="0"/>
                <a:cs typeface="Arial" pitchFamily="34" charset="0"/>
              </a:rPr>
              <a:t> = 214 – (0,8 x edad)</a:t>
            </a:r>
            <a:endParaRPr lang="es-ES" dirty="0" smtClean="0">
              <a:latin typeface="Arial" pitchFamily="34" charset="0"/>
              <a:cs typeface="Arial" pitchFamily="34" charset="0"/>
            </a:endParaRPr>
          </a:p>
          <a:p>
            <a:endParaRPr lang="es-E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200" dirty="0" smtClean="0">
                <a:solidFill>
                  <a:srgbClr val="FF0000"/>
                </a:solidFill>
                <a:latin typeface="Arial" pitchFamily="34" charset="0"/>
                <a:cs typeface="Arial" pitchFamily="34" charset="0"/>
              </a:rPr>
              <a:t>COMPOSICIONES COREOGRÁFICAS</a:t>
            </a:r>
            <a:endParaRPr lang="es-ES" sz="3200"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marL="0">
              <a:buNone/>
            </a:pPr>
            <a:r>
              <a:rPr lang="es-ES" sz="3000" dirty="0" smtClean="0">
                <a:latin typeface="Arial" pitchFamily="34" charset="0"/>
                <a:cs typeface="Arial" pitchFamily="34" charset="0"/>
              </a:rPr>
              <a:t>Una coreografía correctamente diseñada conseguirá que la sesión de ejercicio acuático sea amena y divertida. Para lo cual debemos adaptar diferentes recursos:</a:t>
            </a:r>
          </a:p>
          <a:p>
            <a:pPr marL="0">
              <a:buNone/>
            </a:pPr>
            <a:endParaRPr lang="es-ES" sz="3000" dirty="0" smtClean="0">
              <a:latin typeface="Arial" pitchFamily="34" charset="0"/>
              <a:cs typeface="Arial" pitchFamily="34" charset="0"/>
            </a:endParaRPr>
          </a:p>
          <a:p>
            <a:pPr>
              <a:buFont typeface="Wingdings" pitchFamily="2" charset="2"/>
              <a:buChar char="Ø"/>
            </a:pPr>
            <a:r>
              <a:rPr lang="es-ES" sz="3000" b="1" dirty="0" smtClean="0">
                <a:latin typeface="Arial" pitchFamily="34" charset="0"/>
                <a:cs typeface="Arial" pitchFamily="34" charset="0"/>
              </a:rPr>
              <a:t>LA MÚSICA</a:t>
            </a:r>
          </a:p>
          <a:p>
            <a:pPr>
              <a:buFont typeface="Wingdings" pitchFamily="2" charset="2"/>
              <a:buChar char="Ø"/>
            </a:pPr>
            <a:r>
              <a:rPr lang="es-ES" sz="3000" b="1" dirty="0" smtClean="0">
                <a:latin typeface="Arial" pitchFamily="34" charset="0"/>
                <a:cs typeface="Arial" pitchFamily="34" charset="0"/>
              </a:rPr>
              <a:t>LOS GESTOS TÉCNICOS</a:t>
            </a:r>
          </a:p>
          <a:p>
            <a:pPr>
              <a:buNone/>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B0F0"/>
                </a:solidFill>
                <a:latin typeface="Arial" pitchFamily="34" charset="0"/>
                <a:cs typeface="Arial" pitchFamily="34" charset="0"/>
              </a:rPr>
              <a:t>LA MÚSICA</a:t>
            </a:r>
            <a:endParaRPr lang="es-ES"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47500" lnSpcReduction="20000"/>
          </a:bodyPr>
          <a:lstStyle/>
          <a:p>
            <a:pPr>
              <a:buNone/>
            </a:pPr>
            <a:r>
              <a:rPr lang="es-ES" dirty="0" smtClean="0">
                <a:latin typeface="Arial" pitchFamily="34" charset="0"/>
                <a:cs typeface="Arial" pitchFamily="34" charset="0"/>
              </a:rPr>
              <a:t>La música proporciona muchos </a:t>
            </a:r>
            <a:r>
              <a:rPr lang="es-ES" b="1" dirty="0" smtClean="0">
                <a:latin typeface="Arial" pitchFamily="34" charset="0"/>
                <a:cs typeface="Arial" pitchFamily="34" charset="0"/>
              </a:rPr>
              <a:t>beneficios</a:t>
            </a:r>
            <a:r>
              <a:rPr lang="es-ES" dirty="0" smtClean="0">
                <a:latin typeface="Arial" pitchFamily="34" charset="0"/>
                <a:cs typeface="Arial" pitchFamily="34" charset="0"/>
              </a:rPr>
              <a:t> a la práctica deportiva:</a:t>
            </a:r>
          </a:p>
          <a:p>
            <a:pPr lvl="0">
              <a:buFont typeface="Wingdings" pitchFamily="2" charset="2"/>
              <a:buChar char="Ø"/>
            </a:pPr>
            <a:r>
              <a:rPr lang="es-ES" dirty="0" smtClean="0">
                <a:latin typeface="Arial" pitchFamily="34" charset="0"/>
                <a:cs typeface="Arial" pitchFamily="34" charset="0"/>
              </a:rPr>
              <a:t>Mejor predisposición mental</a:t>
            </a:r>
          </a:p>
          <a:p>
            <a:pPr lvl="0">
              <a:buFont typeface="Wingdings" pitchFamily="2" charset="2"/>
              <a:buChar char="Ø"/>
            </a:pPr>
            <a:r>
              <a:rPr lang="es-ES" dirty="0" smtClean="0">
                <a:latin typeface="Arial" pitchFamily="34" charset="0"/>
                <a:cs typeface="Arial" pitchFamily="34" charset="0"/>
              </a:rPr>
              <a:t>Mejor ejecución técnica</a:t>
            </a:r>
          </a:p>
          <a:p>
            <a:pPr lvl="0">
              <a:buFont typeface="Wingdings" pitchFamily="2" charset="2"/>
              <a:buChar char="Ø"/>
            </a:pPr>
            <a:r>
              <a:rPr lang="es-ES" dirty="0" smtClean="0">
                <a:latin typeface="Arial" pitchFamily="34" charset="0"/>
                <a:cs typeface="Arial" pitchFamily="34" charset="0"/>
              </a:rPr>
              <a:t>Asociación positiva hacia la práctica del ejercicio</a:t>
            </a:r>
          </a:p>
          <a:p>
            <a:pPr lvl="0">
              <a:buFont typeface="Wingdings" pitchFamily="2" charset="2"/>
              <a:buChar char="Ø"/>
            </a:pPr>
            <a:endParaRPr lang="es-ES" dirty="0" smtClean="0">
              <a:latin typeface="Arial" pitchFamily="34" charset="0"/>
              <a:cs typeface="Arial" pitchFamily="34" charset="0"/>
            </a:endParaRPr>
          </a:p>
          <a:p>
            <a:pPr marL="0">
              <a:buNone/>
            </a:pPr>
            <a:r>
              <a:rPr lang="es-ES" dirty="0" smtClean="0">
                <a:latin typeface="Arial" pitchFamily="34" charset="0"/>
                <a:cs typeface="Arial" pitchFamily="34" charset="0"/>
              </a:rPr>
              <a:t>En la </a:t>
            </a:r>
            <a:r>
              <a:rPr lang="es-ES" b="1" dirty="0" smtClean="0">
                <a:latin typeface="Arial" pitchFamily="34" charset="0"/>
                <a:cs typeface="Arial" pitchFamily="34" charset="0"/>
              </a:rPr>
              <a:t>elección</a:t>
            </a:r>
            <a:r>
              <a:rPr lang="es-ES" dirty="0" smtClean="0">
                <a:latin typeface="Arial" pitchFamily="34" charset="0"/>
                <a:cs typeface="Arial" pitchFamily="34" charset="0"/>
              </a:rPr>
              <a:t> del tipo de música debemos tener en cuenta:</a:t>
            </a:r>
          </a:p>
          <a:p>
            <a:pPr marL="0">
              <a:buFont typeface="Wingdings" pitchFamily="2" charset="2"/>
              <a:buChar char="Ø"/>
            </a:pPr>
            <a:r>
              <a:rPr lang="es-ES" dirty="0" smtClean="0">
                <a:latin typeface="Arial" pitchFamily="34" charset="0"/>
                <a:cs typeface="Arial" pitchFamily="34" charset="0"/>
              </a:rPr>
              <a:t>Las preferencias del grupo de practicante (jóvenes, adultos, mayores…)</a:t>
            </a:r>
          </a:p>
          <a:p>
            <a:pPr marL="0">
              <a:buFont typeface="Wingdings" pitchFamily="2" charset="2"/>
              <a:buChar char="Ø"/>
            </a:pPr>
            <a:r>
              <a:rPr lang="es-ES" dirty="0" smtClean="0">
                <a:latin typeface="Arial" pitchFamily="34" charset="0"/>
                <a:cs typeface="Arial" pitchFamily="34" charset="0"/>
              </a:rPr>
              <a:t>El nivel de habilidad de los alumnos</a:t>
            </a:r>
          </a:p>
          <a:p>
            <a:pPr marL="0">
              <a:buFont typeface="Wingdings" pitchFamily="2" charset="2"/>
              <a:buChar char="Ø"/>
            </a:pPr>
            <a:r>
              <a:rPr lang="es-ES" dirty="0" smtClean="0">
                <a:latin typeface="Arial" pitchFamily="34" charset="0"/>
                <a:cs typeface="Arial" pitchFamily="34" charset="0"/>
              </a:rPr>
              <a:t>La profundidad de la piscina</a:t>
            </a:r>
            <a:br>
              <a:rPr lang="es-ES" dirty="0" smtClean="0">
                <a:latin typeface="Arial" pitchFamily="34" charset="0"/>
                <a:cs typeface="Arial" pitchFamily="34" charset="0"/>
              </a:rPr>
            </a:br>
            <a:endParaRPr lang="es-ES" dirty="0" smtClean="0">
              <a:latin typeface="Arial" pitchFamily="34" charset="0"/>
              <a:cs typeface="Arial" pitchFamily="34" charset="0"/>
            </a:endParaRPr>
          </a:p>
          <a:p>
            <a:pPr marL="0">
              <a:buNone/>
            </a:pPr>
            <a:r>
              <a:rPr lang="es-ES" dirty="0" smtClean="0">
                <a:latin typeface="Arial" pitchFamily="34" charset="0"/>
                <a:cs typeface="Arial" pitchFamily="34" charset="0"/>
              </a:rPr>
              <a:t>Hay una serie de aspectos que debemos conocer:</a:t>
            </a:r>
          </a:p>
          <a:p>
            <a:pPr marL="0" indent="-514350">
              <a:buFont typeface="Wingdings" pitchFamily="2" charset="2"/>
              <a:buChar char="Ø"/>
            </a:pPr>
            <a:r>
              <a:rPr lang="es-ES" b="1" dirty="0" smtClean="0">
                <a:latin typeface="Arial" pitchFamily="34" charset="0"/>
                <a:cs typeface="Arial" pitchFamily="34" charset="0"/>
              </a:rPr>
              <a:t>TIEMPOS MUSICALES O BEATS: </a:t>
            </a:r>
            <a:r>
              <a:rPr lang="es-ES" dirty="0" smtClean="0">
                <a:latin typeface="Arial" pitchFamily="34" charset="0"/>
                <a:cs typeface="Arial" pitchFamily="34" charset="0"/>
              </a:rPr>
              <a:t>constituyen el ritmo base. Son los que marcan el ritmo de una canción.</a:t>
            </a:r>
          </a:p>
          <a:p>
            <a:pPr marL="0" indent="-514350">
              <a:buFont typeface="Wingdings" pitchFamily="2" charset="2"/>
              <a:buChar char="Ø"/>
            </a:pPr>
            <a:r>
              <a:rPr lang="es-ES" b="1" dirty="0" smtClean="0">
                <a:latin typeface="Arial" pitchFamily="34" charset="0"/>
                <a:cs typeface="Arial" pitchFamily="34" charset="0"/>
              </a:rPr>
              <a:t>FRASES MUSICALES: </a:t>
            </a:r>
            <a:r>
              <a:rPr lang="es-ES" dirty="0" smtClean="0">
                <a:latin typeface="Arial" pitchFamily="34" charset="0"/>
                <a:cs typeface="Arial" pitchFamily="34" charset="0"/>
              </a:rPr>
              <a:t>son secuencias musicales que se repiten a lo largo de toda la canción. Constan de 8 tiempos musicales.</a:t>
            </a:r>
          </a:p>
          <a:p>
            <a:pPr marL="0" indent="-514350">
              <a:buFont typeface="Wingdings" pitchFamily="2" charset="2"/>
              <a:buChar char="Ø"/>
            </a:pPr>
            <a:r>
              <a:rPr lang="es-ES" b="1" dirty="0" smtClean="0">
                <a:latin typeface="Arial" pitchFamily="34" charset="0"/>
                <a:cs typeface="Arial" pitchFamily="34" charset="0"/>
              </a:rPr>
              <a:t>BLOQUES O SERIES MUSICALES: </a:t>
            </a:r>
            <a:r>
              <a:rPr lang="es-ES" dirty="0" smtClean="0">
                <a:latin typeface="Arial" pitchFamily="34" charset="0"/>
                <a:cs typeface="Arial" pitchFamily="34" charset="0"/>
              </a:rPr>
              <a:t>constan de 4 frases musicales o 32 tiempos.</a:t>
            </a:r>
          </a:p>
          <a:p>
            <a:pPr marL="0" indent="-514350">
              <a:buFont typeface="Wingdings" pitchFamily="2" charset="2"/>
              <a:buChar char="Ø"/>
            </a:pPr>
            <a:endParaRPr lang="es-ES" dirty="0" smtClean="0">
              <a:latin typeface="Arial" pitchFamily="34" charset="0"/>
              <a:cs typeface="Arial" pitchFamily="34" charset="0"/>
            </a:endParaRPr>
          </a:p>
          <a:p>
            <a:pPr marL="514350" indent="-514350">
              <a:buNone/>
            </a:pPr>
            <a:r>
              <a:rPr lang="es-ES" dirty="0" smtClean="0">
                <a:latin typeface="Arial" pitchFamily="34" charset="0"/>
                <a:cs typeface="Arial" pitchFamily="34" charset="0"/>
                <a:hlinkClick r:id="rId2"/>
              </a:rPr>
              <a:t>https://youtu.be/wdjXvN7WIc8</a:t>
            </a:r>
            <a:endParaRPr lang="es-ES" dirty="0" smtClean="0">
              <a:latin typeface="Arial" pitchFamily="34" charset="0"/>
              <a:cs typeface="Arial" pitchFamily="34" charset="0"/>
            </a:endParaRPr>
          </a:p>
          <a:p>
            <a:pPr marL="514350" indent="-514350">
              <a:buNone/>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200" dirty="0" smtClean="0">
                <a:solidFill>
                  <a:srgbClr val="00B0F0"/>
                </a:solidFill>
                <a:latin typeface="Arial" pitchFamily="34" charset="0"/>
                <a:cs typeface="Arial" pitchFamily="34" charset="0"/>
              </a:rPr>
              <a:t>LOS GESTOS TÉCNICOS</a:t>
            </a:r>
            <a:endParaRPr lang="es-ES" sz="3200"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40000" lnSpcReduction="20000"/>
          </a:bodyPr>
          <a:lstStyle/>
          <a:p>
            <a:pPr marL="0">
              <a:buNone/>
            </a:pPr>
            <a:r>
              <a:rPr lang="es-ES" sz="3800" dirty="0" smtClean="0">
                <a:latin typeface="Arial" pitchFamily="34" charset="0"/>
                <a:cs typeface="Arial" pitchFamily="34" charset="0"/>
              </a:rPr>
              <a:t>Los gestos técnicos podemos organizarlos de diferentes formas:</a:t>
            </a:r>
          </a:p>
          <a:p>
            <a:pPr>
              <a:buFont typeface="Wingdings" pitchFamily="2" charset="2"/>
              <a:buChar char="Ø"/>
            </a:pPr>
            <a:r>
              <a:rPr lang="es-ES" sz="3800" b="1" dirty="0" smtClean="0">
                <a:latin typeface="Arial" pitchFamily="34" charset="0"/>
                <a:cs typeface="Arial" pitchFamily="34" charset="0"/>
              </a:rPr>
              <a:t>PROGRESIÓN LINEAL: </a:t>
            </a:r>
            <a:r>
              <a:rPr lang="es-ES" sz="3800" dirty="0" smtClean="0">
                <a:latin typeface="Arial" pitchFamily="34" charset="0"/>
                <a:cs typeface="Arial" pitchFamily="34" charset="0"/>
              </a:rPr>
              <a:t>consiste en la ejecución de una serie de movimientos sin un patrón determinado.</a:t>
            </a:r>
          </a:p>
          <a:p>
            <a:pPr>
              <a:buFont typeface="Wingdings" pitchFamily="2" charset="2"/>
              <a:buChar char="Ø"/>
            </a:pPr>
            <a:endParaRPr lang="es-ES" sz="3800" dirty="0" smtClean="0">
              <a:latin typeface="Arial" pitchFamily="34" charset="0"/>
              <a:cs typeface="Arial" pitchFamily="34" charset="0"/>
            </a:endParaRPr>
          </a:p>
          <a:p>
            <a:pPr>
              <a:buFont typeface="Wingdings" pitchFamily="2" charset="2"/>
              <a:buChar char="Ø"/>
            </a:pPr>
            <a:r>
              <a:rPr lang="es-ES" sz="3800" b="1" dirty="0" smtClean="0">
                <a:latin typeface="Arial" pitchFamily="34" charset="0"/>
                <a:cs typeface="Arial" pitchFamily="34" charset="0"/>
              </a:rPr>
              <a:t>PIRÁMIDE: </a:t>
            </a:r>
            <a:r>
              <a:rPr lang="es-ES" sz="3800" dirty="0" smtClean="0">
                <a:latin typeface="Arial" pitchFamily="34" charset="0"/>
                <a:cs typeface="Arial" pitchFamily="34" charset="0"/>
              </a:rPr>
              <a:t>consiste en hacer una combinación de 4 movimientos un número de repeticiones, que puede aumentar o disminuir de forma progresiva. El monitor puede realizar 16 repeticiones de la combinación, luego repetirla 8 veces, después 4 y por último 2 veces. </a:t>
            </a:r>
          </a:p>
          <a:p>
            <a:pPr>
              <a:buFont typeface="Wingdings" pitchFamily="2" charset="2"/>
              <a:buChar char="Ø"/>
            </a:pPr>
            <a:endParaRPr lang="es-ES" sz="3800" dirty="0" smtClean="0">
              <a:latin typeface="Arial" pitchFamily="34" charset="0"/>
              <a:cs typeface="Arial" pitchFamily="34" charset="0"/>
            </a:endParaRPr>
          </a:p>
          <a:p>
            <a:pPr>
              <a:buFont typeface="Wingdings" pitchFamily="2" charset="2"/>
              <a:buChar char="Ø"/>
            </a:pPr>
            <a:r>
              <a:rPr lang="es-ES" sz="3800" b="1" dirty="0" smtClean="0">
                <a:latin typeface="Arial" pitchFamily="34" charset="0"/>
                <a:cs typeface="Arial" pitchFamily="34" charset="0"/>
              </a:rPr>
              <a:t>MÉTODO SUMATORIO: </a:t>
            </a:r>
            <a:r>
              <a:rPr lang="es-ES" sz="3800" dirty="0" smtClean="0">
                <a:latin typeface="Arial" pitchFamily="34" charset="0"/>
                <a:cs typeface="Arial" pitchFamily="34" charset="0"/>
              </a:rPr>
              <a:t>consiste en el aprendizaje de un movimiento “A”, luego se enseña otro movimiento "B", y luego se realizan de forma consecutiva “A+B”. Seguidamente se irán enseñando más movimientos que se irán uniendo a los ya aprendidos para construir una combinación más complicada. </a:t>
            </a:r>
          </a:p>
          <a:p>
            <a:pPr>
              <a:buFont typeface="Wingdings" pitchFamily="2" charset="2"/>
              <a:buChar char="Ø"/>
            </a:pPr>
            <a:endParaRPr lang="es-ES" sz="3800" dirty="0" smtClean="0">
              <a:latin typeface="Arial" pitchFamily="34" charset="0"/>
              <a:cs typeface="Arial" pitchFamily="34" charset="0"/>
            </a:endParaRPr>
          </a:p>
          <a:p>
            <a:pPr>
              <a:buFont typeface="Wingdings" pitchFamily="2" charset="2"/>
              <a:buChar char="Ø"/>
            </a:pPr>
            <a:r>
              <a:rPr lang="es-ES" sz="3800" b="1" dirty="0" smtClean="0">
                <a:latin typeface="Arial" pitchFamily="34" charset="0"/>
                <a:cs typeface="Arial" pitchFamily="34" charset="0"/>
              </a:rPr>
              <a:t>SUSTITUCIÓN: </a:t>
            </a:r>
            <a:r>
              <a:rPr lang="es-ES" sz="3800" dirty="0" smtClean="0">
                <a:latin typeface="Arial" pitchFamily="34" charset="0"/>
                <a:cs typeface="Arial" pitchFamily="34" charset="0"/>
              </a:rPr>
              <a:t>cuando los alumnos realizan una combinación correctamente se pueden cambiar algunos movimientos por otras variantes dentro de la combinación original.</a:t>
            </a:r>
          </a:p>
          <a:p>
            <a:pPr>
              <a:buFont typeface="Wingdings" pitchFamily="2" charset="2"/>
              <a:buChar char="Ø"/>
            </a:pPr>
            <a:endParaRPr lang="es-ES" sz="3800" dirty="0" smtClean="0">
              <a:latin typeface="Arial" pitchFamily="34" charset="0"/>
              <a:cs typeface="Arial" pitchFamily="34" charset="0"/>
            </a:endParaRPr>
          </a:p>
          <a:p>
            <a:pPr>
              <a:buFont typeface="Wingdings" pitchFamily="2" charset="2"/>
              <a:buChar char="Ø"/>
            </a:pPr>
            <a:r>
              <a:rPr lang="es-ES" sz="3800" b="1" dirty="0" smtClean="0">
                <a:latin typeface="Arial" pitchFamily="34" charset="0"/>
                <a:cs typeface="Arial" pitchFamily="34" charset="0"/>
              </a:rPr>
              <a:t>REPETICIÓN PURA: </a:t>
            </a:r>
            <a:r>
              <a:rPr lang="es-ES" sz="3800" dirty="0" smtClean="0">
                <a:latin typeface="Arial" pitchFamily="34" charset="0"/>
                <a:cs typeface="Arial" pitchFamily="34" charset="0"/>
              </a:rPr>
              <a:t>consiste en aprender repitiendo la combinación entera varias veces. Este tipo de enseñanza funciona cuando las combinaciones son muy simples o cuando los alumnos son muy avanzados.</a:t>
            </a:r>
          </a:p>
          <a:p>
            <a:pPr>
              <a:buNone/>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FF0000"/>
                </a:solidFill>
                <a:latin typeface="Arial" pitchFamily="34" charset="0"/>
                <a:cs typeface="Arial" pitchFamily="34" charset="0"/>
              </a:rPr>
              <a:t>METODOLOGÍA DE ENSEÑANZA</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noAutofit/>
          </a:bodyPr>
          <a:lstStyle/>
          <a:p>
            <a:pPr>
              <a:buFont typeface="Wingdings" pitchFamily="2" charset="2"/>
              <a:buChar char="Ø"/>
            </a:pPr>
            <a:r>
              <a:rPr lang="es-ES" sz="2400" dirty="0" smtClean="0"/>
              <a:t>Hablar en voz alta y clara para todo el grupo: debemos tener en cuenta que las condiciones acústicas de la piscina son malas.</a:t>
            </a:r>
          </a:p>
          <a:p>
            <a:pPr>
              <a:buFont typeface="Wingdings" pitchFamily="2" charset="2"/>
              <a:buChar char="Ø"/>
            </a:pPr>
            <a:r>
              <a:rPr lang="es-ES" sz="2400" dirty="0" smtClean="0"/>
              <a:t>Dar consignas claras sobre los ejercicios a realizar: el alumno debe tener clara la ejecución correcta para evitar lesiones.</a:t>
            </a:r>
          </a:p>
          <a:p>
            <a:pPr>
              <a:buFont typeface="Wingdings" pitchFamily="2" charset="2"/>
              <a:buChar char="Ø"/>
            </a:pPr>
            <a:r>
              <a:rPr lang="es-ES" sz="2400" dirty="0" smtClean="0"/>
              <a:t>La corrección de ejercicios es conveniente realizarla de forma individual (para que el usuario se sienta bien atendido) y colectiva (para recordar los puntos clave a todo el grupo).</a:t>
            </a:r>
          </a:p>
          <a:p>
            <a:pPr>
              <a:buFont typeface="Wingdings" pitchFamily="2" charset="2"/>
              <a:buChar char="Ø"/>
            </a:pPr>
            <a:r>
              <a:rPr lang="es-ES" sz="2400" dirty="0" smtClean="0"/>
              <a:t>El </a:t>
            </a:r>
            <a:r>
              <a:rPr lang="es-ES" sz="2400" dirty="0" err="1" smtClean="0"/>
              <a:t>feedback</a:t>
            </a:r>
            <a:r>
              <a:rPr lang="es-ES" sz="2400" dirty="0" smtClean="0"/>
              <a:t> debe ser constructivo y positivo: evitar las comparaciones o las críticas negativas y continuas.</a:t>
            </a:r>
          </a:p>
          <a:p>
            <a:pPr>
              <a:buFont typeface="Wingdings" pitchFamily="2" charset="2"/>
              <a:buChar char="Ø"/>
            </a:pPr>
            <a:r>
              <a:rPr lang="es-ES" sz="2400" dirty="0" smtClean="0"/>
              <a:t> Controlar la intensidad de la sesión: enseñar a tomar la frecuencia cardíaca a los usuarios.</a:t>
            </a:r>
            <a:br>
              <a:rPr lang="es-ES" sz="2400" dirty="0" smtClean="0"/>
            </a:br>
            <a:endParaRPr lang="es-ES"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FF0000"/>
                </a:solidFill>
                <a:latin typeface="Arial" pitchFamily="34" charset="0"/>
                <a:cs typeface="Arial" pitchFamily="34" charset="0"/>
              </a:rPr>
              <a:t>PREVENCIÓN DE LESIONES</a:t>
            </a:r>
            <a:endParaRPr lang="es-ES" dirty="0">
              <a:solidFill>
                <a:srgbClr val="FF0000"/>
              </a:solidFill>
              <a:latin typeface="Arial" pitchFamily="34" charset="0"/>
              <a:cs typeface="Arial" pitchFamily="34" charset="0"/>
            </a:endParaRPr>
          </a:p>
        </p:txBody>
      </p:sp>
      <p:sp>
        <p:nvSpPr>
          <p:cNvPr id="3" name="2 Marcador de contenido"/>
          <p:cNvSpPr>
            <a:spLocks noGrp="1"/>
          </p:cNvSpPr>
          <p:nvPr>
            <p:ph idx="1"/>
          </p:nvPr>
        </p:nvSpPr>
        <p:spPr/>
        <p:txBody>
          <a:bodyPr>
            <a:normAutofit fontScale="25000" lnSpcReduction="20000"/>
          </a:bodyPr>
          <a:lstStyle/>
          <a:p>
            <a:pPr marL="0">
              <a:buNone/>
            </a:pPr>
            <a:r>
              <a:rPr lang="es-ES" sz="7200" dirty="0" smtClean="0">
                <a:latin typeface="Arial" pitchFamily="34" charset="0"/>
                <a:cs typeface="Arial" pitchFamily="34" charset="0"/>
              </a:rPr>
              <a:t>Para evitar lesiones durante la práctica debemos tener en cuenta los siguientes aspectos:</a:t>
            </a:r>
          </a:p>
          <a:p>
            <a:pPr>
              <a:buFont typeface="Wingdings" pitchFamily="2" charset="2"/>
              <a:buChar char="Ø"/>
            </a:pPr>
            <a:r>
              <a:rPr lang="es-ES" sz="7200" b="1" dirty="0" smtClean="0">
                <a:latin typeface="Arial" pitchFamily="34" charset="0"/>
                <a:cs typeface="Arial" pitchFamily="34" charset="0"/>
              </a:rPr>
              <a:t>Intensidad</a:t>
            </a:r>
            <a:r>
              <a:rPr lang="es-ES" sz="7200" dirty="0" smtClean="0">
                <a:latin typeface="Arial" pitchFamily="34" charset="0"/>
                <a:cs typeface="Arial" pitchFamily="34" charset="0"/>
              </a:rPr>
              <a:t> de la sesión </a:t>
            </a:r>
            <a:r>
              <a:rPr lang="es-ES" sz="7200" b="1" dirty="0" smtClean="0">
                <a:latin typeface="Arial" pitchFamily="34" charset="0"/>
                <a:cs typeface="Arial" pitchFamily="34" charset="0"/>
              </a:rPr>
              <a:t>adaptada</a:t>
            </a:r>
            <a:r>
              <a:rPr lang="es-ES" sz="7200" dirty="0" smtClean="0">
                <a:latin typeface="Arial" pitchFamily="34" charset="0"/>
                <a:cs typeface="Arial" pitchFamily="34" charset="0"/>
              </a:rPr>
              <a:t> al nivel de los usuarios (nivel de condición física y dominio técnico)</a:t>
            </a:r>
          </a:p>
          <a:p>
            <a:pPr>
              <a:buFont typeface="Wingdings" pitchFamily="2" charset="2"/>
              <a:buChar char="Ø"/>
            </a:pPr>
            <a:r>
              <a:rPr lang="es-ES" sz="7200" b="1" dirty="0" smtClean="0">
                <a:latin typeface="Arial" pitchFamily="34" charset="0"/>
                <a:cs typeface="Arial" pitchFamily="34" charset="0"/>
              </a:rPr>
              <a:t>Correcta ejecución técnica</a:t>
            </a:r>
            <a:r>
              <a:rPr lang="es-ES" sz="7200" dirty="0" smtClean="0">
                <a:latin typeface="Arial" pitchFamily="34" charset="0"/>
                <a:cs typeface="Arial" pitchFamily="34" charset="0"/>
              </a:rPr>
              <a:t>: analizar los gestos técnicos a realizar durante la sesión (puntos clave) y corregir la higiene postural de cada usuario</a:t>
            </a:r>
          </a:p>
          <a:p>
            <a:pPr>
              <a:buFont typeface="Wingdings" pitchFamily="2" charset="2"/>
              <a:buChar char="Ø"/>
            </a:pPr>
            <a:r>
              <a:rPr lang="es-ES" sz="7200" b="1" dirty="0" smtClean="0">
                <a:latin typeface="Arial" pitchFamily="34" charset="0"/>
                <a:cs typeface="Arial" pitchFamily="34" charset="0"/>
              </a:rPr>
              <a:t>Calentamiento previo </a:t>
            </a:r>
            <a:r>
              <a:rPr lang="es-ES" sz="7200" dirty="0" smtClean="0">
                <a:latin typeface="Arial" pitchFamily="34" charset="0"/>
                <a:cs typeface="Arial" pitchFamily="34" charset="0"/>
              </a:rPr>
              <a:t>adaptado al trabajo a realizar en la parte principal de la sesión (duración, intensidad, materiales…)</a:t>
            </a:r>
          </a:p>
          <a:p>
            <a:pPr>
              <a:buFont typeface="Wingdings" pitchFamily="2" charset="2"/>
              <a:buChar char="Ø"/>
            </a:pPr>
            <a:r>
              <a:rPr lang="es-ES" sz="7200" dirty="0" smtClean="0">
                <a:latin typeface="Arial" pitchFamily="34" charset="0"/>
                <a:cs typeface="Arial" pitchFamily="34" charset="0"/>
              </a:rPr>
              <a:t>Controlar los </a:t>
            </a:r>
            <a:r>
              <a:rPr lang="es-ES" sz="7200" b="1" dirty="0" smtClean="0">
                <a:latin typeface="Arial" pitchFamily="34" charset="0"/>
                <a:cs typeface="Arial" pitchFamily="34" charset="0"/>
              </a:rPr>
              <a:t>síntomas de fatiga y sobrecarga </a:t>
            </a:r>
            <a:r>
              <a:rPr lang="es-ES" sz="7200" dirty="0" smtClean="0">
                <a:latin typeface="Arial" pitchFamily="34" charset="0"/>
                <a:cs typeface="Arial" pitchFamily="34" charset="0"/>
              </a:rPr>
              <a:t>(frecuencia cardíaca, descansos…)</a:t>
            </a:r>
          </a:p>
          <a:p>
            <a:pPr>
              <a:buFont typeface="Wingdings" pitchFamily="2" charset="2"/>
              <a:buChar char="Ø"/>
            </a:pPr>
            <a:r>
              <a:rPr lang="es-ES" sz="7200" dirty="0" smtClean="0">
                <a:latin typeface="Arial" pitchFamily="34" charset="0"/>
                <a:cs typeface="Arial" pitchFamily="34" charset="0"/>
              </a:rPr>
              <a:t>Uso de </a:t>
            </a:r>
            <a:r>
              <a:rPr lang="es-ES" sz="7200" b="1" dirty="0" smtClean="0">
                <a:latin typeface="Arial" pitchFamily="34" charset="0"/>
                <a:cs typeface="Arial" pitchFamily="34" charset="0"/>
              </a:rPr>
              <a:t>materiales apropiados </a:t>
            </a:r>
            <a:r>
              <a:rPr lang="es-ES" sz="7200" dirty="0" smtClean="0">
                <a:latin typeface="Arial" pitchFamily="34" charset="0"/>
                <a:cs typeface="Arial" pitchFamily="34" charset="0"/>
              </a:rPr>
              <a:t>(calzado, flotación…)</a:t>
            </a:r>
          </a:p>
          <a:p>
            <a:pPr>
              <a:buFont typeface="Wingdings" pitchFamily="2" charset="2"/>
              <a:buChar char="Ø"/>
            </a:pPr>
            <a:r>
              <a:rPr lang="es-ES" sz="7200" b="1" dirty="0" smtClean="0">
                <a:latin typeface="Arial" pitchFamily="34" charset="0"/>
                <a:cs typeface="Arial" pitchFamily="34" charset="0"/>
              </a:rPr>
              <a:t>Condiciones ambientales </a:t>
            </a:r>
            <a:r>
              <a:rPr lang="es-ES" sz="7200" dirty="0" smtClean="0">
                <a:latin typeface="Arial" pitchFamily="34" charset="0"/>
                <a:cs typeface="Arial" pitchFamily="34" charset="0"/>
              </a:rPr>
              <a:t>(temperatura del agua, temperatura exterior, corrientes…)</a:t>
            </a:r>
          </a:p>
          <a:p>
            <a:pPr>
              <a:buFont typeface="Wingdings" pitchFamily="2" charset="2"/>
              <a:buChar char="Ø"/>
            </a:pPr>
            <a:r>
              <a:rPr lang="es-ES" sz="7200" dirty="0" smtClean="0">
                <a:latin typeface="Arial" pitchFamily="34" charset="0"/>
                <a:cs typeface="Arial" pitchFamily="34" charset="0"/>
              </a:rPr>
              <a:t>Tener en cuenta las </a:t>
            </a:r>
            <a:r>
              <a:rPr lang="es-ES" sz="7200" b="1" dirty="0" smtClean="0">
                <a:latin typeface="Arial" pitchFamily="34" charset="0"/>
                <a:cs typeface="Arial" pitchFamily="34" charset="0"/>
              </a:rPr>
              <a:t>patologías</a:t>
            </a:r>
            <a:r>
              <a:rPr lang="es-ES" sz="7200" dirty="0" smtClean="0">
                <a:latin typeface="Arial" pitchFamily="34" charset="0"/>
                <a:cs typeface="Arial" pitchFamily="34" charset="0"/>
              </a:rPr>
              <a:t> de los usuarios (adaptar los ejercicios)</a:t>
            </a:r>
          </a:p>
          <a:p>
            <a:pPr>
              <a:buFont typeface="Wingdings" pitchFamily="2" charset="2"/>
              <a:buChar char="Ø"/>
            </a:pPr>
            <a:r>
              <a:rPr lang="es-ES" sz="7200" dirty="0" smtClean="0">
                <a:latin typeface="Arial" pitchFamily="34" charset="0"/>
                <a:cs typeface="Arial" pitchFamily="34" charset="0"/>
              </a:rPr>
              <a:t>Tener cuidado con los </a:t>
            </a:r>
            <a:r>
              <a:rPr lang="es-ES" sz="7200" b="1" dirty="0" smtClean="0">
                <a:latin typeface="Arial" pitchFamily="34" charset="0"/>
                <a:cs typeface="Arial" pitchFamily="34" charset="0"/>
              </a:rPr>
              <a:t>excesos de confianza </a:t>
            </a:r>
            <a:r>
              <a:rPr lang="es-ES" sz="7200" dirty="0" smtClean="0">
                <a:latin typeface="Arial" pitchFamily="34" charset="0"/>
                <a:cs typeface="Arial" pitchFamily="34" charset="0"/>
              </a:rPr>
              <a:t>(escasa atención y concentración)</a:t>
            </a:r>
          </a:p>
          <a:p>
            <a:pPr>
              <a:buFont typeface="Wingdings" pitchFamily="2" charset="2"/>
              <a:buChar char="Ø"/>
            </a:pPr>
            <a:r>
              <a:rPr lang="es-ES" sz="7200" dirty="0" smtClean="0">
                <a:latin typeface="Arial" pitchFamily="34" charset="0"/>
                <a:cs typeface="Arial" pitchFamily="34" charset="0"/>
              </a:rPr>
              <a:t>Hacer </a:t>
            </a:r>
            <a:r>
              <a:rPr lang="es-ES" sz="7200" b="1" dirty="0" smtClean="0">
                <a:latin typeface="Arial" pitchFamily="34" charset="0"/>
                <a:cs typeface="Arial" pitchFamily="34" charset="0"/>
              </a:rPr>
              <a:t>estiramientos</a:t>
            </a:r>
            <a:r>
              <a:rPr lang="es-ES" sz="7200" dirty="0" smtClean="0">
                <a:latin typeface="Arial" pitchFamily="34" charset="0"/>
                <a:cs typeface="Arial" pitchFamily="34" charset="0"/>
              </a:rPr>
              <a:t> de la musculatura implicada durante la sesión en la vuelta a la calma</a:t>
            </a:r>
          </a:p>
          <a:p>
            <a:pPr>
              <a:buFont typeface="Wingdings" pitchFamily="2" charset="2"/>
              <a:buChar char="Ø"/>
            </a:pPr>
            <a:endParaRPr lang="es-ES" dirty="0" smtClean="0">
              <a:latin typeface="Arial" pitchFamily="34" charset="0"/>
              <a:cs typeface="Arial" pitchFamily="34" charset="0"/>
            </a:endParaRPr>
          </a:p>
          <a:p>
            <a:pPr>
              <a:buFont typeface="Wingdings" pitchFamily="2" charset="2"/>
              <a:buChar char="Ø"/>
            </a:pPr>
            <a:endParaRPr lang="es-ES" dirty="0" smtClean="0">
              <a:latin typeface="Arial" pitchFamily="34" charset="0"/>
              <a:cs typeface="Arial" pitchFamily="34" charset="0"/>
            </a:endParaRPr>
          </a:p>
          <a:p>
            <a:pPr>
              <a:buFont typeface="Wingdings" pitchFamily="2" charset="2"/>
              <a:buChar char="Ø"/>
            </a:pPr>
            <a:endParaRPr lang="es-ES" dirty="0" smtClean="0">
              <a:latin typeface="Arial" pitchFamily="34" charset="0"/>
              <a:cs typeface="Arial" pitchFamily="34" charset="0"/>
            </a:endParaRPr>
          </a:p>
          <a:p>
            <a:pPr>
              <a:buFont typeface="Wingdings" pitchFamily="2" charset="2"/>
              <a:buChar char="Ø"/>
            </a:pPr>
            <a:endParaRPr lang="es-ES" dirty="0" smtClean="0">
              <a:latin typeface="Arial" pitchFamily="34" charset="0"/>
              <a:cs typeface="Arial" pitchFamily="34" charset="0"/>
            </a:endParaRPr>
          </a:p>
          <a:p>
            <a:pPr>
              <a:buFont typeface="Wingdings" pitchFamily="2" charset="2"/>
              <a:buChar char="Ø"/>
            </a:pP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00B0F0"/>
                </a:solidFill>
                <a:latin typeface="Arial" pitchFamily="34" charset="0"/>
                <a:cs typeface="Arial" pitchFamily="34" charset="0"/>
              </a:rPr>
              <a:t>CON MATERIALES ASEQUIBLES</a:t>
            </a:r>
            <a:endParaRPr lang="es-ES" dirty="0">
              <a:solidFill>
                <a:srgbClr val="00B0F0"/>
              </a:solidFill>
            </a:endParaRPr>
          </a:p>
        </p:txBody>
      </p:sp>
      <p:sp>
        <p:nvSpPr>
          <p:cNvPr id="3" name="2 Marcador de contenido"/>
          <p:cNvSpPr>
            <a:spLocks noGrp="1"/>
          </p:cNvSpPr>
          <p:nvPr>
            <p:ph idx="1"/>
          </p:nvPr>
        </p:nvSpPr>
        <p:spPr>
          <a:xfrm>
            <a:off x="457200" y="1331929"/>
            <a:ext cx="8229600" cy="5311781"/>
          </a:xfrm>
        </p:spPr>
        <p:txBody>
          <a:bodyPr>
            <a:normAutofit/>
          </a:bodyPr>
          <a:lstStyle/>
          <a:p>
            <a:pPr>
              <a:buFont typeface="Wingdings" pitchFamily="2" charset="2"/>
              <a:buChar char="Ø"/>
            </a:pPr>
            <a:r>
              <a:rPr lang="es-ES" dirty="0" smtClean="0">
                <a:latin typeface="Arial" pitchFamily="34" charset="0"/>
                <a:cs typeface="Arial" pitchFamily="34" charset="0"/>
              </a:rPr>
              <a:t>AQUAGYM</a:t>
            </a:r>
          </a:p>
          <a:p>
            <a:pPr>
              <a:buFont typeface="Wingdings" pitchFamily="2" charset="2"/>
              <a:buChar char="Ø"/>
            </a:pPr>
            <a:r>
              <a:rPr lang="es-ES" dirty="0" smtClean="0">
                <a:latin typeface="Arial" pitchFamily="34" charset="0"/>
                <a:cs typeface="Arial" pitchFamily="34" charset="0"/>
              </a:rPr>
              <a:t>AQUATONO</a:t>
            </a:r>
          </a:p>
          <a:p>
            <a:pPr>
              <a:buFont typeface="Wingdings" pitchFamily="2" charset="2"/>
              <a:buChar char="Ø"/>
            </a:pPr>
            <a:r>
              <a:rPr lang="es-ES" dirty="0" smtClean="0">
                <a:latin typeface="Arial" pitchFamily="34" charset="0"/>
                <a:cs typeface="Arial" pitchFamily="34" charset="0"/>
              </a:rPr>
              <a:t>AQUACIRCUIT</a:t>
            </a:r>
          </a:p>
          <a:p>
            <a:pPr>
              <a:buFont typeface="Wingdings" pitchFamily="2" charset="2"/>
              <a:buChar char="Ø"/>
            </a:pPr>
            <a:r>
              <a:rPr lang="es-ES" dirty="0" smtClean="0">
                <a:latin typeface="Arial" pitchFamily="34" charset="0"/>
                <a:cs typeface="Arial" pitchFamily="34" charset="0"/>
              </a:rPr>
              <a:t>AQUAHIIT</a:t>
            </a:r>
          </a:p>
          <a:p>
            <a:pPr>
              <a:buNone/>
            </a:pPr>
            <a:endParaRPr lang="es-ES" dirty="0" smtClean="0">
              <a:latin typeface="Arial" pitchFamily="34" charset="0"/>
              <a:cs typeface="Arial" pitchFamily="34" charset="0"/>
            </a:endParaRPr>
          </a:p>
          <a:p>
            <a:pPr>
              <a:buNone/>
            </a:pPr>
            <a:endParaRPr lang="es-ES" dirty="0" smtClean="0">
              <a:latin typeface="Arial" pitchFamily="34" charset="0"/>
              <a:cs typeface="Arial" pitchFamily="34" charset="0"/>
            </a:endParaRPr>
          </a:p>
          <a:p>
            <a:pPr>
              <a:buNone/>
            </a:pPr>
            <a:endParaRPr lang="es-ES" dirty="0" smtClean="0">
              <a:latin typeface="Arial" pitchFamily="34" charset="0"/>
              <a:cs typeface="Arial" pitchFamily="34" charset="0"/>
            </a:endParaRPr>
          </a:p>
          <a:p>
            <a:pPr>
              <a:buNone/>
            </a:pPr>
            <a:r>
              <a:rPr lang="es-ES" sz="2800" dirty="0" smtClean="0">
                <a:latin typeface="Arial" pitchFamily="34" charset="0"/>
                <a:cs typeface="Arial" pitchFamily="34" charset="0"/>
                <a:hlinkClick r:id="rId2"/>
              </a:rPr>
              <a:t>https://www.youtube.com/watch?v=LLikwW_iiss</a:t>
            </a:r>
            <a:endParaRPr lang="es-ES" sz="2800" dirty="0" smtClean="0">
              <a:latin typeface="Arial" pitchFamily="34" charset="0"/>
              <a:cs typeface="Arial" pitchFamily="34" charset="0"/>
            </a:endParaRPr>
          </a:p>
          <a:p>
            <a:pPr>
              <a:buNone/>
            </a:pPr>
            <a:endParaRPr lang="es-ES" dirty="0" smtClean="0">
              <a:latin typeface="Arial" pitchFamily="34" charset="0"/>
              <a:cs typeface="Arial" pitchFamily="34" charset="0"/>
            </a:endParaRPr>
          </a:p>
        </p:txBody>
      </p:sp>
      <p:pic>
        <p:nvPicPr>
          <p:cNvPr id="4" name="Picture 16" descr="Aqua-Remo No Lastrado"/>
          <p:cNvPicPr>
            <a:picLocks noChangeAspect="1" noChangeArrowheads="1"/>
          </p:cNvPicPr>
          <p:nvPr/>
        </p:nvPicPr>
        <p:blipFill>
          <a:blip r:embed="rId3"/>
          <a:srcRect/>
          <a:stretch>
            <a:fillRect/>
          </a:stretch>
        </p:blipFill>
        <p:spPr bwMode="auto">
          <a:xfrm>
            <a:off x="3857620" y="1571612"/>
            <a:ext cx="1857388" cy="1857389"/>
          </a:xfrm>
          <a:prstGeom prst="rect">
            <a:avLst/>
          </a:prstGeom>
          <a:noFill/>
        </p:spPr>
      </p:pic>
      <p:pic>
        <p:nvPicPr>
          <p:cNvPr id="55299" name="Picture 3"/>
          <p:cNvPicPr>
            <a:picLocks noChangeAspect="1" noChangeArrowheads="1"/>
          </p:cNvPicPr>
          <p:nvPr/>
        </p:nvPicPr>
        <p:blipFill>
          <a:blip r:embed="rId4"/>
          <a:srcRect/>
          <a:stretch>
            <a:fillRect/>
          </a:stretch>
        </p:blipFill>
        <p:spPr bwMode="auto">
          <a:xfrm>
            <a:off x="7215206" y="2071678"/>
            <a:ext cx="1476375" cy="933450"/>
          </a:xfrm>
          <a:prstGeom prst="rect">
            <a:avLst/>
          </a:prstGeom>
          <a:noFill/>
          <a:ln w="9525">
            <a:noFill/>
            <a:miter lim="800000"/>
            <a:headEnd/>
            <a:tailEnd/>
          </a:ln>
          <a:effectLst/>
        </p:spPr>
      </p:pic>
      <p:pic>
        <p:nvPicPr>
          <p:cNvPr id="55300" name="Picture 4"/>
          <p:cNvPicPr>
            <a:picLocks noChangeAspect="1" noChangeArrowheads="1"/>
          </p:cNvPicPr>
          <p:nvPr/>
        </p:nvPicPr>
        <p:blipFill>
          <a:blip r:embed="rId5"/>
          <a:srcRect/>
          <a:stretch>
            <a:fillRect/>
          </a:stretch>
        </p:blipFill>
        <p:spPr bwMode="auto">
          <a:xfrm>
            <a:off x="5572132" y="1928802"/>
            <a:ext cx="1419225" cy="1114425"/>
          </a:xfrm>
          <a:prstGeom prst="rect">
            <a:avLst/>
          </a:prstGeom>
          <a:noFill/>
          <a:ln w="9525">
            <a:noFill/>
            <a:miter lim="800000"/>
            <a:headEnd/>
            <a:tailEnd/>
          </a:ln>
          <a:effectLst/>
        </p:spPr>
      </p:pic>
      <p:pic>
        <p:nvPicPr>
          <p:cNvPr id="55301" name="Picture 5"/>
          <p:cNvPicPr>
            <a:picLocks noChangeAspect="1" noChangeArrowheads="1"/>
          </p:cNvPicPr>
          <p:nvPr/>
        </p:nvPicPr>
        <p:blipFill>
          <a:blip r:embed="rId6"/>
          <a:srcRect/>
          <a:stretch>
            <a:fillRect/>
          </a:stretch>
        </p:blipFill>
        <p:spPr bwMode="auto">
          <a:xfrm>
            <a:off x="428596" y="4000504"/>
            <a:ext cx="1390650" cy="1038225"/>
          </a:xfrm>
          <a:prstGeom prst="rect">
            <a:avLst/>
          </a:prstGeom>
          <a:noFill/>
          <a:ln w="9525">
            <a:noFill/>
            <a:miter lim="800000"/>
            <a:headEnd/>
            <a:tailEnd/>
          </a:ln>
          <a:effectLst/>
        </p:spPr>
      </p:pic>
      <p:pic>
        <p:nvPicPr>
          <p:cNvPr id="55302" name="Picture 6"/>
          <p:cNvPicPr>
            <a:picLocks noChangeAspect="1" noChangeArrowheads="1"/>
          </p:cNvPicPr>
          <p:nvPr/>
        </p:nvPicPr>
        <p:blipFill>
          <a:blip r:embed="rId7"/>
          <a:srcRect/>
          <a:stretch>
            <a:fillRect/>
          </a:stretch>
        </p:blipFill>
        <p:spPr bwMode="auto">
          <a:xfrm>
            <a:off x="2071670" y="3786190"/>
            <a:ext cx="1504950" cy="1390650"/>
          </a:xfrm>
          <a:prstGeom prst="rect">
            <a:avLst/>
          </a:prstGeom>
          <a:noFill/>
          <a:ln w="9525">
            <a:noFill/>
            <a:miter lim="800000"/>
            <a:headEnd/>
            <a:tailEnd/>
          </a:ln>
          <a:effectLst/>
        </p:spPr>
      </p:pic>
      <p:pic>
        <p:nvPicPr>
          <p:cNvPr id="55303" name="Picture 7"/>
          <p:cNvPicPr>
            <a:picLocks noChangeAspect="1" noChangeArrowheads="1"/>
          </p:cNvPicPr>
          <p:nvPr/>
        </p:nvPicPr>
        <p:blipFill>
          <a:blip r:embed="rId8"/>
          <a:srcRect/>
          <a:stretch>
            <a:fillRect/>
          </a:stretch>
        </p:blipFill>
        <p:spPr bwMode="auto">
          <a:xfrm>
            <a:off x="3929058" y="3857628"/>
            <a:ext cx="1571625" cy="1438275"/>
          </a:xfrm>
          <a:prstGeom prst="rect">
            <a:avLst/>
          </a:prstGeom>
          <a:noFill/>
          <a:ln w="9525">
            <a:noFill/>
            <a:miter lim="800000"/>
            <a:headEnd/>
            <a:tailEnd/>
          </a:ln>
          <a:effectLst/>
        </p:spPr>
      </p:pic>
      <p:pic>
        <p:nvPicPr>
          <p:cNvPr id="55304" name="Picture 8"/>
          <p:cNvPicPr>
            <a:picLocks noChangeAspect="1" noChangeArrowheads="1"/>
          </p:cNvPicPr>
          <p:nvPr/>
        </p:nvPicPr>
        <p:blipFill>
          <a:blip r:embed="rId9"/>
          <a:srcRect/>
          <a:stretch>
            <a:fillRect/>
          </a:stretch>
        </p:blipFill>
        <p:spPr bwMode="auto">
          <a:xfrm>
            <a:off x="5715008" y="3857628"/>
            <a:ext cx="1781175" cy="1181100"/>
          </a:xfrm>
          <a:prstGeom prst="rect">
            <a:avLst/>
          </a:prstGeom>
          <a:noFill/>
          <a:ln w="9525">
            <a:noFill/>
            <a:miter lim="800000"/>
            <a:headEnd/>
            <a:tailEnd/>
          </a:ln>
          <a:effectLst/>
        </p:spPr>
      </p:pic>
      <p:pic>
        <p:nvPicPr>
          <p:cNvPr id="55305" name="Picture 9"/>
          <p:cNvPicPr>
            <a:picLocks noChangeAspect="1" noChangeArrowheads="1"/>
          </p:cNvPicPr>
          <p:nvPr/>
        </p:nvPicPr>
        <p:blipFill>
          <a:blip r:embed="rId10"/>
          <a:srcRect/>
          <a:stretch>
            <a:fillRect/>
          </a:stretch>
        </p:blipFill>
        <p:spPr bwMode="auto">
          <a:xfrm>
            <a:off x="7643834" y="3643314"/>
            <a:ext cx="1219200" cy="1371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800" dirty="0" smtClean="0">
                <a:solidFill>
                  <a:srgbClr val="00B0F0"/>
                </a:solidFill>
                <a:latin typeface="Arial" pitchFamily="34" charset="0"/>
                <a:cs typeface="Arial" pitchFamily="34" charset="0"/>
              </a:rPr>
              <a:t>SIN NECESIDAD DE MATERIALES</a:t>
            </a:r>
            <a:endParaRPr lang="es-ES" sz="3800" dirty="0">
              <a:solidFill>
                <a:srgbClr val="00B0F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a:buFont typeface="Wingdings" pitchFamily="2" charset="2"/>
              <a:buChar char="Ø"/>
            </a:pPr>
            <a:r>
              <a:rPr lang="es-ES" dirty="0" smtClean="0">
                <a:latin typeface="Arial" pitchFamily="34" charset="0"/>
                <a:cs typeface="Arial" pitchFamily="34" charset="0"/>
              </a:rPr>
              <a:t>AQUARUNNING</a:t>
            </a:r>
          </a:p>
          <a:p>
            <a:pPr>
              <a:buFont typeface="Wingdings" pitchFamily="2" charset="2"/>
              <a:buChar char="Ø"/>
            </a:pPr>
            <a:r>
              <a:rPr lang="es-ES" dirty="0" smtClean="0">
                <a:latin typeface="Arial" pitchFamily="34" charset="0"/>
                <a:cs typeface="Arial" pitchFamily="34" charset="0"/>
              </a:rPr>
              <a:t>AQUASTRETCH</a:t>
            </a:r>
          </a:p>
          <a:p>
            <a:pPr>
              <a:buFont typeface="Wingdings" pitchFamily="2" charset="2"/>
              <a:buChar char="Ø"/>
            </a:pPr>
            <a:r>
              <a:rPr lang="es-ES" dirty="0" smtClean="0">
                <a:latin typeface="Arial" pitchFamily="34" charset="0"/>
                <a:cs typeface="Arial" pitchFamily="34" charset="0"/>
              </a:rPr>
              <a:t>AQUACOMBAT</a:t>
            </a:r>
          </a:p>
          <a:p>
            <a:pPr>
              <a:buFont typeface="Wingdings" pitchFamily="2" charset="2"/>
              <a:buChar char="Ø"/>
            </a:pPr>
            <a:r>
              <a:rPr lang="es-ES" dirty="0" smtClean="0">
                <a:latin typeface="Arial" pitchFamily="34" charset="0"/>
                <a:cs typeface="Arial" pitchFamily="34" charset="0"/>
              </a:rPr>
              <a:t>AQUABALANCE</a:t>
            </a:r>
          </a:p>
          <a:p>
            <a:pPr>
              <a:buFont typeface="Wingdings" pitchFamily="2" charset="2"/>
              <a:buChar char="Ø"/>
            </a:pPr>
            <a:r>
              <a:rPr lang="es-ES" dirty="0" smtClean="0">
                <a:latin typeface="Arial" pitchFamily="34" charset="0"/>
                <a:cs typeface="Arial" pitchFamily="34" charset="0"/>
              </a:rPr>
              <a:t>AQUAZUMBA</a:t>
            </a:r>
          </a:p>
          <a:p>
            <a:pPr>
              <a:buFont typeface="Wingdings" pitchFamily="2" charset="2"/>
              <a:buChar char="Ø"/>
            </a:pPr>
            <a:r>
              <a:rPr lang="es-ES" dirty="0" smtClean="0">
                <a:latin typeface="Arial" pitchFamily="34" charset="0"/>
                <a:cs typeface="Arial" pitchFamily="34" charset="0"/>
              </a:rPr>
              <a:t>AQUAPILATES</a:t>
            </a:r>
          </a:p>
          <a:p>
            <a:pPr>
              <a:buFont typeface="Wingdings" pitchFamily="2" charset="2"/>
              <a:buChar char="Ø"/>
            </a:pPr>
            <a:r>
              <a:rPr lang="es-ES" dirty="0" smtClean="0">
                <a:latin typeface="Arial" pitchFamily="34" charset="0"/>
                <a:cs typeface="Arial" pitchFamily="34" charset="0"/>
              </a:rPr>
              <a:t>AQUARELAX</a:t>
            </a:r>
          </a:p>
          <a:p>
            <a:endParaRPr lang="es-E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3548</TotalTime>
  <Words>5916</Words>
  <Application>Microsoft Office PowerPoint</Application>
  <PresentationFormat>Presentación en pantalla (4:3)</PresentationFormat>
  <Paragraphs>701</Paragraphs>
  <Slides>75</Slides>
  <Notes>2</Notes>
  <HiddenSlides>0</HiddenSlides>
  <MMClips>0</MMClips>
  <ScaleCrop>false</ScaleCrop>
  <HeadingPairs>
    <vt:vector size="4" baseType="variant">
      <vt:variant>
        <vt:lpstr>Tema</vt:lpstr>
      </vt:variant>
      <vt:variant>
        <vt:i4>1</vt:i4>
      </vt:variant>
      <vt:variant>
        <vt:lpstr>Títulos de diapositiva</vt:lpstr>
      </vt:variant>
      <vt:variant>
        <vt:i4>75</vt:i4>
      </vt:variant>
    </vt:vector>
  </HeadingPairs>
  <TitlesOfParts>
    <vt:vector size="76" baseType="lpstr">
      <vt:lpstr>Tema de Office</vt:lpstr>
      <vt:lpstr>ACONDICIONAMIENTO FÍSICO  EN EL AGUA</vt:lpstr>
      <vt:lpstr>OBJETIVOS</vt:lpstr>
      <vt:lpstr>CONTENIDOS</vt:lpstr>
      <vt:lpstr>BLOQUE 1 ACTIVIDADES DE FITNESS ACUÁTICO</vt:lpstr>
      <vt:lpstr>ÚLTIMAS TENDENCIAS </vt:lpstr>
      <vt:lpstr>ÚLTIMAS TENDENCIAS</vt:lpstr>
      <vt:lpstr>CON MATERIALES ESPECÍFICOS</vt:lpstr>
      <vt:lpstr>CON MATERIALES ASEQUIBLES</vt:lpstr>
      <vt:lpstr>SIN NECESIDAD DE MATERIALES</vt:lpstr>
      <vt:lpstr>CALENDARIO DE ACTIVIDADES</vt:lpstr>
      <vt:lpstr>ADAPTACIONES ORGÁNICAS</vt:lpstr>
      <vt:lpstr>Diapositiva 12</vt:lpstr>
      <vt:lpstr>PRINCIPIO DE PROGRESIÓN</vt:lpstr>
      <vt:lpstr>PRINCIPIO DE CONTINUIDAD Y REVERSIBILIDAD</vt:lpstr>
      <vt:lpstr>PRINCIPIO DE VARIEDAD</vt:lpstr>
      <vt:lpstr>PRINCIPIO DE INDIVIDUALIZACIÓN</vt:lpstr>
      <vt:lpstr>Diapositiva 17</vt:lpstr>
      <vt:lpstr>LA FLOTACIÓN</vt:lpstr>
      <vt:lpstr>LA RESISTENCIA</vt:lpstr>
      <vt:lpstr>LA TERMORREGULACIÓN</vt:lpstr>
      <vt:lpstr>LA PRESIÓN HIDROSTÁTICA</vt:lpstr>
      <vt:lpstr>COMPARATIVA MEDIOS              TERRESTRE Y ACUÁTICO</vt:lpstr>
      <vt:lpstr>ELEMENTOS TÉCNICOS DE LAS ACTIVIDADES</vt:lpstr>
      <vt:lpstr>ADAPTACIONES DE ACTIVIDADES</vt:lpstr>
      <vt:lpstr>HIGIENE POSTURAL</vt:lpstr>
      <vt:lpstr>RESPIRACIÓN</vt:lpstr>
      <vt:lpstr>CONTRAINDICACIONES DE LA PRÁCTICA</vt:lpstr>
      <vt:lpstr>HABILIDADES ACUÁTICAS DEL INDIVIDUO</vt:lpstr>
      <vt:lpstr>CONOCIMIENTOS PREVIOS</vt:lpstr>
      <vt:lpstr>PATOLOGÍAS QUE PRESENTA</vt:lpstr>
      <vt:lpstr>BLOQUE 2: ORGANIZACIÓN Y PROGRAMACIÓN DE ACTIVIDADES</vt:lpstr>
      <vt:lpstr>ORGANIZACIÓN Y PROGRAMACIÓN DE ACTIVIDADES</vt:lpstr>
      <vt:lpstr>PERFILES DE PARTICIPANTES</vt:lpstr>
      <vt:lpstr>NIVEL DE PARTICIPANTES</vt:lpstr>
      <vt:lpstr>RECURSOS PARA LA PRÁCTICA DE ACTIVIDADES</vt:lpstr>
      <vt:lpstr>RECURSOS MATERIALES</vt:lpstr>
      <vt:lpstr>RECURSOS HUMANOS</vt:lpstr>
      <vt:lpstr>ELEMENTOS DE LA PROGRAMACIÓN</vt:lpstr>
      <vt:lpstr>OBJETIVOS</vt:lpstr>
      <vt:lpstr>OBJETIVOS GENERALES</vt:lpstr>
      <vt:lpstr>OBJETIVOS ESPECÍFICOS</vt:lpstr>
      <vt:lpstr>CONTENIDOS</vt:lpstr>
      <vt:lpstr>BENEFICIOS DEL TRABAJO DE LAS CAPACIDADES FISICAS BASICAS</vt:lpstr>
      <vt:lpstr>BENEFICIOS DEL TRABAJO DE LAS CAPACIDADES FISICAS BASICAS</vt:lpstr>
      <vt:lpstr>BENEFICIOS DEL TRABAJO DE LAS CAPACIDADES FISICAS BASICAS</vt:lpstr>
      <vt:lpstr>METODOLOGÍA</vt:lpstr>
      <vt:lpstr>ESTILOS DE ENSEÑANZA POR REPRODUCCIÓN</vt:lpstr>
      <vt:lpstr>EVALUACIÓN</vt:lpstr>
      <vt:lpstr>TEST FÍSICOS</vt:lpstr>
      <vt:lpstr>INFORME MÉDICO</vt:lpstr>
      <vt:lpstr>TÉCNICA DIANA</vt:lpstr>
      <vt:lpstr>INDICADORES DE LOGRO</vt:lpstr>
      <vt:lpstr>ENTREVISTA</vt:lpstr>
      <vt:lpstr>NORMAS BÁSICAS DE SEGURIDAD E HIGIENE</vt:lpstr>
      <vt:lpstr>BLOQUE 3: DISEÑO Y DIRECCIÓN DE SESIONES DE FITNESS ACUÁTICO</vt:lpstr>
      <vt:lpstr>ESTRUCTURA DE LA SESIÓN</vt:lpstr>
      <vt:lpstr>INFORMACIÓN INICIAL</vt:lpstr>
      <vt:lpstr>CALENTAMIENTO</vt:lpstr>
      <vt:lpstr>PARTE PRINCIPAL</vt:lpstr>
      <vt:lpstr>VUELTA A LA CALMA</vt:lpstr>
      <vt:lpstr>ANÁLISIS DE RESULTADOS</vt:lpstr>
      <vt:lpstr>MÉTODOS DE ENTRENAMIENTO</vt:lpstr>
      <vt:lpstr>MÉTODOS DE ENTRENAMIENTO</vt:lpstr>
      <vt:lpstr>MÉTODOS DE ENTRENAMIENTO</vt:lpstr>
      <vt:lpstr>DIFICULTAD COORDINATIVA Y NIVELES DE INTENSIDAD</vt:lpstr>
      <vt:lpstr>CONTROL DE LA INTENSIDAD</vt:lpstr>
      <vt:lpstr>Diapositiva 67</vt:lpstr>
      <vt:lpstr>Zona 1 (saludable): mejorará de forma poco significativa la condición física. Influirá positivamente sobre la eficacia cardiaca, la reducción de la grasa corporal y la mejora de los valores de colesterol y tensión arterial. Suele utilizarse para el calentamiento y la vuelta a la calma, así como para momentos de recuperación activa en la sesión o para etapas de rehabilitación.  Zona 2 (moderada): favorece la movilización y el transporte de las grasas y mantenida con una duración prolongada mejorará la capacidad cardiorespiratoria.  Zona 3 (aeróbica): mejora la capacidad funcional de las personas y la eficacia del sistema cardiovascular al aumentar el número y tamaño de los vasos sanguíneos y la capacidad respiratoria, así como aumentará el tamaño del corazón y retrasará la aparición de la fatiga. Zona 4 (umbral anaeróbico): mejora la capacidad funcional de las personas (percibiéndose más rápidos y más en forma). El entrenamiento en esta zona mejorará la capacidad anaeróbica. La duración del entrenamiento en esta zona es limitado debido a la acumulación de ácido láctico. Zona 5 (roja): es una zona con alto riesgo de lesión y accidentes. No es recomendable para adultos sanos que entrenan de manera recreativa. El tiempo de ejercicio en esta zona es mínimo.  </vt:lpstr>
      <vt:lpstr>CONTROL DE LA FC</vt:lpstr>
      <vt:lpstr>FÓRMULAS</vt:lpstr>
      <vt:lpstr>COMPOSICIONES COREOGRÁFICAS</vt:lpstr>
      <vt:lpstr>LA MÚSICA</vt:lpstr>
      <vt:lpstr>LOS GESTOS TÉCNICOS</vt:lpstr>
      <vt:lpstr>METODOLOGÍA DE ENSEÑANZA</vt:lpstr>
      <vt:lpstr>PREVENCIÓN DE LESIONES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ACONDICIONAMIENTO FÍSICO  EN EL AGUA</dc:title>
  <dc:creator>Santi</dc:creator>
  <cp:lastModifiedBy>Santi</cp:lastModifiedBy>
  <cp:revision>511</cp:revision>
  <dcterms:created xsi:type="dcterms:W3CDTF">2019-07-13T05:29:07Z</dcterms:created>
  <dcterms:modified xsi:type="dcterms:W3CDTF">2019-09-11T06:17:33Z</dcterms:modified>
</cp:coreProperties>
</file>