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308" r:id="rId2"/>
    <p:sldId id="261" r:id="rId3"/>
    <p:sldId id="349" r:id="rId4"/>
    <p:sldId id="310" r:id="rId5"/>
    <p:sldId id="275" r:id="rId6"/>
    <p:sldId id="279" r:id="rId7"/>
    <p:sldId id="281" r:id="rId8"/>
    <p:sldId id="340" r:id="rId9"/>
    <p:sldId id="341" r:id="rId10"/>
    <p:sldId id="337" r:id="rId11"/>
    <p:sldId id="288" r:id="rId12"/>
    <p:sldId id="339" r:id="rId13"/>
    <p:sldId id="342" r:id="rId14"/>
    <p:sldId id="343" r:id="rId15"/>
    <p:sldId id="344" r:id="rId16"/>
    <p:sldId id="345" r:id="rId17"/>
    <p:sldId id="346" r:id="rId18"/>
    <p:sldId id="350" r:id="rId19"/>
    <p:sldId id="347" r:id="rId20"/>
    <p:sldId id="348" r:id="rId21"/>
    <p:sldId id="307" r:id="rId22"/>
    <p:sldId id="272" r:id="rId23"/>
  </p:sldIdLst>
  <p:sldSz cx="12192000" cy="6858000"/>
  <p:notesSz cx="6858000" cy="9144000"/>
  <p:defaultTextStyle>
    <a:defPPr>
      <a:defRPr lang="es-ES_trad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FE3"/>
    <a:srgbClr val="B9074B"/>
    <a:srgbClr val="FF3399"/>
    <a:srgbClr val="0070C0"/>
    <a:srgbClr val="3F3F3F"/>
    <a:srgbClr val="662483"/>
    <a:srgbClr val="FF864E"/>
    <a:srgbClr val="3500FF"/>
    <a:srgbClr val="FB4801"/>
    <a:srgbClr val="FF7E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7" d="100"/>
          <a:sy n="57" d="100"/>
        </p:scale>
        <p:origin x="924" y="2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FE86A-3D97-4682-A27B-DABE8E82580B}" type="datetimeFigureOut">
              <a:rPr lang="es-ES" smtClean="0"/>
              <a:t>04/03/2022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CDA7C-E427-4EAB-A27C-A5647D89BB1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911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78C09-5A21-E546-BE41-B706AACA0B90}" type="slidenum">
              <a:rPr lang="es-ES" smtClean="0"/>
              <a:pPr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7097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pPr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5561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8326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pPr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8884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pPr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21951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pPr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4134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50897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pPr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47626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pPr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90814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pPr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15421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pPr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9555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pPr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37536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pPr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64021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31456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578C09-5A21-E546-BE41-B706AACA0B90}" type="slidenum">
              <a:rPr lang="es-ES" smtClean="0"/>
              <a:pPr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2525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0406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5344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4482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27047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4518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37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8CDA7C-E427-4EAB-A27C-A5647D89BB1D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39860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6176-A0FD-BB4F-9C33-854124094C25}" type="datetimeFigureOut">
              <a:rPr lang="es-ES_tradnl" smtClean="0"/>
              <a:pPr/>
              <a:t>04/03/2022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734E-527A-704C-8DE9-0CB803B7518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6176-A0FD-BB4F-9C33-854124094C25}" type="datetimeFigureOut">
              <a:rPr lang="es-ES_tradnl" smtClean="0"/>
              <a:pPr/>
              <a:t>04/03/2022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734E-527A-704C-8DE9-0CB803B7518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6176-A0FD-BB4F-9C33-854124094C25}" type="datetimeFigureOut">
              <a:rPr lang="es-ES_tradnl" smtClean="0"/>
              <a:pPr/>
              <a:t>04/03/2022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734E-527A-704C-8DE9-0CB803B7518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6176-A0FD-BB4F-9C33-854124094C25}" type="datetimeFigureOut">
              <a:rPr lang="es-ES_tradnl" smtClean="0"/>
              <a:pPr/>
              <a:t>04/03/2022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734E-527A-704C-8DE9-0CB803B7518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6176-A0FD-BB4F-9C33-854124094C25}" type="datetimeFigureOut">
              <a:rPr lang="es-ES_tradnl" smtClean="0"/>
              <a:pPr/>
              <a:t>04/03/2022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734E-527A-704C-8DE9-0CB803B7518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6176-A0FD-BB4F-9C33-854124094C25}" type="datetimeFigureOut">
              <a:rPr lang="es-ES_tradnl" smtClean="0"/>
              <a:pPr/>
              <a:t>04/03/2022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734E-527A-704C-8DE9-0CB803B7518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6176-A0FD-BB4F-9C33-854124094C25}" type="datetimeFigureOut">
              <a:rPr lang="es-ES_tradnl" smtClean="0"/>
              <a:pPr/>
              <a:t>04/03/2022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734E-527A-704C-8DE9-0CB803B7518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6176-A0FD-BB4F-9C33-854124094C25}" type="datetimeFigureOut">
              <a:rPr lang="es-ES_tradnl" smtClean="0"/>
              <a:pPr/>
              <a:t>04/03/2022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734E-527A-704C-8DE9-0CB803B7518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6176-A0FD-BB4F-9C33-854124094C25}" type="datetimeFigureOut">
              <a:rPr lang="es-ES_tradnl" smtClean="0"/>
              <a:pPr/>
              <a:t>04/03/2022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734E-527A-704C-8DE9-0CB803B7518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6176-A0FD-BB4F-9C33-854124094C25}" type="datetimeFigureOut">
              <a:rPr lang="es-ES_tradnl" smtClean="0"/>
              <a:pPr/>
              <a:t>04/03/2022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734E-527A-704C-8DE9-0CB803B7518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56176-A0FD-BB4F-9C33-854124094C25}" type="datetimeFigureOut">
              <a:rPr lang="es-ES_tradnl" smtClean="0"/>
              <a:pPr/>
              <a:t>04/03/2022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3734E-527A-704C-8DE9-0CB803B7518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56176-A0FD-BB4F-9C33-854124094C25}" type="datetimeFigureOut">
              <a:rPr lang="es-ES_tradnl" smtClean="0"/>
              <a:pPr/>
              <a:t>04/03/2022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3734E-527A-704C-8DE9-0CB803B75181}" type="slidenum">
              <a:rPr lang="es-ES_tradnl" smtClean="0"/>
              <a:pPr/>
              <a:t>‹Nº›</a:t>
            </a:fld>
            <a:endParaRPr 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eogebra.org/m/wupeedfa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eogebra.org/m/wupeedfa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eogebra.org/m/pckyek2b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27.png"/><Relationship Id="rId5" Type="http://schemas.openxmlformats.org/officeDocument/2006/relationships/image" Target="../media/image5.tiff"/><Relationship Id="rId10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eogebra.org/m/smhkut8r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eogebra.org/m/smhkut8r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3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hyperlink" Target="telocuentanlasmatematicas.admin@uvigo.e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1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4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8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hyperlink" Target="https://www.geogebra.org/m/tqfktucj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0.png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Texto&#10;&#10;Descripción generada automáticamente con confianza media">
            <a:extLst>
              <a:ext uri="{FF2B5EF4-FFF2-40B4-BE49-F238E27FC236}">
                <a16:creationId xmlns:a16="http://schemas.microsoft.com/office/drawing/2014/main" id="{CE2927D0-9DF6-4916-9038-1C5A63860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06" y="252683"/>
            <a:ext cx="2292838" cy="173933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DECAAC2-D59D-46BD-9787-51A1A3623F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7635" y="4107580"/>
            <a:ext cx="3718759" cy="223321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4199A46-A209-416B-AABC-04CA52E46FB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827376" y="1578853"/>
            <a:ext cx="7979748" cy="278631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elipse eje foco dis.png">
            <a:extLst>
              <a:ext uri="{FF2B5EF4-FFF2-40B4-BE49-F238E27FC236}">
                <a16:creationId xmlns:a16="http://schemas.microsoft.com/office/drawing/2014/main" id="{DDB0F8D5-FA67-3040-BDFD-303031AAC6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94" t="13595" r="8913" b="11454"/>
          <a:stretch/>
        </p:blipFill>
        <p:spPr>
          <a:xfrm>
            <a:off x="3296586" y="1346785"/>
            <a:ext cx="5607572" cy="444872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84185"/>
            <a:ext cx="12192000" cy="1143000"/>
          </a:xfrm>
        </p:spPr>
        <p:txBody>
          <a:bodyPr/>
          <a:lstStyle/>
          <a:p>
            <a:r>
              <a:rPr lang="es-ES" b="1" dirty="0">
                <a:solidFill>
                  <a:srgbClr val="66248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¿Otro foco?</a:t>
            </a:r>
            <a:endParaRPr lang="es-ES_tradnl" b="1" dirty="0">
              <a:solidFill>
                <a:srgbClr val="662483"/>
              </a:solidFill>
              <a:latin typeface="Helvetica"/>
              <a:cs typeface="Helvetica"/>
            </a:endParaRPr>
          </a:p>
        </p:txBody>
      </p:sp>
      <p:pic>
        <p:nvPicPr>
          <p:cNvPr id="24" name="Imagen 23" descr="Texto&#10;&#10;Descripción generada automáticamente con confianza media">
            <a:extLst>
              <a:ext uri="{FF2B5EF4-FFF2-40B4-BE49-F238E27FC236}">
                <a16:creationId xmlns:a16="http://schemas.microsoft.com/office/drawing/2014/main" id="{387C7C30-F0DD-4BAD-B05B-41A09E368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05C7AFC4-76C3-485F-A5C6-9CD6CC858A64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15" name="Imagen 14" descr="Logotipo_negro_UNIVERSIDADE_DE_VIGO.png">
              <a:extLst>
                <a:ext uri="{FF2B5EF4-FFF2-40B4-BE49-F238E27FC236}">
                  <a16:creationId xmlns:a16="http://schemas.microsoft.com/office/drawing/2014/main" id="{A1CF3D88-A2E6-49E3-A1B6-38EA5D8E8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F5B93D69-25AC-463D-9D74-C7EAA2A60699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564D4FE7-087D-40A0-A3C8-E9F9A9448033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0E70D645-0FF5-4BEC-8AAA-62FDC107DDA2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1E238F5C-5460-4465-8D68-F5029521F17C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20" name="Imagen 19" descr="Logotipo_negro_UNIVERSIDADE_DE_VIGO.png">
              <a:extLst>
                <a:ext uri="{FF2B5EF4-FFF2-40B4-BE49-F238E27FC236}">
                  <a16:creationId xmlns:a16="http://schemas.microsoft.com/office/drawing/2014/main" id="{7A7A12E8-9D11-4A5D-A912-75B2FFF282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8E352441-94D8-44E5-83F8-CDDE1DA52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188FB9C4-C3A3-47C5-B6D6-1AE2996C29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19546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84185"/>
            <a:ext cx="12192000" cy="1143000"/>
          </a:xfrm>
        </p:spPr>
        <p:txBody>
          <a:bodyPr/>
          <a:lstStyle/>
          <a:p>
            <a:r>
              <a:rPr lang="es-ES" b="1" dirty="0">
                <a:solidFill>
                  <a:srgbClr val="66248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Perihelio y afelio</a:t>
            </a:r>
            <a:endParaRPr lang="es-ES_tradnl" b="1" dirty="0">
              <a:solidFill>
                <a:srgbClr val="662483"/>
              </a:solidFill>
              <a:latin typeface="Helvetica"/>
              <a:cs typeface="Helvetica"/>
            </a:endParaRPr>
          </a:p>
        </p:txBody>
      </p:sp>
      <p:pic>
        <p:nvPicPr>
          <p:cNvPr id="24" name="Imagen 23" descr="Texto&#10;&#10;Descripción generada automáticamente con confianza media">
            <a:extLst>
              <a:ext uri="{FF2B5EF4-FFF2-40B4-BE49-F238E27FC236}">
                <a16:creationId xmlns:a16="http://schemas.microsoft.com/office/drawing/2014/main" id="{DAFAA9DE-9A02-40F8-A71B-E894C889F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sp>
        <p:nvSpPr>
          <p:cNvPr id="15" name="Google Shape;284;p13"/>
          <p:cNvSpPr txBox="1">
            <a:spLocks/>
          </p:cNvSpPr>
          <p:nvPr/>
        </p:nvSpPr>
        <p:spPr>
          <a:xfrm>
            <a:off x="116740" y="2307553"/>
            <a:ext cx="5891258" cy="273933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-114300" algn="ctr">
              <a:lnSpc>
                <a:spcPct val="150000"/>
              </a:lnSpc>
              <a:spcBef>
                <a:spcPts val="640"/>
              </a:spcBef>
              <a:buClr>
                <a:srgbClr val="009FE3"/>
              </a:buClr>
              <a:buSzPts val="3200"/>
              <a:buFont typeface="Arial"/>
              <a:buNone/>
            </a:pPr>
            <a:r>
              <a:rPr lang="es-ES" b="1" dirty="0">
                <a:solidFill>
                  <a:srgbClr val="009FE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¿En qué posición de la Tierra el Sol se ve más grande? </a:t>
            </a:r>
          </a:p>
          <a:p>
            <a:pPr marL="114300" indent="-114300" algn="ctr">
              <a:lnSpc>
                <a:spcPct val="150000"/>
              </a:lnSpc>
              <a:spcBef>
                <a:spcPts val="640"/>
              </a:spcBef>
              <a:buClr>
                <a:srgbClr val="009FE3"/>
              </a:buClr>
              <a:buSzPts val="3200"/>
              <a:buFont typeface="Arial"/>
              <a:buNone/>
            </a:pPr>
            <a:r>
              <a:rPr lang="es-ES" b="1" dirty="0">
                <a:solidFill>
                  <a:srgbClr val="009FE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¿Y más pequeño?</a:t>
            </a:r>
            <a:endParaRPr lang="es-ES" dirty="0"/>
          </a:p>
          <a:p>
            <a:pPr marL="114300" indent="63500" algn="just">
              <a:lnSpc>
                <a:spcPct val="150000"/>
              </a:lnSpc>
              <a:spcBef>
                <a:spcPts val="560"/>
              </a:spcBef>
              <a:buClr>
                <a:schemeClr val="dk1"/>
              </a:buClr>
              <a:buSzPts val="2800"/>
              <a:buFont typeface="Arial"/>
              <a:buNone/>
            </a:pPr>
            <a:endParaRPr lang="es-ES" sz="2800" b="1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6" name="Imagen 15" descr="perihelio afelio.png"/>
          <p:cNvPicPr>
            <a:picLocks noChangeAspect="1"/>
          </p:cNvPicPr>
          <p:nvPr/>
        </p:nvPicPr>
        <p:blipFill rotWithShape="1">
          <a:blip r:embed="rId4"/>
          <a:srcRect l="9707" t="9134" r="2969" b="9438"/>
          <a:stretch/>
        </p:blipFill>
        <p:spPr>
          <a:xfrm>
            <a:off x="6623117" y="1748842"/>
            <a:ext cx="4717180" cy="3487007"/>
          </a:xfrm>
          <a:prstGeom prst="rect">
            <a:avLst/>
          </a:prstGeom>
        </p:spPr>
      </p:pic>
      <p:sp>
        <p:nvSpPr>
          <p:cNvPr id="17" name="CuadroTexto 16"/>
          <p:cNvSpPr txBox="1"/>
          <p:nvPr/>
        </p:nvSpPr>
        <p:spPr>
          <a:xfrm>
            <a:off x="5884128" y="3737820"/>
            <a:ext cx="13481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400" b="1" dirty="0"/>
              <a:t>Perihelio</a:t>
            </a:r>
          </a:p>
          <a:p>
            <a:pPr algn="ctr"/>
            <a:r>
              <a:rPr lang="es-ES_tradnl" sz="2400" b="1" dirty="0"/>
              <a:t>(4 enero)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10509611" y="3737820"/>
            <a:ext cx="155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400" b="1" dirty="0"/>
              <a:t>Afelio</a:t>
            </a:r>
          </a:p>
          <a:p>
            <a:pPr algn="ctr"/>
            <a:r>
              <a:rPr lang="es-ES_tradnl" sz="2400" b="1" dirty="0"/>
              <a:t>(4 de julio)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A189DC32-51EB-4DD2-8B21-3B73CE56E785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20" name="Imagen 19" descr="Logotipo_negro_UNIVERSIDADE_DE_VIGO.png">
              <a:extLst>
                <a:ext uri="{FF2B5EF4-FFF2-40B4-BE49-F238E27FC236}">
                  <a16:creationId xmlns:a16="http://schemas.microsoft.com/office/drawing/2014/main" id="{62C62D67-8888-4D6B-86DE-62101B99C2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2A2554E1-8165-430F-8969-317B1B14B712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0B322E04-1161-4EBD-87E7-B25CF9D18DD1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D1683B07-19BF-4AFF-A440-062921D0EC4F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273B205A-F196-4F87-A09C-E9A9D134D0C0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26" name="Imagen 25" descr="Logotipo_negro_UNIVERSIDADE_DE_VIGO.png">
              <a:extLst>
                <a:ext uri="{FF2B5EF4-FFF2-40B4-BE49-F238E27FC236}">
                  <a16:creationId xmlns:a16="http://schemas.microsoft.com/office/drawing/2014/main" id="{7868988E-A8B7-44FB-AF76-B6530B20EC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B2D9CD6F-B705-4581-9AA1-7F114987D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D8947756-C4FA-4961-A468-70D407F11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933452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84185"/>
            <a:ext cx="12192000" cy="1143000"/>
          </a:xfrm>
        </p:spPr>
        <p:txBody>
          <a:bodyPr/>
          <a:lstStyle/>
          <a:p>
            <a:r>
              <a:rPr lang="es-ES" b="1" dirty="0">
                <a:solidFill>
                  <a:srgbClr val="66248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 Lanzamiento de un satélite</a:t>
            </a:r>
            <a:endParaRPr lang="es-ES_tradnl" b="1" dirty="0">
              <a:solidFill>
                <a:srgbClr val="662483"/>
              </a:solidFill>
              <a:latin typeface="Helvetica"/>
              <a:cs typeface="Helvetica"/>
            </a:endParaRPr>
          </a:p>
        </p:txBody>
      </p:sp>
      <p:pic>
        <p:nvPicPr>
          <p:cNvPr id="29" name="Imagen 28" descr="Texto&#10;&#10;Descripción generada automáticamente con confianza media">
            <a:extLst>
              <a:ext uri="{FF2B5EF4-FFF2-40B4-BE49-F238E27FC236}">
                <a16:creationId xmlns:a16="http://schemas.microsoft.com/office/drawing/2014/main" id="{D062BC14-C04C-438A-B13C-F10DCFE51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085F6E35-CD2E-4499-BC8F-14CB8F822ADC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21" name="Imagen 20" descr="Logotipo_negro_UNIVERSIDADE_DE_VIGO.png">
              <a:extLst>
                <a:ext uri="{FF2B5EF4-FFF2-40B4-BE49-F238E27FC236}">
                  <a16:creationId xmlns:a16="http://schemas.microsoft.com/office/drawing/2014/main" id="{D51B577B-72B5-4460-9174-C45934604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1E2A4CE9-BFE3-4F37-9AFB-71ACB5D868B3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5E3F5D3D-D15E-44BF-B72C-68C08133FB4E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344CFF84-7A86-40F9-9800-46BCBFE402C3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43C15959-9A36-4C52-853A-FB0F4EC647E2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28" name="Imagen 27" descr="Logotipo_negro_UNIVERSIDADE_DE_VIGO.png">
              <a:extLst>
                <a:ext uri="{FF2B5EF4-FFF2-40B4-BE49-F238E27FC236}">
                  <a16:creationId xmlns:a16="http://schemas.microsoft.com/office/drawing/2014/main" id="{7DEEC036-D5F2-4245-A646-2B6784137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41047F05-7C4E-464F-9864-E1FFCBB2F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11BF75AB-33FF-48DF-A9F3-724E4E347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  <p:pic>
        <p:nvPicPr>
          <p:cNvPr id="13" name="Imagen 12" descr="Satélite orbita la Tierra.">
            <a:extLst>
              <a:ext uri="{FF2B5EF4-FFF2-40B4-BE49-F238E27FC236}">
                <a16:creationId xmlns:a16="http://schemas.microsoft.com/office/drawing/2014/main" id="{A0CD6B4F-7724-4E9B-8980-0E17CA6E41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167" y="1711724"/>
            <a:ext cx="6456635" cy="36364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82743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84185"/>
            <a:ext cx="12192000" cy="114300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66248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 Forma de las órbitas del satélite</a:t>
            </a:r>
            <a:endParaRPr lang="es-ES_tradnl" b="1" dirty="0">
              <a:solidFill>
                <a:srgbClr val="662483"/>
              </a:solidFill>
              <a:latin typeface="Helvetica"/>
              <a:cs typeface="Helvetica"/>
            </a:endParaRPr>
          </a:p>
        </p:txBody>
      </p:sp>
      <p:pic>
        <p:nvPicPr>
          <p:cNvPr id="29" name="Imagen 28" descr="Texto&#10;&#10;Descripción generada automáticamente con confianza media">
            <a:extLst>
              <a:ext uri="{FF2B5EF4-FFF2-40B4-BE49-F238E27FC236}">
                <a16:creationId xmlns:a16="http://schemas.microsoft.com/office/drawing/2014/main" id="{D062BC14-C04C-438A-B13C-F10DCFE51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085F6E35-CD2E-4499-BC8F-14CB8F822ADC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21" name="Imagen 20" descr="Logotipo_negro_UNIVERSIDADE_DE_VIGO.png">
              <a:extLst>
                <a:ext uri="{FF2B5EF4-FFF2-40B4-BE49-F238E27FC236}">
                  <a16:creationId xmlns:a16="http://schemas.microsoft.com/office/drawing/2014/main" id="{D51B577B-72B5-4460-9174-C45934604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1E2A4CE9-BFE3-4F37-9AFB-71ACB5D868B3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5E3F5D3D-D15E-44BF-B72C-68C08133FB4E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344CFF84-7A86-40F9-9800-46BCBFE402C3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43C15959-9A36-4C52-853A-FB0F4EC647E2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28" name="Imagen 27" descr="Logotipo_negro_UNIVERSIDADE_DE_VIGO.png">
              <a:extLst>
                <a:ext uri="{FF2B5EF4-FFF2-40B4-BE49-F238E27FC236}">
                  <a16:creationId xmlns:a16="http://schemas.microsoft.com/office/drawing/2014/main" id="{7DEEC036-D5F2-4245-A646-2B6784137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41047F05-7C4E-464F-9864-E1FFCBB2F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11BF75AB-33FF-48DF-A9F3-724E4E347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  <p:pic>
        <p:nvPicPr>
          <p:cNvPr id="14" name="Imagen 13" descr="Imagen que contiene camino, calle, agua, firmar&#10;&#10;Descripción generada automáticamente">
            <a:extLst>
              <a:ext uri="{FF2B5EF4-FFF2-40B4-BE49-F238E27FC236}">
                <a16:creationId xmlns:a16="http://schemas.microsoft.com/office/drawing/2014/main" id="{86135D59-88E9-4339-B3E9-2B5F82DB0C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207" y="1488610"/>
            <a:ext cx="7847289" cy="34421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DED528E-344E-4418-A84A-0694575913EB}"/>
              </a:ext>
            </a:extLst>
          </p:cNvPr>
          <p:cNvSpPr txBox="1"/>
          <p:nvPr/>
        </p:nvSpPr>
        <p:spPr>
          <a:xfrm>
            <a:off x="2514159" y="5095870"/>
            <a:ext cx="81953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400" b="1" i="1" u="sng" dirty="0">
                <a:solidFill>
                  <a:schemeClr val="hlink"/>
                </a:solidFill>
                <a:latin typeface="Helvetica Neue"/>
                <a:hlinkClick r:id="rId8"/>
              </a:rPr>
              <a:t>https://www.geogebra.org/m/wupeedfa</a:t>
            </a:r>
            <a:endParaRPr lang="es-ES" sz="3400" b="1" i="1" u="sng" dirty="0">
              <a:solidFill>
                <a:schemeClr val="hlink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89436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 descr="Texto&#10;&#10;Descripción generada automáticamente con confianza media">
            <a:extLst>
              <a:ext uri="{FF2B5EF4-FFF2-40B4-BE49-F238E27FC236}">
                <a16:creationId xmlns:a16="http://schemas.microsoft.com/office/drawing/2014/main" id="{D062BC14-C04C-438A-B13C-F10DCFE51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085F6E35-CD2E-4499-BC8F-14CB8F822ADC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21" name="Imagen 20" descr="Logotipo_negro_UNIVERSIDADE_DE_VIGO.png">
              <a:extLst>
                <a:ext uri="{FF2B5EF4-FFF2-40B4-BE49-F238E27FC236}">
                  <a16:creationId xmlns:a16="http://schemas.microsoft.com/office/drawing/2014/main" id="{D51B577B-72B5-4460-9174-C45934604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1E2A4CE9-BFE3-4F37-9AFB-71ACB5D868B3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5E3F5D3D-D15E-44BF-B72C-68C08133FB4E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344CFF84-7A86-40F9-9800-46BCBFE402C3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43C15959-9A36-4C52-853A-FB0F4EC647E2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28" name="Imagen 27" descr="Logotipo_negro_UNIVERSIDADE_DE_VIGO.png">
              <a:extLst>
                <a:ext uri="{FF2B5EF4-FFF2-40B4-BE49-F238E27FC236}">
                  <a16:creationId xmlns:a16="http://schemas.microsoft.com/office/drawing/2014/main" id="{7DEEC036-D5F2-4245-A646-2B6784137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41047F05-7C4E-464F-9864-E1FFCBB2F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11BF75AB-33FF-48DF-A9F3-724E4E347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86135D59-88E9-4339-B3E9-2B5F82DB0C3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 bwMode="auto">
          <a:xfrm>
            <a:off x="2690639" y="1488610"/>
            <a:ext cx="7842424" cy="344215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FF908C93-D96F-4AEF-85BF-E7D6A115D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4185"/>
            <a:ext cx="12192000" cy="114300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66248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 Forma de las órbitas del satélite</a:t>
            </a:r>
            <a:endParaRPr lang="es-ES_tradnl" b="1" dirty="0">
              <a:solidFill>
                <a:srgbClr val="662483"/>
              </a:solidFill>
              <a:latin typeface="Helvetica"/>
              <a:cs typeface="Helvetica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19279A9-0E7B-4E97-A723-51844B319645}"/>
              </a:ext>
            </a:extLst>
          </p:cNvPr>
          <p:cNvSpPr txBox="1"/>
          <p:nvPr/>
        </p:nvSpPr>
        <p:spPr>
          <a:xfrm>
            <a:off x="2514159" y="5095870"/>
            <a:ext cx="819538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400" b="1" i="1" u="sng" dirty="0">
                <a:solidFill>
                  <a:schemeClr val="hlink"/>
                </a:solidFill>
                <a:latin typeface="Helvetica Neue"/>
                <a:hlinkClick r:id="rId8"/>
              </a:rPr>
              <a:t>https://www.geogebra.org/m/wupeedfa</a:t>
            </a:r>
            <a:endParaRPr lang="es-ES" sz="3400" b="1" i="1" u="sng" dirty="0">
              <a:solidFill>
                <a:schemeClr val="hlink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1889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 descr="Texto&#10;&#10;Descripción generada automáticamente con confianza media">
            <a:extLst>
              <a:ext uri="{FF2B5EF4-FFF2-40B4-BE49-F238E27FC236}">
                <a16:creationId xmlns:a16="http://schemas.microsoft.com/office/drawing/2014/main" id="{D062BC14-C04C-438A-B13C-F10DCFE51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085F6E35-CD2E-4499-BC8F-14CB8F822ADC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21" name="Imagen 20" descr="Logotipo_negro_UNIVERSIDADE_DE_VIGO.png">
              <a:extLst>
                <a:ext uri="{FF2B5EF4-FFF2-40B4-BE49-F238E27FC236}">
                  <a16:creationId xmlns:a16="http://schemas.microsoft.com/office/drawing/2014/main" id="{D51B577B-72B5-4460-9174-C45934604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1E2A4CE9-BFE3-4F37-9AFB-71ACB5D868B3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5E3F5D3D-D15E-44BF-B72C-68C08133FB4E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344CFF84-7A86-40F9-9800-46BCBFE402C3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43C15959-9A36-4C52-853A-FB0F4EC647E2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28" name="Imagen 27" descr="Logotipo_negro_UNIVERSIDADE_DE_VIGO.png">
              <a:extLst>
                <a:ext uri="{FF2B5EF4-FFF2-40B4-BE49-F238E27FC236}">
                  <a16:creationId xmlns:a16="http://schemas.microsoft.com/office/drawing/2014/main" id="{7DEEC036-D5F2-4245-A646-2B6784137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41047F05-7C4E-464F-9864-E1FFCBB2F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11BF75AB-33FF-48DF-A9F3-724E4E347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86135D59-88E9-4339-B3E9-2B5F82DB0C3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 bwMode="auto">
          <a:xfrm>
            <a:off x="2695074" y="1488610"/>
            <a:ext cx="7833553" cy="344215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FF908C93-D96F-4AEF-85BF-E7D6A115D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4185"/>
            <a:ext cx="12192000" cy="114300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66248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 Excentricidad de las órbitas</a:t>
            </a:r>
            <a:endParaRPr lang="es-ES_tradnl" b="1" dirty="0">
              <a:solidFill>
                <a:srgbClr val="662483"/>
              </a:solidFill>
              <a:latin typeface="Helvetica"/>
              <a:cs typeface="Helvetica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6F8E586-6277-4E92-8217-E90C608F2DE8}"/>
              </a:ext>
            </a:extLst>
          </p:cNvPr>
          <p:cNvSpPr txBox="1"/>
          <p:nvPr/>
        </p:nvSpPr>
        <p:spPr>
          <a:xfrm>
            <a:off x="2557091" y="5095870"/>
            <a:ext cx="817038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400" b="1" i="1" u="sng" dirty="0">
                <a:solidFill>
                  <a:schemeClr val="hlink"/>
                </a:solidFill>
                <a:latin typeface="Helvetica Neue"/>
                <a:hlinkClick r:id="rId8"/>
              </a:rPr>
              <a:t>https://www.geogebra.org/m/pckyek2b</a:t>
            </a:r>
            <a:endParaRPr lang="es-ES" sz="3400" b="1" i="1" u="sng" dirty="0">
              <a:solidFill>
                <a:schemeClr val="hlink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718085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 descr="Texto&#10;&#10;Descripción generada automáticamente con confianza media">
            <a:extLst>
              <a:ext uri="{FF2B5EF4-FFF2-40B4-BE49-F238E27FC236}">
                <a16:creationId xmlns:a16="http://schemas.microsoft.com/office/drawing/2014/main" id="{D062BC14-C04C-438A-B13C-F10DCFE51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085F6E35-CD2E-4499-BC8F-14CB8F822ADC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21" name="Imagen 20" descr="Logotipo_negro_UNIVERSIDADE_DE_VIGO.png">
              <a:extLst>
                <a:ext uri="{FF2B5EF4-FFF2-40B4-BE49-F238E27FC236}">
                  <a16:creationId xmlns:a16="http://schemas.microsoft.com/office/drawing/2014/main" id="{D51B577B-72B5-4460-9174-C45934604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1E2A4CE9-BFE3-4F37-9AFB-71ACB5D868B3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5E3F5D3D-D15E-44BF-B72C-68C08133FB4E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344CFF84-7A86-40F9-9800-46BCBFE402C3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43C15959-9A36-4C52-853A-FB0F4EC647E2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28" name="Imagen 27" descr="Logotipo_negro_UNIVERSIDADE_DE_VIGO.png">
              <a:extLst>
                <a:ext uri="{FF2B5EF4-FFF2-40B4-BE49-F238E27FC236}">
                  <a16:creationId xmlns:a16="http://schemas.microsoft.com/office/drawing/2014/main" id="{7DEEC036-D5F2-4245-A646-2B6784137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41047F05-7C4E-464F-9864-E1FFCBB2F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11BF75AB-33FF-48DF-A9F3-724E4E347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  <p:sp>
        <p:nvSpPr>
          <p:cNvPr id="18" name="Título 1">
            <a:extLst>
              <a:ext uri="{FF2B5EF4-FFF2-40B4-BE49-F238E27FC236}">
                <a16:creationId xmlns:a16="http://schemas.microsoft.com/office/drawing/2014/main" id="{FF908C93-D96F-4AEF-85BF-E7D6A115D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4185"/>
            <a:ext cx="12192000" cy="114300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66248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 Excentricidad de las órbitas</a:t>
            </a:r>
            <a:endParaRPr lang="es-ES_tradnl" b="1" dirty="0">
              <a:solidFill>
                <a:srgbClr val="662483"/>
              </a:solidFill>
              <a:latin typeface="Helvetica"/>
              <a:cs typeface="Helvetica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EBB39DB-0F23-4BB8-87E5-AADA8DCA61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420" y="3000045"/>
            <a:ext cx="10408931" cy="176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616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 descr="Texto&#10;&#10;Descripción generada automáticamente con confianza media">
            <a:extLst>
              <a:ext uri="{FF2B5EF4-FFF2-40B4-BE49-F238E27FC236}">
                <a16:creationId xmlns:a16="http://schemas.microsoft.com/office/drawing/2014/main" id="{D062BC14-C04C-438A-B13C-F10DCFE51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085F6E35-CD2E-4499-BC8F-14CB8F822ADC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21" name="Imagen 20" descr="Logotipo_negro_UNIVERSIDADE_DE_VIGO.png">
              <a:extLst>
                <a:ext uri="{FF2B5EF4-FFF2-40B4-BE49-F238E27FC236}">
                  <a16:creationId xmlns:a16="http://schemas.microsoft.com/office/drawing/2014/main" id="{D51B577B-72B5-4460-9174-C45934604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1E2A4CE9-BFE3-4F37-9AFB-71ACB5D868B3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5E3F5D3D-D15E-44BF-B72C-68C08133FB4E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344CFF84-7A86-40F9-9800-46BCBFE402C3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43C15959-9A36-4C52-853A-FB0F4EC647E2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28" name="Imagen 27" descr="Logotipo_negro_UNIVERSIDADE_DE_VIGO.png">
              <a:extLst>
                <a:ext uri="{FF2B5EF4-FFF2-40B4-BE49-F238E27FC236}">
                  <a16:creationId xmlns:a16="http://schemas.microsoft.com/office/drawing/2014/main" id="{7DEEC036-D5F2-4245-A646-2B6784137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41047F05-7C4E-464F-9864-E1FFCBB2F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11BF75AB-33FF-48DF-A9F3-724E4E347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  <p:sp>
        <p:nvSpPr>
          <p:cNvPr id="18" name="Título 1">
            <a:extLst>
              <a:ext uri="{FF2B5EF4-FFF2-40B4-BE49-F238E27FC236}">
                <a16:creationId xmlns:a16="http://schemas.microsoft.com/office/drawing/2014/main" id="{FF908C93-D96F-4AEF-85BF-E7D6A115D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4185"/>
            <a:ext cx="12192000" cy="114300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66248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 Excentricidad de las órbitas</a:t>
            </a:r>
            <a:endParaRPr lang="es-ES_tradnl" b="1" dirty="0">
              <a:solidFill>
                <a:srgbClr val="662483"/>
              </a:solidFill>
              <a:latin typeface="Helvetica"/>
              <a:cs typeface="Helvetica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EBB39DB-0F23-4BB8-87E5-AADA8DCA614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29731" y="3000045"/>
            <a:ext cx="10354309" cy="176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422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 descr="Texto&#10;&#10;Descripción generada automáticamente con confianza media">
            <a:extLst>
              <a:ext uri="{FF2B5EF4-FFF2-40B4-BE49-F238E27FC236}">
                <a16:creationId xmlns:a16="http://schemas.microsoft.com/office/drawing/2014/main" id="{D062BC14-C04C-438A-B13C-F10DCFE51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085F6E35-CD2E-4499-BC8F-14CB8F822ADC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21" name="Imagen 20" descr="Logotipo_negro_UNIVERSIDADE_DE_VIGO.png">
              <a:extLst>
                <a:ext uri="{FF2B5EF4-FFF2-40B4-BE49-F238E27FC236}">
                  <a16:creationId xmlns:a16="http://schemas.microsoft.com/office/drawing/2014/main" id="{D51B577B-72B5-4460-9174-C45934604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1E2A4CE9-BFE3-4F37-9AFB-71ACB5D868B3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5E3F5D3D-D15E-44BF-B72C-68C08133FB4E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344CFF84-7A86-40F9-9800-46BCBFE402C3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43C15959-9A36-4C52-853A-FB0F4EC647E2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28" name="Imagen 27" descr="Logotipo_negro_UNIVERSIDADE_DE_VIGO.png">
              <a:extLst>
                <a:ext uri="{FF2B5EF4-FFF2-40B4-BE49-F238E27FC236}">
                  <a16:creationId xmlns:a16="http://schemas.microsoft.com/office/drawing/2014/main" id="{7DEEC036-D5F2-4245-A646-2B6784137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41047F05-7C4E-464F-9864-E1FFCBB2F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11BF75AB-33FF-48DF-A9F3-724E4E347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  <p:sp>
        <p:nvSpPr>
          <p:cNvPr id="18" name="Título 1">
            <a:extLst>
              <a:ext uri="{FF2B5EF4-FFF2-40B4-BE49-F238E27FC236}">
                <a16:creationId xmlns:a16="http://schemas.microsoft.com/office/drawing/2014/main" id="{FF908C93-D96F-4AEF-85BF-E7D6A115D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4185"/>
            <a:ext cx="12192000" cy="114300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66248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 Excentricidad de las órbitas</a:t>
            </a:r>
            <a:endParaRPr lang="es-ES_tradnl" b="1" dirty="0">
              <a:solidFill>
                <a:srgbClr val="662483"/>
              </a:solidFill>
              <a:latin typeface="Helvetica"/>
              <a:cs typeface="Helvetic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43B731F0-36A5-4375-AA9F-F751EA92EEF3}"/>
                  </a:ext>
                </a:extLst>
              </p:cNvPr>
              <p:cNvSpPr txBox="1"/>
              <p:nvPr/>
            </p:nvSpPr>
            <p:spPr>
              <a:xfrm>
                <a:off x="2839348" y="4627514"/>
                <a:ext cx="3153288" cy="10386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36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s-E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3600" b="0" i="1" smtClean="0">
                              <a:solidFill>
                                <a:srgbClr val="FF0066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m:rPr>
                              <m:nor/>
                            </m:rPr>
                            <a:rPr lang="es-ES" sz="3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s-ES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3600" b="0" i="1" smtClean="0">
                              <a:solidFill>
                                <a:srgbClr val="00CC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m:rPr>
                              <m:nor/>
                            </m:rPr>
                            <a:rPr lang="es-ES" sz="3600" dirty="0"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s-ES" sz="3600" b="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=0,8</m:t>
                      </m:r>
                    </m:oMath>
                  </m:oMathPara>
                </a14:m>
                <a:endParaRPr lang="es-ES" sz="3600" dirty="0"/>
              </a:p>
            </p:txBody>
          </p:sp>
        </mc:Choice>
        <mc:Fallback xmlns="">
          <p:sp>
            <p:nvSpPr>
              <p:cNvPr id="3" name="CuadroTexto 2">
                <a:extLst>
                  <a:ext uri="{FF2B5EF4-FFF2-40B4-BE49-F238E27FC236}">
                    <a16:creationId xmlns:a16="http://schemas.microsoft.com/office/drawing/2014/main" id="{43B731F0-36A5-4375-AA9F-F751EA92EE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9348" y="4627514"/>
                <a:ext cx="3153288" cy="103868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upo 6">
            <a:extLst>
              <a:ext uri="{FF2B5EF4-FFF2-40B4-BE49-F238E27FC236}">
                <a16:creationId xmlns:a16="http://schemas.microsoft.com/office/drawing/2014/main" id="{C6CD3459-026E-4A80-B4B0-AC56770C414D}"/>
              </a:ext>
            </a:extLst>
          </p:cNvPr>
          <p:cNvGrpSpPr/>
          <p:nvPr/>
        </p:nvGrpSpPr>
        <p:grpSpPr>
          <a:xfrm>
            <a:off x="2546506" y="1470608"/>
            <a:ext cx="8088160" cy="2885034"/>
            <a:chOff x="2546506" y="1347947"/>
            <a:chExt cx="8088160" cy="2885034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340020D8-B956-442D-9D89-6BB9A4142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46506" y="1347947"/>
              <a:ext cx="8088160" cy="288503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Cuadro de texto 278">
                  <a:extLst>
                    <a:ext uri="{FF2B5EF4-FFF2-40B4-BE49-F238E27FC236}">
                      <a16:creationId xmlns:a16="http://schemas.microsoft.com/office/drawing/2014/main" id="{CFD2DF42-ABB5-4784-82B1-87C9F57648FE}"/>
                    </a:ext>
                  </a:extLst>
                </p:cNvPr>
                <p:cNvSpPr txBox="1"/>
                <p:nvPr/>
              </p:nvSpPr>
              <p:spPr>
                <a:xfrm>
                  <a:off x="5091804" y="2228878"/>
                  <a:ext cx="457786" cy="524805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2800" b="0" i="1" smtClean="0">
                            <a:solidFill>
                              <a:srgbClr val="FF006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oMath>
                    </m:oMathPara>
                  </a14:m>
                  <a:endParaRPr lang="es-ES" sz="36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Cuadro de texto 278">
                  <a:extLst>
                    <a:ext uri="{FF2B5EF4-FFF2-40B4-BE49-F238E27FC236}">
                      <a16:creationId xmlns:a16="http://schemas.microsoft.com/office/drawing/2014/main" id="{CFD2DF42-ABB5-4784-82B1-87C9F57648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91804" y="2228878"/>
                  <a:ext cx="457786" cy="52480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Cuadro de texto 281">
                  <a:extLst>
                    <a:ext uri="{FF2B5EF4-FFF2-40B4-BE49-F238E27FC236}">
                      <a16:creationId xmlns:a16="http://schemas.microsoft.com/office/drawing/2014/main" id="{07040EB5-D664-4EAB-B969-B43293948713}"/>
                    </a:ext>
                  </a:extLst>
                </p:cNvPr>
                <p:cNvSpPr txBox="1"/>
                <p:nvPr/>
              </p:nvSpPr>
              <p:spPr>
                <a:xfrm>
                  <a:off x="3499519" y="2228878"/>
                  <a:ext cx="548373" cy="525473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2800" b="0" i="1" smtClean="0">
                            <a:solidFill>
                              <a:srgbClr val="00CC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oMath>
                    </m:oMathPara>
                  </a14:m>
                  <a:endParaRPr lang="es-ES" sz="28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" name="Cuadro de texto 281">
                  <a:extLst>
                    <a:ext uri="{FF2B5EF4-FFF2-40B4-BE49-F238E27FC236}">
                      <a16:creationId xmlns:a16="http://schemas.microsoft.com/office/drawing/2014/main" id="{07040EB5-D664-4EAB-B969-B432939487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99519" y="2228878"/>
                  <a:ext cx="548373" cy="52547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Cuadro de texto 281">
                  <a:extLst>
                    <a:ext uri="{FF2B5EF4-FFF2-40B4-BE49-F238E27FC236}">
                      <a16:creationId xmlns:a16="http://schemas.microsoft.com/office/drawing/2014/main" id="{22B1C6F5-B48F-4090-9FE8-FB13643078B2}"/>
                    </a:ext>
                  </a:extLst>
                </p:cNvPr>
                <p:cNvSpPr txBox="1"/>
                <p:nvPr/>
              </p:nvSpPr>
              <p:spPr>
                <a:xfrm>
                  <a:off x="8128397" y="2228210"/>
                  <a:ext cx="548373" cy="525473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2800" b="0" i="1" smtClean="0">
                            <a:solidFill>
                              <a:srgbClr val="00CC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oMath>
                    </m:oMathPara>
                  </a14:m>
                  <a:endParaRPr lang="es-ES" sz="2800" dirty="0">
                    <a:effectLst/>
                    <a:latin typeface="+mj-lt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6" name="Cuadro de texto 281">
                  <a:extLst>
                    <a:ext uri="{FF2B5EF4-FFF2-40B4-BE49-F238E27FC236}">
                      <a16:creationId xmlns:a16="http://schemas.microsoft.com/office/drawing/2014/main" id="{22B1C6F5-B48F-4090-9FE8-FB13643078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28397" y="2228210"/>
                  <a:ext cx="548373" cy="52547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Cuadro de texto 278">
                  <a:extLst>
                    <a:ext uri="{FF2B5EF4-FFF2-40B4-BE49-F238E27FC236}">
                      <a16:creationId xmlns:a16="http://schemas.microsoft.com/office/drawing/2014/main" id="{FF4DB9B2-D76A-48B6-9D6F-3309A9665DDC}"/>
                    </a:ext>
                  </a:extLst>
                </p:cNvPr>
                <p:cNvSpPr txBox="1"/>
                <p:nvPr/>
              </p:nvSpPr>
              <p:spPr>
                <a:xfrm>
                  <a:off x="9270414" y="2227449"/>
                  <a:ext cx="319635" cy="525473"/>
                </a:xfrm>
                <a:prstGeom prst="rect">
                  <a:avLst/>
                </a:prstGeom>
                <a:solidFill>
                  <a:schemeClr val="bg1"/>
                </a:solidFill>
                <a:ln w="6350">
                  <a:noFill/>
                </a:ln>
              </p:spPr>
              <p:txBody>
                <a:bodyPr rot="0" spcFirstLastPara="0" vert="horz" wrap="squar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>
                    <a:lnSpc>
                      <a:spcPct val="107000"/>
                    </a:lnSpc>
                    <a:spcAft>
                      <a:spcPts val="8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2800" b="0" i="1" smtClean="0">
                            <a:solidFill>
                              <a:srgbClr val="FF0066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oMath>
                    </m:oMathPara>
                  </a14:m>
                  <a:endParaRPr lang="es-ES" sz="2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7" name="Cuadro de texto 278">
                  <a:extLst>
                    <a:ext uri="{FF2B5EF4-FFF2-40B4-BE49-F238E27FC236}">
                      <a16:creationId xmlns:a16="http://schemas.microsoft.com/office/drawing/2014/main" id="{FF4DB9B2-D76A-48B6-9D6F-3309A9665D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70414" y="2227449"/>
                  <a:ext cx="319635" cy="525473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6350">
                  <a:noFill/>
                </a:ln>
              </p:spPr>
              <p:txBody>
                <a:bodyPr/>
                <a:lstStyle/>
                <a:p>
                  <a:r>
                    <a:rPr lang="es-E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9069835C-15D2-49A6-8F1C-9C21EC63FF9D}"/>
                  </a:ext>
                </a:extLst>
              </p:cNvPr>
              <p:cNvSpPr txBox="1"/>
              <p:nvPr/>
            </p:nvSpPr>
            <p:spPr>
              <a:xfrm>
                <a:off x="7587761" y="4623517"/>
                <a:ext cx="3153288" cy="103740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3600" b="0" i="1" smtClean="0">
                          <a:latin typeface="Cambria Math" panose="02040503050406030204" pitchFamily="18" charset="0"/>
                        </a:rPr>
                        <m:t>𝑒</m:t>
                      </m:r>
                      <m:r>
                        <a:rPr lang="es-E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s-E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S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3600" b="0" i="1" smtClean="0">
                              <a:solidFill>
                                <a:srgbClr val="FF0066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lang="es-ES" sz="3600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s-ES" sz="3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s-ES" sz="3600" b="0" i="1" smtClean="0">
                              <a:solidFill>
                                <a:srgbClr val="00CC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m:rPr>
                              <m:nor/>
                            </m:rPr>
                            <a:rPr lang="es-ES" sz="3600" dirty="0"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lang="es-ES" sz="3600" b="0" i="1" dirty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=0,25</m:t>
                      </m:r>
                    </m:oMath>
                  </m:oMathPara>
                </a14:m>
                <a:endParaRPr lang="es-ES" sz="3600" dirty="0"/>
              </a:p>
            </p:txBody>
          </p:sp>
        </mc:Choice>
        <mc:Fallback xmlns=""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9069835C-15D2-49A6-8F1C-9C21EC63FF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7761" y="4623517"/>
                <a:ext cx="3153288" cy="10374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4506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 descr="Texto&#10;&#10;Descripción generada automáticamente con confianza media">
            <a:extLst>
              <a:ext uri="{FF2B5EF4-FFF2-40B4-BE49-F238E27FC236}">
                <a16:creationId xmlns:a16="http://schemas.microsoft.com/office/drawing/2014/main" id="{D062BC14-C04C-438A-B13C-F10DCFE51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085F6E35-CD2E-4499-BC8F-14CB8F822ADC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21" name="Imagen 20" descr="Logotipo_negro_UNIVERSIDADE_DE_VIGO.png">
              <a:extLst>
                <a:ext uri="{FF2B5EF4-FFF2-40B4-BE49-F238E27FC236}">
                  <a16:creationId xmlns:a16="http://schemas.microsoft.com/office/drawing/2014/main" id="{D51B577B-72B5-4460-9174-C45934604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1E2A4CE9-BFE3-4F37-9AFB-71ACB5D868B3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5E3F5D3D-D15E-44BF-B72C-68C08133FB4E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344CFF84-7A86-40F9-9800-46BCBFE402C3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43C15959-9A36-4C52-853A-FB0F4EC647E2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28" name="Imagen 27" descr="Logotipo_negro_UNIVERSIDADE_DE_VIGO.png">
              <a:extLst>
                <a:ext uri="{FF2B5EF4-FFF2-40B4-BE49-F238E27FC236}">
                  <a16:creationId xmlns:a16="http://schemas.microsoft.com/office/drawing/2014/main" id="{7DEEC036-D5F2-4245-A646-2B6784137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41047F05-7C4E-464F-9864-E1FFCBB2F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11BF75AB-33FF-48DF-A9F3-724E4E347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86135D59-88E9-4339-B3E9-2B5F82DB0C3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 bwMode="auto">
          <a:xfrm>
            <a:off x="2695074" y="1490557"/>
            <a:ext cx="7833553" cy="343825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FF908C93-D96F-4AEF-85BF-E7D6A115D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4185"/>
            <a:ext cx="12192000" cy="114300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66248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 La órbita correcta del satélite</a:t>
            </a:r>
            <a:endParaRPr lang="es-ES_tradnl" b="1" dirty="0">
              <a:solidFill>
                <a:srgbClr val="662483"/>
              </a:solidFill>
              <a:latin typeface="Helvetica"/>
              <a:cs typeface="Helvetica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87C52AC-EB4C-40D8-B805-1B86E1430650}"/>
              </a:ext>
            </a:extLst>
          </p:cNvPr>
          <p:cNvSpPr txBox="1"/>
          <p:nvPr/>
        </p:nvSpPr>
        <p:spPr>
          <a:xfrm>
            <a:off x="751115" y="2855742"/>
            <a:ext cx="61395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¿</a:t>
            </a:r>
            <a:r>
              <a:rPr kumimoji="0" lang="es-ES" sz="4000" b="1" i="1" u="none" strike="noStrike" kern="1200" cap="none" spc="0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e</a:t>
            </a:r>
            <a:r>
              <a:rPr kumimoji="0" lang="es-ES" sz="4000" b="1" i="0" u="none" strike="noStrike" kern="1200" cap="none" spc="0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?</a:t>
            </a:r>
            <a:endParaRPr lang="es-ES" sz="400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5074CD5-9BE3-455C-8231-98F2A96C9F8C}"/>
              </a:ext>
            </a:extLst>
          </p:cNvPr>
          <p:cNvSpPr txBox="1"/>
          <p:nvPr/>
        </p:nvSpPr>
        <p:spPr>
          <a:xfrm>
            <a:off x="2543243" y="5095870"/>
            <a:ext cx="81173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400" b="1" i="1" u="sng" dirty="0">
                <a:solidFill>
                  <a:schemeClr val="hlink"/>
                </a:solidFill>
                <a:latin typeface="Helvetica Neue"/>
                <a:hlinkClick r:id="rId8"/>
              </a:rPr>
              <a:t>https://www.geogebra.org/m/smhkut8r</a:t>
            </a:r>
            <a:endParaRPr lang="es-ES" sz="3400" b="1" i="1" u="sng" dirty="0">
              <a:solidFill>
                <a:schemeClr val="hlink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01771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84185"/>
            <a:ext cx="12192000" cy="1143000"/>
          </a:xfrm>
        </p:spPr>
        <p:txBody>
          <a:bodyPr/>
          <a:lstStyle/>
          <a:p>
            <a:r>
              <a:rPr lang="es-ES" b="1" dirty="0">
                <a:solidFill>
                  <a:srgbClr val="66248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    Movimientos en el espacio</a:t>
            </a:r>
            <a:endParaRPr lang="es-ES_tradnl" b="1" dirty="0">
              <a:solidFill>
                <a:srgbClr val="662483"/>
              </a:solidFill>
              <a:latin typeface="Helvetica"/>
              <a:cs typeface="Helvetica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64029" y="1559362"/>
            <a:ext cx="4566877" cy="511486"/>
          </a:xfrm>
        </p:spPr>
        <p:txBody>
          <a:bodyPr>
            <a:normAutofit/>
          </a:bodyPr>
          <a:lstStyle/>
          <a:p>
            <a:pPr marL="0" algn="just">
              <a:buNone/>
            </a:pPr>
            <a:endParaRPr lang="es-ES_tradnl" sz="1000" b="1" i="1" dirty="0">
              <a:latin typeface="Helvetica"/>
              <a:cs typeface="Helvetica"/>
            </a:endParaRPr>
          </a:p>
          <a:p>
            <a:pPr marL="114300" lvl="0" indent="63500" algn="just">
              <a:lnSpc>
                <a:spcPct val="150000"/>
              </a:lnSpc>
              <a:spcBef>
                <a:spcPts val="560"/>
              </a:spcBef>
              <a:buClr>
                <a:schemeClr val="dk1"/>
              </a:buClr>
              <a:buSzPts val="2800"/>
              <a:buNone/>
            </a:pPr>
            <a:endParaRPr lang="es-ES_tradnl" sz="2800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14300" lvl="0" indent="63500" algn="just">
              <a:lnSpc>
                <a:spcPct val="150000"/>
              </a:lnSpc>
              <a:spcBef>
                <a:spcPts val="560"/>
              </a:spcBef>
              <a:buClr>
                <a:schemeClr val="dk1"/>
              </a:buClr>
              <a:buSzPts val="2800"/>
              <a:buNone/>
            </a:pPr>
            <a:endParaRPr lang="es-ES_tradnl" sz="2800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algn="just">
              <a:buNone/>
            </a:pPr>
            <a:endParaRPr lang="es-ES_tradnl" sz="2800" i="1" dirty="0">
              <a:latin typeface="Helvetica"/>
              <a:cs typeface="Helvetica"/>
            </a:endParaRPr>
          </a:p>
        </p:txBody>
      </p:sp>
      <p:pic>
        <p:nvPicPr>
          <p:cNvPr id="22" name="Imagen 21" descr="Texto&#10;&#10;Descripción generada automáticamente con confianza media">
            <a:extLst>
              <a:ext uri="{FF2B5EF4-FFF2-40B4-BE49-F238E27FC236}">
                <a16:creationId xmlns:a16="http://schemas.microsoft.com/office/drawing/2014/main" id="{1C51A7FA-F9FB-4628-B014-86E90738B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92700A93-FA7E-46DB-A561-C1B832A62272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17" name="Imagen 16" descr="Logotipo_negro_UNIVERSIDADE_DE_VIGO.png">
              <a:extLst>
                <a:ext uri="{FF2B5EF4-FFF2-40B4-BE49-F238E27FC236}">
                  <a16:creationId xmlns:a16="http://schemas.microsoft.com/office/drawing/2014/main" id="{8D758121-B860-48F7-A96F-9441039C0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AE279A0F-FBBA-42C3-96C0-379DE54BE58F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A246536A-3A2E-4600-A950-6BDDCD250CB5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8D4C12C9-EBCC-4ABD-BDB6-6C08A728CC5C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AB378163-FF1F-4CE7-AF7D-9058BD7398E4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25" name="Imagen 24" descr="Logotipo_negro_UNIVERSIDADE_DE_VIGO.png">
              <a:extLst>
                <a:ext uri="{FF2B5EF4-FFF2-40B4-BE49-F238E27FC236}">
                  <a16:creationId xmlns:a16="http://schemas.microsoft.com/office/drawing/2014/main" id="{884A87FB-DEA3-4D2C-8496-1AE0CE9C4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517C9D5F-B980-4A3F-A165-A81A9734F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C0519AC9-7077-4817-95CD-3BF1FC77A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  <p:pic>
        <p:nvPicPr>
          <p:cNvPr id="6" name="Imagen 5" descr="Un sartén con comida dentro&#10;&#10;Descripción generada automáticamente con confianza baja">
            <a:extLst>
              <a:ext uri="{FF2B5EF4-FFF2-40B4-BE49-F238E27FC236}">
                <a16:creationId xmlns:a16="http://schemas.microsoft.com/office/drawing/2014/main" id="{4E035386-6321-46B4-BB6C-09BC02E945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81284" y="1450962"/>
            <a:ext cx="6781208" cy="425414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n 28" descr="Texto&#10;&#10;Descripción generada automáticamente con confianza media">
            <a:extLst>
              <a:ext uri="{FF2B5EF4-FFF2-40B4-BE49-F238E27FC236}">
                <a16:creationId xmlns:a16="http://schemas.microsoft.com/office/drawing/2014/main" id="{D062BC14-C04C-438A-B13C-F10DCFE51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grpSp>
        <p:nvGrpSpPr>
          <p:cNvPr id="20" name="Grupo 19">
            <a:extLst>
              <a:ext uri="{FF2B5EF4-FFF2-40B4-BE49-F238E27FC236}">
                <a16:creationId xmlns:a16="http://schemas.microsoft.com/office/drawing/2014/main" id="{085F6E35-CD2E-4499-BC8F-14CB8F822ADC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21" name="Imagen 20" descr="Logotipo_negro_UNIVERSIDADE_DE_VIGO.png">
              <a:extLst>
                <a:ext uri="{FF2B5EF4-FFF2-40B4-BE49-F238E27FC236}">
                  <a16:creationId xmlns:a16="http://schemas.microsoft.com/office/drawing/2014/main" id="{D51B577B-72B5-4460-9174-C45934604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1E2A4CE9-BFE3-4F37-9AFB-71ACB5D868B3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5E3F5D3D-D15E-44BF-B72C-68C08133FB4E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344CFF84-7A86-40F9-9800-46BCBFE402C3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43C15959-9A36-4C52-853A-FB0F4EC647E2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28" name="Imagen 27" descr="Logotipo_negro_UNIVERSIDADE_DE_VIGO.png">
              <a:extLst>
                <a:ext uri="{FF2B5EF4-FFF2-40B4-BE49-F238E27FC236}">
                  <a16:creationId xmlns:a16="http://schemas.microsoft.com/office/drawing/2014/main" id="{7DEEC036-D5F2-4245-A646-2B6784137F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30" name="Imagen 29">
              <a:extLst>
                <a:ext uri="{FF2B5EF4-FFF2-40B4-BE49-F238E27FC236}">
                  <a16:creationId xmlns:a16="http://schemas.microsoft.com/office/drawing/2014/main" id="{41047F05-7C4E-464F-9864-E1FFCBB2F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31" name="Imagen 30">
              <a:extLst>
                <a:ext uri="{FF2B5EF4-FFF2-40B4-BE49-F238E27FC236}">
                  <a16:creationId xmlns:a16="http://schemas.microsoft.com/office/drawing/2014/main" id="{11BF75AB-33FF-48DF-A9F3-724E4E347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  <p:pic>
        <p:nvPicPr>
          <p:cNvPr id="14" name="Imagen 13">
            <a:extLst>
              <a:ext uri="{FF2B5EF4-FFF2-40B4-BE49-F238E27FC236}">
                <a16:creationId xmlns:a16="http://schemas.microsoft.com/office/drawing/2014/main" id="{86135D59-88E9-4339-B3E9-2B5F82DB0C3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 bwMode="auto">
          <a:xfrm>
            <a:off x="2695074" y="1490557"/>
            <a:ext cx="7833553" cy="3438256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FF908C93-D96F-4AEF-85BF-E7D6A115D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4185"/>
            <a:ext cx="12192000" cy="1143000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66248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    La órbita correcta del satélite</a:t>
            </a:r>
            <a:endParaRPr lang="es-ES_tradnl" b="1" dirty="0">
              <a:solidFill>
                <a:srgbClr val="662483"/>
              </a:solidFill>
              <a:latin typeface="Helvetica"/>
              <a:cs typeface="Helvetica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587C52AC-EB4C-40D8-B805-1B86E1430650}"/>
              </a:ext>
            </a:extLst>
          </p:cNvPr>
          <p:cNvSpPr txBox="1"/>
          <p:nvPr/>
        </p:nvSpPr>
        <p:spPr>
          <a:xfrm>
            <a:off x="326571" y="2855742"/>
            <a:ext cx="65640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ES" sz="4000" b="1" i="1" u="none" strike="noStrike" kern="1200" cap="none" spc="0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e </a:t>
            </a:r>
            <a:r>
              <a:rPr kumimoji="0" lang="es-ES" sz="4000" b="1" u="none" strike="noStrike" kern="1200" cap="none" spc="0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= 0,6</a:t>
            </a:r>
            <a:endParaRPr lang="es-ES" sz="40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2D7E269-7F6A-47FB-AC82-7F6806E45D8A}"/>
              </a:ext>
            </a:extLst>
          </p:cNvPr>
          <p:cNvSpPr txBox="1"/>
          <p:nvPr/>
        </p:nvSpPr>
        <p:spPr>
          <a:xfrm>
            <a:off x="2543243" y="5095870"/>
            <a:ext cx="811732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400" b="1" i="1" u="sng" dirty="0">
                <a:solidFill>
                  <a:schemeClr val="hlink"/>
                </a:solidFill>
                <a:latin typeface="Helvetica Neue"/>
                <a:hlinkClick r:id="rId8"/>
              </a:rPr>
              <a:t>https://www.geogebra.org/m/smhkut8r</a:t>
            </a:r>
            <a:endParaRPr lang="es-ES" sz="3400" b="1" i="1" u="sng" dirty="0">
              <a:solidFill>
                <a:schemeClr val="hlink"/>
              </a:solidFill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8406081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n 27" descr="Diagrama&#10;&#10;Descripción generada automáticamente">
            <a:extLst>
              <a:ext uri="{FF2B5EF4-FFF2-40B4-BE49-F238E27FC236}">
                <a16:creationId xmlns:a16="http://schemas.microsoft.com/office/drawing/2014/main" id="{FA9C4980-60CE-44F2-9F54-3EFCB17B0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780" y="1890374"/>
            <a:ext cx="3229291" cy="346805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84185"/>
            <a:ext cx="12192000" cy="1143000"/>
          </a:xfrm>
        </p:spPr>
        <p:txBody>
          <a:bodyPr>
            <a:normAutofit/>
          </a:bodyPr>
          <a:lstStyle/>
          <a:p>
            <a:r>
              <a:rPr lang="es-ES_tradnl" sz="4200" b="1" dirty="0">
                <a:solidFill>
                  <a:srgbClr val="662483"/>
                </a:solidFill>
                <a:latin typeface="Helvetica"/>
                <a:cs typeface="Helvetica"/>
              </a:rPr>
              <a:t>    Reto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F3BC295-D313-4E9F-A7F6-1E77E035702F}"/>
              </a:ext>
            </a:extLst>
          </p:cNvPr>
          <p:cNvSpPr txBox="1"/>
          <p:nvPr/>
        </p:nvSpPr>
        <p:spPr>
          <a:xfrm>
            <a:off x="3083571" y="1441230"/>
            <a:ext cx="9391408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600" b="1" dirty="0">
                <a:latin typeface="Helvetica"/>
                <a:cs typeface="Helvetica"/>
              </a:rPr>
              <a:t>En el del Observatorio Astronómico de </a:t>
            </a:r>
            <a:r>
              <a:rPr lang="es-ES" sz="2600" b="1" dirty="0" err="1">
                <a:latin typeface="Helvetica"/>
                <a:cs typeface="Helvetica"/>
              </a:rPr>
              <a:t>Forcarei</a:t>
            </a:r>
            <a:r>
              <a:rPr lang="es-ES" sz="2600" b="1" dirty="0">
                <a:latin typeface="Helvetica"/>
                <a:cs typeface="Helvetica"/>
              </a:rPr>
              <a:t> </a:t>
            </a:r>
          </a:p>
          <a:p>
            <a:pPr algn="ctr"/>
            <a:r>
              <a:rPr lang="es-ES" sz="2600" b="1" dirty="0">
                <a:latin typeface="Helvetica"/>
                <a:cs typeface="Helvetica"/>
              </a:rPr>
              <a:t>están estudiando tres astros del Sistema Solar. </a:t>
            </a:r>
            <a:endParaRPr lang="es-ES_tradnl" sz="2600" b="1" dirty="0">
              <a:latin typeface="Helvetica"/>
              <a:cs typeface="Helvetica"/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14738B37-285F-41DF-BC9C-57E81DF28A4D}"/>
              </a:ext>
            </a:extLst>
          </p:cNvPr>
          <p:cNvGrpSpPr/>
          <p:nvPr/>
        </p:nvGrpSpPr>
        <p:grpSpPr>
          <a:xfrm>
            <a:off x="9718606" y="3540570"/>
            <a:ext cx="1726226" cy="2672188"/>
            <a:chOff x="8702290" y="865886"/>
            <a:chExt cx="1726226" cy="2672188"/>
          </a:xfrm>
        </p:grpSpPr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id="{D9E58340-C03F-4B58-BDA6-26EDC15BC2AC}"/>
                </a:ext>
              </a:extLst>
            </p:cNvPr>
            <p:cNvSpPr txBox="1"/>
            <p:nvPr/>
          </p:nvSpPr>
          <p:spPr>
            <a:xfrm>
              <a:off x="8702290" y="1137417"/>
              <a:ext cx="1109895" cy="2400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5000" dirty="0">
                  <a:solidFill>
                    <a:srgbClr val="662483"/>
                  </a:solidFill>
                  <a:latin typeface="Herculanum"/>
                  <a:cs typeface="Herculanum"/>
                </a:rPr>
                <a:t>?</a:t>
              </a: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BFC01628-1B75-4F7C-88D5-79AF3A8A133B}"/>
                </a:ext>
              </a:extLst>
            </p:cNvPr>
            <p:cNvSpPr txBox="1"/>
            <p:nvPr/>
          </p:nvSpPr>
          <p:spPr>
            <a:xfrm>
              <a:off x="9318621" y="865886"/>
              <a:ext cx="1109895" cy="2400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5000" dirty="0">
                  <a:solidFill>
                    <a:srgbClr val="009FE3"/>
                  </a:solidFill>
                  <a:latin typeface="Herculanum"/>
                  <a:cs typeface="Herculanum"/>
                </a:rPr>
                <a:t>?</a:t>
              </a:r>
            </a:p>
          </p:txBody>
        </p:sp>
      </p:grpSp>
      <p:pic>
        <p:nvPicPr>
          <p:cNvPr id="20" name="Imagen 19" descr="Texto&#10;&#10;Descripción generada automáticamente con confianza media">
            <a:extLst>
              <a:ext uri="{FF2B5EF4-FFF2-40B4-BE49-F238E27FC236}">
                <a16:creationId xmlns:a16="http://schemas.microsoft.com/office/drawing/2014/main" id="{B963CFE8-0388-4026-A89A-F9B7CACCC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E47A9D76-61E5-46C4-98FC-1B3642A02987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18" name="Imagen 17" descr="Logotipo_negro_UNIVERSIDADE_DE_VIGO.png">
              <a:extLst>
                <a:ext uri="{FF2B5EF4-FFF2-40B4-BE49-F238E27FC236}">
                  <a16:creationId xmlns:a16="http://schemas.microsoft.com/office/drawing/2014/main" id="{401E0264-3D17-4692-897E-D5C17D872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E4DA21AE-98E6-42D0-94FC-7D1C422EC6A5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64F1DCF9-B8D9-4E13-8BDB-5D66657377EE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72D45EB9-750B-427B-A992-C8FEB98576DA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00E6E19F-6AE6-4BE8-B2AD-2FCDD97D179C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25" name="Imagen 24" descr="Logotipo_negro_UNIVERSIDADE_DE_VIGO.png">
              <a:extLst>
                <a:ext uri="{FF2B5EF4-FFF2-40B4-BE49-F238E27FC236}">
                  <a16:creationId xmlns:a16="http://schemas.microsoft.com/office/drawing/2014/main" id="{ED65F8A2-05DA-4A86-9676-B4E654508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26" name="Imagen 25">
              <a:extLst>
                <a:ext uri="{FF2B5EF4-FFF2-40B4-BE49-F238E27FC236}">
                  <a16:creationId xmlns:a16="http://schemas.microsoft.com/office/drawing/2014/main" id="{351D564A-6228-4925-B2C1-B75FB02B2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25ED119D-9431-4BA3-B6DF-EBC5F82AB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  <p:pic>
        <p:nvPicPr>
          <p:cNvPr id="9" name="Imagen 8">
            <a:extLst>
              <a:ext uri="{FF2B5EF4-FFF2-40B4-BE49-F238E27FC236}">
                <a16:creationId xmlns:a16="http://schemas.microsoft.com/office/drawing/2014/main" id="{096A1570-A1F1-4244-B5BE-76A44755DD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8744" y="2484892"/>
            <a:ext cx="9621062" cy="1859077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B55B4FB1-CF22-4195-9463-3B50BCE7AECA}"/>
              </a:ext>
            </a:extLst>
          </p:cNvPr>
          <p:cNvSpPr txBox="1"/>
          <p:nvPr/>
        </p:nvSpPr>
        <p:spPr>
          <a:xfrm>
            <a:off x="4388205" y="4329364"/>
            <a:ext cx="42705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sz="3600" b="1" dirty="0">
                <a:solidFill>
                  <a:srgbClr val="009FE3"/>
                </a:solidFill>
                <a:latin typeface="Helvetica"/>
                <a:cs typeface="Helvetica"/>
              </a:rPr>
              <a:t>¿Quién es quién?</a:t>
            </a:r>
            <a:endParaRPr lang="es-ES" sz="3600" dirty="0">
              <a:solidFill>
                <a:srgbClr val="009FE3"/>
              </a:solidFill>
            </a:endParaRP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D386894D-49A1-4CD6-8062-F9275C15BBD8}"/>
              </a:ext>
            </a:extLst>
          </p:cNvPr>
          <p:cNvSpPr txBox="1"/>
          <p:nvPr/>
        </p:nvSpPr>
        <p:spPr>
          <a:xfrm>
            <a:off x="1261788" y="5224757"/>
            <a:ext cx="101138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i="1" dirty="0">
                <a:latin typeface="Helvetica"/>
                <a:cs typeface="Helvetica"/>
                <a:hlinkClick r:id="rId9"/>
              </a:rPr>
              <a:t>telocuentanlasmatematicas.admin@uvigo.es</a:t>
            </a:r>
            <a:endParaRPr lang="es-ES" sz="2400" b="1" i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54189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4D3D48D9-15F7-49CE-94E5-6905D80AF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594" y="4721934"/>
            <a:ext cx="3474725" cy="1750393"/>
          </a:xfrm>
          <a:prstGeom prst="rect">
            <a:avLst/>
          </a:prstGeom>
        </p:spPr>
      </p:pic>
      <p:pic>
        <p:nvPicPr>
          <p:cNvPr id="16" name="Imagen 15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5918C841-4F5C-416F-A204-24CE56B0D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8637" y="1064426"/>
            <a:ext cx="3474725" cy="2638467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981200" y="1166021"/>
            <a:ext cx="8229600" cy="4525963"/>
          </a:xfrm>
        </p:spPr>
        <p:txBody>
          <a:bodyPr>
            <a:normAutofit/>
          </a:bodyPr>
          <a:lstStyle/>
          <a:p>
            <a:pPr marL="0" algn="ctr">
              <a:buNone/>
            </a:pPr>
            <a:endParaRPr lang="es-ES_tradnl" sz="2800" b="1" dirty="0">
              <a:latin typeface="Helvetica"/>
              <a:cs typeface="Helvetica"/>
            </a:endParaRPr>
          </a:p>
          <a:p>
            <a:pPr marL="0" algn="ctr">
              <a:buNone/>
            </a:pPr>
            <a:endParaRPr lang="es-ES_tradnl" sz="2800" b="1" dirty="0">
              <a:latin typeface="Helvetica"/>
              <a:cs typeface="Helvetica"/>
            </a:endParaRPr>
          </a:p>
          <a:p>
            <a:pPr marL="0" algn="ctr">
              <a:buNone/>
            </a:pPr>
            <a:endParaRPr lang="es-ES_tradnl" sz="2800" b="1" dirty="0">
              <a:latin typeface="Helvetica"/>
              <a:cs typeface="Helvetica"/>
            </a:endParaRPr>
          </a:p>
          <a:p>
            <a:pPr marL="0" algn="ctr">
              <a:buNone/>
            </a:pPr>
            <a:endParaRPr lang="es-ES_tradnl" sz="2800" b="1" dirty="0">
              <a:latin typeface="Helvetica"/>
              <a:cs typeface="Helvetica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1847083" y="4677273"/>
            <a:ext cx="8719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/>
              <a:t>Patrocina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456094" y="4677273"/>
            <a:ext cx="8203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/>
              <a:t>Organiza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8222271" y="4721934"/>
            <a:ext cx="18803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dirty="0"/>
              <a:t>Con la colaboración de </a:t>
            </a:r>
          </a:p>
        </p:txBody>
      </p:sp>
      <p:pic>
        <p:nvPicPr>
          <p:cNvPr id="11" name="Imagen 10" descr="Logotipo_negro_UNIVERSIDADE_DE_VI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2751" y="5254323"/>
            <a:ext cx="2443863" cy="539256"/>
          </a:xfrm>
          <a:prstGeom prst="rect">
            <a:avLst/>
          </a:prstGeom>
        </p:spPr>
      </p:pic>
      <p:pic>
        <p:nvPicPr>
          <p:cNvPr id="8" name="Imagen 7" descr="Dibujo con letras blancas&#10;&#10;Descripción generada automáticamente con confianza media">
            <a:extLst>
              <a:ext uri="{FF2B5EF4-FFF2-40B4-BE49-F238E27FC236}">
                <a16:creationId xmlns:a16="http://schemas.microsoft.com/office/drawing/2014/main" id="{ADCD63FA-91BC-479D-B858-52D037FDAC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55488" y="5253274"/>
            <a:ext cx="1441850" cy="64015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84185"/>
            <a:ext cx="12192000" cy="1143000"/>
          </a:xfrm>
        </p:spPr>
        <p:txBody>
          <a:bodyPr/>
          <a:lstStyle/>
          <a:p>
            <a:r>
              <a:rPr lang="es-ES" b="1" dirty="0">
                <a:solidFill>
                  <a:srgbClr val="66248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órbita terrestre</a:t>
            </a:r>
            <a:endParaRPr lang="es-ES_tradnl" b="1" dirty="0">
              <a:solidFill>
                <a:srgbClr val="662483"/>
              </a:solidFill>
              <a:latin typeface="Helvetica"/>
              <a:cs typeface="Helvetica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64029" y="1559362"/>
            <a:ext cx="4566877" cy="511486"/>
          </a:xfrm>
        </p:spPr>
        <p:txBody>
          <a:bodyPr>
            <a:normAutofit/>
          </a:bodyPr>
          <a:lstStyle/>
          <a:p>
            <a:pPr marL="0" algn="just">
              <a:buNone/>
            </a:pPr>
            <a:endParaRPr lang="es-ES_tradnl" sz="1000" b="1" i="1" dirty="0">
              <a:latin typeface="Helvetica"/>
              <a:cs typeface="Helvetica"/>
            </a:endParaRPr>
          </a:p>
          <a:p>
            <a:pPr marL="114300" lvl="0" indent="63500" algn="just">
              <a:lnSpc>
                <a:spcPct val="150000"/>
              </a:lnSpc>
              <a:spcBef>
                <a:spcPts val="560"/>
              </a:spcBef>
              <a:buClr>
                <a:schemeClr val="dk1"/>
              </a:buClr>
              <a:buSzPts val="2800"/>
              <a:buNone/>
            </a:pPr>
            <a:endParaRPr lang="es-ES_tradnl" sz="2800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114300" lvl="0" indent="63500" algn="just">
              <a:lnSpc>
                <a:spcPct val="150000"/>
              </a:lnSpc>
              <a:spcBef>
                <a:spcPts val="560"/>
              </a:spcBef>
              <a:buClr>
                <a:schemeClr val="dk1"/>
              </a:buClr>
              <a:buSzPts val="2800"/>
              <a:buNone/>
            </a:pPr>
            <a:endParaRPr lang="es-ES_tradnl" sz="2800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algn="just">
              <a:buNone/>
            </a:pPr>
            <a:endParaRPr lang="es-ES_tradnl" sz="2800" i="1" dirty="0">
              <a:latin typeface="Helvetica"/>
              <a:cs typeface="Helvetica"/>
            </a:endParaRPr>
          </a:p>
        </p:txBody>
      </p:sp>
      <p:pic>
        <p:nvPicPr>
          <p:cNvPr id="22" name="Imagen 21" descr="Texto&#10;&#10;Descripción generada automáticamente con confianza media">
            <a:extLst>
              <a:ext uri="{FF2B5EF4-FFF2-40B4-BE49-F238E27FC236}">
                <a16:creationId xmlns:a16="http://schemas.microsoft.com/office/drawing/2014/main" id="{1C51A7FA-F9FB-4628-B014-86E90738B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953503" y="4898289"/>
            <a:ext cx="8306761" cy="833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4300" lvl="0" indent="-114300" algn="ctr">
              <a:lnSpc>
                <a:spcPct val="150000"/>
              </a:lnSpc>
              <a:spcBef>
                <a:spcPts val="640"/>
              </a:spcBef>
              <a:buClr>
                <a:srgbClr val="009FE3"/>
              </a:buClr>
              <a:buSzPts val="3200"/>
              <a:buNone/>
            </a:pPr>
            <a:r>
              <a:rPr lang="es-ES_tradnl" sz="3600" b="1" dirty="0">
                <a:solidFill>
                  <a:srgbClr val="009FE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¿Qué movimiento describe la Tierra?</a:t>
            </a:r>
            <a:endParaRPr lang="es-ES_tradnl" sz="3600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5872" y="1370698"/>
            <a:ext cx="4640255" cy="3355479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92700A93-FA7E-46DB-A561-C1B832A62272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17" name="Imagen 16" descr="Logotipo_negro_UNIVERSIDADE_DE_VIGO.png">
              <a:extLst>
                <a:ext uri="{FF2B5EF4-FFF2-40B4-BE49-F238E27FC236}">
                  <a16:creationId xmlns:a16="http://schemas.microsoft.com/office/drawing/2014/main" id="{8D758121-B860-48F7-A96F-9441039C09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AE279A0F-FBBA-42C3-96C0-379DE54BE58F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A246536A-3A2E-4600-A950-6BDDCD250CB5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8D4C12C9-EBCC-4ABD-BDB6-6C08A728CC5C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AB378163-FF1F-4CE7-AF7D-9058BD7398E4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25" name="Imagen 24" descr="Logotipo_negro_UNIVERSIDADE_DE_VIGO.png">
              <a:extLst>
                <a:ext uri="{FF2B5EF4-FFF2-40B4-BE49-F238E27FC236}">
                  <a16:creationId xmlns:a16="http://schemas.microsoft.com/office/drawing/2014/main" id="{884A87FB-DEA3-4D2C-8496-1AE0CE9C4D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517C9D5F-B980-4A3F-A165-A81A9734F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C0519AC9-7077-4817-95CD-3BF1FC77A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343315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888" y="274638"/>
            <a:ext cx="12192000" cy="1143000"/>
          </a:xfrm>
        </p:spPr>
        <p:txBody>
          <a:bodyPr/>
          <a:lstStyle/>
          <a:p>
            <a:r>
              <a:rPr lang="es-ES" b="1" dirty="0" err="1">
                <a:solidFill>
                  <a:srgbClr val="66248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GeoGebra</a:t>
            </a:r>
            <a:endParaRPr lang="es-ES_tradnl" b="1" dirty="0">
              <a:solidFill>
                <a:srgbClr val="662483"/>
              </a:solidFill>
              <a:latin typeface="Helvetica"/>
              <a:cs typeface="Helvetica"/>
            </a:endParaRPr>
          </a:p>
        </p:txBody>
      </p:sp>
      <p:pic>
        <p:nvPicPr>
          <p:cNvPr id="20" name="Imagen 19" descr="Texto&#10;&#10;Descripción generada automáticamente con confianza media">
            <a:extLst>
              <a:ext uri="{FF2B5EF4-FFF2-40B4-BE49-F238E27FC236}">
                <a16:creationId xmlns:a16="http://schemas.microsoft.com/office/drawing/2014/main" id="{71EE411C-171F-4A01-884E-270D5ADD3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pic>
        <p:nvPicPr>
          <p:cNvPr id="16" name="Google Shape;145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773252" y="1702177"/>
            <a:ext cx="2845907" cy="284590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36;p4"/>
          <p:cNvSpPr txBox="1">
            <a:spLocks/>
          </p:cNvSpPr>
          <p:nvPr/>
        </p:nvSpPr>
        <p:spPr>
          <a:xfrm>
            <a:off x="528822" y="2204608"/>
            <a:ext cx="8381002" cy="37234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7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s-ES" sz="3400" b="1" dirty="0">
                <a:latin typeface="Helvetica Neue"/>
                <a:ea typeface="Helvetica Neue"/>
                <a:cs typeface="Helvetica Neue"/>
                <a:sym typeface="Helvetica Neue"/>
              </a:rPr>
              <a:t>Vamos a usar el software </a:t>
            </a:r>
            <a:r>
              <a:rPr lang="es-ES" sz="3400" b="1" dirty="0" err="1">
                <a:latin typeface="Helvetica Neue"/>
                <a:ea typeface="Helvetica Neue"/>
                <a:cs typeface="Helvetica Neue"/>
                <a:sym typeface="Helvetica Neue"/>
              </a:rPr>
              <a:t>GeoGebra</a:t>
            </a:r>
            <a:endParaRPr lang="es-ES" sz="3400" b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 algn="just">
              <a:spcBef>
                <a:spcPts val="434"/>
              </a:spcBef>
              <a:buClr>
                <a:schemeClr val="dk1"/>
              </a:buClr>
              <a:buSzPct val="100000"/>
              <a:buFont typeface="Arial"/>
              <a:buNone/>
            </a:pPr>
            <a:endParaRPr lang="es-ES" sz="3400" b="1" i="1" dirty="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>
              <a:buNone/>
            </a:pPr>
            <a:r>
              <a:rPr lang="es-ES" sz="3400" b="1" i="1" u="sng" dirty="0">
                <a:solidFill>
                  <a:schemeClr val="hlink"/>
                </a:solidFill>
                <a:latin typeface="Helvetica Neue"/>
                <a:hlinkClick r:id="rId5"/>
              </a:rPr>
              <a:t>https://www.geogebra.org/m/tqfktucj</a:t>
            </a:r>
            <a:endParaRPr lang="es-ES" sz="3400" b="1" i="1" u="sng" dirty="0">
              <a:solidFill>
                <a:schemeClr val="hlink"/>
              </a:solidFill>
              <a:latin typeface="Helvetica Neue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A74454B5-303E-4BCA-A55A-C58B0409C265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19" name="Imagen 18" descr="Logotipo_negro_UNIVERSIDADE_DE_VIGO.png">
              <a:extLst>
                <a:ext uri="{FF2B5EF4-FFF2-40B4-BE49-F238E27FC236}">
                  <a16:creationId xmlns:a16="http://schemas.microsoft.com/office/drawing/2014/main" id="{EE6A87B3-7B17-4E8A-A8D1-2C2241C27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62C94F85-2510-4D90-B6F0-D2A1AEFB81B1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696D25DB-6459-431F-BD83-65A1DA0918F0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E8DB0C2F-7595-400E-88C1-DD88CC4F009A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ECB3FD7B-560A-49F2-A710-37A5DBD51864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33" name="Imagen 32" descr="Logotipo_negro_UNIVERSIDADE_DE_VIGO.png">
              <a:extLst>
                <a:ext uri="{FF2B5EF4-FFF2-40B4-BE49-F238E27FC236}">
                  <a16:creationId xmlns:a16="http://schemas.microsoft.com/office/drawing/2014/main" id="{9850CCAB-5EB6-43DE-ABC9-ECD2E26CA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3612C960-C6B1-410C-BE2C-5475D3097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35" name="Imagen 34">
              <a:extLst>
                <a:ext uri="{FF2B5EF4-FFF2-40B4-BE49-F238E27FC236}">
                  <a16:creationId xmlns:a16="http://schemas.microsoft.com/office/drawing/2014/main" id="{2FD34925-99EB-493B-87FD-172D46492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63149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Mano alzada.png"/>
          <p:cNvPicPr>
            <a:picLocks noChangeAspect="1"/>
          </p:cNvPicPr>
          <p:nvPr/>
        </p:nvPicPr>
        <p:blipFill rotWithShape="1">
          <a:blip r:embed="rId3"/>
          <a:srcRect t="11162" b="11264"/>
          <a:stretch/>
        </p:blipFill>
        <p:spPr>
          <a:xfrm>
            <a:off x="4269038" y="1482257"/>
            <a:ext cx="7536084" cy="413477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84185"/>
            <a:ext cx="12192000" cy="1143000"/>
          </a:xfrm>
        </p:spPr>
        <p:txBody>
          <a:bodyPr/>
          <a:lstStyle/>
          <a:p>
            <a:r>
              <a:rPr lang="es-ES" b="1" dirty="0">
                <a:solidFill>
                  <a:srgbClr val="66248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órbita terrestre</a:t>
            </a:r>
            <a:endParaRPr lang="es-ES_tradnl" b="1" dirty="0">
              <a:solidFill>
                <a:srgbClr val="662483"/>
              </a:solidFill>
              <a:latin typeface="Helvetica"/>
              <a:cs typeface="Helvetica"/>
            </a:endParaRPr>
          </a:p>
        </p:txBody>
      </p:sp>
      <p:pic>
        <p:nvPicPr>
          <p:cNvPr id="20" name="Imagen 19" descr="Texto&#10;&#10;Descripción generada automáticamente con confianza media">
            <a:extLst>
              <a:ext uri="{FF2B5EF4-FFF2-40B4-BE49-F238E27FC236}">
                <a16:creationId xmlns:a16="http://schemas.microsoft.com/office/drawing/2014/main" id="{66F17D78-AECB-41AA-809C-E7761BD3B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" t="897" r="-228" b="-897"/>
          <a:stretch/>
        </p:blipFill>
        <p:spPr>
          <a:xfrm>
            <a:off x="807328" y="1659379"/>
            <a:ext cx="2470350" cy="2511182"/>
          </a:xfrm>
          <a:prstGeom prst="rect">
            <a:avLst/>
          </a:prstGeom>
        </p:spPr>
      </p:pic>
      <p:sp>
        <p:nvSpPr>
          <p:cNvPr id="18" name="Google Shape;375;p18"/>
          <p:cNvSpPr/>
          <p:nvPr/>
        </p:nvSpPr>
        <p:spPr>
          <a:xfrm>
            <a:off x="3025588" y="1908960"/>
            <a:ext cx="1243450" cy="430722"/>
          </a:xfrm>
          <a:prstGeom prst="leftArrow">
            <a:avLst>
              <a:gd name="adj1" fmla="val 39602"/>
              <a:gd name="adj2" fmla="val 54677"/>
            </a:avLst>
          </a:prstGeom>
          <a:solidFill>
            <a:srgbClr val="662483"/>
          </a:soli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B17BE852-1054-48C4-A350-A441A8C2277E}"/>
              </a:ext>
            </a:extLst>
          </p:cNvPr>
          <p:cNvSpPr/>
          <p:nvPr/>
        </p:nvSpPr>
        <p:spPr>
          <a:xfrm>
            <a:off x="653143" y="3124200"/>
            <a:ext cx="2470350" cy="555171"/>
          </a:xfrm>
          <a:prstGeom prst="ellipse">
            <a:avLst/>
          </a:prstGeom>
          <a:noFill/>
          <a:ln w="38100">
            <a:solidFill>
              <a:srgbClr val="66248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78754CB1-7939-41B9-BEEC-07AC9B95E517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21" name="Imagen 20" descr="Logotipo_negro_UNIVERSIDADE_DE_VIGO.png">
              <a:extLst>
                <a:ext uri="{FF2B5EF4-FFF2-40B4-BE49-F238E27FC236}">
                  <a16:creationId xmlns:a16="http://schemas.microsoft.com/office/drawing/2014/main" id="{2AFB6B5E-2484-4FB3-B2F1-F13EEF120F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FD161045-898A-44F2-BFFC-F4B7DA191D0D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EA813D53-3669-47F7-89A0-3DD7DDB0CD6A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id="{58F03627-54C1-4768-8EFB-310414DFC758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id="{B8D898FC-2669-48A1-A5E3-61988374C3BC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35" name="Imagen 34" descr="Logotipo_negro_UNIVERSIDADE_DE_VIGO.png">
              <a:extLst>
                <a:ext uri="{FF2B5EF4-FFF2-40B4-BE49-F238E27FC236}">
                  <a16:creationId xmlns:a16="http://schemas.microsoft.com/office/drawing/2014/main" id="{84909CF4-A920-4276-B612-08F09419B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EB04D334-F61C-4B98-BE61-EB6F10056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37" name="Imagen 36">
              <a:extLst>
                <a:ext uri="{FF2B5EF4-FFF2-40B4-BE49-F238E27FC236}">
                  <a16:creationId xmlns:a16="http://schemas.microsoft.com/office/drawing/2014/main" id="{FD5C2A55-ECF6-43CB-AF79-20160FA26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569789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84185"/>
            <a:ext cx="12192000" cy="1143000"/>
          </a:xfrm>
        </p:spPr>
        <p:txBody>
          <a:bodyPr/>
          <a:lstStyle/>
          <a:p>
            <a:r>
              <a:rPr lang="es-ES" b="1" dirty="0">
                <a:solidFill>
                  <a:srgbClr val="66248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órbita terrestre</a:t>
            </a:r>
            <a:endParaRPr lang="es-ES_tradnl" b="1" dirty="0">
              <a:solidFill>
                <a:srgbClr val="662483"/>
              </a:solidFill>
              <a:latin typeface="Helvetica"/>
              <a:cs typeface="Helvetica"/>
            </a:endParaRPr>
          </a:p>
        </p:txBody>
      </p:sp>
      <p:pic>
        <p:nvPicPr>
          <p:cNvPr id="20" name="Imagen 19" descr="Texto&#10;&#10;Descripción generada automáticamente con confianza media">
            <a:extLst>
              <a:ext uri="{FF2B5EF4-FFF2-40B4-BE49-F238E27FC236}">
                <a16:creationId xmlns:a16="http://schemas.microsoft.com/office/drawing/2014/main" id="{F60363F5-2AA0-478F-B8CC-1449B2842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26134" y="3244135"/>
            <a:ext cx="406233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 dirty="0">
                <a:solidFill>
                  <a:srgbClr val="009FE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¡Es una elipse!</a:t>
            </a:r>
            <a:endParaRPr lang="es-ES" sz="4400" dirty="0"/>
          </a:p>
        </p:txBody>
      </p:sp>
      <p:pic>
        <p:nvPicPr>
          <p:cNvPr id="15" name="Imagen 14" descr="elipse tierra so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0069" y="1427185"/>
            <a:ext cx="5585797" cy="4428000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B127F157-2684-4199-8194-D36F3591D48B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17" name="Imagen 16" descr="Logotipo_negro_UNIVERSIDADE_DE_VIGO.png">
              <a:extLst>
                <a:ext uri="{FF2B5EF4-FFF2-40B4-BE49-F238E27FC236}">
                  <a16:creationId xmlns:a16="http://schemas.microsoft.com/office/drawing/2014/main" id="{EFAD74B2-4733-40B2-B747-6A4B1741F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B9CE35A3-503B-4F83-8895-1B5AB8BFC7E5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615FF985-2325-4FF3-9B3C-1F5426AAD4CF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C799325B-5287-474A-B27A-C410E813C0AA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472113E9-DE32-42A3-B833-CE0B84117816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27" name="Imagen 26" descr="Logotipo_negro_UNIVERSIDADE_DE_VIGO.png">
              <a:extLst>
                <a:ext uri="{FF2B5EF4-FFF2-40B4-BE49-F238E27FC236}">
                  <a16:creationId xmlns:a16="http://schemas.microsoft.com/office/drawing/2014/main" id="{979D0139-A695-4DE5-BBA8-BAB4F21BD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33" name="Imagen 32">
              <a:extLst>
                <a:ext uri="{FF2B5EF4-FFF2-40B4-BE49-F238E27FC236}">
                  <a16:creationId xmlns:a16="http://schemas.microsoft.com/office/drawing/2014/main" id="{0A3CFE81-5CB9-4265-B762-AC0740CE1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34" name="Imagen 33">
              <a:extLst>
                <a:ext uri="{FF2B5EF4-FFF2-40B4-BE49-F238E27FC236}">
                  <a16:creationId xmlns:a16="http://schemas.microsoft.com/office/drawing/2014/main" id="{FBA793C7-A33E-49AE-8281-6AA0331E4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822459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84185"/>
            <a:ext cx="12192000" cy="1143000"/>
          </a:xfrm>
        </p:spPr>
        <p:txBody>
          <a:bodyPr/>
          <a:lstStyle/>
          <a:p>
            <a:r>
              <a:rPr lang="es-ES" b="1" dirty="0">
                <a:solidFill>
                  <a:srgbClr val="66248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Ejes de la elipse</a:t>
            </a:r>
            <a:endParaRPr lang="es-ES_tradnl" b="1" dirty="0">
              <a:solidFill>
                <a:srgbClr val="662483"/>
              </a:solidFill>
              <a:latin typeface="Helvetica"/>
              <a:cs typeface="Helvetica"/>
            </a:endParaRPr>
          </a:p>
        </p:txBody>
      </p:sp>
      <p:pic>
        <p:nvPicPr>
          <p:cNvPr id="24" name="Imagen 23" descr="Texto&#10;&#10;Descripción generada automáticamente con confianza media">
            <a:extLst>
              <a:ext uri="{FF2B5EF4-FFF2-40B4-BE49-F238E27FC236}">
                <a16:creationId xmlns:a16="http://schemas.microsoft.com/office/drawing/2014/main" id="{387C7C30-F0DD-4BAD-B05B-41A09E368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pic>
        <p:nvPicPr>
          <p:cNvPr id="14" name="Imagen 13" descr="elipse ejes foco.png"/>
          <p:cNvPicPr>
            <a:picLocks noChangeAspect="1"/>
          </p:cNvPicPr>
          <p:nvPr/>
        </p:nvPicPr>
        <p:blipFill rotWithShape="1">
          <a:blip r:embed="rId4"/>
          <a:srcRect l="16117" t="13620" r="9013" b="11452"/>
          <a:stretch/>
        </p:blipFill>
        <p:spPr>
          <a:xfrm>
            <a:off x="5441071" y="1346785"/>
            <a:ext cx="5607572" cy="4448728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CEE4896E-62E3-48BF-AD19-23D4CBA430D6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15" name="Imagen 14" descr="Logotipo_negro_UNIVERSIDADE_DE_VIGO.png">
              <a:extLst>
                <a:ext uri="{FF2B5EF4-FFF2-40B4-BE49-F238E27FC236}">
                  <a16:creationId xmlns:a16="http://schemas.microsoft.com/office/drawing/2014/main" id="{A6DA6697-F1E9-4330-8C89-8B997D08D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DAE32440-D220-4D61-925C-D2B8C4E8FFC7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29C536F8-10FB-483C-9B98-C7AE4AA7BF45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60F1AAA2-10AE-4DAD-A2B0-894347AD5575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42ADE574-D085-4717-A978-304F593B4762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20" name="Imagen 19" descr="Logotipo_negro_UNIVERSIDADE_DE_VIGO.png">
              <a:extLst>
                <a:ext uri="{FF2B5EF4-FFF2-40B4-BE49-F238E27FC236}">
                  <a16:creationId xmlns:a16="http://schemas.microsoft.com/office/drawing/2014/main" id="{A7323A1A-0904-4CBC-9CF2-EE29D1511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428600E3-685A-4C40-B2E6-9F3BA260D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A57E0B88-F521-4D62-88A3-82F01D915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  <p:sp>
        <p:nvSpPr>
          <p:cNvPr id="23" name="CuadroTexto 22">
            <a:extLst>
              <a:ext uri="{FF2B5EF4-FFF2-40B4-BE49-F238E27FC236}">
                <a16:creationId xmlns:a16="http://schemas.microsoft.com/office/drawing/2014/main" id="{AF33FAF4-807A-4646-B863-A55A4A8DC36D}"/>
              </a:ext>
            </a:extLst>
          </p:cNvPr>
          <p:cNvSpPr txBox="1"/>
          <p:nvPr/>
        </p:nvSpPr>
        <p:spPr>
          <a:xfrm>
            <a:off x="6751090" y="2384811"/>
            <a:ext cx="14830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/>
              <a:t>Eje menor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14407A80-E98C-4396-8AB3-38E27BB92D7C}"/>
              </a:ext>
            </a:extLst>
          </p:cNvPr>
          <p:cNvSpPr txBox="1"/>
          <p:nvPr/>
        </p:nvSpPr>
        <p:spPr>
          <a:xfrm>
            <a:off x="8606249" y="3092791"/>
            <a:ext cx="1452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b="1" dirty="0">
                <a:solidFill>
                  <a:srgbClr val="009FE3"/>
                </a:solidFill>
              </a:rPr>
              <a:t>Eje mayor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65E6323-4EBA-4BA3-AFE8-1076ADD781C3}"/>
              </a:ext>
            </a:extLst>
          </p:cNvPr>
          <p:cNvSpPr txBox="1"/>
          <p:nvPr/>
        </p:nvSpPr>
        <p:spPr>
          <a:xfrm>
            <a:off x="731897" y="2930209"/>
            <a:ext cx="3820278" cy="997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4300" lvl="0" indent="-114300" algn="ctr">
              <a:lnSpc>
                <a:spcPct val="150000"/>
              </a:lnSpc>
              <a:spcBef>
                <a:spcPts val="0"/>
              </a:spcBef>
              <a:buClr>
                <a:srgbClr val="009FE3"/>
              </a:buClr>
              <a:buSzPts val="3200"/>
              <a:buNone/>
            </a:pPr>
            <a:r>
              <a:rPr lang="es-ES" sz="4400" b="1" dirty="0">
                <a:solidFill>
                  <a:srgbClr val="009FE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¡Es simétrica!</a:t>
            </a:r>
            <a:endParaRPr lang="es-ES" sz="4400" dirty="0"/>
          </a:p>
        </p:txBody>
      </p:sp>
    </p:spTree>
    <p:extLst>
      <p:ext uri="{BB962C8B-B14F-4D97-AF65-F5344CB8AC3E}">
        <p14:creationId xmlns:p14="http://schemas.microsoft.com/office/powerpoint/2010/main" val="1930516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84185"/>
            <a:ext cx="12192000" cy="1143000"/>
          </a:xfrm>
        </p:spPr>
        <p:txBody>
          <a:bodyPr/>
          <a:lstStyle/>
          <a:p>
            <a:r>
              <a:rPr lang="es-ES" b="1" dirty="0">
                <a:solidFill>
                  <a:srgbClr val="66248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simetría de la elipse</a:t>
            </a:r>
            <a:endParaRPr lang="es-ES_tradnl" b="1" dirty="0">
              <a:solidFill>
                <a:srgbClr val="662483"/>
              </a:solidFill>
              <a:latin typeface="Helvetica"/>
              <a:cs typeface="Helvetica"/>
            </a:endParaRPr>
          </a:p>
        </p:txBody>
      </p:sp>
      <p:pic>
        <p:nvPicPr>
          <p:cNvPr id="24" name="Imagen 23" descr="Texto&#10;&#10;Descripción generada automáticamente con confianza media">
            <a:extLst>
              <a:ext uri="{FF2B5EF4-FFF2-40B4-BE49-F238E27FC236}">
                <a16:creationId xmlns:a16="http://schemas.microsoft.com/office/drawing/2014/main" id="{387C7C30-F0DD-4BAD-B05B-41A09E368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CEE4896E-62E3-48BF-AD19-23D4CBA430D6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15" name="Imagen 14" descr="Logotipo_negro_UNIVERSIDADE_DE_VIGO.png">
              <a:extLst>
                <a:ext uri="{FF2B5EF4-FFF2-40B4-BE49-F238E27FC236}">
                  <a16:creationId xmlns:a16="http://schemas.microsoft.com/office/drawing/2014/main" id="{A6DA6697-F1E9-4330-8C89-8B997D08D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DAE32440-D220-4D61-925C-D2B8C4E8FFC7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29C536F8-10FB-483C-9B98-C7AE4AA7BF45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60F1AAA2-10AE-4DAD-A2B0-894347AD5575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42ADE574-D085-4717-A978-304F593B4762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20" name="Imagen 19" descr="Logotipo_negro_UNIVERSIDADE_DE_VIGO.png">
              <a:extLst>
                <a:ext uri="{FF2B5EF4-FFF2-40B4-BE49-F238E27FC236}">
                  <a16:creationId xmlns:a16="http://schemas.microsoft.com/office/drawing/2014/main" id="{A7323A1A-0904-4CBC-9CF2-EE29D1511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428600E3-685A-4C40-B2E6-9F3BA260D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A57E0B88-F521-4D62-88A3-82F01D915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  <p:pic>
        <p:nvPicPr>
          <p:cNvPr id="23" name="Imagen 22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884141D0-7A67-49B3-8FEA-76460F7D6C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9711" y="1458146"/>
            <a:ext cx="6168921" cy="4361152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6099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84185"/>
            <a:ext cx="12192000" cy="1143000"/>
          </a:xfrm>
        </p:spPr>
        <p:txBody>
          <a:bodyPr/>
          <a:lstStyle/>
          <a:p>
            <a:r>
              <a:rPr lang="es-ES" b="1" dirty="0">
                <a:solidFill>
                  <a:srgbClr val="662483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¿Otro foco?</a:t>
            </a:r>
            <a:endParaRPr lang="es-ES_tradnl" b="1" dirty="0">
              <a:solidFill>
                <a:srgbClr val="662483"/>
              </a:solidFill>
              <a:latin typeface="Helvetica"/>
              <a:cs typeface="Helvetica"/>
            </a:endParaRPr>
          </a:p>
        </p:txBody>
      </p:sp>
      <p:pic>
        <p:nvPicPr>
          <p:cNvPr id="24" name="Imagen 23" descr="Texto&#10;&#10;Descripción generada automáticamente con confianza media">
            <a:extLst>
              <a:ext uri="{FF2B5EF4-FFF2-40B4-BE49-F238E27FC236}">
                <a16:creationId xmlns:a16="http://schemas.microsoft.com/office/drawing/2014/main" id="{387C7C30-F0DD-4BAD-B05B-41A09E368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71" y="206857"/>
            <a:ext cx="1710308" cy="1297432"/>
          </a:xfrm>
          <a:prstGeom prst="rect">
            <a:avLst/>
          </a:prstGeom>
        </p:spPr>
      </p:pic>
      <p:pic>
        <p:nvPicPr>
          <p:cNvPr id="14" name="Imagen 13" descr="elipse ejes foco.png"/>
          <p:cNvPicPr>
            <a:picLocks noChangeAspect="1"/>
          </p:cNvPicPr>
          <p:nvPr/>
        </p:nvPicPr>
        <p:blipFill rotWithShape="1">
          <a:blip r:embed="rId4"/>
          <a:srcRect l="16117" t="13620" r="9013" b="11452"/>
          <a:stretch/>
        </p:blipFill>
        <p:spPr>
          <a:xfrm>
            <a:off x="3296586" y="1346785"/>
            <a:ext cx="5607572" cy="4448728"/>
          </a:xfrm>
          <a:prstGeom prst="rect">
            <a:avLst/>
          </a:prstGeom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CEE4896E-62E3-48BF-AD19-23D4CBA430D6}"/>
              </a:ext>
            </a:extLst>
          </p:cNvPr>
          <p:cNvGrpSpPr/>
          <p:nvPr/>
        </p:nvGrpSpPr>
        <p:grpSpPr>
          <a:xfrm>
            <a:off x="0" y="5928042"/>
            <a:ext cx="12192000" cy="929959"/>
            <a:chOff x="0" y="5928042"/>
            <a:chExt cx="12192000" cy="929959"/>
          </a:xfrm>
          <a:solidFill>
            <a:srgbClr val="662483"/>
          </a:solidFill>
        </p:grpSpPr>
        <p:pic>
          <p:nvPicPr>
            <p:cNvPr id="15" name="Imagen 14" descr="Logotipo_negro_UNIVERSIDADE_DE_VIGO.png">
              <a:extLst>
                <a:ext uri="{FF2B5EF4-FFF2-40B4-BE49-F238E27FC236}">
                  <a16:creationId xmlns:a16="http://schemas.microsoft.com/office/drawing/2014/main" id="{A6DA6697-F1E9-4330-8C89-8B997D08D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6225873" y="6203195"/>
              <a:ext cx="2324359" cy="512891"/>
            </a:xfrm>
            <a:prstGeom prst="rect">
              <a:avLst/>
            </a:prstGeom>
            <a:grpFill/>
          </p:spPr>
        </p:pic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DAE32440-D220-4D61-925C-D2B8C4E8FFC7}"/>
                </a:ext>
              </a:extLst>
            </p:cNvPr>
            <p:cNvSpPr/>
            <p:nvPr/>
          </p:nvSpPr>
          <p:spPr>
            <a:xfrm>
              <a:off x="0" y="5928042"/>
              <a:ext cx="12192000" cy="929959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FF7E4B"/>
                </a:solidFill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29C536F8-10FB-483C-9B98-C7AE4AA7BF45}"/>
                </a:ext>
              </a:extLst>
            </p:cNvPr>
            <p:cNvSpPr txBox="1"/>
            <p:nvPr/>
          </p:nvSpPr>
          <p:spPr>
            <a:xfrm>
              <a:off x="8128397" y="5946866"/>
              <a:ext cx="1696664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Con la colaboración de</a:t>
              </a:r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60F1AAA2-10AE-4DAD-A2B0-894347AD5575}"/>
                </a:ext>
              </a:extLst>
            </p:cNvPr>
            <p:cNvSpPr txBox="1"/>
            <p:nvPr/>
          </p:nvSpPr>
          <p:spPr>
            <a:xfrm>
              <a:off x="4552175" y="5945923"/>
              <a:ext cx="877452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Organiza</a:t>
              </a:r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42ADE574-D085-4717-A978-304F593B4762}"/>
                </a:ext>
              </a:extLst>
            </p:cNvPr>
            <p:cNvSpPr txBox="1"/>
            <p:nvPr/>
          </p:nvSpPr>
          <p:spPr>
            <a:xfrm>
              <a:off x="504509" y="5964797"/>
              <a:ext cx="1458865" cy="215444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s-ES" sz="800" dirty="0">
                  <a:solidFill>
                    <a:schemeClr val="bg1"/>
                  </a:solidFill>
                </a:rPr>
                <a:t>Patrocina</a:t>
              </a:r>
            </a:p>
          </p:txBody>
        </p:sp>
        <p:pic>
          <p:nvPicPr>
            <p:cNvPr id="20" name="Imagen 19" descr="Logotipo_negro_UNIVERSIDADE_DE_VIGO.png">
              <a:extLst>
                <a:ext uri="{FF2B5EF4-FFF2-40B4-BE49-F238E27FC236}">
                  <a16:creationId xmlns:a16="http://schemas.microsoft.com/office/drawing/2014/main" id="{A7323A1A-0904-4CBC-9CF2-EE29D1511C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1"/>
                <a:srgbClr val="FFF1C1"/>
              </a:duotone>
            </a:blip>
            <a:stretch>
              <a:fillRect/>
            </a:stretch>
          </p:blipFill>
          <p:spPr>
            <a:xfrm>
              <a:off x="9231290" y="6212581"/>
              <a:ext cx="2324359" cy="512891"/>
            </a:xfrm>
            <a:prstGeom prst="rect">
              <a:avLst/>
            </a:prstGeom>
            <a:grpFill/>
          </p:spPr>
        </p:pic>
        <p:pic>
          <p:nvPicPr>
            <p:cNvPr id="21" name="Imagen 20">
              <a:extLst>
                <a:ext uri="{FF2B5EF4-FFF2-40B4-BE49-F238E27FC236}">
                  <a16:creationId xmlns:a16="http://schemas.microsoft.com/office/drawing/2014/main" id="{428600E3-685A-4C40-B2E6-9F3BA260D0E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34952" y="6040713"/>
              <a:ext cx="1827417" cy="730967"/>
            </a:xfrm>
            <a:prstGeom prst="rect">
              <a:avLst/>
            </a:prstGeom>
            <a:grpFill/>
          </p:spPr>
        </p:pic>
        <p:pic>
          <p:nvPicPr>
            <p:cNvPr id="22" name="Imagen 21">
              <a:extLst>
                <a:ext uri="{FF2B5EF4-FFF2-40B4-BE49-F238E27FC236}">
                  <a16:creationId xmlns:a16="http://schemas.microsoft.com/office/drawing/2014/main" id="{A57E0B88-F521-4D62-88A3-82F01D915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32448" y="6320460"/>
              <a:ext cx="1357632" cy="303947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39947552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2404</TotalTime>
  <Words>408</Words>
  <Application>Microsoft Office PowerPoint</Application>
  <PresentationFormat>Panorámica</PresentationFormat>
  <Paragraphs>144</Paragraphs>
  <Slides>22</Slides>
  <Notes>22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9" baseType="lpstr">
      <vt:lpstr>Arial</vt:lpstr>
      <vt:lpstr>Calibri</vt:lpstr>
      <vt:lpstr>Cambria Math</vt:lpstr>
      <vt:lpstr>Helvetica</vt:lpstr>
      <vt:lpstr>Helvetica Neue</vt:lpstr>
      <vt:lpstr>Herculanum</vt:lpstr>
      <vt:lpstr>Tema de Office</vt:lpstr>
      <vt:lpstr>Presentación de PowerPoint</vt:lpstr>
      <vt:lpstr>          Movimientos en el espacio</vt:lpstr>
      <vt:lpstr>La órbita terrestre</vt:lpstr>
      <vt:lpstr>GeoGebra</vt:lpstr>
      <vt:lpstr>La órbita terrestre</vt:lpstr>
      <vt:lpstr>La órbita terrestre</vt:lpstr>
      <vt:lpstr>Ejes de la elipse</vt:lpstr>
      <vt:lpstr>La simetría de la elipse</vt:lpstr>
      <vt:lpstr>¿Otro foco?</vt:lpstr>
      <vt:lpstr>¿Otro foco?</vt:lpstr>
      <vt:lpstr>Perihelio y afelio</vt:lpstr>
      <vt:lpstr>       Lanzamiento de un satélite</vt:lpstr>
      <vt:lpstr>       Forma de las órbitas del satélite</vt:lpstr>
      <vt:lpstr>       Forma de las órbitas del satélite</vt:lpstr>
      <vt:lpstr>       Excentricidad de las órbitas</vt:lpstr>
      <vt:lpstr>       Excentricidad de las órbitas</vt:lpstr>
      <vt:lpstr>       Excentricidad de las órbitas</vt:lpstr>
      <vt:lpstr>       Excentricidad de las órbitas</vt:lpstr>
      <vt:lpstr>       La órbita correcta del satélite</vt:lpstr>
      <vt:lpstr>       La órbita correcta del satélite</vt:lpstr>
      <vt:lpstr>    Reto</vt:lpstr>
      <vt:lpstr>Presentación de PowerPoint</vt:lpstr>
    </vt:vector>
  </TitlesOfParts>
  <Company>USC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Marta</dc:creator>
  <cp:lastModifiedBy>Álvarez Díaz Beatriz</cp:lastModifiedBy>
  <cp:revision>251</cp:revision>
  <cp:lastPrinted>2020-10-31T18:29:40Z</cp:lastPrinted>
  <dcterms:created xsi:type="dcterms:W3CDTF">2020-10-31T16:02:50Z</dcterms:created>
  <dcterms:modified xsi:type="dcterms:W3CDTF">2022-03-04T15:03:56Z</dcterms:modified>
</cp:coreProperties>
</file>