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37"/>
  </p:notesMasterIdLst>
  <p:sldIdLst>
    <p:sldId id="256" r:id="rId2"/>
    <p:sldId id="307" r:id="rId3"/>
    <p:sldId id="308" r:id="rId4"/>
    <p:sldId id="262" r:id="rId5"/>
    <p:sldId id="311" r:id="rId6"/>
    <p:sldId id="260" r:id="rId7"/>
    <p:sldId id="313" r:id="rId8"/>
    <p:sldId id="297" r:id="rId9"/>
    <p:sldId id="314" r:id="rId10"/>
    <p:sldId id="315" r:id="rId11"/>
    <p:sldId id="294" r:id="rId12"/>
    <p:sldId id="316" r:id="rId13"/>
    <p:sldId id="317" r:id="rId14"/>
    <p:sldId id="319" r:id="rId15"/>
    <p:sldId id="320" r:id="rId16"/>
    <p:sldId id="322" r:id="rId17"/>
    <p:sldId id="323" r:id="rId18"/>
    <p:sldId id="293" r:id="rId19"/>
    <p:sldId id="299" r:id="rId20"/>
    <p:sldId id="289" r:id="rId21"/>
    <p:sldId id="288" r:id="rId22"/>
    <p:sldId id="290" r:id="rId23"/>
    <p:sldId id="291" r:id="rId24"/>
    <p:sldId id="265" r:id="rId25"/>
    <p:sldId id="266" r:id="rId26"/>
    <p:sldId id="267" r:id="rId27"/>
    <p:sldId id="268" r:id="rId28"/>
    <p:sldId id="269" r:id="rId29"/>
    <p:sldId id="270" r:id="rId30"/>
    <p:sldId id="300" r:id="rId31"/>
    <p:sldId id="324" r:id="rId32"/>
    <p:sldId id="325" r:id="rId33"/>
    <p:sldId id="326" r:id="rId34"/>
    <p:sldId id="306" r:id="rId35"/>
    <p:sldId id="318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FFCC"/>
    <a:srgbClr val="FF3300"/>
    <a:srgbClr val="FFB64B"/>
    <a:srgbClr val="FF9953"/>
    <a:srgbClr val="FFCC66"/>
    <a:srgbClr val="FFCC00"/>
    <a:srgbClr val="EE7700"/>
    <a:srgbClr val="FF7C5D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833" autoAdjust="0"/>
  </p:normalViewPr>
  <p:slideViewPr>
    <p:cSldViewPr>
      <p:cViewPr>
        <p:scale>
          <a:sx n="81" d="100"/>
          <a:sy n="81" d="100"/>
        </p:scale>
        <p:origin x="-104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07A89-0123-4F5C-8AA5-FCF79903A642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36248-EBC4-415C-9258-DBA113BEA6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79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6248-EBC4-415C-9258-DBA113BEA61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840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5776"/>
            <a:ext cx="5026951" cy="4111751"/>
          </a:xfrm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96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5706B5-C44D-4694-B733-A606F3B79324}" type="slidenum">
              <a:rPr lang="es-ES" altLang="es-ES" sz="1400"/>
              <a:pPr>
                <a:spcBef>
                  <a:spcPct val="0"/>
                </a:spcBef>
              </a:pPr>
              <a:t>32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4096878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5706B5-C44D-4694-B733-A606F3B79324}" type="slidenum">
              <a:rPr lang="es-ES" altLang="es-ES" sz="1400"/>
              <a:pPr>
                <a:spcBef>
                  <a:spcPct val="0"/>
                </a:spcBef>
              </a:pPr>
              <a:t>33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2711339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gl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5706B5-C44D-4694-B733-A606F3B79324}" type="slidenum">
              <a:rPr lang="es-ES" altLang="es-ES" sz="1400"/>
              <a:pPr>
                <a:spcBef>
                  <a:spcPct val="0"/>
                </a:spcBef>
              </a:pPr>
              <a:t>34</a:t>
            </a:fld>
            <a:endParaRPr lang="es-ES" altLang="es-ES" sz="1400"/>
          </a:p>
        </p:txBody>
      </p:sp>
    </p:spTree>
    <p:extLst>
      <p:ext uri="{BB962C8B-B14F-4D97-AF65-F5344CB8AC3E}">
        <p14:creationId xmlns:p14="http://schemas.microsoft.com/office/powerpoint/2010/main" val="60249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91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557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1044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5776"/>
            <a:ext cx="5026951" cy="4111751"/>
          </a:xfrm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819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5776"/>
            <a:ext cx="5026951" cy="4111751"/>
          </a:xfrm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762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5776"/>
            <a:ext cx="5026951" cy="4111751"/>
          </a:xfrm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917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405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5776"/>
            <a:ext cx="5026951" cy="4111751"/>
          </a:xfrm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91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63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0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723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ca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D956-E98A-44FB-9594-084D8DDE8C5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47323447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74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99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93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9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92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35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71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72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472C5-13E9-4110-AAB7-D753A0F99C99}" type="datetimeFigureOut">
              <a:rPr lang="es-ES" smtClean="0"/>
              <a:t>24/04/2017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3B9FE-181B-4025-8089-1B84DBE2A1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41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loisateijeira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s://aprendizajeservicio.net/author/redap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aprendizaxeservizo.blogspot.com.es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oserbatlle.net/" TargetMode="External"/><Relationship Id="rId7" Type="http://schemas.openxmlformats.org/officeDocument/2006/relationships/hyperlink" Target="http://www.zerbikas.es/guias-practica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1M_9xPypb8g" TargetMode="External"/><Relationship Id="rId5" Type="http://schemas.openxmlformats.org/officeDocument/2006/relationships/hyperlink" Target="https://www.youtube.com/watch?v=NrxfiexOkLA" TargetMode="External"/><Relationship Id="rId4" Type="http://schemas.openxmlformats.org/officeDocument/2006/relationships/hyperlink" Target="http://www.zerbikas.e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adellibro.com/libro-aprendizaje-servicio-aps-educacion-y-compromiso-civico/9788478277667/161591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file/d/0BwmG_rAXpAZfQzFoZzJsQmx3VGM/view" TargetMode="External"/><Relationship Id="rId5" Type="http://schemas.openxmlformats.org/officeDocument/2006/relationships/hyperlink" Target="http://dialnet.unirioja.es/ejemplar/379903" TargetMode="External"/><Relationship Id="rId4" Type="http://schemas.openxmlformats.org/officeDocument/2006/relationships/hyperlink" Target="http://www.amazon.es/aprendizaje-servicio-Espa%C3%B1a-revoluci%C3%B3n-pedag%C3%B3gica-necesaria/dp/8428825939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kAKpCgtHhA" TargetMode="External"/><Relationship Id="rId3" Type="http://schemas.openxmlformats.org/officeDocument/2006/relationships/hyperlink" Target="https://www.youtube.com/watch?v=YqVEFMUcjbY" TargetMode="External"/><Relationship Id="rId7" Type="http://schemas.openxmlformats.org/officeDocument/2006/relationships/hyperlink" Target="http://www.tomillo.org/v_portal/informacion/informacionver.asp?cod=490&amp;te=115&amp;idage=1007&amp;vap=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28VQv6eJgP8" TargetMode="External"/><Relationship Id="rId11" Type="http://schemas.openxmlformats.org/officeDocument/2006/relationships/hyperlink" Target="https://aprendizajeservicio.net/premio-aprendizaje-servicio-2015/" TargetMode="External"/><Relationship Id="rId5" Type="http://schemas.openxmlformats.org/officeDocument/2006/relationships/hyperlink" Target="https://www.youtube.com/watch?v=d34isJpu-50" TargetMode="External"/><Relationship Id="rId10" Type="http://schemas.openxmlformats.org/officeDocument/2006/relationships/hyperlink" Target="https://aprendizajeservicio.net/premios-aprendizaje-servicio-2016/" TargetMode="External"/><Relationship Id="rId4" Type="http://schemas.openxmlformats.org/officeDocument/2006/relationships/hyperlink" Target="https://www.dropbox.com/s/4krqw13g3v48o8n/aps%20Arte%20en%20los%20muros%20del%20parvulario.wmv?dl=0" TargetMode="External"/><Relationship Id="rId9" Type="http://schemas.openxmlformats.org/officeDocument/2006/relationships/hyperlink" Target="http://www.conectajoven.org/index.htm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Charo\Documents\Fotos\Fotos estandar\Ull bola de m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7" y="0"/>
            <a:ext cx="91336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957264"/>
              </p:ext>
            </p:extLst>
          </p:nvPr>
        </p:nvGraphicFramePr>
        <p:xfrm>
          <a:off x="251520" y="5085184"/>
          <a:ext cx="8640960" cy="1455312"/>
        </p:xfrm>
        <a:graphic>
          <a:graphicData uri="http://schemas.openxmlformats.org/drawingml/2006/table">
            <a:tbl>
              <a:tblPr/>
              <a:tblGrid>
                <a:gridCol w="8640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55312">
                <a:tc>
                  <a:txBody>
                    <a:bodyPr/>
                    <a:lstStyle/>
                    <a:p>
                      <a:endParaRPr lang="es-ES" sz="1800" b="1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977664"/>
              </p:ext>
            </p:extLst>
          </p:nvPr>
        </p:nvGraphicFramePr>
        <p:xfrm>
          <a:off x="107504" y="4221088"/>
          <a:ext cx="8928992" cy="2468880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99309">
                <a:tc>
                  <a:txBody>
                    <a:bodyPr/>
                    <a:lstStyle/>
                    <a:p>
                      <a:r>
                        <a:rPr lang="gl-ES" sz="5400" dirty="0">
                          <a:solidFill>
                            <a:schemeClr val="bg1"/>
                          </a:solidFill>
                        </a:rPr>
                        <a:t>APRENDIZAXE-SERVIZO:</a:t>
                      </a:r>
                    </a:p>
                    <a:p>
                      <a:r>
                        <a:rPr lang="gl-ES" sz="4800" dirty="0">
                          <a:solidFill>
                            <a:schemeClr val="bg1"/>
                          </a:solidFill>
                        </a:rPr>
                        <a:t>unha</a:t>
                      </a:r>
                      <a:r>
                        <a:rPr lang="gl-ES" sz="4800" baseline="0" dirty="0">
                          <a:solidFill>
                            <a:schemeClr val="bg1"/>
                          </a:solidFill>
                        </a:rPr>
                        <a:t> metodoloxía que funciona</a:t>
                      </a:r>
                    </a:p>
                    <a:p>
                      <a:r>
                        <a:rPr lang="es-ES" sz="1800" b="0" baseline="0" dirty="0">
                          <a:solidFill>
                            <a:schemeClr val="bg1"/>
                          </a:solidFill>
                          <a:effectLst/>
                        </a:rPr>
                        <a:t>Eloísa Teijeira  Bautista</a:t>
                      </a:r>
                    </a:p>
                    <a:p>
                      <a:r>
                        <a:rPr lang="es-ES" sz="1800" b="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hlinkClick r:id="rId4"/>
                        </a:rPr>
                        <a:t>eloisateijeira@gmail.com</a:t>
                      </a:r>
                      <a:endParaRPr lang="es-ES" sz="1800" b="0" baseline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s-ES" sz="1800" b="0" baseline="0" dirty="0">
                          <a:solidFill>
                            <a:schemeClr val="bg1"/>
                          </a:solidFill>
                          <a:effectLst/>
                        </a:rPr>
                        <a:t>Pontevedra, abril 2017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594160"/>
              </p:ext>
            </p:extLst>
          </p:nvPr>
        </p:nvGraphicFramePr>
        <p:xfrm>
          <a:off x="429491" y="332509"/>
          <a:ext cx="8257309" cy="6234546"/>
        </p:xfrm>
        <a:graphic>
          <a:graphicData uri="http://schemas.openxmlformats.org/drawingml/2006/table">
            <a:tbl>
              <a:tblPr/>
              <a:tblGrid>
                <a:gridCol w="8257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34546">
                <a:tc>
                  <a:txBody>
                    <a:bodyPr/>
                    <a:lstStyle/>
                    <a:p>
                      <a:endParaRPr lang="gl-ES" dirty="0"/>
                    </a:p>
                    <a:p>
                      <a:pPr algn="ctr"/>
                      <a:r>
                        <a:rPr lang="gl-ES" sz="5400" dirty="0">
                          <a:solidFill>
                            <a:srgbClr val="0070C0"/>
                          </a:solidFill>
                        </a:rPr>
                        <a:t>Unha práctica para</a:t>
                      </a:r>
                      <a:r>
                        <a:rPr lang="gl-ES" sz="5400" baseline="0" dirty="0">
                          <a:solidFill>
                            <a:srgbClr val="0070C0"/>
                          </a:solidFill>
                        </a:rPr>
                        <a:t> alumnado de tódalas as idades...e máis alá.</a:t>
                      </a:r>
                      <a:endParaRPr lang="gl-ES" sz="5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45" y="3038663"/>
            <a:ext cx="720080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332656"/>
            <a:ext cx="8676456" cy="52322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</a:rPr>
              <a:t>CUALIDADES CRÍTICAS DA APRENDIZAXE-SERVIZO (</a:t>
            </a:r>
            <a:r>
              <a:rPr lang="es-E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</a:rPr>
              <a:t>ApS</a:t>
            </a:r>
            <a:r>
              <a:rPr lang="es-E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CCFF"/>
                </a:solidFill>
              </a:rPr>
              <a:t>)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760440"/>
              </p:ext>
            </p:extLst>
          </p:nvPr>
        </p:nvGraphicFramePr>
        <p:xfrm>
          <a:off x="450761" y="1403797"/>
          <a:ext cx="2321039" cy="723900"/>
        </p:xfrm>
        <a:graphic>
          <a:graphicData uri="http://schemas.openxmlformats.org/drawingml/2006/table">
            <a:tbl>
              <a:tblPr/>
              <a:tblGrid>
                <a:gridCol w="2321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5043">
                <a:tc>
                  <a:txBody>
                    <a:bodyPr/>
                    <a:lstStyle/>
                    <a:p>
                      <a:r>
                        <a:rPr lang="es-ES" sz="2800" dirty="0">
                          <a:solidFill>
                            <a:srgbClr val="0070C0"/>
                          </a:solidFill>
                        </a:rPr>
                        <a:t>IMPLICACIÓN</a:t>
                      </a:r>
                      <a:r>
                        <a:rPr lang="es-ES" dirty="0">
                          <a:solidFill>
                            <a:srgbClr val="0070C0"/>
                          </a:solidFill>
                        </a:rPr>
                        <a:t> DO ALUMNADO</a:t>
                      </a:r>
                      <a:r>
                        <a:rPr lang="es-ES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251160"/>
              </p:ext>
            </p:extLst>
          </p:nvPr>
        </p:nvGraphicFramePr>
        <p:xfrm>
          <a:off x="286522" y="2852936"/>
          <a:ext cx="2053230" cy="929640"/>
        </p:xfrm>
        <a:graphic>
          <a:graphicData uri="http://schemas.openxmlformats.org/drawingml/2006/table">
            <a:tbl>
              <a:tblPr/>
              <a:tblGrid>
                <a:gridCol w="2053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5043">
                <a:tc>
                  <a:txBody>
                    <a:bodyPr/>
                    <a:lstStyle/>
                    <a:p>
                      <a:r>
                        <a:rPr lang="es-ES" sz="2800" dirty="0">
                          <a:solidFill>
                            <a:srgbClr val="0070C0"/>
                          </a:solidFill>
                        </a:rPr>
                        <a:t>REFLEXIÓN: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solidFill>
                            <a:srgbClr val="0070C0"/>
                          </a:solidFill>
                        </a:rPr>
                        <a:t>o</a:t>
                      </a:r>
                      <a:r>
                        <a:rPr lang="es-ES" baseline="0" dirty="0">
                          <a:solidFill>
                            <a:srgbClr val="0070C0"/>
                          </a:solidFill>
                        </a:rPr>
                        <a:t> que aprendo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>
                          <a:solidFill>
                            <a:srgbClr val="0070C0"/>
                          </a:solidFill>
                        </a:rPr>
                        <a:t>o que vivo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114431"/>
              </p:ext>
            </p:extLst>
          </p:nvPr>
        </p:nvGraphicFramePr>
        <p:xfrm>
          <a:off x="6516216" y="1444392"/>
          <a:ext cx="2305272" cy="944880"/>
        </p:xfrm>
        <a:graphic>
          <a:graphicData uri="http://schemas.openxmlformats.org/drawingml/2006/table">
            <a:tbl>
              <a:tblPr/>
              <a:tblGrid>
                <a:gridCol w="2305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5043">
                <a:tc>
                  <a:txBody>
                    <a:bodyPr/>
                    <a:lstStyle/>
                    <a:p>
                      <a:r>
                        <a:rPr lang="es-ES" sz="2800" dirty="0">
                          <a:solidFill>
                            <a:srgbClr val="0070C0"/>
                          </a:solidFill>
                        </a:rPr>
                        <a:t>PENSAMENTO CRÍTICO</a:t>
                      </a:r>
                      <a:endParaRPr lang="es-ES" sz="1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838252"/>
              </p:ext>
            </p:extLst>
          </p:nvPr>
        </p:nvGraphicFramePr>
        <p:xfrm>
          <a:off x="237923" y="4725144"/>
          <a:ext cx="2664296" cy="1577340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5043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70C0"/>
                          </a:solidFill>
                        </a:rPr>
                        <a:t>Visión de </a:t>
                      </a:r>
                      <a:r>
                        <a:rPr lang="es-ES" sz="2800" dirty="0">
                          <a:solidFill>
                            <a:srgbClr val="0070C0"/>
                          </a:solidFill>
                        </a:rPr>
                        <a:t>RECIPROCIDADE, RESPECTO</a:t>
                      </a:r>
                      <a:r>
                        <a:rPr lang="es-ES" sz="2800" baseline="0" dirty="0">
                          <a:solidFill>
                            <a:srgbClr val="0070C0"/>
                          </a:solidFill>
                        </a:rPr>
                        <a:t> E GRATITUDE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47281"/>
              </p:ext>
            </p:extLst>
          </p:nvPr>
        </p:nvGraphicFramePr>
        <p:xfrm>
          <a:off x="6520838" y="5445224"/>
          <a:ext cx="2376264" cy="723900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5043">
                <a:tc>
                  <a:txBody>
                    <a:bodyPr/>
                    <a:lstStyle/>
                    <a:p>
                      <a:r>
                        <a:rPr lang="es-ES" sz="2800" dirty="0">
                          <a:solidFill>
                            <a:srgbClr val="0070C0"/>
                          </a:solidFill>
                        </a:rPr>
                        <a:t>COMPROMISO</a:t>
                      </a:r>
                      <a:r>
                        <a:rPr lang="es-ES" sz="28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s-ES" baseline="0" dirty="0" err="1">
                          <a:solidFill>
                            <a:srgbClr val="0070C0"/>
                          </a:solidFill>
                        </a:rPr>
                        <a:t>co</a:t>
                      </a:r>
                      <a:r>
                        <a:rPr lang="es-ES" baseline="0" dirty="0">
                          <a:solidFill>
                            <a:srgbClr val="0070C0"/>
                          </a:solidFill>
                        </a:rPr>
                        <a:t> entorno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908756"/>
              </p:ext>
            </p:extLst>
          </p:nvPr>
        </p:nvGraphicFramePr>
        <p:xfrm>
          <a:off x="6295645" y="3515680"/>
          <a:ext cx="2609071" cy="792480"/>
        </p:xfrm>
        <a:graphic>
          <a:graphicData uri="http://schemas.openxmlformats.org/drawingml/2006/table">
            <a:tbl>
              <a:tblPr/>
              <a:tblGrid>
                <a:gridCol w="2609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5043">
                <a:tc>
                  <a:txBody>
                    <a:bodyPr/>
                    <a:lstStyle/>
                    <a:p>
                      <a:r>
                        <a:rPr lang="es-ES" sz="2800" dirty="0">
                          <a:solidFill>
                            <a:srgbClr val="0070C0"/>
                          </a:solidFill>
                        </a:rPr>
                        <a:t>COMPLICIDADES </a:t>
                      </a:r>
                    </a:p>
                    <a:p>
                      <a:r>
                        <a:rPr lang="es-ES" sz="1800" dirty="0">
                          <a:solidFill>
                            <a:srgbClr val="0070C0"/>
                          </a:solidFill>
                        </a:rPr>
                        <a:t>Redes,</a:t>
                      </a:r>
                      <a:r>
                        <a:rPr lang="es-ES" sz="1800" baseline="0" dirty="0">
                          <a:solidFill>
                            <a:srgbClr val="0070C0"/>
                          </a:solidFill>
                        </a:rPr>
                        <a:t> cohesión social.</a:t>
                      </a:r>
                      <a:endParaRPr lang="es-ES" sz="1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472116"/>
              </p:ext>
            </p:extLst>
          </p:nvPr>
        </p:nvGraphicFramePr>
        <p:xfrm>
          <a:off x="3808134" y="5542799"/>
          <a:ext cx="1924995" cy="944880"/>
        </p:xfrm>
        <a:graphic>
          <a:graphicData uri="http://schemas.openxmlformats.org/drawingml/2006/table">
            <a:tbl>
              <a:tblPr/>
              <a:tblGrid>
                <a:gridCol w="19249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5043">
                <a:tc>
                  <a:txBody>
                    <a:bodyPr/>
                    <a:lstStyle/>
                    <a:p>
                      <a:r>
                        <a:rPr lang="es-ES" sz="2800" dirty="0">
                          <a:solidFill>
                            <a:srgbClr val="0070C0"/>
                          </a:solidFill>
                        </a:rPr>
                        <a:t>CIDADANÍA ACTIVA</a:t>
                      </a:r>
                      <a:endParaRPr lang="es-E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300414"/>
              </p:ext>
            </p:extLst>
          </p:nvPr>
        </p:nvGraphicFramePr>
        <p:xfrm>
          <a:off x="3779912" y="3068960"/>
          <a:ext cx="1800200" cy="1097280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25272">
                <a:tc>
                  <a:txBody>
                    <a:bodyPr/>
                    <a:lstStyle/>
                    <a:p>
                      <a:r>
                        <a:rPr lang="es-ES" sz="6600" dirty="0" err="1">
                          <a:solidFill>
                            <a:srgbClr val="0070C0"/>
                          </a:solidFill>
                        </a:rPr>
                        <a:t>ApS</a:t>
                      </a:r>
                      <a:endParaRPr lang="es-ES" sz="6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4" name="Conector recto de flecha 13"/>
          <p:cNvCxnSpPr/>
          <p:nvPr/>
        </p:nvCxnSpPr>
        <p:spPr>
          <a:xfrm>
            <a:off x="2843808" y="1916832"/>
            <a:ext cx="1080120" cy="1296144"/>
          </a:xfrm>
          <a:prstGeom prst="straightConnector1">
            <a:avLst/>
          </a:prstGeom>
          <a:ln>
            <a:solidFill>
              <a:srgbClr val="99CC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5112060" y="2132856"/>
            <a:ext cx="1188132" cy="1130158"/>
          </a:xfrm>
          <a:prstGeom prst="straightConnector1">
            <a:avLst/>
          </a:prstGeom>
          <a:ln>
            <a:solidFill>
              <a:srgbClr val="99CC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 flipV="1">
            <a:off x="2483768" y="3386336"/>
            <a:ext cx="1440160" cy="258688"/>
          </a:xfrm>
          <a:prstGeom prst="straightConnector1">
            <a:avLst/>
          </a:prstGeom>
          <a:ln>
            <a:solidFill>
              <a:srgbClr val="99CC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>
            <a:off x="2987824" y="4005064"/>
            <a:ext cx="1152128" cy="720080"/>
          </a:xfrm>
          <a:prstGeom prst="straightConnector1">
            <a:avLst/>
          </a:prstGeom>
          <a:ln>
            <a:solidFill>
              <a:srgbClr val="99CC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4572000" y="4149080"/>
            <a:ext cx="0" cy="1296144"/>
          </a:xfrm>
          <a:prstGeom prst="straightConnector1">
            <a:avLst/>
          </a:prstGeom>
          <a:ln>
            <a:solidFill>
              <a:srgbClr val="99CC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5310082" y="3645024"/>
            <a:ext cx="846094" cy="216024"/>
          </a:xfrm>
          <a:prstGeom prst="straightConnector1">
            <a:avLst/>
          </a:prstGeom>
          <a:ln>
            <a:solidFill>
              <a:srgbClr val="99CC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5004048" y="4149080"/>
            <a:ext cx="1800200" cy="1152128"/>
          </a:xfrm>
          <a:prstGeom prst="straightConnector1">
            <a:avLst/>
          </a:prstGeom>
          <a:ln>
            <a:solidFill>
              <a:srgbClr val="99CC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81293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005789"/>
              </p:ext>
            </p:extLst>
          </p:nvPr>
        </p:nvGraphicFramePr>
        <p:xfrm>
          <a:off x="339436" y="663530"/>
          <a:ext cx="6032764" cy="3749040"/>
        </p:xfrm>
        <a:graphic>
          <a:graphicData uri="http://schemas.openxmlformats.org/drawingml/2006/table">
            <a:tbl>
              <a:tblPr/>
              <a:tblGrid>
                <a:gridCol w="6032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554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gl-ES" sz="2400" b="1" u="sng" dirty="0">
                          <a:solidFill>
                            <a:schemeClr val="bg1"/>
                          </a:solidFill>
                        </a:rPr>
                        <a:t>PROXECTOS INTEGRADOS</a:t>
                      </a:r>
                      <a:r>
                        <a:rPr lang="gl-ES" sz="2400" b="1" u="sng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gl-ES" sz="2400" b="1" baseline="0" dirty="0">
                          <a:solidFill>
                            <a:schemeClr val="bg1"/>
                          </a:solidFill>
                        </a:rPr>
                        <a:t>QUE IMPULSAN A ADQUISICIÓN E MELLORA DE:</a:t>
                      </a:r>
                    </a:p>
                    <a:p>
                      <a:pPr marL="6858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gl-ES" sz="2400" b="1" dirty="0">
                          <a:solidFill>
                            <a:schemeClr val="bg1"/>
                          </a:solidFill>
                        </a:rPr>
                        <a:t>COÑECEMENTOS.</a:t>
                      </a:r>
                    </a:p>
                    <a:p>
                      <a:pPr marL="6858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gl-ES" sz="2400" b="1" dirty="0">
                          <a:solidFill>
                            <a:schemeClr val="bg1"/>
                          </a:solidFill>
                        </a:rPr>
                        <a:t>HABILIDADES.</a:t>
                      </a:r>
                    </a:p>
                    <a:p>
                      <a:pPr marL="6858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gl-ES" sz="2400" b="1" dirty="0">
                          <a:solidFill>
                            <a:schemeClr val="bg1"/>
                          </a:solidFill>
                        </a:rPr>
                        <a:t>DESTREZAS.</a:t>
                      </a:r>
                    </a:p>
                    <a:p>
                      <a:pPr marL="6858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gl-ES" sz="2400" b="1" dirty="0">
                          <a:solidFill>
                            <a:schemeClr val="bg1"/>
                          </a:solidFill>
                        </a:rPr>
                        <a:t>ACTITUDES.</a:t>
                      </a:r>
                    </a:p>
                    <a:p>
                      <a:pPr marL="6858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gl-ES" sz="2400" b="1" dirty="0">
                          <a:solidFill>
                            <a:schemeClr val="bg1"/>
                          </a:solidFill>
                        </a:rPr>
                        <a:t>COMPORTAMENTOS.</a:t>
                      </a:r>
                    </a:p>
                    <a:p>
                      <a:pPr marL="6858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gl-ES" sz="2400" b="1" dirty="0">
                          <a:solidFill>
                            <a:schemeClr val="bg1"/>
                          </a:solidFill>
                        </a:rPr>
                        <a:t>...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gl-ES" sz="2400" b="1" dirty="0">
                          <a:solidFill>
                            <a:schemeClr val="bg1"/>
                          </a:solidFill>
                        </a:rPr>
                        <a:t>PARA SOLUCIONAR</a:t>
                      </a:r>
                      <a:r>
                        <a:rPr lang="gl-ES" sz="2400" b="1" baseline="0" dirty="0">
                          <a:solidFill>
                            <a:schemeClr val="bg1"/>
                          </a:solidFill>
                        </a:rPr>
                        <a:t> PROBLEMAS DA VIDA REAL.</a:t>
                      </a:r>
                      <a:endParaRPr lang="gl-E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463426"/>
              </p:ext>
            </p:extLst>
          </p:nvPr>
        </p:nvGraphicFramePr>
        <p:xfrm>
          <a:off x="415636" y="188640"/>
          <a:ext cx="8077200" cy="504056"/>
        </p:xfrm>
        <a:graphic>
          <a:graphicData uri="http://schemas.openxmlformats.org/drawingml/2006/table">
            <a:tbl>
              <a:tblPr/>
              <a:tblGrid>
                <a:gridCol w="807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gl-ES" sz="2400" b="1" dirty="0">
                          <a:solidFill>
                            <a:srgbClr val="0070C0"/>
                          </a:solidFill>
                        </a:rPr>
                        <a:t>PROXECTOS</a:t>
                      </a:r>
                      <a:r>
                        <a:rPr lang="gl-ES" sz="2400" b="1" baseline="0" dirty="0">
                          <a:solidFill>
                            <a:srgbClr val="0070C0"/>
                          </a:solidFill>
                        </a:rPr>
                        <a:t> CON GRAN POTENCIAL PEDAGÓXICO</a:t>
                      </a:r>
                      <a:endParaRPr lang="gl-E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103885"/>
              </p:ext>
            </p:extLst>
          </p:nvPr>
        </p:nvGraphicFramePr>
        <p:xfrm>
          <a:off x="339436" y="5157192"/>
          <a:ext cx="6536820" cy="1440160"/>
        </p:xfrm>
        <a:graphic>
          <a:graphicData uri="http://schemas.openxmlformats.org/drawingml/2006/table">
            <a:tbl>
              <a:tblPr/>
              <a:tblGrid>
                <a:gridCol w="65368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gl-ES" sz="2400" b="1" dirty="0">
                          <a:solidFill>
                            <a:schemeClr val="bg1"/>
                          </a:solidFill>
                        </a:rPr>
                        <a:t>VINCULACIÓN DE DISTINTAS ÁREAS CURRICULARES. INTERDISCIPLINARIEDADE.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gl-ES" sz="2400" b="1" dirty="0">
                          <a:solidFill>
                            <a:schemeClr val="bg1"/>
                          </a:solidFill>
                        </a:rPr>
                        <a:t>TRABALLO CONXUNTO</a:t>
                      </a:r>
                      <a:r>
                        <a:rPr lang="gl-ES" sz="2400" b="1" baseline="0" dirty="0">
                          <a:solidFill>
                            <a:schemeClr val="bg1"/>
                          </a:solidFill>
                        </a:rPr>
                        <a:t> DO PROFESORADO.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975811"/>
              </p:ext>
            </p:extLst>
          </p:nvPr>
        </p:nvGraphicFramePr>
        <p:xfrm>
          <a:off x="6372200" y="1167587"/>
          <a:ext cx="2592288" cy="1541334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41334">
                <a:tc>
                  <a:txBody>
                    <a:bodyPr/>
                    <a:lstStyle/>
                    <a:p>
                      <a:r>
                        <a:rPr lang="gl-ES" sz="2000" b="1" dirty="0">
                          <a:solidFill>
                            <a:srgbClr val="0070C0"/>
                          </a:solidFill>
                        </a:rPr>
                        <a:t>DESENVOLVEMENTO DE COMPETENCIAS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65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7768" y="1196752"/>
            <a:ext cx="8640960" cy="5120954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_tradn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Identifiquen e analicen </a:t>
            </a:r>
            <a:r>
              <a:rPr lang="es-ES_tradnl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unha</a:t>
            </a:r>
            <a:r>
              <a:rPr lang="es-ES_tradn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necesidade</a:t>
            </a:r>
            <a:r>
              <a:rPr lang="es-ES_tradn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social.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_tradnl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Pensen</a:t>
            </a:r>
            <a:r>
              <a:rPr lang="es-ES_tradn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s-ES_tradnl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servizo</a:t>
            </a:r>
            <a:r>
              <a:rPr lang="es-ES_tradn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poda </a:t>
            </a:r>
            <a:r>
              <a:rPr lang="es-ES_tradnl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contribuír</a:t>
            </a:r>
            <a:r>
              <a:rPr lang="es-ES_tradn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s-ES_tradnl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mellora</a:t>
            </a:r>
            <a:r>
              <a:rPr lang="es-ES_tradn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situación analizada.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_tradnl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Analicen a </a:t>
            </a:r>
            <a:r>
              <a:rPr lang="es-ES_tradnl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aprendizaxe</a:t>
            </a:r>
            <a:r>
              <a:rPr lang="es-ES_tradnl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é necesario </a:t>
            </a:r>
            <a:r>
              <a:rPr lang="es-ES_tradnl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facer</a:t>
            </a:r>
            <a:r>
              <a:rPr lang="es-ES_tradnl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prestar o </a:t>
            </a:r>
            <a:r>
              <a:rPr lang="es-ES_tradnl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servizo</a:t>
            </a:r>
            <a:r>
              <a:rPr lang="es-ES_tradnl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forma competente.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_tradnl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Establezan</a:t>
            </a:r>
            <a:r>
              <a:rPr lang="es-ES_tradnl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alianzas con </a:t>
            </a:r>
            <a:r>
              <a:rPr lang="es-ES_tradnl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axentes</a:t>
            </a:r>
            <a:r>
              <a:rPr lang="es-ES_tradnl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externos.</a:t>
            </a:r>
            <a:endParaRPr lang="es-E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_tradn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Aprendan o necesario para saber responder á demanda.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_tradnl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Deseñen</a:t>
            </a:r>
            <a:r>
              <a:rPr lang="es-ES_tradn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s-ES_tradnl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servizo</a:t>
            </a:r>
            <a:r>
              <a:rPr lang="es-ES_tradn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 planifiquen, organicen,…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_tradn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Realicen o </a:t>
            </a:r>
            <a:r>
              <a:rPr lang="es-ES_tradnl" sz="20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servizo</a:t>
            </a:r>
            <a:r>
              <a:rPr lang="es-ES_tradnl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Celebren </a:t>
            </a:r>
            <a:r>
              <a:rPr lang="es-E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</a:t>
            </a:r>
            <a:r>
              <a:rPr lang="es-ES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destinatarios e </a:t>
            </a:r>
            <a:r>
              <a:rPr lang="es-E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tódolos</a:t>
            </a:r>
            <a:r>
              <a:rPr lang="es-ES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participantes, o </a:t>
            </a:r>
            <a:r>
              <a:rPr lang="es-E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traballo</a:t>
            </a:r>
            <a:r>
              <a:rPr lang="es-ES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realizado.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" sz="2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Avalíen</a:t>
            </a:r>
            <a:r>
              <a:rPr lang="es-ES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todo o proceso.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Difundan a experiencia.</a:t>
            </a:r>
            <a:endParaRPr lang="es-ES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057251"/>
              </p:ext>
            </p:extLst>
          </p:nvPr>
        </p:nvGraphicFramePr>
        <p:xfrm>
          <a:off x="0" y="166255"/>
          <a:ext cx="9036496" cy="822960"/>
        </p:xfrm>
        <a:graphic>
          <a:graphicData uri="http://schemas.openxmlformats.org/drawingml/2006/table">
            <a:tbl>
              <a:tblPr/>
              <a:tblGrid>
                <a:gridCol w="9036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gl-ES" sz="2400" b="1" u="sng" dirty="0">
                          <a:solidFill>
                            <a:srgbClr val="0070C0"/>
                          </a:solidFill>
                        </a:rPr>
                        <a:t>PROXECTOS QUE POTENCIAN O</a:t>
                      </a:r>
                      <a:r>
                        <a:rPr lang="gl-ES" sz="2400" b="1" u="sng" baseline="0" dirty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gl-ES" sz="2400" b="1" u="sng" dirty="0">
                          <a:solidFill>
                            <a:srgbClr val="0070C0"/>
                          </a:solidFill>
                        </a:rPr>
                        <a:t>ROTAGONISMO DO ALUMNADO </a:t>
                      </a:r>
                      <a:r>
                        <a:rPr lang="gl-ES" sz="2400" b="1" dirty="0">
                          <a:solidFill>
                            <a:srgbClr val="0070C0"/>
                          </a:solidFill>
                        </a:rPr>
                        <a:t>PARA QUE, MEDIANTE A REFLEXIÓN E A ACCIÓN: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48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794540"/>
              </p:ext>
            </p:extLst>
          </p:nvPr>
        </p:nvGraphicFramePr>
        <p:xfrm>
          <a:off x="323528" y="980728"/>
          <a:ext cx="8390981" cy="5699760"/>
        </p:xfrm>
        <a:graphic>
          <a:graphicData uri="http://schemas.openxmlformats.org/drawingml/2006/table">
            <a:tbl>
              <a:tblPr/>
              <a:tblGrid>
                <a:gridCol w="8390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78508">
                <a:tc>
                  <a:txBody>
                    <a:bodyPr/>
                    <a:lstStyle/>
                    <a:p>
                      <a:r>
                        <a:rPr lang="gl-ES" sz="4000" dirty="0">
                          <a:solidFill>
                            <a:srgbClr val="0070C0"/>
                          </a:solidFill>
                        </a:rPr>
                        <a:t>ALIANZAS CON :</a:t>
                      </a:r>
                    </a:p>
                    <a:p>
                      <a:endParaRPr lang="gl-ES" sz="400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gl-ES" sz="3600" dirty="0">
                          <a:solidFill>
                            <a:srgbClr val="0070C0"/>
                          </a:solidFill>
                        </a:rPr>
                        <a:t>Entidades sociais.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gl-ES" sz="3600" baseline="0" dirty="0">
                          <a:solidFill>
                            <a:srgbClr val="0070C0"/>
                          </a:solidFill>
                        </a:rPr>
                        <a:t>Centros educativos, comunidades educativas.</a:t>
                      </a:r>
                      <a:endParaRPr lang="gl-ES" sz="360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gl-ES" sz="3600" dirty="0">
                          <a:solidFill>
                            <a:srgbClr val="0070C0"/>
                          </a:solidFill>
                        </a:rPr>
                        <a:t>Fundacións.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gl-ES" sz="3600" dirty="0">
                          <a:solidFill>
                            <a:srgbClr val="0070C0"/>
                          </a:solidFill>
                        </a:rPr>
                        <a:t>Administracións</a:t>
                      </a:r>
                      <a:r>
                        <a:rPr lang="gl-ES" sz="3600" baseline="0" dirty="0">
                          <a:solidFill>
                            <a:srgbClr val="0070C0"/>
                          </a:solidFill>
                        </a:rPr>
                        <a:t> públicas.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gl-ES" sz="3600" baseline="0" dirty="0">
                          <a:solidFill>
                            <a:srgbClr val="0070C0"/>
                          </a:solidFill>
                        </a:rPr>
                        <a:t>Empresas.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gl-ES" sz="3600" baseline="0" dirty="0">
                          <a:solidFill>
                            <a:srgbClr val="0070C0"/>
                          </a:solidFill>
                        </a:rPr>
                        <a:t>Cidadanía.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gl-ES" sz="3600" baseline="0" dirty="0">
                          <a:solidFill>
                            <a:srgbClr val="0070C0"/>
                          </a:solidFill>
                        </a:rPr>
                        <a:t>...</a:t>
                      </a:r>
                      <a:endParaRPr lang="gl-ES" sz="3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14042"/>
              </p:ext>
            </p:extLst>
          </p:nvPr>
        </p:nvGraphicFramePr>
        <p:xfrm>
          <a:off x="0" y="166255"/>
          <a:ext cx="8714509" cy="457200"/>
        </p:xfrm>
        <a:graphic>
          <a:graphicData uri="http://schemas.openxmlformats.org/drawingml/2006/table">
            <a:tbl>
              <a:tblPr/>
              <a:tblGrid>
                <a:gridCol w="87145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gl-ES" sz="2400" b="1" u="sng" dirty="0">
                          <a:solidFill>
                            <a:srgbClr val="0070C0"/>
                          </a:solidFill>
                        </a:rPr>
                        <a:t>PROXECTOS QUE CREAN REDES E CONTRIBÚEN</a:t>
                      </a:r>
                      <a:r>
                        <a:rPr lang="gl-ES" sz="2400" b="1" u="sng" baseline="0" dirty="0">
                          <a:solidFill>
                            <a:srgbClr val="0070C0"/>
                          </a:solidFill>
                        </a:rPr>
                        <a:t> Á COHESIÓN SOCIAL</a:t>
                      </a:r>
                      <a:endParaRPr lang="gl-E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379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165692"/>
              </p:ext>
            </p:extLst>
          </p:nvPr>
        </p:nvGraphicFramePr>
        <p:xfrm>
          <a:off x="155575" y="1767840"/>
          <a:ext cx="8808913" cy="4968240"/>
        </p:xfrm>
        <a:graphic>
          <a:graphicData uri="http://schemas.openxmlformats.org/drawingml/2006/table">
            <a:tbl>
              <a:tblPr/>
              <a:tblGrid>
                <a:gridCol w="8808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76464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PAULO</a:t>
                      </a:r>
                      <a:r>
                        <a:rPr lang="es-ES" sz="2800" b="1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FREIRE: </a:t>
                      </a:r>
                      <a:r>
                        <a:rPr lang="es-ES_tradnl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A defensa da </a:t>
                      </a:r>
                      <a:r>
                        <a:rPr lang="es-ES_tradnl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capacidade</a:t>
                      </a:r>
                      <a:r>
                        <a:rPr lang="es-ES_tradnl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 humano de </a:t>
                      </a:r>
                      <a:r>
                        <a:rPr lang="es-ES_tradnl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avaliar</a:t>
                      </a:r>
                      <a:r>
                        <a:rPr lang="es-ES_tradnl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comparar, elixir, decidir e finalmente </a:t>
                      </a:r>
                      <a:r>
                        <a:rPr lang="es-ES_tradnl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intervir</a:t>
                      </a:r>
                      <a:r>
                        <a:rPr lang="es-ES_tradnl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 mundo, se soñamos </a:t>
                      </a:r>
                      <a:r>
                        <a:rPr lang="es-ES_tradnl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cunha</a:t>
                      </a:r>
                      <a:r>
                        <a:rPr lang="es-ES_tradnl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sociedade</a:t>
                      </a:r>
                      <a:r>
                        <a:rPr lang="es-ES_tradnl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menos agresiva, menos </a:t>
                      </a:r>
                      <a:r>
                        <a:rPr lang="es-ES_tradnl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inxusta</a:t>
                      </a:r>
                      <a:r>
                        <a:rPr lang="es-ES_tradnl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menos violenta, </a:t>
                      </a:r>
                      <a:r>
                        <a:rPr lang="es-ES_tradnl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máis</a:t>
                      </a:r>
                      <a:r>
                        <a:rPr lang="es-ES_tradnl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humana; da </a:t>
                      </a:r>
                      <a:r>
                        <a:rPr lang="es-ES_tradnl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necesidade</a:t>
                      </a:r>
                      <a:r>
                        <a:rPr lang="es-ES_tradnl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dos </a:t>
                      </a:r>
                      <a:r>
                        <a:rPr lang="es-ES_tradnl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nenos</a:t>
                      </a:r>
                      <a:r>
                        <a:rPr lang="es-ES_tradnl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nenas de crecer </a:t>
                      </a:r>
                      <a:r>
                        <a:rPr lang="es-ES_tradnl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exercendo</a:t>
                      </a:r>
                      <a:r>
                        <a:rPr lang="es-ES_tradnl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esa </a:t>
                      </a:r>
                      <a:r>
                        <a:rPr lang="es-ES_tradnl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capacidade</a:t>
                      </a:r>
                      <a:r>
                        <a:rPr lang="es-ES_tradnl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pensar, de indagarse e indagar, de experimentar </a:t>
                      </a:r>
                      <a:r>
                        <a:rPr lang="es-ES_tradnl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hipóteses</a:t>
                      </a:r>
                      <a:r>
                        <a:rPr lang="es-ES_tradnl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acción, de programar e non so de seguir os programas </a:t>
                      </a:r>
                      <a:r>
                        <a:rPr lang="es-ES_tradnl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impostos</a:t>
                      </a:r>
                      <a:r>
                        <a:rPr lang="es-ES_tradnl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…”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(Freire, Pedagogía de la indignación. 2ª carta “Del derecho y el deber de cambiar el mundo”)</a:t>
                      </a:r>
                      <a:r>
                        <a:rPr lang="es-ES" sz="2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gl-ES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13504" y="188640"/>
            <a:ext cx="8057719" cy="461665"/>
          </a:xfrm>
          <a:prstGeom prst="rect">
            <a:avLst/>
          </a:prstGeom>
          <a:solidFill>
            <a:srgbClr val="99CCFF"/>
          </a:solidFill>
        </p:spPr>
        <p:txBody>
          <a:bodyPr wrap="none">
            <a:spAutoFit/>
          </a:bodyPr>
          <a:lstStyle/>
          <a:p>
            <a:r>
              <a:rPr lang="gl-ES" sz="2400" dirty="0">
                <a:solidFill>
                  <a:schemeClr val="bg1"/>
                </a:solidFill>
              </a:rPr>
              <a:t>PROXECTOS QUE EDUCAN EN VALORES E PARA A CONVIVENCIA</a:t>
            </a:r>
          </a:p>
        </p:txBody>
      </p:sp>
      <p:sp>
        <p:nvSpPr>
          <p:cNvPr id="4" name="AutoShape 2" descr="Resultado de imagen de paulo fre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l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702124"/>
            <a:ext cx="17240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24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722332"/>
              </p:ext>
            </p:extLst>
          </p:nvPr>
        </p:nvGraphicFramePr>
        <p:xfrm>
          <a:off x="251520" y="1052736"/>
          <a:ext cx="8640959" cy="5403482"/>
        </p:xfrm>
        <a:graphic>
          <a:graphicData uri="http://schemas.openxmlformats.org/drawingml/2006/table">
            <a:tbl>
              <a:tblPr/>
              <a:tblGrid>
                <a:gridCol w="8640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03482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APRENDIZAXE</a:t>
                      </a:r>
                      <a:r>
                        <a:rPr lang="es-ES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s-ES" sz="2800" u="sng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CIDADANÍA CRÍTICA, ÉTICA E TRANSFORMADORA</a:t>
                      </a:r>
                      <a:r>
                        <a:rPr lang="es-ES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800100" marR="0" lvl="1" indent="-4572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Implicarse no que pasa </a:t>
                      </a:r>
                      <a:r>
                        <a:rPr lang="es-ES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ES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seu</a:t>
                      </a:r>
                      <a:r>
                        <a:rPr lang="es-ES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redor, </a:t>
                      </a:r>
                      <a:r>
                        <a:rPr lang="es-ES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comprometéndose</a:t>
                      </a:r>
                      <a:r>
                        <a:rPr lang="es-ES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800100" marR="0" lvl="1" indent="-4572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Reflexionar sobre o por que da </a:t>
                      </a:r>
                      <a:r>
                        <a:rPr lang="es-ES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necesidade</a:t>
                      </a:r>
                      <a:r>
                        <a:rPr lang="es-ES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social, cuestionando a </a:t>
                      </a:r>
                      <a:r>
                        <a:rPr lang="es-ES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desigualdade</a:t>
                      </a:r>
                      <a:r>
                        <a:rPr lang="es-ES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social.</a:t>
                      </a:r>
                    </a:p>
                    <a:p>
                      <a:pPr marL="800100" marR="0" lvl="1" indent="-4572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Recoñecer</a:t>
                      </a:r>
                      <a:r>
                        <a:rPr lang="es-ES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diversidade</a:t>
                      </a:r>
                      <a:r>
                        <a:rPr lang="es-ES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por en cuestión a </a:t>
                      </a:r>
                      <a:r>
                        <a:rPr lang="es-ES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xustiza</a:t>
                      </a:r>
                      <a:r>
                        <a:rPr lang="es-ES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distributiva.</a:t>
                      </a:r>
                    </a:p>
                    <a:p>
                      <a:pPr marL="800100" marR="0" lvl="1" indent="-4572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Asumir a </a:t>
                      </a:r>
                      <a:r>
                        <a:rPr lang="es-ES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responsabilidade</a:t>
                      </a:r>
                      <a:r>
                        <a:rPr lang="es-ES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actuar para cambiar as </a:t>
                      </a:r>
                      <a:r>
                        <a:rPr lang="es-ES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situacións</a:t>
                      </a:r>
                      <a:r>
                        <a:rPr lang="es-ES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pensar alternativas e </a:t>
                      </a:r>
                      <a:r>
                        <a:rPr lang="es-ES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solucións</a:t>
                      </a:r>
                      <a:r>
                        <a:rPr lang="es-ES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as </a:t>
                      </a:r>
                      <a:r>
                        <a:rPr lang="es-ES" sz="28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melloren</a:t>
                      </a:r>
                      <a:r>
                        <a:rPr lang="es-ES" sz="28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actuar.</a:t>
                      </a:r>
                    </a:p>
                    <a:p>
                      <a:pPr marL="457200" marR="0" lvl="0" indent="-4572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20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395536" y="332656"/>
            <a:ext cx="8057719" cy="461665"/>
          </a:xfrm>
          <a:prstGeom prst="rect">
            <a:avLst/>
          </a:prstGeom>
          <a:solidFill>
            <a:srgbClr val="99CCFF"/>
          </a:solidFill>
        </p:spPr>
        <p:txBody>
          <a:bodyPr wrap="none">
            <a:spAutoFit/>
          </a:bodyPr>
          <a:lstStyle/>
          <a:p>
            <a:r>
              <a:rPr lang="gl-ES" sz="2400" dirty="0">
                <a:solidFill>
                  <a:schemeClr val="bg1"/>
                </a:solidFill>
              </a:rPr>
              <a:t>PROXECTOS QUE EDUCAN EN VALORES E PARA A CONVIVENCIA</a:t>
            </a:r>
          </a:p>
        </p:txBody>
      </p:sp>
    </p:spTree>
    <p:extLst>
      <p:ext uri="{BB962C8B-B14F-4D97-AF65-F5344CB8AC3E}">
        <p14:creationId xmlns:p14="http://schemas.microsoft.com/office/powerpoint/2010/main" val="9632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805697"/>
              </p:ext>
            </p:extLst>
          </p:nvPr>
        </p:nvGraphicFramePr>
        <p:xfrm>
          <a:off x="251520" y="908720"/>
          <a:ext cx="8640959" cy="6126480"/>
        </p:xfrm>
        <a:graphic>
          <a:graphicData uri="http://schemas.openxmlformats.org/drawingml/2006/table">
            <a:tbl>
              <a:tblPr/>
              <a:tblGrid>
                <a:gridCol w="8640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03482">
                <a:tc>
                  <a:txBody>
                    <a:bodyPr/>
                    <a:lstStyle/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400" u="sng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EDUCAR A MIRADA </a:t>
                      </a:r>
                      <a:r>
                        <a:rPr lang="es-ES" sz="24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IDENTIFICAR NECESIDADES SOCIAIS.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400" u="sng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EDUCAR A ACTITUDE </a:t>
                      </a:r>
                      <a:r>
                        <a:rPr lang="es-ES" sz="24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MOSTRAR EMPATÍA E INTERÉS POR CONTRIBUIR </a:t>
                      </a:r>
                      <a:r>
                        <a:rPr lang="es-ES" sz="240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ES" sz="24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CAMBIO NECESARIO.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400" u="sng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EDUCAR A REFLEXIÓN CRÍTICA</a:t>
                      </a:r>
                      <a:r>
                        <a:rPr lang="es-ES" sz="24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ANALIZAR POR QUE EXISTEN ESTAS NECESIDADES NA NOSA SOCIEDADE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400" u="sng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EDUCAR A VONTADE </a:t>
                      </a:r>
                      <a:r>
                        <a:rPr lang="es-ES" sz="24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COMPROMETERSE.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400" u="sng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EDUCAR A RESPONSABILIDADE </a:t>
                      </a:r>
                      <a:r>
                        <a:rPr lang="es-ES" sz="240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SENTIRNOS INMISCUIDOS NO QUE LLE OCORRE ÓS DEMÁIS.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400" u="sng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EDUCAR A COOPERACIÓN.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400" u="sng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EDUCAR A EMPATÍA, A XENEROSIDADE, A SOLIDARIDADE,…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2400" u="sng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s-ES" sz="2400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395536" y="332656"/>
            <a:ext cx="8057719" cy="461665"/>
          </a:xfrm>
          <a:prstGeom prst="rect">
            <a:avLst/>
          </a:prstGeom>
          <a:solidFill>
            <a:srgbClr val="99CCFF"/>
          </a:solidFill>
        </p:spPr>
        <p:txBody>
          <a:bodyPr wrap="none">
            <a:spAutoFit/>
          </a:bodyPr>
          <a:lstStyle/>
          <a:p>
            <a:r>
              <a:rPr lang="gl-ES" sz="2400" dirty="0">
                <a:solidFill>
                  <a:schemeClr val="bg1"/>
                </a:solidFill>
              </a:rPr>
              <a:t>PROXECTOS QUE </a:t>
            </a:r>
            <a:r>
              <a:rPr lang="gl-ES" sz="2400" u="sng" dirty="0">
                <a:solidFill>
                  <a:srgbClr val="0070C0"/>
                </a:solidFill>
              </a:rPr>
              <a:t>EDUCAN EN VALORES </a:t>
            </a:r>
            <a:r>
              <a:rPr lang="gl-ES" sz="2400" dirty="0">
                <a:solidFill>
                  <a:schemeClr val="bg1"/>
                </a:solidFill>
              </a:rPr>
              <a:t>E PARA A CONVIVENCIA</a:t>
            </a:r>
          </a:p>
        </p:txBody>
      </p:sp>
    </p:spTree>
    <p:extLst>
      <p:ext uri="{BB962C8B-B14F-4D97-AF65-F5344CB8AC3E}">
        <p14:creationId xmlns:p14="http://schemas.microsoft.com/office/powerpoint/2010/main" val="2325225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  <a:solidFill>
            <a:srgbClr val="99CCFF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sz="3200" u="sng" dirty="0">
                <a:solidFill>
                  <a:srgbClr val="0070C0"/>
                </a:solidFill>
              </a:rPr>
              <a:t>Visión das posibilidades do grupo. </a:t>
            </a:r>
          </a:p>
          <a:p>
            <a:pPr marL="0" indent="0">
              <a:buNone/>
            </a:pPr>
            <a:r>
              <a:rPr lang="es-ES" sz="3200" dirty="0">
                <a:solidFill>
                  <a:srgbClr val="0070C0"/>
                </a:solidFill>
              </a:rPr>
              <a:t>ANÁLISE DE:</a:t>
            </a:r>
          </a:p>
          <a:p>
            <a:pPr lvl="1"/>
            <a:r>
              <a:rPr lang="es-ES" sz="3200" dirty="0">
                <a:solidFill>
                  <a:srgbClr val="0070C0"/>
                </a:solidFill>
              </a:rPr>
              <a:t>INTERESES DOS/DAS COMPOÑENTES</a:t>
            </a:r>
          </a:p>
          <a:p>
            <a:pPr lvl="1"/>
            <a:r>
              <a:rPr lang="es-ES" sz="3200" dirty="0">
                <a:solidFill>
                  <a:srgbClr val="0070C0"/>
                </a:solidFill>
              </a:rPr>
              <a:t>COMPETENCIAS DOS/DAS COMPOÑENTES</a:t>
            </a:r>
          </a:p>
          <a:p>
            <a:pPr lvl="1"/>
            <a:r>
              <a:rPr lang="es-ES" sz="3200" dirty="0">
                <a:solidFill>
                  <a:srgbClr val="0070C0"/>
                </a:solidFill>
              </a:rPr>
              <a:t>EXPERIENCIA DE PARTICIPACIÓN EN PROXECTOS.</a:t>
            </a:r>
          </a:p>
          <a:p>
            <a:pPr lvl="1"/>
            <a:r>
              <a:rPr lang="es-ES" sz="3200" dirty="0">
                <a:solidFill>
                  <a:srgbClr val="0070C0"/>
                </a:solidFill>
              </a:rPr>
              <a:t>DINÁMICA DO GRUPO (ROLES, LIDERAZGO, XESTIÓN DE CONFLITOS,…)</a:t>
            </a:r>
          </a:p>
          <a:p>
            <a:pPr lvl="1"/>
            <a:r>
              <a:rPr lang="es-ES" sz="3200" dirty="0">
                <a:solidFill>
                  <a:srgbClr val="0070C0"/>
                </a:solidFill>
              </a:rPr>
              <a:t>CLIMA ÉTICO DO GRUPO: VALORES E ACTITUDES COMPARTIDOS.</a:t>
            </a:r>
          </a:p>
          <a:p>
            <a:pPr lvl="1"/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188640"/>
            <a:ext cx="8219256" cy="707886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Deseño</a:t>
            </a:r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de PROXECTOS DE </a:t>
            </a:r>
            <a:r>
              <a:rPr lang="es-E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ApS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5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457200" y="1146220"/>
            <a:ext cx="8229600" cy="5451132"/>
          </a:xfrm>
          <a:solidFill>
            <a:srgbClr val="99CCFF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ES" sz="2800" u="sng" dirty="0">
                <a:solidFill>
                  <a:srgbClr val="0070C0"/>
                </a:solidFill>
              </a:rPr>
              <a:t>Aspectos </a:t>
            </a:r>
            <a:r>
              <a:rPr lang="es-ES" sz="2800" u="sng" dirty="0" err="1">
                <a:solidFill>
                  <a:srgbClr val="0070C0"/>
                </a:solidFill>
              </a:rPr>
              <a:t>pedagóxicos</a:t>
            </a:r>
            <a:r>
              <a:rPr lang="es-ES" sz="2800" u="sng" dirty="0">
                <a:solidFill>
                  <a:srgbClr val="0070C0"/>
                </a:solidFill>
              </a:rPr>
              <a:t> a </a:t>
            </a:r>
            <a:r>
              <a:rPr lang="es-ES" sz="2800" u="sng" dirty="0" err="1">
                <a:solidFill>
                  <a:srgbClr val="0070C0"/>
                </a:solidFill>
              </a:rPr>
              <a:t>deseñar</a:t>
            </a:r>
            <a:endParaRPr lang="es-ES" sz="2800" u="sng" dirty="0">
              <a:solidFill>
                <a:srgbClr val="0070C0"/>
              </a:solidFill>
            </a:endParaRPr>
          </a:p>
          <a:p>
            <a:r>
              <a:rPr lang="es-ES" sz="2800" dirty="0">
                <a:solidFill>
                  <a:srgbClr val="0070C0"/>
                </a:solidFill>
              </a:rPr>
              <a:t>OBXECTIVOS INDIVIDUAIS E GRUPAIS:</a:t>
            </a:r>
          </a:p>
          <a:p>
            <a:pPr lvl="1"/>
            <a:r>
              <a:rPr lang="es-ES" sz="2800" dirty="0">
                <a:solidFill>
                  <a:srgbClr val="0070C0"/>
                </a:solidFill>
              </a:rPr>
              <a:t>DE APRENDIZAXE.</a:t>
            </a:r>
          </a:p>
          <a:p>
            <a:pPr lvl="1"/>
            <a:r>
              <a:rPr lang="es-ES" sz="2800" dirty="0">
                <a:solidFill>
                  <a:srgbClr val="0070C0"/>
                </a:solidFill>
              </a:rPr>
              <a:t>DE SERVIZO.</a:t>
            </a:r>
          </a:p>
          <a:p>
            <a:r>
              <a:rPr lang="es-ES" sz="2800" dirty="0">
                <a:solidFill>
                  <a:srgbClr val="0070C0"/>
                </a:solidFill>
              </a:rPr>
              <a:t>TAREFAS A REALIZAR POLO ALUMNADO:</a:t>
            </a:r>
          </a:p>
          <a:p>
            <a:pPr lvl="1"/>
            <a:r>
              <a:rPr lang="es-ES" sz="2800" dirty="0">
                <a:solidFill>
                  <a:srgbClr val="0070C0"/>
                </a:solidFill>
              </a:rPr>
              <a:t>DE APRENDIZAXE.</a:t>
            </a:r>
          </a:p>
          <a:p>
            <a:pPr lvl="1"/>
            <a:r>
              <a:rPr lang="es-ES" sz="2800" dirty="0">
                <a:solidFill>
                  <a:srgbClr val="0070C0"/>
                </a:solidFill>
              </a:rPr>
              <a:t>DE SERVIZO.</a:t>
            </a:r>
          </a:p>
          <a:p>
            <a:pPr lvl="1"/>
            <a:r>
              <a:rPr lang="es-ES" sz="2800" dirty="0">
                <a:solidFill>
                  <a:srgbClr val="0070C0"/>
                </a:solidFill>
              </a:rPr>
              <a:t>DE REFLEXIÓN.</a:t>
            </a:r>
          </a:p>
          <a:p>
            <a:pPr lvl="1"/>
            <a:r>
              <a:rPr lang="es-ES" sz="2800" dirty="0">
                <a:solidFill>
                  <a:srgbClr val="0070C0"/>
                </a:solidFill>
              </a:rPr>
              <a:t>DE COMUNICACIÓN.</a:t>
            </a:r>
          </a:p>
          <a:p>
            <a:pPr lvl="1"/>
            <a:r>
              <a:rPr lang="es-ES" sz="2800" dirty="0">
                <a:solidFill>
                  <a:srgbClr val="0070C0"/>
                </a:solidFill>
              </a:rPr>
              <a:t>…</a:t>
            </a:r>
          </a:p>
          <a:p>
            <a:r>
              <a:rPr lang="es-ES" sz="2800" dirty="0">
                <a:solidFill>
                  <a:srgbClr val="0070C0"/>
                </a:solidFill>
              </a:rPr>
              <a:t>AVALIACIÓN.</a:t>
            </a:r>
          </a:p>
          <a:p>
            <a:r>
              <a:rPr lang="es-ES" sz="2800" dirty="0">
                <a:solidFill>
                  <a:srgbClr val="0070C0"/>
                </a:solidFill>
              </a:rPr>
              <a:t>ROL DO PROFESOR/A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7544" y="188640"/>
            <a:ext cx="8219256" cy="707886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Deseño</a:t>
            </a:r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de PROXECTOS DE </a:t>
            </a:r>
            <a:r>
              <a:rPr lang="es-E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ApS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7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33006"/>
              </p:ext>
            </p:extLst>
          </p:nvPr>
        </p:nvGraphicFramePr>
        <p:xfrm>
          <a:off x="107504" y="116632"/>
          <a:ext cx="8886234" cy="6675120"/>
        </p:xfrm>
        <a:graphic>
          <a:graphicData uri="http://schemas.openxmlformats.org/drawingml/2006/table">
            <a:tbl>
              <a:tblPr/>
              <a:tblGrid>
                <a:gridCol w="8886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552728">
                <a:tc>
                  <a:txBody>
                    <a:bodyPr/>
                    <a:lstStyle/>
                    <a:p>
                      <a:pPr algn="ctr"/>
                      <a:r>
                        <a:rPr lang="gl-ES" sz="5400" dirty="0">
                          <a:solidFill>
                            <a:srgbClr val="0070C0"/>
                          </a:solidFill>
                        </a:rPr>
                        <a:t>Aprendizaxe-servizo (</a:t>
                      </a:r>
                      <a:r>
                        <a:rPr lang="gl-ES" sz="5400" dirty="0" err="1">
                          <a:solidFill>
                            <a:srgbClr val="0070C0"/>
                          </a:solidFill>
                        </a:rPr>
                        <a:t>ApS</a:t>
                      </a:r>
                      <a:r>
                        <a:rPr lang="gl-ES" sz="5400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gl-ES" sz="5400" dirty="0"/>
                    </a:p>
                    <a:p>
                      <a:pPr algn="ctr"/>
                      <a:endParaRPr lang="gl-ES" sz="5400" dirty="0"/>
                    </a:p>
                    <a:p>
                      <a:pPr algn="ctr"/>
                      <a:endParaRPr lang="gl-ES" sz="5400" dirty="0"/>
                    </a:p>
                    <a:p>
                      <a:pPr algn="ctr"/>
                      <a:endParaRPr lang="gl-ES" sz="5400" dirty="0"/>
                    </a:p>
                    <a:p>
                      <a:pPr algn="ctr"/>
                      <a:endParaRPr lang="gl-ES" sz="5400" dirty="0"/>
                    </a:p>
                    <a:p>
                      <a:pPr algn="ctr"/>
                      <a:r>
                        <a:rPr lang="gl-ES" sz="5400" dirty="0">
                          <a:solidFill>
                            <a:srgbClr val="0070C0"/>
                          </a:solidFill>
                        </a:rPr>
                        <a:t>APRENDER FACENDO</a:t>
                      </a:r>
                      <a:r>
                        <a:rPr lang="gl-ES" sz="5400" baseline="0" dirty="0">
                          <a:solidFill>
                            <a:srgbClr val="0070C0"/>
                          </a:solidFill>
                        </a:rPr>
                        <a:t> UN SERVIZO Á COMUNIDADE</a:t>
                      </a:r>
                      <a:endParaRPr lang="gl-ES" sz="5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68760"/>
            <a:ext cx="4996156" cy="34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62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  <a:solidFill>
            <a:srgbClr val="99CCFF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sz="3600" b="1" i="1" u="sng" dirty="0">
                <a:solidFill>
                  <a:srgbClr val="0070C0"/>
                </a:solidFill>
              </a:rPr>
              <a:t>Fases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i="1" dirty="0">
                <a:solidFill>
                  <a:srgbClr val="0070C0"/>
                </a:solidFill>
              </a:rPr>
              <a:t>Elaboración do borrador.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i="1" dirty="0" err="1">
                <a:solidFill>
                  <a:srgbClr val="0070C0"/>
                </a:solidFill>
              </a:rPr>
              <a:t>Establecemento</a:t>
            </a:r>
            <a:r>
              <a:rPr lang="es-ES" sz="3600" b="1" i="1" dirty="0">
                <a:solidFill>
                  <a:srgbClr val="0070C0"/>
                </a:solidFill>
              </a:rPr>
              <a:t> de </a:t>
            </a:r>
            <a:r>
              <a:rPr lang="es-ES" sz="3600" b="1" i="1" dirty="0" err="1">
                <a:solidFill>
                  <a:srgbClr val="0070C0"/>
                </a:solidFill>
              </a:rPr>
              <a:t>relacións</a:t>
            </a:r>
            <a:r>
              <a:rPr lang="es-ES" sz="3600" b="1" i="1" dirty="0">
                <a:solidFill>
                  <a:srgbClr val="0070C0"/>
                </a:solidFill>
              </a:rPr>
              <a:t> coas entidades </a:t>
            </a:r>
            <a:r>
              <a:rPr lang="es-ES" sz="3600" b="1" i="1" dirty="0" err="1">
                <a:solidFill>
                  <a:srgbClr val="0070C0"/>
                </a:solidFill>
              </a:rPr>
              <a:t>sociais</a:t>
            </a:r>
            <a:r>
              <a:rPr lang="es-ES" sz="3600" b="1" i="1" dirty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i="1" dirty="0">
                <a:solidFill>
                  <a:srgbClr val="0070C0"/>
                </a:solidFill>
              </a:rPr>
              <a:t>Planificación.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dirty="0">
                <a:solidFill>
                  <a:srgbClr val="0070C0"/>
                </a:solidFill>
              </a:rPr>
              <a:t>Preparación.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dirty="0" err="1">
                <a:solidFill>
                  <a:srgbClr val="0070C0"/>
                </a:solidFill>
              </a:rPr>
              <a:t>Execución</a:t>
            </a:r>
            <a:r>
              <a:rPr lang="es-ES" sz="3600" b="1" dirty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dirty="0">
                <a:solidFill>
                  <a:srgbClr val="0070C0"/>
                </a:solidFill>
              </a:rPr>
              <a:t>Peche.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dirty="0" err="1">
                <a:solidFill>
                  <a:srgbClr val="0070C0"/>
                </a:solidFill>
              </a:rPr>
              <a:t>Avaliación</a:t>
            </a:r>
            <a:r>
              <a:rPr lang="es-ES" sz="3600" b="1" dirty="0">
                <a:solidFill>
                  <a:srgbClr val="0070C0"/>
                </a:solidFill>
              </a:rPr>
              <a:t> </a:t>
            </a:r>
            <a:r>
              <a:rPr lang="es-ES" sz="3600" b="1" i="1" dirty="0">
                <a:solidFill>
                  <a:srgbClr val="0070C0"/>
                </a:solidFill>
              </a:rPr>
              <a:t>multifocal.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188640"/>
            <a:ext cx="8219256" cy="707886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Deseño</a:t>
            </a:r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de PROXECTOS DE </a:t>
            </a:r>
            <a:r>
              <a:rPr lang="es-E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ApS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81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  <a:solidFill>
            <a:srgbClr val="99CCFF"/>
          </a:solidFill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>
                <a:solidFill>
                  <a:srgbClr val="0070C0"/>
                </a:solidFill>
              </a:rPr>
              <a:t>ELABORACIÓN DO BORRADOR:</a:t>
            </a:r>
          </a:p>
          <a:p>
            <a:pPr lvl="1">
              <a:lnSpc>
                <a:spcPct val="150000"/>
              </a:lnSpc>
            </a:pPr>
            <a:r>
              <a:rPr lang="es-ES" sz="2800" dirty="0">
                <a:solidFill>
                  <a:srgbClr val="0070C0"/>
                </a:solidFill>
              </a:rPr>
              <a:t>Definir por  </a:t>
            </a:r>
            <a:r>
              <a:rPr lang="es-ES" sz="2800" dirty="0" err="1">
                <a:solidFill>
                  <a:srgbClr val="0070C0"/>
                </a:solidFill>
              </a:rPr>
              <a:t>ónde</a:t>
            </a:r>
            <a:r>
              <a:rPr lang="es-ES" sz="2800" dirty="0">
                <a:solidFill>
                  <a:srgbClr val="0070C0"/>
                </a:solidFill>
              </a:rPr>
              <a:t> empezar.</a:t>
            </a:r>
          </a:p>
          <a:p>
            <a:pPr lvl="1">
              <a:lnSpc>
                <a:spcPct val="150000"/>
              </a:lnSpc>
            </a:pPr>
            <a:r>
              <a:rPr lang="es-ES" sz="2800" dirty="0">
                <a:solidFill>
                  <a:srgbClr val="0070C0"/>
                </a:solidFill>
              </a:rPr>
              <a:t>Analizar </a:t>
            </a:r>
            <a:r>
              <a:rPr lang="es-ES" sz="2800" dirty="0" err="1">
                <a:solidFill>
                  <a:srgbClr val="0070C0"/>
                </a:solidFill>
              </a:rPr>
              <a:t>ó</a:t>
            </a:r>
            <a:r>
              <a:rPr lang="es-ES" sz="2800" dirty="0">
                <a:solidFill>
                  <a:srgbClr val="0070C0"/>
                </a:solidFill>
              </a:rPr>
              <a:t> grupo e a cada </a:t>
            </a:r>
            <a:r>
              <a:rPr lang="es-ES" sz="2800" dirty="0" err="1">
                <a:solidFill>
                  <a:srgbClr val="0070C0"/>
                </a:solidFill>
              </a:rPr>
              <a:t>ún</a:t>
            </a:r>
            <a:r>
              <a:rPr lang="es-ES" sz="2800" dirty="0">
                <a:solidFill>
                  <a:srgbClr val="0070C0"/>
                </a:solidFill>
              </a:rPr>
              <a:t> dos </a:t>
            </a:r>
            <a:r>
              <a:rPr lang="es-ES" sz="2800" dirty="0" err="1">
                <a:solidFill>
                  <a:srgbClr val="0070C0"/>
                </a:solidFill>
              </a:rPr>
              <a:t>seus</a:t>
            </a:r>
            <a:r>
              <a:rPr lang="es-ES" sz="2800" dirty="0">
                <a:solidFill>
                  <a:srgbClr val="0070C0"/>
                </a:solidFill>
              </a:rPr>
              <a:t> componentes.</a:t>
            </a:r>
          </a:p>
          <a:p>
            <a:pPr lvl="1">
              <a:lnSpc>
                <a:spcPct val="150000"/>
              </a:lnSpc>
            </a:pPr>
            <a:r>
              <a:rPr lang="es-ES" sz="2800" dirty="0">
                <a:solidFill>
                  <a:srgbClr val="0070C0"/>
                </a:solidFill>
              </a:rPr>
              <a:t>Determinar un </a:t>
            </a:r>
            <a:r>
              <a:rPr lang="es-ES" sz="2800" dirty="0" err="1">
                <a:solidFill>
                  <a:srgbClr val="0070C0"/>
                </a:solidFill>
              </a:rPr>
              <a:t>servizo</a:t>
            </a:r>
            <a:r>
              <a:rPr lang="es-ES" sz="2800" dirty="0">
                <a:solidFill>
                  <a:srgbClr val="0070C0"/>
                </a:solidFill>
              </a:rPr>
              <a:t> socialmente necesario.</a:t>
            </a:r>
          </a:p>
          <a:p>
            <a:pPr lvl="1">
              <a:lnSpc>
                <a:spcPct val="150000"/>
              </a:lnSpc>
            </a:pPr>
            <a:r>
              <a:rPr lang="es-ES" sz="2800" dirty="0">
                <a:solidFill>
                  <a:srgbClr val="0070C0"/>
                </a:solidFill>
              </a:rPr>
              <a:t>Establecer as </a:t>
            </a:r>
            <a:r>
              <a:rPr lang="es-ES" sz="2800" dirty="0" err="1">
                <a:solidFill>
                  <a:srgbClr val="0070C0"/>
                </a:solidFill>
              </a:rPr>
              <a:t>aprendizaxes</a:t>
            </a:r>
            <a:r>
              <a:rPr lang="es-ES" sz="2800" dirty="0">
                <a:solidFill>
                  <a:srgbClr val="0070C0"/>
                </a:solidFill>
              </a:rPr>
              <a:t> vinculadas </a:t>
            </a:r>
            <a:r>
              <a:rPr lang="es-ES" sz="2800" dirty="0" err="1">
                <a:solidFill>
                  <a:srgbClr val="0070C0"/>
                </a:solidFill>
              </a:rPr>
              <a:t>ó</a:t>
            </a:r>
            <a:r>
              <a:rPr lang="es-ES" sz="2800" dirty="0">
                <a:solidFill>
                  <a:srgbClr val="0070C0"/>
                </a:solidFill>
              </a:rPr>
              <a:t> </a:t>
            </a:r>
            <a:r>
              <a:rPr lang="es-ES" sz="2800" dirty="0" err="1">
                <a:solidFill>
                  <a:srgbClr val="0070C0"/>
                </a:solidFill>
              </a:rPr>
              <a:t>servizo</a:t>
            </a:r>
            <a:r>
              <a:rPr lang="es-ES" sz="2800" dirty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800" b="1" dirty="0">
                <a:solidFill>
                  <a:srgbClr val="0070C0"/>
                </a:solidFill>
              </a:rPr>
              <a:t>ESTABLECEMENTO DE RELACIÓNS CON ENTIDADES SOCIAIS E OUTROS COLABORADORES:</a:t>
            </a:r>
          </a:p>
          <a:p>
            <a:pPr lvl="1">
              <a:lnSpc>
                <a:spcPct val="150000"/>
              </a:lnSpc>
            </a:pPr>
            <a:r>
              <a:rPr lang="es-ES" sz="2800" dirty="0">
                <a:solidFill>
                  <a:srgbClr val="0070C0"/>
                </a:solidFill>
              </a:rPr>
              <a:t>Identificar as entidades coas que colaborar.</a:t>
            </a:r>
          </a:p>
          <a:p>
            <a:pPr lvl="1">
              <a:lnSpc>
                <a:spcPct val="150000"/>
              </a:lnSpc>
            </a:pPr>
            <a:r>
              <a:rPr lang="es-ES" sz="2800" dirty="0">
                <a:solidFill>
                  <a:srgbClr val="0070C0"/>
                </a:solidFill>
              </a:rPr>
              <a:t>Formular a demanda e </a:t>
            </a:r>
            <a:r>
              <a:rPr lang="es-ES" sz="2800" dirty="0" err="1">
                <a:solidFill>
                  <a:srgbClr val="0070C0"/>
                </a:solidFill>
              </a:rPr>
              <a:t>chegar</a:t>
            </a:r>
            <a:r>
              <a:rPr lang="es-ES" sz="2800" dirty="0">
                <a:solidFill>
                  <a:srgbClr val="0070C0"/>
                </a:solidFill>
              </a:rPr>
              <a:t> a un </a:t>
            </a:r>
            <a:r>
              <a:rPr lang="es-ES" sz="2800" dirty="0" err="1">
                <a:solidFill>
                  <a:srgbClr val="0070C0"/>
                </a:solidFill>
              </a:rPr>
              <a:t>acordo</a:t>
            </a:r>
            <a:r>
              <a:rPr lang="es-ES" sz="2800" dirty="0">
                <a:solidFill>
                  <a:srgbClr val="0070C0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endParaRPr lang="es-ES" sz="28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s-ES" sz="2800" dirty="0">
              <a:solidFill>
                <a:srgbClr val="0070C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188640"/>
            <a:ext cx="8219256" cy="707886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Deseño</a:t>
            </a:r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de PROXECTOS DE </a:t>
            </a:r>
            <a:r>
              <a:rPr lang="es-E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ApS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  <a:solidFill>
            <a:srgbClr val="99CCFF"/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sz="3200" b="1" dirty="0">
                <a:solidFill>
                  <a:srgbClr val="0070C0"/>
                </a:solidFill>
              </a:rPr>
              <a:t>PLANIFICACIÓN:</a:t>
            </a:r>
          </a:p>
          <a:p>
            <a:pPr lvl="1"/>
            <a:r>
              <a:rPr lang="es-ES" sz="3200" dirty="0">
                <a:solidFill>
                  <a:srgbClr val="0070C0"/>
                </a:solidFill>
              </a:rPr>
              <a:t>Definir os aspectos </a:t>
            </a:r>
            <a:r>
              <a:rPr lang="es-ES" sz="3200" dirty="0" err="1">
                <a:solidFill>
                  <a:srgbClr val="0070C0"/>
                </a:solidFill>
              </a:rPr>
              <a:t>pedagóxicos</a:t>
            </a:r>
            <a:r>
              <a:rPr lang="es-ES" sz="3200" dirty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s-ES" sz="3200" dirty="0">
                <a:solidFill>
                  <a:srgbClr val="0070C0"/>
                </a:solidFill>
              </a:rPr>
              <a:t>Definir a </a:t>
            </a:r>
            <a:r>
              <a:rPr lang="es-ES" sz="3200" dirty="0" err="1">
                <a:solidFill>
                  <a:srgbClr val="0070C0"/>
                </a:solidFill>
              </a:rPr>
              <a:t>xestión</a:t>
            </a:r>
            <a:r>
              <a:rPr lang="es-ES" sz="3200" dirty="0">
                <a:solidFill>
                  <a:srgbClr val="0070C0"/>
                </a:solidFill>
              </a:rPr>
              <a:t> e a organización.</a:t>
            </a:r>
          </a:p>
          <a:p>
            <a:pPr lvl="1"/>
            <a:r>
              <a:rPr lang="es-ES" sz="3200" dirty="0">
                <a:solidFill>
                  <a:srgbClr val="0070C0"/>
                </a:solidFill>
              </a:rPr>
              <a:t>Definir as etapas de </a:t>
            </a:r>
            <a:r>
              <a:rPr lang="es-ES" sz="3200" dirty="0" err="1">
                <a:solidFill>
                  <a:srgbClr val="0070C0"/>
                </a:solidFill>
              </a:rPr>
              <a:t>traballo</a:t>
            </a:r>
            <a:r>
              <a:rPr lang="es-ES" sz="3200" dirty="0">
                <a:solidFill>
                  <a:srgbClr val="0070C0"/>
                </a:solidFill>
              </a:rPr>
              <a:t> </a:t>
            </a:r>
            <a:r>
              <a:rPr lang="es-ES" sz="3200" dirty="0" err="1">
                <a:solidFill>
                  <a:srgbClr val="0070C0"/>
                </a:solidFill>
              </a:rPr>
              <a:t>co</a:t>
            </a:r>
            <a:r>
              <a:rPr lang="es-ES" sz="3200" dirty="0">
                <a:solidFill>
                  <a:srgbClr val="0070C0"/>
                </a:solidFill>
              </a:rPr>
              <a:t> grupo.</a:t>
            </a:r>
          </a:p>
          <a:p>
            <a:pPr marL="342900" lvl="1" indent="0">
              <a:buNone/>
            </a:pPr>
            <a:endParaRPr lang="es-ES" sz="32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s-ES" sz="3200" b="1" dirty="0">
                <a:solidFill>
                  <a:srgbClr val="0070C0"/>
                </a:solidFill>
              </a:rPr>
              <a:t>PREPARACIÓN:</a:t>
            </a:r>
          </a:p>
          <a:p>
            <a:pPr lvl="1"/>
            <a:r>
              <a:rPr lang="es-ES" sz="3200" dirty="0">
                <a:solidFill>
                  <a:srgbClr val="0070C0"/>
                </a:solidFill>
              </a:rPr>
              <a:t>Motivar </a:t>
            </a:r>
            <a:r>
              <a:rPr lang="es-ES" sz="3200" dirty="0" err="1">
                <a:solidFill>
                  <a:srgbClr val="0070C0"/>
                </a:solidFill>
              </a:rPr>
              <a:t>ó</a:t>
            </a:r>
            <a:r>
              <a:rPr lang="es-ES" sz="3200" dirty="0">
                <a:solidFill>
                  <a:srgbClr val="0070C0"/>
                </a:solidFill>
              </a:rPr>
              <a:t> grupo.</a:t>
            </a:r>
          </a:p>
          <a:p>
            <a:pPr lvl="1"/>
            <a:r>
              <a:rPr lang="es-ES" sz="3200" dirty="0">
                <a:solidFill>
                  <a:srgbClr val="0070C0"/>
                </a:solidFill>
              </a:rPr>
              <a:t>Diagnosticar o problema e definir o </a:t>
            </a:r>
            <a:r>
              <a:rPr lang="es-ES" sz="3200" dirty="0" err="1">
                <a:solidFill>
                  <a:srgbClr val="0070C0"/>
                </a:solidFill>
              </a:rPr>
              <a:t>proxecto</a:t>
            </a:r>
            <a:r>
              <a:rPr lang="es-ES" sz="3200" dirty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s-ES" sz="3200" dirty="0">
                <a:solidFill>
                  <a:srgbClr val="0070C0"/>
                </a:solidFill>
              </a:rPr>
              <a:t>Organizar o </a:t>
            </a:r>
            <a:r>
              <a:rPr lang="es-ES" sz="3200" dirty="0" err="1">
                <a:solidFill>
                  <a:srgbClr val="0070C0"/>
                </a:solidFill>
              </a:rPr>
              <a:t>traballo</a:t>
            </a:r>
            <a:r>
              <a:rPr lang="es-ES" sz="3200" dirty="0">
                <a:solidFill>
                  <a:srgbClr val="0070C0"/>
                </a:solidFill>
              </a:rPr>
              <a:t> que se levará a cabo.</a:t>
            </a:r>
          </a:p>
          <a:p>
            <a:pPr lvl="1"/>
            <a:r>
              <a:rPr lang="es-ES" sz="3200" dirty="0">
                <a:solidFill>
                  <a:srgbClr val="0070C0"/>
                </a:solidFill>
              </a:rPr>
              <a:t>Reflexionar sobre as </a:t>
            </a:r>
            <a:r>
              <a:rPr lang="es-ES" sz="3200" dirty="0" err="1">
                <a:solidFill>
                  <a:srgbClr val="0070C0"/>
                </a:solidFill>
              </a:rPr>
              <a:t>aprendizaxes</a:t>
            </a:r>
            <a:r>
              <a:rPr lang="es-ES" sz="3200" dirty="0">
                <a:solidFill>
                  <a:srgbClr val="0070C0"/>
                </a:solidFill>
              </a:rPr>
              <a:t> realizadas na preparación.</a:t>
            </a:r>
          </a:p>
          <a:p>
            <a:pPr marL="514350" indent="-514350">
              <a:buFont typeface="+mj-lt"/>
              <a:buAutoNum type="arabicPeriod" startAt="3"/>
            </a:pP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188640"/>
            <a:ext cx="8219256" cy="707886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Deseño</a:t>
            </a:r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de PROXECTOS DE </a:t>
            </a:r>
            <a:r>
              <a:rPr lang="es-E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ApS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48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  <a:solidFill>
            <a:srgbClr val="99CCFF"/>
          </a:solidFill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s-ES" sz="3400" b="1" dirty="0">
                <a:solidFill>
                  <a:srgbClr val="0070C0"/>
                </a:solidFill>
              </a:rPr>
              <a:t>EXECUCIÓN:</a:t>
            </a:r>
          </a:p>
          <a:p>
            <a:pPr lvl="1"/>
            <a:r>
              <a:rPr lang="es-ES" sz="3400" dirty="0">
                <a:solidFill>
                  <a:srgbClr val="0070C0"/>
                </a:solidFill>
              </a:rPr>
              <a:t>Realizar o </a:t>
            </a:r>
            <a:r>
              <a:rPr lang="es-ES" sz="3400" dirty="0" err="1">
                <a:solidFill>
                  <a:srgbClr val="0070C0"/>
                </a:solidFill>
              </a:rPr>
              <a:t>servizo</a:t>
            </a:r>
            <a:r>
              <a:rPr lang="es-ES" sz="3400" dirty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s-ES" sz="3400" dirty="0">
                <a:solidFill>
                  <a:srgbClr val="0070C0"/>
                </a:solidFill>
              </a:rPr>
              <a:t>Relacionarse coas </a:t>
            </a:r>
            <a:r>
              <a:rPr lang="es-ES" sz="3400" dirty="0" err="1">
                <a:solidFill>
                  <a:srgbClr val="0070C0"/>
                </a:solidFill>
              </a:rPr>
              <a:t>persoas</a:t>
            </a:r>
            <a:r>
              <a:rPr lang="es-ES" sz="3400" dirty="0">
                <a:solidFill>
                  <a:srgbClr val="0070C0"/>
                </a:solidFill>
              </a:rPr>
              <a:t> e entidades do entorno.</a:t>
            </a:r>
          </a:p>
          <a:p>
            <a:pPr lvl="1"/>
            <a:r>
              <a:rPr lang="es-ES" sz="3400" dirty="0" err="1">
                <a:solidFill>
                  <a:srgbClr val="0070C0"/>
                </a:solidFill>
              </a:rPr>
              <a:t>Rexistrar</a:t>
            </a:r>
            <a:r>
              <a:rPr lang="es-ES" sz="3400" dirty="0">
                <a:solidFill>
                  <a:srgbClr val="0070C0"/>
                </a:solidFill>
              </a:rPr>
              <a:t>, comunicar e difundir o </a:t>
            </a:r>
            <a:r>
              <a:rPr lang="es-ES" sz="3400" dirty="0" err="1">
                <a:solidFill>
                  <a:srgbClr val="0070C0"/>
                </a:solidFill>
              </a:rPr>
              <a:t>proxecto</a:t>
            </a:r>
            <a:r>
              <a:rPr lang="es-ES" sz="3400" dirty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s-ES" sz="3400" dirty="0">
                <a:solidFill>
                  <a:srgbClr val="0070C0"/>
                </a:solidFill>
              </a:rPr>
              <a:t>Reflexionar sobre as </a:t>
            </a:r>
            <a:r>
              <a:rPr lang="es-ES" sz="3400" dirty="0" err="1">
                <a:solidFill>
                  <a:srgbClr val="0070C0"/>
                </a:solidFill>
              </a:rPr>
              <a:t>aprendizaxes</a:t>
            </a:r>
            <a:r>
              <a:rPr lang="es-ES" sz="3400" dirty="0">
                <a:solidFill>
                  <a:srgbClr val="0070C0"/>
                </a:solidFill>
              </a:rPr>
              <a:t> realizadas.</a:t>
            </a:r>
          </a:p>
          <a:p>
            <a:pPr marL="457200" lvl="1" indent="0">
              <a:buNone/>
            </a:pPr>
            <a:endParaRPr lang="es-ES" sz="3400" dirty="0">
              <a:solidFill>
                <a:srgbClr val="0070C0"/>
              </a:solidFill>
            </a:endParaRPr>
          </a:p>
          <a:p>
            <a:pPr marL="571500" indent="-514350">
              <a:buFont typeface="+mj-lt"/>
              <a:buAutoNum type="arabicPeriod" startAt="5"/>
            </a:pPr>
            <a:r>
              <a:rPr lang="es-ES" sz="3400" b="1" dirty="0">
                <a:solidFill>
                  <a:srgbClr val="0070C0"/>
                </a:solidFill>
              </a:rPr>
              <a:t>PECHE:</a:t>
            </a:r>
          </a:p>
          <a:p>
            <a:pPr lvl="1"/>
            <a:r>
              <a:rPr lang="es-ES" sz="3400" dirty="0">
                <a:solidFill>
                  <a:srgbClr val="0070C0"/>
                </a:solidFill>
              </a:rPr>
              <a:t>Reflexionar e </a:t>
            </a:r>
            <a:r>
              <a:rPr lang="es-ES" sz="3400" dirty="0" err="1">
                <a:solidFill>
                  <a:srgbClr val="0070C0"/>
                </a:solidFill>
              </a:rPr>
              <a:t>avaliar</a:t>
            </a:r>
            <a:r>
              <a:rPr lang="es-ES" sz="3400" dirty="0">
                <a:solidFill>
                  <a:srgbClr val="0070C0"/>
                </a:solidFill>
              </a:rPr>
              <a:t>  os resultados do </a:t>
            </a:r>
            <a:r>
              <a:rPr lang="es-ES" sz="3400" dirty="0" err="1">
                <a:solidFill>
                  <a:srgbClr val="0070C0"/>
                </a:solidFill>
              </a:rPr>
              <a:t>servizo</a:t>
            </a:r>
            <a:r>
              <a:rPr lang="es-ES" sz="3400" dirty="0">
                <a:solidFill>
                  <a:srgbClr val="0070C0"/>
                </a:solidFill>
              </a:rPr>
              <a:t> realizado.</a:t>
            </a:r>
          </a:p>
          <a:p>
            <a:pPr lvl="1"/>
            <a:r>
              <a:rPr lang="es-ES" sz="3400" dirty="0">
                <a:solidFill>
                  <a:srgbClr val="0070C0"/>
                </a:solidFill>
              </a:rPr>
              <a:t>Reflexionar e </a:t>
            </a:r>
            <a:r>
              <a:rPr lang="es-ES" sz="3400" dirty="0" err="1">
                <a:solidFill>
                  <a:srgbClr val="0070C0"/>
                </a:solidFill>
              </a:rPr>
              <a:t>avaliar</a:t>
            </a:r>
            <a:r>
              <a:rPr lang="es-ES" sz="3400" dirty="0">
                <a:solidFill>
                  <a:srgbClr val="0070C0"/>
                </a:solidFill>
              </a:rPr>
              <a:t>  as </a:t>
            </a:r>
            <a:r>
              <a:rPr lang="es-ES" sz="3400" dirty="0" err="1">
                <a:solidFill>
                  <a:srgbClr val="0070C0"/>
                </a:solidFill>
              </a:rPr>
              <a:t>aprendizaxes</a:t>
            </a:r>
            <a:r>
              <a:rPr lang="es-ES" sz="3400" dirty="0">
                <a:solidFill>
                  <a:srgbClr val="0070C0"/>
                </a:solidFill>
              </a:rPr>
              <a:t> conseguidas.</a:t>
            </a:r>
          </a:p>
          <a:p>
            <a:pPr lvl="1"/>
            <a:r>
              <a:rPr lang="es-ES" sz="3400" dirty="0" err="1">
                <a:solidFill>
                  <a:srgbClr val="0070C0"/>
                </a:solidFill>
              </a:rPr>
              <a:t>Proxectar</a:t>
            </a:r>
            <a:r>
              <a:rPr lang="es-ES" sz="3400" dirty="0">
                <a:solidFill>
                  <a:srgbClr val="0070C0"/>
                </a:solidFill>
              </a:rPr>
              <a:t> perspectivas de futuro.</a:t>
            </a:r>
          </a:p>
          <a:p>
            <a:pPr lvl="1"/>
            <a:r>
              <a:rPr lang="es-ES" sz="3400" dirty="0">
                <a:solidFill>
                  <a:srgbClr val="0070C0"/>
                </a:solidFill>
              </a:rPr>
              <a:t>Celebrar  a experiencia vivida.</a:t>
            </a:r>
          </a:p>
          <a:p>
            <a:pPr marL="457200" lvl="1" indent="0">
              <a:buNone/>
            </a:pPr>
            <a:endParaRPr lang="es-ES" sz="34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s-ES" sz="3400" b="1" dirty="0">
                <a:solidFill>
                  <a:srgbClr val="0070C0"/>
                </a:solidFill>
              </a:rPr>
              <a:t>EVALUACIÓN MULTIFOCAL:</a:t>
            </a:r>
          </a:p>
          <a:p>
            <a:pPr lvl="1"/>
            <a:r>
              <a:rPr lang="es-ES" sz="3400" dirty="0" err="1">
                <a:solidFill>
                  <a:srgbClr val="0070C0"/>
                </a:solidFill>
              </a:rPr>
              <a:t>Avaliar</a:t>
            </a:r>
            <a:r>
              <a:rPr lang="es-ES" sz="3400" dirty="0">
                <a:solidFill>
                  <a:srgbClr val="0070C0"/>
                </a:solidFill>
              </a:rPr>
              <a:t> </a:t>
            </a:r>
            <a:r>
              <a:rPr lang="es-ES" sz="3400" dirty="0" err="1">
                <a:solidFill>
                  <a:srgbClr val="0070C0"/>
                </a:solidFill>
              </a:rPr>
              <a:t>ó</a:t>
            </a:r>
            <a:r>
              <a:rPr lang="es-ES" sz="3400" dirty="0">
                <a:solidFill>
                  <a:srgbClr val="0070C0"/>
                </a:solidFill>
              </a:rPr>
              <a:t> grupo y a cada </a:t>
            </a:r>
            <a:r>
              <a:rPr lang="es-ES" sz="3400" dirty="0" err="1">
                <a:solidFill>
                  <a:srgbClr val="0070C0"/>
                </a:solidFill>
              </a:rPr>
              <a:t>ún</a:t>
            </a:r>
            <a:r>
              <a:rPr lang="es-ES" sz="3400" dirty="0">
                <a:solidFill>
                  <a:srgbClr val="0070C0"/>
                </a:solidFill>
              </a:rPr>
              <a:t> dos </a:t>
            </a:r>
            <a:r>
              <a:rPr lang="es-ES" sz="3400" dirty="0" err="1">
                <a:solidFill>
                  <a:srgbClr val="0070C0"/>
                </a:solidFill>
              </a:rPr>
              <a:t>seus</a:t>
            </a:r>
            <a:r>
              <a:rPr lang="es-ES" sz="3400" dirty="0">
                <a:solidFill>
                  <a:srgbClr val="0070C0"/>
                </a:solidFill>
              </a:rPr>
              <a:t> </a:t>
            </a:r>
            <a:r>
              <a:rPr lang="es-ES" sz="3400" dirty="0" err="1">
                <a:solidFill>
                  <a:srgbClr val="0070C0"/>
                </a:solidFill>
              </a:rPr>
              <a:t>membros</a:t>
            </a:r>
            <a:r>
              <a:rPr lang="es-ES" sz="3400" dirty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s-ES" sz="3400" dirty="0" err="1">
                <a:solidFill>
                  <a:srgbClr val="0070C0"/>
                </a:solidFill>
              </a:rPr>
              <a:t>Avaliar</a:t>
            </a:r>
            <a:r>
              <a:rPr lang="es-ES" sz="3400" dirty="0">
                <a:solidFill>
                  <a:srgbClr val="0070C0"/>
                </a:solidFill>
              </a:rPr>
              <a:t> o trabajo en rede coas entidades </a:t>
            </a:r>
            <a:r>
              <a:rPr lang="es-ES" sz="3400" dirty="0" err="1">
                <a:solidFill>
                  <a:srgbClr val="0070C0"/>
                </a:solidFill>
              </a:rPr>
              <a:t>sociais</a:t>
            </a:r>
            <a:r>
              <a:rPr lang="es-ES" sz="3400" dirty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s-ES" sz="3400" dirty="0" err="1">
                <a:solidFill>
                  <a:srgbClr val="0070C0"/>
                </a:solidFill>
              </a:rPr>
              <a:t>Avaliar</a:t>
            </a:r>
            <a:r>
              <a:rPr lang="es-ES" sz="3400" dirty="0">
                <a:solidFill>
                  <a:srgbClr val="0070C0"/>
                </a:solidFill>
              </a:rPr>
              <a:t> a experiencia como </a:t>
            </a:r>
            <a:r>
              <a:rPr lang="es-ES" sz="3400" dirty="0" err="1">
                <a:solidFill>
                  <a:srgbClr val="0070C0"/>
                </a:solidFill>
              </a:rPr>
              <a:t>proxecto</a:t>
            </a:r>
            <a:r>
              <a:rPr lang="es-ES" sz="3400" dirty="0">
                <a:solidFill>
                  <a:srgbClr val="0070C0"/>
                </a:solidFill>
              </a:rPr>
              <a:t> de </a:t>
            </a:r>
            <a:r>
              <a:rPr lang="es-ES" sz="3400" dirty="0" err="1">
                <a:solidFill>
                  <a:srgbClr val="0070C0"/>
                </a:solidFill>
              </a:rPr>
              <a:t>ApS</a:t>
            </a:r>
            <a:r>
              <a:rPr lang="es-ES" sz="3400" dirty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s-ES" sz="3400" dirty="0" err="1">
                <a:solidFill>
                  <a:srgbClr val="0070C0"/>
                </a:solidFill>
              </a:rPr>
              <a:t>Autoavaliarse</a:t>
            </a:r>
            <a:r>
              <a:rPr lang="es-ES" sz="3400" dirty="0">
                <a:solidFill>
                  <a:srgbClr val="0070C0"/>
                </a:solidFill>
              </a:rPr>
              <a:t> como </a:t>
            </a:r>
            <a:r>
              <a:rPr lang="es-ES" sz="3400" dirty="0" err="1">
                <a:solidFill>
                  <a:srgbClr val="0070C0"/>
                </a:solidFill>
              </a:rPr>
              <a:t>persoa</a:t>
            </a:r>
            <a:r>
              <a:rPr lang="es-ES" sz="3400" dirty="0">
                <a:solidFill>
                  <a:srgbClr val="0070C0"/>
                </a:solidFill>
              </a:rPr>
              <a:t> educadora.</a:t>
            </a:r>
          </a:p>
          <a:p>
            <a:pPr lvl="1"/>
            <a:endParaRPr lang="es-ES" sz="2900" dirty="0">
              <a:solidFill>
                <a:schemeClr val="bg2"/>
              </a:solidFill>
            </a:endParaRPr>
          </a:p>
          <a:p>
            <a:pPr marL="571500" indent="-514350">
              <a:buFont typeface="+mj-lt"/>
              <a:buAutoNum type="arabicPeriod" startAt="5"/>
            </a:pPr>
            <a:endParaRPr lang="es-ES" dirty="0"/>
          </a:p>
          <a:p>
            <a:pPr marL="971550" lvl="1" indent="-514350"/>
            <a:endParaRPr lang="es-ES" dirty="0"/>
          </a:p>
          <a:p>
            <a:pPr marL="514350" indent="-514350">
              <a:buFont typeface="+mj-lt"/>
              <a:buAutoNum type="arabicPeriod" startAt="5"/>
            </a:pPr>
            <a:endParaRPr lang="es-E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188640"/>
            <a:ext cx="8219256" cy="707886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Deseño</a:t>
            </a:r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de PROXECTOS DE </a:t>
            </a:r>
            <a:r>
              <a:rPr lang="es-E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ApS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17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71500" y="1571625"/>
            <a:ext cx="4895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Ocupados en construir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107950" y="5492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4000" b="1"/>
          </a:p>
        </p:txBody>
      </p:sp>
      <p:pic>
        <p:nvPicPr>
          <p:cNvPr id="38919" name="Picture 10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3281" t="10056" r="3186" b="1683"/>
          <a:stretch>
            <a:fillRect/>
          </a:stretch>
        </p:blipFill>
        <p:spPr bwMode="auto">
          <a:xfrm>
            <a:off x="6530975" y="2286000"/>
            <a:ext cx="261302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 Box 11"/>
          <p:cNvSpPr txBox="1">
            <a:spLocks noChangeArrowheads="1"/>
          </p:cNvSpPr>
          <p:nvPr/>
        </p:nvSpPr>
        <p:spPr bwMode="auto">
          <a:xfrm>
            <a:off x="571500" y="2286000"/>
            <a:ext cx="5786438" cy="28931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a-ES" sz="3200" b="1" dirty="0">
                <a:solidFill>
                  <a:schemeClr val="bg2">
                    <a:lumMod val="50000"/>
                  </a:schemeClr>
                </a:solidFill>
              </a:rPr>
              <a:t>El </a:t>
            </a:r>
            <a:r>
              <a:rPr lang="ca-ES" sz="3200" b="1" dirty="0" err="1">
                <a:solidFill>
                  <a:schemeClr val="bg2">
                    <a:lumMod val="50000"/>
                  </a:schemeClr>
                </a:solidFill>
              </a:rPr>
              <a:t>servicio</a:t>
            </a:r>
            <a:r>
              <a:rPr lang="ca-ES" sz="3200" b="1" dirty="0">
                <a:solidFill>
                  <a:schemeClr val="bg2">
                    <a:lumMod val="50000"/>
                  </a:schemeClr>
                </a:solidFill>
              </a:rPr>
              <a:t> a la </a:t>
            </a:r>
            <a:r>
              <a:rPr lang="ca-ES" sz="3200" b="1" dirty="0" err="1">
                <a:solidFill>
                  <a:schemeClr val="bg2">
                    <a:lumMod val="50000"/>
                  </a:schemeClr>
                </a:solidFill>
              </a:rPr>
              <a:t>comunidad</a:t>
            </a:r>
            <a:r>
              <a:rPr lang="ca-ES" sz="32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s-ES" sz="1800" b="1" dirty="0"/>
              <a:t>Los chicos y chicas diseñan y construyen  un refugio y un albergue juvenil dirigidos al conjunto de la sociedad.</a:t>
            </a:r>
            <a:endParaRPr lang="ca-ES" sz="1800" dirty="0"/>
          </a:p>
          <a:p>
            <a:pPr eaLnBrk="1" hangingPunct="1">
              <a:spcBef>
                <a:spcPct val="50000"/>
              </a:spcBef>
            </a:pPr>
            <a:r>
              <a:rPr lang="ca-ES" sz="2800" b="1" dirty="0">
                <a:solidFill>
                  <a:schemeClr val="bg2">
                    <a:lumMod val="50000"/>
                  </a:schemeClr>
                </a:solidFill>
              </a:rPr>
              <a:t>El </a:t>
            </a:r>
            <a:r>
              <a:rPr lang="ca-ES" sz="2800" b="1" dirty="0" err="1">
                <a:solidFill>
                  <a:schemeClr val="bg2">
                    <a:lumMod val="50000"/>
                  </a:schemeClr>
                </a:solidFill>
              </a:rPr>
              <a:t>aprendizaje</a:t>
            </a:r>
            <a:r>
              <a:rPr lang="ca-ES" sz="28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ca-ES" sz="1800" b="1" dirty="0" err="1"/>
              <a:t>Aprender</a:t>
            </a:r>
            <a:r>
              <a:rPr lang="ca-ES" sz="1800" b="1" dirty="0"/>
              <a:t> a participar, a </a:t>
            </a:r>
            <a:r>
              <a:rPr lang="ca-ES" sz="1800" b="1" dirty="0" err="1"/>
              <a:t>trabajar</a:t>
            </a:r>
            <a:r>
              <a:rPr lang="ca-ES" sz="1800" b="1" dirty="0"/>
              <a:t> en equipo, a tomar </a:t>
            </a:r>
            <a:r>
              <a:rPr lang="ca-ES" sz="1800" b="1" dirty="0" err="1"/>
              <a:t>decisiones</a:t>
            </a:r>
            <a:r>
              <a:rPr lang="ca-ES" sz="1800" b="1" dirty="0"/>
              <a:t>, a </a:t>
            </a:r>
            <a:r>
              <a:rPr lang="ca-ES" sz="1800" b="1" dirty="0" err="1"/>
              <a:t>ejercitar</a:t>
            </a:r>
            <a:r>
              <a:rPr lang="ca-ES" sz="1800" b="1" dirty="0"/>
              <a:t> </a:t>
            </a:r>
            <a:r>
              <a:rPr lang="ca-ES" sz="1800" b="1" dirty="0" err="1"/>
              <a:t>destrezas</a:t>
            </a:r>
            <a:r>
              <a:rPr lang="ca-ES" sz="1800" b="1" dirty="0"/>
              <a:t> </a:t>
            </a:r>
            <a:r>
              <a:rPr lang="ca-ES" sz="1800" b="1" dirty="0" err="1"/>
              <a:t>técnicas</a:t>
            </a:r>
            <a:r>
              <a:rPr lang="ca-ES" sz="1800" b="1" dirty="0"/>
              <a:t>, a </a:t>
            </a:r>
            <a:r>
              <a:rPr lang="ca-ES" sz="1800" b="1" dirty="0" err="1"/>
              <a:t>organizarse</a:t>
            </a:r>
            <a:r>
              <a:rPr lang="ca-ES" sz="1800" b="1" dirty="0"/>
              <a:t>, a </a:t>
            </a:r>
            <a:r>
              <a:rPr lang="ca-ES" sz="1800" b="1" dirty="0" err="1"/>
              <a:t>esforzarse</a:t>
            </a:r>
            <a:r>
              <a:rPr lang="ca-ES" sz="1800" b="1" dirty="0"/>
              <a:t> </a:t>
            </a:r>
            <a:r>
              <a:rPr lang="ca-ES" sz="1800" b="1" dirty="0" err="1"/>
              <a:t>físicamente</a:t>
            </a:r>
            <a:r>
              <a:rPr lang="ca-ES" sz="1800" b="1" dirty="0"/>
              <a:t>, a esperar </a:t>
            </a:r>
            <a:r>
              <a:rPr lang="ca-ES" sz="1800" b="1" dirty="0" err="1"/>
              <a:t>resultados</a:t>
            </a:r>
            <a:r>
              <a:rPr lang="ca-ES" sz="1800" b="1" dirty="0"/>
              <a:t> a largo </a:t>
            </a:r>
            <a:r>
              <a:rPr lang="ca-ES" sz="1800" b="1" dirty="0" err="1"/>
              <a:t>plazo</a:t>
            </a:r>
            <a:r>
              <a:rPr lang="ca-ES" sz="1800" b="1" dirty="0"/>
              <a:t>...</a:t>
            </a:r>
          </a:p>
        </p:txBody>
      </p:sp>
      <p:sp>
        <p:nvSpPr>
          <p:cNvPr id="38921" name="Text Box 12"/>
          <p:cNvSpPr txBox="1">
            <a:spLocks noChangeArrowheads="1"/>
          </p:cNvSpPr>
          <p:nvPr/>
        </p:nvSpPr>
        <p:spPr bwMode="auto">
          <a:xfrm>
            <a:off x="571500" y="5643563"/>
            <a:ext cx="8572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b="1" dirty="0" err="1">
                <a:solidFill>
                  <a:srgbClr val="000099"/>
                </a:solidFill>
              </a:rPr>
              <a:t>Experiencia</a:t>
            </a:r>
            <a:r>
              <a:rPr lang="ca-ES" b="1" dirty="0">
                <a:solidFill>
                  <a:srgbClr val="000099"/>
                </a:solidFill>
              </a:rPr>
              <a:t>:</a:t>
            </a:r>
            <a:r>
              <a:rPr lang="ca-ES" b="1" dirty="0">
                <a:solidFill>
                  <a:schemeClr val="accent2"/>
                </a:solidFill>
              </a:rPr>
              <a:t> </a:t>
            </a:r>
          </a:p>
          <a:p>
            <a:r>
              <a:rPr lang="ca-ES" b="1" dirty="0"/>
              <a:t>INJUCAM (</a:t>
            </a:r>
            <a:r>
              <a:rPr lang="ca-ES" b="1" dirty="0" err="1"/>
              <a:t>Federación</a:t>
            </a:r>
            <a:r>
              <a:rPr lang="ca-ES" b="1" dirty="0"/>
              <a:t> de </a:t>
            </a:r>
            <a:r>
              <a:rPr lang="ca-ES" b="1" dirty="0" err="1"/>
              <a:t>entidades</a:t>
            </a:r>
            <a:r>
              <a:rPr lang="ca-ES" b="1" dirty="0"/>
              <a:t> de </a:t>
            </a:r>
            <a:r>
              <a:rPr lang="ca-ES" b="1" dirty="0" err="1"/>
              <a:t>Tiempo</a:t>
            </a:r>
            <a:r>
              <a:rPr lang="ca-ES" b="1" dirty="0"/>
              <a:t> </a:t>
            </a:r>
            <a:r>
              <a:rPr lang="ca-ES" b="1" dirty="0" err="1"/>
              <a:t>Libre</a:t>
            </a:r>
            <a:r>
              <a:rPr lang="ca-ES" b="1" dirty="0"/>
              <a:t> de la </a:t>
            </a:r>
            <a:r>
              <a:rPr lang="ca-ES" b="1" dirty="0" err="1"/>
              <a:t>Comunidad</a:t>
            </a:r>
            <a:r>
              <a:rPr lang="ca-ES" b="1" dirty="0"/>
              <a:t> de Madrid) + </a:t>
            </a:r>
            <a:r>
              <a:rPr lang="ca-ES" b="1" dirty="0" err="1"/>
              <a:t>instituciones</a:t>
            </a:r>
            <a:r>
              <a:rPr lang="ca-ES" b="1" dirty="0"/>
              <a:t> </a:t>
            </a:r>
            <a:r>
              <a:rPr lang="ca-ES" b="1" dirty="0" err="1"/>
              <a:t>públicas</a:t>
            </a:r>
            <a:r>
              <a:rPr lang="ca-ES" b="1" dirty="0"/>
              <a:t> que </a:t>
            </a:r>
            <a:r>
              <a:rPr lang="ca-ES" b="1" dirty="0" err="1"/>
              <a:t>apoyan</a:t>
            </a:r>
            <a:r>
              <a:rPr lang="ca-ES" b="1" dirty="0"/>
              <a:t> el </a:t>
            </a:r>
            <a:r>
              <a:rPr lang="ca-ES" b="1" dirty="0" err="1"/>
              <a:t>proyecto</a:t>
            </a:r>
            <a:endParaRPr lang="ca-ES" b="1" dirty="0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-14720" y="51492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3600" b="1" dirty="0" err="1">
                <a:solidFill>
                  <a:srgbClr val="0070C0"/>
                </a:solidFill>
              </a:rPr>
              <a:t>Algunos</a:t>
            </a:r>
            <a:r>
              <a:rPr lang="ca-ES" sz="3600" b="1" dirty="0">
                <a:solidFill>
                  <a:srgbClr val="0070C0"/>
                </a:solidFill>
              </a:rPr>
              <a:t> </a:t>
            </a:r>
            <a:r>
              <a:rPr lang="ca-ES" sz="3600" b="1" dirty="0" err="1">
                <a:solidFill>
                  <a:srgbClr val="0070C0"/>
                </a:solidFill>
              </a:rPr>
              <a:t>ejemplos</a:t>
            </a:r>
            <a:endParaRPr lang="ca-ES" sz="3600" b="1" dirty="0">
              <a:solidFill>
                <a:srgbClr val="0070C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148064" y="0"/>
            <a:ext cx="3995936" cy="40011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s-E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APRENDIZAJE-SERVICIO (</a:t>
            </a:r>
            <a:r>
              <a:rPr lang="es-ES" sz="2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ApS</a:t>
            </a:r>
            <a:r>
              <a:rPr lang="es-E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)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00063" y="1714500"/>
            <a:ext cx="4464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3200" b="1" dirty="0" err="1">
                <a:solidFill>
                  <a:srgbClr val="0070C0"/>
                </a:solidFill>
              </a:rPr>
              <a:t>Ecoauditoría</a:t>
            </a:r>
            <a:r>
              <a:rPr lang="es-ES" sz="3200" b="1" dirty="0">
                <a:solidFill>
                  <a:srgbClr val="0070C0"/>
                </a:solidFill>
              </a:rPr>
              <a:t> en el aula</a:t>
            </a:r>
          </a:p>
        </p:txBody>
      </p:sp>
      <p:pic>
        <p:nvPicPr>
          <p:cNvPr id="39941" name="Picture 6" descr="Ecoauditoria bona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5364163" y="2568575"/>
            <a:ext cx="377983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107950" y="5492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4000" b="1"/>
          </a:p>
        </p:txBody>
      </p:sp>
      <p:sp>
        <p:nvSpPr>
          <p:cNvPr id="39944" name="Text Box 11"/>
          <p:cNvSpPr txBox="1">
            <a:spLocks noChangeArrowheads="1"/>
          </p:cNvSpPr>
          <p:nvPr/>
        </p:nvSpPr>
        <p:spPr bwMode="auto">
          <a:xfrm>
            <a:off x="539750" y="2492375"/>
            <a:ext cx="4464050" cy="338554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a-ES" sz="2800" b="1" dirty="0">
                <a:solidFill>
                  <a:schemeClr val="bg1"/>
                </a:solidFill>
              </a:rPr>
              <a:t>El </a:t>
            </a:r>
            <a:r>
              <a:rPr lang="ca-ES" sz="2800" b="1" dirty="0" err="1">
                <a:solidFill>
                  <a:schemeClr val="bg1"/>
                </a:solidFill>
              </a:rPr>
              <a:t>servicio</a:t>
            </a:r>
            <a:r>
              <a:rPr lang="ca-ES" sz="2800" b="1" dirty="0">
                <a:solidFill>
                  <a:schemeClr val="bg1"/>
                </a:solidFill>
              </a:rPr>
              <a:t> a la </a:t>
            </a:r>
            <a:r>
              <a:rPr lang="ca-ES" sz="2800" b="1" dirty="0" err="1">
                <a:solidFill>
                  <a:schemeClr val="bg1"/>
                </a:solidFill>
              </a:rPr>
              <a:t>comunidad</a:t>
            </a:r>
            <a:r>
              <a:rPr lang="ca-ES" sz="2800" b="1" dirty="0">
                <a:solidFill>
                  <a:schemeClr val="bg1"/>
                </a:solidFill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ca-ES" sz="1600" b="1" dirty="0" err="1"/>
              <a:t>Niños</a:t>
            </a:r>
            <a:r>
              <a:rPr lang="ca-ES" sz="1600" b="1" dirty="0"/>
              <a:t> y </a:t>
            </a:r>
            <a:r>
              <a:rPr lang="ca-ES" sz="1600" b="1" dirty="0" err="1"/>
              <a:t>niñas</a:t>
            </a:r>
            <a:r>
              <a:rPr lang="ca-ES" sz="1600" b="1" dirty="0"/>
              <a:t> de </a:t>
            </a:r>
            <a:r>
              <a:rPr lang="ca-ES" sz="1600" b="1" dirty="0" err="1"/>
              <a:t>Primaria</a:t>
            </a:r>
            <a:r>
              <a:rPr lang="ca-ES" sz="1600" b="1" dirty="0"/>
              <a:t> </a:t>
            </a:r>
            <a:r>
              <a:rPr lang="ca-ES" sz="1600" b="1" dirty="0" err="1"/>
              <a:t>emprenden</a:t>
            </a:r>
            <a:r>
              <a:rPr lang="ca-ES" sz="1600" b="1" dirty="0"/>
              <a:t> </a:t>
            </a:r>
            <a:r>
              <a:rPr lang="ca-ES" sz="1600" b="1" dirty="0" err="1"/>
              <a:t>medidas</a:t>
            </a:r>
            <a:r>
              <a:rPr lang="ca-ES" sz="1600" b="1" dirty="0"/>
              <a:t> </a:t>
            </a:r>
            <a:r>
              <a:rPr lang="ca-ES" sz="1600" b="1" dirty="0" err="1"/>
              <a:t>correctoras</a:t>
            </a:r>
            <a:r>
              <a:rPr lang="ca-ES" sz="1600" b="1" dirty="0"/>
              <a:t> para el centro </a:t>
            </a:r>
            <a:r>
              <a:rPr lang="ca-ES" sz="1600" b="1" dirty="0" err="1"/>
              <a:t>educativo</a:t>
            </a:r>
            <a:r>
              <a:rPr lang="ca-ES" sz="1600" b="1" dirty="0"/>
              <a:t> y para la </a:t>
            </a:r>
            <a:r>
              <a:rPr lang="ca-ES" sz="1600" b="1" dirty="0" err="1"/>
              <a:t>ciudad</a:t>
            </a:r>
            <a:r>
              <a:rPr lang="ca-ES" sz="1600" b="1" dirty="0"/>
              <a:t>, </a:t>
            </a:r>
            <a:r>
              <a:rPr lang="ca-ES" sz="1600" b="1" dirty="0" err="1"/>
              <a:t>contribuyendo</a:t>
            </a:r>
            <a:r>
              <a:rPr lang="ca-ES" sz="1600" b="1" dirty="0"/>
              <a:t> a crear un entorno </a:t>
            </a:r>
            <a:r>
              <a:rPr lang="ca-ES" sz="1600" b="1" dirty="0" err="1"/>
              <a:t>urbano</a:t>
            </a:r>
            <a:r>
              <a:rPr lang="ca-ES" sz="1600" b="1" dirty="0"/>
              <a:t> </a:t>
            </a:r>
            <a:r>
              <a:rPr lang="ca-ES" sz="1600" b="1" dirty="0" err="1"/>
              <a:t>más</a:t>
            </a:r>
            <a:r>
              <a:rPr lang="ca-ES" sz="1600" b="1" dirty="0"/>
              <a:t> sostenible.</a:t>
            </a:r>
          </a:p>
          <a:p>
            <a:pPr eaLnBrk="1" hangingPunct="1">
              <a:spcBef>
                <a:spcPct val="50000"/>
              </a:spcBef>
            </a:pPr>
            <a:r>
              <a:rPr lang="ca-ES" sz="2800" b="1" dirty="0">
                <a:solidFill>
                  <a:schemeClr val="bg1"/>
                </a:solidFill>
              </a:rPr>
              <a:t>El </a:t>
            </a:r>
            <a:r>
              <a:rPr lang="ca-ES" sz="2800" b="1" dirty="0" err="1">
                <a:solidFill>
                  <a:schemeClr val="bg1"/>
                </a:solidFill>
              </a:rPr>
              <a:t>aprendizaje</a:t>
            </a:r>
            <a:r>
              <a:rPr lang="ca-ES" sz="2800" b="1" dirty="0">
                <a:solidFill>
                  <a:schemeClr val="bg1"/>
                </a:solidFill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ca-ES" sz="1600" b="1" dirty="0" err="1"/>
              <a:t>Analizar</a:t>
            </a:r>
            <a:r>
              <a:rPr lang="ca-ES" sz="1600" b="1" dirty="0"/>
              <a:t>  e interpretar los </a:t>
            </a:r>
            <a:r>
              <a:rPr lang="ca-ES" sz="1600" b="1" dirty="0" err="1"/>
              <a:t>consumos</a:t>
            </a:r>
            <a:r>
              <a:rPr lang="ca-ES" sz="1600" b="1" dirty="0"/>
              <a:t> </a:t>
            </a:r>
            <a:r>
              <a:rPr lang="ca-ES" sz="1600" b="1" dirty="0" err="1"/>
              <a:t>energéticos</a:t>
            </a:r>
            <a:r>
              <a:rPr lang="ca-ES" sz="1600" b="1" dirty="0"/>
              <a:t>, </a:t>
            </a:r>
            <a:r>
              <a:rPr lang="ca-ES" sz="1600" b="1" dirty="0" err="1"/>
              <a:t>profundizando</a:t>
            </a:r>
            <a:r>
              <a:rPr lang="ca-ES" sz="1600" b="1" dirty="0"/>
              <a:t> </a:t>
            </a:r>
            <a:r>
              <a:rPr lang="ca-ES" sz="1600" b="1" dirty="0" err="1"/>
              <a:t>conocimientos</a:t>
            </a:r>
            <a:r>
              <a:rPr lang="ca-ES" sz="1600" b="1" dirty="0"/>
              <a:t> de </a:t>
            </a:r>
            <a:r>
              <a:rPr lang="ca-ES" sz="1600" b="1" dirty="0" err="1"/>
              <a:t>ciencias</a:t>
            </a:r>
            <a:r>
              <a:rPr lang="ca-ES" sz="1600" b="1" dirty="0"/>
              <a:t> </a:t>
            </a:r>
            <a:r>
              <a:rPr lang="ca-ES" sz="1600" b="1" dirty="0" err="1"/>
              <a:t>naturales</a:t>
            </a:r>
            <a:r>
              <a:rPr lang="ca-ES" sz="1600" b="1" dirty="0"/>
              <a:t>, </a:t>
            </a:r>
            <a:r>
              <a:rPr lang="ca-ES" sz="1600" b="1" dirty="0" err="1"/>
              <a:t>sociales</a:t>
            </a:r>
            <a:r>
              <a:rPr lang="ca-ES" sz="1600" b="1" dirty="0"/>
              <a:t> y </a:t>
            </a:r>
            <a:r>
              <a:rPr lang="ca-ES" sz="1600" b="1" dirty="0" err="1"/>
              <a:t>matemáticas</a:t>
            </a:r>
            <a:r>
              <a:rPr lang="ca-ES" sz="1600" b="1" dirty="0"/>
              <a:t>, </a:t>
            </a:r>
            <a:r>
              <a:rPr lang="ca-ES" sz="1600" b="1" dirty="0" err="1"/>
              <a:t>hábitos</a:t>
            </a:r>
            <a:r>
              <a:rPr lang="ca-ES" sz="1600" b="1" dirty="0"/>
              <a:t> y </a:t>
            </a:r>
            <a:r>
              <a:rPr lang="ca-ES" sz="1600" b="1" dirty="0" err="1"/>
              <a:t>actitudes</a:t>
            </a:r>
            <a:r>
              <a:rPr lang="ca-ES" sz="1600" b="1" dirty="0"/>
              <a:t> de </a:t>
            </a:r>
            <a:r>
              <a:rPr lang="ca-ES" sz="1600" b="1" dirty="0" err="1"/>
              <a:t>ahorro</a:t>
            </a:r>
            <a:r>
              <a:rPr lang="ca-ES" sz="1600" b="1" dirty="0"/>
              <a:t> </a:t>
            </a:r>
            <a:r>
              <a:rPr lang="ca-ES" sz="1600" b="1" dirty="0" err="1"/>
              <a:t>energético</a:t>
            </a:r>
            <a:r>
              <a:rPr lang="ca-ES" sz="1600" b="1" dirty="0"/>
              <a:t>.</a:t>
            </a:r>
          </a:p>
        </p:txBody>
      </p:sp>
      <p:sp>
        <p:nvSpPr>
          <p:cNvPr id="39945" name="Text Box 12"/>
          <p:cNvSpPr txBox="1">
            <a:spLocks noChangeArrowheads="1"/>
          </p:cNvSpPr>
          <p:nvPr/>
        </p:nvSpPr>
        <p:spPr bwMode="auto">
          <a:xfrm>
            <a:off x="5292725" y="5429250"/>
            <a:ext cx="38512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b="1" dirty="0" err="1">
                <a:solidFill>
                  <a:srgbClr val="000099"/>
                </a:solidFill>
              </a:rPr>
              <a:t>Experiencia</a:t>
            </a:r>
            <a:r>
              <a:rPr lang="ca-ES" b="1" dirty="0">
                <a:solidFill>
                  <a:srgbClr val="000099"/>
                </a:solidFill>
              </a:rPr>
              <a:t>:</a:t>
            </a:r>
            <a:r>
              <a:rPr lang="ca-ES" b="1" dirty="0">
                <a:solidFill>
                  <a:schemeClr val="accent2"/>
                </a:solidFill>
              </a:rPr>
              <a:t> </a:t>
            </a:r>
          </a:p>
          <a:p>
            <a:r>
              <a:rPr lang="ca-ES" b="1" dirty="0" err="1"/>
              <a:t>Ayuntamiento</a:t>
            </a:r>
            <a:r>
              <a:rPr lang="ca-ES" b="1" dirty="0"/>
              <a:t> de Sant Joan Despí + Centre Mediambiental L'Arrel</a:t>
            </a:r>
            <a:endParaRPr lang="ca-ES" dirty="0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0" y="5715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3200" b="1" dirty="0" err="1">
                <a:solidFill>
                  <a:srgbClr val="0070C0"/>
                </a:solidFill>
              </a:rPr>
              <a:t>Algunos</a:t>
            </a:r>
            <a:r>
              <a:rPr lang="ca-ES" sz="3200" b="1" dirty="0">
                <a:solidFill>
                  <a:srgbClr val="0070C0"/>
                </a:solidFill>
              </a:rPr>
              <a:t> </a:t>
            </a:r>
            <a:r>
              <a:rPr lang="ca-ES" sz="3200" b="1" dirty="0" err="1">
                <a:solidFill>
                  <a:srgbClr val="0070C0"/>
                </a:solidFill>
              </a:rPr>
              <a:t>ejemplos</a:t>
            </a:r>
            <a:endParaRPr lang="ca-ES" sz="3200" b="1" dirty="0">
              <a:solidFill>
                <a:srgbClr val="0070C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148064" y="0"/>
            <a:ext cx="3995936" cy="36933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APRENDIZAJE-SERVICIO (</a:t>
            </a:r>
            <a:r>
              <a:rPr lang="es-E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ApS</a:t>
            </a:r>
            <a:r>
              <a:rPr lang="es-E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57188" y="1700213"/>
            <a:ext cx="6446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3200" b="1" dirty="0">
                <a:solidFill>
                  <a:srgbClr val="0070C0"/>
                </a:solidFill>
              </a:rPr>
              <a:t>Campaña de Donación de Sangre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107950" y="5492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4000" b="1"/>
          </a:p>
        </p:txBody>
      </p:sp>
      <p:pic>
        <p:nvPicPr>
          <p:cNvPr id="40967" name="Picture 10" descr="Banc de sang Festa Maig"/>
          <p:cNvPicPr>
            <a:picLocks noChangeAspect="1" noChangeArrowheads="1"/>
          </p:cNvPicPr>
          <p:nvPr/>
        </p:nvPicPr>
        <p:blipFill>
          <a:blip r:embed="rId3" cstate="print"/>
          <a:srcRect l="4576" t="16733" r="34251" b="26378"/>
          <a:stretch>
            <a:fillRect/>
          </a:stretch>
        </p:blipFill>
        <p:spPr bwMode="auto">
          <a:xfrm>
            <a:off x="5148263" y="2492375"/>
            <a:ext cx="3995737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11"/>
          <p:cNvSpPr txBox="1">
            <a:spLocks noChangeArrowheads="1"/>
          </p:cNvSpPr>
          <p:nvPr/>
        </p:nvSpPr>
        <p:spPr bwMode="auto">
          <a:xfrm>
            <a:off x="468312" y="2492375"/>
            <a:ext cx="4247703" cy="3139321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a-ES" sz="2800" b="1" dirty="0">
                <a:solidFill>
                  <a:schemeClr val="bg1"/>
                </a:solidFill>
              </a:rPr>
              <a:t>El </a:t>
            </a:r>
            <a:r>
              <a:rPr lang="ca-ES" sz="2800" b="1" dirty="0" err="1">
                <a:solidFill>
                  <a:schemeClr val="bg1"/>
                </a:solidFill>
              </a:rPr>
              <a:t>servicio</a:t>
            </a:r>
            <a:r>
              <a:rPr lang="ca-ES" sz="2800" b="1" dirty="0">
                <a:solidFill>
                  <a:schemeClr val="bg1"/>
                </a:solidFill>
              </a:rPr>
              <a:t> a la </a:t>
            </a:r>
            <a:r>
              <a:rPr lang="ca-ES" sz="2800" b="1" dirty="0" err="1">
                <a:solidFill>
                  <a:schemeClr val="bg1"/>
                </a:solidFill>
              </a:rPr>
              <a:t>comunidad</a:t>
            </a:r>
            <a:r>
              <a:rPr lang="ca-ES" sz="2800" b="1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ca-ES" sz="1600" b="1" dirty="0" err="1"/>
              <a:t>Grupos</a:t>
            </a:r>
            <a:r>
              <a:rPr lang="ca-ES" sz="1600" b="1" dirty="0"/>
              <a:t> de </a:t>
            </a:r>
            <a:r>
              <a:rPr lang="ca-ES" sz="1600" b="1" dirty="0" err="1"/>
              <a:t>chicos</a:t>
            </a:r>
            <a:r>
              <a:rPr lang="ca-ES" sz="1600" b="1" dirty="0"/>
              <a:t> y </a:t>
            </a:r>
            <a:r>
              <a:rPr lang="ca-ES" sz="1600" b="1" dirty="0" err="1"/>
              <a:t>chicas</a:t>
            </a:r>
            <a:r>
              <a:rPr lang="ca-ES" sz="1600" b="1" dirty="0"/>
              <a:t> se </a:t>
            </a:r>
            <a:r>
              <a:rPr lang="ca-ES" sz="1600" b="1" dirty="0" err="1"/>
              <a:t>implican</a:t>
            </a:r>
            <a:r>
              <a:rPr lang="ca-ES" sz="1600" b="1" dirty="0"/>
              <a:t> </a:t>
            </a:r>
            <a:r>
              <a:rPr lang="ca-ES" sz="1600" b="1" dirty="0" err="1"/>
              <a:t>activamente</a:t>
            </a:r>
            <a:r>
              <a:rPr lang="ca-ES" sz="1600" b="1" dirty="0"/>
              <a:t> en </a:t>
            </a:r>
            <a:r>
              <a:rPr lang="ca-ES" sz="1600" b="1" dirty="0" err="1"/>
              <a:t>campañas</a:t>
            </a:r>
            <a:r>
              <a:rPr lang="ca-ES" sz="1600" b="1" dirty="0"/>
              <a:t> de </a:t>
            </a:r>
            <a:r>
              <a:rPr lang="ca-ES" sz="1600" b="1" dirty="0" err="1"/>
              <a:t>donación</a:t>
            </a:r>
            <a:r>
              <a:rPr lang="ca-ES" sz="1600" b="1" dirty="0"/>
              <a:t> de </a:t>
            </a:r>
            <a:r>
              <a:rPr lang="ca-ES" sz="1600" b="1" dirty="0" err="1"/>
              <a:t>sangre</a:t>
            </a:r>
            <a:r>
              <a:rPr lang="ca-ES" sz="1600" b="1" dirty="0"/>
              <a:t>, con la </a:t>
            </a:r>
            <a:r>
              <a:rPr lang="ca-ES" sz="1600" b="1" dirty="0" err="1"/>
              <a:t>finalidad</a:t>
            </a:r>
            <a:r>
              <a:rPr lang="ca-ES" sz="1600" b="1" dirty="0"/>
              <a:t> de </a:t>
            </a:r>
            <a:r>
              <a:rPr lang="ca-ES" sz="1600" b="1" dirty="0" err="1"/>
              <a:t>conseguir</a:t>
            </a:r>
            <a:r>
              <a:rPr lang="ca-ES" sz="1600" b="1" dirty="0"/>
              <a:t> </a:t>
            </a:r>
            <a:r>
              <a:rPr lang="ca-ES" sz="1600" b="1" dirty="0" err="1"/>
              <a:t>más</a:t>
            </a:r>
            <a:r>
              <a:rPr lang="ca-ES" sz="1600" b="1" dirty="0"/>
              <a:t> </a:t>
            </a:r>
            <a:r>
              <a:rPr lang="ca-ES" sz="1600" b="1" dirty="0" err="1"/>
              <a:t>donantes</a:t>
            </a:r>
            <a:r>
              <a:rPr lang="ca-ES" sz="1600" b="1" dirty="0"/>
              <a:t> y </a:t>
            </a:r>
            <a:r>
              <a:rPr lang="ca-ES" sz="1600" b="1" dirty="0" err="1"/>
              <a:t>paliar</a:t>
            </a:r>
            <a:r>
              <a:rPr lang="ca-ES" sz="1600" b="1" dirty="0"/>
              <a:t> el </a:t>
            </a:r>
            <a:r>
              <a:rPr lang="ca-ES" sz="1600" b="1" dirty="0" err="1"/>
              <a:t>déficit</a:t>
            </a:r>
            <a:r>
              <a:rPr lang="ca-ES" sz="1600" b="1" dirty="0"/>
              <a:t> que </a:t>
            </a:r>
            <a:r>
              <a:rPr lang="ca-ES" sz="1600" b="1" dirty="0" err="1"/>
              <a:t>tenemos</a:t>
            </a:r>
            <a:r>
              <a:rPr lang="ca-ES" sz="16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ca-ES" sz="2800" b="1" dirty="0">
                <a:solidFill>
                  <a:schemeClr val="bg1"/>
                </a:solidFill>
              </a:rPr>
              <a:t>El </a:t>
            </a:r>
            <a:r>
              <a:rPr lang="ca-ES" sz="2800" b="1" dirty="0" err="1">
                <a:solidFill>
                  <a:schemeClr val="bg1"/>
                </a:solidFill>
              </a:rPr>
              <a:t>aprendizaje</a:t>
            </a:r>
            <a:r>
              <a:rPr lang="ca-ES" sz="2800" b="1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ca-ES" sz="1600" b="1" dirty="0" err="1"/>
              <a:t>Conocimientos</a:t>
            </a:r>
            <a:r>
              <a:rPr lang="ca-ES" sz="1600" b="1" dirty="0"/>
              <a:t> sobre la </a:t>
            </a:r>
            <a:r>
              <a:rPr lang="ca-ES" sz="1600" b="1" dirty="0" err="1"/>
              <a:t>sangre</a:t>
            </a:r>
            <a:r>
              <a:rPr lang="ca-ES" sz="1600" b="1" dirty="0"/>
              <a:t> y la </a:t>
            </a:r>
            <a:r>
              <a:rPr lang="ca-ES" sz="1600" b="1" dirty="0" err="1"/>
              <a:t>necesidad</a:t>
            </a:r>
            <a:r>
              <a:rPr lang="ca-ES" sz="1600" b="1" dirty="0"/>
              <a:t> de </a:t>
            </a:r>
            <a:r>
              <a:rPr lang="ca-ES" sz="1600" b="1" dirty="0" err="1"/>
              <a:t>donación</a:t>
            </a:r>
            <a:r>
              <a:rPr lang="ca-ES" sz="1600" b="1" dirty="0"/>
              <a:t>, </a:t>
            </a:r>
            <a:r>
              <a:rPr lang="ca-ES" sz="1600" b="1" dirty="0" err="1"/>
              <a:t>habilidades</a:t>
            </a:r>
            <a:r>
              <a:rPr lang="ca-ES" sz="1600" b="1" dirty="0"/>
              <a:t> </a:t>
            </a:r>
            <a:r>
              <a:rPr lang="ca-ES" sz="1600" b="1" dirty="0" err="1"/>
              <a:t>organizativas</a:t>
            </a:r>
            <a:r>
              <a:rPr lang="ca-ES" sz="1600" b="1" dirty="0"/>
              <a:t>, </a:t>
            </a:r>
            <a:r>
              <a:rPr lang="ca-ES" sz="1600" b="1" dirty="0" err="1"/>
              <a:t>técnicas</a:t>
            </a:r>
            <a:r>
              <a:rPr lang="ca-ES" sz="1600" b="1" dirty="0"/>
              <a:t> de </a:t>
            </a:r>
            <a:r>
              <a:rPr lang="ca-ES" sz="1600" b="1" dirty="0" err="1"/>
              <a:t>comunicación</a:t>
            </a:r>
            <a:r>
              <a:rPr lang="ca-ES" sz="1600" b="1" dirty="0"/>
              <a:t> para la </a:t>
            </a:r>
            <a:r>
              <a:rPr lang="ca-ES" sz="1600" b="1" dirty="0" err="1"/>
              <a:t>difusión</a:t>
            </a:r>
            <a:r>
              <a:rPr lang="ca-ES" sz="1600" b="1" dirty="0"/>
              <a:t> de </a:t>
            </a:r>
            <a:r>
              <a:rPr lang="ca-ES" sz="1600" b="1" dirty="0" err="1"/>
              <a:t>mensajes</a:t>
            </a:r>
            <a:r>
              <a:rPr lang="ca-ES" sz="1600" b="1" dirty="0"/>
              <a:t>... </a:t>
            </a:r>
            <a:endParaRPr lang="ca-ES" sz="1600" dirty="0"/>
          </a:p>
        </p:txBody>
      </p:sp>
      <p:sp>
        <p:nvSpPr>
          <p:cNvPr id="40969" name="Text Box 12"/>
          <p:cNvSpPr txBox="1">
            <a:spLocks noChangeArrowheads="1"/>
          </p:cNvSpPr>
          <p:nvPr/>
        </p:nvSpPr>
        <p:spPr bwMode="auto">
          <a:xfrm>
            <a:off x="5111750" y="5300663"/>
            <a:ext cx="4032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000099"/>
                </a:solidFill>
              </a:rPr>
              <a:t>Experiencia:</a:t>
            </a:r>
            <a:r>
              <a:rPr lang="es-ES" b="1" dirty="0">
                <a:solidFill>
                  <a:schemeClr val="accent2"/>
                </a:solidFill>
              </a:rPr>
              <a:t> </a:t>
            </a:r>
          </a:p>
          <a:p>
            <a:r>
              <a:rPr lang="es-ES" b="1" dirty="0" err="1"/>
              <a:t>Banc</a:t>
            </a:r>
            <a:r>
              <a:rPr lang="es-ES" b="1" dirty="0"/>
              <a:t> de </a:t>
            </a:r>
            <a:r>
              <a:rPr lang="es-ES" b="1" dirty="0" err="1"/>
              <a:t>Sang</a:t>
            </a:r>
            <a:r>
              <a:rPr lang="es-ES" b="1" dirty="0"/>
              <a:t> + CEIPS + IES + Clubs de Tiempo Libre</a:t>
            </a:r>
            <a:endParaRPr lang="es-ES" dirty="0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0" y="5715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3200" b="1" dirty="0" err="1">
                <a:solidFill>
                  <a:srgbClr val="0070C0"/>
                </a:solidFill>
              </a:rPr>
              <a:t>Algunos</a:t>
            </a:r>
            <a:r>
              <a:rPr lang="ca-ES" sz="3200" b="1" dirty="0">
                <a:solidFill>
                  <a:srgbClr val="0070C0"/>
                </a:solidFill>
              </a:rPr>
              <a:t> </a:t>
            </a:r>
            <a:r>
              <a:rPr lang="ca-ES" sz="3200" b="1" dirty="0" err="1">
                <a:solidFill>
                  <a:srgbClr val="0070C0"/>
                </a:solidFill>
              </a:rPr>
              <a:t>ejemplos</a:t>
            </a:r>
            <a:endParaRPr lang="ca-ES" sz="3200" b="1" dirty="0">
              <a:solidFill>
                <a:srgbClr val="0070C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148064" y="0"/>
            <a:ext cx="3995936" cy="36933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APRENDIZAJE-SERVICIO (</a:t>
            </a:r>
            <a:r>
              <a:rPr lang="es-E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ApS</a:t>
            </a:r>
            <a:r>
              <a:rPr lang="es-E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4140200" y="46529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1989" name="Text Box 11"/>
          <p:cNvSpPr txBox="1">
            <a:spLocks noChangeArrowheads="1"/>
          </p:cNvSpPr>
          <p:nvPr/>
        </p:nvSpPr>
        <p:spPr bwMode="auto">
          <a:xfrm>
            <a:off x="611188" y="2708275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1990" name="Text Box 15"/>
          <p:cNvSpPr txBox="1">
            <a:spLocks noChangeArrowheads="1"/>
          </p:cNvSpPr>
          <p:nvPr/>
        </p:nvSpPr>
        <p:spPr bwMode="auto">
          <a:xfrm>
            <a:off x="500063" y="2428875"/>
            <a:ext cx="4643437" cy="430887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a-ES" sz="3200" b="1" dirty="0">
                <a:solidFill>
                  <a:schemeClr val="bg1"/>
                </a:solidFill>
              </a:rPr>
              <a:t>El </a:t>
            </a:r>
            <a:r>
              <a:rPr lang="ca-ES" sz="3200" b="1" dirty="0" err="1">
                <a:solidFill>
                  <a:schemeClr val="bg1"/>
                </a:solidFill>
              </a:rPr>
              <a:t>servicio</a:t>
            </a:r>
            <a:r>
              <a:rPr lang="ca-ES" sz="3200" b="1" dirty="0">
                <a:solidFill>
                  <a:schemeClr val="bg1"/>
                </a:solidFill>
              </a:rPr>
              <a:t> a la </a:t>
            </a:r>
            <a:r>
              <a:rPr lang="ca-ES" sz="3200" b="1" dirty="0" err="1">
                <a:solidFill>
                  <a:schemeClr val="bg1"/>
                </a:solidFill>
              </a:rPr>
              <a:t>comunidad</a:t>
            </a:r>
            <a:r>
              <a:rPr lang="ca-ES" sz="3200" b="1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ca-ES" sz="1800" b="1" dirty="0" err="1"/>
              <a:t>Difusión</a:t>
            </a:r>
            <a:r>
              <a:rPr lang="ca-ES" sz="1800" b="1" dirty="0"/>
              <a:t> de </a:t>
            </a:r>
            <a:r>
              <a:rPr lang="ca-ES" sz="1800" b="1" dirty="0" err="1"/>
              <a:t>mensajes</a:t>
            </a:r>
            <a:r>
              <a:rPr lang="ca-ES" sz="1800" b="1" dirty="0"/>
              <a:t> sobre </a:t>
            </a:r>
            <a:r>
              <a:rPr lang="ca-ES" sz="1800" b="1" dirty="0" err="1"/>
              <a:t>hábitos</a:t>
            </a:r>
            <a:r>
              <a:rPr lang="ca-ES" sz="1800" b="1" dirty="0"/>
              <a:t> saludables a través de la radio, </a:t>
            </a:r>
            <a:r>
              <a:rPr lang="ca-ES" sz="1800" b="1" dirty="0" err="1"/>
              <a:t>utilizando</a:t>
            </a:r>
            <a:r>
              <a:rPr lang="ca-ES" sz="1800" b="1" dirty="0"/>
              <a:t> </a:t>
            </a:r>
            <a:r>
              <a:rPr lang="ca-ES" sz="1800" b="1" dirty="0" err="1"/>
              <a:t>cuentos</a:t>
            </a:r>
            <a:r>
              <a:rPr lang="ca-ES" sz="1800" b="1" dirty="0"/>
              <a:t> </a:t>
            </a:r>
            <a:r>
              <a:rPr lang="ca-ES" sz="1800" b="1" dirty="0" err="1"/>
              <a:t>infantiles</a:t>
            </a:r>
            <a:r>
              <a:rPr lang="ca-ES" sz="1800" b="1" dirty="0"/>
              <a:t> </a:t>
            </a:r>
            <a:r>
              <a:rPr lang="ca-ES" sz="1800" b="1" dirty="0" err="1"/>
              <a:t>específicos</a:t>
            </a:r>
            <a:r>
              <a:rPr lang="ca-ES" sz="1800" b="1" dirty="0"/>
              <a:t>, que son </a:t>
            </a:r>
            <a:r>
              <a:rPr lang="ca-ES" sz="1800" b="1" dirty="0" err="1"/>
              <a:t>emitidos</a:t>
            </a:r>
            <a:r>
              <a:rPr lang="ca-ES" sz="1800" b="1" dirty="0"/>
              <a:t> </a:t>
            </a:r>
            <a:r>
              <a:rPr lang="ca-ES" sz="1800" b="1" dirty="0" err="1"/>
              <a:t>durante</a:t>
            </a:r>
            <a:r>
              <a:rPr lang="ca-ES" sz="1800" b="1" dirty="0"/>
              <a:t> la </a:t>
            </a:r>
            <a:r>
              <a:rPr lang="ca-ES" sz="1800" b="1" dirty="0" err="1"/>
              <a:t>semana</a:t>
            </a:r>
            <a:r>
              <a:rPr lang="ca-ES" sz="18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ca-ES" sz="3200" b="1" dirty="0">
                <a:solidFill>
                  <a:schemeClr val="bg1"/>
                </a:solidFill>
              </a:rPr>
              <a:t>El </a:t>
            </a:r>
            <a:r>
              <a:rPr lang="ca-ES" sz="3200" b="1" dirty="0" err="1">
                <a:solidFill>
                  <a:schemeClr val="bg1"/>
                </a:solidFill>
              </a:rPr>
              <a:t>aprendizaje</a:t>
            </a:r>
            <a:r>
              <a:rPr lang="ca-ES" sz="3200" b="1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ca-ES" sz="1800" b="1" dirty="0" err="1"/>
              <a:t>Conocimientos</a:t>
            </a:r>
            <a:r>
              <a:rPr lang="ca-ES" sz="1800" b="1" dirty="0"/>
              <a:t> y </a:t>
            </a:r>
            <a:r>
              <a:rPr lang="ca-ES" sz="1800" b="1" dirty="0" err="1"/>
              <a:t>habilidades</a:t>
            </a:r>
            <a:r>
              <a:rPr lang="ca-ES" sz="1800" b="1" dirty="0"/>
              <a:t> en </a:t>
            </a:r>
            <a:r>
              <a:rPr lang="ca-ES" sz="1800" b="1" dirty="0" err="1"/>
              <a:t>temas</a:t>
            </a:r>
            <a:r>
              <a:rPr lang="ca-ES" sz="1800" b="1" dirty="0"/>
              <a:t> de </a:t>
            </a:r>
            <a:r>
              <a:rPr lang="ca-ES" sz="1800" b="1" dirty="0" err="1"/>
              <a:t>salud</a:t>
            </a:r>
            <a:r>
              <a:rPr lang="ca-ES" sz="1800" b="1" dirty="0"/>
              <a:t>: </a:t>
            </a:r>
            <a:r>
              <a:rPr lang="ca-ES" sz="1800" b="1" dirty="0" err="1"/>
              <a:t>alimentación</a:t>
            </a:r>
            <a:r>
              <a:rPr lang="ca-ES" sz="1800" b="1" dirty="0"/>
              <a:t>, higiene, </a:t>
            </a:r>
            <a:r>
              <a:rPr lang="ca-ES" sz="1800" b="1" dirty="0" err="1"/>
              <a:t>actividad</a:t>
            </a:r>
            <a:r>
              <a:rPr lang="ca-ES" sz="1800" b="1" dirty="0"/>
              <a:t> física, </a:t>
            </a:r>
            <a:r>
              <a:rPr lang="ca-ES" sz="1800" b="1" dirty="0" err="1"/>
              <a:t>consumos</a:t>
            </a:r>
            <a:r>
              <a:rPr lang="ca-ES" sz="1800" b="1" dirty="0"/>
              <a:t>, </a:t>
            </a:r>
            <a:r>
              <a:rPr lang="ca-ES" sz="1800" b="1" dirty="0" err="1"/>
              <a:t>prevención</a:t>
            </a:r>
            <a:r>
              <a:rPr lang="ca-ES" sz="1800" b="1" dirty="0"/>
              <a:t> de </a:t>
            </a:r>
            <a:r>
              <a:rPr lang="ca-ES" sz="1800" b="1" dirty="0" err="1"/>
              <a:t>riesgos</a:t>
            </a:r>
            <a:r>
              <a:rPr lang="ca-ES" sz="1800" b="1" dirty="0"/>
              <a:t>, </a:t>
            </a:r>
            <a:r>
              <a:rPr lang="ca-ES" sz="1800" b="1" dirty="0" err="1"/>
              <a:t>habilidades</a:t>
            </a:r>
            <a:r>
              <a:rPr lang="ca-ES" sz="1800" b="1" dirty="0"/>
              <a:t> </a:t>
            </a:r>
            <a:r>
              <a:rPr lang="ca-ES" sz="1800" b="1" dirty="0" err="1"/>
              <a:t>comunicativas</a:t>
            </a:r>
            <a:r>
              <a:rPr lang="ca-ES" sz="1600" b="1" dirty="0"/>
              <a:t>.</a:t>
            </a:r>
            <a:endParaRPr lang="ca-ES" sz="1600" dirty="0"/>
          </a:p>
        </p:txBody>
      </p:sp>
      <p:sp>
        <p:nvSpPr>
          <p:cNvPr id="41991" name="Text Box 16"/>
          <p:cNvSpPr txBox="1">
            <a:spLocks noChangeArrowheads="1"/>
          </p:cNvSpPr>
          <p:nvPr/>
        </p:nvSpPr>
        <p:spPr bwMode="auto">
          <a:xfrm>
            <a:off x="5214938" y="5072063"/>
            <a:ext cx="3929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dirty="0">
                <a:solidFill>
                  <a:srgbClr val="000099"/>
                </a:solidFill>
              </a:rPr>
              <a:t>Experiencia:</a:t>
            </a:r>
            <a:r>
              <a:rPr lang="es-ES" sz="1600" b="1" dirty="0">
                <a:solidFill>
                  <a:schemeClr val="accent2"/>
                </a:solidFill>
              </a:rPr>
              <a:t> </a:t>
            </a:r>
          </a:p>
          <a:p>
            <a:r>
              <a:rPr lang="es-ES" sz="1600" b="1" dirty="0"/>
              <a:t>EDEX + Escuelas de Primaria + clubs de tiempo libre + radios locales</a:t>
            </a:r>
            <a:endParaRPr lang="es-ES" sz="1600" dirty="0"/>
          </a:p>
        </p:txBody>
      </p:sp>
      <p:pic>
        <p:nvPicPr>
          <p:cNvPr id="41992" name="Picture 22" descr="Contes Tarrago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0" y="2428875"/>
            <a:ext cx="3873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357188" y="1714500"/>
            <a:ext cx="6335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3200" b="1" dirty="0">
                <a:solidFill>
                  <a:srgbClr val="0070C0"/>
                </a:solidFill>
              </a:rPr>
              <a:t>Cuentos a través de la radio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0" y="5715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3200" b="1" dirty="0" err="1">
                <a:solidFill>
                  <a:srgbClr val="0070C0"/>
                </a:solidFill>
              </a:rPr>
              <a:t>Algunos</a:t>
            </a:r>
            <a:r>
              <a:rPr lang="ca-ES" sz="3200" b="1" dirty="0">
                <a:solidFill>
                  <a:srgbClr val="0070C0"/>
                </a:solidFill>
              </a:rPr>
              <a:t> </a:t>
            </a:r>
            <a:r>
              <a:rPr lang="ca-ES" sz="3200" b="1" dirty="0" err="1">
                <a:solidFill>
                  <a:srgbClr val="0070C0"/>
                </a:solidFill>
              </a:rPr>
              <a:t>ejemplos</a:t>
            </a:r>
            <a:endParaRPr lang="ca-ES" sz="3200" b="1" dirty="0">
              <a:solidFill>
                <a:srgbClr val="0070C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148064" y="0"/>
            <a:ext cx="3995936" cy="36933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APRENDIZAJE-SERVICIO (</a:t>
            </a:r>
            <a:r>
              <a:rPr lang="es-E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ApS</a:t>
            </a:r>
            <a:r>
              <a:rPr lang="es-E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5715000" y="5357813"/>
            <a:ext cx="342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000099"/>
                </a:solidFill>
              </a:rPr>
              <a:t>Experiencia: </a:t>
            </a:r>
            <a:r>
              <a:rPr lang="es-ES" b="1" dirty="0"/>
              <a:t>IES </a:t>
            </a:r>
            <a:r>
              <a:rPr lang="es-ES" b="1" dirty="0" err="1"/>
              <a:t>Eduard</a:t>
            </a:r>
            <a:r>
              <a:rPr lang="es-ES" b="1" dirty="0"/>
              <a:t> </a:t>
            </a:r>
            <a:r>
              <a:rPr lang="es-ES" b="1" dirty="0" err="1"/>
              <a:t>Fontserè</a:t>
            </a:r>
            <a:r>
              <a:rPr lang="es-ES" b="1" dirty="0"/>
              <a:t> y </a:t>
            </a:r>
            <a:r>
              <a:rPr lang="es-ES" b="1" dirty="0" err="1"/>
              <a:t>Esplai</a:t>
            </a:r>
            <a:r>
              <a:rPr lang="es-ES" b="1" dirty="0"/>
              <a:t> La Florida de </a:t>
            </a:r>
            <a:r>
              <a:rPr lang="es-ES" b="1" dirty="0" err="1"/>
              <a:t>L'Hospitalet</a:t>
            </a:r>
            <a:r>
              <a:rPr lang="es-ES" b="1" dirty="0"/>
              <a:t> de Llobregat</a:t>
            </a:r>
            <a:endParaRPr lang="es-ES" dirty="0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642938" y="2286000"/>
            <a:ext cx="5072062" cy="367793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a-ES" sz="3200" b="1" dirty="0">
                <a:solidFill>
                  <a:schemeClr val="bg1"/>
                </a:solidFill>
              </a:rPr>
              <a:t>El </a:t>
            </a:r>
            <a:r>
              <a:rPr lang="ca-ES" sz="3200" b="1" dirty="0" err="1">
                <a:solidFill>
                  <a:schemeClr val="bg1"/>
                </a:solidFill>
              </a:rPr>
              <a:t>servicio</a:t>
            </a:r>
            <a:r>
              <a:rPr lang="ca-ES" sz="3200" b="1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ca-ES" sz="1800" b="1" dirty="0" err="1"/>
              <a:t>Alumnos</a:t>
            </a:r>
            <a:r>
              <a:rPr lang="ca-ES" sz="1800" b="1" dirty="0"/>
              <a:t> de </a:t>
            </a:r>
            <a:r>
              <a:rPr lang="ca-ES" sz="1800" b="1" dirty="0" err="1"/>
              <a:t>Bachillerato</a:t>
            </a:r>
            <a:r>
              <a:rPr lang="ca-ES" sz="1800" b="1" dirty="0"/>
              <a:t> </a:t>
            </a:r>
            <a:r>
              <a:rPr lang="ca-ES" sz="1800" b="1" dirty="0" err="1"/>
              <a:t>hacen</a:t>
            </a:r>
            <a:r>
              <a:rPr lang="ca-ES" sz="1800" b="1" dirty="0"/>
              <a:t> de </a:t>
            </a:r>
            <a:r>
              <a:rPr lang="ca-ES" sz="1800" b="1" dirty="0" err="1"/>
              <a:t>ayudantes</a:t>
            </a:r>
            <a:r>
              <a:rPr lang="ca-ES" sz="1800" b="1" dirty="0"/>
              <a:t> de monitor en el club de </a:t>
            </a:r>
            <a:r>
              <a:rPr lang="ca-ES" sz="1800" b="1" dirty="0" err="1"/>
              <a:t>tiempo</a:t>
            </a:r>
            <a:r>
              <a:rPr lang="ca-ES" sz="1800" b="1" dirty="0"/>
              <a:t> </a:t>
            </a:r>
            <a:r>
              <a:rPr lang="ca-ES" sz="1800" b="1" dirty="0" err="1"/>
              <a:t>libre</a:t>
            </a:r>
            <a:r>
              <a:rPr lang="ca-ES" sz="1800" b="1" dirty="0"/>
              <a:t> </a:t>
            </a:r>
            <a:r>
              <a:rPr lang="ca-ES" sz="1800" b="1" dirty="0" err="1"/>
              <a:t>después</a:t>
            </a:r>
            <a:r>
              <a:rPr lang="ca-ES" sz="1800" b="1" dirty="0"/>
              <a:t> de </a:t>
            </a:r>
            <a:r>
              <a:rPr lang="ca-ES" sz="1800" b="1" dirty="0" err="1"/>
              <a:t>haberse</a:t>
            </a:r>
            <a:r>
              <a:rPr lang="ca-ES" sz="1800" b="1" dirty="0"/>
              <a:t> </a:t>
            </a:r>
            <a:r>
              <a:rPr lang="ca-ES" sz="1800" b="1" dirty="0" err="1"/>
              <a:t>formado</a:t>
            </a:r>
            <a:r>
              <a:rPr lang="ca-ES" sz="1800" b="1" dirty="0"/>
              <a:t> en un </a:t>
            </a:r>
            <a:r>
              <a:rPr lang="ca-ES" sz="1800" b="1" i="1" dirty="0"/>
              <a:t>Curso de </a:t>
            </a:r>
            <a:r>
              <a:rPr lang="ca-ES" sz="1800" b="1" i="1" dirty="0" err="1"/>
              <a:t>Iniciación</a:t>
            </a:r>
            <a:r>
              <a:rPr lang="ca-ES" sz="1800" b="1" i="1" dirty="0"/>
              <a:t> al </a:t>
            </a:r>
            <a:r>
              <a:rPr lang="ca-ES" sz="1800" b="1" i="1" dirty="0" err="1"/>
              <a:t>Voluntariado</a:t>
            </a:r>
            <a:r>
              <a:rPr lang="ca-ES" sz="18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ca-ES" sz="3200" b="1" dirty="0">
                <a:solidFill>
                  <a:schemeClr val="bg1"/>
                </a:solidFill>
              </a:rPr>
              <a:t>El </a:t>
            </a:r>
            <a:r>
              <a:rPr lang="ca-ES" sz="3200" b="1" dirty="0" err="1">
                <a:solidFill>
                  <a:schemeClr val="bg1"/>
                </a:solidFill>
              </a:rPr>
              <a:t>aprendizaje</a:t>
            </a:r>
            <a:r>
              <a:rPr lang="ca-ES" sz="3200" b="1" dirty="0">
                <a:solidFill>
                  <a:schemeClr val="bg1"/>
                </a:solidFill>
              </a:rPr>
              <a:t>:</a:t>
            </a:r>
          </a:p>
          <a:p>
            <a:r>
              <a:rPr lang="ca-ES" altLang="zh-CN" sz="1800" b="1" dirty="0" err="1">
                <a:ea typeface="SimSun" pitchFamily="2" charset="-122"/>
              </a:rPr>
              <a:t>Sensibilizarse</a:t>
            </a:r>
            <a:r>
              <a:rPr lang="ca-ES" altLang="zh-CN" sz="1800" b="1" dirty="0">
                <a:ea typeface="SimSun" pitchFamily="2" charset="-122"/>
              </a:rPr>
              <a:t> </a:t>
            </a:r>
            <a:r>
              <a:rPr lang="ca-ES" altLang="zh-CN" sz="1800" b="1" dirty="0" err="1">
                <a:ea typeface="SimSun" pitchFamily="2" charset="-122"/>
              </a:rPr>
              <a:t>frente</a:t>
            </a:r>
            <a:r>
              <a:rPr lang="ca-ES" altLang="zh-CN" sz="1800" b="1" dirty="0">
                <a:ea typeface="SimSun" pitchFamily="2" charset="-122"/>
              </a:rPr>
              <a:t> a una </a:t>
            </a:r>
            <a:r>
              <a:rPr lang="ca-ES" altLang="zh-CN" sz="1800" b="1" dirty="0" err="1">
                <a:ea typeface="SimSun" pitchFamily="2" charset="-122"/>
              </a:rPr>
              <a:t>necesidad</a:t>
            </a:r>
            <a:r>
              <a:rPr lang="ca-ES" altLang="zh-CN" sz="1800" b="1" dirty="0">
                <a:ea typeface="SimSun" pitchFamily="2" charset="-122"/>
              </a:rPr>
              <a:t> del </a:t>
            </a:r>
            <a:r>
              <a:rPr lang="ca-ES" altLang="zh-CN" sz="1800" b="1" dirty="0" err="1">
                <a:ea typeface="SimSun" pitchFamily="2" charset="-122"/>
              </a:rPr>
              <a:t>barrio</a:t>
            </a:r>
            <a:r>
              <a:rPr lang="ca-ES" altLang="zh-CN" sz="1800" b="1" dirty="0">
                <a:ea typeface="SimSun" pitchFamily="2" charset="-122"/>
              </a:rPr>
              <a:t>, ser capaces de tomar un </a:t>
            </a:r>
            <a:r>
              <a:rPr lang="ca-ES" altLang="zh-CN" sz="1800" b="1" dirty="0" err="1">
                <a:ea typeface="SimSun" pitchFamily="2" charset="-122"/>
              </a:rPr>
              <a:t>compromiso</a:t>
            </a:r>
            <a:r>
              <a:rPr lang="ca-ES" altLang="zh-CN" sz="1800" b="1" dirty="0">
                <a:ea typeface="SimSun" pitchFamily="2" charset="-122"/>
              </a:rPr>
              <a:t>, </a:t>
            </a:r>
            <a:r>
              <a:rPr lang="ca-ES" altLang="zh-CN" sz="1800" b="1" dirty="0" err="1">
                <a:ea typeface="SimSun" pitchFamily="2" charset="-122"/>
              </a:rPr>
              <a:t>relacionarse</a:t>
            </a:r>
            <a:r>
              <a:rPr lang="ca-ES" altLang="zh-CN" sz="1800" b="1" dirty="0">
                <a:ea typeface="SimSun" pitchFamily="2" charset="-122"/>
              </a:rPr>
              <a:t> con </a:t>
            </a:r>
            <a:r>
              <a:rPr lang="ca-ES" altLang="zh-CN" sz="1800" b="1" dirty="0" err="1">
                <a:ea typeface="SimSun" pitchFamily="2" charset="-122"/>
              </a:rPr>
              <a:t>personas</a:t>
            </a:r>
            <a:r>
              <a:rPr lang="ca-ES" altLang="zh-CN" sz="1800" b="1" dirty="0">
                <a:ea typeface="SimSun" pitchFamily="2" charset="-122"/>
              </a:rPr>
              <a:t> de </a:t>
            </a:r>
            <a:r>
              <a:rPr lang="ca-ES" altLang="zh-CN" sz="1800" b="1" dirty="0" err="1">
                <a:ea typeface="SimSun" pitchFamily="2" charset="-122"/>
              </a:rPr>
              <a:t>edades</a:t>
            </a:r>
            <a:r>
              <a:rPr lang="ca-ES" altLang="zh-CN" sz="1800" b="1" dirty="0">
                <a:ea typeface="SimSun" pitchFamily="2" charset="-122"/>
              </a:rPr>
              <a:t> </a:t>
            </a:r>
            <a:r>
              <a:rPr lang="ca-ES" altLang="zh-CN" sz="1800" b="1" dirty="0" err="1">
                <a:ea typeface="SimSun" pitchFamily="2" charset="-122"/>
              </a:rPr>
              <a:t>diversas</a:t>
            </a:r>
            <a:r>
              <a:rPr lang="ca-ES" altLang="zh-CN" sz="1800" b="1" dirty="0">
                <a:ea typeface="SimSun" pitchFamily="2" charset="-122"/>
              </a:rPr>
              <a:t>, </a:t>
            </a:r>
            <a:r>
              <a:rPr lang="ca-ES" altLang="zh-CN" sz="1800" b="1" dirty="0" err="1">
                <a:ea typeface="SimSun" pitchFamily="2" charset="-122"/>
              </a:rPr>
              <a:t>poner</a:t>
            </a:r>
            <a:r>
              <a:rPr lang="ca-ES" altLang="zh-CN" sz="1800" b="1" dirty="0">
                <a:ea typeface="SimSun" pitchFamily="2" charset="-122"/>
              </a:rPr>
              <a:t> </a:t>
            </a:r>
            <a:r>
              <a:rPr lang="ca-ES" altLang="zh-CN" sz="1800" b="1" dirty="0" err="1">
                <a:ea typeface="SimSun" pitchFamily="2" charset="-122"/>
              </a:rPr>
              <a:t>sus</a:t>
            </a:r>
            <a:r>
              <a:rPr lang="ca-ES" altLang="zh-CN" sz="1800" b="1" dirty="0">
                <a:ea typeface="SimSun" pitchFamily="2" charset="-122"/>
              </a:rPr>
              <a:t> </a:t>
            </a:r>
            <a:r>
              <a:rPr lang="ca-ES" altLang="zh-CN" sz="1800" b="1" dirty="0" err="1">
                <a:ea typeface="SimSun" pitchFamily="2" charset="-122"/>
              </a:rPr>
              <a:t>habilidades</a:t>
            </a:r>
            <a:r>
              <a:rPr lang="ca-ES" altLang="zh-CN" sz="1800" b="1" dirty="0">
                <a:ea typeface="SimSun" pitchFamily="2" charset="-122"/>
              </a:rPr>
              <a:t> y </a:t>
            </a:r>
            <a:r>
              <a:rPr lang="ca-ES" altLang="zh-CN" sz="1800" b="1" dirty="0" err="1">
                <a:ea typeface="SimSun" pitchFamily="2" charset="-122"/>
              </a:rPr>
              <a:t>capacidades</a:t>
            </a:r>
            <a:r>
              <a:rPr lang="ca-ES" altLang="zh-CN" sz="1800" b="1" dirty="0">
                <a:ea typeface="SimSun" pitchFamily="2" charset="-122"/>
              </a:rPr>
              <a:t> </a:t>
            </a:r>
            <a:r>
              <a:rPr lang="ca-ES" altLang="zh-CN" sz="1800" b="1" dirty="0" err="1">
                <a:ea typeface="SimSun" pitchFamily="2" charset="-122"/>
              </a:rPr>
              <a:t>personales</a:t>
            </a:r>
            <a:r>
              <a:rPr lang="ca-ES" altLang="zh-CN" sz="1800" b="1" dirty="0">
                <a:ea typeface="SimSun" pitchFamily="2" charset="-122"/>
              </a:rPr>
              <a:t> al </a:t>
            </a:r>
            <a:r>
              <a:rPr lang="ca-ES" altLang="zh-CN" sz="1800" b="1" dirty="0" err="1">
                <a:ea typeface="SimSun" pitchFamily="2" charset="-122"/>
              </a:rPr>
              <a:t>servicio</a:t>
            </a:r>
            <a:r>
              <a:rPr lang="ca-ES" altLang="zh-CN" sz="1800" b="1" dirty="0">
                <a:ea typeface="SimSun" pitchFamily="2" charset="-122"/>
              </a:rPr>
              <a:t> de los </a:t>
            </a:r>
            <a:r>
              <a:rPr lang="ca-ES" altLang="zh-CN" sz="1800" b="1" dirty="0" err="1">
                <a:ea typeface="SimSun" pitchFamily="2" charset="-122"/>
              </a:rPr>
              <a:t>otros</a:t>
            </a:r>
            <a:r>
              <a:rPr lang="ca-ES" altLang="zh-CN" sz="1800" b="1" dirty="0">
                <a:ea typeface="SimSun" pitchFamily="2" charset="-122"/>
              </a:rPr>
              <a:t>.</a:t>
            </a:r>
          </a:p>
        </p:txBody>
      </p:sp>
      <p:pic>
        <p:nvPicPr>
          <p:cNvPr id="43014" name="Picture 11" descr="P1000018"/>
          <p:cNvPicPr>
            <a:picLocks noChangeAspect="1" noChangeArrowheads="1"/>
          </p:cNvPicPr>
          <p:nvPr/>
        </p:nvPicPr>
        <p:blipFill>
          <a:blip r:embed="rId3" cstate="print"/>
          <a:srcRect t="15712" b="14822"/>
          <a:stretch>
            <a:fillRect/>
          </a:stretch>
        </p:blipFill>
        <p:spPr bwMode="auto">
          <a:xfrm>
            <a:off x="5929313" y="2357438"/>
            <a:ext cx="321468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4"/>
          <p:cNvSpPr txBox="1">
            <a:spLocks noChangeArrowheads="1"/>
          </p:cNvSpPr>
          <p:nvPr/>
        </p:nvSpPr>
        <p:spPr bwMode="auto">
          <a:xfrm>
            <a:off x="642938" y="1571625"/>
            <a:ext cx="6335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3200" b="1" dirty="0">
                <a:solidFill>
                  <a:srgbClr val="0070C0"/>
                </a:solidFill>
              </a:rPr>
              <a:t>Proyecto </a:t>
            </a:r>
            <a:r>
              <a:rPr lang="es-ES" sz="3200" b="1" i="1" dirty="0" err="1">
                <a:solidFill>
                  <a:srgbClr val="0070C0"/>
                </a:solidFill>
              </a:rPr>
              <a:t>Joves</a:t>
            </a:r>
            <a:r>
              <a:rPr lang="es-ES" sz="3200" b="1" i="1" dirty="0">
                <a:solidFill>
                  <a:srgbClr val="0070C0"/>
                </a:solidFill>
              </a:rPr>
              <a:t> </a:t>
            </a:r>
            <a:r>
              <a:rPr lang="es-ES" sz="3200" b="1" i="1" dirty="0" err="1">
                <a:solidFill>
                  <a:srgbClr val="0070C0"/>
                </a:solidFill>
              </a:rPr>
              <a:t>pel</a:t>
            </a:r>
            <a:r>
              <a:rPr lang="es-ES" sz="3200" b="1" i="1" dirty="0">
                <a:solidFill>
                  <a:srgbClr val="0070C0"/>
                </a:solidFill>
              </a:rPr>
              <a:t> </a:t>
            </a:r>
            <a:r>
              <a:rPr lang="es-ES" sz="3200" b="1" i="1" dirty="0" err="1">
                <a:solidFill>
                  <a:srgbClr val="0070C0"/>
                </a:solidFill>
              </a:rPr>
              <a:t>barri</a:t>
            </a:r>
            <a:endParaRPr lang="es-ES" sz="3200" b="1" i="1" dirty="0">
              <a:solidFill>
                <a:srgbClr val="0070C0"/>
              </a:solidFill>
            </a:endParaRPr>
          </a:p>
        </p:txBody>
      </p:sp>
      <p:sp>
        <p:nvSpPr>
          <p:cNvPr id="43016" name="Text Box 10"/>
          <p:cNvSpPr txBox="1">
            <a:spLocks noChangeArrowheads="1"/>
          </p:cNvSpPr>
          <p:nvPr/>
        </p:nvSpPr>
        <p:spPr bwMode="auto">
          <a:xfrm>
            <a:off x="0" y="5715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3200" b="1" dirty="0" err="1">
                <a:solidFill>
                  <a:srgbClr val="0070C0"/>
                </a:solidFill>
              </a:rPr>
              <a:t>Algunos</a:t>
            </a:r>
            <a:r>
              <a:rPr lang="ca-ES" sz="3200" b="1" dirty="0">
                <a:solidFill>
                  <a:srgbClr val="0070C0"/>
                </a:solidFill>
              </a:rPr>
              <a:t> </a:t>
            </a:r>
            <a:r>
              <a:rPr lang="ca-ES" sz="3200" b="1" dirty="0" err="1">
                <a:solidFill>
                  <a:srgbClr val="0070C0"/>
                </a:solidFill>
              </a:rPr>
              <a:t>ejemplos</a:t>
            </a:r>
            <a:endParaRPr lang="ca-ES" sz="3200" b="1" dirty="0">
              <a:solidFill>
                <a:srgbClr val="0070C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148064" y="0"/>
            <a:ext cx="3995936" cy="36933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APRENDIZAJE-SERVICIO (</a:t>
            </a:r>
            <a:r>
              <a:rPr lang="es-E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ApS</a:t>
            </a:r>
            <a:r>
              <a:rPr lang="es-E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68313" y="1412875"/>
            <a:ext cx="3384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3200" b="1" dirty="0">
                <a:solidFill>
                  <a:srgbClr val="0070C0"/>
                </a:solidFill>
              </a:rPr>
              <a:t>Conecta Joven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107950" y="5492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4000" b="1"/>
          </a:p>
        </p:txBody>
      </p:sp>
      <p:pic>
        <p:nvPicPr>
          <p:cNvPr id="44039" name="Picture 10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l="1520" r="10471"/>
          <a:stretch>
            <a:fillRect/>
          </a:stretch>
        </p:blipFill>
        <p:spPr bwMode="auto">
          <a:xfrm>
            <a:off x="4643438" y="2133600"/>
            <a:ext cx="4500562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 Box 11"/>
          <p:cNvSpPr txBox="1">
            <a:spLocks noChangeArrowheads="1"/>
          </p:cNvSpPr>
          <p:nvPr/>
        </p:nvSpPr>
        <p:spPr bwMode="auto">
          <a:xfrm>
            <a:off x="468313" y="2133600"/>
            <a:ext cx="4103687" cy="403187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a-ES" sz="2800" b="1" dirty="0">
                <a:solidFill>
                  <a:schemeClr val="bg1"/>
                </a:solidFill>
              </a:rPr>
              <a:t>El </a:t>
            </a:r>
            <a:r>
              <a:rPr lang="ca-ES" sz="2800" b="1" dirty="0" err="1">
                <a:solidFill>
                  <a:schemeClr val="bg1"/>
                </a:solidFill>
              </a:rPr>
              <a:t>servicio</a:t>
            </a:r>
            <a:r>
              <a:rPr lang="ca-ES" sz="2800" b="1" dirty="0">
                <a:solidFill>
                  <a:schemeClr val="bg1"/>
                </a:solidFill>
              </a:rPr>
              <a:t> a la </a:t>
            </a:r>
            <a:r>
              <a:rPr lang="ca-ES" sz="2800" b="1" dirty="0" err="1">
                <a:solidFill>
                  <a:schemeClr val="bg1"/>
                </a:solidFill>
              </a:rPr>
              <a:t>comunidad</a:t>
            </a:r>
            <a:r>
              <a:rPr lang="ca-ES" sz="2800" b="1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ca-ES" sz="1800" b="1" dirty="0" err="1"/>
              <a:t>Enseñar</a:t>
            </a:r>
            <a:r>
              <a:rPr lang="ca-ES" sz="1800" b="1" dirty="0"/>
              <a:t> informàtica a </a:t>
            </a:r>
            <a:r>
              <a:rPr lang="ca-ES" sz="1800" b="1" dirty="0" err="1"/>
              <a:t>personas</a:t>
            </a:r>
            <a:r>
              <a:rPr lang="ca-ES" sz="1800" b="1" dirty="0"/>
              <a:t> </a:t>
            </a:r>
            <a:r>
              <a:rPr lang="ca-ES" sz="1800" b="1" dirty="0" err="1"/>
              <a:t>adultas</a:t>
            </a:r>
            <a:r>
              <a:rPr lang="ca-ES" sz="1800" b="1" dirty="0"/>
              <a:t> del </a:t>
            </a:r>
            <a:r>
              <a:rPr lang="ca-ES" sz="1800" b="1" dirty="0" err="1"/>
              <a:t>barrio</a:t>
            </a:r>
            <a:r>
              <a:rPr lang="ca-ES" sz="1800" b="1" dirty="0"/>
              <a:t>, </a:t>
            </a:r>
            <a:r>
              <a:rPr lang="ca-ES" sz="1800" b="1" dirty="0" err="1"/>
              <a:t>alejadas</a:t>
            </a:r>
            <a:r>
              <a:rPr lang="ca-ES" sz="1800" b="1" dirty="0"/>
              <a:t> del mundo </a:t>
            </a:r>
            <a:r>
              <a:rPr lang="ca-ES" sz="1800" b="1" dirty="0" err="1"/>
              <a:t>tecnológico</a:t>
            </a:r>
            <a:r>
              <a:rPr lang="ca-ES" sz="1800" b="1" dirty="0"/>
              <a:t>, </a:t>
            </a:r>
            <a:r>
              <a:rPr lang="ca-ES" sz="1800" b="1" dirty="0" err="1"/>
              <a:t>ayudándolas</a:t>
            </a:r>
            <a:r>
              <a:rPr lang="ca-ES" sz="1800" b="1" dirty="0"/>
              <a:t> a superar la "</a:t>
            </a:r>
            <a:r>
              <a:rPr lang="ca-ES" sz="1800" b="1" dirty="0" err="1"/>
              <a:t>brecha</a:t>
            </a:r>
            <a:r>
              <a:rPr lang="ca-ES" sz="1800" b="1" dirty="0"/>
              <a:t> digital“.</a:t>
            </a:r>
          </a:p>
          <a:p>
            <a:pPr eaLnBrk="1" hangingPunct="1">
              <a:spcBef>
                <a:spcPct val="50000"/>
              </a:spcBef>
            </a:pPr>
            <a:r>
              <a:rPr lang="ca-ES" sz="2800" b="1" dirty="0">
                <a:solidFill>
                  <a:schemeClr val="bg1"/>
                </a:solidFill>
              </a:rPr>
              <a:t>El </a:t>
            </a:r>
            <a:r>
              <a:rPr lang="ca-ES" sz="2800" b="1" dirty="0" err="1">
                <a:solidFill>
                  <a:schemeClr val="bg1"/>
                </a:solidFill>
              </a:rPr>
              <a:t>aprendizaje</a:t>
            </a:r>
            <a:r>
              <a:rPr lang="ca-ES" sz="2800" b="1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ca-ES" sz="1800" b="1" dirty="0" err="1"/>
              <a:t>Conocimientos</a:t>
            </a:r>
            <a:r>
              <a:rPr lang="ca-ES" sz="1800" b="1" dirty="0"/>
              <a:t> de </a:t>
            </a:r>
            <a:r>
              <a:rPr lang="ca-ES" sz="1800" b="1" dirty="0" err="1"/>
              <a:t>informática</a:t>
            </a:r>
            <a:r>
              <a:rPr lang="ca-ES" sz="1800" b="1" dirty="0"/>
              <a:t>; </a:t>
            </a:r>
            <a:r>
              <a:rPr lang="ca-ES" sz="1800" b="1" dirty="0" err="1"/>
              <a:t>descubrimiento</a:t>
            </a:r>
            <a:r>
              <a:rPr lang="ca-ES" sz="1800" b="1" dirty="0"/>
              <a:t> de la "</a:t>
            </a:r>
            <a:r>
              <a:rPr lang="ca-ES" sz="1800" b="1" dirty="0" err="1"/>
              <a:t>brecha</a:t>
            </a:r>
            <a:r>
              <a:rPr lang="ca-ES" sz="1800" b="1" dirty="0"/>
              <a:t> digital"; </a:t>
            </a:r>
            <a:r>
              <a:rPr lang="ca-ES" sz="1800" b="1" dirty="0" err="1"/>
              <a:t>habilidades</a:t>
            </a:r>
            <a:r>
              <a:rPr lang="ca-ES" sz="1800" b="1" dirty="0"/>
              <a:t> en la </a:t>
            </a:r>
            <a:r>
              <a:rPr lang="ca-ES" sz="1800" b="1" dirty="0" err="1"/>
              <a:t>comunicación</a:t>
            </a:r>
            <a:r>
              <a:rPr lang="ca-ES" sz="1800" b="1" dirty="0"/>
              <a:t> y </a:t>
            </a:r>
            <a:r>
              <a:rPr lang="ca-ES" sz="1800" b="1" dirty="0" err="1"/>
              <a:t>relación</a:t>
            </a:r>
            <a:r>
              <a:rPr lang="ca-ES" sz="1800" b="1" dirty="0"/>
              <a:t> con los </a:t>
            </a:r>
            <a:r>
              <a:rPr lang="ca-ES" sz="1800" b="1" dirty="0" err="1"/>
              <a:t>adultos</a:t>
            </a:r>
            <a:r>
              <a:rPr lang="ca-ES" sz="1800" b="1" dirty="0"/>
              <a:t>; </a:t>
            </a:r>
            <a:r>
              <a:rPr lang="ca-ES" sz="1800" b="1" dirty="0" err="1"/>
              <a:t>estrategias</a:t>
            </a:r>
            <a:r>
              <a:rPr lang="ca-ES" sz="1800" b="1" dirty="0"/>
              <a:t> </a:t>
            </a:r>
            <a:r>
              <a:rPr lang="ca-ES" sz="1800" b="1" dirty="0" err="1"/>
              <a:t>didácticas</a:t>
            </a:r>
            <a:r>
              <a:rPr lang="ca-ES" sz="1800" b="1" dirty="0"/>
              <a:t>...</a:t>
            </a:r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4643438" y="5013325"/>
            <a:ext cx="45005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>
                <a:solidFill>
                  <a:srgbClr val="000099"/>
                </a:solidFill>
              </a:rPr>
              <a:t>Experiencia:</a:t>
            </a:r>
            <a:r>
              <a:rPr lang="es-ES" b="1" dirty="0">
                <a:solidFill>
                  <a:schemeClr val="accent2"/>
                </a:solidFill>
              </a:rPr>
              <a:t> </a:t>
            </a:r>
            <a:r>
              <a:rPr lang="es-ES" b="1" dirty="0"/>
              <a:t>Fundación </a:t>
            </a:r>
            <a:r>
              <a:rPr lang="es-ES" b="1" dirty="0" err="1"/>
              <a:t>Esplai</a:t>
            </a:r>
            <a:r>
              <a:rPr lang="es-ES" b="1" dirty="0"/>
              <a:t> + Entidades sociales + IES + Asociaciones de vecinos + Ayuntamientos + Empresas</a:t>
            </a:r>
            <a:endParaRPr lang="ca-ES" dirty="0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0" y="5715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3200" b="1"/>
              <a:t>Algunos ejemplos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148064" y="0"/>
            <a:ext cx="3995936" cy="36933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APRENDIZAJE-SERVICIO (</a:t>
            </a:r>
            <a:r>
              <a:rPr lang="es-E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ApS</a:t>
            </a:r>
            <a:r>
              <a:rPr lang="es-E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553117"/>
              </p:ext>
            </p:extLst>
          </p:nvPr>
        </p:nvGraphicFramePr>
        <p:xfrm>
          <a:off x="107504" y="116632"/>
          <a:ext cx="8886234" cy="6552728"/>
        </p:xfrm>
        <a:graphic>
          <a:graphicData uri="http://schemas.openxmlformats.org/drawingml/2006/table">
            <a:tbl>
              <a:tblPr/>
              <a:tblGrid>
                <a:gridCol w="8886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552728">
                <a:tc>
                  <a:txBody>
                    <a:bodyPr/>
                    <a:lstStyle/>
                    <a:p>
                      <a:pPr algn="ctr"/>
                      <a:r>
                        <a:rPr lang="gl-ES" sz="5400" dirty="0">
                          <a:solidFill>
                            <a:srgbClr val="0070C0"/>
                          </a:solidFill>
                        </a:rPr>
                        <a:t>Aprendizaxe-servizo (</a:t>
                      </a:r>
                      <a:r>
                        <a:rPr lang="gl-ES" sz="5400" dirty="0" err="1">
                          <a:solidFill>
                            <a:srgbClr val="0070C0"/>
                          </a:solidFill>
                        </a:rPr>
                        <a:t>ApS</a:t>
                      </a:r>
                      <a:r>
                        <a:rPr lang="gl-ES" sz="5400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gl-ES" sz="5400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gl-ES" sz="5400" dirty="0"/>
                    </a:p>
                    <a:p>
                      <a:pPr algn="ctr"/>
                      <a:endParaRPr lang="gl-ES" sz="5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523751"/>
              </p:ext>
            </p:extLst>
          </p:nvPr>
        </p:nvGraphicFramePr>
        <p:xfrm>
          <a:off x="459873" y="1052736"/>
          <a:ext cx="4320480" cy="822960"/>
        </p:xfrm>
        <a:graphic>
          <a:graphicData uri="http://schemas.openxmlformats.org/drawingml/2006/table">
            <a:tbl>
              <a:tblPr/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just"/>
                      <a:r>
                        <a:rPr lang="gl-ES" sz="2400" u="sng" dirty="0">
                          <a:solidFill>
                            <a:srgbClr val="0070C0"/>
                          </a:solidFill>
                        </a:rPr>
                        <a:t>IDENTIFICAR UNHA NECESIDADE </a:t>
                      </a:r>
                      <a:r>
                        <a:rPr lang="gl-ES" sz="2400" dirty="0">
                          <a:solidFill>
                            <a:srgbClr val="0070C0"/>
                          </a:solidFill>
                        </a:rPr>
                        <a:t>NO ENTORNO</a:t>
                      </a:r>
                      <a:r>
                        <a:rPr lang="gl-ES" sz="2400" baseline="0" dirty="0">
                          <a:solidFill>
                            <a:srgbClr val="0070C0"/>
                          </a:solidFill>
                        </a:rPr>
                        <a:t> SOCIAL</a:t>
                      </a:r>
                      <a:endParaRPr lang="gl-E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062592"/>
              </p:ext>
            </p:extLst>
          </p:nvPr>
        </p:nvGraphicFramePr>
        <p:xfrm>
          <a:off x="467544" y="2122728"/>
          <a:ext cx="4320480" cy="3017520"/>
        </p:xfrm>
        <a:graphic>
          <a:graphicData uri="http://schemas.openxmlformats.org/drawingml/2006/table">
            <a:tbl>
              <a:tblPr/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62456">
                <a:tc>
                  <a:txBody>
                    <a:bodyPr/>
                    <a:lstStyle/>
                    <a:p>
                      <a:r>
                        <a:rPr lang="gl-ES" sz="2400" dirty="0">
                          <a:solidFill>
                            <a:srgbClr val="0070C0"/>
                          </a:solidFill>
                        </a:rPr>
                        <a:t>Pensar e decidir como</a:t>
                      </a:r>
                      <a:r>
                        <a:rPr lang="gl-ES" sz="2400" baseline="0" dirty="0">
                          <a:solidFill>
                            <a:srgbClr val="0070C0"/>
                          </a:solidFill>
                        </a:rPr>
                        <a:t> contribuír a mellorala: que servizo podemos facer?</a:t>
                      </a:r>
                    </a:p>
                    <a:p>
                      <a:r>
                        <a:rPr lang="gl-ES" sz="2400" u="sng" baseline="0" dirty="0">
                          <a:solidFill>
                            <a:srgbClr val="0070C0"/>
                          </a:solidFill>
                        </a:rPr>
                        <a:t>APRENDER O QUE NECESITAMOS PARA FACER O SERVIZO</a:t>
                      </a:r>
                    </a:p>
                    <a:p>
                      <a:r>
                        <a:rPr lang="gl-ES" sz="2400" baseline="0" dirty="0">
                          <a:solidFill>
                            <a:srgbClr val="0070C0"/>
                          </a:solidFill>
                        </a:rPr>
                        <a:t>Aliarnos con quen nos pode axudar a aprender e a realizar o servizo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737439"/>
              </p:ext>
            </p:extLst>
          </p:nvPr>
        </p:nvGraphicFramePr>
        <p:xfrm>
          <a:off x="459873" y="5390403"/>
          <a:ext cx="4312809" cy="1188720"/>
        </p:xfrm>
        <a:graphic>
          <a:graphicData uri="http://schemas.openxmlformats.org/drawingml/2006/table">
            <a:tbl>
              <a:tblPr/>
              <a:tblGrid>
                <a:gridCol w="4312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5018">
                <a:tc>
                  <a:txBody>
                    <a:bodyPr/>
                    <a:lstStyle/>
                    <a:p>
                      <a:r>
                        <a:rPr lang="gl-ES" sz="2400" u="sng" dirty="0">
                          <a:solidFill>
                            <a:srgbClr val="0070C0"/>
                          </a:solidFill>
                        </a:rPr>
                        <a:t>LEVAR</a:t>
                      </a:r>
                      <a:r>
                        <a:rPr lang="gl-ES" sz="2400" u="sng" baseline="0" dirty="0">
                          <a:solidFill>
                            <a:srgbClr val="0070C0"/>
                          </a:solidFill>
                        </a:rPr>
                        <a:t> A CABO UN SERVIZO </a:t>
                      </a:r>
                      <a:r>
                        <a:rPr lang="gl-ES" sz="2400" baseline="0" dirty="0">
                          <a:solidFill>
                            <a:srgbClr val="0070C0"/>
                          </a:solidFill>
                        </a:rPr>
                        <a:t>PARA MELLORAR A NECESIDADE DETECTADA</a:t>
                      </a:r>
                      <a:endParaRPr lang="gl-E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300" y="3861048"/>
            <a:ext cx="3766904" cy="224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1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250" y="116118"/>
            <a:ext cx="8953500" cy="1143000"/>
          </a:xfrm>
          <a:solidFill>
            <a:srgbClr val="99CCFF"/>
          </a:solidFill>
        </p:spPr>
        <p:txBody>
          <a:bodyPr>
            <a:normAutofit fontScale="90000"/>
          </a:bodyPr>
          <a:lstStyle/>
          <a:p>
            <a:r>
              <a:rPr lang="es-ES" sz="4400" dirty="0">
                <a:solidFill>
                  <a:srgbClr val="0070C0"/>
                </a:solidFill>
              </a:rPr>
              <a:t> </a:t>
            </a:r>
            <a:r>
              <a:rPr lang="es-ES" sz="4000" dirty="0">
                <a:hlinkClick r:id="rId2"/>
              </a:rPr>
              <a:t>https://aprendizajeservicio.net/author/redaps/</a:t>
            </a:r>
            <a:r>
              <a:rPr lang="es-ES" sz="4000" dirty="0"/>
              <a:t> </a:t>
            </a:r>
            <a:endParaRPr lang="es-ES" sz="4000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259118"/>
            <a:ext cx="6257354" cy="39101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" y="4972050"/>
            <a:ext cx="89535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98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6260" y="205085"/>
            <a:ext cx="9165286" cy="1143000"/>
          </a:xfrm>
          <a:solidFill>
            <a:srgbClr val="99CCFF"/>
          </a:solidFill>
        </p:spPr>
        <p:txBody>
          <a:bodyPr>
            <a:normAutofit fontScale="90000"/>
          </a:bodyPr>
          <a:lstStyle/>
          <a:p>
            <a:r>
              <a:rPr lang="es-ES" sz="4400" dirty="0">
                <a:solidFill>
                  <a:srgbClr val="0070C0"/>
                </a:solidFill>
              </a:rPr>
              <a:t>  </a:t>
            </a:r>
            <a:r>
              <a:rPr lang="es-ES" sz="4400" dirty="0">
                <a:solidFill>
                  <a:srgbClr val="0070C0"/>
                </a:solidFill>
                <a:hlinkClick r:id="rId2"/>
              </a:rPr>
              <a:t>http://aprendizaxeservizo.blogspot.com.es/</a:t>
            </a:r>
            <a:r>
              <a:rPr lang="es-ES" sz="44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74" y="2564904"/>
            <a:ext cx="9144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66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8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57213" indent="-214313">
              <a:spcBef>
                <a:spcPts val="188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1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57250" indent="-171450">
              <a:spcBef>
                <a:spcPts val="188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165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00150" indent="-171450">
              <a:spcBef>
                <a:spcPts val="169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425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43050" indent="-171450">
              <a:spcBef>
                <a:spcPts val="188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spcBef>
                <a:spcPts val="188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spcBef>
                <a:spcPts val="188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spcBef>
                <a:spcPts val="188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spcBef>
                <a:spcPts val="188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B58B9D-9F63-4379-8845-48C4AA35CD6C}" type="slidenum">
              <a:rPr lang="es-ES" altLang="en-US" sz="75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s-ES" altLang="en-US" sz="75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717"/>
              </p:ext>
            </p:extLst>
          </p:nvPr>
        </p:nvGraphicFramePr>
        <p:xfrm>
          <a:off x="251520" y="138836"/>
          <a:ext cx="8496944" cy="6591296"/>
        </p:xfrm>
        <a:graphic>
          <a:graphicData uri="http://schemas.openxmlformats.org/drawingml/2006/table">
            <a:tbl>
              <a:tblPr/>
              <a:tblGrid>
                <a:gridCol w="8496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58516">
                <a:tc>
                  <a:txBody>
                    <a:bodyPr/>
                    <a:lstStyle/>
                    <a:p>
                      <a:r>
                        <a:rPr lang="es-ES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ENLACES SOBRE APRENDIZAXE-SERVIZO (</a:t>
                      </a:r>
                      <a:r>
                        <a:rPr lang="es-ES" sz="1800" b="1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ApS</a:t>
                      </a:r>
                      <a:r>
                        <a:rPr lang="es-ES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es-ES" sz="1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s-ES" sz="24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Blog Roser </a:t>
                      </a:r>
                      <a:r>
                        <a:rPr lang="es-ES" sz="2400" b="1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Batllé</a:t>
                      </a:r>
                      <a:r>
                        <a:rPr lang="es-ES" sz="24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2400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http://roserbatlle.net/</a:t>
                      </a:r>
                      <a:r>
                        <a:rPr lang="es-ES" sz="2400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457200" lvl="1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es-ES" sz="24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s-ES" sz="24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Fundación </a:t>
                      </a:r>
                      <a:r>
                        <a:rPr lang="es-ES" sz="2400" b="1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Zerbikas</a:t>
                      </a:r>
                      <a:r>
                        <a:rPr lang="es-ES" sz="24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24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http://www.zerbikas.es/</a:t>
                      </a:r>
                      <a:r>
                        <a:rPr lang="es-ES" sz="24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00100" lvl="1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endParaRPr lang="es-ES" sz="24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s-ES" sz="24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Videos</a:t>
                      </a:r>
                      <a:r>
                        <a:rPr lang="es-ES" sz="2400" b="1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breves sobre que é </a:t>
                      </a:r>
                      <a:r>
                        <a:rPr lang="es-ES" sz="2400" b="1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ApS</a:t>
                      </a:r>
                      <a:r>
                        <a:rPr lang="es-ES" sz="2400" b="1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1143000" lvl="2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s-ES" sz="2400" b="1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(J. Puig): </a:t>
                      </a:r>
                      <a:r>
                        <a:rPr lang="es-ES" sz="2400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https://www.youtube.com/watch?v=NrxfiexOkLA</a:t>
                      </a:r>
                      <a:r>
                        <a:rPr lang="es-ES" sz="24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 </a:t>
                      </a:r>
                    </a:p>
                    <a:p>
                      <a:pPr marL="1143000" lvl="2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s-ES" sz="2400" b="1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Varios </a:t>
                      </a:r>
                      <a:r>
                        <a:rPr lang="es-ES" sz="2400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https://www.youtube.com/watch?v=1M_9xPypb8g</a:t>
                      </a:r>
                      <a:endParaRPr lang="es-ES" sz="2400" u="sng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2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ES" sz="24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s-ES" sz="2400" b="1" kern="1200" baseline="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s-ES" sz="2400" b="1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Guías </a:t>
                      </a:r>
                      <a:r>
                        <a:rPr lang="es-ES" sz="2400" b="1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ApS</a:t>
                      </a:r>
                      <a:r>
                        <a:rPr lang="es-ES" sz="2400" b="1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400" b="1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Zerbikas</a:t>
                      </a:r>
                      <a:r>
                        <a:rPr lang="es-ES" sz="2400" b="1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2400" b="1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http://www.zerbikas.es/guias-practicas/</a:t>
                      </a:r>
                      <a:r>
                        <a:rPr lang="es-ES" sz="2400" b="1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3" marR="68583" marT="34288" marB="3428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85F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917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8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57213" indent="-214313">
              <a:spcBef>
                <a:spcPts val="188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1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57250" indent="-171450">
              <a:spcBef>
                <a:spcPts val="188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165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00150" indent="-171450">
              <a:spcBef>
                <a:spcPts val="169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425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43050" indent="-171450">
              <a:spcBef>
                <a:spcPts val="188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spcBef>
                <a:spcPts val="188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spcBef>
                <a:spcPts val="188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spcBef>
                <a:spcPts val="188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spcBef>
                <a:spcPts val="188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B58B9D-9F63-4379-8845-48C4AA35CD6C}" type="slidenum">
              <a:rPr lang="es-ES" altLang="en-US" sz="75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s-ES" altLang="en-US" sz="75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413604"/>
              </p:ext>
            </p:extLst>
          </p:nvPr>
        </p:nvGraphicFramePr>
        <p:xfrm>
          <a:off x="251520" y="404664"/>
          <a:ext cx="8568952" cy="6454136"/>
        </p:xfrm>
        <a:graphic>
          <a:graphicData uri="http://schemas.openxmlformats.org/drawingml/2006/table">
            <a:tbl>
              <a:tblPr/>
              <a:tblGrid>
                <a:gridCol w="8568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192688">
                <a:tc>
                  <a:txBody>
                    <a:bodyPr/>
                    <a:lstStyle/>
                    <a:p>
                      <a:r>
                        <a:rPr lang="es-ES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ENLACES SOBRE APRENDIZAXE-SERVIZO (</a:t>
                      </a:r>
                      <a:r>
                        <a:rPr lang="es-ES" sz="1800" b="1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ApS</a:t>
                      </a:r>
                      <a:r>
                        <a:rPr lang="es-ES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)- 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es-ES" sz="1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2000" b="1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LIBROS:</a:t>
                      </a:r>
                    </a:p>
                    <a:p>
                      <a:pPr marL="1143000" marR="0" lvl="2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Puig, J “</a:t>
                      </a:r>
                      <a:r>
                        <a:rPr lang="es-ES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Aprendizaje servicio (</a:t>
                      </a:r>
                      <a:r>
                        <a:rPr lang="es-ES" sz="1800" b="1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ApS</a:t>
                      </a:r>
                      <a:r>
                        <a:rPr lang="es-ES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Educación y compromiso cívico” </a:t>
                      </a:r>
                      <a:r>
                        <a:rPr lang="es-ES" sz="1800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http://www.casadellibro.com/libro-aprendizaje-servicio-aps-educacion-y-compromiso-civico/9788478277667/1615913</a:t>
                      </a:r>
                      <a:r>
                        <a:rPr lang="es-ES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143000" marR="0" lvl="2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80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Batllé</a:t>
                      </a:r>
                      <a:r>
                        <a:rPr lang="es-ES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 “</a:t>
                      </a:r>
                      <a:r>
                        <a:rPr lang="es-ES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aprendizaje-servicio en España. El contagio de una revolución pedagógica necesaria”</a:t>
                      </a:r>
                      <a:r>
                        <a:rPr lang="es-ES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http://www.amazon.es/aprendizaje-servicio-Espa%C3%B1a-revoluci%C3%B3n-pedag%C3%B3gica-necesaria/dp/8428825939</a:t>
                      </a:r>
                      <a:r>
                        <a:rPr lang="es-ES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8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marR="0" lvl="1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20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MONOGRÁFICOS EN REVISTAS: </a:t>
                      </a:r>
                    </a:p>
                    <a:p>
                      <a:pPr marL="1143000" marR="0" lvl="2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Cuadernos de Pedagogía</a:t>
                      </a:r>
                      <a:r>
                        <a:rPr lang="es-ES" sz="1800" b="1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(noviembre 2014): </a:t>
                      </a:r>
                      <a:r>
                        <a:rPr lang="es-ES" sz="1800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http://dialnet.unirioja.es/ejemplar/379903</a:t>
                      </a:r>
                      <a:r>
                        <a:rPr lang="es-ES" sz="1800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143000" marR="0" lvl="2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8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Revista Convives (diciembre</a:t>
                      </a:r>
                      <a:r>
                        <a:rPr lang="es-ES" sz="1800" b="1" u="sng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2016): </a:t>
                      </a:r>
                      <a:r>
                        <a:rPr lang="es-ES" sz="1800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https://drive.google.com/file/d/0BwmG_rAXpAZfQzFoZzJsQmx3VGM/view</a:t>
                      </a:r>
                      <a:r>
                        <a:rPr lang="es-ES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1143000" marR="0" lvl="2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s-ES" sz="2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34288" marB="3428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85F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062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8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57213" indent="-214313">
              <a:spcBef>
                <a:spcPts val="188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1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57250" indent="-171450">
              <a:spcBef>
                <a:spcPts val="188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165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00150" indent="-171450">
              <a:spcBef>
                <a:spcPts val="169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425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43050" indent="-171450">
              <a:spcBef>
                <a:spcPts val="188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885950" indent="-171450" eaLnBrk="0" fontAlgn="base" hangingPunct="0">
              <a:spcBef>
                <a:spcPts val="188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228850" indent="-171450" eaLnBrk="0" fontAlgn="base" hangingPunct="0">
              <a:spcBef>
                <a:spcPts val="188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571750" indent="-171450" eaLnBrk="0" fontAlgn="base" hangingPunct="0">
              <a:spcBef>
                <a:spcPts val="188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914650" indent="-171450" eaLnBrk="0" fontAlgn="base" hangingPunct="0">
              <a:spcBef>
                <a:spcPts val="188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B58B9D-9F63-4379-8845-48C4AA35CD6C}" type="slidenum">
              <a:rPr lang="es-ES" altLang="en-US" sz="750">
                <a:solidFill>
                  <a:srgbClr val="A7A3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s-ES" altLang="en-US" sz="750">
              <a:solidFill>
                <a:srgbClr val="A7A3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601497"/>
              </p:ext>
            </p:extLst>
          </p:nvPr>
        </p:nvGraphicFramePr>
        <p:xfrm>
          <a:off x="251520" y="404664"/>
          <a:ext cx="8424936" cy="7566656"/>
        </p:xfrm>
        <a:graphic>
          <a:graphicData uri="http://schemas.openxmlformats.org/drawingml/2006/table">
            <a:tbl>
              <a:tblPr/>
              <a:tblGrid>
                <a:gridCol w="8424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192688">
                <a:tc>
                  <a:txBody>
                    <a:bodyPr/>
                    <a:lstStyle/>
                    <a:p>
                      <a:r>
                        <a:rPr lang="es-ES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ENLACES SOBRE APRENDIZAXE-SERVIZO (</a:t>
                      </a:r>
                      <a:r>
                        <a:rPr lang="es-ES" sz="1800" b="1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ApS</a:t>
                      </a:r>
                      <a:r>
                        <a:rPr lang="es-ES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)-EXPERIENCIAS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endParaRPr lang="es-ES" sz="1400" baseline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q"/>
                      </a:pPr>
                      <a:r>
                        <a:rPr lang="es-ES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20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b="1" kern="12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Cibermánagers</a:t>
                      </a:r>
                      <a:r>
                        <a:rPr lang="es-ES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https://www.youtube.com/watch?v=YqVEFMUcjbY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q"/>
                      </a:pPr>
                      <a:r>
                        <a:rPr lang="es-ES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“Arte en los muros del parvulario” </a:t>
                      </a:r>
                      <a:r>
                        <a:rPr lang="es-ES" sz="20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https://www.dropbox.com/s/4krqw13g3v48o8n/aps%20Arte%20en%20los%20muros%20del%20parvulario.wmv?dl=0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(os la compartí en Dropbox porque no la encuentro en la red)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q"/>
                      </a:pPr>
                      <a:r>
                        <a:rPr lang="es-ES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s-ES" sz="2000" b="1" kern="12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Banc</a:t>
                      </a:r>
                      <a:r>
                        <a:rPr lang="es-ES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s-ES" sz="2000" b="1" kern="12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sang</a:t>
                      </a:r>
                      <a:r>
                        <a:rPr lang="es-ES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es-ES" sz="2000" b="1" kern="12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r>
                        <a:rPr lang="es-ES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ATACC” </a:t>
                      </a:r>
                      <a:r>
                        <a:rPr lang="es-ES" sz="20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https://www.youtube.com/watch?v=d34isJpu-50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q"/>
                      </a:pPr>
                      <a:r>
                        <a:rPr lang="es-ES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“Tijeras que cortan barreras” </a:t>
                      </a:r>
                      <a:r>
                        <a:rPr lang="es-ES" sz="20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https://www.youtube.com/watch?v=28VQv6eJgP8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q"/>
                      </a:pPr>
                      <a:r>
                        <a:rPr lang="es-ES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“Aprendizaje y servicio solidario en F, Tomillo” </a:t>
                      </a:r>
                      <a:r>
                        <a:rPr lang="es-ES" sz="20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http://www.tomillo.org/v_portal/informacion/informacionver.asp?cod=490&amp;te=115&amp;idage=1007&amp;vap=0</a:t>
                      </a: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q"/>
                      </a:pPr>
                      <a:r>
                        <a:rPr lang="es-ES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s-ES" sz="2000" b="1" kern="12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Ticboi</a:t>
                      </a:r>
                      <a:r>
                        <a:rPr lang="es-ES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s-ES" sz="2000" b="1" kern="12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Biciboi</a:t>
                      </a:r>
                      <a:r>
                        <a:rPr lang="es-ES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emprendimiento social” </a:t>
                      </a:r>
                      <a:r>
                        <a:rPr lang="es-ES" sz="20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https://www.youtube.com/watch?v=WkAKpCgtHhA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q"/>
                      </a:pPr>
                      <a:r>
                        <a:rPr lang="es-ES" sz="2000" b="1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“Conecta joven”</a:t>
                      </a:r>
                      <a:r>
                        <a:rPr lang="es-ES" sz="20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http://www.conectajoven.org/index.htm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q"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q"/>
                      </a:pPr>
                      <a:r>
                        <a:rPr lang="es-E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Premios </a:t>
                      </a:r>
                      <a:r>
                        <a:rPr lang="es-ES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ApS</a:t>
                      </a:r>
                      <a:r>
                        <a:rPr lang="es-ES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2016</a:t>
                      </a:r>
                      <a:r>
                        <a:rPr lang="es-E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https://aprendizajeservicio.net/premios-aprendizaje-servicio-2016/</a:t>
                      </a:r>
                      <a:r>
                        <a:rPr lang="es-E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q"/>
                      </a:pPr>
                      <a:r>
                        <a:rPr lang="es-ES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Premios </a:t>
                      </a:r>
                      <a:r>
                        <a:rPr lang="es-ES" sz="20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ApS</a:t>
                      </a:r>
                      <a:r>
                        <a:rPr lang="es-ES" sz="20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2015 </a:t>
                      </a:r>
                      <a:r>
                        <a:rPr lang="es-E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https://aprendizajeservicio.net/premio-aprendizaje-servicio-2015/</a:t>
                      </a:r>
                      <a:r>
                        <a:rPr lang="es-ES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q"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q"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3" marR="68583" marT="34288" marB="3428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85F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086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68" y="-2312"/>
            <a:ext cx="7109048" cy="6860312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984110"/>
              </p:ext>
            </p:extLst>
          </p:nvPr>
        </p:nvGraphicFramePr>
        <p:xfrm>
          <a:off x="7236296" y="1607127"/>
          <a:ext cx="1800200" cy="1188720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25237">
                <a:tc>
                  <a:txBody>
                    <a:bodyPr/>
                    <a:lstStyle/>
                    <a:p>
                      <a:r>
                        <a:rPr lang="gl-ES" sz="7200" dirty="0" err="1">
                          <a:solidFill>
                            <a:srgbClr val="99CCFF"/>
                          </a:solidFill>
                        </a:rPr>
                        <a:t>ApS</a:t>
                      </a:r>
                      <a:endParaRPr lang="gl-ES" sz="7200" dirty="0">
                        <a:solidFill>
                          <a:srgbClr val="99CCFF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79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32"/>
          <p:cNvSpPr>
            <a:spLocks noChangeArrowheads="1"/>
          </p:cNvSpPr>
          <p:nvPr/>
        </p:nvSpPr>
        <p:spPr bwMode="auto">
          <a:xfrm>
            <a:off x="5219700" y="2565400"/>
            <a:ext cx="2087563" cy="10795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9" name="AutoShape 30"/>
          <p:cNvSpPr>
            <a:spLocks noChangeArrowheads="1"/>
          </p:cNvSpPr>
          <p:nvPr/>
        </p:nvSpPr>
        <p:spPr bwMode="auto">
          <a:xfrm>
            <a:off x="1476375" y="4005263"/>
            <a:ext cx="2160588" cy="1295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4140200" y="46529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4343" name="Text Box 18"/>
          <p:cNvSpPr txBox="1">
            <a:spLocks noChangeArrowheads="1"/>
          </p:cNvSpPr>
          <p:nvPr/>
        </p:nvSpPr>
        <p:spPr bwMode="auto">
          <a:xfrm>
            <a:off x="251520" y="1700213"/>
            <a:ext cx="8892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 dirty="0" err="1">
                <a:solidFill>
                  <a:srgbClr val="0070C0"/>
                </a:solidFill>
              </a:rPr>
              <a:t>Parécese</a:t>
            </a:r>
            <a:r>
              <a:rPr lang="es-ES" sz="3600" b="1" dirty="0">
                <a:solidFill>
                  <a:srgbClr val="0070C0"/>
                </a:solidFill>
              </a:rPr>
              <a:t> </a:t>
            </a:r>
            <a:r>
              <a:rPr lang="es-ES" sz="3600" b="1" dirty="0" err="1">
                <a:solidFill>
                  <a:srgbClr val="0070C0"/>
                </a:solidFill>
              </a:rPr>
              <a:t>ó</a:t>
            </a:r>
            <a:r>
              <a:rPr lang="es-ES" sz="3600" b="1" dirty="0">
                <a:solidFill>
                  <a:srgbClr val="0070C0"/>
                </a:solidFill>
              </a:rPr>
              <a:t> voluntariado, pero NON o é:</a:t>
            </a:r>
          </a:p>
        </p:txBody>
      </p:sp>
      <p:sp>
        <p:nvSpPr>
          <p:cNvPr id="14345" name="Text Box 25"/>
          <p:cNvSpPr txBox="1">
            <a:spLocks noChangeArrowheads="1"/>
          </p:cNvSpPr>
          <p:nvPr/>
        </p:nvSpPr>
        <p:spPr bwMode="auto">
          <a:xfrm>
            <a:off x="109538" y="2924175"/>
            <a:ext cx="2806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 dirty="0">
                <a:solidFill>
                  <a:srgbClr val="0070C0"/>
                </a:solidFill>
              </a:rPr>
              <a:t>Voluntariado</a:t>
            </a:r>
          </a:p>
        </p:txBody>
      </p:sp>
      <p:sp>
        <p:nvSpPr>
          <p:cNvPr id="14346" name="AutoShape 26"/>
          <p:cNvSpPr>
            <a:spLocks noChangeArrowheads="1"/>
          </p:cNvSpPr>
          <p:nvPr/>
        </p:nvSpPr>
        <p:spPr bwMode="auto">
          <a:xfrm>
            <a:off x="2987675" y="2492375"/>
            <a:ext cx="2016125" cy="1368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7" name="Text Box 27"/>
          <p:cNvSpPr txBox="1">
            <a:spLocks noChangeArrowheads="1"/>
          </p:cNvSpPr>
          <p:nvPr/>
        </p:nvSpPr>
        <p:spPr bwMode="auto">
          <a:xfrm>
            <a:off x="3276600" y="2852738"/>
            <a:ext cx="1475509" cy="67710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rgbClr val="0070C0"/>
                </a:solidFill>
              </a:rPr>
              <a:t>1</a:t>
            </a:r>
            <a:r>
              <a:rPr lang="es-ES" sz="1800" b="1" dirty="0">
                <a:solidFill>
                  <a:srgbClr val="0070C0"/>
                </a:solidFill>
              </a:rPr>
              <a:t> </a:t>
            </a:r>
            <a:r>
              <a:rPr lang="es-ES" sz="1800" b="1" dirty="0" err="1">
                <a:solidFill>
                  <a:srgbClr val="0070C0"/>
                </a:solidFill>
              </a:rPr>
              <a:t>objectivo</a:t>
            </a:r>
            <a:r>
              <a:rPr lang="es-ES" sz="1800" b="1" dirty="0">
                <a:solidFill>
                  <a:srgbClr val="0070C0"/>
                </a:solidFill>
              </a:rPr>
              <a:t> prioritario</a:t>
            </a:r>
          </a:p>
        </p:txBody>
      </p:sp>
      <p:sp>
        <p:nvSpPr>
          <p:cNvPr id="14348" name="Text Box 28"/>
          <p:cNvSpPr txBox="1">
            <a:spLocks noChangeArrowheads="1"/>
          </p:cNvSpPr>
          <p:nvPr/>
        </p:nvSpPr>
        <p:spPr bwMode="auto">
          <a:xfrm>
            <a:off x="288404" y="4173677"/>
            <a:ext cx="10077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000" b="1" dirty="0" err="1">
                <a:solidFill>
                  <a:srgbClr val="0070C0"/>
                </a:solidFill>
              </a:rPr>
              <a:t>ApS</a:t>
            </a:r>
            <a:endParaRPr lang="es-ES" sz="4000" b="1" dirty="0">
              <a:solidFill>
                <a:srgbClr val="0070C0"/>
              </a:solidFill>
            </a:endParaRPr>
          </a:p>
        </p:txBody>
      </p:sp>
      <p:sp>
        <p:nvSpPr>
          <p:cNvPr id="14349" name="Text Box 29"/>
          <p:cNvSpPr txBox="1">
            <a:spLocks noChangeArrowheads="1"/>
          </p:cNvSpPr>
          <p:nvPr/>
        </p:nvSpPr>
        <p:spPr bwMode="auto">
          <a:xfrm>
            <a:off x="1835150" y="4292600"/>
            <a:ext cx="1368698" cy="67710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rgbClr val="0070C0"/>
                </a:solidFill>
              </a:rPr>
              <a:t>2</a:t>
            </a:r>
            <a:r>
              <a:rPr lang="es-ES" sz="1800" b="1" dirty="0">
                <a:solidFill>
                  <a:srgbClr val="0070C0"/>
                </a:solidFill>
              </a:rPr>
              <a:t> </a:t>
            </a:r>
            <a:r>
              <a:rPr lang="es-ES" sz="1800" b="1" dirty="0" err="1">
                <a:solidFill>
                  <a:srgbClr val="0070C0"/>
                </a:solidFill>
              </a:rPr>
              <a:t>objectivos</a:t>
            </a:r>
            <a:r>
              <a:rPr lang="es-ES" sz="1800" b="1" dirty="0">
                <a:solidFill>
                  <a:srgbClr val="0070C0"/>
                </a:solidFill>
              </a:rPr>
              <a:t> prioritarios</a:t>
            </a:r>
          </a:p>
        </p:txBody>
      </p:sp>
      <p:sp>
        <p:nvSpPr>
          <p:cNvPr id="14350" name="Text Box 31"/>
          <p:cNvSpPr txBox="1">
            <a:spLocks noChangeArrowheads="1"/>
          </p:cNvSpPr>
          <p:nvPr/>
        </p:nvSpPr>
        <p:spPr bwMode="auto">
          <a:xfrm>
            <a:off x="5435600" y="2781300"/>
            <a:ext cx="1727200" cy="5810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>
                <a:solidFill>
                  <a:srgbClr val="0070C0"/>
                </a:solidFill>
              </a:rPr>
              <a:t>O </a:t>
            </a:r>
            <a:r>
              <a:rPr lang="es-ES" sz="1600" b="1" dirty="0" err="1">
                <a:solidFill>
                  <a:srgbClr val="0070C0"/>
                </a:solidFill>
              </a:rPr>
              <a:t>servizo</a:t>
            </a:r>
            <a:r>
              <a:rPr lang="es-ES" sz="1600" b="1" dirty="0">
                <a:solidFill>
                  <a:srgbClr val="0070C0"/>
                </a:solidFill>
              </a:rPr>
              <a:t> á </a:t>
            </a:r>
            <a:r>
              <a:rPr lang="es-ES" sz="1600" b="1" dirty="0" err="1">
                <a:solidFill>
                  <a:srgbClr val="0070C0"/>
                </a:solidFill>
              </a:rPr>
              <a:t>comunidade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14351" name="Oval 33"/>
          <p:cNvSpPr>
            <a:spLocks noChangeArrowheads="1"/>
          </p:cNvSpPr>
          <p:nvPr/>
        </p:nvSpPr>
        <p:spPr bwMode="auto">
          <a:xfrm>
            <a:off x="3779838" y="4149725"/>
            <a:ext cx="2087562" cy="10795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52" name="Text Box 34"/>
          <p:cNvSpPr txBox="1">
            <a:spLocks noChangeArrowheads="1"/>
          </p:cNvSpPr>
          <p:nvPr/>
        </p:nvSpPr>
        <p:spPr bwMode="auto">
          <a:xfrm>
            <a:off x="3995738" y="4365625"/>
            <a:ext cx="1727200" cy="5810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>
                <a:solidFill>
                  <a:srgbClr val="0070C0"/>
                </a:solidFill>
              </a:rPr>
              <a:t>O </a:t>
            </a:r>
            <a:r>
              <a:rPr lang="es-ES" sz="1600" b="1" dirty="0" err="1">
                <a:solidFill>
                  <a:srgbClr val="0070C0"/>
                </a:solidFill>
              </a:rPr>
              <a:t>servizo</a:t>
            </a:r>
            <a:r>
              <a:rPr lang="es-ES" sz="1600" b="1" dirty="0">
                <a:solidFill>
                  <a:srgbClr val="0070C0"/>
                </a:solidFill>
              </a:rPr>
              <a:t> á </a:t>
            </a:r>
            <a:r>
              <a:rPr lang="es-ES" sz="1600" b="1" dirty="0" err="1">
                <a:solidFill>
                  <a:srgbClr val="0070C0"/>
                </a:solidFill>
              </a:rPr>
              <a:t>comunidade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14353" name="Oval 35"/>
          <p:cNvSpPr>
            <a:spLocks noChangeArrowheads="1"/>
          </p:cNvSpPr>
          <p:nvPr/>
        </p:nvSpPr>
        <p:spPr bwMode="auto">
          <a:xfrm>
            <a:off x="6804025" y="4149725"/>
            <a:ext cx="2087563" cy="10795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54" name="Text Box 36"/>
          <p:cNvSpPr txBox="1">
            <a:spLocks noChangeArrowheads="1"/>
          </p:cNvSpPr>
          <p:nvPr/>
        </p:nvSpPr>
        <p:spPr bwMode="auto">
          <a:xfrm>
            <a:off x="6929275" y="4460300"/>
            <a:ext cx="1790550" cy="5847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>
                <a:solidFill>
                  <a:srgbClr val="0070C0"/>
                </a:solidFill>
              </a:rPr>
              <a:t>A </a:t>
            </a:r>
            <a:r>
              <a:rPr lang="es-ES" sz="1600" b="1" dirty="0" err="1">
                <a:solidFill>
                  <a:srgbClr val="0070C0"/>
                </a:solidFill>
              </a:rPr>
              <a:t>aprendizaxe</a:t>
            </a:r>
            <a:r>
              <a:rPr lang="es-ES" sz="1600" b="1" dirty="0">
                <a:solidFill>
                  <a:srgbClr val="0070C0"/>
                </a:solidFill>
              </a:rPr>
              <a:t> que supón  </a:t>
            </a:r>
          </a:p>
        </p:txBody>
      </p:sp>
      <p:sp>
        <p:nvSpPr>
          <p:cNvPr id="14355" name="Text Box 37"/>
          <p:cNvSpPr txBox="1">
            <a:spLocks noChangeArrowheads="1"/>
          </p:cNvSpPr>
          <p:nvPr/>
        </p:nvSpPr>
        <p:spPr bwMode="auto">
          <a:xfrm>
            <a:off x="6011863" y="4221163"/>
            <a:ext cx="6477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800" b="1"/>
              <a:t>+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76575" y="148491"/>
            <a:ext cx="66479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gl-ES" sz="4800" dirty="0">
                <a:solidFill>
                  <a:srgbClr val="0070C0"/>
                </a:solidFill>
              </a:rPr>
              <a:t>Aprendizaxe-servizo (</a:t>
            </a:r>
            <a:r>
              <a:rPr lang="gl-ES" sz="4800" dirty="0" err="1">
                <a:solidFill>
                  <a:srgbClr val="0070C0"/>
                </a:solidFill>
              </a:rPr>
              <a:t>ApS</a:t>
            </a:r>
            <a:r>
              <a:rPr lang="gl-ES" sz="4800" dirty="0">
                <a:solidFill>
                  <a:srgbClr val="0070C0"/>
                </a:solidFill>
              </a:rPr>
              <a:t>)</a:t>
            </a:r>
          </a:p>
        </p:txBody>
      </p:sp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2"/>
          <p:cNvSpPr>
            <a:spLocks noChangeArrowheads="1"/>
          </p:cNvSpPr>
          <p:nvPr/>
        </p:nvSpPr>
        <p:spPr bwMode="auto">
          <a:xfrm>
            <a:off x="5917911" y="2683342"/>
            <a:ext cx="2087562" cy="10795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1" name="AutoShape 30"/>
          <p:cNvSpPr>
            <a:spLocks noChangeArrowheads="1"/>
          </p:cNvSpPr>
          <p:nvPr/>
        </p:nvSpPr>
        <p:spPr bwMode="auto">
          <a:xfrm>
            <a:off x="1476375" y="4005263"/>
            <a:ext cx="2160588" cy="1295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4140200" y="46529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2295" name="Text Box 18"/>
          <p:cNvSpPr txBox="1">
            <a:spLocks noChangeArrowheads="1"/>
          </p:cNvSpPr>
          <p:nvPr/>
        </p:nvSpPr>
        <p:spPr bwMode="auto">
          <a:xfrm>
            <a:off x="1" y="1700213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600" b="1" dirty="0" err="1">
                <a:solidFill>
                  <a:srgbClr val="0070C0"/>
                </a:solidFill>
              </a:rPr>
              <a:t>Parécese</a:t>
            </a:r>
            <a:r>
              <a:rPr lang="es-ES" sz="2600" b="1" dirty="0">
                <a:solidFill>
                  <a:srgbClr val="0070C0"/>
                </a:solidFill>
              </a:rPr>
              <a:t> </a:t>
            </a:r>
            <a:r>
              <a:rPr lang="es-ES" sz="2600" b="1" dirty="0" err="1">
                <a:solidFill>
                  <a:srgbClr val="0070C0"/>
                </a:solidFill>
              </a:rPr>
              <a:t>ó</a:t>
            </a:r>
            <a:r>
              <a:rPr lang="es-ES" sz="2600" b="1" dirty="0">
                <a:solidFill>
                  <a:srgbClr val="0070C0"/>
                </a:solidFill>
              </a:rPr>
              <a:t> </a:t>
            </a:r>
            <a:r>
              <a:rPr lang="es-ES" sz="2600" b="1" dirty="0" err="1">
                <a:solidFill>
                  <a:srgbClr val="0070C0"/>
                </a:solidFill>
              </a:rPr>
              <a:t>traballo</a:t>
            </a:r>
            <a:r>
              <a:rPr lang="es-ES" sz="2600" b="1" dirty="0">
                <a:solidFill>
                  <a:srgbClr val="0070C0"/>
                </a:solidFill>
              </a:rPr>
              <a:t> de campo, </a:t>
            </a:r>
            <a:r>
              <a:rPr lang="es-ES" sz="2600" b="1" dirty="0" err="1">
                <a:solidFill>
                  <a:srgbClr val="0070C0"/>
                </a:solidFill>
              </a:rPr>
              <a:t>ás</a:t>
            </a:r>
            <a:r>
              <a:rPr lang="es-ES" sz="2600" b="1" dirty="0">
                <a:solidFill>
                  <a:srgbClr val="0070C0"/>
                </a:solidFill>
              </a:rPr>
              <a:t> prácticas,  pero NON o é:</a:t>
            </a:r>
          </a:p>
        </p:txBody>
      </p:sp>
      <p:sp>
        <p:nvSpPr>
          <p:cNvPr id="12297" name="Text Box 25"/>
          <p:cNvSpPr txBox="1">
            <a:spLocks noChangeArrowheads="1"/>
          </p:cNvSpPr>
          <p:nvPr/>
        </p:nvSpPr>
        <p:spPr bwMode="auto">
          <a:xfrm>
            <a:off x="357188" y="2857500"/>
            <a:ext cx="339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err="1">
                <a:solidFill>
                  <a:srgbClr val="0070C0"/>
                </a:solidFill>
              </a:rPr>
              <a:t>Traballo</a:t>
            </a:r>
            <a:r>
              <a:rPr lang="es-ES" sz="2400" b="1" dirty="0">
                <a:solidFill>
                  <a:srgbClr val="0070C0"/>
                </a:solidFill>
              </a:rPr>
              <a:t> de campo</a:t>
            </a:r>
          </a:p>
        </p:txBody>
      </p:sp>
      <p:sp>
        <p:nvSpPr>
          <p:cNvPr id="12298" name="AutoShape 26"/>
          <p:cNvSpPr>
            <a:spLocks noChangeArrowheads="1"/>
          </p:cNvSpPr>
          <p:nvPr/>
        </p:nvSpPr>
        <p:spPr bwMode="auto">
          <a:xfrm>
            <a:off x="3714750" y="2428875"/>
            <a:ext cx="2016125" cy="1368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9" name="Text Box 27"/>
          <p:cNvSpPr txBox="1">
            <a:spLocks noChangeArrowheads="1"/>
          </p:cNvSpPr>
          <p:nvPr/>
        </p:nvSpPr>
        <p:spPr bwMode="auto">
          <a:xfrm>
            <a:off x="4143375" y="2786063"/>
            <a:ext cx="1439863" cy="64135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70C0"/>
                </a:solidFill>
              </a:rPr>
              <a:t>1 </a:t>
            </a:r>
            <a:r>
              <a:rPr lang="es-ES" sz="1800" b="1" dirty="0" err="1">
                <a:solidFill>
                  <a:srgbClr val="0070C0"/>
                </a:solidFill>
              </a:rPr>
              <a:t>objectivo</a:t>
            </a:r>
            <a:r>
              <a:rPr lang="es-ES" sz="1800" b="1" dirty="0">
                <a:solidFill>
                  <a:srgbClr val="0070C0"/>
                </a:solidFill>
              </a:rPr>
              <a:t> prioritario</a:t>
            </a:r>
          </a:p>
        </p:txBody>
      </p:sp>
      <p:sp>
        <p:nvSpPr>
          <p:cNvPr id="12300" name="Text Box 28"/>
          <p:cNvSpPr txBox="1">
            <a:spLocks noChangeArrowheads="1"/>
          </p:cNvSpPr>
          <p:nvPr/>
        </p:nvSpPr>
        <p:spPr bwMode="auto">
          <a:xfrm>
            <a:off x="179512" y="4437063"/>
            <a:ext cx="11524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 dirty="0" err="1">
                <a:solidFill>
                  <a:srgbClr val="0070C0"/>
                </a:solidFill>
              </a:rPr>
              <a:t>ApS</a:t>
            </a:r>
            <a:endParaRPr lang="es-ES" sz="3200" b="1" dirty="0">
              <a:solidFill>
                <a:srgbClr val="0070C0"/>
              </a:solidFill>
            </a:endParaRPr>
          </a:p>
        </p:txBody>
      </p:sp>
      <p:sp>
        <p:nvSpPr>
          <p:cNvPr id="12301" name="Text Box 29"/>
          <p:cNvSpPr txBox="1">
            <a:spLocks noChangeArrowheads="1"/>
          </p:cNvSpPr>
          <p:nvPr/>
        </p:nvSpPr>
        <p:spPr bwMode="auto">
          <a:xfrm>
            <a:off x="1835150" y="4292600"/>
            <a:ext cx="1727200" cy="64135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>
                <a:solidFill>
                  <a:srgbClr val="0070C0"/>
                </a:solidFill>
              </a:rPr>
              <a:t>2 </a:t>
            </a:r>
            <a:r>
              <a:rPr lang="es-ES" sz="1800" b="1" dirty="0" err="1">
                <a:solidFill>
                  <a:srgbClr val="0070C0"/>
                </a:solidFill>
              </a:rPr>
              <a:t>objectivos</a:t>
            </a:r>
            <a:r>
              <a:rPr lang="es-ES" sz="1800" b="1" dirty="0">
                <a:solidFill>
                  <a:srgbClr val="0070C0"/>
                </a:solidFill>
              </a:rPr>
              <a:t> prioritarios</a:t>
            </a:r>
          </a:p>
        </p:txBody>
      </p:sp>
      <p:sp>
        <p:nvSpPr>
          <p:cNvPr id="12302" name="Text Box 31"/>
          <p:cNvSpPr txBox="1">
            <a:spLocks noChangeArrowheads="1"/>
          </p:cNvSpPr>
          <p:nvPr/>
        </p:nvSpPr>
        <p:spPr bwMode="auto">
          <a:xfrm>
            <a:off x="6143625" y="2786063"/>
            <a:ext cx="172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>
                <a:solidFill>
                  <a:srgbClr val="0070C0"/>
                </a:solidFill>
              </a:rPr>
              <a:t>A </a:t>
            </a:r>
            <a:r>
              <a:rPr lang="es-ES" sz="1600" b="1" dirty="0" err="1">
                <a:solidFill>
                  <a:srgbClr val="0070C0"/>
                </a:solidFill>
              </a:rPr>
              <a:t>aprendizaxe</a:t>
            </a:r>
            <a:r>
              <a:rPr lang="es-ES" sz="1600" b="1" dirty="0">
                <a:solidFill>
                  <a:srgbClr val="0070C0"/>
                </a:solidFill>
              </a:rPr>
              <a:t> que supón</a:t>
            </a:r>
          </a:p>
        </p:txBody>
      </p:sp>
      <p:sp>
        <p:nvSpPr>
          <p:cNvPr id="12303" name="Oval 33"/>
          <p:cNvSpPr>
            <a:spLocks noChangeArrowheads="1"/>
          </p:cNvSpPr>
          <p:nvPr/>
        </p:nvSpPr>
        <p:spPr bwMode="auto">
          <a:xfrm>
            <a:off x="3779838" y="4149725"/>
            <a:ext cx="2087562" cy="10795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04" name="Text Box 34"/>
          <p:cNvSpPr txBox="1">
            <a:spLocks noChangeArrowheads="1"/>
          </p:cNvSpPr>
          <p:nvPr/>
        </p:nvSpPr>
        <p:spPr bwMode="auto">
          <a:xfrm>
            <a:off x="3995738" y="4365625"/>
            <a:ext cx="1727200" cy="5810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>
                <a:solidFill>
                  <a:srgbClr val="0070C0"/>
                </a:solidFill>
              </a:rPr>
              <a:t>O </a:t>
            </a:r>
            <a:r>
              <a:rPr lang="es-ES" sz="1600" b="1" dirty="0" err="1">
                <a:solidFill>
                  <a:srgbClr val="0070C0"/>
                </a:solidFill>
              </a:rPr>
              <a:t>servizo</a:t>
            </a:r>
            <a:r>
              <a:rPr lang="es-ES" sz="1600" b="1" dirty="0">
                <a:solidFill>
                  <a:srgbClr val="0070C0"/>
                </a:solidFill>
              </a:rPr>
              <a:t> á </a:t>
            </a:r>
            <a:r>
              <a:rPr lang="es-ES" sz="1600" b="1" dirty="0" err="1">
                <a:solidFill>
                  <a:srgbClr val="0070C0"/>
                </a:solidFill>
              </a:rPr>
              <a:t>comunidade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12305" name="Oval 35"/>
          <p:cNvSpPr>
            <a:spLocks noChangeArrowheads="1"/>
          </p:cNvSpPr>
          <p:nvPr/>
        </p:nvSpPr>
        <p:spPr bwMode="auto">
          <a:xfrm>
            <a:off x="6804025" y="4149725"/>
            <a:ext cx="2087563" cy="10795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06" name="Text Box 36"/>
          <p:cNvSpPr txBox="1">
            <a:spLocks noChangeArrowheads="1"/>
          </p:cNvSpPr>
          <p:nvPr/>
        </p:nvSpPr>
        <p:spPr bwMode="auto">
          <a:xfrm>
            <a:off x="7019925" y="4365625"/>
            <a:ext cx="1727200" cy="5810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>
                <a:solidFill>
                  <a:srgbClr val="0070C0"/>
                </a:solidFill>
              </a:rPr>
              <a:t>A </a:t>
            </a:r>
            <a:r>
              <a:rPr lang="es-ES" sz="1600" b="1" dirty="0" err="1">
                <a:solidFill>
                  <a:srgbClr val="0070C0"/>
                </a:solidFill>
              </a:rPr>
              <a:t>aprendizaxe</a:t>
            </a:r>
            <a:r>
              <a:rPr lang="es-ES" sz="1600" b="1" dirty="0">
                <a:solidFill>
                  <a:srgbClr val="0070C0"/>
                </a:solidFill>
              </a:rPr>
              <a:t> que supón</a:t>
            </a:r>
          </a:p>
        </p:txBody>
      </p:sp>
      <p:sp>
        <p:nvSpPr>
          <p:cNvPr id="12307" name="Text Box 37"/>
          <p:cNvSpPr txBox="1">
            <a:spLocks noChangeArrowheads="1"/>
          </p:cNvSpPr>
          <p:nvPr/>
        </p:nvSpPr>
        <p:spPr bwMode="auto">
          <a:xfrm>
            <a:off x="6011863" y="4221163"/>
            <a:ext cx="6477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800" b="1"/>
              <a:t>+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176575" y="148491"/>
            <a:ext cx="66479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gl-ES" sz="4800" dirty="0">
                <a:solidFill>
                  <a:srgbClr val="0070C0"/>
                </a:solidFill>
              </a:rPr>
              <a:t>Aprendizaxe-servizo (</a:t>
            </a:r>
            <a:r>
              <a:rPr lang="gl-ES" sz="4800" dirty="0" err="1">
                <a:solidFill>
                  <a:srgbClr val="0070C0"/>
                </a:solidFill>
              </a:rPr>
              <a:t>ApS</a:t>
            </a:r>
            <a:r>
              <a:rPr lang="gl-ES" sz="4800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3428318"/>
      </p:ext>
    </p:extLst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4140200" y="46529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2339752" y="3356992"/>
            <a:ext cx="6477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800" b="1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5364088" y="3501008"/>
            <a:ext cx="6477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800" b="1" dirty="0">
                <a:solidFill>
                  <a:srgbClr val="0070C0"/>
                </a:solidFill>
              </a:rPr>
              <a:t>=</a:t>
            </a:r>
          </a:p>
        </p:txBody>
      </p:sp>
      <p:pic>
        <p:nvPicPr>
          <p:cNvPr id="7177" name="Picture 16" descr="Got de 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24944"/>
            <a:ext cx="16668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7" descr="Arroz con leche en co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924944"/>
            <a:ext cx="26987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8" descr="arroz en un b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924944"/>
            <a:ext cx="1630362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896793"/>
              </p:ext>
            </p:extLst>
          </p:nvPr>
        </p:nvGraphicFramePr>
        <p:xfrm>
          <a:off x="515155" y="1403797"/>
          <a:ext cx="8268237" cy="1305123"/>
        </p:xfrm>
        <a:graphic>
          <a:graphicData uri="http://schemas.openxmlformats.org/drawingml/2006/table">
            <a:tbl>
              <a:tblPr/>
              <a:tblGrid>
                <a:gridCol w="8268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05123">
                <a:tc>
                  <a:txBody>
                    <a:bodyPr/>
                    <a:lstStyle/>
                    <a:p>
                      <a:r>
                        <a:rPr lang="es-ES" sz="6600" dirty="0"/>
                        <a:t> </a:t>
                      </a:r>
                      <a:r>
                        <a:rPr lang="es-ES" sz="6600" dirty="0" err="1">
                          <a:solidFill>
                            <a:srgbClr val="0070C0"/>
                          </a:solidFill>
                        </a:rPr>
                        <a:t>aprendizaxe</a:t>
                      </a:r>
                      <a:r>
                        <a:rPr lang="es-ES" sz="6600" dirty="0">
                          <a:solidFill>
                            <a:srgbClr val="0070C0"/>
                          </a:solidFill>
                        </a:rPr>
                        <a:t> + </a:t>
                      </a:r>
                      <a:r>
                        <a:rPr lang="es-ES" sz="6600" dirty="0" err="1">
                          <a:solidFill>
                            <a:srgbClr val="0070C0"/>
                          </a:solidFill>
                        </a:rPr>
                        <a:t>servizo</a:t>
                      </a:r>
                      <a:endParaRPr lang="es-ES" sz="6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29978"/>
              </p:ext>
            </p:extLst>
          </p:nvPr>
        </p:nvGraphicFramePr>
        <p:xfrm>
          <a:off x="179512" y="5085184"/>
          <a:ext cx="8738129" cy="1628800"/>
        </p:xfrm>
        <a:graphic>
          <a:graphicData uri="http://schemas.openxmlformats.org/drawingml/2006/table">
            <a:tbl>
              <a:tblPr/>
              <a:tblGrid>
                <a:gridCol w="87381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28800">
                <a:tc>
                  <a:txBody>
                    <a:bodyPr/>
                    <a:lstStyle/>
                    <a:p>
                      <a:r>
                        <a:rPr lang="es-ES" sz="4000" dirty="0">
                          <a:solidFill>
                            <a:srgbClr val="0070C0"/>
                          </a:solidFill>
                        </a:rPr>
                        <a:t>Transforma a </a:t>
                      </a:r>
                      <a:r>
                        <a:rPr lang="es-ES" sz="4000" dirty="0" err="1">
                          <a:solidFill>
                            <a:srgbClr val="0070C0"/>
                          </a:solidFill>
                        </a:rPr>
                        <a:t>aprendizaxe</a:t>
                      </a:r>
                      <a:r>
                        <a:rPr lang="es-ES" sz="4000" dirty="0">
                          <a:solidFill>
                            <a:srgbClr val="0070C0"/>
                          </a:solidFill>
                        </a:rPr>
                        <a:t> e o </a:t>
                      </a:r>
                      <a:r>
                        <a:rPr lang="es-ES" sz="4000" dirty="0" err="1">
                          <a:solidFill>
                            <a:srgbClr val="0070C0"/>
                          </a:solidFill>
                        </a:rPr>
                        <a:t>servizo</a:t>
                      </a:r>
                      <a:r>
                        <a:rPr lang="es-ES" sz="4000" dirty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  <a:p>
                      <a:endParaRPr lang="es-ES" sz="2800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s-ES" sz="2800" dirty="0">
                          <a:solidFill>
                            <a:srgbClr val="0070C0"/>
                          </a:solidFill>
                        </a:rPr>
                        <a:t>Crea</a:t>
                      </a:r>
                      <a:r>
                        <a:rPr lang="es-ES" sz="2800" baseline="0" dirty="0">
                          <a:solidFill>
                            <a:srgbClr val="0070C0"/>
                          </a:solidFill>
                        </a:rPr>
                        <a:t> algo </a:t>
                      </a:r>
                      <a:r>
                        <a:rPr lang="es-ES" sz="2800" baseline="0" dirty="0" err="1">
                          <a:solidFill>
                            <a:srgbClr val="0070C0"/>
                          </a:solidFill>
                        </a:rPr>
                        <a:t>novo</a:t>
                      </a:r>
                      <a:r>
                        <a:rPr lang="es-ES" sz="2800" baseline="0" dirty="0">
                          <a:solidFill>
                            <a:srgbClr val="0070C0"/>
                          </a:solidFill>
                        </a:rPr>
                        <a:t>, con  </a:t>
                      </a:r>
                      <a:r>
                        <a:rPr lang="es-ES" sz="2800" baseline="0" dirty="0" err="1">
                          <a:solidFill>
                            <a:srgbClr val="0070C0"/>
                          </a:solidFill>
                        </a:rPr>
                        <a:t>máis</a:t>
                      </a:r>
                      <a:r>
                        <a:rPr lang="es-ES" sz="2800" baseline="0" dirty="0">
                          <a:solidFill>
                            <a:srgbClr val="0070C0"/>
                          </a:solidFill>
                        </a:rPr>
                        <a:t> e distintas cualidades: o </a:t>
                      </a:r>
                      <a:r>
                        <a:rPr lang="es-ES" sz="2800" baseline="0" dirty="0" err="1">
                          <a:solidFill>
                            <a:srgbClr val="0070C0"/>
                          </a:solidFill>
                        </a:rPr>
                        <a:t>ApS</a:t>
                      </a:r>
                      <a:endParaRPr lang="es-ES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043307"/>
              </p:ext>
            </p:extLst>
          </p:nvPr>
        </p:nvGraphicFramePr>
        <p:xfrm>
          <a:off x="515155" y="88229"/>
          <a:ext cx="8132618" cy="1310640"/>
        </p:xfrm>
        <a:graphic>
          <a:graphicData uri="http://schemas.openxmlformats.org/drawingml/2006/table">
            <a:tbl>
              <a:tblPr/>
              <a:tblGrid>
                <a:gridCol w="81326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9954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sz="80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gl-ES" sz="8000" dirty="0" err="1">
                          <a:solidFill>
                            <a:srgbClr val="0070C0"/>
                          </a:solidFill>
                        </a:rPr>
                        <a:t>ApS</a:t>
                      </a:r>
                      <a:r>
                        <a:rPr lang="gl-ES" sz="800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53056"/>
              </p:ext>
            </p:extLst>
          </p:nvPr>
        </p:nvGraphicFramePr>
        <p:xfrm>
          <a:off x="179512" y="851565"/>
          <a:ext cx="5832648" cy="944880"/>
        </p:xfrm>
        <a:graphic>
          <a:graphicData uri="http://schemas.openxmlformats.org/drawingml/2006/table">
            <a:tbl>
              <a:tblPr/>
              <a:tblGrid>
                <a:gridCol w="5832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45127">
                <a:tc>
                  <a:txBody>
                    <a:bodyPr/>
                    <a:lstStyle/>
                    <a:p>
                      <a:pPr algn="r"/>
                      <a:r>
                        <a:rPr lang="gl-ES" sz="2800" dirty="0">
                          <a:solidFill>
                            <a:srgbClr val="0070C0"/>
                          </a:solidFill>
                        </a:rPr>
                        <a:t>O SERVIZO PROPORCIONA </a:t>
                      </a:r>
                      <a:r>
                        <a:rPr lang="gl-ES" sz="2800" b="1" dirty="0">
                          <a:solidFill>
                            <a:srgbClr val="0070C0"/>
                          </a:solidFill>
                        </a:rPr>
                        <a:t>SENTIDO</a:t>
                      </a:r>
                      <a:r>
                        <a:rPr lang="gl-ES" sz="2800" dirty="0">
                          <a:solidFill>
                            <a:srgbClr val="0070C0"/>
                          </a:solidFill>
                        </a:rPr>
                        <a:t> Á APRENDIZAXE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935606"/>
              </p:ext>
            </p:extLst>
          </p:nvPr>
        </p:nvGraphicFramePr>
        <p:xfrm>
          <a:off x="2555776" y="3890871"/>
          <a:ext cx="6317736" cy="944880"/>
        </p:xfrm>
        <a:graphic>
          <a:graphicData uri="http://schemas.openxmlformats.org/drawingml/2006/table">
            <a:tbl>
              <a:tblPr/>
              <a:tblGrid>
                <a:gridCol w="6317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45127">
                <a:tc>
                  <a:txBody>
                    <a:bodyPr/>
                    <a:lstStyle/>
                    <a:p>
                      <a:r>
                        <a:rPr lang="gl-ES" sz="2800" dirty="0">
                          <a:solidFill>
                            <a:srgbClr val="0070C0"/>
                          </a:solidFill>
                        </a:rPr>
                        <a:t>A APRENDIZAXE PROPORCIONA </a:t>
                      </a:r>
                      <a:r>
                        <a:rPr lang="gl-ES" sz="2800" b="1" dirty="0">
                          <a:solidFill>
                            <a:srgbClr val="0070C0"/>
                          </a:solidFill>
                        </a:rPr>
                        <a:t>CALIDADE </a:t>
                      </a:r>
                      <a:r>
                        <a:rPr lang="gl-ES" sz="2800" dirty="0">
                          <a:solidFill>
                            <a:srgbClr val="0070C0"/>
                          </a:solidFill>
                        </a:rPr>
                        <a:t>Ó SERVIZO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Picture 8" descr="http://1.bp.blogspot.com/_2KP959Q1R4Y/TLUKxBbJn7I/AAAAAAAAC78/uoWntQD0muY/s1600/Trabajos+voluntar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06" y="1455310"/>
            <a:ext cx="3075865" cy="2304256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856" y="4421356"/>
            <a:ext cx="2989656" cy="2005146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052220"/>
              </p:ext>
            </p:extLst>
          </p:nvPr>
        </p:nvGraphicFramePr>
        <p:xfrm>
          <a:off x="6444208" y="1583840"/>
          <a:ext cx="2069264" cy="1432560"/>
        </p:xfrm>
        <a:graphic>
          <a:graphicData uri="http://schemas.openxmlformats.org/drawingml/2006/table">
            <a:tbl>
              <a:tblPr/>
              <a:tblGrid>
                <a:gridCol w="2069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03150">
                <a:tc>
                  <a:txBody>
                    <a:bodyPr/>
                    <a:lstStyle/>
                    <a:p>
                      <a:r>
                        <a:rPr lang="gl-ES" sz="8800" dirty="0" err="1">
                          <a:solidFill>
                            <a:srgbClr val="0070C0"/>
                          </a:solidFill>
                        </a:rPr>
                        <a:t>ApS</a:t>
                      </a:r>
                      <a:endParaRPr lang="gl-ES" sz="8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5481" cy="685800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779954"/>
              </p:ext>
            </p:extLst>
          </p:nvPr>
        </p:nvGraphicFramePr>
        <p:xfrm>
          <a:off x="3851920" y="5589240"/>
          <a:ext cx="4896544" cy="822960"/>
        </p:xfrm>
        <a:graphic>
          <a:graphicData uri="http://schemas.openxmlformats.org/drawingml/2006/table">
            <a:tbl>
              <a:tblPr/>
              <a:tblGrid>
                <a:gridCol w="4896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es-ES" sz="4800" dirty="0">
                          <a:solidFill>
                            <a:schemeClr val="bg1"/>
                          </a:solidFill>
                        </a:rPr>
                        <a:t>TRANSFORMADOR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803327"/>
              </p:ext>
            </p:extLst>
          </p:nvPr>
        </p:nvGraphicFramePr>
        <p:xfrm>
          <a:off x="107504" y="4293096"/>
          <a:ext cx="3528392" cy="822960"/>
        </p:xfrm>
        <a:graphic>
          <a:graphicData uri="http://schemas.openxmlformats.org/drawingml/2006/table">
            <a:tbl>
              <a:tblPr/>
              <a:tblGrid>
                <a:gridCol w="3528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es-ES" sz="4800" dirty="0">
                          <a:solidFill>
                            <a:schemeClr val="bg1"/>
                          </a:solidFill>
                        </a:rPr>
                        <a:t>FORMATIVO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924127"/>
              </p:ext>
            </p:extLst>
          </p:nvPr>
        </p:nvGraphicFramePr>
        <p:xfrm>
          <a:off x="5220072" y="12879"/>
          <a:ext cx="3923928" cy="701040"/>
        </p:xfrm>
        <a:graphic>
          <a:graphicData uri="http://schemas.openxmlformats.org/drawingml/2006/table">
            <a:tbl>
              <a:tblPr/>
              <a:tblGrid>
                <a:gridCol w="3923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7810">
                <a:tc>
                  <a:txBody>
                    <a:bodyPr/>
                    <a:lstStyle/>
                    <a:p>
                      <a:r>
                        <a:rPr lang="es-ES" sz="4000" dirty="0">
                          <a:solidFill>
                            <a:srgbClr val="99CCFF"/>
                          </a:solidFill>
                        </a:rPr>
                        <a:t>IMPACTO</a:t>
                      </a:r>
                      <a:r>
                        <a:rPr lang="es-ES" sz="4000" baseline="0" dirty="0">
                          <a:solidFill>
                            <a:srgbClr val="99CCFF"/>
                          </a:solidFill>
                        </a:rPr>
                        <a:t> DO </a:t>
                      </a:r>
                      <a:r>
                        <a:rPr lang="es-ES" sz="4000" baseline="0" dirty="0" err="1">
                          <a:solidFill>
                            <a:srgbClr val="99CCFF"/>
                          </a:solidFill>
                        </a:rPr>
                        <a:t>ApS</a:t>
                      </a:r>
                      <a:r>
                        <a:rPr lang="es-ES" sz="4000" baseline="0" dirty="0">
                          <a:solidFill>
                            <a:srgbClr val="99CCFF"/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83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977771"/>
              </p:ext>
            </p:extLst>
          </p:nvPr>
        </p:nvGraphicFramePr>
        <p:xfrm>
          <a:off x="467544" y="784973"/>
          <a:ext cx="8424936" cy="6126480"/>
        </p:xfrm>
        <a:graphic>
          <a:graphicData uri="http://schemas.openxmlformats.org/drawingml/2006/table">
            <a:tbl>
              <a:tblPr/>
              <a:tblGrid>
                <a:gridCol w="8424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95234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_tradnl" sz="2400" b="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Mellora</a:t>
                      </a:r>
                      <a:r>
                        <a:rPr lang="es-ES_tradnl" sz="2400" b="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medioambiente.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_tradnl" sz="2400" b="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Promoción da </a:t>
                      </a:r>
                      <a:r>
                        <a:rPr lang="es-ES_tradnl" sz="2400" b="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saúde</a:t>
                      </a:r>
                      <a:r>
                        <a:rPr lang="es-ES_tradnl" sz="2400" b="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s-ES_tradnl" sz="2400" b="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benestar</a:t>
                      </a:r>
                      <a:r>
                        <a:rPr lang="es-ES_tradnl" sz="2400" b="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_tradnl" sz="2400" b="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Defensa dos </a:t>
                      </a:r>
                      <a:r>
                        <a:rPr lang="es-ES_tradnl" sz="2400" b="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dereitos</a:t>
                      </a:r>
                      <a:r>
                        <a:rPr lang="es-ES_tradnl" sz="2400" b="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humanos e dos da infancia.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_tradnl" sz="2400" b="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Coidado</a:t>
                      </a:r>
                      <a:r>
                        <a:rPr lang="es-ES_tradnl" sz="2400" b="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arte e o patrimonio artístico.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_tradnl" sz="2400" b="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Promoción das </a:t>
                      </a:r>
                      <a:r>
                        <a:rPr lang="es-ES_tradnl" sz="2400" b="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relacións</a:t>
                      </a:r>
                      <a:r>
                        <a:rPr lang="es-ES_tradnl" sz="2400" b="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2400" b="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interxeneracionais</a:t>
                      </a:r>
                      <a:r>
                        <a:rPr lang="es-ES_tradnl" sz="2400" b="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_tradnl" sz="2400" b="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Apoio</a:t>
                      </a:r>
                      <a:r>
                        <a:rPr lang="es-ES_tradnl" sz="2400" b="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á formación.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_tradnl" sz="2400" b="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Fomento da convivencia.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_tradnl" sz="2400" b="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Apoio</a:t>
                      </a:r>
                      <a:r>
                        <a:rPr lang="es-ES_tradnl" sz="2400" b="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_tradnl" sz="2400" b="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persoas</a:t>
                      </a:r>
                      <a:r>
                        <a:rPr lang="es-ES_tradnl" sz="2400" b="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situación de exclusión social.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_tradnl" sz="2400" b="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Participación </a:t>
                      </a:r>
                      <a:r>
                        <a:rPr lang="es-ES_tradnl" sz="2400" b="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cidadá</a:t>
                      </a:r>
                      <a:r>
                        <a:rPr lang="es-ES_tradnl" sz="2400" b="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_tradnl" sz="2400" b="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Cooperación para o  </a:t>
                      </a:r>
                      <a:r>
                        <a:rPr lang="es-ES_tradnl" sz="2400" b="0" kern="1200" baseline="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desenvolvemento</a:t>
                      </a:r>
                      <a:r>
                        <a:rPr lang="es-ES_tradnl" sz="2400" b="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_tradnl" sz="2400" b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_tradnl" sz="2400" b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Etc. etc.</a:t>
                      </a:r>
                      <a:endParaRPr lang="gl-ES" sz="24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392364"/>
              </p:ext>
            </p:extLst>
          </p:nvPr>
        </p:nvGraphicFramePr>
        <p:xfrm>
          <a:off x="467544" y="124691"/>
          <a:ext cx="8208912" cy="701040"/>
        </p:xfrm>
        <a:graphic>
          <a:graphicData uri="http://schemas.openxmlformats.org/drawingml/2006/table">
            <a:tbl>
              <a:tblPr/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6364">
                <a:tc>
                  <a:txBody>
                    <a:bodyPr/>
                    <a:lstStyle/>
                    <a:p>
                      <a:pPr algn="ctr"/>
                      <a:r>
                        <a:rPr lang="gl-ES" sz="4000" dirty="0" err="1">
                          <a:solidFill>
                            <a:srgbClr val="00B0F0"/>
                          </a:solidFill>
                        </a:rPr>
                        <a:t>ApS</a:t>
                      </a:r>
                      <a:r>
                        <a:rPr lang="gl-ES" sz="4000" dirty="0">
                          <a:solidFill>
                            <a:srgbClr val="00B0F0"/>
                          </a:solidFill>
                        </a:rPr>
                        <a:t>---PROXECTOS</a:t>
                      </a:r>
                      <a:r>
                        <a:rPr lang="gl-ES" sz="4000" baseline="0" dirty="0">
                          <a:solidFill>
                            <a:srgbClr val="00B0F0"/>
                          </a:solidFill>
                        </a:rPr>
                        <a:t> AUTÉNTICOS</a:t>
                      </a:r>
                      <a:endParaRPr lang="gl-ES" sz="40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664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9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330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B0F0"/>
      </a:hlink>
      <a:folHlink>
        <a:srgbClr val="96A9A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</TotalTime>
  <Words>1832</Words>
  <Application>Microsoft Office PowerPoint</Application>
  <PresentationFormat>Presentación en pantalla (4:3)</PresentationFormat>
  <Paragraphs>299</Paragraphs>
  <Slides>35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https://aprendizajeservicio.net/author/redaps/ </vt:lpstr>
      <vt:lpstr>  http://aprendizaxeservizo.blogspot.com.es/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Eloisa</dc:creator>
  <cp:lastModifiedBy>Usuario</cp:lastModifiedBy>
  <cp:revision>100</cp:revision>
  <dcterms:created xsi:type="dcterms:W3CDTF">2013-06-05T22:10:42Z</dcterms:created>
  <dcterms:modified xsi:type="dcterms:W3CDTF">2017-04-24T16:17:30Z</dcterms:modified>
</cp:coreProperties>
</file>