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5"/>
  </p:notesMasterIdLst>
  <p:sldIdLst>
    <p:sldId id="256" r:id="rId3"/>
    <p:sldId id="257" r:id="rId4"/>
    <p:sldId id="274" r:id="rId5"/>
    <p:sldId id="258" r:id="rId6"/>
    <p:sldId id="277" r:id="rId7"/>
    <p:sldId id="278" r:id="rId8"/>
    <p:sldId id="275" r:id="rId9"/>
    <p:sldId id="284" r:id="rId10"/>
    <p:sldId id="279" r:id="rId11"/>
    <p:sldId id="280" r:id="rId12"/>
    <p:sldId id="259" r:id="rId13"/>
    <p:sldId id="260" r:id="rId14"/>
    <p:sldId id="276" r:id="rId15"/>
    <p:sldId id="272" r:id="rId16"/>
    <p:sldId id="273" r:id="rId17"/>
    <p:sldId id="261" r:id="rId18"/>
    <p:sldId id="262" r:id="rId19"/>
    <p:sldId id="263" r:id="rId20"/>
    <p:sldId id="264" r:id="rId21"/>
    <p:sldId id="265" r:id="rId22"/>
    <p:sldId id="281" r:id="rId23"/>
    <p:sldId id="282" r:id="rId24"/>
    <p:sldId id="266" r:id="rId25"/>
    <p:sldId id="267" r:id="rId26"/>
    <p:sldId id="268" r:id="rId27"/>
    <p:sldId id="269" r:id="rId28"/>
    <p:sldId id="283" r:id="rId29"/>
    <p:sldId id="270" r:id="rId30"/>
    <p:sldId id="271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>
      <p:cViewPr varScale="1">
        <p:scale>
          <a:sx n="67" d="100"/>
          <a:sy n="67" d="100"/>
        </p:scale>
        <p:origin x="1362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098895-35CA-49F3-B6A3-32169DB8C96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63B7D90-A295-48D7-A619-CD3EE8EB2C1C}">
      <dgm:prSet phldrT="[Texto]" custT="1"/>
      <dgm:spPr/>
      <dgm:t>
        <a:bodyPr/>
        <a:lstStyle/>
        <a:p>
          <a:r>
            <a:rPr lang="es-ES" sz="2400" dirty="0"/>
            <a:t>Dificultad media</a:t>
          </a:r>
        </a:p>
      </dgm:t>
    </dgm:pt>
    <dgm:pt modelId="{18F01416-13D1-441A-A511-AEE2B790C040}" type="parTrans" cxnId="{81BBD83D-8F0F-44AC-B587-6873EBD134B5}">
      <dgm:prSet/>
      <dgm:spPr/>
      <dgm:t>
        <a:bodyPr/>
        <a:lstStyle/>
        <a:p>
          <a:endParaRPr lang="es-ES"/>
        </a:p>
      </dgm:t>
    </dgm:pt>
    <dgm:pt modelId="{6453F65F-0294-45BB-960B-6B38C9163FFC}" type="sibTrans" cxnId="{81BBD83D-8F0F-44AC-B587-6873EBD134B5}">
      <dgm:prSet/>
      <dgm:spPr/>
      <dgm:t>
        <a:bodyPr/>
        <a:lstStyle/>
        <a:p>
          <a:endParaRPr lang="es-ES"/>
        </a:p>
      </dgm:t>
    </dgm:pt>
    <dgm:pt modelId="{97605BED-5678-4905-998B-F44601DDC93D}">
      <dgm:prSet phldrT="[Texto]" custT="1"/>
      <dgm:spPr/>
      <dgm:t>
        <a:bodyPr/>
        <a:lstStyle/>
        <a:p>
          <a:r>
            <a:rPr lang="es-ES" sz="2400" dirty="0"/>
            <a:t>Dificultad elevada</a:t>
          </a:r>
        </a:p>
      </dgm:t>
    </dgm:pt>
    <dgm:pt modelId="{9A0C9FEA-C4DC-4B95-9F2C-E1641818F306}" type="parTrans" cxnId="{02D212BC-0E13-42FC-9E54-11368602D1B3}">
      <dgm:prSet/>
      <dgm:spPr/>
      <dgm:t>
        <a:bodyPr/>
        <a:lstStyle/>
        <a:p>
          <a:endParaRPr lang="es-ES"/>
        </a:p>
      </dgm:t>
    </dgm:pt>
    <dgm:pt modelId="{E8874C9C-EE04-48CA-BA42-663874F397E4}" type="sibTrans" cxnId="{02D212BC-0E13-42FC-9E54-11368602D1B3}">
      <dgm:prSet/>
      <dgm:spPr/>
      <dgm:t>
        <a:bodyPr/>
        <a:lstStyle/>
        <a:p>
          <a:endParaRPr lang="es-ES"/>
        </a:p>
      </dgm:t>
    </dgm:pt>
    <dgm:pt modelId="{86F354EF-32B6-47B3-A3BB-11AAB22FA3B4}">
      <dgm:prSet phldrT="[Texto]" custT="1"/>
      <dgm:spPr/>
      <dgm:t>
        <a:bodyPr/>
        <a:lstStyle/>
        <a:p>
          <a:r>
            <a:rPr lang="es-ES" sz="2400" dirty="0"/>
            <a:t>Dificultad baja</a:t>
          </a:r>
        </a:p>
      </dgm:t>
    </dgm:pt>
    <dgm:pt modelId="{CE84C20D-7373-4C87-AD6C-910B76D97AE8}" type="parTrans" cxnId="{5E3DE1EF-9475-4959-A9F8-60E20D059D13}">
      <dgm:prSet/>
      <dgm:spPr/>
      <dgm:t>
        <a:bodyPr/>
        <a:lstStyle/>
        <a:p>
          <a:endParaRPr lang="es-ES"/>
        </a:p>
      </dgm:t>
    </dgm:pt>
    <dgm:pt modelId="{835205AC-7B8A-4E49-AA46-DCA3DCC3F8E1}" type="sibTrans" cxnId="{5E3DE1EF-9475-4959-A9F8-60E20D059D13}">
      <dgm:prSet/>
      <dgm:spPr/>
      <dgm:t>
        <a:bodyPr/>
        <a:lstStyle/>
        <a:p>
          <a:endParaRPr lang="es-ES"/>
        </a:p>
      </dgm:t>
    </dgm:pt>
    <dgm:pt modelId="{5EB1051C-A64C-4E37-8412-6BA6A61AF142}" type="pres">
      <dgm:prSet presAssocID="{13098895-35CA-49F3-B6A3-32169DB8C962}" presName="Name0" presStyleCnt="0">
        <dgm:presLayoutVars>
          <dgm:dir/>
          <dgm:animLvl val="lvl"/>
          <dgm:resizeHandles val="exact"/>
        </dgm:presLayoutVars>
      </dgm:prSet>
      <dgm:spPr/>
    </dgm:pt>
    <dgm:pt modelId="{824716B7-A55D-4F21-9026-C91A31DD935D}" type="pres">
      <dgm:prSet presAssocID="{863B7D90-A295-48D7-A619-CD3EE8EB2C1C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627E00-498B-4DF2-80A8-11E7B16ACCC3}" type="pres">
      <dgm:prSet presAssocID="{6453F65F-0294-45BB-960B-6B38C9163FFC}" presName="parTxOnlySpace" presStyleCnt="0"/>
      <dgm:spPr/>
    </dgm:pt>
    <dgm:pt modelId="{8DCC81C6-1F4E-46CB-8B26-0B186EDEF394}" type="pres">
      <dgm:prSet presAssocID="{97605BED-5678-4905-998B-F44601DDC93D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CE58262-DD82-4AB0-92CB-FA39E5BEAEE4}" type="pres">
      <dgm:prSet presAssocID="{E8874C9C-EE04-48CA-BA42-663874F397E4}" presName="parTxOnlySpace" presStyleCnt="0"/>
      <dgm:spPr/>
    </dgm:pt>
    <dgm:pt modelId="{85226182-06F1-46CC-9E08-B95942AA8069}" type="pres">
      <dgm:prSet presAssocID="{86F354EF-32B6-47B3-A3BB-11AAB22FA3B4}" presName="parTxOnly" presStyleLbl="node1" presStyleIdx="2" presStyleCnt="3" custLinFactNeighborX="9090" custLinFactNeighborY="4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1BBD83D-8F0F-44AC-B587-6873EBD134B5}" srcId="{13098895-35CA-49F3-B6A3-32169DB8C962}" destId="{863B7D90-A295-48D7-A619-CD3EE8EB2C1C}" srcOrd="0" destOrd="0" parTransId="{18F01416-13D1-441A-A511-AEE2B790C040}" sibTransId="{6453F65F-0294-45BB-960B-6B38C9163FFC}"/>
    <dgm:cxn modelId="{D8BA336A-5987-46CA-B9F1-31B66C6DF1CF}" type="presOf" srcId="{863B7D90-A295-48D7-A619-CD3EE8EB2C1C}" destId="{824716B7-A55D-4F21-9026-C91A31DD935D}" srcOrd="0" destOrd="0" presId="urn:microsoft.com/office/officeart/2005/8/layout/chevron1"/>
    <dgm:cxn modelId="{538441A5-3CB3-4128-B02C-9A32CBF1BD40}" type="presOf" srcId="{86F354EF-32B6-47B3-A3BB-11AAB22FA3B4}" destId="{85226182-06F1-46CC-9E08-B95942AA8069}" srcOrd="0" destOrd="0" presId="urn:microsoft.com/office/officeart/2005/8/layout/chevron1"/>
    <dgm:cxn modelId="{3247FCDA-BE2E-4C69-B4F4-3B19A2078ADA}" type="presOf" srcId="{97605BED-5678-4905-998B-F44601DDC93D}" destId="{8DCC81C6-1F4E-46CB-8B26-0B186EDEF394}" srcOrd="0" destOrd="0" presId="urn:microsoft.com/office/officeart/2005/8/layout/chevron1"/>
    <dgm:cxn modelId="{02D212BC-0E13-42FC-9E54-11368602D1B3}" srcId="{13098895-35CA-49F3-B6A3-32169DB8C962}" destId="{97605BED-5678-4905-998B-F44601DDC93D}" srcOrd="1" destOrd="0" parTransId="{9A0C9FEA-C4DC-4B95-9F2C-E1641818F306}" sibTransId="{E8874C9C-EE04-48CA-BA42-663874F397E4}"/>
    <dgm:cxn modelId="{A4A57BDE-8BC5-4709-8DEC-B93E7231020B}" type="presOf" srcId="{13098895-35CA-49F3-B6A3-32169DB8C962}" destId="{5EB1051C-A64C-4E37-8412-6BA6A61AF142}" srcOrd="0" destOrd="0" presId="urn:microsoft.com/office/officeart/2005/8/layout/chevron1"/>
    <dgm:cxn modelId="{5E3DE1EF-9475-4959-A9F8-60E20D059D13}" srcId="{13098895-35CA-49F3-B6A3-32169DB8C962}" destId="{86F354EF-32B6-47B3-A3BB-11AAB22FA3B4}" srcOrd="2" destOrd="0" parTransId="{CE84C20D-7373-4C87-AD6C-910B76D97AE8}" sibTransId="{835205AC-7B8A-4E49-AA46-DCA3DCC3F8E1}"/>
    <dgm:cxn modelId="{3AC16368-A80B-4BE3-933C-22C66B71A272}" type="presParOf" srcId="{5EB1051C-A64C-4E37-8412-6BA6A61AF142}" destId="{824716B7-A55D-4F21-9026-C91A31DD935D}" srcOrd="0" destOrd="0" presId="urn:microsoft.com/office/officeart/2005/8/layout/chevron1"/>
    <dgm:cxn modelId="{29FA1AAB-9608-4469-A7FF-7DC719366F5A}" type="presParOf" srcId="{5EB1051C-A64C-4E37-8412-6BA6A61AF142}" destId="{9A627E00-498B-4DF2-80A8-11E7B16ACCC3}" srcOrd="1" destOrd="0" presId="urn:microsoft.com/office/officeart/2005/8/layout/chevron1"/>
    <dgm:cxn modelId="{627C0931-2AF3-40F8-B77E-6B04FE699CC9}" type="presParOf" srcId="{5EB1051C-A64C-4E37-8412-6BA6A61AF142}" destId="{8DCC81C6-1F4E-46CB-8B26-0B186EDEF394}" srcOrd="2" destOrd="0" presId="urn:microsoft.com/office/officeart/2005/8/layout/chevron1"/>
    <dgm:cxn modelId="{4C0E59B6-E450-4EF8-AFA2-49D1853AFA50}" type="presParOf" srcId="{5EB1051C-A64C-4E37-8412-6BA6A61AF142}" destId="{ECE58262-DD82-4AB0-92CB-FA39E5BEAEE4}" srcOrd="3" destOrd="0" presId="urn:microsoft.com/office/officeart/2005/8/layout/chevron1"/>
    <dgm:cxn modelId="{D8A24F74-AA9C-4841-BFAA-FE4B66EBDB5E}" type="presParOf" srcId="{5EB1051C-A64C-4E37-8412-6BA6A61AF142}" destId="{85226182-06F1-46CC-9E08-B95942AA8069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EC26E7-9CF2-4AC2-9C8E-90D611CC2B46}" type="doc">
      <dgm:prSet loTypeId="urn:microsoft.com/office/officeart/2005/8/layout/process1" loCatId="process" qsTypeId="urn:microsoft.com/office/officeart/2005/8/quickstyle/3d1" qsCatId="3D" csTypeId="urn:microsoft.com/office/officeart/2005/8/colors/accent1_5" csCatId="accent1" phldr="1"/>
      <dgm:spPr/>
    </dgm:pt>
    <dgm:pt modelId="{29E9580D-2035-48C8-BF63-0BAE64310471}">
      <dgm:prSet phldrT="[Texto]"/>
      <dgm:spPr/>
      <dgm:t>
        <a:bodyPr/>
        <a:lstStyle/>
        <a:p>
          <a:r>
            <a:rPr lang="es-ES" dirty="0"/>
            <a:t>Dedicar tiempo a conocerle</a:t>
          </a:r>
        </a:p>
      </dgm:t>
    </dgm:pt>
    <dgm:pt modelId="{80AAF36C-509F-4505-B9A0-4EFA25A63D3A}" type="parTrans" cxnId="{8B397D3A-4CEF-49ED-ACE5-D03E6F705B36}">
      <dgm:prSet/>
      <dgm:spPr/>
      <dgm:t>
        <a:bodyPr/>
        <a:lstStyle/>
        <a:p>
          <a:endParaRPr lang="es-ES"/>
        </a:p>
      </dgm:t>
    </dgm:pt>
    <dgm:pt modelId="{0455EDFE-0196-4810-985A-0934B229F29F}" type="sibTrans" cxnId="{8B397D3A-4CEF-49ED-ACE5-D03E6F705B36}">
      <dgm:prSet/>
      <dgm:spPr/>
      <dgm:t>
        <a:bodyPr/>
        <a:lstStyle/>
        <a:p>
          <a:endParaRPr lang="es-ES"/>
        </a:p>
      </dgm:t>
    </dgm:pt>
    <dgm:pt modelId="{7EEFE6C3-92AA-4812-871C-1D2DD1DF6F01}">
      <dgm:prSet phldrT="[Texto]"/>
      <dgm:spPr/>
      <dgm:t>
        <a:bodyPr/>
        <a:lstStyle/>
        <a:p>
          <a:r>
            <a:rPr lang="es-ES" dirty="0"/>
            <a:t>Establecer una relación afectiva adecuada.</a:t>
          </a:r>
        </a:p>
      </dgm:t>
    </dgm:pt>
    <dgm:pt modelId="{4B76BDE7-F37A-491C-81DF-D0FA152FA222}" type="parTrans" cxnId="{C48D1888-41DA-42FC-ACA3-CEB00811EFE9}">
      <dgm:prSet/>
      <dgm:spPr/>
      <dgm:t>
        <a:bodyPr/>
        <a:lstStyle/>
        <a:p>
          <a:endParaRPr lang="es-ES"/>
        </a:p>
      </dgm:t>
    </dgm:pt>
    <dgm:pt modelId="{C7CDF770-4E26-4921-AB89-50E61DCF8993}" type="sibTrans" cxnId="{C48D1888-41DA-42FC-ACA3-CEB00811EFE9}">
      <dgm:prSet/>
      <dgm:spPr/>
      <dgm:t>
        <a:bodyPr/>
        <a:lstStyle/>
        <a:p>
          <a:endParaRPr lang="es-ES"/>
        </a:p>
      </dgm:t>
    </dgm:pt>
    <dgm:pt modelId="{77E20CF7-CD15-46F7-8079-76311F98C584}">
      <dgm:prSet phldrT="[Texto]"/>
      <dgm:spPr/>
      <dgm:t>
        <a:bodyPr/>
        <a:lstStyle/>
        <a:p>
          <a:r>
            <a:rPr lang="es-ES" dirty="0"/>
            <a:t>Posibilitar acciones de éxito con actividades que….</a:t>
          </a:r>
        </a:p>
      </dgm:t>
    </dgm:pt>
    <dgm:pt modelId="{1BEDFDE8-8C00-462D-9305-3C430145E261}" type="parTrans" cxnId="{EFD07441-DFE7-42D0-A742-FEFBFBE7312A}">
      <dgm:prSet/>
      <dgm:spPr/>
      <dgm:t>
        <a:bodyPr/>
        <a:lstStyle/>
        <a:p>
          <a:endParaRPr lang="es-ES"/>
        </a:p>
      </dgm:t>
    </dgm:pt>
    <dgm:pt modelId="{683FD632-2157-45AD-AB7C-13413A0E78DE}" type="sibTrans" cxnId="{EFD07441-DFE7-42D0-A742-FEFBFBE7312A}">
      <dgm:prSet/>
      <dgm:spPr/>
      <dgm:t>
        <a:bodyPr/>
        <a:lstStyle/>
        <a:p>
          <a:endParaRPr lang="es-ES"/>
        </a:p>
      </dgm:t>
    </dgm:pt>
    <dgm:pt modelId="{AD667C42-65D3-4EB9-A3D6-BED4F026679F}" type="pres">
      <dgm:prSet presAssocID="{90EC26E7-9CF2-4AC2-9C8E-90D611CC2B46}" presName="Name0" presStyleCnt="0">
        <dgm:presLayoutVars>
          <dgm:dir/>
          <dgm:resizeHandles val="exact"/>
        </dgm:presLayoutVars>
      </dgm:prSet>
      <dgm:spPr/>
    </dgm:pt>
    <dgm:pt modelId="{D14E08D5-A476-40D2-BC0A-688CA14D61D7}" type="pres">
      <dgm:prSet presAssocID="{29E9580D-2035-48C8-BF63-0BAE6431047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C825B1-1905-4DCB-8C13-3D403F4A19F6}" type="pres">
      <dgm:prSet presAssocID="{0455EDFE-0196-4810-985A-0934B229F29F}" presName="sibTrans" presStyleLbl="sibTrans2D1" presStyleIdx="0" presStyleCnt="2"/>
      <dgm:spPr/>
      <dgm:t>
        <a:bodyPr/>
        <a:lstStyle/>
        <a:p>
          <a:endParaRPr lang="es-ES"/>
        </a:p>
      </dgm:t>
    </dgm:pt>
    <dgm:pt modelId="{CBEB8DF5-7937-4609-8D9F-96941AE88B77}" type="pres">
      <dgm:prSet presAssocID="{0455EDFE-0196-4810-985A-0934B229F29F}" presName="connectorText" presStyleLbl="sibTrans2D1" presStyleIdx="0" presStyleCnt="2"/>
      <dgm:spPr/>
      <dgm:t>
        <a:bodyPr/>
        <a:lstStyle/>
        <a:p>
          <a:endParaRPr lang="es-ES"/>
        </a:p>
      </dgm:t>
    </dgm:pt>
    <dgm:pt modelId="{BA5197B4-F418-4E0C-9B5F-5FA589F79586}" type="pres">
      <dgm:prSet presAssocID="{7EEFE6C3-92AA-4812-871C-1D2DD1DF6F0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7CED9D7-C843-4FD3-B1FD-A8997DBABF1C}" type="pres">
      <dgm:prSet presAssocID="{C7CDF770-4E26-4921-AB89-50E61DCF8993}" presName="sibTrans" presStyleLbl="sibTrans2D1" presStyleIdx="1" presStyleCnt="2"/>
      <dgm:spPr/>
      <dgm:t>
        <a:bodyPr/>
        <a:lstStyle/>
        <a:p>
          <a:endParaRPr lang="es-ES"/>
        </a:p>
      </dgm:t>
    </dgm:pt>
    <dgm:pt modelId="{6C6EC405-0447-4A6E-99B4-0B82D80752B0}" type="pres">
      <dgm:prSet presAssocID="{C7CDF770-4E26-4921-AB89-50E61DCF8993}" presName="connectorText" presStyleLbl="sibTrans2D1" presStyleIdx="1" presStyleCnt="2"/>
      <dgm:spPr/>
      <dgm:t>
        <a:bodyPr/>
        <a:lstStyle/>
        <a:p>
          <a:endParaRPr lang="es-ES"/>
        </a:p>
      </dgm:t>
    </dgm:pt>
    <dgm:pt modelId="{6C149156-3E9E-40DF-B449-384E3B77C0EB}" type="pres">
      <dgm:prSet presAssocID="{77E20CF7-CD15-46F7-8079-76311F98C58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070CDC5-8B9A-4061-88B2-7ADD232898C3}" type="presOf" srcId="{7EEFE6C3-92AA-4812-871C-1D2DD1DF6F01}" destId="{BA5197B4-F418-4E0C-9B5F-5FA589F79586}" srcOrd="0" destOrd="0" presId="urn:microsoft.com/office/officeart/2005/8/layout/process1"/>
    <dgm:cxn modelId="{0530BA62-A6B7-4159-BAF5-F552F8B792B4}" type="presOf" srcId="{C7CDF770-4E26-4921-AB89-50E61DCF8993}" destId="{F7CED9D7-C843-4FD3-B1FD-A8997DBABF1C}" srcOrd="0" destOrd="0" presId="urn:microsoft.com/office/officeart/2005/8/layout/process1"/>
    <dgm:cxn modelId="{D6D4D700-4957-4101-974F-14F2B4D31A8A}" type="presOf" srcId="{0455EDFE-0196-4810-985A-0934B229F29F}" destId="{CBEB8DF5-7937-4609-8D9F-96941AE88B77}" srcOrd="1" destOrd="0" presId="urn:microsoft.com/office/officeart/2005/8/layout/process1"/>
    <dgm:cxn modelId="{C48D1888-41DA-42FC-ACA3-CEB00811EFE9}" srcId="{90EC26E7-9CF2-4AC2-9C8E-90D611CC2B46}" destId="{7EEFE6C3-92AA-4812-871C-1D2DD1DF6F01}" srcOrd="1" destOrd="0" parTransId="{4B76BDE7-F37A-491C-81DF-D0FA152FA222}" sibTransId="{C7CDF770-4E26-4921-AB89-50E61DCF8993}"/>
    <dgm:cxn modelId="{415C5519-BF07-4039-A9B4-18FBE77C2D9A}" type="presOf" srcId="{C7CDF770-4E26-4921-AB89-50E61DCF8993}" destId="{6C6EC405-0447-4A6E-99B4-0B82D80752B0}" srcOrd="1" destOrd="0" presId="urn:microsoft.com/office/officeart/2005/8/layout/process1"/>
    <dgm:cxn modelId="{EFD07441-DFE7-42D0-A742-FEFBFBE7312A}" srcId="{90EC26E7-9CF2-4AC2-9C8E-90D611CC2B46}" destId="{77E20CF7-CD15-46F7-8079-76311F98C584}" srcOrd="2" destOrd="0" parTransId="{1BEDFDE8-8C00-462D-9305-3C430145E261}" sibTransId="{683FD632-2157-45AD-AB7C-13413A0E78DE}"/>
    <dgm:cxn modelId="{D05B7A83-C35B-4E8F-BDD6-4D3287E88E56}" type="presOf" srcId="{29E9580D-2035-48C8-BF63-0BAE64310471}" destId="{D14E08D5-A476-40D2-BC0A-688CA14D61D7}" srcOrd="0" destOrd="0" presId="urn:microsoft.com/office/officeart/2005/8/layout/process1"/>
    <dgm:cxn modelId="{8B397D3A-4CEF-49ED-ACE5-D03E6F705B36}" srcId="{90EC26E7-9CF2-4AC2-9C8E-90D611CC2B46}" destId="{29E9580D-2035-48C8-BF63-0BAE64310471}" srcOrd="0" destOrd="0" parTransId="{80AAF36C-509F-4505-B9A0-4EFA25A63D3A}" sibTransId="{0455EDFE-0196-4810-985A-0934B229F29F}"/>
    <dgm:cxn modelId="{A01B67C2-CD53-4955-A3AF-EA3855FD51B2}" type="presOf" srcId="{0455EDFE-0196-4810-985A-0934B229F29F}" destId="{72C825B1-1905-4DCB-8C13-3D403F4A19F6}" srcOrd="0" destOrd="0" presId="urn:microsoft.com/office/officeart/2005/8/layout/process1"/>
    <dgm:cxn modelId="{C7709DC6-6C4A-421F-9F65-643DC0E9EA6C}" type="presOf" srcId="{90EC26E7-9CF2-4AC2-9C8E-90D611CC2B46}" destId="{AD667C42-65D3-4EB9-A3D6-BED4F026679F}" srcOrd="0" destOrd="0" presId="urn:microsoft.com/office/officeart/2005/8/layout/process1"/>
    <dgm:cxn modelId="{473A528D-F3A7-4CE0-81DC-35909564E287}" type="presOf" srcId="{77E20CF7-CD15-46F7-8079-76311F98C584}" destId="{6C149156-3E9E-40DF-B449-384E3B77C0EB}" srcOrd="0" destOrd="0" presId="urn:microsoft.com/office/officeart/2005/8/layout/process1"/>
    <dgm:cxn modelId="{780A615E-8CFB-448C-95FA-1260AE2F87D2}" type="presParOf" srcId="{AD667C42-65D3-4EB9-A3D6-BED4F026679F}" destId="{D14E08D5-A476-40D2-BC0A-688CA14D61D7}" srcOrd="0" destOrd="0" presId="urn:microsoft.com/office/officeart/2005/8/layout/process1"/>
    <dgm:cxn modelId="{AB05B1AC-C2E1-452D-BB4B-196A1C175F60}" type="presParOf" srcId="{AD667C42-65D3-4EB9-A3D6-BED4F026679F}" destId="{72C825B1-1905-4DCB-8C13-3D403F4A19F6}" srcOrd="1" destOrd="0" presId="urn:microsoft.com/office/officeart/2005/8/layout/process1"/>
    <dgm:cxn modelId="{8AE0C4B2-414B-4E55-81D3-83B01A0314C9}" type="presParOf" srcId="{72C825B1-1905-4DCB-8C13-3D403F4A19F6}" destId="{CBEB8DF5-7937-4609-8D9F-96941AE88B77}" srcOrd="0" destOrd="0" presId="urn:microsoft.com/office/officeart/2005/8/layout/process1"/>
    <dgm:cxn modelId="{E949F7DE-CF44-481C-9188-AB3CE877C941}" type="presParOf" srcId="{AD667C42-65D3-4EB9-A3D6-BED4F026679F}" destId="{BA5197B4-F418-4E0C-9B5F-5FA589F79586}" srcOrd="2" destOrd="0" presId="urn:microsoft.com/office/officeart/2005/8/layout/process1"/>
    <dgm:cxn modelId="{586AC467-D5F0-4BC8-B65F-DFE05C2A3E15}" type="presParOf" srcId="{AD667C42-65D3-4EB9-A3D6-BED4F026679F}" destId="{F7CED9D7-C843-4FD3-B1FD-A8997DBABF1C}" srcOrd="3" destOrd="0" presId="urn:microsoft.com/office/officeart/2005/8/layout/process1"/>
    <dgm:cxn modelId="{F678020E-A621-482E-83CE-001A66314276}" type="presParOf" srcId="{F7CED9D7-C843-4FD3-B1FD-A8997DBABF1C}" destId="{6C6EC405-0447-4A6E-99B4-0B82D80752B0}" srcOrd="0" destOrd="0" presId="urn:microsoft.com/office/officeart/2005/8/layout/process1"/>
    <dgm:cxn modelId="{B41EB7E8-DEC5-41F2-B6D0-8E16EA666FA8}" type="presParOf" srcId="{AD667C42-65D3-4EB9-A3D6-BED4F026679F}" destId="{6C149156-3E9E-40DF-B449-384E3B77C0E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33087F-87EA-4792-8DD6-9DCA7A84FFB6}" type="doc">
      <dgm:prSet loTypeId="urn:microsoft.com/office/officeart/2005/8/layout/venn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B836021-E8D8-4E35-AA9A-C4C4CCFE9927}">
      <dgm:prSet phldrT="[Texto]"/>
      <dgm:spPr/>
      <dgm:t>
        <a:bodyPr/>
        <a:lstStyle/>
        <a:p>
          <a:r>
            <a:rPr lang="es-ES" dirty="0"/>
            <a:t>Hablar sobre las conductas inadecuadas primero en privado</a:t>
          </a:r>
        </a:p>
      </dgm:t>
    </dgm:pt>
    <dgm:pt modelId="{4F2CAA8E-D5DE-4572-AE4B-01668DB807F1}" type="parTrans" cxnId="{B9E2215E-5B94-4B64-9B75-40BE3CE1D906}">
      <dgm:prSet/>
      <dgm:spPr/>
      <dgm:t>
        <a:bodyPr/>
        <a:lstStyle/>
        <a:p>
          <a:endParaRPr lang="es-ES"/>
        </a:p>
      </dgm:t>
    </dgm:pt>
    <dgm:pt modelId="{B9680560-6670-4BC9-A03D-BF76534910A9}" type="sibTrans" cxnId="{B9E2215E-5B94-4B64-9B75-40BE3CE1D906}">
      <dgm:prSet/>
      <dgm:spPr/>
      <dgm:t>
        <a:bodyPr/>
        <a:lstStyle/>
        <a:p>
          <a:endParaRPr lang="es-ES"/>
        </a:p>
      </dgm:t>
    </dgm:pt>
    <dgm:pt modelId="{13E7101E-A23D-48B5-A017-BB590785DDB9}">
      <dgm:prSet phldrT="[Texto]"/>
      <dgm:spPr/>
      <dgm:t>
        <a:bodyPr/>
        <a:lstStyle/>
        <a:p>
          <a:r>
            <a:rPr lang="es-ES" dirty="0"/>
            <a:t>Consensuar y definir las normas generales del aula</a:t>
          </a:r>
        </a:p>
      </dgm:t>
    </dgm:pt>
    <dgm:pt modelId="{63F62D88-4F7C-4E2C-AEC8-113EF474B3A2}" type="parTrans" cxnId="{C4B2722D-2B05-4657-B6EA-9DA9D667F31B}">
      <dgm:prSet/>
      <dgm:spPr/>
      <dgm:t>
        <a:bodyPr/>
        <a:lstStyle/>
        <a:p>
          <a:endParaRPr lang="es-ES"/>
        </a:p>
      </dgm:t>
    </dgm:pt>
    <dgm:pt modelId="{8568456E-2477-44B2-B800-A380C3274371}" type="sibTrans" cxnId="{C4B2722D-2B05-4657-B6EA-9DA9D667F31B}">
      <dgm:prSet/>
      <dgm:spPr/>
      <dgm:t>
        <a:bodyPr/>
        <a:lstStyle/>
        <a:p>
          <a:endParaRPr lang="es-ES"/>
        </a:p>
      </dgm:t>
    </dgm:pt>
    <dgm:pt modelId="{8C32065E-075A-4569-B06E-D1B89A84EC8B}">
      <dgm:prSet phldrT="[Texto]"/>
      <dgm:spPr/>
      <dgm:t>
        <a:bodyPr/>
        <a:lstStyle/>
        <a:p>
          <a:r>
            <a:rPr lang="es-ES" dirty="0"/>
            <a:t>Redacción en positivo de las pautas</a:t>
          </a:r>
        </a:p>
      </dgm:t>
    </dgm:pt>
    <dgm:pt modelId="{8673B742-831C-4F3C-8DC1-01EEBDD9F3CE}" type="parTrans" cxnId="{B3C901DC-4CBB-4799-8DB0-12A4A2DBEB11}">
      <dgm:prSet/>
      <dgm:spPr/>
      <dgm:t>
        <a:bodyPr/>
        <a:lstStyle/>
        <a:p>
          <a:endParaRPr lang="es-ES"/>
        </a:p>
      </dgm:t>
    </dgm:pt>
    <dgm:pt modelId="{7DBF6977-58BA-4607-B76A-B55B928071D0}" type="sibTrans" cxnId="{B3C901DC-4CBB-4799-8DB0-12A4A2DBEB11}">
      <dgm:prSet/>
      <dgm:spPr/>
      <dgm:t>
        <a:bodyPr/>
        <a:lstStyle/>
        <a:p>
          <a:endParaRPr lang="es-ES"/>
        </a:p>
      </dgm:t>
    </dgm:pt>
    <dgm:pt modelId="{36CF5B5B-9C7B-4FE7-93DF-8C3A7084BA69}">
      <dgm:prSet phldrT="[Texto]"/>
      <dgm:spPr/>
      <dgm:t>
        <a:bodyPr/>
        <a:lstStyle/>
        <a:p>
          <a:r>
            <a:rPr lang="es-ES" dirty="0"/>
            <a:t>Aplicación inmediata de las consecuencias</a:t>
          </a:r>
        </a:p>
      </dgm:t>
    </dgm:pt>
    <dgm:pt modelId="{F0B58F01-D1BF-4ADE-9D94-CE42F7B8B98A}" type="parTrans" cxnId="{081D7C76-51E8-493B-817F-E344F411F1CE}">
      <dgm:prSet/>
      <dgm:spPr/>
      <dgm:t>
        <a:bodyPr/>
        <a:lstStyle/>
        <a:p>
          <a:endParaRPr lang="es-ES"/>
        </a:p>
      </dgm:t>
    </dgm:pt>
    <dgm:pt modelId="{EA1FA7D1-1F16-46D9-B843-87D3E85C9DC4}" type="sibTrans" cxnId="{081D7C76-51E8-493B-817F-E344F411F1CE}">
      <dgm:prSet/>
      <dgm:spPr/>
      <dgm:t>
        <a:bodyPr/>
        <a:lstStyle/>
        <a:p>
          <a:endParaRPr lang="es-ES"/>
        </a:p>
      </dgm:t>
    </dgm:pt>
    <dgm:pt modelId="{147D542B-A656-4162-83C8-D0A5F62AABEC}" type="pres">
      <dgm:prSet presAssocID="{E033087F-87EA-4792-8DD6-9DCA7A84FFB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7DE1DD6-CB1E-4D45-B488-E92ED12791D6}" type="pres">
      <dgm:prSet presAssocID="{0B836021-E8D8-4E35-AA9A-C4C4CCFE9927}" presName="Name5" presStyleLbl="vennNode1" presStyleIdx="0" presStyleCnt="4" custScaleX="67926" custScaleY="67864" custLinFactX="106411" custLinFactNeighborX="200000" custLinFactNeighborY="-31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400A04-9FD2-4888-8DA0-06823794DBC8}" type="pres">
      <dgm:prSet presAssocID="{B9680560-6670-4BC9-A03D-BF76534910A9}" presName="space" presStyleCnt="0"/>
      <dgm:spPr/>
    </dgm:pt>
    <dgm:pt modelId="{A34BED9E-D35B-4F7A-B0E5-188916BC2ED7}" type="pres">
      <dgm:prSet presAssocID="{13E7101E-A23D-48B5-A017-BB590785DDB9}" presName="Name5" presStyleLbl="vennNode1" presStyleIdx="1" presStyleCnt="4" custScaleX="64454" custScaleY="65880" custLinFactX="-26140" custLinFactNeighborX="-100000" custLinFactNeighborY="-230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C2E347-4FE2-437F-95E8-B63881636EC0}" type="pres">
      <dgm:prSet presAssocID="{8568456E-2477-44B2-B800-A380C3274371}" presName="space" presStyleCnt="0"/>
      <dgm:spPr/>
    </dgm:pt>
    <dgm:pt modelId="{2919D1A8-8C47-4565-B70B-547F4906F103}" type="pres">
      <dgm:prSet presAssocID="{8C32065E-075A-4569-B06E-D1B89A84EC8B}" presName="Name5" presStyleLbl="vennNode1" presStyleIdx="2" presStyleCnt="4" custScaleX="64454" custScaleY="65880" custLinFactX="-19008" custLinFactNeighborX="-100000" custLinFactNeighborY="-22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D94C51-A2D7-425E-AC49-9669FE0BFDCF}" type="pres">
      <dgm:prSet presAssocID="{7DBF6977-58BA-4607-B76A-B55B928071D0}" presName="space" presStyleCnt="0"/>
      <dgm:spPr/>
    </dgm:pt>
    <dgm:pt modelId="{25BA6365-2714-4292-9FC5-2165E8AEF5A4}" type="pres">
      <dgm:prSet presAssocID="{36CF5B5B-9C7B-4FE7-93DF-8C3A7084BA69}" presName="Name5" presStyleLbl="vennNode1" presStyleIdx="3" presStyleCnt="4" custScaleX="64454" custScaleY="65880" custLinFactX="-18879" custLinFactNeighborX="-100000" custLinFactNeighborY="-22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B18EC5B-82EF-4490-8A22-D0E97AF9F312}" type="presOf" srcId="{0B836021-E8D8-4E35-AA9A-C4C4CCFE9927}" destId="{87DE1DD6-CB1E-4D45-B488-E92ED12791D6}" srcOrd="0" destOrd="0" presId="urn:microsoft.com/office/officeart/2005/8/layout/venn3"/>
    <dgm:cxn modelId="{B3C901DC-4CBB-4799-8DB0-12A4A2DBEB11}" srcId="{E033087F-87EA-4792-8DD6-9DCA7A84FFB6}" destId="{8C32065E-075A-4569-B06E-D1B89A84EC8B}" srcOrd="2" destOrd="0" parTransId="{8673B742-831C-4F3C-8DC1-01EEBDD9F3CE}" sibTransId="{7DBF6977-58BA-4607-B76A-B55B928071D0}"/>
    <dgm:cxn modelId="{081D7C76-51E8-493B-817F-E344F411F1CE}" srcId="{E033087F-87EA-4792-8DD6-9DCA7A84FFB6}" destId="{36CF5B5B-9C7B-4FE7-93DF-8C3A7084BA69}" srcOrd="3" destOrd="0" parTransId="{F0B58F01-D1BF-4ADE-9D94-CE42F7B8B98A}" sibTransId="{EA1FA7D1-1F16-46D9-B843-87D3E85C9DC4}"/>
    <dgm:cxn modelId="{C2391CEC-08CC-4A3D-B7A6-F7B80AE46B42}" type="presOf" srcId="{36CF5B5B-9C7B-4FE7-93DF-8C3A7084BA69}" destId="{25BA6365-2714-4292-9FC5-2165E8AEF5A4}" srcOrd="0" destOrd="0" presId="urn:microsoft.com/office/officeart/2005/8/layout/venn3"/>
    <dgm:cxn modelId="{19183790-1E11-4266-ABE0-79472F6260A0}" type="presOf" srcId="{E033087F-87EA-4792-8DD6-9DCA7A84FFB6}" destId="{147D542B-A656-4162-83C8-D0A5F62AABEC}" srcOrd="0" destOrd="0" presId="urn:microsoft.com/office/officeart/2005/8/layout/venn3"/>
    <dgm:cxn modelId="{02FD4881-1BE0-4244-B9E2-E2E179F4D99E}" type="presOf" srcId="{13E7101E-A23D-48B5-A017-BB590785DDB9}" destId="{A34BED9E-D35B-4F7A-B0E5-188916BC2ED7}" srcOrd="0" destOrd="0" presId="urn:microsoft.com/office/officeart/2005/8/layout/venn3"/>
    <dgm:cxn modelId="{A2A7C208-591F-4AA4-9D89-86279A75F018}" type="presOf" srcId="{8C32065E-075A-4569-B06E-D1B89A84EC8B}" destId="{2919D1A8-8C47-4565-B70B-547F4906F103}" srcOrd="0" destOrd="0" presId="urn:microsoft.com/office/officeart/2005/8/layout/venn3"/>
    <dgm:cxn modelId="{C4B2722D-2B05-4657-B6EA-9DA9D667F31B}" srcId="{E033087F-87EA-4792-8DD6-9DCA7A84FFB6}" destId="{13E7101E-A23D-48B5-A017-BB590785DDB9}" srcOrd="1" destOrd="0" parTransId="{63F62D88-4F7C-4E2C-AEC8-113EF474B3A2}" sibTransId="{8568456E-2477-44B2-B800-A380C3274371}"/>
    <dgm:cxn modelId="{B9E2215E-5B94-4B64-9B75-40BE3CE1D906}" srcId="{E033087F-87EA-4792-8DD6-9DCA7A84FFB6}" destId="{0B836021-E8D8-4E35-AA9A-C4C4CCFE9927}" srcOrd="0" destOrd="0" parTransId="{4F2CAA8E-D5DE-4572-AE4B-01668DB807F1}" sibTransId="{B9680560-6670-4BC9-A03D-BF76534910A9}"/>
    <dgm:cxn modelId="{CF6D603A-5631-4EC5-93A0-FC7DB417BB28}" type="presParOf" srcId="{147D542B-A656-4162-83C8-D0A5F62AABEC}" destId="{87DE1DD6-CB1E-4D45-B488-E92ED12791D6}" srcOrd="0" destOrd="0" presId="urn:microsoft.com/office/officeart/2005/8/layout/venn3"/>
    <dgm:cxn modelId="{D56E28E6-03CF-46EB-B645-A363A1670293}" type="presParOf" srcId="{147D542B-A656-4162-83C8-D0A5F62AABEC}" destId="{33400A04-9FD2-4888-8DA0-06823794DBC8}" srcOrd="1" destOrd="0" presId="urn:microsoft.com/office/officeart/2005/8/layout/venn3"/>
    <dgm:cxn modelId="{9D4F8B2D-A9F2-42E9-A24B-399A2D02EBAB}" type="presParOf" srcId="{147D542B-A656-4162-83C8-D0A5F62AABEC}" destId="{A34BED9E-D35B-4F7A-B0E5-188916BC2ED7}" srcOrd="2" destOrd="0" presId="urn:microsoft.com/office/officeart/2005/8/layout/venn3"/>
    <dgm:cxn modelId="{DF3779BE-D46E-4889-8AA2-6BE11C911DF9}" type="presParOf" srcId="{147D542B-A656-4162-83C8-D0A5F62AABEC}" destId="{77C2E347-4FE2-437F-95E8-B63881636EC0}" srcOrd="3" destOrd="0" presId="urn:microsoft.com/office/officeart/2005/8/layout/venn3"/>
    <dgm:cxn modelId="{4917B49E-4647-4333-B272-12C1C9E7DF84}" type="presParOf" srcId="{147D542B-A656-4162-83C8-D0A5F62AABEC}" destId="{2919D1A8-8C47-4565-B70B-547F4906F103}" srcOrd="4" destOrd="0" presId="urn:microsoft.com/office/officeart/2005/8/layout/venn3"/>
    <dgm:cxn modelId="{2C8DA912-566A-4D98-867C-CF094CE6EB11}" type="presParOf" srcId="{147D542B-A656-4162-83C8-D0A5F62AABEC}" destId="{E8D94C51-A2D7-425E-AC49-9669FE0BFDCF}" srcOrd="5" destOrd="0" presId="urn:microsoft.com/office/officeart/2005/8/layout/venn3"/>
    <dgm:cxn modelId="{6F3F131B-C19F-45C9-923D-08D8B0C68AE0}" type="presParOf" srcId="{147D542B-A656-4162-83C8-D0A5F62AABEC}" destId="{25BA6365-2714-4292-9FC5-2165E8AEF5A4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716B7-A55D-4F21-9026-C91A31DD935D}">
      <dsp:nvSpPr>
        <dsp:cNvPr id="0" name=""/>
        <dsp:cNvSpPr/>
      </dsp:nvSpPr>
      <dsp:spPr>
        <a:xfrm>
          <a:off x="2383" y="571261"/>
          <a:ext cx="2904334" cy="11617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/>
            <a:t>Dificultad media</a:t>
          </a:r>
        </a:p>
      </dsp:txBody>
      <dsp:txXfrm>
        <a:off x="583250" y="571261"/>
        <a:ext cx="1742601" cy="1161733"/>
      </dsp:txXfrm>
    </dsp:sp>
    <dsp:sp modelId="{8DCC81C6-1F4E-46CB-8B26-0B186EDEF394}">
      <dsp:nvSpPr>
        <dsp:cNvPr id="0" name=""/>
        <dsp:cNvSpPr/>
      </dsp:nvSpPr>
      <dsp:spPr>
        <a:xfrm>
          <a:off x="2616284" y="571261"/>
          <a:ext cx="2904334" cy="11617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/>
            <a:t>Dificultad elevada</a:t>
          </a:r>
        </a:p>
      </dsp:txBody>
      <dsp:txXfrm>
        <a:off x="3197151" y="571261"/>
        <a:ext cx="1742601" cy="1161733"/>
      </dsp:txXfrm>
    </dsp:sp>
    <dsp:sp modelId="{85226182-06F1-46CC-9E08-B95942AA8069}">
      <dsp:nvSpPr>
        <dsp:cNvPr id="0" name=""/>
        <dsp:cNvSpPr/>
      </dsp:nvSpPr>
      <dsp:spPr>
        <a:xfrm>
          <a:off x="5232569" y="576071"/>
          <a:ext cx="2904334" cy="11617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/>
            <a:t>Dificultad baja</a:t>
          </a:r>
        </a:p>
      </dsp:txBody>
      <dsp:txXfrm>
        <a:off x="5813436" y="576071"/>
        <a:ext cx="1742601" cy="11617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4E08D5-A476-40D2-BC0A-688CA14D61D7}">
      <dsp:nvSpPr>
        <dsp:cNvPr id="0" name=""/>
        <dsp:cNvSpPr/>
      </dsp:nvSpPr>
      <dsp:spPr>
        <a:xfrm>
          <a:off x="6295" y="1414588"/>
          <a:ext cx="1881633" cy="12348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/>
            <a:t>Dedicar tiempo a conocerle</a:t>
          </a:r>
        </a:p>
      </dsp:txBody>
      <dsp:txXfrm>
        <a:off x="42462" y="1450755"/>
        <a:ext cx="1809299" cy="1162488"/>
      </dsp:txXfrm>
    </dsp:sp>
    <dsp:sp modelId="{72C825B1-1905-4DCB-8C13-3D403F4A19F6}">
      <dsp:nvSpPr>
        <dsp:cNvPr id="0" name=""/>
        <dsp:cNvSpPr/>
      </dsp:nvSpPr>
      <dsp:spPr>
        <a:xfrm>
          <a:off x="2076092" y="1798677"/>
          <a:ext cx="398906" cy="4666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/>
        </a:p>
      </dsp:txBody>
      <dsp:txXfrm>
        <a:off x="2076092" y="1892006"/>
        <a:ext cx="279234" cy="279987"/>
      </dsp:txXfrm>
    </dsp:sp>
    <dsp:sp modelId="{BA5197B4-F418-4E0C-9B5F-5FA589F79586}">
      <dsp:nvSpPr>
        <dsp:cNvPr id="0" name=""/>
        <dsp:cNvSpPr/>
      </dsp:nvSpPr>
      <dsp:spPr>
        <a:xfrm>
          <a:off x="2640583" y="1414588"/>
          <a:ext cx="1881633" cy="12348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/>
            <a:t>Establecer una relación afectiva adecuada.</a:t>
          </a:r>
        </a:p>
      </dsp:txBody>
      <dsp:txXfrm>
        <a:off x="2676750" y="1450755"/>
        <a:ext cx="1809299" cy="1162488"/>
      </dsp:txXfrm>
    </dsp:sp>
    <dsp:sp modelId="{F7CED9D7-C843-4FD3-B1FD-A8997DBABF1C}">
      <dsp:nvSpPr>
        <dsp:cNvPr id="0" name=""/>
        <dsp:cNvSpPr/>
      </dsp:nvSpPr>
      <dsp:spPr>
        <a:xfrm>
          <a:off x="4710380" y="1798677"/>
          <a:ext cx="398906" cy="4666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-676241"/>
                <a:satOff val="-51888"/>
                <a:lumOff val="4396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-676241"/>
                <a:satOff val="-51888"/>
                <a:lumOff val="4396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-676241"/>
                <a:satOff val="-51888"/>
                <a:lumOff val="4396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/>
        </a:p>
      </dsp:txBody>
      <dsp:txXfrm>
        <a:off x="4710380" y="1892006"/>
        <a:ext cx="279234" cy="279987"/>
      </dsp:txXfrm>
    </dsp:sp>
    <dsp:sp modelId="{6C149156-3E9E-40DF-B449-384E3B77C0EB}">
      <dsp:nvSpPr>
        <dsp:cNvPr id="0" name=""/>
        <dsp:cNvSpPr/>
      </dsp:nvSpPr>
      <dsp:spPr>
        <a:xfrm>
          <a:off x="5274870" y="1414588"/>
          <a:ext cx="1881633" cy="12348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/>
            <a:t>Posibilitar acciones de éxito con actividades que….</a:t>
          </a:r>
        </a:p>
      </dsp:txBody>
      <dsp:txXfrm>
        <a:off x="5311037" y="1450755"/>
        <a:ext cx="1809299" cy="11624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E1DD6-CB1E-4D45-B488-E92ED12791D6}">
      <dsp:nvSpPr>
        <dsp:cNvPr id="0" name=""/>
        <dsp:cNvSpPr/>
      </dsp:nvSpPr>
      <dsp:spPr>
        <a:xfrm>
          <a:off x="5105944" y="1093310"/>
          <a:ext cx="2598911" cy="2596539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0563" tIns="21590" rIns="210563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/>
            <a:t>Hablar sobre las conductas inadecuadas primero en privado</a:t>
          </a:r>
        </a:p>
      </dsp:txBody>
      <dsp:txXfrm>
        <a:off x="5486546" y="1473564"/>
        <a:ext cx="1837707" cy="1836031"/>
      </dsp:txXfrm>
    </dsp:sp>
    <dsp:sp modelId="{A34BED9E-D35B-4F7A-B0E5-188916BC2ED7}">
      <dsp:nvSpPr>
        <dsp:cNvPr id="0" name=""/>
        <dsp:cNvSpPr/>
      </dsp:nvSpPr>
      <dsp:spPr>
        <a:xfrm>
          <a:off x="70028" y="1163366"/>
          <a:ext cx="2466070" cy="252063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0563" tIns="21590" rIns="210563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/>
            <a:t>Consensuar y definir las normas generales del aula</a:t>
          </a:r>
        </a:p>
      </dsp:txBody>
      <dsp:txXfrm>
        <a:off x="431176" y="1532504"/>
        <a:ext cx="1743774" cy="1782354"/>
      </dsp:txXfrm>
    </dsp:sp>
    <dsp:sp modelId="{2919D1A8-8C47-4565-B70B-547F4906F103}">
      <dsp:nvSpPr>
        <dsp:cNvPr id="0" name=""/>
        <dsp:cNvSpPr/>
      </dsp:nvSpPr>
      <dsp:spPr>
        <a:xfrm>
          <a:off x="2043757" y="1166083"/>
          <a:ext cx="2466070" cy="252063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0563" tIns="21590" rIns="210563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/>
            <a:t>Redacción en positivo de las pautas</a:t>
          </a:r>
        </a:p>
      </dsp:txBody>
      <dsp:txXfrm>
        <a:off x="2404905" y="1535221"/>
        <a:ext cx="1743774" cy="1782354"/>
      </dsp:txXfrm>
    </dsp:sp>
    <dsp:sp modelId="{25BA6365-2714-4292-9FC5-2165E8AEF5A4}">
      <dsp:nvSpPr>
        <dsp:cNvPr id="0" name=""/>
        <dsp:cNvSpPr/>
      </dsp:nvSpPr>
      <dsp:spPr>
        <a:xfrm>
          <a:off x="3749544" y="1166083"/>
          <a:ext cx="2466070" cy="252063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0563" tIns="21590" rIns="210563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/>
            <a:t>Aplicación inmediata de las consecuencias</a:t>
          </a:r>
        </a:p>
      </dsp:txBody>
      <dsp:txXfrm>
        <a:off x="4110692" y="1535221"/>
        <a:ext cx="1743774" cy="1782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="" xmlns:a16="http://schemas.microsoft.com/office/drawing/2014/main" id="{C9BD1F96-B7F0-424F-A0C8-93BC4CFE6D8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92F3AAAD-4307-49CA-87A9-4D9D0696D75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altLang="es-ES"/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8EA7CBE2-4485-4EF5-B365-35748B619F58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endParaRPr lang="gl-ES" altLang="es-ES"/>
          </a:p>
        </p:txBody>
      </p:sp>
      <p:sp>
        <p:nvSpPr>
          <p:cNvPr id="3076" name="Rectangle 4">
            <a:extLst>
              <a:ext uri="{FF2B5EF4-FFF2-40B4-BE49-F238E27FC236}">
                <a16:creationId xmlns="" xmlns:a16="http://schemas.microsoft.com/office/drawing/2014/main" id="{E67D84BC-10AC-47C1-8CF5-AADBCF736A5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endParaRPr lang="gl-ES" altLang="es-ES"/>
          </a:p>
        </p:txBody>
      </p:sp>
      <p:sp>
        <p:nvSpPr>
          <p:cNvPr id="3077" name="Rectangle 5">
            <a:extLst>
              <a:ext uri="{FF2B5EF4-FFF2-40B4-BE49-F238E27FC236}">
                <a16:creationId xmlns="" xmlns:a16="http://schemas.microsoft.com/office/drawing/2014/main" id="{F89DC688-D9EB-43C7-839A-A9ECC56360B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endParaRPr lang="gl-ES" altLang="es-ES"/>
          </a:p>
        </p:txBody>
      </p:sp>
      <p:sp>
        <p:nvSpPr>
          <p:cNvPr id="3078" name="Rectangle 6">
            <a:extLst>
              <a:ext uri="{FF2B5EF4-FFF2-40B4-BE49-F238E27FC236}">
                <a16:creationId xmlns="" xmlns:a16="http://schemas.microsoft.com/office/drawing/2014/main" id="{198FDF17-9368-4C91-828E-25D2E3F32E8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fld id="{1A45B2BB-5BC9-4A02-BCC6-E447D284EE2F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3043258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430EF8B-3B37-4F50-A23C-CAE66397C2D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0AAFB9B-9F2D-4541-962D-EE1F3E6EE405}" type="slidenum">
              <a:rPr lang="gl-ES" altLang="es-ES"/>
              <a:pPr/>
              <a:t>1</a:t>
            </a:fld>
            <a:endParaRPr lang="gl-ES" altLang="es-ES"/>
          </a:p>
        </p:txBody>
      </p:sp>
      <p:sp>
        <p:nvSpPr>
          <p:cNvPr id="20481" name="Rectangle 1">
            <a:extLst>
              <a:ext uri="{FF2B5EF4-FFF2-40B4-BE49-F238E27FC236}">
                <a16:creationId xmlns="" xmlns:a16="http://schemas.microsoft.com/office/drawing/2014/main" id="{5C54A556-D38B-40FD-B229-DFB2A922531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>
            <a:extLst>
              <a:ext uri="{FF2B5EF4-FFF2-40B4-BE49-F238E27FC236}">
                <a16:creationId xmlns="" xmlns:a16="http://schemas.microsoft.com/office/drawing/2014/main" id="{62D13112-85F9-4B10-AC6F-852A859BB20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gl-ES" altLang="es-ES" sz="200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897480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BFDECF4-10BB-483B-90CA-B4A281A955D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4800425-3979-4F49-8269-C56306A7D1BE}" type="slidenum">
              <a:rPr lang="gl-ES" altLang="es-ES"/>
              <a:pPr/>
              <a:t>20</a:t>
            </a:fld>
            <a:endParaRPr lang="gl-ES" altLang="es-ES"/>
          </a:p>
        </p:txBody>
      </p:sp>
      <p:sp>
        <p:nvSpPr>
          <p:cNvPr id="29697" name="Rectangle 1">
            <a:extLst>
              <a:ext uri="{FF2B5EF4-FFF2-40B4-BE49-F238E27FC236}">
                <a16:creationId xmlns="" xmlns:a16="http://schemas.microsoft.com/office/drawing/2014/main" id="{F1451E57-647E-4900-9A9A-427445F85C4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>
            <a:extLst>
              <a:ext uri="{FF2B5EF4-FFF2-40B4-BE49-F238E27FC236}">
                <a16:creationId xmlns="" xmlns:a16="http://schemas.microsoft.com/office/drawing/2014/main" id="{AA890098-7804-4FE5-9FC5-8A71C1342A9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48748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7999A81-5FB7-43E8-BA92-E6F82864572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2EC4E39-374C-4C85-867F-999893464276}" type="slidenum">
              <a:rPr lang="gl-ES" altLang="es-ES"/>
              <a:pPr/>
              <a:t>23</a:t>
            </a:fld>
            <a:endParaRPr lang="gl-ES" altLang="es-ES"/>
          </a:p>
        </p:txBody>
      </p:sp>
      <p:sp>
        <p:nvSpPr>
          <p:cNvPr id="30721" name="Rectangle 1">
            <a:extLst>
              <a:ext uri="{FF2B5EF4-FFF2-40B4-BE49-F238E27FC236}">
                <a16:creationId xmlns="" xmlns:a16="http://schemas.microsoft.com/office/drawing/2014/main" id="{5FE63A4B-40D1-4E77-93E4-C1D7690E3C5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>
            <a:extLst>
              <a:ext uri="{FF2B5EF4-FFF2-40B4-BE49-F238E27FC236}">
                <a16:creationId xmlns="" xmlns:a16="http://schemas.microsoft.com/office/drawing/2014/main" id="{631C9DB0-ACC0-4609-B4AF-7AC0F844D4B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0234812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5F56399-B1BF-468D-AB91-42CCF7F8156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01F45E-0573-41E6-9715-4BA770DD234C}" type="slidenum">
              <a:rPr lang="gl-ES" altLang="es-ES"/>
              <a:pPr/>
              <a:t>24</a:t>
            </a:fld>
            <a:endParaRPr lang="gl-ES" altLang="es-ES"/>
          </a:p>
        </p:txBody>
      </p:sp>
      <p:sp>
        <p:nvSpPr>
          <p:cNvPr id="31745" name="Rectangle 1">
            <a:extLst>
              <a:ext uri="{FF2B5EF4-FFF2-40B4-BE49-F238E27FC236}">
                <a16:creationId xmlns="" xmlns:a16="http://schemas.microsoft.com/office/drawing/2014/main" id="{06B0AAB3-7F59-4353-9B6B-836D95C1403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>
            <a:extLst>
              <a:ext uri="{FF2B5EF4-FFF2-40B4-BE49-F238E27FC236}">
                <a16:creationId xmlns="" xmlns:a16="http://schemas.microsoft.com/office/drawing/2014/main" id="{FB71D37D-F73D-4D30-ABF2-4326B33C5ED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098850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6D7AE79C-82E9-42F5-BC8A-9750A79C91B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E23EDBB-5A5B-4FB2-8810-CDD37C8650AC}" type="slidenum">
              <a:rPr lang="gl-ES" altLang="es-ES"/>
              <a:pPr/>
              <a:t>25</a:t>
            </a:fld>
            <a:endParaRPr lang="gl-ES" altLang="es-ES"/>
          </a:p>
        </p:txBody>
      </p:sp>
      <p:sp>
        <p:nvSpPr>
          <p:cNvPr id="32769" name="Rectangle 1">
            <a:extLst>
              <a:ext uri="{FF2B5EF4-FFF2-40B4-BE49-F238E27FC236}">
                <a16:creationId xmlns="" xmlns:a16="http://schemas.microsoft.com/office/drawing/2014/main" id="{594F461F-D7B5-4098-9A32-3CE8A96E19F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>
            <a:extLst>
              <a:ext uri="{FF2B5EF4-FFF2-40B4-BE49-F238E27FC236}">
                <a16:creationId xmlns="" xmlns:a16="http://schemas.microsoft.com/office/drawing/2014/main" id="{DBDC45D2-3191-4CBE-9952-7F0D4560C74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565907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F27AEE3-CAF5-4B4D-BA50-B238B2AF564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DC06D5-F3BD-4A6B-8E69-BEB56B1FD7C3}" type="slidenum">
              <a:rPr lang="gl-ES" altLang="es-ES"/>
              <a:pPr/>
              <a:t>26</a:t>
            </a:fld>
            <a:endParaRPr lang="gl-ES" altLang="es-ES"/>
          </a:p>
        </p:txBody>
      </p:sp>
      <p:sp>
        <p:nvSpPr>
          <p:cNvPr id="33793" name="Rectangle 1">
            <a:extLst>
              <a:ext uri="{FF2B5EF4-FFF2-40B4-BE49-F238E27FC236}">
                <a16:creationId xmlns="" xmlns:a16="http://schemas.microsoft.com/office/drawing/2014/main" id="{6FAE6707-D146-4814-AD65-8F64D4B0B1F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>
            <a:extLst>
              <a:ext uri="{FF2B5EF4-FFF2-40B4-BE49-F238E27FC236}">
                <a16:creationId xmlns="" xmlns:a16="http://schemas.microsoft.com/office/drawing/2014/main" id="{5E72F539-D150-468E-A317-A3A5D703362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1760422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DFD14493-6D10-4F66-9259-C3231BB448E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F77EA4-77F9-4BCD-9B18-42DA355EA829}" type="slidenum">
              <a:rPr lang="gl-ES" altLang="es-ES"/>
              <a:pPr/>
              <a:t>28</a:t>
            </a:fld>
            <a:endParaRPr lang="gl-ES" altLang="es-ES"/>
          </a:p>
        </p:txBody>
      </p:sp>
      <p:sp>
        <p:nvSpPr>
          <p:cNvPr id="34817" name="Rectangle 1">
            <a:extLst>
              <a:ext uri="{FF2B5EF4-FFF2-40B4-BE49-F238E27FC236}">
                <a16:creationId xmlns="" xmlns:a16="http://schemas.microsoft.com/office/drawing/2014/main" id="{0455AD60-316B-4277-86D4-C8F3D0C3938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>
            <a:extLst>
              <a:ext uri="{FF2B5EF4-FFF2-40B4-BE49-F238E27FC236}">
                <a16:creationId xmlns="" xmlns:a16="http://schemas.microsoft.com/office/drawing/2014/main" id="{AFF1C7F2-62B7-4914-8E8D-647254F1319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26203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51AC80C-5849-4895-B49E-12B9A8242FA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10638F-32E2-40AC-9384-984F7A2CDAA3}" type="slidenum">
              <a:rPr lang="gl-ES" altLang="es-ES"/>
              <a:pPr/>
              <a:t>29</a:t>
            </a:fld>
            <a:endParaRPr lang="gl-ES" altLang="es-ES"/>
          </a:p>
        </p:txBody>
      </p:sp>
      <p:sp>
        <p:nvSpPr>
          <p:cNvPr id="35841" name="Rectangle 1">
            <a:extLst>
              <a:ext uri="{FF2B5EF4-FFF2-40B4-BE49-F238E27FC236}">
                <a16:creationId xmlns="" xmlns:a16="http://schemas.microsoft.com/office/drawing/2014/main" id="{7FA9ABB7-B3D2-4AC3-99FD-64D9C5100F8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>
            <a:extLst>
              <a:ext uri="{FF2B5EF4-FFF2-40B4-BE49-F238E27FC236}">
                <a16:creationId xmlns="" xmlns:a16="http://schemas.microsoft.com/office/drawing/2014/main" id="{DFE219EE-7980-4B33-B783-B3519F97E80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15043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A28283-D8D7-4529-B17B-AA89ED04A66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F3A16B0-1F74-4D5A-88AC-3007CC4F30BD}" type="slidenum">
              <a:rPr lang="gl-ES" altLang="es-ES"/>
              <a:pPr/>
              <a:t>2</a:t>
            </a:fld>
            <a:endParaRPr lang="gl-ES" altLang="es-ES"/>
          </a:p>
        </p:txBody>
      </p:sp>
      <p:sp>
        <p:nvSpPr>
          <p:cNvPr id="21505" name="Rectangle 1">
            <a:extLst>
              <a:ext uri="{FF2B5EF4-FFF2-40B4-BE49-F238E27FC236}">
                <a16:creationId xmlns="" xmlns:a16="http://schemas.microsoft.com/office/drawing/2014/main" id="{0AFA8BEC-B3B0-4588-AF9B-23026F96938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>
            <a:extLst>
              <a:ext uri="{FF2B5EF4-FFF2-40B4-BE49-F238E27FC236}">
                <a16:creationId xmlns="" xmlns:a16="http://schemas.microsoft.com/office/drawing/2014/main" id="{DE54C748-C62E-42B0-A216-5E5B03E4343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14967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7D50FF2-DDD9-430D-8D47-78896537A47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FEF0F1-C63E-4527-9F22-C67A561D8868}" type="slidenum">
              <a:rPr lang="gl-ES" altLang="es-ES"/>
              <a:pPr/>
              <a:t>4</a:t>
            </a:fld>
            <a:endParaRPr lang="gl-ES" altLang="es-ES"/>
          </a:p>
        </p:txBody>
      </p:sp>
      <p:sp>
        <p:nvSpPr>
          <p:cNvPr id="22529" name="Rectangle 1">
            <a:extLst>
              <a:ext uri="{FF2B5EF4-FFF2-40B4-BE49-F238E27FC236}">
                <a16:creationId xmlns="" xmlns:a16="http://schemas.microsoft.com/office/drawing/2014/main" id="{5E8A9116-0354-4D21-A2A4-7E1B5BDBE38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>
            <a:extLst>
              <a:ext uri="{FF2B5EF4-FFF2-40B4-BE49-F238E27FC236}">
                <a16:creationId xmlns="" xmlns:a16="http://schemas.microsoft.com/office/drawing/2014/main" id="{1010F9ED-47BC-404D-985E-EF5D18734E2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478044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BC9AD73-605A-4F97-BFCC-E67C7EB19A5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A8119D-7A9A-4B03-97F2-96B859B1C132}" type="slidenum">
              <a:rPr lang="gl-ES" altLang="es-ES"/>
              <a:pPr/>
              <a:t>11</a:t>
            </a:fld>
            <a:endParaRPr lang="gl-ES" altLang="es-ES"/>
          </a:p>
        </p:txBody>
      </p:sp>
      <p:sp>
        <p:nvSpPr>
          <p:cNvPr id="23553" name="Rectangle 1">
            <a:extLst>
              <a:ext uri="{FF2B5EF4-FFF2-40B4-BE49-F238E27FC236}">
                <a16:creationId xmlns="" xmlns:a16="http://schemas.microsoft.com/office/drawing/2014/main" id="{84FDFA66-8FFE-4DC3-9B6C-1C71B3566C5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>
            <a:extLst>
              <a:ext uri="{FF2B5EF4-FFF2-40B4-BE49-F238E27FC236}">
                <a16:creationId xmlns="" xmlns:a16="http://schemas.microsoft.com/office/drawing/2014/main" id="{7FCD0D4C-9106-45A2-8BE0-D12FA8D3D22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64392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85EE397-0F24-4347-AC14-D050E2273B2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5E7FC3-1FE7-46F0-8748-3B4F3608FD34}" type="slidenum">
              <a:rPr lang="gl-ES" altLang="es-ES"/>
              <a:pPr/>
              <a:t>12</a:t>
            </a:fld>
            <a:endParaRPr lang="gl-ES" altLang="es-ES"/>
          </a:p>
        </p:txBody>
      </p:sp>
      <p:sp>
        <p:nvSpPr>
          <p:cNvPr id="24577" name="Rectangle 1">
            <a:extLst>
              <a:ext uri="{FF2B5EF4-FFF2-40B4-BE49-F238E27FC236}">
                <a16:creationId xmlns="" xmlns:a16="http://schemas.microsoft.com/office/drawing/2014/main" id="{8CE66291-F7FF-4EDA-8E93-05225C0748F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>
            <a:extLst>
              <a:ext uri="{FF2B5EF4-FFF2-40B4-BE49-F238E27FC236}">
                <a16:creationId xmlns="" xmlns:a16="http://schemas.microsoft.com/office/drawing/2014/main" id="{432B54F6-CC1F-41D2-8313-26AAA46A43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776139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DAA363D1-D4B6-42B4-BA37-F2A4CA967BF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CC428B-EC6E-4609-9503-E5DD5355EEB2}" type="slidenum">
              <a:rPr lang="gl-ES" altLang="es-ES"/>
              <a:pPr/>
              <a:t>16</a:t>
            </a:fld>
            <a:endParaRPr lang="gl-ES" altLang="es-ES"/>
          </a:p>
        </p:txBody>
      </p:sp>
      <p:sp>
        <p:nvSpPr>
          <p:cNvPr id="25601" name="Rectangle 1">
            <a:extLst>
              <a:ext uri="{FF2B5EF4-FFF2-40B4-BE49-F238E27FC236}">
                <a16:creationId xmlns="" xmlns:a16="http://schemas.microsoft.com/office/drawing/2014/main" id="{E83DFA6A-5C91-44F5-B1E1-F86A9D9B634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>
            <a:extLst>
              <a:ext uri="{FF2B5EF4-FFF2-40B4-BE49-F238E27FC236}">
                <a16:creationId xmlns="" xmlns:a16="http://schemas.microsoft.com/office/drawing/2014/main" id="{FA38C4A3-CA72-4FBE-9512-16FD2D84F2B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84565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84304CC-525B-4CB6-B7F6-7AB3FB713A8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FCD1CE4-D1F4-4266-805D-0D89BC397EE7}" type="slidenum">
              <a:rPr lang="gl-ES" altLang="es-ES"/>
              <a:pPr/>
              <a:t>17</a:t>
            </a:fld>
            <a:endParaRPr lang="gl-ES" altLang="es-ES"/>
          </a:p>
        </p:txBody>
      </p:sp>
      <p:sp>
        <p:nvSpPr>
          <p:cNvPr id="26625" name="Rectangle 1">
            <a:extLst>
              <a:ext uri="{FF2B5EF4-FFF2-40B4-BE49-F238E27FC236}">
                <a16:creationId xmlns="" xmlns:a16="http://schemas.microsoft.com/office/drawing/2014/main" id="{B486D834-1874-4917-B7FB-7A80C81AAE2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>
            <a:extLst>
              <a:ext uri="{FF2B5EF4-FFF2-40B4-BE49-F238E27FC236}">
                <a16:creationId xmlns="" xmlns:a16="http://schemas.microsoft.com/office/drawing/2014/main" id="{8E1231DE-5A9F-497F-A1A0-596A169D6D2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01430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54C0959-2489-48FD-96AC-08E426775FE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6F4B64-AA9C-42AD-98C6-1E698A04D608}" type="slidenum">
              <a:rPr lang="gl-ES" altLang="es-ES"/>
              <a:pPr/>
              <a:t>18</a:t>
            </a:fld>
            <a:endParaRPr lang="gl-ES" altLang="es-ES"/>
          </a:p>
        </p:txBody>
      </p:sp>
      <p:sp>
        <p:nvSpPr>
          <p:cNvPr id="27649" name="Rectangle 1">
            <a:extLst>
              <a:ext uri="{FF2B5EF4-FFF2-40B4-BE49-F238E27FC236}">
                <a16:creationId xmlns="" xmlns:a16="http://schemas.microsoft.com/office/drawing/2014/main" id="{D824E59D-B51E-4DEF-BE5A-4D9D3CBD872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>
            <a:extLst>
              <a:ext uri="{FF2B5EF4-FFF2-40B4-BE49-F238E27FC236}">
                <a16:creationId xmlns="" xmlns:a16="http://schemas.microsoft.com/office/drawing/2014/main" id="{98FDAC51-5F54-45FA-9C42-D144E18C3E7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3670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A66B8A1-73CF-47AA-9D05-25586F5B519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FB12B8-7349-41D8-84E7-E7B59A10BC11}" type="slidenum">
              <a:rPr lang="gl-ES" altLang="es-ES"/>
              <a:pPr/>
              <a:t>19</a:t>
            </a:fld>
            <a:endParaRPr lang="gl-ES" altLang="es-ES"/>
          </a:p>
        </p:txBody>
      </p:sp>
      <p:sp>
        <p:nvSpPr>
          <p:cNvPr id="28673" name="Rectangle 1">
            <a:extLst>
              <a:ext uri="{FF2B5EF4-FFF2-40B4-BE49-F238E27FC236}">
                <a16:creationId xmlns="" xmlns:a16="http://schemas.microsoft.com/office/drawing/2014/main" id="{E6E7BF81-BAE3-4E70-9604-DD529C12671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>
            <a:extLst>
              <a:ext uri="{FF2B5EF4-FFF2-40B4-BE49-F238E27FC236}">
                <a16:creationId xmlns="" xmlns:a16="http://schemas.microsoft.com/office/drawing/2014/main" id="{03E65A05-C8A2-4863-B4B7-728A1381452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98552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B1BD72F-33F9-47BE-A7E6-7991686BF2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ACEDD93A-16DD-4DA3-BE7A-889A1902C4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90C1E3F8-52E1-43F3-BEE9-6CABEE02C0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575104-B70B-49FC-82A9-50B76756D34A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415540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999BFDB-B7C5-42EC-96A8-1DDEEFB21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92AA837B-F420-41B1-8EB5-3E59C7AE9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749C1C6F-A419-4DAF-9D79-34E5E3CE796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A4BD7BC-B654-4863-B835-18FAD8881512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4109309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DD5C400-FA90-4797-96A4-39E670007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64284DD6-8D76-4621-8831-2C9CA6506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42B8FE0B-3313-4FDE-BCAD-B014EB40EA6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84CB97A-D119-423B-888B-88E5290F66F7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3286473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19E7E05-8380-4735-A651-3769A0C04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4310C6D8-8079-4816-84AB-D3D6D4B64A18}"/>
              </a:ext>
            </a:extLst>
          </p:cNvPr>
          <p:cNvSpPr>
            <a:spLocks noGrp="1"/>
          </p:cNvSpPr>
          <p:nvPr>
            <p:ph type="sldNum" idx="10"/>
          </p:nvPr>
        </p:nvSpPr>
        <p:spPr>
          <a:xfrm>
            <a:off x="6553200" y="6356350"/>
            <a:ext cx="2125663" cy="357188"/>
          </a:xfrm>
        </p:spPr>
        <p:txBody>
          <a:bodyPr/>
          <a:lstStyle>
            <a:lvl1pPr>
              <a:defRPr/>
            </a:lvl1pPr>
          </a:lstStyle>
          <a:p>
            <a:fld id="{E8FEDEBE-D1E8-47D0-8DA9-4FD522C4BC9B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2072633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950C937-9121-4CA3-867E-D24DA07A5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6DB44EF-C610-4514-9951-1377C70CE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9FE00456-8F46-4511-855F-C981ABEC6F4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C25EB5B-48EE-402A-AEAD-A72A66FECE45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2474583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7F41C1C-9A64-4C40-9560-9D86548E3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10CE188-0CA7-47A8-A8B8-C809E68A4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C147E95B-87EC-4C10-AECB-C345AFB7D23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6651F3E-3D61-41FA-89B8-F0167FF4CFD1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3037339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48B4622-3626-4D33-8A0E-B359E327C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B2A9D3C2-9224-46C7-BEFB-F71B5DB3A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55F70584-AB22-4C7B-A9EE-FA49FC7772C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3C6553-7B65-47E2-9B84-35F7A89627FB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154332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65EDDFA-47CD-4DCD-8587-C3D29A4D4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C70CF6C3-F5AB-4DDB-BB31-FF14CDE47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346985E7-1F1E-4300-82CD-E203DC55E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C20F9D75-554B-49C1-AF99-60AE49DDA50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B4B85B-A101-401A-9D8A-C9E5D4AE1277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446307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EDAD114-B026-4207-A206-619A5C220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DC45AE15-E055-4EDB-BE20-F03365959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6097F327-4A38-4D65-A127-4E765E5CD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8C60EF23-5A87-430C-A27F-BDC768220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06DA1916-830F-44BD-BF8E-8BA357D59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C09D9029-F4D5-45F0-9118-AF15E46A9BA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43BDB29-CD3A-4B62-A44F-9EF9203B77A8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38359361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0D24F2E-EC9E-442D-BF2F-B76F0231F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152DB16C-81BE-4986-8846-5CBC245FF8E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FE232E-2A0B-4964-9C66-4D0ED5585E0F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19685766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="" xmlns:a16="http://schemas.microsoft.com/office/drawing/2014/main" id="{8622F906-B291-4AF8-8241-4FA8B1A6834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F514E92-5796-4944-BD3E-6B91738A0A4D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190123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57EDB5E-4599-47A1-80E3-B9DE1A3B0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F0EFB7E-397A-474F-93B9-4C456C784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AA9E767F-4B8A-4251-9669-A1449455B8A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316D27D-C49E-40B1-99D7-A2F2563075EA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10107633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451C678-1186-4642-A65F-96CCF3484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D0C8632A-2552-4391-B03A-8CD281374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4B7703A3-B2A7-430B-A622-883C8B699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FB9D06EE-F5CB-465A-96E9-6D002CE0F76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B7B695B-00FA-4462-B0EA-42BE68CAA678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2183620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D47BC8-BAE6-469C-AF8E-76718AD0C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7C432FF6-0B0F-4768-9B68-EAA2A021E8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BC0CB5D1-4C56-488E-A10C-9A1CEFCA5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D3A53D75-D4DE-475F-8DBA-89A2EC7ADF5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7B5FEC-266A-4879-8DFE-40569B6129EF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24070079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6951A6C-C58F-4056-A886-4669EEF1F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5ACAB79F-F5E1-4A13-B98E-815F9A86E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3BA70977-4303-4CBC-B91A-53E3FE177B5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A74D0B0-5681-4AE5-86C6-2E577849DB1D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25108883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F5C3C50F-F517-4AF6-892A-6EC3687FA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547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576EB9B2-0DA1-4FAE-87BA-C6C31262B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47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11C704C8-6B4C-4E73-A7E3-4D590B8C2FD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243D21B-B912-4743-9A42-DC44FA1028B9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387146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046F8D1-BBAA-4ED4-BC08-D84116035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2B6A2891-7C63-43B9-8D1A-F5DF10A2F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529F297B-FD17-42A2-85C3-A7C11626791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7F0790D-1A98-4607-9C47-CD918A1A2465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37023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0033A12-28BE-461E-ADD4-01399A10F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608FFF76-817D-4BA1-A129-DFF1855B7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315F655A-4EA1-4B7B-B863-F7BC673F4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B719BC5A-7622-49AD-ABD5-8485E056537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82EEDA1-A5BC-4891-A3C2-3BDA26E1C74C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78142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8E11461-B0B8-4109-B28C-800FD0DEA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F37E8424-2516-490A-85A5-4A2BA3BA6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FAD42308-2223-4CAB-949A-CD5364056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1A2477E2-6BCA-43CB-A104-CFA3898846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EED6FC39-BD06-402D-AC14-BA65555D8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E4031467-C889-4ACD-91AC-986E1C0E3A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B88F266-6353-4B99-96EF-785494CC27D1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2134647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C58AA81-D596-4D9F-92DB-A418232CE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="" xmlns:a16="http://schemas.microsoft.com/office/drawing/2014/main" id="{58A41521-8C0A-4032-B77E-F7328D7807B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834E4D8-32C3-4D0B-ACD5-F32FBCFF9ADC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18372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="" xmlns:a16="http://schemas.microsoft.com/office/drawing/2014/main" id="{459BB09F-8957-4F27-8BC7-38EB1FD17C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D38DA92-79BC-4E07-871A-08B038AC3ADD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83757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CB8C3FB-7893-4B7C-88C8-7B99899B2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A1B69AFE-ADBE-432D-9F05-80BADE6CF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5AB259D4-9E73-4806-8311-2156B3CA3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74A67255-2AC2-4B63-9CBA-D632BB3D437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85BD155-3B73-417E-9B11-84E68BE05094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168589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908B742-80D5-40F9-A832-6F5945993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927DCD81-7699-46D1-8F8C-69E1731C3B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0AFC0344-4660-4411-B5B4-FBBCFF428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B00F326C-A335-4F34-B24D-DFF26BF7AA2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FFD8D5-426D-4416-94C5-600E114B1400}" type="slidenum">
              <a:rPr lang="gl-ES" altLang="es-ES"/>
              <a:pPr/>
              <a:t>‹Nº›</a:t>
            </a:fld>
            <a:endParaRPr lang="gl-ES" altLang="es-ES"/>
          </a:p>
        </p:txBody>
      </p:sp>
    </p:spTree>
    <p:extLst>
      <p:ext uri="{BB962C8B-B14F-4D97-AF65-F5344CB8AC3E}">
        <p14:creationId xmlns:p14="http://schemas.microsoft.com/office/powerpoint/2010/main" val="2311665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="" xmlns:a16="http://schemas.microsoft.com/office/drawing/2014/main" id="{C8184FB2-852F-40B1-9A3A-B6E6F0F51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026" name="Text Box 2">
            <a:extLst>
              <a:ext uri="{FF2B5EF4-FFF2-40B4-BE49-F238E27FC236}">
                <a16:creationId xmlns="" xmlns:a16="http://schemas.microsoft.com/office/drawing/2014/main" id="{3FAD23D9-0093-4517-878D-7BAD1F7A4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356350"/>
            <a:ext cx="21272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8F7A7B98-55E6-42A3-B74B-E24E4853432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25663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fld id="{F2AA38B8-79A7-4B61-8CDD-03CD08DC8288}" type="slidenum">
              <a:rPr lang="gl-ES" altLang="es-ES"/>
              <a:pPr/>
              <a:t>‹Nº›</a:t>
            </a:fld>
            <a:endParaRPr lang="gl-ES" altLang="es-ES"/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3BF8DD24-A79D-4C3C-8BBB-7D4354D788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el formato del texto de título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514B17DB-1FD2-45D2-9B26-0CFD64FB27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los formatos del texto del esquema</a:t>
            </a:r>
          </a:p>
          <a:p>
            <a:pPr lvl="1"/>
            <a:r>
              <a:rPr lang="en-GB" altLang="es-ES"/>
              <a:t>Segundo nivel del esquema</a:t>
            </a:r>
          </a:p>
          <a:p>
            <a:pPr lvl="2"/>
            <a:r>
              <a:rPr lang="en-GB" altLang="es-ES"/>
              <a:t>Tercer nivel del esquema</a:t>
            </a:r>
          </a:p>
          <a:p>
            <a:pPr lvl="3"/>
            <a:r>
              <a:rPr lang="en-GB" altLang="es-ES"/>
              <a:t>Cuarto nivel del esquema</a:t>
            </a:r>
          </a:p>
          <a:p>
            <a:pPr lvl="4"/>
            <a:r>
              <a:rPr lang="en-GB" altLang="es-ES"/>
              <a:t>Quinto nivel del esquema</a:t>
            </a:r>
          </a:p>
          <a:p>
            <a:pPr lvl="4"/>
            <a:r>
              <a:rPr lang="en-GB" altLang="es-ES"/>
              <a:t>Sexto nivel del esquema</a:t>
            </a:r>
          </a:p>
          <a:p>
            <a:pPr lvl="4"/>
            <a:r>
              <a:rPr lang="en-GB" altLang="es-ES"/>
              <a:t>Séptimo nivel del esquema</a:t>
            </a:r>
          </a:p>
          <a:p>
            <a:pPr lvl="4"/>
            <a:r>
              <a:rPr lang="en-GB" altLang="es-ES"/>
              <a:t>Octavo nivel del esquema</a:t>
            </a:r>
          </a:p>
          <a:p>
            <a:pPr lvl="4"/>
            <a:r>
              <a:rPr lang="en-GB" altLang="es-ES"/>
              <a:t>Noveno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9pPr>
    </p:titleStyle>
    <p:bodyStyle>
      <a:lvl1pPr marL="342900" indent="-342900" algn="l" defTabSz="449263" rtl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="" xmlns:a16="http://schemas.microsoft.com/office/drawing/2014/main" id="{53DE381A-6FF4-4D2B-BF8F-E40387FE0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050" name="Rectangle 2">
            <a:extLst>
              <a:ext uri="{FF2B5EF4-FFF2-40B4-BE49-F238E27FC236}">
                <a16:creationId xmlns="" xmlns:a16="http://schemas.microsoft.com/office/drawing/2014/main" id="{79B0B530-54D6-4325-999A-BA7CCD567F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el formato del texto de títuloHaga clic para modificar el estilo de título del patrón</a:t>
            </a:r>
          </a:p>
        </p:txBody>
      </p:sp>
      <p:sp>
        <p:nvSpPr>
          <p:cNvPr id="2051" name="Text Box 3">
            <a:extLst>
              <a:ext uri="{FF2B5EF4-FFF2-40B4-BE49-F238E27FC236}">
                <a16:creationId xmlns="" xmlns:a16="http://schemas.microsoft.com/office/drawing/2014/main" id="{ECDC7D1C-CE64-4529-A0FF-DC7E542FC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356350"/>
            <a:ext cx="21272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052" name="Rectangle 4">
            <a:extLst>
              <a:ext uri="{FF2B5EF4-FFF2-40B4-BE49-F238E27FC236}">
                <a16:creationId xmlns="" xmlns:a16="http://schemas.microsoft.com/office/drawing/2014/main" id="{C355E017-ECF0-4869-8D7A-78112D58F83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25663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fld id="{0845FBC5-8EE6-4CCC-982A-EC5A1642250D}" type="slidenum">
              <a:rPr lang="gl-ES" altLang="es-ES"/>
              <a:pPr/>
              <a:t>‹Nº›</a:t>
            </a:fld>
            <a:endParaRPr lang="gl-ES" altLang="es-ES"/>
          </a:p>
        </p:txBody>
      </p:sp>
      <p:sp>
        <p:nvSpPr>
          <p:cNvPr id="2053" name="Rectangle 5">
            <a:extLst>
              <a:ext uri="{FF2B5EF4-FFF2-40B4-BE49-F238E27FC236}">
                <a16:creationId xmlns="" xmlns:a16="http://schemas.microsoft.com/office/drawing/2014/main" id="{AE45F8D5-3A4A-4257-BDBA-2A946D2114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los formatos del texto del esquema</a:t>
            </a:r>
          </a:p>
          <a:p>
            <a:pPr lvl="1"/>
            <a:r>
              <a:rPr lang="en-GB" altLang="es-ES"/>
              <a:t>Segundo nivel del esquema</a:t>
            </a:r>
          </a:p>
          <a:p>
            <a:pPr lvl="2"/>
            <a:r>
              <a:rPr lang="en-GB" altLang="es-ES"/>
              <a:t>Tercer nivel del esquema</a:t>
            </a:r>
          </a:p>
          <a:p>
            <a:pPr lvl="3"/>
            <a:r>
              <a:rPr lang="en-GB" altLang="es-ES"/>
              <a:t>Cuarto nivel del esquema</a:t>
            </a:r>
          </a:p>
          <a:p>
            <a:pPr lvl="4"/>
            <a:r>
              <a:rPr lang="en-GB" altLang="es-ES"/>
              <a:t>Quinto nivel del esquema</a:t>
            </a:r>
          </a:p>
          <a:p>
            <a:pPr lvl="4"/>
            <a:r>
              <a:rPr lang="en-GB" altLang="es-ES"/>
              <a:t>Sexto nivel del esquema</a:t>
            </a:r>
          </a:p>
          <a:p>
            <a:pPr lvl="4"/>
            <a:r>
              <a:rPr lang="en-GB" altLang="es-ES"/>
              <a:t>Séptimo nivel del esquema</a:t>
            </a:r>
          </a:p>
          <a:p>
            <a:pPr lvl="4"/>
            <a:r>
              <a:rPr lang="en-GB" altLang="es-ES"/>
              <a:t>Octavo nivel del esquema</a:t>
            </a:r>
          </a:p>
          <a:p>
            <a:pPr lvl="4"/>
            <a:r>
              <a:rPr lang="en-GB" altLang="es-ES"/>
              <a:t>Noveno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Arial" panose="020B0604020202020204" pitchFamily="34" charset="0"/>
          <a:cs typeface="Noto Sans CJK SC Regular" charset="0"/>
        </a:defRPr>
      </a:lvl9pPr>
    </p:titleStyle>
    <p:bodyStyle>
      <a:lvl1pPr marL="342900" indent="-342900" algn="l" defTabSz="449263" rtl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undacioningada.net/index.php?V_dir=MSC&amp;V_mod=download&amp;f=2018-6/13-10-44-27.admin.guia_asesoramiento_familiar_gal.pdf" TargetMode="External"/><Relationship Id="rId3" Type="http://schemas.openxmlformats.org/officeDocument/2006/relationships/hyperlink" Target="http://www.recursos.educarex.es/pdf/recursosdiversidadDGCEE/guiahiper.pdf" TargetMode="External"/><Relationship Id="rId7" Type="http://schemas.openxmlformats.org/officeDocument/2006/relationships/hyperlink" Target="https://www.fundacioningada.net/presentacion_guia_apoyo_estudio_es.html" TargetMode="External"/><Relationship Id="rId2" Type="http://schemas.openxmlformats.org/officeDocument/2006/relationships/hyperlink" Target="http://www.orientacionandujar.es/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://www.funcacioningada.net/" TargetMode="External"/><Relationship Id="rId5" Type="http://schemas.openxmlformats.org/officeDocument/2006/relationships/hyperlink" Target="http://www.mistdahfavoritas.blogspot.com.es/" TargetMode="External"/><Relationship Id="rId4" Type="http://schemas.openxmlformats.org/officeDocument/2006/relationships/hyperlink" Target="http://www.ite.educaci&#243;n.es/formaci&#243;n/materiales/186/cd/index/html" TargetMode="External"/><Relationship Id="rId9" Type="http://schemas.openxmlformats.org/officeDocument/2006/relationships/hyperlink" Target="https://www.fundacioningada.net/index.php?V_dir=MSC&amp;V_mod=download&amp;f=2018-6/12-13-9-58.admin.Guia_La_Buena_Vida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>
            <a:extLst>
              <a:ext uri="{FF2B5EF4-FFF2-40B4-BE49-F238E27FC236}">
                <a16:creationId xmlns="" xmlns:a16="http://schemas.microsoft.com/office/drawing/2014/main" id="{F0D51E76-775F-482D-91C7-16D618072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6450"/>
            <a:ext cx="1619250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82574EE3-32E3-4459-BA34-D2E5A4FDC45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941168"/>
            <a:ext cx="8229600" cy="1144588"/>
          </a:xfrm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21168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i="1" dirty="0">
                <a:solidFill>
                  <a:srgbClr val="000000"/>
                </a:solidFill>
              </a:rPr>
              <a:t>¿</a:t>
            </a:r>
            <a:r>
              <a:rPr lang="gl-ES" altLang="es-ES" i="1" dirty="0" err="1">
                <a:solidFill>
                  <a:srgbClr val="000000"/>
                </a:solidFill>
              </a:rPr>
              <a:t>Qué</a:t>
            </a:r>
            <a:r>
              <a:rPr lang="gl-ES" altLang="es-ES" i="1" dirty="0">
                <a:solidFill>
                  <a:srgbClr val="000000"/>
                </a:solidFill>
              </a:rPr>
              <a:t> </a:t>
            </a:r>
            <a:r>
              <a:rPr lang="gl-ES" altLang="es-ES" i="1" dirty="0" err="1">
                <a:solidFill>
                  <a:srgbClr val="000000"/>
                </a:solidFill>
              </a:rPr>
              <a:t>puedo</a:t>
            </a:r>
            <a:r>
              <a:rPr lang="gl-ES" altLang="es-ES" i="1" dirty="0">
                <a:solidFill>
                  <a:srgbClr val="000000"/>
                </a:solidFill>
              </a:rPr>
              <a:t> </a:t>
            </a:r>
            <a:r>
              <a:rPr lang="gl-ES" altLang="es-ES" i="1" dirty="0" err="1">
                <a:solidFill>
                  <a:srgbClr val="000000"/>
                </a:solidFill>
              </a:rPr>
              <a:t>hacer</a:t>
            </a:r>
            <a:r>
              <a:rPr lang="gl-ES" altLang="es-ES" i="1" dirty="0">
                <a:solidFill>
                  <a:srgbClr val="000000"/>
                </a:solidFill>
              </a:rPr>
              <a:t> como docente?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157D5F7C-E75A-4D0B-AD76-625E6769B06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83568" y="708560"/>
            <a:ext cx="8229600" cy="4435475"/>
          </a:xfrm>
          <a:ln/>
        </p:spPr>
        <p:txBody>
          <a:bodyPr tIns="28224" anchor="ctr"/>
          <a:lstStyle/>
          <a:p>
            <a:pPr marL="0" indent="0" algn="ctr">
              <a:lnSpc>
                <a:spcPct val="93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4000" b="1" dirty="0">
                <a:latin typeface="Arial" panose="020B0604020202020204" pitchFamily="34" charset="0"/>
              </a:rPr>
              <a:t>ORIENTACIONES</a:t>
            </a:r>
          </a:p>
          <a:p>
            <a:pPr marL="0" indent="0" algn="ctr">
              <a:lnSpc>
                <a:spcPct val="93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4000" b="1" dirty="0">
                <a:latin typeface="Arial" panose="020B0604020202020204" pitchFamily="34" charset="0"/>
              </a:rPr>
              <a:t>METODOLÓGICAS </a:t>
            </a:r>
          </a:p>
          <a:p>
            <a:pPr marL="0" indent="0" algn="ctr">
              <a:lnSpc>
                <a:spcPct val="93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4000" b="1" dirty="0">
                <a:latin typeface="Arial" panose="020B0604020202020204" pitchFamily="34" charset="0"/>
              </a:rPr>
              <a:t>EN EL </a:t>
            </a:r>
            <a:r>
              <a:rPr lang="gl-ES" altLang="es-ES" sz="4000" b="1" dirty="0" smtClean="0">
                <a:latin typeface="Arial" panose="020B0604020202020204" pitchFamily="34" charset="0"/>
              </a:rPr>
              <a:t>AULA</a:t>
            </a:r>
          </a:p>
          <a:p>
            <a:pPr marL="0" indent="0" algn="ctr">
              <a:lnSpc>
                <a:spcPct val="93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4000" b="1" dirty="0" smtClean="0">
                <a:latin typeface="Arial" panose="020B0604020202020204" pitchFamily="34" charset="0"/>
              </a:rPr>
              <a:t>(</a:t>
            </a:r>
            <a:r>
              <a:rPr lang="gl-ES" altLang="es-ES" sz="4000" b="1" dirty="0" err="1" smtClean="0">
                <a:latin typeface="Arial" panose="020B0604020202020204" pitchFamily="34" charset="0"/>
              </a:rPr>
              <a:t>Adaptaciones</a:t>
            </a:r>
            <a:r>
              <a:rPr lang="gl-ES" altLang="es-ES" sz="4000" b="1" dirty="0" smtClean="0">
                <a:latin typeface="Arial" panose="020B0604020202020204" pitchFamily="34" charset="0"/>
              </a:rPr>
              <a:t>)</a:t>
            </a:r>
            <a:endParaRPr lang="gl-ES" altLang="es-ES" sz="4000" b="1" dirty="0">
              <a:latin typeface="Arial" panose="020B0604020202020204" pitchFamily="34" charset="0"/>
            </a:endParaRPr>
          </a:p>
        </p:txBody>
      </p:sp>
      <p:pic>
        <p:nvPicPr>
          <p:cNvPr id="5" name="Picture 2"/>
          <p:cNvPicPr/>
          <p:nvPr/>
        </p:nvPicPr>
        <p:blipFill>
          <a:blip r:embed="rId5" cstate="print"/>
          <a:stretch/>
        </p:blipFill>
        <p:spPr>
          <a:xfrm>
            <a:off x="179640" y="404640"/>
            <a:ext cx="2914200" cy="533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6730111-80D2-475F-BCDB-BDC71A5FF2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476673"/>
            <a:ext cx="8363272" cy="5976664"/>
          </a:xfrm>
        </p:spPr>
        <p:txBody>
          <a:bodyPr/>
          <a:lstStyle/>
          <a:p>
            <a:pPr marL="0" indent="0"/>
            <a:endParaRPr lang="es-ES" sz="1800" b="1" dirty="0"/>
          </a:p>
          <a:p>
            <a:pPr marL="457200" indent="-457200">
              <a:buFontTx/>
              <a:buChar char="-"/>
            </a:pPr>
            <a:r>
              <a:rPr lang="es-ES" sz="2400" b="1" dirty="0"/>
              <a:t>Técnica de la clase invertida:</a:t>
            </a:r>
          </a:p>
          <a:p>
            <a:pPr marL="1257300" lvl="2" indent="-457200">
              <a:buFontTx/>
              <a:buChar char="-"/>
            </a:pPr>
            <a:r>
              <a:rPr lang="es-ES" sz="1800" dirty="0"/>
              <a:t>El </a:t>
            </a:r>
            <a:r>
              <a:rPr lang="es-ES" sz="1800" dirty="0" err="1"/>
              <a:t>alumn</a:t>
            </a:r>
            <a:r>
              <a:rPr lang="es-ES" sz="1800" dirty="0"/>
              <a:t>@ se convierte en profesor.</a:t>
            </a:r>
          </a:p>
          <a:p>
            <a:pPr marL="1257300" lvl="2" indent="-457200">
              <a:buFontTx/>
              <a:buChar char="-"/>
            </a:pPr>
            <a:r>
              <a:rPr lang="es-ES" sz="1800" dirty="0"/>
              <a:t>Uso de la pizarra como soporte. </a:t>
            </a:r>
          </a:p>
          <a:p>
            <a:pPr marL="1257300" lvl="2" indent="-457200">
              <a:buFontTx/>
              <a:buChar char="-"/>
            </a:pPr>
            <a:r>
              <a:rPr lang="es-ES" sz="1800" dirty="0"/>
              <a:t>Conciencia y control del propio cuerpo.</a:t>
            </a:r>
          </a:p>
          <a:p>
            <a:pPr marL="1257300" lvl="2" indent="-457200">
              <a:buFontTx/>
              <a:buChar char="-"/>
            </a:pPr>
            <a:r>
              <a:rPr lang="es-ES" sz="1800" dirty="0"/>
              <a:t>Refuerzo de la autoestima.</a:t>
            </a:r>
          </a:p>
          <a:p>
            <a:pPr marL="457200" indent="-457200">
              <a:buFontTx/>
              <a:buChar char="-"/>
            </a:pPr>
            <a:r>
              <a:rPr lang="es-ES" sz="2400" b="1" dirty="0"/>
              <a:t>Rincón de experimentación:</a:t>
            </a:r>
          </a:p>
          <a:p>
            <a:pPr marL="1257300" lvl="2" indent="-457200">
              <a:buFontTx/>
              <a:buChar char="-"/>
            </a:pPr>
            <a:r>
              <a:rPr lang="es-ES" sz="1800" dirty="0"/>
              <a:t>Acercar el conocimiento a la realidad de los </a:t>
            </a:r>
            <a:r>
              <a:rPr lang="es-ES" sz="1800" dirty="0" err="1"/>
              <a:t>niñ@s</a:t>
            </a:r>
            <a:r>
              <a:rPr lang="es-ES" sz="1800" dirty="0"/>
              <a:t>.</a:t>
            </a:r>
          </a:p>
          <a:p>
            <a:pPr marL="1257300" lvl="2" indent="-457200">
              <a:buFontTx/>
              <a:buChar char="-"/>
            </a:pPr>
            <a:r>
              <a:rPr lang="es-ES" sz="1800" dirty="0"/>
              <a:t>Potenciar el aprendizaje de ideas abstractas.</a:t>
            </a:r>
          </a:p>
          <a:p>
            <a:pPr marL="457200" indent="-457200">
              <a:buFontTx/>
              <a:buChar char="-"/>
            </a:pPr>
            <a:r>
              <a:rPr lang="es-ES" sz="2400" b="1" dirty="0" err="1"/>
              <a:t>Ténica</a:t>
            </a:r>
            <a:r>
              <a:rPr lang="es-ES" sz="2400" b="1" dirty="0"/>
              <a:t> del role-</a:t>
            </a:r>
            <a:r>
              <a:rPr lang="es-ES" sz="2400" b="1" dirty="0" err="1"/>
              <a:t>playing</a:t>
            </a:r>
            <a:endParaRPr lang="es-ES" sz="2400" b="1" dirty="0"/>
          </a:p>
          <a:p>
            <a:pPr marL="800100" lvl="2" indent="0"/>
            <a:endParaRPr lang="es-ES" dirty="0"/>
          </a:p>
        </p:txBody>
      </p:sp>
      <p:sp>
        <p:nvSpPr>
          <p:cNvPr id="5" name="Cerrar corchete 4">
            <a:extLst>
              <a:ext uri="{FF2B5EF4-FFF2-40B4-BE49-F238E27FC236}">
                <a16:creationId xmlns="" xmlns:a16="http://schemas.microsoft.com/office/drawing/2014/main" id="{EDC053F2-06CE-4BAA-879D-EA6CD551C7A3}"/>
              </a:ext>
            </a:extLst>
          </p:cNvPr>
          <p:cNvSpPr/>
          <p:nvPr/>
        </p:nvSpPr>
        <p:spPr bwMode="auto">
          <a:xfrm>
            <a:off x="6371224" y="620688"/>
            <a:ext cx="216024" cy="4176464"/>
          </a:xfrm>
          <a:prstGeom prst="rightBracket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C4DF0F18-E56C-4967-814B-0702B8549E74}"/>
              </a:ext>
            </a:extLst>
          </p:cNvPr>
          <p:cNvSpPr txBox="1"/>
          <p:nvPr/>
        </p:nvSpPr>
        <p:spPr>
          <a:xfrm>
            <a:off x="6587248" y="2405119"/>
            <a:ext cx="2448272" cy="60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i="1" dirty="0"/>
              <a:t>Recursos basados en el movimiento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E9826C1D-F020-47B6-BB9E-32BD0382E013}"/>
              </a:ext>
            </a:extLst>
          </p:cNvPr>
          <p:cNvSpPr/>
          <p:nvPr/>
        </p:nvSpPr>
        <p:spPr>
          <a:xfrm>
            <a:off x="1362472" y="5592211"/>
            <a:ext cx="6552728" cy="1008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800" b="1" dirty="0"/>
              <a:t>¡NO LO OLVIDES!: USA LA MNEMOTECNICA</a:t>
            </a:r>
          </a:p>
          <a:p>
            <a:pPr algn="ctr"/>
            <a:endParaRPr lang="es-ES" sz="1800" b="1" dirty="0"/>
          </a:p>
          <a:p>
            <a:pPr marL="457200" lvl="1" indent="0" algn="ctr"/>
            <a:r>
              <a:rPr lang="es-ES" sz="1400" dirty="0"/>
              <a:t>Memoricemos más rápido, recuperemos mejor. </a:t>
            </a:r>
          </a:p>
          <a:p>
            <a:pPr marL="457200" lvl="1" indent="0" algn="ctr"/>
            <a:r>
              <a:rPr lang="es-ES" sz="1400" dirty="0"/>
              <a:t>Propuestas: series, historias, acrónimos o acrósticos.</a:t>
            </a:r>
          </a:p>
        </p:txBody>
      </p:sp>
    </p:spTree>
    <p:extLst>
      <p:ext uri="{BB962C8B-B14F-4D97-AF65-F5344CB8AC3E}">
        <p14:creationId xmlns:p14="http://schemas.microsoft.com/office/powerpoint/2010/main" val="1013852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="" xmlns:a16="http://schemas.microsoft.com/office/drawing/2014/main" id="{724A6FC8-4E1A-4332-A694-E015E8E62F9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19088"/>
            <a:ext cx="8229600" cy="1054100"/>
          </a:xfrm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21168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b="1" dirty="0">
                <a:solidFill>
                  <a:srgbClr val="000000"/>
                </a:solidFill>
              </a:rPr>
              <a:t>PASO 3:  GESTIONAR LA CONDUCTA DEL NIÑ@ CON TDAH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="" xmlns:a16="http://schemas.microsoft.com/office/drawing/2014/main" id="{FC73D5CE-0F84-4717-ADE7-01D22D1B05F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8002588" cy="4435475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/>
              <a:t>Recordemos que entre las características más </a:t>
            </a:r>
            <a:r>
              <a:rPr lang="gl-ES" altLang="es-ES" sz="2800" dirty="0" err="1"/>
              <a:t>habituales</a:t>
            </a:r>
            <a:r>
              <a:rPr lang="gl-ES" altLang="es-ES" sz="2800" dirty="0"/>
              <a:t> de un alumno/a con TDAH, encontramos:</a:t>
            </a:r>
          </a:p>
          <a:p>
            <a:pPr marL="1295400" lvl="2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dirty="0"/>
          </a:p>
          <a:p>
            <a:pPr marL="1295400" lvl="2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 err="1"/>
              <a:t>Baja</a:t>
            </a:r>
            <a:r>
              <a:rPr lang="gl-ES" altLang="es-ES" dirty="0"/>
              <a:t> tolerancia a la frustración.</a:t>
            </a:r>
          </a:p>
          <a:p>
            <a:pPr marL="1295400" lvl="2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/>
              <a:t>Autoestima </a:t>
            </a:r>
            <a:r>
              <a:rPr lang="gl-ES" altLang="es-ES" dirty="0" err="1"/>
              <a:t>baja</a:t>
            </a:r>
            <a:r>
              <a:rPr lang="gl-ES" altLang="es-ES" dirty="0"/>
              <a:t>.</a:t>
            </a:r>
          </a:p>
          <a:p>
            <a:pPr marL="1295400" lvl="2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/>
              <a:t>Dificultades en las relaciones </a:t>
            </a:r>
            <a:r>
              <a:rPr lang="gl-ES" altLang="es-ES" dirty="0" err="1"/>
              <a:t>sociales</a:t>
            </a:r>
            <a:r>
              <a:rPr lang="gl-ES" altLang="es-ES" dirty="0"/>
              <a:t>.</a:t>
            </a:r>
          </a:p>
          <a:p>
            <a:pPr marL="1295400" lvl="2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 err="1"/>
              <a:t>Inquietud</a:t>
            </a:r>
            <a:r>
              <a:rPr lang="gl-ES" altLang="es-ES" dirty="0"/>
              <a:t>/exceso de </a:t>
            </a:r>
            <a:r>
              <a:rPr lang="gl-ES" altLang="es-ES" dirty="0" err="1"/>
              <a:t>movimientos</a:t>
            </a:r>
            <a:r>
              <a:rPr lang="gl-ES" altLang="es-ES" dirty="0"/>
              <a:t> </a:t>
            </a:r>
            <a:r>
              <a:rPr lang="gl-ES" altLang="es-ES" dirty="0" err="1"/>
              <a:t>inapropiados</a:t>
            </a:r>
            <a:r>
              <a:rPr lang="gl-ES" altLang="es-ES" dirty="0"/>
              <a:t>.</a:t>
            </a:r>
          </a:p>
          <a:p>
            <a:pPr marL="1295400" lvl="2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/>
              <a:t>Dificultades para la reflexión.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="" xmlns:a16="http://schemas.microsoft.com/office/drawing/2014/main" id="{7D731655-FD4E-49EA-89CF-26B1EC013AC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60363" y="360363"/>
            <a:ext cx="8229600" cy="1054100"/>
          </a:xfrm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21168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b="1" dirty="0">
                <a:solidFill>
                  <a:schemeClr val="tx1"/>
                </a:solidFill>
              </a:rPr>
              <a:t>HERRAMIENTAS BÁSICAS PARA EL CONTROL DEL COMPORTAMIENTO</a:t>
            </a:r>
          </a:p>
        </p:txBody>
      </p:sp>
      <p:sp>
        <p:nvSpPr>
          <p:cNvPr id="8194" name="Rectangle 2">
            <a:extLst>
              <a:ext uri="{FF2B5EF4-FFF2-40B4-BE49-F238E27FC236}">
                <a16:creationId xmlns="" xmlns:a16="http://schemas.microsoft.com/office/drawing/2014/main" id="{BDAFB30D-31C5-4DE8-85C6-0DACFF9C97F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44824"/>
            <a:ext cx="8435280" cy="4536503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sz="2800" dirty="0"/>
              <a:t>Dar </a:t>
            </a:r>
            <a:r>
              <a:rPr lang="gl-ES" altLang="es-ES" sz="2800" dirty="0" err="1"/>
              <a:t>órdenes</a:t>
            </a:r>
            <a:r>
              <a:rPr lang="gl-ES" altLang="es-ES" sz="2800" dirty="0"/>
              <a:t> claras y firmes.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sz="2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sz="2800" dirty="0"/>
              <a:t>Ignorar </a:t>
            </a:r>
            <a:r>
              <a:rPr lang="gl-ES" altLang="es-ES" sz="2800" dirty="0" err="1"/>
              <a:t>comportamientos</a:t>
            </a:r>
            <a:r>
              <a:rPr lang="gl-ES" altLang="es-ES" sz="2800" dirty="0"/>
              <a:t> </a:t>
            </a:r>
            <a:r>
              <a:rPr lang="gl-ES" altLang="es-ES" sz="2800" dirty="0" err="1"/>
              <a:t>desajustados</a:t>
            </a:r>
            <a:r>
              <a:rPr lang="gl-ES" altLang="es-ES" sz="2800" dirty="0"/>
              <a:t>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sz="2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sz="2800" dirty="0"/>
              <a:t>Usar las </a:t>
            </a:r>
            <a:r>
              <a:rPr lang="gl-ES" altLang="es-ES" sz="2800" b="1" dirty="0" err="1"/>
              <a:t>autoinstrucciones</a:t>
            </a:r>
            <a:r>
              <a:rPr lang="gl-ES" altLang="es-ES" sz="2800" dirty="0"/>
              <a:t>.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>
            <a:extLst>
              <a:ext uri="{FF2B5EF4-FFF2-40B4-BE49-F238E27FC236}">
                <a16:creationId xmlns="" xmlns:a16="http://schemas.microsoft.com/office/drawing/2014/main" id="{E6F33014-C20D-4878-A85C-BC7CC8E3A45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57" y="836712"/>
            <a:ext cx="4540264" cy="5544616"/>
          </a:xfrm>
        </p:spPr>
      </p:pic>
      <p:pic>
        <p:nvPicPr>
          <p:cNvPr id="8" name="Marcador de contenido 7">
            <a:extLst>
              <a:ext uri="{FF2B5EF4-FFF2-40B4-BE49-F238E27FC236}">
                <a16:creationId xmlns="" xmlns:a16="http://schemas.microsoft.com/office/drawing/2014/main" id="{9B3D404D-C997-43F3-A7D9-26D0EFE0070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916832"/>
            <a:ext cx="3479473" cy="4411474"/>
          </a:xfrm>
        </p:spPr>
      </p:pic>
    </p:spTree>
    <p:extLst>
      <p:ext uri="{BB962C8B-B14F-4D97-AF65-F5344CB8AC3E}">
        <p14:creationId xmlns:p14="http://schemas.microsoft.com/office/powerpoint/2010/main" val="2580543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59EE57E-3E41-465A-AD3F-ED01E8BDB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gl-ES" altLang="es-ES" b="1" dirty="0">
                <a:solidFill>
                  <a:schemeClr val="tx1"/>
                </a:solidFill>
              </a:rPr>
              <a:t>HERRAMIENTAS BÁSICAS PARA EL CONTROL DEL COMPORTAMIENTO</a:t>
            </a:r>
            <a:endParaRPr lang="es-ES" b="1" dirty="0"/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CE561448-C3D8-4C2B-9280-F84A6FBE693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57200" y="1772816"/>
            <a:ext cx="8147248" cy="4356522"/>
          </a:xfrm>
          <a:ln/>
        </p:spPr>
        <p:txBody>
          <a:bodyPr/>
          <a:lstStyle/>
          <a:p>
            <a:pPr marL="565150" indent="-45720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dirty="0"/>
              <a:t>Realizar </a:t>
            </a:r>
            <a:r>
              <a:rPr lang="gl-ES" altLang="es-ES" dirty="0" err="1"/>
              <a:t>tutorías</a:t>
            </a:r>
            <a:r>
              <a:rPr lang="gl-ES" altLang="es-ES" dirty="0"/>
              <a:t> individualizadas.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dirty="0"/>
          </a:p>
          <a:p>
            <a:pPr marL="565150" indent="-45720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dirty="0"/>
              <a:t>Utilizar la negociación a través de </a:t>
            </a:r>
            <a:r>
              <a:rPr lang="gl-ES" altLang="es-ES" i="1" dirty="0"/>
              <a:t>contratos</a:t>
            </a:r>
            <a:r>
              <a:rPr lang="gl-ES" altLang="es-ES" dirty="0"/>
              <a:t>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dirty="0"/>
          </a:p>
          <a:p>
            <a:pPr marL="565150" indent="-45720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dirty="0"/>
              <a:t>Analizar y reflexionar sobre </a:t>
            </a:r>
            <a:r>
              <a:rPr lang="gl-ES" altLang="es-ES" dirty="0" err="1"/>
              <a:t>nuestras</a:t>
            </a:r>
            <a:r>
              <a:rPr lang="gl-ES" altLang="es-ES" dirty="0"/>
              <a:t> acciones, </a:t>
            </a:r>
            <a:r>
              <a:rPr lang="gl-ES" altLang="es-ES" dirty="0" err="1"/>
              <a:t>planteando</a:t>
            </a:r>
            <a:r>
              <a:rPr lang="gl-ES" altLang="es-ES" dirty="0"/>
              <a:t> </a:t>
            </a:r>
            <a:r>
              <a:rPr lang="gl-ES" altLang="es-ES" dirty="0" err="1"/>
              <a:t>comportamientos</a:t>
            </a:r>
            <a:r>
              <a:rPr lang="gl-ES" altLang="es-ES" dirty="0"/>
              <a:t> alternativos.</a:t>
            </a:r>
          </a:p>
        </p:txBody>
      </p:sp>
    </p:spTree>
    <p:extLst>
      <p:ext uri="{BB962C8B-B14F-4D97-AF65-F5344CB8AC3E}">
        <p14:creationId xmlns:p14="http://schemas.microsoft.com/office/powerpoint/2010/main" val="2994394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="" xmlns:a16="http://schemas.microsoft.com/office/drawing/2014/main" id="{E29BA04B-FC0B-46FB-A86A-E3DF1F81922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620688"/>
            <a:ext cx="8426296" cy="5917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519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="" xmlns:a16="http://schemas.microsoft.com/office/drawing/2014/main" id="{66935B11-8CD6-4B86-901F-C1F2BD3000B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19088"/>
            <a:ext cx="8229600" cy="1054100"/>
          </a:xfrm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21168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b="1" dirty="0">
                <a:solidFill>
                  <a:schemeClr val="tx1"/>
                </a:solidFill>
              </a:rPr>
              <a:t>MEJORAR LA BAJA TOLERANCIA A LA FRUSTRACIÓN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21C63471-90AA-4C6D-9120-A026E3A08F1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8362950" cy="4435475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 err="1"/>
              <a:t>Ajustar</a:t>
            </a:r>
            <a:r>
              <a:rPr lang="gl-ES" altLang="es-ES" dirty="0"/>
              <a:t> las expectativas a las características del alumnado: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dirty="0"/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dirty="0"/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dirty="0"/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000" dirty="0"/>
              <a:t>						</a:t>
            </a:r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000" dirty="0"/>
              <a:t>						... </a:t>
            </a:r>
            <a:r>
              <a:rPr lang="gl-ES" altLang="es-ES" sz="2000" dirty="0" err="1"/>
              <a:t>Sea</a:t>
            </a:r>
            <a:r>
              <a:rPr lang="gl-ES" altLang="es-ES" sz="2000" dirty="0"/>
              <a:t> capaz de resolver.</a:t>
            </a:r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000" dirty="0"/>
              <a:t>						... Permitan que se </a:t>
            </a:r>
            <a:r>
              <a:rPr lang="gl-ES" altLang="es-ES" sz="2000" dirty="0" err="1"/>
              <a:t>sienta</a:t>
            </a:r>
            <a:r>
              <a:rPr lang="gl-ES" altLang="es-ES" sz="2000" dirty="0"/>
              <a:t> protagonista.</a:t>
            </a:r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000" dirty="0"/>
              <a:t> 						... </a:t>
            </a:r>
            <a:r>
              <a:rPr lang="gl-ES" altLang="es-ES" sz="2000" dirty="0" err="1"/>
              <a:t>Refuercen</a:t>
            </a:r>
            <a:r>
              <a:rPr lang="gl-ES" altLang="es-ES" sz="2000" dirty="0"/>
              <a:t> SU AUTOESTIMA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="" xmlns:a16="http://schemas.microsoft.com/office/drawing/2014/main" id="{C14CF54C-3D71-40AE-8514-380A3DDA96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4943945"/>
              </p:ext>
            </p:extLst>
          </p:nvPr>
        </p:nvGraphicFramePr>
        <p:xfrm>
          <a:off x="1524000" y="1397000"/>
          <a:ext cx="7162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Conector recto de flecha 3">
            <a:extLst>
              <a:ext uri="{FF2B5EF4-FFF2-40B4-BE49-F238E27FC236}">
                <a16:creationId xmlns="" xmlns:a16="http://schemas.microsoft.com/office/drawing/2014/main" id="{93C14184-4D73-4EA7-9470-8606FB66ACF8}"/>
              </a:ext>
            </a:extLst>
          </p:cNvPr>
          <p:cNvCxnSpPr/>
          <p:nvPr/>
        </p:nvCxnSpPr>
        <p:spPr bwMode="auto">
          <a:xfrm>
            <a:off x="7812360" y="4077072"/>
            <a:ext cx="0" cy="684000"/>
          </a:xfrm>
          <a:prstGeom prst="straightConnector1">
            <a:avLst/>
          </a:prstGeom>
          <a:ln w="19050">
            <a:headEnd type="none" w="med" len="med"/>
            <a:tailEnd type="triangle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: esquinas redondeadas 4">
            <a:extLst>
              <a:ext uri="{FF2B5EF4-FFF2-40B4-BE49-F238E27FC236}">
                <a16:creationId xmlns="" xmlns:a16="http://schemas.microsoft.com/office/drawing/2014/main" id="{5BDBEB42-3EA4-4148-8823-64E4FEDFD5C5}"/>
              </a:ext>
            </a:extLst>
          </p:cNvPr>
          <p:cNvSpPr/>
          <p:nvPr/>
        </p:nvSpPr>
        <p:spPr bwMode="auto">
          <a:xfrm>
            <a:off x="3635896" y="4869160"/>
            <a:ext cx="5256577" cy="1800200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="" xmlns:a16="http://schemas.microsoft.com/office/drawing/2014/main" id="{07DBFCBF-1587-4A3F-BC2A-DBACED787AB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720725"/>
            <a:ext cx="8362950" cy="5319713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/>
              <a:t>Incrementaremos el nivel de </a:t>
            </a:r>
            <a:r>
              <a:rPr lang="gl-ES" altLang="es-ES" sz="2800" dirty="0" err="1" smtClean="0"/>
              <a:t>exigencia</a:t>
            </a:r>
            <a:r>
              <a:rPr lang="gl-ES" altLang="es-ES" sz="2800" dirty="0" smtClean="0"/>
              <a:t> </a:t>
            </a:r>
            <a:r>
              <a:rPr lang="gl-ES" altLang="es-ES" sz="2800" dirty="0"/>
              <a:t>de </a:t>
            </a:r>
            <a:r>
              <a:rPr lang="gl-ES" altLang="es-ES" sz="2800" dirty="0" err="1"/>
              <a:t>acuerdo</a:t>
            </a:r>
            <a:r>
              <a:rPr lang="gl-ES" altLang="es-ES" sz="2800" dirty="0"/>
              <a:t> con los resultados </a:t>
            </a:r>
            <a:r>
              <a:rPr lang="gl-ES" altLang="es-ES" sz="2800" dirty="0" err="1"/>
              <a:t>obtenidos</a:t>
            </a:r>
            <a:r>
              <a:rPr lang="gl-ES" altLang="es-ES" sz="2800" dirty="0"/>
              <a:t>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sz="2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 err="1"/>
              <a:t>Emplearemos</a:t>
            </a:r>
            <a:r>
              <a:rPr lang="gl-ES" altLang="es-ES" sz="2800" dirty="0"/>
              <a:t> </a:t>
            </a:r>
            <a:r>
              <a:rPr lang="gl-ES" altLang="es-ES" sz="2800" dirty="0" err="1"/>
              <a:t>estrategias</a:t>
            </a:r>
            <a:r>
              <a:rPr lang="gl-ES" altLang="es-ES" sz="2800" dirty="0"/>
              <a:t> de expectativas y </a:t>
            </a:r>
            <a:r>
              <a:rPr lang="gl-ES" altLang="es-ES" sz="2800" dirty="0" err="1"/>
              <a:t>refuerzo</a:t>
            </a:r>
            <a:r>
              <a:rPr lang="gl-ES" altLang="es-ES" sz="2800" dirty="0"/>
              <a:t> positivos.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sz="2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/>
              <a:t>Nos anticiparemos a la frustración social: aprender sobre la interpretación de los códigos y </a:t>
            </a:r>
            <a:r>
              <a:rPr lang="gl-ES" altLang="es-ES" sz="2800" dirty="0" err="1"/>
              <a:t>cómo</a:t>
            </a:r>
            <a:r>
              <a:rPr lang="gl-ES" altLang="es-ES" sz="2800" dirty="0"/>
              <a:t> actuar en consecuencia.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="" xmlns:a16="http://schemas.microsoft.com/office/drawing/2014/main" id="{F1A4C740-C72D-4C30-B4FF-767AAA58002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19088"/>
            <a:ext cx="8229600" cy="1054100"/>
          </a:xfrm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21168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b="1" dirty="0">
                <a:solidFill>
                  <a:schemeClr val="tx1"/>
                </a:solidFill>
              </a:rPr>
              <a:t>AYUDARLE A MEJORAR SU AUTOESTIMA</a:t>
            </a:r>
          </a:p>
        </p:txBody>
      </p:sp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E5FC806C-B585-4121-AEDD-B77031F64DB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8542338" cy="4694237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b="1" dirty="0"/>
              <a:t>Indispensable</a:t>
            </a:r>
            <a:r>
              <a:rPr lang="gl-ES" altLang="es-ES" dirty="0"/>
              <a:t>: </a:t>
            </a:r>
            <a:r>
              <a:rPr lang="gl-ES" altLang="es-ES" i="1" dirty="0" err="1"/>
              <a:t>Trabajar</a:t>
            </a:r>
            <a:r>
              <a:rPr lang="gl-ES" altLang="es-ES" i="1" dirty="0"/>
              <a:t> la educación emocional.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i="1" dirty="0" err="1"/>
              <a:t>Miedo</a:t>
            </a:r>
            <a:r>
              <a:rPr lang="gl-ES" altLang="es-ES" i="1" dirty="0"/>
              <a:t> </a:t>
            </a:r>
            <a:r>
              <a:rPr lang="gl-ES" altLang="es-ES" i="1" dirty="0" err="1"/>
              <a:t>al</a:t>
            </a:r>
            <a:r>
              <a:rPr lang="gl-ES" altLang="es-ES" i="1" dirty="0"/>
              <a:t> fracaso.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i="1" dirty="0"/>
              <a:t>Temor a no ser aceptado.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i="1" dirty="0" err="1"/>
              <a:t>Inestabilidad</a:t>
            </a:r>
            <a:r>
              <a:rPr lang="gl-ES" altLang="es-ES" i="1" dirty="0"/>
              <a:t> emocional y cambios de humor.</a:t>
            </a:r>
            <a:endParaRPr lang="gl-ES" altLang="es-ES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/>
              <a:t>Uso de una </a:t>
            </a:r>
            <a:r>
              <a:rPr lang="gl-ES" altLang="es-ES" i="1" dirty="0"/>
              <a:t>comunicación asertiva y </a:t>
            </a:r>
            <a:r>
              <a:rPr lang="gl-ES" altLang="es-ES" i="1" dirty="0" err="1"/>
              <a:t>empática</a:t>
            </a:r>
            <a:r>
              <a:rPr lang="gl-ES" altLang="es-ES" dirty="0"/>
              <a:t>: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/>
              <a:t>Contacto visual.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/>
              <a:t>Uso de palabras de colaboración.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/>
              <a:t>Demostrar </a:t>
            </a:r>
            <a:r>
              <a:rPr lang="gl-ES" altLang="es-ES" dirty="0" err="1"/>
              <a:t>interés</a:t>
            </a:r>
            <a:r>
              <a:rPr lang="gl-ES" altLang="es-ES" dirty="0"/>
              <a:t> por el </a:t>
            </a:r>
            <a:r>
              <a:rPr lang="gl-ES" altLang="es-ES" dirty="0" err="1"/>
              <a:t>otro</a:t>
            </a:r>
            <a:r>
              <a:rPr lang="gl-ES" altLang="es-ES" dirty="0"/>
              <a:t>.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/>
              <a:t>Descubrir </a:t>
            </a:r>
            <a:r>
              <a:rPr lang="gl-ES" altLang="es-ES" dirty="0" err="1"/>
              <a:t>sus</a:t>
            </a:r>
            <a:r>
              <a:rPr lang="gl-ES" altLang="es-ES" dirty="0"/>
              <a:t> </a:t>
            </a:r>
            <a:r>
              <a:rPr lang="gl-ES" altLang="es-ES" dirty="0" err="1"/>
              <a:t>canales</a:t>
            </a:r>
            <a:r>
              <a:rPr lang="gl-ES" altLang="es-ES" dirty="0"/>
              <a:t> de expresión y </a:t>
            </a:r>
            <a:r>
              <a:rPr lang="gl-ES" altLang="es-ES" dirty="0" err="1"/>
              <a:t>emplearlos</a:t>
            </a:r>
            <a:r>
              <a:rPr lang="gl-ES" altLang="es-ES" dirty="0"/>
              <a:t> en </a:t>
            </a:r>
            <a:r>
              <a:rPr lang="gl-ES" altLang="es-ES" dirty="0" err="1"/>
              <a:t>nuestro</a:t>
            </a:r>
            <a:r>
              <a:rPr lang="gl-ES" altLang="es-ES" dirty="0"/>
              <a:t> favor (</a:t>
            </a:r>
            <a:r>
              <a:rPr lang="gl-ES" altLang="es-ES" dirty="0" err="1"/>
              <a:t>dibujo</a:t>
            </a:r>
            <a:r>
              <a:rPr lang="gl-ES" altLang="es-ES" dirty="0"/>
              <a:t>, inventar historias, música...)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="" xmlns:a16="http://schemas.microsoft.com/office/drawing/2014/main" id="{A63B0F64-2D8A-4553-91A3-79E113D1524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764704"/>
            <a:ext cx="8362950" cy="5680075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/>
              <a:t>Buscaremos la </a:t>
            </a:r>
            <a:r>
              <a:rPr lang="gl-ES" altLang="es-ES" sz="2800" i="1" dirty="0" err="1"/>
              <a:t>proximidad</a:t>
            </a:r>
            <a:r>
              <a:rPr lang="gl-ES" altLang="es-ES" sz="2800" i="1" dirty="0"/>
              <a:t> afectiva</a:t>
            </a:r>
            <a:r>
              <a:rPr lang="gl-ES" altLang="es-ES" sz="2800" dirty="0"/>
              <a:t>: </a:t>
            </a:r>
            <a:r>
              <a:rPr lang="gl-ES" altLang="es-ES" sz="2800" dirty="0" err="1"/>
              <a:t>juegos</a:t>
            </a:r>
            <a:r>
              <a:rPr lang="gl-ES" altLang="es-ES" sz="2800" dirty="0"/>
              <a:t>, </a:t>
            </a:r>
            <a:r>
              <a:rPr lang="gl-ES" altLang="es-ES" sz="2800" dirty="0" err="1"/>
              <a:t>trabajos</a:t>
            </a:r>
            <a:r>
              <a:rPr lang="gl-ES" altLang="es-ES" sz="2800" dirty="0"/>
              <a:t> en grupo, dinámicas que potencien la cohesión en clase.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sz="2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 err="1"/>
              <a:t>Trabajaremos</a:t>
            </a:r>
            <a:r>
              <a:rPr lang="gl-ES" altLang="es-ES" sz="2800" dirty="0"/>
              <a:t> el </a:t>
            </a:r>
            <a:r>
              <a:rPr lang="gl-ES" altLang="es-ES" sz="2800" dirty="0" err="1"/>
              <a:t>autoconcepto</a:t>
            </a:r>
            <a:r>
              <a:rPr lang="gl-ES" altLang="es-ES" sz="2800" dirty="0"/>
              <a:t> positivo: le </a:t>
            </a:r>
            <a:r>
              <a:rPr lang="gl-ES" altLang="es-ES" sz="2800" dirty="0" err="1"/>
              <a:t>ayudaremos</a:t>
            </a:r>
            <a:r>
              <a:rPr lang="gl-ES" altLang="es-ES" sz="2800" dirty="0"/>
              <a:t> a </a:t>
            </a:r>
            <a:r>
              <a:rPr lang="gl-ES" altLang="es-ES" sz="2800" dirty="0" err="1"/>
              <a:t>conocer</a:t>
            </a:r>
            <a:r>
              <a:rPr lang="gl-ES" altLang="es-ES" sz="2800" dirty="0"/>
              <a:t> </a:t>
            </a:r>
            <a:r>
              <a:rPr lang="gl-ES" altLang="es-ES" sz="2800" dirty="0" err="1"/>
              <a:t>sus</a:t>
            </a:r>
            <a:r>
              <a:rPr lang="gl-ES" altLang="es-ES" sz="2800" dirty="0"/>
              <a:t> fortalezas y debilidades.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sz="2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/>
              <a:t>Evitar criticar </a:t>
            </a:r>
            <a:r>
              <a:rPr lang="gl-ES" altLang="es-ES" sz="2800" dirty="0" err="1"/>
              <a:t>al</a:t>
            </a:r>
            <a:r>
              <a:rPr lang="gl-ES" altLang="es-ES" sz="2800" dirty="0"/>
              <a:t> alumno/a </a:t>
            </a:r>
            <a:r>
              <a:rPr lang="gl-ES" altLang="es-ES" sz="2800" dirty="0" err="1"/>
              <a:t>públicamente</a:t>
            </a:r>
            <a:r>
              <a:rPr lang="gl-ES" altLang="es-ES" sz="2800" dirty="0"/>
              <a:t>, o </a:t>
            </a:r>
            <a:r>
              <a:rPr lang="gl-ES" altLang="es-ES" sz="2800" dirty="0" err="1"/>
              <a:t>ponerle</a:t>
            </a:r>
            <a:r>
              <a:rPr lang="gl-ES" altLang="es-ES" sz="2800" dirty="0"/>
              <a:t> en evidencia.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="" xmlns:a16="http://schemas.microsoft.com/office/drawing/2014/main" id="{BED12970-B906-4850-B38C-78B33571103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3050"/>
            <a:ext cx="8229600" cy="1144588"/>
          </a:xfrm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21168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>
                <a:solidFill>
                  <a:srgbClr val="000000"/>
                </a:solidFill>
              </a:rPr>
              <a:t> </a:t>
            </a:r>
            <a:r>
              <a:rPr lang="gl-ES" altLang="es-ES" sz="2800" b="1" dirty="0">
                <a:solidFill>
                  <a:srgbClr val="000000"/>
                </a:solidFill>
              </a:rPr>
              <a:t>PASO UNO: LA IMPORTANCIA DE PREPARAR EL ENTORNO</a:t>
            </a:r>
          </a:p>
        </p:txBody>
      </p:sp>
      <p:sp>
        <p:nvSpPr>
          <p:cNvPr id="5122" name="Rectangle 2">
            <a:extLst>
              <a:ext uri="{FF2B5EF4-FFF2-40B4-BE49-F238E27FC236}">
                <a16:creationId xmlns="" xmlns:a16="http://schemas.microsoft.com/office/drawing/2014/main" id="{94434C0B-DAD2-4015-ABD2-A6DB57CCA6F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4014788" cy="4435475"/>
          </a:xfrm>
          <a:ln/>
        </p:spPr>
        <p:txBody>
          <a:bodyPr/>
          <a:lstStyle/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dirty="0"/>
              <a:t>Reduciremos los </a:t>
            </a:r>
            <a:r>
              <a:rPr lang="gl-ES" altLang="es-ES" b="1" dirty="0" err="1"/>
              <a:t>distractores</a:t>
            </a:r>
            <a:r>
              <a:rPr lang="gl-ES" altLang="es-ES" dirty="0"/>
              <a:t>: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sz="1400" dirty="0"/>
          </a:p>
          <a:p>
            <a:pPr marL="45085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sz="2000" dirty="0"/>
              <a:t>Trasladaremos los estímulos </a:t>
            </a:r>
            <a:r>
              <a:rPr lang="gl-ES" altLang="es-ES" sz="2000" dirty="0" err="1"/>
              <a:t>fuera</a:t>
            </a:r>
            <a:r>
              <a:rPr lang="gl-ES" altLang="es-ES" sz="2000" dirty="0"/>
              <a:t> del campo visual.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sz="2000" dirty="0"/>
          </a:p>
          <a:p>
            <a:pPr marL="45085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sz="2000" dirty="0"/>
              <a:t>Crearemos un ambiente tranquilo y </a:t>
            </a:r>
            <a:r>
              <a:rPr lang="gl-ES" altLang="es-ES" sz="2000" dirty="0" err="1"/>
              <a:t>sin</a:t>
            </a:r>
            <a:r>
              <a:rPr lang="gl-ES" altLang="es-ES" sz="2000" dirty="0"/>
              <a:t> </a:t>
            </a:r>
            <a:r>
              <a:rPr lang="gl-ES" altLang="es-ES" sz="2000" dirty="0" err="1"/>
              <a:t>ruidos</a:t>
            </a:r>
            <a:r>
              <a:rPr lang="gl-ES" altLang="es-ES" sz="2000" dirty="0"/>
              <a:t>.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C34765CE-BA30-4D7F-B25E-A7EA7DAB049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73600" y="1604963"/>
            <a:ext cx="4014788" cy="5508625"/>
          </a:xfrm>
          <a:ln/>
        </p:spPr>
        <p:txBody>
          <a:bodyPr/>
          <a:lstStyle/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b="1" dirty="0"/>
              <a:t>Distribución</a:t>
            </a:r>
            <a:r>
              <a:rPr lang="gl-ES" altLang="es-ES" dirty="0"/>
              <a:t> del alumno:</a:t>
            </a:r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sz="1400" dirty="0"/>
          </a:p>
          <a:p>
            <a:pPr marL="45085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sz="2000" dirty="0"/>
              <a:t>Cerca del docente.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sz="2000" dirty="0"/>
          </a:p>
          <a:p>
            <a:pPr marL="45085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sz="2000" dirty="0"/>
              <a:t>Rodeado de alumnado que </a:t>
            </a:r>
            <a:r>
              <a:rPr lang="gl-ES" altLang="es-ES" sz="2000" dirty="0" err="1"/>
              <a:t>pueda</a:t>
            </a:r>
            <a:r>
              <a:rPr lang="gl-ES" altLang="es-ES" sz="2000" dirty="0"/>
              <a:t> </a:t>
            </a:r>
            <a:r>
              <a:rPr lang="gl-ES" altLang="es-ES" sz="2000" dirty="0" err="1"/>
              <a:t>servirle</a:t>
            </a:r>
            <a:r>
              <a:rPr lang="gl-ES" altLang="es-ES" sz="2000" dirty="0"/>
              <a:t> de guía y modelo.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gl-ES" altLang="es-ES" sz="2000" dirty="0"/>
          </a:p>
          <a:p>
            <a:pPr marL="45085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gl-ES" altLang="es-ES" sz="2000" dirty="0"/>
              <a:t>Buscar una zona de interferencias mínimas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="" xmlns:a16="http://schemas.microsoft.com/office/drawing/2014/main" id="{436CF6C2-BE28-4477-9917-FDDE877A20AF}"/>
              </a:ext>
            </a:extLst>
          </p:cNvPr>
          <p:cNvSpPr/>
          <p:nvPr/>
        </p:nvSpPr>
        <p:spPr bwMode="auto">
          <a:xfrm>
            <a:off x="251520" y="1417638"/>
            <a:ext cx="4218881" cy="5323730"/>
          </a:xfrm>
          <a:prstGeom prst="roundRect">
            <a:avLst/>
          </a:prstGeom>
          <a:noFill/>
          <a:ln w="19050">
            <a:solidFill>
              <a:schemeClr val="accent5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="" xmlns:a16="http://schemas.microsoft.com/office/drawing/2014/main" id="{52D5763E-3FAD-46D2-9D5D-041718EAC7B1}"/>
              </a:ext>
            </a:extLst>
          </p:cNvPr>
          <p:cNvSpPr/>
          <p:nvPr/>
        </p:nvSpPr>
        <p:spPr bwMode="auto">
          <a:xfrm>
            <a:off x="4603070" y="1417638"/>
            <a:ext cx="4218881" cy="5323730"/>
          </a:xfrm>
          <a:prstGeom prst="roundRect">
            <a:avLst/>
          </a:prstGeom>
          <a:noFill/>
          <a:ln w="19050">
            <a:solidFill>
              <a:schemeClr val="accent5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="" xmlns:a16="http://schemas.microsoft.com/office/drawing/2014/main" id="{D0521302-D414-4068-853E-95FEE803CE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19088"/>
            <a:ext cx="8229600" cy="1054100"/>
          </a:xfrm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2116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b="1" dirty="0">
                <a:solidFill>
                  <a:schemeClr val="tx1"/>
                </a:solidFill>
              </a:rPr>
              <a:t> CORREGIR LA CONDUCTA INADECUADA EN EL AULA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5615364F-4DEB-42A3-8D16-EAD37B21229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8362950" cy="5511800"/>
          </a:xfrm>
          <a:ln/>
        </p:spPr>
        <p:txBody>
          <a:bodyPr/>
          <a:lstStyle/>
          <a:p>
            <a:pPr marL="431800" indent="-323850" algn="ctr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200" i="1" dirty="0"/>
              <a:t>Estableceremos las consecuencias de las conductas </a:t>
            </a:r>
            <a:r>
              <a:rPr lang="gl-ES" altLang="es-ES" sz="2200" i="1" dirty="0" err="1"/>
              <a:t>desajustadas</a:t>
            </a:r>
            <a:r>
              <a:rPr lang="gl-ES" altLang="es-ES" sz="2200" i="1" dirty="0"/>
              <a:t> en </a:t>
            </a:r>
            <a:r>
              <a:rPr lang="gl-ES" altLang="es-ES" sz="2200" b="1" i="1" dirty="0"/>
              <a:t>momentos en que no </a:t>
            </a:r>
            <a:r>
              <a:rPr lang="gl-ES" altLang="es-ES" sz="2200" b="1" i="1" dirty="0" err="1"/>
              <a:t>haya</a:t>
            </a:r>
            <a:r>
              <a:rPr lang="gl-ES" altLang="es-ES" sz="2200" b="1" i="1" dirty="0"/>
              <a:t> </a:t>
            </a:r>
            <a:r>
              <a:rPr lang="gl-ES" altLang="es-ES" sz="2200" b="1" i="1" dirty="0" err="1"/>
              <a:t>conflicto</a:t>
            </a:r>
            <a:r>
              <a:rPr lang="gl-ES" altLang="es-ES" sz="2200" i="1" dirty="0"/>
              <a:t>. </a:t>
            </a:r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sz="2200" dirty="0"/>
          </a:p>
          <a:p>
            <a:pPr marL="431800" indent="-323850"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200" dirty="0"/>
              <a:t>Para controlar la </a:t>
            </a:r>
            <a:r>
              <a:rPr lang="gl-ES" altLang="es-ES" sz="2200" b="1" dirty="0" err="1"/>
              <a:t>inquietud</a:t>
            </a:r>
            <a:r>
              <a:rPr lang="gl-ES" altLang="es-ES" sz="2200" b="1" dirty="0"/>
              <a:t> corporal</a:t>
            </a:r>
            <a:r>
              <a:rPr lang="gl-ES" altLang="es-ES" sz="2200" dirty="0"/>
              <a:t>...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200" dirty="0"/>
              <a:t>Medir </a:t>
            </a:r>
            <a:r>
              <a:rPr lang="gl-ES" altLang="es-ES" sz="2200" dirty="0" err="1"/>
              <a:t>cuánto</a:t>
            </a:r>
            <a:r>
              <a:rPr lang="gl-ES" altLang="es-ES" sz="2200" dirty="0"/>
              <a:t> </a:t>
            </a:r>
            <a:r>
              <a:rPr lang="gl-ES" altLang="es-ES" sz="2200" i="1" dirty="0" err="1"/>
              <a:t>tiempo</a:t>
            </a:r>
            <a:r>
              <a:rPr lang="gl-ES" altLang="es-ES" sz="2200" dirty="0"/>
              <a:t> </a:t>
            </a:r>
            <a:r>
              <a:rPr lang="gl-ES" altLang="es-ES" sz="2200" dirty="0" err="1"/>
              <a:t>puede</a:t>
            </a:r>
            <a:r>
              <a:rPr lang="gl-ES" altLang="es-ES" sz="2200" dirty="0"/>
              <a:t> permanece </a:t>
            </a:r>
            <a:r>
              <a:rPr lang="gl-ES" altLang="es-ES" sz="2200" dirty="0" err="1"/>
              <a:t>trabajando</a:t>
            </a:r>
            <a:r>
              <a:rPr lang="gl-ES" altLang="es-ES" sz="2200" dirty="0"/>
              <a:t> de forma concentrada.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200" i="1" dirty="0"/>
              <a:t>Permitir </a:t>
            </a:r>
            <a:r>
              <a:rPr lang="gl-ES" altLang="es-ES" sz="2200" i="1" dirty="0" err="1"/>
              <a:t>movimientos</a:t>
            </a:r>
            <a:r>
              <a:rPr lang="gl-ES" altLang="es-ES" sz="2200" i="1" dirty="0"/>
              <a:t> </a:t>
            </a:r>
            <a:r>
              <a:rPr lang="gl-ES" altLang="es-ES" sz="2200" i="1" dirty="0" err="1"/>
              <a:t>corporales</a:t>
            </a:r>
            <a:r>
              <a:rPr lang="gl-ES" altLang="es-ES" sz="2200" i="1" dirty="0"/>
              <a:t> </a:t>
            </a:r>
            <a:r>
              <a:rPr lang="gl-ES" altLang="es-ES" sz="2200" dirty="0"/>
              <a:t>que no </a:t>
            </a:r>
            <a:r>
              <a:rPr lang="gl-ES" altLang="es-ES" sz="2200" dirty="0" err="1"/>
              <a:t>sean</a:t>
            </a:r>
            <a:r>
              <a:rPr lang="gl-ES" altLang="es-ES" sz="2200" dirty="0"/>
              <a:t> perturbadores para la </a:t>
            </a:r>
            <a:r>
              <a:rPr lang="gl-ES" altLang="es-ES" sz="2200" dirty="0" err="1"/>
              <a:t>actividad</a:t>
            </a:r>
            <a:r>
              <a:rPr lang="gl-ES" altLang="es-ES" sz="2200" dirty="0"/>
              <a:t> principal.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200" dirty="0"/>
              <a:t>Permitir </a:t>
            </a:r>
            <a:r>
              <a:rPr lang="gl-ES" altLang="es-ES" sz="2200" i="1" dirty="0" err="1"/>
              <a:t>desplazamientos</a:t>
            </a:r>
            <a:r>
              <a:rPr lang="gl-ES" altLang="es-ES" sz="2200" i="1" dirty="0"/>
              <a:t> </a:t>
            </a:r>
            <a:r>
              <a:rPr lang="gl-ES" altLang="es-ES" sz="2200" i="1" dirty="0" err="1"/>
              <a:t>funcionales</a:t>
            </a:r>
            <a:r>
              <a:rPr lang="gl-ES" altLang="es-ES" sz="2200"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BAB9DF5E-2DFF-4B27-99BF-9E9749E00E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03" y="908720"/>
            <a:ext cx="8794193" cy="5249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397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="" xmlns:a16="http://schemas.microsoft.com/office/drawing/2014/main" id="{FA033B31-5187-4F5F-95A5-CD0AB64218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073" y="117376"/>
            <a:ext cx="4690183" cy="674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525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="" xmlns:a16="http://schemas.microsoft.com/office/drawing/2014/main" id="{097F2DEB-464A-4463-93B6-88ADC09200B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678656"/>
            <a:ext cx="7642225" cy="550068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sz="20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gl-ES" altLang="es-ES" sz="20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000" dirty="0"/>
              <a:t>Aprender a identificar las </a:t>
            </a:r>
            <a:r>
              <a:rPr lang="gl-ES" altLang="es-ES" sz="2000" i="1" dirty="0" err="1"/>
              <a:t>señales</a:t>
            </a:r>
            <a:r>
              <a:rPr lang="gl-ES" altLang="es-ES" sz="2000" dirty="0"/>
              <a:t> que anticipan </a:t>
            </a:r>
            <a:r>
              <a:rPr lang="gl-ES" altLang="es-ES" sz="2000" dirty="0" err="1"/>
              <a:t>comportamientos</a:t>
            </a:r>
            <a:r>
              <a:rPr lang="gl-ES" altLang="es-ES" sz="2000" dirty="0"/>
              <a:t> molestos.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000" dirty="0" err="1"/>
              <a:t>Aprovechar</a:t>
            </a:r>
            <a:r>
              <a:rPr lang="gl-ES" altLang="es-ES" sz="2000" dirty="0"/>
              <a:t> </a:t>
            </a:r>
            <a:r>
              <a:rPr lang="gl-ES" altLang="es-ES" sz="2000" i="1" dirty="0"/>
              <a:t>momentos clave </a:t>
            </a:r>
            <a:r>
              <a:rPr lang="gl-ES" altLang="es-ES" sz="2000" dirty="0"/>
              <a:t>de la rutina diaria.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gl-ES" altLang="es-ES" sz="2000" dirty="0"/>
              <a:t>Acordar con el alumno/a una </a:t>
            </a:r>
            <a:r>
              <a:rPr lang="gl-ES" altLang="es-ES" sz="2000" i="1" dirty="0" err="1"/>
              <a:t>señal</a:t>
            </a:r>
            <a:r>
              <a:rPr lang="gl-ES" altLang="es-ES" sz="2000" dirty="0"/>
              <a:t> que le </a:t>
            </a:r>
            <a:r>
              <a:rPr lang="gl-ES" altLang="es-ES" sz="2000" dirty="0" err="1"/>
              <a:t>ayude</a:t>
            </a:r>
            <a:r>
              <a:rPr lang="gl-ES" altLang="es-ES" sz="2000" dirty="0"/>
              <a:t> a reconducir </a:t>
            </a:r>
            <a:r>
              <a:rPr lang="gl-ES" altLang="es-ES" sz="2000" dirty="0" err="1"/>
              <a:t>su</a:t>
            </a:r>
            <a:r>
              <a:rPr lang="gl-ES" altLang="es-ES" sz="2000" dirty="0"/>
              <a:t> conducta </a:t>
            </a:r>
            <a:r>
              <a:rPr lang="gl-ES" altLang="es-ES" sz="2000" dirty="0" err="1"/>
              <a:t>sin</a:t>
            </a:r>
            <a:r>
              <a:rPr lang="gl-ES" altLang="es-ES" sz="2000" dirty="0"/>
              <a:t> </a:t>
            </a:r>
            <a:r>
              <a:rPr lang="gl-ES" altLang="es-ES" sz="2000" dirty="0" err="1"/>
              <a:t>necesidad</a:t>
            </a:r>
            <a:r>
              <a:rPr lang="gl-ES" altLang="es-ES" sz="2000" dirty="0"/>
              <a:t> de </a:t>
            </a:r>
            <a:r>
              <a:rPr lang="gl-ES" altLang="es-ES" sz="2000" dirty="0" err="1"/>
              <a:t>llamarle</a:t>
            </a:r>
            <a:r>
              <a:rPr lang="gl-ES" altLang="es-ES" sz="2000" dirty="0"/>
              <a:t> la atención.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gl-ES" altLang="es-ES" sz="2000" dirty="0" err="1"/>
              <a:t>Intervenir</a:t>
            </a:r>
            <a:r>
              <a:rPr lang="gl-ES" altLang="es-ES" sz="2000" dirty="0"/>
              <a:t> con el </a:t>
            </a:r>
            <a:r>
              <a:rPr lang="gl-ES" altLang="es-ES" sz="2000" i="1" dirty="0"/>
              <a:t>resto de </a:t>
            </a:r>
            <a:r>
              <a:rPr lang="gl-ES" altLang="es-ES" sz="2000" i="1" dirty="0" err="1"/>
              <a:t>compañeros</a:t>
            </a:r>
            <a:r>
              <a:rPr lang="gl-ES" altLang="es-ES" sz="2000" dirty="0"/>
              <a:t>: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gl-ES" altLang="es-ES" sz="1800" dirty="0"/>
              <a:t>Aceptar </a:t>
            </a:r>
            <a:r>
              <a:rPr lang="gl-ES" altLang="es-ES" sz="1800" dirty="0" err="1"/>
              <a:t>algunas</a:t>
            </a:r>
            <a:r>
              <a:rPr lang="gl-ES" altLang="es-ES" sz="1800" dirty="0"/>
              <a:t> </a:t>
            </a:r>
            <a:r>
              <a:rPr lang="gl-ES" altLang="es-ES" sz="1800" dirty="0" err="1"/>
              <a:t>intervenciones</a:t>
            </a:r>
            <a:r>
              <a:rPr lang="gl-ES" altLang="es-ES" sz="1800" dirty="0"/>
              <a:t> no adecuadas.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gl-ES" altLang="es-ES" sz="1800" dirty="0"/>
              <a:t>Evitar que lo imiten o animen a realizar </a:t>
            </a:r>
            <a:r>
              <a:rPr lang="gl-ES" altLang="es-ES" sz="1800" dirty="0" err="1"/>
              <a:t>movimientos</a:t>
            </a:r>
            <a:r>
              <a:rPr lang="gl-ES" altLang="es-ES" sz="1800" dirty="0"/>
              <a:t> inadecuados.</a:t>
            </a:r>
          </a:p>
          <a:p>
            <a:pPr marL="863600" lvl="1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gl-ES" altLang="es-ES" dirty="0"/>
          </a:p>
        </p:txBody>
      </p:sp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513D9CE5-8FF1-46F3-8739-19F6ED5BCC1A}"/>
              </a:ext>
            </a:extLst>
          </p:cNvPr>
          <p:cNvSpPr/>
          <p:nvPr/>
        </p:nvSpPr>
        <p:spPr>
          <a:xfrm>
            <a:off x="395536" y="476672"/>
            <a:ext cx="8244916" cy="435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gl-ES" altLang="es-ES" sz="2400" b="1" dirty="0">
                <a:solidFill>
                  <a:schemeClr val="tx1"/>
                </a:solidFill>
              </a:rPr>
              <a:t> CORREGIR LA CONDUCTA INADECUADA EN EL AULA</a:t>
            </a:r>
            <a:endParaRPr lang="es-E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B4973605-8557-42D0-8473-D39C7E19D2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10344"/>
            <a:ext cx="4329338" cy="623731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9D9C2503-E40F-4D3A-BE36-42560541F9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04664"/>
            <a:ext cx="4144689" cy="612745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C0383F17-903D-4D4D-9718-A0A5C5358D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0020"/>
            <a:ext cx="4487630" cy="649796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862445A8-B642-4C78-8668-8CB4ECA5B3E4}"/>
              </a:ext>
            </a:extLst>
          </p:cNvPr>
          <p:cNvSpPr txBox="1"/>
          <p:nvPr/>
        </p:nvSpPr>
        <p:spPr>
          <a:xfrm>
            <a:off x="5220072" y="1916832"/>
            <a:ext cx="3600400" cy="2926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Programar estrategias de “escape”, como…</a:t>
            </a:r>
          </a:p>
          <a:p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Limpiar el encerado.</a:t>
            </a:r>
          </a:p>
          <a:p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Ir al baño.</a:t>
            </a:r>
          </a:p>
          <a:p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Mandarle a hacer algún “recado”: fotocopias, pedir material, comunicar algo a otro docente…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="" xmlns:a16="http://schemas.microsoft.com/office/drawing/2014/main" id="{AB3726AB-1F52-43C0-83FD-E3B1741B088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19088"/>
            <a:ext cx="8229600" cy="1054100"/>
          </a:xfrm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21168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MEJORAR LAS HABILIDADES SOCIALES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00E681AC-A984-4A59-8F93-8CBC6A78EA1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8507288" cy="4435475"/>
          </a:xfrm>
          <a:ln/>
        </p:spPr>
        <p:txBody>
          <a:bodyPr/>
          <a:lstStyle/>
          <a:p>
            <a:pPr marL="457200" indent="-457200">
              <a:buFontTx/>
              <a:buChar char="-"/>
            </a:pPr>
            <a:r>
              <a:rPr lang="es-ES" dirty="0"/>
              <a:t>Dedicarle un tiempo en la rutina diaria a aprender sobre ellas: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Debatir situaciones imaginarias o reales.</a:t>
            </a:r>
          </a:p>
          <a:p>
            <a:pPr marL="457200" indent="-457200">
              <a:buFontTx/>
              <a:buChar char="-"/>
            </a:pPr>
            <a:r>
              <a:rPr lang="es-ES" dirty="0"/>
              <a:t>Ayudar a entender las señales del entorno: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Expresiones faciales y gestos.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Señales de peligro.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Alternativas de respuesta adecuadas.</a:t>
            </a:r>
          </a:p>
          <a:p>
            <a:pPr marL="457200" indent="-457200">
              <a:buFontTx/>
              <a:buChar char="-"/>
            </a:pPr>
            <a:r>
              <a:rPr lang="es-ES" dirty="0"/>
              <a:t>El aula como modelo: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Compromiso a la norma.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El profesor como guía/ejemplo a seguir.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>
            <a:extLst>
              <a:ext uri="{FF2B5EF4-FFF2-40B4-BE49-F238E27FC236}">
                <a16:creationId xmlns="" xmlns:a16="http://schemas.microsoft.com/office/drawing/2014/main" id="{D44B1702-0035-4453-AD76-84205DC9067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73430638"/>
              </p:ext>
            </p:extLst>
          </p:nvPr>
        </p:nvGraphicFramePr>
        <p:xfrm>
          <a:off x="827584" y="1412776"/>
          <a:ext cx="7704856" cy="5023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="" xmlns:a16="http://schemas.microsoft.com/office/drawing/2014/main" id="{777F8DCB-165D-43AA-81F9-E5C5814FA06E}"/>
              </a:ext>
            </a:extLst>
          </p:cNvPr>
          <p:cNvSpPr txBox="1"/>
          <p:nvPr/>
        </p:nvSpPr>
        <p:spPr>
          <a:xfrm>
            <a:off x="1835696" y="908720"/>
            <a:ext cx="6192688" cy="126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sz="1600" dirty="0"/>
              <a:t>Recordar frecuentemente la normativa.</a:t>
            </a:r>
          </a:p>
          <a:p>
            <a:pPr marL="285750" indent="-285750">
              <a:buFontTx/>
              <a:buChar char="-"/>
            </a:pPr>
            <a:r>
              <a:rPr lang="es-ES" sz="1600" dirty="0"/>
              <a:t>Ser constante y firme en su aplicación.</a:t>
            </a:r>
          </a:p>
          <a:p>
            <a:pPr marL="285750" indent="-285750">
              <a:buFontTx/>
              <a:buChar char="-"/>
            </a:pPr>
            <a:r>
              <a:rPr lang="es-ES" sz="1600" dirty="0"/>
              <a:t>Posibilitarle indicaciones/consejos/advertencias que guíen su conducta.</a:t>
            </a:r>
          </a:p>
          <a:p>
            <a:pPr marL="285750" indent="-285750">
              <a:buFontTx/>
              <a:buChar char="-"/>
            </a:pPr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="" xmlns:a16="http://schemas.microsoft.com/office/drawing/2014/main" id="{A10E06C2-89E8-4910-B64F-B80BCF1384B5}"/>
              </a:ext>
            </a:extLst>
          </p:cNvPr>
          <p:cNvSpPr txBox="1"/>
          <p:nvPr/>
        </p:nvSpPr>
        <p:spPr>
          <a:xfrm>
            <a:off x="3059832" y="5363167"/>
            <a:ext cx="5688632" cy="1494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sz="1600" dirty="0"/>
              <a:t>Prever diferentes vías de solución a un mismo problema. </a:t>
            </a:r>
          </a:p>
          <a:p>
            <a:pPr marL="285750" indent="-285750">
              <a:buFontTx/>
              <a:buChar char="-"/>
            </a:pPr>
            <a:r>
              <a:rPr lang="es-ES" sz="1600" dirty="0"/>
              <a:t>Mediar entre el alumnado, entrenándoles en la resolución autónoma de los conflictos.</a:t>
            </a:r>
          </a:p>
          <a:p>
            <a:pPr marL="285750" indent="-285750">
              <a:buFontTx/>
              <a:buChar char="-"/>
            </a:pPr>
            <a:r>
              <a:rPr lang="es-ES" sz="1600" dirty="0"/>
              <a:t>Mayor supervisión en las situaciones menos estructuradas (recreo, salidas, desplazamientos…)</a:t>
            </a:r>
          </a:p>
          <a:p>
            <a:endParaRPr lang="es-ES" dirty="0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="" xmlns:a16="http://schemas.microsoft.com/office/drawing/2014/main" id="{3E205B7C-1FFE-41DF-AAB4-8D17467C3D12}"/>
              </a:ext>
            </a:extLst>
          </p:cNvPr>
          <p:cNvSpPr/>
          <p:nvPr/>
        </p:nvSpPr>
        <p:spPr bwMode="auto">
          <a:xfrm>
            <a:off x="2627784" y="5324498"/>
            <a:ext cx="6408712" cy="1368152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="" xmlns:a16="http://schemas.microsoft.com/office/drawing/2014/main" id="{EDB98A4E-E641-4C95-BAB2-1CEE742C0BD7}"/>
              </a:ext>
            </a:extLst>
          </p:cNvPr>
          <p:cNvSpPr/>
          <p:nvPr/>
        </p:nvSpPr>
        <p:spPr bwMode="auto">
          <a:xfrm>
            <a:off x="1772072" y="845096"/>
            <a:ext cx="6408712" cy="1368152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="" xmlns:a16="http://schemas.microsoft.com/office/drawing/2014/main" id="{42A95816-B016-4B22-A513-F8DA8FE8539A}"/>
              </a:ext>
            </a:extLst>
          </p:cNvPr>
          <p:cNvCxnSpPr>
            <a:cxnSpLocks/>
          </p:cNvCxnSpPr>
          <p:nvPr/>
        </p:nvCxnSpPr>
        <p:spPr bwMode="auto">
          <a:xfrm>
            <a:off x="4067944" y="2213248"/>
            <a:ext cx="0" cy="351656"/>
          </a:xfrm>
          <a:prstGeom prst="line">
            <a:avLst/>
          </a:prstGeom>
          <a:ln w="12700"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="" xmlns:a16="http://schemas.microsoft.com/office/drawing/2014/main" id="{58EF95EF-0EF4-4774-90FF-CE7E3509BA23}"/>
              </a:ext>
            </a:extLst>
          </p:cNvPr>
          <p:cNvCxnSpPr>
            <a:cxnSpLocks/>
          </p:cNvCxnSpPr>
          <p:nvPr/>
        </p:nvCxnSpPr>
        <p:spPr bwMode="auto">
          <a:xfrm>
            <a:off x="5904148" y="5085184"/>
            <a:ext cx="0" cy="239314"/>
          </a:xfrm>
          <a:prstGeom prst="line">
            <a:avLst/>
          </a:prstGeom>
          <a:ln w="12700"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9112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="" xmlns:a16="http://schemas.microsoft.com/office/drawing/2014/main" id="{2F87A84B-44F8-4B67-916A-4FB0914FC56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548681"/>
            <a:ext cx="8363272" cy="5491758"/>
          </a:xfrm>
          <a:ln/>
        </p:spPr>
        <p:txBody>
          <a:bodyPr/>
          <a:lstStyle/>
          <a:p>
            <a:r>
              <a:rPr lang="es-ES" b="1" dirty="0"/>
              <a:t>Aumentar su capacidad de reflexión:</a:t>
            </a:r>
            <a:endParaRPr lang="es-ES" dirty="0"/>
          </a:p>
          <a:p>
            <a:pPr marL="457200" indent="-457200">
              <a:buFontTx/>
              <a:buChar char="-"/>
            </a:pPr>
            <a:r>
              <a:rPr lang="es-ES" sz="2400" dirty="0"/>
              <a:t>Pedirle que piense en voz alta para ayudarle a generar el lenguaje interno de control.</a:t>
            </a:r>
          </a:p>
          <a:p>
            <a:pPr marL="0" indent="0"/>
            <a:endParaRPr lang="es-ES" sz="2400" dirty="0"/>
          </a:p>
          <a:p>
            <a:pPr marL="457200" indent="-457200">
              <a:buFontTx/>
              <a:buChar char="-"/>
            </a:pPr>
            <a:r>
              <a:rPr lang="es-ES" sz="2400" dirty="0"/>
              <a:t>Crearemos un espacio en el aula para este fin.</a:t>
            </a:r>
          </a:p>
          <a:p>
            <a:pPr marL="0" indent="0"/>
            <a:endParaRPr lang="es-ES" sz="2400" dirty="0"/>
          </a:p>
          <a:p>
            <a:pPr marL="457200" indent="-457200">
              <a:buFontTx/>
              <a:buChar char="-"/>
            </a:pPr>
            <a:r>
              <a:rPr lang="es-ES" sz="2400" dirty="0"/>
              <a:t>Seleccionaremos con el alumno conductas específicas que queremos mejorar.</a:t>
            </a:r>
          </a:p>
          <a:p>
            <a:pPr marL="0" indent="0"/>
            <a:endParaRPr lang="es-ES" sz="2400" dirty="0"/>
          </a:p>
          <a:p>
            <a:pPr marL="457200" indent="-457200">
              <a:buFontTx/>
              <a:buChar char="-"/>
            </a:pPr>
            <a:r>
              <a:rPr lang="es-ES" sz="2400" b="1" dirty="0"/>
              <a:t>¡Atención!: </a:t>
            </a:r>
            <a:r>
              <a:rPr lang="es-ES" sz="2400" dirty="0"/>
              <a:t>Sustituir el verbo SER por el verbo ESTAR: </a:t>
            </a:r>
            <a:r>
              <a:rPr lang="es-ES" sz="2400" i="1" dirty="0"/>
              <a:t>no es lo mismo decir “soy despistado” que “estoy despistado”.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>
            <a:extLst>
              <a:ext uri="{FF2B5EF4-FFF2-40B4-BE49-F238E27FC236}">
                <a16:creationId xmlns="" xmlns:a16="http://schemas.microsoft.com/office/drawing/2014/main" id="{3AB0E9C2-F656-4688-8189-53781CA2BB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3250" cy="1136650"/>
          </a:xfrm>
          <a:ln/>
        </p:spPr>
        <p:txBody>
          <a:bodyPr/>
          <a:lstStyle/>
          <a:p>
            <a:pPr algn="ctr"/>
            <a:r>
              <a:rPr lang="es-ES" sz="3200" b="1" dirty="0">
                <a:solidFill>
                  <a:schemeClr val="tx1"/>
                </a:solidFill>
              </a:rPr>
              <a:t>NO LO OLVIDEMOS: LA IMPORTANCIA DE LA FAMILIA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E871DED8-68C8-4154-86B6-4A5ED51AF7D7}"/>
              </a:ext>
            </a:extLst>
          </p:cNvPr>
          <p:cNvSpPr txBox="1"/>
          <p:nvPr/>
        </p:nvSpPr>
        <p:spPr>
          <a:xfrm>
            <a:off x="827584" y="1772816"/>
            <a:ext cx="7992888" cy="4729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dirty="0"/>
              <a:t>Importancia de la comunicación:</a:t>
            </a:r>
          </a:p>
          <a:p>
            <a:endParaRPr lang="es-ES" dirty="0"/>
          </a:p>
          <a:p>
            <a:pPr marL="1028700" lvl="1">
              <a:buFontTx/>
              <a:buChar char="-"/>
            </a:pPr>
            <a:r>
              <a:rPr lang="es-ES" dirty="0"/>
              <a:t>Nos informan del estado anímico del </a:t>
            </a:r>
            <a:r>
              <a:rPr lang="es-ES" dirty="0" err="1"/>
              <a:t>niñ</a:t>
            </a:r>
            <a:r>
              <a:rPr lang="es-ES" dirty="0"/>
              <a:t>@, sus progresos y preocupaciones. </a:t>
            </a:r>
          </a:p>
          <a:p>
            <a:pPr marL="1028700" lvl="1">
              <a:buFontTx/>
              <a:buChar char="-"/>
            </a:pPr>
            <a:r>
              <a:rPr lang="es-ES" dirty="0"/>
              <a:t>Fijaremos con ellas unos objetivos comunes que revisaremos periódicamente.</a:t>
            </a:r>
          </a:p>
          <a:p>
            <a:pPr marL="1028700" lvl="1">
              <a:buFontTx/>
              <a:buChar char="-"/>
            </a:pPr>
            <a:r>
              <a:rPr lang="es-ES" dirty="0"/>
              <a:t>Estableceremos formas de intervención: todas las propuestas y medidas que se tomen tendrán continuidad aula-hogar.</a:t>
            </a:r>
          </a:p>
          <a:p>
            <a:endParaRPr lang="es-ES" dirty="0"/>
          </a:p>
          <a:p>
            <a:pPr marL="342900" indent="-285750">
              <a:buFontTx/>
              <a:buChar char="-"/>
            </a:pPr>
            <a:r>
              <a:rPr lang="es-ES" dirty="0"/>
              <a:t>Algunos aspectos que debemos recalcar:</a:t>
            </a:r>
          </a:p>
          <a:p>
            <a:pPr marL="1085850" lvl="1">
              <a:buFontTx/>
              <a:buChar char="-"/>
            </a:pPr>
            <a:r>
              <a:rPr lang="es-ES" dirty="0"/>
              <a:t>Constancia en las normas y disciplinas del hogar: las rutinas son indispensables.</a:t>
            </a:r>
          </a:p>
          <a:p>
            <a:pPr marL="1085850" lvl="1">
              <a:buFontTx/>
              <a:buChar char="-"/>
            </a:pPr>
            <a:r>
              <a:rPr lang="es-ES" dirty="0"/>
              <a:t>La zona de estudio y trabajo en casa: pautas para su organización.</a:t>
            </a:r>
          </a:p>
          <a:p>
            <a:pPr marL="1085850" lvl="1">
              <a:buFontTx/>
              <a:buChar char="-"/>
            </a:pPr>
            <a:r>
              <a:rPr lang="es-ES" dirty="0"/>
              <a:t>La gestión de las tareas escolares: tiempos de trabajo y descanso.</a:t>
            </a:r>
          </a:p>
          <a:p>
            <a:pPr marL="1085850" lvl="1">
              <a:buFontTx/>
              <a:buChar char="-"/>
            </a:pPr>
            <a:r>
              <a:rPr lang="es-ES" dirty="0"/>
              <a:t>Recalcar la importancia de un lenguaje positivo en la formación del autoconcepto.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C85B957-7253-46B6-8B1D-FD39C4BE0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En su espacio personal…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D324471-0D3C-4532-B2F7-48A9B824AE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8579296" cy="4524375"/>
          </a:xfrm>
        </p:spPr>
        <p:txBody>
          <a:bodyPr/>
          <a:lstStyle/>
          <a:p>
            <a:pPr marL="457200" indent="-457200">
              <a:buFontTx/>
              <a:buChar char="-"/>
            </a:pPr>
            <a:r>
              <a:rPr lang="es-ES" sz="2800" dirty="0"/>
              <a:t>Tendrá la menor cantidad de materiales posible. Cuanto más sencillos, ¡mejor! (tipo de estuche y material escolar, archivador y carpeta).</a:t>
            </a:r>
          </a:p>
          <a:p>
            <a:pPr marL="457200" indent="-457200">
              <a:buFontTx/>
              <a:buChar char="-"/>
            </a:pPr>
            <a:r>
              <a:rPr lang="es-ES" sz="2800" dirty="0"/>
              <a:t>Ayudémosle a organizarse: uso de etiquetas, localización cercana de la papelera/perchero…</a:t>
            </a:r>
          </a:p>
          <a:p>
            <a:pPr marL="457200" indent="-457200">
              <a:buFontTx/>
              <a:buChar char="-"/>
            </a:pPr>
            <a:r>
              <a:rPr lang="es-ES" sz="2800" dirty="0"/>
              <a:t>Reforcemos al comienzo y final de cada clase una rutina de recogida y limpieza del espacio. </a:t>
            </a:r>
          </a:p>
          <a:p>
            <a:pPr marL="1714500" lvl="3" indent="-457200">
              <a:buFontTx/>
              <a:buChar char="-"/>
            </a:pPr>
            <a:r>
              <a:rPr lang="es-ES" dirty="0"/>
              <a:t>Reduciremos su tensión.</a:t>
            </a:r>
          </a:p>
          <a:p>
            <a:pPr marL="1714500" lvl="3" indent="-457200">
              <a:buFontTx/>
              <a:buChar char="-"/>
            </a:pPr>
            <a:r>
              <a:rPr lang="es-ES" dirty="0"/>
              <a:t>Evitaremos futuros “despistes”.</a:t>
            </a:r>
          </a:p>
          <a:p>
            <a:pPr marL="1714500" lvl="3" indent="-457200">
              <a:buFontTx/>
              <a:buChar char="-"/>
            </a:pPr>
            <a:r>
              <a:rPr lang="es-ES" dirty="0"/>
              <a:t>Facilitaremos que sea más organizado.</a:t>
            </a:r>
          </a:p>
        </p:txBody>
      </p:sp>
    </p:spTree>
    <p:extLst>
      <p:ext uri="{BB962C8B-B14F-4D97-AF65-F5344CB8AC3E}">
        <p14:creationId xmlns:p14="http://schemas.microsoft.com/office/powerpoint/2010/main" val="30742649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C8ACCD0-37AE-4B05-A43C-45E03CE72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NO LO OLVIDEMOS: LA IMPORTANCIA DE LA FAMILIA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4E30E9EE-E510-4846-8B9A-7293678765FA}"/>
              </a:ext>
            </a:extLst>
          </p:cNvPr>
          <p:cNvSpPr txBox="1"/>
          <p:nvPr/>
        </p:nvSpPr>
        <p:spPr>
          <a:xfrm>
            <a:off x="683568" y="1772816"/>
            <a:ext cx="8221662" cy="4214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Además, desde el centro podemos aportar sensaciones de COMUNIDAD, INFORMACIÓN y APOYO:</a:t>
            </a:r>
          </a:p>
          <a:p>
            <a:endParaRPr lang="es-ES" dirty="0"/>
          </a:p>
          <a:p>
            <a:r>
              <a:rPr lang="es-ES" b="1" dirty="0"/>
              <a:t>	- 	Escuelas para padres</a:t>
            </a:r>
          </a:p>
          <a:p>
            <a:endParaRPr lang="es-ES" dirty="0"/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dirty="0"/>
              <a:t>	Espacios para el diálogo y la interacción.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dirty="0"/>
              <a:t>	Compartir recursos, ideas y pautas.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dirty="0"/>
              <a:t>     Aportar tranquilidad a las familias: no están solos.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dirty="0"/>
              <a:t>     Factores emocionales: estrés, culpabilidad, aislamiento, conflictos familiares, desbordamiento...</a:t>
            </a:r>
          </a:p>
          <a:p>
            <a:endParaRPr lang="es-ES" dirty="0"/>
          </a:p>
          <a:p>
            <a:pPr marL="1028700" lvl="1">
              <a:buFontTx/>
              <a:buChar char="-"/>
            </a:pPr>
            <a:r>
              <a:rPr lang="es-ES" b="1" dirty="0"/>
              <a:t>Realización de actividades y talleres en horario lectivo.</a:t>
            </a:r>
          </a:p>
          <a:p>
            <a:endParaRPr lang="es-ES" b="1" dirty="0"/>
          </a:p>
          <a:p>
            <a:pPr marL="1028700" lvl="1">
              <a:buFontTx/>
              <a:buChar char="-"/>
            </a:pPr>
            <a:r>
              <a:rPr lang="es-ES" b="1" dirty="0"/>
              <a:t>Aportar recursos y materiales específicos para trabajar en casa.</a:t>
            </a:r>
          </a:p>
          <a:p>
            <a:endParaRPr lang="es-ES" b="1" dirty="0"/>
          </a:p>
          <a:p>
            <a:pPr lvl="1" indent="0"/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5564297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AB382E0-DEED-4CE1-9D7F-B2C48B7AD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BI</a:t>
            </a:r>
            <a:r>
              <a:rPr lang="es-ES" b="1" dirty="0">
                <a:solidFill>
                  <a:schemeClr val="tx1"/>
                </a:solidFill>
              </a:rPr>
              <a:t>BIBLIOGRAFÍA AVANZADA: </a:t>
            </a:r>
            <a:endParaRPr lang="es-ES" b="1" dirty="0"/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ACD4E3EB-E70D-4563-A9A3-C6B48B9BB1D2}"/>
              </a:ext>
            </a:extLst>
          </p:cNvPr>
          <p:cNvSpPr txBox="1"/>
          <p:nvPr/>
        </p:nvSpPr>
        <p:spPr>
          <a:xfrm>
            <a:off x="457200" y="1268760"/>
            <a:ext cx="7787208" cy="4499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28750" lvl="2">
              <a:buFontTx/>
              <a:buChar char="-"/>
            </a:pPr>
            <a:r>
              <a:rPr lang="es-ES" sz="1100" dirty="0" err="1"/>
              <a:t>Orjales</a:t>
            </a:r>
            <a:r>
              <a:rPr lang="es-ES" sz="1100" dirty="0"/>
              <a:t> </a:t>
            </a:r>
            <a:r>
              <a:rPr lang="es-ES" sz="1100" dirty="0" err="1"/>
              <a:t>Villar,I</a:t>
            </a:r>
            <a:r>
              <a:rPr lang="es-ES" sz="1100" i="1" dirty="0"/>
              <a:t>. (</a:t>
            </a:r>
            <a:r>
              <a:rPr lang="es-ES" sz="1100" dirty="0"/>
              <a:t>2002</a:t>
            </a:r>
            <a:r>
              <a:rPr lang="es-ES" sz="1100" i="1" dirty="0"/>
              <a:t>): Déficit de Atención con Hiperactividad. Manual para padres y educadores</a:t>
            </a:r>
            <a:r>
              <a:rPr lang="es-ES" sz="1100" dirty="0"/>
              <a:t>. CEPE S.L. (Ciencias de la Educación Preescolar y Especial).</a:t>
            </a:r>
          </a:p>
          <a:p>
            <a:pPr marL="1200150" lvl="2" indent="0"/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/>
              <a:t> Greene, R.W. (2001): </a:t>
            </a:r>
            <a:r>
              <a:rPr lang="es-ES" sz="1100" i="1" dirty="0"/>
              <a:t>El niño insoportable</a:t>
            </a:r>
            <a:r>
              <a:rPr lang="es-ES" sz="1100" dirty="0"/>
              <a:t>. Ediciones Medici.</a:t>
            </a:r>
          </a:p>
          <a:p>
            <a:pPr marL="1200150" lvl="2" indent="0"/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/>
              <a:t>Barkley, R</a:t>
            </a:r>
            <a:r>
              <a:rPr lang="es-ES" sz="1100" i="1" dirty="0"/>
              <a:t>. (</a:t>
            </a:r>
            <a:r>
              <a:rPr lang="es-ES" sz="1100" dirty="0"/>
              <a:t>1999</a:t>
            </a:r>
            <a:r>
              <a:rPr lang="es-ES" sz="1100" i="1" dirty="0"/>
              <a:t>): Niños hiperactivos. Cómo comprender y atender sus necesidades </a:t>
            </a:r>
            <a:r>
              <a:rPr lang="es-ES" sz="1100" i="1" dirty="0" err="1"/>
              <a:t>especiales</a:t>
            </a:r>
            <a:r>
              <a:rPr lang="es-ES" sz="1100" dirty="0" err="1"/>
              <a:t>.Ediciones</a:t>
            </a:r>
            <a:r>
              <a:rPr lang="es-ES" sz="1100" dirty="0"/>
              <a:t> Paidós. </a:t>
            </a:r>
          </a:p>
          <a:p>
            <a:pPr marL="1428750" lvl="2">
              <a:buFontTx/>
              <a:buChar char="-"/>
            </a:pPr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/>
              <a:t>Taylor, E. (1998): </a:t>
            </a:r>
            <a:r>
              <a:rPr lang="es-ES" sz="1100" i="1" dirty="0"/>
              <a:t>El niño hiperactivo</a:t>
            </a:r>
            <a:r>
              <a:rPr lang="es-ES" sz="1100" dirty="0"/>
              <a:t>. Editorial EDAF.</a:t>
            </a:r>
          </a:p>
          <a:p>
            <a:pPr marL="1428750" lvl="2">
              <a:buFontTx/>
              <a:buChar char="-"/>
            </a:pPr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 err="1"/>
              <a:t>Polaino</a:t>
            </a:r>
            <a:r>
              <a:rPr lang="es-ES" sz="1100" dirty="0"/>
              <a:t>-Lorente A, </a:t>
            </a:r>
            <a:r>
              <a:rPr lang="es-ES" sz="1100" dirty="0" err="1"/>
              <a:t>Avila</a:t>
            </a:r>
            <a:r>
              <a:rPr lang="es-ES" sz="1100" dirty="0"/>
              <a:t> C. (2000):</a:t>
            </a:r>
            <a:r>
              <a:rPr lang="es-ES" sz="1100" i="1" dirty="0"/>
              <a:t>Cómo vivir con un niño (a) hiperactivo (a). </a:t>
            </a:r>
            <a:r>
              <a:rPr lang="es-ES" sz="1100" dirty="0"/>
              <a:t>Madrid: Narcea.</a:t>
            </a:r>
          </a:p>
          <a:p>
            <a:pPr marL="1428750" lvl="2">
              <a:buFontTx/>
              <a:buChar char="-"/>
            </a:pPr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/>
              <a:t> </a:t>
            </a:r>
            <a:r>
              <a:rPr lang="es-ES" sz="1100" dirty="0" err="1"/>
              <a:t>Polaino</a:t>
            </a:r>
            <a:r>
              <a:rPr lang="es-ES" sz="1100" dirty="0"/>
              <a:t>-Lorente A (editor</a:t>
            </a:r>
            <a:r>
              <a:rPr lang="es-ES" sz="1100" i="1" dirty="0"/>
              <a:t>).(1997) Manual de hiperactividad infantil</a:t>
            </a:r>
            <a:r>
              <a:rPr lang="es-ES" sz="1100" dirty="0"/>
              <a:t>. Madrid: Unión Editorial.</a:t>
            </a:r>
          </a:p>
          <a:p>
            <a:pPr marL="1428750" lvl="2">
              <a:buFontTx/>
              <a:buChar char="-"/>
            </a:pPr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/>
              <a:t>García Pérez EM.(1997) </a:t>
            </a:r>
            <a:r>
              <a:rPr lang="es-ES" sz="1100" i="1" dirty="0"/>
              <a:t>¡Soy hiperactivo-a! ¿Qué puedo </a:t>
            </a:r>
            <a:r>
              <a:rPr lang="es-ES" sz="1100" i="1" dirty="0" err="1"/>
              <a:t>hacer?</a:t>
            </a:r>
            <a:r>
              <a:rPr lang="es-ES" sz="1100" dirty="0" err="1"/>
              <a:t>Cruces-Baracaldo</a:t>
            </a:r>
            <a:r>
              <a:rPr lang="es-ES" sz="1100" dirty="0"/>
              <a:t>: COHS. </a:t>
            </a:r>
          </a:p>
          <a:p>
            <a:pPr marL="1428750" lvl="2">
              <a:buFontTx/>
              <a:buChar char="-"/>
            </a:pPr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 err="1"/>
              <a:t>Bauermeister</a:t>
            </a:r>
            <a:r>
              <a:rPr lang="es-ES" sz="1100" dirty="0"/>
              <a:t> JJ. (2002): </a:t>
            </a:r>
            <a:r>
              <a:rPr lang="es-ES" sz="1100" i="1" dirty="0"/>
              <a:t>Hiperactivo, impulsivo, distraído ¿me conoces? </a:t>
            </a:r>
            <a:r>
              <a:rPr lang="es-ES" sz="1100" dirty="0" err="1"/>
              <a:t>CrucesBaracaldo</a:t>
            </a:r>
            <a:r>
              <a:rPr lang="es-ES" sz="1100" dirty="0"/>
              <a:t>: COHS.</a:t>
            </a:r>
          </a:p>
          <a:p>
            <a:pPr marL="1428750" lvl="2">
              <a:buFontTx/>
              <a:buChar char="-"/>
            </a:pPr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/>
              <a:t>García Pérez EM, </a:t>
            </a:r>
            <a:r>
              <a:rPr lang="es-ES" sz="1100" dirty="0" err="1"/>
              <a:t>Magaz</a:t>
            </a:r>
            <a:r>
              <a:rPr lang="es-ES" sz="1100" dirty="0"/>
              <a:t> A</a:t>
            </a:r>
            <a:r>
              <a:rPr lang="es-ES" sz="1100" i="1" dirty="0"/>
              <a:t>.(2003): Hiperactividad. Guía para profesores. </a:t>
            </a:r>
            <a:r>
              <a:rPr lang="es-ES" sz="1100" dirty="0" err="1"/>
              <a:t>CrucesBaracaldo</a:t>
            </a:r>
            <a:r>
              <a:rPr lang="es-ES" sz="1100" dirty="0"/>
              <a:t>: COHS. </a:t>
            </a:r>
          </a:p>
          <a:p>
            <a:pPr marL="1200150" lvl="2" indent="0"/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/>
              <a:t> </a:t>
            </a:r>
            <a:r>
              <a:rPr lang="es-ES" sz="1100" dirty="0" err="1"/>
              <a:t>Orjales</a:t>
            </a:r>
            <a:r>
              <a:rPr lang="es-ES" sz="1100" dirty="0"/>
              <a:t> Villar. I. </a:t>
            </a:r>
            <a:r>
              <a:rPr lang="es-ES" sz="1100" dirty="0" err="1"/>
              <a:t>Polaino</a:t>
            </a:r>
            <a:r>
              <a:rPr lang="es-ES" sz="1100" dirty="0"/>
              <a:t> Lorente, A (2002):</a:t>
            </a:r>
            <a:r>
              <a:rPr lang="es-ES" sz="1100" i="1" dirty="0"/>
              <a:t>. Programas de intervención cognitivo-conductual para niños con Déficit de Atención con Hiperactividad.</a:t>
            </a:r>
            <a:r>
              <a:rPr lang="es-ES" sz="1100" dirty="0"/>
              <a:t> CEPE S.L. (Ciencias de la Educación Preescolar y Especial).</a:t>
            </a:r>
          </a:p>
          <a:p>
            <a:pPr marL="1428750" lvl="2">
              <a:buFontTx/>
              <a:buChar char="-"/>
            </a:pPr>
            <a:endParaRPr lang="es-ES" sz="1100" dirty="0"/>
          </a:p>
          <a:p>
            <a:pPr marL="1428750" lvl="2">
              <a:buFontTx/>
              <a:buChar char="-"/>
            </a:pPr>
            <a:r>
              <a:rPr lang="es-ES" sz="1100" dirty="0"/>
              <a:t>Valadez Sierra, </a:t>
            </a:r>
            <a:r>
              <a:rPr lang="es-ES" sz="1100" dirty="0" err="1"/>
              <a:t>Mª</a:t>
            </a:r>
            <a:r>
              <a:rPr lang="es-ES" sz="1100" dirty="0"/>
              <a:t> D. (2014): </a:t>
            </a:r>
            <a:r>
              <a:rPr lang="es-ES" sz="1100" i="1" dirty="0"/>
              <a:t>PROGRAMA DE INTERVENCION EDUCATIVA PARA NIÑOS CON TDAH </a:t>
            </a:r>
            <a:r>
              <a:rPr lang="es-ES" sz="1100" dirty="0"/>
              <a:t>. MANUAL MODERNO.</a:t>
            </a:r>
          </a:p>
          <a:p>
            <a:pPr marL="1200150" lvl="2" indent="0"/>
            <a:endParaRPr lang="es-ES" sz="1100" dirty="0"/>
          </a:p>
        </p:txBody>
      </p:sp>
    </p:spTree>
    <p:extLst>
      <p:ext uri="{BB962C8B-B14F-4D97-AF65-F5344CB8AC3E}">
        <p14:creationId xmlns:p14="http://schemas.microsoft.com/office/powerpoint/2010/main" val="18969444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E3BBEC1-EC3E-4CEC-951C-B01106549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RECURSOS EDUCATIVOS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7A913678-535F-4B1E-9DFE-585E6D3E54AC}"/>
              </a:ext>
            </a:extLst>
          </p:cNvPr>
          <p:cNvSpPr txBox="1"/>
          <p:nvPr/>
        </p:nvSpPr>
        <p:spPr>
          <a:xfrm>
            <a:off x="395536" y="1268760"/>
            <a:ext cx="7848872" cy="65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RECURSOS WEB:</a:t>
            </a:r>
          </a:p>
          <a:p>
            <a:endParaRPr lang="es-ES" sz="1200" dirty="0"/>
          </a:p>
          <a:p>
            <a:r>
              <a:rPr lang="es-ES" sz="12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www.orientacionandujar.es</a:t>
            </a:r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s-ES" sz="12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www.recursos.educarex.es/pdf/recursosdiversidadDGCEE/guiahiper.pdf</a:t>
            </a:r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E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s-ES" dirty="0"/>
              <a:t>BLOGS DE INTERÉS:</a:t>
            </a:r>
          </a:p>
          <a:p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s-ES" sz="12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www.ite.educación.es/formación/materiales/186/cd/</a:t>
            </a:r>
            <a:r>
              <a:rPr lang="es-ES" sz="1200" dirty="0" err="1">
                <a:solidFill>
                  <a:schemeClr val="accent2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index</a:t>
            </a:r>
            <a:r>
              <a:rPr lang="es-ES" sz="12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s-ES" sz="1200" dirty="0" err="1">
                <a:solidFill>
                  <a:schemeClr val="accent2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html</a:t>
            </a:r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s-ES" sz="12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www.mistdahfavoritas.blogspot.com.es</a:t>
            </a:r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E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s-ES" dirty="0"/>
              <a:t>FUNDACIÓN INGADA:</a:t>
            </a:r>
          </a:p>
          <a:p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s-ES" sz="12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www.funcacioningada.net</a:t>
            </a:r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E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Guía de técnicas de estudio para alumnado TDAH: </a:t>
            </a:r>
            <a:r>
              <a:rPr lang="es-ES" sz="12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7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https://www.fundacioningada.net/presentacion_guia_apoyo_estudio_es.html</a:t>
            </a:r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Guía de asesoramiento familiar:</a:t>
            </a:r>
          </a:p>
          <a:p>
            <a:r>
              <a:rPr lang="es-ES" sz="12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8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	https://www.fundacioningada.net/index.php?V_dir=MSC&amp;V_mod=download&amp;f=2018-6/13-10-44-27.admin.guia_asesoramiento_familiar_gal.pdf</a:t>
            </a:r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Guía La buena vida:</a:t>
            </a:r>
          </a:p>
          <a:p>
            <a:r>
              <a:rPr lang="es-ES" sz="12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9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	https://www.fundacioningada.net/index.php?V_dir=MSC&amp;V_mod=download&amp;f=2018-6/12-13-9-58.admin.Guia_La_Buena_Vida.pdf</a:t>
            </a:r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0161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="" xmlns:a16="http://schemas.microsoft.com/office/drawing/2014/main" id="{DC1381DA-674F-448A-BD7A-91CE7001818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76931" y="188640"/>
            <a:ext cx="8229600" cy="1300162"/>
          </a:xfrm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2116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/>
              <a:t>m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A55CA1FD-3099-4AC0-BCF4-B46CC0B9F97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1268760"/>
            <a:ext cx="8856984" cy="5589240"/>
          </a:xfrm>
          <a:ln/>
        </p:spPr>
        <p:txBody>
          <a:bodyPr/>
          <a:lstStyle/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/>
              <a:t>Facilitaremos la existencia de diferentes </a:t>
            </a:r>
            <a:r>
              <a:rPr lang="gl-ES" altLang="es-ES" sz="2800" dirty="0" err="1"/>
              <a:t>espacios</a:t>
            </a:r>
            <a:r>
              <a:rPr lang="gl-ES" altLang="es-ES" sz="2800" dirty="0"/>
              <a:t> para el </a:t>
            </a:r>
            <a:r>
              <a:rPr lang="gl-ES" altLang="es-ES" sz="2800" dirty="0" err="1"/>
              <a:t>trabajo</a:t>
            </a:r>
            <a:r>
              <a:rPr lang="gl-ES" altLang="es-ES" sz="2800" dirty="0"/>
              <a:t>: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1800" dirty="0"/>
              <a:t>Zonas de </a:t>
            </a:r>
            <a:r>
              <a:rPr lang="gl-ES" altLang="es-ES" sz="1800" dirty="0" err="1"/>
              <a:t>trabajo</a:t>
            </a:r>
            <a:r>
              <a:rPr lang="gl-ES" altLang="es-ES" sz="1800" dirty="0"/>
              <a:t> individual y </a:t>
            </a:r>
            <a:r>
              <a:rPr lang="gl-ES" altLang="es-ES" sz="1800" dirty="0" err="1"/>
              <a:t>espacios</a:t>
            </a:r>
            <a:r>
              <a:rPr lang="gl-ES" altLang="es-ES" sz="1800" dirty="0"/>
              <a:t> de </a:t>
            </a:r>
            <a:r>
              <a:rPr lang="gl-ES" altLang="es-ES" sz="1800" dirty="0" err="1"/>
              <a:t>trabajo</a:t>
            </a:r>
            <a:r>
              <a:rPr lang="gl-ES" altLang="es-ES" sz="1800" dirty="0"/>
              <a:t> grupal.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1800" dirty="0"/>
              <a:t>Zonas de </a:t>
            </a:r>
            <a:r>
              <a:rPr lang="gl-ES" altLang="es-ES" sz="1800" dirty="0" err="1"/>
              <a:t>aprendizaje</a:t>
            </a:r>
            <a:r>
              <a:rPr lang="gl-ES" altLang="es-ES" sz="1800" dirty="0"/>
              <a:t> </a:t>
            </a:r>
            <a:r>
              <a:rPr lang="gl-ES" altLang="es-ES" sz="1800" dirty="0" err="1"/>
              <a:t>manipulativo</a:t>
            </a:r>
            <a:r>
              <a:rPr lang="gl-ES" altLang="es-ES" sz="1800" dirty="0"/>
              <a:t> o </a:t>
            </a:r>
            <a:r>
              <a:rPr lang="gl-ES" altLang="es-ES" sz="1800" dirty="0" err="1"/>
              <a:t>kinestésico</a:t>
            </a:r>
            <a:r>
              <a:rPr lang="gl-ES" altLang="es-ES" sz="1800" dirty="0"/>
              <a:t>.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1800" dirty="0"/>
              <a:t>Zonas en que se </a:t>
            </a:r>
            <a:r>
              <a:rPr lang="gl-ES" altLang="es-ES" sz="1800" dirty="0" err="1"/>
              <a:t>pueda</a:t>
            </a:r>
            <a:r>
              <a:rPr lang="gl-ES" altLang="es-ES" sz="1800" dirty="0"/>
              <a:t> </a:t>
            </a:r>
            <a:r>
              <a:rPr lang="gl-ES" altLang="es-ES" sz="1800" dirty="0" err="1"/>
              <a:t>trabajar</a:t>
            </a:r>
            <a:r>
              <a:rPr lang="gl-ES" altLang="es-ES" sz="1800" dirty="0"/>
              <a:t> de </a:t>
            </a:r>
            <a:r>
              <a:rPr lang="gl-ES" altLang="es-ES" sz="1800" dirty="0" err="1"/>
              <a:t>pie</a:t>
            </a:r>
            <a:r>
              <a:rPr lang="gl-ES" altLang="es-ES" sz="1800" dirty="0"/>
              <a:t>, en el </a:t>
            </a:r>
            <a:r>
              <a:rPr lang="gl-ES" altLang="es-ES" sz="1800" dirty="0" err="1"/>
              <a:t>suelo</a:t>
            </a:r>
            <a:r>
              <a:rPr lang="gl-ES" altLang="es-ES" sz="1800" dirty="0"/>
              <a:t>... </a:t>
            </a:r>
          </a:p>
          <a:p>
            <a:pPr marL="107950" indent="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/>
              <a:t>Combinaremos diferentes tipos de </a:t>
            </a:r>
            <a:r>
              <a:rPr lang="gl-ES" altLang="es-ES" sz="2800" dirty="0" err="1"/>
              <a:t>actividad</a:t>
            </a:r>
            <a:r>
              <a:rPr lang="gl-ES" altLang="es-ES" sz="2800" dirty="0"/>
              <a:t>:</a:t>
            </a:r>
          </a:p>
          <a:p>
            <a:pPr marL="1365250" lvl="2" indent="-45720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1800" dirty="0"/>
              <a:t>Actividades de experimentación.</a:t>
            </a:r>
          </a:p>
          <a:p>
            <a:pPr marL="1365250" lvl="2" indent="-45720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1800" dirty="0"/>
              <a:t>Debates y </a:t>
            </a:r>
            <a:r>
              <a:rPr lang="gl-ES" altLang="es-ES" sz="1800" dirty="0" err="1"/>
              <a:t>asambleas</a:t>
            </a:r>
            <a:r>
              <a:rPr lang="gl-ES" altLang="es-ES" sz="1800" dirty="0"/>
              <a:t>.</a:t>
            </a:r>
          </a:p>
          <a:p>
            <a:pPr marL="1365250" lvl="2" indent="-45720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1800" dirty="0"/>
              <a:t> </a:t>
            </a:r>
            <a:r>
              <a:rPr lang="gl-ES" altLang="es-ES" sz="1800" dirty="0" err="1"/>
              <a:t>Trabajo</a:t>
            </a:r>
            <a:r>
              <a:rPr lang="gl-ES" altLang="es-ES" sz="1800" dirty="0"/>
              <a:t> </a:t>
            </a:r>
            <a:r>
              <a:rPr lang="gl-ES" altLang="es-ES" sz="1800" dirty="0" err="1"/>
              <a:t>basado</a:t>
            </a:r>
            <a:r>
              <a:rPr lang="gl-ES" altLang="es-ES" sz="1800" dirty="0"/>
              <a:t> en </a:t>
            </a:r>
            <a:r>
              <a:rPr lang="gl-ES" altLang="es-ES" sz="1800" dirty="0" err="1"/>
              <a:t>proyectos</a:t>
            </a:r>
            <a:r>
              <a:rPr lang="gl-ES" altLang="es-ES" sz="1800" dirty="0"/>
              <a:t>.</a:t>
            </a:r>
          </a:p>
          <a:p>
            <a:pPr marL="1365250" lvl="2" indent="-457200">
              <a:buSzPct val="45000"/>
              <a:buFont typeface="Arial" panose="020B0604020202020204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1800" dirty="0"/>
              <a:t>Centros de </a:t>
            </a:r>
            <a:r>
              <a:rPr lang="gl-ES" altLang="es-ES" sz="1800" dirty="0" err="1"/>
              <a:t>interés</a:t>
            </a:r>
            <a:endParaRPr lang="gl-ES" altLang="es-ES" sz="1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2800" dirty="0"/>
              <a:t>APRENDIZAJE COOPERATIVO: </a:t>
            </a:r>
          </a:p>
          <a:p>
            <a:pPr marL="1231900" lvl="2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sz="1800" i="1" dirty="0"/>
              <a:t>“Aprenderemos </a:t>
            </a:r>
            <a:r>
              <a:rPr lang="gl-ES" altLang="es-ES" sz="1800" i="1" dirty="0" err="1"/>
              <a:t>juntos</a:t>
            </a:r>
            <a:r>
              <a:rPr lang="gl-ES" altLang="es-ES" sz="1800" i="1" dirty="0"/>
              <a:t>, </a:t>
            </a:r>
            <a:r>
              <a:rPr lang="gl-ES" altLang="es-ES" sz="1800" i="1" dirty="0" err="1"/>
              <a:t>siendo</a:t>
            </a:r>
            <a:r>
              <a:rPr lang="gl-ES" altLang="es-ES" sz="1800" i="1" dirty="0"/>
              <a:t> diferentes”.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0510B31C-4EA6-49A6-B054-EB6A2E20B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3050"/>
            <a:ext cx="8229600" cy="114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1168" rIns="0" bIns="0" numCol="1" anchor="ctr" anchorCtr="0" compatLnSpc="1">
            <a:prstTxWarp prst="textNoShape">
              <a:avLst/>
            </a:prstTxWarp>
          </a:bodyPr>
          <a:lstStyle>
            <a:lvl1pPr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FFFFFF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 marL="11430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FFFFFF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 marL="16002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FFFFFF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 marL="20574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FFFFFF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FFFFFF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FFFFFF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FFFFFF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FFFFFF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dirty="0">
                <a:solidFill>
                  <a:srgbClr val="000000"/>
                </a:solidFill>
              </a:rPr>
              <a:t> </a:t>
            </a:r>
            <a:r>
              <a:rPr lang="gl-ES" altLang="es-ES" b="1" dirty="0">
                <a:solidFill>
                  <a:srgbClr val="000000"/>
                </a:solidFill>
              </a:rPr>
              <a:t>PASO DOS: CÓMO ORIENTAR LA ENSEÑANZA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gl-ES" altLang="es-ES" b="1" dirty="0">
                <a:solidFill>
                  <a:srgbClr val="000000"/>
                </a:solidFill>
              </a:rPr>
              <a:t>- IDEAS CLAVE -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4B16B3FD-334C-4489-AC66-2734040286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3861048"/>
            <a:ext cx="2160240" cy="169218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5D361AB-08F1-43E4-AF14-EAE48970F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CÓMO ORIENTAR LA ENSEÑANZA: IDEAS ESPECÍFICAS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2B0A5F2-606E-4008-90B6-307DA468E8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1844824"/>
            <a:ext cx="8228013" cy="4920381"/>
          </a:xfrm>
        </p:spPr>
        <p:txBody>
          <a:bodyPr/>
          <a:lstStyle/>
          <a:p>
            <a:r>
              <a:rPr lang="es-ES" dirty="0"/>
              <a:t> Organización:</a:t>
            </a:r>
          </a:p>
          <a:p>
            <a:pPr marL="457200" indent="-457200">
              <a:buFontTx/>
              <a:buChar char="-"/>
            </a:pPr>
            <a:r>
              <a:rPr lang="es-ES" sz="2400" dirty="0"/>
              <a:t>Aportarle un calendario anticipado y detallado de exámenes.</a:t>
            </a:r>
          </a:p>
          <a:p>
            <a:pPr marL="457200" indent="-457200">
              <a:buFontTx/>
              <a:buChar char="-"/>
            </a:pPr>
            <a:r>
              <a:rPr lang="es-ES" sz="2400" dirty="0"/>
              <a:t>Dar consejos y pautas para planificar el horario de estudio (diario y semanal).</a:t>
            </a:r>
          </a:p>
          <a:p>
            <a:pPr marL="457200" indent="-457200">
              <a:buFontTx/>
              <a:buChar char="-"/>
            </a:pPr>
            <a:r>
              <a:rPr lang="es-ES" sz="2400" dirty="0"/>
              <a:t>Enseñarle a organizar la mochila:</a:t>
            </a:r>
            <a:endParaRPr lang="es-E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400" dirty="0"/>
              <a:t>Libros con la portada mirando hacia las asas.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400" dirty="0"/>
              <a:t>Libretas dentro de los libros.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400" dirty="0"/>
              <a:t>Rotular los cantos superiores: uso un código de colores para cada asignatura</a:t>
            </a:r>
            <a:r>
              <a:rPr lang="es-ES" sz="1600" dirty="0"/>
              <a:t>.</a:t>
            </a:r>
            <a:endParaRPr lang="es-ES" sz="100" dirty="0"/>
          </a:p>
          <a:p>
            <a:pPr marL="0" indent="0"/>
            <a:endParaRPr lang="es-ES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781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5A824E7-D909-41CC-97D1-E40DF18B7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CÓMO ORIENTAR LA ENSEÑANZA: IDEAS ESPECÍFICAS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6B1A81EE-8244-4489-8BE4-60B10C6F4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8291264" cy="4524375"/>
          </a:xfrm>
        </p:spPr>
        <p:txBody>
          <a:bodyPr/>
          <a:lstStyle/>
          <a:p>
            <a:r>
              <a:rPr lang="es-ES" sz="2800" dirty="0"/>
              <a:t>Organización y comunicación: la agenda escolar.</a:t>
            </a:r>
          </a:p>
          <a:p>
            <a:pPr marL="857250" lvl="1" indent="-457200">
              <a:buFontTx/>
              <a:buChar char="-"/>
            </a:pPr>
            <a:r>
              <a:rPr lang="es-ES" sz="2000" dirty="0"/>
              <a:t>Elemento de AYUDA personal.</a:t>
            </a:r>
          </a:p>
          <a:p>
            <a:pPr marL="857250" lvl="1" indent="-457200">
              <a:buFontTx/>
              <a:buChar char="-"/>
            </a:pPr>
            <a:r>
              <a:rPr lang="es-ES" sz="2000" dirty="0"/>
              <a:t>Evitar que sea el medio principal por el que transmitimos “malas noticias” a casa. </a:t>
            </a:r>
          </a:p>
          <a:p>
            <a:pPr marL="857250" lvl="1" indent="-457200" algn="just">
              <a:buFontTx/>
              <a:buChar char="-"/>
            </a:pPr>
            <a:r>
              <a:rPr lang="es-ES" sz="2000" dirty="0"/>
              <a:t>Secciones: </a:t>
            </a:r>
            <a:r>
              <a:rPr lang="es-ES" sz="2000" i="1" dirty="0"/>
              <a:t>deberes + exámenes + trabajos + recordatorios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6B979D4A-56BD-459C-9184-D9770FA8CB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852605"/>
            <a:ext cx="4176464" cy="286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895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9956222-2799-41B0-89B0-F72E845DA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CÓMO ORIENTAR LA ENSEÑANZA: IDEAS ESPECÍFICAS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DB64BD9-E3C2-45B4-976F-93D9B83619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8632" y="1700808"/>
            <a:ext cx="8228013" cy="4524375"/>
          </a:xfrm>
        </p:spPr>
        <p:txBody>
          <a:bodyPr/>
          <a:lstStyle/>
          <a:p>
            <a:r>
              <a:rPr lang="es-ES" dirty="0"/>
              <a:t>Secuenciación de actividades:</a:t>
            </a:r>
          </a:p>
          <a:p>
            <a:endParaRPr lang="es-ES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="" xmlns:a16="http://schemas.microsoft.com/office/drawing/2014/main" id="{D6337679-8435-4C38-90C0-512EA40C5B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9531764"/>
              </p:ext>
            </p:extLst>
          </p:nvPr>
        </p:nvGraphicFramePr>
        <p:xfrm>
          <a:off x="683568" y="2060847"/>
          <a:ext cx="8136904" cy="2304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22F16F55-3985-4F59-AB23-43FB11A3A429}"/>
              </a:ext>
            </a:extLst>
          </p:cNvPr>
          <p:cNvSpPr txBox="1"/>
          <p:nvPr/>
        </p:nvSpPr>
        <p:spPr>
          <a:xfrm>
            <a:off x="467058" y="4190830"/>
            <a:ext cx="2881907" cy="1380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dirty="0"/>
              <a:t>Activamos nuestras capacidades.</a:t>
            </a:r>
          </a:p>
          <a:p>
            <a:pPr marL="285750" indent="-285750">
              <a:buFontTx/>
              <a:buChar char="-"/>
            </a:pPr>
            <a:r>
              <a:rPr lang="es-ES" dirty="0"/>
              <a:t>Contamos con más energía.</a:t>
            </a:r>
          </a:p>
          <a:p>
            <a:pPr marL="285750" indent="-285750">
              <a:buFontTx/>
              <a:buChar char="-"/>
            </a:pPr>
            <a:r>
              <a:rPr lang="es-ES" dirty="0"/>
              <a:t>Evitamos la frustración.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="" xmlns:a16="http://schemas.microsoft.com/office/drawing/2014/main" id="{DE09B9A0-55AF-419B-B713-D98BBF86532D}"/>
              </a:ext>
            </a:extLst>
          </p:cNvPr>
          <p:cNvSpPr/>
          <p:nvPr/>
        </p:nvSpPr>
        <p:spPr bwMode="auto">
          <a:xfrm>
            <a:off x="321941" y="4077072"/>
            <a:ext cx="2953915" cy="1494264"/>
          </a:xfrm>
          <a:prstGeom prst="roundRect">
            <a:avLst/>
          </a:prstGeom>
          <a:noFill/>
          <a:ln w="38100"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="" xmlns:a16="http://schemas.microsoft.com/office/drawing/2014/main" id="{F7B413B8-D3A2-4D36-BBDD-375CEE83234E}"/>
              </a:ext>
            </a:extLst>
          </p:cNvPr>
          <p:cNvSpPr/>
          <p:nvPr/>
        </p:nvSpPr>
        <p:spPr bwMode="auto">
          <a:xfrm>
            <a:off x="3434507" y="4077072"/>
            <a:ext cx="2953915" cy="1494264"/>
          </a:xfrm>
          <a:prstGeom prst="roundRect">
            <a:avLst/>
          </a:prstGeom>
          <a:noFill/>
          <a:ln w="38100"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="" xmlns:a16="http://schemas.microsoft.com/office/drawing/2014/main" id="{32A09589-EB01-424D-9BEE-69A82F95FEEA}"/>
              </a:ext>
            </a:extLst>
          </p:cNvPr>
          <p:cNvSpPr/>
          <p:nvPr/>
        </p:nvSpPr>
        <p:spPr bwMode="auto">
          <a:xfrm>
            <a:off x="6547072" y="4077072"/>
            <a:ext cx="2596927" cy="1494264"/>
          </a:xfrm>
          <a:prstGeom prst="roundRect">
            <a:avLst/>
          </a:prstGeom>
          <a:noFill/>
          <a:ln w="38100"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="" xmlns:a16="http://schemas.microsoft.com/office/drawing/2014/main" id="{CC2A75E3-3B54-4C0B-B371-4C4871B86380}"/>
              </a:ext>
            </a:extLst>
          </p:cNvPr>
          <p:cNvSpPr txBox="1"/>
          <p:nvPr/>
        </p:nvSpPr>
        <p:spPr>
          <a:xfrm>
            <a:off x="3403426" y="4137563"/>
            <a:ext cx="3143647" cy="1638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dirty="0"/>
              <a:t>Ya hemos entrado en la rutina de trabajo.</a:t>
            </a:r>
          </a:p>
          <a:p>
            <a:pPr marL="285750" indent="-285750">
              <a:buFontTx/>
              <a:buChar char="-"/>
            </a:pPr>
            <a:r>
              <a:rPr lang="es-ES" dirty="0"/>
              <a:t>Tras haber superado las tareas anteriores, frustrarse es “más difícil”.</a:t>
            </a:r>
          </a:p>
          <a:p>
            <a:pPr marL="285750" indent="-285750">
              <a:buFontTx/>
              <a:buChar char="-"/>
            </a:pPr>
            <a:endParaRPr lang="es-ES" dirty="0"/>
          </a:p>
        </p:txBody>
      </p:sp>
      <p:sp>
        <p:nvSpPr>
          <p:cNvPr id="12" name="CuadroTexto 11">
            <a:extLst>
              <a:ext uri="{FF2B5EF4-FFF2-40B4-BE49-F238E27FC236}">
                <a16:creationId xmlns="" xmlns:a16="http://schemas.microsoft.com/office/drawing/2014/main" id="{3D2ACF33-DCC9-4325-9CD0-277A75F19C49}"/>
              </a:ext>
            </a:extLst>
          </p:cNvPr>
          <p:cNvSpPr txBox="1"/>
          <p:nvPr/>
        </p:nvSpPr>
        <p:spPr>
          <a:xfrm>
            <a:off x="6547073" y="4190830"/>
            <a:ext cx="2705011" cy="1122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dirty="0"/>
              <a:t>Curva de atención baja.</a:t>
            </a:r>
          </a:p>
          <a:p>
            <a:pPr marL="285750" indent="-285750">
              <a:buFontTx/>
              <a:buChar char="-"/>
            </a:pPr>
            <a:r>
              <a:rPr lang="es-ES" dirty="0"/>
              <a:t>Terminar con buen grado de satisfacción.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1643E141-4609-4A69-B764-82C7177A7B71}"/>
              </a:ext>
            </a:extLst>
          </p:cNvPr>
          <p:cNvSpPr txBox="1"/>
          <p:nvPr/>
        </p:nvSpPr>
        <p:spPr>
          <a:xfrm>
            <a:off x="992238" y="5828971"/>
            <a:ext cx="7200800" cy="86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CLAVE:</a:t>
            </a:r>
          </a:p>
          <a:p>
            <a:pPr algn="ctr"/>
            <a:r>
              <a:rPr lang="es-ES" dirty="0"/>
              <a:t>TAREAS CORTAS, ESTRUCTURADAS Y MOTIVADORAS</a:t>
            </a:r>
          </a:p>
          <a:p>
            <a:pPr algn="ctr"/>
            <a:r>
              <a:rPr lang="es-ES" dirty="0"/>
              <a:t>POCAS, VARIADAS Y SUPERVISADAS</a:t>
            </a:r>
          </a:p>
        </p:txBody>
      </p:sp>
    </p:spTree>
    <p:extLst>
      <p:ext uri="{BB962C8B-B14F-4D97-AF65-F5344CB8AC3E}">
        <p14:creationId xmlns:p14="http://schemas.microsoft.com/office/powerpoint/2010/main" val="3723283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D5C7010-1946-4AFC-9A5C-FD7DCFEA2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CÓMO ORIENTAR LA ENSEÑANZA: IDEAS ESPECÍFICAS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DC540536-F1F2-4E1C-8F52-902753053B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8363272" cy="4524375"/>
          </a:xfrm>
        </p:spPr>
        <p:txBody>
          <a:bodyPr/>
          <a:lstStyle/>
          <a:p>
            <a:pPr marL="457200" indent="-457200">
              <a:buFontTx/>
              <a:buChar char="-"/>
            </a:pPr>
            <a:r>
              <a:rPr lang="es-ES" dirty="0"/>
              <a:t>A la hora de las explicaciones...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Captaremos la atención del </a:t>
            </a:r>
            <a:r>
              <a:rPr lang="es-ES" dirty="0" err="1"/>
              <a:t>alumn</a:t>
            </a:r>
            <a:r>
              <a:rPr lang="es-ES" dirty="0"/>
              <a:t>@ antes de dar la explicación grupal.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Mantener contacto visual frecuente.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Seremos breves, y reforzaremos lo expresado verbalmente con nuestro lenguaje corporal.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Resumiremos de forma individual las consignas dadas al grupo.</a:t>
            </a:r>
          </a:p>
          <a:p>
            <a:pPr marL="1257300" lvl="2" indent="-457200">
              <a:buFontTx/>
              <a:buChar char="-"/>
            </a:pPr>
            <a:r>
              <a:rPr lang="es-ES" dirty="0"/>
              <a:t>El grupo-clase como herramienta: establecer compañeros de supervisión y estudio. </a:t>
            </a:r>
          </a:p>
        </p:txBody>
      </p:sp>
    </p:spTree>
    <p:extLst>
      <p:ext uri="{BB962C8B-B14F-4D97-AF65-F5344CB8AC3E}">
        <p14:creationId xmlns:p14="http://schemas.microsoft.com/office/powerpoint/2010/main" val="28326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9458C7C-8F65-4F28-B628-31B12EB55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CÓMO ORIENTAR LA ENSEÑANZA: IDEAS ESPECÍFICAS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078D544-FF4C-40CB-B345-1089FE43B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8363272" cy="4524375"/>
          </a:xfrm>
        </p:spPr>
        <p:txBody>
          <a:bodyPr/>
          <a:lstStyle/>
          <a:p>
            <a:r>
              <a:rPr lang="es-ES" dirty="0"/>
              <a:t>Técnicas de estudio:</a:t>
            </a:r>
          </a:p>
          <a:p>
            <a:pPr>
              <a:buFontTx/>
              <a:buChar char="-"/>
            </a:pPr>
            <a:r>
              <a:rPr lang="es-ES" sz="2000" b="1" dirty="0"/>
              <a:t>Teoría de las Inteligencias Múltiples (Gardner): </a:t>
            </a:r>
            <a:r>
              <a:rPr lang="es-ES" sz="1800" dirty="0"/>
              <a:t>existen muchas formas de inteligencia, por lo tanto hay infinidad de técnicas de estudio apropiadas. Todo depende de las </a:t>
            </a:r>
            <a:r>
              <a:rPr lang="es-ES" sz="1800" i="1" dirty="0"/>
              <a:t>características del individuo</a:t>
            </a:r>
            <a:r>
              <a:rPr lang="es-ES" sz="1800" dirty="0"/>
              <a:t>. </a:t>
            </a:r>
          </a:p>
          <a:p>
            <a:pPr>
              <a:buFontTx/>
              <a:buChar char="-"/>
            </a:pPr>
            <a:r>
              <a:rPr lang="es-ES" sz="2400" dirty="0"/>
              <a:t>Flash- </a:t>
            </a:r>
            <a:r>
              <a:rPr lang="es-ES" sz="2400" dirty="0" err="1"/>
              <a:t>cards</a:t>
            </a:r>
            <a:r>
              <a:rPr lang="es-ES" sz="2400" dirty="0"/>
              <a:t>:</a:t>
            </a:r>
          </a:p>
          <a:p>
            <a:pPr lvl="1">
              <a:buFontTx/>
              <a:buChar char="-"/>
            </a:pPr>
            <a:r>
              <a:rPr lang="es-ES" sz="1400" dirty="0"/>
              <a:t>Fáciles de transportar, pueden tenerlas siempre a mano.</a:t>
            </a:r>
          </a:p>
          <a:p>
            <a:pPr indent="-285750">
              <a:buFontTx/>
              <a:buChar char="-"/>
            </a:pPr>
            <a:r>
              <a:rPr lang="es-ES" sz="2400" dirty="0" err="1"/>
              <a:t>Pósters</a:t>
            </a:r>
            <a:r>
              <a:rPr lang="es-ES" sz="1800" dirty="0"/>
              <a:t>:</a:t>
            </a:r>
          </a:p>
          <a:p>
            <a:pPr lvl="1">
              <a:buFontTx/>
              <a:buChar char="-"/>
            </a:pPr>
            <a:r>
              <a:rPr lang="es-ES" sz="1400" dirty="0"/>
              <a:t>Recogerán los elementos clave de la lección.</a:t>
            </a:r>
          </a:p>
          <a:p>
            <a:pPr indent="-285750">
              <a:buFontTx/>
              <a:buChar char="-"/>
            </a:pPr>
            <a:r>
              <a:rPr lang="es-ES" sz="2400" dirty="0"/>
              <a:t>Esquemas y mapas conceptuales:</a:t>
            </a:r>
          </a:p>
          <a:p>
            <a:pPr lvl="1">
              <a:buFontTx/>
              <a:buChar char="-"/>
            </a:pPr>
            <a:r>
              <a:rPr lang="es-ES" sz="1400" dirty="0"/>
              <a:t>Organizamos la información.</a:t>
            </a:r>
          </a:p>
          <a:p>
            <a:pPr lvl="1">
              <a:buFontTx/>
              <a:buChar char="-"/>
            </a:pPr>
            <a:r>
              <a:rPr lang="es-ES" sz="1400" dirty="0"/>
              <a:t>Fomentan un aprendizaje activo e integrado.</a:t>
            </a:r>
          </a:p>
          <a:p>
            <a:pPr marL="57150" indent="0"/>
            <a:endParaRPr lang="es-ES" sz="1800" dirty="0"/>
          </a:p>
          <a:p>
            <a:pPr marL="457200" lvl="1" indent="0"/>
            <a:r>
              <a:rPr lang="es-ES" sz="1000" dirty="0"/>
              <a:t>	</a:t>
            </a:r>
          </a:p>
          <a:p>
            <a:pPr marL="457200" lvl="1" indent="0"/>
            <a:endParaRPr lang="es-ES" sz="1000" dirty="0"/>
          </a:p>
          <a:p>
            <a:pPr marL="457200" lvl="1" indent="0"/>
            <a:endParaRPr lang="es-ES" sz="1000" dirty="0"/>
          </a:p>
          <a:p>
            <a:pPr marL="457200" lvl="1" indent="0"/>
            <a:endParaRPr lang="es-ES" sz="1000" dirty="0"/>
          </a:p>
        </p:txBody>
      </p:sp>
      <p:sp>
        <p:nvSpPr>
          <p:cNvPr id="5" name="Cerrar corchete 4">
            <a:extLst>
              <a:ext uri="{FF2B5EF4-FFF2-40B4-BE49-F238E27FC236}">
                <a16:creationId xmlns="" xmlns:a16="http://schemas.microsoft.com/office/drawing/2014/main" id="{2049255B-0E26-46EF-A4F0-753616230AF6}"/>
              </a:ext>
            </a:extLst>
          </p:cNvPr>
          <p:cNvSpPr/>
          <p:nvPr/>
        </p:nvSpPr>
        <p:spPr bwMode="auto">
          <a:xfrm>
            <a:off x="5688124" y="3429000"/>
            <a:ext cx="216024" cy="3060378"/>
          </a:xfrm>
          <a:prstGeom prst="rightBracket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2238ACDF-305A-4BF7-957F-D75D090F68EF}"/>
              </a:ext>
            </a:extLst>
          </p:cNvPr>
          <p:cNvSpPr txBox="1"/>
          <p:nvPr/>
        </p:nvSpPr>
        <p:spPr>
          <a:xfrm>
            <a:off x="5846206" y="4717233"/>
            <a:ext cx="302433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i="1" dirty="0"/>
              <a:t>Recursos visuales</a:t>
            </a:r>
          </a:p>
        </p:txBody>
      </p:sp>
    </p:spTree>
    <p:extLst>
      <p:ext uri="{BB962C8B-B14F-4D97-AF65-F5344CB8AC3E}">
        <p14:creationId xmlns:p14="http://schemas.microsoft.com/office/powerpoint/2010/main" val="13047354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"/>
        <a:cs typeface="Noto Sans CJK SC Regular"/>
      </a:majorFont>
      <a:minorFont>
        <a:latin typeface="Calibri"/>
        <a:ea typeface="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"/>
        <a:cs typeface="Noto Sans CJK SC Regular"/>
      </a:majorFont>
      <a:minorFont>
        <a:latin typeface="Calibri"/>
        <a:ea typeface="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1754</Words>
  <Application>Microsoft Office PowerPoint</Application>
  <PresentationFormat>Presentación en pantalla (4:3)</PresentationFormat>
  <Paragraphs>296</Paragraphs>
  <Slides>32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32</vt:i4>
      </vt:variant>
    </vt:vector>
  </HeadingPairs>
  <TitlesOfParts>
    <vt:vector size="42" baseType="lpstr">
      <vt:lpstr>Arial Unicode MS</vt:lpstr>
      <vt:lpstr>SimSun</vt:lpstr>
      <vt:lpstr>Arial</vt:lpstr>
      <vt:lpstr>Calibri</vt:lpstr>
      <vt:lpstr>Noto Sans CJK SC Regular</vt:lpstr>
      <vt:lpstr>Symbol</vt:lpstr>
      <vt:lpstr>Times New Roman</vt:lpstr>
      <vt:lpstr>Wingdings</vt:lpstr>
      <vt:lpstr>Tema de Office</vt:lpstr>
      <vt:lpstr>Tema de Office</vt:lpstr>
      <vt:lpstr>¿Qué puedo hacer como docente?</vt:lpstr>
      <vt:lpstr> PASO UNO: LA IMPORTANCIA DE PREPARAR EL ENTORNO</vt:lpstr>
      <vt:lpstr>En su espacio personal…</vt:lpstr>
      <vt:lpstr>m</vt:lpstr>
      <vt:lpstr>CÓMO ORIENTAR LA ENSEÑANZA: IDEAS ESPECÍFICAS</vt:lpstr>
      <vt:lpstr>CÓMO ORIENTAR LA ENSEÑANZA: IDEAS ESPECÍFICAS</vt:lpstr>
      <vt:lpstr>CÓMO ORIENTAR LA ENSEÑANZA: IDEAS ESPECÍFICAS</vt:lpstr>
      <vt:lpstr>CÓMO ORIENTAR LA ENSEÑANZA: IDEAS ESPECÍFICAS</vt:lpstr>
      <vt:lpstr>CÓMO ORIENTAR LA ENSEÑANZA: IDEAS ESPECÍFICAS</vt:lpstr>
      <vt:lpstr>Presentación de PowerPoint</vt:lpstr>
      <vt:lpstr>PASO 3:  GESTIONAR LA CONDUCTA DEL NIÑ@ CON TDAH</vt:lpstr>
      <vt:lpstr>HERRAMIENTAS BÁSICAS PARA EL CONTROL DEL COMPORTAMIENTO</vt:lpstr>
      <vt:lpstr>Presentación de PowerPoint</vt:lpstr>
      <vt:lpstr>HERRAMIENTAS BÁSICAS PARA EL CONTROL DEL COMPORTAMIENTO</vt:lpstr>
      <vt:lpstr>Presentación de PowerPoint</vt:lpstr>
      <vt:lpstr>MEJORAR LA BAJA TOLERANCIA A LA FRUSTRACIÓN</vt:lpstr>
      <vt:lpstr>Presentación de PowerPoint</vt:lpstr>
      <vt:lpstr>AYUDARLE A MEJORAR SU AUTOESTIMA</vt:lpstr>
      <vt:lpstr>Presentación de PowerPoint</vt:lpstr>
      <vt:lpstr> CORREGIR LA CONDUCTA INADECUADA EN EL AULA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MEJORAR LAS HABILIDADES SOCIALES</vt:lpstr>
      <vt:lpstr>Presentación de PowerPoint</vt:lpstr>
      <vt:lpstr>Presentación de PowerPoint</vt:lpstr>
      <vt:lpstr>NO LO OLVIDEMOS: LA IMPORTANCIA DE LA FAMILIA</vt:lpstr>
      <vt:lpstr>NO LO OLVIDEMOS: LA IMPORTANCIA DE LA FAMILIA</vt:lpstr>
      <vt:lpstr>BIBIBLIOGRAFÍA AVANZADA: </vt:lpstr>
      <vt:lpstr>RECURSOS EDUCATIVOS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puedo hacer como docente?</dc:title>
  <dc:creator>PALO Y OCTA</dc:creator>
  <cp:lastModifiedBy>chispita</cp:lastModifiedBy>
  <cp:revision>23</cp:revision>
  <cp:lastPrinted>1601-01-01T00:00:00Z</cp:lastPrinted>
  <dcterms:created xsi:type="dcterms:W3CDTF">1601-01-01T00:00:00Z</dcterms:created>
  <dcterms:modified xsi:type="dcterms:W3CDTF">2018-10-11T10:39:36Z</dcterms:modified>
</cp:coreProperties>
</file>