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9"/>
  </p:notesMasterIdLst>
  <p:sldIdLst>
    <p:sldId id="256" r:id="rId2"/>
    <p:sldId id="452" r:id="rId3"/>
    <p:sldId id="399" r:id="rId4"/>
    <p:sldId id="400" r:id="rId5"/>
    <p:sldId id="401" r:id="rId6"/>
    <p:sldId id="402" r:id="rId7"/>
    <p:sldId id="403" r:id="rId8"/>
    <p:sldId id="404" r:id="rId9"/>
    <p:sldId id="405" r:id="rId10"/>
    <p:sldId id="406" r:id="rId11"/>
    <p:sldId id="407" r:id="rId12"/>
    <p:sldId id="408" r:id="rId13"/>
    <p:sldId id="409" r:id="rId14"/>
    <p:sldId id="410" r:id="rId15"/>
    <p:sldId id="411" r:id="rId16"/>
    <p:sldId id="412" r:id="rId17"/>
    <p:sldId id="413" r:id="rId18"/>
    <p:sldId id="414" r:id="rId19"/>
    <p:sldId id="415" r:id="rId20"/>
    <p:sldId id="416" r:id="rId21"/>
    <p:sldId id="417" r:id="rId22"/>
    <p:sldId id="418" r:id="rId23"/>
    <p:sldId id="419" r:id="rId24"/>
    <p:sldId id="420" r:id="rId25"/>
    <p:sldId id="421" r:id="rId26"/>
    <p:sldId id="422" r:id="rId27"/>
    <p:sldId id="423" r:id="rId28"/>
    <p:sldId id="424" r:id="rId29"/>
    <p:sldId id="425" r:id="rId30"/>
    <p:sldId id="426" r:id="rId31"/>
    <p:sldId id="427" r:id="rId32"/>
    <p:sldId id="428" r:id="rId33"/>
    <p:sldId id="429" r:id="rId34"/>
    <p:sldId id="430" r:id="rId35"/>
    <p:sldId id="431" r:id="rId36"/>
    <p:sldId id="453" r:id="rId37"/>
    <p:sldId id="454" r:id="rId38"/>
    <p:sldId id="434" r:id="rId39"/>
    <p:sldId id="435" r:id="rId40"/>
    <p:sldId id="436" r:id="rId41"/>
    <p:sldId id="437" r:id="rId42"/>
    <p:sldId id="438" r:id="rId43"/>
    <p:sldId id="439" r:id="rId44"/>
    <p:sldId id="455" r:id="rId45"/>
    <p:sldId id="441" r:id="rId46"/>
    <p:sldId id="442" r:id="rId47"/>
    <p:sldId id="443" r:id="rId48"/>
    <p:sldId id="456" r:id="rId49"/>
    <p:sldId id="457" r:id="rId50"/>
    <p:sldId id="458" r:id="rId51"/>
    <p:sldId id="447" r:id="rId52"/>
    <p:sldId id="448" r:id="rId53"/>
    <p:sldId id="459" r:id="rId54"/>
    <p:sldId id="460" r:id="rId55"/>
    <p:sldId id="451" r:id="rId56"/>
    <p:sldId id="461" r:id="rId57"/>
    <p:sldId id="278" r:id="rId58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algn="ctr" defTabSz="584200">
      <a:defRPr sz="3600">
        <a:latin typeface="+mn-lt"/>
        <a:ea typeface="+mn-ea"/>
        <a:cs typeface="+mn-cs"/>
        <a:sym typeface="Helvetica Light"/>
      </a:defRPr>
    </a:lvl2pPr>
    <a:lvl3pPr algn="ctr" defTabSz="584200">
      <a:defRPr sz="3600">
        <a:latin typeface="+mn-lt"/>
        <a:ea typeface="+mn-ea"/>
        <a:cs typeface="+mn-cs"/>
        <a:sym typeface="Helvetica Light"/>
      </a:defRPr>
    </a:lvl3pPr>
    <a:lvl4pPr algn="ctr" defTabSz="584200">
      <a:defRPr sz="3600">
        <a:latin typeface="+mn-lt"/>
        <a:ea typeface="+mn-ea"/>
        <a:cs typeface="+mn-cs"/>
        <a:sym typeface="Helvetica Light"/>
      </a:defRPr>
    </a:lvl4pPr>
    <a:lvl5pPr algn="ctr" defTabSz="584200">
      <a:defRPr sz="3600">
        <a:latin typeface="+mn-lt"/>
        <a:ea typeface="+mn-ea"/>
        <a:cs typeface="+mn-cs"/>
        <a:sym typeface="Helvetica Light"/>
      </a:defRPr>
    </a:lvl5pPr>
    <a:lvl6pPr algn="ctr" defTabSz="584200">
      <a:defRPr sz="3600">
        <a:latin typeface="+mn-lt"/>
        <a:ea typeface="+mn-ea"/>
        <a:cs typeface="+mn-cs"/>
        <a:sym typeface="Helvetica Light"/>
      </a:defRPr>
    </a:lvl6pPr>
    <a:lvl7pPr algn="ctr" defTabSz="584200">
      <a:defRPr sz="3600">
        <a:latin typeface="+mn-lt"/>
        <a:ea typeface="+mn-ea"/>
        <a:cs typeface="+mn-cs"/>
        <a:sym typeface="Helvetica Light"/>
      </a:defRPr>
    </a:lvl7pPr>
    <a:lvl8pPr algn="ctr" defTabSz="584200">
      <a:defRPr sz="3600">
        <a:latin typeface="+mn-lt"/>
        <a:ea typeface="+mn-ea"/>
        <a:cs typeface="+mn-cs"/>
        <a:sym typeface="Helvetica Light"/>
      </a:defRPr>
    </a:lvl8pPr>
    <a:lvl9pPr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02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984034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03534" y="390597"/>
            <a:ext cx="10051026" cy="10318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0240" y="2275841"/>
            <a:ext cx="11704320" cy="6436925"/>
          </a:xfrm>
          <a:prstGeom prst="rect">
            <a:avLst/>
          </a:prstGeom>
          <a:solidFill>
            <a:schemeClr val="bg1">
              <a:alpha val="52000"/>
            </a:schemeClr>
          </a:solidFill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E9E2-4480-41D7-A1C7-3AAD33EE570C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8836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975360" y="3029939"/>
            <a:ext cx="11054080" cy="2090702"/>
          </a:xfrm>
          <a:prstGeom prst="rect">
            <a:avLst/>
          </a:prstGeom>
        </p:spPr>
        <p:txBody>
          <a:bodyPr/>
          <a:lstStyle/>
          <a:p>
            <a:r>
              <a:rPr lang="es-ES_tradnl" dirty="0" smtClean="0"/>
              <a:t>Clic para editar título</a:t>
            </a:r>
            <a:endParaRPr lang="es-ES" dirty="0"/>
          </a:p>
        </p:txBody>
      </p:sp>
      <p:sp>
        <p:nvSpPr>
          <p:cNvPr id="5" name="Subtítulo 2"/>
          <p:cNvSpPr>
            <a:spLocks noGrp="1"/>
          </p:cNvSpPr>
          <p:nvPr>
            <p:ph type="subTitle" idx="1"/>
          </p:nvPr>
        </p:nvSpPr>
        <p:spPr>
          <a:xfrm>
            <a:off x="1950720" y="5527040"/>
            <a:ext cx="9103360" cy="24925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15857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9320107" y="9040146"/>
            <a:ext cx="3034453" cy="519289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7D8E9E2-4480-41D7-A1C7-3AAD33EE570C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246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/>
          <a:lstStyle/>
          <a:p>
            <a:fld id="{8D2F9B37-4FC8-4EEB-BE2F-2081A1907109}" type="datetimeFigureOut">
              <a:rPr lang="en-US" smtClean="0"/>
              <a:t>10/24/2017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20107" y="9040143"/>
            <a:ext cx="3034453" cy="519289"/>
          </a:xfrm>
          <a:prstGeom prst="rect">
            <a:avLst/>
          </a:prstGeom>
        </p:spPr>
        <p:txBody>
          <a:bodyPr/>
          <a:lstStyle/>
          <a:p>
            <a:fld id="{7B8CCAFD-1043-42B6-864E-C32A387FD4D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840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952500" y="93506"/>
            <a:ext cx="11099800" cy="28609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Nivel de texto 1</a:t>
            </a:r>
          </a:p>
          <a:p>
            <a:pPr lvl="1">
              <a:defRPr sz="1800"/>
            </a:pPr>
            <a:r>
              <a:rPr sz="2800"/>
              <a:t>Nivel de texto 2</a:t>
            </a:r>
          </a:p>
          <a:p>
            <a:pPr lvl="2">
              <a:defRPr sz="1800"/>
            </a:pPr>
            <a:r>
              <a:rPr sz="2800"/>
              <a:t>Nivel de texto 3</a:t>
            </a:r>
          </a:p>
          <a:p>
            <a:pPr lvl="3">
              <a:defRPr sz="1800"/>
            </a:pPr>
            <a:r>
              <a:rPr sz="2800"/>
              <a:t>Nivel de texto 4</a:t>
            </a:r>
          </a:p>
          <a:p>
            <a:pPr lvl="4">
              <a:defRPr sz="1800"/>
            </a:pPr>
            <a:r>
              <a:rPr sz="28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hyperlink" Target="https://sites.google.com/site/itinerarioemprendedor/itinerario/fase-de-prototipado/los-patrones-de-modelos-de-negocio" TargetMode="External"/><Relationship Id="rId3" Type="http://schemas.openxmlformats.org/officeDocument/2006/relationships/hyperlink" Target="http://www.amazon.es/Free-Chris-Anderson/dp/190521149X/ref=sr_1_1?ie=UTF8&amp;qid=1387124973&amp;sr=8-1&amp;keywords=free+chris+anderson" TargetMode="External"/><Relationship Id="rId7" Type="http://schemas.openxmlformats.org/officeDocument/2006/relationships/hyperlink" Target="http://www.liamlooney.com/Co-Creating%20Value%20with%20Consumers.pdf" TargetMode="External"/><Relationship Id="rId2" Type="http://schemas.openxmlformats.org/officeDocument/2006/relationships/hyperlink" Target="http://www.amazon.es/Long-Tail-Chris-Anderson/dp/1847940366/ref=sr_1_1?ie=UTF8&amp;qid=1387124925&amp;sr=8-1&amp;keywords=the+long+tail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amazon.com/Running-Lean-Iterate-Works-OReilly/dp/1449305172" TargetMode="External"/><Relationship Id="rId5" Type="http://schemas.openxmlformats.org/officeDocument/2006/relationships/hyperlink" Target="https://www.amazon.com/Exponential-Organizations-organizations-better-cheaper-ebook/dp/B00OO8ZGC6" TargetMode="External"/><Relationship Id="rId4" Type="http://schemas.openxmlformats.org/officeDocument/2006/relationships/hyperlink" Target="http://www.amazon.es/The-Lean-Startup-Entrepreneurs-Continuous-ebook/dp/B004J4XGN6/ref=wl_mb_hu_m_2_dp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742839" y="1842066"/>
            <a:ext cx="11519122" cy="6613280"/>
          </a:xfrm>
          <a:prstGeom prst="rect">
            <a:avLst/>
          </a:prstGeom>
        </p:spPr>
        <p:txBody>
          <a:bodyPr anchor="t">
            <a:normAutofit fontScale="90000"/>
          </a:bodyPr>
          <a:lstStyle/>
          <a:p>
            <a:pPr lvl="0"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Comercio Electrónico Orientado a </a:t>
            </a: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Emprendemento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100" dirty="0" smtClean="0">
                <a:solidFill>
                  <a:schemeClr val="tx2">
                    <a:lumMod val="75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Como analizar modelos de negocio</a:t>
            </a:r>
            <a:r>
              <a:rPr lang="es-ES" sz="3100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3100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  <a:endParaRPr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182" y="2334986"/>
            <a:ext cx="10239298" cy="6362721"/>
          </a:xfrm>
          <a:prstGeom prst="rect">
            <a:avLst/>
          </a:prstGeom>
        </p:spPr>
      </p:pic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significa sostible </a:t>
            </a:r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hoxe?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91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lang="gl-ES" sz="50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podemos esperar </a:t>
            </a:r>
            <a:r>
              <a:rPr lang="gl-ES" sz="5000" dirty="0" err="1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nosotros</a:t>
            </a:r>
            <a:r>
              <a:rPr lang="gl-ES" sz="50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10554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066" y="1963014"/>
            <a:ext cx="10685550" cy="6519442"/>
          </a:xfrm>
          <a:prstGeom prst="rect">
            <a:avLst/>
          </a:prstGeom>
        </p:spPr>
      </p:pic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Ritmo ao que morren empresas en España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>
              <a:buNone/>
            </a:pPr>
            <a:r>
              <a:rPr lang="gl-ES" sz="1400" dirty="0" err="1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Imagen</a:t>
            </a:r>
            <a:r>
              <a:rPr lang="gl-ES" sz="140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Carlos Otero (@</a:t>
            </a:r>
            <a:r>
              <a:rPr lang="gl-ES" sz="1400" dirty="0" err="1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coterobarros</a:t>
            </a:r>
            <a:r>
              <a:rPr lang="gl-ES" sz="140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065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977618" y="3707272"/>
            <a:ext cx="11054080" cy="209070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584200"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</a:tabLst>
              <a:defRPr sz="1800">
                <a:solidFill>
                  <a:srgbClr val="000000"/>
                </a:solidFill>
              </a:defRPr>
            </a:pPr>
            <a:r>
              <a:rPr lang="es-ES" sz="5000" i="1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 </a:t>
            </a:r>
            <a:r>
              <a:rPr lang="es-ES" sz="5000" i="1" dirty="0" err="1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Startup</a:t>
            </a:r>
            <a:endParaRPr lang="es-ES" sz="5000" i="1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30566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5513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4427" y="575734"/>
            <a:ext cx="1170432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endParaRPr lang="es-ES" sz="5689" b="1" dirty="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62187" y="2623538"/>
            <a:ext cx="11792373" cy="5120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algn="l" eaLnBrk="1">
              <a:lnSpc>
                <a:spcPct val="93000"/>
              </a:lnSpc>
              <a:defRPr/>
            </a:pPr>
            <a:r>
              <a:rPr lang="en-US" sz="3600" b="1" i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Startup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startup é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institución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humana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creada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para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suministrar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novo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baixo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condicións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extrema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incertidume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indent="0" algn="l" eaLnBrk="1">
              <a:lnSpc>
                <a:spcPct val="93000"/>
              </a:lnSpc>
              <a:defRPr/>
            </a:pP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560" i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Eric </a:t>
            </a:r>
            <a:r>
              <a:rPr lang="en-US" sz="2560" i="1" dirty="0" err="1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Ries</a:t>
            </a:r>
            <a:r>
              <a:rPr lang="en-US" sz="2560" i="1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Lean Startup.</a:t>
            </a:r>
          </a:p>
          <a:p>
            <a:pPr marL="0" indent="0" algn="l" eaLnBrk="1">
              <a:lnSpc>
                <a:spcPct val="93000"/>
              </a:lnSpc>
              <a:defRPr/>
            </a:pPr>
            <a:endParaRPr lang="en-US" sz="3982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sz="3600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Empresa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Unha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máquina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fotocopiar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unha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ou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varias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fórmulas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éxito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sz="256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Carlos Otero.</a:t>
            </a:r>
          </a:p>
          <a:p>
            <a:pPr marL="0" indent="0" algn="r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30566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i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Startup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VS Empresa</a:t>
            </a:r>
          </a:p>
        </p:txBody>
      </p:sp>
    </p:spTree>
    <p:extLst>
      <p:ext uri="{BB962C8B-B14F-4D97-AF65-F5344CB8AC3E}">
        <p14:creationId xmlns:p14="http://schemas.microsoft.com/office/powerpoint/2010/main" val="395369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427" y="1804459"/>
            <a:ext cx="4483947" cy="6759787"/>
          </a:xfrm>
          <a:prstGeom prst="rect">
            <a:avLst/>
          </a:prstGeom>
        </p:spPr>
      </p:pic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 </a:t>
            </a:r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Startup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21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/>
          <p:cNvSpPr txBox="1">
            <a:spLocks noChangeArrowheads="1"/>
          </p:cNvSpPr>
          <p:nvPr/>
        </p:nvSpPr>
        <p:spPr bwMode="auto">
          <a:xfrm>
            <a:off x="562187" y="2623538"/>
            <a:ext cx="12076127" cy="3011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Lean Startup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é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unha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maneira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abordar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lanzamento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dun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negocio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ou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que se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basea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no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aprendizaxe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validado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,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experimentación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científica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iteración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dos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lanzamentos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do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para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acortar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ciclos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desenvolvemento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,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medir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progreso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gañar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retroalimentación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dos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clientes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algn="l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 </a:t>
            </a:r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Startup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99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62187" y="2214105"/>
            <a:ext cx="11792373" cy="6349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emprendedores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están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en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todas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partes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Emprender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é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xestionar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aprendizaxe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debe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ser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validado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(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Validated learning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).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Hai que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contabilizar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innovación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(</a:t>
            </a:r>
            <a:r>
              <a:rPr lang="en-US" sz="36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Innovation Accounting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).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Contrúe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–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Mide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–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Aprende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650230" indent="-650230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Conceptos Clave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582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067" y="2009282"/>
            <a:ext cx="4511040" cy="6773333"/>
          </a:xfrm>
          <a:prstGeom prst="rect">
            <a:avLst/>
          </a:prstGeom>
        </p:spPr>
      </p:pic>
      <p:sp>
        <p:nvSpPr>
          <p:cNvPr id="4" name="Shape 130"/>
          <p:cNvSpPr/>
          <p:nvPr/>
        </p:nvSpPr>
        <p:spPr>
          <a:xfrm>
            <a:off x="92289" y="9230566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Running</a:t>
            </a:r>
            <a:r>
              <a:rPr lang="gl-ES" sz="4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Lean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623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62187" y="2726161"/>
            <a:ext cx="11792373" cy="37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Documentar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Plan A.</a:t>
            </a: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Identificar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Riscos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Plan de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testeo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650230" indent="-650230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Running</a:t>
            </a:r>
            <a:r>
              <a:rPr lang="gl-ES" sz="4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Lean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20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 fontScale="92500"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gl-ES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Aspectos clave dun modelo de negocio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4249682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0">
              <a:spcBef>
                <a:spcPct val="0"/>
              </a:spcBef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</a:tabLst>
              <a:defRPr sz="1800">
                <a:solidFill>
                  <a:srgbClr val="000000"/>
                </a:solidFill>
              </a:defRPr>
            </a:pPr>
            <a:r>
              <a:rPr lang="gl-ES" sz="5000" kern="12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 Documentar plan A</a:t>
            </a: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6907335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Propostas de valor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105246" y="2439517"/>
            <a:ext cx="10631039" cy="379591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Conxunto de produtos ou servizos que crean valor para un segmento de mercado específico</a:t>
            </a:r>
            <a:r>
              <a:rPr lang="gl-ES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algn="l"/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valor sempre o determinan os clientes cando usan ou se fixan nun produto.</a:t>
            </a:r>
          </a:p>
        </p:txBody>
      </p:sp>
    </p:spTree>
    <p:extLst>
      <p:ext uri="{BB962C8B-B14F-4D97-AF65-F5344CB8AC3E}">
        <p14:creationId xmlns:p14="http://schemas.microsoft.com/office/powerpoint/2010/main" val="394440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l" hangingPunct="0">
              <a:lnSpc>
                <a:spcPct val="11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gl-ES" altLang="gl-E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Novidade</a:t>
            </a:r>
            <a:r>
              <a:rPr lang="gl-ES" altLang="gl-ES" sz="9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algn="l" hangingPunct="0">
              <a:lnSpc>
                <a:spcPct val="11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gl-ES" altLang="gl-ES" sz="9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Mellora do rendemento</a:t>
            </a:r>
            <a:r>
              <a:rPr lang="gl-ES" altLang="gl-E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gl-ES" altLang="gl-ES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l" hangingPunct="0">
              <a:lnSpc>
                <a:spcPct val="11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gl-ES" altLang="gl-ES" sz="9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Deseño e </a:t>
            </a:r>
            <a:r>
              <a:rPr lang="gl-ES" altLang="gl-ES" sz="9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personalización</a:t>
            </a:r>
            <a:r>
              <a:rPr lang="gl-ES" altLang="gl-E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gl-ES" altLang="gl-ES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l" hangingPunct="0">
              <a:lnSpc>
                <a:spcPct val="11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gl-ES" altLang="gl-ES" sz="9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Marca</a:t>
            </a:r>
            <a:r>
              <a:rPr lang="gl-ES" altLang="gl-E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gl-ES" altLang="gl-ES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l" hangingPunct="0">
              <a:lnSpc>
                <a:spcPct val="11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gl-ES" altLang="gl-ES" sz="9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Prezo</a:t>
            </a:r>
            <a:r>
              <a:rPr lang="gl-ES" altLang="gl-E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gl-ES" altLang="gl-ES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l" hangingPunct="0">
              <a:lnSpc>
                <a:spcPct val="11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gl-ES" altLang="gl-ES" sz="9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Accesibilidade</a:t>
            </a:r>
            <a:r>
              <a:rPr lang="gl-ES" altLang="gl-ES" sz="9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gl-ES" altLang="gl-ES" sz="9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l" hangingPunct="0">
              <a:lnSpc>
                <a:spcPct val="113000"/>
              </a:lnSpc>
              <a:buClr>
                <a:srgbClr val="000000"/>
              </a:buClr>
              <a:buSzPct val="100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/>
            </a:pPr>
            <a:r>
              <a:rPr lang="gl-ES" altLang="gl-ES" sz="9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Facilidade de uso.</a:t>
            </a:r>
            <a:endParaRPr lang="en-US" altLang="gl-ES" sz="9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elementos xeran valor?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35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4427" y="575734"/>
            <a:ext cx="1170432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5689" b="1" dirty="0">
                <a:solidFill>
                  <a:schemeClr val="tx1"/>
                </a:solidFill>
                <a:latin typeface="Calibri" charset="0"/>
              </a:rPr>
              <a:t>Documentar Plan A</a:t>
            </a:r>
          </a:p>
        </p:txBody>
      </p:sp>
      <p:pic>
        <p:nvPicPr>
          <p:cNvPr id="4" name="Imagen 2" descr="nespresso_businnes_model - 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219"/>
            <a:ext cx="13004800" cy="8358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62779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4427" y="575734"/>
            <a:ext cx="1170432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5689" b="1" dirty="0">
                <a:solidFill>
                  <a:schemeClr val="tx1"/>
                </a:solidFill>
                <a:latin typeface="Calibri" charset="0"/>
              </a:rPr>
              <a:t>Documentar Plan 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46"/>
            <a:ext cx="13004800" cy="9151918"/>
          </a:xfrm>
          <a:prstGeom prst="rect">
            <a:avLst/>
          </a:prstGeom>
        </p:spPr>
      </p:pic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67471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62187" y="2726161"/>
            <a:ext cx="11792373" cy="37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s-E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Rápido.</a:t>
            </a:r>
            <a:endParaRPr lang="es-E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Conciso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l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gl-E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Fácil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36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compartir</a:t>
            </a:r>
            <a:r>
              <a:rPr lang="en-US" sz="36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 </a:t>
            </a:r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Canvas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6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62187" y="2726161"/>
            <a:ext cx="11792373" cy="37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t-PT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teu </a:t>
            </a:r>
            <a:r>
              <a:rPr lang="pt-PT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</a:t>
            </a:r>
            <a:r>
              <a:rPr lang="pt-PT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non é “O Produto</a:t>
            </a:r>
            <a:r>
              <a:rPr lang="pt-PT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”.</a:t>
            </a:r>
            <a:endParaRPr lang="pt-PT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pt-PT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t-PT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teu </a:t>
            </a:r>
            <a:r>
              <a:rPr lang="pt-PT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modelo de negocio </a:t>
            </a:r>
            <a:r>
              <a:rPr lang="pt-PT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é “O Produto</a:t>
            </a:r>
            <a:r>
              <a:rPr lang="pt-PT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”.</a:t>
            </a: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 </a:t>
            </a:r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Canvas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4427" y="575734"/>
            <a:ext cx="1170432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5689" b="1" dirty="0">
                <a:solidFill>
                  <a:schemeClr val="tx1"/>
                </a:solidFill>
                <a:latin typeface="Calibri" charset="0"/>
              </a:rPr>
              <a:t>Documentar Plan 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46"/>
            <a:ext cx="13004800" cy="915191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72186" y="2623750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418146" y="2748035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195166" y="2746920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583676" y="1882352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755450" y="4364151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9115898" y="7029084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508356" y="7029084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583676" y="4671977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806656" y="1937370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3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00197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0">
              <a:spcBef>
                <a:spcPct val="0"/>
              </a:spcBef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</a:tabLst>
              <a:defRPr sz="1800">
                <a:solidFill>
                  <a:srgbClr val="000000"/>
                </a:solidFill>
              </a:defRPr>
            </a:pPr>
            <a:r>
              <a:rPr lang="gl-ES" sz="5000" kern="12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Identificar Riscos</a:t>
            </a: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7486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677332"/>
            <a:ext cx="12423415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Priorizar por </a:t>
            </a:r>
            <a:r>
              <a:rPr lang="es-ES" sz="4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onde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empezar: </a:t>
            </a:r>
            <a:endParaRPr lang="es-ES" sz="4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Identificar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Riscos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05246" y="3713710"/>
            <a:ext cx="10631039" cy="124752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pt-PT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maior risco para moitas startups é crear un produto que ninguén quere.</a:t>
            </a: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56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Vantaxe competitiva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105246" y="3427479"/>
            <a:ext cx="10631039" cy="181998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144495" indent="0" algn="l" defTabSz="650230">
              <a:lnSpc>
                <a:spcPct val="93000"/>
              </a:lnSpc>
              <a:buClr>
                <a:srgbClr val="000000"/>
              </a:buClr>
              <a:buSzPct val="100000"/>
              <a:buNone/>
            </a:pPr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Recurso ou circunstancia propia que nos </a:t>
            </a:r>
            <a:r>
              <a:rPr lang="gl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garantiza</a:t>
            </a:r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gl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liderazgo</a:t>
            </a:r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ou o crecemento por enriba dos nosos competidores.</a:t>
            </a:r>
          </a:p>
        </p:txBody>
      </p:sp>
    </p:spTree>
    <p:extLst>
      <p:ext uri="{BB962C8B-B14F-4D97-AF65-F5344CB8AC3E}">
        <p14:creationId xmlns:p14="http://schemas.microsoft.com/office/powerpoint/2010/main" val="3715623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Incerteza </a:t>
            </a:r>
            <a:r>
              <a:rPr lang="gl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vs</a:t>
            </a:r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Risco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105246" y="2306565"/>
            <a:ext cx="10631039" cy="468230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Incerteza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A falta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dunha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completa certeza, esto é, a existencia de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máis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dunha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posibilidade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s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Risco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Un estado de incerteza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onde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algunas das posibilidades involucra una pérdida, una catástrofe,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ou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outras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consecuencias non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desexadas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06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redondeado 2"/>
          <p:cNvSpPr/>
          <p:nvPr/>
        </p:nvSpPr>
        <p:spPr>
          <a:xfrm>
            <a:off x="255306" y="4979211"/>
            <a:ext cx="3481987" cy="112652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/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Problema - Solución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4761407" y="4979211"/>
            <a:ext cx="3481987" cy="112652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ctr"/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Mercado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9267507" y="4979211"/>
            <a:ext cx="3481987" cy="112652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Escalado</a:t>
            </a:r>
          </a:p>
        </p:txBody>
      </p:sp>
      <p:sp>
        <p:nvSpPr>
          <p:cNvPr id="7" name="Flecha derecha 6"/>
          <p:cNvSpPr/>
          <p:nvPr/>
        </p:nvSpPr>
        <p:spPr>
          <a:xfrm>
            <a:off x="4044527" y="5388857"/>
            <a:ext cx="512057" cy="30723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120"/>
          </a:p>
        </p:txBody>
      </p:sp>
      <p:sp>
        <p:nvSpPr>
          <p:cNvPr id="8" name="Flecha derecha 7"/>
          <p:cNvSpPr/>
          <p:nvPr/>
        </p:nvSpPr>
        <p:spPr>
          <a:xfrm>
            <a:off x="8448216" y="5388857"/>
            <a:ext cx="512057" cy="30723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120"/>
          </a:p>
        </p:txBody>
      </p:sp>
      <p:sp>
        <p:nvSpPr>
          <p:cNvPr id="9" name="CuadroTexto 8"/>
          <p:cNvSpPr txBox="1"/>
          <p:nvPr/>
        </p:nvSpPr>
        <p:spPr>
          <a:xfrm>
            <a:off x="152895" y="2930985"/>
            <a:ext cx="4298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Teño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problema que vale a pena resolver?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354113" y="7644384"/>
            <a:ext cx="4298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¿O Mercado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quere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miña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solución?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8613585" y="2930985"/>
            <a:ext cx="42989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¿Como acelero o </a:t>
            </a:r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crecemento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2" name="Flecha arriba 11"/>
          <p:cNvSpPr/>
          <p:nvPr/>
        </p:nvSpPr>
        <p:spPr>
          <a:xfrm>
            <a:off x="2098711" y="3955097"/>
            <a:ext cx="102411" cy="71688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120"/>
          </a:p>
        </p:txBody>
      </p:sp>
      <p:sp>
        <p:nvSpPr>
          <p:cNvPr id="13" name="Flecha arriba 12"/>
          <p:cNvSpPr/>
          <p:nvPr/>
        </p:nvSpPr>
        <p:spPr>
          <a:xfrm>
            <a:off x="10496444" y="3955097"/>
            <a:ext cx="102411" cy="716880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120"/>
          </a:p>
        </p:txBody>
      </p:sp>
      <p:sp>
        <p:nvSpPr>
          <p:cNvPr id="14" name="Flecha abajo 13"/>
          <p:cNvSpPr/>
          <p:nvPr/>
        </p:nvSpPr>
        <p:spPr>
          <a:xfrm>
            <a:off x="6502401" y="6310559"/>
            <a:ext cx="65023" cy="1228937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120"/>
          </a:p>
        </p:txBody>
      </p:sp>
      <p:sp>
        <p:nvSpPr>
          <p:cNvPr id="1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Fases dunha </a:t>
            </a:r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Startup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18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62187" y="2726161"/>
            <a:ext cx="11792373" cy="37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gl-ES" sz="3413" dirty="0">
              <a:latin typeface="Calibri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Categorías de riscos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105246" y="2698444"/>
            <a:ext cx="10631039" cy="468230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Riscos de </a:t>
            </a:r>
            <a:r>
              <a:rPr lang="es-ES" sz="4000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produtos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Para conseguir un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“adecuado”.</a:t>
            </a: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s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Riscos de cliente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Conseguir un </a:t>
            </a:r>
            <a:r>
              <a:rPr lang="gl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camino</a:t>
            </a:r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aos clientes.</a:t>
            </a:r>
          </a:p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l" eaLnBrk="1">
              <a:lnSpc>
                <a:spcPct val="93000"/>
              </a:lnSpc>
              <a:defRPr/>
            </a:pP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Riscos de mercado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gl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Conseguir un modelo de negocio viable.</a:t>
            </a:r>
          </a:p>
        </p:txBody>
      </p:sp>
    </p:spTree>
    <p:extLst>
      <p:ext uri="{BB962C8B-B14F-4D97-AF65-F5344CB8AC3E}">
        <p14:creationId xmlns:p14="http://schemas.microsoft.com/office/powerpoint/2010/main" val="297643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4427" y="575734"/>
            <a:ext cx="1170432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5689" b="1" dirty="0">
                <a:solidFill>
                  <a:schemeClr val="tx1"/>
                </a:solidFill>
                <a:latin typeface="Calibri" charset="0"/>
              </a:rPr>
              <a:t>Documentar Plan A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46"/>
            <a:ext cx="13004800" cy="915191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972186" y="2623750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11418146" y="2748035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195166" y="2746920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583676" y="1882352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755450" y="4364151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9115898" y="7029084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508356" y="7029084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583676" y="4671977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755450" y="1989743"/>
            <a:ext cx="614468" cy="1055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6258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13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94004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562187" y="2726161"/>
            <a:ext cx="11792373" cy="37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Obxectivo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105246" y="3557140"/>
            <a:ext cx="10631039" cy="2964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Conseguir un modelo de negocio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cun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mercado suficientemente grande no que podamos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chegar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aos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clientes que necesitan o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noso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para construir un modelo de negocio rentable</a:t>
            </a:r>
            <a:r>
              <a:rPr lang="es-ES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05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4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problema - solución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2105246" y="4129606"/>
            <a:ext cx="10631039" cy="181998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¿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Teño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un problema que vale a pena resolver?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95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s-ES" sz="4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mercado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105246" y="2412213"/>
            <a:ext cx="10631039" cy="5254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mercado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quere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miña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solución?</a:t>
            </a: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gl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É algo que os usuarios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queren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s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é si, pagarían por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 Se é non,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quen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faría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s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problema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que me enfrento, pode ser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resolto</a:t>
            </a:r>
            <a:r>
              <a:rPr lang="es-ES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s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51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Escalado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2105246" y="2698445"/>
            <a:ext cx="10631039" cy="468230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s-ES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Como 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fago para acelerar o </a:t>
            </a:r>
            <a:r>
              <a:rPr lang="es-E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crecemento</a:t>
            </a:r>
            <a:r>
              <a:rPr lang="es-E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s-E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meu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modelo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negocio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pode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crecer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 </a:t>
            </a: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 que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mecanismos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 </a:t>
            </a: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 que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ritmo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vou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poder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expandir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meu </a:t>
            </a: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mercado</a:t>
            </a:r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48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921702" y="1746955"/>
            <a:ext cx="5530214" cy="92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Antes do </a:t>
            </a:r>
            <a:r>
              <a:rPr lang="es-ES" sz="4000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4000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mercado </a:t>
            </a:r>
          </a:p>
        </p:txBody>
      </p:sp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1138097" y="3238218"/>
            <a:ext cx="5988437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650230" indent="-650230" algn="l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Foco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Aprendizaxe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validado</a:t>
            </a: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l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l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Experimentos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Pivotar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7477936" y="3238218"/>
            <a:ext cx="5578792" cy="195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650230" indent="-650230" algn="l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Foco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Crecimento</a:t>
            </a:r>
            <a:endParaRPr lang="en-US" sz="32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l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2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l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Experimentos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Optimizar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168797" y="1746955"/>
            <a:ext cx="5530214" cy="92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000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Despois</a:t>
            </a: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</a:t>
            </a:r>
            <a:r>
              <a:rPr lang="es-ES" sz="4000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4000"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s-ES" sz="40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mercado 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204823" y="6845966"/>
            <a:ext cx="3481987" cy="112652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Problema - Solución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710923" y="6845966"/>
            <a:ext cx="3481987" cy="112652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Encaixe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es-ES" sz="24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Mercado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9217024" y="6845966"/>
            <a:ext cx="3481987" cy="1126525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Escalado</a:t>
            </a:r>
          </a:p>
        </p:txBody>
      </p:sp>
      <p:sp>
        <p:nvSpPr>
          <p:cNvPr id="11" name="Flecha derecha 10"/>
          <p:cNvSpPr/>
          <p:nvPr/>
        </p:nvSpPr>
        <p:spPr>
          <a:xfrm>
            <a:off x="3994044" y="7255612"/>
            <a:ext cx="512057" cy="30723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120"/>
          </a:p>
        </p:txBody>
      </p:sp>
      <p:sp>
        <p:nvSpPr>
          <p:cNvPr id="12" name="Flecha derecha 11"/>
          <p:cNvSpPr/>
          <p:nvPr/>
        </p:nvSpPr>
        <p:spPr>
          <a:xfrm>
            <a:off x="8397733" y="7255612"/>
            <a:ext cx="512057" cy="30723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5120"/>
          </a:p>
        </p:txBody>
      </p:sp>
      <p:sp>
        <p:nvSpPr>
          <p:cNvPr id="13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78019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rtl="0">
              <a:spcBef>
                <a:spcPct val="0"/>
              </a:spcBef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</a:tabLst>
              <a:defRPr sz="1800">
                <a:solidFill>
                  <a:srgbClr val="000000"/>
                </a:solidFill>
              </a:defRPr>
            </a:pPr>
            <a:r>
              <a:rPr lang="gl-ES" sz="5000" kern="12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Plan de </a:t>
            </a:r>
            <a:r>
              <a:rPr lang="gl-ES" sz="5000" kern="1200" dirty="0" err="1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Testeo</a:t>
            </a:r>
            <a:endParaRPr lang="gl-ES" sz="5000" kern="12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451682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89097" y="2971799"/>
            <a:ext cx="11704320" cy="4157095"/>
          </a:xfrm>
        </p:spPr>
        <p:txBody>
          <a:bodyPr/>
          <a:lstStyle/>
          <a:p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Competir en custes.</a:t>
            </a:r>
          </a:p>
          <a:p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Diferenciando a oferta.</a:t>
            </a:r>
          </a:p>
          <a:p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Especializándose nun nicho de mercado</a:t>
            </a:r>
            <a:r>
              <a:rPr lang="gl-E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gl-E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097" y="677332"/>
            <a:ext cx="11218489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estratexias para conseguir vantaxes competitivas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246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4427" y="575734"/>
            <a:ext cx="1170432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5689" b="1" dirty="0">
                <a:solidFill>
                  <a:schemeClr val="tx1"/>
                </a:solidFill>
                <a:latin typeface="Calibri" charset="0"/>
              </a:rPr>
              <a:t>Documentar Plan 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46"/>
            <a:ext cx="13004800" cy="9012201"/>
          </a:xfrm>
          <a:prstGeom prst="rect">
            <a:avLst/>
          </a:prstGeom>
        </p:spPr>
      </p:pic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78977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7153267" y="414952"/>
            <a:ext cx="5325744" cy="481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650230" indent="-650230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982" dirty="0" smtClean="0">
              <a:latin typeface="Calibri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 smtClean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Equipo Problema / Solución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251200" y="2512210"/>
            <a:ext cx="6502400" cy="3698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Deben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dominar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Desenvolvemento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Deseño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Márketing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07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5325744" cy="481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650230" indent="-650230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Experimentos efectivos (I)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200" y="2512210"/>
            <a:ext cx="6502400" cy="3698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Hai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que </a:t>
            </a: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maximizar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Velocidade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Aprendizaxe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650230" indent="-650230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Foco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9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leanstartup-scaled10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477" y="2214104"/>
            <a:ext cx="9365012" cy="6617793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7480536" y="3781501"/>
            <a:ext cx="1536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Foco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7219280" y="8051553"/>
            <a:ext cx="2560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Velocidade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528788" y="5008779"/>
            <a:ext cx="2560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32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Aprendizaxe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Ciclo </a:t>
            </a:r>
            <a:r>
              <a:rPr lang="gl-ES" sz="4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 </a:t>
            </a:r>
            <a:r>
              <a:rPr lang="gl-ES" sz="4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Startup</a:t>
            </a:r>
            <a:endParaRPr lang="es-ES" sz="4800" i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22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5325744" cy="4813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650230" indent="-650230" eaLnBrk="1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Experimentos efectivos (II)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575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Identificar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unha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única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métrica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ou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meta.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571500" indent="-571500"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Facelos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máis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“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lixeiros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”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posibles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571500" indent="-571500"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Formular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unha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hipótese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falsable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571500" indent="-571500"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Asegurar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poder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correlacionar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resultados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con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accións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específicas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571500" indent="-571500" algn="just">
              <a:lnSpc>
                <a:spcPct val="93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Comunicar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resultados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188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704427" y="575734"/>
            <a:ext cx="11704320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5689" b="1" dirty="0">
                <a:solidFill>
                  <a:schemeClr val="tx1"/>
                </a:solidFill>
                <a:latin typeface="Calibri" charset="0"/>
              </a:rPr>
              <a:t>Documentar Plan 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946"/>
            <a:ext cx="13004800" cy="9114613"/>
          </a:xfrm>
          <a:prstGeom prst="rect">
            <a:avLst/>
          </a:prstGeom>
        </p:spPr>
      </p:pic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638736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562540" y="2418927"/>
            <a:ext cx="12186954" cy="921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algn="l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Validar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cualitativamente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, </a:t>
            </a:r>
            <a:r>
              <a:rPr lang="en-US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Verificar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sz="3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cuantitativamente</a:t>
            </a:r>
            <a:r>
              <a:rPr lang="en-US" sz="3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899061" y="3833737"/>
            <a:ext cx="9206678" cy="12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6000" b="1" i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Iteration</a:t>
            </a:r>
            <a:r>
              <a:rPr lang="es-ES" sz="6000" b="1" i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meta-</a:t>
            </a:r>
            <a:r>
              <a:rPr lang="es-ES" sz="6000" b="1" i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pattern</a:t>
            </a:r>
            <a:endParaRPr lang="es-ES" sz="6000" b="1" i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1" y="5286446"/>
            <a:ext cx="12902889" cy="2520680"/>
          </a:xfrm>
          <a:prstGeom prst="rect">
            <a:avLst/>
          </a:prstGeom>
        </p:spPr>
      </p:pic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Experimentos efectivos (III)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92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10036315" cy="61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Fase 1: Entender o problema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4213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Conducir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entrevistas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clientes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(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ou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outras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formas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observar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clientes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) para tartar de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entender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onde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un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problema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que vale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pena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resolver. 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Quen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ten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problema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Cal é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problema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máis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relevante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Como se resolve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actualmente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996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10036315" cy="61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Fase 2: Definir a solución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4213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coñecemento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adquirido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fase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1,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constrúe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unha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demo que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permita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visualizar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clientes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solución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, 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testealos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con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ela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Funciona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solución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Quen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son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early adopters?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Funciona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modelo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prezo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1414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10036315" cy="61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Fase 3: Validar </a:t>
            </a:r>
            <a:r>
              <a:rPr lang="gl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cualitativamente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3698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Constrúe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teu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MVP 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fai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un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lanzamento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teus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early adopters.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decatan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túa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proposta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valor?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Como vas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atopar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suficientes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early adopters para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soportar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aprendizaxe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Consegues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que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che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paguen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3557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lang="gl-ES" sz="50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rPr>
              <a:t>Que significa competitiva?</a:t>
            </a: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4979899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10036315" cy="61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sz="3982" dirty="0">
              <a:latin typeface="Calibri" charset="0"/>
              <a:sym typeface="Myriad Pro" charset="0"/>
            </a:endParaRP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buNone/>
              <a:defRPr/>
            </a:pPr>
            <a:endParaRPr lang="en-US" sz="2844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Fase 4: Verificar </a:t>
            </a:r>
            <a:r>
              <a:rPr lang="gl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cuantitavamente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4213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Lanza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teu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máis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“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refinado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” a un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mercado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máis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grande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Construíches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algo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que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xente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quere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podemos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chegar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máis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clientes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dun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xeito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escalable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?</a:t>
            </a:r>
          </a:p>
          <a:p>
            <a:pPr algn="just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un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modelo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negocio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viable?</a:t>
            </a:r>
          </a:p>
          <a:p>
            <a:pPr marL="0" indent="0" algn="just" eaLnBrk="1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44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122" y="1087579"/>
            <a:ext cx="9861973" cy="7396480"/>
          </a:xfrm>
          <a:prstGeom prst="rect">
            <a:avLst/>
          </a:prstGeom>
        </p:spPr>
      </p:pic>
      <p:sp>
        <p:nvSpPr>
          <p:cNvPr id="3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07382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098711" y="575734"/>
            <a:ext cx="9524258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endParaRPr lang="es-ES" sz="4551" b="1" dirty="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10036315" cy="61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731509" indent="-731509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982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677332"/>
            <a:ext cx="12423415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Risco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sz="4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Conseguir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</a:t>
            </a:r>
            <a:r>
              <a:rPr lang="es-ES" sz="4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adecuado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575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Asegúrate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que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un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problema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que vale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pena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resolver.</a:t>
            </a: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Define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menor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solución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posible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(MVP).</a:t>
            </a: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Constrúe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valida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teu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MVP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pequena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escala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(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demostra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que é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válida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túa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proposta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valor).</a:t>
            </a: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Entón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verifica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gran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escala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67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098711" y="575734"/>
            <a:ext cx="9524258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endParaRPr lang="es-ES" sz="4551" b="1" dirty="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10036315" cy="61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731509" indent="-731509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982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8" y="677332"/>
            <a:ext cx="11133872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Risco de clientes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Construir un camino cara os clientes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6274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Identifica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quen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ten o “pain”.</a:t>
            </a: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“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Estreita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” as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túas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miras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early adopters que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realmente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queren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xa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teu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produto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correcto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comezar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con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canais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outbound (non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escalables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).</a:t>
            </a: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Pero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gradualmente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(o antes possible)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hai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que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construir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canais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inbound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escalables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754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098711" y="575734"/>
            <a:ext cx="9524258" cy="1228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endParaRPr lang="es-ES" sz="4551" b="1" dirty="0">
              <a:solidFill>
                <a:schemeClr val="tx1"/>
              </a:solidFill>
              <a:latin typeface="Calibri" charset="0"/>
            </a:endParaRPr>
          </a:p>
        </p:txBody>
      </p:sp>
      <p:sp>
        <p:nvSpPr>
          <p:cNvPr id="5" name="Text Box 1"/>
          <p:cNvSpPr txBox="1">
            <a:spLocks noChangeArrowheads="1"/>
          </p:cNvSpPr>
          <p:nvPr/>
        </p:nvSpPr>
        <p:spPr bwMode="auto">
          <a:xfrm>
            <a:off x="1279420" y="2418927"/>
            <a:ext cx="10036315" cy="6144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8000" tIns="64000" rIns="128000" bIns="64000"/>
          <a:lstStyle>
            <a:lvl1pPr marL="342900" indent="-341313"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eaLnBrk="0" hangingPunct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731509" indent="-731509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sz="3982" dirty="0">
              <a:latin typeface="Calibri" charset="0"/>
              <a:sym typeface="Myriad Pro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677332"/>
            <a:ext cx="12230859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>
              <a:buClr>
                <a:srgbClr val="000000"/>
              </a:buClr>
              <a:buSzPct val="100000"/>
              <a:tabLst>
                <a:tab pos="1029531" algn="l"/>
                <a:tab pos="2059061" algn="l"/>
                <a:tab pos="3088592" algn="l"/>
                <a:tab pos="4118122" algn="l"/>
                <a:tab pos="5147653" algn="l"/>
                <a:tab pos="6177183" algn="l"/>
                <a:tab pos="7206714" algn="l"/>
                <a:tab pos="8236245" algn="l"/>
                <a:tab pos="9265775" algn="l"/>
                <a:tab pos="10295306" algn="l"/>
                <a:tab pos="11324836" algn="l"/>
              </a:tabLst>
            </a:pP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Risco de 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mercado:</a:t>
            </a:r>
            <a:r>
              <a:rPr lang="es-ES" sz="4800" b="1" dirty="0" smtClean="0">
                <a:solidFill>
                  <a:schemeClr val="tx1"/>
                </a:solidFill>
                <a:latin typeface="Calibri" charset="0"/>
              </a:rPr>
              <a:t> </a:t>
            </a:r>
            <a:r>
              <a:rPr lang="es-ES" sz="4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Construíndo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modelo de negocio viable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251199" y="2512210"/>
            <a:ext cx="8652329" cy="6274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Identifica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túa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competencia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pon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un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prezo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túa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solución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Testea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prezo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primeiro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medindo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o que din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clientes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Entón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testea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ese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prezo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través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do que fan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clientes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endParaRPr lang="en-U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731509" indent="-731509"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+mj-lt"/>
              <a:buAutoNum type="arabicPeriod"/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Optimiza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a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túa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estrutura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costs para facer que o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teu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modelo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negocio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funcione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297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/>
          </p:cNvSpPr>
          <p:nvPr/>
        </p:nvSpPr>
        <p:spPr bwMode="auto">
          <a:xfrm>
            <a:off x="0" y="4364744"/>
            <a:ext cx="13004800" cy="3276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92608" tIns="292608" rIns="292608" bIns="292608" anchor="ctr"/>
          <a:lstStyle/>
          <a:p>
            <a:pPr algn="l" hangingPunct="0">
              <a:spcBef>
                <a:spcPts val="2560"/>
              </a:spcBef>
              <a:buClr>
                <a:srgbClr val="000000"/>
              </a:buClr>
              <a:buSzPct val="100000"/>
              <a:defRPr/>
            </a:pPr>
            <a:r>
              <a:rPr lang="en-US" sz="1600" b="1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Libros</a:t>
            </a:r>
            <a:endParaRPr lang="en-US" sz="1600" b="1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487672" indent="-487672" algn="l" hangingPunct="0">
              <a:spcBef>
                <a:spcPts val="2560"/>
              </a:spcBef>
              <a:buFont typeface="Arial"/>
              <a:buChar char="•"/>
              <a:defRPr/>
            </a:pP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The Long Tail, de Chris Anderson: 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  <a:hlinkClick r:id="rId2"/>
              </a:rPr>
              <a:t>http://www.amazon.es/Long-Tail-Chris-Anderson/dp/1847940366/ref=sr_1_1?ie=UTF8&amp;qid=1387124925&amp;sr=8-1&amp;keywords=the+long+tail</a:t>
            </a:r>
            <a:endParaRPr lang="en-US" sz="1600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487672" indent="-487672" algn="l" hangingPunct="0">
              <a:spcBef>
                <a:spcPts val="2560"/>
              </a:spcBef>
              <a:buFont typeface="Arial"/>
              <a:buChar char="•"/>
              <a:defRPr/>
            </a:pPr>
            <a:r>
              <a:rPr lang="pl-PL" sz="1600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Free</a:t>
            </a:r>
            <a:r>
              <a:rPr lang="pl-PL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, de Chris Anderson: 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  <a:hlinkClick r:id="rId3"/>
              </a:rPr>
              <a:t>http://www.amazon.es/Free-Chris-Anderson/dp/190521149X/ref=sr_1_1?ie=UTF8&amp;qid=1387124973&amp;sr=8-1&amp;keywords=free+chris+anderson</a:t>
            </a:r>
            <a:endParaRPr lang="en-US" sz="1600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487672" indent="-487672" algn="l" hangingPunct="0">
              <a:spcBef>
                <a:spcPts val="2560"/>
              </a:spcBef>
              <a:buFont typeface="Arial"/>
              <a:buChar char="•"/>
              <a:defRPr/>
            </a:pP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The Lean Startup, de Eric </a:t>
            </a:r>
            <a:r>
              <a:rPr lang="en-US" sz="1600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Ries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nl-NL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  <a:hlinkClick r:id="rId4"/>
              </a:rPr>
              <a:t>http://www.amazon.es/The-Lean-Startup-Entrepreneurs-Continuous-ebook/dp/B004J4XGN6/ref=wl_mb_hu_m_2_dp</a:t>
            </a:r>
            <a:endParaRPr lang="nl-NL" sz="1600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487672" indent="-487672" algn="l" hangingPunct="0">
              <a:spcBef>
                <a:spcPts val="2560"/>
              </a:spcBef>
              <a:buFont typeface="Arial"/>
              <a:buChar char="•"/>
              <a:defRPr/>
            </a:pPr>
            <a:r>
              <a:rPr lang="nl-NL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Exponential Organizations: </a:t>
            </a:r>
            <a:r>
              <a:rPr lang="nl-NL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  <a:hlinkClick r:id="rId5"/>
              </a:rPr>
              <a:t>https://www.amazon.com/Exponential-Organizations-organizations-better-cheaper-ebook/dp/B00OO8ZGC6</a:t>
            </a:r>
            <a:endParaRPr lang="nl-NL" sz="1600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487672" indent="-487672" algn="l" hangingPunct="0">
              <a:spcBef>
                <a:spcPts val="2560"/>
              </a:spcBef>
              <a:buFont typeface="Arial"/>
              <a:buChar char="•"/>
              <a:defRPr/>
            </a:pPr>
            <a:r>
              <a:rPr lang="nl-NL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Running Lean: </a:t>
            </a:r>
            <a:r>
              <a:rPr lang="nl-NL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  <a:hlinkClick r:id="rId6"/>
              </a:rPr>
              <a:t>https://www.amazon.com/Running-Lean-Iterate-Works-OReilly/dp/1449305172</a:t>
            </a:r>
            <a:endParaRPr lang="pl-PL" sz="1600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algn="l" hangingPunct="0">
              <a:spcBef>
                <a:spcPts val="2560"/>
              </a:spcBef>
              <a:buClr>
                <a:srgbClr val="000000"/>
              </a:buClr>
              <a:buSzPct val="100000"/>
              <a:defRPr/>
            </a:pPr>
            <a:r>
              <a:rPr lang="en-US" sz="1600" b="1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Webs, Blogs e </a:t>
            </a:r>
            <a:r>
              <a:rPr lang="en-US" sz="1600" b="1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Artigos</a:t>
            </a:r>
            <a:r>
              <a:rPr lang="en-US" sz="1600" b="1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</a:t>
            </a:r>
            <a:endParaRPr lang="en-US" sz="1600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406394" indent="-406394" algn="l" hangingPunct="0">
              <a:spcBef>
                <a:spcPts val="2560"/>
              </a:spcBef>
              <a:buFont typeface="Arial"/>
              <a:buChar char="•"/>
              <a:defRPr/>
            </a:pPr>
            <a:r>
              <a:rPr lang="en-US" sz="1600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Cocreating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unique value with Customers: 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  <a:hlinkClick r:id="rId7"/>
              </a:rPr>
              <a:t>http://www.liamlooney.com/Co-Creating%20Value%20with%20Consumers.pdf</a:t>
            </a:r>
            <a:endParaRPr lang="en-US" sz="1600" dirty="0">
              <a:solidFill>
                <a:srgbClr val="30303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Myriad Pro" charset="0"/>
            </a:endParaRPr>
          </a:p>
          <a:p>
            <a:pPr marL="406394" indent="-406394" algn="l" hangingPunct="0">
              <a:spcBef>
                <a:spcPts val="2560"/>
              </a:spcBef>
              <a:buFont typeface="Arial"/>
              <a:buChar char="•"/>
              <a:defRPr/>
            </a:pPr>
            <a:r>
              <a:rPr lang="en-US" sz="1600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Patróns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1600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modelos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 de </a:t>
            </a:r>
            <a:r>
              <a:rPr lang="en-US" sz="1600" dirty="0" err="1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negocio</a:t>
            </a:r>
            <a:r>
              <a:rPr lang="en-US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</a:rPr>
              <a:t>: </a:t>
            </a:r>
            <a:r>
              <a:rPr lang="es-ES_tradnl" sz="1600" dirty="0">
                <a:solidFill>
                  <a:srgbClr val="30303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Myriad Pro" charset="0"/>
                <a:hlinkClick r:id="rId8"/>
              </a:rPr>
              <a:t>https://sites.google.com/site/itinerarioemprendedor/itinerario/fase-de-prototipado/los-patrones-de-modelos-de-negocio</a:t>
            </a:r>
            <a:endParaRPr lang="es-ES_tradnl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06394" indent="-406394" hangingPunct="0">
              <a:spcBef>
                <a:spcPts val="2560"/>
              </a:spcBef>
              <a:buClr>
                <a:srgbClr val="000000"/>
              </a:buClr>
              <a:buSzPct val="100000"/>
              <a:buFont typeface="Arial"/>
              <a:buChar char="•"/>
              <a:defRPr/>
            </a:pPr>
            <a:endParaRPr lang="en-US" sz="1991" b="1" dirty="0">
              <a:solidFill>
                <a:srgbClr val="303030"/>
              </a:solidFill>
              <a:sym typeface="Myriad Pro" charset="0"/>
            </a:endParaRPr>
          </a:p>
          <a:p>
            <a:pPr hangingPunct="0">
              <a:spcBef>
                <a:spcPts val="2560"/>
              </a:spcBef>
              <a:buClr>
                <a:srgbClr val="000000"/>
              </a:buClr>
              <a:buSzPct val="100000"/>
              <a:defRPr/>
            </a:pPr>
            <a:r>
              <a:rPr lang="en-US" sz="1991" dirty="0">
                <a:solidFill>
                  <a:srgbClr val="303030"/>
                </a:solidFill>
                <a:latin typeface="Calibri" charset="0"/>
                <a:sym typeface="Myriad Pro" charset="0"/>
              </a:rPr>
              <a:t> </a:t>
            </a: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89097" y="1046664"/>
            <a:ext cx="1242341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Referencias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9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2487" y="163108"/>
            <a:ext cx="2887329" cy="617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13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Lean Canvas</a:t>
            </a:r>
            <a:endParaRPr lang="en-US" sz="3413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8667" y="163106"/>
            <a:ext cx="4660053" cy="6565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512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Project Name</a:t>
            </a:r>
            <a:endParaRPr lang="en-US" sz="512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95467" y="163106"/>
            <a:ext cx="2492587" cy="2861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1707" dirty="0"/>
              <a:t>01-Jan-2014</a:t>
            </a:r>
            <a:endParaRPr lang="en-US" sz="1707" dirty="0"/>
          </a:p>
        </p:txBody>
      </p:sp>
      <p:sp>
        <p:nvSpPr>
          <p:cNvPr id="11" name="TextBox 10"/>
          <p:cNvSpPr txBox="1"/>
          <p:nvPr/>
        </p:nvSpPr>
        <p:spPr>
          <a:xfrm>
            <a:off x="10295467" y="533592"/>
            <a:ext cx="2492587" cy="2861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sz="1707" dirty="0"/>
              <a:t>Iteration #x</a:t>
            </a:r>
            <a:endParaRPr lang="en-US" sz="1707" dirty="0"/>
          </a:p>
        </p:txBody>
      </p:sp>
      <p:sp>
        <p:nvSpPr>
          <p:cNvPr id="18" name="Rounded Rectangle 17"/>
          <p:cNvSpPr/>
          <p:nvPr/>
        </p:nvSpPr>
        <p:spPr>
          <a:xfrm>
            <a:off x="216747" y="6599090"/>
            <a:ext cx="6254992" cy="190351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Cost Structure</a:t>
            </a:r>
          </a:p>
          <a:p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Customer Acquisition costs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Distribution costs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Hosting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People, etc.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471739" y="6599090"/>
            <a:ext cx="6254992" cy="1903514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Revenue Streams</a:t>
            </a:r>
          </a:p>
          <a:p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Revenue Model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Life Time Value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Revenue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Gross Margin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16747" y="944534"/>
            <a:ext cx="2509926" cy="5654555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Problem</a:t>
            </a:r>
          </a:p>
          <a:p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 3 problems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726673" y="944534"/>
            <a:ext cx="2509926" cy="282727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Solution</a:t>
            </a:r>
          </a:p>
          <a:p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 3 features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726673" y="3771811"/>
            <a:ext cx="2509926" cy="282727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Key </a:t>
            </a:r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Metrics</a:t>
            </a:r>
            <a:endParaRPr lang="en-US" sz="199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Key activities you measure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196951" y="944534"/>
            <a:ext cx="2509926" cy="5654555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Unique Value </a:t>
            </a:r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Proposition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Single, clear, compelling message that states why you are different and worth paying attention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706877" y="944534"/>
            <a:ext cx="2509926" cy="282727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Unfair Advantage</a:t>
            </a:r>
            <a:endParaRPr lang="en-US" sz="199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Can’t be easily copied or bought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706877" y="3771811"/>
            <a:ext cx="2509926" cy="2827277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Channels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Path to customers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0216804" y="944534"/>
            <a:ext cx="2509926" cy="5654555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</a:gradFill>
          <a:ln w="1905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99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Customer Segments</a:t>
            </a:r>
          </a:p>
          <a:p>
            <a:r>
              <a:rPr lang="en-US" sz="1707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Target customers</a:t>
            </a:r>
            <a:endParaRPr lang="en-US" sz="1707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16747" y="944534"/>
            <a:ext cx="12509983" cy="7558069"/>
          </a:xfrm>
          <a:prstGeom prst="roundRect">
            <a:avLst>
              <a:gd name="adj" fmla="val 0"/>
            </a:avLst>
          </a:prstGeom>
          <a:noFill/>
          <a:ln w="38100"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130048" tIns="65024" rIns="130048" bIns="6502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06394" indent="-160300">
              <a:buFont typeface="Arial" pitchFamily="34" charset="0"/>
              <a:buChar char="•"/>
            </a:pPr>
            <a:endParaRPr lang="en-US" sz="2844" dirty="0">
              <a:solidFill>
                <a:schemeClr val="tx1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532163" y="8574573"/>
            <a:ext cx="1624163" cy="442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76" dirty="0">
                <a:solidFill>
                  <a:srgbClr val="007DDA"/>
                </a:solidFill>
                <a:latin typeface="Arial" pitchFamily="34" charset="0"/>
                <a:cs typeface="Arial" pitchFamily="34" charset="0"/>
              </a:rPr>
              <a:t>PRODUCT</a:t>
            </a:r>
            <a:endParaRPr lang="en-US" sz="2844" dirty="0">
              <a:solidFill>
                <a:srgbClr val="007DDA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900165" y="8574573"/>
            <a:ext cx="1398140" cy="4425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276" dirty="0">
                <a:solidFill>
                  <a:srgbClr val="007DDA"/>
                </a:solidFill>
                <a:latin typeface="Arial" pitchFamily="34" charset="0"/>
                <a:cs typeface="Arial" pitchFamily="34" charset="0"/>
              </a:rPr>
              <a:t>MARKET</a:t>
            </a:r>
            <a:endParaRPr lang="en-US" sz="2844" dirty="0">
              <a:solidFill>
                <a:srgbClr val="007DDA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6471738" y="796375"/>
            <a:ext cx="0" cy="8151323"/>
          </a:xfrm>
          <a:prstGeom prst="line">
            <a:avLst/>
          </a:prstGeom>
          <a:ln w="19050" cap="rnd">
            <a:solidFill>
              <a:srgbClr val="007DDA">
                <a:alpha val="50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89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"/>
          <p:cNvSpPr txBox="1">
            <a:spLocks/>
          </p:cNvSpPr>
          <p:nvPr/>
        </p:nvSpPr>
        <p:spPr>
          <a:xfrm>
            <a:off x="742839" y="1842066"/>
            <a:ext cx="11519122" cy="661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>
            <a:normAutofit/>
          </a:bodyPr>
          <a:lstStyle>
            <a:lvl1pPr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Graciñas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</a:p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endParaRPr lang="es-ES"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ecimiento-marca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189" y="2338767"/>
            <a:ext cx="9268041" cy="5652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contenido 2"/>
          <p:cNvSpPr txBox="1">
            <a:spLocks/>
          </p:cNvSpPr>
          <p:nvPr/>
        </p:nvSpPr>
        <p:spPr>
          <a:xfrm>
            <a:off x="3754611" y="8196316"/>
            <a:ext cx="5873136" cy="5243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gl-ES" sz="2560" dirty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Número de marcas rexistradas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>
              <a:buNone/>
            </a:pPr>
            <a:r>
              <a:rPr lang="gl-ES" sz="1400" dirty="0" err="1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Imagen</a:t>
            </a:r>
            <a:r>
              <a:rPr lang="gl-ES" sz="140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Carlos Otero (@</a:t>
            </a:r>
            <a:r>
              <a:rPr lang="gl-ES" sz="1400" dirty="0" err="1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coterobarros</a:t>
            </a:r>
            <a:r>
              <a:rPr lang="gl-ES" sz="140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10377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466" y="2009281"/>
            <a:ext cx="10581423" cy="6422016"/>
          </a:xfrm>
        </p:spPr>
      </p:pic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405422" y="8443232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indent="0">
              <a:buNone/>
            </a:pPr>
            <a:r>
              <a:rPr lang="gl-ES" sz="1400" dirty="0" err="1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Imagen</a:t>
            </a:r>
            <a:r>
              <a:rPr lang="gl-ES" sz="140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Carlos Otero (@</a:t>
            </a:r>
            <a:r>
              <a:rPr lang="gl-ES" sz="1400" dirty="0" err="1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coterobarros</a:t>
            </a:r>
            <a:r>
              <a:rPr lang="gl-ES" sz="1400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Número de marcas rexistradas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283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 sz="1800">
                <a:solidFill>
                  <a:srgbClr val="000000"/>
                </a:solidFill>
              </a:defRPr>
            </a:pPr>
            <a:r>
              <a:rPr lang="gl-ES" sz="50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significa sostible hoxe?</a:t>
            </a: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88734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01" y="2367643"/>
            <a:ext cx="11433841" cy="6577414"/>
          </a:xfrm>
          <a:prstGeom prst="rect">
            <a:avLst/>
          </a:prstGeom>
        </p:spPr>
      </p:pic>
      <p:sp>
        <p:nvSpPr>
          <p:cNvPr id="5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gl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significa sostible </a:t>
            </a:r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hoxe?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7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</TotalTime>
  <Words>1772</Words>
  <Application>Microsoft Office PowerPoint</Application>
  <PresentationFormat>Personalizado</PresentationFormat>
  <Paragraphs>339</Paragraphs>
  <Slides>57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9" baseType="lpstr">
      <vt:lpstr>MS PGothic</vt:lpstr>
      <vt:lpstr>Arial</vt:lpstr>
      <vt:lpstr>Calibri</vt:lpstr>
      <vt:lpstr>Helvetica Light</vt:lpstr>
      <vt:lpstr>Lucida Grande</vt:lpstr>
      <vt:lpstr>Myriad Pro</vt:lpstr>
      <vt:lpstr>Open Sans</vt:lpstr>
      <vt:lpstr>Open Sans Extrabold</vt:lpstr>
      <vt:lpstr>Open Sans Light</vt:lpstr>
      <vt:lpstr>Open Sans Semibold</vt:lpstr>
      <vt:lpstr>Times New Roman</vt:lpstr>
      <vt:lpstr>White</vt:lpstr>
      <vt:lpstr>Comercio Electrónico Orientado a Emprendemento  Como analizar modelos de negocio   Dani Cerqueiro @danicerqueiro www.danicerqueiro.eu</vt:lpstr>
      <vt:lpstr>Presentación de PowerPoint</vt:lpstr>
      <vt:lpstr>Presentación de PowerPoint</vt:lpstr>
      <vt:lpstr>Presentación de PowerPoint</vt:lpstr>
      <vt:lpstr>Que significa competitiva?</vt:lpstr>
      <vt:lpstr>Presentación de PowerPoint</vt:lpstr>
      <vt:lpstr>Presentación de PowerPoint</vt:lpstr>
      <vt:lpstr>Que significa sostible hoxe?</vt:lpstr>
      <vt:lpstr>Presentación de PowerPoint</vt:lpstr>
      <vt:lpstr>Presentación de PowerPoint</vt:lpstr>
      <vt:lpstr>Que podemos esperar nosotros?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Documentar plan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Identificar Riscos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3. Plan de Testeo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Mix Digital Ideal  de una pyme primeriza  Daniel Cerqueiro Abertal Networks Seminario “Primera Exportación: Encontrar  al agente o importador adecuado”</dc:title>
  <cp:lastModifiedBy>Daniel Cerqueiro García</cp:lastModifiedBy>
  <cp:revision>140</cp:revision>
  <dcterms:modified xsi:type="dcterms:W3CDTF">2017-10-24T18:27:31Z</dcterms:modified>
</cp:coreProperties>
</file>