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47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3" r:id="rId6"/>
    <p:sldMasterId id="2147483676" r:id="rId7"/>
    <p:sldMasterId id="2147483689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  <p:sldId id="343" r:id="rId97"/>
    <p:sldId id="344" r:id="rId98"/>
    <p:sldId id="345" r:id="rId99"/>
    <p:sldId id="346" r:id="rId100"/>
    <p:sldId id="347" r:id="rId101"/>
    <p:sldId id="348" r:id="rId102"/>
    <p:sldId id="349" r:id="rId103"/>
    <p:sldId id="350" r:id="rId104"/>
    <p:sldId id="351" r:id="rId105"/>
    <p:sldId id="352" r:id="rId106"/>
    <p:sldId id="353" r:id="rId107"/>
    <p:sldId id="354" r:id="rId108"/>
    <p:sldId id="355" r:id="rId109"/>
    <p:sldId id="356" r:id="rId110"/>
    <p:sldId id="357" r:id="rId111"/>
    <p:sldId id="358" r:id="rId112"/>
    <p:sldId id="359" r:id="rId113"/>
    <p:sldId id="360" r:id="rId114"/>
    <p:sldId id="361" r:id="rId115"/>
    <p:sldId id="362" r:id="rId116"/>
    <p:sldId id="363" r:id="rId117"/>
    <p:sldId id="364" r:id="rId118"/>
    <p:sldId id="365" r:id="rId119"/>
    <p:sldId id="366" r:id="rId120"/>
    <p:sldId id="367" r:id="rId121"/>
    <p:sldId id="368" r:id="rId122"/>
    <p:sldId id="369" r:id="rId123"/>
    <p:sldId id="370" r:id="rId124"/>
    <p:sldId id="371" r:id="rId125"/>
    <p:sldId id="372" r:id="rId126"/>
    <p:sldId id="373" r:id="rId127"/>
    <p:sldId id="374" r:id="rId128"/>
    <p:sldId id="375" r:id="rId129"/>
    <p:sldId id="376" r:id="rId130"/>
    <p:sldId id="377" r:id="rId131"/>
    <p:sldId id="378" r:id="rId132"/>
    <p:sldId id="379" r:id="rId133"/>
    <p:sldId id="380" r:id="rId134"/>
    <p:sldId id="381" r:id="rId135"/>
    <p:sldId id="382" r:id="rId136"/>
    <p:sldId id="383" r:id="rId137"/>
    <p:sldId id="384" r:id="rId138"/>
    <p:sldId id="385" r:id="rId139"/>
    <p:sldId id="386" r:id="rId140"/>
    <p:sldId id="387" r:id="rId141"/>
    <p:sldId id="388" r:id="rId142"/>
    <p:sldId id="389" r:id="rId143"/>
    <p:sldId id="390" r:id="rId144"/>
    <p:sldId id="391" r:id="rId145"/>
    <p:sldId id="392" r:id="rId146"/>
    <p:sldId id="393" r:id="rId147"/>
    <p:sldId id="394" r:id="rId148"/>
    <p:sldId id="395" r:id="rId149"/>
    <p:sldId id="396" r:id="rId150"/>
    <p:sldId id="397" r:id="rId151"/>
    <p:sldId id="398" r:id="rId152"/>
    <p:sldId id="399" r:id="rId153"/>
    <p:sldId id="400" r:id="rId154"/>
    <p:sldId id="401" r:id="rId155"/>
    <p:sldId id="402" r:id="rId156"/>
  </p:sldIdLst>
  <p:sldSz cy="6858000" cx="9144000"/>
  <p:notesSz cx="7559675" cy="10691800"/>
  <p:embeddedFontLst>
    <p:embeddedFont>
      <p:font typeface="Architects Daughter"/>
      <p:regular r:id="rId157"/>
    </p:embeddedFont>
    <p:embeddedFont>
      <p:font typeface="Amatic SC"/>
      <p:regular r:id="rId158"/>
      <p:bold r:id="rId159"/>
    </p:embeddedFont>
    <p:embeddedFont>
      <p:font typeface="Arial Narrow"/>
      <p:regular r:id="rId160"/>
      <p:bold r:id="rId161"/>
      <p:italic r:id="rId162"/>
      <p:boldItalic r:id="rId163"/>
    </p:embeddedFont>
    <p:embeddedFont>
      <p:font typeface="Century Gothic"/>
      <p:regular r:id="rId164"/>
      <p:bold r:id="rId165"/>
      <p:italic r:id="rId166"/>
      <p:boldItalic r:id="rId1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168" roundtripDataSignature="AMtx7mgUp8X3pahcN28jDiC2ilpcZDkq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A025EEE-9BCA-4B0A-A260-6A4AA4FD031E}">
  <a:tblStyle styleId="{BA025EEE-9BCA-4B0A-A260-6A4AA4FD031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97CD2150-0330-4D6A-B0D3-75805073BDF7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F6EF"/>
          </a:solidFill>
        </a:fill>
      </a:tcStyle>
    </a:wholeTbl>
    <a:band1H>
      <a:tcTxStyle/>
      <a:tcStyle>
        <a:fill>
          <a:solidFill>
            <a:srgbClr val="CAECDD"/>
          </a:solidFill>
        </a:fill>
      </a:tcStyle>
    </a:band1H>
    <a:band2H>
      <a:tcTxStyle/>
    </a:band2H>
    <a:band1V>
      <a:tcTxStyle/>
      <a:tcStyle>
        <a:fill>
          <a:solidFill>
            <a:srgbClr val="CAECDD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07" Type="http://schemas.openxmlformats.org/officeDocument/2006/relationships/slide" Target="slides/slide98.xml"/><Relationship Id="rId106" Type="http://schemas.openxmlformats.org/officeDocument/2006/relationships/slide" Target="slides/slide97.xml"/><Relationship Id="rId105" Type="http://schemas.openxmlformats.org/officeDocument/2006/relationships/slide" Target="slides/slide96.xml"/><Relationship Id="rId104" Type="http://schemas.openxmlformats.org/officeDocument/2006/relationships/slide" Target="slides/slide95.xml"/><Relationship Id="rId109" Type="http://schemas.openxmlformats.org/officeDocument/2006/relationships/slide" Target="slides/slide100.xml"/><Relationship Id="rId108" Type="http://schemas.openxmlformats.org/officeDocument/2006/relationships/slide" Target="slides/slide99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103" Type="http://schemas.openxmlformats.org/officeDocument/2006/relationships/slide" Target="slides/slide94.xml"/><Relationship Id="rId102" Type="http://schemas.openxmlformats.org/officeDocument/2006/relationships/slide" Target="slides/slide93.xml"/><Relationship Id="rId101" Type="http://schemas.openxmlformats.org/officeDocument/2006/relationships/slide" Target="slides/slide92.xml"/><Relationship Id="rId100" Type="http://schemas.openxmlformats.org/officeDocument/2006/relationships/slide" Target="slides/slide91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29" Type="http://schemas.openxmlformats.org/officeDocument/2006/relationships/slide" Target="slides/slide120.xml"/><Relationship Id="rId128" Type="http://schemas.openxmlformats.org/officeDocument/2006/relationships/slide" Target="slides/slide119.xml"/><Relationship Id="rId127" Type="http://schemas.openxmlformats.org/officeDocument/2006/relationships/slide" Target="slides/slide118.xml"/><Relationship Id="rId126" Type="http://schemas.openxmlformats.org/officeDocument/2006/relationships/slide" Target="slides/slide117.xml"/><Relationship Id="rId26" Type="http://schemas.openxmlformats.org/officeDocument/2006/relationships/slide" Target="slides/slide17.xml"/><Relationship Id="rId121" Type="http://schemas.openxmlformats.org/officeDocument/2006/relationships/slide" Target="slides/slide112.xml"/><Relationship Id="rId25" Type="http://schemas.openxmlformats.org/officeDocument/2006/relationships/slide" Target="slides/slide16.xml"/><Relationship Id="rId120" Type="http://schemas.openxmlformats.org/officeDocument/2006/relationships/slide" Target="slides/slide111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125" Type="http://schemas.openxmlformats.org/officeDocument/2006/relationships/slide" Target="slides/slide116.xml"/><Relationship Id="rId29" Type="http://schemas.openxmlformats.org/officeDocument/2006/relationships/slide" Target="slides/slide20.xml"/><Relationship Id="rId124" Type="http://schemas.openxmlformats.org/officeDocument/2006/relationships/slide" Target="slides/slide115.xml"/><Relationship Id="rId123" Type="http://schemas.openxmlformats.org/officeDocument/2006/relationships/slide" Target="slides/slide114.xml"/><Relationship Id="rId122" Type="http://schemas.openxmlformats.org/officeDocument/2006/relationships/slide" Target="slides/slide113.xml"/><Relationship Id="rId95" Type="http://schemas.openxmlformats.org/officeDocument/2006/relationships/slide" Target="slides/slide86.xml"/><Relationship Id="rId94" Type="http://schemas.openxmlformats.org/officeDocument/2006/relationships/slide" Target="slides/slide85.xml"/><Relationship Id="rId97" Type="http://schemas.openxmlformats.org/officeDocument/2006/relationships/slide" Target="slides/slide88.xml"/><Relationship Id="rId96" Type="http://schemas.openxmlformats.org/officeDocument/2006/relationships/slide" Target="slides/slide87.xml"/><Relationship Id="rId11" Type="http://schemas.openxmlformats.org/officeDocument/2006/relationships/slide" Target="slides/slide2.xml"/><Relationship Id="rId99" Type="http://schemas.openxmlformats.org/officeDocument/2006/relationships/slide" Target="slides/slide90.xml"/><Relationship Id="rId10" Type="http://schemas.openxmlformats.org/officeDocument/2006/relationships/slide" Target="slides/slide1.xml"/><Relationship Id="rId98" Type="http://schemas.openxmlformats.org/officeDocument/2006/relationships/slide" Target="slides/slide89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91" Type="http://schemas.openxmlformats.org/officeDocument/2006/relationships/slide" Target="slides/slide82.xml"/><Relationship Id="rId90" Type="http://schemas.openxmlformats.org/officeDocument/2006/relationships/slide" Target="slides/slide81.xml"/><Relationship Id="rId93" Type="http://schemas.openxmlformats.org/officeDocument/2006/relationships/slide" Target="slides/slide84.xml"/><Relationship Id="rId92" Type="http://schemas.openxmlformats.org/officeDocument/2006/relationships/slide" Target="slides/slide83.xml"/><Relationship Id="rId118" Type="http://schemas.openxmlformats.org/officeDocument/2006/relationships/slide" Target="slides/slide109.xml"/><Relationship Id="rId117" Type="http://schemas.openxmlformats.org/officeDocument/2006/relationships/slide" Target="slides/slide108.xml"/><Relationship Id="rId116" Type="http://schemas.openxmlformats.org/officeDocument/2006/relationships/slide" Target="slides/slide107.xml"/><Relationship Id="rId115" Type="http://schemas.openxmlformats.org/officeDocument/2006/relationships/slide" Target="slides/slide106.xml"/><Relationship Id="rId119" Type="http://schemas.openxmlformats.org/officeDocument/2006/relationships/slide" Target="slides/slide110.xml"/><Relationship Id="rId15" Type="http://schemas.openxmlformats.org/officeDocument/2006/relationships/slide" Target="slides/slide6.xml"/><Relationship Id="rId110" Type="http://schemas.openxmlformats.org/officeDocument/2006/relationships/slide" Target="slides/slide101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14" Type="http://schemas.openxmlformats.org/officeDocument/2006/relationships/slide" Target="slides/slide105.xml"/><Relationship Id="rId18" Type="http://schemas.openxmlformats.org/officeDocument/2006/relationships/slide" Target="slides/slide9.xml"/><Relationship Id="rId113" Type="http://schemas.openxmlformats.org/officeDocument/2006/relationships/slide" Target="slides/slide104.xml"/><Relationship Id="rId112" Type="http://schemas.openxmlformats.org/officeDocument/2006/relationships/slide" Target="slides/slide103.xml"/><Relationship Id="rId111" Type="http://schemas.openxmlformats.org/officeDocument/2006/relationships/slide" Target="slides/slide102.xml"/><Relationship Id="rId84" Type="http://schemas.openxmlformats.org/officeDocument/2006/relationships/slide" Target="slides/slide75.xml"/><Relationship Id="rId83" Type="http://schemas.openxmlformats.org/officeDocument/2006/relationships/slide" Target="slides/slide74.xml"/><Relationship Id="rId86" Type="http://schemas.openxmlformats.org/officeDocument/2006/relationships/slide" Target="slides/slide77.xml"/><Relationship Id="rId85" Type="http://schemas.openxmlformats.org/officeDocument/2006/relationships/slide" Target="slides/slide76.xml"/><Relationship Id="rId88" Type="http://schemas.openxmlformats.org/officeDocument/2006/relationships/slide" Target="slides/slide79.xml"/><Relationship Id="rId150" Type="http://schemas.openxmlformats.org/officeDocument/2006/relationships/slide" Target="slides/slide141.xml"/><Relationship Id="rId87" Type="http://schemas.openxmlformats.org/officeDocument/2006/relationships/slide" Target="slides/slide78.xml"/><Relationship Id="rId89" Type="http://schemas.openxmlformats.org/officeDocument/2006/relationships/slide" Target="slides/slide80.xml"/><Relationship Id="rId80" Type="http://schemas.openxmlformats.org/officeDocument/2006/relationships/slide" Target="slides/slide71.xml"/><Relationship Id="rId82" Type="http://schemas.openxmlformats.org/officeDocument/2006/relationships/slide" Target="slides/slide73.xml"/><Relationship Id="rId81" Type="http://schemas.openxmlformats.org/officeDocument/2006/relationships/slide" Target="slides/slide72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slide" Target="slides/slide140.xml"/><Relationship Id="rId4" Type="http://schemas.openxmlformats.org/officeDocument/2006/relationships/tableStyles" Target="tableStyles.xml"/><Relationship Id="rId148" Type="http://schemas.openxmlformats.org/officeDocument/2006/relationships/slide" Target="slides/slide139.xml"/><Relationship Id="rId9" Type="http://schemas.openxmlformats.org/officeDocument/2006/relationships/notesMaster" Target="notesMasters/notesMaster1.xml"/><Relationship Id="rId143" Type="http://schemas.openxmlformats.org/officeDocument/2006/relationships/slide" Target="slides/slide134.xml"/><Relationship Id="rId142" Type="http://schemas.openxmlformats.org/officeDocument/2006/relationships/slide" Target="slides/slide133.xml"/><Relationship Id="rId141" Type="http://schemas.openxmlformats.org/officeDocument/2006/relationships/slide" Target="slides/slide132.xml"/><Relationship Id="rId140" Type="http://schemas.openxmlformats.org/officeDocument/2006/relationships/slide" Target="slides/slide131.xml"/><Relationship Id="rId5" Type="http://schemas.openxmlformats.org/officeDocument/2006/relationships/slideMaster" Target="slideMasters/slideMaster1.xml"/><Relationship Id="rId147" Type="http://schemas.openxmlformats.org/officeDocument/2006/relationships/slide" Target="slides/slide138.xml"/><Relationship Id="rId6" Type="http://schemas.openxmlformats.org/officeDocument/2006/relationships/slideMaster" Target="slideMasters/slideMaster2.xml"/><Relationship Id="rId146" Type="http://schemas.openxmlformats.org/officeDocument/2006/relationships/slide" Target="slides/slide137.xml"/><Relationship Id="rId7" Type="http://schemas.openxmlformats.org/officeDocument/2006/relationships/slideMaster" Target="slideMasters/slideMaster3.xml"/><Relationship Id="rId145" Type="http://schemas.openxmlformats.org/officeDocument/2006/relationships/slide" Target="slides/slide136.xml"/><Relationship Id="rId8" Type="http://schemas.openxmlformats.org/officeDocument/2006/relationships/slideMaster" Target="slideMasters/slideMaster4.xml"/><Relationship Id="rId144" Type="http://schemas.openxmlformats.org/officeDocument/2006/relationships/slide" Target="slides/slide135.xml"/><Relationship Id="rId73" Type="http://schemas.openxmlformats.org/officeDocument/2006/relationships/slide" Target="slides/slide64.xml"/><Relationship Id="rId72" Type="http://schemas.openxmlformats.org/officeDocument/2006/relationships/slide" Target="slides/slide63.xml"/><Relationship Id="rId75" Type="http://schemas.openxmlformats.org/officeDocument/2006/relationships/slide" Target="slides/slide66.xml"/><Relationship Id="rId74" Type="http://schemas.openxmlformats.org/officeDocument/2006/relationships/slide" Target="slides/slide65.xml"/><Relationship Id="rId77" Type="http://schemas.openxmlformats.org/officeDocument/2006/relationships/slide" Target="slides/slide68.xml"/><Relationship Id="rId76" Type="http://schemas.openxmlformats.org/officeDocument/2006/relationships/slide" Target="slides/slide67.xml"/><Relationship Id="rId79" Type="http://schemas.openxmlformats.org/officeDocument/2006/relationships/slide" Target="slides/slide70.xml"/><Relationship Id="rId78" Type="http://schemas.openxmlformats.org/officeDocument/2006/relationships/slide" Target="slides/slide69.xml"/><Relationship Id="rId71" Type="http://schemas.openxmlformats.org/officeDocument/2006/relationships/slide" Target="slides/slide62.xml"/><Relationship Id="rId70" Type="http://schemas.openxmlformats.org/officeDocument/2006/relationships/slide" Target="slides/slide61.xml"/><Relationship Id="rId139" Type="http://schemas.openxmlformats.org/officeDocument/2006/relationships/slide" Target="slides/slide130.xml"/><Relationship Id="rId138" Type="http://schemas.openxmlformats.org/officeDocument/2006/relationships/slide" Target="slides/slide129.xml"/><Relationship Id="rId137" Type="http://schemas.openxmlformats.org/officeDocument/2006/relationships/slide" Target="slides/slide128.xml"/><Relationship Id="rId132" Type="http://schemas.openxmlformats.org/officeDocument/2006/relationships/slide" Target="slides/slide123.xml"/><Relationship Id="rId131" Type="http://schemas.openxmlformats.org/officeDocument/2006/relationships/slide" Target="slides/slide122.xml"/><Relationship Id="rId130" Type="http://schemas.openxmlformats.org/officeDocument/2006/relationships/slide" Target="slides/slide121.xml"/><Relationship Id="rId136" Type="http://schemas.openxmlformats.org/officeDocument/2006/relationships/slide" Target="slides/slide127.xml"/><Relationship Id="rId135" Type="http://schemas.openxmlformats.org/officeDocument/2006/relationships/slide" Target="slides/slide126.xml"/><Relationship Id="rId134" Type="http://schemas.openxmlformats.org/officeDocument/2006/relationships/slide" Target="slides/slide125.xml"/><Relationship Id="rId133" Type="http://schemas.openxmlformats.org/officeDocument/2006/relationships/slide" Target="slides/slide124.xml"/><Relationship Id="rId62" Type="http://schemas.openxmlformats.org/officeDocument/2006/relationships/slide" Target="slides/slide53.xml"/><Relationship Id="rId61" Type="http://schemas.openxmlformats.org/officeDocument/2006/relationships/slide" Target="slides/slide52.xml"/><Relationship Id="rId64" Type="http://schemas.openxmlformats.org/officeDocument/2006/relationships/slide" Target="slides/slide55.xml"/><Relationship Id="rId63" Type="http://schemas.openxmlformats.org/officeDocument/2006/relationships/slide" Target="slides/slide54.xml"/><Relationship Id="rId66" Type="http://schemas.openxmlformats.org/officeDocument/2006/relationships/slide" Target="slides/slide57.xml"/><Relationship Id="rId65" Type="http://schemas.openxmlformats.org/officeDocument/2006/relationships/slide" Target="slides/slide56.xml"/><Relationship Id="rId68" Type="http://schemas.openxmlformats.org/officeDocument/2006/relationships/slide" Target="slides/slide59.xml"/><Relationship Id="rId67" Type="http://schemas.openxmlformats.org/officeDocument/2006/relationships/slide" Target="slides/slide58.xml"/><Relationship Id="rId60" Type="http://schemas.openxmlformats.org/officeDocument/2006/relationships/slide" Target="slides/slide51.xml"/><Relationship Id="rId165" Type="http://schemas.openxmlformats.org/officeDocument/2006/relationships/font" Target="fonts/CenturyGothic-bold.fntdata"/><Relationship Id="rId69" Type="http://schemas.openxmlformats.org/officeDocument/2006/relationships/slide" Target="slides/slide60.xml"/><Relationship Id="rId164" Type="http://schemas.openxmlformats.org/officeDocument/2006/relationships/font" Target="fonts/CenturyGothic-regular.fntdata"/><Relationship Id="rId163" Type="http://schemas.openxmlformats.org/officeDocument/2006/relationships/font" Target="fonts/ArialNarrow-boldItalic.fntdata"/><Relationship Id="rId162" Type="http://schemas.openxmlformats.org/officeDocument/2006/relationships/font" Target="fonts/ArialNarrow-italic.fntdata"/><Relationship Id="rId168" Type="http://customschemas.google.com/relationships/presentationmetadata" Target="metadata"/><Relationship Id="rId167" Type="http://schemas.openxmlformats.org/officeDocument/2006/relationships/font" Target="fonts/CenturyGothic-boldItalic.fntdata"/><Relationship Id="rId166" Type="http://schemas.openxmlformats.org/officeDocument/2006/relationships/font" Target="fonts/CenturyGothic-italic.fntdata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55" Type="http://schemas.openxmlformats.org/officeDocument/2006/relationships/slide" Target="slides/slide46.xml"/><Relationship Id="rId161" Type="http://schemas.openxmlformats.org/officeDocument/2006/relationships/font" Target="fonts/ArialNarrow-bold.fntdata"/><Relationship Id="rId54" Type="http://schemas.openxmlformats.org/officeDocument/2006/relationships/slide" Target="slides/slide45.xml"/><Relationship Id="rId160" Type="http://schemas.openxmlformats.org/officeDocument/2006/relationships/font" Target="fonts/ArialNarrow-regular.fntdata"/><Relationship Id="rId57" Type="http://schemas.openxmlformats.org/officeDocument/2006/relationships/slide" Target="slides/slide48.xml"/><Relationship Id="rId56" Type="http://schemas.openxmlformats.org/officeDocument/2006/relationships/slide" Target="slides/slide47.xml"/><Relationship Id="rId159" Type="http://schemas.openxmlformats.org/officeDocument/2006/relationships/font" Target="fonts/AmaticSC-bold.fntdata"/><Relationship Id="rId59" Type="http://schemas.openxmlformats.org/officeDocument/2006/relationships/slide" Target="slides/slide50.xml"/><Relationship Id="rId154" Type="http://schemas.openxmlformats.org/officeDocument/2006/relationships/slide" Target="slides/slide145.xml"/><Relationship Id="rId58" Type="http://schemas.openxmlformats.org/officeDocument/2006/relationships/slide" Target="slides/slide49.xml"/><Relationship Id="rId153" Type="http://schemas.openxmlformats.org/officeDocument/2006/relationships/slide" Target="slides/slide144.xml"/><Relationship Id="rId152" Type="http://schemas.openxmlformats.org/officeDocument/2006/relationships/slide" Target="slides/slide143.xml"/><Relationship Id="rId151" Type="http://schemas.openxmlformats.org/officeDocument/2006/relationships/slide" Target="slides/slide142.xml"/><Relationship Id="rId158" Type="http://schemas.openxmlformats.org/officeDocument/2006/relationships/font" Target="fonts/AmaticSC-regular.fntdata"/><Relationship Id="rId157" Type="http://schemas.openxmlformats.org/officeDocument/2006/relationships/font" Target="fonts/ArchitectsDaughter-regular.fntdata"/><Relationship Id="rId156" Type="http://schemas.openxmlformats.org/officeDocument/2006/relationships/slide" Target="slides/slide147.xml"/><Relationship Id="rId155" Type="http://schemas.openxmlformats.org/officeDocument/2006/relationships/slide" Target="slides/slide14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 txBox="1"/>
          <p:nvPr>
            <p:ph idx="3" type="hdr"/>
          </p:nvPr>
        </p:nvSpPr>
        <p:spPr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p1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1" name="Google Shape;291;p1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0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6" name="Google Shape;416;p10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7" name="Google Shape;417;p10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00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1" name="Google Shape;1271;p10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72" name="Google Shape;1272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01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0" name="Google Shape;1280;p10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81" name="Google Shape;1281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02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9" name="Google Shape;1289;p1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90" name="Google Shape;1290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03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8" name="Google Shape;1298;p1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99" name="Google Shape;1299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04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7" name="Google Shape;1307;p10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08" name="Google Shape;1308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05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6" name="Google Shape;1316;p1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17" name="Google Shape;1317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106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4" name="Google Shape;1324;p1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25" name="Google Shape;1325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07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2" name="Google Shape;1332;p10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33" name="Google Shape;1333;p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08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2" name="Google Shape;1342;p1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43" name="Google Shape;1343;p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109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2" name="Google Shape;1352;p1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53" name="Google Shape;1353;p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1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0" name="Google Shape;430;p11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31" name="Google Shape;4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110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2" name="Google Shape;1362;p110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63" name="Google Shape;1363;p110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111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0" name="Google Shape;1370;p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71" name="Google Shape;1371;p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12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8" name="Google Shape;1378;p1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79" name="Google Shape;1379;p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113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6" name="Google Shape;1386;p1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87" name="Google Shape;1387;p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114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4" name="Google Shape;1394;p114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95" name="Google Shape;1395;p114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15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3" name="Google Shape;1403;p115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04" name="Google Shape;1404;p115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116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3" name="Google Shape;1413;p116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14" name="Google Shape;1414;p116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117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1" name="Google Shape;1421;p117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22" name="Google Shape;1422;p117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118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1" name="Google Shape;1441;p118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42" name="Google Shape;1442;p118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1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50" name="Google Shape;1450;p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2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4" name="Google Shape;444;p12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45" name="Google Shape;44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1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57" name="Google Shape;1457;p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4" name="Google Shape;1464;p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2" name="Google Shape;1472;p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123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9" name="Google Shape;1479;p123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80" name="Google Shape;1480;p123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124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6" name="Google Shape;1486;p124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125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Google Shape;1498;p125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26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p126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27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12" name="Google Shape;1512;p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128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18" name="Google Shape;1518;p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129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p129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3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" name="Google Shape;462;p13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63" name="Google Shape;46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30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4" name="Google Shape;1534;p130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31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2" name="Google Shape;1542;p131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32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0" name="Google Shape;1550;p132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133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8" name="Google Shape;1558;p133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34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6" name="Google Shape;1566;p134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35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4" name="Google Shape;1574;p135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136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0" name="Google Shape;1580;p136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137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8" name="Google Shape;1588;p137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138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6" name="Google Shape;1596;p138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39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9" name="Google Shape;1609;p139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5" name="Google Shape;485;p14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6" name="Google Shape;48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140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4" name="Google Shape;1624;p140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41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3" name="Google Shape;1643;p141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142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0" name="Google Shape;1650;p142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143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8" name="Google Shape;1658;p143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44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7" name="Google Shape;1667;p144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145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5" name="Google Shape;1675;p145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46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2" name="Google Shape;1682;p146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147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0" name="Google Shape;1690;p147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5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4" name="Google Shape;494;p15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5" name="Google Shape;49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2" name="Google Shape;502;p16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03" name="Google Shape;50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7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2" name="Google Shape;512;p17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13" name="Google Shape;51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8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2" name="Google Shape;522;p18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23" name="Google Shape;52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9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1" name="Google Shape;531;p19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2" name="Google Shape;53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0" name="Google Shape;300;p2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1" name="Google Shape;301;p2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0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20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43" name="Google Shape;54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1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1" name="Google Shape;551;p21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52" name="Google Shape;55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MENCIÓN AL MÓDULO 3 Y SI HAY DUDAS SOBRE AUTORREGISTROS O TÉCNICAS PARA LA REDUCCIÓN DE LA ACTIVACIÓN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2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9" name="Google Shape;559;p22:notes"/>
          <p:cNvSpPr/>
          <p:nvPr>
            <p:ph idx="2" type="sldImg"/>
          </p:nvPr>
        </p:nvSpPr>
        <p:spPr>
          <a:xfrm>
            <a:off x="-14220825" y="-11796713"/>
            <a:ext cx="16605250" cy="124539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60" name="Google Shape;560;p22:notes"/>
          <p:cNvSpPr txBox="1"/>
          <p:nvPr/>
        </p:nvSpPr>
        <p:spPr>
          <a:xfrm>
            <a:off x="685800" y="4343400"/>
            <a:ext cx="5446713" cy="4075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2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3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7" name="Google Shape;567;p23:notes"/>
          <p:cNvSpPr/>
          <p:nvPr>
            <p:ph idx="2" type="sldImg"/>
          </p:nvPr>
        </p:nvSpPr>
        <p:spPr>
          <a:xfrm>
            <a:off x="-14220825" y="-11796713"/>
            <a:ext cx="16605250" cy="124539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68" name="Google Shape;568;p23:notes"/>
          <p:cNvSpPr txBox="1"/>
          <p:nvPr/>
        </p:nvSpPr>
        <p:spPr>
          <a:xfrm>
            <a:off x="685800" y="4343400"/>
            <a:ext cx="5446713" cy="4075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3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4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8" name="Google Shape;578;p24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79" name="Google Shape;57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5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25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6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26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7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27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8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28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9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29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0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30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1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1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2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32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3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1" name="Google Shape;661;p33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33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4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34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5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35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6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36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7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3" name="Google Shape;683;p37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7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8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38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9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39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4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4" name="Google Shape;324;p4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0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40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1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6" name="Google Shape;716;p41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17" name="Google Shape;717;p41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2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42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3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9" name="Google Shape;729;p43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30" name="Google Shape;730;p43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4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7" name="Google Shape;737;p44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38" name="Google Shape;738;p44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5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6" name="Google Shape;746;p45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7" name="Google Shape;747;p45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6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7" name="Google Shape;757;p46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58" name="Google Shape;758;p46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7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7" name="Google Shape;767;p47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68" name="Google Shape;768;p47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8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5" name="Google Shape;775;p48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76" name="Google Shape;776;p48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49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3" name="Google Shape;783;p49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84" name="Google Shape;784;p49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5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50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3" name="Google Shape;793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94" name="Google Shape;794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1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51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2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2" name="Google Shape;822;p52:notes"/>
          <p:cNvSpPr/>
          <p:nvPr>
            <p:ph idx="2" type="sldImg"/>
          </p:nvPr>
        </p:nvSpPr>
        <p:spPr>
          <a:xfrm>
            <a:off x="-14220825" y="-11796713"/>
            <a:ext cx="16605250" cy="124539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23" name="Google Shape;823;p52:notes"/>
          <p:cNvSpPr txBox="1"/>
          <p:nvPr/>
        </p:nvSpPr>
        <p:spPr>
          <a:xfrm>
            <a:off x="685800" y="4343400"/>
            <a:ext cx="5446713" cy="4075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52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53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2" name="Google Shape;832;p53:notes"/>
          <p:cNvSpPr/>
          <p:nvPr>
            <p:ph idx="2" type="sldImg"/>
          </p:nvPr>
        </p:nvSpPr>
        <p:spPr>
          <a:xfrm>
            <a:off x="-14220825" y="-11796713"/>
            <a:ext cx="16605250" cy="124539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33" name="Google Shape;833;p53:notes"/>
          <p:cNvSpPr txBox="1"/>
          <p:nvPr/>
        </p:nvSpPr>
        <p:spPr>
          <a:xfrm>
            <a:off x="685800" y="4343400"/>
            <a:ext cx="5446713" cy="4075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53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0" name="Google Shape;840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8" name="Google Shape;848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6" name="Google Shape;856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s-ES"/>
              <a:t>Ponentes: comentar las pautas específicas de forma oral con un ejemplo de situación en el aula en el que se mencionen las “pistas” que se revisarán en las siguientes diapositivas.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3" name="Google Shape;863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1" name="Google Shape;87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59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8" name="Google Shape;878;p59:notes"/>
          <p:cNvSpPr/>
          <p:nvPr>
            <p:ph idx="2" type="sldImg"/>
          </p:nvPr>
        </p:nvSpPr>
        <p:spPr>
          <a:xfrm>
            <a:off x="-14220825" y="-11796713"/>
            <a:ext cx="16605250" cy="124539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79" name="Google Shape;879;p59:notes"/>
          <p:cNvSpPr txBox="1"/>
          <p:nvPr/>
        </p:nvSpPr>
        <p:spPr>
          <a:xfrm>
            <a:off x="685800" y="4343400"/>
            <a:ext cx="5446713" cy="4075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59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6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0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7" name="Google Shape;887;p60:notes"/>
          <p:cNvSpPr/>
          <p:nvPr>
            <p:ph idx="2" type="sldImg"/>
          </p:nvPr>
        </p:nvSpPr>
        <p:spPr>
          <a:xfrm>
            <a:off x="-14220825" y="-11796713"/>
            <a:ext cx="16605250" cy="124539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88" name="Google Shape;888;p60:notes"/>
          <p:cNvSpPr txBox="1"/>
          <p:nvPr/>
        </p:nvSpPr>
        <p:spPr>
          <a:xfrm>
            <a:off x="685800" y="4343400"/>
            <a:ext cx="5446713" cy="4075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60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61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61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62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62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63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0" name="Google Shape;920;p63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21" name="Google Shape;921;p63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64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64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65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65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66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66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67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67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68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6" name="Google Shape;956;p68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68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69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69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3" name="Google Shape;343;p7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44" name="Google Shape;34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70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70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1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71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72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p72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73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73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74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p74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75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75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76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4" name="Google Shape;1034;p76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77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77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78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78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79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6" name="Google Shape;1056;p79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QUITAR</a:t>
            </a:r>
            <a:endParaRPr/>
          </a:p>
        </p:txBody>
      </p:sp>
      <p:sp>
        <p:nvSpPr>
          <p:cNvPr id="1057" name="Google Shape;1057;p79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8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s-E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p8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5" name="Google Shape;37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80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80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81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p81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82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1" name="Google Shape;1091;p82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p82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83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2" name="Google Shape;1112;p83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84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p84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85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85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86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2" name="Google Shape;1142;p86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87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87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88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88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89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89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9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p9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84" name="Google Shape;38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90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8" name="Google Shape;1178;p90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79" name="Google Shape;1179;p90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91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p91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92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92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93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0" name="Google Shape;1210;p93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11" name="Google Shape;1211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94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8" name="Google Shape;1228;p94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29" name="Google Shape;1229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95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p95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96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1" name="Google Shape;1241;p96:notes"/>
          <p:cNvSpPr/>
          <p:nvPr>
            <p:ph idx="2" type="sldImg"/>
          </p:nvPr>
        </p:nvSpPr>
        <p:spPr>
          <a:xfrm>
            <a:off x="1143000" y="695325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42" name="Google Shape;1242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7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p97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98:notes"/>
          <p:cNvSpPr txBox="1"/>
          <p:nvPr>
            <p:ph idx="1" type="body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98:notes"/>
          <p:cNvSpPr/>
          <p:nvPr>
            <p:ph idx="2" type="sldImg"/>
          </p:nvPr>
        </p:nvSpPr>
        <p:spPr>
          <a:xfrm>
            <a:off x="1106488" y="812800"/>
            <a:ext cx="5343525" cy="40068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99:notes"/>
          <p:cNvSpPr txBox="1"/>
          <p:nvPr>
            <p:ph idx="12" type="sldNum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s-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4" name="Google Shape;1264;p99:notes"/>
          <p:cNvSpPr/>
          <p:nvPr>
            <p:ph idx="2" type="sldImg"/>
          </p:nvPr>
        </p:nvSpPr>
        <p:spPr>
          <a:xfrm>
            <a:off x="1106488" y="812800"/>
            <a:ext cx="5345112" cy="4008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65" name="Google Shape;1265;p99:notes"/>
          <p:cNvSpPr txBox="1"/>
          <p:nvPr>
            <p:ph idx="1"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">
  <p:cSld name="Diseño personalizado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9"/>
          <p:cNvSpPr txBox="1"/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49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9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7"/>
          <p:cNvSpPr txBox="1"/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67"/>
          <p:cNvSpPr txBox="1"/>
          <p:nvPr>
            <p:ph idx="1" type="body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167"/>
          <p:cNvSpPr txBox="1"/>
          <p:nvPr>
            <p:ph idx="2" type="body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167"/>
          <p:cNvSpPr txBox="1"/>
          <p:nvPr>
            <p:ph idx="3" type="body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167"/>
          <p:cNvSpPr txBox="1"/>
          <p:nvPr>
            <p:ph idx="4" type="body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67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7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8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8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168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68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68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9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69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69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69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9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0"/>
          <p:cNvSpPr txBox="1"/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70"/>
          <p:cNvSpPr txBox="1"/>
          <p:nvPr>
            <p:ph idx="1" type="body"/>
          </p:nvPr>
        </p:nvSpPr>
        <p:spPr>
          <a:xfrm rot="5400000">
            <a:off x="2309019" y="-246856"/>
            <a:ext cx="4524375" cy="8228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70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70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1"/>
          <p:cNvSpPr txBox="1"/>
          <p:nvPr>
            <p:ph type="title"/>
          </p:nvPr>
        </p:nvSpPr>
        <p:spPr>
          <a:xfrm rot="5400000">
            <a:off x="5395119" y="2839244"/>
            <a:ext cx="4524375" cy="2055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71"/>
          <p:cNvSpPr txBox="1"/>
          <p:nvPr>
            <p:ph idx="1" type="body"/>
          </p:nvPr>
        </p:nvSpPr>
        <p:spPr>
          <a:xfrm rot="5400000">
            <a:off x="1204913" y="857250"/>
            <a:ext cx="452437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71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1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5"/>
          <p:cNvSpPr txBox="1"/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55"/>
          <p:cNvSpPr txBox="1"/>
          <p:nvPr>
            <p:ph idx="1" type="body"/>
          </p:nvPr>
        </p:nvSpPr>
        <p:spPr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55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5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2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7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8" name="Google Shape;98;p172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72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3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73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sz="20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3" name="Google Shape;103;p173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73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4"/>
          <p:cNvSpPr txBox="1"/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74"/>
          <p:cNvSpPr txBox="1"/>
          <p:nvPr>
            <p:ph idx="1" type="body"/>
          </p:nvPr>
        </p:nvSpPr>
        <p:spPr>
          <a:xfrm>
            <a:off x="457200" y="1604963"/>
            <a:ext cx="4037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174"/>
          <p:cNvSpPr txBox="1"/>
          <p:nvPr>
            <p:ph idx="2" type="body"/>
          </p:nvPr>
        </p:nvSpPr>
        <p:spPr>
          <a:xfrm>
            <a:off x="4646613" y="1604963"/>
            <a:ext cx="4038600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174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4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5"/>
          <p:cNvSpPr txBox="1"/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75"/>
          <p:cNvSpPr txBox="1"/>
          <p:nvPr>
            <p:ph idx="1" type="body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4" name="Google Shape;114;p175"/>
          <p:cNvSpPr txBox="1"/>
          <p:nvPr>
            <p:ph idx="2" type="body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75"/>
          <p:cNvSpPr txBox="1"/>
          <p:nvPr>
            <p:ph idx="3" type="body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175"/>
          <p:cNvSpPr txBox="1"/>
          <p:nvPr>
            <p:ph idx="4" type="body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175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75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0"/>
          <p:cNvSpPr txBox="1"/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0"/>
          <p:cNvSpPr txBox="1"/>
          <p:nvPr>
            <p:ph idx="1" type="body"/>
          </p:nvPr>
        </p:nvSpPr>
        <p:spPr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150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50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6"/>
          <p:cNvSpPr txBox="1"/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76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76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7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77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8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78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9" name="Google Shape;129;p178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0" name="Google Shape;130;p178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78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9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79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79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6" name="Google Shape;136;p179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79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0"/>
          <p:cNvSpPr txBox="1"/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80"/>
          <p:cNvSpPr txBox="1"/>
          <p:nvPr>
            <p:ph idx="1" type="body"/>
          </p:nvPr>
        </p:nvSpPr>
        <p:spPr>
          <a:xfrm rot="5400000">
            <a:off x="2309019" y="-246856"/>
            <a:ext cx="4524375" cy="8228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180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80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1"/>
          <p:cNvSpPr txBox="1"/>
          <p:nvPr>
            <p:ph type="title"/>
          </p:nvPr>
        </p:nvSpPr>
        <p:spPr>
          <a:xfrm rot="5400000">
            <a:off x="5395119" y="2839244"/>
            <a:ext cx="4524375" cy="2055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81"/>
          <p:cNvSpPr txBox="1"/>
          <p:nvPr>
            <p:ph idx="1" type="body"/>
          </p:nvPr>
        </p:nvSpPr>
        <p:spPr>
          <a:xfrm rot="5400000">
            <a:off x="1204913" y="857250"/>
            <a:ext cx="452437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181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81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">
  <p:cSld name="Diseño personalizado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82"/>
          <p:cNvSpPr txBox="1"/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82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82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7"/>
          <p:cNvSpPr txBox="1"/>
          <p:nvPr>
            <p:ph type="title"/>
          </p:nvPr>
        </p:nvSpPr>
        <p:spPr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57"/>
          <p:cNvSpPr txBox="1"/>
          <p:nvPr>
            <p:ph idx="1" type="body"/>
          </p:nvPr>
        </p:nvSpPr>
        <p:spPr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157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157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8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158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9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69" name="Google Shape;169;p159"/>
          <p:cNvSpPr txBox="1"/>
          <p:nvPr>
            <p:ph idx="1" type="body"/>
          </p:nvPr>
        </p:nvSpPr>
        <p:spPr>
          <a:xfrm>
            <a:off x="311700" y="1638233"/>
            <a:ext cx="8520600" cy="4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70" name="Google Shape;170;p159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1"/>
          <p:cNvSpPr txBox="1"/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1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1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3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83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ctr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4" name="Google Shape;174;p183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183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4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84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9" name="Google Shape;179;p184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184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5"/>
          <p:cNvSpPr txBox="1"/>
          <p:nvPr>
            <p:ph type="title"/>
          </p:nvPr>
        </p:nvSpPr>
        <p:spPr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185"/>
          <p:cNvSpPr txBox="1"/>
          <p:nvPr>
            <p:ph idx="1" type="body"/>
          </p:nvPr>
        </p:nvSpPr>
        <p:spPr>
          <a:xfrm>
            <a:off x="457200" y="1600200"/>
            <a:ext cx="4037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185"/>
          <p:cNvSpPr txBox="1"/>
          <p:nvPr>
            <p:ph idx="2" type="body"/>
          </p:nvPr>
        </p:nvSpPr>
        <p:spPr>
          <a:xfrm>
            <a:off x="4646613" y="1600200"/>
            <a:ext cx="4038600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185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85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6"/>
          <p:cNvSpPr txBox="1"/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186"/>
          <p:cNvSpPr txBox="1"/>
          <p:nvPr>
            <p:ph idx="1" type="body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0" name="Google Shape;190;p186"/>
          <p:cNvSpPr txBox="1"/>
          <p:nvPr>
            <p:ph idx="2" type="body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186"/>
          <p:cNvSpPr txBox="1"/>
          <p:nvPr>
            <p:ph idx="3" type="body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2" name="Google Shape;192;p186"/>
          <p:cNvSpPr txBox="1"/>
          <p:nvPr>
            <p:ph idx="4" type="body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186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186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7"/>
          <p:cNvSpPr txBox="1"/>
          <p:nvPr>
            <p:ph type="title"/>
          </p:nvPr>
        </p:nvSpPr>
        <p:spPr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187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187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8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188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3200"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400"/>
              <a:buNone/>
              <a:defRPr sz="28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2400"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02" name="Google Shape;202;p188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3" name="Google Shape;203;p188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188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89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89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189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9" name="Google Shape;209;p189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189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0"/>
          <p:cNvSpPr txBox="1"/>
          <p:nvPr>
            <p:ph type="title"/>
          </p:nvPr>
        </p:nvSpPr>
        <p:spPr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190"/>
          <p:cNvSpPr txBox="1"/>
          <p:nvPr>
            <p:ph idx="1" type="body"/>
          </p:nvPr>
        </p:nvSpPr>
        <p:spPr>
          <a:xfrm rot="5400000">
            <a:off x="2309019" y="-251619"/>
            <a:ext cx="4524375" cy="822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190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190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1"/>
          <p:cNvSpPr txBox="1"/>
          <p:nvPr>
            <p:ph type="title"/>
          </p:nvPr>
        </p:nvSpPr>
        <p:spPr>
          <a:xfrm rot="5400000">
            <a:off x="4732338" y="2171700"/>
            <a:ext cx="5849937" cy="2055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191"/>
          <p:cNvSpPr txBox="1"/>
          <p:nvPr>
            <p:ph idx="1" type="body"/>
          </p:nvPr>
        </p:nvSpPr>
        <p:spPr>
          <a:xfrm rot="5400000">
            <a:off x="542131" y="189706"/>
            <a:ext cx="5849937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" name="Google Shape;219;p191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191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1"/>
          <p:cNvSpPr txBox="1"/>
          <p:nvPr>
            <p:ph idx="10" type="dt"/>
          </p:nvPr>
        </p:nvSpPr>
        <p:spPr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161"/>
          <p:cNvSpPr txBox="1"/>
          <p:nvPr>
            <p:ph idx="12" type="sldNum"/>
          </p:nvPr>
        </p:nvSpPr>
        <p:spPr>
          <a:xfrm>
            <a:off x="4362450" y="1027113"/>
            <a:ext cx="454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2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2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2"/>
          <p:cNvSpPr txBox="1"/>
          <p:nvPr>
            <p:ph type="title"/>
          </p:nvPr>
        </p:nvSpPr>
        <p:spPr>
          <a:xfrm>
            <a:off x="301625" y="228600"/>
            <a:ext cx="8531225" cy="755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162"/>
          <p:cNvSpPr txBox="1"/>
          <p:nvPr>
            <p:ph idx="1" type="body"/>
          </p:nvPr>
        </p:nvSpPr>
        <p:spPr>
          <a:xfrm>
            <a:off x="301625" y="1527175"/>
            <a:ext cx="8501063" cy="4568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162"/>
          <p:cNvSpPr txBox="1"/>
          <p:nvPr>
            <p:ph idx="10" type="dt"/>
          </p:nvPr>
        </p:nvSpPr>
        <p:spPr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162"/>
          <p:cNvSpPr txBox="1"/>
          <p:nvPr>
            <p:ph idx="12" type="sldNum"/>
          </p:nvPr>
        </p:nvSpPr>
        <p:spPr>
          <a:xfrm>
            <a:off x="4362450" y="1027113"/>
            <a:ext cx="454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2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19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1" name="Google Shape;241;p192"/>
          <p:cNvSpPr txBox="1"/>
          <p:nvPr>
            <p:ph idx="10" type="dt"/>
          </p:nvPr>
        </p:nvSpPr>
        <p:spPr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192"/>
          <p:cNvSpPr txBox="1"/>
          <p:nvPr>
            <p:ph idx="12" type="sldNum"/>
          </p:nvPr>
        </p:nvSpPr>
        <p:spPr>
          <a:xfrm>
            <a:off x="4362450" y="1027113"/>
            <a:ext cx="454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3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193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sz="20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6" name="Google Shape;246;p193"/>
          <p:cNvSpPr txBox="1"/>
          <p:nvPr>
            <p:ph idx="10" type="dt"/>
          </p:nvPr>
        </p:nvSpPr>
        <p:spPr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193"/>
          <p:cNvSpPr txBox="1"/>
          <p:nvPr>
            <p:ph idx="12" type="sldNum"/>
          </p:nvPr>
        </p:nvSpPr>
        <p:spPr>
          <a:xfrm>
            <a:off x="4362450" y="1027113"/>
            <a:ext cx="454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4"/>
          <p:cNvSpPr txBox="1"/>
          <p:nvPr>
            <p:ph type="title"/>
          </p:nvPr>
        </p:nvSpPr>
        <p:spPr>
          <a:xfrm>
            <a:off x="301625" y="228600"/>
            <a:ext cx="8531225" cy="755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194"/>
          <p:cNvSpPr txBox="1"/>
          <p:nvPr>
            <p:ph idx="1" type="body"/>
          </p:nvPr>
        </p:nvSpPr>
        <p:spPr>
          <a:xfrm>
            <a:off x="301625" y="1527175"/>
            <a:ext cx="4173538" cy="4568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1" name="Google Shape;251;p194"/>
          <p:cNvSpPr txBox="1"/>
          <p:nvPr>
            <p:ph idx="2" type="body"/>
          </p:nvPr>
        </p:nvSpPr>
        <p:spPr>
          <a:xfrm>
            <a:off x="4627563" y="1527175"/>
            <a:ext cx="4175125" cy="4568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2" name="Google Shape;252;p194"/>
          <p:cNvSpPr txBox="1"/>
          <p:nvPr>
            <p:ph idx="10" type="dt"/>
          </p:nvPr>
        </p:nvSpPr>
        <p:spPr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194"/>
          <p:cNvSpPr txBox="1"/>
          <p:nvPr>
            <p:ph idx="12" type="sldNum"/>
          </p:nvPr>
        </p:nvSpPr>
        <p:spPr>
          <a:xfrm>
            <a:off x="4362450" y="1027113"/>
            <a:ext cx="454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5"/>
          <p:cNvSpPr txBox="1"/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195"/>
          <p:cNvSpPr txBox="1"/>
          <p:nvPr>
            <p:ph idx="1" type="body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7" name="Google Shape;257;p195"/>
          <p:cNvSpPr txBox="1"/>
          <p:nvPr>
            <p:ph idx="2" type="body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195"/>
          <p:cNvSpPr txBox="1"/>
          <p:nvPr>
            <p:ph idx="3" type="body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59" name="Google Shape;259;p195"/>
          <p:cNvSpPr txBox="1"/>
          <p:nvPr>
            <p:ph idx="4" type="body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0" name="Google Shape;260;p195"/>
          <p:cNvSpPr txBox="1"/>
          <p:nvPr>
            <p:ph idx="10" type="dt"/>
          </p:nvPr>
        </p:nvSpPr>
        <p:spPr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195"/>
          <p:cNvSpPr txBox="1"/>
          <p:nvPr>
            <p:ph idx="12" type="sldNum"/>
          </p:nvPr>
        </p:nvSpPr>
        <p:spPr>
          <a:xfrm>
            <a:off x="4362450" y="1027113"/>
            <a:ext cx="454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6"/>
          <p:cNvSpPr txBox="1"/>
          <p:nvPr>
            <p:ph type="title"/>
          </p:nvPr>
        </p:nvSpPr>
        <p:spPr>
          <a:xfrm>
            <a:off x="301625" y="228600"/>
            <a:ext cx="8531225" cy="755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196"/>
          <p:cNvSpPr txBox="1"/>
          <p:nvPr>
            <p:ph idx="10" type="dt"/>
          </p:nvPr>
        </p:nvSpPr>
        <p:spPr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196"/>
          <p:cNvSpPr txBox="1"/>
          <p:nvPr>
            <p:ph idx="12" type="sldNum"/>
          </p:nvPr>
        </p:nvSpPr>
        <p:spPr>
          <a:xfrm>
            <a:off x="4362450" y="1027113"/>
            <a:ext cx="454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7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197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69" name="Google Shape;269;p197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70" name="Google Shape;270;p197"/>
          <p:cNvSpPr txBox="1"/>
          <p:nvPr>
            <p:ph idx="10" type="dt"/>
          </p:nvPr>
        </p:nvSpPr>
        <p:spPr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197"/>
          <p:cNvSpPr txBox="1"/>
          <p:nvPr>
            <p:ph idx="12" type="sldNum"/>
          </p:nvPr>
        </p:nvSpPr>
        <p:spPr>
          <a:xfrm>
            <a:off x="4362450" y="1027113"/>
            <a:ext cx="454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8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198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75" name="Google Shape;275;p198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76" name="Google Shape;276;p198"/>
          <p:cNvSpPr txBox="1"/>
          <p:nvPr>
            <p:ph idx="10" type="dt"/>
          </p:nvPr>
        </p:nvSpPr>
        <p:spPr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198"/>
          <p:cNvSpPr txBox="1"/>
          <p:nvPr>
            <p:ph idx="12" type="sldNum"/>
          </p:nvPr>
        </p:nvSpPr>
        <p:spPr>
          <a:xfrm>
            <a:off x="4362450" y="1027113"/>
            <a:ext cx="454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9"/>
          <p:cNvSpPr txBox="1"/>
          <p:nvPr>
            <p:ph type="title"/>
          </p:nvPr>
        </p:nvSpPr>
        <p:spPr>
          <a:xfrm>
            <a:off x="301625" y="228600"/>
            <a:ext cx="8531225" cy="755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199"/>
          <p:cNvSpPr txBox="1"/>
          <p:nvPr>
            <p:ph idx="1" type="body"/>
          </p:nvPr>
        </p:nvSpPr>
        <p:spPr>
          <a:xfrm rot="5400000">
            <a:off x="2267744" y="-438944"/>
            <a:ext cx="4568825" cy="850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199"/>
          <p:cNvSpPr txBox="1"/>
          <p:nvPr>
            <p:ph idx="10" type="dt"/>
          </p:nvPr>
        </p:nvSpPr>
        <p:spPr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199"/>
          <p:cNvSpPr txBox="1"/>
          <p:nvPr>
            <p:ph idx="12" type="sldNum"/>
          </p:nvPr>
        </p:nvSpPr>
        <p:spPr>
          <a:xfrm>
            <a:off x="4362450" y="1027113"/>
            <a:ext cx="454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0"/>
          <p:cNvSpPr txBox="1"/>
          <p:nvPr>
            <p:ph type="title"/>
          </p:nvPr>
        </p:nvSpPr>
        <p:spPr>
          <a:xfrm rot="5400000">
            <a:off x="4833144" y="2096294"/>
            <a:ext cx="5867400" cy="2132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200"/>
          <p:cNvSpPr txBox="1"/>
          <p:nvPr>
            <p:ph idx="1" type="body"/>
          </p:nvPr>
        </p:nvSpPr>
        <p:spPr>
          <a:xfrm rot="5400000">
            <a:off x="491332" y="38894"/>
            <a:ext cx="5867400" cy="6246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p200"/>
          <p:cNvSpPr txBox="1"/>
          <p:nvPr>
            <p:ph idx="10" type="dt"/>
          </p:nvPr>
        </p:nvSpPr>
        <p:spPr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200"/>
          <p:cNvSpPr txBox="1"/>
          <p:nvPr>
            <p:ph idx="12" type="sldNum"/>
          </p:nvPr>
        </p:nvSpPr>
        <p:spPr>
          <a:xfrm>
            <a:off x="4362450" y="1027113"/>
            <a:ext cx="454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15900" lvl="0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15900" lvl="1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15900" lvl="2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15900" lvl="3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15900" lvl="4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15900" lvl="5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215900" lvl="6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15900" lvl="7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15900" lvl="8" marL="215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3"/>
          <p:cNvSpPr txBox="1"/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53"/>
          <p:cNvSpPr txBox="1"/>
          <p:nvPr>
            <p:ph idx="1"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 copia">
  <p:cSld name="En blanco copia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3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4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4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0" name="Google Shape;40;p164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64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5"/>
          <p:cNvSpPr txBox="1"/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5"/>
          <p:cNvSpPr txBox="1"/>
          <p:nvPr>
            <p:ph idx="1" type="body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2000"/>
              <a:buNone/>
              <a:defRPr sz="2000"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5" name="Google Shape;45;p165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5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66"/>
          <p:cNvSpPr txBox="1"/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66"/>
          <p:cNvSpPr txBox="1"/>
          <p:nvPr>
            <p:ph idx="1" type="body"/>
          </p:nvPr>
        </p:nvSpPr>
        <p:spPr>
          <a:xfrm>
            <a:off x="457200" y="1604963"/>
            <a:ext cx="4037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66"/>
          <p:cNvSpPr txBox="1"/>
          <p:nvPr>
            <p:ph idx="2" type="body"/>
          </p:nvPr>
        </p:nvSpPr>
        <p:spPr>
          <a:xfrm>
            <a:off x="4646613" y="1604963"/>
            <a:ext cx="4038600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66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6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1.png"/><Relationship Id="rId2" Type="http://schemas.openxmlformats.org/officeDocument/2006/relationships/image" Target="../media/image3.jpg"/><Relationship Id="rId3" Type="http://schemas.openxmlformats.org/officeDocument/2006/relationships/image" Target="../media/image2.jp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18" Type="http://schemas.openxmlformats.org/officeDocument/2006/relationships/theme" Target="../theme/theme5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6.png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" Type="http://schemas.openxmlformats.org/officeDocument/2006/relationships/image" Target="../media/image7.jpg"/><Relationship Id="rId2" Type="http://schemas.openxmlformats.org/officeDocument/2006/relationships/image" Target="../media/image8.jpg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9.xml"/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813425"/>
            <a:ext cx="1684338" cy="1042988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</p:pic>
      <p:sp>
        <p:nvSpPr>
          <p:cNvPr id="11" name="Google Shape;11;p148"/>
          <p:cNvSpPr txBox="1"/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8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48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48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5" name="Google Shape;15;p148"/>
          <p:cNvSpPr txBox="1"/>
          <p:nvPr>
            <p:ph idx="1" type="body"/>
          </p:nvPr>
        </p:nvSpPr>
        <p:spPr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813425"/>
            <a:ext cx="1684338" cy="1042988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</p:pic>
      <p:sp>
        <p:nvSpPr>
          <p:cNvPr id="85" name="Google Shape;85;p154"/>
          <p:cNvSpPr txBox="1"/>
          <p:nvPr>
            <p:ph type="title"/>
          </p:nvPr>
        </p:nvSpPr>
        <p:spPr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54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54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54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89" name="Google Shape;89;p154"/>
          <p:cNvSpPr txBox="1"/>
          <p:nvPr>
            <p:ph idx="1" type="body"/>
          </p:nvPr>
        </p:nvSpPr>
        <p:spPr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59663" y="5815013"/>
            <a:ext cx="1684337" cy="104298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56"/>
          <p:cNvSpPr txBox="1"/>
          <p:nvPr>
            <p:ph type="title"/>
          </p:nvPr>
        </p:nvSpPr>
        <p:spPr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156"/>
          <p:cNvSpPr txBox="1"/>
          <p:nvPr>
            <p:ph idx="1" type="body"/>
          </p:nvPr>
        </p:nvSpPr>
        <p:spPr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marR="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70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156"/>
          <p:cNvSpPr txBox="1"/>
          <p:nvPr>
            <p:ph idx="10" type="dt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7" name="Google Shape;157;p156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6"/>
          <p:cNvSpPr txBox="1"/>
          <p:nvPr>
            <p:ph idx="12" type="sldNum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15900" lvl="1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15900" lvl="2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15900" lvl="3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15900" lvl="4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15900" lvl="5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15900" lvl="6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15900" lvl="7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15900" lvl="8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Noto Sans Symbols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0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60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60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60"/>
          <p:cNvSpPr txBox="1"/>
          <p:nvPr>
            <p:ph type="title"/>
          </p:nvPr>
        </p:nvSpPr>
        <p:spPr>
          <a:xfrm>
            <a:off x="301625" y="228600"/>
            <a:ext cx="8531225" cy="755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226" name="Google Shape;226;p160"/>
          <p:cNvSpPr txBox="1"/>
          <p:nvPr>
            <p:ph idx="10" type="dt"/>
          </p:nvPr>
        </p:nvSpPr>
        <p:spPr>
          <a:xfrm>
            <a:off x="5791200" y="6405563"/>
            <a:ext cx="3041650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sz="18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7" name="Google Shape;227;p160"/>
          <p:cNvSpPr txBox="1"/>
          <p:nvPr/>
        </p:nvSpPr>
        <p:spPr>
          <a:xfrm>
            <a:off x="304800" y="6410325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60"/>
          <p:cNvSpPr txBox="1"/>
          <p:nvPr>
            <p:ph idx="12" type="sldNum"/>
          </p:nvPr>
        </p:nvSpPr>
        <p:spPr>
          <a:xfrm>
            <a:off x="4362450" y="1027113"/>
            <a:ext cx="4540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15900" lvl="1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15900" lvl="2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15900" lvl="3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15900" lvl="4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15900" lvl="5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215900" lvl="6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215900" lvl="7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215900" lvl="8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  <a:defRPr b="0" i="0" sz="1800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229" name="Google Shape;229;p160"/>
          <p:cNvSpPr txBox="1"/>
          <p:nvPr>
            <p:ph idx="1" type="body"/>
          </p:nvPr>
        </p:nvSpPr>
        <p:spPr>
          <a:xfrm>
            <a:off x="301625" y="1527175"/>
            <a:ext cx="8501063" cy="4568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>
            <a:lvl1pPr indent="-228600" lvl="0" marL="457200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646B8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2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2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64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66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65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67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68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76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78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75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69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6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70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79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73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73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74.png"/><Relationship Id="rId4" Type="http://schemas.openxmlformats.org/officeDocument/2006/relationships/image" Target="../media/image51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51.jpg"/><Relationship Id="rId4" Type="http://schemas.openxmlformats.org/officeDocument/2006/relationships/image" Target="../media/image77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71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0.xml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81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2.xml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82.jp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4.xml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83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80.jp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7.xml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85.jpg"/><Relationship Id="rId4" Type="http://schemas.openxmlformats.org/officeDocument/2006/relationships/image" Target="../media/image88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8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87.jp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87.jp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87.jp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87.jp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87.jp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87.jp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87.jpg"/><Relationship Id="rId4" Type="http://schemas.openxmlformats.org/officeDocument/2006/relationships/image" Target="../media/image94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8.xml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9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89.pn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96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90.pn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92.png"/><Relationship Id="rId4" Type="http://schemas.openxmlformats.org/officeDocument/2006/relationships/image" Target="../media/image100.pn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95.png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5.xml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97.png"/><Relationship Id="rId4" Type="http://schemas.openxmlformats.org/officeDocument/2006/relationships/image" Target="../media/image98.png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9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9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5.png"/><Relationship Id="rId4" Type="http://schemas.openxmlformats.org/officeDocument/2006/relationships/image" Target="../media/image42.png"/><Relationship Id="rId5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8.jpg"/><Relationship Id="rId4" Type="http://schemas.openxmlformats.org/officeDocument/2006/relationships/image" Target="../media/image4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1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1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2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6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5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59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55.png"/><Relationship Id="rId4" Type="http://schemas.openxmlformats.org/officeDocument/2006/relationships/image" Target="../media/image63.png"/><Relationship Id="rId5" Type="http://schemas.openxmlformats.org/officeDocument/2006/relationships/image" Target="../media/image57.png"/><Relationship Id="rId6" Type="http://schemas.openxmlformats.org/officeDocument/2006/relationships/image" Target="../media/image50.png"/><Relationship Id="rId7" Type="http://schemas.openxmlformats.org/officeDocument/2006/relationships/image" Target="../media/image61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54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3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62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5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"/>
          <p:cNvSpPr txBox="1"/>
          <p:nvPr>
            <p:ph type="title"/>
          </p:nvPr>
        </p:nvSpPr>
        <p:spPr>
          <a:xfrm>
            <a:off x="689768" y="244306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TRATAMIENTO DEL TDAH EN EL ÁMBITO EDUCATIVO</a:t>
            </a:r>
            <a:endParaRPr/>
          </a:p>
        </p:txBody>
      </p:sp>
      <p:sp>
        <p:nvSpPr>
          <p:cNvPr id="294" name="Google Shape;294;p1"/>
          <p:cNvSpPr txBox="1"/>
          <p:nvPr>
            <p:ph idx="4294967295" type="subTitle"/>
          </p:nvPr>
        </p:nvSpPr>
        <p:spPr>
          <a:xfrm>
            <a:off x="1365058" y="4104334"/>
            <a:ext cx="6400800" cy="814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Módulo IV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600" u="none" cap="none" strike="noStrik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" y="188913"/>
            <a:ext cx="291465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2863" y="155575"/>
            <a:ext cx="1481137" cy="97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"/>
          <p:cNvSpPr txBox="1"/>
          <p:nvPr/>
        </p:nvSpPr>
        <p:spPr>
          <a:xfrm>
            <a:off x="1376362" y="5301208"/>
            <a:ext cx="6399213" cy="935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s-ES" sz="3200" u="none" cap="none" strike="noStrike">
                <a:solidFill>
                  <a:srgbClr val="48365A"/>
                </a:solidFill>
                <a:latin typeface="Calibri"/>
                <a:ea typeface="Calibri"/>
                <a:cs typeface="Calibri"/>
                <a:sym typeface="Calibri"/>
              </a:rPr>
              <a:t>Curso 2021-2022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3000"/>
              </a:lnSpc>
              <a:spcBef>
                <a:spcPts val="641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0"/>
          <p:cNvSpPr txBox="1"/>
          <p:nvPr/>
        </p:nvSpPr>
        <p:spPr>
          <a:xfrm>
            <a:off x="3347864" y="2456302"/>
            <a:ext cx="5191792" cy="440169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2900" lvl="1" marL="1268413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Esfuerzo por conseguir los objetivos con TTEE ineficaces.</a:t>
            </a:r>
            <a:endParaRPr/>
          </a:p>
          <a:p>
            <a:pPr indent="-342900" lvl="1" marL="1268413" marR="0" rtl="0" algn="just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Tiempo de estudio sin optimizar.</a:t>
            </a:r>
            <a:endParaRPr/>
          </a:p>
          <a:p>
            <a:pPr indent="-342900" lvl="1" marL="1268413" marR="0" rtl="0" algn="just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Resultados negativos: tirar la toalla o huelgas de brazos caídos.</a:t>
            </a:r>
            <a:endParaRPr/>
          </a:p>
        </p:txBody>
      </p:sp>
      <p:sp>
        <p:nvSpPr>
          <p:cNvPr id="420" name="Google Shape;420;p1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0"/>
          <p:cNvSpPr/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0"/>
          <p:cNvSpPr/>
          <p:nvPr/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0"/>
          <p:cNvSpPr/>
          <p:nvPr/>
        </p:nvSpPr>
        <p:spPr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0"/>
          <p:cNvSpPr txBox="1"/>
          <p:nvPr/>
        </p:nvSpPr>
        <p:spPr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RELACIÓN ENTRE MOTIVACIÓN Y TDAH</a:t>
            </a:r>
            <a:endParaRPr/>
          </a:p>
        </p:txBody>
      </p:sp>
      <p:pic>
        <p:nvPicPr>
          <p:cNvPr descr="Niño cansado mientras está en casa Foto gratis" id="425" name="Google Shape;42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882" y="2772655"/>
            <a:ext cx="3346425" cy="232004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10"/>
          <p:cNvSpPr/>
          <p:nvPr/>
        </p:nvSpPr>
        <p:spPr>
          <a:xfrm>
            <a:off x="809625" y="4754146"/>
            <a:ext cx="293407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href="https://www.freepik.es/fotos/educacion"&gt;Foto de Educación creado por freepik - www.freepik.es&lt;/a&gt;</a:t>
            </a:r>
            <a:endParaRPr/>
          </a:p>
        </p:txBody>
      </p:sp>
      <p:sp>
        <p:nvSpPr>
          <p:cNvPr id="427" name="Google Shape;427;p10"/>
          <p:cNvSpPr txBox="1"/>
          <p:nvPr/>
        </p:nvSpPr>
        <p:spPr>
          <a:xfrm>
            <a:off x="544149" y="1858824"/>
            <a:ext cx="804935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Experiencias negativas relacionadas con los estudios: 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00"/>
          <p:cNvSpPr txBox="1"/>
          <p:nvPr/>
        </p:nvSpPr>
        <p:spPr>
          <a:xfrm>
            <a:off x="179388" y="981075"/>
            <a:ext cx="8785225" cy="568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Times New Roman"/>
              <a:buNone/>
            </a:pPr>
            <a:r>
              <a:t/>
            </a:r>
            <a:endParaRPr b="0" i="0" sz="3400" u="none" cap="none" strike="noStrike">
              <a:solidFill>
                <a:srgbClr val="89898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00"/>
          <p:cNvSpPr txBox="1"/>
          <p:nvPr/>
        </p:nvSpPr>
        <p:spPr>
          <a:xfrm>
            <a:off x="266700" y="1250950"/>
            <a:ext cx="8604250" cy="51482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 de la tortuga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07F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1701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En clase, las conductas disruptivas pueden tomar la forma de peleas, golpes, burlas, rabietas, falta continua de atención, etc.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1701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Estas conductas, normalmente, son consecuencia de la impulsividad que controla el comportamiento del discente y se producen como reacción ante un conflicto con los adultos o con sus iguales o ante la necesidad de llamar la atención.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1701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Esta técnica utiliza la </a:t>
            </a:r>
            <a:r>
              <a:rPr b="1" i="0" lang="es-ES" sz="1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analogía de la tortuga</a:t>
            </a: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, la cual se repliega dentro de su concha cuando se siente amenazada.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1701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Se utiliza como </a:t>
            </a:r>
            <a:r>
              <a:rPr b="1" i="0" lang="es-ES" sz="1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juego colectivo </a:t>
            </a: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en el cual los/las alumnos/as imaginan que son tortugas que se esconden en su concha, encogiéndose, inclinando la cabeza y metiéndola entre los brazos y cerrando los ojos, en un intento de controlar sus impulsos y emociones ante estímulos ambientales.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B05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B05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76" name="Google Shape;1276;p100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Times New Roman"/>
              <a:buNone/>
            </a:pPr>
            <a:r>
              <a:rPr b="1" i="0" lang="es-ES" sz="20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comportamiento: Relajación y autocontrol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nimales, Dibujos Animados, Verde, Feliz" id="1277" name="Google Shape;127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813" y="1198563"/>
            <a:ext cx="1295400" cy="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01"/>
          <p:cNvSpPr txBox="1"/>
          <p:nvPr/>
        </p:nvSpPr>
        <p:spPr>
          <a:xfrm>
            <a:off x="179388" y="981075"/>
            <a:ext cx="8785225" cy="568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Times New Roman"/>
              <a:buNone/>
            </a:pPr>
            <a:r>
              <a:t/>
            </a:r>
            <a:endParaRPr b="0" i="0" sz="3400" u="none" cap="none" strike="noStrike">
              <a:solidFill>
                <a:srgbClr val="89898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101"/>
          <p:cNvSpPr txBox="1"/>
          <p:nvPr/>
        </p:nvSpPr>
        <p:spPr>
          <a:xfrm>
            <a:off x="284163" y="1400175"/>
            <a:ext cx="8569325" cy="5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Calibri"/>
              <a:buNone/>
            </a:pPr>
            <a:r>
              <a:rPr b="1" i="0" lang="es-ES" sz="2400" u="none" cap="none" strike="noStrik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Técnica de la tortuga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1701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Se comienza contando una historia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1701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Después de contar la historia, toda la clase escucha y ve la actuación del docente que les </a:t>
            </a:r>
            <a:r>
              <a:rPr b="1" i="0" lang="es-ES" sz="20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enseñará a imitar a la tortuga: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07F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r>
              <a:rPr b="0" i="1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	 "como me estoy enfadando coloco mis brazos y mis piernas 	cerrando mi cuerpo, inclino la cabeza y apoyo la barbilla en mi 	pecho y permanezco así hasta que me pase el enfado”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1701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A continuación lo harán los alumnos y las alumnas, repitiéndolo hasta que lo aprendan. </a:t>
            </a:r>
            <a:endParaRPr b="0" i="0" sz="2000" u="none" cap="none" strike="noStrike">
              <a:solidFill>
                <a:srgbClr val="6CFC2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B05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B05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85" name="Google Shape;1285;p101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Times New Roman"/>
              <a:buNone/>
            </a:pPr>
            <a:r>
              <a:rPr b="1" i="0" lang="es-ES" sz="20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comportamiento: Relajación y autocontrol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nimales, Dibujos Animados, Verde, Feliz" id="1286" name="Google Shape;1286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3713" y="1343025"/>
            <a:ext cx="1295400" cy="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02"/>
          <p:cNvSpPr txBox="1"/>
          <p:nvPr/>
        </p:nvSpPr>
        <p:spPr>
          <a:xfrm>
            <a:off x="179388" y="981075"/>
            <a:ext cx="8785225" cy="568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Times New Roman"/>
              <a:buNone/>
            </a:pPr>
            <a:r>
              <a:t/>
            </a:r>
            <a:endParaRPr b="0" i="0" sz="3400" u="none" cap="none" strike="noStrike">
              <a:solidFill>
                <a:srgbClr val="89898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3" name="Google Shape;1293;p102"/>
          <p:cNvSpPr txBox="1"/>
          <p:nvPr/>
        </p:nvSpPr>
        <p:spPr>
          <a:xfrm>
            <a:off x="355600" y="1628775"/>
            <a:ext cx="8424863" cy="424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Soy un globo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1" sz="1800" u="sng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Se trata de un ejercicio que se le plantea al niño como si fuera un juego y que contribuye a su </a:t>
            </a:r>
            <a:r>
              <a:rPr b="1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relajación por la oxigenación</a:t>
            </a: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 que proporciona la respiración.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le dice al niño: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s-ES" sz="1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“Cuando me voy a enfadar me imagino que soy un globo: cojo aire me inflo y luego lo dejo escapar poco a poco”. 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1701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Como en el caso anterior, toda la clase ve la actuación del docente y repetirán el ejercicio hasta que lo aprendan.</a:t>
            </a:r>
            <a:r>
              <a:rPr b="0" i="0" lang="es-ES" sz="1800" u="none" cap="none" strike="noStrike">
                <a:solidFill>
                  <a:srgbClr val="6CFC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102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Times New Roman"/>
              <a:buNone/>
            </a:pPr>
            <a:r>
              <a:rPr b="1" i="0" lang="es-ES" sz="20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comportamiento: Relajación y autocontrol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ojo, Globo Rojo, Globo, CelebraciÃ³n" id="1295" name="Google Shape;1295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8013" y="1268413"/>
            <a:ext cx="904875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03"/>
          <p:cNvSpPr txBox="1"/>
          <p:nvPr/>
        </p:nvSpPr>
        <p:spPr>
          <a:xfrm>
            <a:off x="468313" y="1658938"/>
            <a:ext cx="8280400" cy="4032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Times New Roman"/>
              <a:buNone/>
            </a:pPr>
            <a:r>
              <a:t/>
            </a:r>
            <a:endParaRPr b="0" i="0" sz="3400" u="none" cap="none" strike="noStrike">
              <a:solidFill>
                <a:srgbClr val="89898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103"/>
          <p:cNvSpPr txBox="1"/>
          <p:nvPr/>
        </p:nvSpPr>
        <p:spPr>
          <a:xfrm>
            <a:off x="428625" y="1658938"/>
            <a:ext cx="8280400" cy="50403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Demora Forzada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07F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1701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Consiste en obligar al discente a que </a:t>
            </a:r>
            <a:r>
              <a:rPr b="1" i="0" lang="es-ES" sz="1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antes de emitir una respuesta, reflexione</a:t>
            </a: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, durante un tiempo mínimo previamente fijado, sobre lo que va a decir.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1701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Se le exigirá que respete ese período intermedio (intervalo entre la pregunta y la respuesta) cualquiera que sea su contestación (acertada o desacertada). Se trata de crear hábitos que faciliten la reflexión.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1701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El profesor puede servir de modelo para que el discente comprenda lo que se quiere de él. 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1" sz="1800" u="sng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103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Times New Roman"/>
              <a:buNone/>
            </a:pPr>
            <a:r>
              <a:rPr b="1" i="0" lang="es-ES" sz="20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comportamiento: Relajación y autocontrol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espertador, Horario De Verano" id="1304" name="Google Shape;1304;p103"/>
          <p:cNvPicPr preferRelativeResize="0"/>
          <p:nvPr/>
        </p:nvPicPr>
        <p:blipFill rotWithShape="1">
          <a:blip r:embed="rId3">
            <a:alphaModFix/>
          </a:blip>
          <a:srcRect b="0" l="26717" r="29456" t="0"/>
          <a:stretch/>
        </p:blipFill>
        <p:spPr>
          <a:xfrm>
            <a:off x="107950" y="5129213"/>
            <a:ext cx="1223963" cy="172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104"/>
          <p:cNvSpPr txBox="1"/>
          <p:nvPr/>
        </p:nvSpPr>
        <p:spPr>
          <a:xfrm>
            <a:off x="179388" y="981075"/>
            <a:ext cx="8785225" cy="568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Times New Roman"/>
              <a:buNone/>
            </a:pPr>
            <a:r>
              <a:t/>
            </a:r>
            <a:endParaRPr b="0" i="0" sz="3400" u="none" cap="none" strike="noStrike">
              <a:solidFill>
                <a:srgbClr val="89898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1" name="Google Shape;1311;p104"/>
          <p:cNvSpPr txBox="1"/>
          <p:nvPr/>
        </p:nvSpPr>
        <p:spPr>
          <a:xfrm>
            <a:off x="369888" y="1412875"/>
            <a:ext cx="8397875" cy="525621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Autocontrol por medio del habla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1701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Se trata de enseñar al alumno a simultanear la verbalización de las acciones con su realización.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1701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Al principio, como </a:t>
            </a:r>
            <a:r>
              <a:rPr b="1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modelo</a:t>
            </a: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, el profesor verbalizará las tareas al mismo tiempo que el alumno las ejecuta.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1701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Posteriormente, será el sujeto el que,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hablándose a sí mismo,</a:t>
            </a: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 dirija sus propias actuaciones.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1701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Es importante que el sujeto verbalice todas las operaciones, en un principio mediante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habla externa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Continuará con el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cuchicheo,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terminar en el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habla interna 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(objetivo a alcanzar).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1" sz="1800" u="sng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104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Times New Roman"/>
              <a:buNone/>
            </a:pPr>
            <a:r>
              <a:rPr b="1" i="0" lang="es-ES" sz="20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comportamiento: Relajación y autocontrol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iscurso, Globo, Hablar, Burbuja" id="1313" name="Google Shape;1313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650" y="1074738"/>
            <a:ext cx="1223963" cy="122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105"/>
          <p:cNvSpPr txBox="1"/>
          <p:nvPr/>
        </p:nvSpPr>
        <p:spPr>
          <a:xfrm>
            <a:off x="246063" y="1557338"/>
            <a:ext cx="8645525" cy="5111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Extinción</a:t>
            </a:r>
            <a:endParaRPr/>
          </a:p>
          <a:p>
            <a:pPr indent="0" lvl="1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Elimina o reduce la frecuencia de una conducta desajustada </a:t>
            </a:r>
            <a:r>
              <a:rPr b="1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ignorando al sujeto que la  produce</a:t>
            </a: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. En este caso es importante:</a:t>
            </a:r>
            <a:endParaRPr/>
          </a:p>
          <a:p>
            <a:pPr indent="0" lvl="1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1. Retirarle la atención:</a:t>
            </a:r>
            <a:endParaRPr/>
          </a:p>
          <a:p>
            <a:pPr indent="-342900" lvl="2" marL="52228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Evitando reñirle o gritarle (puede buscar nuestra atención o simplemente provocarnos).</a:t>
            </a:r>
            <a:endParaRPr/>
          </a:p>
          <a:p>
            <a:pPr indent="-342900" lvl="2" marL="52228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Reaccionando con serenidad (dando sensación de tranquilidad y dominio de la situación).</a:t>
            </a:r>
            <a:endParaRPr/>
          </a:p>
          <a:p>
            <a:pPr indent="0" lvl="2" marL="17938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2. Tener en cuenta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período crítico.  </a:t>
            </a: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Al no reforzar la conducta conflictiva:</a:t>
            </a:r>
            <a:endParaRPr/>
          </a:p>
          <a:p>
            <a:pPr indent="-342900" lvl="2" marL="52228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Al principio ésta tiende a producirse con mayor frecuencia.</a:t>
            </a:r>
            <a:endParaRPr/>
          </a:p>
          <a:p>
            <a:pPr indent="-342900" lvl="2" marL="52228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Podemos darnos por vencidos pensando que empeoramos el problema.</a:t>
            </a:r>
            <a:endParaRPr/>
          </a:p>
          <a:p>
            <a:pPr indent="0" lvl="2" marL="17938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3. Seremos más eficaces si al mismo tiempo reforzamos una conducta </a:t>
            </a:r>
            <a:endParaRPr/>
          </a:p>
          <a:p>
            <a:pPr indent="0" lvl="1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alternativa a la que se desea extinguir.</a:t>
            </a:r>
            <a:r>
              <a:rPr b="0" i="0" lang="es-ES" sz="1800" u="none" cap="none" strike="noStrike">
                <a:solidFill>
                  <a:srgbClr val="6CFC2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105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Times New Roman"/>
              <a:buNone/>
            </a:pPr>
            <a:r>
              <a:rPr b="1" i="0" lang="es-ES" sz="20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comportamiento: Debilitación de conductas no deseadas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udas, SÃ­, No, Negocio, Error" id="1321" name="Google Shape;1321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5513" y="796925"/>
            <a:ext cx="1620837" cy="132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06"/>
          <p:cNvSpPr txBox="1"/>
          <p:nvPr/>
        </p:nvSpPr>
        <p:spPr>
          <a:xfrm>
            <a:off x="0" y="1360488"/>
            <a:ext cx="9144000" cy="5327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Tiempo fuera </a:t>
            </a:r>
            <a:endParaRPr/>
          </a:p>
          <a:p>
            <a:pPr indent="0" lvl="0" marL="0" marR="0" rtl="0" algn="just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07F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177800" marR="0" rtl="0" algn="just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Puede ocurrir que la extinción no sea la técnica adecuada, porque el alumno conflictivo</a:t>
            </a:r>
            <a:endParaRPr/>
          </a:p>
          <a:p>
            <a:pPr indent="-342900" lvl="2" marL="808037" marR="0" rtl="0" algn="just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Recibe refuerzo de sus compañeros y compañeras (cuando se ríen por lo que hace o dice).</a:t>
            </a:r>
            <a:endParaRPr/>
          </a:p>
          <a:p>
            <a:pPr indent="-342900" lvl="2" marL="808037" marR="0" rtl="0" algn="just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Con sus comportamientos disruptivos impide sistemáticamente dar clase o crea situaciones de riesgo  para el grupo</a:t>
            </a:r>
            <a:endParaRPr/>
          </a:p>
          <a:p>
            <a:pPr indent="-228600" lvl="2" marL="808037" marR="0" rtl="0" algn="just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177800" marR="0" rtl="0" algn="just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En estos casos, el discente</a:t>
            </a:r>
            <a:endParaRPr/>
          </a:p>
          <a:p>
            <a:pPr indent="-285750" lvl="2" marL="750887" marR="0" rtl="0" algn="just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Noto Sans Symbols"/>
              <a:buChar char="▪"/>
            </a:pPr>
            <a:r>
              <a:rPr b="1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Abandonaría temporalmente el aula </a:t>
            </a: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hasta que se tranquilice.</a:t>
            </a:r>
            <a:endParaRPr/>
          </a:p>
          <a:p>
            <a:pPr indent="-285750" lvl="2" marL="750887" marR="0" rtl="0" algn="just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Será ubicado en un lugar cómodo pero que carezca de cualquier estímulo que pueda distraerle (objetos, personas, acontecimientos, etc.).</a:t>
            </a:r>
            <a:endParaRPr/>
          </a:p>
          <a:p>
            <a:pPr indent="-285750" lvl="2" marL="750887" marR="0" rtl="0" algn="just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No realizará ninguna tarea y estará atendido  por una persona  que lo ignorará hasta conseguir que se aburra y desee incorporarse  al grupo.</a:t>
            </a:r>
            <a:endParaRPr/>
          </a:p>
          <a:p>
            <a:pPr indent="-285750" lvl="2" marL="750887" marR="0" rtl="0" algn="just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Entonces  será el momento  de comprometerse a respetar  las </a:t>
            </a:r>
            <a:endParaRPr/>
          </a:p>
          <a:p>
            <a:pPr indent="0" lvl="2" marL="465137" marR="0" rtl="0" algn="just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323232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normas. </a:t>
            </a:r>
            <a:endParaRPr b="0" i="0" sz="1800" u="none" cap="none" strike="noStrike">
              <a:solidFill>
                <a:srgbClr val="6CFC2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106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Times New Roman"/>
              <a:buNone/>
            </a:pPr>
            <a:r>
              <a:rPr b="1" i="0" lang="es-ES" sz="20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comportamiento: Debilitación de conductas no deseadas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espertador, Horario De Verano" id="1329" name="Google Shape;1329;p106"/>
          <p:cNvPicPr preferRelativeResize="0"/>
          <p:nvPr/>
        </p:nvPicPr>
        <p:blipFill rotWithShape="1">
          <a:blip r:embed="rId3">
            <a:alphaModFix/>
          </a:blip>
          <a:srcRect b="0" l="26717" r="29456" t="0"/>
          <a:stretch/>
        </p:blipFill>
        <p:spPr>
          <a:xfrm>
            <a:off x="2916238" y="1052513"/>
            <a:ext cx="647700" cy="91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16" st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17" st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18" st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>
                                            <p:txEl>
                                              <p:pRg end="19" st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07"/>
          <p:cNvSpPr/>
          <p:nvPr/>
        </p:nvSpPr>
        <p:spPr>
          <a:xfrm>
            <a:off x="323850" y="1557338"/>
            <a:ext cx="8496300" cy="53197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952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Contrato de conducta</a:t>
            </a:r>
            <a:endParaRPr/>
          </a:p>
          <a:p>
            <a:pPr indent="9525" lvl="0" marL="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un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acuerdo negociado 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-mejor por escrito- entre dos o más partes en el que se establecen las conductas  que van  a caracterizar su comportamiento. </a:t>
            </a:r>
            <a:b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9525" lvl="0" marL="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Condiciones:</a:t>
            </a:r>
            <a:endParaRPr/>
          </a:p>
          <a:p>
            <a:pPr indent="-285750" lvl="0" marL="28575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contrato debe ser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justo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las recompensas sean proporcionales al esfuerzo realizado.</a:t>
            </a:r>
            <a:endParaRPr/>
          </a:p>
          <a:p>
            <a:pPr indent="-285750" lvl="0" marL="28575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contrato debe ser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honesto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Ambas partes deben estar dispuestas a cumplirlo.</a:t>
            </a:r>
            <a:endParaRPr/>
          </a:p>
          <a:p>
            <a:pPr indent="-285750" lvl="0" marL="28575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contrato debe ser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claro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Las conductas estipuladas deben ser comprensibles, observables y verificables.</a:t>
            </a:r>
            <a:endParaRPr/>
          </a:p>
          <a:p>
            <a:pPr indent="-285750" lvl="0" marL="28575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contrato ha de formularse en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términos positivos, 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evitando las amenazas. </a:t>
            </a:r>
            <a:endParaRPr/>
          </a:p>
          <a:p>
            <a:pPr indent="-285750" lvl="0" marL="28575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Sólo se obtendrán las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recompensas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después de haber cumplido las condiciones suscritas.</a:t>
            </a:r>
            <a:endParaRPr/>
          </a:p>
          <a:p>
            <a:pPr indent="-285750" lvl="0" marL="285750" marR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 recompensas por el cumplimiento de las condiciones, deben ser obtenidas inmediatamente.</a:t>
            </a:r>
            <a:endParaRPr/>
          </a:p>
          <a:p>
            <a:pPr indent="-80963" lvl="0" marL="82550" marR="0" rtl="0" algn="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107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Times New Roman"/>
              <a:buNone/>
            </a:pPr>
            <a:r>
              <a:rPr b="1" i="0" lang="es-ES" sz="20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comportamiento: Fijación de conductas deseadas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7" name="Google Shape;1337;p107"/>
          <p:cNvGrpSpPr/>
          <p:nvPr/>
        </p:nvGrpSpPr>
        <p:grpSpPr>
          <a:xfrm>
            <a:off x="6372225" y="1123950"/>
            <a:ext cx="1728788" cy="936625"/>
            <a:chOff x="7140976" y="5421305"/>
            <a:chExt cx="1438156" cy="1162057"/>
          </a:xfrm>
        </p:grpSpPr>
        <p:pic>
          <p:nvPicPr>
            <p:cNvPr descr="Certificado, De Papel, Pergamino" id="1338" name="Google Shape;1338;p10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140976" y="5421305"/>
              <a:ext cx="1438156" cy="1162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9" name="Google Shape;1339;p107"/>
            <p:cNvSpPr txBox="1"/>
            <p:nvPr/>
          </p:nvSpPr>
          <p:spPr>
            <a:xfrm rot="172817">
              <a:off x="7486514" y="5692908"/>
              <a:ext cx="715395" cy="286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chitects Daughter"/>
                <a:buNone/>
              </a:pPr>
              <a:r>
                <a:rPr b="1" i="0" lang="es-ES" sz="900" u="none" cap="none" strike="noStrike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CONTRATO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08"/>
          <p:cNvSpPr txBox="1"/>
          <p:nvPr/>
        </p:nvSpPr>
        <p:spPr>
          <a:xfrm>
            <a:off x="238125" y="1484313"/>
            <a:ext cx="8661400" cy="59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s-ES" sz="2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Contrato de conducta</a:t>
            </a:r>
            <a:endParaRPr b="0" i="0" sz="2400" u="none" cap="none" strike="noStrik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Componentes de un contrato: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165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Arial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Analizada la conducta a modificar  y preparado el menú de reforzadores  se procede de la manera siguiente:</a:t>
            </a:r>
            <a:endParaRPr/>
          </a:p>
          <a:p>
            <a:pPr indent="-285749" lvl="1" marL="538163" marR="0" rtl="0" algn="l">
              <a:lnSpc>
                <a:spcPct val="90000"/>
              </a:lnSpc>
              <a:spcBef>
                <a:spcPts val="165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Citar al alumno en un lugar y a una hora en la que no se produzcan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interrupciones. </a:t>
            </a:r>
            <a:endParaRPr/>
          </a:p>
          <a:p>
            <a:pPr indent="-285749" lvl="1" marL="53816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Presentarle la idea del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contrato de forma simple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"Si tú te comprometes a A, yo me comprometo a B y lo vamos a dejar escrito y firmado por ambas partes". </a:t>
            </a:r>
            <a:endParaRPr/>
          </a:p>
          <a:p>
            <a:pPr indent="-285749" lvl="1" marL="53816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Presentarle y describirle claramente  el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comportamiento que deseamos 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obtener. </a:t>
            </a:r>
            <a:endParaRPr/>
          </a:p>
          <a:p>
            <a:pPr indent="-285749" lvl="1" marL="53816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Noto Sans Symbols"/>
              <a:buChar char="▪"/>
            </a:pP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Negociar las recompensas 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 se obtendrán a cambio. </a:t>
            </a:r>
            <a:endParaRPr/>
          </a:p>
          <a:p>
            <a:pPr indent="-285749" lvl="1" marL="53816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Noto Sans Symbols"/>
              <a:buChar char="▪"/>
            </a:pP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Negociar  los costes 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respuesta por los incumplimientos. </a:t>
            </a:r>
            <a:endParaRPr/>
          </a:p>
          <a:p>
            <a:pPr indent="-285749" lvl="1" marL="53816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Cualquier modificación que se realice ha de ser negociada por ambas partes.</a:t>
            </a:r>
            <a:endParaRPr/>
          </a:p>
          <a:p>
            <a:pPr indent="-285749" lvl="1" marL="53816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Redactar y firmar el contrato. Depositarlo en un lugar que sea </a:t>
            </a:r>
            <a:endParaRPr/>
          </a:p>
          <a:p>
            <a:pPr indent="0" lvl="1" marL="25241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2060"/>
              </a:buClr>
              <a:buSzPts val="1620"/>
              <a:buFont typeface="Arial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accesible para los signatarios. </a:t>
            </a:r>
            <a:endParaRPr/>
          </a:p>
        </p:txBody>
      </p:sp>
      <p:sp>
        <p:nvSpPr>
          <p:cNvPr id="1346" name="Google Shape;1346;p108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Times New Roman"/>
              <a:buNone/>
            </a:pPr>
            <a:r>
              <a:rPr b="1" i="0" lang="es-ES" sz="20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comportamiento: Fijación de conductas deseadas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7" name="Google Shape;1347;p108"/>
          <p:cNvGrpSpPr/>
          <p:nvPr/>
        </p:nvGrpSpPr>
        <p:grpSpPr>
          <a:xfrm>
            <a:off x="6372225" y="1123950"/>
            <a:ext cx="1728788" cy="936625"/>
            <a:chOff x="7140976" y="5421305"/>
            <a:chExt cx="1438156" cy="1162057"/>
          </a:xfrm>
        </p:grpSpPr>
        <p:pic>
          <p:nvPicPr>
            <p:cNvPr descr="Certificado, De Papel, Pergamino" id="1348" name="Google Shape;1348;p10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140976" y="5421305"/>
              <a:ext cx="1438156" cy="1162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9" name="Google Shape;1349;p108"/>
            <p:cNvSpPr txBox="1"/>
            <p:nvPr/>
          </p:nvSpPr>
          <p:spPr>
            <a:xfrm rot="172817">
              <a:off x="7486514" y="5692908"/>
              <a:ext cx="715395" cy="286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chitects Daughter"/>
                <a:buNone/>
              </a:pPr>
              <a:r>
                <a:rPr b="1" i="0" lang="es-ES" sz="900" u="none" cap="none" strike="noStrike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CONTRATO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09"/>
          <p:cNvSpPr txBox="1"/>
          <p:nvPr/>
        </p:nvSpPr>
        <p:spPr>
          <a:xfrm>
            <a:off x="247650" y="1484313"/>
            <a:ext cx="8640763" cy="5976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Contrato de conducta</a:t>
            </a:r>
            <a:r>
              <a:rPr b="0" i="0" lang="es-ES" sz="18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b="0" i="0" sz="1800" u="none" cap="none" strike="noStrike">
              <a:solidFill>
                <a:srgbClr val="DD09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Modelo de contrato de conducta: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50"/>
              </a:spcBef>
              <a:spcAft>
                <a:spcPts val="0"/>
              </a:spcAft>
              <a:buClr>
                <a:srgbClr val="323232"/>
              </a:buClr>
              <a:buSzPts val="1260"/>
              <a:buFont typeface="Arial"/>
              <a:buNone/>
            </a:pPr>
            <a: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En Pontevedra a … de …….. de 2019 se reúnen de una parte D…………………… y de otra parte D………………………….. y llegan al siguiente acuerdo:</a:t>
            </a:r>
            <a:b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1º Que D……………………………………. se compromete a………………….</a:t>
            </a:r>
            <a:b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2º Que D…………………………………….. se compromete a………………</a:t>
            </a:r>
            <a:b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3º Que el presente contrato tendrá una duración de ……………………… a su término se revisará su cumplimiento.</a:t>
            </a:r>
            <a:b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4º Las consecuencias positivas de su cumplimiento para D…………….. serían: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323232"/>
              </a:buClr>
              <a:buSzPts val="1260"/>
              <a:buFont typeface="Arial"/>
              <a:buNone/>
            </a:pPr>
            <a: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 y para D…………………. las consecuencias positivas serían:</a:t>
            </a:r>
            <a:b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5º Las consecuencias negativas del no cumplimiento por parte de D………… serían: asimismo para D………………. serían:</a:t>
            </a:r>
            <a:b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Y para que conste a los efectos oportunos se firma el presente documento: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>
                <a:srgbClr val="323232"/>
              </a:buClr>
              <a:buSzPts val="1260"/>
              <a:buFont typeface="Arial"/>
              <a:buNone/>
            </a:pPr>
            <a:r>
              <a:rPr b="0" i="0" lang="es-ES" sz="1800" u="none" cap="none" strike="noStrike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rPr>
              <a:t>	D……..……………….. D……………………….. Testigo/s…………………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Arial"/>
              <a:buNone/>
            </a:pPr>
            <a:br>
              <a:rPr b="0" i="0" lang="es-ES" sz="20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0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109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Times New Roman"/>
              <a:buNone/>
            </a:pPr>
            <a:r>
              <a:rPr b="1" i="0" lang="es-ES" sz="20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comportamiento: Fijación de conductas deseadas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57" name="Google Shape;1357;p109"/>
          <p:cNvGrpSpPr/>
          <p:nvPr/>
        </p:nvGrpSpPr>
        <p:grpSpPr>
          <a:xfrm>
            <a:off x="6372225" y="1123950"/>
            <a:ext cx="1728788" cy="936625"/>
            <a:chOff x="7140976" y="5421305"/>
            <a:chExt cx="1438156" cy="1162057"/>
          </a:xfrm>
        </p:grpSpPr>
        <p:pic>
          <p:nvPicPr>
            <p:cNvPr descr="Certificado, De Papel, Pergamino" id="1358" name="Google Shape;1358;p10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140976" y="5421305"/>
              <a:ext cx="1438156" cy="1162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9" name="Google Shape;1359;p109"/>
            <p:cNvSpPr txBox="1"/>
            <p:nvPr/>
          </p:nvSpPr>
          <p:spPr>
            <a:xfrm rot="172817">
              <a:off x="7486514" y="5692908"/>
              <a:ext cx="715395" cy="286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chitects Daughter"/>
                <a:buNone/>
              </a:pPr>
              <a:r>
                <a:rPr b="1" i="0" lang="es-ES" sz="900" u="none" cap="none" strike="noStrike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CONTRATO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 txBox="1"/>
          <p:nvPr/>
        </p:nvSpPr>
        <p:spPr>
          <a:xfrm>
            <a:off x="460375" y="1601788"/>
            <a:ext cx="8223250" cy="3123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11113" lvl="0" marL="176213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término general, y desde que se levantan, es muy probable que vayan experimentando </a:t>
            </a:r>
            <a:r>
              <a:rPr b="1" lang="es-ES" sz="23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fracaso tras fracaso</a:t>
            </a:r>
            <a:r>
              <a:rPr lang="es-E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en el colegio, durante las comidas, en las tareas, etc.</a:t>
            </a:r>
            <a:endParaRPr/>
          </a:p>
          <a:p>
            <a:pPr indent="-342900" lvl="0" marL="519113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F07F09"/>
              </a:buClr>
              <a:buSzPts val="2300"/>
              <a:buFont typeface="Noto Sans Symbols"/>
              <a:buChar char="▪"/>
            </a:pPr>
            <a:r>
              <a:rPr i="1" lang="es-E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Ej.: El esfuerzo académico no se corresponde con los resultados obtenidos en las asignaturas. </a:t>
            </a:r>
            <a:endParaRPr/>
          </a:p>
        </p:txBody>
      </p:sp>
      <p:sp>
        <p:nvSpPr>
          <p:cNvPr id="434" name="Google Shape;434;p1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1"/>
          <p:cNvSpPr/>
          <p:nvPr/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1"/>
          <p:cNvSpPr/>
          <p:nvPr/>
        </p:nvSpPr>
        <p:spPr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1"/>
          <p:cNvSpPr/>
          <p:nvPr/>
        </p:nvSpPr>
        <p:spPr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808" y="4725144"/>
            <a:ext cx="3536553" cy="199754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1"/>
          <p:cNvSpPr txBox="1"/>
          <p:nvPr/>
        </p:nvSpPr>
        <p:spPr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RELACIÓN ENTRE MOTIVACIÓN Y TDAH</a:t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10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p110"/>
          <p:cNvSpPr txBox="1"/>
          <p:nvPr>
            <p:ph idx="1" type="body"/>
          </p:nvPr>
        </p:nvSpPr>
        <p:spPr>
          <a:xfrm>
            <a:off x="457200" y="1604963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7" name="Google Shape;1367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3" y="0"/>
            <a:ext cx="9186862" cy="589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111"/>
          <p:cNvSpPr txBox="1"/>
          <p:nvPr/>
        </p:nvSpPr>
        <p:spPr>
          <a:xfrm>
            <a:off x="376238" y="1328738"/>
            <a:ext cx="8391525" cy="5761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Economía de fichas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 cap="none" strike="noStrike">
              <a:solidFill>
                <a:srgbClr val="DD093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Es una </a:t>
            </a:r>
            <a:r>
              <a:rPr b="1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técnica de refuerzo </a:t>
            </a: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que consiste en utilizar fichas para premiar las conductas que se deseen establecer.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Una ficha es un objeto (cartulina, etc.) que el discente puede canjear por un reforzador.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Se 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utiliza:</a:t>
            </a:r>
            <a:endParaRPr/>
          </a:p>
          <a:p>
            <a:pPr indent="-285750" lvl="2" marL="4635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44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reforzamiento positivo 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(las fichas que el alumno ganará por las respuestas deseadas) y </a:t>
            </a:r>
            <a:endParaRPr/>
          </a:p>
          <a:p>
            <a:pPr indent="-285750" lvl="2" marL="4635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44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coste de respuesta 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(las fichas que perderá por emitir conductas no deseadas).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6CFC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111"/>
          <p:cNvSpPr txBox="1"/>
          <p:nvPr/>
        </p:nvSpPr>
        <p:spPr>
          <a:xfrm>
            <a:off x="0" y="-1588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Times New Roman"/>
              <a:buNone/>
            </a:pPr>
            <a:r>
              <a:rPr b="1" i="0" lang="es-ES" sz="20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comportamiento: Fijación de conductas deseadas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Ã³quer, Tarjetas, Casino, Fichas" id="1375" name="Google Shape;1375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6463" y="141288"/>
            <a:ext cx="2076450" cy="237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112"/>
          <p:cNvSpPr txBox="1"/>
          <p:nvPr/>
        </p:nvSpPr>
        <p:spPr>
          <a:xfrm>
            <a:off x="179388" y="1628775"/>
            <a:ext cx="8785225" cy="4895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	Economía de fichas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s-ES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Principios a tener en cuenta: </a:t>
            </a:r>
            <a:r>
              <a:rPr b="1" i="0" lang="es-ES" sz="18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650"/>
              </a:spcBef>
              <a:spcAft>
                <a:spcPts val="0"/>
              </a:spcAft>
              <a:buClr>
                <a:srgbClr val="2D1701"/>
              </a:buClr>
              <a:buSzPts val="1620"/>
              <a:buFont typeface="Arial"/>
              <a:buNone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Las reglas de funcionamiento deben quedar muy claras desde el principio y ser definidas de modo preciso:</a:t>
            </a:r>
            <a:endParaRPr/>
          </a:p>
          <a:p>
            <a:pPr indent="-285750" lvl="1" marL="465138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2D1701"/>
              </a:buClr>
              <a:buSzPts val="144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Con respecto a las </a:t>
            </a:r>
            <a:r>
              <a:rPr b="1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conductas deseadas:</a:t>
            </a:r>
            <a:endParaRPr/>
          </a:p>
          <a:p>
            <a:pPr indent="-285750" lvl="2" marL="893763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2D1701"/>
              </a:buClr>
              <a:buSzPts val="144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Las conductas que ganan fichas.</a:t>
            </a:r>
            <a:endParaRPr/>
          </a:p>
          <a:p>
            <a:pPr indent="-285750" lvl="2" marL="893763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2D1701"/>
              </a:buClr>
              <a:buSzPts val="144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 El número de fichas a ganar por la realización de cada una de ellas. </a:t>
            </a:r>
            <a:endParaRPr/>
          </a:p>
          <a:p>
            <a:pPr indent="-285750" lvl="2" marL="893763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2D1701"/>
              </a:buClr>
              <a:buSzPts val="144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 Cómo se pueden gastar esas fichas.</a:t>
            </a:r>
            <a:endParaRPr/>
          </a:p>
          <a:p>
            <a:pPr indent="0" lvl="2" marL="608013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2D1701"/>
              </a:buClr>
              <a:buSzPts val="144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2D170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465138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2D1701"/>
              </a:buClr>
              <a:buSzPts val="144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Con respecto a las </a:t>
            </a:r>
            <a:r>
              <a:rPr b="1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conductas no deseadas:</a:t>
            </a:r>
            <a:endParaRPr/>
          </a:p>
          <a:p>
            <a:pPr indent="-285750" lvl="2" marL="646113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2D1701"/>
              </a:buClr>
              <a:buSzPts val="144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Las conductas por las que se pierden fichas.</a:t>
            </a:r>
            <a:endParaRPr/>
          </a:p>
          <a:p>
            <a:pPr indent="-285750" lvl="2" marL="646113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2D1701"/>
              </a:buClr>
              <a:buSzPts val="144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El número de fichas que se pierden por la realización de cada una de ellas.</a:t>
            </a:r>
            <a:r>
              <a:rPr b="0" i="0" lang="es-ES" sz="18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6CFC2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112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Times New Roman"/>
              <a:buNone/>
            </a:pPr>
            <a:r>
              <a:rPr b="1" i="0" lang="es-ES" sz="20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comportamiento: Fijación de conductas deseadas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Ã³quer, Tarjetas, Casino, Fichas" id="1383" name="Google Shape;1383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6463" y="141288"/>
            <a:ext cx="2076450" cy="237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113"/>
          <p:cNvSpPr txBox="1"/>
          <p:nvPr/>
        </p:nvSpPr>
        <p:spPr>
          <a:xfrm>
            <a:off x="320675" y="1628775"/>
            <a:ext cx="8496300" cy="4895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s-ES" sz="2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Economía de fichas</a:t>
            </a:r>
            <a:endParaRPr/>
          </a:p>
          <a:p>
            <a:pPr indent="0" lvl="0" marL="0" marR="0" rtl="0" algn="just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s-ES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just">
              <a:lnSpc>
                <a:spcPct val="8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Principios a tener en cuenta: </a:t>
            </a:r>
            <a:r>
              <a:rPr b="1" i="0" lang="es-ES" sz="18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-285750" lvl="0" marL="285750" marR="0" rtl="0" algn="just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2D1701"/>
              </a:buClr>
              <a:buSzPts val="1548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Deberá asignarse un lugar determinado para el canje de fichas por reforzadores. </a:t>
            </a:r>
            <a:endParaRPr/>
          </a:p>
          <a:p>
            <a:pPr indent="-285750" lvl="0" marL="285750" marR="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D1701"/>
              </a:buClr>
              <a:buSzPts val="162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Los reforzadores más codiciados deberían poseer un valor más alto en fichas.</a:t>
            </a:r>
            <a:endParaRPr/>
          </a:p>
          <a:p>
            <a:pPr indent="-285750" lvl="0" marL="285750" marR="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D1701"/>
              </a:buClr>
              <a:buSzPts val="162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Inicialmente se debe reforzar cada vez que ocurre la conducta deseada. Cuando la conducta ya está adquirida y mantenida, se deberá reforzar de modo intermitente.</a:t>
            </a:r>
            <a:endParaRPr/>
          </a:p>
          <a:p>
            <a:pPr indent="-285750" lvl="0" marL="285750" marR="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D1701"/>
              </a:buClr>
              <a:buSzPts val="162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Cuando las conductas se vayan consolidando paulatinamente se espaciarán los intervalos de intercambio para una deshabituación progresiva de los reforzadores.</a:t>
            </a:r>
            <a:endParaRPr/>
          </a:p>
          <a:p>
            <a:pPr indent="-285750" lvl="0" marL="285750" marR="0" rtl="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D1701"/>
              </a:buClr>
              <a:buSzPts val="162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D1701"/>
                </a:solidFill>
                <a:latin typeface="Arial"/>
                <a:ea typeface="Arial"/>
                <a:cs typeface="Arial"/>
                <a:sym typeface="Arial"/>
              </a:rPr>
              <a:t>Al mismo tiempo, se irán reemplazando los reforzadores materiales por reforzadores sociales (elogio, alabanza, sonrisa, aprobación, etc.).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113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Times New Roman"/>
              <a:buNone/>
            </a:pPr>
            <a:r>
              <a:rPr b="1" i="0" lang="es-ES" sz="20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comportamiento: Fijación de conductas deseadas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Ã³quer, Tarjetas, Casino, Fichas" id="1391" name="Google Shape;1391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6463" y="141288"/>
            <a:ext cx="2076450" cy="237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114"/>
          <p:cNvSpPr txBox="1"/>
          <p:nvPr/>
        </p:nvSpPr>
        <p:spPr>
          <a:xfrm>
            <a:off x="481013" y="422275"/>
            <a:ext cx="8662987" cy="1182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6087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EMPLEO DE LAS AUTOINSTRUCCIONES</a:t>
            </a:r>
            <a:endParaRPr/>
          </a:p>
        </p:txBody>
      </p:sp>
      <p:sp>
        <p:nvSpPr>
          <p:cNvPr id="1398" name="Google Shape;1398;p114"/>
          <p:cNvSpPr/>
          <p:nvPr/>
        </p:nvSpPr>
        <p:spPr>
          <a:xfrm>
            <a:off x="1905000" y="1412875"/>
            <a:ext cx="5815013" cy="4319588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CBEDD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Autoinstrucciones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tengo que hacer?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¿Cómo lo haré?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¡Adelante! Ya puedo hacerlo</a:t>
            </a:r>
            <a:endParaRPr/>
          </a:p>
          <a:p>
            <a:pPr indent="-285750" lvl="1" marL="10287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 ha salido bien: ¡Genial! ¡Me felicito!</a:t>
            </a:r>
            <a:endParaRPr/>
          </a:p>
          <a:p>
            <a:pPr indent="-285750" lvl="1" marL="10287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 he equivocado:  ¿Dónde? (Repaso todos los pasos) ¡La próxima vez lo haré mejor!</a:t>
            </a:r>
            <a:endParaRPr/>
          </a:p>
        </p:txBody>
      </p:sp>
      <p:pic>
        <p:nvPicPr>
          <p:cNvPr descr="NiÃ±a, Libro, La Escuela, La Lectura" id="1399" name="Google Shape;1399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53388" y="4318000"/>
            <a:ext cx="998537" cy="141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Google Shape;1400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25" y="5832475"/>
            <a:ext cx="1619250" cy="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115"/>
          <p:cNvSpPr txBox="1"/>
          <p:nvPr/>
        </p:nvSpPr>
        <p:spPr>
          <a:xfrm>
            <a:off x="481013" y="422275"/>
            <a:ext cx="8662987" cy="1182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6087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EMPLEO DE LAS AUTOINSTRUCCIONES</a:t>
            </a:r>
            <a:endParaRPr/>
          </a:p>
        </p:txBody>
      </p:sp>
      <p:sp>
        <p:nvSpPr>
          <p:cNvPr id="1407" name="Google Shape;1407;p115"/>
          <p:cNvSpPr/>
          <p:nvPr/>
        </p:nvSpPr>
        <p:spPr>
          <a:xfrm>
            <a:off x="395288" y="1268413"/>
            <a:ext cx="5815012" cy="2232025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CBEDD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Autoinstrucciones de automotivación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 va a salir bien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 capaz de hacerlo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Ya lo he hecho más veces</a:t>
            </a:r>
            <a:endParaRPr/>
          </a:p>
          <a:p>
            <a:pPr indent="-1841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841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08" name="Google Shape;1408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5832475"/>
            <a:ext cx="16192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9" name="Google Shape;1409;p115"/>
          <p:cNvSpPr/>
          <p:nvPr/>
        </p:nvSpPr>
        <p:spPr>
          <a:xfrm>
            <a:off x="2700338" y="3933825"/>
            <a:ext cx="5815012" cy="2230438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CBEDD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Autoinstrucciones de autorrefuerzo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¡Lo he hecho muy bien! 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¡Me ha salido genial!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vez no me ha salido, pero lo volveré a intentar</a:t>
            </a:r>
            <a:endParaRPr/>
          </a:p>
          <a:p>
            <a:pPr indent="-1841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Pixelchen, Taller, Certificado, Premio" id="1410" name="Google Shape;1410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6688" y="1268413"/>
            <a:ext cx="2586037" cy="239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116"/>
          <p:cNvSpPr txBox="1"/>
          <p:nvPr/>
        </p:nvSpPr>
        <p:spPr>
          <a:xfrm>
            <a:off x="481013" y="422275"/>
            <a:ext cx="8662987" cy="1182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6087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EMPLEO DE LAS AUTOINSTRUCCIONES</a:t>
            </a:r>
            <a:endParaRPr/>
          </a:p>
        </p:txBody>
      </p:sp>
      <p:sp>
        <p:nvSpPr>
          <p:cNvPr id="1417" name="Google Shape;1417;p116"/>
          <p:cNvSpPr/>
          <p:nvPr/>
        </p:nvSpPr>
        <p:spPr>
          <a:xfrm>
            <a:off x="1905000" y="1341438"/>
            <a:ext cx="5815013" cy="498475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CBEDD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1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Autoinstrucciones para comprobar la letra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¿He empezado por Mayúscula?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¿Están todas las letras encima del mismo reglón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¿Son del mismo tamaño todas las letras?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¿He separado las palabras?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¿He dejado margen a los lados?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¿Hay borrones? He de borrar bien 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¿Puedo leer bien lo que he escrito?</a:t>
            </a:r>
            <a:endParaRPr/>
          </a:p>
          <a:p>
            <a:pPr indent="-285750" lvl="0" marL="2857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entury Gothic"/>
              <a:buChar char="•"/>
            </a:pPr>
            <a:r>
              <a:rPr b="0" i="0" lang="es-ES" sz="1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¿Podrá entenderlo quien lo lea?</a:t>
            </a:r>
            <a:endParaRPr/>
          </a:p>
        </p:txBody>
      </p:sp>
      <p:pic>
        <p:nvPicPr>
          <p:cNvPr descr="NiÃ±a, Libro, La Escuela, La Lectura" id="1418" name="Google Shape;1418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53388" y="4318000"/>
            <a:ext cx="998537" cy="1414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117"/>
          <p:cNvSpPr txBox="1"/>
          <p:nvPr>
            <p:ph type="title"/>
          </p:nvPr>
        </p:nvSpPr>
        <p:spPr>
          <a:xfrm>
            <a:off x="685798" y="153157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MEJORAR LA BAJA TOLERANCIA A LA FRUSTRACIÓN </a:t>
            </a:r>
            <a:endParaRPr/>
          </a:p>
        </p:txBody>
      </p:sp>
      <p:sp>
        <p:nvSpPr>
          <p:cNvPr id="1425" name="Google Shape;1425;p117"/>
          <p:cNvSpPr txBox="1"/>
          <p:nvPr>
            <p:ph idx="1" type="body"/>
          </p:nvPr>
        </p:nvSpPr>
        <p:spPr>
          <a:xfrm>
            <a:off x="363157" y="1629279"/>
            <a:ext cx="8228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latin typeface="arial"/>
                <a:ea typeface="arial"/>
                <a:cs typeface="arial"/>
                <a:sym typeface="arial"/>
              </a:rPr>
              <a:t>Ajustar las expectativas 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a las características del alumnado: </a:t>
            </a:r>
            <a:endParaRPr/>
          </a:p>
        </p:txBody>
      </p:sp>
      <p:grpSp>
        <p:nvGrpSpPr>
          <p:cNvPr id="1426" name="Google Shape;1426;p117"/>
          <p:cNvGrpSpPr/>
          <p:nvPr/>
        </p:nvGrpSpPr>
        <p:grpSpPr>
          <a:xfrm>
            <a:off x="196623" y="2287473"/>
            <a:ext cx="8757704" cy="3839378"/>
            <a:chOff x="196623" y="14567"/>
            <a:chExt cx="8757704" cy="3839378"/>
          </a:xfrm>
        </p:grpSpPr>
        <p:sp>
          <p:nvSpPr>
            <p:cNvPr id="1427" name="Google Shape;1427;p117"/>
            <p:cNvSpPr/>
            <p:nvPr/>
          </p:nvSpPr>
          <p:spPr>
            <a:xfrm rot="5400000">
              <a:off x="1147420" y="1153670"/>
              <a:ext cx="1143517" cy="1301854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117"/>
            <p:cNvSpPr/>
            <p:nvPr/>
          </p:nvSpPr>
          <p:spPr>
            <a:xfrm>
              <a:off x="196623" y="107557"/>
              <a:ext cx="3220678" cy="904445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57150">
              <a:solidFill>
                <a:srgbClr val="CBEDD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117"/>
            <p:cNvSpPr txBox="1"/>
            <p:nvPr/>
          </p:nvSpPr>
          <p:spPr>
            <a:xfrm>
              <a:off x="240782" y="151716"/>
              <a:ext cx="3132360" cy="8161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s-E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Dedicar tiempo a conocerle</a:t>
              </a:r>
              <a:endParaRPr/>
            </a:p>
          </p:txBody>
        </p:sp>
        <p:sp>
          <p:nvSpPr>
            <p:cNvPr id="1430" name="Google Shape;1430;p117"/>
            <p:cNvSpPr/>
            <p:nvPr/>
          </p:nvSpPr>
          <p:spPr>
            <a:xfrm>
              <a:off x="2769468" y="14567"/>
              <a:ext cx="1400069" cy="1089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117"/>
            <p:cNvSpPr/>
            <p:nvPr/>
          </p:nvSpPr>
          <p:spPr>
            <a:xfrm flipH="1" rot="-5400000">
              <a:off x="6479221" y="2577620"/>
              <a:ext cx="1143517" cy="1301854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117"/>
            <p:cNvSpPr/>
            <p:nvPr/>
          </p:nvSpPr>
          <p:spPr>
            <a:xfrm>
              <a:off x="1324243" y="1578519"/>
              <a:ext cx="3220678" cy="904445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57150">
              <a:solidFill>
                <a:srgbClr val="CBEDD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117"/>
            <p:cNvSpPr txBox="1"/>
            <p:nvPr/>
          </p:nvSpPr>
          <p:spPr>
            <a:xfrm>
              <a:off x="1368402" y="1622678"/>
              <a:ext cx="3132360" cy="8161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s-E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Establecer una relación  afectiva adecuada </a:t>
              </a:r>
              <a:endParaRPr/>
            </a:p>
          </p:txBody>
        </p:sp>
        <p:sp>
          <p:nvSpPr>
            <p:cNvPr id="1434" name="Google Shape;1434;p117"/>
            <p:cNvSpPr/>
            <p:nvPr/>
          </p:nvSpPr>
          <p:spPr>
            <a:xfrm>
              <a:off x="4253048" y="1437049"/>
              <a:ext cx="4701279" cy="1089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117"/>
            <p:cNvSpPr/>
            <p:nvPr/>
          </p:nvSpPr>
          <p:spPr>
            <a:xfrm>
              <a:off x="2696897" y="2949500"/>
              <a:ext cx="3220678" cy="904445"/>
            </a:xfrm>
            <a:prstGeom prst="roundRect">
              <a:avLst>
                <a:gd fmla="val 16670" name="adj"/>
              </a:avLst>
            </a:prstGeom>
            <a:solidFill>
              <a:schemeClr val="lt1"/>
            </a:solidFill>
            <a:ln cap="flat" cmpd="sng" w="57150">
              <a:solidFill>
                <a:srgbClr val="CBEDD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117"/>
            <p:cNvSpPr txBox="1"/>
            <p:nvPr/>
          </p:nvSpPr>
          <p:spPr>
            <a:xfrm>
              <a:off x="2741056" y="2993659"/>
              <a:ext cx="3132360" cy="8161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s-E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Posibilitar acciones de éxito con actividades que: </a:t>
              </a:r>
              <a:endParaRPr/>
            </a:p>
          </p:txBody>
        </p:sp>
        <p:sp>
          <p:nvSpPr>
            <p:cNvPr id="1437" name="Google Shape;1437;p117"/>
            <p:cNvSpPr/>
            <p:nvPr/>
          </p:nvSpPr>
          <p:spPr>
            <a:xfrm>
              <a:off x="6005921" y="2764216"/>
              <a:ext cx="2948406" cy="1089064"/>
            </a:xfrm>
            <a:prstGeom prst="rect">
              <a:avLst/>
            </a:prstGeom>
            <a:noFill/>
            <a:ln cap="flat" cmpd="sng" w="9525">
              <a:solidFill>
                <a:srgbClr val="F07F0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117"/>
            <p:cNvSpPr txBox="1"/>
            <p:nvPr/>
          </p:nvSpPr>
          <p:spPr>
            <a:xfrm>
              <a:off x="6005921" y="2764216"/>
              <a:ext cx="2948406" cy="1089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Sea capaz de resolver 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Permitan que se sienta protagonista 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b="0" i="0" lang="es-E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Refuercen su Autoestima </a:t>
              </a:r>
              <a:endParaRPr/>
            </a:p>
          </p:txBody>
        </p:sp>
      </p:grp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118"/>
          <p:cNvSpPr/>
          <p:nvPr/>
        </p:nvSpPr>
        <p:spPr>
          <a:xfrm>
            <a:off x="414338" y="3789363"/>
            <a:ext cx="8315325" cy="105568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Nos anticipamos a la frustración social: aprender sobre la interpretación de los códigos y cómo actuar en consecuencia.</a:t>
            </a:r>
            <a:endParaRPr/>
          </a:p>
        </p:txBody>
      </p:sp>
      <p:sp>
        <p:nvSpPr>
          <p:cNvPr id="1445" name="Google Shape;1445;p118"/>
          <p:cNvSpPr/>
          <p:nvPr/>
        </p:nvSpPr>
        <p:spPr>
          <a:xfrm>
            <a:off x="430213" y="2822575"/>
            <a:ext cx="8318500" cy="69056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Empleamos estrategias de expectativas y refuerzo positivo. </a:t>
            </a:r>
            <a:endParaRPr/>
          </a:p>
        </p:txBody>
      </p:sp>
      <p:sp>
        <p:nvSpPr>
          <p:cNvPr id="1446" name="Google Shape;1446;p118"/>
          <p:cNvSpPr/>
          <p:nvPr/>
        </p:nvSpPr>
        <p:spPr>
          <a:xfrm>
            <a:off x="414338" y="1749425"/>
            <a:ext cx="8315325" cy="800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Incrementamos el nivel de exigencia de acuerdo con los resultados obtenidos.</a:t>
            </a:r>
            <a:endParaRPr/>
          </a:p>
        </p:txBody>
      </p:sp>
      <p:sp>
        <p:nvSpPr>
          <p:cNvPr id="1447" name="Google Shape;1447;p118"/>
          <p:cNvSpPr txBox="1"/>
          <p:nvPr>
            <p:ph type="title"/>
          </p:nvPr>
        </p:nvSpPr>
        <p:spPr>
          <a:xfrm>
            <a:off x="439276" y="29057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MEJORAR LA BAJA TOLERANCIA A LA FRUSTRACIÓN </a:t>
            </a:r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9"/>
          <p:cNvSpPr txBox="1"/>
          <p:nvPr>
            <p:ph type="title"/>
          </p:nvPr>
        </p:nvSpPr>
        <p:spPr>
          <a:xfrm>
            <a:off x="291409" y="1236289"/>
            <a:ext cx="8520600" cy="6805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para gestionar un descontrol emocional</a:t>
            </a:r>
            <a:endParaRPr b="1" sz="24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3" name="Google Shape;1453;p119"/>
          <p:cNvSpPr txBox="1"/>
          <p:nvPr>
            <p:ph idx="4294967295" type="body"/>
          </p:nvPr>
        </p:nvSpPr>
        <p:spPr>
          <a:xfrm>
            <a:off x="291409" y="2014008"/>
            <a:ext cx="6962557" cy="45537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just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Siempre tiene que primar el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afecto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 en estas situaciones y nuestro objetivo es la calma (da igual lo grave que sea lo que haya sucedido).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Intentad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poner en palabras los sentimientos y emociones 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del niño o niña. Siempre que se vea la oportunidad aprovechad para traducir los comportamientos y sentimientos a palabras.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20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Cada vez que aparece el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descontrol: ignorar 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este comportamiento y continuar haciendo lo que se estaba realizando. Decidle al niño o niña cómo os hace sentir su comportamiento.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02000"/>
              </a:lnSpc>
              <a:spcBef>
                <a:spcPts val="20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Anunciad la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conducta alternativa 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que se espera que se lleve a cabo.</a:t>
            </a:r>
            <a:endParaRPr/>
          </a:p>
          <a:p>
            <a:pPr indent="-215900" lvl="0" marL="342900" rtl="0" algn="just">
              <a:lnSpc>
                <a:spcPct val="102000"/>
              </a:lnSpc>
              <a:spcBef>
                <a:spcPts val="30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lnSpc>
                <a:spcPct val="102000"/>
              </a:lnSpc>
              <a:spcBef>
                <a:spcPts val="30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lnSpc>
                <a:spcPct val="102000"/>
              </a:lnSpc>
              <a:spcBef>
                <a:spcPts val="3025"/>
              </a:spcBef>
              <a:spcAft>
                <a:spcPts val="160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Google Shape;1454;p119"/>
          <p:cNvSpPr txBox="1"/>
          <p:nvPr/>
        </p:nvSpPr>
        <p:spPr>
          <a:xfrm>
            <a:off x="1011195" y="165470"/>
            <a:ext cx="7509204" cy="973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DESCONTROLES EMOCIONALES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2"/>
          <p:cNvSpPr txBox="1"/>
          <p:nvPr/>
        </p:nvSpPr>
        <p:spPr>
          <a:xfrm>
            <a:off x="307975" y="1484313"/>
            <a:ext cx="8567511" cy="3384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11113" lvl="0" marL="88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1113" lvl="0" marL="8890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s-E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"¿Por qué sólo parecen inatentos con las mates, con el trabajo, con los deberes…?" </a:t>
            </a:r>
            <a:endParaRPr/>
          </a:p>
          <a:p>
            <a:pPr indent="11113" lvl="0" marL="88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1113" lvl="0" marL="8890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clave  no parece estar en la voluntad o la mala educación.</a:t>
            </a:r>
            <a:endParaRPr/>
          </a:p>
          <a:p>
            <a:pPr indent="11113" lvl="0" marL="88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1113" lvl="0" marL="88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1113" lvl="0" marL="88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2"/>
          <p:cNvSpPr/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2"/>
          <p:cNvSpPr/>
          <p:nvPr/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2"/>
          <p:cNvSpPr/>
          <p:nvPr/>
        </p:nvSpPr>
        <p:spPr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2"/>
          <p:cNvSpPr/>
          <p:nvPr/>
        </p:nvSpPr>
        <p:spPr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2"/>
          <p:cNvSpPr/>
          <p:nvPr/>
        </p:nvSpPr>
        <p:spPr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2"/>
          <p:cNvSpPr/>
          <p:nvPr/>
        </p:nvSpPr>
        <p:spPr>
          <a:xfrm>
            <a:off x="1069975" y="769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2"/>
          <p:cNvSpPr txBox="1"/>
          <p:nvPr/>
        </p:nvSpPr>
        <p:spPr>
          <a:xfrm>
            <a:off x="765175" y="315987"/>
            <a:ext cx="7616825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RELACIÓN ENTRE MOTIVACIÓN Y TDAH</a:t>
            </a:r>
            <a:endParaRPr/>
          </a:p>
        </p:txBody>
      </p:sp>
      <p:sp>
        <p:nvSpPr>
          <p:cNvPr id="456" name="Google Shape;456;p12"/>
          <p:cNvSpPr txBox="1"/>
          <p:nvPr/>
        </p:nvSpPr>
        <p:spPr>
          <a:xfrm>
            <a:off x="188081" y="4553392"/>
            <a:ext cx="1577007" cy="430887"/>
          </a:xfrm>
          <a:prstGeom prst="rect">
            <a:avLst/>
          </a:prstGeom>
          <a:solidFill>
            <a:srgbClr val="FF6600"/>
          </a:solidFill>
          <a:ln cap="flat" cmpd="sng" w="12700">
            <a:solidFill>
              <a:srgbClr val="FF66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CEREBRO</a:t>
            </a:r>
            <a:endParaRPr/>
          </a:p>
        </p:txBody>
      </p:sp>
      <p:sp>
        <p:nvSpPr>
          <p:cNvPr id="457" name="Google Shape;457;p12"/>
          <p:cNvSpPr/>
          <p:nvPr/>
        </p:nvSpPr>
        <p:spPr>
          <a:xfrm rot="-5400000">
            <a:off x="2016416" y="4589396"/>
            <a:ext cx="432048" cy="36004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66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2"/>
          <p:cNvSpPr txBox="1"/>
          <p:nvPr/>
        </p:nvSpPr>
        <p:spPr>
          <a:xfrm>
            <a:off x="2699792" y="4207143"/>
            <a:ext cx="5984960" cy="1323439"/>
          </a:xfrm>
          <a:prstGeom prst="rect">
            <a:avLst/>
          </a:prstGeom>
          <a:noFill/>
          <a:ln cap="flat" cmpd="sng" w="9525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Núcleo accumbens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una pieza esencial del estriado ventral, la región del cerebro relacionada con el </a:t>
            </a:r>
            <a:r>
              <a:rPr b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placer y la recompensa. 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459" name="Google Shape;459;p12"/>
          <p:cNvPicPr preferRelativeResize="0"/>
          <p:nvPr/>
        </p:nvPicPr>
        <p:blipFill rotWithShape="1">
          <a:blip r:embed="rId3">
            <a:alphaModFix/>
          </a:blip>
          <a:srcRect b="12089" l="6782" r="0" t="17766"/>
          <a:stretch/>
        </p:blipFill>
        <p:spPr>
          <a:xfrm>
            <a:off x="6876256" y="4964807"/>
            <a:ext cx="2424138" cy="1949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120"/>
          <p:cNvSpPr txBox="1"/>
          <p:nvPr>
            <p:ph idx="4294967295" type="body"/>
          </p:nvPr>
        </p:nvSpPr>
        <p:spPr>
          <a:xfrm>
            <a:off x="291409" y="1963938"/>
            <a:ext cx="8500309" cy="56718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just">
              <a:lnSpc>
                <a:spcPct val="102000"/>
              </a:lnSpc>
              <a:spcBef>
                <a:spcPts val="16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Retirarse de la situación 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y esperar un tiempo prudencial. Si el niño o niña mantiene su actitud, volver a retirarse o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empezar a hacer algo como si no pasara nada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. Es muy importante que niño no reciba ningún tipo de atención por vuestra parte: </a:t>
            </a:r>
            <a:endParaRPr/>
          </a:p>
          <a:p>
            <a:pPr indent="0" lvl="0" marL="0" rtl="0" algn="ctr">
              <a:lnSpc>
                <a:spcPct val="102000"/>
              </a:lnSpc>
              <a:spcBef>
                <a:spcPts val="3025"/>
              </a:spcBef>
              <a:spcAft>
                <a:spcPts val="0"/>
              </a:spcAft>
              <a:buClr>
                <a:srgbClr val="FF6600"/>
              </a:buClr>
              <a:buSzPts val="2000"/>
              <a:buNone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lo que implica que no debemos hablarle, quedarnos mirándolo, cogerle el brazo, darle un grito… Ya que con ello volveríamos a prestarle atención y, sin querer, reforzamos la conducta negativa.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02000"/>
              </a:lnSpc>
              <a:spcBef>
                <a:spcPts val="30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No intentar razonar con él/ella en ese momento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. Cuando está inmerso en esta situación, no es capaz de escuchar a nadie, está fuera de control y no es el momento de amenazarlo ni hacer tratos para que se calme.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lnSpc>
                <a:spcPct val="102000"/>
              </a:lnSpc>
              <a:spcBef>
                <a:spcPts val="30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lnSpc>
                <a:spcPct val="102000"/>
              </a:lnSpc>
              <a:spcBef>
                <a:spcPts val="3025"/>
              </a:spcBef>
              <a:spcAft>
                <a:spcPts val="160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0" name="Google Shape;1460;p120"/>
          <p:cNvSpPr txBox="1"/>
          <p:nvPr>
            <p:ph type="title"/>
          </p:nvPr>
        </p:nvSpPr>
        <p:spPr>
          <a:xfrm>
            <a:off x="291409" y="1236289"/>
            <a:ext cx="8520600" cy="6805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para gestionar un descontrol emocional</a:t>
            </a:r>
            <a:endParaRPr b="1" sz="24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1" name="Google Shape;1461;p120"/>
          <p:cNvSpPr txBox="1"/>
          <p:nvPr/>
        </p:nvSpPr>
        <p:spPr>
          <a:xfrm>
            <a:off x="1011195" y="165470"/>
            <a:ext cx="7509204" cy="973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DESCONTROLES EMOCIONALES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121"/>
          <p:cNvSpPr txBox="1"/>
          <p:nvPr>
            <p:ph idx="4294967295" type="body"/>
          </p:nvPr>
        </p:nvSpPr>
        <p:spPr>
          <a:xfrm>
            <a:off x="258016" y="1844824"/>
            <a:ext cx="6865488" cy="48245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just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Nunca ceder ante un episodio de descontrol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, ya que el niño o niña sabrá que el descontrol hace que agotéis vuestro límite y la próxima vez, cuando no consiga algo o se enfade por cualquier otra cosa, volverá a recurrir a la explosión para descargar su frustración.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02000"/>
              </a:lnSpc>
              <a:spcBef>
                <a:spcPts val="30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Mantened la calma: 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si os enfadáis y le gritáis solo va a empeorar la situación. Si identificáis que estáis perdiendo los nervios, salid del aula y respirad con calma hasta que volváis a recuperar la perspectiva. El objetivo es demostrarle al niño que se pueden gestionar las emociones de otro modo. Debéis ser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un modelo a seguir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 (aunque sea muy difícil en ocasiones).</a:t>
            </a:r>
            <a:endParaRPr/>
          </a:p>
          <a:p>
            <a:pPr indent="-342900" lvl="0" marL="342900" rtl="0" algn="just">
              <a:lnSpc>
                <a:spcPct val="102000"/>
              </a:lnSpc>
              <a:spcBef>
                <a:spcPts val="32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Decidle nuevamente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qué se espera que haga.</a:t>
            </a:r>
            <a:endParaRPr/>
          </a:p>
          <a:p>
            <a:pPr indent="-215900" lvl="0" marL="342900" rtl="0" algn="just">
              <a:lnSpc>
                <a:spcPct val="102000"/>
              </a:lnSpc>
              <a:spcBef>
                <a:spcPts val="3200"/>
              </a:spcBef>
              <a:spcAft>
                <a:spcPts val="160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7" name="Google Shape;1467;p121"/>
          <p:cNvPicPr preferRelativeResize="0"/>
          <p:nvPr/>
        </p:nvPicPr>
        <p:blipFill rotWithShape="1">
          <a:blip r:embed="rId3">
            <a:alphaModFix/>
          </a:blip>
          <a:srcRect b="0" l="0" r="0" t="11850"/>
          <a:stretch/>
        </p:blipFill>
        <p:spPr>
          <a:xfrm rot="429452">
            <a:off x="7373255" y="2714253"/>
            <a:ext cx="1684788" cy="148513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468" name="Google Shape;1468;p121"/>
          <p:cNvSpPr txBox="1"/>
          <p:nvPr>
            <p:ph type="title"/>
          </p:nvPr>
        </p:nvSpPr>
        <p:spPr>
          <a:xfrm>
            <a:off x="291409" y="1236289"/>
            <a:ext cx="8520600" cy="6805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matic SC"/>
                <a:ea typeface="Amatic SC"/>
                <a:cs typeface="Amatic SC"/>
                <a:sym typeface="Amatic SC"/>
              </a:rPr>
              <a:t>Pautas para gestionar un descontrol emocional</a:t>
            </a:r>
            <a:endParaRPr b="1" sz="2400">
              <a:solidFill>
                <a:srgbClr val="FF66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69" name="Google Shape;1469;p121"/>
          <p:cNvSpPr txBox="1"/>
          <p:nvPr/>
        </p:nvSpPr>
        <p:spPr>
          <a:xfrm>
            <a:off x="1011195" y="165470"/>
            <a:ext cx="7509204" cy="973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DESCONTROLES EMOCIONALES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122"/>
          <p:cNvSpPr txBox="1"/>
          <p:nvPr>
            <p:ph idx="4294967295" type="body"/>
          </p:nvPr>
        </p:nvSpPr>
        <p:spPr>
          <a:xfrm>
            <a:off x="291409" y="1925468"/>
            <a:ext cx="6662306" cy="45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Cuando se tranquilice, por mucho que haya gritado o tirado, hay que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reforzar la aparición de esta nueva conducta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 que será la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alternativa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15000"/>
              </a:lnSpc>
              <a:spcBef>
                <a:spcPts val="30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Si durante estos episodios golpea o tira cosas, rompe mobiliario, objetos de valor, etc. se atenderán cuando el niño se calme,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nunca durante el descontrol. 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Clr>
                <a:srgbClr val="FF6600"/>
              </a:buClr>
              <a:buSzPts val="2000"/>
              <a:buNone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Primero va el refuerzo por haber conseguido calmarlo y después se valorará la gravedad de los destrozos y las consecuencias que se derivarán de ello.</a:t>
            </a:r>
            <a:endParaRPr b="1"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5" name="Google Shape;1475;p122"/>
          <p:cNvSpPr txBox="1"/>
          <p:nvPr>
            <p:ph type="title"/>
          </p:nvPr>
        </p:nvSpPr>
        <p:spPr>
          <a:xfrm>
            <a:off x="291409" y="1236289"/>
            <a:ext cx="8520600" cy="6805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para gestionar un descontrol emocional</a:t>
            </a:r>
            <a:endParaRPr b="1" sz="24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Google Shape;1476;p122"/>
          <p:cNvSpPr txBox="1"/>
          <p:nvPr/>
        </p:nvSpPr>
        <p:spPr>
          <a:xfrm>
            <a:off x="1011195" y="165470"/>
            <a:ext cx="7509204" cy="973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DESCONTROLES EMOCIONALES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123"/>
          <p:cNvSpPr txBox="1"/>
          <p:nvPr>
            <p:ph type="title"/>
          </p:nvPr>
        </p:nvSpPr>
        <p:spPr>
          <a:xfrm>
            <a:off x="323528" y="260648"/>
            <a:ext cx="6912768" cy="792088"/>
          </a:xfrm>
          <a:prstGeom prst="rect">
            <a:avLst/>
          </a:prstGeom>
          <a:solidFill>
            <a:srgbClr val="F07F09"/>
          </a:solidFill>
          <a:ln cap="flat" cmpd="sng" w="9525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Familia y TDAH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3" name="Google Shape;1483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3646" y="1647850"/>
            <a:ext cx="5962650" cy="3933825"/>
          </a:xfrm>
          <a:prstGeom prst="rect">
            <a:avLst/>
          </a:prstGeom>
          <a:noFill/>
          <a:ln cap="flat" cmpd="sng" w="2857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24"/>
          <p:cNvSpPr txBox="1"/>
          <p:nvPr/>
        </p:nvSpPr>
        <p:spPr>
          <a:xfrm>
            <a:off x="759551" y="148627"/>
            <a:ext cx="8064500" cy="10840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PROTECCIÓN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EN LA FAMILIA</a:t>
            </a:r>
            <a:endParaRPr/>
          </a:p>
        </p:txBody>
      </p:sp>
      <p:sp>
        <p:nvSpPr>
          <p:cNvPr id="1489" name="Google Shape;1489;p124"/>
          <p:cNvSpPr/>
          <p:nvPr/>
        </p:nvSpPr>
        <p:spPr>
          <a:xfrm>
            <a:off x="4992482" y="5469412"/>
            <a:ext cx="3831569" cy="71750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Anticipar las consecuencias de los actos.</a:t>
            </a:r>
            <a:endParaRPr/>
          </a:p>
        </p:txBody>
      </p:sp>
      <p:sp>
        <p:nvSpPr>
          <p:cNvPr id="1490" name="Google Shape;1490;p124"/>
          <p:cNvSpPr/>
          <p:nvPr/>
        </p:nvSpPr>
        <p:spPr>
          <a:xfrm>
            <a:off x="538371" y="1799379"/>
            <a:ext cx="2719180" cy="71508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Entorno familiar bien estructurado.</a:t>
            </a:r>
            <a:endParaRPr/>
          </a:p>
        </p:txBody>
      </p:sp>
      <p:sp>
        <p:nvSpPr>
          <p:cNvPr id="1491" name="Google Shape;1491;p124"/>
          <p:cNvSpPr/>
          <p:nvPr/>
        </p:nvSpPr>
        <p:spPr>
          <a:xfrm>
            <a:off x="3527425" y="2169246"/>
            <a:ext cx="3381789" cy="71508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Normas de convivencia claras y firmes.</a:t>
            </a:r>
            <a:endParaRPr/>
          </a:p>
        </p:txBody>
      </p:sp>
      <p:sp>
        <p:nvSpPr>
          <p:cNvPr id="1492" name="Google Shape;1492;p124"/>
          <p:cNvSpPr/>
          <p:nvPr/>
        </p:nvSpPr>
        <p:spPr>
          <a:xfrm>
            <a:off x="1028285" y="3145486"/>
            <a:ext cx="3381789" cy="102155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Prioridades educativas claras por parte de los padres (evitar disparidad de criterios).</a:t>
            </a:r>
            <a:endParaRPr/>
          </a:p>
        </p:txBody>
      </p:sp>
      <p:sp>
        <p:nvSpPr>
          <p:cNvPr id="1493" name="Google Shape;1493;p124"/>
          <p:cNvSpPr/>
          <p:nvPr/>
        </p:nvSpPr>
        <p:spPr>
          <a:xfrm>
            <a:off x="4841875" y="3719264"/>
            <a:ext cx="3381789" cy="71508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Equilibrio entre disciplina y afecto.</a:t>
            </a:r>
            <a:endParaRPr/>
          </a:p>
        </p:txBody>
      </p:sp>
      <p:sp>
        <p:nvSpPr>
          <p:cNvPr id="1494" name="Google Shape;1494;p124"/>
          <p:cNvSpPr/>
          <p:nvPr/>
        </p:nvSpPr>
        <p:spPr>
          <a:xfrm>
            <a:off x="1619250" y="4629062"/>
            <a:ext cx="4134679" cy="71508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 comprensivos, pero firmes.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124"/>
          <p:cNvSpPr/>
          <p:nvPr/>
        </p:nvSpPr>
        <p:spPr>
          <a:xfrm>
            <a:off x="3036817" y="6302664"/>
            <a:ext cx="3070364" cy="408618"/>
          </a:xfrm>
          <a:prstGeom prst="roundRect">
            <a:avLst>
              <a:gd fmla="val 16667" name="adj"/>
            </a:avLst>
          </a:prstGeom>
          <a:solidFill>
            <a:srgbClr val="FF6600"/>
          </a:solidFill>
          <a:ln cap="flat" cmpd="sng" w="28575">
            <a:solidFill>
              <a:srgbClr val="FF66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Uso del refuerzo positivo.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125"/>
          <p:cNvSpPr txBox="1"/>
          <p:nvPr/>
        </p:nvSpPr>
        <p:spPr>
          <a:xfrm>
            <a:off x="896431" y="36246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PROTECCIÓN</a:t>
            </a:r>
            <a:endParaRPr/>
          </a:p>
        </p:txBody>
      </p:sp>
      <p:sp>
        <p:nvSpPr>
          <p:cNvPr id="1501" name="Google Shape;1501;p125"/>
          <p:cNvSpPr txBox="1"/>
          <p:nvPr/>
        </p:nvSpPr>
        <p:spPr>
          <a:xfrm>
            <a:off x="3744406" y="2003844"/>
            <a:ext cx="5002718" cy="4095609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r>
              <a:rPr b="1" lang="es-ES" sz="20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SALUD MENTAL DE LOS PADRES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Muy habitual que los familiares de las personas con TDAH sufran un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considerable desgaste emocional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las experiencias vividas y fracasos acumulados, o por no conocer mecanismos o recursos que ayuden a afrontar los problemas que han ido surgiendo.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b="1" i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r>
              <a:rPr b="1" i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No podemos olvidarnos del soporte emocional de la familia. </a:t>
            </a:r>
            <a:endParaRPr/>
          </a:p>
        </p:txBody>
      </p:sp>
      <p:pic>
        <p:nvPicPr>
          <p:cNvPr descr="NiÃ±o, Personajes De CÃ³mic, PapÃ¡, Hija, Dibujo, Familia" id="1502" name="Google Shape;1502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66999"/>
            <a:ext cx="3744406" cy="27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126"/>
          <p:cNvSpPr txBox="1"/>
          <p:nvPr/>
        </p:nvSpPr>
        <p:spPr>
          <a:xfrm>
            <a:off x="4094363" y="1468369"/>
            <a:ext cx="4808951" cy="480349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None/>
            </a:pPr>
            <a:r>
              <a:rPr b="1" lang="es-ES" sz="18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SALUD MENTAL DE LOS PADRES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Imprescindible fortalecer la salud mental de todos: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Reservar un tiempo para disfrutar de lo que a cada uno le gusta. 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Asegurar un descanso con sueño reparador.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Practicar ejercicio físico.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Fortalecer las relaciones sociales.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Tener momentos de enriquecimiento personal. </a:t>
            </a:r>
            <a:endParaRPr/>
          </a:p>
        </p:txBody>
      </p:sp>
      <p:pic>
        <p:nvPicPr>
          <p:cNvPr descr="Hombre, Mujer, El Amor, Familia, Juntos, RomÃ¡ntico" id="1508" name="Google Shape;1508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861" y="1985823"/>
            <a:ext cx="3418502" cy="3768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126"/>
          <p:cNvSpPr txBox="1"/>
          <p:nvPr/>
        </p:nvSpPr>
        <p:spPr>
          <a:xfrm>
            <a:off x="896431" y="36246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PROTECCIÓN</a:t>
            </a:r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27"/>
          <p:cNvSpPr txBox="1"/>
          <p:nvPr/>
        </p:nvSpPr>
        <p:spPr>
          <a:xfrm>
            <a:off x="588963" y="1808956"/>
            <a:ext cx="8087493" cy="408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22263" lvl="0" marL="427038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Tiempo para uno mismo una vez a la semana: fijado en la agenda.</a:t>
            </a:r>
            <a:endParaRPr/>
          </a:p>
          <a:p>
            <a:pPr indent="-322263" lvl="0" marL="427038" marR="0" rtl="0" algn="just"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Compartir tareas: fijar de antemano.</a:t>
            </a:r>
            <a:endParaRPr/>
          </a:p>
          <a:p>
            <a:pPr indent="-322263" lvl="0" marL="427038" marR="0" rtl="0" algn="just"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Tiempo para la pareja: salir a cenar, a pasear, no hablar de los hijos (compromiso).</a:t>
            </a:r>
            <a:endParaRPr/>
          </a:p>
          <a:p>
            <a:pPr indent="-322263" lvl="0" marL="427038" marR="0" rtl="0" algn="just"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Paciencia y energía.</a:t>
            </a:r>
            <a:endParaRPr/>
          </a:p>
          <a:p>
            <a:pPr indent="-322263" lvl="0" marL="427038" marR="0" rtl="0" algn="just"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Control del estrés: ejercicio físico, técnicas de relajación.</a:t>
            </a:r>
            <a:endParaRPr/>
          </a:p>
          <a:p>
            <a:pPr indent="-322263" lvl="0" marL="427038" marR="0" rtl="0" algn="just"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Afrontar un único problema.</a:t>
            </a:r>
            <a:endParaRPr/>
          </a:p>
          <a:p>
            <a:pPr indent="-322263" lvl="0" marL="427038" marR="0" rtl="0" algn="just"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ser perfeccionista.</a:t>
            </a:r>
            <a:endParaRPr/>
          </a:p>
          <a:p>
            <a:pPr indent="-322263" lvl="0" marL="427038" marR="0" rtl="0" algn="just"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Huir de comentarios «tóxicos».</a:t>
            </a:r>
            <a:endParaRPr/>
          </a:p>
        </p:txBody>
      </p:sp>
      <p:sp>
        <p:nvSpPr>
          <p:cNvPr id="1515" name="Google Shape;1515;p127"/>
          <p:cNvSpPr txBox="1"/>
          <p:nvPr/>
        </p:nvSpPr>
        <p:spPr>
          <a:xfrm>
            <a:off x="896431" y="36246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PROTECCIÓN</a:t>
            </a:r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0" name="Google Shape;1520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192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Google Shape;1521;p128"/>
          <p:cNvSpPr txBox="1"/>
          <p:nvPr/>
        </p:nvSpPr>
        <p:spPr>
          <a:xfrm>
            <a:off x="215900" y="1331912"/>
            <a:ext cx="7629387" cy="5333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22263" lvl="0" marL="427038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675"/>
              <a:buFont typeface="Noto Sans Symbols"/>
              <a:buChar char="●"/>
            </a:pPr>
            <a:r>
              <a:rPr b="1" lang="es-ES" sz="15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Eventos</a:t>
            </a:r>
            <a:r>
              <a:rPr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familiares: lugares exteriores, amplios, cortos</a:t>
            </a:r>
            <a:endParaRPr/>
          </a:p>
          <a:p>
            <a:pPr indent="-322263" lvl="0" marL="427038" marR="0" rtl="0" algn="l"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675"/>
              <a:buFont typeface="Noto Sans Symbols"/>
              <a:buChar char="●"/>
            </a:pPr>
            <a:r>
              <a:rPr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Huir de </a:t>
            </a:r>
            <a:r>
              <a:rPr b="1" lang="es-ES" sz="15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aglomeraciones</a:t>
            </a:r>
            <a:r>
              <a:rPr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ambientes muy ruidosos o luminosos, evitar sitios cerrados</a:t>
            </a:r>
            <a:endParaRPr/>
          </a:p>
          <a:p>
            <a:pPr indent="-322263" lvl="0" marL="427038" marR="0" rtl="0" algn="l"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675"/>
              <a:buFont typeface="Noto Sans Symbols"/>
              <a:buChar char="●"/>
            </a:pPr>
            <a:r>
              <a:rPr b="1" lang="es-ES" sz="15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Socialización</a:t>
            </a:r>
            <a:r>
              <a:rPr b="1"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la familia: amigos comprensivos, aproximación a los niños más tranquilos</a:t>
            </a:r>
            <a:endParaRPr/>
          </a:p>
          <a:p>
            <a:pPr indent="-322263" lvl="0" marL="427038" marR="0" rtl="0" algn="l"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675"/>
              <a:buFont typeface="Noto Sans Symbols"/>
              <a:buChar char="●"/>
            </a:pPr>
            <a:r>
              <a:rPr b="1" lang="es-ES" sz="15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Juegos</a:t>
            </a:r>
            <a:r>
              <a:rPr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rotación, turnos, evitar monotonía</a:t>
            </a:r>
            <a:endParaRPr/>
          </a:p>
          <a:p>
            <a:pPr indent="-322263" lvl="0" marL="427038" marR="0" rtl="0" algn="l"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675"/>
              <a:buFont typeface="Noto Sans Symbols"/>
              <a:buChar char="●"/>
            </a:pPr>
            <a:r>
              <a:rPr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Juegos y actividades que </a:t>
            </a:r>
            <a:r>
              <a:rPr b="1" lang="es-ES" sz="15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estimulen atención y disminuyan la impulsividad</a:t>
            </a:r>
            <a:r>
              <a:rPr b="1"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(desarrollo psicomotor, imaginación, equipo, normas), juegos de mesa (estar quietos, reflexionar)</a:t>
            </a:r>
            <a:endParaRPr/>
          </a:p>
          <a:p>
            <a:pPr indent="-322263" lvl="0" marL="427038" marR="0" rtl="0" algn="l"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675"/>
              <a:buFont typeface="Noto Sans Symbols"/>
              <a:buChar char="●"/>
            </a:pPr>
            <a:r>
              <a:rPr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Excursiones, deportes, tiempo de </a:t>
            </a:r>
            <a:r>
              <a:rPr b="1" lang="es-ES" sz="15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ocio</a:t>
            </a:r>
            <a:r>
              <a:rPr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todos </a:t>
            </a:r>
            <a:endParaRPr/>
          </a:p>
          <a:p>
            <a:pPr indent="-322263" lvl="0" marL="427038" marR="0" rtl="0" algn="l"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675"/>
              <a:buFont typeface="Noto Sans Symbols"/>
              <a:buChar char="●"/>
            </a:pPr>
            <a:r>
              <a:rPr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 </a:t>
            </a:r>
            <a:r>
              <a:rPr b="1" lang="es-ES" sz="15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relajantes</a:t>
            </a:r>
            <a:r>
              <a:rPr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pintura, música, manualidades (electivas por el niño, no por los padres)</a:t>
            </a:r>
            <a:endParaRPr/>
          </a:p>
          <a:p>
            <a:pPr indent="-322263" lvl="0" marL="427038" marR="0" rtl="0" algn="l"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675"/>
              <a:buFont typeface="Noto Sans Symbols"/>
              <a:buChar char="●"/>
            </a:pPr>
            <a:r>
              <a:rPr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Evitar exceso de </a:t>
            </a:r>
            <a:r>
              <a:rPr b="1" lang="es-ES" sz="15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tv o videojuegos </a:t>
            </a:r>
            <a:r>
              <a:rPr lang="es-E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(emiten muchos estímulos para aumentar la atención pero no la mejoran).Riesgos: impide creatividad, leer, disminuye ejercicio físico, actitud pasiva, mejor con los padres y hacer comentarios e interesarse por sus gustos.</a:t>
            </a:r>
            <a:endParaRPr/>
          </a:p>
        </p:txBody>
      </p:sp>
      <p:pic>
        <p:nvPicPr>
          <p:cNvPr id="1522" name="Google Shape;1522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4838" y="1298713"/>
            <a:ext cx="2117725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p128"/>
          <p:cNvSpPr txBox="1"/>
          <p:nvPr/>
        </p:nvSpPr>
        <p:spPr>
          <a:xfrm>
            <a:off x="896431" y="36246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PROTECCIÓN</a:t>
            </a:r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8" name="Google Shape;1528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192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9" name="Google Shape;1529;p129"/>
          <p:cNvSpPr txBox="1"/>
          <p:nvPr/>
        </p:nvSpPr>
        <p:spPr>
          <a:xfrm>
            <a:off x="611188" y="1989138"/>
            <a:ext cx="7921625" cy="231050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None/>
            </a:pPr>
            <a:r>
              <a:rPr b="1" lang="es-ES" sz="18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1. SALUD MENTAL DE LOS PADRES: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sz="1800" u="sng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 </a:t>
            </a:r>
            <a:r>
              <a:rPr b="1" i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actitud excesivamente protectora y paternalista 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hacia los hijos/as…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-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 contribuye al fomento de su autonomía.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-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Genera una carga excesiva de estrés en los padres. 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-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 prepara al niño/a para la vida adulta.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129"/>
          <p:cNvSpPr/>
          <p:nvPr/>
        </p:nvSpPr>
        <p:spPr>
          <a:xfrm>
            <a:off x="1472233" y="4499988"/>
            <a:ext cx="6199533" cy="163448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Desde el mismo momento del diagnóstico debemos trabajar para que el menor se vaya entrenando y adquiriendo recursos que le ayuden a minimizar las dificultades que el TDAH le puede acarrear y a poner en valor lo mejor de sí mismo.</a:t>
            </a:r>
            <a:endParaRPr/>
          </a:p>
        </p:txBody>
      </p:sp>
      <p:sp>
        <p:nvSpPr>
          <p:cNvPr id="1531" name="Google Shape;1531;p129"/>
          <p:cNvSpPr txBox="1"/>
          <p:nvPr/>
        </p:nvSpPr>
        <p:spPr>
          <a:xfrm>
            <a:off x="896431" y="36246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PROTECCIÓN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oogle Shape;465;p13"/>
          <p:cNvGrpSpPr/>
          <p:nvPr/>
        </p:nvGrpSpPr>
        <p:grpSpPr>
          <a:xfrm>
            <a:off x="457200" y="1722438"/>
            <a:ext cx="8223250" cy="3838237"/>
            <a:chOff x="0" y="0"/>
            <a:chExt cx="8223250" cy="3838237"/>
          </a:xfrm>
        </p:grpSpPr>
        <p:cxnSp>
          <p:nvCxnSpPr>
            <p:cNvPr id="466" name="Google Shape;466;p13"/>
            <p:cNvCxnSpPr/>
            <p:nvPr/>
          </p:nvCxnSpPr>
          <p:spPr>
            <a:xfrm>
              <a:off x="0" y="1219"/>
              <a:ext cx="8223250" cy="0"/>
            </a:xfrm>
            <a:prstGeom prst="straightConnector1">
              <a:avLst/>
            </a:prstGeom>
            <a:gradFill>
              <a:gsLst>
                <a:gs pos="0">
                  <a:srgbClr val="47D6A5"/>
                </a:gs>
                <a:gs pos="50000">
                  <a:srgbClr val="00D69D"/>
                </a:gs>
                <a:gs pos="100000">
                  <a:srgbClr val="00C58F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</p:cxnSp>
        <p:sp>
          <p:nvSpPr>
            <p:cNvPr id="467" name="Google Shape;467;p13"/>
            <p:cNvSpPr/>
            <p:nvPr/>
          </p:nvSpPr>
          <p:spPr>
            <a:xfrm>
              <a:off x="0" y="0"/>
              <a:ext cx="8223250" cy="18047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13"/>
            <p:cNvSpPr txBox="1"/>
            <p:nvPr/>
          </p:nvSpPr>
          <p:spPr>
            <a:xfrm>
              <a:off x="0" y="0"/>
              <a:ext cx="8223250" cy="18047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6200" lIns="76200" spcFirstLastPara="1" rIns="76200" wrap="square" tIns="762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Ante un estímulo igual, los </a:t>
              </a:r>
              <a:r>
                <a:rPr b="1"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niños con TDAH presentan una menor activación</a:t>
              </a:r>
              <a:r>
                <a:rPr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y por tanto, una menor liberación de dopamina. </a:t>
              </a:r>
              <a:endParaRPr/>
            </a:p>
            <a:p>
              <a:pPr indent="0" lvl="0" marL="0" marR="0" rtl="0" algn="just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-Por eso, al </a:t>
              </a:r>
              <a:r>
                <a:rPr b="1"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aumentar el estímulo se libera más dopamina </a:t>
              </a:r>
              <a:r>
                <a:rPr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y </a:t>
              </a:r>
              <a:r>
                <a:rPr b="1"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mejora la atención.</a:t>
              </a:r>
              <a:endParaRPr/>
            </a:p>
          </p:txBody>
        </p:sp>
        <p:cxnSp>
          <p:nvCxnSpPr>
            <p:cNvPr id="469" name="Google Shape;469;p13"/>
            <p:cNvCxnSpPr/>
            <p:nvPr/>
          </p:nvCxnSpPr>
          <p:spPr>
            <a:xfrm>
              <a:off x="0" y="1805922"/>
              <a:ext cx="8223250" cy="0"/>
            </a:xfrm>
            <a:prstGeom prst="straightConnector1">
              <a:avLst/>
            </a:prstGeom>
            <a:gradFill>
              <a:gsLst>
                <a:gs pos="0">
                  <a:srgbClr val="47D6A5"/>
                </a:gs>
                <a:gs pos="50000">
                  <a:srgbClr val="00D69D"/>
                </a:gs>
                <a:gs pos="100000">
                  <a:srgbClr val="00C58F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</p:cxnSp>
        <p:sp>
          <p:nvSpPr>
            <p:cNvPr id="470" name="Google Shape;470;p13"/>
            <p:cNvSpPr/>
            <p:nvPr/>
          </p:nvSpPr>
          <p:spPr>
            <a:xfrm>
              <a:off x="0" y="1490545"/>
              <a:ext cx="8215219" cy="23476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13"/>
            <p:cNvSpPr txBox="1"/>
            <p:nvPr/>
          </p:nvSpPr>
          <p:spPr>
            <a:xfrm>
              <a:off x="0" y="1490545"/>
              <a:ext cx="8215219" cy="23476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6200" lIns="76200" spcFirstLastPara="1" rIns="76200" wrap="square" tIns="76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t/>
              </a:r>
              <a:endPara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just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Ahora se confirma que también hay </a:t>
              </a:r>
              <a:r>
                <a:rPr b="1"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problemas para mantener esa atención por alteraciones de motivación</a:t>
              </a:r>
              <a:r>
                <a:rPr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/>
            </a:p>
            <a:p>
              <a:pPr indent="0" lvl="0" marL="0" marR="0" rtl="0" algn="just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-La </a:t>
              </a:r>
              <a:r>
                <a:rPr b="1"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motivación </a:t>
              </a:r>
              <a:r>
                <a:rPr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favorece que aumenten los niveles </a:t>
              </a:r>
              <a:r>
                <a:rPr b="1"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adrenalina y noradrenalina. </a:t>
              </a:r>
              <a:endParaRPr/>
            </a:p>
            <a:p>
              <a:pPr indent="0" lvl="0" marL="0" marR="0" rtl="0" algn="just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-Por eso, mejoran su atención </a:t>
              </a:r>
              <a:r>
                <a:rPr b="1"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cuando el estímulo es inmediato. </a:t>
              </a:r>
              <a:endParaRPr/>
            </a:p>
            <a:p>
              <a:pPr indent="0" lvl="0" marL="0" marR="0" rtl="0" algn="just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s-E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Ej.: videojuegos.</a:t>
              </a:r>
              <a:endParaRPr/>
            </a:p>
          </p:txBody>
        </p:sp>
      </p:grpSp>
      <p:sp>
        <p:nvSpPr>
          <p:cNvPr id="472" name="Google Shape;472;p1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3"/>
          <p:cNvSpPr/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3"/>
          <p:cNvSpPr/>
          <p:nvPr/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3"/>
          <p:cNvSpPr/>
          <p:nvPr/>
        </p:nvSpPr>
        <p:spPr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3"/>
          <p:cNvSpPr/>
          <p:nvPr/>
        </p:nvSpPr>
        <p:spPr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3"/>
          <p:cNvSpPr/>
          <p:nvPr/>
        </p:nvSpPr>
        <p:spPr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13"/>
          <p:cNvSpPr/>
          <p:nvPr/>
        </p:nvSpPr>
        <p:spPr>
          <a:xfrm>
            <a:off x="1069975" y="769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13"/>
          <p:cNvSpPr/>
          <p:nvPr/>
        </p:nvSpPr>
        <p:spPr>
          <a:xfrm>
            <a:off x="1222375" y="922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3"/>
          <p:cNvSpPr txBox="1"/>
          <p:nvPr/>
        </p:nvSpPr>
        <p:spPr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RELACIÓN ENTRE MOTIVACIÓN Y TDAH</a:t>
            </a:r>
            <a:endParaRPr/>
          </a:p>
        </p:txBody>
      </p:sp>
      <p:pic>
        <p:nvPicPr>
          <p:cNvPr id="481" name="Google Shape;481;p13"/>
          <p:cNvPicPr preferRelativeResize="0"/>
          <p:nvPr/>
        </p:nvPicPr>
        <p:blipFill rotWithShape="1">
          <a:blip r:embed="rId3">
            <a:alphaModFix/>
          </a:blip>
          <a:srcRect b="15148" l="2901" r="2900" t="12468"/>
          <a:stretch/>
        </p:blipFill>
        <p:spPr>
          <a:xfrm>
            <a:off x="5148064" y="5496817"/>
            <a:ext cx="3995936" cy="1383209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3"/>
          <p:cNvSpPr/>
          <p:nvPr/>
        </p:nvSpPr>
        <p:spPr>
          <a:xfrm>
            <a:off x="5144980" y="6673334"/>
            <a:ext cx="457200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href="https://www.freepik.es/vectores/amor"&gt;Vector de Amor creado por gstudioimagen - www.freepik.es&lt;/a&gt;</a:t>
            </a:r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192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130"/>
          <p:cNvSpPr txBox="1"/>
          <p:nvPr/>
        </p:nvSpPr>
        <p:spPr>
          <a:xfrm>
            <a:off x="881062" y="1989138"/>
            <a:ext cx="7921625" cy="2033506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None/>
            </a:pPr>
            <a:r>
              <a:rPr b="1" lang="es-ES" sz="18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2. DIAGNÓSTICO PRECOZ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sz="1800" u="sng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Las personas que padecen TDAH </a:t>
            </a:r>
            <a:r>
              <a:rPr b="1" i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tienen problemas, más o menos importantes, en función de la intensidad con la que los síntomas se presenten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y dependiendo, también, de los recursos psicológicos que esa persona tenga, del entorno en el que viva y de si presenta otras patologías asociadas.</a:t>
            </a:r>
            <a:endParaRPr/>
          </a:p>
        </p:txBody>
      </p:sp>
      <p:sp>
        <p:nvSpPr>
          <p:cNvPr id="1538" name="Google Shape;1538;p130"/>
          <p:cNvSpPr/>
          <p:nvPr/>
        </p:nvSpPr>
        <p:spPr>
          <a:xfrm>
            <a:off x="1834873" y="4602417"/>
            <a:ext cx="6014002" cy="1328019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Cuanto más tiempo tardemos en admitir que existe un problema, más tarde se encontrará la solución.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130"/>
          <p:cNvSpPr txBox="1"/>
          <p:nvPr/>
        </p:nvSpPr>
        <p:spPr>
          <a:xfrm>
            <a:off x="896431" y="36246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PROTECCIÓN</a:t>
            </a:r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4" name="Google Shape;1544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192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p131"/>
          <p:cNvSpPr txBox="1"/>
          <p:nvPr/>
        </p:nvSpPr>
        <p:spPr>
          <a:xfrm>
            <a:off x="611187" y="2023912"/>
            <a:ext cx="7921625" cy="2033506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None/>
            </a:pPr>
            <a:r>
              <a:rPr b="1" lang="es-ES" sz="18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2. DIAGNÓSTICO PRECOZ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sz="1800" u="sng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Empeoran la situación…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Culpabilizar a la familia o al que lo padece.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Negar la situación.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Pensar que es algo que mejorará con el tiempo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131"/>
          <p:cNvSpPr/>
          <p:nvPr/>
        </p:nvSpPr>
        <p:spPr>
          <a:xfrm>
            <a:off x="1444487" y="4331227"/>
            <a:ext cx="6255026" cy="1634486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ello es prioritario, ante la mínima sospecha, recurrir a un </a:t>
            </a: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profesional clínico con experiencia y formación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suficiente para obtener información.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7" name="Google Shape;1547;p131"/>
          <p:cNvSpPr txBox="1"/>
          <p:nvPr/>
        </p:nvSpPr>
        <p:spPr>
          <a:xfrm>
            <a:off x="896431" y="36246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PROTECCIÓN</a:t>
            </a:r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2" name="Google Shape;1552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192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3" name="Google Shape;1553;p132"/>
          <p:cNvSpPr txBox="1"/>
          <p:nvPr/>
        </p:nvSpPr>
        <p:spPr>
          <a:xfrm>
            <a:off x="611188" y="1743414"/>
            <a:ext cx="7921625" cy="231050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None/>
            </a:pPr>
            <a:r>
              <a:rPr b="1" lang="es-ES" sz="18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3. TRATAMIENTO INDIVIDUALIZADO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sz="1800" u="sng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tratamiento del TDAH se fundamente en tres pilares fundamentales (</a:t>
            </a: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MULTIMODAL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Tratamiento farmacológico.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Tratamiento psicológico.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Tratamiento psicopedagógico.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132"/>
          <p:cNvSpPr/>
          <p:nvPr/>
        </p:nvSpPr>
        <p:spPr>
          <a:xfrm>
            <a:off x="1338470" y="3959333"/>
            <a:ext cx="6135756" cy="1940952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Pero cada persona tiene unas necesidades individuales que varían a lo largo de su vida. Por ello es clave una valoración individual, ya que no todas las personas con TDAH se benefician del mismo tratamiento.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5" name="Google Shape;1555;p132"/>
          <p:cNvSpPr txBox="1"/>
          <p:nvPr/>
        </p:nvSpPr>
        <p:spPr>
          <a:xfrm>
            <a:off x="896431" y="36246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PROTECCIÓN</a:t>
            </a:r>
            <a:endParaRPr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Google Shape;1560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192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133"/>
          <p:cNvSpPr txBox="1"/>
          <p:nvPr/>
        </p:nvSpPr>
        <p:spPr>
          <a:xfrm>
            <a:off x="611185" y="1794081"/>
            <a:ext cx="7921625" cy="231050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None/>
            </a:pPr>
            <a:r>
              <a:rPr b="1" lang="es-ES" sz="18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4. PROMOCIÓN DE LA SALUD Y PREVENCIÓN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sz="1800" u="sng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Las personas con TDAH presentan un </a:t>
            </a:r>
            <a:r>
              <a:rPr b="1" i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riesgo mayor que la población general para desarrollar otras enfermedades o accidentes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Consumo de sustancias tóxicas.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Accidentes laborales y de tráfico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Hábitos de vida poco saludables.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Mal control de las enfermedades crónicas. </a:t>
            </a:r>
            <a:endParaRPr/>
          </a:p>
        </p:txBody>
      </p:sp>
      <p:sp>
        <p:nvSpPr>
          <p:cNvPr id="1562" name="Google Shape;1562;p133"/>
          <p:cNvSpPr/>
          <p:nvPr/>
        </p:nvSpPr>
        <p:spPr>
          <a:xfrm>
            <a:off x="1591502" y="4623608"/>
            <a:ext cx="5960993" cy="1328019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Importante establecer medidas de promoción de la salud y prevención de la enfermedad.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133"/>
          <p:cNvSpPr txBox="1"/>
          <p:nvPr/>
        </p:nvSpPr>
        <p:spPr>
          <a:xfrm>
            <a:off x="896431" y="36246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PROTECCIÓN</a:t>
            </a:r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8" name="Google Shape;1568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192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9" name="Google Shape;1569;p134"/>
          <p:cNvSpPr txBox="1"/>
          <p:nvPr/>
        </p:nvSpPr>
        <p:spPr>
          <a:xfrm>
            <a:off x="611187" y="1701317"/>
            <a:ext cx="7921625" cy="231050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None/>
            </a:pPr>
            <a:r>
              <a:rPr b="1" lang="es-ES" sz="18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5. COCIENTE INTELECTUAL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Las personas con 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TDAH y alta capacidad 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suelen tener 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mejor pronóstico 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el sentido de que pueden compensar, en cierta manera y durante un tiempo, las dificultades atribuidas al déficit de atención.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 personas con TDAH y Cociente Intelectual bajo suelen tener un pronóstico peor por las dificultades añadidas al proceso de aprendizaje.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i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134"/>
          <p:cNvSpPr/>
          <p:nvPr/>
        </p:nvSpPr>
        <p:spPr>
          <a:xfrm>
            <a:off x="1306580" y="4376776"/>
            <a:ext cx="6530837" cy="1940952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Weiss y Hechtman (1993) determinaron que el cociente intelectual existente en la infancia, sumado a otros factores, influye en el pronóstico que el menor con TDAH tendrá en la edad adulta.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134"/>
          <p:cNvSpPr txBox="1"/>
          <p:nvPr/>
        </p:nvSpPr>
        <p:spPr>
          <a:xfrm>
            <a:off x="896431" y="36246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PROTECCIÓN</a:t>
            </a:r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135"/>
          <p:cNvSpPr txBox="1"/>
          <p:nvPr/>
        </p:nvSpPr>
        <p:spPr>
          <a:xfrm>
            <a:off x="539750" y="2889051"/>
            <a:ext cx="8064500" cy="10798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4000"/>
              <a:buFont typeface="Arial"/>
              <a:buNone/>
            </a:pPr>
            <a:r>
              <a:rPr b="1" lang="es-ES" sz="40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MAL PRONÓSTICO</a:t>
            </a:r>
            <a:endParaRPr/>
          </a:p>
        </p:txBody>
      </p:sp>
      <p:pic>
        <p:nvPicPr>
          <p:cNvPr id="1577" name="Google Shape;1577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19250" cy="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136"/>
          <p:cNvSpPr txBox="1"/>
          <p:nvPr/>
        </p:nvSpPr>
        <p:spPr>
          <a:xfrm>
            <a:off x="644318" y="273084"/>
            <a:ext cx="8064500" cy="12072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MAL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PRONÓSTICO</a:t>
            </a:r>
            <a:endParaRPr/>
          </a:p>
        </p:txBody>
      </p:sp>
      <p:pic>
        <p:nvPicPr>
          <p:cNvPr id="1583" name="Google Shape;1583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192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4" name="Google Shape;1584;p136"/>
          <p:cNvSpPr txBox="1"/>
          <p:nvPr/>
        </p:nvSpPr>
        <p:spPr>
          <a:xfrm>
            <a:off x="1138634" y="1835946"/>
            <a:ext cx="7075868" cy="234128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1" sz="1800" u="sng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r>
              <a:rPr b="1" lang="es-ES" sz="20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1. Tipo de TDAH</a:t>
            </a:r>
            <a:r>
              <a:rPr lang="es-ES" sz="20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El </a:t>
            </a:r>
            <a:r>
              <a:rPr b="1" i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tipo predominantemente hiperactivo-impulsivo 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tiene peor pronóstico así como aquellos TDAH cuyos síntomas sean graves.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(Moffitt,1990; Lynskey y Fergusson, 1995; Babinski et al., 1999; Merrell y Tymms, 2001).</a:t>
            </a:r>
            <a:endParaRPr/>
          </a:p>
        </p:txBody>
      </p:sp>
      <p:pic>
        <p:nvPicPr>
          <p:cNvPr id="1585" name="Google Shape;1585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9669" y="4502053"/>
            <a:ext cx="2504661" cy="2355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37"/>
          <p:cNvSpPr txBox="1"/>
          <p:nvPr/>
        </p:nvSpPr>
        <p:spPr>
          <a:xfrm>
            <a:off x="539750" y="48577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FACTORES DE MAL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PRONÓSTICO</a:t>
            </a:r>
            <a:endParaRPr/>
          </a:p>
        </p:txBody>
      </p:sp>
      <p:pic>
        <p:nvPicPr>
          <p:cNvPr id="1591" name="Google Shape;1591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19250" cy="97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2" name="Google Shape;1592;p137"/>
          <p:cNvSpPr txBox="1"/>
          <p:nvPr/>
        </p:nvSpPr>
        <p:spPr>
          <a:xfrm>
            <a:off x="809625" y="1935991"/>
            <a:ext cx="7921625" cy="4034054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r>
              <a:rPr b="1" lang="es-ES" sz="20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2 . Hostilidad y conflictividad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En las relaciones familiares se asocian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peor pronóstico (Weiss y Hechtman, 1993).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r>
              <a:rPr b="1" lang="es-ES" sz="20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3. Patología comórbida</a:t>
            </a:r>
            <a:r>
              <a:rPr lang="es-ES" sz="20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Presencia simultánea de otro trastorno junto al TDAH.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trastornos que empeoran más el pronóstico del TDAH son el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Trastorno Negativista Desafiante, </a:t>
            </a:r>
            <a:endParaRPr/>
          </a:p>
          <a:p>
            <a:pPr indent="-228600" lvl="2" marL="1143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Trastorno de Conducta, </a:t>
            </a:r>
            <a:endParaRPr/>
          </a:p>
          <a:p>
            <a:pPr indent="-228600" lvl="2" marL="1143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Abuso de Sustancias, </a:t>
            </a:r>
            <a:endParaRPr/>
          </a:p>
          <a:p>
            <a:pPr indent="-228600" lvl="2" marL="1143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Trastorno Bipolar 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(Biederman et al., 2001).</a:t>
            </a:r>
            <a:endParaRPr/>
          </a:p>
        </p:txBody>
      </p:sp>
      <p:pic>
        <p:nvPicPr>
          <p:cNvPr descr="NiÃ±o, Oso De Peluche, OtoÃ±o, Peluche, Paseo" id="1593" name="Google Shape;1593;p1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6024" y="1564929"/>
            <a:ext cx="3278153" cy="2185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138"/>
          <p:cNvSpPr txBox="1"/>
          <p:nvPr/>
        </p:nvSpPr>
        <p:spPr>
          <a:xfrm>
            <a:off x="611187" y="485775"/>
            <a:ext cx="7921625" cy="463846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HERMANOS CON TDAH</a:t>
            </a:r>
            <a:endParaRPr/>
          </a:p>
        </p:txBody>
      </p:sp>
      <p:grpSp>
        <p:nvGrpSpPr>
          <p:cNvPr id="1599" name="Google Shape;1599;p138"/>
          <p:cNvGrpSpPr/>
          <p:nvPr/>
        </p:nvGrpSpPr>
        <p:grpSpPr>
          <a:xfrm>
            <a:off x="1619994" y="2361940"/>
            <a:ext cx="6094511" cy="3772793"/>
            <a:chOff x="744" y="145603"/>
            <a:chExt cx="6094511" cy="3772793"/>
          </a:xfrm>
        </p:grpSpPr>
        <p:sp>
          <p:nvSpPr>
            <p:cNvPr id="1600" name="Google Shape;1600;p138"/>
            <p:cNvSpPr/>
            <p:nvPr/>
          </p:nvSpPr>
          <p:spPr>
            <a:xfrm>
              <a:off x="744" y="145603"/>
              <a:ext cx="2902148" cy="1741289"/>
            </a:xfrm>
            <a:prstGeom prst="rect">
              <a:avLst/>
            </a:prstGeom>
            <a:solidFill>
              <a:srgbClr val="92D05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138"/>
            <p:cNvSpPr txBox="1"/>
            <p:nvPr/>
          </p:nvSpPr>
          <p:spPr>
            <a:xfrm>
              <a:off x="744" y="145603"/>
              <a:ext cx="2902148" cy="1741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 dinámica familiar puede estar dirigida por la situación del hermano con TDAH.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38"/>
            <p:cNvSpPr/>
            <p:nvPr/>
          </p:nvSpPr>
          <p:spPr>
            <a:xfrm>
              <a:off x="3193107" y="145603"/>
              <a:ext cx="2902148" cy="1741289"/>
            </a:xfrm>
            <a:prstGeom prst="rect">
              <a:avLst/>
            </a:prstGeom>
            <a:solidFill>
              <a:srgbClr val="60C89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138"/>
            <p:cNvSpPr txBox="1"/>
            <p:nvPr/>
          </p:nvSpPr>
          <p:spPr>
            <a:xfrm>
              <a:off x="3193107" y="145603"/>
              <a:ext cx="2902148" cy="1741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 ocasiones </a:t>
              </a: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 espera de ellos que le cuiden</a:t>
              </a:r>
              <a:r>
                <a:rPr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38"/>
            <p:cNvSpPr/>
            <p:nvPr/>
          </p:nvSpPr>
          <p:spPr>
            <a:xfrm>
              <a:off x="1596925" y="2177107"/>
              <a:ext cx="2902148" cy="1741289"/>
            </a:xfrm>
            <a:prstGeom prst="rect">
              <a:avLst/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138"/>
            <p:cNvSpPr txBox="1"/>
            <p:nvPr/>
          </p:nvSpPr>
          <p:spPr>
            <a:xfrm>
              <a:off x="1596925" y="2177107"/>
              <a:ext cx="2902148" cy="1741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El </a:t>
              </a: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comportamiento</a:t>
              </a:r>
              <a:r>
                <a:rPr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del niño con TDAH </a:t>
              </a: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puede ser agresivo o caprichoso</a:t>
              </a:r>
              <a:r>
                <a:rPr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, lo que hace que la </a:t>
              </a: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relación</a:t>
              </a:r>
              <a:r>
                <a:rPr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sea </a:t>
              </a: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complicada</a:t>
              </a:r>
              <a:r>
                <a:rPr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6" name="Google Shape;1606;p138"/>
          <p:cNvSpPr txBox="1"/>
          <p:nvPr/>
        </p:nvSpPr>
        <p:spPr>
          <a:xfrm>
            <a:off x="927651" y="1293011"/>
            <a:ext cx="7288695" cy="923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hermanos del niño con TDAH, con frecuencia, sienten </a:t>
            </a: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tristeza, preocupación o manifiestan nerviosismo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en parte, porque: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139"/>
          <p:cNvSpPr txBox="1"/>
          <p:nvPr/>
        </p:nvSpPr>
        <p:spPr>
          <a:xfrm>
            <a:off x="1427920" y="478899"/>
            <a:ext cx="6924261" cy="83317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PROBLEMAS QUE PUEDEN SURGIR ENTRE HERMANOS:</a:t>
            </a:r>
            <a:endParaRPr/>
          </a:p>
        </p:txBody>
      </p:sp>
      <p:grpSp>
        <p:nvGrpSpPr>
          <p:cNvPr id="1612" name="Google Shape;1612;p139"/>
          <p:cNvGrpSpPr/>
          <p:nvPr/>
        </p:nvGrpSpPr>
        <p:grpSpPr>
          <a:xfrm>
            <a:off x="1027041" y="1898973"/>
            <a:ext cx="7089912" cy="4063077"/>
            <a:chOff x="0" y="461"/>
            <a:chExt cx="7089912" cy="4063077"/>
          </a:xfrm>
        </p:grpSpPr>
        <p:sp>
          <p:nvSpPr>
            <p:cNvPr id="1613" name="Google Shape;1613;p139"/>
            <p:cNvSpPr/>
            <p:nvPr/>
          </p:nvSpPr>
          <p:spPr>
            <a:xfrm rot="5400000">
              <a:off x="-326231" y="326692"/>
              <a:ext cx="2174874" cy="1522412"/>
            </a:xfrm>
            <a:prstGeom prst="chevron">
              <a:avLst>
                <a:gd fmla="val 50000" name="adj"/>
              </a:avLst>
            </a:prstGeom>
            <a:solidFill>
              <a:srgbClr val="FF6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139"/>
            <p:cNvSpPr txBox="1"/>
            <p:nvPr/>
          </p:nvSpPr>
          <p:spPr>
            <a:xfrm>
              <a:off x="0" y="761667"/>
              <a:ext cx="1522412" cy="652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775" lIns="10775" spcFirstLastPara="1" rIns="10775" wrap="square" tIns="10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s-ES" sz="1700" u="non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Envidia</a:t>
              </a:r>
              <a:endParaRPr b="1" sz="17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39"/>
            <p:cNvSpPr/>
            <p:nvPr/>
          </p:nvSpPr>
          <p:spPr>
            <a:xfrm rot="5400000">
              <a:off x="3599328" y="-2076454"/>
              <a:ext cx="1413668" cy="55675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139"/>
            <p:cNvSpPr txBox="1"/>
            <p:nvPr/>
          </p:nvSpPr>
          <p:spPr>
            <a:xfrm>
              <a:off x="1522412" y="69472"/>
              <a:ext cx="5498490" cy="12756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" lIns="106675" spcFirstLastPara="1" rIns="9525" wrap="square" tIns="9525">
              <a:noAutofit/>
            </a:bodyPr>
            <a:lstStyle/>
            <a:p>
              <a:pPr indent="-114300" lvl="1" marL="11430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b="0" i="0" lang="es-ES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 niño con TDAH tiene</a:t>
              </a:r>
              <a:r>
                <a:rPr b="1" i="0" lang="es-ES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 envidia de las oportunidades y los éxitos</a:t>
              </a:r>
              <a:r>
                <a:rPr b="0" i="0" lang="es-ES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 en el colegio conseguidos por su/s hermano/s. De igual manera, los hermanos pueden tener envidia de la menor disciplina que se le impone al niño con TDAH y de la atención adicional que le prestan los padres.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39"/>
            <p:cNvSpPr/>
            <p:nvPr/>
          </p:nvSpPr>
          <p:spPr>
            <a:xfrm rot="5400000">
              <a:off x="-326231" y="2214895"/>
              <a:ext cx="2174874" cy="1522412"/>
            </a:xfrm>
            <a:prstGeom prst="chevron">
              <a:avLst>
                <a:gd fmla="val 50000" name="adj"/>
              </a:avLst>
            </a:prstGeom>
            <a:solidFill>
              <a:srgbClr val="FF6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139"/>
            <p:cNvSpPr txBox="1"/>
            <p:nvPr/>
          </p:nvSpPr>
          <p:spPr>
            <a:xfrm>
              <a:off x="0" y="2649870"/>
              <a:ext cx="1522412" cy="652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775" lIns="10775" spcFirstLastPara="1" rIns="10775" wrap="square" tIns="10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s-ES" sz="1700" u="non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Resentimiento</a:t>
              </a:r>
              <a:endParaRPr b="1" sz="17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39"/>
            <p:cNvSpPr/>
            <p:nvPr/>
          </p:nvSpPr>
          <p:spPr>
            <a:xfrm rot="5400000">
              <a:off x="3599328" y="-188252"/>
              <a:ext cx="1413668" cy="55675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139"/>
            <p:cNvSpPr txBox="1"/>
            <p:nvPr/>
          </p:nvSpPr>
          <p:spPr>
            <a:xfrm>
              <a:off x="1522412" y="1957674"/>
              <a:ext cx="5498490" cy="12756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" lIns="106675" spcFirstLastPara="1" rIns="9525" wrap="square" tIns="9525">
              <a:noAutofit/>
            </a:bodyPr>
            <a:lstStyle/>
            <a:p>
              <a:pPr indent="-114300" lvl="1" marL="11430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b="0" i="0" lang="es-ES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Los hermanos pueden estar resentidos porque al niño con TDAH </a:t>
              </a:r>
              <a:r>
                <a:rPr b="1" i="0" lang="es-ES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 le trata de forma diferente y porque sus padres tienen poco tiempo para ellos</a:t>
              </a:r>
              <a:r>
                <a:rPr b="0" i="0" lang="es-ES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De igual manera, el niño con TDAH puede estar resentido con sus hermanos porque, a la inversa de lo que hemos explicado antes, a sus hermanos les permiten hacer cosas que ellos no pueden hacer.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NiÃ±os, Hermanos, Kids, Dos, Amigos, Cerrar, Juntos" id="1621" name="Google Shape;1621;p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104" y="4985164"/>
            <a:ext cx="2228896" cy="195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4"/>
          <p:cNvSpPr txBox="1"/>
          <p:nvPr/>
        </p:nvSpPr>
        <p:spPr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RELACIÓN ENTRE MOTIVACIÓN Y TDAH</a:t>
            </a:r>
            <a:endParaRPr/>
          </a:p>
        </p:txBody>
      </p:sp>
      <p:sp>
        <p:nvSpPr>
          <p:cNvPr id="489" name="Google Shape;489;p14"/>
          <p:cNvSpPr txBox="1"/>
          <p:nvPr/>
        </p:nvSpPr>
        <p:spPr>
          <a:xfrm>
            <a:off x="179512" y="1700808"/>
            <a:ext cx="7827175" cy="170303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Mantener la motivación a largo plazo precisa </a:t>
            </a:r>
            <a:r>
              <a:rPr b="1" lang="es-ES" sz="18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liberar Dopamina progresivamente</a:t>
            </a:r>
            <a:r>
              <a:rPr b="1" lang="es-E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s-ES" sz="1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en pequeñas dosis en nuestro cerebro. </a:t>
            </a:r>
            <a:endParaRPr/>
          </a:p>
          <a:p>
            <a:pPr indent="-285750" lvl="1" marL="7429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En la mayoría de TDAH no se produce esto, por lo que no hay motivación a largo plazo.</a:t>
            </a:r>
            <a:endParaRPr/>
          </a:p>
        </p:txBody>
      </p:sp>
      <p:sp>
        <p:nvSpPr>
          <p:cNvPr id="490" name="Google Shape;490;p14"/>
          <p:cNvSpPr txBox="1"/>
          <p:nvPr/>
        </p:nvSpPr>
        <p:spPr>
          <a:xfrm>
            <a:off x="2699792" y="4077072"/>
            <a:ext cx="6121102" cy="258532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Consecuencias en el modo de educar</a:t>
            </a:r>
            <a:r>
              <a:rPr lang="es-ES" sz="18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indent="-285750" lvl="1" marL="7429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Para  mantenerles atentos hay que emplear </a:t>
            </a:r>
            <a:r>
              <a:rPr b="1" i="0" lang="es-E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estímulos potentes e inmediatos</a:t>
            </a:r>
            <a:r>
              <a:rPr b="0" i="0" lang="es-E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285750" lvl="1" marL="7429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1800"/>
              <a:buFont typeface="Noto Sans Symbols"/>
              <a:buChar char="▪"/>
            </a:pPr>
            <a:r>
              <a:rPr b="1" i="0" lang="es-E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E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Muy importante el tipo de </a:t>
            </a:r>
            <a:r>
              <a:rPr b="1" i="0" lang="es-E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feedback verbal                  </a:t>
            </a:r>
            <a:r>
              <a:rPr b="0" i="0" lang="es-ES" sz="1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que reciben, y el tipo de tareas en las que se les involucra. </a:t>
            </a:r>
            <a:endParaRPr/>
          </a:p>
        </p:txBody>
      </p:sp>
      <p:sp>
        <p:nvSpPr>
          <p:cNvPr id="491" name="Google Shape;491;p14"/>
          <p:cNvSpPr/>
          <p:nvPr/>
        </p:nvSpPr>
        <p:spPr>
          <a:xfrm>
            <a:off x="5148064" y="3068960"/>
            <a:ext cx="1152128" cy="115212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07F09"/>
          </a:solidFill>
          <a:ln cap="flat" cmpd="sng" w="952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140"/>
          <p:cNvSpPr txBox="1"/>
          <p:nvPr/>
        </p:nvSpPr>
        <p:spPr>
          <a:xfrm>
            <a:off x="1371600" y="391229"/>
            <a:ext cx="6924261" cy="83317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PROBLEMAS QUE PUEDEN SURGIR ENTRE HERMANOS:</a:t>
            </a:r>
            <a:endParaRPr/>
          </a:p>
        </p:txBody>
      </p:sp>
      <p:grpSp>
        <p:nvGrpSpPr>
          <p:cNvPr id="1627" name="Google Shape;1627;p140"/>
          <p:cNvGrpSpPr/>
          <p:nvPr/>
        </p:nvGrpSpPr>
        <p:grpSpPr>
          <a:xfrm>
            <a:off x="372701" y="1481237"/>
            <a:ext cx="8017184" cy="4486826"/>
            <a:chOff x="-94024" y="3973"/>
            <a:chExt cx="8017184" cy="4486826"/>
          </a:xfrm>
        </p:grpSpPr>
        <p:sp>
          <p:nvSpPr>
            <p:cNvPr id="1628" name="Google Shape;1628;p140"/>
            <p:cNvSpPr/>
            <p:nvPr/>
          </p:nvSpPr>
          <p:spPr>
            <a:xfrm rot="5400000">
              <a:off x="-168517" y="78466"/>
              <a:ext cx="1624694" cy="1475708"/>
            </a:xfrm>
            <a:prstGeom prst="chevron">
              <a:avLst>
                <a:gd fmla="val 50000" name="adj"/>
              </a:avLst>
            </a:prstGeom>
            <a:solidFill>
              <a:srgbClr val="FF6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140"/>
            <p:cNvSpPr txBox="1"/>
            <p:nvPr/>
          </p:nvSpPr>
          <p:spPr>
            <a:xfrm>
              <a:off x="-94024" y="741827"/>
              <a:ext cx="1475708" cy="1489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" lIns="9525" spcFirstLastPara="1" rIns="9525" wrap="square" tIns="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t/>
              </a:r>
              <a:endParaRPr b="1" sz="1500" u="non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s-ES" sz="1500" u="non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Baja autoestima</a:t>
              </a:r>
              <a:endParaRPr b="1" sz="1500" u="non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40"/>
            <p:cNvSpPr/>
            <p:nvPr/>
          </p:nvSpPr>
          <p:spPr>
            <a:xfrm rot="5400000">
              <a:off x="4030094" y="-2813648"/>
              <a:ext cx="1056606" cy="6691849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140"/>
            <p:cNvSpPr txBox="1"/>
            <p:nvPr/>
          </p:nvSpPr>
          <p:spPr>
            <a:xfrm>
              <a:off x="1212473" y="55552"/>
              <a:ext cx="6640270" cy="9534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b="0" i="0" lang="es-E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 niño con TDAH</a:t>
              </a:r>
              <a:r>
                <a:rPr b="1" i="0" lang="es-E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 puede tener una baja autoestima</a:t>
              </a:r>
              <a:r>
                <a:rPr b="0" i="0" lang="es-E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sobre todo en comparación con sus hermanos/as. También los hermanos pueden tener la autoestima baja si experimentan el estigma asociado a la enfermedad de su hermano.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40"/>
            <p:cNvSpPr/>
            <p:nvPr/>
          </p:nvSpPr>
          <p:spPr>
            <a:xfrm rot="5400000">
              <a:off x="-168517" y="1509532"/>
              <a:ext cx="1624694" cy="1475708"/>
            </a:xfrm>
            <a:prstGeom prst="chevron">
              <a:avLst>
                <a:gd fmla="val 50000" name="adj"/>
              </a:avLst>
            </a:prstGeom>
            <a:solidFill>
              <a:srgbClr val="FF6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140"/>
            <p:cNvSpPr txBox="1"/>
            <p:nvPr/>
          </p:nvSpPr>
          <p:spPr>
            <a:xfrm>
              <a:off x="-94024" y="2172893"/>
              <a:ext cx="1475708" cy="1489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" lIns="9525" spcFirstLastPara="1" rIns="9525" wrap="square" tIns="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s-ES" sz="1500" u="non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Ira</a:t>
              </a:r>
              <a:endParaRPr b="1" sz="1500" u="non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40"/>
            <p:cNvSpPr/>
            <p:nvPr/>
          </p:nvSpPr>
          <p:spPr>
            <a:xfrm rot="5400000">
              <a:off x="4030372" y="-1382859"/>
              <a:ext cx="1056051" cy="6691849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140"/>
            <p:cNvSpPr txBox="1"/>
            <p:nvPr/>
          </p:nvSpPr>
          <p:spPr>
            <a:xfrm>
              <a:off x="1212473" y="1486592"/>
              <a:ext cx="6640297" cy="952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b="0" i="0" lang="es-E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Las diferencias, ya sean reales o percibidas por el niño con TDAH en comparación con sus hermanos/as, pueden </a:t>
              </a:r>
              <a:r>
                <a:rPr b="1" i="0" lang="es-E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provocar ataques de ira</a:t>
              </a:r>
              <a:r>
                <a:rPr b="0" i="0" lang="es-ES" sz="1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 que a veces son muy perturbadores. También el comportamiento del niño con TDAH puede llevar a enfrentamientos con sus hermanos.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140"/>
            <p:cNvSpPr/>
            <p:nvPr/>
          </p:nvSpPr>
          <p:spPr>
            <a:xfrm rot="5400000">
              <a:off x="-168517" y="2940598"/>
              <a:ext cx="1624694" cy="1475708"/>
            </a:xfrm>
            <a:prstGeom prst="chevron">
              <a:avLst>
                <a:gd fmla="val 50000" name="adj"/>
              </a:avLst>
            </a:prstGeom>
            <a:solidFill>
              <a:srgbClr val="FF6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140"/>
            <p:cNvSpPr txBox="1"/>
            <p:nvPr/>
          </p:nvSpPr>
          <p:spPr>
            <a:xfrm>
              <a:off x="-94024" y="3603959"/>
              <a:ext cx="1475708" cy="1489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" lIns="9525" spcFirstLastPara="1" rIns="9525" wrap="square" tIns="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t/>
              </a:r>
              <a:endParaRPr b="1" sz="1500" u="non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s-ES" sz="1500" u="non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Intento de llamar la atención </a:t>
              </a:r>
              <a:endParaRPr b="1" sz="1500" u="non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40"/>
            <p:cNvSpPr/>
            <p:nvPr/>
          </p:nvSpPr>
          <p:spPr>
            <a:xfrm rot="5400000">
              <a:off x="4030372" y="29368"/>
              <a:ext cx="1056051" cy="6729525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140"/>
            <p:cNvSpPr txBox="1"/>
            <p:nvPr/>
          </p:nvSpPr>
          <p:spPr>
            <a:xfrm>
              <a:off x="1193635" y="2917657"/>
              <a:ext cx="6677973" cy="9529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s-E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Los hermanos ven la atención que se presta al niño con TDAH, por lo que</a:t>
              </a:r>
              <a:r>
                <a:rPr b="1" i="0" lang="es-E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pueden imitar sus comportamientos</a:t>
              </a:r>
              <a:r>
                <a:rPr b="0" i="0" lang="es-E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para obtener tiempo y atención de sus padres.</a:t>
              </a:r>
              <a:endParaRPr/>
            </a:p>
          </p:txBody>
        </p:sp>
      </p:grpSp>
      <p:pic>
        <p:nvPicPr>
          <p:cNvPr descr="NiÃ±os, Hermanos, Kids, Dos, Amigos, Cerrar, Juntos" id="1640" name="Google Shape;1640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5104" y="4985164"/>
            <a:ext cx="2228896" cy="195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41"/>
          <p:cNvSpPr/>
          <p:nvPr/>
        </p:nvSpPr>
        <p:spPr>
          <a:xfrm>
            <a:off x="251520" y="252413"/>
            <a:ext cx="8316218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600"/>
              <a:buFont typeface="Arial"/>
              <a:buNone/>
            </a:pPr>
            <a:r>
              <a:rPr b="1" lang="es-ES" sz="2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ESTRATEGIAS CONJUNTAS (FAMILIA Y CENTRO):</a:t>
            </a:r>
            <a:endParaRPr/>
          </a:p>
        </p:txBody>
      </p:sp>
      <p:sp>
        <p:nvSpPr>
          <p:cNvPr id="1646" name="Google Shape;1646;p141"/>
          <p:cNvSpPr txBox="1"/>
          <p:nvPr/>
        </p:nvSpPr>
        <p:spPr>
          <a:xfrm>
            <a:off x="457200" y="1277939"/>
            <a:ext cx="5559287" cy="550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1. LA IMPORTANCIA DE LA AGENDA: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7" name="Google Shape;1647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0" y="2016125"/>
            <a:ext cx="6313488" cy="4322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2" name="Google Shape;1652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963" y="1936750"/>
            <a:ext cx="3171825" cy="45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3" name="Google Shape;1653;p142"/>
          <p:cNvSpPr txBox="1"/>
          <p:nvPr/>
        </p:nvSpPr>
        <p:spPr>
          <a:xfrm>
            <a:off x="4319588" y="2151063"/>
            <a:ext cx="4248150" cy="2447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Establecer una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agenda de ida y vuelta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donde recoja las tarea y una breve descripción de cómo ha ido el día.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También podemos ayudarnos de soportes digitales.</a:t>
            </a:r>
            <a:endParaRPr/>
          </a:p>
        </p:txBody>
      </p:sp>
      <p:sp>
        <p:nvSpPr>
          <p:cNvPr id="1654" name="Google Shape;1654;p142"/>
          <p:cNvSpPr txBox="1"/>
          <p:nvPr/>
        </p:nvSpPr>
        <p:spPr>
          <a:xfrm>
            <a:off x="457200" y="1277939"/>
            <a:ext cx="5559287" cy="550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1. LA IMPORTANCIA DE LA AGENDA: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142"/>
          <p:cNvSpPr/>
          <p:nvPr/>
        </p:nvSpPr>
        <p:spPr>
          <a:xfrm>
            <a:off x="251520" y="252413"/>
            <a:ext cx="8316218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600"/>
              <a:buFont typeface="Arial"/>
              <a:buNone/>
            </a:pPr>
            <a:r>
              <a:rPr b="1" lang="es-ES" sz="2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ESTRATEGIAS CONJUNTAS (FAMILIA Y CENTRO):</a:t>
            </a:r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143"/>
          <p:cNvSpPr txBox="1"/>
          <p:nvPr/>
        </p:nvSpPr>
        <p:spPr>
          <a:xfrm>
            <a:off x="457200" y="1277939"/>
            <a:ext cx="5559287" cy="550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2. AYUDA AL ESTUDIO </a:t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143"/>
          <p:cNvSpPr txBox="1"/>
          <p:nvPr/>
        </p:nvSpPr>
        <p:spPr>
          <a:xfrm>
            <a:off x="457200" y="1719262"/>
            <a:ext cx="5256212" cy="488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Establecer un calendario de tareas: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Mantener una situación estructurada en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casa.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calendario </a:t>
            </a:r>
            <a:r>
              <a:rPr b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indicará en cada momento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las diversas actividades a realizar en casa:</a:t>
            </a:r>
            <a:endParaRPr/>
          </a:p>
          <a:p>
            <a:pPr indent="-228600" lvl="2" marL="11430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	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comer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28600" lvl="3" marL="1600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lavarse los dientes </a:t>
            </a:r>
            <a:endParaRPr/>
          </a:p>
          <a:p>
            <a:pPr indent="-228600" lvl="3" marL="1600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hacer deberes </a:t>
            </a:r>
            <a:endParaRPr/>
          </a:p>
          <a:p>
            <a:pPr indent="-228600" lvl="3" marL="1600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descansar </a:t>
            </a:r>
            <a:endParaRPr/>
          </a:p>
          <a:p>
            <a:pPr indent="-228600" lvl="3" marL="1600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merendar </a:t>
            </a:r>
            <a:endParaRPr/>
          </a:p>
          <a:p>
            <a:pPr indent="-228600" lvl="3" marL="1600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jugar </a:t>
            </a:r>
            <a:endParaRPr/>
          </a:p>
          <a:p>
            <a:pPr indent="-228600" lvl="3" marL="1600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estudiar </a:t>
            </a:r>
            <a:endParaRPr/>
          </a:p>
          <a:p>
            <a:pPr indent="-228600" lvl="3" marL="1600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 la TV </a:t>
            </a:r>
            <a:endParaRPr/>
          </a:p>
          <a:p>
            <a:pPr indent="-228600" lvl="3" marL="1600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ducharse</a:t>
            </a:r>
            <a:endParaRPr/>
          </a:p>
          <a:p>
            <a:pPr indent="-228600" lvl="3" marL="1600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ponerse el pijama </a:t>
            </a:r>
            <a:endParaRPr/>
          </a:p>
          <a:p>
            <a:pPr indent="-228600" lvl="3" marL="160020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cenar, etc.</a:t>
            </a:r>
            <a:endParaRPr/>
          </a:p>
        </p:txBody>
      </p:sp>
      <p:pic>
        <p:nvPicPr>
          <p:cNvPr id="1662" name="Google Shape;1662;p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7125" y="1276350"/>
            <a:ext cx="2505075" cy="232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91250" y="3959225"/>
            <a:ext cx="2381250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4" name="Google Shape;1664;p143"/>
          <p:cNvSpPr/>
          <p:nvPr/>
        </p:nvSpPr>
        <p:spPr>
          <a:xfrm>
            <a:off x="251520" y="252413"/>
            <a:ext cx="8316218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600"/>
              <a:buFont typeface="Arial"/>
              <a:buNone/>
            </a:pPr>
            <a:r>
              <a:rPr b="1" lang="es-ES" sz="2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ESTRATEGIAS CONJUNTAS (FAMILIA Y CENTRO):</a:t>
            </a:r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44"/>
          <p:cNvSpPr txBox="1"/>
          <p:nvPr/>
        </p:nvSpPr>
        <p:spPr>
          <a:xfrm>
            <a:off x="457200" y="1277939"/>
            <a:ext cx="5559287" cy="550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2. AYUDA AL ESTUDIO </a:t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144"/>
          <p:cNvSpPr txBox="1"/>
          <p:nvPr/>
        </p:nvSpPr>
        <p:spPr>
          <a:xfrm>
            <a:off x="700088" y="1722991"/>
            <a:ext cx="5444089" cy="4664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Establecer un ambiente de estudio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libre de ruidos o interrupciones.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Organización del material.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Pactar y establecer una rutina diaria de estudio: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establecer horarios de trabajo y de descanso. Pactar privilegios. Se debe implicar al niño/a en este proceso y tratar de que el horario sea más o menos fijo, contando siempre con un tiempo para imprevistos.</a:t>
            </a:r>
            <a:endParaRPr/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Char char="•"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Empezar todos los días a una hora regular y en un horario continuo. </a:t>
            </a:r>
            <a:endParaRPr/>
          </a:p>
          <a:p>
            <a:pPr indent="-215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1" name="Google Shape;1671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3690" y="2835966"/>
            <a:ext cx="2724150" cy="21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2" name="Google Shape;1672;p144"/>
          <p:cNvSpPr/>
          <p:nvPr/>
        </p:nvSpPr>
        <p:spPr>
          <a:xfrm>
            <a:off x="251520" y="252413"/>
            <a:ext cx="8316218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600"/>
              <a:buFont typeface="Arial"/>
              <a:buNone/>
            </a:pPr>
            <a:r>
              <a:rPr b="1" lang="es-ES" sz="2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ESTRATEGIAS CONJUNTAS (FAMILIA Y CENTRO):</a:t>
            </a:r>
            <a:endParaRPr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145"/>
          <p:cNvSpPr/>
          <p:nvPr/>
        </p:nvSpPr>
        <p:spPr>
          <a:xfrm>
            <a:off x="440634" y="1668980"/>
            <a:ext cx="8262731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Char char="•"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descansos deben estar entre los 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5 y 20 minutos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no más.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Char char="•"/>
            </a:pP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El horario de estudio debe organizarse en función de la dificultad de las asignaturas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Char char="•"/>
            </a:pP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Actuar de guía externa: 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ayudar a organizar y planificar el estudio diario.</a:t>
            </a:r>
            <a:endParaRPr/>
          </a:p>
          <a:p>
            <a:pPr indent="-171450" lvl="0" marL="28575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Char char="•"/>
            </a:pP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Antes de ponerse a estudiar:</a:t>
            </a:r>
            <a:endParaRPr/>
          </a:p>
          <a:p>
            <a:pPr indent="-285750" lvl="1" marL="7429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debe revisar la agenda con el niño/a asignatura por asignatura. Preguntando lo que han visto ese día (no sólo tener en cuenta los deberes). </a:t>
            </a:r>
            <a:endParaRPr/>
          </a:p>
          <a:p>
            <a:pPr indent="-285750" lvl="1" marL="7429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Organizar las tareas a realizar ese día y el tiempo que deben dedicar.</a:t>
            </a:r>
            <a:endParaRPr/>
          </a:p>
          <a:p>
            <a:pPr indent="-285750" lvl="1" marL="7429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Organizar el repaso de los contenidos vistos ese día en clase.</a:t>
            </a:r>
            <a:endParaRPr/>
          </a:p>
          <a:p>
            <a:pPr indent="-285750" lvl="1" marL="7429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Dividir las tareas: proporcionar los deberes divididos en pasos o sub-tareas.</a:t>
            </a:r>
            <a:endParaRPr/>
          </a:p>
          <a:p>
            <a:pPr indent="-285750" lvl="1" marL="74295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Instaurar aprendizaje en autoinstrucciones para realizar las tareas.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145"/>
          <p:cNvSpPr txBox="1"/>
          <p:nvPr/>
        </p:nvSpPr>
        <p:spPr>
          <a:xfrm>
            <a:off x="563216" y="1118118"/>
            <a:ext cx="5559287" cy="550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2. AYUDA AL ESTUDIO </a:t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145"/>
          <p:cNvSpPr/>
          <p:nvPr/>
        </p:nvSpPr>
        <p:spPr>
          <a:xfrm>
            <a:off x="251520" y="252413"/>
            <a:ext cx="8316218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600"/>
              <a:buFont typeface="Arial"/>
              <a:buNone/>
            </a:pPr>
            <a:r>
              <a:rPr b="1" lang="es-ES" sz="2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ESTRATEGIAS CONJUNTAS (FAMILIA Y CENTRO):</a:t>
            </a:r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146"/>
          <p:cNvSpPr txBox="1"/>
          <p:nvPr/>
        </p:nvSpPr>
        <p:spPr>
          <a:xfrm>
            <a:off x="563216" y="1118118"/>
            <a:ext cx="5559287" cy="550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2. AYUDA AL ESTUDIO </a:t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5" name="Google Shape;1685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869" y="2252145"/>
            <a:ext cx="2735262" cy="348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6" name="Google Shape;1686;p1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8040" y="2252145"/>
            <a:ext cx="2886075" cy="33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p146"/>
          <p:cNvSpPr/>
          <p:nvPr/>
        </p:nvSpPr>
        <p:spPr>
          <a:xfrm>
            <a:off x="251520" y="252413"/>
            <a:ext cx="8316218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600"/>
              <a:buFont typeface="Arial"/>
              <a:buNone/>
            </a:pPr>
            <a:r>
              <a:rPr b="1" lang="es-ES" sz="2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ESTRATEGIAS CONJUNTAS (FAMILIA Y CENTRO):</a:t>
            </a:r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147"/>
          <p:cNvSpPr/>
          <p:nvPr/>
        </p:nvSpPr>
        <p:spPr>
          <a:xfrm>
            <a:off x="809625" y="1997839"/>
            <a:ext cx="7308574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None/>
            </a:pP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-Hacer un listado de todos los trabajos a entregar y fechas de exámenes</a:t>
            </a: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Anotarlas en un calendario visible y organizar el trabajo en plazos.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None/>
            </a:pP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-Ayudarle a priorizar las actividades</a:t>
            </a:r>
            <a:r>
              <a:rPr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Ordenando lo que debe hacer según su importancia (ayudarle a reflexionar sobre la importancia de cada actividad).</a:t>
            </a:r>
            <a:endParaRPr/>
          </a:p>
        </p:txBody>
      </p:sp>
      <p:sp>
        <p:nvSpPr>
          <p:cNvPr id="1693" name="Google Shape;1693;p147"/>
          <p:cNvSpPr txBox="1"/>
          <p:nvPr/>
        </p:nvSpPr>
        <p:spPr>
          <a:xfrm>
            <a:off x="563216" y="1118118"/>
            <a:ext cx="5559287" cy="550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Arial"/>
              <a:buNone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2. AYUDA AL ESTUDIO </a:t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genda, Notebook, Libros, Cita, Estudiante, Escritorio" id="1694" name="Google Shape;1694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9105" y="4358023"/>
            <a:ext cx="3216842" cy="2144562"/>
          </a:xfrm>
          <a:prstGeom prst="rect">
            <a:avLst/>
          </a:prstGeom>
          <a:noFill/>
          <a:ln>
            <a:noFill/>
          </a:ln>
        </p:spPr>
      </p:pic>
      <p:sp>
        <p:nvSpPr>
          <p:cNvPr id="1695" name="Google Shape;1695;p147"/>
          <p:cNvSpPr/>
          <p:nvPr/>
        </p:nvSpPr>
        <p:spPr>
          <a:xfrm>
            <a:off x="809625" y="4176725"/>
            <a:ext cx="4572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Arial"/>
              <a:buNone/>
            </a:pP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- Revisar la agenda 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anotar positiva o negativamente en el Contrato según las indicaciones del profesorado.</a:t>
            </a:r>
            <a:endParaRPr/>
          </a:p>
        </p:txBody>
      </p:sp>
      <p:sp>
        <p:nvSpPr>
          <p:cNvPr id="1696" name="Google Shape;1696;p147"/>
          <p:cNvSpPr/>
          <p:nvPr/>
        </p:nvSpPr>
        <p:spPr>
          <a:xfrm>
            <a:off x="251520" y="252413"/>
            <a:ext cx="8316218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600"/>
              <a:buFont typeface="Arial"/>
              <a:buNone/>
            </a:pPr>
            <a:r>
              <a:rPr b="1" lang="es-ES" sz="2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ESTRATEGIAS CONJUNTAS (FAMILIA Y CENTRO):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5"/>
          <p:cNvSpPr txBox="1"/>
          <p:nvPr>
            <p:ph idx="4294967295" type="title"/>
          </p:nvPr>
        </p:nvSpPr>
        <p:spPr>
          <a:xfrm>
            <a:off x="539552" y="4293096"/>
            <a:ext cx="5184576" cy="1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Y ahora, ¿cómo lo aplicamos?</a:t>
            </a:r>
            <a:endParaRPr/>
          </a:p>
        </p:txBody>
      </p:sp>
      <p:pic>
        <p:nvPicPr>
          <p:cNvPr descr="Recortar las manos haciendo masa Foto gratis" id="498" name="Google Shape;49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9912" y="597847"/>
            <a:ext cx="4938991" cy="330057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499" name="Google Shape;499;p15"/>
          <p:cNvSpPr/>
          <p:nvPr/>
        </p:nvSpPr>
        <p:spPr>
          <a:xfrm>
            <a:off x="4146903" y="3559869"/>
            <a:ext cx="4572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href="https://www.freepik.es/fotos/comida"&gt;Foto de Comida creado por freepik - www.freepik.es&lt;/a&gt;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6"/>
          <p:cNvSpPr txBox="1"/>
          <p:nvPr>
            <p:ph idx="4294967295" type="title"/>
          </p:nvPr>
        </p:nvSpPr>
        <p:spPr>
          <a:xfrm>
            <a:off x="295198" y="1997763"/>
            <a:ext cx="8205737" cy="2736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investigación ha demostrado que la interacción entre el profesor y el alumno es más importante para el proceso de aprendizaje que los factores estructurales, como los materiales educativos y el tamaño de la clase. </a:t>
            </a:r>
            <a:b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-ES" sz="2000">
                <a:latin typeface="Arial"/>
                <a:ea typeface="Arial"/>
                <a:cs typeface="Arial"/>
                <a:sym typeface="Arial"/>
              </a:rPr>
            </a:br>
            <a:br>
              <a:rPr i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i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i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6"/>
          <p:cNvSpPr/>
          <p:nvPr/>
        </p:nvSpPr>
        <p:spPr>
          <a:xfrm>
            <a:off x="860425" y="476250"/>
            <a:ext cx="7416800" cy="583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PROPUESTAS PARA LA REFLEXIÓN</a:t>
            </a:r>
            <a:endParaRPr/>
          </a:p>
        </p:txBody>
      </p:sp>
      <p:sp>
        <p:nvSpPr>
          <p:cNvPr id="507" name="Google Shape;507;p16"/>
          <p:cNvSpPr txBox="1"/>
          <p:nvPr/>
        </p:nvSpPr>
        <p:spPr>
          <a:xfrm>
            <a:off x="323528" y="1801309"/>
            <a:ext cx="662473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1. La actitud influye en la motivación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6"/>
          <p:cNvSpPr txBox="1"/>
          <p:nvPr/>
        </p:nvSpPr>
        <p:spPr>
          <a:xfrm>
            <a:off x="2199928" y="5383808"/>
            <a:ext cx="6633120" cy="707886"/>
          </a:xfrm>
          <a:prstGeom prst="rect">
            <a:avLst/>
          </a:prstGeom>
          <a:solidFill>
            <a:srgbClr val="F07F09"/>
          </a:solidFill>
          <a:ln cap="flat" cmpd="sng" w="1905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Todo niño necesita un campeón</a:t>
            </a:r>
            <a:r>
              <a:rPr i="1"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(Rita Pierson</a:t>
            </a:r>
            <a:r>
              <a:rPr i="1"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TED Talks Education</a:t>
            </a:r>
            <a:r>
              <a:rPr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6"/>
          <p:cNvSpPr txBox="1"/>
          <p:nvPr/>
        </p:nvSpPr>
        <p:spPr>
          <a:xfrm>
            <a:off x="1043608" y="4380670"/>
            <a:ext cx="7789440" cy="707886"/>
          </a:xfrm>
          <a:prstGeom prst="rect">
            <a:avLst/>
          </a:prstGeom>
          <a:solidFill>
            <a:srgbClr val="F07F09"/>
          </a:solidFill>
          <a:ln cap="flat" cmpd="sng" w="1905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Los niños y las niñas no aprenden nada de lo que les enseñamos, nos aprenden a nosotros </a:t>
            </a:r>
            <a:r>
              <a:rPr i="1"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 Romera</a:t>
            </a:r>
            <a:r>
              <a:rPr i="1"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La escuela que quiero</a:t>
            </a:r>
            <a:r>
              <a:rPr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7"/>
          <p:cNvSpPr txBox="1"/>
          <p:nvPr>
            <p:ph idx="4294967295" type="title"/>
          </p:nvPr>
        </p:nvSpPr>
        <p:spPr>
          <a:xfrm>
            <a:off x="754119" y="2754858"/>
            <a:ext cx="8356103" cy="3710987"/>
          </a:xfrm>
          <a:prstGeom prst="rect">
            <a:avLst/>
          </a:prstGeom>
          <a:noFill/>
          <a:ln cap="flat" cmpd="sng" w="952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2100" u="sng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Es mucho más importante valorar el esfuerzo que el producto final</a:t>
            </a:r>
            <a:r>
              <a:rPr i="1" lang="es-ES" sz="21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br>
              <a:rPr lang="es-E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-ES" sz="2100">
                <a:latin typeface="Arial"/>
                <a:ea typeface="Arial"/>
                <a:cs typeface="Arial"/>
                <a:sym typeface="Arial"/>
              </a:rPr>
            </a:br>
            <a:r>
              <a:rPr lang="es-E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Nos centramos en el </a:t>
            </a:r>
            <a:r>
              <a:rPr lang="es-ES" sz="21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proceso de aprendizaje </a:t>
            </a:r>
            <a:r>
              <a:rPr lang="es-E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los niños, animando a esforzarse</a:t>
            </a:r>
            <a:r>
              <a:rPr lang="es-ES" sz="210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E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premiando a los que se esfuerzan mucho y valorando el trabajo cooperativo: </a:t>
            </a:r>
            <a:br>
              <a:rPr lang="es-ES" sz="2100">
                <a:latin typeface="Arial"/>
                <a:ea typeface="Arial"/>
                <a:cs typeface="Arial"/>
                <a:sym typeface="Arial"/>
              </a:rPr>
            </a:br>
            <a:r>
              <a:rPr lang="es-ES" sz="2100">
                <a:latin typeface="Arial"/>
                <a:ea typeface="Arial"/>
                <a:cs typeface="Arial"/>
                <a:sym typeface="Arial"/>
              </a:rPr>
              <a:t>	</a:t>
            </a:r>
            <a:br>
              <a:rPr lang="es-ES" sz="2100">
                <a:latin typeface="Arial"/>
                <a:ea typeface="Arial"/>
                <a:cs typeface="Arial"/>
                <a:sym typeface="Arial"/>
              </a:rPr>
            </a:br>
            <a:r>
              <a:rPr lang="es-E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“Estás muy concentrado, se nota que te estás esforzando mucho”.</a:t>
            </a:r>
            <a:br>
              <a:rPr lang="es-ES" sz="2100">
                <a:latin typeface="Arial"/>
                <a:ea typeface="Arial"/>
                <a:cs typeface="Arial"/>
                <a:sym typeface="Arial"/>
              </a:rPr>
            </a:br>
            <a:r>
              <a:rPr lang="es-E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“Te estás esforzando, vas a aprender un montón”.</a:t>
            </a:r>
            <a:br>
              <a:rPr lang="es-ES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100">
                <a:latin typeface="Arial"/>
                <a:ea typeface="Arial"/>
                <a:cs typeface="Arial"/>
                <a:sym typeface="Arial"/>
              </a:rPr>
              <a:t>“Vas genial, ¡ánimo que ya lo tienes!”</a:t>
            </a:r>
            <a:endParaRPr sz="2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7"/>
          <p:cNvSpPr/>
          <p:nvPr/>
        </p:nvSpPr>
        <p:spPr>
          <a:xfrm>
            <a:off x="860425" y="476250"/>
            <a:ext cx="7416800" cy="583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PROPUESTAS PARA LA REFLEXIÓN</a:t>
            </a:r>
            <a:endParaRPr/>
          </a:p>
        </p:txBody>
      </p:sp>
      <p:sp>
        <p:nvSpPr>
          <p:cNvPr id="517" name="Google Shape;517;p17"/>
          <p:cNvSpPr txBox="1"/>
          <p:nvPr/>
        </p:nvSpPr>
        <p:spPr>
          <a:xfrm>
            <a:off x="754119" y="1401624"/>
            <a:ext cx="489972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s-ES" sz="22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ES" sz="22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2. La valoración del esfuerzo</a:t>
            </a:r>
            <a:br>
              <a:rPr b="1" lang="es-ES" sz="22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</a:br>
            <a:endParaRPr sz="2200">
              <a:solidFill>
                <a:srgbClr val="F07F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iño y niña tirando de una cuerda y jugando tira y afloja en el parque Foto gratis" id="518" name="Google Shape;51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5590" y="960350"/>
            <a:ext cx="2482329" cy="1653564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17"/>
          <p:cNvSpPr/>
          <p:nvPr/>
        </p:nvSpPr>
        <p:spPr>
          <a:xfrm>
            <a:off x="6336254" y="2215676"/>
            <a:ext cx="25010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href="https://www.freepik.es/fotos/ninos"&gt;Foto de Niños creado por standret - www.freepik.es&lt;/a&gt;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/>
          <p:nvPr/>
        </p:nvSpPr>
        <p:spPr>
          <a:xfrm>
            <a:off x="827584" y="462277"/>
            <a:ext cx="7416800" cy="583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PROPUESTAS PARA LA REFLEXIÓN</a:t>
            </a:r>
            <a:endParaRPr/>
          </a:p>
        </p:txBody>
      </p:sp>
      <p:pic>
        <p:nvPicPr>
          <p:cNvPr descr="Niños en la clase con sus manos levantadas Foto gratis" id="526" name="Google Shape;52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2014" y="3068960"/>
            <a:ext cx="2410321" cy="160559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527" name="Google Shape;527;p18"/>
          <p:cNvSpPr/>
          <p:nvPr/>
        </p:nvSpPr>
        <p:spPr>
          <a:xfrm>
            <a:off x="6367079" y="4336003"/>
            <a:ext cx="260018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href="https://www.freepik.es/fotos/fondo"&gt;Foto de Fondo creado por pressfoto - www.freepik.es&lt;/a&gt;</a:t>
            </a:r>
            <a:endParaRPr/>
          </a:p>
        </p:txBody>
      </p:sp>
      <p:sp>
        <p:nvSpPr>
          <p:cNvPr id="528" name="Google Shape;528;p18"/>
          <p:cNvSpPr txBox="1"/>
          <p:nvPr/>
        </p:nvSpPr>
        <p:spPr>
          <a:xfrm>
            <a:off x="477844" y="1118952"/>
            <a:ext cx="5875881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3. Mantener a los niños implicados</a:t>
            </a:r>
            <a:br>
              <a:rPr b="1" lang="es-E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 los niños sienten que </a:t>
            </a:r>
            <a:r>
              <a:rPr lang="es-ES" sz="20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son útiles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que tienen responsabilidades, van a estar mucho más </a:t>
            </a:r>
            <a:r>
              <a:rPr lang="es-ES" sz="20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motivados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ayudaremos a la </a:t>
            </a:r>
            <a:r>
              <a:rPr lang="es-ES" sz="20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adquisición de autonomía.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07F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4. Utilizar incentivos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niños necesitan ciertas </a:t>
            </a:r>
            <a:r>
              <a:rPr lang="es-ES" sz="20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recompensas tangibles</a:t>
            </a:r>
            <a:r>
              <a:rPr b="1" lang="es-ES" sz="20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un buen resultado: pequeñas recompensas, en función de los logros</a:t>
            </a:r>
            <a:endParaRPr sz="1800">
              <a:solidFill>
                <a:srgbClr val="F07F0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9"/>
          <p:cNvSpPr txBox="1"/>
          <p:nvPr>
            <p:ph idx="4294967295" type="title"/>
          </p:nvPr>
        </p:nvSpPr>
        <p:spPr>
          <a:xfrm>
            <a:off x="4896148" y="2347109"/>
            <a:ext cx="4247852" cy="1006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¡Seamos creativos, seamos adultos sin vergüenzas!</a:t>
            </a:r>
            <a:endParaRPr/>
          </a:p>
        </p:txBody>
      </p:sp>
      <p:sp>
        <p:nvSpPr>
          <p:cNvPr id="535" name="Google Shape;535;p19"/>
          <p:cNvSpPr/>
          <p:nvPr/>
        </p:nvSpPr>
        <p:spPr>
          <a:xfrm>
            <a:off x="860425" y="476250"/>
            <a:ext cx="7416800" cy="583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PROPUESTAS PARA LA REFLEXIÓN</a:t>
            </a:r>
            <a:endParaRPr/>
          </a:p>
        </p:txBody>
      </p:sp>
      <p:sp>
        <p:nvSpPr>
          <p:cNvPr id="536" name="Google Shape;536;p19"/>
          <p:cNvSpPr txBox="1"/>
          <p:nvPr/>
        </p:nvSpPr>
        <p:spPr>
          <a:xfrm>
            <a:off x="209033" y="1170236"/>
            <a:ext cx="590445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5. En la variedad está el gusto</a:t>
            </a:r>
            <a:br>
              <a:rPr lang="es-E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niños se aburren fácilmente si no hay una estimulación adecuada en el aula.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9"/>
          <p:cNvSpPr/>
          <p:nvPr/>
        </p:nvSpPr>
        <p:spPr>
          <a:xfrm>
            <a:off x="209033" y="3212976"/>
            <a:ext cx="8280400" cy="1974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6. “¿Para qué me sirve esto?”</a:t>
            </a:r>
            <a:br>
              <a:rPr b="1" lang="es-E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Muchas veces perdemos motivación si no sabemos la utilidad en el mundo “real” de lo que estamos aprendiendo. Por eso es importante enfatizarlo.</a:t>
            </a:r>
            <a:endParaRPr/>
          </a:p>
        </p:txBody>
      </p:sp>
      <p:sp>
        <p:nvSpPr>
          <p:cNvPr id="538" name="Google Shape;538;p19"/>
          <p:cNvSpPr/>
          <p:nvPr/>
        </p:nvSpPr>
        <p:spPr>
          <a:xfrm>
            <a:off x="1976586" y="4998659"/>
            <a:ext cx="5184477" cy="1323439"/>
          </a:xfrm>
          <a:prstGeom prst="rect">
            <a:avLst/>
          </a:prstGeom>
          <a:noFill/>
          <a:ln cap="flat" cmpd="sng" w="952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Puedes crear un apartado en el comienzo de cada tema, en el que se expliquen las utilidades de aprenderlo y que sea lo más práctico posible.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ixel CÃ©lulas, Idea, VisualizaciÃ³n" id="539" name="Google Shape;539;p19"/>
          <p:cNvPicPr preferRelativeResize="0"/>
          <p:nvPr/>
        </p:nvPicPr>
        <p:blipFill rotWithShape="1">
          <a:blip r:embed="rId3">
            <a:alphaModFix/>
          </a:blip>
          <a:srcRect b="37205" l="61772" r="0" t="0"/>
          <a:stretch/>
        </p:blipFill>
        <p:spPr>
          <a:xfrm>
            <a:off x="7210050" y="4935254"/>
            <a:ext cx="1187624" cy="1504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2"/>
          <p:cNvGrpSpPr/>
          <p:nvPr/>
        </p:nvGrpSpPr>
        <p:grpSpPr>
          <a:xfrm>
            <a:off x="-3859114" y="1147930"/>
            <a:ext cx="12718431" cy="5414108"/>
            <a:chOff x="-4544915" y="-696894"/>
            <a:chExt cx="12718431" cy="5414108"/>
          </a:xfrm>
        </p:grpSpPr>
        <p:sp>
          <p:nvSpPr>
            <p:cNvPr id="304" name="Google Shape;304;p2"/>
            <p:cNvSpPr/>
            <p:nvPr/>
          </p:nvSpPr>
          <p:spPr>
            <a:xfrm>
              <a:off x="-4544915" y="-696894"/>
              <a:ext cx="5414108" cy="5414108"/>
            </a:xfrm>
            <a:prstGeom prst="blockArc">
              <a:avLst>
                <a:gd fmla="val 18900000" name="adj1"/>
                <a:gd fmla="val 2700000" name="adj2"/>
                <a:gd fmla="val 399" name="adj3"/>
              </a:avLst>
            </a:prstGeom>
            <a:noFill/>
            <a:ln cap="flat" cmpd="sng" w="12700">
              <a:solidFill>
                <a:srgbClr val="86B3A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559004" y="402031"/>
              <a:ext cx="7614512" cy="804063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97CB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"/>
            <p:cNvSpPr txBox="1"/>
            <p:nvPr/>
          </p:nvSpPr>
          <p:spPr>
            <a:xfrm>
              <a:off x="559004" y="402031"/>
              <a:ext cx="7614512" cy="8040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63822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4200"/>
                <a:buFont typeface="Arial"/>
                <a:buNone/>
              </a:pPr>
              <a:r>
                <a:rPr b="0" i="0" lang="es-ES" sz="4200" u="none" cap="none" strike="noStrike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Motivación en el TDAH</a:t>
              </a: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56464" y="301523"/>
              <a:ext cx="1005079" cy="10050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A9E1C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851281" y="1608127"/>
              <a:ext cx="7322235" cy="804063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97CB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"/>
            <p:cNvSpPr txBox="1"/>
            <p:nvPr/>
          </p:nvSpPr>
          <p:spPr>
            <a:xfrm>
              <a:off x="851281" y="1608127"/>
              <a:ext cx="7322235" cy="8040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63822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4200"/>
                <a:buFont typeface="Arial"/>
                <a:buNone/>
              </a:pPr>
              <a:r>
                <a:rPr b="0" i="0" lang="es-ES" sz="4200" u="none" cap="none" strike="noStrike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Manejo conductual</a:t>
              </a: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48741" y="1507619"/>
              <a:ext cx="1005079" cy="10050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A9E1C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59004" y="2814223"/>
              <a:ext cx="7614512" cy="804063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97CBB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"/>
            <p:cNvSpPr txBox="1"/>
            <p:nvPr/>
          </p:nvSpPr>
          <p:spPr>
            <a:xfrm>
              <a:off x="559004" y="2814223"/>
              <a:ext cx="7614512" cy="8040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6675" lIns="63822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4200"/>
                <a:buFont typeface="Arial"/>
                <a:buNone/>
              </a:pPr>
              <a:r>
                <a:rPr b="0" i="0" lang="es-ES" sz="4200" u="none" cap="none" strike="noStrike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Familia y TDAH</a:t>
              </a: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6464" y="2713715"/>
              <a:ext cx="1005079" cy="1005079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A9E1C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4" name="Google Shape;314;p2"/>
          <p:cNvSpPr txBox="1"/>
          <p:nvPr>
            <p:ph type="title"/>
          </p:nvPr>
        </p:nvSpPr>
        <p:spPr>
          <a:xfrm>
            <a:off x="251520" y="476672"/>
            <a:ext cx="8458199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5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Módulo IV: </a:t>
            </a: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Contenidos teóricos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ica en capa de superhéroe Foto gratis" id="545" name="Google Shape;545;p20"/>
          <p:cNvPicPr preferRelativeResize="0"/>
          <p:nvPr/>
        </p:nvPicPr>
        <p:blipFill rotWithShape="1">
          <a:blip r:embed="rId3">
            <a:alphaModFix/>
          </a:blip>
          <a:srcRect b="0" l="20972" r="0" t="0"/>
          <a:stretch/>
        </p:blipFill>
        <p:spPr>
          <a:xfrm>
            <a:off x="6399191" y="4941167"/>
            <a:ext cx="2679500" cy="177686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46" name="Google Shape;546;p20"/>
          <p:cNvSpPr/>
          <p:nvPr/>
        </p:nvSpPr>
        <p:spPr>
          <a:xfrm>
            <a:off x="251520" y="1350229"/>
            <a:ext cx="6624637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7. Valorar otras cualidades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b="1" lang="es-E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Menospreciar a los niños y asignarles  etiquetas como “lento”, “vago”, “tonto”, “desastre”… sólo destruye su motivación.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es-E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Evitamos descalificativos, juicios de valor y etiquetas negativas.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En su lugar, potenciamos sus virtudes,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habilidades y cualidades. </a:t>
            </a:r>
            <a:endParaRPr/>
          </a:p>
        </p:txBody>
      </p:sp>
      <p:sp>
        <p:nvSpPr>
          <p:cNvPr id="547" name="Google Shape;547;p20"/>
          <p:cNvSpPr/>
          <p:nvPr/>
        </p:nvSpPr>
        <p:spPr>
          <a:xfrm>
            <a:off x="860425" y="476250"/>
            <a:ext cx="7416800" cy="583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PROPUESTAS PARA LA REFLEXIÓN</a:t>
            </a:r>
            <a:endParaRPr/>
          </a:p>
        </p:txBody>
      </p:sp>
      <p:sp>
        <p:nvSpPr>
          <p:cNvPr id="548" name="Google Shape;548;p20"/>
          <p:cNvSpPr/>
          <p:nvPr/>
        </p:nvSpPr>
        <p:spPr>
          <a:xfrm>
            <a:off x="6399191" y="6379108"/>
            <a:ext cx="2596803" cy="336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href="https://www.freepik.es/fotos/verde"&gt;Foto de Verde creado por freepik - www.freepik.es&lt;/a&gt;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1"/>
          <p:cNvSpPr/>
          <p:nvPr/>
        </p:nvSpPr>
        <p:spPr>
          <a:xfrm>
            <a:off x="468313" y="1522413"/>
            <a:ext cx="6624637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07F09"/>
                </a:solidFill>
                <a:latin typeface="Calibri"/>
                <a:ea typeface="Calibri"/>
                <a:cs typeface="Calibri"/>
                <a:sym typeface="Calibri"/>
              </a:rPr>
              <a:t>8. Manejamos la ansiedad (los adultos también)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b="1"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muchos niños les cuesta permanecer motivados porque tienen una gran ansiedad, temen el fracaso y no alcanzar los resultados deseados.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Evitamos el contagio emocional y aprendemos a calmarnos solos.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07F09"/>
                </a:solidFill>
                <a:latin typeface="Calibri"/>
                <a:ea typeface="Calibri"/>
                <a:cs typeface="Calibri"/>
                <a:sym typeface="Calibri"/>
              </a:rPr>
              <a:t>	¿Sabemos detectar cuándo estamos ansiosos?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07F09"/>
                </a:solidFill>
                <a:latin typeface="Calibri"/>
                <a:ea typeface="Calibri"/>
                <a:cs typeface="Calibri"/>
                <a:sym typeface="Calibri"/>
              </a:rPr>
              <a:t>¿Sabemos disminuir la activación?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21"/>
          <p:cNvSpPr/>
          <p:nvPr/>
        </p:nvSpPr>
        <p:spPr>
          <a:xfrm>
            <a:off x="860425" y="476250"/>
            <a:ext cx="7416800" cy="583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PROPUESTAS PARA LA REFLEXIÓN</a:t>
            </a:r>
            <a:endParaRPr/>
          </a:p>
        </p:txBody>
      </p:sp>
      <p:pic>
        <p:nvPicPr>
          <p:cNvPr id="556" name="Google Shape;55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4248" y="3140968"/>
            <a:ext cx="2088232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2"/>
          <p:cNvSpPr txBox="1"/>
          <p:nvPr>
            <p:ph type="title"/>
          </p:nvPr>
        </p:nvSpPr>
        <p:spPr>
          <a:xfrm>
            <a:off x="487013" y="476672"/>
            <a:ext cx="7770813" cy="648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</a:rPr>
              <a:t>MOTIVAR AL ALUMNO PARA QUE TRABAJE</a:t>
            </a:r>
            <a:endParaRPr sz="2000">
              <a:solidFill>
                <a:srgbClr val="FF6600"/>
              </a:solidFill>
            </a:endParaRPr>
          </a:p>
        </p:txBody>
      </p:sp>
      <p:sp>
        <p:nvSpPr>
          <p:cNvPr id="564" name="Google Shape;564;p22"/>
          <p:cNvSpPr txBox="1"/>
          <p:nvPr>
            <p:ph idx="1" type="body"/>
          </p:nvPr>
        </p:nvSpPr>
        <p:spPr>
          <a:xfrm>
            <a:off x="487013" y="1556792"/>
            <a:ext cx="8228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11113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ES" sz="2400">
                <a:latin typeface="Arial"/>
                <a:ea typeface="Arial"/>
                <a:cs typeface="Arial"/>
                <a:sym typeface="Arial"/>
              </a:rPr>
              <a:t>A través de las tareas, los/as alumnos/as buscan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 satisfacer una serie de necesidades, que hay que ayudarles a conseguir: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Char char="▪"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Independencia: 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toma de sus propias decisiones.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Char char="▪"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Capacidad de resolución: 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comprobar que pueden hacer las cosas por si mismos de manera satisfactoria.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Char char="▪"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Sentido de pertenencia: 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formar parte de algo más grande.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Char char="▪"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Estimulación: 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encontrar placer con lo que se hace.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3"/>
          <p:cNvSpPr txBox="1"/>
          <p:nvPr/>
        </p:nvSpPr>
        <p:spPr>
          <a:xfrm>
            <a:off x="368300" y="1773238"/>
            <a:ext cx="8486775" cy="535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2200"/>
              <a:buFont typeface="Noto Sans Symbols"/>
              <a:buChar char="▪"/>
            </a:pPr>
            <a:r>
              <a:rPr b="1"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Técnicas de potenciación de la voluntad</a:t>
            </a:r>
            <a:r>
              <a:rPr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hacerlos conscientes de que pueden hacer cosas o conseguir objetivos que nunca se han propuesto        </a:t>
            </a:r>
            <a:r>
              <a:rPr lang="es-ES" sz="22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evitamos las profecías negativas, cambio de signo.</a:t>
            </a:r>
            <a:endParaRPr/>
          </a:p>
          <a:p>
            <a:pPr indent="-2032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2200"/>
              <a:buFont typeface="Noto Sans Symbols"/>
              <a:buNone/>
            </a:pPr>
            <a:r>
              <a:t/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2200"/>
              <a:buFont typeface="Noto Sans Symbols"/>
              <a:buChar char="▪"/>
            </a:pPr>
            <a:r>
              <a:rPr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Realizaremos </a:t>
            </a:r>
            <a:r>
              <a:rPr b="1"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listas individuales </a:t>
            </a:r>
            <a:r>
              <a:rPr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las que se planteen </a:t>
            </a:r>
            <a:r>
              <a:rPr b="1"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objetivos a corto plazo y alcanzable              </a:t>
            </a:r>
            <a:r>
              <a:rPr lang="es-ES" sz="22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concreción. </a:t>
            </a:r>
            <a:endParaRPr/>
          </a:p>
          <a:p>
            <a:pPr indent="-2032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2200"/>
              <a:buFont typeface="Noto Sans Symbols"/>
              <a:buNone/>
            </a:pPr>
            <a:r>
              <a:t/>
            </a:r>
            <a:endParaRPr b="1"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2200"/>
              <a:buFont typeface="Noto Sans Symbols"/>
              <a:buChar char="▪"/>
            </a:pPr>
            <a:r>
              <a:rPr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 motivarse a conseguir esos pequeños objetivos, para que se den cuenta de que </a:t>
            </a:r>
            <a:r>
              <a:rPr b="1"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pueden conseguirlo con esfuerzo y motivación</a:t>
            </a:r>
            <a:r>
              <a:rPr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Esto nos ayudará a que se apliquen más hacia el estudio, cuando se planteen un objetivo a alcanzar. </a:t>
            </a:r>
            <a:endParaRPr/>
          </a:p>
          <a:p>
            <a:pPr indent="-2032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2200"/>
              <a:buFont typeface="Noto Sans Symbols"/>
              <a:buNone/>
            </a:pPr>
            <a:r>
              <a:t/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2200"/>
              <a:buFont typeface="Noto Sans Symbols"/>
              <a:buNone/>
            </a:pPr>
            <a:r>
              <a:t/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2200"/>
              <a:buFont typeface="Noto Sans Symbols"/>
              <a:buNone/>
            </a:pPr>
            <a:r>
              <a:t/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2200"/>
              <a:buFont typeface="Noto Sans Symbols"/>
              <a:buNone/>
            </a:pPr>
            <a:r>
              <a:t/>
            </a:r>
            <a:endParaRPr sz="2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3"/>
          <p:cNvSpPr txBox="1"/>
          <p:nvPr/>
        </p:nvSpPr>
        <p:spPr>
          <a:xfrm>
            <a:off x="397852" y="630238"/>
            <a:ext cx="822801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MOTIVAR AL ALUMNO PARA QUE TRABAJE</a:t>
            </a:r>
            <a:endParaRPr sz="36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Verde, Hierba, Prato, Eco, EcolÃ³gico" id="573" name="Google Shape;57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746162">
            <a:off x="6226707" y="5164623"/>
            <a:ext cx="2627989" cy="2627989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23"/>
          <p:cNvSpPr/>
          <p:nvPr/>
        </p:nvSpPr>
        <p:spPr>
          <a:xfrm>
            <a:off x="4808552" y="2536530"/>
            <a:ext cx="771559" cy="18657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07F09"/>
          </a:solidFill>
          <a:ln cap="flat" cmpd="sng" w="952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3"/>
          <p:cNvSpPr/>
          <p:nvPr/>
        </p:nvSpPr>
        <p:spPr>
          <a:xfrm>
            <a:off x="5611829" y="3936037"/>
            <a:ext cx="771559" cy="18657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07F09"/>
          </a:solidFill>
          <a:ln cap="flat" cmpd="sng" w="952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4"/>
          <p:cNvSpPr txBox="1"/>
          <p:nvPr/>
        </p:nvSpPr>
        <p:spPr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MOTIVAR AL ALUMNO PARA QUE TRABAJE</a:t>
            </a:r>
            <a:endParaRPr sz="4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4"/>
          <p:cNvSpPr/>
          <p:nvPr/>
        </p:nvSpPr>
        <p:spPr>
          <a:xfrm>
            <a:off x="539750" y="1665288"/>
            <a:ext cx="8202613" cy="57626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Mejorar técnicas de estudio</a:t>
            </a:r>
            <a:endParaRPr/>
          </a:p>
        </p:txBody>
      </p:sp>
      <p:sp>
        <p:nvSpPr>
          <p:cNvPr id="583" name="Google Shape;583;p24"/>
          <p:cNvSpPr/>
          <p:nvPr/>
        </p:nvSpPr>
        <p:spPr>
          <a:xfrm>
            <a:off x="528638" y="2344738"/>
            <a:ext cx="8202612" cy="57626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Poco trabajo para casa </a:t>
            </a:r>
            <a:endParaRPr/>
          </a:p>
        </p:txBody>
      </p:sp>
      <p:sp>
        <p:nvSpPr>
          <p:cNvPr id="584" name="Google Shape;584;p24"/>
          <p:cNvSpPr/>
          <p:nvPr/>
        </p:nvSpPr>
        <p:spPr>
          <a:xfrm>
            <a:off x="531813" y="3024188"/>
            <a:ext cx="8199437" cy="57467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Listados de actividades </a:t>
            </a:r>
            <a:endParaRPr/>
          </a:p>
        </p:txBody>
      </p:sp>
      <p:sp>
        <p:nvSpPr>
          <p:cNvPr id="585" name="Google Shape;585;p24"/>
          <p:cNvSpPr/>
          <p:nvPr/>
        </p:nvSpPr>
        <p:spPr>
          <a:xfrm>
            <a:off x="531813" y="3702050"/>
            <a:ext cx="8202612" cy="57626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Potenciar sus talentos </a:t>
            </a:r>
            <a:endParaRPr/>
          </a:p>
        </p:txBody>
      </p:sp>
      <p:sp>
        <p:nvSpPr>
          <p:cNvPr id="586" name="Google Shape;586;p24"/>
          <p:cNvSpPr/>
          <p:nvPr/>
        </p:nvSpPr>
        <p:spPr>
          <a:xfrm>
            <a:off x="536575" y="4381500"/>
            <a:ext cx="8202613" cy="57626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Fomentar rutinas </a:t>
            </a:r>
            <a:endParaRPr/>
          </a:p>
        </p:txBody>
      </p:sp>
      <p:sp>
        <p:nvSpPr>
          <p:cNvPr id="587" name="Google Shape;587;p24"/>
          <p:cNvSpPr/>
          <p:nvPr/>
        </p:nvSpPr>
        <p:spPr>
          <a:xfrm>
            <a:off x="536575" y="5053013"/>
            <a:ext cx="8202613" cy="57626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Potenciar el deporte </a:t>
            </a:r>
            <a:endParaRPr/>
          </a:p>
        </p:txBody>
      </p:sp>
      <p:sp>
        <p:nvSpPr>
          <p:cNvPr id="588" name="Google Shape;588;p24"/>
          <p:cNvSpPr/>
          <p:nvPr/>
        </p:nvSpPr>
        <p:spPr>
          <a:xfrm>
            <a:off x="539750" y="5732463"/>
            <a:ext cx="8202613" cy="576262"/>
          </a:xfrm>
          <a:prstGeom prst="roundRect">
            <a:avLst>
              <a:gd fmla="val 16667" name="adj"/>
            </a:avLst>
          </a:prstGeom>
          <a:solidFill>
            <a:srgbClr val="F07F09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1"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Trabajar sus relaciones sociales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5"/>
          <p:cNvSpPr txBox="1"/>
          <p:nvPr/>
        </p:nvSpPr>
        <p:spPr>
          <a:xfrm>
            <a:off x="341556" y="495945"/>
            <a:ext cx="86868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general, las </a:t>
            </a:r>
            <a:r>
              <a:rPr b="1" lang="es-ES" sz="24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dificultades en las HHSS </a:t>
            </a: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los niños/as con TDAH son debidas a: </a:t>
            </a:r>
            <a:endParaRPr/>
          </a:p>
        </p:txBody>
      </p:sp>
      <p:sp>
        <p:nvSpPr>
          <p:cNvPr id="594" name="Google Shape;594;p25"/>
          <p:cNvSpPr/>
          <p:nvPr/>
        </p:nvSpPr>
        <p:spPr>
          <a:xfrm>
            <a:off x="1402102" y="1646740"/>
            <a:ext cx="3531127" cy="71309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impulsividad</a:t>
            </a:r>
            <a:endParaRPr/>
          </a:p>
        </p:txBody>
      </p:sp>
      <p:sp>
        <p:nvSpPr>
          <p:cNvPr id="595" name="Google Shape;595;p25"/>
          <p:cNvSpPr/>
          <p:nvPr/>
        </p:nvSpPr>
        <p:spPr>
          <a:xfrm>
            <a:off x="1390990" y="2470206"/>
            <a:ext cx="3531126" cy="71309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reclamo de atención social</a:t>
            </a:r>
            <a:endParaRPr/>
          </a:p>
        </p:txBody>
      </p:sp>
      <p:sp>
        <p:nvSpPr>
          <p:cNvPr id="596" name="Google Shape;596;p25"/>
          <p:cNvSpPr/>
          <p:nvPr/>
        </p:nvSpPr>
        <p:spPr>
          <a:xfrm>
            <a:off x="1394165" y="3293672"/>
            <a:ext cx="3529759" cy="71113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escaso conocimiento de uno mismo</a:t>
            </a:r>
            <a:endParaRPr/>
          </a:p>
        </p:txBody>
      </p:sp>
      <p:sp>
        <p:nvSpPr>
          <p:cNvPr id="597" name="Google Shape;597;p25"/>
          <p:cNvSpPr/>
          <p:nvPr/>
        </p:nvSpPr>
        <p:spPr>
          <a:xfrm>
            <a:off x="1394165" y="4115550"/>
            <a:ext cx="3531126" cy="71309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deficiente regulación emocional </a:t>
            </a:r>
            <a:endParaRPr/>
          </a:p>
        </p:txBody>
      </p:sp>
      <p:sp>
        <p:nvSpPr>
          <p:cNvPr id="598" name="Google Shape;598;p25"/>
          <p:cNvSpPr/>
          <p:nvPr/>
        </p:nvSpPr>
        <p:spPr>
          <a:xfrm>
            <a:off x="1398927" y="4939016"/>
            <a:ext cx="3531127" cy="71309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Mala lectura de las señales o de las situaciones sociales </a:t>
            </a:r>
            <a:endParaRPr/>
          </a:p>
        </p:txBody>
      </p:sp>
      <p:sp>
        <p:nvSpPr>
          <p:cNvPr id="599" name="Google Shape;599;p25"/>
          <p:cNvSpPr/>
          <p:nvPr/>
        </p:nvSpPr>
        <p:spPr>
          <a:xfrm>
            <a:off x="5083634" y="2447172"/>
            <a:ext cx="3531127" cy="71309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Pobre autoconcepto</a:t>
            </a:r>
            <a:endParaRPr/>
          </a:p>
        </p:txBody>
      </p:sp>
      <p:sp>
        <p:nvSpPr>
          <p:cNvPr id="600" name="Google Shape;600;p25"/>
          <p:cNvSpPr/>
          <p:nvPr/>
        </p:nvSpPr>
        <p:spPr>
          <a:xfrm>
            <a:off x="5083635" y="3291707"/>
            <a:ext cx="3531127" cy="71309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Dificultades para respetar promesas o secretos</a:t>
            </a:r>
            <a:endParaRPr/>
          </a:p>
        </p:txBody>
      </p:sp>
      <p:sp>
        <p:nvSpPr>
          <p:cNvPr id="601" name="Google Shape;601;p25"/>
          <p:cNvSpPr/>
          <p:nvPr/>
        </p:nvSpPr>
        <p:spPr>
          <a:xfrm>
            <a:off x="5083635" y="4152674"/>
            <a:ext cx="3531127" cy="71309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Dificultades para respetar las normas y los límites</a:t>
            </a:r>
            <a:endParaRPr/>
          </a:p>
        </p:txBody>
      </p:sp>
      <p:pic>
        <p:nvPicPr>
          <p:cNvPr descr="Niños con burbujas de chat Foto gratis" id="602" name="Google Shape;602;p25"/>
          <p:cNvPicPr preferRelativeResize="0"/>
          <p:nvPr/>
        </p:nvPicPr>
        <p:blipFill rotWithShape="1">
          <a:blip r:embed="rId3">
            <a:alphaModFix/>
          </a:blip>
          <a:srcRect b="41849" l="0" r="0" t="0"/>
          <a:stretch/>
        </p:blipFill>
        <p:spPr>
          <a:xfrm>
            <a:off x="5221567" y="5330158"/>
            <a:ext cx="3944291" cy="1527842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5"/>
          <p:cNvSpPr/>
          <p:nvPr/>
        </p:nvSpPr>
        <p:spPr>
          <a:xfrm>
            <a:off x="6077154" y="6664555"/>
            <a:ext cx="315009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href="https://www.freepik.es/fotos/ninos"&gt;Foto de Niños creado por freepik - www.freepik.es&lt;/a&gt;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6"/>
          <p:cNvSpPr txBox="1"/>
          <p:nvPr/>
        </p:nvSpPr>
        <p:spPr>
          <a:xfrm>
            <a:off x="323528" y="800194"/>
            <a:ext cx="8229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dificultades para relacionase suponen que: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6"/>
          <p:cNvSpPr/>
          <p:nvPr/>
        </p:nvSpPr>
        <p:spPr>
          <a:xfrm>
            <a:off x="935037" y="1773360"/>
            <a:ext cx="7273925" cy="103054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6035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Son invitados en menor medida a eventos sociales (cumples, acampadas, excursiones…)</a:t>
            </a:r>
            <a:endParaRPr/>
          </a:p>
        </p:txBody>
      </p:sp>
      <p:sp>
        <p:nvSpPr>
          <p:cNvPr id="610" name="Google Shape;610;p26"/>
          <p:cNvSpPr/>
          <p:nvPr/>
        </p:nvSpPr>
        <p:spPr>
          <a:xfrm>
            <a:off x="935036" y="2931372"/>
            <a:ext cx="7273925" cy="119699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6035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Participan menos en actividades extraescolares (problemas de comportamiento, falta de atención, rechazo de los iguales)</a:t>
            </a:r>
            <a:endParaRPr/>
          </a:p>
        </p:txBody>
      </p:sp>
      <p:sp>
        <p:nvSpPr>
          <p:cNvPr id="611" name="Google Shape;611;p26"/>
          <p:cNvSpPr/>
          <p:nvPr/>
        </p:nvSpPr>
        <p:spPr>
          <a:xfrm>
            <a:off x="948424" y="4227516"/>
            <a:ext cx="7273925" cy="103054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6035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Existe un mayor riesgo a ser víctimas de bullying o de acoso escolar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7"/>
          <p:cNvSpPr txBox="1"/>
          <p:nvPr/>
        </p:nvSpPr>
        <p:spPr>
          <a:xfrm>
            <a:off x="464620" y="1908860"/>
            <a:ext cx="807524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niñas y niños con TDAH tienen un </a:t>
            </a:r>
            <a:r>
              <a:rPr b="1" lang="es-ES" sz="24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desarrollo madurativo menor </a:t>
            </a: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de sus coetáneos, por lo que son más inocentes. Esto los convierte en </a:t>
            </a:r>
            <a:r>
              <a:rPr b="1" lang="es-ES" sz="24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blancos fáciles </a:t>
            </a: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ser objeto de pillerías y de burlas debido a su impulsividad. </a:t>
            </a:r>
            <a:endParaRPr/>
          </a:p>
        </p:txBody>
      </p:sp>
      <p:sp>
        <p:nvSpPr>
          <p:cNvPr id="617" name="Google Shape;617;p27"/>
          <p:cNvSpPr txBox="1"/>
          <p:nvPr/>
        </p:nvSpPr>
        <p:spPr>
          <a:xfrm>
            <a:off x="380813" y="765860"/>
            <a:ext cx="822801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TDAH y DESARROLLO MADURATIVO</a:t>
            </a:r>
            <a:endParaRPr sz="4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8" name="Google Shape;618;p27"/>
          <p:cNvPicPr preferRelativeResize="0"/>
          <p:nvPr/>
        </p:nvPicPr>
        <p:blipFill rotWithShape="1">
          <a:blip r:embed="rId3">
            <a:alphaModFix/>
          </a:blip>
          <a:srcRect b="6151" l="14977" r="16185" t="27320"/>
          <a:stretch/>
        </p:blipFill>
        <p:spPr>
          <a:xfrm>
            <a:off x="3018655" y="4365104"/>
            <a:ext cx="2952328" cy="227899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27"/>
          <p:cNvSpPr/>
          <p:nvPr/>
        </p:nvSpPr>
        <p:spPr>
          <a:xfrm>
            <a:off x="3212297" y="6211719"/>
            <a:ext cx="275868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https://www.freepik.es/vector-premium/tres-chicos-pie-sobre-pilas-rompecabezas-diferente-altura-mirando-ventana-concepto-crecimiento-desarrollo-personal_9599250.htm#page=2&amp;query=diferentes+alturas&amp;position=16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8"/>
          <p:cNvSpPr txBox="1"/>
          <p:nvPr/>
        </p:nvSpPr>
        <p:spPr>
          <a:xfrm>
            <a:off x="380813" y="454035"/>
            <a:ext cx="8228013" cy="646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TDAH y DESARROLLO MADURATIVO</a:t>
            </a:r>
            <a:endParaRPr sz="4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28"/>
          <p:cNvSpPr/>
          <p:nvPr/>
        </p:nvSpPr>
        <p:spPr>
          <a:xfrm>
            <a:off x="380173" y="2062162"/>
            <a:ext cx="5382344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Trabajamos siempre el triángulo completo.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 más peligroso del acoso escolar es dejar sin intervención a </a:t>
            </a:r>
            <a:r>
              <a:rPr b="1"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observadores pasivos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 muy importante en el caso de los chavales con NEAE el haber explicado sus características al grupo (fomentamos la integración).</a:t>
            </a:r>
            <a:endParaRPr/>
          </a:p>
        </p:txBody>
      </p:sp>
      <p:sp>
        <p:nvSpPr>
          <p:cNvPr id="626" name="Google Shape;626;p28"/>
          <p:cNvSpPr txBox="1"/>
          <p:nvPr/>
        </p:nvSpPr>
        <p:spPr>
          <a:xfrm>
            <a:off x="380813" y="1430060"/>
            <a:ext cx="607107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El triángulo del acoso</a:t>
            </a:r>
            <a:endParaRPr/>
          </a:p>
        </p:txBody>
      </p:sp>
      <p:grpSp>
        <p:nvGrpSpPr>
          <p:cNvPr id="627" name="Google Shape;627;p28"/>
          <p:cNvGrpSpPr/>
          <p:nvPr/>
        </p:nvGrpSpPr>
        <p:grpSpPr>
          <a:xfrm>
            <a:off x="4494819" y="3094997"/>
            <a:ext cx="4572095" cy="3502694"/>
            <a:chOff x="0" y="242061"/>
            <a:chExt cx="4572095" cy="3502694"/>
          </a:xfrm>
        </p:grpSpPr>
        <p:sp>
          <p:nvSpPr>
            <p:cNvPr id="628" name="Google Shape;628;p28"/>
            <p:cNvSpPr/>
            <p:nvPr/>
          </p:nvSpPr>
          <p:spPr>
            <a:xfrm>
              <a:off x="702046" y="242061"/>
              <a:ext cx="3282053" cy="3502694"/>
            </a:xfrm>
            <a:prstGeom prst="triangle">
              <a:avLst>
                <a:gd fmla="val 50000" name="adj"/>
              </a:avLst>
            </a:prstGeom>
            <a:solidFill>
              <a:srgbClr val="F07F09"/>
            </a:solidFill>
            <a:ln cap="rnd" cmpd="sng" w="1905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2124945" y="349622"/>
              <a:ext cx="1798817" cy="676594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rnd" cmpd="sng" w="19050">
              <a:solidFill>
                <a:srgbClr val="F07F0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8"/>
            <p:cNvSpPr txBox="1"/>
            <p:nvPr/>
          </p:nvSpPr>
          <p:spPr>
            <a:xfrm>
              <a:off x="2157974" y="382651"/>
              <a:ext cx="1732759" cy="6105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Trebuchet MS"/>
                <a:buNone/>
              </a:pPr>
              <a:r>
                <a:rPr lang="es-ES" sz="2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Acosador</a:t>
              </a:r>
              <a:endParaRPr/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0" y="2749119"/>
              <a:ext cx="1611222" cy="82054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rnd" cmpd="sng" w="19050">
              <a:solidFill>
                <a:srgbClr val="F07F0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28"/>
            <p:cNvSpPr txBox="1"/>
            <p:nvPr/>
          </p:nvSpPr>
          <p:spPr>
            <a:xfrm>
              <a:off x="40055" y="2789174"/>
              <a:ext cx="1531112" cy="7404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Trebuchet MS"/>
                <a:buNone/>
              </a:pPr>
              <a:r>
                <a:rPr lang="es-ES" sz="20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Víctima</a:t>
              </a:r>
              <a:endParaRPr/>
            </a:p>
          </p:txBody>
        </p:sp>
        <p:sp>
          <p:nvSpPr>
            <p:cNvPr id="633" name="Google Shape;633;p28"/>
            <p:cNvSpPr/>
            <p:nvPr/>
          </p:nvSpPr>
          <p:spPr>
            <a:xfrm>
              <a:off x="3095624" y="2754020"/>
              <a:ext cx="1476471" cy="874654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rnd" cmpd="sng" w="19050">
              <a:solidFill>
                <a:srgbClr val="F07F0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28"/>
            <p:cNvSpPr txBox="1"/>
            <p:nvPr/>
          </p:nvSpPr>
          <p:spPr>
            <a:xfrm>
              <a:off x="3138321" y="2796717"/>
              <a:ext cx="1391077" cy="7892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</a:pPr>
              <a:r>
                <a:rPr lang="es-ES" sz="180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Observador pasivo</a:t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9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ORIENTACIÓN ACADÉMICA Y TDAH: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GESTIÓN DEL TALENTO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Análisis vocacional</a:t>
            </a:r>
            <a:endParaRPr sz="32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40" name="Google Shape;640;p29"/>
          <p:cNvGraphicFramePr/>
          <p:nvPr/>
        </p:nvGraphicFramePr>
        <p:xfrm>
          <a:off x="183809" y="177281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{BA025EEE-9BCA-4B0A-A260-6A4AA4FD031E}</a:tableStyleId>
              </a:tblPr>
              <a:tblGrid>
                <a:gridCol w="1540075"/>
                <a:gridCol w="1335925"/>
                <a:gridCol w="1395050"/>
                <a:gridCol w="1269225"/>
                <a:gridCol w="1440150"/>
                <a:gridCol w="1795900"/>
              </a:tblGrid>
              <a:tr h="1866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Interés por itinerarios académicos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Interés por profesiones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Habilidades y potencialidades (no necesaria relación con el trabajo)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Intereses, gustos y aficiones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Posibles carencias o puntos débiles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Influjos vocacionales (quién, cuándo)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</a:tr>
              <a:tr h="395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Sociales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E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Psicología, Fuerzas</a:t>
                      </a:r>
                      <a:r>
                        <a:rPr lang="es-ES" sz="1800"/>
                        <a:t> Armadas</a:t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E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Organización, curiosidad, empatía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E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Deportes, cine de animación, libros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E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Localización del</a:t>
                      </a:r>
                      <a:r>
                        <a:rPr lang="es-ES" sz="1800"/>
                        <a:t> centro de estudios, sensibilidad emocional</a:t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E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Al </a:t>
                      </a:r>
                      <a:r>
                        <a:rPr lang="es-ES" sz="1800"/>
                        <a:t>finalizar bachillerato -  </a:t>
                      </a:r>
                      <a:r>
                        <a:rPr lang="es-ES" sz="1800"/>
                        <a:t>Hermana: </a:t>
                      </a:r>
                      <a:r>
                        <a:rPr lang="es-ES" sz="1800"/>
                        <a:t>“estudia una carrera”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Familiares: “lo vas a pasar mal como psicólogo/a”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DE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"/>
          <p:cNvSpPr txBox="1"/>
          <p:nvPr>
            <p:ph idx="1" type="body"/>
          </p:nvPr>
        </p:nvSpPr>
        <p:spPr>
          <a:xfrm>
            <a:off x="683568" y="1700808"/>
            <a:ext cx="6202238" cy="410445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FF66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Noto Sans Symbols"/>
              <a:buChar char="▪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Objetivos.</a:t>
            </a:r>
            <a:endParaRPr/>
          </a:p>
          <a:p>
            <a:pPr indent="-457200" lvl="0" marL="457200" rtl="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Noto Sans Symbols"/>
              <a:buChar char="▪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Contenidos teóricos.</a:t>
            </a:r>
            <a:endParaRPr/>
          </a:p>
          <a:p>
            <a:pPr indent="-457200" lvl="0" marL="457200" rtl="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Noto Sans Symbols"/>
              <a:buChar char="▪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Casos prácticos.</a:t>
            </a:r>
            <a:endParaRPr/>
          </a:p>
          <a:p>
            <a:pPr indent="-457200" lvl="0" marL="457200" rtl="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Noto Sans Symbols"/>
              <a:buChar char="▪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Recursos y material complementario.</a:t>
            </a:r>
            <a:endParaRPr/>
          </a:p>
          <a:p>
            <a:pPr indent="-457200" lvl="0" marL="457200" rtl="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Noto Sans Symbols"/>
              <a:buChar char="▪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Conclusiones.</a:t>
            </a:r>
            <a:endParaRPr/>
          </a:p>
          <a:p>
            <a:pPr indent="-457200" lvl="0" marL="457200" rtl="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Noto Sans Symbols"/>
              <a:buChar char="▪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Referencias bibliográficas.</a:t>
            </a:r>
            <a:endParaRPr/>
          </a:p>
          <a:p>
            <a:pPr indent="-457200" lvl="0" marL="457200" rtl="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Noto Sans Symbols"/>
              <a:buChar char="▪"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ANEXO. </a:t>
            </a:r>
            <a:endParaRPr/>
          </a:p>
        </p:txBody>
      </p:sp>
      <p:sp>
        <p:nvSpPr>
          <p:cNvPr id="320" name="Google Shape;320;p3"/>
          <p:cNvSpPr txBox="1"/>
          <p:nvPr/>
        </p:nvSpPr>
        <p:spPr>
          <a:xfrm>
            <a:off x="-324544" y="450985"/>
            <a:ext cx="3958208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5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Índice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0"/>
          <p:cNvSpPr txBox="1"/>
          <p:nvPr>
            <p:ph type="title"/>
          </p:nvPr>
        </p:nvSpPr>
        <p:spPr>
          <a:xfrm>
            <a:off x="825394" y="476672"/>
            <a:ext cx="7493212" cy="642833"/>
          </a:xfrm>
          <a:prstGeom prst="rect">
            <a:avLst/>
          </a:prstGeom>
          <a:solidFill>
            <a:srgbClr val="F07F09"/>
          </a:solidFill>
          <a:ln cap="flat" cmpd="sng" w="1905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rmAutofit/>
          </a:bodyPr>
          <a:lstStyle/>
          <a:p>
            <a:pPr indent="0" lvl="0" marL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PERFILES HABITUALES EN ALUMNADO CON TDAH</a:t>
            </a:r>
            <a:endParaRPr/>
          </a:p>
        </p:txBody>
      </p:sp>
      <p:sp>
        <p:nvSpPr>
          <p:cNvPr id="646" name="Google Shape;646;p30"/>
          <p:cNvSpPr txBox="1"/>
          <p:nvPr>
            <p:ph idx="1" type="body"/>
          </p:nvPr>
        </p:nvSpPr>
        <p:spPr>
          <a:xfrm>
            <a:off x="539552" y="1700808"/>
            <a:ext cx="7779054" cy="4275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342900" lvl="0" marL="342900" rtl="0" algn="just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2400"/>
              <a:buFont typeface="Noto Sans Symbols"/>
              <a:buChar char="▪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Muy perdidos.</a:t>
            </a:r>
            <a:endParaRPr/>
          </a:p>
          <a:p>
            <a:pPr indent="-342900" lvl="0" marL="342900" rtl="0" algn="just">
              <a:lnSpc>
                <a:spcPct val="102000"/>
              </a:lnSpc>
              <a:spcBef>
                <a:spcPts val="1200"/>
              </a:spcBef>
              <a:spcAft>
                <a:spcPts val="0"/>
              </a:spcAft>
              <a:buClr>
                <a:srgbClr val="F07F09"/>
              </a:buClr>
              <a:buSzPts val="2400"/>
              <a:buFont typeface="Noto Sans Symbols"/>
              <a:buChar char="▪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Se dejan llevar por su </a:t>
            </a: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resistencia al esfuerzo mental 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sostenido (abandono de estudios, elección de itinerarios “fáciles”).</a:t>
            </a:r>
            <a:endParaRPr/>
          </a:p>
          <a:p>
            <a:pPr indent="-342900" lvl="0" marL="342900" rtl="0" algn="just">
              <a:lnSpc>
                <a:spcPct val="102000"/>
              </a:lnSpc>
              <a:spcBef>
                <a:spcPts val="1200"/>
              </a:spcBef>
              <a:spcAft>
                <a:spcPts val="0"/>
              </a:spcAft>
              <a:buClr>
                <a:srgbClr val="F07F09"/>
              </a:buClr>
              <a:buSzPts val="2400"/>
              <a:buFont typeface="Noto Sans Symbols"/>
              <a:buChar char="▪"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Confunden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 con frecuencia los </a:t>
            </a: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 con las futuras profesiones (futbolistas profesionales, </a:t>
            </a:r>
            <a:r>
              <a:rPr i="1" lang="es-ES" sz="2400">
                <a:latin typeface="Arial"/>
                <a:ea typeface="Arial"/>
                <a:cs typeface="Arial"/>
                <a:sym typeface="Arial"/>
              </a:rPr>
              <a:t>youtubers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…).</a:t>
            </a:r>
            <a:endParaRPr/>
          </a:p>
          <a:p>
            <a:pPr indent="-342900" lvl="0" marL="342900" rtl="0" algn="just">
              <a:lnSpc>
                <a:spcPct val="102000"/>
              </a:lnSpc>
              <a:spcBef>
                <a:spcPts val="1200"/>
              </a:spcBef>
              <a:spcAft>
                <a:spcPts val="0"/>
              </a:spcAft>
              <a:buClr>
                <a:srgbClr val="F07F09"/>
              </a:buClr>
              <a:buSzPts val="2400"/>
              <a:buFont typeface="Noto Sans Symbols"/>
              <a:buChar char="▪"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Influencias vocacionales de las familias</a:t>
            </a:r>
            <a:r>
              <a:rPr lang="es-ES" sz="2400">
                <a:latin typeface="Arial"/>
                <a:ea typeface="Arial"/>
                <a:cs typeface="Arial"/>
                <a:sym typeface="Arial"/>
              </a:rPr>
              <a:t>, tendencia a confundir el título de Bachillerato con un título profesionalizante.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1"/>
          <p:cNvPicPr preferRelativeResize="0"/>
          <p:nvPr/>
        </p:nvPicPr>
        <p:blipFill rotWithShape="1">
          <a:blip r:embed="rId3">
            <a:alphaModFix/>
          </a:blip>
          <a:srcRect b="16384" l="7745" r="29773" t="23387"/>
          <a:stretch/>
        </p:blipFill>
        <p:spPr>
          <a:xfrm>
            <a:off x="333991" y="1112090"/>
            <a:ext cx="8550242" cy="463382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1"/>
          <p:cNvSpPr txBox="1"/>
          <p:nvPr/>
        </p:nvSpPr>
        <p:spPr>
          <a:xfrm>
            <a:off x="323528" y="332656"/>
            <a:ext cx="6840760" cy="400110"/>
          </a:xfrm>
          <a:prstGeom prst="rect">
            <a:avLst/>
          </a:prstGeom>
          <a:solidFill>
            <a:srgbClr val="F07F09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 INTERÉS POR EL ÁMBITO SOCIAL-ASISTENCIAL: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32"/>
          <p:cNvPicPr preferRelativeResize="0"/>
          <p:nvPr/>
        </p:nvPicPr>
        <p:blipFill rotWithShape="1">
          <a:blip r:embed="rId3">
            <a:alphaModFix/>
          </a:blip>
          <a:srcRect b="6578" l="20863" r="21650" t="39816"/>
          <a:stretch/>
        </p:blipFill>
        <p:spPr>
          <a:xfrm>
            <a:off x="251520" y="1340768"/>
            <a:ext cx="8423642" cy="4416162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32"/>
          <p:cNvSpPr txBox="1"/>
          <p:nvPr/>
        </p:nvSpPr>
        <p:spPr>
          <a:xfrm>
            <a:off x="683568" y="233417"/>
            <a:ext cx="6552728" cy="598589"/>
          </a:xfrm>
          <a:prstGeom prst="rect">
            <a:avLst/>
          </a:prstGeom>
          <a:solidFill>
            <a:srgbClr val="F07F09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44000" lIns="91425" spcFirstLastPara="1" rIns="91425" wrap="square" tIns="144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FOMENTAR LA CURIOSIDAD Y LA INVESTIGACIÓN: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3"/>
          <p:cNvSpPr txBox="1"/>
          <p:nvPr>
            <p:ph idx="1" type="body"/>
          </p:nvPr>
        </p:nvSpPr>
        <p:spPr>
          <a:xfrm>
            <a:off x="457200" y="1557214"/>
            <a:ext cx="8228013" cy="43200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Char char="▪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Jorge es el mediano de 3 hermanos. Sus padres están divorciados y el contacto con su padre es inconstante y suele desestabilizarlo emocionalmente. Además de con su madre, Jorge cuenta con sus abuelos y tías maternas.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Char char="▪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Jorge recibe apoyo psicopedagógico y psicoterapia desde los 8 años tras haber recibido el diagnóstico de Altas Capacidades Intelectuales y TDAH de subtipo combinado.</a:t>
            </a:r>
            <a:endParaRPr/>
          </a:p>
          <a:p>
            <a:pPr indent="-3048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3"/>
          <p:cNvSpPr txBox="1"/>
          <p:nvPr/>
        </p:nvSpPr>
        <p:spPr>
          <a:xfrm>
            <a:off x="457200" y="476672"/>
            <a:ext cx="8675500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CASO PRÁCTICO: Jorge, 10 años.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4"/>
          <p:cNvSpPr txBox="1"/>
          <p:nvPr>
            <p:ph idx="1" type="body"/>
          </p:nvPr>
        </p:nvSpPr>
        <p:spPr>
          <a:xfrm>
            <a:off x="467544" y="692696"/>
            <a:ext cx="8228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200"/>
              <a:buFont typeface="Noto Sans Symbols"/>
              <a:buChar char="▪"/>
            </a:pPr>
            <a:r>
              <a:rPr lang="es-ES" sz="2200">
                <a:latin typeface="Arial"/>
                <a:ea typeface="Arial"/>
                <a:cs typeface="Arial"/>
                <a:sym typeface="Arial"/>
              </a:rPr>
              <a:t>Jorge presenta mucha desatención y algo de hiperactividad motora, que se concretan en dificultades con la lecto-escritura, que se vienen trabajando con él desde los 8 años. No está medicado, ya que hasta el momento presente no ha sido necesario.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200"/>
              <a:buFont typeface="Noto Sans Symbols"/>
              <a:buChar char="▪"/>
            </a:pPr>
            <a:r>
              <a:rPr lang="es-ES" sz="2200">
                <a:latin typeface="Arial"/>
                <a:ea typeface="Arial"/>
                <a:cs typeface="Arial"/>
                <a:sym typeface="Arial"/>
              </a:rPr>
              <a:t>Ha mejorado en el ritmo, pronunciación y comprensión lectora (que antes era vacilante y reduplicativa, de forma que la sílaba duplicada era un distractor para él). Sin embargo, a pesar de la mejora, su caligrafía todavía deja mucho que desear y la tutora le ha dicho a su madre que si no mejora la letra, es posible que no pase de curso.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5"/>
          <p:cNvSpPr txBox="1"/>
          <p:nvPr>
            <p:ph idx="1" type="body"/>
          </p:nvPr>
        </p:nvSpPr>
        <p:spPr>
          <a:xfrm>
            <a:off x="395536" y="548680"/>
            <a:ext cx="8228013" cy="43200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Char char="▪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Jorge está estresadísimo con el tema de la caligrafía, usando unas cantidades ingentes de Tippex  para que no se vean sus tachones y presenta un alto nivel de ansiedad. No da una con los márgenes.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Char char="▪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Verbaliza su frustración de forma constante, ya que se ha esforzado muchísimo por estudiar todos los días y practicar su lecto-escritura (1 vez a la semana en un gabinete especializado y dos veces por semana clases particulares), el resto de tardes estudia guiado por su abuela. </a:t>
            </a:r>
            <a:endParaRPr/>
          </a:p>
          <a:p>
            <a:pPr indent="-3048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6"/>
          <p:cNvSpPr txBox="1"/>
          <p:nvPr>
            <p:ph idx="1" type="body"/>
          </p:nvPr>
        </p:nvSpPr>
        <p:spPr>
          <a:xfrm>
            <a:off x="323528" y="620688"/>
            <a:ext cx="8228013" cy="592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Char char="▪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Además, ha comenzado a observar que sus notas no se modifican, aunque él se esfuerce mucho y presente constancia en estudiar y trabajar los contenidos escolares, y a compararse con sus compañeros/as. También ha comenzado a tartamudear en situaciones de ansiedad.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Char char="▪"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Se encuentra cognitivamente muy cansado, manifestando dolor de cabeza con frecuencia cuando termina las sesiones de trabajo psicopedagógico o psicoterapéutico. </a:t>
            </a:r>
            <a:endParaRPr/>
          </a:p>
          <a:p>
            <a:pPr indent="-342900" lvl="0" marL="342900" rtl="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7"/>
          <p:cNvSpPr txBox="1"/>
          <p:nvPr>
            <p:ph idx="1" type="subTitle"/>
          </p:nvPr>
        </p:nvSpPr>
        <p:spPr>
          <a:xfrm>
            <a:off x="467544" y="332656"/>
            <a:ext cx="8229240" cy="65253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PROPUESTA DE ABORDAJE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ts val="2000"/>
              <a:buFont typeface="Noto Sans Symbols"/>
              <a:buChar char="✔"/>
            </a:pP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Psicoterapia y recomendación de tratamiento farmacológico.</a:t>
            </a:r>
            <a:endParaRPr b="1" i="0" sz="2000" u="none" cap="none" strike="noStrik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ts val="2000"/>
              <a:buFont typeface="Noto Sans Symbols"/>
              <a:buChar char="✔"/>
            </a:pP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Mantenimiento de las medidas de atención a la diversidad como refuerzos en materias instrumentales, refuerzo en lectoescritura y comprensión lectora. </a:t>
            </a:r>
            <a:endParaRPr/>
          </a:p>
          <a:p>
            <a:pPr indent="-342900" lvl="0" marL="342900" marR="0" rtl="0" algn="just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ts val="2000"/>
              <a:buFont typeface="Noto Sans Symbols"/>
              <a:buChar char="✔"/>
            </a:pP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Aplicación de criterios de evaluación adaptados a la NEAE: libretas, exámenes, entregas de trabajos, desarrollo de actividades…</a:t>
            </a:r>
            <a:endParaRPr b="1" i="0" sz="2000" u="none" cap="none" strike="noStrik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07F09"/>
              </a:buClr>
              <a:buSzPts val="2000"/>
              <a:buFont typeface="Noto Sans Symbols"/>
              <a:buChar char="✔"/>
            </a:pP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Corrección de la disartria que ha presentado en los últimos meses, empeorando ante situaciones de estrés</a:t>
            </a:r>
            <a:r>
              <a:rPr b="0" i="0" lang="es-ES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2000"/>
              <a:buFont typeface="Noto Sans Symbols"/>
              <a:buChar char="✔"/>
            </a:pP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Trabajo en autoestima, autoconcepto, sintomatología ansiosa e integración en el aula</a:t>
            </a:r>
            <a:r>
              <a:rPr b="0" i="0" lang="es-ES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2000"/>
              <a:buFont typeface="Noto Sans Symbols"/>
              <a:buChar char="✔"/>
            </a:pP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Programa de reforzamiento</a:t>
            </a:r>
            <a:r>
              <a:rPr b="0" i="0" lang="es-ES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s-E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premiar el esfuerzo y sus talentos</a:t>
            </a:r>
            <a:r>
              <a:rPr b="0" i="0" lang="es-ES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1905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8"/>
          <p:cNvSpPr txBox="1"/>
          <p:nvPr>
            <p:ph idx="1" type="body"/>
          </p:nvPr>
        </p:nvSpPr>
        <p:spPr>
          <a:xfrm>
            <a:off x="457200" y="1556792"/>
            <a:ext cx="7931224" cy="4248472"/>
          </a:xfrm>
          <a:prstGeom prst="rect">
            <a:avLst/>
          </a:prstGeom>
          <a:noFill/>
          <a:ln cap="flat" cmpd="sng" w="952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latin typeface="Arial"/>
                <a:ea typeface="Arial"/>
                <a:cs typeface="Arial"/>
                <a:sym typeface="Arial"/>
              </a:rPr>
              <a:t>Maeyer, G. (2005). Juul. Ed.: lóguez.</a:t>
            </a:r>
            <a:endParaRPr/>
          </a:p>
          <a:p>
            <a:pPr indent="-457200" lvl="0" marL="457200" rtl="0" algn="l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latin typeface="Arial"/>
                <a:ea typeface="Arial"/>
                <a:cs typeface="Arial"/>
                <a:sym typeface="Arial"/>
              </a:rPr>
              <a:t>Furman, M. 2015. Preguntas para pensar, TEDxRiodelaPlataED. </a:t>
            </a:r>
            <a:endParaRPr/>
          </a:p>
          <a:p>
            <a:pPr indent="0" lvl="0" marL="0" rtl="0" algn="ctr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None/>
            </a:pPr>
            <a:r>
              <a:rPr lang="es-ES" sz="1800" u="sng">
                <a:latin typeface="Arial"/>
                <a:ea typeface="Arial"/>
                <a:cs typeface="Arial"/>
                <a:sym typeface="Arial"/>
              </a:rPr>
              <a:t>https://www.youtube.com/watch?v=LFB9WJeBCdA</a:t>
            </a:r>
            <a:endParaRPr/>
          </a:p>
          <a:p>
            <a:pPr indent="-457200" lvl="0" marL="457200" rtl="0" algn="l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latin typeface="Arial"/>
                <a:ea typeface="Arial"/>
                <a:cs typeface="Arial"/>
                <a:sym typeface="Arial"/>
              </a:rPr>
              <a:t>Pierson, R. Todo niño necesita um campeón, TED Talks Education.</a:t>
            </a:r>
            <a:endParaRPr/>
          </a:p>
          <a:p>
            <a:pPr indent="0" lvl="0" marL="0" rtl="0" algn="ctr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None/>
            </a:pPr>
            <a:r>
              <a:rPr lang="es-ES" sz="1800" u="sng">
                <a:latin typeface="Arial"/>
                <a:ea typeface="Arial"/>
                <a:cs typeface="Arial"/>
                <a:sym typeface="Arial"/>
              </a:rPr>
              <a:t>https://www.ted.com/talks/rita_pierson_every_kid_needs_a_champion?language=es</a:t>
            </a:r>
            <a:endParaRPr/>
          </a:p>
          <a:p>
            <a:pPr indent="-457200" lvl="0" marL="457200" rtl="0" algn="l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latin typeface="Arial"/>
                <a:ea typeface="Arial"/>
                <a:cs typeface="Arial"/>
                <a:sym typeface="Arial"/>
              </a:rPr>
              <a:t>Romera, M. (2019). </a:t>
            </a:r>
            <a:r>
              <a:rPr i="1" lang="es-ES" sz="1800">
                <a:latin typeface="Arial"/>
                <a:ea typeface="Arial"/>
                <a:cs typeface="Arial"/>
                <a:sym typeface="Arial"/>
              </a:rPr>
              <a:t>La escuela que quiero. En busca del sentido común: pedagogía de altura contada desde el suelo</a:t>
            </a:r>
            <a:r>
              <a:rPr lang="es-ES" sz="1800">
                <a:latin typeface="Arial"/>
                <a:ea typeface="Arial"/>
                <a:cs typeface="Arial"/>
                <a:sym typeface="Arial"/>
              </a:rPr>
              <a:t>.  Ed.: destino.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8"/>
          <p:cNvSpPr txBox="1"/>
          <p:nvPr/>
        </p:nvSpPr>
        <p:spPr>
          <a:xfrm>
            <a:off x="457200" y="548680"/>
            <a:ext cx="8675500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RECURSOS Y MATERIAL COMPLEMENTARIO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9"/>
          <p:cNvGrpSpPr/>
          <p:nvPr/>
        </p:nvGrpSpPr>
        <p:grpSpPr>
          <a:xfrm>
            <a:off x="457200" y="1822405"/>
            <a:ext cx="8228013" cy="3933268"/>
            <a:chOff x="0" y="121597"/>
            <a:chExt cx="8228013" cy="3933268"/>
          </a:xfrm>
        </p:grpSpPr>
        <p:sp>
          <p:nvSpPr>
            <p:cNvPr id="698" name="Google Shape;698;p39"/>
            <p:cNvSpPr/>
            <p:nvPr/>
          </p:nvSpPr>
          <p:spPr>
            <a:xfrm>
              <a:off x="0" y="121597"/>
              <a:ext cx="8228013" cy="1255409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39"/>
            <p:cNvSpPr txBox="1"/>
            <p:nvPr/>
          </p:nvSpPr>
          <p:spPr>
            <a:xfrm>
              <a:off x="61284" y="182881"/>
              <a:ext cx="8105445" cy="11328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Arial"/>
                <a:buNone/>
              </a:pPr>
              <a:r>
                <a:rPr lang="es-ES" sz="2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 motivación es la piedra angular en el aprendizaje del alumnado con TDAH. </a:t>
              </a: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0" y="1460527"/>
              <a:ext cx="8228013" cy="1255409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9"/>
            <p:cNvSpPr txBox="1"/>
            <p:nvPr/>
          </p:nvSpPr>
          <p:spPr>
            <a:xfrm>
              <a:off x="61284" y="1521811"/>
              <a:ext cx="8105445" cy="11328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Arial"/>
                <a:buNone/>
              </a:pPr>
              <a:r>
                <a:rPr lang="es-ES" sz="2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Las relaciones sociales positivas son factor protector en los trastornos mentales en la infancia y la adultez. </a:t>
              </a: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0" y="2799456"/>
              <a:ext cx="8228013" cy="1255409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9"/>
            <p:cNvSpPr txBox="1"/>
            <p:nvPr/>
          </p:nvSpPr>
          <p:spPr>
            <a:xfrm>
              <a:off x="61284" y="2860740"/>
              <a:ext cx="8105445" cy="11328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Arial"/>
                <a:buNone/>
              </a:pPr>
              <a:r>
                <a:rPr lang="es-ES" sz="2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 orientación vocacional resulta clave en el desarrollo integral del alumnado.</a:t>
              </a:r>
              <a:endParaRPr/>
            </a:p>
          </p:txBody>
        </p:sp>
      </p:grpSp>
      <p:sp>
        <p:nvSpPr>
          <p:cNvPr id="704" name="Google Shape;704;p39"/>
          <p:cNvSpPr txBox="1"/>
          <p:nvPr/>
        </p:nvSpPr>
        <p:spPr>
          <a:xfrm>
            <a:off x="457200" y="627458"/>
            <a:ext cx="8675500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CONCLUSIONES</a:t>
            </a:r>
            <a:endParaRPr b="1" sz="3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"/>
          <p:cNvSpPr txBox="1"/>
          <p:nvPr>
            <p:ph type="title"/>
          </p:nvPr>
        </p:nvSpPr>
        <p:spPr>
          <a:xfrm>
            <a:off x="323528" y="260648"/>
            <a:ext cx="6912768" cy="792088"/>
          </a:xfrm>
          <a:prstGeom prst="rect">
            <a:avLst/>
          </a:prstGeom>
          <a:solidFill>
            <a:srgbClr val="F07F09"/>
          </a:solidFill>
          <a:ln cap="flat" cmpd="sng" w="9525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Motivación en el TDAH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iño feliz con alas de cartón y frase inspiradora Foto gratis" id="327" name="Google Shape;3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3646" y="1628800"/>
            <a:ext cx="5962650" cy="3971925"/>
          </a:xfrm>
          <a:prstGeom prst="rect">
            <a:avLst/>
          </a:prstGeom>
          <a:noFill/>
          <a:ln cap="flat" cmpd="sng" w="2857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0"/>
          <p:cNvSpPr txBox="1"/>
          <p:nvPr/>
        </p:nvSpPr>
        <p:spPr>
          <a:xfrm>
            <a:off x="253918" y="528890"/>
            <a:ext cx="8675500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DESCANSIÑO</a:t>
            </a:r>
            <a:endParaRPr b="1" sz="36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0" name="Google Shape;710;p40"/>
          <p:cNvPicPr preferRelativeResize="0"/>
          <p:nvPr/>
        </p:nvPicPr>
        <p:blipFill rotWithShape="1">
          <a:blip r:embed="rId3">
            <a:alphaModFix/>
          </a:blip>
          <a:srcRect b="0" l="0" r="0" t="20747"/>
          <a:stretch/>
        </p:blipFill>
        <p:spPr>
          <a:xfrm>
            <a:off x="1818963" y="1618705"/>
            <a:ext cx="5545410" cy="4394941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40"/>
          <p:cNvSpPr/>
          <p:nvPr/>
        </p:nvSpPr>
        <p:spPr>
          <a:xfrm>
            <a:off x="2050957" y="5858089"/>
            <a:ext cx="457200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href="https://www.freepik.es/fotos/negocios"&gt;Foto de Negocios creado por rawpixel.com - www.freepik.es&lt;/a&gt;</a:t>
            </a:r>
            <a:endParaRPr/>
          </a:p>
        </p:txBody>
      </p:sp>
      <p:pic>
        <p:nvPicPr>
          <p:cNvPr id="712" name="Google Shape;712;p40"/>
          <p:cNvPicPr preferRelativeResize="0"/>
          <p:nvPr/>
        </p:nvPicPr>
        <p:blipFill rotWithShape="1">
          <a:blip r:embed="rId4">
            <a:alphaModFix/>
          </a:blip>
          <a:srcRect b="35509" l="0" r="65699" t="28261"/>
          <a:stretch/>
        </p:blipFill>
        <p:spPr>
          <a:xfrm rot="-626991">
            <a:off x="876391" y="405887"/>
            <a:ext cx="1158958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40"/>
          <p:cNvPicPr preferRelativeResize="0"/>
          <p:nvPr/>
        </p:nvPicPr>
        <p:blipFill rotWithShape="1">
          <a:blip r:embed="rId5">
            <a:alphaModFix/>
          </a:blip>
          <a:srcRect b="35509" l="0" r="65699" t="28261"/>
          <a:stretch/>
        </p:blipFill>
        <p:spPr>
          <a:xfrm flipH="1" rot="981065">
            <a:off x="7096020" y="457093"/>
            <a:ext cx="1214199" cy="122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1"/>
          <p:cNvSpPr txBox="1"/>
          <p:nvPr>
            <p:ph type="title"/>
          </p:nvPr>
        </p:nvSpPr>
        <p:spPr>
          <a:xfrm>
            <a:off x="323528" y="260648"/>
            <a:ext cx="6912768" cy="792088"/>
          </a:xfrm>
          <a:prstGeom prst="rect">
            <a:avLst/>
          </a:prstGeom>
          <a:solidFill>
            <a:srgbClr val="F07F09"/>
          </a:solidFill>
          <a:ln cap="flat" cmpd="sng" w="9525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Manejo Conductual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0" name="Google Shape;72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2244" y="1647850"/>
            <a:ext cx="5905454" cy="3933825"/>
          </a:xfrm>
          <a:prstGeom prst="rect">
            <a:avLst/>
          </a:prstGeom>
          <a:noFill/>
          <a:ln cap="flat" cmpd="sng" w="2857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42"/>
          <p:cNvSpPr txBox="1"/>
          <p:nvPr>
            <p:ph idx="1" type="body"/>
          </p:nvPr>
        </p:nvSpPr>
        <p:spPr>
          <a:xfrm>
            <a:off x="251520" y="1484784"/>
            <a:ext cx="8228013" cy="5040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Establecer normas y límites congruentes y concretos. 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Aprender herramientas básicas para la gestión del comportamiento. 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Corregir la conducta inadecuada en el aula de forma eficaz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Afrontar las conductas desafiantes de manera constructiva. 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Gestionar los conflictos desde el ámbito educativo: intervenciones de mejora de la convivencia escolar. 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Gestionar los descontroles emocionales desde la práctica. </a:t>
            </a:r>
            <a:endParaRPr/>
          </a:p>
          <a:p>
            <a:pPr indent="-330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42"/>
          <p:cNvSpPr txBox="1"/>
          <p:nvPr/>
        </p:nvSpPr>
        <p:spPr>
          <a:xfrm>
            <a:off x="-11689" y="188640"/>
            <a:ext cx="3958208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Objetivos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3"/>
          <p:cNvSpPr txBox="1"/>
          <p:nvPr>
            <p:ph type="title"/>
          </p:nvPr>
        </p:nvSpPr>
        <p:spPr>
          <a:xfrm>
            <a:off x="685798" y="332656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APOYO A LA FIJACIÓN DE PAUTAS Y NORMAS</a:t>
            </a:r>
            <a:endParaRPr/>
          </a:p>
        </p:txBody>
      </p:sp>
      <p:sp>
        <p:nvSpPr>
          <p:cNvPr id="733" name="Google Shape;733;p43"/>
          <p:cNvSpPr txBox="1"/>
          <p:nvPr>
            <p:ph idx="1" type="body"/>
          </p:nvPr>
        </p:nvSpPr>
        <p:spPr>
          <a:xfrm>
            <a:off x="457197" y="1769441"/>
            <a:ext cx="8228013" cy="295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1113" rtl="0" algn="just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Vosotros sois </a:t>
            </a: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expertos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comportamiento y aprendizaje. Conocéis cuales son las capacidades de los niños y niñas en las diversas etapas y sabéis por tanto qué esperar de ellos y cómo demandárselo. </a:t>
            </a:r>
            <a:endParaRPr/>
          </a:p>
          <a:p>
            <a:pPr indent="0" lvl="0" marL="11113" rtl="0" algn="just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113" rtl="0" algn="just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Tenemos que comprender que </a:t>
            </a: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podemos esperar lo mismo de las familias, 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cuyo conocimiento acerca de sus hijos, sus capacidades y conocimientos no son expertos sino </a:t>
            </a: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intuitivos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basados en la experiencia.</a:t>
            </a:r>
            <a:endParaRPr/>
          </a:p>
          <a:p>
            <a:pPr indent="0" lvl="0" marL="11113" rtl="0" algn="just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Las familias aplican frecuentemente las mismas pautas comunicativas y disciplinarias con todos sus hijos. En caso de que exista un TDAH, esto se convierte en un grave error, lo mismo que las comparaciones entre ellos.  </a:t>
            </a:r>
            <a:endParaRPr/>
          </a:p>
        </p:txBody>
      </p:sp>
      <p:pic>
        <p:nvPicPr>
          <p:cNvPr descr="Pixelchen, Pixel, Aprender, Lernszenario" id="734" name="Google Shape;73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1840" y="5540375"/>
            <a:ext cx="1882775" cy="131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4"/>
          <p:cNvSpPr/>
          <p:nvPr/>
        </p:nvSpPr>
        <p:spPr>
          <a:xfrm>
            <a:off x="457200" y="5589240"/>
            <a:ext cx="8315325" cy="69373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Fijarse cuando cumple las normas y </a:t>
            </a: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premiarle</a:t>
            </a:r>
            <a:r>
              <a:rPr b="1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</p:txBody>
      </p:sp>
      <p:sp>
        <p:nvSpPr>
          <p:cNvPr id="741" name="Google Shape;741;p44"/>
          <p:cNvSpPr/>
          <p:nvPr/>
        </p:nvSpPr>
        <p:spPr>
          <a:xfrm>
            <a:off x="457199" y="3489586"/>
            <a:ext cx="8315325" cy="1892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Dar las órdenes de manera adecuada: asegurándonos de que </a:t>
            </a: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nos están escuchando y atendiendo 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(no darlo por supuesto). </a:t>
            </a:r>
            <a:endParaRPr/>
          </a:p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Mirarle a los ojos y pedirle que repita lo que acabamos de decir. </a:t>
            </a:r>
            <a:endParaRPr/>
          </a:p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Después debemos darle un tiempo prudencial para que cumpla la orden. </a:t>
            </a:r>
            <a:endParaRPr/>
          </a:p>
        </p:txBody>
      </p:sp>
      <p:sp>
        <p:nvSpPr>
          <p:cNvPr id="742" name="Google Shape;742;p44"/>
          <p:cNvSpPr/>
          <p:nvPr/>
        </p:nvSpPr>
        <p:spPr>
          <a:xfrm>
            <a:off x="458788" y="1268760"/>
            <a:ext cx="8315325" cy="201347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normas tienen que ser </a:t>
            </a: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claras y concretas</a:t>
            </a:r>
            <a:r>
              <a:rPr b="1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Tienen que estar referidas a momentos determinados, espacios y 	personas concretas. </a:t>
            </a:r>
            <a:endParaRPr/>
          </a:p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</a:t>
            </a:r>
            <a:r>
              <a:rPr b="0" i="1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 adaptarse a su </a:t>
            </a:r>
            <a:r>
              <a:rPr b="1" i="1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edad y madurez</a:t>
            </a:r>
            <a:r>
              <a:rPr b="0" i="1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0" i="1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-Establecemos las </a:t>
            </a:r>
            <a:r>
              <a:rPr b="1" i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consecuencias</a:t>
            </a:r>
            <a:r>
              <a:rPr i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conducta desajustada en momentos en que </a:t>
            </a:r>
            <a:r>
              <a:rPr b="1" i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no haya conflicto</a:t>
            </a:r>
            <a:r>
              <a:rPr i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44"/>
          <p:cNvSpPr txBox="1"/>
          <p:nvPr>
            <p:ph type="title"/>
          </p:nvPr>
        </p:nvSpPr>
        <p:spPr>
          <a:xfrm>
            <a:off x="457199" y="133425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APOYO A LA FIJACIÓN DE PAUTAS Y NORMAS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zarra texturizada con tizas y borrador Foto gratis" id="749" name="Google Shape;749;p45"/>
          <p:cNvPicPr preferRelativeResize="0"/>
          <p:nvPr/>
        </p:nvPicPr>
        <p:blipFill rotWithShape="1">
          <a:blip r:embed="rId3">
            <a:alphaModFix/>
          </a:blip>
          <a:srcRect b="6577" l="4945" r="4361" t="6537"/>
          <a:stretch/>
        </p:blipFill>
        <p:spPr>
          <a:xfrm>
            <a:off x="506727" y="1268760"/>
            <a:ext cx="8241737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45"/>
          <p:cNvSpPr txBox="1"/>
          <p:nvPr>
            <p:ph type="title"/>
          </p:nvPr>
        </p:nvSpPr>
        <p:spPr>
          <a:xfrm>
            <a:off x="465138" y="116632"/>
            <a:ext cx="7770813" cy="1468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APOYO A LA FIJACIÓN DE PAUTAS Y NORMAS</a:t>
            </a:r>
            <a:endParaRPr/>
          </a:p>
        </p:txBody>
      </p:sp>
      <p:sp>
        <p:nvSpPr>
          <p:cNvPr id="751" name="Google Shape;751;p45"/>
          <p:cNvSpPr/>
          <p:nvPr/>
        </p:nvSpPr>
        <p:spPr>
          <a:xfrm>
            <a:off x="897185" y="4893592"/>
            <a:ext cx="7347223" cy="80191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Ignorar comportamientos desajustados leves.</a:t>
            </a:r>
            <a:endParaRPr b="1" i="0" sz="20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45"/>
          <p:cNvSpPr/>
          <p:nvPr/>
        </p:nvSpPr>
        <p:spPr>
          <a:xfrm>
            <a:off x="899591" y="3746550"/>
            <a:ext cx="7344817" cy="93101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Analizar y reflexionar sobre nuestras acciones, planteando comportamientos alternativos. </a:t>
            </a:r>
            <a:endParaRPr/>
          </a:p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45"/>
          <p:cNvSpPr/>
          <p:nvPr/>
        </p:nvSpPr>
        <p:spPr>
          <a:xfrm>
            <a:off x="897185" y="2628900"/>
            <a:ext cx="7347223" cy="800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Apoyarnos en el sí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 no decir tanto “no”,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formular en positivo.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45"/>
          <p:cNvSpPr/>
          <p:nvPr/>
        </p:nvSpPr>
        <p:spPr>
          <a:xfrm>
            <a:off x="897186" y="1520825"/>
            <a:ext cx="7347222" cy="7810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Tener </a:t>
            </a: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paciencia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tratar de no perder el tono tranquilo (les afectan mucho los gritos y nuestros enfados). 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zarra texturizada con tizas y borrador Foto gratis" id="760" name="Google Shape;760;p46"/>
          <p:cNvPicPr preferRelativeResize="0"/>
          <p:nvPr/>
        </p:nvPicPr>
        <p:blipFill rotWithShape="1">
          <a:blip r:embed="rId3">
            <a:alphaModFix/>
          </a:blip>
          <a:srcRect b="6577" l="4945" r="4361" t="6537"/>
          <a:stretch/>
        </p:blipFill>
        <p:spPr>
          <a:xfrm>
            <a:off x="457200" y="1412776"/>
            <a:ext cx="8221260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46"/>
          <p:cNvSpPr txBox="1"/>
          <p:nvPr>
            <p:ph idx="1" type="body"/>
          </p:nvPr>
        </p:nvSpPr>
        <p:spPr>
          <a:xfrm>
            <a:off x="457200" y="333375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HERRAMIENTAS BÁSICAS PARA EL CONTROL DEL COMPORTAMIENTO</a:t>
            </a:r>
            <a:endParaRPr/>
          </a:p>
          <a:p>
            <a:pPr indent="-342900" lvl="0" marL="34290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46"/>
          <p:cNvSpPr/>
          <p:nvPr/>
        </p:nvSpPr>
        <p:spPr>
          <a:xfrm>
            <a:off x="827085" y="3284910"/>
            <a:ext cx="7273925" cy="79216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603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9. Realizar tutorías individualizadas.</a:t>
            </a:r>
            <a:endParaRPr/>
          </a:p>
        </p:txBody>
      </p:sp>
      <p:sp>
        <p:nvSpPr>
          <p:cNvPr id="763" name="Google Shape;763;p46"/>
          <p:cNvSpPr/>
          <p:nvPr/>
        </p:nvSpPr>
        <p:spPr>
          <a:xfrm>
            <a:off x="827085" y="4463256"/>
            <a:ext cx="7273925" cy="112598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Hacer un frente común y llegar a un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acuerdo de mínimos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 todos los adultos para que no haya discrepancias en las normas. </a:t>
            </a:r>
            <a:endParaRPr b="1" sz="2000" u="sng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6"/>
          <p:cNvSpPr/>
          <p:nvPr/>
        </p:nvSpPr>
        <p:spPr>
          <a:xfrm>
            <a:off x="827088" y="1735338"/>
            <a:ext cx="7273921" cy="104559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CBEDD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8. Una vez llegados a la adolescencia, </a:t>
            </a: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negociar, (ej.</a:t>
            </a: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ontratos conductuales)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pero sin perder de vista los límites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las jerarquías.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7"/>
          <p:cNvSpPr txBox="1"/>
          <p:nvPr>
            <p:ph type="title"/>
          </p:nvPr>
        </p:nvSpPr>
        <p:spPr>
          <a:xfrm>
            <a:off x="457200" y="260648"/>
            <a:ext cx="8228013" cy="1141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CORREGIR LA CONDUCTA INADECUADA EN EL AULA</a:t>
            </a:r>
            <a:endParaRPr/>
          </a:p>
        </p:txBody>
      </p:sp>
      <p:sp>
        <p:nvSpPr>
          <p:cNvPr id="771" name="Google Shape;771;p47"/>
          <p:cNvSpPr txBox="1"/>
          <p:nvPr>
            <p:ph idx="1" type="body"/>
          </p:nvPr>
        </p:nvSpPr>
        <p:spPr>
          <a:xfrm>
            <a:off x="457200" y="1722438"/>
            <a:ext cx="8228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42900" lvl="0" marL="354013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Aprender a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identificar las señales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 anticipan comportamientos molestos:</a:t>
            </a:r>
            <a:r>
              <a:rPr lang="es-E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modificaciones en el tono de voz, inquietud motora, sensibilidad emocional, agitación…</a:t>
            </a:r>
            <a:endParaRPr/>
          </a:p>
          <a:p>
            <a:pPr indent="-342900" lvl="0" marL="354013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Aprovechar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momentos clave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la rutina diaria.</a:t>
            </a:r>
            <a:endParaRPr/>
          </a:p>
          <a:p>
            <a:pPr indent="-342900" lvl="0" marL="354013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Acordar con el alumno/a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una señal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 le ayude a reducir su conducta sin necesidad de llamarle la atención.</a:t>
            </a:r>
            <a:endParaRPr/>
          </a:p>
          <a:p>
            <a:pPr indent="-342900" lvl="0" marL="354013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Intervenir con el resto de compañeros: </a:t>
            </a:r>
            <a:r>
              <a:rPr b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85750" lvl="1" marL="754063" rtl="0" algn="just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Evitar que lo imiten o animen a realizar movimientos inadecuado.</a:t>
            </a:r>
            <a:endParaRPr/>
          </a:p>
        </p:txBody>
      </p:sp>
      <p:pic>
        <p:nvPicPr>
          <p:cNvPr descr="Entrenador, El Entrenador, Aprendizaje" id="772" name="Google Shape;77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" y="115888"/>
            <a:ext cx="1628775" cy="160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8"/>
          <p:cNvSpPr txBox="1"/>
          <p:nvPr>
            <p:ph type="title"/>
          </p:nvPr>
        </p:nvSpPr>
        <p:spPr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CORREGIR LA CONDUCTA INADECUADA EN EL AULA</a:t>
            </a:r>
            <a:endParaRPr/>
          </a:p>
        </p:txBody>
      </p:sp>
      <p:sp>
        <p:nvSpPr>
          <p:cNvPr id="779" name="Google Shape;779;p48"/>
          <p:cNvSpPr txBox="1"/>
          <p:nvPr>
            <p:ph idx="1" type="body"/>
          </p:nvPr>
        </p:nvSpPr>
        <p:spPr>
          <a:xfrm>
            <a:off x="425482" y="1772816"/>
            <a:ext cx="8034950" cy="2376264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42900" lvl="0" marL="354013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controlar la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inquietud corporal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indent="-342900" lvl="1" marL="811213" rtl="0" algn="just">
              <a:spcBef>
                <a:spcPts val="7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Medir cuánto tiempo puede permanecer trabajando de forma concentrada. </a:t>
            </a:r>
            <a:endParaRPr/>
          </a:p>
          <a:p>
            <a:pPr indent="-342900" lvl="1" marL="811213" rtl="0" algn="just">
              <a:spcBef>
                <a:spcPts val="7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Permitir</a:t>
            </a:r>
            <a:r>
              <a:rPr b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movimientos</a:t>
            </a:r>
            <a:r>
              <a:rPr b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corporales</a:t>
            </a:r>
            <a:r>
              <a:rPr b="1"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 no sean perturbadores para la actividad principal. </a:t>
            </a:r>
            <a:endParaRPr/>
          </a:p>
          <a:p>
            <a:pPr indent="-342900" lvl="1" marL="811213" rtl="0" algn="just">
              <a:spcBef>
                <a:spcPts val="7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Permitir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desplazamientos funcionales. </a:t>
            </a:r>
            <a:endParaRPr/>
          </a:p>
        </p:txBody>
      </p:sp>
      <p:pic>
        <p:nvPicPr>
          <p:cNvPr id="780" name="Google Shape;780;p48"/>
          <p:cNvPicPr preferRelativeResize="0"/>
          <p:nvPr/>
        </p:nvPicPr>
        <p:blipFill rotWithShape="1">
          <a:blip r:embed="rId3">
            <a:alphaModFix/>
          </a:blip>
          <a:srcRect b="7039" l="-813" r="0" t="19989"/>
          <a:stretch/>
        </p:blipFill>
        <p:spPr>
          <a:xfrm>
            <a:off x="2081051" y="4149080"/>
            <a:ext cx="4723811" cy="2402962"/>
          </a:xfrm>
          <a:prstGeom prst="rect">
            <a:avLst/>
          </a:prstGeom>
          <a:noFill/>
          <a:ln cap="flat" cmpd="sng" w="9525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49"/>
          <p:cNvPicPr preferRelativeResize="0"/>
          <p:nvPr/>
        </p:nvPicPr>
        <p:blipFill rotWithShape="1">
          <a:blip r:embed="rId3">
            <a:alphaModFix/>
          </a:blip>
          <a:srcRect b="2813" l="-1190" r="50000" t="2055"/>
          <a:stretch/>
        </p:blipFill>
        <p:spPr>
          <a:xfrm>
            <a:off x="0" y="1208816"/>
            <a:ext cx="3096344" cy="3804657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49"/>
          <p:cNvSpPr/>
          <p:nvPr/>
        </p:nvSpPr>
        <p:spPr>
          <a:xfrm>
            <a:off x="5436096" y="1381995"/>
            <a:ext cx="332343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1113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estado emocional negativo o ansioso también favorece la aparición de conductas disruptivas.</a:t>
            </a:r>
            <a:endParaRPr/>
          </a:p>
        </p:txBody>
      </p:sp>
      <p:pic>
        <p:nvPicPr>
          <p:cNvPr id="788" name="Google Shape;788;p49"/>
          <p:cNvPicPr preferRelativeResize="0"/>
          <p:nvPr/>
        </p:nvPicPr>
        <p:blipFill rotWithShape="1">
          <a:blip r:embed="rId4">
            <a:alphaModFix/>
          </a:blip>
          <a:srcRect b="2814" l="52141" r="0" t="3389"/>
          <a:stretch/>
        </p:blipFill>
        <p:spPr>
          <a:xfrm>
            <a:off x="2230908" y="2252448"/>
            <a:ext cx="2894839" cy="3751267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49"/>
          <p:cNvSpPr txBox="1"/>
          <p:nvPr>
            <p:ph type="title"/>
          </p:nvPr>
        </p:nvSpPr>
        <p:spPr>
          <a:xfrm>
            <a:off x="531522" y="179314"/>
            <a:ext cx="8228013" cy="1141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CORREGIR LA CONDUCTA INADECUADA EN EL AULA</a:t>
            </a:r>
            <a:endParaRPr/>
          </a:p>
        </p:txBody>
      </p:sp>
      <p:pic>
        <p:nvPicPr>
          <p:cNvPr id="790" name="Google Shape;790;p49"/>
          <p:cNvPicPr preferRelativeResize="0"/>
          <p:nvPr/>
        </p:nvPicPr>
        <p:blipFill rotWithShape="1">
          <a:blip r:embed="rId5">
            <a:alphaModFix/>
          </a:blip>
          <a:srcRect b="0" l="0" r="47700" t="0"/>
          <a:stretch/>
        </p:blipFill>
        <p:spPr>
          <a:xfrm>
            <a:off x="4249152" y="3111145"/>
            <a:ext cx="2987824" cy="3746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"/>
          <p:cNvSpPr txBox="1"/>
          <p:nvPr>
            <p:ph idx="1" type="body"/>
          </p:nvPr>
        </p:nvSpPr>
        <p:spPr>
          <a:xfrm>
            <a:off x="251520" y="1844824"/>
            <a:ext cx="8228013" cy="4464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Comprender el funcionamiento de la motivación en el alumnado con TDAH.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Incentivar de forma práctica la motivación del alumnado con TDAH. 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Reflexionar sobre la relación entre la motivación académica y el bienestar emocional y social. 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Enfocar la orientación académica en el TDAH desde la gestión efectiva del talento. </a:t>
            </a:r>
            <a:endParaRPr/>
          </a:p>
          <a:p>
            <a:pPr indent="-330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5"/>
          <p:cNvSpPr txBox="1"/>
          <p:nvPr/>
        </p:nvSpPr>
        <p:spPr>
          <a:xfrm>
            <a:off x="0" y="548680"/>
            <a:ext cx="3958208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44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Objetivos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50"/>
          <p:cNvSpPr txBox="1"/>
          <p:nvPr/>
        </p:nvSpPr>
        <p:spPr>
          <a:xfrm>
            <a:off x="179388" y="981075"/>
            <a:ext cx="8785225" cy="568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Times New Roman"/>
              <a:buNone/>
            </a:pPr>
            <a:r>
              <a:t/>
            </a:r>
            <a:endParaRPr b="0" i="0" sz="3400" u="none" cap="none" strike="noStrike">
              <a:solidFill>
                <a:srgbClr val="89898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98989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t/>
            </a:r>
            <a:endParaRPr b="0" i="0" sz="3200" u="none" cap="none" strike="noStrik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50"/>
          <p:cNvSpPr txBox="1"/>
          <p:nvPr/>
        </p:nvSpPr>
        <p:spPr>
          <a:xfrm>
            <a:off x="0" y="188913"/>
            <a:ext cx="8785225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DE INTERVENCIÓN ESPECÍFICAS</a:t>
            </a:r>
            <a:endParaRPr/>
          </a:p>
        </p:txBody>
      </p:sp>
      <p:grpSp>
        <p:nvGrpSpPr>
          <p:cNvPr id="798" name="Google Shape;798;p50"/>
          <p:cNvGrpSpPr/>
          <p:nvPr/>
        </p:nvGrpSpPr>
        <p:grpSpPr>
          <a:xfrm>
            <a:off x="146435" y="2768362"/>
            <a:ext cx="8851127" cy="2574425"/>
            <a:chOff x="2767" y="800883"/>
            <a:chExt cx="8851127" cy="2574425"/>
          </a:xfrm>
        </p:grpSpPr>
        <p:sp>
          <p:nvSpPr>
            <p:cNvPr id="799" name="Google Shape;799;p50"/>
            <p:cNvSpPr/>
            <p:nvPr/>
          </p:nvSpPr>
          <p:spPr>
            <a:xfrm>
              <a:off x="2767" y="800883"/>
              <a:ext cx="2698514" cy="1034479"/>
            </a:xfrm>
            <a:prstGeom prst="rect">
              <a:avLst/>
            </a:prstGeom>
            <a:solidFill>
              <a:srgbClr val="FF6600"/>
            </a:solidFill>
            <a:ln cap="flat" cmpd="sng" w="12700">
              <a:solidFill>
                <a:srgbClr val="F07F0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50"/>
            <p:cNvSpPr txBox="1"/>
            <p:nvPr/>
          </p:nvSpPr>
          <p:spPr>
            <a:xfrm>
              <a:off x="2767" y="800883"/>
              <a:ext cx="2698514" cy="1034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075" lIns="120900" spcFirstLastPara="1" rIns="120900" wrap="square" tIns="690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i="0" lang="es-ES" sz="1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Relajación y autocontrol:</a:t>
              </a:r>
              <a:endParaRPr b="1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50"/>
            <p:cNvSpPr/>
            <p:nvPr/>
          </p:nvSpPr>
          <p:spPr>
            <a:xfrm>
              <a:off x="2767" y="1835363"/>
              <a:ext cx="2698514" cy="1539945"/>
            </a:xfrm>
            <a:prstGeom prst="rect">
              <a:avLst/>
            </a:prstGeom>
            <a:solidFill>
              <a:srgbClr val="CAEBDD">
                <a:alpha val="89803"/>
              </a:srgbClr>
            </a:solidFill>
            <a:ln cap="flat" cmpd="sng" w="12700">
              <a:solidFill>
                <a:srgbClr val="CAEBDD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50"/>
            <p:cNvSpPr txBox="1"/>
            <p:nvPr/>
          </p:nvSpPr>
          <p:spPr>
            <a:xfrm>
              <a:off x="2767" y="1835363"/>
              <a:ext cx="2698514" cy="1539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6000" lIns="90675" spcFirstLastPara="1" rIns="120900" wrap="square" tIns="90675">
              <a:noAutofit/>
            </a:bodyPr>
            <a:lstStyle/>
            <a:p>
              <a:pPr indent="-171450" lvl="1" marL="17145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b="0" i="0" lang="es-ES" sz="1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Técnica de la Tortuga</a:t>
              </a:r>
              <a:endPara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just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b="0" i="0" lang="es-ES" sz="1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Soy un globo</a:t>
              </a:r>
              <a:endPara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just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b="0" i="0" lang="es-ES" sz="1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Demora forzada</a:t>
              </a:r>
              <a:endPara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just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b="0" i="0" lang="es-ES" sz="1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Autocontrol por medio del habla</a:t>
              </a:r>
              <a:endPara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50"/>
            <p:cNvSpPr/>
            <p:nvPr/>
          </p:nvSpPr>
          <p:spPr>
            <a:xfrm>
              <a:off x="3079074" y="800883"/>
              <a:ext cx="2698514" cy="1034479"/>
            </a:xfrm>
            <a:prstGeom prst="rect">
              <a:avLst/>
            </a:prstGeom>
            <a:solidFill>
              <a:srgbClr val="FF6600"/>
            </a:solidFill>
            <a:ln cap="flat" cmpd="sng" w="12700">
              <a:solidFill>
                <a:srgbClr val="F07F0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50"/>
            <p:cNvSpPr txBox="1"/>
            <p:nvPr/>
          </p:nvSpPr>
          <p:spPr>
            <a:xfrm>
              <a:off x="3079074" y="800883"/>
              <a:ext cx="2698514" cy="1034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075" lIns="120900" spcFirstLastPara="1" rIns="120900" wrap="square" tIns="690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i="0" lang="es-ES" sz="1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Debilitamiento  o eliminación de las conductas no deseadas:</a:t>
              </a:r>
              <a:endParaRPr b="1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50"/>
            <p:cNvSpPr/>
            <p:nvPr/>
          </p:nvSpPr>
          <p:spPr>
            <a:xfrm>
              <a:off x="3079074" y="1835363"/>
              <a:ext cx="2698514" cy="1539945"/>
            </a:xfrm>
            <a:prstGeom prst="rect">
              <a:avLst/>
            </a:prstGeom>
            <a:solidFill>
              <a:srgbClr val="CAEBDD">
                <a:alpha val="89803"/>
              </a:srgbClr>
            </a:solidFill>
            <a:ln cap="flat" cmpd="sng" w="12700">
              <a:solidFill>
                <a:srgbClr val="CAEBDD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50"/>
            <p:cNvSpPr txBox="1"/>
            <p:nvPr/>
          </p:nvSpPr>
          <p:spPr>
            <a:xfrm>
              <a:off x="3079074" y="1835363"/>
              <a:ext cx="2698514" cy="1539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6000" lIns="90675" spcFirstLastPara="1" rIns="120900" wrap="square" tIns="906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b="0" i="0" lang="es-ES" sz="1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Extinción</a:t>
              </a:r>
              <a:endPara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b="0" i="0" lang="es-ES" sz="1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Tiempo Fuera</a:t>
              </a:r>
              <a:endPara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50"/>
            <p:cNvSpPr/>
            <p:nvPr/>
          </p:nvSpPr>
          <p:spPr>
            <a:xfrm>
              <a:off x="6155380" y="800883"/>
              <a:ext cx="2698514" cy="1034479"/>
            </a:xfrm>
            <a:prstGeom prst="rect">
              <a:avLst/>
            </a:prstGeom>
            <a:solidFill>
              <a:srgbClr val="FF6600"/>
            </a:solidFill>
            <a:ln cap="flat" cmpd="sng" w="12700">
              <a:solidFill>
                <a:srgbClr val="F07F0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50"/>
            <p:cNvSpPr txBox="1"/>
            <p:nvPr/>
          </p:nvSpPr>
          <p:spPr>
            <a:xfrm>
              <a:off x="6155380" y="800883"/>
              <a:ext cx="2698514" cy="10344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075" lIns="120900" spcFirstLastPara="1" rIns="120900" wrap="square" tIns="690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i="0" lang="es-ES" sz="1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Fijación de las conductas deseadas:</a:t>
              </a:r>
              <a:endParaRPr b="1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50"/>
            <p:cNvSpPr/>
            <p:nvPr/>
          </p:nvSpPr>
          <p:spPr>
            <a:xfrm>
              <a:off x="6155380" y="1835363"/>
              <a:ext cx="2698514" cy="1539945"/>
            </a:xfrm>
            <a:prstGeom prst="rect">
              <a:avLst/>
            </a:prstGeom>
            <a:solidFill>
              <a:srgbClr val="CAEBDD">
                <a:alpha val="89803"/>
              </a:srgbClr>
            </a:solidFill>
            <a:ln cap="flat" cmpd="sng" w="12700">
              <a:solidFill>
                <a:srgbClr val="CAEBDD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50"/>
            <p:cNvSpPr txBox="1"/>
            <p:nvPr/>
          </p:nvSpPr>
          <p:spPr>
            <a:xfrm>
              <a:off x="6155380" y="1835363"/>
              <a:ext cx="2698514" cy="1539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6000" lIns="90675" spcFirstLastPara="1" rIns="120900" wrap="square" tIns="90675">
              <a:noAutofit/>
            </a:bodyPr>
            <a:lstStyle/>
            <a:p>
              <a:pPr indent="-171450" lvl="1" marL="17145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b="0" i="0" lang="es-ES" sz="1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Contrato de conducta</a:t>
              </a:r>
              <a:endPara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just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Char char="•"/>
              </a:pPr>
              <a:r>
                <a:rPr b="0" i="0" lang="es-ES" sz="1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Economía de fichas</a:t>
              </a:r>
              <a:endPara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1" name="Google Shape;811;p50"/>
          <p:cNvSpPr txBox="1"/>
          <p:nvPr/>
        </p:nvSpPr>
        <p:spPr>
          <a:xfrm>
            <a:off x="179388" y="981075"/>
            <a:ext cx="8281044" cy="119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s-ES" sz="1800" u="sng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Técnicas controladoras del comportamiento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objetivo fundamental de estas </a:t>
            </a: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técnicas de modificación de conducta 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es:</a:t>
            </a:r>
            <a:endParaRPr/>
          </a:p>
        </p:txBody>
      </p:sp>
      <p:sp>
        <p:nvSpPr>
          <p:cNvPr id="812" name="Google Shape;812;p50"/>
          <p:cNvSpPr/>
          <p:nvPr/>
        </p:nvSpPr>
        <p:spPr>
          <a:xfrm rot="-5400000">
            <a:off x="4163430" y="1209439"/>
            <a:ext cx="817140" cy="8856663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50"/>
          <p:cNvSpPr txBox="1"/>
          <p:nvPr/>
        </p:nvSpPr>
        <p:spPr>
          <a:xfrm>
            <a:off x="3635895" y="6125234"/>
            <a:ext cx="187220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ANEXO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8" name="Google Shape;818;p51"/>
          <p:cNvGraphicFramePr/>
          <p:nvPr/>
        </p:nvGraphicFramePr>
        <p:xfrm>
          <a:off x="251520" y="54868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{97CD2150-0330-4D6A-B0D3-75805073BDF7}</a:tableStyleId>
              </a:tblPr>
              <a:tblGrid>
                <a:gridCol w="3336025"/>
              </a:tblGrid>
              <a:tr h="576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TÉCNICA “PARAR”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07F09"/>
                    </a:solidFill>
                  </a:tcPr>
                </a:tc>
              </a:tr>
              <a:tr h="716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r>
                        <a:rPr lang="es-E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ararse físicamente.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11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s-E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nalizar quién habla, qué quiere, qué mensaje transmite, el formato y la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prosodia (tono).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852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r>
                        <a:rPr lang="es-E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azonar la conducta a emitir.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936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lang="es-E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ctuamos haciendo siempre los pasos previos.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011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r>
                        <a:rPr lang="es-E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epasamos y valoramos (ej. Las faltas en un examen o el comportamiento efectuado, para corregir conductas).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819" name="Google Shape;819;p51"/>
          <p:cNvGraphicFramePr/>
          <p:nvPr/>
        </p:nvGraphicFramePr>
        <p:xfrm>
          <a:off x="4067944" y="54868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{97CD2150-0330-4D6A-B0D3-75805073BDF7}</a:tableStyleId>
              </a:tblPr>
              <a:tblGrid>
                <a:gridCol w="3336025"/>
              </a:tblGrid>
              <a:tr h="579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SITUACIONES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07F09"/>
                    </a:solidFill>
                  </a:tcPr>
                </a:tc>
              </a:tr>
              <a:tr h="1441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1. Tienes que hacer un examen de mates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para el que has estudiado un montón.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441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2. Mamá (gritando): “Es la última vez que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te digo que te laves los dientes!!”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441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3. Compañer@ de clase: “¿Me has traído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la libreta que te presté la semana pasada?”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104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4. La abuela: “Cariño, hay pescado para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2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comer”.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52"/>
          <p:cNvSpPr txBox="1"/>
          <p:nvPr/>
        </p:nvSpPr>
        <p:spPr>
          <a:xfrm>
            <a:off x="179512" y="1515864"/>
            <a:ext cx="6694839" cy="5342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Adoptar una </a:t>
            </a:r>
            <a:r>
              <a:rPr b="1" i="0" lang="es-ES" sz="1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comunicación positiva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en la que se escuche al adolescente sin sermones.</a:t>
            </a:r>
            <a:endParaRPr/>
          </a:p>
          <a:p>
            <a:pPr indent="-1714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Evitar actitudes permisivas 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(falta de firmeza y constancia) y</a:t>
            </a: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dominantes</a:t>
            </a: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(promueven la hostilidad y el ambiente negativo), que son menos efectivas. </a:t>
            </a: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b="1" i="0" lang="es-ES" sz="1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Cambiar castigos por </a:t>
            </a:r>
            <a:r>
              <a:rPr b="1" i="0" lang="es-ES" sz="1800" u="sng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consecuencias lógicas y de aprendizaje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haciendo partícipe al alumno para que asuma su responsabilidad.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→Reparamos los daños físicos y/o emocionales causados.</a:t>
            </a:r>
            <a:endParaRPr b="1" i="0" sz="1800" u="none" cap="none" strike="noStrik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52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PARA COMBATIR LA HIPERACTIVIDAD E IMPULSIVIDAD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8" name="Google Shape;828;p52"/>
          <p:cNvPicPr preferRelativeResize="0"/>
          <p:nvPr/>
        </p:nvPicPr>
        <p:blipFill rotWithShape="1">
          <a:blip r:embed="rId3">
            <a:alphaModFix/>
          </a:blip>
          <a:srcRect b="4567" l="18601" r="16185" t="13655"/>
          <a:stretch/>
        </p:blipFill>
        <p:spPr>
          <a:xfrm>
            <a:off x="7133128" y="1901885"/>
            <a:ext cx="1901012" cy="158417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829" name="Google Shape;829;p52"/>
          <p:cNvSpPr/>
          <p:nvPr/>
        </p:nvSpPr>
        <p:spPr>
          <a:xfrm>
            <a:off x="7165741" y="3209062"/>
            <a:ext cx="214198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href="https://www.freepik.es/vectores/venta"&gt;Vector de Venta creado por rawpixel.com - www.freepik.es&lt;/a&gt;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53"/>
          <p:cNvSpPr txBox="1"/>
          <p:nvPr/>
        </p:nvSpPr>
        <p:spPr>
          <a:xfrm>
            <a:off x="395536" y="1772816"/>
            <a:ext cx="8424936" cy="5085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También deberemos ser justos, coherentes y sistemáticos en nuestra gestión del aula: </a:t>
            </a:r>
            <a:r>
              <a:rPr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sensibilidad ante la injusticia.</a:t>
            </a:r>
            <a:endParaRPr/>
          </a:p>
          <a:p>
            <a:pPr indent="-158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 conseguimos controlar la conducta de quien desafía, hemos de guardar un </a:t>
            </a:r>
            <a:r>
              <a:rPr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tiempo de prudencia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Aún mantiene un </a:t>
            </a:r>
            <a:r>
              <a:rPr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arousal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(nivel de alerta) </a:t>
            </a:r>
            <a:r>
              <a:rPr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alto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puede volver a saltar en cualquier momento. A su vez, tras un altercado, nosotros estamos también altamente activados y mostramos mayor probabilidad de emitir respuestas negativas. </a:t>
            </a:r>
            <a:endParaRPr/>
          </a:p>
          <a:p>
            <a:pPr indent="-1333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Noto Sans Symbols"/>
              <a:buNone/>
            </a:pPr>
            <a:r>
              <a:t/>
            </a:r>
            <a:endParaRPr b="1" i="1" sz="3200" u="sng" cap="none" strike="noStrik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Noto Sans Symbols"/>
              <a:buNone/>
            </a:pPr>
            <a:r>
              <a:t/>
            </a:r>
            <a:endParaRPr b="1" i="1" sz="3200" u="sng" cap="none" strike="noStrik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53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PARA COMBATIR LA HIPERACTIVIDAD E IMPULSIVIDAD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Google Shape;84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7960" y="1352441"/>
            <a:ext cx="2059375" cy="1542886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54"/>
          <p:cNvSpPr txBox="1"/>
          <p:nvPr>
            <p:ph idx="1" type="body"/>
          </p:nvPr>
        </p:nvSpPr>
        <p:spPr>
          <a:xfrm>
            <a:off x="311700" y="2418273"/>
            <a:ext cx="6595876" cy="3293244"/>
          </a:xfrm>
          <a:prstGeom prst="rect">
            <a:avLst/>
          </a:prstGeom>
          <a:noFill/>
          <a:ln cap="flat" cmpd="sng" w="9525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Episodios de explosión o estallido en el que el niño/a o adolescente no consigue regular de forma adecuada sus emociones ni su comportamiento, ni poner en práctica otras conductas alternativas.</a:t>
            </a:r>
            <a:endParaRPr/>
          </a:p>
          <a:p>
            <a:pPr indent="-190500" lvl="0" marL="34290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None/>
            </a:pPr>
            <a:r>
              <a:rPr i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Pueden estar presentes: agresiones, llanto, gritos, insultos, autolesiones...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54"/>
          <p:cNvSpPr/>
          <p:nvPr/>
        </p:nvSpPr>
        <p:spPr>
          <a:xfrm>
            <a:off x="7550679" y="2418273"/>
            <a:ext cx="1151263" cy="4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href="https://www.freepik.es/vectores/fondo"&gt;Vector de Fondo creado por macrovector - www.freepik.es&lt;/a&gt;</a:t>
            </a:r>
            <a:endParaRPr/>
          </a:p>
        </p:txBody>
      </p:sp>
      <p:sp>
        <p:nvSpPr>
          <p:cNvPr id="845" name="Google Shape;845;p54"/>
          <p:cNvSpPr txBox="1"/>
          <p:nvPr/>
        </p:nvSpPr>
        <p:spPr>
          <a:xfrm>
            <a:off x="97494" y="147000"/>
            <a:ext cx="8604448" cy="1242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PARA COMBATIR LA HIPERACTIVIDAD E IMPULSIVIDAD:</a:t>
            </a:r>
            <a:endParaRPr b="1" sz="180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Times New Roman"/>
              <a:buNone/>
            </a:pPr>
            <a:r>
              <a:rPr b="1" i="0" lang="es-ES" sz="2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DESCONTROLES EMOCIONALES</a:t>
            </a:r>
            <a:endParaRPr b="1" i="0" sz="18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55"/>
          <p:cNvSpPr txBox="1"/>
          <p:nvPr>
            <p:ph type="title"/>
          </p:nvPr>
        </p:nvSpPr>
        <p:spPr>
          <a:xfrm>
            <a:off x="319412" y="1686748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Recomendaciones generales</a:t>
            </a:r>
            <a:endParaRPr b="1" sz="28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55"/>
          <p:cNvSpPr txBox="1"/>
          <p:nvPr>
            <p:ph idx="1" type="body"/>
          </p:nvPr>
        </p:nvSpPr>
        <p:spPr>
          <a:xfrm>
            <a:off x="311701" y="2220748"/>
            <a:ext cx="5124395" cy="46372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Los/as adultos/as sois vosotros/as, aunque asusten, la responsabilidad de estas situaciones recae en vosotros/as.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No podéis poneros a la altura de los/as niños/as o de los adolescentes.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Sois vosotros/as los que debéis manejar emocionalmente la situación, para que la intensidad emocional baje.</a:t>
            </a:r>
            <a:endParaRPr b="1"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2" name="Google Shape;85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7887" y="1917772"/>
            <a:ext cx="3151398" cy="315139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853" name="Google Shape;853;p55"/>
          <p:cNvSpPr txBox="1"/>
          <p:nvPr/>
        </p:nvSpPr>
        <p:spPr>
          <a:xfrm>
            <a:off x="97494" y="147000"/>
            <a:ext cx="8604448" cy="1242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PARA COMBATIR LA HIPERACTIVIDAD E IMPULSIVIDAD:</a:t>
            </a:r>
            <a:endParaRPr b="1" sz="180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Times New Roman"/>
              <a:buNone/>
            </a:pPr>
            <a:r>
              <a:rPr b="1" i="0" lang="es-ES" sz="2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DESCONTROLES EMOCIONALES</a:t>
            </a:r>
            <a:endParaRPr b="1" i="0" sz="18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56"/>
          <p:cNvSpPr txBox="1"/>
          <p:nvPr>
            <p:ph idx="1" type="body"/>
          </p:nvPr>
        </p:nvSpPr>
        <p:spPr>
          <a:xfrm>
            <a:off x="251520" y="2063133"/>
            <a:ext cx="8268879" cy="48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b="1" lang="es-ES" sz="19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JAMÁS</a:t>
            </a:r>
            <a:r>
              <a:rPr lang="es-ES" sz="1900">
                <a:latin typeface="Arial"/>
                <a:ea typeface="Arial"/>
                <a:cs typeface="Arial"/>
                <a:sym typeface="Arial"/>
              </a:rPr>
              <a:t> debéis intentar hacer </a:t>
            </a:r>
            <a:r>
              <a:rPr b="1" lang="es-ES" sz="19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razonar</a:t>
            </a:r>
            <a:r>
              <a:rPr lang="es-ES" sz="1900">
                <a:latin typeface="Arial"/>
                <a:ea typeface="Arial"/>
                <a:cs typeface="Arial"/>
                <a:sym typeface="Arial"/>
              </a:rPr>
              <a:t> o explicarse a un niño o adolescente en medio de un </a:t>
            </a:r>
            <a:r>
              <a:rPr b="1" lang="es-ES" sz="19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episodio de descontrol emocional</a:t>
            </a:r>
            <a:r>
              <a:rPr lang="es-ES" sz="1900">
                <a:latin typeface="Arial"/>
                <a:ea typeface="Arial"/>
                <a:cs typeface="Arial"/>
                <a:sym typeface="Arial"/>
              </a:rPr>
              <a:t>, eso solo lo va a empeorar todo (e incluye que les preguntéis sistemáticamente “pero qué te pasa?”, “explícame qué es lo que te pasa”).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Si sucede con cierta </a:t>
            </a:r>
            <a:r>
              <a:rPr b="1" lang="es-ES" sz="19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frecuencia</a:t>
            </a:r>
            <a:r>
              <a:rPr lang="es-ES" sz="1900">
                <a:latin typeface="Arial"/>
                <a:ea typeface="Arial"/>
                <a:cs typeface="Arial"/>
                <a:sym typeface="Arial"/>
              </a:rPr>
              <a:t>, debéis tener articulado </a:t>
            </a:r>
            <a:r>
              <a:rPr b="1" lang="es-ES" sz="19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un rincón de la calma</a:t>
            </a:r>
            <a:r>
              <a:rPr lang="es-ES" sz="1900">
                <a:latin typeface="Arial"/>
                <a:ea typeface="Arial"/>
                <a:cs typeface="Arial"/>
                <a:sym typeface="Arial"/>
              </a:rPr>
              <a:t>, ahí es a donde hay que dirigirles, deben bajar grados de activación emocional y después, ya más tranquilos todos/as se retoma la conversación y se les hace razonar.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6600"/>
              </a:buClr>
              <a:buSzPts val="1900"/>
              <a:buNone/>
            </a:pPr>
            <a:r>
              <a:rPr i="1" lang="es-ES" sz="19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r>
              <a:rPr b="1" i="1" lang="es-ES" sz="1900">
                <a:solidFill>
                  <a:srgbClr val="F07F09"/>
                </a:solidFill>
                <a:latin typeface="Arial"/>
                <a:ea typeface="Arial"/>
                <a:cs typeface="Arial"/>
                <a:sym typeface="Arial"/>
              </a:rPr>
              <a:t>PAUTAS ESPECÍFICAS EN EL ANEXO</a:t>
            </a:r>
            <a:endParaRPr b="1" i="1" sz="1900">
              <a:solidFill>
                <a:srgbClr val="F07F0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2250" lvl="0" marL="342900" rtl="0" algn="just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rgbClr val="FF6600"/>
              </a:buClr>
              <a:buSzPts val="1900"/>
              <a:buFont typeface="Noto Sans Symbols"/>
              <a:buNone/>
            </a:pPr>
            <a:r>
              <a:t/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56"/>
          <p:cNvSpPr txBox="1"/>
          <p:nvPr>
            <p:ph type="title"/>
          </p:nvPr>
        </p:nvSpPr>
        <p:spPr>
          <a:xfrm>
            <a:off x="345062" y="1383772"/>
            <a:ext cx="8520600" cy="6793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Recomendaciones generales</a:t>
            </a:r>
            <a:endParaRPr b="1" sz="28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56"/>
          <p:cNvSpPr txBox="1"/>
          <p:nvPr/>
        </p:nvSpPr>
        <p:spPr>
          <a:xfrm>
            <a:off x="97494" y="147000"/>
            <a:ext cx="8604448" cy="1242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PARA COMBATIR LA HIPERACTIVIDAD E IMPULSIVIDAD:</a:t>
            </a:r>
            <a:endParaRPr b="1" sz="180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Times New Roman"/>
              <a:buNone/>
            </a:pPr>
            <a:r>
              <a:rPr b="1" i="0" lang="es-ES" sz="2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DESCONTROLES EMOCIONALES</a:t>
            </a:r>
            <a:endParaRPr b="1" i="0" sz="18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57"/>
          <p:cNvSpPr txBox="1"/>
          <p:nvPr>
            <p:ph idx="1" type="body"/>
          </p:nvPr>
        </p:nvSpPr>
        <p:spPr>
          <a:xfrm>
            <a:off x="311701" y="2085924"/>
            <a:ext cx="6689601" cy="43674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200">
                <a:latin typeface="Arial"/>
                <a:ea typeface="Arial"/>
                <a:cs typeface="Arial"/>
                <a:sym typeface="Arial"/>
              </a:rPr>
              <a:t>Un ser humano no es un Maserati, por tanto </a:t>
            </a:r>
            <a:r>
              <a:rPr b="1" lang="es-ES" sz="2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nadie</a:t>
            </a:r>
            <a:r>
              <a:rPr lang="es-ES" sz="2200">
                <a:latin typeface="Arial"/>
                <a:ea typeface="Arial"/>
                <a:cs typeface="Arial"/>
                <a:sym typeface="Arial"/>
              </a:rPr>
              <a:t> (ni siquiera la persona más impulsiva, con más TDAH o más TEA del mundo) </a:t>
            </a:r>
            <a:r>
              <a:rPr b="1" lang="es-ES" sz="2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llega a un episodio de descontrol emocional sin haber dado señales previas. </a:t>
            </a:r>
            <a:r>
              <a:rPr lang="es-ES" sz="2200">
                <a:latin typeface="Arial"/>
                <a:ea typeface="Arial"/>
                <a:cs typeface="Arial"/>
                <a:sym typeface="Arial"/>
              </a:rPr>
              <a:t>Algunas de estas señales frecuentes son: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6600"/>
              </a:buClr>
              <a:buSzPts val="2200"/>
              <a:buFont typeface="Noto Sans Symbols"/>
              <a:buChar char="▪"/>
            </a:pPr>
            <a:r>
              <a:rPr lang="es-ES" sz="2200">
                <a:latin typeface="Arial"/>
                <a:ea typeface="Arial"/>
                <a:cs typeface="Arial"/>
                <a:sym typeface="Arial"/>
              </a:rPr>
              <a:t>Haberos dicho varias veces que </a:t>
            </a:r>
            <a:r>
              <a:rPr b="1" lang="es-ES" sz="2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no quieren hablar</a:t>
            </a:r>
            <a:r>
              <a:rPr lang="es-ES" sz="2200">
                <a:latin typeface="Arial"/>
                <a:ea typeface="Arial"/>
                <a:cs typeface="Arial"/>
                <a:sym typeface="Arial"/>
              </a:rPr>
              <a:t> en ese momento y haberos pedido que les </a:t>
            </a:r>
            <a:r>
              <a:rPr b="1" lang="es-ES" sz="2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dejéis en paz</a:t>
            </a:r>
            <a:r>
              <a:rPr lang="es-ES" sz="2200">
                <a:latin typeface="Arial"/>
                <a:ea typeface="Arial"/>
                <a:cs typeface="Arial"/>
                <a:sym typeface="Arial"/>
              </a:rPr>
              <a:t>.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6" name="Google Shape;866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513876" y="1150101"/>
            <a:ext cx="1318425" cy="131842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867" name="Google Shape;867;p57"/>
          <p:cNvSpPr txBox="1"/>
          <p:nvPr/>
        </p:nvSpPr>
        <p:spPr>
          <a:xfrm>
            <a:off x="311701" y="1469041"/>
            <a:ext cx="8520600" cy="6805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Times New Roman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Pistas:</a:t>
            </a:r>
            <a:endParaRPr b="1" sz="24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57"/>
          <p:cNvSpPr txBox="1"/>
          <p:nvPr/>
        </p:nvSpPr>
        <p:spPr>
          <a:xfrm>
            <a:off x="97494" y="147000"/>
            <a:ext cx="8604448" cy="1242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PARA COMBATIR LA HIPERACTIVIDAD E IMPULSIVIDAD:</a:t>
            </a:r>
            <a:endParaRPr b="1" sz="180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Times New Roman"/>
              <a:buNone/>
            </a:pPr>
            <a:r>
              <a:rPr b="1" i="0" lang="es-ES" sz="2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DESCONTROLES EMOCIONALES</a:t>
            </a:r>
            <a:endParaRPr b="1" i="0" sz="18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8"/>
          <p:cNvSpPr txBox="1"/>
          <p:nvPr>
            <p:ph idx="1" type="body"/>
          </p:nvPr>
        </p:nvSpPr>
        <p:spPr>
          <a:xfrm>
            <a:off x="323528" y="1340768"/>
            <a:ext cx="6730545" cy="51571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Empezar a manifestar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inquietud motora 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(mover una pierna constantemente, morderse las uñas, mirar hacia todos lados...), poner los ojos en blanco en señal de desafío, levantaros el tono, etc.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6600"/>
              </a:buClr>
              <a:buSzPts val="2000"/>
              <a:buNone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Por tanto, para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controlar los episodios 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emocionales lo primero es la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prevención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: No permitáis que lleguen al 10, paradles cuando les veáis en el 7 (ej.: estrategias de escape, rincón de calma…).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FF6600"/>
              </a:buClr>
              <a:buSzPts val="2000"/>
              <a:buNone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También es vuestra responsabilidad contribuir a 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educar emocionalmente. </a:t>
            </a:r>
            <a:r>
              <a:rPr lang="es-ES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</a:t>
            </a:r>
            <a:r>
              <a:rPr lang="es-ES" sz="2000" u="sng">
                <a:latin typeface="Arial"/>
                <a:ea typeface="Arial"/>
                <a:cs typeface="Arial"/>
                <a:sym typeface="Arial"/>
              </a:rPr>
              <a:t>s que más sufren cuando se descontrolan emocionalmente son ellos/as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just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4" name="Google Shape;87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4328" y="1844824"/>
            <a:ext cx="1192725" cy="1192725"/>
          </a:xfrm>
          <a:prstGeom prst="ellipse">
            <a:avLst/>
          </a:prstGeom>
          <a:noFill/>
          <a:ln>
            <a:noFill/>
          </a:ln>
        </p:spPr>
      </p:pic>
      <p:sp>
        <p:nvSpPr>
          <p:cNvPr id="875" name="Google Shape;875;p58"/>
          <p:cNvSpPr txBox="1"/>
          <p:nvPr/>
        </p:nvSpPr>
        <p:spPr>
          <a:xfrm>
            <a:off x="97494" y="147000"/>
            <a:ext cx="8604448" cy="1242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PARA COMBATIR LA HIPERACTIVIDAD E IMPULSIVIDAD:</a:t>
            </a:r>
            <a:endParaRPr b="1" sz="180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Times New Roman"/>
              <a:buNone/>
            </a:pPr>
            <a:r>
              <a:rPr b="1" i="0" lang="es-ES" sz="2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DESCONTROLES EMOCIONALES</a:t>
            </a:r>
            <a:endParaRPr b="1" i="0" sz="18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59"/>
          <p:cNvSpPr txBox="1"/>
          <p:nvPr/>
        </p:nvSpPr>
        <p:spPr>
          <a:xfrm>
            <a:off x="503238" y="1989138"/>
            <a:ext cx="8137525" cy="432018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autocontrol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es la capacidad que tenemos para </a:t>
            </a: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controlar nuestras acciones y emociones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cualquier situación y también la capacidad de calmarnos solos/as.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falta de autocontrol lleva a: </a:t>
            </a:r>
            <a:endParaRPr/>
          </a:p>
          <a:p>
            <a:pPr indent="-452438" lvl="0" marL="7175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ira </a:t>
            </a:r>
            <a:endParaRPr/>
          </a:p>
          <a:p>
            <a:pPr indent="-452438" lvl="0" marL="7175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 irracional</a:t>
            </a:r>
            <a:endParaRPr/>
          </a:p>
          <a:p>
            <a:pPr indent="-452438" lvl="0" marL="7175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insultos </a:t>
            </a:r>
            <a:endParaRPr/>
          </a:p>
          <a:p>
            <a:pPr indent="-452438" lvl="0" marL="7175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desesperación </a:t>
            </a:r>
            <a:endParaRPr/>
          </a:p>
          <a:p>
            <a:pPr indent="-452438" lvl="0" marL="7175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estrés </a:t>
            </a:r>
            <a:endParaRPr/>
          </a:p>
          <a:p>
            <a:pPr indent="-452438" lvl="0" marL="7175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 reacciones impulsivas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t/>
            </a:r>
            <a:endParaRPr b="1" i="1" sz="2000" u="sng" cap="none" strike="noStrik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t/>
            </a:r>
            <a:endParaRPr b="1" i="1" sz="2000" u="sng" cap="none" strike="noStrik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ombre, Enojado, Dibujo, Angry, Agrio" id="883" name="Google Shape;883;p59"/>
          <p:cNvPicPr preferRelativeResize="0"/>
          <p:nvPr/>
        </p:nvPicPr>
        <p:blipFill rotWithShape="1">
          <a:blip r:embed="rId3">
            <a:alphaModFix/>
          </a:blip>
          <a:srcRect b="0" l="29649" r="30816" t="0"/>
          <a:stretch/>
        </p:blipFill>
        <p:spPr>
          <a:xfrm>
            <a:off x="7092950" y="2636838"/>
            <a:ext cx="1727200" cy="3097212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59"/>
          <p:cNvSpPr txBox="1"/>
          <p:nvPr/>
        </p:nvSpPr>
        <p:spPr>
          <a:xfrm>
            <a:off x="97494" y="147000"/>
            <a:ext cx="8604448" cy="12421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GESTIÓN EFICIAZ DE LOS DESCONTROLES EMOCIONALES: AUTOCONTROL</a:t>
            </a:r>
            <a:endParaRPr b="1" sz="180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"/>
          <p:cNvSpPr txBox="1"/>
          <p:nvPr>
            <p:ph idx="4294967295" type="title"/>
          </p:nvPr>
        </p:nvSpPr>
        <p:spPr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</a:rPr>
              <a:t>¿QUÉ ES LA MOTIVACIÓN?</a:t>
            </a:r>
            <a:endParaRPr/>
          </a:p>
        </p:txBody>
      </p:sp>
      <p:sp>
        <p:nvSpPr>
          <p:cNvPr id="339" name="Google Shape;339;p6"/>
          <p:cNvSpPr txBox="1"/>
          <p:nvPr/>
        </p:nvSpPr>
        <p:spPr>
          <a:xfrm>
            <a:off x="755576" y="2276872"/>
            <a:ext cx="5046021" cy="2017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22225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0" i="0" lang="es-E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b="1" i="0" lang="es-ES" sz="28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motivación</a:t>
            </a:r>
            <a:r>
              <a:rPr b="0" i="0" lang="es-E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es por sí sola un sentimiento que nos impulsa para tener presentes los objetivos que queremos conseguir y teniendo unas expectativas de éxito.</a:t>
            </a:r>
            <a:endParaRPr/>
          </a:p>
          <a:p>
            <a:pPr indent="-341313" lvl="0" marL="3429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9988" y="2293888"/>
            <a:ext cx="2430462" cy="2430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60"/>
          <p:cNvSpPr txBox="1"/>
          <p:nvPr/>
        </p:nvSpPr>
        <p:spPr>
          <a:xfrm>
            <a:off x="500062" y="1623528"/>
            <a:ext cx="8137525" cy="3389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Pedirle que </a:t>
            </a: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piense en voz alta 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ayudarle a generar el lenguaje interno de control. </a:t>
            </a:r>
            <a:endParaRPr/>
          </a:p>
          <a:p>
            <a:pPr indent="-158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Crearemos un </a:t>
            </a: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espacio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el aula para este fin. </a:t>
            </a:r>
            <a:endParaRPr/>
          </a:p>
          <a:p>
            <a:pPr indent="-158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Seleccionaremos con el alumno </a:t>
            </a: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conductas específicas 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 queramos mejorar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concretamos.</a:t>
            </a:r>
            <a:endParaRPr b="1" i="0" sz="2000" u="none" cap="none" strike="noStrik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b="1" i="0" lang="es-ES" sz="20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¡ATENCIÓN! sustituir el verbo SER por el verbo ESTAR</a:t>
            </a:r>
            <a:r>
              <a:rPr b="1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es lo mismo decir “soy despistado” que “estoy despistado”.</a:t>
            </a:r>
            <a:endParaRPr/>
          </a:p>
          <a:p>
            <a:pPr indent="-158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b="1" i="1" sz="2000" u="sng" cap="none" strike="noStrik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b="1" i="1" sz="2000" u="sng" cap="none" strike="noStrike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60"/>
          <p:cNvSpPr txBox="1"/>
          <p:nvPr/>
        </p:nvSpPr>
        <p:spPr>
          <a:xfrm>
            <a:off x="-3175" y="0"/>
            <a:ext cx="9144000" cy="1360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Times New Roman"/>
              <a:buNone/>
            </a:pPr>
            <a:r>
              <a:rPr b="1" i="0" lang="es-ES" sz="3200" u="none" cap="none" strike="noStrik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AUMENTAR SU CAPACIDAD DE REFLEXIÓN</a:t>
            </a:r>
            <a:endParaRPr b="1" i="0" sz="2000" u="none" cap="none" strike="noStrik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3" name="Google Shape;89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5832475"/>
            <a:ext cx="1619250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4128" y="4767881"/>
            <a:ext cx="3056657" cy="2036144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895" name="Google Shape;895;p60"/>
          <p:cNvSpPr/>
          <p:nvPr/>
        </p:nvSpPr>
        <p:spPr>
          <a:xfrm>
            <a:off x="6084168" y="6488668"/>
            <a:ext cx="20699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href="https://www.freepik.es/fotos/personas"&gt;Foto de Personas creado por drobotdean - www.freepik.es&lt;/a&gt;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61"/>
          <p:cNvSpPr txBox="1"/>
          <p:nvPr>
            <p:ph idx="1" type="body"/>
          </p:nvPr>
        </p:nvSpPr>
        <p:spPr>
          <a:xfrm>
            <a:off x="457200" y="1916831"/>
            <a:ext cx="8228013" cy="3915643"/>
          </a:xfrm>
          <a:prstGeom prst="rect">
            <a:avLst/>
          </a:prstGeom>
          <a:noFill/>
          <a:ln cap="flat" cmpd="sng" w="952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457200" lvl="0" marL="457200" rtl="0" algn="just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Torrego, J. C. (2000). </a:t>
            </a:r>
            <a:r>
              <a:rPr i="1" lang="es-ES" sz="1900">
                <a:latin typeface="Arial"/>
                <a:ea typeface="Arial"/>
                <a:cs typeface="Arial"/>
                <a:sym typeface="Arial"/>
              </a:rPr>
              <a:t>Mediación de conflictos en instituciones educativas</a:t>
            </a:r>
            <a:r>
              <a:rPr lang="es-ES" sz="1900">
                <a:latin typeface="Arial"/>
                <a:ea typeface="Arial"/>
                <a:cs typeface="Arial"/>
                <a:sym typeface="Arial"/>
              </a:rPr>
              <a:t>. Ed.: Narcea.</a:t>
            </a:r>
            <a:endParaRPr/>
          </a:p>
          <a:p>
            <a:pPr indent="-457200" lvl="0" marL="457200" rtl="0" algn="just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Snel, E. (2018). </a:t>
            </a:r>
            <a:r>
              <a:rPr i="1" lang="es-ES" sz="1900">
                <a:latin typeface="Arial"/>
                <a:ea typeface="Arial"/>
                <a:cs typeface="Arial"/>
                <a:sym typeface="Arial"/>
              </a:rPr>
              <a:t>Tranquilos y atentos como una rana</a:t>
            </a:r>
            <a:r>
              <a:rPr lang="es-ES" sz="1900">
                <a:latin typeface="Arial"/>
                <a:ea typeface="Arial"/>
                <a:cs typeface="Arial"/>
                <a:sym typeface="Arial"/>
              </a:rPr>
              <a:t>. Ed.:Kairós.</a:t>
            </a:r>
            <a:endParaRPr/>
          </a:p>
          <a:p>
            <a:pPr indent="-457200" lvl="0" marL="457200" rtl="0" algn="just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Guía de prácticas de mindfulness para momentos de estrés: Introducción y orientaciones para iniciarse en la práctica de mindfulness como herramienta útil para el contexto estresante generado por la emergencia sanitaria del COVID19. GIPCE, COP Galicia.</a:t>
            </a:r>
            <a:endParaRPr/>
          </a:p>
          <a:p>
            <a:pPr indent="-457200" lvl="0" marL="457200" rtl="0" algn="just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Viaje para exploradores y exploradoras de mindful: Breve guía de introducción y orientación para iniciar a los niños, niñas y adolescentes en las prácticas de mindfulness. GIPCE, COP Galicia.</a:t>
            </a:r>
            <a:endParaRPr/>
          </a:p>
          <a:p>
            <a:pPr indent="-336550" lvl="0" marL="457200" rtl="0" algn="just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None/>
            </a:pPr>
            <a:r>
              <a:t/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just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None/>
            </a:pPr>
            <a:r>
              <a:t/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61"/>
          <p:cNvSpPr txBox="1"/>
          <p:nvPr/>
        </p:nvSpPr>
        <p:spPr>
          <a:xfrm>
            <a:off x="457200" y="836290"/>
            <a:ext cx="8675500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RECURSOS Y MATERIAL COMPLEMENTARIO</a:t>
            </a:r>
            <a:endParaRPr/>
          </a:p>
        </p:txBody>
      </p:sp>
      <p:pic>
        <p:nvPicPr>
          <p:cNvPr id="902" name="Google Shape;90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5832475"/>
            <a:ext cx="1619250" cy="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7" name="Google Shape;907;p62"/>
          <p:cNvGrpSpPr/>
          <p:nvPr/>
        </p:nvGrpSpPr>
        <p:grpSpPr>
          <a:xfrm>
            <a:off x="457200" y="1789239"/>
            <a:ext cx="8228013" cy="3999601"/>
            <a:chOff x="0" y="88431"/>
            <a:chExt cx="8228013" cy="3999601"/>
          </a:xfrm>
        </p:grpSpPr>
        <p:sp>
          <p:nvSpPr>
            <p:cNvPr id="908" name="Google Shape;908;p62"/>
            <p:cNvSpPr/>
            <p:nvPr/>
          </p:nvSpPr>
          <p:spPr>
            <a:xfrm>
              <a:off x="0" y="88431"/>
              <a:ext cx="8228013" cy="95238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62"/>
            <p:cNvSpPr txBox="1"/>
            <p:nvPr/>
          </p:nvSpPr>
          <p:spPr>
            <a:xfrm>
              <a:off x="46491" y="134922"/>
              <a:ext cx="8135031" cy="8593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s-E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 gestión conductual y emocional propia es esencial para ser modelos positivos para el alumnado.</a:t>
              </a:r>
              <a:endParaRPr/>
            </a:p>
          </p:txBody>
        </p:sp>
        <p:sp>
          <p:nvSpPr>
            <p:cNvPr id="910" name="Google Shape;910;p62"/>
            <p:cNvSpPr/>
            <p:nvPr/>
          </p:nvSpPr>
          <p:spPr>
            <a:xfrm>
              <a:off x="0" y="1104171"/>
              <a:ext cx="8228013" cy="95238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62"/>
            <p:cNvSpPr txBox="1"/>
            <p:nvPr/>
          </p:nvSpPr>
          <p:spPr>
            <a:xfrm>
              <a:off x="46491" y="1150662"/>
              <a:ext cx="8135031" cy="8593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s-E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Los que más sufren en los episodios de descontrol son los niños y niñas, y los/las adolescentes.</a:t>
              </a:r>
              <a:endParaRPr/>
            </a:p>
          </p:txBody>
        </p:sp>
        <p:sp>
          <p:nvSpPr>
            <p:cNvPr id="912" name="Google Shape;912;p62"/>
            <p:cNvSpPr/>
            <p:nvPr/>
          </p:nvSpPr>
          <p:spPr>
            <a:xfrm>
              <a:off x="0" y="2119912"/>
              <a:ext cx="8228013" cy="95238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62"/>
            <p:cNvSpPr txBox="1"/>
            <p:nvPr/>
          </p:nvSpPr>
          <p:spPr>
            <a:xfrm>
              <a:off x="46491" y="2166403"/>
              <a:ext cx="8135031" cy="8593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s-E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Los malos comportamientos no son ataques personales. </a:t>
              </a:r>
              <a:endParaRPr/>
            </a:p>
          </p:txBody>
        </p:sp>
        <p:sp>
          <p:nvSpPr>
            <p:cNvPr id="914" name="Google Shape;914;p62"/>
            <p:cNvSpPr/>
            <p:nvPr/>
          </p:nvSpPr>
          <p:spPr>
            <a:xfrm>
              <a:off x="0" y="3135652"/>
              <a:ext cx="8228013" cy="95238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62"/>
            <p:cNvSpPr txBox="1"/>
            <p:nvPr/>
          </p:nvSpPr>
          <p:spPr>
            <a:xfrm>
              <a:off x="46491" y="3182143"/>
              <a:ext cx="8135031" cy="8593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s-ES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 integración en el aula es una responsabilidad de la comunidad educativa.</a:t>
              </a:r>
              <a:endParaRPr/>
            </a:p>
          </p:txBody>
        </p:sp>
      </p:grpSp>
      <p:sp>
        <p:nvSpPr>
          <p:cNvPr id="916" name="Google Shape;916;p62"/>
          <p:cNvSpPr txBox="1"/>
          <p:nvPr/>
        </p:nvSpPr>
        <p:spPr>
          <a:xfrm>
            <a:off x="457200" y="627458"/>
            <a:ext cx="8675500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CONCLUSIONES</a:t>
            </a:r>
            <a:endParaRPr/>
          </a:p>
        </p:txBody>
      </p:sp>
      <p:pic>
        <p:nvPicPr>
          <p:cNvPr id="917" name="Google Shape;91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25" y="5832475"/>
            <a:ext cx="1619250" cy="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3"/>
          <p:cNvSpPr txBox="1"/>
          <p:nvPr>
            <p:ph type="title"/>
          </p:nvPr>
        </p:nvSpPr>
        <p:spPr>
          <a:xfrm>
            <a:off x="323528" y="260648"/>
            <a:ext cx="6912768" cy="792088"/>
          </a:xfrm>
          <a:prstGeom prst="rect">
            <a:avLst/>
          </a:prstGeom>
          <a:solidFill>
            <a:srgbClr val="F07F09"/>
          </a:solidFill>
          <a:ln cap="flat" cmpd="sng" w="9525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Familia y TDAH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4" name="Google Shape;92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3646" y="1647850"/>
            <a:ext cx="5962650" cy="3933825"/>
          </a:xfrm>
          <a:prstGeom prst="rect">
            <a:avLst/>
          </a:prstGeom>
          <a:noFill/>
          <a:ln cap="flat" cmpd="sng" w="2857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64"/>
          <p:cNvSpPr txBox="1"/>
          <p:nvPr>
            <p:ph idx="1" type="body"/>
          </p:nvPr>
        </p:nvSpPr>
        <p:spPr>
          <a:xfrm>
            <a:off x="323528" y="1340768"/>
            <a:ext cx="8228013" cy="5040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Ayudar a gestionar el impacto del TDAH en las familias desde una perspectiva profesional.  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Comprender las características propias de las familias del alumnado con TDAH. 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Conocer la situación de los PATs en Galicia como documento esencial en la intervención con el alumnado para su desarrollo integral.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Mejorar la comunicación entre familia y centro.</a:t>
            </a:r>
            <a:endParaRPr/>
          </a:p>
          <a:p>
            <a:pPr indent="-45720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Establecer pautas esenciales de colaboración con las familias.</a:t>
            </a:r>
            <a:endParaRPr/>
          </a:p>
          <a:p>
            <a:pPr indent="-33655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None/>
            </a:pPr>
            <a:r>
              <a:t/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None/>
            </a:pPr>
            <a:r>
              <a:t/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64"/>
          <p:cNvSpPr txBox="1"/>
          <p:nvPr/>
        </p:nvSpPr>
        <p:spPr>
          <a:xfrm>
            <a:off x="-11689" y="188640"/>
            <a:ext cx="3958208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Objetivos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65"/>
          <p:cNvSpPr txBox="1"/>
          <p:nvPr/>
        </p:nvSpPr>
        <p:spPr>
          <a:xfrm>
            <a:off x="539750" y="76517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600"/>
              <a:buFont typeface="Arial"/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FAMILIA Y TDAH</a:t>
            </a:r>
            <a:endParaRPr/>
          </a:p>
        </p:txBody>
      </p:sp>
      <p:sp>
        <p:nvSpPr>
          <p:cNvPr id="936" name="Google Shape;936;p65"/>
          <p:cNvSpPr/>
          <p:nvPr/>
        </p:nvSpPr>
        <p:spPr>
          <a:xfrm>
            <a:off x="298312" y="2121038"/>
            <a:ext cx="7586055" cy="1479509"/>
          </a:xfrm>
          <a:custGeom>
            <a:rect b="b" l="l" r="r" t="t"/>
            <a:pathLst>
              <a:path extrusionOk="0" fill="none" h="1479509" w="7586055">
                <a:moveTo>
                  <a:pt x="0" y="246590"/>
                </a:moveTo>
                <a:cubicBezTo>
                  <a:pt x="154" y="114583"/>
                  <a:pt x="119200" y="14766"/>
                  <a:pt x="246590" y="0"/>
                </a:cubicBezTo>
                <a:cubicBezTo>
                  <a:pt x="1192925" y="72427"/>
                  <a:pt x="4336870" y="61419"/>
                  <a:pt x="7339465" y="0"/>
                </a:cubicBezTo>
                <a:cubicBezTo>
                  <a:pt x="7473586" y="-14228"/>
                  <a:pt x="7581287" y="108960"/>
                  <a:pt x="7586055" y="246590"/>
                </a:cubicBezTo>
                <a:cubicBezTo>
                  <a:pt x="7550124" y="619003"/>
                  <a:pt x="7526655" y="999779"/>
                  <a:pt x="7586055" y="1232919"/>
                </a:cubicBezTo>
                <a:cubicBezTo>
                  <a:pt x="7591154" y="1343228"/>
                  <a:pt x="7470457" y="1473684"/>
                  <a:pt x="7339465" y="1479509"/>
                </a:cubicBezTo>
                <a:cubicBezTo>
                  <a:pt x="4025534" y="1509336"/>
                  <a:pt x="1234471" y="1400203"/>
                  <a:pt x="246590" y="1479509"/>
                </a:cubicBezTo>
                <a:cubicBezTo>
                  <a:pt x="133279" y="1476923"/>
                  <a:pt x="-16594" y="1372388"/>
                  <a:pt x="0" y="1232919"/>
                </a:cubicBezTo>
                <a:cubicBezTo>
                  <a:pt x="-3806" y="864030"/>
                  <a:pt x="70871" y="470787"/>
                  <a:pt x="0" y="246590"/>
                </a:cubicBezTo>
                <a:close/>
              </a:path>
              <a:path extrusionOk="0" h="1479509" w="7586055">
                <a:moveTo>
                  <a:pt x="0" y="246590"/>
                </a:moveTo>
                <a:cubicBezTo>
                  <a:pt x="17377" y="115139"/>
                  <a:pt x="111766" y="2841"/>
                  <a:pt x="246590" y="0"/>
                </a:cubicBezTo>
                <a:cubicBezTo>
                  <a:pt x="2641781" y="123000"/>
                  <a:pt x="4989592" y="-96860"/>
                  <a:pt x="7339465" y="0"/>
                </a:cubicBezTo>
                <a:cubicBezTo>
                  <a:pt x="7470244" y="-4122"/>
                  <a:pt x="7597071" y="88193"/>
                  <a:pt x="7586055" y="246590"/>
                </a:cubicBezTo>
                <a:cubicBezTo>
                  <a:pt x="7581018" y="637610"/>
                  <a:pt x="7578168" y="880983"/>
                  <a:pt x="7586055" y="1232919"/>
                </a:cubicBezTo>
                <a:cubicBezTo>
                  <a:pt x="7563881" y="1377140"/>
                  <a:pt x="7451060" y="1475484"/>
                  <a:pt x="7339465" y="1479509"/>
                </a:cubicBezTo>
                <a:cubicBezTo>
                  <a:pt x="4961113" y="1318802"/>
                  <a:pt x="2568133" y="1519176"/>
                  <a:pt x="246590" y="1479509"/>
                </a:cubicBezTo>
                <a:cubicBezTo>
                  <a:pt x="108379" y="1479100"/>
                  <a:pt x="-22127" y="1359083"/>
                  <a:pt x="0" y="1232919"/>
                </a:cubicBezTo>
                <a:cubicBezTo>
                  <a:pt x="85676" y="897654"/>
                  <a:pt x="1118" y="696225"/>
                  <a:pt x="0" y="246590"/>
                </a:cubicBezTo>
                <a:close/>
              </a:path>
            </a:pathLst>
          </a:custGeom>
          <a:solidFill>
            <a:schemeClr val="lt1"/>
          </a:solidFill>
          <a:ln cap="flat" cmpd="sng" w="381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¡Ser padres de un/a niño/a o adolescente con TDAH es un gran reto!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 uno de los trastornos que mayor repercusión causa en las familias y, a su vez, el funcionamiento de ésta influirá significativamente en la evolución y desarrollo de dicho trastorno. </a:t>
            </a:r>
            <a:endParaRPr/>
          </a:p>
        </p:txBody>
      </p:sp>
      <p:sp>
        <p:nvSpPr>
          <p:cNvPr id="937" name="Google Shape;937;p65"/>
          <p:cNvSpPr/>
          <p:nvPr/>
        </p:nvSpPr>
        <p:spPr>
          <a:xfrm>
            <a:off x="1835696" y="4190071"/>
            <a:ext cx="6924123" cy="1741598"/>
          </a:xfrm>
          <a:custGeom>
            <a:rect b="b" l="l" r="r" t="t"/>
            <a:pathLst>
              <a:path extrusionOk="0" fill="none" h="1741598" w="6924123">
                <a:moveTo>
                  <a:pt x="0" y="290272"/>
                </a:moveTo>
                <a:cubicBezTo>
                  <a:pt x="-395" y="142892"/>
                  <a:pt x="137250" y="-14710"/>
                  <a:pt x="290272" y="0"/>
                </a:cubicBezTo>
                <a:cubicBezTo>
                  <a:pt x="3039010" y="29483"/>
                  <a:pt x="4839079" y="4220"/>
                  <a:pt x="6633851" y="0"/>
                </a:cubicBezTo>
                <a:cubicBezTo>
                  <a:pt x="6811963" y="6705"/>
                  <a:pt x="6915534" y="141106"/>
                  <a:pt x="6924123" y="290272"/>
                </a:cubicBezTo>
                <a:cubicBezTo>
                  <a:pt x="6882449" y="509101"/>
                  <a:pt x="6862566" y="901902"/>
                  <a:pt x="6924123" y="1451326"/>
                </a:cubicBezTo>
                <a:cubicBezTo>
                  <a:pt x="6930980" y="1615329"/>
                  <a:pt x="6803539" y="1750038"/>
                  <a:pt x="6633851" y="1741598"/>
                </a:cubicBezTo>
                <a:cubicBezTo>
                  <a:pt x="5795091" y="1775726"/>
                  <a:pt x="1914598" y="1618806"/>
                  <a:pt x="290272" y="1741598"/>
                </a:cubicBezTo>
                <a:cubicBezTo>
                  <a:pt x="120885" y="1759678"/>
                  <a:pt x="-7799" y="1624638"/>
                  <a:pt x="0" y="1451326"/>
                </a:cubicBezTo>
                <a:cubicBezTo>
                  <a:pt x="30898" y="946951"/>
                  <a:pt x="91116" y="417614"/>
                  <a:pt x="0" y="290272"/>
                </a:cubicBezTo>
                <a:close/>
              </a:path>
              <a:path extrusionOk="0" h="1741598" w="6924123">
                <a:moveTo>
                  <a:pt x="0" y="290272"/>
                </a:moveTo>
                <a:cubicBezTo>
                  <a:pt x="-3164" y="135344"/>
                  <a:pt x="140705" y="5806"/>
                  <a:pt x="290272" y="0"/>
                </a:cubicBezTo>
                <a:cubicBezTo>
                  <a:pt x="2970146" y="-40312"/>
                  <a:pt x="3610544" y="-70188"/>
                  <a:pt x="6633851" y="0"/>
                </a:cubicBezTo>
                <a:cubicBezTo>
                  <a:pt x="6772047" y="-2081"/>
                  <a:pt x="6932960" y="112803"/>
                  <a:pt x="6924123" y="290272"/>
                </a:cubicBezTo>
                <a:cubicBezTo>
                  <a:pt x="6932383" y="541520"/>
                  <a:pt x="6875464" y="1198696"/>
                  <a:pt x="6924123" y="1451326"/>
                </a:cubicBezTo>
                <a:cubicBezTo>
                  <a:pt x="6922031" y="1636622"/>
                  <a:pt x="6772348" y="1741919"/>
                  <a:pt x="6633851" y="1741598"/>
                </a:cubicBezTo>
                <a:cubicBezTo>
                  <a:pt x="5731786" y="1758949"/>
                  <a:pt x="3092715" y="1864944"/>
                  <a:pt x="290272" y="1741598"/>
                </a:cubicBezTo>
                <a:cubicBezTo>
                  <a:pt x="133599" y="1726273"/>
                  <a:pt x="17982" y="1634097"/>
                  <a:pt x="0" y="1451326"/>
                </a:cubicBezTo>
                <a:cubicBezTo>
                  <a:pt x="-19264" y="1307790"/>
                  <a:pt x="49650" y="486003"/>
                  <a:pt x="0" y="290272"/>
                </a:cubicBezTo>
                <a:close/>
              </a:path>
            </a:pathLst>
          </a:custGeom>
          <a:solidFill>
            <a:schemeClr val="lt1"/>
          </a:solidFill>
          <a:ln cap="flat" cmpd="sng" w="38100">
            <a:solidFill>
              <a:srgbClr val="FF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reducir el impacto en el ámbito familiar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es necesario que los padres accedan a la información y los recursos adecuados para regular toda la amalgama emocional que van a experimentar (ira, frustración, ansiedad, desesperanza, rabia, miedo, cansancio etc.). 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66"/>
          <p:cNvSpPr txBox="1"/>
          <p:nvPr/>
        </p:nvSpPr>
        <p:spPr>
          <a:xfrm>
            <a:off x="539750" y="76517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FAMILIA Y TDAH</a:t>
            </a:r>
            <a:endParaRPr/>
          </a:p>
        </p:txBody>
      </p:sp>
      <p:sp>
        <p:nvSpPr>
          <p:cNvPr id="943" name="Google Shape;943;p66"/>
          <p:cNvSpPr/>
          <p:nvPr/>
        </p:nvSpPr>
        <p:spPr>
          <a:xfrm>
            <a:off x="1673375" y="4538096"/>
            <a:ext cx="5980320" cy="20054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F66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s-E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Algunas de las quejas que, generalmente, tienen los padres</a:t>
            </a:r>
            <a:r>
              <a:rPr lang="es-E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-"/>
            </a:pPr>
            <a:r>
              <a:rPr i="1" lang="es-E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“Parece que no me escucha cuando hablo”. </a:t>
            </a:r>
            <a:endParaRPr/>
          </a:p>
          <a:p>
            <a:pPr indent="-10160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-"/>
            </a:pPr>
            <a:r>
              <a:rPr i="1" lang="es-E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“Es muy vaga y hay que estar encima suya para que haga los deberes”.</a:t>
            </a:r>
            <a:endParaRPr/>
          </a:p>
          <a:p>
            <a:pPr indent="-10160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-"/>
            </a:pPr>
            <a:r>
              <a:rPr i="1" lang="es-E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“No obedece y le da igual que lo castiguen”.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de mi hijo no obedece dibujo animado" id="944" name="Google Shape;94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2112" y="1957125"/>
            <a:ext cx="2843166" cy="2291592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66"/>
          <p:cNvSpPr txBox="1"/>
          <p:nvPr/>
        </p:nvSpPr>
        <p:spPr>
          <a:xfrm>
            <a:off x="179512" y="1899016"/>
            <a:ext cx="5980321" cy="2585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Uno de los primeros pasos para reducir dicho impacto es 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aceptar el trastorno y convencerse de que no es culpa de los padres, ni de nadie</a:t>
            </a:r>
            <a:r>
              <a:rPr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Muchas veces les surgen dudas sobre como actuar, ya que cuesta entender sus comportamientos y pueden llegar a pensar que hacen las cosas para molestar.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67"/>
          <p:cNvSpPr txBox="1"/>
          <p:nvPr>
            <p:ph idx="1" type="body"/>
          </p:nvPr>
        </p:nvSpPr>
        <p:spPr>
          <a:xfrm>
            <a:off x="539751" y="1579545"/>
            <a:ext cx="4896346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Atendiendo a la neurobiología del TDAH, es probable que alguno de los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progenitores, presenten TDAH 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o manifiesten síntomas subclínicos. </a:t>
            </a:r>
            <a:endParaRPr/>
          </a:p>
          <a:p>
            <a:pPr indent="-342900" lvl="0" marL="3429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Estas características pueden dificultar la </a:t>
            </a:r>
            <a:r>
              <a:rPr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comunicación y el cumplimiento de los objetivos </a:t>
            </a:r>
            <a:r>
              <a:rPr lang="es-ES" sz="2000">
                <a:latin typeface="Arial"/>
                <a:ea typeface="Arial"/>
                <a:cs typeface="Arial"/>
                <a:sym typeface="Arial"/>
              </a:rPr>
              <a:t>establecidos conjuntamente con las familias en la intervención con el/a alumno/a con TDAH. </a:t>
            </a:r>
            <a:endParaRPr/>
          </a:p>
          <a:p>
            <a:pPr indent="-215900" lvl="0" marL="3429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rtl="0" algn="l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67"/>
          <p:cNvSpPr txBox="1"/>
          <p:nvPr/>
        </p:nvSpPr>
        <p:spPr>
          <a:xfrm>
            <a:off x="539750" y="476672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FAMILIA Y TDAH</a:t>
            </a:r>
            <a:endParaRPr/>
          </a:p>
        </p:txBody>
      </p:sp>
      <p:pic>
        <p:nvPicPr>
          <p:cNvPr id="952" name="Google Shape;95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2120" y="2060848"/>
            <a:ext cx="3269357" cy="217783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953" name="Google Shape;953;p67"/>
          <p:cNvSpPr/>
          <p:nvPr/>
        </p:nvSpPr>
        <p:spPr>
          <a:xfrm>
            <a:off x="5652120" y="3961679"/>
            <a:ext cx="326935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href="https://www.freepik.es/fotos/familia"&gt;Foto de Familia creado por master1305 - www.freepik.es&lt;/a&gt;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68"/>
          <p:cNvSpPr txBox="1"/>
          <p:nvPr>
            <p:ph idx="1" type="body"/>
          </p:nvPr>
        </p:nvSpPr>
        <p:spPr>
          <a:xfrm>
            <a:off x="539750" y="1916832"/>
            <a:ext cx="8228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Establecer rutinas de comunicación: medio, periodicidad, temas a tratar… Mejor por escrito.</a:t>
            </a:r>
            <a:endParaRPr/>
          </a:p>
          <a:p>
            <a:pPr indent="-342900" lvl="0" marL="3429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Realizar las reuniones en un espacio tranquilo y poco concurrido, y transcribir los objetivos o conclusiones alcanzados. </a:t>
            </a:r>
            <a:endParaRPr/>
          </a:p>
          <a:p>
            <a:pPr indent="-342900" lvl="0" marL="3429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Evitar comunicarse en momentos de elevada carga emocional.</a:t>
            </a:r>
            <a:endParaRPr/>
          </a:p>
          <a:p>
            <a:pPr indent="-342900" lvl="0" marL="3429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latin typeface="Arial"/>
                <a:ea typeface="Arial"/>
                <a:cs typeface="Arial"/>
                <a:sym typeface="Arial"/>
              </a:rPr>
              <a:t>Ser comprensivos y empáticos, al igual que los/as niños/as, muchos de los comportamientos no son malintencionados, si no producto del TDAH y una gran sobrecarga. </a:t>
            </a:r>
            <a:endParaRPr/>
          </a:p>
          <a:p>
            <a:pPr indent="-222250" lvl="0" marL="3429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None/>
            </a:pPr>
            <a:r>
              <a:t/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222250" lvl="0" marL="3429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None/>
            </a:pPr>
            <a:r>
              <a:t/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222250" lvl="0" marL="342900" rtl="0" algn="just">
              <a:lnSpc>
                <a:spcPct val="150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None/>
            </a:pPr>
            <a:r>
              <a:t/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68"/>
          <p:cNvSpPr txBox="1"/>
          <p:nvPr/>
        </p:nvSpPr>
        <p:spPr>
          <a:xfrm>
            <a:off x="539750" y="765175"/>
            <a:ext cx="8064500" cy="792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FAMILIA Y TDAH: Pautas para el centro en relación a los progenitores con TDAH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69"/>
          <p:cNvSpPr txBox="1"/>
          <p:nvPr/>
        </p:nvSpPr>
        <p:spPr>
          <a:xfrm>
            <a:off x="801891" y="315138"/>
            <a:ext cx="7371798" cy="83317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RELACIÓN ENTRE LOS PADRES DE NIÑOS CON TDAH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6" name="Google Shape;966;p69"/>
          <p:cNvGrpSpPr/>
          <p:nvPr/>
        </p:nvGrpSpPr>
        <p:grpSpPr>
          <a:xfrm>
            <a:off x="1742210" y="2381422"/>
            <a:ext cx="6752433" cy="4260156"/>
            <a:chOff x="0" y="27159"/>
            <a:chExt cx="6752433" cy="4260156"/>
          </a:xfrm>
        </p:grpSpPr>
        <p:sp>
          <p:nvSpPr>
            <p:cNvPr id="967" name="Google Shape;967;p69"/>
            <p:cNvSpPr/>
            <p:nvPr/>
          </p:nvSpPr>
          <p:spPr>
            <a:xfrm>
              <a:off x="0" y="357460"/>
              <a:ext cx="6752433" cy="584325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69"/>
            <p:cNvSpPr txBox="1"/>
            <p:nvPr/>
          </p:nvSpPr>
          <p:spPr>
            <a:xfrm>
              <a:off x="0" y="357460"/>
              <a:ext cx="6752433" cy="584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9550" lIns="524050" spcFirstLastPara="1" rIns="524050" wrap="square" tIns="2915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Tienen serias dudas de su capacidad para ejercer su función parental.  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69"/>
            <p:cNvSpPr/>
            <p:nvPr/>
          </p:nvSpPr>
          <p:spPr>
            <a:xfrm>
              <a:off x="337621" y="27159"/>
              <a:ext cx="5410042" cy="536941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69"/>
            <p:cNvSpPr txBox="1"/>
            <p:nvPr/>
          </p:nvSpPr>
          <p:spPr>
            <a:xfrm>
              <a:off x="363832" y="53370"/>
              <a:ext cx="5357620" cy="4845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8650" spcFirstLastPara="1" rIns="1786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s-E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 sienten  insatisfechos, con baja autoestima y sensación de baja competencia. </a:t>
              </a:r>
              <a:endParaRPr b="1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69"/>
            <p:cNvSpPr/>
            <p:nvPr/>
          </p:nvSpPr>
          <p:spPr>
            <a:xfrm>
              <a:off x="0" y="1347687"/>
              <a:ext cx="6752433" cy="584325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69"/>
            <p:cNvSpPr txBox="1"/>
            <p:nvPr/>
          </p:nvSpPr>
          <p:spPr>
            <a:xfrm>
              <a:off x="0" y="1347687"/>
              <a:ext cx="6752433" cy="584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9550" lIns="524050" spcFirstLastPara="1" rIns="524050" wrap="square" tIns="2915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Por organizar actividades al margen del cuidado del niño. 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69"/>
            <p:cNvSpPr/>
            <p:nvPr/>
          </p:nvSpPr>
          <p:spPr>
            <a:xfrm>
              <a:off x="337621" y="1017385"/>
              <a:ext cx="5410042" cy="536941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69"/>
            <p:cNvSpPr txBox="1"/>
            <p:nvPr/>
          </p:nvSpPr>
          <p:spPr>
            <a:xfrm>
              <a:off x="363832" y="1043596"/>
              <a:ext cx="5357620" cy="4845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8650" spcFirstLastPara="1" rIns="1786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s-E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Tienen  menos tiempo para ellos mismos.</a:t>
              </a:r>
              <a:endParaRPr b="1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69"/>
            <p:cNvSpPr/>
            <p:nvPr/>
          </p:nvSpPr>
          <p:spPr>
            <a:xfrm>
              <a:off x="0" y="2337914"/>
              <a:ext cx="6752433" cy="77175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69"/>
            <p:cNvSpPr txBox="1"/>
            <p:nvPr/>
          </p:nvSpPr>
          <p:spPr>
            <a:xfrm>
              <a:off x="0" y="2337914"/>
              <a:ext cx="6752433" cy="771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9550" lIns="524050" spcFirstLastPara="1" rIns="524050" wrap="square" tIns="2915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1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Mayor tasa de separaciones y divorcios </a:t>
              </a: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en comparación con las familias sin niños con TDAH.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69"/>
            <p:cNvSpPr/>
            <p:nvPr/>
          </p:nvSpPr>
          <p:spPr>
            <a:xfrm>
              <a:off x="337621" y="2007612"/>
              <a:ext cx="5341174" cy="536941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69"/>
            <p:cNvSpPr txBox="1"/>
            <p:nvPr/>
          </p:nvSpPr>
          <p:spPr>
            <a:xfrm>
              <a:off x="363832" y="2033823"/>
              <a:ext cx="5288752" cy="4845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8650" spcFirstLastPara="1" rIns="1786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lang="es-E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Pueden aumentar los problemas matrimoniales.</a:t>
              </a:r>
              <a:endParaRPr b="1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69"/>
            <p:cNvSpPr/>
            <p:nvPr/>
          </p:nvSpPr>
          <p:spPr>
            <a:xfrm>
              <a:off x="0" y="3515565"/>
              <a:ext cx="6752433" cy="77175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69"/>
            <p:cNvSpPr txBox="1"/>
            <p:nvPr/>
          </p:nvSpPr>
          <p:spPr>
            <a:xfrm>
              <a:off x="0" y="3515565"/>
              <a:ext cx="6752433" cy="771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9550" lIns="524050" spcFirstLastPara="1" rIns="524050" wrap="square" tIns="2915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Char char="•"/>
              </a:pPr>
              <a:r>
                <a:rPr b="0" i="0" lang="es-ES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Como trastornos del estado del ánimo, de tipo ansioso o el abuso de sustancias, entre otros.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69"/>
            <p:cNvSpPr/>
            <p:nvPr/>
          </p:nvSpPr>
          <p:spPr>
            <a:xfrm>
              <a:off x="337621" y="3185264"/>
              <a:ext cx="5341174" cy="536941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69"/>
            <p:cNvSpPr txBox="1"/>
            <p:nvPr/>
          </p:nvSpPr>
          <p:spPr>
            <a:xfrm>
              <a:off x="363832" y="3211475"/>
              <a:ext cx="5288752" cy="4845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8650" spcFirstLastPara="1" rIns="1786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s-E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Mayor riesgo de padecer trastornos psiquiátricos.</a:t>
              </a:r>
              <a:endParaRPr b="1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3" name="Google Shape;983;p69"/>
          <p:cNvSpPr/>
          <p:nvPr/>
        </p:nvSpPr>
        <p:spPr>
          <a:xfrm>
            <a:off x="1398102" y="1393747"/>
            <a:ext cx="7096541" cy="71508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F66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 consecuencia del </a:t>
            </a: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estrés asociado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al comportamiento de los niños con TDAH los padres muchas veces: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"/>
          <p:cNvSpPr txBox="1"/>
          <p:nvPr>
            <p:ph idx="4294967295" type="title"/>
          </p:nvPr>
        </p:nvSpPr>
        <p:spPr>
          <a:xfrm>
            <a:off x="-402515" y="188640"/>
            <a:ext cx="9289032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</a:rPr>
              <a:t>CUÁNDO UN ALUMNO ESTÁ MOTIVADO...</a:t>
            </a:r>
            <a:endParaRPr/>
          </a:p>
        </p:txBody>
      </p:sp>
      <p:grpSp>
        <p:nvGrpSpPr>
          <p:cNvPr id="347" name="Google Shape;347;p7"/>
          <p:cNvGrpSpPr/>
          <p:nvPr/>
        </p:nvGrpSpPr>
        <p:grpSpPr>
          <a:xfrm>
            <a:off x="395536" y="1052736"/>
            <a:ext cx="8223250" cy="5618162"/>
            <a:chOff x="0" y="0"/>
            <a:chExt cx="8223250" cy="5618162"/>
          </a:xfrm>
        </p:grpSpPr>
        <p:cxnSp>
          <p:nvCxnSpPr>
            <p:cNvPr id="348" name="Google Shape;348;p7"/>
            <p:cNvCxnSpPr/>
            <p:nvPr/>
          </p:nvCxnSpPr>
          <p:spPr>
            <a:xfrm>
              <a:off x="0" y="0"/>
              <a:ext cx="8223250" cy="0"/>
            </a:xfrm>
            <a:prstGeom prst="straightConnector1">
              <a:avLst/>
            </a:prstGeom>
            <a:solidFill>
              <a:srgbClr val="A9E1C9"/>
            </a:solidFill>
            <a:ln cap="flat" cmpd="sng" w="12700">
              <a:solidFill>
                <a:srgbClr val="A9E1C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49" name="Google Shape;349;p7"/>
            <p:cNvSpPr/>
            <p:nvPr/>
          </p:nvSpPr>
          <p:spPr>
            <a:xfrm>
              <a:off x="0" y="0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7"/>
            <p:cNvSpPr txBox="1"/>
            <p:nvPr/>
          </p:nvSpPr>
          <p:spPr>
            <a:xfrm>
              <a:off x="0" y="0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Aprende porque disfruta del proceso y acto de aprender</a:t>
              </a:r>
              <a:endPara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1" name="Google Shape;351;p7"/>
            <p:cNvCxnSpPr/>
            <p:nvPr/>
          </p:nvCxnSpPr>
          <p:spPr>
            <a:xfrm>
              <a:off x="0" y="702270"/>
              <a:ext cx="8223250" cy="0"/>
            </a:xfrm>
            <a:prstGeom prst="straightConnector1">
              <a:avLst/>
            </a:prstGeom>
            <a:solidFill>
              <a:srgbClr val="A9E1C9"/>
            </a:solidFill>
            <a:ln cap="flat" cmpd="sng" w="12700">
              <a:solidFill>
                <a:srgbClr val="A9E1C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52" name="Google Shape;352;p7"/>
            <p:cNvSpPr/>
            <p:nvPr/>
          </p:nvSpPr>
          <p:spPr>
            <a:xfrm>
              <a:off x="0" y="702270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7"/>
            <p:cNvSpPr txBox="1"/>
            <p:nvPr/>
          </p:nvSpPr>
          <p:spPr>
            <a:xfrm>
              <a:off x="0" y="702270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 hace responsable de su proceso de aprendizaje y trata de superar sus metas</a:t>
              </a:r>
              <a:endPara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4" name="Google Shape;354;p7"/>
            <p:cNvCxnSpPr/>
            <p:nvPr/>
          </p:nvCxnSpPr>
          <p:spPr>
            <a:xfrm>
              <a:off x="0" y="1404540"/>
              <a:ext cx="8223250" cy="0"/>
            </a:xfrm>
            <a:prstGeom prst="straightConnector1">
              <a:avLst/>
            </a:prstGeom>
            <a:solidFill>
              <a:srgbClr val="A9E1C9"/>
            </a:solidFill>
            <a:ln cap="flat" cmpd="sng" w="12700">
              <a:solidFill>
                <a:srgbClr val="A9E1C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55" name="Google Shape;355;p7"/>
            <p:cNvSpPr/>
            <p:nvPr/>
          </p:nvSpPr>
          <p:spPr>
            <a:xfrm>
              <a:off x="0" y="1404540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7"/>
            <p:cNvSpPr txBox="1"/>
            <p:nvPr/>
          </p:nvSpPr>
          <p:spPr>
            <a:xfrm>
              <a:off x="0" y="1404540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Muestra interés y curiosidad por los contenidos</a:t>
              </a:r>
              <a:endPara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7" name="Google Shape;357;p7"/>
            <p:cNvCxnSpPr/>
            <p:nvPr/>
          </p:nvCxnSpPr>
          <p:spPr>
            <a:xfrm>
              <a:off x="0" y="2106811"/>
              <a:ext cx="8223250" cy="0"/>
            </a:xfrm>
            <a:prstGeom prst="straightConnector1">
              <a:avLst/>
            </a:prstGeom>
            <a:solidFill>
              <a:srgbClr val="A9E1C9"/>
            </a:solidFill>
            <a:ln cap="flat" cmpd="sng" w="12700">
              <a:solidFill>
                <a:srgbClr val="A9E1C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58" name="Google Shape;358;p7"/>
            <p:cNvSpPr/>
            <p:nvPr/>
          </p:nvSpPr>
          <p:spPr>
            <a:xfrm>
              <a:off x="0" y="2106811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7"/>
            <p:cNvSpPr txBox="1"/>
            <p:nvPr/>
          </p:nvSpPr>
          <p:spPr>
            <a:xfrm>
              <a:off x="0" y="2106811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 protagonista activo de su propio proceso de aprendizaje</a:t>
              </a:r>
              <a:endPara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0" name="Google Shape;360;p7"/>
            <p:cNvCxnSpPr/>
            <p:nvPr/>
          </p:nvCxnSpPr>
          <p:spPr>
            <a:xfrm>
              <a:off x="0" y="2809081"/>
              <a:ext cx="8223250" cy="0"/>
            </a:xfrm>
            <a:prstGeom prst="straightConnector1">
              <a:avLst/>
            </a:prstGeom>
            <a:solidFill>
              <a:srgbClr val="A9E1C9"/>
            </a:solidFill>
            <a:ln cap="flat" cmpd="sng" w="12700">
              <a:solidFill>
                <a:srgbClr val="A9E1C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61" name="Google Shape;361;p7"/>
            <p:cNvSpPr/>
            <p:nvPr/>
          </p:nvSpPr>
          <p:spPr>
            <a:xfrm>
              <a:off x="0" y="2809081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7"/>
            <p:cNvSpPr txBox="1"/>
            <p:nvPr/>
          </p:nvSpPr>
          <p:spPr>
            <a:xfrm>
              <a:off x="0" y="2809081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 teme fracasar, ya que lo que le importa es lo que aprende y no la nota</a:t>
              </a:r>
              <a:endPara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" name="Google Shape;363;p7"/>
            <p:cNvCxnSpPr/>
            <p:nvPr/>
          </p:nvCxnSpPr>
          <p:spPr>
            <a:xfrm>
              <a:off x="0" y="3511351"/>
              <a:ext cx="8223250" cy="0"/>
            </a:xfrm>
            <a:prstGeom prst="straightConnector1">
              <a:avLst/>
            </a:prstGeom>
            <a:solidFill>
              <a:srgbClr val="A9E1C9"/>
            </a:solidFill>
            <a:ln cap="flat" cmpd="sng" w="12700">
              <a:solidFill>
                <a:srgbClr val="A9E1C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64" name="Google Shape;364;p7"/>
            <p:cNvSpPr/>
            <p:nvPr/>
          </p:nvSpPr>
          <p:spPr>
            <a:xfrm>
              <a:off x="0" y="3511351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7"/>
            <p:cNvSpPr txBox="1"/>
            <p:nvPr/>
          </p:nvSpPr>
          <p:spPr>
            <a:xfrm>
              <a:off x="0" y="3511351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 implica, participa, agiliza y transforma el proceso de aprendizaje</a:t>
              </a:r>
              <a:endPara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6" name="Google Shape;366;p7"/>
            <p:cNvCxnSpPr/>
            <p:nvPr/>
          </p:nvCxnSpPr>
          <p:spPr>
            <a:xfrm>
              <a:off x="0" y="4213622"/>
              <a:ext cx="8223250" cy="0"/>
            </a:xfrm>
            <a:prstGeom prst="straightConnector1">
              <a:avLst/>
            </a:prstGeom>
            <a:solidFill>
              <a:srgbClr val="A9E1C9"/>
            </a:solidFill>
            <a:ln cap="flat" cmpd="sng" w="12700">
              <a:solidFill>
                <a:srgbClr val="A9E1C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67" name="Google Shape;367;p7"/>
            <p:cNvSpPr/>
            <p:nvPr/>
          </p:nvSpPr>
          <p:spPr>
            <a:xfrm>
              <a:off x="0" y="4213622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7"/>
            <p:cNvSpPr txBox="1"/>
            <p:nvPr/>
          </p:nvSpPr>
          <p:spPr>
            <a:xfrm>
              <a:off x="0" y="4213622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 encuentra a gusto y cómodo en clase</a:t>
              </a:r>
              <a:endPara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9" name="Google Shape;369;p7"/>
            <p:cNvCxnSpPr/>
            <p:nvPr/>
          </p:nvCxnSpPr>
          <p:spPr>
            <a:xfrm>
              <a:off x="0" y="4915892"/>
              <a:ext cx="8223250" cy="0"/>
            </a:xfrm>
            <a:prstGeom prst="straightConnector1">
              <a:avLst/>
            </a:prstGeom>
            <a:solidFill>
              <a:srgbClr val="A9E1C9"/>
            </a:solidFill>
            <a:ln cap="flat" cmpd="sng" w="12700">
              <a:solidFill>
                <a:srgbClr val="A9E1C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70" name="Google Shape;370;p7"/>
            <p:cNvSpPr/>
            <p:nvPr/>
          </p:nvSpPr>
          <p:spPr>
            <a:xfrm>
              <a:off x="0" y="4915892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7"/>
            <p:cNvSpPr txBox="1"/>
            <p:nvPr/>
          </p:nvSpPr>
          <p:spPr>
            <a:xfrm>
              <a:off x="0" y="4915892"/>
              <a:ext cx="8223250" cy="702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Dota de significado a lo que aprende</a:t>
              </a:r>
              <a:endPara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98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5696" y="2348880"/>
            <a:ext cx="5903913" cy="360045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989" name="Google Shape;989;p70"/>
          <p:cNvSpPr txBox="1"/>
          <p:nvPr/>
        </p:nvSpPr>
        <p:spPr>
          <a:xfrm>
            <a:off x="344483" y="404664"/>
            <a:ext cx="8455025" cy="1431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600"/>
              <a:buFont typeface="Arial"/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IMPORTANCIA DE LA RELACIÓN: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600"/>
              <a:buFont typeface="Arial"/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CENTRO-FAMILIA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71"/>
          <p:cNvSpPr txBox="1"/>
          <p:nvPr/>
        </p:nvSpPr>
        <p:spPr>
          <a:xfrm>
            <a:off x="638175" y="1700808"/>
            <a:ext cx="7674320" cy="4321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9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La tutoría y su implementación a través del PAT</a:t>
            </a:r>
            <a:endParaRPr/>
          </a:p>
          <a:p>
            <a:pPr indent="-2667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b="1" lang="es-ES" sz="19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Tutor: </a:t>
            </a: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Profesor encargado de la docencia y la orientación de un grupo de alumnos (Art. 60.1., LOGSE). También establece que esta función se coordinará desde el centro, incluyendo la figura del orientador. </a:t>
            </a:r>
            <a:endParaRPr/>
          </a:p>
          <a:p>
            <a:pPr indent="-2667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b="1" lang="es-ES" sz="19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La tutoría: </a:t>
            </a: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herramienta fundamental del proceso educativo y espacio privilegiado para trabajar  la educación en valores, entendiéndose como un derecho de todo el alumnado e inherente a la función docente. </a:t>
            </a:r>
            <a:endParaRPr/>
          </a:p>
          <a:p>
            <a:pPr indent="-14605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None/>
            </a:pPr>
            <a:r>
              <a:t/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71"/>
          <p:cNvSpPr/>
          <p:nvPr/>
        </p:nvSpPr>
        <p:spPr>
          <a:xfrm>
            <a:off x="638175" y="548680"/>
            <a:ext cx="7867650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SITUACIÓN DE LOS PAT EN GALICIA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(Calleja y Pino, 2014):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72"/>
          <p:cNvSpPr txBox="1"/>
          <p:nvPr/>
        </p:nvSpPr>
        <p:spPr>
          <a:xfrm>
            <a:off x="638175" y="1700808"/>
            <a:ext cx="7674320" cy="4321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9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La tutoría y su implementación a través del PAT</a:t>
            </a:r>
            <a:endParaRPr/>
          </a:p>
          <a:p>
            <a:pPr indent="-2667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Plan de Acción Tutorial  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(PAT) es la respuesta sistemática e intencional que realiza un centro para concretar  la concepción de la orientación educativa.</a:t>
            </a:r>
            <a:endParaRPr/>
          </a:p>
          <a:p>
            <a:pPr indent="-2667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Instrumento que el profesorado emplea para 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desarrollar su acción tutorial y debe redactarlo o actualizarlo cada curso 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(en colaboración con el DO. y bajo la supervisión de la Jefatura de Estudios), de forma flexible y en </a:t>
            </a:r>
            <a:r>
              <a:rPr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función de las necesidades detectadas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seguimiento de todas las cuestiones no curriculares. </a:t>
            </a:r>
            <a:endParaRPr/>
          </a:p>
          <a:p>
            <a:pPr indent="-1524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72"/>
          <p:cNvSpPr/>
          <p:nvPr/>
        </p:nvSpPr>
        <p:spPr>
          <a:xfrm>
            <a:off x="638175" y="548680"/>
            <a:ext cx="7867650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SITUACIÓN DE LOS PAT EN GALICIA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(Calleja y Pino, 2014):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73"/>
          <p:cNvSpPr txBox="1"/>
          <p:nvPr/>
        </p:nvSpPr>
        <p:spPr>
          <a:xfrm>
            <a:off x="395536" y="1628800"/>
            <a:ext cx="7674320" cy="4321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9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La tutoría y su implementación a través del PAT</a:t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cada etapa, el profesorado tutor tendrá diferentes funciones asignadas. </a:t>
            </a:r>
            <a:endParaRPr/>
          </a:p>
          <a:p>
            <a:pPr indent="-2667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 </a:t>
            </a:r>
            <a:r>
              <a:rPr b="1" lang="es-ES" sz="19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función tutorial se articula en base al PAT</a:t>
            </a: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que debe encontrarse inserto y dotado de significado en el PEC.</a:t>
            </a:r>
            <a:endParaRPr/>
          </a:p>
          <a:p>
            <a:pPr indent="-266700" lvl="0" marL="266700" marR="0" rtl="0" algn="just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Char char="▪"/>
            </a:pP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PAT debe incluir la educación en valores;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aquellos que el alumnado del centro precisa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trabajar anualmente, a criterio de su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profesorado tutor y el D.O.</a:t>
            </a:r>
            <a:endParaRPr/>
          </a:p>
          <a:p>
            <a:pPr indent="-146050" lvl="0" marL="266700" marR="0" rtl="0" algn="just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900"/>
              <a:buFont typeface="Noto Sans Symbols"/>
              <a:buNone/>
            </a:pPr>
            <a:r>
              <a:t/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73"/>
          <p:cNvSpPr/>
          <p:nvPr/>
        </p:nvSpPr>
        <p:spPr>
          <a:xfrm>
            <a:off x="638175" y="548680"/>
            <a:ext cx="7867650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SITUACIÓN DE LOS PAT EN GALICIA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(Calleja y Pino, 2014):</a:t>
            </a:r>
            <a:endParaRPr/>
          </a:p>
        </p:txBody>
      </p:sp>
      <p:grpSp>
        <p:nvGrpSpPr>
          <p:cNvPr id="1008" name="Google Shape;1008;p73"/>
          <p:cNvGrpSpPr/>
          <p:nvPr/>
        </p:nvGrpSpPr>
        <p:grpSpPr>
          <a:xfrm>
            <a:off x="5059075" y="3789444"/>
            <a:ext cx="3864920" cy="2996806"/>
            <a:chOff x="1063139" y="0"/>
            <a:chExt cx="3864920" cy="2996806"/>
          </a:xfrm>
        </p:grpSpPr>
        <p:sp>
          <p:nvSpPr>
            <p:cNvPr id="1009" name="Google Shape;1009;p73"/>
            <p:cNvSpPr/>
            <p:nvPr/>
          </p:nvSpPr>
          <p:spPr>
            <a:xfrm>
              <a:off x="1063139" y="0"/>
              <a:ext cx="3863062" cy="2996806"/>
            </a:xfrm>
            <a:prstGeom prst="triangle">
              <a:avLst>
                <a:gd fmla="val 50000" name="adj"/>
              </a:avLst>
            </a:prstGeom>
            <a:solidFill>
              <a:srgbClr val="D85B16"/>
            </a:solidFill>
            <a:ln>
              <a:noFill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73"/>
            <p:cNvSpPr/>
            <p:nvPr/>
          </p:nvSpPr>
          <p:spPr>
            <a:xfrm>
              <a:off x="2980136" y="299973"/>
              <a:ext cx="1947923" cy="532635"/>
            </a:xfrm>
            <a:prstGeom prst="roundRect">
              <a:avLst>
                <a:gd fmla="val 16667" name="adj"/>
              </a:avLst>
            </a:prstGeom>
            <a:solidFill>
              <a:srgbClr val="FFFFFF">
                <a:alpha val="89803"/>
              </a:srgbClr>
            </a:solidFill>
            <a:ln cap="rnd" cmpd="sng" w="9525">
              <a:solidFill>
                <a:srgbClr val="6D7D66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73"/>
            <p:cNvSpPr txBox="1"/>
            <p:nvPr/>
          </p:nvSpPr>
          <p:spPr>
            <a:xfrm>
              <a:off x="3006137" y="325974"/>
              <a:ext cx="1895921" cy="480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4843"/>
                </a:buClr>
                <a:buSzPts val="2000"/>
                <a:buFont typeface="Arial"/>
                <a:buNone/>
              </a:pPr>
              <a:r>
                <a:rPr lang="es-ES" sz="2000">
                  <a:solidFill>
                    <a:srgbClr val="514843"/>
                  </a:solidFill>
                  <a:latin typeface="Arial"/>
                  <a:ea typeface="Arial"/>
                  <a:cs typeface="Arial"/>
                  <a:sym typeface="Arial"/>
                </a:rPr>
                <a:t>1. LOE, LOMCE, RDs</a:t>
              </a:r>
              <a:endParaRPr sz="2000">
                <a:solidFill>
                  <a:srgbClr val="5148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73"/>
            <p:cNvSpPr/>
            <p:nvPr/>
          </p:nvSpPr>
          <p:spPr>
            <a:xfrm>
              <a:off x="2980136" y="899188"/>
              <a:ext cx="1947923" cy="532635"/>
            </a:xfrm>
            <a:prstGeom prst="roundRect">
              <a:avLst>
                <a:gd fmla="val 16667" name="adj"/>
              </a:avLst>
            </a:prstGeom>
            <a:solidFill>
              <a:srgbClr val="FFFFFF">
                <a:alpha val="89803"/>
              </a:srgbClr>
            </a:solidFill>
            <a:ln cap="rnd" cmpd="sng" w="9525">
              <a:solidFill>
                <a:srgbClr val="525A6A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73"/>
            <p:cNvSpPr txBox="1"/>
            <p:nvPr/>
          </p:nvSpPr>
          <p:spPr>
            <a:xfrm>
              <a:off x="3006137" y="925189"/>
              <a:ext cx="1895921" cy="480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4843"/>
                </a:buClr>
                <a:buSzPts val="1100"/>
                <a:buFont typeface="Arial"/>
                <a:buNone/>
              </a:pPr>
              <a:r>
                <a:rPr lang="es-ES" sz="1100">
                  <a:solidFill>
                    <a:srgbClr val="514843"/>
                  </a:solidFill>
                  <a:latin typeface="Arial"/>
                  <a:ea typeface="Arial"/>
                  <a:cs typeface="Arial"/>
                  <a:sym typeface="Arial"/>
                </a:rPr>
                <a:t>2. Normativa autonómica gallega</a:t>
              </a:r>
              <a:endParaRPr/>
            </a:p>
          </p:txBody>
        </p:sp>
        <p:sp>
          <p:nvSpPr>
            <p:cNvPr id="1014" name="Google Shape;1014;p73"/>
            <p:cNvSpPr/>
            <p:nvPr/>
          </p:nvSpPr>
          <p:spPr>
            <a:xfrm>
              <a:off x="2980136" y="1498403"/>
              <a:ext cx="1947923" cy="532635"/>
            </a:xfrm>
            <a:prstGeom prst="roundRect">
              <a:avLst>
                <a:gd fmla="val 16667" name="adj"/>
              </a:avLst>
            </a:prstGeom>
            <a:solidFill>
              <a:srgbClr val="FFFFFF">
                <a:alpha val="89803"/>
              </a:srgbClr>
            </a:solidFill>
            <a:ln cap="rnd" cmpd="sng" w="9525">
              <a:solidFill>
                <a:srgbClr val="827266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73"/>
            <p:cNvSpPr txBox="1"/>
            <p:nvPr/>
          </p:nvSpPr>
          <p:spPr>
            <a:xfrm>
              <a:off x="3006137" y="1524404"/>
              <a:ext cx="1895921" cy="480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4843"/>
                </a:buClr>
                <a:buSzPts val="1100"/>
                <a:buFont typeface="Arial"/>
                <a:buNone/>
              </a:pPr>
              <a:r>
                <a:rPr lang="es-ES" sz="1100">
                  <a:solidFill>
                    <a:srgbClr val="514843"/>
                  </a:solidFill>
                  <a:latin typeface="Arial"/>
                  <a:ea typeface="Arial"/>
                  <a:cs typeface="Arial"/>
                  <a:sym typeface="Arial"/>
                </a:rPr>
                <a:t>3. Estudio de manuales que abordan la tutoría y el PAT</a:t>
              </a:r>
              <a:endParaRPr/>
            </a:p>
          </p:txBody>
        </p:sp>
        <p:sp>
          <p:nvSpPr>
            <p:cNvPr id="1016" name="Google Shape;1016;p73"/>
            <p:cNvSpPr/>
            <p:nvPr/>
          </p:nvSpPr>
          <p:spPr>
            <a:xfrm>
              <a:off x="2980136" y="2097617"/>
              <a:ext cx="1947923" cy="532635"/>
            </a:xfrm>
            <a:prstGeom prst="roundRect">
              <a:avLst>
                <a:gd fmla="val 16667" name="adj"/>
              </a:avLst>
            </a:prstGeom>
            <a:solidFill>
              <a:srgbClr val="FFFFFF">
                <a:alpha val="89803"/>
              </a:srgbClr>
            </a:solidFill>
            <a:ln cap="rnd" cmpd="sng" w="57150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39000" rotWithShape="0" dir="5400000" dist="254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73"/>
            <p:cNvSpPr txBox="1"/>
            <p:nvPr/>
          </p:nvSpPr>
          <p:spPr>
            <a:xfrm>
              <a:off x="3006137" y="2123618"/>
              <a:ext cx="1895921" cy="480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ES"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3. Estudio de PATs de centros concretos</a:t>
              </a:r>
              <a:endParaRPr/>
            </a:p>
          </p:txBody>
        </p:sp>
      </p:grpSp>
      <p:sp>
        <p:nvSpPr>
          <p:cNvPr id="1018" name="Google Shape;1018;p73"/>
          <p:cNvSpPr txBox="1"/>
          <p:nvPr/>
        </p:nvSpPr>
        <p:spPr>
          <a:xfrm>
            <a:off x="2267744" y="6306309"/>
            <a:ext cx="29523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NIVEL DE CONCRECIÓN: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74"/>
          <p:cNvSpPr txBox="1"/>
          <p:nvPr/>
        </p:nvSpPr>
        <p:spPr>
          <a:xfrm>
            <a:off x="638175" y="1700808"/>
            <a:ext cx="7674320" cy="5157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9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La tutoría y su implementación a través del PAT</a:t>
            </a:r>
            <a:endParaRPr/>
          </a:p>
          <a:p>
            <a:pPr indent="-2667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PATs analizados, de 39 centros distintos de varias CCAA recogen, en general, las 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indicaciones legales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aunque </a:t>
            </a:r>
            <a:r>
              <a:rPr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no todos siguen los consejos de los/as expertos/as en acción tutorial 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esta etapa. Se basan mayoritariamente en la descripción del PEC de forma global y trabajan a partir de él, o en la normativa legal. </a:t>
            </a:r>
            <a:endParaRPr/>
          </a:p>
          <a:p>
            <a:pPr indent="-2667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profesorado 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tutor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tiene 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tres ámbitos de trabajo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indent="-266699" lvl="3" marL="1655761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cara a su alumnado</a:t>
            </a:r>
            <a:endParaRPr/>
          </a:p>
          <a:p>
            <a:pPr indent="-266699" lvl="3" marL="1655761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cara a los </a:t>
            </a:r>
            <a:r>
              <a:rPr b="1" i="0" lang="es-ES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progenitores</a:t>
            </a:r>
            <a:endParaRPr/>
          </a:p>
          <a:p>
            <a:pPr indent="-266699" lvl="3" marL="1655761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cara a los docentes</a:t>
            </a:r>
            <a:endParaRPr/>
          </a:p>
          <a:p>
            <a:pPr indent="-1524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74"/>
          <p:cNvSpPr/>
          <p:nvPr/>
        </p:nvSpPr>
        <p:spPr>
          <a:xfrm>
            <a:off x="638175" y="548680"/>
            <a:ext cx="7867650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SITUACIÓN DE LOS PAT EN GALICIA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(Calleja y Pino, 2014):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75"/>
          <p:cNvSpPr txBox="1"/>
          <p:nvPr/>
        </p:nvSpPr>
        <p:spPr>
          <a:xfrm>
            <a:off x="634366" y="1484784"/>
            <a:ext cx="5445993" cy="576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La tutoría y su implementación a través del PAT</a:t>
            </a:r>
            <a:endParaRPr/>
          </a:p>
          <a:p>
            <a:pPr indent="-1524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2667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75"/>
          <p:cNvSpPr/>
          <p:nvPr/>
        </p:nvSpPr>
        <p:spPr>
          <a:xfrm>
            <a:off x="638175" y="548680"/>
            <a:ext cx="7867650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SITUACIÓN DE LOS PAT EN GALICIA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(Calleja y Pino, 2014):</a:t>
            </a:r>
            <a:endParaRPr/>
          </a:p>
        </p:txBody>
      </p:sp>
      <p:graphicFrame>
        <p:nvGraphicFramePr>
          <p:cNvPr id="1031" name="Google Shape;1031;p75"/>
          <p:cNvGraphicFramePr/>
          <p:nvPr/>
        </p:nvGraphicFramePr>
        <p:xfrm>
          <a:off x="71500" y="14847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{BA025EEE-9BCA-4B0A-A260-6A4AA4FD031E}</a:tableStyleId>
              </a:tblPr>
              <a:tblGrid>
                <a:gridCol w="1954350"/>
                <a:gridCol w="2243875"/>
                <a:gridCol w="2548425"/>
                <a:gridCol w="2254325"/>
              </a:tblGrid>
              <a:tr h="872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/>
                        <a:t>Redacta/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/>
                        <a:t>revisa el DO</a:t>
                      </a:r>
                      <a:endParaRPr sz="1700"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/>
                        <a:t>Flexibilidad</a:t>
                      </a:r>
                      <a:endParaRPr sz="1700"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/>
                        <a:t>Evaluación de necesidades   en el centro</a:t>
                      </a:r>
                      <a:endParaRPr sz="1700"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/>
                        <a:t>Responde  a la normativa</a:t>
                      </a:r>
                      <a:endParaRPr sz="1700"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</a:tr>
              <a:tr h="3376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/>
                        <a:t>En algunos de los centros analizados el DO no redacta el PAT,</a:t>
                      </a:r>
                      <a:r>
                        <a:rPr lang="es-ES" sz="1600"/>
                        <a:t> solo lo revisa al final de curso.</a:t>
                      </a:r>
                      <a:endParaRPr sz="16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0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/>
                        <a:t>Existe flexibilidad</a:t>
                      </a:r>
                      <a:r>
                        <a:rPr lang="es-ES" sz="1600"/>
                        <a:t> en algunos centros, que incorporan al mismo al alumnado con NEAE, son los menos. </a:t>
                      </a:r>
                      <a:endParaRPr sz="16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0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/>
                        <a:t>Ninguno de los PATs</a:t>
                      </a:r>
                      <a:r>
                        <a:rPr lang="es-ES" sz="1600"/>
                        <a:t> analizados justificaba sus intervenciones por las características de su centro.</a:t>
                      </a:r>
                      <a:endParaRPr sz="16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0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/>
                        <a:t>Todos los centros analizados</a:t>
                      </a:r>
                      <a:r>
                        <a:rPr lang="es-ES" sz="1600"/>
                        <a:t> respondían a la normativa establecida y basan su PAT en ella de forma mayoritaria</a:t>
                      </a:r>
                      <a:endParaRPr sz="16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0D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6" name="Google Shape;1036;p76"/>
          <p:cNvGraphicFramePr/>
          <p:nvPr/>
        </p:nvGraphicFramePr>
        <p:xfrm>
          <a:off x="462372" y="1628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{BA025EEE-9BCA-4B0A-A260-6A4AA4FD031E}</a:tableStyleId>
              </a:tblPr>
              <a:tblGrid>
                <a:gridCol w="2069875"/>
                <a:gridCol w="2069875"/>
                <a:gridCol w="1934025"/>
                <a:gridCol w="2145475"/>
              </a:tblGrid>
              <a:tr h="812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/>
                        <a:t>Responde a necesidades</a:t>
                      </a:r>
                      <a:r>
                        <a:rPr lang="es-ES" sz="1700"/>
                        <a:t> </a:t>
                      </a:r>
                      <a:r>
                        <a:rPr lang="es-ES" sz="1700"/>
                        <a:t>de etapa</a:t>
                      </a:r>
                      <a:endParaRPr sz="1700"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/>
                        <a:t>Incluye  a las familias</a:t>
                      </a:r>
                      <a:endParaRPr sz="1700"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/>
                        <a:t>Cumple objetivos</a:t>
                      </a:r>
                      <a:endParaRPr sz="1700"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/>
                        <a:t>Auto-orientación</a:t>
                      </a:r>
                      <a:endParaRPr sz="1700"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7F09"/>
                    </a:solidFill>
                  </a:tcPr>
                </a:tc>
              </a:tr>
              <a:tr h="3147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/>
                        <a:t>La mayoría de PATs</a:t>
                      </a:r>
                      <a:r>
                        <a:rPr lang="es-ES" sz="1600"/>
                        <a:t> analizados no contienen trabajo sobre autoestima-autoconcepto. HHSS o pensamiento crítico</a:t>
                      </a:r>
                      <a:endParaRPr sz="16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0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solidFill>
                            <a:srgbClr val="F07F09"/>
                          </a:solidFill>
                        </a:rPr>
                        <a:t>Todos</a:t>
                      </a:r>
                      <a:r>
                        <a:rPr b="1" lang="es-ES" sz="1600">
                          <a:solidFill>
                            <a:srgbClr val="F07F09"/>
                          </a:solidFill>
                        </a:rPr>
                        <a:t> los PATs incluyen a las familias, aunque  de modo muy básico: reuniones trimestrales y extraordinaria</a:t>
                      </a:r>
                      <a:endParaRPr b="1" sz="1600">
                        <a:solidFill>
                          <a:srgbClr val="F07F0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0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/>
                        <a:t>Encuentran </a:t>
                      </a:r>
                      <a:r>
                        <a:rPr lang="es-ES" sz="1600"/>
                        <a:t>centros que cumplen objetivos porque estos eran muy laxos y un centro que los redactaba y cumplía de forma implecable</a:t>
                      </a:r>
                      <a:endParaRPr sz="1600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0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700">
                          <a:solidFill>
                            <a:srgbClr val="F07F09"/>
                          </a:solidFill>
                        </a:rPr>
                        <a:t>Solo dos</a:t>
                      </a:r>
                      <a:r>
                        <a:rPr b="1" lang="es-ES" sz="1700">
                          <a:solidFill>
                            <a:srgbClr val="F07F09"/>
                          </a:solidFill>
                        </a:rPr>
                        <a:t> </a:t>
                      </a:r>
                      <a:r>
                        <a:rPr b="1" lang="es-ES" sz="1700">
                          <a:solidFill>
                            <a:srgbClr val="F07F09"/>
                          </a:solidFill>
                        </a:rPr>
                        <a:t>centros, a juicio de las autores, cumplían</a:t>
                      </a:r>
                      <a:r>
                        <a:rPr b="1" lang="es-ES" sz="1700">
                          <a:solidFill>
                            <a:srgbClr val="F07F09"/>
                          </a:solidFill>
                        </a:rPr>
                        <a:t> el fin último de la auto-orientación. </a:t>
                      </a:r>
                      <a:endParaRPr b="1" sz="1700">
                        <a:solidFill>
                          <a:srgbClr val="F07F0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D0D3"/>
                    </a:solidFill>
                  </a:tcPr>
                </a:tc>
              </a:tr>
            </a:tbl>
          </a:graphicData>
        </a:graphic>
      </p:graphicFrame>
      <p:sp>
        <p:nvSpPr>
          <p:cNvPr id="1037" name="Google Shape;1037;p76"/>
          <p:cNvSpPr/>
          <p:nvPr/>
        </p:nvSpPr>
        <p:spPr>
          <a:xfrm>
            <a:off x="638175" y="548680"/>
            <a:ext cx="7867650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SITUACIÓN DE LOS PAT EN GALICIA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(Calleja y Pino, 2014):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77"/>
          <p:cNvSpPr/>
          <p:nvPr/>
        </p:nvSpPr>
        <p:spPr>
          <a:xfrm>
            <a:off x="638175" y="404664"/>
            <a:ext cx="7867650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COORDINACIÓN EN EL CENTRO:</a:t>
            </a:r>
            <a:endParaRPr/>
          </a:p>
        </p:txBody>
      </p:sp>
      <p:grpSp>
        <p:nvGrpSpPr>
          <p:cNvPr id="1043" name="Google Shape;1043;p77"/>
          <p:cNvGrpSpPr/>
          <p:nvPr/>
        </p:nvGrpSpPr>
        <p:grpSpPr>
          <a:xfrm>
            <a:off x="815009" y="2389175"/>
            <a:ext cx="7513982" cy="2424205"/>
            <a:chOff x="0" y="819897"/>
            <a:chExt cx="7513982" cy="2424205"/>
          </a:xfrm>
        </p:grpSpPr>
        <p:sp>
          <p:nvSpPr>
            <p:cNvPr id="1044" name="Google Shape;1044;p77"/>
            <p:cNvSpPr/>
            <p:nvPr/>
          </p:nvSpPr>
          <p:spPr>
            <a:xfrm>
              <a:off x="0" y="819897"/>
              <a:ext cx="7513982" cy="607779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77"/>
            <p:cNvSpPr txBox="1"/>
            <p:nvPr/>
          </p:nvSpPr>
          <p:spPr>
            <a:xfrm>
              <a:off x="29669" y="849566"/>
              <a:ext cx="7454644" cy="548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1" lang="es-ES"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Objetivo: coordinación de la intervención en el centro</a:t>
              </a:r>
              <a:endParaRPr b="1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77"/>
            <p:cNvSpPr/>
            <p:nvPr/>
          </p:nvSpPr>
          <p:spPr>
            <a:xfrm>
              <a:off x="0" y="1427677"/>
              <a:ext cx="7513982" cy="181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77"/>
            <p:cNvSpPr txBox="1"/>
            <p:nvPr/>
          </p:nvSpPr>
          <p:spPr>
            <a:xfrm>
              <a:off x="0" y="1427677"/>
              <a:ext cx="7513982" cy="1816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400" lIns="238550" spcFirstLastPara="1" rIns="142225" wrap="square" tIns="25400">
              <a:noAutofit/>
            </a:bodyPr>
            <a:lstStyle/>
            <a:p>
              <a:pPr indent="-101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 protagonista de la coordinación es </a:t>
              </a:r>
              <a:r>
                <a:rPr b="1" i="0" lang="es-ES" sz="2000" u="none" cap="none" strike="noStrik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el/la tutor/a</a:t>
              </a: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ya que es quien trabaja día a día con el niño y su familia.</a:t>
              </a:r>
              <a:endParaRPr/>
            </a:p>
            <a:p>
              <a:pPr indent="-101600" lvl="1" marL="228600" marR="0" rtl="0" algn="l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El/la </a:t>
              </a:r>
              <a:r>
                <a:rPr b="1" i="0" lang="es-ES" sz="2000" u="none" cap="none" strike="noStrike">
                  <a:solidFill>
                    <a:srgbClr val="FF6600"/>
                  </a:solidFill>
                  <a:latin typeface="Arial"/>
                  <a:ea typeface="Arial"/>
                  <a:cs typeface="Arial"/>
                  <a:sym typeface="Arial"/>
                </a:rPr>
                <a:t>orientador/a</a:t>
              </a: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tiene la función de asesorar y colaborar de manera estrecha.</a:t>
              </a:r>
              <a:endParaRPr/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78"/>
          <p:cNvSpPr txBox="1"/>
          <p:nvPr/>
        </p:nvSpPr>
        <p:spPr>
          <a:xfrm>
            <a:off x="734840" y="2132047"/>
            <a:ext cx="7674320" cy="4105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1138" lvl="0" marL="211138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900"/>
              <a:buFont typeface="Noto Sans Symbols"/>
              <a:buNone/>
            </a:pP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Medidas de Coordinación:</a:t>
            </a:r>
            <a:endParaRPr/>
          </a:p>
          <a:p>
            <a:pPr indent="-211138" lvl="0" marL="211138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Noto Sans Symbols"/>
              <a:buNone/>
            </a:pPr>
            <a:r>
              <a:t/>
            </a:r>
            <a:endParaRPr b="1" sz="20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1138" lvl="0" marL="211138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El </a:t>
            </a:r>
            <a:r>
              <a:rPr b="1"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tutor/a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debe ser el profesional de referencia para la familia por lo que debe tener al menos una </a:t>
            </a:r>
            <a:r>
              <a:rPr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reunión inicial 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recabar información y una </a:t>
            </a:r>
            <a:r>
              <a:rPr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trimestral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como seguimiento del alumnado y explicar el </a:t>
            </a:r>
            <a:r>
              <a:rPr lang="es-ES" sz="2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plan de intervención en atención a la diversidad</a:t>
            </a:r>
            <a:r>
              <a:rPr lang="es-E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Además, la familia debería mantener otros contactos menos formales para informar de novedades (correo electrónico, plataforma escolar, etc.).</a:t>
            </a:r>
            <a:endParaRPr/>
          </a:p>
          <a:p>
            <a:pPr indent="-211138" lvl="0" marL="211138" marR="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78"/>
          <p:cNvSpPr/>
          <p:nvPr/>
        </p:nvSpPr>
        <p:spPr>
          <a:xfrm>
            <a:off x="995190" y="247650"/>
            <a:ext cx="7867650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COORDINACIÓN EN EL CENTRO: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79"/>
          <p:cNvSpPr/>
          <p:nvPr/>
        </p:nvSpPr>
        <p:spPr>
          <a:xfrm>
            <a:off x="995190" y="247650"/>
            <a:ext cx="7867650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200"/>
              <a:buFont typeface="Arial"/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COORDINACIÓN EN EL CENTRO:</a:t>
            </a:r>
            <a:endParaRPr/>
          </a:p>
        </p:txBody>
      </p:sp>
      <p:grpSp>
        <p:nvGrpSpPr>
          <p:cNvPr id="1060" name="Google Shape;1060;p79"/>
          <p:cNvGrpSpPr/>
          <p:nvPr/>
        </p:nvGrpSpPr>
        <p:grpSpPr>
          <a:xfrm>
            <a:off x="809625" y="1968774"/>
            <a:ext cx="7338840" cy="4424310"/>
            <a:chOff x="0" y="36711"/>
            <a:chExt cx="7338840" cy="4424310"/>
          </a:xfrm>
        </p:grpSpPr>
        <p:sp>
          <p:nvSpPr>
            <p:cNvPr id="1061" name="Google Shape;1061;p79"/>
            <p:cNvSpPr/>
            <p:nvPr/>
          </p:nvSpPr>
          <p:spPr>
            <a:xfrm>
              <a:off x="0" y="36711"/>
              <a:ext cx="7338840" cy="76752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79"/>
            <p:cNvSpPr txBox="1"/>
            <p:nvPr/>
          </p:nvSpPr>
          <p:spPr>
            <a:xfrm>
              <a:off x="37467" y="74178"/>
              <a:ext cx="72639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Traspaso de información entre tutores: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79"/>
            <p:cNvSpPr/>
            <p:nvPr/>
          </p:nvSpPr>
          <p:spPr>
            <a:xfrm>
              <a:off x="0" y="804231"/>
              <a:ext cx="7338840" cy="678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79"/>
            <p:cNvSpPr txBox="1"/>
            <p:nvPr/>
          </p:nvSpPr>
          <p:spPr>
            <a:xfrm>
              <a:off x="0" y="804231"/>
              <a:ext cx="7338840" cy="678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850" lIns="233000" spcFirstLastPara="1" rIns="128000" wrap="square" tIns="22850">
              <a:noAutofit/>
            </a:bodyPr>
            <a:lstStyle/>
            <a:p>
              <a:pPr indent="-171450" lvl="1" marL="17145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10"/>
                <a:buFont typeface="Noto Sans Symbols"/>
                <a:buNone/>
              </a:pPr>
              <a:r>
                <a:rPr b="0" i="0" lang="es-E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Informes, características principales, puntos fuertes y débiles y las pautas y estrategias eficaces que se han empleado.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79"/>
            <p:cNvSpPr/>
            <p:nvPr/>
          </p:nvSpPr>
          <p:spPr>
            <a:xfrm>
              <a:off x="0" y="1483191"/>
              <a:ext cx="7338840" cy="76752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79"/>
            <p:cNvSpPr txBox="1"/>
            <p:nvPr/>
          </p:nvSpPr>
          <p:spPr>
            <a:xfrm>
              <a:off x="37467" y="1520658"/>
              <a:ext cx="72639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Si tiene un nuevo/a tutor/a debe informarse de la situación del alumno/a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79"/>
            <p:cNvSpPr/>
            <p:nvPr/>
          </p:nvSpPr>
          <p:spPr>
            <a:xfrm>
              <a:off x="0" y="2250711"/>
              <a:ext cx="7338840" cy="763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79"/>
            <p:cNvSpPr txBox="1"/>
            <p:nvPr/>
          </p:nvSpPr>
          <p:spPr>
            <a:xfrm>
              <a:off x="0" y="2250711"/>
              <a:ext cx="7338840" cy="763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850" lIns="233000" spcFirstLastPara="1" rIns="128000" wrap="square" tIns="22850">
              <a:noAutofit/>
            </a:bodyPr>
            <a:lstStyle/>
            <a:p>
              <a:pPr indent="-171450" lvl="1" marL="17145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10"/>
                <a:buFont typeface="Noto Sans Symbols"/>
                <a:buNone/>
              </a:pPr>
              <a:r>
                <a:rPr b="0" i="0" lang="es-E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Leer último informe psicopedagógico, profesionales externos, medidas que se han adoptado... Esta información debería tenerla antes de finalizar el primer mes del curso.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79"/>
            <p:cNvSpPr/>
            <p:nvPr/>
          </p:nvSpPr>
          <p:spPr>
            <a:xfrm>
              <a:off x="0" y="3014541"/>
              <a:ext cx="7338840" cy="76752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79"/>
            <p:cNvSpPr txBox="1"/>
            <p:nvPr/>
          </p:nvSpPr>
          <p:spPr>
            <a:xfrm>
              <a:off x="37467" y="3052008"/>
              <a:ext cx="72639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Informar al resto de profesorado por parte del tutor/a 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79"/>
            <p:cNvSpPr/>
            <p:nvPr/>
          </p:nvSpPr>
          <p:spPr>
            <a:xfrm>
              <a:off x="0" y="3782061"/>
              <a:ext cx="7338840" cy="678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79"/>
            <p:cNvSpPr txBox="1"/>
            <p:nvPr/>
          </p:nvSpPr>
          <p:spPr>
            <a:xfrm>
              <a:off x="0" y="3782061"/>
              <a:ext cx="7338840" cy="678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850" lIns="233000" spcFirstLastPara="1" rIns="128000" wrap="square" tIns="228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s-E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Acerca de la situación del alumno, acuerdo de objetivos y medidas de intervención comunes que se van a adoptar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3" name="Google Shape;1073;p79"/>
          <p:cNvSpPr/>
          <p:nvPr/>
        </p:nvSpPr>
        <p:spPr>
          <a:xfrm>
            <a:off x="807593" y="1340768"/>
            <a:ext cx="402866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080"/>
              <a:buFont typeface="Noto Sans Symbols"/>
              <a:buNone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Medidas de Coordinación: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8"/>
          <p:cNvSpPr txBox="1"/>
          <p:nvPr>
            <p:ph idx="4294967295" type="title"/>
          </p:nvPr>
        </p:nvSpPr>
        <p:spPr>
          <a:xfrm>
            <a:off x="143000" y="179462"/>
            <a:ext cx="9001000" cy="7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</a:rPr>
              <a:t>PERO, UN ALUMNO ESTÁ MOTIVADO CUANDO…</a:t>
            </a:r>
            <a:endParaRPr/>
          </a:p>
        </p:txBody>
      </p:sp>
      <p:sp>
        <p:nvSpPr>
          <p:cNvPr id="378" name="Google Shape;378;p8"/>
          <p:cNvSpPr txBox="1"/>
          <p:nvPr>
            <p:ph idx="4294967295" type="title"/>
          </p:nvPr>
        </p:nvSpPr>
        <p:spPr>
          <a:xfrm>
            <a:off x="460375" y="1276350"/>
            <a:ext cx="4327649" cy="445690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Entiende todo aquello que se le explica.</a:t>
            </a:r>
            <a:br>
              <a:rPr lang="es-E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-E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Utiliza el poder de la curiosidad y conecta con sus vidas. </a:t>
            </a:r>
            <a:br>
              <a:rPr lang="es-E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-E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innova sin miedo en el aula y crean expectativas.</a:t>
            </a:r>
            <a:br>
              <a:rPr lang="es-E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-E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hacemos  sentirse  importantes.</a:t>
            </a:r>
            <a:br>
              <a:rPr lang="es-E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-E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plantean objetivos exigentes, pero alcanzables, y ayudándoles a superar el miedo a equivocarse.</a:t>
            </a:r>
            <a:endParaRPr/>
          </a:p>
        </p:txBody>
      </p:sp>
      <p:pic>
        <p:nvPicPr>
          <p:cNvPr id="379" name="Google Shape;379;p8"/>
          <p:cNvPicPr preferRelativeResize="0"/>
          <p:nvPr/>
        </p:nvPicPr>
        <p:blipFill rotWithShape="1">
          <a:blip r:embed="rId3">
            <a:alphaModFix/>
          </a:blip>
          <a:srcRect b="1503" l="17266" r="11940" t="0"/>
          <a:stretch/>
        </p:blipFill>
        <p:spPr>
          <a:xfrm>
            <a:off x="5436096" y="2136651"/>
            <a:ext cx="2952328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8"/>
          <p:cNvSpPr/>
          <p:nvPr/>
        </p:nvSpPr>
        <p:spPr>
          <a:xfrm>
            <a:off x="5373216" y="4534401"/>
            <a:ext cx="307808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href="https://www.freepik.es/fotos/escuela"&gt;Foto de Escuela creado por master1305 - www.freepik.es&lt;/a&gt;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80"/>
          <p:cNvSpPr/>
          <p:nvPr/>
        </p:nvSpPr>
        <p:spPr>
          <a:xfrm>
            <a:off x="1619250" y="243373"/>
            <a:ext cx="6637407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FAMILIA-CENTRO: FUNDAMENTALES EN LA EVOLUCIÓN DEL TDAH</a:t>
            </a:r>
            <a:endParaRPr/>
          </a:p>
        </p:txBody>
      </p:sp>
      <p:sp>
        <p:nvSpPr>
          <p:cNvPr id="1079" name="Google Shape;1079;p80"/>
          <p:cNvSpPr txBox="1"/>
          <p:nvPr/>
        </p:nvSpPr>
        <p:spPr>
          <a:xfrm>
            <a:off x="468105" y="1839277"/>
            <a:ext cx="8207790" cy="1596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7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Las</a:t>
            </a:r>
            <a:r>
              <a:rPr b="1" lang="es-ES" sz="17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s-ES" sz="17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dificultades de organización y planificación de los alumnos con TDAH provocan frecuentemente que las comunicaciones del centro y la información de la agenda no lleguen al propio alumno y a la familia.</a:t>
            </a:r>
            <a:r>
              <a:rPr b="1" i="1"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 situación se da en los alumnos con TDAH tanto de primaria como de secundaria</a:t>
            </a:r>
            <a:r>
              <a:rPr lang="es-ES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egÃ¡fono, Altavoz, Hablar, Voz Alta, La ComunicaciÃ³n" id="1080" name="Google Shape;108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5208" y="3065461"/>
            <a:ext cx="2757189" cy="3544957"/>
          </a:xfrm>
          <a:prstGeom prst="roundRect">
            <a:avLst>
              <a:gd fmla="val 13400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sp>
        <p:nvSpPr>
          <p:cNvPr id="1081" name="Google Shape;1081;p80"/>
          <p:cNvSpPr txBox="1"/>
          <p:nvPr/>
        </p:nvSpPr>
        <p:spPr>
          <a:xfrm>
            <a:off x="809625" y="3896139"/>
            <a:ext cx="4452730" cy="1661989"/>
          </a:xfrm>
          <a:prstGeom prst="rect">
            <a:avLst/>
          </a:prstGeom>
          <a:noFill/>
          <a:ln cap="flat" cmpd="sng" w="12700">
            <a:solidFill>
              <a:srgbClr val="FF66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65"/>
              <a:buFont typeface="Noto Sans Symbols"/>
              <a:buNone/>
            </a:pPr>
            <a:r>
              <a:t/>
            </a:r>
            <a:endParaRPr b="1" i="1"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17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Fundamental la coordinación y comunicación </a:t>
            </a:r>
            <a:r>
              <a:rPr lang="es-ES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 el centro, orientador psicopedagógico, profesores, familia y/o profesionales externos.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81"/>
          <p:cNvSpPr/>
          <p:nvPr/>
        </p:nvSpPr>
        <p:spPr>
          <a:xfrm>
            <a:off x="860513" y="1268760"/>
            <a:ext cx="7388087" cy="46628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comunicación</a:t>
            </a:r>
            <a:r>
              <a:rPr b="1"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muy importante, sin ella es muy difícil que se mantenga de forma consistente la supervisión del trabajo en casa o por parte de los profesionales externos que puedan dar apoyo al alumno, de acuerdo a las expectativas del centro educativo, con el objeto de mejorar el rendimiento académico.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0"/>
              <a:buFont typeface="Noto Sans Symbols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recomendable encontrar la forma de asegurarse de </a:t>
            </a: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que la información ha llegado a su destino "a tiempo"</a:t>
            </a:r>
            <a:r>
              <a:rPr lang="es-E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por ejemplo, utilizando medios electrónicos como correos electrónicos, mensajería instantánea u otros.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pic>
        <p:nvPicPr>
          <p:cNvPr descr="Resultado de imagen de escuela y familia" id="1087" name="Google Shape;1087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4168" y="5013176"/>
            <a:ext cx="2951508" cy="1943396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81"/>
          <p:cNvSpPr/>
          <p:nvPr/>
        </p:nvSpPr>
        <p:spPr>
          <a:xfrm>
            <a:off x="1619250" y="243373"/>
            <a:ext cx="6637407" cy="7239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FAMILIA-CENTRO: FUNDAMENTALES EN LA EVOLUCIÓN DEL TDAH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82"/>
          <p:cNvSpPr/>
          <p:nvPr/>
        </p:nvSpPr>
        <p:spPr>
          <a:xfrm>
            <a:off x="1779933" y="60325"/>
            <a:ext cx="6012346" cy="97155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PARA LA RELACIÓN FAMILIA-CENTRO:</a:t>
            </a:r>
            <a:endParaRPr/>
          </a:p>
        </p:txBody>
      </p:sp>
      <p:grpSp>
        <p:nvGrpSpPr>
          <p:cNvPr id="1095" name="Google Shape;1095;p82"/>
          <p:cNvGrpSpPr/>
          <p:nvPr/>
        </p:nvGrpSpPr>
        <p:grpSpPr>
          <a:xfrm>
            <a:off x="574468" y="1268760"/>
            <a:ext cx="8423275" cy="4954603"/>
            <a:chOff x="0" y="0"/>
            <a:chExt cx="8423275" cy="4954603"/>
          </a:xfrm>
        </p:grpSpPr>
        <p:sp>
          <p:nvSpPr>
            <p:cNvPr id="1096" name="Google Shape;1096;p82"/>
            <p:cNvSpPr/>
            <p:nvPr/>
          </p:nvSpPr>
          <p:spPr>
            <a:xfrm>
              <a:off x="0" y="3730252"/>
              <a:ext cx="8423275" cy="1224351"/>
            </a:xfrm>
            <a:prstGeom prst="rect">
              <a:avLst/>
            </a:prstGeom>
            <a:solidFill>
              <a:srgbClr val="F07F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82"/>
            <p:cNvSpPr txBox="1"/>
            <p:nvPr/>
          </p:nvSpPr>
          <p:spPr>
            <a:xfrm>
              <a:off x="0" y="3730252"/>
              <a:ext cx="8423275" cy="12243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3.Planear conjuntamente unos objetivos realistas tanto para padres como para profesores para llevar a cabo entre cada cita. </a:t>
              </a:r>
              <a:endParaRPr/>
            </a:p>
          </p:txBody>
        </p:sp>
        <p:sp>
          <p:nvSpPr>
            <p:cNvPr id="1098" name="Google Shape;1098;p82"/>
            <p:cNvSpPr/>
            <p:nvPr/>
          </p:nvSpPr>
          <p:spPr>
            <a:xfrm rot="10800000">
              <a:off x="0" y="1865564"/>
              <a:ext cx="8423275" cy="1883053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rgbClr val="F07F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82"/>
            <p:cNvSpPr txBox="1"/>
            <p:nvPr/>
          </p:nvSpPr>
          <p:spPr>
            <a:xfrm>
              <a:off x="0" y="1865564"/>
              <a:ext cx="8423275" cy="660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2.Se deben mantener con el/a tutor/a comunicaciones regulares (cada 2 o 3 semanas). </a:t>
              </a:r>
              <a:r>
                <a:rPr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 estas reuniones también se darán pautas de:</a:t>
              </a:r>
              <a:endParaRPr/>
            </a:p>
          </p:txBody>
        </p:sp>
        <p:sp>
          <p:nvSpPr>
            <p:cNvPr id="1100" name="Google Shape;1100;p82"/>
            <p:cNvSpPr/>
            <p:nvPr/>
          </p:nvSpPr>
          <p:spPr>
            <a:xfrm>
              <a:off x="0" y="2526515"/>
              <a:ext cx="2105818" cy="563032"/>
            </a:xfrm>
            <a:prstGeom prst="rect">
              <a:avLst/>
            </a:prstGeom>
            <a:solidFill>
              <a:srgbClr val="CAEBDD">
                <a:alpha val="89803"/>
              </a:srgbClr>
            </a:solidFill>
            <a:ln cap="flat" cmpd="sng" w="12700">
              <a:solidFill>
                <a:srgbClr val="CAEBDD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82"/>
            <p:cNvSpPr txBox="1"/>
            <p:nvPr/>
          </p:nvSpPr>
          <p:spPr>
            <a:xfrm>
              <a:off x="0" y="2526515"/>
              <a:ext cx="2105818" cy="563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99550" spcFirstLastPara="1" rIns="995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s-E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 Técnicas de modificación de conducta</a:t>
              </a:r>
              <a:endParaRPr/>
            </a:p>
          </p:txBody>
        </p:sp>
        <p:sp>
          <p:nvSpPr>
            <p:cNvPr id="1102" name="Google Shape;1102;p82"/>
            <p:cNvSpPr/>
            <p:nvPr/>
          </p:nvSpPr>
          <p:spPr>
            <a:xfrm>
              <a:off x="2105818" y="2526515"/>
              <a:ext cx="2105818" cy="563032"/>
            </a:xfrm>
            <a:prstGeom prst="rect">
              <a:avLst/>
            </a:prstGeom>
            <a:solidFill>
              <a:srgbClr val="CAEBDD">
                <a:alpha val="89803"/>
              </a:srgbClr>
            </a:solidFill>
            <a:ln cap="flat" cmpd="sng" w="12700">
              <a:solidFill>
                <a:srgbClr val="CAEBDD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82"/>
            <p:cNvSpPr txBox="1"/>
            <p:nvPr/>
          </p:nvSpPr>
          <p:spPr>
            <a:xfrm>
              <a:off x="2105818" y="2526515"/>
              <a:ext cx="2105818" cy="563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99550" spcFirstLastPara="1" rIns="995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s-E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2. Técnicas de estudio</a:t>
              </a:r>
              <a:endParaRPr/>
            </a:p>
          </p:txBody>
        </p:sp>
        <p:sp>
          <p:nvSpPr>
            <p:cNvPr id="1104" name="Google Shape;1104;p82"/>
            <p:cNvSpPr/>
            <p:nvPr/>
          </p:nvSpPr>
          <p:spPr>
            <a:xfrm>
              <a:off x="4211637" y="2526515"/>
              <a:ext cx="2105818" cy="563032"/>
            </a:xfrm>
            <a:prstGeom prst="rect">
              <a:avLst/>
            </a:prstGeom>
            <a:solidFill>
              <a:srgbClr val="CAEBDD">
                <a:alpha val="89803"/>
              </a:srgbClr>
            </a:solidFill>
            <a:ln cap="flat" cmpd="sng" w="12700">
              <a:solidFill>
                <a:srgbClr val="CAEBDD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82"/>
            <p:cNvSpPr txBox="1"/>
            <p:nvPr/>
          </p:nvSpPr>
          <p:spPr>
            <a:xfrm>
              <a:off x="4211637" y="2526515"/>
              <a:ext cx="2105818" cy="563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99550" spcFirstLastPara="1" rIns="995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s-E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3. Técnicas para la expresión y gestión de las emociones</a:t>
              </a:r>
              <a:endParaRPr/>
            </a:p>
          </p:txBody>
        </p:sp>
        <p:sp>
          <p:nvSpPr>
            <p:cNvPr id="1106" name="Google Shape;1106;p82"/>
            <p:cNvSpPr/>
            <p:nvPr/>
          </p:nvSpPr>
          <p:spPr>
            <a:xfrm>
              <a:off x="6317456" y="2526515"/>
              <a:ext cx="2105818" cy="563032"/>
            </a:xfrm>
            <a:prstGeom prst="rect">
              <a:avLst/>
            </a:prstGeom>
            <a:solidFill>
              <a:srgbClr val="CAEBDD">
                <a:alpha val="89803"/>
              </a:srgbClr>
            </a:solidFill>
            <a:ln cap="flat" cmpd="sng" w="12700">
              <a:solidFill>
                <a:srgbClr val="CAEBDD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82"/>
            <p:cNvSpPr txBox="1"/>
            <p:nvPr/>
          </p:nvSpPr>
          <p:spPr>
            <a:xfrm>
              <a:off x="6317456" y="2526515"/>
              <a:ext cx="2105818" cy="563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99550" spcFirstLastPara="1" rIns="9955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es-E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4. Cualquier contenido transversal relevante para el/a alumno/a</a:t>
              </a:r>
              <a:endParaRPr/>
            </a:p>
          </p:txBody>
        </p:sp>
        <p:sp>
          <p:nvSpPr>
            <p:cNvPr id="1108" name="Google Shape;1108;p82"/>
            <p:cNvSpPr/>
            <p:nvPr/>
          </p:nvSpPr>
          <p:spPr>
            <a:xfrm rot="10800000">
              <a:off x="0" y="0"/>
              <a:ext cx="8423275" cy="1883053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rgbClr val="F07F09"/>
            </a:solidFill>
            <a:ln cap="flat" cmpd="sng" w="12700">
              <a:solidFill>
                <a:srgbClr val="F07F0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82"/>
            <p:cNvSpPr txBox="1"/>
            <p:nvPr/>
          </p:nvSpPr>
          <p:spPr>
            <a:xfrm>
              <a:off x="0" y="0"/>
              <a:ext cx="8423275" cy="12235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1.Docentes y familia han de tomar la misma actitud positiva.</a:t>
              </a:r>
              <a:endParaRPr/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83"/>
          <p:cNvSpPr/>
          <p:nvPr/>
        </p:nvSpPr>
        <p:spPr>
          <a:xfrm>
            <a:off x="1501637" y="26251"/>
            <a:ext cx="6423163" cy="97155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PARA LA RELACIÓN FAMILIA-CENTRO:</a:t>
            </a:r>
            <a:endParaRPr/>
          </a:p>
        </p:txBody>
      </p:sp>
      <p:grpSp>
        <p:nvGrpSpPr>
          <p:cNvPr id="1115" name="Google Shape;1115;p83"/>
          <p:cNvGrpSpPr/>
          <p:nvPr/>
        </p:nvGrpSpPr>
        <p:grpSpPr>
          <a:xfrm>
            <a:off x="501580" y="1484784"/>
            <a:ext cx="8423275" cy="4751687"/>
            <a:chOff x="0" y="0"/>
            <a:chExt cx="8423275" cy="4751687"/>
          </a:xfrm>
        </p:grpSpPr>
        <p:sp>
          <p:nvSpPr>
            <p:cNvPr id="1116" name="Google Shape;1116;p83"/>
            <p:cNvSpPr/>
            <p:nvPr/>
          </p:nvSpPr>
          <p:spPr>
            <a:xfrm>
              <a:off x="0" y="3577479"/>
              <a:ext cx="8423275" cy="1174208"/>
            </a:xfrm>
            <a:prstGeom prst="rect">
              <a:avLst/>
            </a:prstGeom>
            <a:solidFill>
              <a:srgbClr val="F07F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83"/>
            <p:cNvSpPr txBox="1"/>
            <p:nvPr/>
          </p:nvSpPr>
          <p:spPr>
            <a:xfrm>
              <a:off x="0" y="3577479"/>
              <a:ext cx="8423275" cy="1174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6. Comunicar a los padres si se van a efectuara medidas de intervención, tanto dentro como fuera del aula.</a:t>
              </a:r>
              <a:endParaRPr/>
            </a:p>
          </p:txBody>
        </p:sp>
        <p:sp>
          <p:nvSpPr>
            <p:cNvPr id="1118" name="Google Shape;1118;p83"/>
            <p:cNvSpPr/>
            <p:nvPr/>
          </p:nvSpPr>
          <p:spPr>
            <a:xfrm rot="10800000">
              <a:off x="0" y="1789159"/>
              <a:ext cx="8423275" cy="1805932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rgbClr val="F07F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83"/>
            <p:cNvSpPr txBox="1"/>
            <p:nvPr/>
          </p:nvSpPr>
          <p:spPr>
            <a:xfrm>
              <a:off x="0" y="1789159"/>
              <a:ext cx="8423275" cy="1173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5.Trabajar conjuntamente y valorar el trabajo realizado por ambas partes</a:t>
              </a:r>
              <a:r>
                <a:rPr b="1" lang="es-E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/>
            </a:p>
          </p:txBody>
        </p:sp>
        <p:sp>
          <p:nvSpPr>
            <p:cNvPr id="1120" name="Google Shape;1120;p83"/>
            <p:cNvSpPr/>
            <p:nvPr/>
          </p:nvSpPr>
          <p:spPr>
            <a:xfrm rot="10800000">
              <a:off x="0" y="0"/>
              <a:ext cx="8423275" cy="1805932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rgbClr val="F07F09"/>
            </a:solidFill>
            <a:ln cap="flat" cmpd="sng" w="12700">
              <a:solidFill>
                <a:srgbClr val="F07F0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83"/>
            <p:cNvSpPr txBox="1"/>
            <p:nvPr/>
          </p:nvSpPr>
          <p:spPr>
            <a:xfrm>
              <a:off x="0" y="0"/>
              <a:ext cx="8423275" cy="1173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4.Informar a los padres de todos los aspectos, positivos y negativos, sobre los avances en el rendimiento académico, la conducta , su estado emocional y las relaciones con sus compañeros y profesores. </a:t>
              </a:r>
              <a:endParaRPr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84"/>
          <p:cNvSpPr/>
          <p:nvPr/>
        </p:nvSpPr>
        <p:spPr>
          <a:xfrm>
            <a:off x="1501637" y="26251"/>
            <a:ext cx="6423163" cy="97155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</p:spPr>
        <p:txBody>
          <a:bodyPr anchorCtr="1" anchor="b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PAUTAS PARA LA RELACIÓN FAMILIA-CENTRO:</a:t>
            </a:r>
            <a:endParaRPr/>
          </a:p>
        </p:txBody>
      </p:sp>
      <p:grpSp>
        <p:nvGrpSpPr>
          <p:cNvPr id="1127" name="Google Shape;1127;p84"/>
          <p:cNvGrpSpPr/>
          <p:nvPr/>
        </p:nvGrpSpPr>
        <p:grpSpPr>
          <a:xfrm>
            <a:off x="663183" y="1412776"/>
            <a:ext cx="8100069" cy="4501700"/>
            <a:chOff x="0" y="0"/>
            <a:chExt cx="8100069" cy="4501700"/>
          </a:xfrm>
        </p:grpSpPr>
        <p:sp>
          <p:nvSpPr>
            <p:cNvPr id="1128" name="Google Shape;1128;p84"/>
            <p:cNvSpPr/>
            <p:nvPr/>
          </p:nvSpPr>
          <p:spPr>
            <a:xfrm>
              <a:off x="0" y="3389267"/>
              <a:ext cx="8100069" cy="1112433"/>
            </a:xfrm>
            <a:prstGeom prst="rect">
              <a:avLst/>
            </a:prstGeom>
            <a:solidFill>
              <a:srgbClr val="F07F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84"/>
            <p:cNvSpPr txBox="1"/>
            <p:nvPr/>
          </p:nvSpPr>
          <p:spPr>
            <a:xfrm>
              <a:off x="0" y="3389267"/>
              <a:ext cx="8100069" cy="1112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9. Estar abierto a recibir asesoramiento de profesionales externos.</a:t>
              </a:r>
              <a:endParaRPr/>
            </a:p>
          </p:txBody>
        </p:sp>
        <p:sp>
          <p:nvSpPr>
            <p:cNvPr id="1130" name="Google Shape;1130;p84"/>
            <p:cNvSpPr/>
            <p:nvPr/>
          </p:nvSpPr>
          <p:spPr>
            <a:xfrm rot="10800000">
              <a:off x="0" y="1695031"/>
              <a:ext cx="8100069" cy="1710922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rgbClr val="F07F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84"/>
            <p:cNvSpPr txBox="1"/>
            <p:nvPr/>
          </p:nvSpPr>
          <p:spPr>
            <a:xfrm>
              <a:off x="0" y="1695031"/>
              <a:ext cx="8100069" cy="1111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8. Establecer pautas comunes de autocontrol.</a:t>
              </a:r>
              <a:endParaRPr/>
            </a:p>
          </p:txBody>
        </p:sp>
        <p:sp>
          <p:nvSpPr>
            <p:cNvPr id="1132" name="Google Shape;1132;p84"/>
            <p:cNvSpPr/>
            <p:nvPr/>
          </p:nvSpPr>
          <p:spPr>
            <a:xfrm rot="10800000">
              <a:off x="0" y="0"/>
              <a:ext cx="8100069" cy="1710922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rgbClr val="F07F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84"/>
            <p:cNvSpPr txBox="1"/>
            <p:nvPr/>
          </p:nvSpPr>
          <p:spPr>
            <a:xfrm>
              <a:off x="0" y="0"/>
              <a:ext cx="8100069" cy="11117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1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7.No dudar en el diagnóstico: </a:t>
              </a:r>
              <a:r>
                <a:rPr b="0" lang="es-E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determinar sus dificultades y sus potencialidades para reforzarlas.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85"/>
          <p:cNvSpPr txBox="1"/>
          <p:nvPr>
            <p:ph idx="1" type="body"/>
          </p:nvPr>
        </p:nvSpPr>
        <p:spPr>
          <a:xfrm>
            <a:off x="457200" y="2204864"/>
            <a:ext cx="8228013" cy="2736304"/>
          </a:xfrm>
          <a:prstGeom prst="rect">
            <a:avLst/>
          </a:prstGeom>
          <a:noFill/>
          <a:ln cap="flat" cmpd="sng" w="952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Las vidas de Mario, una historia sobre TDAH. </a:t>
            </a:r>
            <a:endParaRPr/>
          </a:p>
          <a:p>
            <a:pPr indent="0" lvl="0" marL="0" rtl="0" algn="ctr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None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https://www.youtube.com/watch?v=ZIcmudAKF4M&amp;ab_channel=tdahytu</a:t>
            </a:r>
            <a:endParaRPr/>
          </a:p>
          <a:p>
            <a:pPr indent="0" lvl="0" marL="0" rtl="0" algn="ctr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Char char="▪"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TDAH en el adulto. Aproximación a una realidad, Dra. Juncal Sevilla Vicente.</a:t>
            </a:r>
            <a:endParaRPr/>
          </a:p>
          <a:p>
            <a:pPr indent="0" lvl="0" marL="0" rtl="0" algn="ctr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None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https://www.youtube.com/watch?v=51GgDbs-xCU</a:t>
            </a:r>
            <a:endParaRPr/>
          </a:p>
          <a:p>
            <a:pPr indent="-330200" lvl="0" marL="457200" rtl="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85"/>
          <p:cNvSpPr txBox="1"/>
          <p:nvPr/>
        </p:nvSpPr>
        <p:spPr>
          <a:xfrm>
            <a:off x="457200" y="620688"/>
            <a:ext cx="8675500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RECURSOS Y MATERIAL COMPLEMENTARIO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oogle Shape;1144;p86"/>
          <p:cNvGrpSpPr/>
          <p:nvPr/>
        </p:nvGrpSpPr>
        <p:grpSpPr>
          <a:xfrm>
            <a:off x="457200" y="1563983"/>
            <a:ext cx="8228013" cy="4169041"/>
            <a:chOff x="0" y="7191"/>
            <a:chExt cx="8228013" cy="4169041"/>
          </a:xfrm>
        </p:grpSpPr>
        <p:sp>
          <p:nvSpPr>
            <p:cNvPr id="1145" name="Google Shape;1145;p86"/>
            <p:cNvSpPr/>
            <p:nvPr/>
          </p:nvSpPr>
          <p:spPr>
            <a:xfrm>
              <a:off x="0" y="7191"/>
              <a:ext cx="8228013" cy="93600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86"/>
            <p:cNvSpPr txBox="1"/>
            <p:nvPr/>
          </p:nvSpPr>
          <p:spPr>
            <a:xfrm>
              <a:off x="45692" y="52883"/>
              <a:ext cx="8136629" cy="844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rPr lang="es-E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 intervención multidisciplinar, coordinada desde el centro e incluyendo a la familia, es esencial para el desarrollo de una intervención eficaz.</a:t>
              </a:r>
              <a:endParaRPr/>
            </a:p>
          </p:txBody>
        </p:sp>
        <p:sp>
          <p:nvSpPr>
            <p:cNvPr id="1147" name="Google Shape;1147;p86"/>
            <p:cNvSpPr/>
            <p:nvPr/>
          </p:nvSpPr>
          <p:spPr>
            <a:xfrm>
              <a:off x="0" y="1080232"/>
              <a:ext cx="8228013" cy="93600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86"/>
            <p:cNvSpPr txBox="1"/>
            <p:nvPr/>
          </p:nvSpPr>
          <p:spPr>
            <a:xfrm>
              <a:off x="45692" y="1125924"/>
              <a:ext cx="8136629" cy="844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rPr lang="es-E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Los profesionales de la educación deben ser modelos positivos y guías en la relación familias-centro.</a:t>
              </a:r>
              <a:endParaRPr/>
            </a:p>
          </p:txBody>
        </p:sp>
        <p:sp>
          <p:nvSpPr>
            <p:cNvPr id="1149" name="Google Shape;1149;p86"/>
            <p:cNvSpPr/>
            <p:nvPr/>
          </p:nvSpPr>
          <p:spPr>
            <a:xfrm>
              <a:off x="0" y="2160232"/>
              <a:ext cx="8228013" cy="93600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86"/>
            <p:cNvSpPr txBox="1"/>
            <p:nvPr/>
          </p:nvSpPr>
          <p:spPr>
            <a:xfrm>
              <a:off x="45692" y="2205924"/>
              <a:ext cx="8136629" cy="844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rPr lang="es-E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El PAT es el documento de mayor importancia en la concreción de la orientación educativa de forma individualizada e inclusiva.</a:t>
              </a:r>
              <a:endParaRPr/>
            </a:p>
          </p:txBody>
        </p:sp>
        <p:sp>
          <p:nvSpPr>
            <p:cNvPr id="1151" name="Google Shape;1151;p86"/>
            <p:cNvSpPr/>
            <p:nvPr/>
          </p:nvSpPr>
          <p:spPr>
            <a:xfrm>
              <a:off x="0" y="3240232"/>
              <a:ext cx="8228013" cy="93600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86"/>
            <p:cNvSpPr txBox="1"/>
            <p:nvPr/>
          </p:nvSpPr>
          <p:spPr>
            <a:xfrm>
              <a:off x="45692" y="3285924"/>
              <a:ext cx="8136629" cy="844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rPr lang="es-E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 comunicación es la herramienta más poderosa a emplear con las familias, debemos cuidar que sea fluida y eficaz. </a:t>
              </a:r>
              <a:endParaRPr/>
            </a:p>
          </p:txBody>
        </p:sp>
      </p:grpSp>
      <p:sp>
        <p:nvSpPr>
          <p:cNvPr id="1153" name="Google Shape;1153;p86"/>
          <p:cNvSpPr txBox="1"/>
          <p:nvPr/>
        </p:nvSpPr>
        <p:spPr>
          <a:xfrm>
            <a:off x="457200" y="627458"/>
            <a:ext cx="8675500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CONCLUSIONES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87"/>
          <p:cNvSpPr txBox="1"/>
          <p:nvPr>
            <p:ph idx="1" type="body"/>
          </p:nvPr>
        </p:nvSpPr>
        <p:spPr>
          <a:xfrm>
            <a:off x="433006" y="1412776"/>
            <a:ext cx="8363272" cy="48245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57200" lvl="0" marL="457200" rtl="0" algn="just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Colección Convivir con el TDAH:</a:t>
            </a:r>
            <a:endParaRPr/>
          </a:p>
          <a:p>
            <a:pPr indent="-457200" lvl="1" marL="857250" rtl="0" algn="just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TDAH y Terapia Ocupacional, Xunta de Galicia y F. Ingada, 2018.</a:t>
            </a:r>
            <a:endParaRPr/>
          </a:p>
          <a:p>
            <a:pPr indent="-457200" lvl="1" marL="857250" rtl="0" algn="just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Juan y Juanito caminan juntos, guía en formato cómic.</a:t>
            </a:r>
            <a:endParaRPr/>
          </a:p>
          <a:p>
            <a:pPr indent="-457200" lvl="1" marL="857250" rtl="0" algn="just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Guía de Apoyo al Estudio, Fundación María José Jove, Xunta de Galicia y F. Ingada.</a:t>
            </a:r>
            <a:endParaRPr/>
          </a:p>
          <a:p>
            <a:pPr indent="-457200" lvl="1" marL="857250" rtl="0" algn="just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Guía de Asesoramiento Familiar, Xunta de Galicia y F. Ingada, 2018.</a:t>
            </a:r>
            <a:endParaRPr/>
          </a:p>
          <a:p>
            <a:pPr indent="-457200" lvl="1" marL="857250" rtl="0" algn="just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Guía Como Convivir con el TDAH, Xunta de Galicia y F. Ingada, 2019.</a:t>
            </a:r>
            <a:endParaRPr/>
          </a:p>
          <a:p>
            <a:pPr indent="-457200" lvl="1" marL="857250" rtl="0" algn="just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▪"/>
            </a:pP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alumnado con TDAH en la universidad: Guía de Buenas Prácticas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Fundación María José Jove, Universidade da Coruña y F. Ingada, 2019.</a:t>
            </a:r>
            <a:endParaRPr/>
          </a:p>
          <a:p>
            <a:pPr indent="-457200" lvl="0" marL="457200" rtl="0" algn="just">
              <a:lnSpc>
                <a:spcPct val="102000"/>
              </a:lnSpc>
              <a:spcBef>
                <a:spcPts val="1138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Guía de la Federación Mundial de TDAH</a:t>
            </a:r>
            <a:endParaRPr/>
          </a:p>
          <a:p>
            <a:pPr indent="0" lvl="0" marL="0" rtl="0" algn="just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http://www.russellbarkley.org/factsheets/TheWorldFederationOfAdhdGuide.pdf</a:t>
            </a:r>
            <a:endParaRPr/>
          </a:p>
        </p:txBody>
      </p:sp>
      <p:sp>
        <p:nvSpPr>
          <p:cNvPr id="1159" name="Google Shape;1159;p87"/>
          <p:cNvSpPr txBox="1"/>
          <p:nvPr/>
        </p:nvSpPr>
        <p:spPr>
          <a:xfrm>
            <a:off x="426894" y="548680"/>
            <a:ext cx="8675500" cy="108054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BIBLIOGRAFÍA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Google Shape;1164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3064" y="4082718"/>
            <a:ext cx="3130763" cy="2226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61950">
            <a:off x="3272641" y="3395837"/>
            <a:ext cx="3568395" cy="252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88"/>
          <p:cNvSpPr txBox="1"/>
          <p:nvPr>
            <p:ph type="title"/>
          </p:nvPr>
        </p:nvSpPr>
        <p:spPr>
          <a:xfrm>
            <a:off x="611560" y="168150"/>
            <a:ext cx="7654138" cy="821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07F09"/>
                </a:solidFill>
              </a:rPr>
              <a:t>MATERIAL DIDÁCTICO DESCARGABLE</a:t>
            </a:r>
            <a:endParaRPr/>
          </a:p>
        </p:txBody>
      </p:sp>
      <p:sp>
        <p:nvSpPr>
          <p:cNvPr id="1167" name="Google Shape;1167;p88"/>
          <p:cNvSpPr txBox="1"/>
          <p:nvPr>
            <p:ph idx="1" type="subTitle"/>
          </p:nvPr>
        </p:nvSpPr>
        <p:spPr>
          <a:xfrm>
            <a:off x="3419872" y="6309320"/>
            <a:ext cx="5420928" cy="4320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b="0" i="0" lang="es-ES" sz="1200" u="none" cap="none" strike="noStrike">
                <a:solidFill>
                  <a:srgbClr val="F07F09"/>
                </a:solidFill>
                <a:latin typeface="Calibri"/>
                <a:ea typeface="Calibri"/>
                <a:cs typeface="Calibri"/>
                <a:sym typeface="Calibri"/>
              </a:rPr>
              <a:t>https://www.fundacioningada.net/index.php?V_dir=MSC&amp;V_mod=download&amp;f=2021-5/6-11-41-30.admin.Planificador_Fundacion_Ingada_Final_V3_2.pdf</a:t>
            </a:r>
            <a:endParaRPr/>
          </a:p>
        </p:txBody>
      </p:sp>
      <p:pic>
        <p:nvPicPr>
          <p:cNvPr id="1168" name="Google Shape;1168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1758" y="887778"/>
            <a:ext cx="3306949" cy="232842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Generador de Códigos QR Codes" id="1169" name="Google Shape;1169;p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48694" y="5789012"/>
            <a:ext cx="1033078" cy="103307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1170" name="Google Shape;1170;p8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318667">
            <a:off x="6031559" y="1720604"/>
            <a:ext cx="3169836" cy="212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89"/>
          <p:cNvSpPr txBox="1"/>
          <p:nvPr>
            <p:ph type="title"/>
          </p:nvPr>
        </p:nvSpPr>
        <p:spPr>
          <a:xfrm>
            <a:off x="611560" y="2636912"/>
            <a:ext cx="7986837" cy="1872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6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¡MUCHAS GRACIAS!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9"/>
          <p:cNvSpPr txBox="1"/>
          <p:nvPr>
            <p:ph idx="4294967295" type="title"/>
          </p:nvPr>
        </p:nvSpPr>
        <p:spPr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000">
                <a:solidFill>
                  <a:srgbClr val="FF6600"/>
                </a:solidFill>
              </a:rPr>
              <a:t>RELACIÓN ENTRE MOTIVACIÓN Y TDAH</a:t>
            </a:r>
            <a:endParaRPr/>
          </a:p>
        </p:txBody>
      </p:sp>
      <p:sp>
        <p:nvSpPr>
          <p:cNvPr id="387" name="Google Shape;387;p9"/>
          <p:cNvSpPr txBox="1"/>
          <p:nvPr/>
        </p:nvSpPr>
        <p:spPr>
          <a:xfrm>
            <a:off x="307975" y="1720919"/>
            <a:ext cx="8229600" cy="1395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12700" lvl="0" marL="182563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s-E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 personas con TDAH tienen </a:t>
            </a:r>
            <a:r>
              <a:rPr b="1" lang="es-E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dificultad</a:t>
            </a:r>
            <a:r>
              <a:rPr lang="es-E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tener una adecuada regulación interna de su motivación: </a:t>
            </a:r>
            <a:endParaRPr/>
          </a:p>
          <a:p>
            <a:pPr indent="12700" lvl="0" marL="182563" marR="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hacer algo hoy para conseguir una gratificación mañana.</a:t>
            </a:r>
            <a:endParaRPr/>
          </a:p>
        </p:txBody>
      </p:sp>
      <p:sp>
        <p:nvSpPr>
          <p:cNvPr id="388" name="Google Shape;388;p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9"/>
          <p:cNvSpPr/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9"/>
          <p:cNvSpPr/>
          <p:nvPr/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9"/>
          <p:cNvSpPr/>
          <p:nvPr/>
        </p:nvSpPr>
        <p:spPr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9"/>
          <p:cNvSpPr/>
          <p:nvPr/>
        </p:nvSpPr>
        <p:spPr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9"/>
          <p:cNvSpPr/>
          <p:nvPr/>
        </p:nvSpPr>
        <p:spPr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9"/>
          <p:cNvSpPr/>
          <p:nvPr/>
        </p:nvSpPr>
        <p:spPr>
          <a:xfrm>
            <a:off x="1069975" y="769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9"/>
          <p:cNvSpPr/>
          <p:nvPr/>
        </p:nvSpPr>
        <p:spPr>
          <a:xfrm>
            <a:off x="1222375" y="922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>
            <a:off x="1374775" y="10747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9"/>
          <p:cNvSpPr/>
          <p:nvPr/>
        </p:nvSpPr>
        <p:spPr>
          <a:xfrm>
            <a:off x="1527175" y="1227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8" name="Google Shape;398;p9"/>
          <p:cNvGrpSpPr/>
          <p:nvPr/>
        </p:nvGrpSpPr>
        <p:grpSpPr>
          <a:xfrm>
            <a:off x="1685099" y="3364774"/>
            <a:ext cx="5341752" cy="3850411"/>
            <a:chOff x="2009643" y="-1"/>
            <a:chExt cx="5341752" cy="3850411"/>
          </a:xfrm>
        </p:grpSpPr>
        <p:sp>
          <p:nvSpPr>
            <p:cNvPr id="399" name="Google Shape;399;p9"/>
            <p:cNvSpPr/>
            <p:nvPr/>
          </p:nvSpPr>
          <p:spPr>
            <a:xfrm rot="4396374">
              <a:off x="2232468" y="766201"/>
              <a:ext cx="3323903" cy="2318007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quadBezTo>
                    <a:pt x="20000" y="40000"/>
                    <a:pt x="93748" y="15000"/>
                  </a:quadBezTo>
                  <a:lnTo>
                    <a:pt x="92569" y="0"/>
                  </a:lnTo>
                  <a:lnTo>
                    <a:pt x="120000" y="18786"/>
                  </a:lnTo>
                  <a:lnTo>
                    <a:pt x="96465" y="49572"/>
                  </a:lnTo>
                  <a:lnTo>
                    <a:pt x="95286" y="34572"/>
                  </a:lnTo>
                  <a:quadBezTo>
                    <a:pt x="30000" y="44572"/>
                    <a:pt x="0" y="120000"/>
                  </a:quadBez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3477613" y="1068874"/>
              <a:ext cx="83938" cy="83938"/>
            </a:xfrm>
            <a:prstGeom prst="ellipse">
              <a:avLst/>
            </a:prstGeom>
            <a:solidFill>
              <a:srgbClr val="A7E0C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4052363" y="1532463"/>
              <a:ext cx="83938" cy="83938"/>
            </a:xfrm>
            <a:prstGeom prst="ellipse">
              <a:avLst/>
            </a:prstGeom>
            <a:solidFill>
              <a:srgbClr val="A7E0C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4483109" y="2074601"/>
              <a:ext cx="83938" cy="83938"/>
            </a:xfrm>
            <a:prstGeom prst="ellipse">
              <a:avLst/>
            </a:prstGeom>
            <a:solidFill>
              <a:srgbClr val="A7E0C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2009643" y="0"/>
              <a:ext cx="1567117" cy="616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9"/>
            <p:cNvSpPr txBox="1"/>
            <p:nvPr/>
          </p:nvSpPr>
          <p:spPr>
            <a:xfrm>
              <a:off x="2009643" y="0"/>
              <a:ext cx="1567117" cy="616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E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Sentirse incompetente</a:t>
              </a: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3957951" y="802810"/>
              <a:ext cx="2287144" cy="616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9"/>
            <p:cNvSpPr txBox="1"/>
            <p:nvPr/>
          </p:nvSpPr>
          <p:spPr>
            <a:xfrm>
              <a:off x="3957951" y="802810"/>
              <a:ext cx="2287144" cy="616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E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Fracaso continuo</a:t>
              </a:r>
              <a:endParaRPr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2009643" y="1266400"/>
              <a:ext cx="1821244" cy="616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9"/>
            <p:cNvSpPr txBox="1"/>
            <p:nvPr/>
          </p:nvSpPr>
          <p:spPr>
            <a:xfrm>
              <a:off x="2009643" y="1266400"/>
              <a:ext cx="1821244" cy="616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E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Atribuciones externas (ANEXO) </a:t>
              </a:r>
              <a:endParaRPr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4847396" y="1808538"/>
              <a:ext cx="1397699" cy="616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9"/>
            <p:cNvSpPr txBox="1"/>
            <p:nvPr/>
          </p:nvSpPr>
          <p:spPr>
            <a:xfrm>
              <a:off x="4847396" y="1808538"/>
              <a:ext cx="1397699" cy="616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E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Estímulos a largo plazo</a:t>
              </a: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3021069" y="3234345"/>
              <a:ext cx="4330326" cy="616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9"/>
            <p:cNvSpPr txBox="1"/>
            <p:nvPr/>
          </p:nvSpPr>
          <p:spPr>
            <a:xfrm>
              <a:off x="3021069" y="3234345"/>
              <a:ext cx="4330326" cy="6160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s-E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Experiencias negativas </a:t>
              </a:r>
              <a:endParaRPr/>
            </a:p>
          </p:txBody>
        </p:sp>
      </p:grpSp>
      <p:pic>
        <p:nvPicPr>
          <p:cNvPr descr="Pulgar, Mano, Abajo, La Cara, EmociÃ³n" id="413" name="Google Shape;41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1500" y="3603997"/>
            <a:ext cx="2222500" cy="22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6600"/>
        </a:solidFill>
      </p:bgPr>
    </p:bg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1823" y="613351"/>
            <a:ext cx="5357589" cy="5357589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sp>
        <p:nvSpPr>
          <p:cNvPr id="1182" name="Google Shape;1182;p90"/>
          <p:cNvSpPr/>
          <p:nvPr/>
        </p:nvSpPr>
        <p:spPr>
          <a:xfrm rot="-372949">
            <a:off x="2509526" y="5801663"/>
            <a:ext cx="394218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&lt;a href="https://www.freepik.es/vectores/fondo"&gt;Vector de Fondo creado por freepik - www.freepik.es&lt;/a&gt;</a:t>
            </a:r>
            <a:endParaRPr/>
          </a:p>
        </p:txBody>
      </p:sp>
      <p:sp>
        <p:nvSpPr>
          <p:cNvPr id="1183" name="Google Shape;1183;p90"/>
          <p:cNvSpPr txBox="1"/>
          <p:nvPr>
            <p:ph type="title"/>
          </p:nvPr>
        </p:nvSpPr>
        <p:spPr>
          <a:xfrm>
            <a:off x="467544" y="4509120"/>
            <a:ext cx="8458199" cy="122985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FF66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ANEXO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8" name="Google Shape;1188;p91"/>
          <p:cNvGrpSpPr/>
          <p:nvPr/>
        </p:nvGrpSpPr>
        <p:grpSpPr>
          <a:xfrm>
            <a:off x="457200" y="1635960"/>
            <a:ext cx="8228013" cy="4462380"/>
            <a:chOff x="0" y="30997"/>
            <a:chExt cx="8228013" cy="4462380"/>
          </a:xfrm>
        </p:grpSpPr>
        <p:sp>
          <p:nvSpPr>
            <p:cNvPr id="1189" name="Google Shape;1189;p91"/>
            <p:cNvSpPr/>
            <p:nvPr/>
          </p:nvSpPr>
          <p:spPr>
            <a:xfrm>
              <a:off x="0" y="30997"/>
              <a:ext cx="8228013" cy="60840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91"/>
            <p:cNvSpPr txBox="1"/>
            <p:nvPr/>
          </p:nvSpPr>
          <p:spPr>
            <a:xfrm>
              <a:off x="29700" y="60697"/>
              <a:ext cx="8168613" cy="5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b="1" lang="es-ES" sz="2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Motivación en el TDAH</a:t>
              </a:r>
              <a:endParaRPr/>
            </a:p>
          </p:txBody>
        </p:sp>
        <p:sp>
          <p:nvSpPr>
            <p:cNvPr id="1191" name="Google Shape;1191;p91"/>
            <p:cNvSpPr/>
            <p:nvPr/>
          </p:nvSpPr>
          <p:spPr>
            <a:xfrm>
              <a:off x="0" y="639397"/>
              <a:ext cx="8228013" cy="6592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91"/>
            <p:cNvSpPr txBox="1"/>
            <p:nvPr/>
          </p:nvSpPr>
          <p:spPr>
            <a:xfrm>
              <a:off x="0" y="639397"/>
              <a:ext cx="8228013" cy="6592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00" lIns="261225" spcFirstLastPara="1" rIns="184900" wrap="square" tIns="330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Las atribuciones.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Clasificación de las habilidades sociales.</a:t>
              </a:r>
              <a:endParaRPr/>
            </a:p>
          </p:txBody>
        </p:sp>
        <p:sp>
          <p:nvSpPr>
            <p:cNvPr id="1193" name="Google Shape;1193;p91"/>
            <p:cNvSpPr/>
            <p:nvPr/>
          </p:nvSpPr>
          <p:spPr>
            <a:xfrm>
              <a:off x="0" y="1298692"/>
              <a:ext cx="8228013" cy="60840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91"/>
            <p:cNvSpPr txBox="1"/>
            <p:nvPr/>
          </p:nvSpPr>
          <p:spPr>
            <a:xfrm>
              <a:off x="29700" y="1328392"/>
              <a:ext cx="8168613" cy="5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b="1" lang="es-ES" sz="2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Manejo conductual</a:t>
              </a:r>
              <a:endParaRPr/>
            </a:p>
          </p:txBody>
        </p:sp>
        <p:sp>
          <p:nvSpPr>
            <p:cNvPr id="1195" name="Google Shape;1195;p91"/>
            <p:cNvSpPr/>
            <p:nvPr/>
          </p:nvSpPr>
          <p:spPr>
            <a:xfrm>
              <a:off x="0" y="1907092"/>
              <a:ext cx="8228013" cy="1318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91"/>
            <p:cNvSpPr txBox="1"/>
            <p:nvPr/>
          </p:nvSpPr>
          <p:spPr>
            <a:xfrm>
              <a:off x="0" y="1907092"/>
              <a:ext cx="8228013" cy="1318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00" lIns="261225" spcFirstLastPara="1" rIns="184900" wrap="square" tIns="330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Pautas de intervención específicas.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Empleo de las autoinstrucciones.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Gestión de la frustración.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Pautas para gestionar los descontroles emocionales.</a:t>
              </a:r>
              <a:endParaRPr/>
            </a:p>
          </p:txBody>
        </p:sp>
        <p:sp>
          <p:nvSpPr>
            <p:cNvPr id="1197" name="Google Shape;1197;p91"/>
            <p:cNvSpPr/>
            <p:nvPr/>
          </p:nvSpPr>
          <p:spPr>
            <a:xfrm>
              <a:off x="0" y="3225682"/>
              <a:ext cx="8228013" cy="608400"/>
            </a:xfrm>
            <a:prstGeom prst="roundRect">
              <a:avLst>
                <a:gd fmla="val 16667" name="adj"/>
              </a:avLst>
            </a:prstGeom>
            <a:solidFill>
              <a:srgbClr val="FF6600"/>
            </a:solidFill>
            <a:ln cap="flat" cmpd="sng" w="12700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91"/>
            <p:cNvSpPr txBox="1"/>
            <p:nvPr/>
          </p:nvSpPr>
          <p:spPr>
            <a:xfrm>
              <a:off x="29700" y="3255382"/>
              <a:ext cx="8168613" cy="5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b="1" lang="es-ES" sz="2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Familia y TDAH</a:t>
              </a:r>
              <a:endParaRPr/>
            </a:p>
          </p:txBody>
        </p:sp>
        <p:sp>
          <p:nvSpPr>
            <p:cNvPr id="1199" name="Google Shape;1199;p91"/>
            <p:cNvSpPr/>
            <p:nvPr/>
          </p:nvSpPr>
          <p:spPr>
            <a:xfrm>
              <a:off x="0" y="3834082"/>
              <a:ext cx="8228013" cy="6592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91"/>
            <p:cNvSpPr txBox="1"/>
            <p:nvPr/>
          </p:nvSpPr>
          <p:spPr>
            <a:xfrm>
              <a:off x="0" y="3834082"/>
              <a:ext cx="8228013" cy="6592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00" lIns="261225" spcFirstLastPara="1" rIns="184900" wrap="square" tIns="330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Factores de protección y de riesgo.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s-E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Relación entre hermanos.</a:t>
              </a:r>
              <a:endParaRPr/>
            </a:p>
          </p:txBody>
        </p:sp>
      </p:grpSp>
      <p:sp>
        <p:nvSpPr>
          <p:cNvPr id="1201" name="Google Shape;1201;p91"/>
          <p:cNvSpPr txBox="1"/>
          <p:nvPr/>
        </p:nvSpPr>
        <p:spPr>
          <a:xfrm>
            <a:off x="460375" y="168275"/>
            <a:ext cx="822325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CONTENIDOS DEL ANEXO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92"/>
          <p:cNvSpPr txBox="1"/>
          <p:nvPr/>
        </p:nvSpPr>
        <p:spPr>
          <a:xfrm>
            <a:off x="323528" y="260648"/>
            <a:ext cx="6912768" cy="792088"/>
          </a:xfrm>
          <a:prstGeom prst="rect">
            <a:avLst/>
          </a:prstGeom>
          <a:solidFill>
            <a:srgbClr val="F07F09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Motivación en el TDAH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iño feliz con alas de cartón y frase inspiradora Foto gratis" id="1207" name="Google Shape;1207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3646" y="1556792"/>
            <a:ext cx="5962650" cy="3971925"/>
          </a:xfrm>
          <a:prstGeom prst="rect">
            <a:avLst/>
          </a:prstGeom>
          <a:noFill/>
          <a:ln cap="flat" cmpd="sng" w="2857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93"/>
          <p:cNvSpPr txBox="1"/>
          <p:nvPr/>
        </p:nvSpPr>
        <p:spPr>
          <a:xfrm>
            <a:off x="460375" y="1439887"/>
            <a:ext cx="822325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11113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 atribuciones son las razones y causas que percibimos como responsables de nuestros resultados y que influirán en nuestra motivación.</a:t>
            </a:r>
            <a:endParaRPr/>
          </a:p>
          <a:p>
            <a:pPr indent="11113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¿A qué se debe haber aprobado?</a:t>
            </a:r>
            <a:endParaRPr/>
          </a:p>
        </p:txBody>
      </p:sp>
      <p:sp>
        <p:nvSpPr>
          <p:cNvPr id="1214" name="Google Shape;1214;p9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93"/>
          <p:cNvSpPr/>
          <p:nvPr/>
        </p:nvSpPr>
        <p:spPr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93"/>
          <p:cNvSpPr/>
          <p:nvPr/>
        </p:nvSpPr>
        <p:spPr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93"/>
          <p:cNvSpPr/>
          <p:nvPr/>
        </p:nvSpPr>
        <p:spPr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93"/>
          <p:cNvSpPr/>
          <p:nvPr/>
        </p:nvSpPr>
        <p:spPr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93"/>
          <p:cNvSpPr/>
          <p:nvPr/>
        </p:nvSpPr>
        <p:spPr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93"/>
          <p:cNvSpPr/>
          <p:nvPr/>
        </p:nvSpPr>
        <p:spPr>
          <a:xfrm>
            <a:off x="1069975" y="7699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93"/>
          <p:cNvSpPr/>
          <p:nvPr/>
        </p:nvSpPr>
        <p:spPr>
          <a:xfrm>
            <a:off x="1222375" y="9223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93"/>
          <p:cNvSpPr txBox="1"/>
          <p:nvPr/>
        </p:nvSpPr>
        <p:spPr>
          <a:xfrm>
            <a:off x="460375" y="168275"/>
            <a:ext cx="822325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0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LAS ATRIBUCIONES</a:t>
            </a:r>
            <a:endParaRPr/>
          </a:p>
        </p:txBody>
      </p:sp>
      <p:pic>
        <p:nvPicPr>
          <p:cNvPr descr="Signo De InterrogaciÃ³n, Pidiendo" id="1223" name="Google Shape;1223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6463" y="3781425"/>
            <a:ext cx="3238500" cy="32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93"/>
          <p:cNvSpPr/>
          <p:nvPr/>
        </p:nvSpPr>
        <p:spPr>
          <a:xfrm>
            <a:off x="1616075" y="3608388"/>
            <a:ext cx="3103563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1113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s-E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¿A que he tenido suerte? Entonces lo atribuyo a la suerte</a:t>
            </a: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11113" lvl="0" marL="0" marR="0" rtl="0" algn="l"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lang="es-E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¿A que he estudiado? Entonces atribuyo el éxito al estudio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5" name="Google Shape;1225;p93"/>
          <p:cNvSpPr/>
          <p:nvPr/>
        </p:nvSpPr>
        <p:spPr>
          <a:xfrm rot="309851">
            <a:off x="1008063" y="3255963"/>
            <a:ext cx="4205287" cy="2193925"/>
          </a:xfrm>
          <a:prstGeom prst="cloudCallout">
            <a:avLst>
              <a:gd fmla="val 66671" name="adj1"/>
              <a:gd fmla="val -10046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94"/>
          <p:cNvSpPr txBox="1"/>
          <p:nvPr/>
        </p:nvSpPr>
        <p:spPr>
          <a:xfrm>
            <a:off x="460375" y="2349500"/>
            <a:ext cx="8683625" cy="2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1313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1"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Dimensiones de localización: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Podemos atribuir la causa de los resultados a factores internos o externos. 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Son </a:t>
            </a:r>
            <a:r>
              <a:rPr b="1"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factores internos </a:t>
            </a:r>
            <a:r>
              <a:rPr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capacidad y el esfuerzo. 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Son </a:t>
            </a:r>
            <a:r>
              <a:rPr b="1"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factores externos </a:t>
            </a:r>
            <a:r>
              <a:rPr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suerte y la dificultad de la 	tarea.</a:t>
            </a:r>
            <a:endParaRPr/>
          </a:p>
          <a:p>
            <a:pPr indent="-341313" lvl="0" marL="3429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2" name="Google Shape;1232;p94"/>
          <p:cNvSpPr txBox="1"/>
          <p:nvPr/>
        </p:nvSpPr>
        <p:spPr>
          <a:xfrm>
            <a:off x="611188" y="404813"/>
            <a:ext cx="822325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LAS ATRIBUCIONES: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DIMENSIONES DE LA ATRIBUCIÓN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95"/>
          <p:cNvSpPr txBox="1"/>
          <p:nvPr>
            <p:ph idx="1" type="body"/>
          </p:nvPr>
        </p:nvSpPr>
        <p:spPr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1313" lvl="0" marL="34290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12700" lvl="0" marL="0" rtl="0" algn="l">
              <a:lnSpc>
                <a:spcPct val="100000"/>
              </a:lnSpc>
              <a:spcBef>
                <a:spcPts val="2225"/>
              </a:spcBef>
              <a:spcAft>
                <a:spcPts val="0"/>
              </a:spcAft>
              <a:buNone/>
            </a:pPr>
            <a:r>
              <a:rPr b="1" lang="es-ES" sz="2400">
                <a:latin typeface="Calibri"/>
                <a:ea typeface="Calibri"/>
                <a:cs typeface="Calibri"/>
                <a:sym typeface="Calibri"/>
              </a:rPr>
              <a:t>Dimensiones de variabilidad: </a:t>
            </a:r>
            <a:endParaRPr/>
          </a:p>
          <a:p>
            <a:pPr indent="12700" lvl="0" marL="0" rtl="0" algn="l">
              <a:lnSpc>
                <a:spcPct val="100000"/>
              </a:lnSpc>
              <a:spcBef>
                <a:spcPts val="2225"/>
              </a:spcBef>
              <a:spcAft>
                <a:spcPts val="0"/>
              </a:spcAft>
              <a:buNone/>
            </a:pPr>
            <a:r>
              <a:rPr lang="es-ES" sz="2400">
                <a:latin typeface="Calibri"/>
                <a:ea typeface="Calibri"/>
                <a:cs typeface="Calibri"/>
                <a:sym typeface="Calibri"/>
              </a:rPr>
              <a:t>Se refiere a si la causa se percibe como </a:t>
            </a:r>
            <a:r>
              <a:rPr b="1" lang="es-ES" sz="2400">
                <a:latin typeface="Calibri"/>
                <a:ea typeface="Calibri"/>
                <a:cs typeface="Calibri"/>
                <a:sym typeface="Calibri"/>
              </a:rPr>
              <a:t>estable o variable</a:t>
            </a:r>
            <a:r>
              <a:rPr lang="es-ES" sz="2400"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11113" lvl="0" marL="0" rtl="0" algn="l">
              <a:lnSpc>
                <a:spcPct val="102000"/>
              </a:lnSpc>
              <a:spcBef>
                <a:spcPts val="2225"/>
              </a:spcBef>
              <a:spcAft>
                <a:spcPts val="0"/>
              </a:spcAft>
              <a:buNone/>
            </a:pPr>
            <a:r>
              <a:rPr lang="es-ES" sz="2400">
                <a:latin typeface="Calibri"/>
                <a:ea typeface="Calibri"/>
                <a:cs typeface="Calibri"/>
                <a:sym typeface="Calibri"/>
              </a:rPr>
              <a:t>La capacidad se suele considerar como estable </a:t>
            </a:r>
            <a:endParaRPr/>
          </a:p>
          <a:p>
            <a:pPr indent="11113" lvl="0" marL="0" rtl="0" algn="l">
              <a:lnSpc>
                <a:spcPct val="102000"/>
              </a:lnSpc>
              <a:spcBef>
                <a:spcPts val="2225"/>
              </a:spcBef>
              <a:spcAft>
                <a:spcPts val="0"/>
              </a:spcAft>
              <a:buNone/>
            </a:pPr>
            <a:r>
              <a:rPr lang="es-ES" sz="2400">
                <a:latin typeface="Calibri"/>
                <a:ea typeface="Calibri"/>
                <a:cs typeface="Calibri"/>
                <a:sym typeface="Calibri"/>
              </a:rPr>
              <a:t>	Mientras que el esfuerzo o la suerte son variables.</a:t>
            </a:r>
            <a:endParaRPr/>
          </a:p>
          <a:p>
            <a:pPr indent="-342900" lvl="0" marL="342900" rtl="0" algn="l">
              <a:lnSpc>
                <a:spcPct val="102000"/>
              </a:lnSpc>
              <a:spcBef>
                <a:spcPts val="1425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8" name="Google Shape;1238;p95"/>
          <p:cNvSpPr txBox="1"/>
          <p:nvPr/>
        </p:nvSpPr>
        <p:spPr>
          <a:xfrm>
            <a:off x="457200" y="414338"/>
            <a:ext cx="822325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LAS ATRIBUCIONES: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DIMENSIONES DE LA ATRIBUCIÓN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96"/>
          <p:cNvSpPr txBox="1"/>
          <p:nvPr/>
        </p:nvSpPr>
        <p:spPr>
          <a:xfrm>
            <a:off x="458788" y="1989138"/>
            <a:ext cx="8223250" cy="3743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41313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1"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Dimensiones de controlabilidad: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 el grado en que las causas </a:t>
            </a:r>
            <a:r>
              <a:rPr b="1" lang="es-E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 pueden controlar o no por parte del individuo. 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 pienso que mi fracaso se debe a la mala suerte, al profesor o a la dificultad de la tarea, entonces la situación no está bajo su control, se desmotiva porque </a:t>
            </a:r>
            <a:r>
              <a:rPr b="1" lang="es-E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puede hacer nada. </a:t>
            </a:r>
            <a:endParaRPr/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s-E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Si atribuyo el éxito a factores controlables, puedo estar 			más motivado para el futuro porque sé qué debo hacer, sé que lo 	puedo hacer, </a:t>
            </a:r>
            <a:r>
              <a:rPr b="1" lang="es-E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sé que depende de mí.</a:t>
            </a:r>
            <a:endParaRPr/>
          </a:p>
          <a:p>
            <a:pPr indent="-341313" lvl="0" marL="3429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br>
              <a:rPr lang="es-E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1313" lvl="0" marL="3429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p96"/>
          <p:cNvSpPr txBox="1"/>
          <p:nvPr/>
        </p:nvSpPr>
        <p:spPr>
          <a:xfrm>
            <a:off x="457200" y="414338"/>
            <a:ext cx="8223250" cy="1136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LAS ATRIBUCIONES: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DIMENSIONES DE LA ATRIBUCIÓN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97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MEJORAR LAS HABILIDADES SOCIALES: INTERVENCIONES</a:t>
            </a:r>
            <a:endParaRPr sz="36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97"/>
          <p:cNvSpPr txBox="1"/>
          <p:nvPr/>
        </p:nvSpPr>
        <p:spPr>
          <a:xfrm>
            <a:off x="539552" y="1573233"/>
            <a:ext cx="8229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Entrenamiento en habilidades sociales</a:t>
            </a:r>
            <a:endParaRPr/>
          </a:p>
        </p:txBody>
      </p:sp>
      <p:sp>
        <p:nvSpPr>
          <p:cNvPr id="1252" name="Google Shape;1252;p97"/>
          <p:cNvSpPr/>
          <p:nvPr/>
        </p:nvSpPr>
        <p:spPr>
          <a:xfrm>
            <a:off x="1115616" y="2207106"/>
            <a:ext cx="7273925" cy="218267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HHSS básicas: </a:t>
            </a: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sonreír y reír, contacto ocular, saludar, presentaciones, favores, cortesía y amabilidad, dar las gracias, respeto de turnos de palabra, formular preguntas, despedirse, presentar a otros, hacer cumplidos, escuchar. </a:t>
            </a:r>
            <a:endParaRPr/>
          </a:p>
        </p:txBody>
      </p:sp>
      <p:sp>
        <p:nvSpPr>
          <p:cNvPr id="1253" name="Google Shape;1253;p97"/>
          <p:cNvSpPr/>
          <p:nvPr/>
        </p:nvSpPr>
        <p:spPr>
          <a:xfrm>
            <a:off x="1115615" y="4517246"/>
            <a:ext cx="7273925" cy="119699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HHSS complejas: </a:t>
            </a: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participación, pedir ayuda, disculparse, convencer a los/las demás, resolver pequeños conflictos.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98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MEJORAR LAS HABILIDADES SOCIALES: INTERVENCIONES</a:t>
            </a:r>
            <a:endParaRPr sz="360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98"/>
          <p:cNvSpPr txBox="1"/>
          <p:nvPr/>
        </p:nvSpPr>
        <p:spPr>
          <a:xfrm>
            <a:off x="539552" y="1573233"/>
            <a:ext cx="8229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Entrenamiento en habilidades sociales</a:t>
            </a:r>
            <a:endParaRPr/>
          </a:p>
        </p:txBody>
      </p:sp>
      <p:sp>
        <p:nvSpPr>
          <p:cNvPr id="1260" name="Google Shape;1260;p98"/>
          <p:cNvSpPr/>
          <p:nvPr/>
        </p:nvSpPr>
        <p:spPr>
          <a:xfrm>
            <a:off x="921717" y="2359698"/>
            <a:ext cx="7273925" cy="150628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60350" marR="0" rtl="0" algn="just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Conversacionales: </a:t>
            </a: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iniciar, mantener y terminar conversaciones, unirse a conversaciones de los otros y establecer.</a:t>
            </a:r>
            <a:endParaRPr/>
          </a:p>
        </p:txBody>
      </p:sp>
      <p:sp>
        <p:nvSpPr>
          <p:cNvPr id="1261" name="Google Shape;1261;p98"/>
          <p:cNvSpPr/>
          <p:nvPr/>
        </p:nvSpPr>
        <p:spPr>
          <a:xfrm>
            <a:off x="935037" y="3963407"/>
            <a:ext cx="7273925" cy="172819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Expresar sentimientos emociones y opiniones: </a:t>
            </a: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autoafirmaciones positivas, expresar y recibir emociones y defender los propios derechos y opiniones con asertividad. 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99"/>
          <p:cNvSpPr txBox="1"/>
          <p:nvPr>
            <p:ph type="title"/>
          </p:nvPr>
        </p:nvSpPr>
        <p:spPr>
          <a:xfrm>
            <a:off x="323528" y="260648"/>
            <a:ext cx="6912768" cy="792088"/>
          </a:xfrm>
          <a:prstGeom prst="rect">
            <a:avLst/>
          </a:prstGeom>
          <a:solidFill>
            <a:srgbClr val="F07F09"/>
          </a:solidFill>
          <a:ln cap="flat" cmpd="sng" w="9525">
            <a:solidFill>
              <a:srgbClr val="F07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Manejo Conductual</a:t>
            </a:r>
            <a:endParaRPr b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8" name="Google Shape;1268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2244" y="1647850"/>
            <a:ext cx="5905454" cy="3933825"/>
          </a:xfrm>
          <a:prstGeom prst="rect">
            <a:avLst/>
          </a:prstGeom>
          <a:noFill/>
          <a:ln cap="flat" cmpd="sng" w="28575">
            <a:solidFill>
              <a:srgbClr val="F07F0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Tema de Office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ema de Office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1601-01-01T00:00:00Z</dcterms:created>
  <dc:creator>Usuario</dc:creator>
</cp:coreProperties>
</file>