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3" r:id="rId3"/>
    <p:sldId id="274" r:id="rId4"/>
    <p:sldId id="309" r:id="rId5"/>
    <p:sldId id="308" r:id="rId6"/>
    <p:sldId id="293" r:id="rId7"/>
    <p:sldId id="307" r:id="rId8"/>
    <p:sldId id="324" r:id="rId9"/>
    <p:sldId id="322" r:id="rId10"/>
    <p:sldId id="314" r:id="rId11"/>
    <p:sldId id="312" r:id="rId12"/>
    <p:sldId id="315" r:id="rId13"/>
    <p:sldId id="316" r:id="rId14"/>
    <p:sldId id="311" r:id="rId15"/>
    <p:sldId id="318" r:id="rId16"/>
    <p:sldId id="294" r:id="rId17"/>
    <p:sldId id="320" r:id="rId18"/>
    <p:sldId id="319" r:id="rId19"/>
    <p:sldId id="305" r:id="rId20"/>
    <p:sldId id="323" r:id="rId21"/>
    <p:sldId id="321" r:id="rId22"/>
    <p:sldId id="272" r:id="rId23"/>
  </p:sldIdLst>
  <p:sldSz cx="12192000" cy="6858000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633"/>
    <a:srgbClr val="A0C839"/>
    <a:srgbClr val="C1DB7F"/>
    <a:srgbClr val="DCEBB7"/>
    <a:srgbClr val="B6DABF"/>
    <a:srgbClr val="759329"/>
    <a:srgbClr val="EAFAC3"/>
    <a:srgbClr val="000000"/>
    <a:srgbClr val="3500FF"/>
    <a:srgbClr val="AE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8"/>
    <p:restoredTop sz="94740"/>
  </p:normalViewPr>
  <p:slideViewPr>
    <p:cSldViewPr snapToGrid="0" snapToObjects="1">
      <p:cViewPr>
        <p:scale>
          <a:sx n="62" d="100"/>
          <a:sy n="62" d="100"/>
        </p:scale>
        <p:origin x="-1752" y="-9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FE86A-3D97-4682-A27B-DABE8E82580B}" type="datetimeFigureOut">
              <a:rPr lang="es-ES" smtClean="0"/>
              <a:pPr/>
              <a:t>12/5/22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CDA7C-E427-4EAB-A27C-A5647D89BB1D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91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8C09-5A21-E546-BE41-B706AACA0B90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7097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813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506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3298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744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038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5242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1358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1152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53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2179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79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0103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66468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8C09-5A21-E546-BE41-B706AACA0B90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525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3029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206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9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281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181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2230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08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12/5/22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12/5/22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12/5/22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12/5/22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12/5/22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12/5/22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12/5/22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12/5/22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12/5/22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12/5/22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12/5/22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56176-A0FD-BB4F-9C33-854124094C25}" type="datetimeFigureOut">
              <a:rPr lang="es-ES_tradnl" smtClean="0"/>
              <a:pPr/>
              <a:t>12/5/22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7" Type="http://schemas.openxmlformats.org/officeDocument/2006/relationships/hyperlink" Target="https://www.geogebra.org/m/ybwxhxcv" TargetMode="External"/><Relationship Id="rId8" Type="http://schemas.openxmlformats.org/officeDocument/2006/relationships/hyperlink" Target="https://www.geogebra.org/m/xp33qgx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microsoft.com/office/2007/relationships/hdphoto" Target="../media/hdphoto1.wdp"/><Relationship Id="rId9" Type="http://schemas.openxmlformats.org/officeDocument/2006/relationships/image" Target="../media/image1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7" Type="http://schemas.openxmlformats.org/officeDocument/2006/relationships/image" Target="../media/image18.emf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7" Type="http://schemas.openxmlformats.org/officeDocument/2006/relationships/hyperlink" Target="https://www.geogebra.org/m/ybwxhxcv" TargetMode="External"/><Relationship Id="rId8" Type="http://schemas.openxmlformats.org/officeDocument/2006/relationships/hyperlink" Target="https://www.geogebra.org/m/xp33qgxu" TargetMode="External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7" Type="http://schemas.openxmlformats.org/officeDocument/2006/relationships/hyperlink" Target="https://www.geogebra.org/m/caxqcbcu" TargetMode="External"/><Relationship Id="rId8" Type="http://schemas.openxmlformats.org/officeDocument/2006/relationships/image" Target="../media/image21.png"/><Relationship Id="rId9" Type="http://schemas.openxmlformats.org/officeDocument/2006/relationships/hyperlink" Target="https://www.geogebra.org/m/xp33qgx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7" Type="http://schemas.openxmlformats.org/officeDocument/2006/relationships/hyperlink" Target="https://www.geogebra.org/m/gxmrrfrx" TargetMode="External"/><Relationship Id="rId8" Type="http://schemas.openxmlformats.org/officeDocument/2006/relationships/image" Target="../media/image24.png"/><Relationship Id="rId9" Type="http://schemas.openxmlformats.org/officeDocument/2006/relationships/hyperlink" Target="https://www.geogebra.org/m/xp33qgx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7" Type="http://schemas.openxmlformats.org/officeDocument/2006/relationships/hyperlink" Target="https://www.geogebra.org/m/qnkpjv36" TargetMode="External"/><Relationship Id="rId8" Type="http://schemas.openxmlformats.org/officeDocument/2006/relationships/image" Target="../media/image25.png"/><Relationship Id="rId9" Type="http://schemas.openxmlformats.org/officeDocument/2006/relationships/hyperlink" Target="https://www.geogebra.org/m/xp33qgx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microsoft.com/office/2007/relationships/hdphoto" Target="../media/hdphoto1.wdp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7" Type="http://schemas.openxmlformats.org/officeDocument/2006/relationships/hyperlink" Target="https://www.geogebra.org/m/qnkpjv36" TargetMode="External"/><Relationship Id="rId8" Type="http://schemas.openxmlformats.org/officeDocument/2006/relationships/hyperlink" Target="https://www.geogebra.org/m/xp33qgx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emf"/><Relationship Id="rId5" Type="http://schemas.openxmlformats.org/officeDocument/2006/relationships/image" Target="../media/image6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5.tiff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5.tiff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7" Type="http://schemas.openxmlformats.org/officeDocument/2006/relationships/hyperlink" Target="https://www.geogebra.org/m/gtxxwutz" TargetMode="External"/><Relationship Id="rId8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7" Type="http://schemas.openxmlformats.org/officeDocument/2006/relationships/hyperlink" Target="https://www.geogebra.org/m/upmm2ayw" TargetMode="External"/><Relationship Id="rId8" Type="http://schemas.openxmlformats.org/officeDocument/2006/relationships/image" Target="../media/image16.png"/><Relationship Id="rId9" Type="http://schemas.openxmlformats.org/officeDocument/2006/relationships/hyperlink" Target="https://edu.gcfglobal.org/es/aplicaciones-de-la-matematica/las-coordenadas-geograficas/1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6AD3C14-0D84-48F9-98F8-25E5D019E1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43603" y="3329575"/>
            <a:ext cx="3012795" cy="2707483"/>
          </a:xfrm>
          <a:prstGeom prst="rect">
            <a:avLst/>
          </a:prstGeom>
        </p:spPr>
      </p:pic>
      <p:pic>
        <p:nvPicPr>
          <p:cNvPr id="10" name="Imagen 9" descr="Un letrero de color negro&#10;&#10;Descripción generada automáticamente con confianza media">
            <a:extLst>
              <a:ext uri="{FF2B5EF4-FFF2-40B4-BE49-F238E27FC236}">
                <a16:creationId xmlns:a16="http://schemas.microsoft.com/office/drawing/2014/main" xmlns="" id="{FE271432-0A7B-4110-B015-D16FECA46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809" y="1664657"/>
            <a:ext cx="6025587" cy="2386908"/>
          </a:xfrm>
          <a:prstGeom prst="rect">
            <a:avLst/>
          </a:prstGeom>
        </p:spPr>
      </p:pic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A439EF24-436E-4580-85AC-92B43265A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796" y="511372"/>
            <a:ext cx="2240851" cy="191357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70562" y="5753528"/>
            <a:ext cx="219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i="1" smtClean="0">
                <a:latin typeface="Helvetica" charset="0"/>
                <a:ea typeface="Helvetica" charset="0"/>
                <a:cs typeface="Helvetica" charset="0"/>
              </a:rPr>
              <a:t>Taller </a:t>
            </a:r>
            <a:r>
              <a:rPr lang="es-ES_tradnl" b="1" i="1" smtClean="0">
                <a:latin typeface="Helvetica" charset="0"/>
                <a:ea typeface="Helvetica" charset="0"/>
                <a:cs typeface="Helvetica" charset="0"/>
              </a:rPr>
              <a:t>tecnol</a:t>
            </a:r>
            <a:r>
              <a:rPr lang="es-ES_tradnl" b="1" i="1" smtClean="0">
                <a:latin typeface="Helvetica" charset="0"/>
                <a:ea typeface="Helvetica" charset="0"/>
                <a:cs typeface="Helvetica" charset="0"/>
              </a:rPr>
              <a:t>ógico</a:t>
            </a:r>
            <a:endParaRPr lang="es-ES_tradnl" i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AE490864-DFF9-4FED-8563-3C6BEC608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73" y="398911"/>
            <a:ext cx="1712918" cy="1462745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2C36C9E5-633C-4BAE-86A1-AA20335F49DF}"/>
              </a:ext>
            </a:extLst>
          </p:cNvPr>
          <p:cNvGrpSpPr/>
          <p:nvPr/>
        </p:nvGrpSpPr>
        <p:grpSpPr>
          <a:xfrm>
            <a:off x="0" y="5756099"/>
            <a:ext cx="12192000" cy="1143000"/>
            <a:chOff x="0" y="5928041"/>
            <a:chExt cx="9144000" cy="929959"/>
          </a:xfrm>
          <a:solidFill>
            <a:srgbClr val="076633"/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3C0F4B48-E719-4422-BFEC-65E4050A3B56}"/>
                </a:ext>
              </a:extLst>
            </p:cNvPr>
            <p:cNvSpPr/>
            <p:nvPr/>
          </p:nvSpPr>
          <p:spPr>
            <a:xfrm>
              <a:off x="0" y="5928041"/>
              <a:ext cx="9144000" cy="92995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xmlns="" id="{DBF426D2-9111-4DFD-856F-F4AD7121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431" y="6180240"/>
              <a:ext cx="4311142" cy="535704"/>
            </a:xfrm>
            <a:prstGeom prst="rect">
              <a:avLst/>
            </a:prstGeom>
            <a:grpFill/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4C28221A-D436-4D14-9666-3EA8BE2D8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7240" y="6180240"/>
              <a:ext cx="1339613" cy="535845"/>
            </a:xfrm>
            <a:prstGeom prst="rect">
              <a:avLst/>
            </a:prstGeom>
            <a:grpFill/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xmlns="" id="{8761BD28-F9E0-4505-B586-A7A0AFCDC2C1}"/>
                </a:ext>
              </a:extLst>
            </p:cNvPr>
            <p:cNvSpPr txBox="1"/>
            <p:nvPr/>
          </p:nvSpPr>
          <p:spPr>
            <a:xfrm>
              <a:off x="63244" y="5946865"/>
              <a:ext cx="1272498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07AB6A06-75C3-4193-9F5D-08E037E8EA13}"/>
                </a:ext>
              </a:extLst>
            </p:cNvPr>
            <p:cNvSpPr txBox="1"/>
            <p:nvPr/>
          </p:nvSpPr>
          <p:spPr>
            <a:xfrm>
              <a:off x="4710293" y="5945922"/>
              <a:ext cx="65808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16827A40-B144-4ADD-8925-593A87A907D1}"/>
                </a:ext>
              </a:extLst>
            </p:cNvPr>
            <p:cNvSpPr txBox="1"/>
            <p:nvPr/>
          </p:nvSpPr>
          <p:spPr>
            <a:xfrm>
              <a:off x="7307240" y="5964796"/>
              <a:ext cx="109414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</p:grpSp>
      <p:pic>
        <p:nvPicPr>
          <p:cNvPr id="25" name="Imagen 24" descr="Logotipo_negro_UNIVERSIDADE_DE_VIGO.png">
            <a:extLst>
              <a:ext uri="{FF2B5EF4-FFF2-40B4-BE49-F238E27FC236}">
                <a16:creationId xmlns:a16="http://schemas.microsoft.com/office/drawing/2014/main" xmlns="" id="{113FB22A-15E7-4F05-BB4A-20A03FF8E31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6225873" y="6203195"/>
            <a:ext cx="2324359" cy="51289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302977" y="4727826"/>
            <a:ext cx="7808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u="sng" dirty="0">
                <a:solidFill>
                  <a:srgbClr val="076633"/>
                </a:solidFill>
                <a:latin typeface="Calibri" charset="0"/>
                <a:hlinkClick r:id="rId7"/>
              </a:rPr>
              <a:t>https://www.geogebra.org/m/ybwxhxcv</a:t>
            </a:r>
            <a:endParaRPr lang="es-ES_tradnl" sz="3600" dirty="0">
              <a:solidFill>
                <a:srgbClr val="076633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749848" y="1299478"/>
            <a:ext cx="49931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2800" dirty="0">
                <a:solidFill>
                  <a:srgbClr val="076633"/>
                </a:solidFill>
              </a:rPr>
              <a:t>Santiago de Compostela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800" dirty="0">
                <a:solidFill>
                  <a:srgbClr val="076633"/>
                </a:solidFill>
              </a:rPr>
              <a:t>Teide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800" dirty="0">
                <a:solidFill>
                  <a:srgbClr val="076633"/>
                </a:solidFill>
              </a:rPr>
              <a:t>Polo Norte 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800" dirty="0">
                <a:solidFill>
                  <a:srgbClr val="076633"/>
                </a:solidFill>
              </a:rPr>
              <a:t>Polo Sur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800" dirty="0">
                <a:solidFill>
                  <a:srgbClr val="076633"/>
                </a:solidFill>
              </a:rPr>
              <a:t>Hong Kong</a:t>
            </a:r>
          </a:p>
          <a:p>
            <a:pPr marL="285750" indent="-285750">
              <a:buFont typeface="Arial" charset="0"/>
              <a:buChar char="•"/>
            </a:pPr>
            <a:r>
              <a:rPr lang="es-ES" sz="2800" dirty="0">
                <a:solidFill>
                  <a:srgbClr val="076633"/>
                </a:solidFill>
              </a:rPr>
              <a:t>Madagascar</a:t>
            </a:r>
          </a:p>
          <a:p>
            <a:pPr marL="285750" indent="-285750">
              <a:buFont typeface="Arial" charset="0"/>
              <a:buChar char="•"/>
            </a:pPr>
            <a:r>
              <a:rPr lang="es-ES" sz="2800" dirty="0">
                <a:solidFill>
                  <a:srgbClr val="076633"/>
                </a:solidFill>
              </a:rPr>
              <a:t>Nueva Zelanda </a:t>
            </a:r>
          </a:p>
          <a:p>
            <a:pPr marL="285750" indent="-285750">
              <a:buFont typeface="Arial" charset="0"/>
              <a:buChar char="•"/>
            </a:pPr>
            <a:r>
              <a:rPr lang="es-ES" sz="2800" dirty="0">
                <a:solidFill>
                  <a:srgbClr val="076633"/>
                </a:solidFill>
              </a:rPr>
              <a:t>México</a:t>
            </a:r>
            <a:endParaRPr lang="es-ES_tradnl" sz="2800" dirty="0">
              <a:solidFill>
                <a:srgbClr val="076633"/>
              </a:solidFill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017726" y="243625"/>
            <a:ext cx="64331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000" b="1" dirty="0">
                <a:solidFill>
                  <a:srgbClr val="076633"/>
                </a:solidFill>
                <a:latin typeface="Helvetica"/>
                <a:cs typeface="Helvetica"/>
              </a:rPr>
              <a:t>Encuentra las coordenadas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82B313A-BC95-564D-9F79-F8ADF892577D}"/>
              </a:ext>
            </a:extLst>
          </p:cNvPr>
          <p:cNvSpPr txBox="1"/>
          <p:nvPr/>
        </p:nvSpPr>
        <p:spPr>
          <a:xfrm>
            <a:off x="6096000" y="5303644"/>
            <a:ext cx="3825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/>
              <a:t>Extraído del libro de </a:t>
            </a:r>
            <a:r>
              <a:rPr lang="es-ES" sz="1200" i="1" dirty="0" err="1"/>
              <a:t>GeoGebra</a:t>
            </a:r>
            <a:r>
              <a:rPr lang="es-ES" sz="1200" dirty="0"/>
              <a:t> </a:t>
            </a:r>
            <a:r>
              <a:rPr lang="es-ES" sz="1200" dirty="0">
                <a:hlinkClick r:id="rId8"/>
              </a:rPr>
              <a:t>Proyecciones cartográficas</a:t>
            </a:r>
            <a:endParaRPr lang="es-ES" sz="1200" dirty="0"/>
          </a:p>
          <a:p>
            <a:r>
              <a:rPr lang="es-ES" sz="1200" dirty="0"/>
              <a:t>Rafael Losada Liste, Chris </a:t>
            </a:r>
            <a:r>
              <a:rPr lang="es-ES" sz="1200" dirty="0" err="1"/>
              <a:t>Cambré</a:t>
            </a:r>
            <a:r>
              <a:rPr lang="es-ES" sz="1200" dirty="0"/>
              <a:t>, Carmen Mathias</a:t>
            </a:r>
          </a:p>
        </p:txBody>
      </p:sp>
    </p:spTree>
    <p:extLst>
      <p:ext uri="{BB962C8B-B14F-4D97-AF65-F5344CB8AC3E}">
        <p14:creationId xmlns:p14="http://schemas.microsoft.com/office/powerpoint/2010/main" val="1718056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AE490864-DFF9-4FED-8563-3C6BEC608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71" y="375710"/>
            <a:ext cx="1712918" cy="14627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2403" y="158224"/>
            <a:ext cx="7293428" cy="1143000"/>
          </a:xfrm>
        </p:spPr>
        <p:txBody>
          <a:bodyPr>
            <a:normAutofit fontScale="90000"/>
          </a:bodyPr>
          <a:lstStyle/>
          <a:p>
            <a:r>
              <a:rPr lang="es-ES_tradnl" sz="4000" b="1" dirty="0">
                <a:solidFill>
                  <a:srgbClr val="076633"/>
                </a:solidFill>
                <a:latin typeface="Helvetica"/>
                <a:cs typeface="Helvetica"/>
              </a:rPr>
              <a:t>Volando de Londres a São Paulo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2C36C9E5-633C-4BAE-86A1-AA20335F49DF}"/>
              </a:ext>
            </a:extLst>
          </p:cNvPr>
          <p:cNvGrpSpPr/>
          <p:nvPr/>
        </p:nvGrpSpPr>
        <p:grpSpPr>
          <a:xfrm>
            <a:off x="0" y="5720211"/>
            <a:ext cx="12192000" cy="1178887"/>
            <a:chOff x="0" y="5928041"/>
            <a:chExt cx="9144000" cy="929959"/>
          </a:xfrm>
          <a:solidFill>
            <a:srgbClr val="076633"/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3C0F4B48-E719-4422-BFEC-65E4050A3B56}"/>
                </a:ext>
              </a:extLst>
            </p:cNvPr>
            <p:cNvSpPr/>
            <p:nvPr/>
          </p:nvSpPr>
          <p:spPr>
            <a:xfrm>
              <a:off x="0" y="5928041"/>
              <a:ext cx="9144000" cy="92995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xmlns="" id="{DBF426D2-9111-4DFD-856F-F4AD7121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431" y="6180240"/>
              <a:ext cx="4311142" cy="535704"/>
            </a:xfrm>
            <a:prstGeom prst="rect">
              <a:avLst/>
            </a:prstGeom>
            <a:grpFill/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4C28221A-D436-4D14-9666-3EA8BE2D8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7240" y="6180240"/>
              <a:ext cx="1339613" cy="535845"/>
            </a:xfrm>
            <a:prstGeom prst="rect">
              <a:avLst/>
            </a:prstGeom>
            <a:grpFill/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xmlns="" id="{8761BD28-F9E0-4505-B586-A7A0AFCDC2C1}"/>
                </a:ext>
              </a:extLst>
            </p:cNvPr>
            <p:cNvSpPr txBox="1"/>
            <p:nvPr/>
          </p:nvSpPr>
          <p:spPr>
            <a:xfrm>
              <a:off x="63244" y="5946865"/>
              <a:ext cx="1272498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07AB6A06-75C3-4193-9F5D-08E037E8EA13}"/>
                </a:ext>
              </a:extLst>
            </p:cNvPr>
            <p:cNvSpPr txBox="1"/>
            <p:nvPr/>
          </p:nvSpPr>
          <p:spPr>
            <a:xfrm>
              <a:off x="4710293" y="5945922"/>
              <a:ext cx="65808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16827A40-B144-4ADD-8925-593A87A907D1}"/>
                </a:ext>
              </a:extLst>
            </p:cNvPr>
            <p:cNvSpPr txBox="1"/>
            <p:nvPr/>
          </p:nvSpPr>
          <p:spPr>
            <a:xfrm>
              <a:off x="7307240" y="5964796"/>
              <a:ext cx="109414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</p:grpSp>
      <p:pic>
        <p:nvPicPr>
          <p:cNvPr id="25" name="Imagen 24" descr="Logotipo_negro_UNIVERSIDADE_DE_VIGO.png">
            <a:extLst>
              <a:ext uri="{FF2B5EF4-FFF2-40B4-BE49-F238E27FC236}">
                <a16:creationId xmlns:a16="http://schemas.microsoft.com/office/drawing/2014/main" xmlns="" id="{113FB22A-15E7-4F05-BB4A-20A03FF8E31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6655608" y="6182987"/>
            <a:ext cx="2324359" cy="512891"/>
          </a:xfrm>
          <a:prstGeom prst="rect">
            <a:avLst/>
          </a:prstGeom>
        </p:spPr>
      </p:pic>
      <p:pic>
        <p:nvPicPr>
          <p:cNvPr id="26" name="Imagen 25" descr="Mapa&#10;&#10;Descripción generada automáticamente">
            <a:extLst>
              <a:ext uri="{FF2B5EF4-FFF2-40B4-BE49-F238E27FC236}">
                <a16:creationId xmlns:a16="http://schemas.microsoft.com/office/drawing/2014/main" xmlns="" id="{A585CF09-D5AA-4FE4-9E68-2E97FE9A3D8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0317" r="10709"/>
          <a:stretch/>
        </p:blipFill>
        <p:spPr>
          <a:xfrm>
            <a:off x="5660944" y="1347817"/>
            <a:ext cx="4313688" cy="409667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B4745C95-7BEE-4EDD-A0D0-9615AA8A7F79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</a:blip>
          <a:stretch>
            <a:fillRect/>
          </a:stretch>
        </p:blipFill>
        <p:spPr>
          <a:xfrm flipH="1">
            <a:off x="8748060" y="2029320"/>
            <a:ext cx="231907" cy="231907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B4745C95-7BEE-4EDD-A0D0-9615AA8A7F79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</a:blip>
          <a:stretch>
            <a:fillRect/>
          </a:stretch>
        </p:blipFill>
        <p:spPr>
          <a:xfrm>
            <a:off x="8072792" y="4831873"/>
            <a:ext cx="229490" cy="22949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218154" y="1881784"/>
            <a:ext cx="1529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>
                <a:solidFill>
                  <a:srgbClr val="076633"/>
                </a:solidFill>
              </a:rPr>
              <a:t>Londres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389488" y="4843048"/>
            <a:ext cx="1947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076633"/>
                </a:solidFill>
              </a:rPr>
              <a:t>São Paulo</a:t>
            </a: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195" y="2202491"/>
            <a:ext cx="2243652" cy="224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19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AE490864-DFF9-4FED-8563-3C6BEC608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60" y="371015"/>
            <a:ext cx="1712918" cy="1462745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2C36C9E5-633C-4BAE-86A1-AA20335F49DF}"/>
              </a:ext>
            </a:extLst>
          </p:cNvPr>
          <p:cNvGrpSpPr/>
          <p:nvPr/>
        </p:nvGrpSpPr>
        <p:grpSpPr>
          <a:xfrm>
            <a:off x="0" y="5723815"/>
            <a:ext cx="12192000" cy="1175283"/>
            <a:chOff x="0" y="5928041"/>
            <a:chExt cx="9144000" cy="929959"/>
          </a:xfrm>
          <a:solidFill>
            <a:srgbClr val="076633"/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3C0F4B48-E719-4422-BFEC-65E4050A3B56}"/>
                </a:ext>
              </a:extLst>
            </p:cNvPr>
            <p:cNvSpPr/>
            <p:nvPr/>
          </p:nvSpPr>
          <p:spPr>
            <a:xfrm>
              <a:off x="0" y="5928041"/>
              <a:ext cx="9144000" cy="92995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xmlns="" id="{DBF426D2-9111-4DFD-856F-F4AD7121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431" y="6180240"/>
              <a:ext cx="4311142" cy="535704"/>
            </a:xfrm>
            <a:prstGeom prst="rect">
              <a:avLst/>
            </a:prstGeom>
            <a:grpFill/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4C28221A-D436-4D14-9666-3EA8BE2D8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7240" y="6180240"/>
              <a:ext cx="1339613" cy="535845"/>
            </a:xfrm>
            <a:prstGeom prst="rect">
              <a:avLst/>
            </a:prstGeom>
            <a:grpFill/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xmlns="" id="{8761BD28-F9E0-4505-B586-A7A0AFCDC2C1}"/>
                </a:ext>
              </a:extLst>
            </p:cNvPr>
            <p:cNvSpPr txBox="1"/>
            <p:nvPr/>
          </p:nvSpPr>
          <p:spPr>
            <a:xfrm>
              <a:off x="63244" y="5946865"/>
              <a:ext cx="1272498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07AB6A06-75C3-4193-9F5D-08E037E8EA13}"/>
                </a:ext>
              </a:extLst>
            </p:cNvPr>
            <p:cNvSpPr txBox="1"/>
            <p:nvPr/>
          </p:nvSpPr>
          <p:spPr>
            <a:xfrm>
              <a:off x="4710293" y="5945922"/>
              <a:ext cx="65808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16827A40-B144-4ADD-8925-593A87A907D1}"/>
                </a:ext>
              </a:extLst>
            </p:cNvPr>
            <p:cNvSpPr txBox="1"/>
            <p:nvPr/>
          </p:nvSpPr>
          <p:spPr>
            <a:xfrm>
              <a:off x="7307240" y="5964796"/>
              <a:ext cx="109414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</p:grpSp>
      <p:pic>
        <p:nvPicPr>
          <p:cNvPr id="25" name="Imagen 24" descr="Logotipo_negro_UNIVERSIDADE_DE_VIGO.png">
            <a:extLst>
              <a:ext uri="{FF2B5EF4-FFF2-40B4-BE49-F238E27FC236}">
                <a16:creationId xmlns:a16="http://schemas.microsoft.com/office/drawing/2014/main" xmlns="" id="{113FB22A-15E7-4F05-BB4A-20A03FF8E31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6606438" y="6142003"/>
            <a:ext cx="2324359" cy="512891"/>
          </a:xfrm>
          <a:prstGeom prst="rect">
            <a:avLst/>
          </a:prstGeom>
        </p:spPr>
      </p:pic>
      <p:sp>
        <p:nvSpPr>
          <p:cNvPr id="4" name="Llamada ovalada 3"/>
          <p:cNvSpPr/>
          <p:nvPr/>
        </p:nvSpPr>
        <p:spPr>
          <a:xfrm>
            <a:off x="7827172" y="1045857"/>
            <a:ext cx="3323633" cy="2172288"/>
          </a:xfrm>
          <a:prstGeom prst="wedgeEllipseCallout">
            <a:avLst>
              <a:gd name="adj1" fmla="val -136445"/>
              <a:gd name="adj2" fmla="val 81892"/>
            </a:avLst>
          </a:prstGeom>
          <a:solidFill>
            <a:srgbClr val="C1DB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076633"/>
                </a:solidFill>
              </a:rPr>
              <a:t>Buenos días.  Bienvenidos al vuelo Londres - São Paulo. El tiempo estimado de vuelo es de 12 horas y 14 minutos.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29" y="3253262"/>
            <a:ext cx="2145992" cy="2145992"/>
          </a:xfrm>
          <a:prstGeom prst="rect">
            <a:avLst/>
          </a:prstGeom>
        </p:spPr>
      </p:pic>
      <p:sp>
        <p:nvSpPr>
          <p:cNvPr id="7" name="Llamada ovalada 6"/>
          <p:cNvSpPr/>
          <p:nvPr/>
        </p:nvSpPr>
        <p:spPr>
          <a:xfrm>
            <a:off x="6885186" y="3240743"/>
            <a:ext cx="2594090" cy="2316201"/>
          </a:xfrm>
          <a:prstGeom prst="wedgeEllipseCallout">
            <a:avLst>
              <a:gd name="adj1" fmla="val -114680"/>
              <a:gd name="adj2" fmla="val 871"/>
            </a:avLst>
          </a:prstGeom>
          <a:solidFill>
            <a:srgbClr val="C1DB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076633"/>
                </a:solidFill>
              </a:rPr>
              <a:t>Torre de control, solicitamos permiso para despegar. </a:t>
            </a:r>
          </a:p>
          <a:p>
            <a:pPr algn="ctr"/>
            <a:r>
              <a:rPr lang="es-ES_tradnl" b="1" dirty="0">
                <a:solidFill>
                  <a:srgbClr val="076633"/>
                </a:solidFill>
              </a:rPr>
              <a:t>Indique las coordenadas del vuelo.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137" y="836403"/>
            <a:ext cx="1707108" cy="1707108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06DF0359-233A-48FD-A7FC-6F8ADFF2FA8F}"/>
              </a:ext>
            </a:extLst>
          </p:cNvPr>
          <p:cNvSpPr txBox="1">
            <a:spLocks/>
          </p:cNvSpPr>
          <p:nvPr/>
        </p:nvSpPr>
        <p:spPr>
          <a:xfrm>
            <a:off x="3287487" y="158224"/>
            <a:ext cx="663790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000" b="1" dirty="0">
                <a:solidFill>
                  <a:srgbClr val="076633"/>
                </a:solidFill>
                <a:latin typeface="Helvetica"/>
                <a:cs typeface="Helvetica"/>
              </a:rPr>
              <a:t>¡Despegamos!</a:t>
            </a:r>
          </a:p>
        </p:txBody>
      </p:sp>
    </p:spTree>
    <p:extLst>
      <p:ext uri="{BB962C8B-B14F-4D97-AF65-F5344CB8AC3E}">
        <p14:creationId xmlns:p14="http://schemas.microsoft.com/office/powerpoint/2010/main" val="1853260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AE490864-DFF9-4FED-8563-3C6BEC608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75" y="347540"/>
            <a:ext cx="1712918" cy="14627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9743" y="158224"/>
            <a:ext cx="7184570" cy="1143000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rgbClr val="076633"/>
                </a:solidFill>
                <a:latin typeface="Helvetica"/>
                <a:cs typeface="Helvetica"/>
              </a:rPr>
              <a:t>Encuentra las coordenadas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2C36C9E5-633C-4BAE-86A1-AA20335F49DF}"/>
              </a:ext>
            </a:extLst>
          </p:cNvPr>
          <p:cNvGrpSpPr/>
          <p:nvPr/>
        </p:nvGrpSpPr>
        <p:grpSpPr>
          <a:xfrm>
            <a:off x="0" y="5756099"/>
            <a:ext cx="12192000" cy="1142999"/>
            <a:chOff x="0" y="5928041"/>
            <a:chExt cx="9144000" cy="929959"/>
          </a:xfrm>
          <a:solidFill>
            <a:srgbClr val="076633"/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3C0F4B48-E719-4422-BFEC-65E4050A3B56}"/>
                </a:ext>
              </a:extLst>
            </p:cNvPr>
            <p:cNvSpPr/>
            <p:nvPr/>
          </p:nvSpPr>
          <p:spPr>
            <a:xfrm>
              <a:off x="0" y="5928041"/>
              <a:ext cx="9144000" cy="92995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xmlns="" id="{DBF426D2-9111-4DFD-856F-F4AD7121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431" y="6180240"/>
              <a:ext cx="4311142" cy="535704"/>
            </a:xfrm>
            <a:prstGeom prst="rect">
              <a:avLst/>
            </a:prstGeom>
            <a:grpFill/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4C28221A-D436-4D14-9666-3EA8BE2D8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7240" y="6180240"/>
              <a:ext cx="1339613" cy="535845"/>
            </a:xfrm>
            <a:prstGeom prst="rect">
              <a:avLst/>
            </a:prstGeom>
            <a:grpFill/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xmlns="" id="{8761BD28-F9E0-4505-B586-A7A0AFCDC2C1}"/>
                </a:ext>
              </a:extLst>
            </p:cNvPr>
            <p:cNvSpPr txBox="1"/>
            <p:nvPr/>
          </p:nvSpPr>
          <p:spPr>
            <a:xfrm>
              <a:off x="63244" y="5946865"/>
              <a:ext cx="1272498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07AB6A06-75C3-4193-9F5D-08E037E8EA13}"/>
                </a:ext>
              </a:extLst>
            </p:cNvPr>
            <p:cNvSpPr txBox="1"/>
            <p:nvPr/>
          </p:nvSpPr>
          <p:spPr>
            <a:xfrm>
              <a:off x="4710293" y="5945922"/>
              <a:ext cx="65808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16827A40-B144-4ADD-8925-593A87A907D1}"/>
                </a:ext>
              </a:extLst>
            </p:cNvPr>
            <p:cNvSpPr txBox="1"/>
            <p:nvPr/>
          </p:nvSpPr>
          <p:spPr>
            <a:xfrm>
              <a:off x="7307240" y="5964796"/>
              <a:ext cx="109414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</p:grpSp>
      <p:pic>
        <p:nvPicPr>
          <p:cNvPr id="25" name="Imagen 24" descr="Logotipo_negro_UNIVERSIDADE_DE_VIGO.png">
            <a:extLst>
              <a:ext uri="{FF2B5EF4-FFF2-40B4-BE49-F238E27FC236}">
                <a16:creationId xmlns:a16="http://schemas.microsoft.com/office/drawing/2014/main" xmlns="" id="{113FB22A-15E7-4F05-BB4A-20A03FF8E31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6452028" y="6213469"/>
            <a:ext cx="2324359" cy="51289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321693" y="4554037"/>
            <a:ext cx="7808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u="sng" dirty="0">
                <a:solidFill>
                  <a:srgbClr val="076633"/>
                </a:solidFill>
                <a:latin typeface="Calibri" charset="0"/>
                <a:hlinkClick r:id="rId7"/>
              </a:rPr>
              <a:t>https://www.geogebra.org/m/ybwxhxcv</a:t>
            </a:r>
            <a:endParaRPr lang="es-ES_tradnl" sz="3600" dirty="0">
              <a:solidFill>
                <a:srgbClr val="076633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394913" y="2321530"/>
            <a:ext cx="49931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3200" dirty="0">
                <a:solidFill>
                  <a:srgbClr val="076633"/>
                </a:solidFill>
              </a:rPr>
              <a:t>Londres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3200" dirty="0">
                <a:solidFill>
                  <a:srgbClr val="076633"/>
                </a:solidFill>
              </a:rPr>
              <a:t>São Paulo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B5EF4AC3-8F08-5146-846D-DE904059F974}"/>
              </a:ext>
            </a:extLst>
          </p:cNvPr>
          <p:cNvSpPr txBox="1"/>
          <p:nvPr/>
        </p:nvSpPr>
        <p:spPr>
          <a:xfrm>
            <a:off x="6096000" y="5197671"/>
            <a:ext cx="3825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/>
              <a:t>Extraído del libro de </a:t>
            </a:r>
            <a:r>
              <a:rPr lang="es-ES" sz="1200" i="1" dirty="0" err="1"/>
              <a:t>GeoGebra</a:t>
            </a:r>
            <a:r>
              <a:rPr lang="es-ES" sz="1200" dirty="0"/>
              <a:t> </a:t>
            </a:r>
            <a:r>
              <a:rPr lang="es-ES" sz="1200" dirty="0">
                <a:hlinkClick r:id="rId8"/>
              </a:rPr>
              <a:t>Proyecciones cartográficas</a:t>
            </a:r>
            <a:r>
              <a:rPr lang="es-ES" sz="1200" dirty="0"/>
              <a:t>.</a:t>
            </a:r>
          </a:p>
          <a:p>
            <a:r>
              <a:rPr lang="es-ES" sz="1200" dirty="0"/>
              <a:t>Rafael Losada Liste, Chris </a:t>
            </a:r>
            <a:r>
              <a:rPr lang="es-ES" sz="1200" dirty="0" err="1"/>
              <a:t>Cambré</a:t>
            </a:r>
            <a:r>
              <a:rPr lang="es-ES" sz="1200" dirty="0"/>
              <a:t>, Carmen Mathias</a:t>
            </a:r>
          </a:p>
        </p:txBody>
      </p:sp>
      <p:pic>
        <p:nvPicPr>
          <p:cNvPr id="8" name="Imagen 7" descr="Gráfico&#10;&#10;Descripción generada automáticamente">
            <a:extLst>
              <a:ext uri="{FF2B5EF4-FFF2-40B4-BE49-F238E27FC236}">
                <a16:creationId xmlns:a16="http://schemas.microsoft.com/office/drawing/2014/main" xmlns="" id="{DEF0F866-923F-4D05-AB00-29735B76AD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5957" y="1489110"/>
            <a:ext cx="4094095" cy="290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04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AE490864-DFF9-4FED-8563-3C6BEC608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84" y="361163"/>
            <a:ext cx="1712918" cy="14627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0688" y="141915"/>
            <a:ext cx="7350369" cy="1143000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rgbClr val="076633"/>
                </a:solidFill>
                <a:latin typeface="Helvetica"/>
                <a:cs typeface="Helvetica"/>
              </a:rPr>
              <a:t>Coordenadas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2C36C9E5-633C-4BAE-86A1-AA20335F49DF}"/>
              </a:ext>
            </a:extLst>
          </p:cNvPr>
          <p:cNvGrpSpPr/>
          <p:nvPr/>
        </p:nvGrpSpPr>
        <p:grpSpPr>
          <a:xfrm>
            <a:off x="0" y="5737867"/>
            <a:ext cx="12192000" cy="1161231"/>
            <a:chOff x="0" y="5928041"/>
            <a:chExt cx="9144000" cy="929959"/>
          </a:xfrm>
          <a:solidFill>
            <a:srgbClr val="076633"/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3C0F4B48-E719-4422-BFEC-65E4050A3B56}"/>
                </a:ext>
              </a:extLst>
            </p:cNvPr>
            <p:cNvSpPr/>
            <p:nvPr/>
          </p:nvSpPr>
          <p:spPr>
            <a:xfrm>
              <a:off x="0" y="5928041"/>
              <a:ext cx="9144000" cy="92995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xmlns="" id="{DBF426D2-9111-4DFD-856F-F4AD7121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431" y="6180240"/>
              <a:ext cx="4311142" cy="535704"/>
            </a:xfrm>
            <a:prstGeom prst="rect">
              <a:avLst/>
            </a:prstGeom>
            <a:grpFill/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4C28221A-D436-4D14-9666-3EA8BE2D8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7240" y="6180240"/>
              <a:ext cx="1339613" cy="535845"/>
            </a:xfrm>
            <a:prstGeom prst="rect">
              <a:avLst/>
            </a:prstGeom>
            <a:grpFill/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xmlns="" id="{8761BD28-F9E0-4505-B586-A7A0AFCDC2C1}"/>
                </a:ext>
              </a:extLst>
            </p:cNvPr>
            <p:cNvSpPr txBox="1"/>
            <p:nvPr/>
          </p:nvSpPr>
          <p:spPr>
            <a:xfrm>
              <a:off x="63244" y="5946865"/>
              <a:ext cx="1272498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07AB6A06-75C3-4193-9F5D-08E037E8EA13}"/>
                </a:ext>
              </a:extLst>
            </p:cNvPr>
            <p:cNvSpPr txBox="1"/>
            <p:nvPr/>
          </p:nvSpPr>
          <p:spPr>
            <a:xfrm>
              <a:off x="4710293" y="5945922"/>
              <a:ext cx="65808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16827A40-B144-4ADD-8925-593A87A907D1}"/>
                </a:ext>
              </a:extLst>
            </p:cNvPr>
            <p:cNvSpPr txBox="1"/>
            <p:nvPr/>
          </p:nvSpPr>
          <p:spPr>
            <a:xfrm>
              <a:off x="7307240" y="5964796"/>
              <a:ext cx="109414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</p:grpSp>
      <p:pic>
        <p:nvPicPr>
          <p:cNvPr id="25" name="Imagen 24" descr="Logotipo_negro_UNIVERSIDADE_DE_VIGO.png">
            <a:extLst>
              <a:ext uri="{FF2B5EF4-FFF2-40B4-BE49-F238E27FC236}">
                <a16:creationId xmlns:a16="http://schemas.microsoft.com/office/drawing/2014/main" xmlns="" id="{113FB22A-15E7-4F05-BB4A-20A03FF8E31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6510600" y="6115396"/>
            <a:ext cx="2324359" cy="512891"/>
          </a:xfrm>
          <a:prstGeom prst="rect">
            <a:avLst/>
          </a:prstGeom>
        </p:spPr>
      </p:pic>
      <p:sp>
        <p:nvSpPr>
          <p:cNvPr id="4" name="Llamada ovalada 3"/>
          <p:cNvSpPr/>
          <p:nvPr/>
        </p:nvSpPr>
        <p:spPr>
          <a:xfrm>
            <a:off x="3449973" y="1092535"/>
            <a:ext cx="3406018" cy="2040686"/>
          </a:xfrm>
          <a:prstGeom prst="wedgeEllipseCallout">
            <a:avLst>
              <a:gd name="adj1" fmla="val 91410"/>
              <a:gd name="adj2" fmla="val -13708"/>
            </a:avLst>
          </a:prstGeom>
          <a:solidFill>
            <a:srgbClr val="C1DB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076633"/>
                </a:solidFill>
              </a:rPr>
              <a:t>Vuelo Londres – São  Paulo, indicamos coordenadas y damos permiso para despegar</a:t>
            </a:r>
          </a:p>
        </p:txBody>
      </p:sp>
      <p:sp>
        <p:nvSpPr>
          <p:cNvPr id="24" name="Llamada ovalada 23"/>
          <p:cNvSpPr/>
          <p:nvPr/>
        </p:nvSpPr>
        <p:spPr>
          <a:xfrm>
            <a:off x="1799459" y="3482579"/>
            <a:ext cx="6829257" cy="2040686"/>
          </a:xfrm>
          <a:prstGeom prst="wedgeEllipseCallout">
            <a:avLst>
              <a:gd name="adj1" fmla="val 45735"/>
              <a:gd name="adj2" fmla="val -124974"/>
            </a:avLst>
          </a:prstGeom>
          <a:solidFill>
            <a:srgbClr val="C1DB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solidFill>
                  <a:srgbClr val="076633"/>
                </a:solidFill>
              </a:rPr>
              <a:t>Londres: </a:t>
            </a:r>
            <a:r>
              <a:rPr lang="ru-RU" sz="2000" dirty="0">
                <a:solidFill>
                  <a:srgbClr val="076633"/>
                </a:solidFill>
              </a:rPr>
              <a:t>51°</a:t>
            </a:r>
            <a:r>
              <a:rPr lang="es-ES" sz="2000" dirty="0">
                <a:solidFill>
                  <a:srgbClr val="076633"/>
                </a:solidFill>
              </a:rPr>
              <a:t> </a:t>
            </a:r>
            <a:r>
              <a:rPr lang="ru-RU" sz="2000" dirty="0">
                <a:solidFill>
                  <a:srgbClr val="076633"/>
                </a:solidFill>
              </a:rPr>
              <a:t>30’</a:t>
            </a:r>
            <a:r>
              <a:rPr lang="es-ES" sz="2000" dirty="0">
                <a:solidFill>
                  <a:srgbClr val="076633"/>
                </a:solidFill>
              </a:rPr>
              <a:t> </a:t>
            </a:r>
            <a:r>
              <a:rPr lang="ru-RU" sz="2000" dirty="0">
                <a:solidFill>
                  <a:srgbClr val="076633"/>
                </a:solidFill>
              </a:rPr>
              <a:t>30.7'’</a:t>
            </a:r>
            <a:r>
              <a:rPr lang="es-ES" sz="2000" dirty="0">
                <a:solidFill>
                  <a:srgbClr val="076633"/>
                </a:solidFill>
              </a:rPr>
              <a:t> </a:t>
            </a:r>
            <a:r>
              <a:rPr lang="es-ES_tradnl" sz="2000" dirty="0">
                <a:solidFill>
                  <a:srgbClr val="076633"/>
                </a:solidFill>
              </a:rPr>
              <a:t>Norte </a:t>
            </a:r>
            <a:r>
              <a:rPr lang="tr-TR" sz="2000" dirty="0">
                <a:solidFill>
                  <a:srgbClr val="076633"/>
                </a:solidFill>
              </a:rPr>
              <a:t>0</a:t>
            </a:r>
            <a:r>
              <a:rPr lang="es-ES_tradnl" sz="2000" b="1" baseline="42000" dirty="0">
                <a:solidFill>
                  <a:srgbClr val="076633"/>
                </a:solidFill>
              </a:rPr>
              <a:t>o </a:t>
            </a:r>
            <a:r>
              <a:rPr lang="ru-RU" sz="2000" dirty="0">
                <a:solidFill>
                  <a:srgbClr val="076633"/>
                </a:solidFill>
              </a:rPr>
              <a:t>7'3</a:t>
            </a:r>
            <a:r>
              <a:rPr lang="es-ES" sz="2000" dirty="0">
                <a:solidFill>
                  <a:srgbClr val="076633"/>
                </a:solidFill>
              </a:rPr>
              <a:t>3</a:t>
            </a:r>
            <a:r>
              <a:rPr lang="ru-RU" sz="2000" dirty="0">
                <a:solidFill>
                  <a:srgbClr val="076633"/>
                </a:solidFill>
              </a:rPr>
              <a:t>"</a:t>
            </a:r>
            <a:r>
              <a:rPr lang="tr-TR" sz="2000" dirty="0" err="1">
                <a:solidFill>
                  <a:srgbClr val="076633"/>
                </a:solidFill>
              </a:rPr>
              <a:t>Oeste</a:t>
            </a:r>
            <a:endParaRPr lang="es-ES_tradnl" sz="2000" b="1" dirty="0">
              <a:solidFill>
                <a:srgbClr val="076633"/>
              </a:solidFill>
            </a:endParaRPr>
          </a:p>
          <a:p>
            <a:pPr algn="ctr"/>
            <a:endParaRPr lang="es-ES_tradnl" sz="2000" b="1" dirty="0">
              <a:solidFill>
                <a:srgbClr val="076633"/>
              </a:solidFill>
            </a:endParaRPr>
          </a:p>
          <a:p>
            <a:pPr algn="ctr"/>
            <a:r>
              <a:rPr lang="es-ES_tradnl" sz="2000" b="1" dirty="0">
                <a:solidFill>
                  <a:srgbClr val="076633"/>
                </a:solidFill>
              </a:rPr>
              <a:t>São Paulo: </a:t>
            </a:r>
            <a:r>
              <a:rPr lang="es-ES_tradnl" sz="2000" dirty="0">
                <a:solidFill>
                  <a:srgbClr val="076633"/>
                </a:solidFill>
              </a:rPr>
              <a:t>23</a:t>
            </a:r>
            <a:r>
              <a:rPr lang="es-ES_tradnl" sz="2000" b="1" baseline="42000" dirty="0">
                <a:solidFill>
                  <a:srgbClr val="076633"/>
                </a:solidFill>
              </a:rPr>
              <a:t>o</a:t>
            </a:r>
            <a:r>
              <a:rPr lang="es-ES_tradnl" sz="2000" dirty="0">
                <a:solidFill>
                  <a:srgbClr val="076633"/>
                </a:solidFill>
              </a:rPr>
              <a:t> 32’ 56’’ Sur </a:t>
            </a:r>
            <a:r>
              <a:rPr lang="tr-TR" sz="2000" dirty="0">
                <a:solidFill>
                  <a:srgbClr val="076633"/>
                </a:solidFill>
              </a:rPr>
              <a:t>46</a:t>
            </a:r>
            <a:r>
              <a:rPr lang="es-ES_tradnl" sz="2000" b="1" baseline="42000" dirty="0">
                <a:solidFill>
                  <a:srgbClr val="076633"/>
                </a:solidFill>
              </a:rPr>
              <a:t>o</a:t>
            </a:r>
            <a:r>
              <a:rPr lang="tr-TR" sz="2000" dirty="0">
                <a:solidFill>
                  <a:srgbClr val="076633"/>
                </a:solidFill>
              </a:rPr>
              <a:t>38’20’’ </a:t>
            </a:r>
            <a:r>
              <a:rPr lang="tr-TR" sz="2000" dirty="0" err="1">
                <a:solidFill>
                  <a:srgbClr val="076633"/>
                </a:solidFill>
              </a:rPr>
              <a:t>Oeste</a:t>
            </a:r>
            <a:endParaRPr lang="es-ES_tradnl" sz="2000" b="1" dirty="0">
              <a:solidFill>
                <a:srgbClr val="076633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62" y="590692"/>
            <a:ext cx="34417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26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AE490864-DFF9-4FED-8563-3C6BEC608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75" y="393705"/>
            <a:ext cx="1712918" cy="14627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5206" y="194326"/>
            <a:ext cx="7350369" cy="1143000"/>
          </a:xfrm>
        </p:spPr>
        <p:txBody>
          <a:bodyPr>
            <a:normAutofit fontScale="90000"/>
          </a:bodyPr>
          <a:lstStyle/>
          <a:p>
            <a:r>
              <a:rPr lang="es-ES_tradnl" sz="4000" b="1" dirty="0">
                <a:solidFill>
                  <a:srgbClr val="076633"/>
                </a:solidFill>
                <a:latin typeface="Helvetica"/>
                <a:cs typeface="Helvetica"/>
              </a:rPr>
              <a:t>Rutas de Londres a Sao Paulo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2C36C9E5-633C-4BAE-86A1-AA20335F49DF}"/>
              </a:ext>
            </a:extLst>
          </p:cNvPr>
          <p:cNvGrpSpPr/>
          <p:nvPr/>
        </p:nvGrpSpPr>
        <p:grpSpPr>
          <a:xfrm>
            <a:off x="0" y="5650787"/>
            <a:ext cx="12192000" cy="1248311"/>
            <a:chOff x="0" y="5928041"/>
            <a:chExt cx="9144000" cy="929959"/>
          </a:xfrm>
          <a:solidFill>
            <a:srgbClr val="076633"/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3C0F4B48-E719-4422-BFEC-65E4050A3B56}"/>
                </a:ext>
              </a:extLst>
            </p:cNvPr>
            <p:cNvSpPr/>
            <p:nvPr/>
          </p:nvSpPr>
          <p:spPr>
            <a:xfrm>
              <a:off x="0" y="5928041"/>
              <a:ext cx="9144000" cy="92995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xmlns="" id="{DBF426D2-9111-4DFD-856F-F4AD7121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431" y="6180240"/>
              <a:ext cx="4311142" cy="535704"/>
            </a:xfrm>
            <a:prstGeom prst="rect">
              <a:avLst/>
            </a:prstGeom>
            <a:grpFill/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4C28221A-D436-4D14-9666-3EA8BE2D8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7240" y="6180240"/>
              <a:ext cx="1339613" cy="535845"/>
            </a:xfrm>
            <a:prstGeom prst="rect">
              <a:avLst/>
            </a:prstGeom>
            <a:grpFill/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xmlns="" id="{8761BD28-F9E0-4505-B586-A7A0AFCDC2C1}"/>
                </a:ext>
              </a:extLst>
            </p:cNvPr>
            <p:cNvSpPr txBox="1"/>
            <p:nvPr/>
          </p:nvSpPr>
          <p:spPr>
            <a:xfrm>
              <a:off x="63244" y="5946865"/>
              <a:ext cx="1272498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07AB6A06-75C3-4193-9F5D-08E037E8EA13}"/>
                </a:ext>
              </a:extLst>
            </p:cNvPr>
            <p:cNvSpPr txBox="1"/>
            <p:nvPr/>
          </p:nvSpPr>
          <p:spPr>
            <a:xfrm>
              <a:off x="4710293" y="5945922"/>
              <a:ext cx="65808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16827A40-B144-4ADD-8925-593A87A907D1}"/>
                </a:ext>
              </a:extLst>
            </p:cNvPr>
            <p:cNvSpPr txBox="1"/>
            <p:nvPr/>
          </p:nvSpPr>
          <p:spPr>
            <a:xfrm>
              <a:off x="7307240" y="5964796"/>
              <a:ext cx="109414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</p:grpSp>
      <p:pic>
        <p:nvPicPr>
          <p:cNvPr id="25" name="Imagen 24" descr="Logotipo_negro_UNIVERSIDADE_DE_VIGO.png">
            <a:extLst>
              <a:ext uri="{FF2B5EF4-FFF2-40B4-BE49-F238E27FC236}">
                <a16:creationId xmlns:a16="http://schemas.microsoft.com/office/drawing/2014/main" xmlns="" id="{113FB22A-15E7-4F05-BB4A-20A03FF8E31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6280391" y="6087068"/>
            <a:ext cx="2324359" cy="51289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815227" y="4675723"/>
            <a:ext cx="6821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u="sng" dirty="0">
                <a:hlinkClick r:id="rId7"/>
              </a:rPr>
              <a:t>https://www.geogebra.org/m/caxqcbcu</a:t>
            </a:r>
            <a:endParaRPr lang="es-ES_tradnl" sz="3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269941" y="4054193"/>
            <a:ext cx="392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>
                <a:solidFill>
                  <a:srgbClr val="076633"/>
                </a:solidFill>
              </a:rPr>
              <a:t>¿Cuál es la más corta?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4570125B-6CB4-764C-8F72-7E6548E1D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/>
        </p:blipFill>
        <p:spPr bwMode="auto">
          <a:xfrm>
            <a:off x="4584958" y="1125078"/>
            <a:ext cx="3259763" cy="311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21914BC3-7DD8-0848-9309-724246FCF4DC}"/>
              </a:ext>
            </a:extLst>
          </p:cNvPr>
          <p:cNvSpPr txBox="1"/>
          <p:nvPr/>
        </p:nvSpPr>
        <p:spPr>
          <a:xfrm>
            <a:off x="5722540" y="5189122"/>
            <a:ext cx="3786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/>
              <a:t>Extraído del libro de </a:t>
            </a:r>
            <a:r>
              <a:rPr lang="es-ES" sz="1200" i="1" dirty="0" err="1"/>
              <a:t>GeoGebra</a:t>
            </a:r>
            <a:r>
              <a:rPr lang="es-ES" sz="1200" dirty="0"/>
              <a:t> </a:t>
            </a:r>
            <a:r>
              <a:rPr lang="es-ES" sz="1200" dirty="0">
                <a:hlinkClick r:id="rId9"/>
              </a:rPr>
              <a:t>Proyecciones cartográficas</a:t>
            </a:r>
            <a:endParaRPr lang="es-ES" sz="1200" dirty="0"/>
          </a:p>
          <a:p>
            <a:r>
              <a:rPr lang="es-ES" sz="1200" dirty="0"/>
              <a:t>Rafael Losada Liste, Chris </a:t>
            </a:r>
            <a:r>
              <a:rPr lang="es-ES" sz="1200" dirty="0" err="1"/>
              <a:t>Cambré</a:t>
            </a:r>
            <a:r>
              <a:rPr lang="es-ES" sz="1200" dirty="0"/>
              <a:t>, Carmen Mathias</a:t>
            </a:r>
          </a:p>
        </p:txBody>
      </p:sp>
    </p:spTree>
    <p:extLst>
      <p:ext uri="{BB962C8B-B14F-4D97-AF65-F5344CB8AC3E}">
        <p14:creationId xmlns:p14="http://schemas.microsoft.com/office/powerpoint/2010/main" val="1950364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AE490864-DFF9-4FED-8563-3C6BEC608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75" y="347540"/>
            <a:ext cx="1712918" cy="1462745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2C36C9E5-633C-4BAE-86A1-AA20335F49DF}"/>
              </a:ext>
            </a:extLst>
          </p:cNvPr>
          <p:cNvGrpSpPr/>
          <p:nvPr/>
        </p:nvGrpSpPr>
        <p:grpSpPr>
          <a:xfrm>
            <a:off x="0" y="5671335"/>
            <a:ext cx="12192000" cy="1227763"/>
            <a:chOff x="0" y="5928041"/>
            <a:chExt cx="9144000" cy="929959"/>
          </a:xfrm>
          <a:solidFill>
            <a:srgbClr val="076633"/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3C0F4B48-E719-4422-BFEC-65E4050A3B56}"/>
                </a:ext>
              </a:extLst>
            </p:cNvPr>
            <p:cNvSpPr/>
            <p:nvPr/>
          </p:nvSpPr>
          <p:spPr>
            <a:xfrm>
              <a:off x="0" y="5928041"/>
              <a:ext cx="9144000" cy="92995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xmlns="" id="{DBF426D2-9111-4DFD-856F-F4AD7121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431" y="6180240"/>
              <a:ext cx="4311142" cy="535704"/>
            </a:xfrm>
            <a:prstGeom prst="rect">
              <a:avLst/>
            </a:prstGeom>
            <a:grpFill/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4C28221A-D436-4D14-9666-3EA8BE2D8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7240" y="6180240"/>
              <a:ext cx="1339613" cy="535845"/>
            </a:xfrm>
            <a:prstGeom prst="rect">
              <a:avLst/>
            </a:prstGeom>
            <a:grpFill/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xmlns="" id="{8761BD28-F9E0-4505-B586-A7A0AFCDC2C1}"/>
                </a:ext>
              </a:extLst>
            </p:cNvPr>
            <p:cNvSpPr txBox="1"/>
            <p:nvPr/>
          </p:nvSpPr>
          <p:spPr>
            <a:xfrm>
              <a:off x="63244" y="5946865"/>
              <a:ext cx="1272498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07AB6A06-75C3-4193-9F5D-08E037E8EA13}"/>
                </a:ext>
              </a:extLst>
            </p:cNvPr>
            <p:cNvSpPr txBox="1"/>
            <p:nvPr/>
          </p:nvSpPr>
          <p:spPr>
            <a:xfrm>
              <a:off x="4710293" y="5945922"/>
              <a:ext cx="65808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16827A40-B144-4ADD-8925-593A87A907D1}"/>
                </a:ext>
              </a:extLst>
            </p:cNvPr>
            <p:cNvSpPr txBox="1"/>
            <p:nvPr/>
          </p:nvSpPr>
          <p:spPr>
            <a:xfrm>
              <a:off x="7307240" y="5964796"/>
              <a:ext cx="109414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</p:grpSp>
      <p:pic>
        <p:nvPicPr>
          <p:cNvPr id="25" name="Imagen 24" descr="Logotipo_negro_UNIVERSIDADE_DE_VIGO.png">
            <a:extLst>
              <a:ext uri="{FF2B5EF4-FFF2-40B4-BE49-F238E27FC236}">
                <a16:creationId xmlns:a16="http://schemas.microsoft.com/office/drawing/2014/main" xmlns="" id="{113FB22A-15E7-4F05-BB4A-20A03FF8E31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6534098" y="6125121"/>
            <a:ext cx="2324359" cy="512891"/>
          </a:xfrm>
          <a:prstGeom prst="rect">
            <a:avLst/>
          </a:prstGeom>
        </p:spPr>
      </p:pic>
      <p:sp>
        <p:nvSpPr>
          <p:cNvPr id="28" name="Título 1">
            <a:extLst>
              <a:ext uri="{FF2B5EF4-FFF2-40B4-BE49-F238E27FC236}">
                <a16:creationId xmlns:a16="http://schemas.microsoft.com/office/drawing/2014/main" xmlns="" id="{A15599EC-123A-492F-8D9F-5CEE6660A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541" y="179134"/>
            <a:ext cx="7251700" cy="1143000"/>
          </a:xfrm>
        </p:spPr>
        <p:txBody>
          <a:bodyPr>
            <a:normAutofit fontScale="90000"/>
          </a:bodyPr>
          <a:lstStyle/>
          <a:p>
            <a:r>
              <a:rPr lang="es-ES_tradnl" sz="4000" b="1" dirty="0">
                <a:solidFill>
                  <a:srgbClr val="076633"/>
                </a:solidFill>
                <a:latin typeface="Helvetica"/>
                <a:cs typeface="Helvetica"/>
              </a:rPr>
              <a:t>El camino más corto: círculo máximo</a:t>
            </a:r>
          </a:p>
        </p:txBody>
      </p:sp>
      <p:pic>
        <p:nvPicPr>
          <p:cNvPr id="7174" name="Picture 6" descr="https://lh5.googleusercontent.com/S8kCcqRb1Tpu0fjPRo1zTMZoeHtDIexURUP41bvo4QrfJJs1aewFJ1942yBk8kKjmbWGwRpjHH1TzK02lUlyrpnr0cGN6yTdXdDTRqmst2K_AUN7KtKBFwhXclKHp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003" y="1567562"/>
            <a:ext cx="5150779" cy="396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30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AE490864-DFF9-4FED-8563-3C6BEC608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36" y="378363"/>
            <a:ext cx="1712918" cy="1462745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2C36C9E5-633C-4BAE-86A1-AA20335F49DF}"/>
              </a:ext>
            </a:extLst>
          </p:cNvPr>
          <p:cNvGrpSpPr/>
          <p:nvPr/>
        </p:nvGrpSpPr>
        <p:grpSpPr>
          <a:xfrm>
            <a:off x="0" y="5626997"/>
            <a:ext cx="12192000" cy="1282375"/>
            <a:chOff x="0" y="5928041"/>
            <a:chExt cx="9144000" cy="929959"/>
          </a:xfrm>
          <a:solidFill>
            <a:srgbClr val="076633"/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3C0F4B48-E719-4422-BFEC-65E4050A3B56}"/>
                </a:ext>
              </a:extLst>
            </p:cNvPr>
            <p:cNvSpPr/>
            <p:nvPr/>
          </p:nvSpPr>
          <p:spPr>
            <a:xfrm>
              <a:off x="0" y="5928041"/>
              <a:ext cx="9144000" cy="92995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xmlns="" id="{DBF426D2-9111-4DFD-856F-F4AD7121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431" y="6180240"/>
              <a:ext cx="4311142" cy="535704"/>
            </a:xfrm>
            <a:prstGeom prst="rect">
              <a:avLst/>
            </a:prstGeom>
            <a:grpFill/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4C28221A-D436-4D14-9666-3EA8BE2D8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7240" y="6180240"/>
              <a:ext cx="1339613" cy="535845"/>
            </a:xfrm>
            <a:prstGeom prst="rect">
              <a:avLst/>
            </a:prstGeom>
            <a:grpFill/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xmlns="" id="{8761BD28-F9E0-4505-B586-A7A0AFCDC2C1}"/>
                </a:ext>
              </a:extLst>
            </p:cNvPr>
            <p:cNvSpPr txBox="1"/>
            <p:nvPr/>
          </p:nvSpPr>
          <p:spPr>
            <a:xfrm>
              <a:off x="63244" y="5946865"/>
              <a:ext cx="1272498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07AB6A06-75C3-4193-9F5D-08E037E8EA13}"/>
                </a:ext>
              </a:extLst>
            </p:cNvPr>
            <p:cNvSpPr txBox="1"/>
            <p:nvPr/>
          </p:nvSpPr>
          <p:spPr>
            <a:xfrm>
              <a:off x="4710293" y="5945922"/>
              <a:ext cx="65808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16827A40-B144-4ADD-8925-593A87A907D1}"/>
                </a:ext>
              </a:extLst>
            </p:cNvPr>
            <p:cNvSpPr txBox="1"/>
            <p:nvPr/>
          </p:nvSpPr>
          <p:spPr>
            <a:xfrm>
              <a:off x="7307240" y="5964796"/>
              <a:ext cx="109414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</p:grpSp>
      <p:pic>
        <p:nvPicPr>
          <p:cNvPr id="25" name="Imagen 24" descr="Logotipo_negro_UNIVERSIDADE_DE_VIGO.png">
            <a:extLst>
              <a:ext uri="{FF2B5EF4-FFF2-40B4-BE49-F238E27FC236}">
                <a16:creationId xmlns:a16="http://schemas.microsoft.com/office/drawing/2014/main" xmlns="" id="{113FB22A-15E7-4F05-BB4A-20A03FF8E31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6513860" y="6087680"/>
            <a:ext cx="2324359" cy="512891"/>
          </a:xfrm>
          <a:prstGeom prst="rect">
            <a:avLst/>
          </a:prstGeom>
        </p:spPr>
      </p:pic>
      <p:sp>
        <p:nvSpPr>
          <p:cNvPr id="28" name="Título 1">
            <a:extLst>
              <a:ext uri="{FF2B5EF4-FFF2-40B4-BE49-F238E27FC236}">
                <a16:creationId xmlns:a16="http://schemas.microsoft.com/office/drawing/2014/main" xmlns="" id="{A15599EC-123A-492F-8D9F-5CEE6660A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7487" y="180541"/>
            <a:ext cx="7251700" cy="1143000"/>
          </a:xfrm>
        </p:spPr>
        <p:txBody>
          <a:bodyPr>
            <a:normAutofit fontScale="90000"/>
          </a:bodyPr>
          <a:lstStyle/>
          <a:p>
            <a:r>
              <a:rPr lang="es-ES_tradnl" sz="4000" b="1" dirty="0">
                <a:solidFill>
                  <a:srgbClr val="076633"/>
                </a:solidFill>
                <a:latin typeface="Helvetica"/>
                <a:cs typeface="Helvetica"/>
              </a:rPr>
              <a:t>Ruta más corta de Londres a São Paulo</a:t>
            </a:r>
          </a:p>
        </p:txBody>
      </p:sp>
      <p:pic>
        <p:nvPicPr>
          <p:cNvPr id="7170" name="Picture 2" descr="https://lh6.googleusercontent.com/9NbpI6_3-QnSCSqnn_a8exTUP7MBhNPXj7aIZT-0f1-6zXe1c3tDnwds6x9N6KV35KYdfT60v8sopk5fqtp0J7ZlWRQK83C7bIwcIC3zj1o15L9sO8cEESN9rQ7RL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763" y="1567562"/>
            <a:ext cx="5051456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58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AE490864-DFF9-4FED-8563-3C6BEC608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85" y="388637"/>
            <a:ext cx="1712918" cy="1462745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2C36C9E5-633C-4BAE-86A1-AA20335F49DF}"/>
              </a:ext>
            </a:extLst>
          </p:cNvPr>
          <p:cNvGrpSpPr/>
          <p:nvPr/>
        </p:nvGrpSpPr>
        <p:grpSpPr>
          <a:xfrm>
            <a:off x="0" y="5630238"/>
            <a:ext cx="12192000" cy="1268861"/>
            <a:chOff x="0" y="5928041"/>
            <a:chExt cx="9144000" cy="929959"/>
          </a:xfrm>
          <a:solidFill>
            <a:srgbClr val="076633"/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3C0F4B48-E719-4422-BFEC-65E4050A3B56}"/>
                </a:ext>
              </a:extLst>
            </p:cNvPr>
            <p:cNvSpPr/>
            <p:nvPr/>
          </p:nvSpPr>
          <p:spPr>
            <a:xfrm>
              <a:off x="0" y="5928041"/>
              <a:ext cx="9144000" cy="92995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xmlns="" id="{DBF426D2-9111-4DFD-856F-F4AD7121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431" y="6180240"/>
              <a:ext cx="4311142" cy="535704"/>
            </a:xfrm>
            <a:prstGeom prst="rect">
              <a:avLst/>
            </a:prstGeom>
            <a:grpFill/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4C28221A-D436-4D14-9666-3EA8BE2D8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7240" y="6180240"/>
              <a:ext cx="1339613" cy="535845"/>
            </a:xfrm>
            <a:prstGeom prst="rect">
              <a:avLst/>
            </a:prstGeom>
            <a:grpFill/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xmlns="" id="{8761BD28-F9E0-4505-B586-A7A0AFCDC2C1}"/>
                </a:ext>
              </a:extLst>
            </p:cNvPr>
            <p:cNvSpPr txBox="1"/>
            <p:nvPr/>
          </p:nvSpPr>
          <p:spPr>
            <a:xfrm>
              <a:off x="63244" y="5946865"/>
              <a:ext cx="1272498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07AB6A06-75C3-4193-9F5D-08E037E8EA13}"/>
                </a:ext>
              </a:extLst>
            </p:cNvPr>
            <p:cNvSpPr txBox="1"/>
            <p:nvPr/>
          </p:nvSpPr>
          <p:spPr>
            <a:xfrm>
              <a:off x="4710293" y="5945922"/>
              <a:ext cx="65808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16827A40-B144-4ADD-8925-593A87A907D1}"/>
                </a:ext>
              </a:extLst>
            </p:cNvPr>
            <p:cNvSpPr txBox="1"/>
            <p:nvPr/>
          </p:nvSpPr>
          <p:spPr>
            <a:xfrm>
              <a:off x="7307240" y="5964796"/>
              <a:ext cx="109414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</p:grpSp>
      <p:pic>
        <p:nvPicPr>
          <p:cNvPr id="25" name="Imagen 24" descr="Logotipo_negro_UNIVERSIDADE_DE_VIGO.png">
            <a:extLst>
              <a:ext uri="{FF2B5EF4-FFF2-40B4-BE49-F238E27FC236}">
                <a16:creationId xmlns:a16="http://schemas.microsoft.com/office/drawing/2014/main" xmlns="" id="{113FB22A-15E7-4F05-BB4A-20A03FF8E31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6485592" y="6083363"/>
            <a:ext cx="2324359" cy="512891"/>
          </a:xfrm>
          <a:prstGeom prst="rect">
            <a:avLst/>
          </a:prstGeom>
        </p:spPr>
      </p:pic>
      <p:sp>
        <p:nvSpPr>
          <p:cNvPr id="28" name="Título 1">
            <a:extLst>
              <a:ext uri="{FF2B5EF4-FFF2-40B4-BE49-F238E27FC236}">
                <a16:creationId xmlns:a16="http://schemas.microsoft.com/office/drawing/2014/main" xmlns="" id="{A15599EC-123A-492F-8D9F-5CEE6660A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742" y="82669"/>
            <a:ext cx="7251700" cy="1143000"/>
          </a:xfrm>
        </p:spPr>
        <p:txBody>
          <a:bodyPr>
            <a:normAutofit fontScale="90000"/>
          </a:bodyPr>
          <a:lstStyle/>
          <a:p>
            <a:r>
              <a:rPr lang="es-ES_tradnl" sz="4000" b="1" dirty="0">
                <a:solidFill>
                  <a:srgbClr val="076633"/>
                </a:solidFill>
                <a:latin typeface="Helvetica"/>
                <a:cs typeface="Helvetica"/>
              </a:rPr>
              <a:t>Buscando las rutas más cortas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859742" y="4571141"/>
            <a:ext cx="6725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u="sng" dirty="0">
                <a:hlinkClick r:id="rId7"/>
              </a:rPr>
              <a:t>https://www.geogebra.org/m/gxmrrfrx</a:t>
            </a:r>
            <a:endParaRPr lang="es-ES_tradnl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8"/>
          <a:srcRect/>
          <a:stretch/>
        </p:blipFill>
        <p:spPr bwMode="auto">
          <a:xfrm>
            <a:off x="4534168" y="1017983"/>
            <a:ext cx="3541320" cy="374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C42ACA2F-DC22-C844-A4D7-A9937CD9E211}"/>
              </a:ext>
            </a:extLst>
          </p:cNvPr>
          <p:cNvSpPr txBox="1"/>
          <p:nvPr/>
        </p:nvSpPr>
        <p:spPr>
          <a:xfrm>
            <a:off x="5798174" y="5168149"/>
            <a:ext cx="3786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/>
              <a:t>Extraído del libro de </a:t>
            </a:r>
            <a:r>
              <a:rPr lang="es-ES" sz="1200" i="1" dirty="0" err="1"/>
              <a:t>GeoGebra</a:t>
            </a:r>
            <a:r>
              <a:rPr lang="es-ES" sz="1200" dirty="0"/>
              <a:t> </a:t>
            </a:r>
            <a:r>
              <a:rPr lang="es-ES" sz="1200" dirty="0">
                <a:hlinkClick r:id="rId9"/>
              </a:rPr>
              <a:t>Proyecciones cartográficas</a:t>
            </a:r>
            <a:endParaRPr lang="es-ES" sz="1200" dirty="0"/>
          </a:p>
          <a:p>
            <a:r>
              <a:rPr lang="es-ES" sz="1200" dirty="0"/>
              <a:t>Rafael Losada Liste, Chris </a:t>
            </a:r>
            <a:r>
              <a:rPr lang="es-ES" sz="1200" dirty="0" err="1"/>
              <a:t>Cambré</a:t>
            </a:r>
            <a:r>
              <a:rPr lang="es-ES" sz="1200" dirty="0"/>
              <a:t>, Carmen Mathias</a:t>
            </a:r>
          </a:p>
        </p:txBody>
      </p:sp>
    </p:spTree>
    <p:extLst>
      <p:ext uri="{BB962C8B-B14F-4D97-AF65-F5344CB8AC3E}">
        <p14:creationId xmlns:p14="http://schemas.microsoft.com/office/powerpoint/2010/main" val="1127495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AE490864-DFF9-4FED-8563-3C6BEC608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92" y="398911"/>
            <a:ext cx="1712918" cy="14627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6450" y="138182"/>
            <a:ext cx="7251700" cy="1143000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076633"/>
                </a:solidFill>
                <a:latin typeface="Helvetica"/>
                <a:cs typeface="Helvetica"/>
              </a:rPr>
              <a:t>Los mapas nos engañan</a:t>
            </a:r>
            <a:endParaRPr lang="es-ES_tradnl" sz="4000" b="1" dirty="0">
              <a:solidFill>
                <a:srgbClr val="076633"/>
              </a:solidFill>
              <a:latin typeface="Helvetica"/>
              <a:cs typeface="Helvetica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2C36C9E5-633C-4BAE-86A1-AA20335F49DF}"/>
              </a:ext>
            </a:extLst>
          </p:cNvPr>
          <p:cNvGrpSpPr/>
          <p:nvPr/>
        </p:nvGrpSpPr>
        <p:grpSpPr>
          <a:xfrm>
            <a:off x="0" y="5671335"/>
            <a:ext cx="12192000" cy="1227764"/>
            <a:chOff x="0" y="5928041"/>
            <a:chExt cx="9144000" cy="929959"/>
          </a:xfrm>
          <a:solidFill>
            <a:srgbClr val="076633"/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3C0F4B48-E719-4422-BFEC-65E4050A3B56}"/>
                </a:ext>
              </a:extLst>
            </p:cNvPr>
            <p:cNvSpPr/>
            <p:nvPr/>
          </p:nvSpPr>
          <p:spPr>
            <a:xfrm>
              <a:off x="0" y="5928041"/>
              <a:ext cx="9144000" cy="92995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xmlns="" id="{DBF426D2-9111-4DFD-856F-F4AD7121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431" y="6180240"/>
              <a:ext cx="4311142" cy="535704"/>
            </a:xfrm>
            <a:prstGeom prst="rect">
              <a:avLst/>
            </a:prstGeom>
            <a:grpFill/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4C28221A-D436-4D14-9666-3EA8BE2D8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7240" y="6180240"/>
              <a:ext cx="1339613" cy="535845"/>
            </a:xfrm>
            <a:prstGeom prst="rect">
              <a:avLst/>
            </a:prstGeom>
            <a:grpFill/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xmlns="" id="{8761BD28-F9E0-4505-B586-A7A0AFCDC2C1}"/>
                </a:ext>
              </a:extLst>
            </p:cNvPr>
            <p:cNvSpPr txBox="1"/>
            <p:nvPr/>
          </p:nvSpPr>
          <p:spPr>
            <a:xfrm>
              <a:off x="63244" y="5946865"/>
              <a:ext cx="1272498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07AB6A06-75C3-4193-9F5D-08E037E8EA13}"/>
                </a:ext>
              </a:extLst>
            </p:cNvPr>
            <p:cNvSpPr txBox="1"/>
            <p:nvPr/>
          </p:nvSpPr>
          <p:spPr>
            <a:xfrm>
              <a:off x="4710293" y="5945922"/>
              <a:ext cx="65808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16827A40-B144-4ADD-8925-593A87A907D1}"/>
                </a:ext>
              </a:extLst>
            </p:cNvPr>
            <p:cNvSpPr txBox="1"/>
            <p:nvPr/>
          </p:nvSpPr>
          <p:spPr>
            <a:xfrm>
              <a:off x="7307240" y="5964796"/>
              <a:ext cx="109414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</p:grpSp>
      <p:pic>
        <p:nvPicPr>
          <p:cNvPr id="25" name="Imagen 24" descr="Logotipo_negro_UNIVERSIDADE_DE_VIGO.png">
            <a:extLst>
              <a:ext uri="{FF2B5EF4-FFF2-40B4-BE49-F238E27FC236}">
                <a16:creationId xmlns:a16="http://schemas.microsoft.com/office/drawing/2014/main" xmlns="" id="{113FB22A-15E7-4F05-BB4A-20A03FF8E31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6554646" y="6101478"/>
            <a:ext cx="2324359" cy="51289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776411" y="4704988"/>
            <a:ext cx="689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u="sng" dirty="0">
                <a:hlinkClick r:id="rId7"/>
              </a:rPr>
              <a:t>https://www.geogebra.org/m/qnkpjv36</a:t>
            </a:r>
            <a:endParaRPr lang="es-ES_tradnl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8"/>
          <a:srcRect/>
          <a:stretch/>
        </p:blipFill>
        <p:spPr bwMode="auto">
          <a:xfrm>
            <a:off x="2712290" y="1348630"/>
            <a:ext cx="6960020" cy="334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36F00A07-7FBA-A142-AEDC-AE64A0097597}"/>
              </a:ext>
            </a:extLst>
          </p:cNvPr>
          <p:cNvSpPr txBox="1"/>
          <p:nvPr/>
        </p:nvSpPr>
        <p:spPr>
          <a:xfrm>
            <a:off x="5714432" y="5226986"/>
            <a:ext cx="3786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/>
              <a:t>Extraído del libro de </a:t>
            </a:r>
            <a:r>
              <a:rPr lang="es-ES" sz="1200" i="1" dirty="0" err="1"/>
              <a:t>GeoGebra</a:t>
            </a:r>
            <a:r>
              <a:rPr lang="es-ES" sz="1200" dirty="0"/>
              <a:t> </a:t>
            </a:r>
            <a:r>
              <a:rPr lang="es-ES" sz="1200" dirty="0">
                <a:hlinkClick r:id="rId9"/>
              </a:rPr>
              <a:t>Proyecciones cartográficas</a:t>
            </a:r>
            <a:endParaRPr lang="es-ES" sz="1200" dirty="0"/>
          </a:p>
          <a:p>
            <a:r>
              <a:rPr lang="es-ES" sz="1200" dirty="0"/>
              <a:t>Rafael Losada Liste, Chris </a:t>
            </a:r>
            <a:r>
              <a:rPr lang="es-ES" sz="1200" dirty="0" err="1"/>
              <a:t>Cambré</a:t>
            </a:r>
            <a:r>
              <a:rPr lang="es-ES" sz="1200" dirty="0"/>
              <a:t>, Carmen Mathias</a:t>
            </a:r>
          </a:p>
        </p:txBody>
      </p:sp>
    </p:spTree>
    <p:extLst>
      <p:ext uri="{BB962C8B-B14F-4D97-AF65-F5344CB8AC3E}">
        <p14:creationId xmlns:p14="http://schemas.microsoft.com/office/powerpoint/2010/main" val="319400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AE490864-DFF9-4FED-8563-3C6BEC608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90" y="411144"/>
            <a:ext cx="1712918" cy="14627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6238" y="128123"/>
            <a:ext cx="7229290" cy="1239011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rgbClr val="076633"/>
                </a:solidFill>
                <a:latin typeface="Helvetica"/>
                <a:cs typeface="Helvetica"/>
              </a:rPr>
              <a:t>Pilotando destino a</a:t>
            </a:r>
            <a:r>
              <a:rPr lang="mr-IN" sz="4000" b="1" dirty="0">
                <a:solidFill>
                  <a:srgbClr val="076633"/>
                </a:solidFill>
                <a:latin typeface="Helvetica"/>
                <a:cs typeface="Helvetica"/>
              </a:rPr>
              <a:t>…</a:t>
            </a:r>
            <a:endParaRPr lang="es-ES_tradnl" sz="4000" b="1" dirty="0">
              <a:solidFill>
                <a:srgbClr val="076633"/>
              </a:solidFill>
              <a:latin typeface="Helvetica"/>
              <a:cs typeface="Helvetica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2C36C9E5-633C-4BAE-86A1-AA20335F49DF}"/>
              </a:ext>
            </a:extLst>
          </p:cNvPr>
          <p:cNvGrpSpPr/>
          <p:nvPr/>
        </p:nvGrpSpPr>
        <p:grpSpPr>
          <a:xfrm>
            <a:off x="0" y="5534871"/>
            <a:ext cx="12192000" cy="1323131"/>
            <a:chOff x="0" y="5928041"/>
            <a:chExt cx="9144000" cy="929959"/>
          </a:xfrm>
          <a:solidFill>
            <a:srgbClr val="076633"/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3C0F4B48-E719-4422-BFEC-65E4050A3B56}"/>
                </a:ext>
              </a:extLst>
            </p:cNvPr>
            <p:cNvSpPr/>
            <p:nvPr/>
          </p:nvSpPr>
          <p:spPr>
            <a:xfrm>
              <a:off x="0" y="5928041"/>
              <a:ext cx="9144000" cy="92995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xmlns="" id="{DBF426D2-9111-4DFD-856F-F4AD7121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431" y="6180240"/>
              <a:ext cx="4311142" cy="535704"/>
            </a:xfrm>
            <a:prstGeom prst="rect">
              <a:avLst/>
            </a:prstGeom>
            <a:grpFill/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4C28221A-D436-4D14-9666-3EA8BE2D8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7240" y="6180240"/>
              <a:ext cx="1339613" cy="535845"/>
            </a:xfrm>
            <a:prstGeom prst="rect">
              <a:avLst/>
            </a:prstGeom>
            <a:grpFill/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xmlns="" id="{8761BD28-F9E0-4505-B586-A7A0AFCDC2C1}"/>
                </a:ext>
              </a:extLst>
            </p:cNvPr>
            <p:cNvSpPr txBox="1"/>
            <p:nvPr/>
          </p:nvSpPr>
          <p:spPr>
            <a:xfrm>
              <a:off x="63244" y="5946865"/>
              <a:ext cx="1272498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07AB6A06-75C3-4193-9F5D-08E037E8EA13}"/>
                </a:ext>
              </a:extLst>
            </p:cNvPr>
            <p:cNvSpPr txBox="1"/>
            <p:nvPr/>
          </p:nvSpPr>
          <p:spPr>
            <a:xfrm>
              <a:off x="4710293" y="5945922"/>
              <a:ext cx="65808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16827A40-B144-4ADD-8925-593A87A907D1}"/>
                </a:ext>
              </a:extLst>
            </p:cNvPr>
            <p:cNvSpPr txBox="1"/>
            <p:nvPr/>
          </p:nvSpPr>
          <p:spPr>
            <a:xfrm>
              <a:off x="7307240" y="5964796"/>
              <a:ext cx="109414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</p:grpSp>
      <p:pic>
        <p:nvPicPr>
          <p:cNvPr id="25" name="Imagen 24" descr="Logotipo_negro_UNIVERSIDADE_DE_VIGO.png">
            <a:extLst>
              <a:ext uri="{FF2B5EF4-FFF2-40B4-BE49-F238E27FC236}">
                <a16:creationId xmlns:a16="http://schemas.microsoft.com/office/drawing/2014/main" xmlns="" id="{113FB22A-15E7-4F05-BB4A-20A03FF8E31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6575194" y="6087503"/>
            <a:ext cx="2324359" cy="512891"/>
          </a:xfrm>
          <a:prstGeom prst="rect">
            <a:avLst/>
          </a:prstGeom>
        </p:spPr>
      </p:pic>
      <p:pic>
        <p:nvPicPr>
          <p:cNvPr id="16" name="Imagen 15" descr="Mapa&#10;&#10;Descripción generada automáticamente">
            <a:extLst>
              <a:ext uri="{FF2B5EF4-FFF2-40B4-BE49-F238E27FC236}">
                <a16:creationId xmlns:a16="http://schemas.microsoft.com/office/drawing/2014/main" xmlns="" id="{A585CF09-D5AA-4FE4-9E68-2E97FE9A3D8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0317" r="10709"/>
          <a:stretch/>
        </p:blipFill>
        <p:spPr>
          <a:xfrm>
            <a:off x="6440206" y="1685091"/>
            <a:ext cx="3718913" cy="353182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093" y="1873889"/>
            <a:ext cx="2243652" cy="224365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Diffused trans="100000" intensity="0"/>
                    </a14:imgEffect>
                    <a14:imgEffect>
                      <a14:sharpenSoften amount="100000"/>
                    </a14:imgEffect>
                    <a14:imgEffect>
                      <a14:colorTemperature colorTemp="6124"/>
                    </a14:imgEffect>
                    <a14:imgEffect>
                      <a14:saturation sat="157000"/>
                    </a14:imgEffect>
                    <a14:imgEffect>
                      <a14:brightnessContrast bright="-21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206" y="2995715"/>
            <a:ext cx="3385116" cy="1247148"/>
          </a:xfrm>
          <a:prstGeom prst="rect">
            <a:avLst/>
          </a:prstGeom>
          <a:effectLst>
            <a:glow>
              <a:schemeClr val="accent1"/>
            </a:glow>
            <a:softEdge rad="0"/>
          </a:effectLst>
          <a:scene3d>
            <a:camera prst="orthographicFront"/>
            <a:lightRig rig="threePt" dir="t"/>
          </a:scene3d>
          <a:sp3d extrusionH="152400" prstMaterial="dkEdge">
            <a:extrusionClr>
              <a:srgbClr val="076633"/>
            </a:extrusionClr>
          </a:sp3d>
        </p:spPr>
      </p:pic>
      <p:sp>
        <p:nvSpPr>
          <p:cNvPr id="24" name="CuadroTexto 23"/>
          <p:cNvSpPr txBox="1"/>
          <p:nvPr/>
        </p:nvSpPr>
        <p:spPr>
          <a:xfrm>
            <a:off x="2705528" y="4453109"/>
            <a:ext cx="2800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>
                <a:solidFill>
                  <a:srgbClr val="076633"/>
                </a:solidFill>
              </a:rPr>
              <a:t>¿Coordenadas?</a:t>
            </a:r>
          </a:p>
        </p:txBody>
      </p:sp>
    </p:spTree>
    <p:extLst>
      <p:ext uri="{BB962C8B-B14F-4D97-AF65-F5344CB8AC3E}">
        <p14:creationId xmlns:p14="http://schemas.microsoft.com/office/powerpoint/2010/main" val="3495216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AE490864-DFF9-4FED-8563-3C6BEC608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75" y="409185"/>
            <a:ext cx="1712918" cy="14627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0023" y="206414"/>
            <a:ext cx="7251700" cy="1143000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076633"/>
                </a:solidFill>
                <a:latin typeface="Helvetica"/>
                <a:cs typeface="Helvetica"/>
              </a:rPr>
              <a:t>Los mapas nos engañan</a:t>
            </a:r>
            <a:endParaRPr lang="es-ES_tradnl" sz="4000" b="1" dirty="0">
              <a:solidFill>
                <a:srgbClr val="076633"/>
              </a:solidFill>
              <a:latin typeface="Helvetica"/>
              <a:cs typeface="Helvetica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2C36C9E5-633C-4BAE-86A1-AA20335F49DF}"/>
              </a:ext>
            </a:extLst>
          </p:cNvPr>
          <p:cNvGrpSpPr/>
          <p:nvPr/>
        </p:nvGrpSpPr>
        <p:grpSpPr>
          <a:xfrm>
            <a:off x="0" y="5594816"/>
            <a:ext cx="12192000" cy="1263185"/>
            <a:chOff x="0" y="5928041"/>
            <a:chExt cx="9144000" cy="929959"/>
          </a:xfrm>
          <a:solidFill>
            <a:srgbClr val="076633"/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3C0F4B48-E719-4422-BFEC-65E4050A3B56}"/>
                </a:ext>
              </a:extLst>
            </p:cNvPr>
            <p:cNvSpPr/>
            <p:nvPr/>
          </p:nvSpPr>
          <p:spPr>
            <a:xfrm>
              <a:off x="0" y="5928041"/>
              <a:ext cx="9144000" cy="92995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xmlns="" id="{DBF426D2-9111-4DFD-856F-F4AD7121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431" y="6180240"/>
              <a:ext cx="4311142" cy="535704"/>
            </a:xfrm>
            <a:prstGeom prst="rect">
              <a:avLst/>
            </a:prstGeom>
            <a:grpFill/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4C28221A-D436-4D14-9666-3EA8BE2D8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7240" y="6180240"/>
              <a:ext cx="1339613" cy="535845"/>
            </a:xfrm>
            <a:prstGeom prst="rect">
              <a:avLst/>
            </a:prstGeom>
            <a:grpFill/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xmlns="" id="{8761BD28-F9E0-4505-B586-A7A0AFCDC2C1}"/>
                </a:ext>
              </a:extLst>
            </p:cNvPr>
            <p:cNvSpPr txBox="1"/>
            <p:nvPr/>
          </p:nvSpPr>
          <p:spPr>
            <a:xfrm>
              <a:off x="63244" y="5946865"/>
              <a:ext cx="1272498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07AB6A06-75C3-4193-9F5D-08E037E8EA13}"/>
                </a:ext>
              </a:extLst>
            </p:cNvPr>
            <p:cNvSpPr txBox="1"/>
            <p:nvPr/>
          </p:nvSpPr>
          <p:spPr>
            <a:xfrm>
              <a:off x="4710293" y="5945922"/>
              <a:ext cx="65808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16827A40-B144-4ADD-8925-593A87A907D1}"/>
                </a:ext>
              </a:extLst>
            </p:cNvPr>
            <p:cNvSpPr txBox="1"/>
            <p:nvPr/>
          </p:nvSpPr>
          <p:spPr>
            <a:xfrm>
              <a:off x="7307240" y="5964796"/>
              <a:ext cx="109414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</p:grpSp>
      <p:pic>
        <p:nvPicPr>
          <p:cNvPr id="25" name="Imagen 24" descr="Logotipo_negro_UNIVERSIDADE_DE_VIGO.png">
            <a:extLst>
              <a:ext uri="{FF2B5EF4-FFF2-40B4-BE49-F238E27FC236}">
                <a16:creationId xmlns:a16="http://schemas.microsoft.com/office/drawing/2014/main" xmlns="" id="{113FB22A-15E7-4F05-BB4A-20A03FF8E31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6564920" y="6044767"/>
            <a:ext cx="2324359" cy="51289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67831" y="4540931"/>
            <a:ext cx="689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u="sng" dirty="0">
                <a:hlinkClick r:id="rId7"/>
              </a:rPr>
              <a:t>https://www.geogebra.org/m/qnkpjv36</a:t>
            </a:r>
            <a:endParaRPr lang="es-ES_tradnl" sz="3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470150" y="1949386"/>
            <a:ext cx="7251700" cy="2371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s-ES_tradnl" sz="3600" dirty="0">
                <a:solidFill>
                  <a:srgbClr val="A0C839"/>
                </a:solidFill>
              </a:rPr>
              <a:t>Tamaño</a:t>
            </a:r>
            <a:r>
              <a:rPr lang="es-ES_tradnl" sz="3600" dirty="0"/>
              <a:t> (Groenlandia, Antártida,…)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s-ES_tradnl" sz="3600" dirty="0">
                <a:solidFill>
                  <a:srgbClr val="A0C839"/>
                </a:solidFill>
              </a:rPr>
              <a:t>Rutas </a:t>
            </a:r>
            <a:r>
              <a:rPr lang="es-ES_tradnl" sz="3600" dirty="0"/>
              <a:t>(de Santiago de Compostela a Hong Kong, de Londres a São Paulo, de Miami a Anchorage …)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71ADA22B-3302-DF4D-A839-FE0E91587C23}"/>
              </a:ext>
            </a:extLst>
          </p:cNvPr>
          <p:cNvSpPr txBox="1"/>
          <p:nvPr/>
        </p:nvSpPr>
        <p:spPr>
          <a:xfrm>
            <a:off x="5737555" y="5133151"/>
            <a:ext cx="3786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/>
              <a:t>Extraído del libro de </a:t>
            </a:r>
            <a:r>
              <a:rPr lang="es-ES" sz="1200" i="1" dirty="0" err="1"/>
              <a:t>GeoGebra</a:t>
            </a:r>
            <a:r>
              <a:rPr lang="es-ES" sz="1200" dirty="0"/>
              <a:t> </a:t>
            </a:r>
            <a:r>
              <a:rPr lang="es-ES" sz="1200" dirty="0">
                <a:hlinkClick r:id="rId8"/>
              </a:rPr>
              <a:t>Proyecciones cartográficas</a:t>
            </a:r>
            <a:endParaRPr lang="es-ES" sz="1200" dirty="0"/>
          </a:p>
          <a:p>
            <a:r>
              <a:rPr lang="es-ES" sz="1200" dirty="0"/>
              <a:t>Rafael Losada Liste, Chris </a:t>
            </a:r>
            <a:r>
              <a:rPr lang="es-ES" sz="1200" dirty="0" err="1"/>
              <a:t>Cambré</a:t>
            </a:r>
            <a:r>
              <a:rPr lang="es-ES" sz="1200" dirty="0"/>
              <a:t>, Carmen Mathias</a:t>
            </a:r>
          </a:p>
        </p:txBody>
      </p:sp>
    </p:spTree>
    <p:extLst>
      <p:ext uri="{BB962C8B-B14F-4D97-AF65-F5344CB8AC3E}">
        <p14:creationId xmlns:p14="http://schemas.microsoft.com/office/powerpoint/2010/main" val="597704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AE490864-DFF9-4FED-8563-3C6BEC608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75" y="238147"/>
            <a:ext cx="1712918" cy="14627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0150" y="238147"/>
            <a:ext cx="7251700" cy="1143000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076633"/>
                </a:solidFill>
                <a:latin typeface="Helvetica"/>
                <a:cs typeface="Helvetica"/>
              </a:rPr>
              <a:t>Reto</a:t>
            </a:r>
            <a:endParaRPr lang="es-ES_tradnl" sz="4000" b="1" dirty="0">
              <a:solidFill>
                <a:srgbClr val="076633"/>
              </a:solidFill>
              <a:latin typeface="Helvetica"/>
              <a:cs typeface="Helvetica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2C36C9E5-633C-4BAE-86A1-AA20335F49DF}"/>
              </a:ext>
            </a:extLst>
          </p:cNvPr>
          <p:cNvGrpSpPr/>
          <p:nvPr/>
        </p:nvGrpSpPr>
        <p:grpSpPr>
          <a:xfrm>
            <a:off x="0" y="5568593"/>
            <a:ext cx="12192000" cy="1289409"/>
            <a:chOff x="0" y="5928041"/>
            <a:chExt cx="9144000" cy="929959"/>
          </a:xfrm>
          <a:solidFill>
            <a:srgbClr val="076633"/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3C0F4B48-E719-4422-BFEC-65E4050A3B56}"/>
                </a:ext>
              </a:extLst>
            </p:cNvPr>
            <p:cNvSpPr/>
            <p:nvPr/>
          </p:nvSpPr>
          <p:spPr>
            <a:xfrm>
              <a:off x="0" y="5928041"/>
              <a:ext cx="9144000" cy="92995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xmlns="" id="{DBF426D2-9111-4DFD-856F-F4AD7121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431" y="6180240"/>
              <a:ext cx="4311142" cy="535704"/>
            </a:xfrm>
            <a:prstGeom prst="rect">
              <a:avLst/>
            </a:prstGeom>
            <a:grpFill/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4C28221A-D436-4D14-9666-3EA8BE2D8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7240" y="6180240"/>
              <a:ext cx="1339613" cy="535845"/>
            </a:xfrm>
            <a:prstGeom prst="rect">
              <a:avLst/>
            </a:prstGeom>
            <a:grpFill/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xmlns="" id="{8761BD28-F9E0-4505-B586-A7A0AFCDC2C1}"/>
                </a:ext>
              </a:extLst>
            </p:cNvPr>
            <p:cNvSpPr txBox="1"/>
            <p:nvPr/>
          </p:nvSpPr>
          <p:spPr>
            <a:xfrm>
              <a:off x="63244" y="5946865"/>
              <a:ext cx="1272498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07AB6A06-75C3-4193-9F5D-08E037E8EA13}"/>
                </a:ext>
              </a:extLst>
            </p:cNvPr>
            <p:cNvSpPr txBox="1"/>
            <p:nvPr/>
          </p:nvSpPr>
          <p:spPr>
            <a:xfrm>
              <a:off x="4710293" y="5945922"/>
              <a:ext cx="65808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16827A40-B144-4ADD-8925-593A87A907D1}"/>
                </a:ext>
              </a:extLst>
            </p:cNvPr>
            <p:cNvSpPr txBox="1"/>
            <p:nvPr/>
          </p:nvSpPr>
          <p:spPr>
            <a:xfrm>
              <a:off x="7307240" y="5964796"/>
              <a:ext cx="109414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</p:grpSp>
      <p:pic>
        <p:nvPicPr>
          <p:cNvPr id="25" name="Imagen 24" descr="Logotipo_negro_UNIVERSIDADE_DE_VIGO.png">
            <a:extLst>
              <a:ext uri="{FF2B5EF4-FFF2-40B4-BE49-F238E27FC236}">
                <a16:creationId xmlns:a16="http://schemas.microsoft.com/office/drawing/2014/main" xmlns="" id="{113FB22A-15E7-4F05-BB4A-20A03FF8E31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6431356" y="5989022"/>
            <a:ext cx="2324359" cy="51289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359314" y="1724444"/>
            <a:ext cx="774995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_tradnl" sz="3200" b="1" dirty="0">
              <a:solidFill>
                <a:srgbClr val="A0C839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s-ES_tradnl" sz="3200" b="1" dirty="0">
                <a:solidFill>
                  <a:srgbClr val="A0C839"/>
                </a:solidFill>
              </a:rPr>
              <a:t>¿Qué son las </a:t>
            </a:r>
            <a:r>
              <a:rPr lang="es-ES_tradnl" sz="3200" b="1" dirty="0">
                <a:solidFill>
                  <a:srgbClr val="076633"/>
                </a:solidFill>
              </a:rPr>
              <a:t>antípodas</a:t>
            </a:r>
            <a:r>
              <a:rPr lang="es-ES_tradnl" sz="3200" b="1" dirty="0">
                <a:solidFill>
                  <a:srgbClr val="A0C839"/>
                </a:solidFill>
              </a:rPr>
              <a:t> de un lugar?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s-ES_tradnl" sz="3200" b="1" dirty="0">
                <a:solidFill>
                  <a:srgbClr val="A0C839"/>
                </a:solidFill>
              </a:rPr>
              <a:t>Coordenadas geográficas de las </a:t>
            </a:r>
            <a:r>
              <a:rPr lang="es-ES_tradnl" sz="3200" b="1" dirty="0">
                <a:solidFill>
                  <a:srgbClr val="076633"/>
                </a:solidFill>
              </a:rPr>
              <a:t>antípodas de</a:t>
            </a:r>
            <a:r>
              <a:rPr lang="es-ES_tradnl" sz="3200" b="1" dirty="0">
                <a:solidFill>
                  <a:srgbClr val="A0C839"/>
                </a:solidFill>
              </a:rPr>
              <a:t> </a:t>
            </a:r>
            <a:r>
              <a:rPr lang="es-ES_tradnl" sz="3200" b="1" dirty="0">
                <a:solidFill>
                  <a:srgbClr val="076633"/>
                </a:solidFill>
              </a:rPr>
              <a:t>Ourense</a:t>
            </a:r>
            <a:r>
              <a:rPr lang="es-ES_tradnl" sz="3200" b="1" dirty="0">
                <a:solidFill>
                  <a:srgbClr val="A0C839"/>
                </a:solidFill>
              </a:rPr>
              <a:t> </a:t>
            </a:r>
            <a:r>
              <a:rPr lang="es-ES_tradnl" sz="3200" b="1" dirty="0">
                <a:solidFill>
                  <a:srgbClr val="076633"/>
                </a:solidFill>
              </a:rPr>
              <a:t>(42°20'12.1'' N 7°51.844' O)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s-ES_tradnl" sz="3200" b="1" dirty="0">
                <a:solidFill>
                  <a:srgbClr val="076633"/>
                </a:solidFill>
              </a:rPr>
              <a:t>Camino más corto </a:t>
            </a:r>
            <a:r>
              <a:rPr lang="es-ES_tradnl" sz="3200" b="1" dirty="0">
                <a:solidFill>
                  <a:srgbClr val="A0C839"/>
                </a:solidFill>
              </a:rPr>
              <a:t>de Ourense a sus antípodas</a:t>
            </a:r>
          </a:p>
          <a:p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14757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5918C841-4F5C-416F-A204-24CE56B0D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381" y="689699"/>
            <a:ext cx="3055538" cy="232016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1200" y="1166021"/>
            <a:ext cx="8229600" cy="4525963"/>
          </a:xfrm>
        </p:spPr>
        <p:txBody>
          <a:bodyPr>
            <a:normAutofit/>
          </a:bodyPr>
          <a:lstStyle/>
          <a:p>
            <a:pPr marL="0" algn="ctr">
              <a:buNone/>
            </a:pPr>
            <a:endParaRPr lang="es-ES_tradnl" sz="2800" b="1" dirty="0">
              <a:latin typeface="Helvetica"/>
              <a:cs typeface="Helvetica"/>
            </a:endParaRPr>
          </a:p>
          <a:p>
            <a:pPr marL="0" algn="ctr">
              <a:buNone/>
            </a:pPr>
            <a:endParaRPr lang="es-ES_tradnl" sz="2800" b="1" dirty="0">
              <a:latin typeface="Helvetica"/>
              <a:cs typeface="Helvetica"/>
            </a:endParaRPr>
          </a:p>
          <a:p>
            <a:pPr marL="0" algn="ctr">
              <a:buNone/>
            </a:pPr>
            <a:endParaRPr lang="es-ES_tradnl" sz="2800" b="1" dirty="0">
              <a:latin typeface="Helvetica"/>
              <a:cs typeface="Helvetica"/>
            </a:endParaRPr>
          </a:p>
          <a:p>
            <a:pPr marL="0" algn="ctr">
              <a:buNone/>
            </a:pPr>
            <a:endParaRPr lang="es-ES_tradnl" sz="2800" b="1" dirty="0">
              <a:latin typeface="Helvetica"/>
              <a:cs typeface="Helvetica"/>
            </a:endParaRPr>
          </a:p>
        </p:txBody>
      </p:sp>
      <p:pic>
        <p:nvPicPr>
          <p:cNvPr id="10" name="Imagen 9" descr="ministerio-fecyt-negro-0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787" y="2031406"/>
            <a:ext cx="7098085" cy="501548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181105" y="3619503"/>
            <a:ext cx="1880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/>
              <a:t>Con la colaboración de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055240" y="5289704"/>
            <a:ext cx="820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/>
              <a:t>Organiza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020070" y="5289704"/>
            <a:ext cx="869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/>
              <a:t>Patrocina</a:t>
            </a:r>
          </a:p>
        </p:txBody>
      </p:sp>
      <p:pic>
        <p:nvPicPr>
          <p:cNvPr id="11" name="Imagen 10" descr="Logotipo_negro_UNIVERSIDADE_DE_VI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5240" y="5597478"/>
            <a:ext cx="2443863" cy="53925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6217" y="5597478"/>
            <a:ext cx="1765300" cy="787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AE490864-DFF9-4FED-8563-3C6BEC608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2" y="429733"/>
            <a:ext cx="1712918" cy="14627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5850" y="131602"/>
            <a:ext cx="7681625" cy="1331284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rgbClr val="076633"/>
                </a:solidFill>
                <a:latin typeface="Helvetica"/>
                <a:cs typeface="Helvetica"/>
              </a:rPr>
              <a:t>Paralelos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2C36C9E5-633C-4BAE-86A1-AA20335F49DF}"/>
              </a:ext>
            </a:extLst>
          </p:cNvPr>
          <p:cNvGrpSpPr/>
          <p:nvPr/>
        </p:nvGrpSpPr>
        <p:grpSpPr>
          <a:xfrm>
            <a:off x="0" y="5715001"/>
            <a:ext cx="12192000" cy="1143000"/>
            <a:chOff x="0" y="5928041"/>
            <a:chExt cx="9144000" cy="929959"/>
          </a:xfrm>
          <a:solidFill>
            <a:srgbClr val="076633"/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3C0F4B48-E719-4422-BFEC-65E4050A3B56}"/>
                </a:ext>
              </a:extLst>
            </p:cNvPr>
            <p:cNvSpPr/>
            <p:nvPr/>
          </p:nvSpPr>
          <p:spPr>
            <a:xfrm>
              <a:off x="0" y="5928041"/>
              <a:ext cx="9144000" cy="92995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xmlns="" id="{DBF426D2-9111-4DFD-856F-F4AD7121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431" y="6180240"/>
              <a:ext cx="4311142" cy="535704"/>
            </a:xfrm>
            <a:prstGeom prst="rect">
              <a:avLst/>
            </a:prstGeom>
            <a:grpFill/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4C28221A-D436-4D14-9666-3EA8BE2D8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7240" y="6180240"/>
              <a:ext cx="1339613" cy="535845"/>
            </a:xfrm>
            <a:prstGeom prst="rect">
              <a:avLst/>
            </a:prstGeom>
            <a:grpFill/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xmlns="" id="{8761BD28-F9E0-4505-B586-A7A0AFCDC2C1}"/>
                </a:ext>
              </a:extLst>
            </p:cNvPr>
            <p:cNvSpPr txBox="1"/>
            <p:nvPr/>
          </p:nvSpPr>
          <p:spPr>
            <a:xfrm>
              <a:off x="63244" y="5946865"/>
              <a:ext cx="1272498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07AB6A06-75C3-4193-9F5D-08E037E8EA13}"/>
                </a:ext>
              </a:extLst>
            </p:cNvPr>
            <p:cNvSpPr txBox="1"/>
            <p:nvPr/>
          </p:nvSpPr>
          <p:spPr>
            <a:xfrm>
              <a:off x="4710293" y="5945922"/>
              <a:ext cx="65808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16827A40-B144-4ADD-8925-593A87A907D1}"/>
                </a:ext>
              </a:extLst>
            </p:cNvPr>
            <p:cNvSpPr txBox="1"/>
            <p:nvPr/>
          </p:nvSpPr>
          <p:spPr>
            <a:xfrm>
              <a:off x="7307240" y="5964796"/>
              <a:ext cx="109414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</p:grpSp>
      <p:pic>
        <p:nvPicPr>
          <p:cNvPr id="25" name="Imagen 24" descr="Logotipo_negro_UNIVERSIDADE_DE_VIGO.png">
            <a:extLst>
              <a:ext uri="{FF2B5EF4-FFF2-40B4-BE49-F238E27FC236}">
                <a16:creationId xmlns:a16="http://schemas.microsoft.com/office/drawing/2014/main" xmlns="" id="{113FB22A-15E7-4F05-BB4A-20A03FF8E31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6461870" y="6170511"/>
            <a:ext cx="2324359" cy="512891"/>
          </a:xfrm>
          <a:prstGeom prst="rect">
            <a:avLst/>
          </a:prstGeom>
        </p:spPr>
      </p:pic>
      <p:pic>
        <p:nvPicPr>
          <p:cNvPr id="16" name="Picture 2" descr="https://lh3.googleusercontent.com/nyEZ8r05K0FuFI1I4fl_8ExmKyD75L1OxqaobPFwQt1EUyzhOgKzihYG5YRNaeR-2VmlLgl1B4uPJEu0LobZLM_DDpjB8CixWUYX8XDyKQvzxGhylrZ97AyldnRPy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358" y="1604801"/>
            <a:ext cx="5103871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635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lh5.googleusercontent.com/6cqWSJWTf-XOafsFibeCUXZO6sx8ZHuJsp_e6eEAWfts2qhHx1AWlhIZg3RXdNTYIuNFK00IvXNa6NJ9pmGqO0Mnb86zXCLVfi3fdJ5SaZth7IbHzDz7YPL5sDT3_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176" y="1473102"/>
            <a:ext cx="4965882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AE490864-DFF9-4FED-8563-3C6BEC608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81" y="409185"/>
            <a:ext cx="1712918" cy="14627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2400" y="188927"/>
            <a:ext cx="6934198" cy="1143000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rgbClr val="076633"/>
                </a:solidFill>
                <a:latin typeface="Helvetica"/>
                <a:cs typeface="Helvetica"/>
              </a:rPr>
              <a:t>Latitud (Norte/Sur)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2C36C9E5-633C-4BAE-86A1-AA20335F49DF}"/>
              </a:ext>
            </a:extLst>
          </p:cNvPr>
          <p:cNvGrpSpPr/>
          <p:nvPr/>
        </p:nvGrpSpPr>
        <p:grpSpPr>
          <a:xfrm>
            <a:off x="0" y="5619964"/>
            <a:ext cx="12192000" cy="1238038"/>
            <a:chOff x="0" y="5928041"/>
            <a:chExt cx="9144000" cy="929959"/>
          </a:xfrm>
          <a:solidFill>
            <a:srgbClr val="076633"/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3C0F4B48-E719-4422-BFEC-65E4050A3B56}"/>
                </a:ext>
              </a:extLst>
            </p:cNvPr>
            <p:cNvSpPr/>
            <p:nvPr/>
          </p:nvSpPr>
          <p:spPr>
            <a:xfrm>
              <a:off x="0" y="5928041"/>
              <a:ext cx="9144000" cy="92995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xmlns="" id="{DBF426D2-9111-4DFD-856F-F4AD7121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431" y="6180240"/>
              <a:ext cx="4311142" cy="535704"/>
            </a:xfrm>
            <a:prstGeom prst="rect">
              <a:avLst/>
            </a:prstGeom>
            <a:grpFill/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4C28221A-D436-4D14-9666-3EA8BE2D8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07240" y="6180240"/>
              <a:ext cx="1339613" cy="535845"/>
            </a:xfrm>
            <a:prstGeom prst="rect">
              <a:avLst/>
            </a:prstGeom>
            <a:grpFill/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xmlns="" id="{8761BD28-F9E0-4505-B586-A7A0AFCDC2C1}"/>
                </a:ext>
              </a:extLst>
            </p:cNvPr>
            <p:cNvSpPr txBox="1"/>
            <p:nvPr/>
          </p:nvSpPr>
          <p:spPr>
            <a:xfrm>
              <a:off x="63244" y="5946865"/>
              <a:ext cx="1272498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07AB6A06-75C3-4193-9F5D-08E037E8EA13}"/>
                </a:ext>
              </a:extLst>
            </p:cNvPr>
            <p:cNvSpPr txBox="1"/>
            <p:nvPr/>
          </p:nvSpPr>
          <p:spPr>
            <a:xfrm>
              <a:off x="4710293" y="5945922"/>
              <a:ext cx="65808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16827A40-B144-4ADD-8925-593A87A907D1}"/>
                </a:ext>
              </a:extLst>
            </p:cNvPr>
            <p:cNvSpPr txBox="1"/>
            <p:nvPr/>
          </p:nvSpPr>
          <p:spPr>
            <a:xfrm>
              <a:off x="7307240" y="5964796"/>
              <a:ext cx="109414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</p:grpSp>
      <p:pic>
        <p:nvPicPr>
          <p:cNvPr id="25" name="Imagen 24" descr="Logotipo_negro_UNIVERSIDADE_DE_VIGO.png">
            <a:extLst>
              <a:ext uri="{FF2B5EF4-FFF2-40B4-BE49-F238E27FC236}">
                <a16:creationId xmlns:a16="http://schemas.microsoft.com/office/drawing/2014/main" xmlns="" id="{113FB22A-15E7-4F05-BB4A-20A03FF8E31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6510600" y="6002725"/>
            <a:ext cx="2324359" cy="51289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47463" y="4854274"/>
            <a:ext cx="345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>
                <a:solidFill>
                  <a:srgbClr val="076633"/>
                </a:solidFill>
              </a:rPr>
              <a:t>São Paulo: </a:t>
            </a:r>
            <a:r>
              <a:rPr lang="es-ES_tradnl" sz="2400" dirty="0">
                <a:solidFill>
                  <a:srgbClr val="A0C839"/>
                </a:solidFill>
              </a:rPr>
              <a:t>23</a:t>
            </a:r>
            <a:r>
              <a:rPr lang="es-ES_tradnl" sz="2400" b="1" baseline="42000" dirty="0">
                <a:solidFill>
                  <a:srgbClr val="A0C839"/>
                </a:solidFill>
              </a:rPr>
              <a:t>o</a:t>
            </a:r>
            <a:r>
              <a:rPr lang="es-ES_tradnl" sz="2400" dirty="0">
                <a:solidFill>
                  <a:srgbClr val="A0C839"/>
                </a:solidFill>
              </a:rPr>
              <a:t> 32’ 56’’ Sur</a:t>
            </a:r>
          </a:p>
        </p:txBody>
      </p:sp>
    </p:spTree>
    <p:extLst>
      <p:ext uri="{BB962C8B-B14F-4D97-AF65-F5344CB8AC3E}">
        <p14:creationId xmlns:p14="http://schemas.microsoft.com/office/powerpoint/2010/main" val="906441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AE490864-DFF9-4FED-8563-3C6BEC608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38" y="481104"/>
            <a:ext cx="1712918" cy="14627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58773" y="165376"/>
            <a:ext cx="6934198" cy="1143000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rgbClr val="076633"/>
                </a:solidFill>
                <a:latin typeface="Helvetica"/>
                <a:cs typeface="Helvetica"/>
              </a:rPr>
              <a:t>Meridianos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2C36C9E5-633C-4BAE-86A1-AA20335F49DF}"/>
              </a:ext>
            </a:extLst>
          </p:cNvPr>
          <p:cNvGrpSpPr/>
          <p:nvPr/>
        </p:nvGrpSpPr>
        <p:grpSpPr>
          <a:xfrm>
            <a:off x="0" y="5630238"/>
            <a:ext cx="12192000" cy="1227764"/>
            <a:chOff x="0" y="5928041"/>
            <a:chExt cx="9144000" cy="929959"/>
          </a:xfrm>
          <a:solidFill>
            <a:srgbClr val="076633"/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3C0F4B48-E719-4422-BFEC-65E4050A3B56}"/>
                </a:ext>
              </a:extLst>
            </p:cNvPr>
            <p:cNvSpPr/>
            <p:nvPr/>
          </p:nvSpPr>
          <p:spPr>
            <a:xfrm>
              <a:off x="0" y="5928041"/>
              <a:ext cx="9144000" cy="92995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xmlns="" id="{DBF426D2-9111-4DFD-856F-F4AD7121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431" y="6180240"/>
              <a:ext cx="4311142" cy="535704"/>
            </a:xfrm>
            <a:prstGeom prst="rect">
              <a:avLst/>
            </a:prstGeom>
            <a:grpFill/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4C28221A-D436-4D14-9666-3EA8BE2D8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7240" y="6180240"/>
              <a:ext cx="1339613" cy="535845"/>
            </a:xfrm>
            <a:prstGeom prst="rect">
              <a:avLst/>
            </a:prstGeom>
            <a:grpFill/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xmlns="" id="{8761BD28-F9E0-4505-B586-A7A0AFCDC2C1}"/>
                </a:ext>
              </a:extLst>
            </p:cNvPr>
            <p:cNvSpPr txBox="1"/>
            <p:nvPr/>
          </p:nvSpPr>
          <p:spPr>
            <a:xfrm>
              <a:off x="63244" y="5946865"/>
              <a:ext cx="1272498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07AB6A06-75C3-4193-9F5D-08E037E8EA13}"/>
                </a:ext>
              </a:extLst>
            </p:cNvPr>
            <p:cNvSpPr txBox="1"/>
            <p:nvPr/>
          </p:nvSpPr>
          <p:spPr>
            <a:xfrm>
              <a:off x="4710293" y="5945922"/>
              <a:ext cx="65808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16827A40-B144-4ADD-8925-593A87A907D1}"/>
                </a:ext>
              </a:extLst>
            </p:cNvPr>
            <p:cNvSpPr txBox="1"/>
            <p:nvPr/>
          </p:nvSpPr>
          <p:spPr>
            <a:xfrm>
              <a:off x="7307240" y="5964796"/>
              <a:ext cx="109414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</p:grpSp>
      <p:pic>
        <p:nvPicPr>
          <p:cNvPr id="25" name="Imagen 24" descr="Logotipo_negro_UNIVERSIDADE_DE_VIGO.png">
            <a:extLst>
              <a:ext uri="{FF2B5EF4-FFF2-40B4-BE49-F238E27FC236}">
                <a16:creationId xmlns:a16="http://schemas.microsoft.com/office/drawing/2014/main" xmlns="" id="{113FB22A-15E7-4F05-BB4A-20A03FF8E31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6451904" y="6060381"/>
            <a:ext cx="2324359" cy="512891"/>
          </a:xfrm>
          <a:prstGeom prst="rect">
            <a:avLst/>
          </a:prstGeom>
        </p:spPr>
      </p:pic>
      <p:pic>
        <p:nvPicPr>
          <p:cNvPr id="3074" name="Picture 2" descr="https://lh4.googleusercontent.com/5FX5T5R-8resk4IsmcdPlUlAhSEvdZn2Radg81fGMbTeKOl5MBnHuTLfiPj4F3uuMZrr-T5NmBQadezWXR2t6jF4m6WM7mezsMKDejWosIVWCRIr2CHviNbnsc8d9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651" y="1514960"/>
            <a:ext cx="5788696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115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lh5.googleusercontent.com/9aUrOLzyiwY98obeimKUvHkMdO7nIjtZlzPhR3mceUZmwyclf08IXsoJz1hP68TqOAAD2E8kyXGCg7cqw7KRw7SdXyhI2nrk3E_INJPMPDnbPBHa0cm-w5Q4y9Bvs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48" y="1331256"/>
            <a:ext cx="4616283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AE490864-DFF9-4FED-8563-3C6BEC608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65" y="458537"/>
            <a:ext cx="1712918" cy="14627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9153" y="158224"/>
            <a:ext cx="7251700" cy="1143000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rgbClr val="076633"/>
                </a:solidFill>
                <a:latin typeface="Helvetica"/>
                <a:cs typeface="Helvetica"/>
              </a:rPr>
              <a:t>Longitud (Este/Oeste)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2C36C9E5-633C-4BAE-86A1-AA20335F49DF}"/>
              </a:ext>
            </a:extLst>
          </p:cNvPr>
          <p:cNvGrpSpPr/>
          <p:nvPr/>
        </p:nvGrpSpPr>
        <p:grpSpPr>
          <a:xfrm>
            <a:off x="0" y="5671335"/>
            <a:ext cx="12192000" cy="1223421"/>
            <a:chOff x="0" y="5928041"/>
            <a:chExt cx="9144000" cy="929959"/>
          </a:xfrm>
          <a:solidFill>
            <a:srgbClr val="076633"/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3C0F4B48-E719-4422-BFEC-65E4050A3B56}"/>
                </a:ext>
              </a:extLst>
            </p:cNvPr>
            <p:cNvSpPr/>
            <p:nvPr/>
          </p:nvSpPr>
          <p:spPr>
            <a:xfrm>
              <a:off x="0" y="5928041"/>
              <a:ext cx="9144000" cy="92995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xmlns="" id="{DBF426D2-9111-4DFD-856F-F4AD7121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431" y="6180240"/>
              <a:ext cx="4311142" cy="535704"/>
            </a:xfrm>
            <a:prstGeom prst="rect">
              <a:avLst/>
            </a:prstGeom>
            <a:grpFill/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4C28221A-D436-4D14-9666-3EA8BE2D8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07240" y="6180240"/>
              <a:ext cx="1339613" cy="535845"/>
            </a:xfrm>
            <a:prstGeom prst="rect">
              <a:avLst/>
            </a:prstGeom>
            <a:grpFill/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xmlns="" id="{8761BD28-F9E0-4505-B586-A7A0AFCDC2C1}"/>
                </a:ext>
              </a:extLst>
            </p:cNvPr>
            <p:cNvSpPr txBox="1"/>
            <p:nvPr/>
          </p:nvSpPr>
          <p:spPr>
            <a:xfrm>
              <a:off x="63244" y="5946865"/>
              <a:ext cx="1272498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07AB6A06-75C3-4193-9F5D-08E037E8EA13}"/>
                </a:ext>
              </a:extLst>
            </p:cNvPr>
            <p:cNvSpPr txBox="1"/>
            <p:nvPr/>
          </p:nvSpPr>
          <p:spPr>
            <a:xfrm>
              <a:off x="4710293" y="5945922"/>
              <a:ext cx="65808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16827A40-B144-4ADD-8925-593A87A907D1}"/>
                </a:ext>
              </a:extLst>
            </p:cNvPr>
            <p:cNvSpPr txBox="1"/>
            <p:nvPr/>
          </p:nvSpPr>
          <p:spPr>
            <a:xfrm>
              <a:off x="7307240" y="5964796"/>
              <a:ext cx="109414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</p:grpSp>
      <p:pic>
        <p:nvPicPr>
          <p:cNvPr id="25" name="Imagen 24" descr="Logotipo_negro_UNIVERSIDADE_DE_VIGO.png">
            <a:extLst>
              <a:ext uri="{FF2B5EF4-FFF2-40B4-BE49-F238E27FC236}">
                <a16:creationId xmlns:a16="http://schemas.microsoft.com/office/drawing/2014/main" xmlns="" id="{113FB22A-15E7-4F05-BB4A-20A03FF8E31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6545003" y="6099049"/>
            <a:ext cx="2324359" cy="512891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104457" y="4837710"/>
            <a:ext cx="3629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>
                <a:solidFill>
                  <a:srgbClr val="076633"/>
                </a:solidFill>
              </a:rPr>
              <a:t>São Paulo: </a:t>
            </a:r>
            <a:r>
              <a:rPr lang="tr-TR" sz="2400" dirty="0">
                <a:solidFill>
                  <a:srgbClr val="A0C839"/>
                </a:solidFill>
              </a:rPr>
              <a:t>46</a:t>
            </a:r>
            <a:r>
              <a:rPr lang="es-ES_tradnl" sz="2400" b="1" baseline="42000" dirty="0">
                <a:solidFill>
                  <a:srgbClr val="A0C839"/>
                </a:solidFill>
              </a:rPr>
              <a:t>o</a:t>
            </a:r>
            <a:r>
              <a:rPr lang="tr-TR" sz="2400" dirty="0">
                <a:solidFill>
                  <a:srgbClr val="A0C839"/>
                </a:solidFill>
              </a:rPr>
              <a:t>38’20’’ </a:t>
            </a:r>
            <a:r>
              <a:rPr lang="tr-TR" sz="2400" dirty="0" err="1">
                <a:solidFill>
                  <a:srgbClr val="A0C839"/>
                </a:solidFill>
              </a:rPr>
              <a:t>Oeste</a:t>
            </a:r>
            <a:endParaRPr lang="es-ES_tradnl" sz="2400" dirty="0">
              <a:solidFill>
                <a:srgbClr val="A0C8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51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AE490864-DFF9-4FED-8563-3C6BEC608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58" y="388637"/>
            <a:ext cx="1712918" cy="1462745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2C36C9E5-633C-4BAE-86A1-AA20335F49DF}"/>
              </a:ext>
            </a:extLst>
          </p:cNvPr>
          <p:cNvGrpSpPr/>
          <p:nvPr/>
        </p:nvGrpSpPr>
        <p:grpSpPr>
          <a:xfrm>
            <a:off x="0" y="5688376"/>
            <a:ext cx="12192000" cy="1210723"/>
            <a:chOff x="0" y="5928041"/>
            <a:chExt cx="9144000" cy="929959"/>
          </a:xfrm>
          <a:solidFill>
            <a:srgbClr val="076633"/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3C0F4B48-E719-4422-BFEC-65E4050A3B56}"/>
                </a:ext>
              </a:extLst>
            </p:cNvPr>
            <p:cNvSpPr/>
            <p:nvPr/>
          </p:nvSpPr>
          <p:spPr>
            <a:xfrm>
              <a:off x="0" y="5928041"/>
              <a:ext cx="9144000" cy="92995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xmlns="" id="{DBF426D2-9111-4DFD-856F-F4AD7121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431" y="6180240"/>
              <a:ext cx="4311142" cy="535704"/>
            </a:xfrm>
            <a:prstGeom prst="rect">
              <a:avLst/>
            </a:prstGeom>
            <a:grpFill/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4C28221A-D436-4D14-9666-3EA8BE2D8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7240" y="6180240"/>
              <a:ext cx="1339613" cy="535845"/>
            </a:xfrm>
            <a:prstGeom prst="rect">
              <a:avLst/>
            </a:prstGeom>
            <a:grpFill/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xmlns="" id="{8761BD28-F9E0-4505-B586-A7A0AFCDC2C1}"/>
                </a:ext>
              </a:extLst>
            </p:cNvPr>
            <p:cNvSpPr txBox="1"/>
            <p:nvPr/>
          </p:nvSpPr>
          <p:spPr>
            <a:xfrm>
              <a:off x="63244" y="5946865"/>
              <a:ext cx="1272498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07AB6A06-75C3-4193-9F5D-08E037E8EA13}"/>
                </a:ext>
              </a:extLst>
            </p:cNvPr>
            <p:cNvSpPr txBox="1"/>
            <p:nvPr/>
          </p:nvSpPr>
          <p:spPr>
            <a:xfrm>
              <a:off x="4710293" y="5945922"/>
              <a:ext cx="65808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16827A40-B144-4ADD-8925-593A87A907D1}"/>
                </a:ext>
              </a:extLst>
            </p:cNvPr>
            <p:cNvSpPr txBox="1"/>
            <p:nvPr/>
          </p:nvSpPr>
          <p:spPr>
            <a:xfrm>
              <a:off x="7307240" y="5964796"/>
              <a:ext cx="109414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</p:grpSp>
      <p:pic>
        <p:nvPicPr>
          <p:cNvPr id="25" name="Imagen 24" descr="Logotipo_negro_UNIVERSIDADE_DE_VIGO.png">
            <a:extLst>
              <a:ext uri="{FF2B5EF4-FFF2-40B4-BE49-F238E27FC236}">
                <a16:creationId xmlns:a16="http://schemas.microsoft.com/office/drawing/2014/main" xmlns="" id="{113FB22A-15E7-4F05-BB4A-20A03FF8E31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6510600" y="6179151"/>
            <a:ext cx="2324359" cy="512891"/>
          </a:xfrm>
          <a:prstGeom prst="rect">
            <a:avLst/>
          </a:prstGeom>
        </p:spPr>
      </p:pic>
      <p:pic>
        <p:nvPicPr>
          <p:cNvPr id="1026" name="Picture 2" descr="https://lh5.googleusercontent.com/78ntcy8-YmP8Xfp9kENi0yT4TLKvUetXSxopG2-wrszWBPoBWmca1pJQCuZbGQ0KUaXtWtQCiVijMZmSMAGi40fJguM5AGK2H7AxTpPbxo40mCtLU6KltSD_BoYL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387" y="1604800"/>
            <a:ext cx="4593227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A0FFB406-A2D1-4FF6-B72B-9F24223B1A90}"/>
              </a:ext>
            </a:extLst>
          </p:cNvPr>
          <p:cNvSpPr txBox="1">
            <a:spLocks/>
          </p:cNvSpPr>
          <p:nvPr/>
        </p:nvSpPr>
        <p:spPr>
          <a:xfrm>
            <a:off x="2919153" y="158224"/>
            <a:ext cx="7251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000" b="1" dirty="0">
                <a:solidFill>
                  <a:srgbClr val="076633"/>
                </a:solidFill>
                <a:latin typeface="Helvetica"/>
                <a:cs typeface="Helvetica"/>
              </a:rPr>
              <a:t>Hemisferios</a:t>
            </a:r>
          </a:p>
        </p:txBody>
      </p:sp>
    </p:spTree>
    <p:extLst>
      <p:ext uri="{BB962C8B-B14F-4D97-AF65-F5344CB8AC3E}">
        <p14:creationId xmlns:p14="http://schemas.microsoft.com/office/powerpoint/2010/main" val="927515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AE490864-DFF9-4FED-8563-3C6BEC608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41" y="419460"/>
            <a:ext cx="1712918" cy="14627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2493" y="209624"/>
            <a:ext cx="6461687" cy="1143000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rgbClr val="076633"/>
                </a:solidFill>
                <a:latin typeface="Helvetica"/>
                <a:cs typeface="Helvetica"/>
              </a:rPr>
              <a:t>Te lo cuentan los mapas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2C36C9E5-633C-4BAE-86A1-AA20335F49DF}"/>
              </a:ext>
            </a:extLst>
          </p:cNvPr>
          <p:cNvGrpSpPr/>
          <p:nvPr/>
        </p:nvGrpSpPr>
        <p:grpSpPr>
          <a:xfrm>
            <a:off x="0" y="5702158"/>
            <a:ext cx="12192000" cy="1196940"/>
            <a:chOff x="0" y="5928041"/>
            <a:chExt cx="9144000" cy="929959"/>
          </a:xfrm>
          <a:solidFill>
            <a:srgbClr val="076633"/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3C0F4B48-E719-4422-BFEC-65E4050A3B56}"/>
                </a:ext>
              </a:extLst>
            </p:cNvPr>
            <p:cNvSpPr/>
            <p:nvPr/>
          </p:nvSpPr>
          <p:spPr>
            <a:xfrm>
              <a:off x="0" y="5928041"/>
              <a:ext cx="9144000" cy="92995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xmlns="" id="{DBF426D2-9111-4DFD-856F-F4AD7121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431" y="6180240"/>
              <a:ext cx="4311142" cy="535704"/>
            </a:xfrm>
            <a:prstGeom prst="rect">
              <a:avLst/>
            </a:prstGeom>
            <a:grpFill/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4C28221A-D436-4D14-9666-3EA8BE2D8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7240" y="6180240"/>
              <a:ext cx="1339613" cy="535845"/>
            </a:xfrm>
            <a:prstGeom prst="rect">
              <a:avLst/>
            </a:prstGeom>
            <a:grpFill/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xmlns="" id="{8761BD28-F9E0-4505-B586-A7A0AFCDC2C1}"/>
                </a:ext>
              </a:extLst>
            </p:cNvPr>
            <p:cNvSpPr txBox="1"/>
            <p:nvPr/>
          </p:nvSpPr>
          <p:spPr>
            <a:xfrm>
              <a:off x="63244" y="5946865"/>
              <a:ext cx="1272498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07AB6A06-75C3-4193-9F5D-08E037E8EA13}"/>
                </a:ext>
              </a:extLst>
            </p:cNvPr>
            <p:cNvSpPr txBox="1"/>
            <p:nvPr/>
          </p:nvSpPr>
          <p:spPr>
            <a:xfrm>
              <a:off x="4710293" y="5945922"/>
              <a:ext cx="65808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16827A40-B144-4ADD-8925-593A87A907D1}"/>
                </a:ext>
              </a:extLst>
            </p:cNvPr>
            <p:cNvSpPr txBox="1"/>
            <p:nvPr/>
          </p:nvSpPr>
          <p:spPr>
            <a:xfrm>
              <a:off x="7307240" y="5964796"/>
              <a:ext cx="109414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</p:grpSp>
      <p:pic>
        <p:nvPicPr>
          <p:cNvPr id="25" name="Imagen 24" descr="Logotipo_negro_UNIVERSIDADE_DE_VIGO.png">
            <a:extLst>
              <a:ext uri="{FF2B5EF4-FFF2-40B4-BE49-F238E27FC236}">
                <a16:creationId xmlns:a16="http://schemas.microsoft.com/office/drawing/2014/main" xmlns="" id="{113FB22A-15E7-4F05-BB4A-20A03FF8E31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6510600" y="6107863"/>
            <a:ext cx="2324359" cy="51289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958373" y="4978095"/>
            <a:ext cx="6784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dirty="0">
                <a:hlinkClick r:id="rId7"/>
              </a:rPr>
              <a:t>https://</a:t>
            </a:r>
            <a:r>
              <a:rPr lang="es-ES_tradnl" sz="3200" dirty="0" err="1">
                <a:hlinkClick r:id="rId7"/>
              </a:rPr>
              <a:t>www.geogebra.org</a:t>
            </a:r>
            <a:r>
              <a:rPr lang="es-ES_tradnl" sz="3200" dirty="0">
                <a:hlinkClick r:id="rId7"/>
              </a:rPr>
              <a:t>/m/</a:t>
            </a:r>
            <a:r>
              <a:rPr lang="es-ES_tradnl" sz="3200" dirty="0" err="1">
                <a:hlinkClick r:id="rId7"/>
              </a:rPr>
              <a:t>gtxxwutz</a:t>
            </a:r>
            <a:endParaRPr lang="es-ES_tradnl" sz="3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6A27E39-CDBB-9843-8198-A09DA60CE4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8373" y="1402930"/>
            <a:ext cx="8007896" cy="365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96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AE490864-DFF9-4FED-8563-3C6BEC608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41" y="470830"/>
            <a:ext cx="1712918" cy="14627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8361" y="141915"/>
            <a:ext cx="6424826" cy="1143000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rgbClr val="076633"/>
                </a:solidFill>
                <a:latin typeface="Helvetica"/>
                <a:cs typeface="Helvetica"/>
              </a:rPr>
              <a:t>Coordenadas y ángulos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2C36C9E5-633C-4BAE-86A1-AA20335F49DF}"/>
              </a:ext>
            </a:extLst>
          </p:cNvPr>
          <p:cNvGrpSpPr/>
          <p:nvPr/>
        </p:nvGrpSpPr>
        <p:grpSpPr>
          <a:xfrm>
            <a:off x="0" y="5718576"/>
            <a:ext cx="12192000" cy="1180521"/>
            <a:chOff x="0" y="5928041"/>
            <a:chExt cx="9144000" cy="929959"/>
          </a:xfrm>
          <a:solidFill>
            <a:srgbClr val="076633"/>
          </a:solidFill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3C0F4B48-E719-4422-BFEC-65E4050A3B56}"/>
                </a:ext>
              </a:extLst>
            </p:cNvPr>
            <p:cNvSpPr/>
            <p:nvPr/>
          </p:nvSpPr>
          <p:spPr>
            <a:xfrm>
              <a:off x="0" y="5928041"/>
              <a:ext cx="9144000" cy="92995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xmlns="" id="{DBF426D2-9111-4DFD-856F-F4AD7121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431" y="6180240"/>
              <a:ext cx="4311142" cy="535704"/>
            </a:xfrm>
            <a:prstGeom prst="rect">
              <a:avLst/>
            </a:prstGeom>
            <a:grpFill/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4C28221A-D436-4D14-9666-3EA8BE2D8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7240" y="6180240"/>
              <a:ext cx="1339613" cy="535845"/>
            </a:xfrm>
            <a:prstGeom prst="rect">
              <a:avLst/>
            </a:prstGeom>
            <a:grpFill/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xmlns="" id="{8761BD28-F9E0-4505-B586-A7A0AFCDC2C1}"/>
                </a:ext>
              </a:extLst>
            </p:cNvPr>
            <p:cNvSpPr txBox="1"/>
            <p:nvPr/>
          </p:nvSpPr>
          <p:spPr>
            <a:xfrm>
              <a:off x="63244" y="5946865"/>
              <a:ext cx="1272498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Con la colaboración de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07AB6A06-75C3-4193-9F5D-08E037E8EA13}"/>
                </a:ext>
              </a:extLst>
            </p:cNvPr>
            <p:cNvSpPr txBox="1"/>
            <p:nvPr/>
          </p:nvSpPr>
          <p:spPr>
            <a:xfrm>
              <a:off x="4710293" y="5945922"/>
              <a:ext cx="65808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Organiza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16827A40-B144-4ADD-8925-593A87A907D1}"/>
                </a:ext>
              </a:extLst>
            </p:cNvPr>
            <p:cNvSpPr txBox="1"/>
            <p:nvPr/>
          </p:nvSpPr>
          <p:spPr>
            <a:xfrm>
              <a:off x="7307240" y="5964796"/>
              <a:ext cx="1094149" cy="215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/>
                  </a:solidFill>
                </a:rPr>
                <a:t>Patrocina</a:t>
              </a:r>
            </a:p>
          </p:txBody>
        </p:sp>
      </p:grpSp>
      <p:pic>
        <p:nvPicPr>
          <p:cNvPr id="25" name="Imagen 24" descr="Logotipo_negro_UNIVERSIDADE_DE_VIGO.png">
            <a:extLst>
              <a:ext uri="{FF2B5EF4-FFF2-40B4-BE49-F238E27FC236}">
                <a16:creationId xmlns:a16="http://schemas.microsoft.com/office/drawing/2014/main" xmlns="" id="{113FB22A-15E7-4F05-BB4A-20A03FF8E31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6692362" y="6122300"/>
            <a:ext cx="2324359" cy="51289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170179" y="4701032"/>
            <a:ext cx="8137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u="sng" dirty="0">
                <a:hlinkClick r:id="rId7"/>
              </a:rPr>
              <a:t>https://www.geogebra.org/m/upmm2ayw</a:t>
            </a:r>
            <a:endParaRPr lang="es-ES_tradnl" sz="3600" dirty="0"/>
          </a:p>
        </p:txBody>
      </p:sp>
      <p:pic>
        <p:nvPicPr>
          <p:cNvPr id="18434" name="Picture 2" descr="https://lh5.googleusercontent.com/lKANZxVX6U2R1QNpKHySHxWBncp4nMQ3YIZEhr3ppjdyPstBvl0BD5uEXrHY10kyY7TznYaDBMZe6pWaYG5_yX_UunM66G6_rrdl7UGin7HfoQ_ru3gKfBkE7KGOW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160" y="1406024"/>
            <a:ext cx="6265373" cy="325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24DDC7C-01AE-E049-B60F-2D3D6F5D54ED}"/>
              </a:ext>
            </a:extLst>
          </p:cNvPr>
          <p:cNvSpPr txBox="1"/>
          <p:nvPr/>
        </p:nvSpPr>
        <p:spPr>
          <a:xfrm>
            <a:off x="3112606" y="5347363"/>
            <a:ext cx="6756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/>
              <a:t>Extraído de </a:t>
            </a:r>
            <a:r>
              <a:rPr lang="es-ES" sz="1200" dirty="0">
                <a:hlinkClick r:id="rId9"/>
              </a:rPr>
              <a:t>https://edu.gcfglobal.org/es/aplicaciones-de-la-matematica/las-coordenadas-geograficas/1/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48353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605</Words>
  <Application>Microsoft Macintosh PowerPoint</Application>
  <PresentationFormat>Personalizado</PresentationFormat>
  <Paragraphs>158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Pilotando destino a…</vt:lpstr>
      <vt:lpstr>Paralelos</vt:lpstr>
      <vt:lpstr>Latitud (Norte/Sur)</vt:lpstr>
      <vt:lpstr>Meridianos</vt:lpstr>
      <vt:lpstr>Longitud (Este/Oeste)</vt:lpstr>
      <vt:lpstr>Presentación de PowerPoint</vt:lpstr>
      <vt:lpstr>Te lo cuentan los mapas</vt:lpstr>
      <vt:lpstr>Coordenadas y ángulos</vt:lpstr>
      <vt:lpstr>Presentación de PowerPoint</vt:lpstr>
      <vt:lpstr>Volando de Londres a São Paulo</vt:lpstr>
      <vt:lpstr>Presentación de PowerPoint</vt:lpstr>
      <vt:lpstr>Encuentra las coordenadas</vt:lpstr>
      <vt:lpstr>Coordenadas</vt:lpstr>
      <vt:lpstr>Rutas de Londres a Sao Paulo</vt:lpstr>
      <vt:lpstr>El camino más corto: círculo máximo</vt:lpstr>
      <vt:lpstr>Ruta más corta de Londres a São Paulo</vt:lpstr>
      <vt:lpstr>Buscando las rutas más cortas</vt:lpstr>
      <vt:lpstr>Los mapas nos engañan</vt:lpstr>
      <vt:lpstr>Los mapas nos engañan</vt:lpstr>
      <vt:lpstr>Reto</vt:lpstr>
      <vt:lpstr>Presentación de PowerPoint</vt:lpstr>
    </vt:vector>
  </TitlesOfParts>
  <Company>USC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Marta</dc:creator>
  <cp:lastModifiedBy>Marta  Pérez Rodríguez</cp:lastModifiedBy>
  <cp:revision>276</cp:revision>
  <cp:lastPrinted>2020-10-31T18:29:40Z</cp:lastPrinted>
  <dcterms:created xsi:type="dcterms:W3CDTF">2021-05-06T17:27:18Z</dcterms:created>
  <dcterms:modified xsi:type="dcterms:W3CDTF">2022-05-12T07:14:21Z</dcterms:modified>
</cp:coreProperties>
</file>