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6"/>
  </p:notesMasterIdLst>
  <p:sldIdLst>
    <p:sldId id="256" r:id="rId2"/>
    <p:sldId id="357" r:id="rId3"/>
    <p:sldId id="358" r:id="rId4"/>
    <p:sldId id="359" r:id="rId5"/>
    <p:sldId id="258" r:id="rId6"/>
    <p:sldId id="360" r:id="rId7"/>
    <p:sldId id="361" r:id="rId8"/>
    <p:sldId id="399" r:id="rId9"/>
    <p:sldId id="379" r:id="rId10"/>
    <p:sldId id="400" r:id="rId11"/>
    <p:sldId id="381" r:id="rId12"/>
    <p:sldId id="380" r:id="rId13"/>
    <p:sldId id="403" r:id="rId14"/>
    <p:sldId id="382" r:id="rId15"/>
    <p:sldId id="383" r:id="rId16"/>
    <p:sldId id="401" r:id="rId17"/>
    <p:sldId id="384" r:id="rId18"/>
    <p:sldId id="402" r:id="rId19"/>
    <p:sldId id="385" r:id="rId20"/>
    <p:sldId id="390" r:id="rId21"/>
    <p:sldId id="386" r:id="rId22"/>
    <p:sldId id="388" r:id="rId23"/>
    <p:sldId id="387" r:id="rId24"/>
    <p:sldId id="389" r:id="rId25"/>
    <p:sldId id="396" r:id="rId26"/>
    <p:sldId id="404" r:id="rId27"/>
    <p:sldId id="391" r:id="rId28"/>
    <p:sldId id="395" r:id="rId29"/>
    <p:sldId id="392" r:id="rId30"/>
    <p:sldId id="393" r:id="rId31"/>
    <p:sldId id="394" r:id="rId32"/>
    <p:sldId id="397" r:id="rId33"/>
    <p:sldId id="398" r:id="rId34"/>
    <p:sldId id="278" r:id="rId35"/>
  </p:sldIdLst>
  <p:sldSz cx="13004800" cy="9753600"/>
  <p:notesSz cx="6858000" cy="9144000"/>
  <p:defaultTextStyle>
    <a:lvl1pPr algn="ctr" defTabSz="584200">
      <a:defRPr sz="3600">
        <a:latin typeface="+mn-lt"/>
        <a:ea typeface="+mn-ea"/>
        <a:cs typeface="+mn-cs"/>
        <a:sym typeface="Helvetica Light"/>
      </a:defRPr>
    </a:lvl1pPr>
    <a:lvl2pPr algn="ctr" defTabSz="584200">
      <a:defRPr sz="3600">
        <a:latin typeface="+mn-lt"/>
        <a:ea typeface="+mn-ea"/>
        <a:cs typeface="+mn-cs"/>
        <a:sym typeface="Helvetica Light"/>
      </a:defRPr>
    </a:lvl2pPr>
    <a:lvl3pPr algn="ctr" defTabSz="584200">
      <a:defRPr sz="3600">
        <a:latin typeface="+mn-lt"/>
        <a:ea typeface="+mn-ea"/>
        <a:cs typeface="+mn-cs"/>
        <a:sym typeface="Helvetica Light"/>
      </a:defRPr>
    </a:lvl3pPr>
    <a:lvl4pPr algn="ctr" defTabSz="584200">
      <a:defRPr sz="3600">
        <a:latin typeface="+mn-lt"/>
        <a:ea typeface="+mn-ea"/>
        <a:cs typeface="+mn-cs"/>
        <a:sym typeface="Helvetica Light"/>
      </a:defRPr>
    </a:lvl4pPr>
    <a:lvl5pPr algn="ctr" defTabSz="584200">
      <a:defRPr sz="3600">
        <a:latin typeface="+mn-lt"/>
        <a:ea typeface="+mn-ea"/>
        <a:cs typeface="+mn-cs"/>
        <a:sym typeface="Helvetica Light"/>
      </a:defRPr>
    </a:lvl5pPr>
    <a:lvl6pPr algn="ctr" defTabSz="584200">
      <a:defRPr sz="3600">
        <a:latin typeface="+mn-lt"/>
        <a:ea typeface="+mn-ea"/>
        <a:cs typeface="+mn-cs"/>
        <a:sym typeface="Helvetica Light"/>
      </a:defRPr>
    </a:lvl6pPr>
    <a:lvl7pPr algn="ctr" defTabSz="584200">
      <a:defRPr sz="3600">
        <a:latin typeface="+mn-lt"/>
        <a:ea typeface="+mn-ea"/>
        <a:cs typeface="+mn-cs"/>
        <a:sym typeface="Helvetica Light"/>
      </a:defRPr>
    </a:lvl7pPr>
    <a:lvl8pPr algn="ctr" defTabSz="584200">
      <a:defRPr sz="3600">
        <a:latin typeface="+mn-lt"/>
        <a:ea typeface="+mn-ea"/>
        <a:cs typeface="+mn-cs"/>
        <a:sym typeface="Helvetica Light"/>
      </a:defRPr>
    </a:lvl8pPr>
    <a:lvl9pPr algn="ctr" defTabSz="584200">
      <a:defRPr sz="3600"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8F44A2F1-9E1F-4B54-A3A2-5F16C0AD49E2}" styleName="">
    <a:tblBg/>
    <a:wholeTbl>
      <a:tcTxStyle b="on" i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  <a:tblStyle styleId="{C7B018BB-80A7-4F77-B60F-C8B233D01FF8}" styleName="">
    <a:tblBg/>
    <a:wholeTbl>
      <a:tcTxStyle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E1E0DA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5AC831"/>
          </a:solidFill>
        </a:fill>
      </a:tcStyle>
    </a:firstCol>
    <a:lastRow>
      <a:tcTxStyle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00882B"/>
          </a:solidFill>
        </a:fill>
      </a:tcStyle>
    </a:firstRow>
  </a:tblStyle>
  <a:tblStyle styleId="{EEE7283C-3CF3-47DC-8721-378D4A62B228}" styleName="">
    <a:tblBg/>
    <a:wholeTbl>
      <a:tcTxStyle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E6E3D7"/>
          </a:solidFill>
        </a:fill>
      </a:tcStyle>
    </a:wholeTbl>
    <a:band2H>
      <a:tcTxStyle/>
      <a:tcStyle>
        <a:tcBdr/>
        <a:fill>
          <a:solidFill>
            <a:srgbClr val="C3C2C2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09C99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97764E"/>
          </a:solidFill>
        </a:fill>
      </a:tcStyle>
    </a:firstRow>
  </a:tblStyle>
  <a:tblStyle styleId="{CF821DB8-F4EB-4A41-A1BA-3FCAFE7338EE}" styleName="">
    <a:tblBg/>
    <a:wholeTbl>
      <a:tcTxStyle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/>
      <a:tcStyle>
        <a:tcBdr/>
        <a:fill>
          <a:solidFill>
            <a:srgbClr val="DCE5E6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5E7790"/>
          </a:solidFill>
        </a:fill>
      </a:tcStyle>
    </a:firstRow>
  </a:tblStyle>
  <a:tblStyle styleId="{33BA23B1-9221-436E-865A-0063620EA4FD}" styleName="">
    <a:tblBg/>
    <a:wholeTbl>
      <a:tcTxStyle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D0D1D2"/>
          </a:solidFill>
        </a:fill>
      </a:tcStyle>
    </a:wholeTbl>
    <a:band2H>
      <a:tcTxStyle/>
      <a:tcStyle>
        <a:tcBdr/>
        <a:fill>
          <a:solidFill>
            <a:srgbClr val="DEDEDF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761"/>
          </a:solidFill>
        </a:fill>
      </a:tcStyle>
    </a:firstCol>
    <a:la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909398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67C85"/>
          </a:solidFill>
        </a:fill>
      </a:tcStyle>
    </a:firstRow>
  </a:tblStyle>
  <a:tblStyle styleId="{2708684C-4D16-4618-839F-0558EEFCDFE6}" styleName="">
    <a:tblBg/>
    <a:wholeTbl>
      <a:tcTxStyle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>
        <a:font>
          <a:latin typeface="Helvetica"/>
          <a:ea typeface="Helvetica"/>
          <a:cs typeface="Helvetica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  <a:tblStyle styleId="{4C3C2611-4C71-4FC5-86AE-919BDF0F9419}" styleName="">
    <a:tblBg/>
    <a:wholeTbl>
      <a:tcTxStyle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398CCE"/>
          </a:solidFill>
        </a:fill>
      </a:tcStyle>
    </a:firstCol>
    <a:lastRow>
      <a:tcTxStyle>
        <a:fontRef idx="min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365C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49" d="100"/>
          <a:sy n="49" d="100"/>
        </p:scale>
        <p:origin x="1020" y="6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  <p:sp>
        <p:nvSpPr>
          <p:cNvPr id="30" name="Shape 3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 lvl="0"/>
            <a:endParaRPr/>
          </a:p>
        </p:txBody>
      </p:sp>
    </p:spTree>
    <p:extLst>
      <p:ext uri="{BB962C8B-B14F-4D97-AF65-F5344CB8AC3E}">
        <p14:creationId xmlns:p14="http://schemas.microsoft.com/office/powerpoint/2010/main" val="1298403478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>
      <a:defRPr sz="2200">
        <a:latin typeface="Lucida Grande"/>
        <a:ea typeface="Lucida Grande"/>
        <a:cs typeface="Lucida Grande"/>
        <a:sym typeface="Lucida Grande"/>
      </a:defRPr>
    </a:lvl1pPr>
    <a:lvl2pPr indent="228600" defTabSz="457200">
      <a:defRPr sz="2200">
        <a:latin typeface="Lucida Grande"/>
        <a:ea typeface="Lucida Grande"/>
        <a:cs typeface="Lucida Grande"/>
        <a:sym typeface="Lucida Grande"/>
      </a:defRPr>
    </a:lvl2pPr>
    <a:lvl3pPr indent="457200" defTabSz="457200">
      <a:defRPr sz="2200">
        <a:latin typeface="Lucida Grande"/>
        <a:ea typeface="Lucida Grande"/>
        <a:cs typeface="Lucida Grande"/>
        <a:sym typeface="Lucida Grande"/>
      </a:defRPr>
    </a:lvl3pPr>
    <a:lvl4pPr indent="685800" defTabSz="457200">
      <a:defRPr sz="2200">
        <a:latin typeface="Lucida Grande"/>
        <a:ea typeface="Lucida Grande"/>
        <a:cs typeface="Lucida Grande"/>
        <a:sym typeface="Lucida Grande"/>
      </a:defRPr>
    </a:lvl4pPr>
    <a:lvl5pPr indent="914400" defTabSz="457200">
      <a:defRPr sz="2200">
        <a:latin typeface="Lucida Grande"/>
        <a:ea typeface="Lucida Grande"/>
        <a:cs typeface="Lucida Grande"/>
        <a:sym typeface="Lucida Grande"/>
      </a:defRPr>
    </a:lvl5pPr>
    <a:lvl6pPr indent="1143000" defTabSz="457200">
      <a:defRPr sz="2200">
        <a:latin typeface="Lucida Grande"/>
        <a:ea typeface="Lucida Grande"/>
        <a:cs typeface="Lucida Grande"/>
        <a:sym typeface="Lucida Grande"/>
      </a:defRPr>
    </a:lvl6pPr>
    <a:lvl7pPr indent="1371600" defTabSz="457200">
      <a:defRPr sz="2200">
        <a:latin typeface="Lucida Grande"/>
        <a:ea typeface="Lucida Grande"/>
        <a:cs typeface="Lucida Grande"/>
        <a:sym typeface="Lucida Grande"/>
      </a:defRPr>
    </a:lvl7pPr>
    <a:lvl8pPr indent="1600200" defTabSz="457200">
      <a:defRPr sz="2200">
        <a:latin typeface="Lucida Grande"/>
        <a:ea typeface="Lucida Grande"/>
        <a:cs typeface="Lucida Grande"/>
        <a:sym typeface="Lucida Grande"/>
      </a:defRPr>
    </a:lvl8pPr>
    <a:lvl9pPr indent="1828800" defTabSz="457200">
      <a:defRPr sz="2200">
        <a:latin typeface="Lucida Grande"/>
        <a:ea typeface="Lucida Grande"/>
        <a:cs typeface="Lucida Grande"/>
        <a:sym typeface="Lucida Grand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sub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1270000" y="0"/>
            <a:ext cx="10464800" cy="49403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Texto del título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1270000" y="5029200"/>
            <a:ext cx="10464800" cy="3568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Nivel de texto 1</a:t>
            </a:r>
          </a:p>
          <a:p>
            <a:pPr lvl="1">
              <a:defRPr sz="1800"/>
            </a:pPr>
            <a:r>
              <a:rPr sz="3200"/>
              <a:t>Nivel de texto 2</a:t>
            </a:r>
          </a:p>
          <a:p>
            <a:pPr lvl="2">
              <a:defRPr sz="1800"/>
            </a:pPr>
            <a:r>
              <a:rPr sz="3200"/>
              <a:t>Nivel de texto 3</a:t>
            </a:r>
          </a:p>
          <a:p>
            <a:pPr lvl="3">
              <a:defRPr sz="1800"/>
            </a:pPr>
            <a:r>
              <a:rPr sz="3200"/>
              <a:t>Nivel de texto 4</a:t>
            </a:r>
          </a:p>
          <a:p>
            <a:pPr lvl="4">
              <a:defRPr sz="1800"/>
            </a:pPr>
            <a:r>
              <a:rPr sz="3200"/>
              <a:t>Nivel de texto 5</a:t>
            </a:r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horizont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8"/>
          <p:cNvSpPr>
            <a:spLocks noGrp="1"/>
          </p:cNvSpPr>
          <p:nvPr>
            <p:ph type="title"/>
          </p:nvPr>
        </p:nvSpPr>
        <p:spPr>
          <a:xfrm>
            <a:off x="1270000" y="4279900"/>
            <a:ext cx="10464800" cy="3860800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8000"/>
              <a:t>Texto del título</a:t>
            </a:r>
          </a:p>
        </p:txBody>
      </p:sp>
      <p:sp>
        <p:nvSpPr>
          <p:cNvPr id="9" name="Shape 9"/>
          <p:cNvSpPr>
            <a:spLocks noGrp="1"/>
          </p:cNvSpPr>
          <p:nvPr>
            <p:ph type="body" idx="1"/>
          </p:nvPr>
        </p:nvSpPr>
        <p:spPr>
          <a:xfrm>
            <a:off x="1270000" y="8191500"/>
            <a:ext cx="10464800" cy="1562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Nivel de texto 1</a:t>
            </a:r>
          </a:p>
          <a:p>
            <a:pPr lvl="1">
              <a:defRPr sz="1800"/>
            </a:pPr>
            <a:r>
              <a:rPr sz="3200"/>
              <a:t>Nivel de texto 2</a:t>
            </a:r>
          </a:p>
          <a:p>
            <a:pPr lvl="2">
              <a:defRPr sz="1800"/>
            </a:pPr>
            <a:r>
              <a:rPr sz="3200"/>
              <a:t>Nivel de texto 3</a:t>
            </a:r>
          </a:p>
          <a:p>
            <a:pPr lvl="3">
              <a:defRPr sz="1800"/>
            </a:pPr>
            <a:r>
              <a:rPr sz="3200"/>
              <a:t>Nivel de texto 4</a:t>
            </a:r>
          </a:p>
          <a:p>
            <a:pPr lvl="4">
              <a:defRPr sz="1800"/>
            </a:pPr>
            <a:r>
              <a:rPr sz="3200"/>
              <a:t>Nivel de texto 5</a:t>
            </a:r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vertical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>
            <a:spLocks noGrp="1"/>
          </p:cNvSpPr>
          <p:nvPr>
            <p:ph type="title"/>
          </p:nvPr>
        </p:nvSpPr>
        <p:spPr>
          <a:xfrm>
            <a:off x="952500" y="0"/>
            <a:ext cx="5334000" cy="4622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 lvl="0">
              <a:defRPr sz="1800"/>
            </a:pPr>
            <a:r>
              <a:rPr sz="6000"/>
              <a:t>Texto del título</a:t>
            </a:r>
          </a:p>
        </p:txBody>
      </p:sp>
      <p:sp>
        <p:nvSpPr>
          <p:cNvPr id="14" name="Shape 14"/>
          <p:cNvSpPr>
            <a:spLocks noGrp="1"/>
          </p:cNvSpPr>
          <p:nvPr>
            <p:ph type="body" idx="1"/>
          </p:nvPr>
        </p:nvSpPr>
        <p:spPr>
          <a:xfrm>
            <a:off x="952500" y="4762500"/>
            <a:ext cx="5334000" cy="4991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0" algn="ctr">
              <a:spcBef>
                <a:spcPts val="0"/>
              </a:spcBef>
              <a:buSzTx/>
              <a:buNone/>
              <a:defRPr sz="3200"/>
            </a:lvl2pPr>
            <a:lvl3pPr marL="0" indent="0" algn="ctr">
              <a:spcBef>
                <a:spcPts val="0"/>
              </a:spcBef>
              <a:buSzTx/>
              <a:buNone/>
              <a:defRPr sz="3200"/>
            </a:lvl3pPr>
            <a:lvl4pPr marL="0" indent="0" algn="ctr">
              <a:spcBef>
                <a:spcPts val="0"/>
              </a:spcBef>
              <a:buSzTx/>
              <a:buNone/>
              <a:defRPr sz="3200"/>
            </a:lvl4pPr>
            <a:lvl5pPr marL="0" indent="0" algn="ctr">
              <a:spcBef>
                <a:spcPts val="0"/>
              </a:spcBef>
              <a:buSzTx/>
              <a:buNone/>
              <a:defRPr sz="3200"/>
            </a:lvl5pPr>
          </a:lstStyle>
          <a:p>
            <a:pPr lvl="0">
              <a:defRPr sz="1800"/>
            </a:pPr>
            <a:r>
              <a:rPr sz="3200"/>
              <a:t>Nivel de texto 1</a:t>
            </a:r>
          </a:p>
          <a:p>
            <a:pPr lvl="1">
              <a:defRPr sz="1800"/>
            </a:pPr>
            <a:r>
              <a:rPr sz="3200"/>
              <a:t>Nivel de texto 2</a:t>
            </a:r>
          </a:p>
          <a:p>
            <a:pPr lvl="2">
              <a:defRPr sz="1800"/>
            </a:pPr>
            <a:r>
              <a:rPr sz="3200"/>
              <a:t>Nivel de texto 3</a:t>
            </a:r>
          </a:p>
          <a:p>
            <a:pPr lvl="3">
              <a:defRPr sz="1800"/>
            </a:pPr>
            <a:r>
              <a:rPr sz="3200"/>
              <a:t>Nivel de texto 4</a:t>
            </a:r>
          </a:p>
          <a:p>
            <a:pPr lvl="4">
              <a:defRPr sz="1800"/>
            </a:pPr>
            <a:r>
              <a:rPr sz="3200"/>
              <a:t>Nivel de texto 5</a:t>
            </a:r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(arriba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ape 16"/>
          <p:cNvSpPr>
            <a:spLocks noGrp="1"/>
          </p:cNvSpPr>
          <p:nvPr>
            <p:ph type="title"/>
          </p:nvPr>
        </p:nvSpPr>
        <p:spPr>
          <a:xfrm>
            <a:off x="952500" y="93506"/>
            <a:ext cx="11099800" cy="2860988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Texto del título</a:t>
            </a:r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 y 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18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Texto del título</a:t>
            </a:r>
          </a:p>
        </p:txBody>
      </p:sp>
      <p:sp>
        <p:nvSpPr>
          <p:cNvPr id="19" name="Shape 19"/>
          <p:cNvSpPr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Nivel de texto 1</a:t>
            </a:r>
          </a:p>
          <a:p>
            <a:pPr lvl="1">
              <a:defRPr sz="1800"/>
            </a:pPr>
            <a:r>
              <a:rPr sz="3600"/>
              <a:t>Nivel de texto 2</a:t>
            </a:r>
          </a:p>
          <a:p>
            <a:pPr lvl="2">
              <a:defRPr sz="1800"/>
            </a:pPr>
            <a:r>
              <a:rPr sz="3600"/>
              <a:t>Nivel de texto 3</a:t>
            </a:r>
          </a:p>
          <a:p>
            <a:pPr lvl="3">
              <a:defRPr sz="1800"/>
            </a:pPr>
            <a:r>
              <a:rPr sz="3600"/>
              <a:t>Nivel de texto 4</a:t>
            </a:r>
          </a:p>
          <a:p>
            <a:pPr lvl="4">
              <a:defRPr sz="1800"/>
            </a:pPr>
            <a:r>
              <a:rPr sz="3600"/>
              <a:t>Nivel de texto 5</a:t>
            </a:r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ítulo, viñetas y f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8000"/>
              <a:t>Texto del título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028700" indent="-342900">
              <a:spcBef>
                <a:spcPts val="3200"/>
              </a:spcBef>
              <a:defRPr sz="2800"/>
            </a:lvl3pPr>
            <a:lvl4pPr marL="1371600" indent="-342900">
              <a:spcBef>
                <a:spcPts val="3200"/>
              </a:spcBef>
              <a:defRPr sz="2800"/>
            </a:lvl4pPr>
            <a:lvl5pPr marL="1714500" indent="-342900">
              <a:spcBef>
                <a:spcPts val="3200"/>
              </a:spcBef>
              <a:defRPr sz="2800"/>
            </a:lvl5pPr>
          </a:lstStyle>
          <a:p>
            <a:pPr lvl="0">
              <a:defRPr sz="1800"/>
            </a:pPr>
            <a:r>
              <a:rPr sz="2800"/>
              <a:t>Nivel de texto 1</a:t>
            </a:r>
          </a:p>
          <a:p>
            <a:pPr lvl="1">
              <a:defRPr sz="1800"/>
            </a:pPr>
            <a:r>
              <a:rPr sz="2800"/>
              <a:t>Nivel de texto 2</a:t>
            </a:r>
          </a:p>
          <a:p>
            <a:pPr lvl="2">
              <a:defRPr sz="1800"/>
            </a:pPr>
            <a:r>
              <a:rPr sz="2800"/>
              <a:t>Nivel de texto 3</a:t>
            </a:r>
          </a:p>
          <a:p>
            <a:pPr lvl="3">
              <a:defRPr sz="1800"/>
            </a:pPr>
            <a:r>
              <a:rPr sz="2800"/>
              <a:t>Nivel de texto 4</a:t>
            </a:r>
          </a:p>
          <a:p>
            <a:pPr lvl="4">
              <a:defRPr sz="1800"/>
            </a:pPr>
            <a:r>
              <a:rPr sz="2800"/>
              <a:t>Nivel de texto 5</a:t>
            </a:r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iñe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24"/>
          <p:cNvSpPr>
            <a:spLocks noGrp="1"/>
          </p:cNvSpPr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 lvl="0">
              <a:defRPr sz="1800"/>
            </a:pPr>
            <a:r>
              <a:rPr sz="3600"/>
              <a:t>Nivel de texto 1</a:t>
            </a:r>
          </a:p>
          <a:p>
            <a:pPr lvl="1">
              <a:defRPr sz="1800"/>
            </a:pPr>
            <a:r>
              <a:rPr sz="3600"/>
              <a:t>Nivel de texto 2</a:t>
            </a:r>
          </a:p>
          <a:p>
            <a:pPr lvl="2">
              <a:defRPr sz="1800"/>
            </a:pPr>
            <a:r>
              <a:rPr sz="3600"/>
              <a:t>Nivel de texto 3</a:t>
            </a:r>
          </a:p>
          <a:p>
            <a:pPr lvl="3">
              <a:defRPr sz="1800"/>
            </a:pPr>
            <a:r>
              <a:rPr sz="3600"/>
              <a:t>Nivel de texto 4</a:t>
            </a:r>
          </a:p>
          <a:p>
            <a:pPr lvl="4">
              <a:defRPr sz="1800"/>
            </a:pPr>
            <a:r>
              <a:rPr sz="3600"/>
              <a:t>Nivel de texto 5</a:t>
            </a:r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Foto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Ci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952500" y="4445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8000"/>
              <a:t>Texto del título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952500" y="26035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/>
          <a:p>
            <a:pPr lvl="0">
              <a:defRPr sz="1800"/>
            </a:pPr>
            <a:r>
              <a:rPr sz="3600"/>
              <a:t>Nivel de texto 1</a:t>
            </a:r>
          </a:p>
          <a:p>
            <a:pPr lvl="1">
              <a:defRPr sz="1800"/>
            </a:pPr>
            <a:r>
              <a:rPr sz="3600"/>
              <a:t>Nivel de texto 2</a:t>
            </a:r>
          </a:p>
          <a:p>
            <a:pPr lvl="2">
              <a:defRPr sz="1800"/>
            </a:pPr>
            <a:r>
              <a:rPr sz="3600"/>
              <a:t>Nivel de texto 3</a:t>
            </a:r>
          </a:p>
          <a:p>
            <a:pPr lvl="3">
              <a:defRPr sz="1800"/>
            </a:pPr>
            <a:r>
              <a:rPr sz="3600"/>
              <a:t>Nivel de texto 4</a:t>
            </a:r>
          </a:p>
          <a:p>
            <a:pPr lvl="4">
              <a:defRPr sz="1800"/>
            </a:pPr>
            <a:r>
              <a:rPr sz="3600"/>
              <a:t>Nivel de texto 5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ransition spd="med"/>
  <p:txStyles>
    <p:titleStyle>
      <a:lvl1pPr algn="ctr" defTabSz="584200">
        <a:defRPr sz="8000">
          <a:latin typeface="+mn-lt"/>
          <a:ea typeface="+mn-ea"/>
          <a:cs typeface="+mn-cs"/>
          <a:sym typeface="Helvetica Light"/>
        </a:defRPr>
      </a:lvl1pPr>
      <a:lvl2pPr indent="228600" algn="ctr" defTabSz="584200">
        <a:defRPr sz="8000">
          <a:latin typeface="+mn-lt"/>
          <a:ea typeface="+mn-ea"/>
          <a:cs typeface="+mn-cs"/>
          <a:sym typeface="Helvetica Light"/>
        </a:defRPr>
      </a:lvl2pPr>
      <a:lvl3pPr indent="457200" algn="ctr" defTabSz="584200">
        <a:defRPr sz="8000">
          <a:latin typeface="+mn-lt"/>
          <a:ea typeface="+mn-ea"/>
          <a:cs typeface="+mn-cs"/>
          <a:sym typeface="Helvetica Light"/>
        </a:defRPr>
      </a:lvl3pPr>
      <a:lvl4pPr indent="685800" algn="ctr" defTabSz="584200">
        <a:defRPr sz="8000">
          <a:latin typeface="+mn-lt"/>
          <a:ea typeface="+mn-ea"/>
          <a:cs typeface="+mn-cs"/>
          <a:sym typeface="Helvetica Light"/>
        </a:defRPr>
      </a:lvl4pPr>
      <a:lvl5pPr indent="914400" algn="ctr" defTabSz="584200">
        <a:defRPr sz="8000">
          <a:latin typeface="+mn-lt"/>
          <a:ea typeface="+mn-ea"/>
          <a:cs typeface="+mn-cs"/>
          <a:sym typeface="Helvetica Light"/>
        </a:defRPr>
      </a:lvl5pPr>
      <a:lvl6pPr indent="1143000" algn="ctr" defTabSz="584200">
        <a:defRPr sz="8000">
          <a:latin typeface="+mn-lt"/>
          <a:ea typeface="+mn-ea"/>
          <a:cs typeface="+mn-cs"/>
          <a:sym typeface="Helvetica Light"/>
        </a:defRPr>
      </a:lvl6pPr>
      <a:lvl7pPr indent="1371600" algn="ctr" defTabSz="584200">
        <a:defRPr sz="8000">
          <a:latin typeface="+mn-lt"/>
          <a:ea typeface="+mn-ea"/>
          <a:cs typeface="+mn-cs"/>
          <a:sym typeface="Helvetica Light"/>
        </a:defRPr>
      </a:lvl7pPr>
      <a:lvl8pPr indent="1600200" algn="ctr" defTabSz="584200">
        <a:defRPr sz="8000">
          <a:latin typeface="+mn-lt"/>
          <a:ea typeface="+mn-ea"/>
          <a:cs typeface="+mn-cs"/>
          <a:sym typeface="Helvetica Light"/>
        </a:defRPr>
      </a:lvl8pPr>
      <a:lvl9pPr indent="1828800" algn="ctr" defTabSz="584200">
        <a:defRPr sz="8000">
          <a:latin typeface="+mn-lt"/>
          <a:ea typeface="+mn-ea"/>
          <a:cs typeface="+mn-cs"/>
          <a:sym typeface="Helvetica Light"/>
        </a:defRPr>
      </a:lvl9pPr>
    </p:titleStyle>
    <p:bodyStyle>
      <a:lvl1pPr marL="444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1pPr>
      <a:lvl2pPr marL="889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2pPr>
      <a:lvl3pPr marL="1333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3pPr>
      <a:lvl4pPr marL="1778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4pPr>
      <a:lvl5pPr marL="2222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5pPr>
      <a:lvl6pPr marL="2667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6pPr>
      <a:lvl7pPr marL="3111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7pPr>
      <a:lvl8pPr marL="35560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8pPr>
      <a:lvl9pPr marL="4000500" indent="-444500" defTabSz="584200">
        <a:spcBef>
          <a:spcPts val="4200"/>
        </a:spcBef>
        <a:buSzPct val="75000"/>
        <a:buChar char="•"/>
        <a:defRPr sz="3600">
          <a:latin typeface="+mn-lt"/>
          <a:ea typeface="+mn-ea"/>
          <a:cs typeface="+mn-cs"/>
          <a:sym typeface="Helvetica Light"/>
        </a:defRPr>
      </a:lvl9pPr>
    </p:bodyStyle>
    <p:otherStyle>
      <a:lvl1pPr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1pPr>
      <a:lvl2pPr indent="2286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2pPr>
      <a:lvl3pPr indent="4572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3pPr>
      <a:lvl4pPr indent="6858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4pPr>
      <a:lvl5pPr indent="9144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5pPr>
      <a:lvl6pPr indent="11430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6pPr>
      <a:lvl7pPr indent="13716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7pPr>
      <a:lvl8pPr indent="16002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8pPr>
      <a:lvl9pPr indent="1828800" algn="r" defTabSz="584200">
        <a:defRPr sz="1200">
          <a:solidFill>
            <a:schemeClr val="tx1"/>
          </a:solidFill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idealista.com/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nosjuntamos.com/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quepasanacosta.gal/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diariomotor.com/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quecochemecompro.com/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://quiosco.orbyt.es/" TargetMode="Externa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gsuite.google.com/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://docuten.com/" TargetMode="Externa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docuten.com/" TargetMode="Externa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hyperlink" Target="https://www.domesting.com/" TargetMode="Externa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s://www.ebay.es/" TargetMode="Externa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s://www.peryco.com/" TargetMode="Externa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hyperlink" Target="https://secure.avaaz.org/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hyperlink" Target="http://sombraacustica.com/" TargetMode="Externa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://www.phottic.com/" TargetMode="Externa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hyperlink" Target="http://www.clusterticgalicia.com/" TargetMode="Externa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hyperlink" Target="https://play.google.com/store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odiseadigital.org/ganar-dinero-con-apps-que-precio-elegir-por-coterobarros" TargetMode="Externa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data.cnmc.es/datagraph/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undaciontelefonica.com/arte_cultura/sociedad-de-la-informacion/" TargetMode="External"/><Relationship Id="rId2" Type="http://schemas.openxmlformats.org/officeDocument/2006/relationships/hyperlink" Target="http://iabspain.es/el-86-de-los-usuarios-192-millones-utilizan-a-diario-las-redes-sociales-en-espana/" TargetMode="Externa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merceriasarabia.com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filament2print.com/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>
            <a:spLocks noGrp="1"/>
          </p:cNvSpPr>
          <p:nvPr>
            <p:ph type="title" idx="4294967295"/>
          </p:nvPr>
        </p:nvSpPr>
        <p:spPr>
          <a:xfrm>
            <a:off x="742839" y="1842066"/>
            <a:ext cx="11519122" cy="6613280"/>
          </a:xfrm>
          <a:prstGeom prst="rect">
            <a:avLst/>
          </a:prstGeom>
        </p:spPr>
        <p:txBody>
          <a:bodyPr anchor="t"/>
          <a:lstStyle/>
          <a:p>
            <a:pPr lvl="0" defTabSz="397256">
              <a:lnSpc>
                <a:spcPct val="110000"/>
              </a:lnSpc>
              <a:spcBef>
                <a:spcPts val="3400"/>
              </a:spcBef>
              <a:defRPr sz="1800"/>
            </a:pPr>
            <a:r>
              <a:rPr lang="es-ES" sz="5304" dirty="0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Comercio Electrónico Orientado a </a:t>
            </a:r>
            <a:r>
              <a:rPr lang="es-ES" sz="5304" dirty="0" err="1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Emprendemento</a:t>
            </a:r>
            <a:r>
              <a:rPr lang="es-ES" sz="5304" dirty="0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/>
            </a:r>
            <a:br>
              <a:rPr lang="es-ES" sz="5304" dirty="0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es-ES" sz="5304" dirty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/>
            </a:r>
            <a:br>
              <a:rPr lang="es-ES" sz="5304" dirty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es-ES" sz="5304" dirty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/>
            </a:r>
            <a:br>
              <a:rPr lang="es-ES" sz="5304" dirty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sz="3400" b="1" dirty="0" smtClean="0">
                <a:solidFill>
                  <a:schemeClr val="tx2">
                    <a:lumMod val="75000"/>
                  </a:schemeClr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Dani Cerqueiro</a:t>
            </a:r>
            <a:r>
              <a:rPr lang="es-ES" sz="3400" dirty="0">
                <a:solidFill>
                  <a:schemeClr val="tx2">
                    <a:lumMod val="75000"/>
                  </a:schemeClr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/>
            </a:r>
            <a:br>
              <a:rPr lang="es-ES" sz="3400" dirty="0">
                <a:solidFill>
                  <a:schemeClr val="tx2">
                    <a:lumMod val="75000"/>
                  </a:schemeClr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</a:br>
            <a: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>@</a:t>
            </a:r>
            <a:r>
              <a:rPr lang="es-ES" sz="3400" dirty="0" err="1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>danicerqueiro</a:t>
            </a:r>
            <a: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/>
            </a:r>
            <a:b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</a:br>
            <a: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>www.danicerqueiro.eu</a:t>
            </a:r>
            <a:endParaRPr sz="3400" dirty="0">
              <a:solidFill>
                <a:schemeClr val="tx2">
                  <a:lumMod val="75000"/>
                </a:schemeClr>
              </a:solidFill>
              <a:latin typeface="Open Sans Light"/>
              <a:ea typeface="Open Sans Semibold"/>
              <a:cs typeface="Open Sans Semibold"/>
              <a:sym typeface="Open Sans Semibold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89097" y="1046664"/>
            <a:ext cx="920779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Filament2Print: claves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2105247" y="2558328"/>
            <a:ext cx="9847267" cy="4842351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gl-ES" sz="2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Aproveitar necesidade para crear un negocio.</a:t>
            </a:r>
          </a:p>
          <a:p>
            <a:pPr algn="just"/>
            <a:endParaRPr lang="gl-ES" sz="2800" dirty="0" smtClean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gl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Sector pouco maduro.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gl-ES" sz="2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gl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Forte coñecemento sectorial.</a:t>
            </a:r>
          </a:p>
          <a:p>
            <a:pPr algn="just"/>
            <a:endParaRPr lang="gl-ES" sz="2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gl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Crecemento en fases, en función de fitos.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gl-ES" sz="2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gl-ES" sz="2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Sinerxias</a:t>
            </a:r>
            <a:r>
              <a:rPr lang="gl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con especialistas en comunicación.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gl-ES" sz="2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gl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Inversión en contidos para gañar reputación.</a:t>
            </a:r>
            <a:endParaRPr lang="gl-ES" sz="2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66045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89097" y="1046664"/>
            <a:ext cx="920779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es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C2C </a:t>
            </a:r>
            <a:r>
              <a:rPr lang="es-ES" sz="4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Light"/>
              </a:rPr>
              <a:t>Consumer</a:t>
            </a:r>
            <a:r>
              <a:rPr lang="es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Light"/>
              </a:rPr>
              <a:t> </a:t>
            </a:r>
            <a:r>
              <a:rPr lang="es-ES" sz="4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Light"/>
              </a:rPr>
              <a:t>to </a:t>
            </a:r>
            <a:r>
              <a:rPr lang="es-ES" sz="4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Light"/>
              </a:rPr>
              <a:t>Consumer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Shape 296"/>
          <p:cNvSpPr/>
          <p:nvPr/>
        </p:nvSpPr>
        <p:spPr>
          <a:xfrm>
            <a:off x="834640" y="3818351"/>
            <a:ext cx="5667760" cy="34552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1" tIns="65021" rIns="65021" bIns="65021">
            <a:spAutoFit/>
          </a:bodyPr>
          <a:lstStyle/>
          <a:p>
            <a:pPr lvl="0" algn="l"/>
            <a:r>
              <a:rPr b="1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Subastas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: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negocio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que se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pecha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entre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particulares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.</a:t>
            </a:r>
            <a:endParaRPr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  <a:p>
            <a:pPr lvl="0" algn="l"/>
            <a:endParaRPr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  <a:p>
            <a:pPr lvl="0" algn="l"/>
            <a:r>
              <a:rPr b="1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Clasificados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: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traslación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a internet do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negocio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tradicional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.</a:t>
            </a:r>
          </a:p>
        </p:txBody>
      </p:sp>
      <p:sp>
        <p:nvSpPr>
          <p:cNvPr id="12" name="CuadroTexto 11"/>
          <p:cNvSpPr txBox="1"/>
          <p:nvPr/>
        </p:nvSpPr>
        <p:spPr>
          <a:xfrm>
            <a:off x="7599914" y="8084926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Idealista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https://www.idealista.com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/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0602" y="2462678"/>
            <a:ext cx="5212579" cy="5218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889581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89097" y="1046664"/>
            <a:ext cx="920779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es-ES" sz="4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</a:t>
            </a:r>
            <a:r>
              <a:rPr lang="es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2B </a:t>
            </a:r>
            <a:r>
              <a:rPr lang="es-ES" sz="4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Light"/>
              </a:rPr>
              <a:t>Business to </a:t>
            </a:r>
            <a:r>
              <a:rPr lang="es-ES" sz="4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Light"/>
              </a:rPr>
              <a:t>Consumer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Shape 300"/>
          <p:cNvSpPr/>
          <p:nvPr/>
        </p:nvSpPr>
        <p:spPr>
          <a:xfrm>
            <a:off x="489097" y="3803350"/>
            <a:ext cx="5427698" cy="29013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1" tIns="65021" rIns="65021" bIns="65021">
            <a:spAutoFit/>
          </a:bodyPr>
          <a:lstStyle/>
          <a:p>
            <a:pPr lvl="0" algn="l"/>
            <a:r>
              <a:rPr b="1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Colectivos</a:t>
            </a:r>
            <a:r>
              <a:rPr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de </a:t>
            </a:r>
            <a:r>
              <a:rPr b="1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compra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: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os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usuarios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únense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para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mercar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en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mellores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condicións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un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producto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concreto</a:t>
            </a:r>
            <a:r>
              <a:rPr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.</a:t>
            </a:r>
            <a:endParaRPr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31428" y="2215105"/>
            <a:ext cx="5989807" cy="6077792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7599915" y="8522797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Nos Juntamos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https://nosjuntamos.com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/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4017584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89097" y="1046664"/>
            <a:ext cx="920779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Nos Juntamos: claves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2105247" y="3850991"/>
            <a:ext cx="9847267" cy="225702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gl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Modelo de negocio </a:t>
            </a:r>
            <a:r>
              <a:rPr lang="gl-ES" sz="2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multibanda</a:t>
            </a:r>
            <a:r>
              <a:rPr lang="gl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necesitan conseguir masa crítica nos dous “bandos”.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gl-ES" sz="2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gl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Necesaria forte inversión e capacidade de convicción aos “bandos”.</a:t>
            </a:r>
            <a:endParaRPr lang="gl-ES" sz="2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4229846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5" name="Shape 303"/>
          <p:cNvSpPr txBox="1">
            <a:spLocks/>
          </p:cNvSpPr>
          <p:nvPr/>
        </p:nvSpPr>
        <p:spPr>
          <a:xfrm>
            <a:off x="1369246" y="3938854"/>
            <a:ext cx="10266308" cy="1219203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>
            <a:lvl1pPr algn="ctr" defTabSz="859536">
              <a:defRPr sz="2700">
                <a:solidFill>
                  <a:srgbClr val="FFCA45"/>
                </a:solidFill>
                <a:latin typeface="+mn-lt"/>
                <a:ea typeface="+mn-ea"/>
                <a:cs typeface="+mn-cs"/>
                <a:sym typeface="Helvetica Light"/>
              </a:defRPr>
            </a:lvl1pPr>
            <a:lvl2pPr indent="2286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2pPr>
            <a:lvl3pPr indent="4572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3pPr>
            <a:lvl4pPr indent="6858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4pPr>
            <a:lvl5pPr indent="9144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5pPr>
            <a:lvl6pPr indent="11430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6pPr>
            <a:lvl7pPr indent="13716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7pPr>
            <a:lvl8pPr indent="16002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8pPr>
            <a:lvl9pPr indent="18288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defTabSz="584200">
              <a:defRPr sz="1800">
                <a:solidFill>
                  <a:srgbClr val="000000"/>
                </a:solidFill>
              </a:defRPr>
            </a:pPr>
            <a:r>
              <a:rPr lang="pt-BR" sz="5400" dirty="0" smtClean="0">
                <a:solidFill>
                  <a:schemeClr val="accent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Extrabold"/>
              </a:rPr>
              <a:t>E non </a:t>
            </a:r>
            <a:r>
              <a:rPr lang="pt-BR" sz="5400" dirty="0" err="1" smtClean="0">
                <a:solidFill>
                  <a:schemeClr val="accent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Extrabold"/>
              </a:rPr>
              <a:t>hai</a:t>
            </a:r>
            <a:r>
              <a:rPr lang="pt-BR" sz="5400" dirty="0" smtClean="0">
                <a:solidFill>
                  <a:schemeClr val="accent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Extrabold"/>
              </a:rPr>
              <a:t> </a:t>
            </a:r>
            <a:r>
              <a:rPr lang="pt-BR" sz="5400" dirty="0" err="1" smtClean="0">
                <a:solidFill>
                  <a:schemeClr val="accent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Extrabold"/>
              </a:rPr>
              <a:t>máis</a:t>
            </a:r>
            <a:r>
              <a:rPr lang="pt-BR" sz="5400" dirty="0" smtClean="0">
                <a:solidFill>
                  <a:schemeClr val="accent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Extrabold"/>
              </a:rPr>
              <a:t> modelos de negocio online?</a:t>
            </a:r>
            <a:endParaRPr lang="pt-BR" sz="5400" dirty="0">
              <a:solidFill>
                <a:schemeClr val="accent2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 Extrabold"/>
            </a:endParaRPr>
          </a:p>
        </p:txBody>
      </p:sp>
    </p:spTree>
    <p:extLst>
      <p:ext uri="{BB962C8B-B14F-4D97-AF65-F5344CB8AC3E}">
        <p14:creationId xmlns:p14="http://schemas.microsoft.com/office/powerpoint/2010/main" val="182852269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89097" y="1046664"/>
            <a:ext cx="920779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es-ES" sz="4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Publicidade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253526" y="2373485"/>
            <a:ext cx="4285818" cy="576984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defTabSz="650230">
              <a:lnSpc>
                <a:spcPct val="93000"/>
              </a:lnSpc>
            </a:pP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Cada sitio web debe </a:t>
            </a:r>
            <a:r>
              <a:rPr lang="es-E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atopar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o </a:t>
            </a:r>
            <a:r>
              <a:rPr lang="es-E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seu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modelo publicitario.</a:t>
            </a:r>
            <a:endParaRPr lang="es-ES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  <a:p>
            <a:pPr algn="l" defTabSz="650230">
              <a:lnSpc>
                <a:spcPct val="93000"/>
              </a:lnSpc>
            </a:pPr>
            <a:endParaRPr lang="es-ES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  <a:p>
            <a:pPr algn="l" defTabSz="650230">
              <a:lnSpc>
                <a:spcPct val="93000"/>
              </a:lnSpc>
            </a:pP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O </a:t>
            </a:r>
            <a:r>
              <a:rPr lang="es-E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máis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rentable é conseguir anunciantes directos: patrocinios, campañas de CPM.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4637" y="2110533"/>
            <a:ext cx="7503591" cy="6298533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6829455" y="8652633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Que Pasa na Costa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https://quepasanacosta.gal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/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58981651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89097" y="1046664"/>
            <a:ext cx="920779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QPC: claves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5944" y="2280220"/>
            <a:ext cx="9234328" cy="6541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51269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89097" y="1046664"/>
            <a:ext cx="920779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es-ES" sz="4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Publicidade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253526" y="2373485"/>
            <a:ext cx="4285818" cy="576984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defTabSz="650230">
              <a:lnSpc>
                <a:spcPct val="93000"/>
              </a:lnSpc>
            </a:pP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Cada sitio web debe </a:t>
            </a:r>
            <a:r>
              <a:rPr lang="es-E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atopar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o </a:t>
            </a:r>
            <a:r>
              <a:rPr lang="es-E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seu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modelo publicitario.</a:t>
            </a:r>
            <a:endParaRPr lang="es-ES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  <a:p>
            <a:pPr algn="l" defTabSz="650230">
              <a:lnSpc>
                <a:spcPct val="93000"/>
              </a:lnSpc>
            </a:pPr>
            <a:endParaRPr lang="es-ES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  <a:p>
            <a:pPr algn="l" defTabSz="650230">
              <a:lnSpc>
                <a:spcPct val="93000"/>
              </a:lnSpc>
            </a:pP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O </a:t>
            </a:r>
            <a:r>
              <a:rPr lang="es-E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máis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rentable é conseguir anunciantes directos: patrocinios, campañas de CPM.</a:t>
            </a: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8672" y="2066087"/>
            <a:ext cx="6557208" cy="6077247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6829455" y="8652633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Diario Motor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https://www.diariomotor.com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/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0075217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89097" y="1046664"/>
            <a:ext cx="920779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Diario Motor: claves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2105247" y="2773773"/>
            <a:ext cx="9847267" cy="4411464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gl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Equipo promotor excepcional.</a:t>
            </a:r>
            <a:endParaRPr lang="gl-ES" sz="2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endParaRPr lang="gl-ES" sz="2800" dirty="0" smtClean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gl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Contido sectorial, que actúa sobre un</a:t>
            </a:r>
            <a:r>
              <a:rPr lang="gl-ES" sz="2800" i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gl-ES" sz="2800" i="1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target</a:t>
            </a:r>
            <a:r>
              <a:rPr lang="gl-ES" sz="2800" i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gl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atractivo.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gl-ES" sz="2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gl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Forte coñecemento sectorial.</a:t>
            </a:r>
          </a:p>
          <a:p>
            <a:pPr algn="just"/>
            <a:endParaRPr lang="gl-ES" sz="2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gl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Sen as ataduras dun medio tradicional.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gl-ES" sz="2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gl-ES" sz="2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Contínua</a:t>
            </a:r>
            <a:r>
              <a:rPr lang="gl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innovación en formatos, contidos e modelos de </a:t>
            </a:r>
            <a:r>
              <a:rPr lang="gl-ES" sz="2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monetización</a:t>
            </a:r>
            <a:r>
              <a:rPr lang="gl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5934812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89097" y="1046664"/>
            <a:ext cx="920779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es-ES" sz="4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Publicidade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253526" y="3919101"/>
            <a:ext cx="4285818" cy="267861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defTabSz="650230">
              <a:lnSpc>
                <a:spcPct val="93000"/>
              </a:lnSpc>
            </a:pPr>
            <a:r>
              <a:rPr lang="gl-ES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Moitos proxectos traballan para monetizar o seu tráfico por outras vías.</a:t>
            </a:r>
            <a:endParaRPr lang="es-ES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2" y="2122713"/>
            <a:ext cx="6639218" cy="6017229"/>
          </a:xfrm>
          <a:prstGeom prst="rect">
            <a:avLst/>
          </a:prstGeom>
        </p:spPr>
      </p:pic>
      <p:sp>
        <p:nvSpPr>
          <p:cNvPr id="10" name="CuadroTexto 9"/>
          <p:cNvSpPr txBox="1"/>
          <p:nvPr/>
        </p:nvSpPr>
        <p:spPr>
          <a:xfrm>
            <a:off x="6211824" y="8518071"/>
            <a:ext cx="5645574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¿Qué coche me compro?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https://www.quecochemecompro.com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/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37017558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2" name="CuadroTexto 1"/>
          <p:cNvSpPr txBox="1"/>
          <p:nvPr/>
        </p:nvSpPr>
        <p:spPr>
          <a:xfrm>
            <a:off x="489097" y="1046664"/>
            <a:ext cx="920779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gl-ES" sz="4800" b="0" i="0" u="none" strike="noStrike" cap="none" spc="0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Light"/>
              </a:rPr>
              <a:t>¿Qu</a:t>
            </a:r>
            <a:r>
              <a:rPr lang="gl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 é o comercio electrónico?</a:t>
            </a:r>
            <a:endParaRPr kumimoji="0" lang="es-ES" sz="4800" b="0" i="0" u="none" strike="noStrike" cap="none" spc="0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Light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2105247" y="2562627"/>
            <a:ext cx="9945239" cy="3549690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just"/>
            <a:r>
              <a:rPr lang="es-ES" sz="2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</a:t>
            </a:r>
            <a:r>
              <a:rPr lang="es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comercio electrónico (</a:t>
            </a:r>
            <a:r>
              <a:rPr lang="es-ES" sz="2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</a:t>
            </a:r>
            <a:r>
              <a:rPr lang="es-ES" sz="2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800" i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e-</a:t>
            </a:r>
            <a:r>
              <a:rPr lang="es-ES" sz="2800" i="1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commerce</a:t>
            </a:r>
            <a:r>
              <a:rPr lang="es-ES" sz="2800" i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  <a:r>
              <a:rPr lang="es-ES" sz="2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 consiste </a:t>
            </a:r>
            <a:r>
              <a:rPr lang="es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 </a:t>
            </a:r>
            <a:r>
              <a:rPr lang="es-ES" sz="28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distribución, </a:t>
            </a:r>
            <a:r>
              <a:rPr lang="es-ES" sz="28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venda</a:t>
            </a:r>
            <a:r>
              <a:rPr lang="es-ES" sz="28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compra, </a:t>
            </a:r>
            <a:r>
              <a:rPr lang="es-ES" sz="2800" b="1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márqueting</a:t>
            </a:r>
            <a:r>
              <a:rPr lang="es-ES" sz="28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 </a:t>
            </a:r>
            <a:r>
              <a:rPr lang="es-ES" sz="28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suministro de información de </a:t>
            </a:r>
            <a:r>
              <a:rPr lang="es-ES" sz="2800" b="1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produtos</a:t>
            </a:r>
            <a:r>
              <a:rPr lang="es-ES" sz="28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800" b="1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ou</a:t>
            </a:r>
            <a:r>
              <a:rPr lang="es-ES" sz="28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800" b="1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servizos</a:t>
            </a:r>
            <a:r>
              <a:rPr lang="es-ES" sz="2800" b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8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 través de Internet</a:t>
            </a:r>
            <a:r>
              <a:rPr lang="es-ES" sz="2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endParaRPr lang="es-ES" sz="2800" dirty="0" smtClean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/>
            <a:endParaRPr lang="es-ES" sz="2800" b="1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/>
            <a:r>
              <a:rPr lang="es-ES" sz="2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Orixinalmente</a:t>
            </a:r>
            <a:r>
              <a:rPr lang="es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 termo </a:t>
            </a:r>
            <a:r>
              <a:rPr lang="es-ES" sz="2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aplicábase</a:t>
            </a:r>
            <a:r>
              <a:rPr lang="es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á realización </a:t>
            </a:r>
            <a:r>
              <a:rPr lang="es-ES" sz="2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</a:t>
            </a:r>
            <a:r>
              <a:rPr lang="es-ES" sz="2800" b="1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transaccións</a:t>
            </a:r>
            <a:r>
              <a:rPr lang="es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2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mediante medios electrónicos, como por </a:t>
            </a:r>
            <a:r>
              <a:rPr lang="es-ES" sz="2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exemplo</a:t>
            </a:r>
            <a:r>
              <a:rPr lang="es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 </a:t>
            </a:r>
            <a:r>
              <a:rPr lang="es-ES" sz="2800" b="1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intercambio electrónico de datos</a:t>
            </a:r>
            <a:r>
              <a:rPr lang="es-ES" sz="2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  <a:endParaRPr lang="es-ES" sz="2800" dirty="0" smtClean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117956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89097" y="1046664"/>
            <a:ext cx="920779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es-ES" sz="4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Contidos</a:t>
            </a:r>
            <a:r>
              <a:rPr lang="es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pago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6582923" y="8092102"/>
            <a:ext cx="5645574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Orbyt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http://quiosco.orbyt.es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/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sp>
        <p:nvSpPr>
          <p:cNvPr id="11" name="Shape 348"/>
          <p:cNvSpPr/>
          <p:nvPr/>
        </p:nvSpPr>
        <p:spPr>
          <a:xfrm>
            <a:off x="953587" y="3035101"/>
            <a:ext cx="5222241" cy="4121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spAutoFit/>
          </a:bodyPr>
          <a:lstStyle/>
          <a:p>
            <a:pPr algn="l" defTabSz="650230">
              <a:lnSpc>
                <a:spcPct val="93000"/>
              </a:lnSpc>
            </a:pP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Complicado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para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contidos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xeralistas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: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caso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de “El País”.</a:t>
            </a:r>
            <a:endParaRPr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  <a:p>
            <a:pPr algn="l" defTabSz="650230">
              <a:lnSpc>
                <a:spcPct val="93000"/>
              </a:lnSpc>
            </a:pPr>
            <a:endParaRPr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  <a:p>
            <a:pPr algn="l" defTabSz="650230">
              <a:lnSpc>
                <a:spcPct val="93000"/>
              </a:lnSpc>
            </a:pP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Excepcións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: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análise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financieiro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.</a:t>
            </a:r>
            <a:endParaRPr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  <a:p>
            <a:pPr algn="l" defTabSz="650230">
              <a:lnSpc>
                <a:spcPct val="93000"/>
              </a:lnSpc>
            </a:pPr>
            <a:endParaRPr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  <a:p>
            <a:pPr algn="l" defTabSz="650230">
              <a:lnSpc>
                <a:spcPct val="93000"/>
              </a:lnSpc>
            </a:pP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Novos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intentos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: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Orbyt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400" y="2586413"/>
            <a:ext cx="5806621" cy="51252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76359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89097" y="1046664"/>
            <a:ext cx="920779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es-ES" sz="4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Servizos</a:t>
            </a:r>
            <a:r>
              <a:rPr lang="es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Premium (</a:t>
            </a:r>
            <a:r>
              <a:rPr lang="es-ES" sz="4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SaaS</a:t>
            </a:r>
            <a:r>
              <a:rPr lang="es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7416230" y="8040757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Econtact.me (</a:t>
            </a:r>
            <a:r>
              <a:rPr lang="es-ES" sz="14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Xa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desaparecido)</a:t>
            </a:r>
          </a:p>
        </p:txBody>
      </p:sp>
      <p:pic>
        <p:nvPicPr>
          <p:cNvPr id="11" name="image21.png" descr="Captura de pantalla 2013-11-23 a la(s) 21.21.54.png"/>
          <p:cNvPicPr/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502400" y="2373485"/>
            <a:ext cx="6021614" cy="5447901"/>
          </a:xfrm>
          <a:prstGeom prst="rect">
            <a:avLst/>
          </a:prstGeom>
          <a:ln w="12700">
            <a:miter lim="400000"/>
          </a:ln>
        </p:spPr>
      </p:pic>
      <p:sp>
        <p:nvSpPr>
          <p:cNvPr id="12" name="Shape 318"/>
          <p:cNvSpPr/>
          <p:nvPr/>
        </p:nvSpPr>
        <p:spPr>
          <a:xfrm>
            <a:off x="489096" y="2362424"/>
            <a:ext cx="5634117" cy="5667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l" defTabSz="650230">
              <a:lnSpc>
                <a:spcPct val="93000"/>
              </a:lnSpc>
            </a:pP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Modelo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que se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complementa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moi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ben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coa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publicidade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por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medio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de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opcións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freemium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onde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o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servizo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básico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rentabilízase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coa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publicidade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.</a:t>
            </a:r>
            <a:endParaRPr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  <a:p>
            <a:pPr algn="l" defTabSz="650230">
              <a:lnSpc>
                <a:spcPct val="93000"/>
              </a:lnSpc>
            </a:pPr>
            <a:endParaRPr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  <a:p>
            <a:pPr algn="l" defTabSz="650230">
              <a:lnSpc>
                <a:spcPct val="93000"/>
              </a:lnSpc>
            </a:pP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As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opcións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avanzadas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rentabilízanse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con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suscripcións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de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pago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54769812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89097" y="1046664"/>
            <a:ext cx="920779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es-ES" sz="4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Servizos</a:t>
            </a:r>
            <a:r>
              <a:rPr lang="es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Premium (</a:t>
            </a:r>
            <a:r>
              <a:rPr lang="es-ES" sz="4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SaaS</a:t>
            </a:r>
            <a:r>
              <a:rPr lang="es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Shape 318"/>
          <p:cNvSpPr/>
          <p:nvPr/>
        </p:nvSpPr>
        <p:spPr>
          <a:xfrm>
            <a:off x="489096" y="2362424"/>
            <a:ext cx="5634117" cy="566725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l" defTabSz="650230">
              <a:lnSpc>
                <a:spcPct val="93000"/>
              </a:lnSpc>
            </a:pP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Modelo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que se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complementa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moi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ben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coa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publicidade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por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medio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de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opcións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freemium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onde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o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servizo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básico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rentabilízase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coa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publicidade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.</a:t>
            </a:r>
            <a:endParaRPr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  <a:p>
            <a:pPr algn="l" defTabSz="650230">
              <a:lnSpc>
                <a:spcPct val="93000"/>
              </a:lnSpc>
            </a:pPr>
            <a:endParaRPr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  <a:p>
            <a:pPr algn="l" defTabSz="650230">
              <a:lnSpc>
                <a:spcPct val="93000"/>
              </a:lnSpc>
            </a:pP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As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opcións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avanzadas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rentabilízanse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con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suscripcións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de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pago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. 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7018" y="2599596"/>
            <a:ext cx="5932376" cy="5013439"/>
          </a:xfrm>
          <a:prstGeom prst="rect">
            <a:avLst/>
          </a:prstGeom>
        </p:spPr>
      </p:pic>
      <p:sp>
        <p:nvSpPr>
          <p:cNvPr id="13" name="CuadroTexto 12"/>
          <p:cNvSpPr txBox="1"/>
          <p:nvPr/>
        </p:nvSpPr>
        <p:spPr>
          <a:xfrm>
            <a:off x="6842032" y="8303923"/>
            <a:ext cx="5645574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Google </a:t>
            </a:r>
            <a:r>
              <a:rPr lang="es-ES" sz="14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Aps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4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4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Work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https://gsuite.google.com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/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9782109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89097" y="1046664"/>
            <a:ext cx="920779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es-ES" sz="4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Servizos</a:t>
            </a:r>
            <a:r>
              <a:rPr lang="es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Premium (</a:t>
            </a:r>
            <a:r>
              <a:rPr lang="es-ES" sz="4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SaaS</a:t>
            </a:r>
            <a:r>
              <a:rPr lang="es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Shape 318"/>
          <p:cNvSpPr/>
          <p:nvPr/>
        </p:nvSpPr>
        <p:spPr>
          <a:xfrm>
            <a:off x="489096" y="3135234"/>
            <a:ext cx="5634117" cy="4121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l" defTabSz="650230">
              <a:lnSpc>
                <a:spcPct val="93000"/>
              </a:lnSpc>
            </a:pPr>
            <a:r>
              <a:rPr lang="gl-ES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A veces, as opcións </a:t>
            </a:r>
            <a:r>
              <a:rPr lang="gl-ES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gratuitas</a:t>
            </a:r>
            <a:r>
              <a:rPr lang="gl-ES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só son temporais, co obxectivo de evitar fricción durante o proceso de avaliación da proposta de valor por parte dos potenciais clientes.</a:t>
            </a:r>
            <a:endParaRPr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17128" y="2235606"/>
            <a:ext cx="6495383" cy="5432383"/>
          </a:xfrm>
          <a:prstGeom prst="rect">
            <a:avLst/>
          </a:prstGeom>
        </p:spPr>
      </p:pic>
      <p:sp>
        <p:nvSpPr>
          <p:cNvPr id="9" name="CuadroTexto 8"/>
          <p:cNvSpPr txBox="1"/>
          <p:nvPr/>
        </p:nvSpPr>
        <p:spPr>
          <a:xfrm>
            <a:off x="6842032" y="8303923"/>
            <a:ext cx="5645574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Docuten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http://docuten.com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/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46420785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89097" y="1046664"/>
            <a:ext cx="920779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es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Intermediación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6842032" y="8303923"/>
            <a:ext cx="5645574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Booking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https://www.booking.com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/</a:t>
            </a:r>
            <a:endParaRPr lang="es-ES" sz="1400" dirty="0" smtClean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4" name="Imagen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9028" y="2017920"/>
            <a:ext cx="5551581" cy="5989864"/>
          </a:xfrm>
          <a:prstGeom prst="rect">
            <a:avLst/>
          </a:prstGeom>
        </p:spPr>
      </p:pic>
      <p:sp>
        <p:nvSpPr>
          <p:cNvPr id="10" name="Shape 328"/>
          <p:cNvSpPr/>
          <p:nvPr/>
        </p:nvSpPr>
        <p:spPr>
          <a:xfrm>
            <a:off x="436435" y="2926321"/>
            <a:ext cx="6065965" cy="4339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l" defTabSz="650230">
              <a:lnSpc>
                <a:spcPct val="93000"/>
              </a:lnSpc>
            </a:pPr>
            <a:r>
              <a:rPr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Tipos</a:t>
            </a:r>
            <a:r>
              <a:rPr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de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negocios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: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venta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de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billetes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de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avión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,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reserva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de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habitacións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de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hoteis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,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intermediación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na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venda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de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productos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financieiros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.</a:t>
            </a:r>
            <a:endParaRPr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  <a:p>
            <a:pPr defTabSz="650230">
              <a:lnSpc>
                <a:spcPct val="93000"/>
              </a:lnSpc>
            </a:pPr>
            <a:endParaRPr sz="5120" dirty="0">
              <a:latin typeface="Open Sans"/>
              <a:ea typeface="Open Sans"/>
              <a:cs typeface="Open Sans"/>
              <a:sym typeface="Open Sans"/>
            </a:endParaRPr>
          </a:p>
          <a:p>
            <a:pPr algn="l" defTabSz="650230">
              <a:lnSpc>
                <a:spcPct val="93000"/>
              </a:lnSpc>
            </a:pP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Fundamental </a:t>
            </a:r>
            <a:r>
              <a:rPr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confianza</a:t>
            </a:r>
            <a:r>
              <a:rPr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</a:t>
            </a:r>
            <a:r>
              <a:rPr lang="gl-ES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da marca</a:t>
            </a:r>
            <a:r>
              <a:rPr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.</a:t>
            </a:r>
            <a:endParaRPr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424974818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89097" y="1046664"/>
            <a:ext cx="920779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es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Intermediación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6842032" y="8303923"/>
            <a:ext cx="5645574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Domesting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https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://www.domesting.com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/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</a:p>
        </p:txBody>
      </p:sp>
      <p:sp>
        <p:nvSpPr>
          <p:cNvPr id="10" name="Shape 328"/>
          <p:cNvSpPr/>
          <p:nvPr/>
        </p:nvSpPr>
        <p:spPr>
          <a:xfrm>
            <a:off x="436435" y="3844314"/>
            <a:ext cx="6065965" cy="257602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l" defTabSz="650230">
              <a:lnSpc>
                <a:spcPct val="93000"/>
              </a:lnSpc>
            </a:pPr>
            <a:r>
              <a:rPr lang="gl-ES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Cada vez hai máis sectores, incluíndo os máis tradicionais, onde aparecen plataformas de </a:t>
            </a:r>
            <a:r>
              <a:rPr lang="gl-ES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intermediación</a:t>
            </a:r>
            <a:r>
              <a:rPr lang="gl-ES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.</a:t>
            </a:r>
            <a:endParaRPr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7875" y="2256870"/>
            <a:ext cx="5678034" cy="57509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677133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89097" y="1046664"/>
            <a:ext cx="920779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4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Domesting</a:t>
            </a:r>
            <a:r>
              <a:rPr lang="es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: claves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2105247" y="2989220"/>
            <a:ext cx="9847267" cy="398057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gl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Proxecto </a:t>
            </a:r>
            <a:r>
              <a:rPr lang="gl-ES" sz="2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multibanda</a:t>
            </a:r>
            <a:r>
              <a:rPr lang="gl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gl-ES" sz="2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gl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Equipo promotor con experiencia en </a:t>
            </a:r>
            <a:r>
              <a:rPr lang="gl-ES" sz="2800" i="1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startups</a:t>
            </a:r>
            <a:r>
              <a:rPr lang="gl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gl-ES" sz="2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gl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Visión estratéxica forte pero con flexibilidade táctica.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gl-ES" sz="2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gl-ES" sz="2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Búsqueda</a:t>
            </a:r>
            <a:r>
              <a:rPr lang="gl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eficaz de financiación.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gl-ES" sz="2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gl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Importancia da marca.</a:t>
            </a:r>
          </a:p>
        </p:txBody>
      </p:sp>
    </p:spTree>
    <p:extLst>
      <p:ext uri="{BB962C8B-B14F-4D97-AF65-F5344CB8AC3E}">
        <p14:creationId xmlns:p14="http://schemas.microsoft.com/office/powerpoint/2010/main" val="355227620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89097" y="1046664"/>
            <a:ext cx="920779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es-ES" sz="4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Marketplaces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6874105" y="7762825"/>
            <a:ext cx="5645574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Ebay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https://www.ebay.es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/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sp>
        <p:nvSpPr>
          <p:cNvPr id="10" name="Shape 328"/>
          <p:cNvSpPr/>
          <p:nvPr/>
        </p:nvSpPr>
        <p:spPr>
          <a:xfrm>
            <a:off x="436435" y="3292703"/>
            <a:ext cx="6065965" cy="360643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l" defTabSz="650230">
              <a:lnSpc>
                <a:spcPct val="93000"/>
              </a:lnSpc>
            </a:pP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Los mercados electrónicos o </a:t>
            </a:r>
            <a:r>
              <a:rPr lang="es-E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eMarketplaces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son plataformas online creadas por una empresa que actúa como un tercero neutral para poner en contacto a compradores y vendedores.</a:t>
            </a:r>
            <a:endParaRPr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6450" y="2766647"/>
            <a:ext cx="5620884" cy="449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418322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89097" y="1046664"/>
            <a:ext cx="920779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es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Comparadores de </a:t>
            </a:r>
            <a:r>
              <a:rPr lang="es-ES" sz="4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prezos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7000776" y="8218891"/>
            <a:ext cx="5645574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Peryco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-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https://www.peryco.com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/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sp>
        <p:nvSpPr>
          <p:cNvPr id="10" name="Shape 328"/>
          <p:cNvSpPr/>
          <p:nvPr/>
        </p:nvSpPr>
        <p:spPr>
          <a:xfrm>
            <a:off x="436435" y="2845925"/>
            <a:ext cx="5621465" cy="51520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l" defTabSz="650230">
              <a:lnSpc>
                <a:spcPct val="93000"/>
              </a:lnSpc>
            </a:pPr>
            <a:r>
              <a:rPr lang="pt-BR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Webs que </a:t>
            </a:r>
            <a:r>
              <a:rPr lang="pt-BR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comparan</a:t>
            </a:r>
            <a:r>
              <a:rPr lang="pt-BR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</a:t>
            </a:r>
            <a:r>
              <a:rPr lang="pt-BR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prezos</a:t>
            </a:r>
            <a:r>
              <a:rPr lang="pt-BR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</a:t>
            </a:r>
            <a:r>
              <a:rPr lang="pt-BR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en</a:t>
            </a:r>
            <a:r>
              <a:rPr lang="pt-BR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diferentes tendas online, </a:t>
            </a:r>
            <a:r>
              <a:rPr lang="pt-BR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marketplaces</a:t>
            </a:r>
            <a:r>
              <a:rPr lang="pt-BR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, ..., para dar o prezo </a:t>
            </a:r>
            <a:r>
              <a:rPr lang="pt-BR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máis</a:t>
            </a:r>
            <a:r>
              <a:rPr lang="pt-BR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económico ao seu visitante.</a:t>
            </a:r>
          </a:p>
          <a:p>
            <a:pPr algn="l" defTabSz="650230">
              <a:lnSpc>
                <a:spcPct val="93000"/>
              </a:lnSpc>
            </a:pPr>
            <a:endParaRPr lang="pt-BR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  <a:p>
            <a:pPr algn="l" defTabSz="650230">
              <a:lnSpc>
                <a:spcPct val="93000"/>
              </a:lnSpc>
            </a:pPr>
            <a:r>
              <a:rPr lang="pt-BR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Soen</a:t>
            </a:r>
            <a:r>
              <a:rPr lang="pt-BR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monetizar a través de publicidade ou como intermediários.</a:t>
            </a:r>
            <a:endParaRPr lang="pt-BR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2400" y="2812648"/>
            <a:ext cx="6087169" cy="5071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744289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89097" y="1046664"/>
            <a:ext cx="920779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es-ES" sz="4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Donacións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6874104" y="8303923"/>
            <a:ext cx="5645574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Avaaz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https://secure.avaaz.org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/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sp>
        <p:nvSpPr>
          <p:cNvPr id="10" name="Shape 328"/>
          <p:cNvSpPr/>
          <p:nvPr/>
        </p:nvSpPr>
        <p:spPr>
          <a:xfrm>
            <a:off x="436435" y="3035101"/>
            <a:ext cx="6065965" cy="41216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l" defTabSz="650230">
              <a:lnSpc>
                <a:spcPct val="93000"/>
              </a:lnSpc>
            </a:pPr>
            <a:r>
              <a:rPr lang="pt-BR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Sitios</a:t>
            </a:r>
            <a:r>
              <a:rPr lang="pt-BR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web que </a:t>
            </a:r>
            <a:r>
              <a:rPr lang="pt-BR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solicitan</a:t>
            </a:r>
            <a:r>
              <a:rPr lang="pt-BR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aos seus </a:t>
            </a:r>
            <a:r>
              <a:rPr lang="pt-BR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usuarios</a:t>
            </a:r>
            <a:r>
              <a:rPr lang="pt-BR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donativos para poder seguir </a:t>
            </a:r>
            <a:r>
              <a:rPr lang="pt-BR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ofrecendo</a:t>
            </a:r>
            <a:r>
              <a:rPr lang="pt-BR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o </a:t>
            </a:r>
            <a:r>
              <a:rPr lang="pt-BR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servizo</a:t>
            </a:r>
            <a:r>
              <a:rPr lang="pt-BR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.</a:t>
            </a:r>
            <a:endParaRPr lang="pt-BR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  <a:p>
            <a:pPr algn="l" defTabSz="650230">
              <a:lnSpc>
                <a:spcPct val="93000"/>
              </a:lnSpc>
            </a:pPr>
            <a:endParaRPr lang="pt-BR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  <a:p>
            <a:pPr algn="l" defTabSz="650230">
              <a:lnSpc>
                <a:spcPct val="93000"/>
              </a:lnSpc>
            </a:pPr>
            <a:r>
              <a:rPr lang="pt-BR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Sistema que </a:t>
            </a:r>
            <a:r>
              <a:rPr lang="pt-BR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ten</a:t>
            </a:r>
            <a:r>
              <a:rPr lang="pt-BR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funcionado dentro do mundo do software libre.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66386" y="2619079"/>
            <a:ext cx="5661011" cy="5092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892818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7515" y="476909"/>
            <a:ext cx="11649770" cy="8737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698500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89097" y="1046664"/>
            <a:ext cx="920779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es-ES" sz="4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Proxección</a:t>
            </a:r>
            <a:r>
              <a:rPr lang="es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sz="4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persoal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7000776" y="8218891"/>
            <a:ext cx="5645574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Sombra Acústica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http://sombraacustica.com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/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sp>
        <p:nvSpPr>
          <p:cNvPr id="10" name="Shape 328"/>
          <p:cNvSpPr/>
          <p:nvPr/>
        </p:nvSpPr>
        <p:spPr>
          <a:xfrm>
            <a:off x="436435" y="2221937"/>
            <a:ext cx="6065965" cy="64000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algn="l" defTabSz="650230">
              <a:lnSpc>
                <a:spcPct val="93000"/>
              </a:lnSpc>
            </a:pPr>
            <a:r>
              <a:rPr lang="pt-BR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Auxe</a:t>
            </a:r>
            <a:r>
              <a:rPr lang="pt-BR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dos blogs e </a:t>
            </a:r>
            <a:r>
              <a:rPr lang="pt-BR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espazos</a:t>
            </a:r>
            <a:r>
              <a:rPr lang="pt-BR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</a:t>
            </a:r>
            <a:r>
              <a:rPr lang="pt-BR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en</a:t>
            </a:r>
            <a:r>
              <a:rPr lang="pt-BR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redes sociais como escaparate das </a:t>
            </a:r>
            <a:r>
              <a:rPr lang="pt-BR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nosas</a:t>
            </a:r>
            <a:r>
              <a:rPr lang="pt-BR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habilidades </a:t>
            </a:r>
            <a:r>
              <a:rPr lang="pt-BR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profesionais</a:t>
            </a:r>
            <a:r>
              <a:rPr lang="pt-BR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e </a:t>
            </a:r>
            <a:r>
              <a:rPr lang="pt-BR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vertebradoras</a:t>
            </a:r>
            <a:r>
              <a:rPr lang="pt-BR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da </a:t>
            </a:r>
            <a:r>
              <a:rPr lang="pt-BR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nosa</a:t>
            </a:r>
            <a:r>
              <a:rPr lang="pt-BR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rede de </a:t>
            </a:r>
            <a:r>
              <a:rPr lang="pt-BR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contactos</a:t>
            </a:r>
            <a:r>
              <a:rPr lang="pt-BR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.</a:t>
            </a:r>
            <a:endParaRPr lang="pt-BR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  <a:p>
            <a:pPr algn="l" defTabSz="650230">
              <a:lnSpc>
                <a:spcPct val="93000"/>
              </a:lnSpc>
            </a:pPr>
            <a:endParaRPr lang="pt-BR" sz="5120" dirty="0">
              <a:latin typeface="Open Sans"/>
              <a:ea typeface="Open Sans"/>
              <a:cs typeface="Open Sans"/>
              <a:sym typeface="Open Sans"/>
            </a:endParaRPr>
          </a:p>
          <a:p>
            <a:pPr algn="l" defTabSz="650230">
              <a:lnSpc>
                <a:spcPct val="93000"/>
              </a:lnSpc>
            </a:pPr>
            <a:r>
              <a:rPr lang="pt-BR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Profesionais</a:t>
            </a:r>
            <a:r>
              <a:rPr lang="pt-BR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2.0: </a:t>
            </a:r>
            <a:r>
              <a:rPr lang="pt-BR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fanse</a:t>
            </a:r>
            <a:r>
              <a:rPr lang="pt-BR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</a:t>
            </a:r>
            <a:r>
              <a:rPr lang="pt-BR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un</a:t>
            </a:r>
            <a:r>
              <a:rPr lang="pt-BR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nome no sector, </a:t>
            </a:r>
            <a:r>
              <a:rPr lang="pt-BR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melloran</a:t>
            </a:r>
            <a:r>
              <a:rPr lang="pt-BR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na </a:t>
            </a:r>
            <a:r>
              <a:rPr lang="pt-BR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súa</a:t>
            </a:r>
            <a:r>
              <a:rPr lang="pt-BR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especialidade, </a:t>
            </a:r>
            <a:r>
              <a:rPr lang="pt-BR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son</a:t>
            </a:r>
            <a:r>
              <a:rPr lang="pt-BR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invitados a </a:t>
            </a:r>
            <a:r>
              <a:rPr lang="pt-BR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congresos</a:t>
            </a:r>
            <a:r>
              <a:rPr lang="pt-BR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e cursos, ... </a:t>
            </a:r>
          </a:p>
        </p:txBody>
      </p:sp>
      <p:pic>
        <p:nvPicPr>
          <p:cNvPr id="11" name="image28.png"/>
          <p:cNvPicPr/>
          <p:nvPr/>
        </p:nvPicPr>
        <p:blipFill>
          <a:blip r:embed="rId3">
            <a:extLst/>
          </a:blip>
          <a:srcRect b="35215"/>
          <a:stretch>
            <a:fillRect/>
          </a:stretch>
        </p:blipFill>
        <p:spPr>
          <a:xfrm>
            <a:off x="7212414" y="2991555"/>
            <a:ext cx="5222299" cy="444173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06953990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89097" y="1046664"/>
            <a:ext cx="10140803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es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Creación e </a:t>
            </a:r>
            <a:r>
              <a:rPr lang="es-ES" sz="4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xestión</a:t>
            </a:r>
            <a:r>
              <a:rPr lang="es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s-ES" sz="4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comunidade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7154083" y="8297181"/>
            <a:ext cx="5645574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Phottic 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http://www.phottic.com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/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sp>
        <p:nvSpPr>
          <p:cNvPr id="10" name="Shape 328"/>
          <p:cNvSpPr/>
          <p:nvPr/>
        </p:nvSpPr>
        <p:spPr>
          <a:xfrm>
            <a:off x="436435" y="4313952"/>
            <a:ext cx="6911422" cy="221599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lvl="0" algn="l" defTabSz="650230"/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Non é fácil crear </a:t>
            </a:r>
            <a:r>
              <a:rPr lang="es-E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unha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es-E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comunidade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s-E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nin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lang="es-E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monetizala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pero pódese </a:t>
            </a:r>
            <a:r>
              <a:rPr lang="es-E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facer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e </a:t>
            </a:r>
            <a:r>
              <a:rPr lang="es-E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senón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s-E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preguntémoslles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Facebook.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3255" y="2090613"/>
            <a:ext cx="4147231" cy="5925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292071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89097" y="1046664"/>
            <a:ext cx="10140803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es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Empresas de </a:t>
            </a:r>
            <a:r>
              <a:rPr lang="es-ES" sz="4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servizos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7142279" y="8244302"/>
            <a:ext cx="5645574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Clúster Tic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Galicia -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http://www.clusterticgalicia.com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/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sp>
        <p:nvSpPr>
          <p:cNvPr id="10" name="Shape 328"/>
          <p:cNvSpPr/>
          <p:nvPr/>
        </p:nvSpPr>
        <p:spPr>
          <a:xfrm>
            <a:off x="436435" y="2737142"/>
            <a:ext cx="6503208" cy="536961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144495" algn="l" defTabSz="650230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Diferentes </a:t>
            </a:r>
            <a:r>
              <a:rPr lang="es-ES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especializaciones: </a:t>
            </a:r>
            <a:endParaRPr lang="es-ES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  <a:p>
            <a:pPr defTabSz="650230">
              <a:lnSpc>
                <a:spcPct val="93000"/>
              </a:lnSpc>
            </a:pPr>
            <a:endParaRPr lang="es-ES" sz="5120" dirty="0">
              <a:latin typeface="Open Sans"/>
              <a:ea typeface="Open Sans"/>
              <a:cs typeface="Open Sans"/>
              <a:sym typeface="Open Sans"/>
            </a:endParaRPr>
          </a:p>
          <a:p>
            <a:pPr marL="469610" indent="-325115" algn="l" defTabSz="650230">
              <a:lnSpc>
                <a:spcPct val="93000"/>
              </a:lnSpc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s-E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Deseño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web.</a:t>
            </a:r>
            <a:endParaRPr lang="es-ES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  <a:p>
            <a:pPr marL="469610" indent="-325115" algn="l" defTabSz="650230">
              <a:lnSpc>
                <a:spcPct val="93000"/>
              </a:lnSpc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s-ES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Servizos</a:t>
            </a:r>
            <a:r>
              <a:rPr lang="es-ES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TI.</a:t>
            </a:r>
            <a:endParaRPr lang="es-ES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  <a:p>
            <a:pPr marL="469610" indent="-325115" algn="l" defTabSz="650230">
              <a:lnSpc>
                <a:spcPct val="93000"/>
              </a:lnSpc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Creación de </a:t>
            </a:r>
            <a:r>
              <a:rPr lang="es-ES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apps.</a:t>
            </a:r>
            <a:endParaRPr lang="es-ES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  <a:p>
            <a:pPr marL="469610" indent="-325115" algn="l" defTabSz="650230">
              <a:lnSpc>
                <a:spcPct val="93000"/>
              </a:lnSpc>
              <a:buClr>
                <a:srgbClr val="000000"/>
              </a:buClr>
              <a:buSzPct val="100000"/>
              <a:buFont typeface="Arial"/>
              <a:buChar char="•"/>
            </a:pPr>
            <a:r>
              <a:rPr lang="es-ES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Servizos</a:t>
            </a:r>
            <a:r>
              <a:rPr lang="es-ES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 de marketing e comunicación.</a:t>
            </a:r>
            <a:endParaRPr lang="es-ES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  <a:p>
            <a:pPr marL="469610" indent="-325115" algn="l" defTabSz="650230">
              <a:lnSpc>
                <a:spcPct val="93000"/>
              </a:lnSpc>
              <a:buClr>
                <a:srgbClr val="000000"/>
              </a:buClr>
              <a:buSzPct val="100000"/>
              <a:buFont typeface="Arial"/>
              <a:buChar char="•"/>
            </a:pPr>
            <a:r>
              <a:rPr lang="gl-ES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Dixitalización e certificación de documentos.</a:t>
            </a:r>
          </a:p>
          <a:p>
            <a:pPr marL="469610" indent="-325115" algn="l" defTabSz="650230">
              <a:lnSpc>
                <a:spcPct val="93000"/>
              </a:lnSpc>
              <a:buClr>
                <a:srgbClr val="000000"/>
              </a:buClr>
              <a:buSzPct val="100000"/>
              <a:buFont typeface="Arial"/>
              <a:buChar char="•"/>
            </a:pPr>
            <a:r>
              <a:rPr lang="gl-ES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"/>
              </a:rPr>
              <a:t>... </a:t>
            </a:r>
            <a:endParaRPr lang="es-ES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Open Sans"/>
            </a:endParaRPr>
          </a:p>
        </p:txBody>
      </p:sp>
      <p:pic>
        <p:nvPicPr>
          <p:cNvPr id="11" name="image35.jpg" descr="Logo-Cluster335x200px.jpg"/>
          <p:cNvPicPr/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939643" y="3268919"/>
            <a:ext cx="6050846" cy="359438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71794271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89097" y="1046664"/>
            <a:ext cx="10140803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es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Creación de apps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6965902" y="8183441"/>
            <a:ext cx="5645574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Google Play Store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https://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play.google.com/store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pic>
        <p:nvPicPr>
          <p:cNvPr id="12" name="Marcador de contenido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22818" y="2817707"/>
            <a:ext cx="5131742" cy="4935282"/>
          </a:xfrm>
          <a:prstGeom prst="rect">
            <a:avLst/>
          </a:prstGeom>
        </p:spPr>
      </p:pic>
      <p:sp>
        <p:nvSpPr>
          <p:cNvPr id="13" name="Marcador de contenido 2"/>
          <p:cNvSpPr txBox="1">
            <a:spLocks/>
          </p:cNvSpPr>
          <p:nvPr/>
        </p:nvSpPr>
        <p:spPr>
          <a:xfrm>
            <a:off x="541868" y="3474701"/>
            <a:ext cx="5369076" cy="36935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65021" tIns="65021" rIns="65021" bIns="65021"/>
          <a:lstStyle>
            <a:lvl1pPr marL="0" indent="0" algn="ctr">
              <a:spcBef>
                <a:spcPts val="300"/>
              </a:spcBef>
              <a:buSzTx/>
              <a:buFontTx/>
              <a:buNone/>
              <a:defRPr sz="1300">
                <a:solidFill>
                  <a:srgbClr val="7030A0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742950" indent="-285750" algn="ctr">
              <a:spcBef>
                <a:spcPts val="300"/>
              </a:spcBef>
              <a:buSzPct val="100000"/>
              <a:buFontTx/>
              <a:buChar char="–"/>
              <a:defRPr sz="1300">
                <a:solidFill>
                  <a:srgbClr val="7030A0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143000" indent="-228600" algn="ctr">
              <a:spcBef>
                <a:spcPts val="300"/>
              </a:spcBef>
              <a:buSzPct val="100000"/>
              <a:buFontTx/>
              <a:buChar char="•"/>
              <a:defRPr sz="1300">
                <a:solidFill>
                  <a:srgbClr val="7030A0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600200" indent="-228600" algn="ctr">
              <a:spcBef>
                <a:spcPts val="300"/>
              </a:spcBef>
              <a:buSzPct val="100000"/>
              <a:buFontTx/>
              <a:buChar char="–"/>
              <a:defRPr sz="1300">
                <a:solidFill>
                  <a:srgbClr val="7030A0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marL="2057400" indent="-228600" algn="ctr">
              <a:spcBef>
                <a:spcPts val="300"/>
              </a:spcBef>
              <a:buSzPct val="100000"/>
              <a:buFontTx/>
              <a:buChar char="»"/>
              <a:defRPr sz="1300">
                <a:solidFill>
                  <a:srgbClr val="7030A0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marL="2514598" indent="-228598">
              <a:spcBef>
                <a:spcPts val="400"/>
              </a:spcBef>
              <a:buSzPct val="100000"/>
              <a:buFont typeface="Arial"/>
              <a:buChar char="•"/>
              <a:defRPr sz="20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2971798" indent="-228598">
              <a:spcBef>
                <a:spcPts val="400"/>
              </a:spcBef>
              <a:buSzPct val="100000"/>
              <a:buFont typeface="Arial"/>
              <a:buChar char="•"/>
              <a:defRPr sz="20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428998" indent="-228598">
              <a:spcBef>
                <a:spcPts val="400"/>
              </a:spcBef>
              <a:buSzPct val="100000"/>
              <a:buFont typeface="Arial"/>
              <a:buChar char="•"/>
              <a:defRPr sz="20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3886198" indent="-228598">
              <a:spcBef>
                <a:spcPts val="400"/>
              </a:spcBef>
              <a:buSzPct val="100000"/>
              <a:buFont typeface="Arial"/>
              <a:buChar char="•"/>
              <a:defRPr sz="2000">
                <a:solidFill>
                  <a:srgbClr val="262626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144495" algn="l" defTabSz="650230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gl-E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"/>
              </a:rPr>
              <a:t>As estratexias das </a:t>
            </a:r>
            <a:r>
              <a:rPr lang="gl-E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"/>
              </a:rPr>
              <a:t>Apps</a:t>
            </a:r>
            <a:r>
              <a:rPr lang="gl-E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"/>
              </a:rPr>
              <a:t> </a:t>
            </a:r>
            <a:r>
              <a:rPr lang="gl-E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"/>
              </a:rPr>
              <a:t>Stores</a:t>
            </a:r>
            <a:r>
              <a:rPr lang="gl-E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"/>
              </a:rPr>
              <a:t> dificultan a </a:t>
            </a:r>
            <a:r>
              <a:rPr lang="gl-ES" sz="36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"/>
              </a:rPr>
              <a:t>rendabilidade</a:t>
            </a:r>
            <a:r>
              <a:rPr lang="gl-ES" sz="36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"/>
              </a:rPr>
              <a:t>: </a:t>
            </a:r>
            <a:endParaRPr lang="gl-ES" sz="3600" dirty="0" smtClean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"/>
            </a:endParaRPr>
          </a:p>
          <a:p>
            <a:pPr marL="144495" algn="l" defTabSz="650230">
              <a:lnSpc>
                <a:spcPct val="93000"/>
              </a:lnSpc>
              <a:buClr>
                <a:srgbClr val="000000"/>
              </a:buClr>
              <a:buSzPct val="100000"/>
            </a:pPr>
            <a:endParaRPr lang="gl-ES" sz="36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"/>
            </a:endParaRPr>
          </a:p>
          <a:p>
            <a:pPr marL="144495" algn="l" defTabSz="650230">
              <a:lnSpc>
                <a:spcPct val="93000"/>
              </a:lnSpc>
              <a:buClr>
                <a:srgbClr val="000000"/>
              </a:buClr>
              <a:buSzPct val="100000"/>
            </a:pPr>
            <a:r>
              <a:rPr lang="gl-ES" sz="2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"/>
                <a:hlinkClick r:id="rId4"/>
              </a:rPr>
              <a:t>http://</a:t>
            </a:r>
            <a:r>
              <a:rPr lang="gl-ES" sz="2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"/>
                <a:hlinkClick r:id="rId4"/>
              </a:rPr>
              <a:t>www.odiseadigital.org/ganar-dinero-con-apps-que-precio-elegir-por-coterobarros</a:t>
            </a:r>
            <a:r>
              <a:rPr lang="gl-ES" sz="2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"/>
              </a:rPr>
              <a:t> </a:t>
            </a:r>
            <a:endParaRPr lang="gl-ES" sz="24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3846291073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33"/>
          <p:cNvSpPr txBox="1">
            <a:spLocks/>
          </p:cNvSpPr>
          <p:nvPr/>
        </p:nvSpPr>
        <p:spPr>
          <a:xfrm>
            <a:off x="742839" y="1842066"/>
            <a:ext cx="11519122" cy="661328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t">
            <a:normAutofit/>
          </a:bodyPr>
          <a:lstStyle>
            <a:lvl1pPr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1pPr>
            <a:lvl2pPr indent="2286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2pPr>
            <a:lvl3pPr indent="4572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3pPr>
            <a:lvl4pPr indent="6858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4pPr>
            <a:lvl5pPr indent="9144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5pPr>
            <a:lvl6pPr indent="11430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6pPr>
            <a:lvl7pPr indent="13716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7pPr>
            <a:lvl8pPr indent="16002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8pPr>
            <a:lvl9pPr indent="1828800" algn="ctr" defTabSz="584200">
              <a:defRPr sz="8000">
                <a:latin typeface="+mn-lt"/>
                <a:ea typeface="+mn-ea"/>
                <a:cs typeface="+mn-cs"/>
                <a:sym typeface="Helvetica Light"/>
              </a:defRPr>
            </a:lvl9pPr>
          </a:lstStyle>
          <a:p>
            <a:pPr defTabSz="397256">
              <a:lnSpc>
                <a:spcPct val="110000"/>
              </a:lnSpc>
              <a:spcBef>
                <a:spcPts val="3400"/>
              </a:spcBef>
              <a:defRPr sz="1800"/>
            </a:pPr>
            <a:r>
              <a:rPr lang="es-ES" sz="5304" dirty="0" err="1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>Graciñas</a:t>
            </a:r>
            <a:r>
              <a:rPr lang="es-ES" sz="5304" dirty="0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/>
            </a:r>
            <a:br>
              <a:rPr lang="es-ES" sz="5304" dirty="0" smtClean="0">
                <a:solidFill>
                  <a:schemeClr val="accent2">
                    <a:lumMod val="50000"/>
                  </a:schemeClr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es-ES" sz="5304" dirty="0" smtClean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/>
            </a:r>
            <a:br>
              <a:rPr lang="es-ES" sz="5304" dirty="0" smtClean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es-ES" sz="5304" dirty="0" smtClean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  <a:t/>
            </a:r>
            <a:br>
              <a:rPr lang="es-ES" sz="5304" dirty="0" smtClean="0">
                <a:solidFill>
                  <a:srgbClr val="164F86"/>
                </a:solidFill>
                <a:latin typeface="Open Sans Semibold"/>
                <a:ea typeface="Open Sans Semibold"/>
                <a:cs typeface="Open Sans Semibold"/>
                <a:sym typeface="Open Sans Semibold"/>
              </a:rPr>
            </a:br>
            <a:r>
              <a:rPr lang="es-ES" sz="3400" b="1" dirty="0" smtClean="0">
                <a:solidFill>
                  <a:schemeClr val="tx2">
                    <a:lumMod val="75000"/>
                  </a:schemeClr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>Dani Cerqueiro</a:t>
            </a:r>
            <a: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  <a:t/>
            </a:r>
            <a:b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Extrabold"/>
                <a:ea typeface="Open Sans Extrabold"/>
                <a:cs typeface="Open Sans Extrabold"/>
                <a:sym typeface="Open Sans Extrabold"/>
              </a:rPr>
            </a:br>
            <a: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>@</a:t>
            </a:r>
            <a:r>
              <a:rPr lang="es-ES" sz="3400" dirty="0" err="1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>danicerqueiro</a:t>
            </a:r>
            <a: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/>
            </a:r>
            <a:b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</a:br>
            <a:r>
              <a:rPr lang="es-ES" sz="3400" dirty="0" smtClean="0">
                <a:solidFill>
                  <a:schemeClr val="tx2">
                    <a:lumMod val="75000"/>
                  </a:schemeClr>
                </a:solidFill>
                <a:latin typeface="Open Sans Light"/>
                <a:ea typeface="Open Sans Extrabold"/>
                <a:cs typeface="Open Sans Extrabold"/>
                <a:sym typeface="Open Sans Semibold"/>
              </a:rPr>
              <a:t>www.danicerqueiro.eu</a:t>
            </a:r>
          </a:p>
          <a:p>
            <a:pPr defTabSz="397256">
              <a:lnSpc>
                <a:spcPct val="110000"/>
              </a:lnSpc>
              <a:spcBef>
                <a:spcPts val="3400"/>
              </a:spcBef>
              <a:defRPr sz="1800"/>
            </a:pPr>
            <a:endParaRPr lang="es-ES" sz="3400" dirty="0">
              <a:solidFill>
                <a:schemeClr val="tx2">
                  <a:lumMod val="75000"/>
                </a:schemeClr>
              </a:solidFill>
              <a:latin typeface="Open Sans Light"/>
              <a:ea typeface="Open Sans Semibold"/>
              <a:cs typeface="Open Sans Semibold"/>
              <a:sym typeface="Open Sans Semibold"/>
            </a:endParaRPr>
          </a:p>
        </p:txBody>
      </p:sp>
      <p:sp>
        <p:nvSpPr>
          <p:cNvPr id="6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0344" y="524873"/>
            <a:ext cx="10804111" cy="7564948"/>
          </a:xfrm>
          <a:prstGeom prst="rect">
            <a:avLst/>
          </a:prstGeom>
        </p:spPr>
      </p:pic>
      <p:sp>
        <p:nvSpPr>
          <p:cNvPr id="4" name="CuadroTexto 3"/>
          <p:cNvSpPr txBox="1"/>
          <p:nvPr/>
        </p:nvSpPr>
        <p:spPr>
          <a:xfrm>
            <a:off x="1898501" y="8446844"/>
            <a:ext cx="9207795" cy="410369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rtl="0" latinLnBrk="1" hangingPunct="0"/>
            <a:r>
              <a:rPr lang="gl-ES" sz="20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http://data.cnmc.es/datagraph</a:t>
            </a:r>
            <a:r>
              <a:rPr lang="gl-ES" sz="20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/</a:t>
            </a:r>
            <a:endParaRPr lang="gl-ES" sz="2000" dirty="0" smtClean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77676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/>
          <p:cNvSpPr txBox="1"/>
          <p:nvPr/>
        </p:nvSpPr>
        <p:spPr>
          <a:xfrm>
            <a:off x="489097" y="1046664"/>
            <a:ext cx="920779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gl-ES" sz="4800" b="0" i="0" u="none" strike="noStrike" cap="none" spc="0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Light"/>
              </a:rPr>
              <a:t>Outras referencias</a:t>
            </a:r>
            <a:r>
              <a:rPr kumimoji="0" lang="gl-ES" sz="4800" b="0" i="0" u="none" strike="noStrike" cap="none" spc="0" normalizeH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Helvetica Light"/>
              </a:rPr>
              <a:t> interesantes</a:t>
            </a:r>
            <a:endParaRPr kumimoji="0" lang="es-ES" sz="4800" b="0" i="0" u="none" strike="noStrike" cap="none" spc="0" normalizeH="0" baseline="0" dirty="0">
              <a:ln>
                <a:noFill/>
              </a:ln>
              <a:solidFill>
                <a:schemeClr val="tx2">
                  <a:lumMod val="75000"/>
                </a:schemeClr>
              </a:solidFill>
              <a:effectLst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Helvetica Light"/>
            </a:endParaRPr>
          </a:p>
        </p:txBody>
      </p:sp>
      <p:sp>
        <p:nvSpPr>
          <p:cNvPr id="5" name="CuadroTexto 4"/>
          <p:cNvSpPr txBox="1"/>
          <p:nvPr/>
        </p:nvSpPr>
        <p:spPr>
          <a:xfrm>
            <a:off x="2105247" y="2347187"/>
            <a:ext cx="9847267" cy="3980577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s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Estudio Anuales </a:t>
            </a:r>
            <a:r>
              <a:rPr lang="es-ES" sz="2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Redes </a:t>
            </a:r>
            <a:r>
              <a:rPr lang="es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Sociales </a:t>
            </a:r>
            <a:r>
              <a:rPr lang="es-ES" sz="2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(IAB): </a:t>
            </a:r>
            <a:r>
              <a:rPr lang="es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http</a:t>
            </a:r>
            <a:r>
              <a:rPr lang="es-ES" sz="2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://iabspain.es/el-86-de-los-usuarios-192-millones-utilizan-a-diario-las-redes-sociales-en-espana</a:t>
            </a:r>
            <a:r>
              <a:rPr lang="es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2"/>
              </a:rPr>
              <a:t>/</a:t>
            </a:r>
            <a:endParaRPr lang="es-ES" sz="2800" dirty="0" smtClean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gl-ES" sz="2800" dirty="0" smtClean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gl-ES" sz="2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gl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Informes </a:t>
            </a:r>
            <a:r>
              <a:rPr lang="gl-ES" sz="2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anuales</a:t>
            </a:r>
            <a:r>
              <a:rPr lang="gl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sobre la </a:t>
            </a:r>
            <a:r>
              <a:rPr lang="gl-ES" sz="2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Sociedad</a:t>
            </a:r>
            <a:r>
              <a:rPr lang="gl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la Información </a:t>
            </a:r>
            <a:r>
              <a:rPr lang="gl-ES" sz="2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(Telefónica): </a:t>
            </a:r>
            <a:r>
              <a:rPr lang="gl-ES" sz="2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https://www.fundaciontelefonica.com/arte_cultura/sociedad-de-la-informacion</a:t>
            </a:r>
            <a:r>
              <a:rPr lang="gl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/</a:t>
            </a:r>
            <a:endParaRPr lang="gl-ES" sz="2800" dirty="0" smtClean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Shape 275"/>
          <p:cNvSpPr/>
          <p:nvPr/>
        </p:nvSpPr>
        <p:spPr>
          <a:xfrm>
            <a:off x="652044" y="4004168"/>
            <a:ext cx="11704321" cy="121920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0" tIns="0" rIns="0" bIns="0" anchor="ctr">
            <a:normAutofit/>
          </a:bodyPr>
          <a:lstStyle>
            <a:lvl1pPr algn="ctr">
              <a:defRPr sz="3500">
                <a:solidFill>
                  <a:srgbClr val="003B8B"/>
                </a:solidFill>
                <a:latin typeface="Open Sans Extrabold"/>
                <a:ea typeface="Open Sans Extrabold"/>
                <a:cs typeface="Open Sans Extrabold"/>
                <a:sym typeface="Open Sans Extrabold"/>
              </a:defRPr>
            </a:lvl1pPr>
          </a:lstStyle>
          <a:p>
            <a:pPr lvl="0">
              <a:defRPr sz="1800">
                <a:solidFill>
                  <a:srgbClr val="000000"/>
                </a:solidFill>
              </a:defRPr>
            </a:pPr>
            <a:r>
              <a:rPr sz="5400" dirty="0" err="1">
                <a:solidFill>
                  <a:schemeClr val="accent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Modelos</a:t>
            </a:r>
            <a:r>
              <a:rPr sz="5400" dirty="0">
                <a:solidFill>
                  <a:schemeClr val="accent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</a:t>
            </a:r>
            <a:r>
              <a:rPr sz="5400" dirty="0" err="1" smtClean="0">
                <a:solidFill>
                  <a:schemeClr val="accent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comercio</a:t>
            </a:r>
            <a:r>
              <a:rPr lang="gl-ES" sz="5400" dirty="0">
                <a:solidFill>
                  <a:schemeClr val="accent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sz="5400" dirty="0" smtClean="0">
                <a:solidFill>
                  <a:schemeClr val="accent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</a:t>
            </a:r>
            <a:r>
              <a:rPr lang="gl-ES" sz="5400" dirty="0" err="1" smtClean="0">
                <a:solidFill>
                  <a:schemeClr val="accent2">
                    <a:lumMod val="50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lectrónico</a:t>
            </a:r>
            <a:endParaRPr sz="5400" dirty="0">
              <a:solidFill>
                <a:schemeClr val="accent2">
                  <a:lumMod val="50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4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</p:spTree>
    <p:extLst>
      <p:ext uri="{BB962C8B-B14F-4D97-AF65-F5344CB8AC3E}">
        <p14:creationId xmlns:p14="http://schemas.microsoft.com/office/powerpoint/2010/main" val="1126696294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89097" y="1046664"/>
            <a:ext cx="920779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B2C </a:t>
            </a:r>
            <a:r>
              <a:rPr lang="es-ES" sz="4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Light"/>
              </a:rPr>
              <a:t>Business to </a:t>
            </a:r>
            <a:r>
              <a:rPr lang="es-ES" sz="4800" dirty="0" err="1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Light"/>
              </a:rPr>
              <a:t>Consumer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305147" y="4704995"/>
            <a:ext cx="5389567" cy="1210588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es-ES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Modelo “tradicional” de comercio electrónico.</a:t>
            </a: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70564" y="3071433"/>
            <a:ext cx="5449393" cy="4477712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7898283" y="7904637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Mercería Sarabia -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https://merceriasarabia.com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/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endParaRPr lang="es-ES" sz="1400" dirty="0" smtClean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304274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89097" y="1046664"/>
            <a:ext cx="920779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584200" rtl="0" fontAlgn="auto" latinLnBrk="1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es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Mercería Sarabia: claves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CuadroTexto 9"/>
          <p:cNvSpPr txBox="1"/>
          <p:nvPr/>
        </p:nvSpPr>
        <p:spPr>
          <a:xfrm>
            <a:off x="2105247" y="2321991"/>
            <a:ext cx="9847267" cy="570412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gl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Sector pouco dixitalizado.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gl-ES" sz="2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gl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Aposta estratéxica (con inversión </a:t>
            </a:r>
            <a:r>
              <a:rPr lang="gl-ES" sz="2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contínua</a:t>
            </a:r>
            <a:r>
              <a:rPr lang="gl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 e a medio prazo.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gl-ES" sz="2800" dirty="0" smtClean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gl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Xestión do catálogo en “fases”: primeiro selección.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gl-ES" sz="2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gl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Control do </a:t>
            </a:r>
            <a:r>
              <a:rPr lang="gl-ES" sz="2800" i="1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stock</a:t>
            </a:r>
            <a:r>
              <a:rPr lang="gl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coordinado con tenda física.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gl-ES" sz="2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gl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Creación de comunidade a través da creación </a:t>
            </a:r>
            <a:r>
              <a:rPr lang="gl-ES" sz="2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contínua</a:t>
            </a:r>
            <a:r>
              <a:rPr lang="gl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contidos.</a:t>
            </a:r>
            <a:endParaRPr lang="gl-ES" sz="2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endParaRPr lang="gl-ES" sz="2800" dirty="0" smtClean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gl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Aprendizaxe e innovación </a:t>
            </a:r>
            <a:r>
              <a:rPr lang="gl-ES" sz="2800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contínua</a:t>
            </a:r>
            <a:r>
              <a:rPr lang="gl-ES" sz="2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  <a:endParaRPr lang="gl-ES" sz="2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782521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ape 130"/>
          <p:cNvSpPr/>
          <p:nvPr/>
        </p:nvSpPr>
        <p:spPr>
          <a:xfrm>
            <a:off x="92289" y="9214237"/>
            <a:ext cx="12820223" cy="45474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lvl="1" indent="228600">
              <a:lnSpc>
                <a:spcPct val="120000"/>
              </a:lnSpc>
              <a:spcBef>
                <a:spcPts val="5000"/>
              </a:spcBef>
              <a:defRPr sz="1800"/>
            </a:pP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 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cerqueiro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@</a:t>
            </a:r>
            <a:r>
              <a:rPr lang="gl-ES" sz="2100" dirty="0" err="1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gmail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.com  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 </a:t>
            </a:r>
            <a:r>
              <a:rPr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www.</a:t>
            </a:r>
            <a:r>
              <a:rPr lang="gl-ES" sz="2100" dirty="0" smtClean="0">
                <a:solidFill>
                  <a:schemeClr val="accent2">
                    <a:lumMod val="50000"/>
                  </a:schemeClr>
                </a:solidFill>
                <a:latin typeface="Open Sans Light"/>
                <a:ea typeface="Open Sans Light"/>
                <a:cs typeface="Open Sans Light"/>
                <a:sym typeface="Open Sans Light"/>
              </a:rPr>
              <a:t>danicerqueiro.eu</a:t>
            </a:r>
            <a:endParaRPr sz="2100" dirty="0">
              <a:solidFill>
                <a:schemeClr val="accent2">
                  <a:lumMod val="50000"/>
                </a:schemeClr>
              </a:solidFill>
              <a:latin typeface="Open Sans Light"/>
              <a:ea typeface="Open Sans Light"/>
              <a:cs typeface="Open Sans Light"/>
              <a:sym typeface="Open Sans Light"/>
            </a:endParaRPr>
          </a:p>
        </p:txBody>
      </p:sp>
      <p:sp>
        <p:nvSpPr>
          <p:cNvPr id="8" name="CuadroTexto 7"/>
          <p:cNvSpPr txBox="1"/>
          <p:nvPr/>
        </p:nvSpPr>
        <p:spPr>
          <a:xfrm>
            <a:off x="489097" y="1046664"/>
            <a:ext cx="9207795" cy="84125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 rtl="0" latinLnBrk="1" hangingPunct="0"/>
            <a:r>
              <a:rPr lang="es-ES" sz="48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B2B </a:t>
            </a:r>
            <a:r>
              <a:rPr lang="es-ES" sz="48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Open Sans Light"/>
              </a:rPr>
              <a:t>Business to Business</a:t>
            </a:r>
            <a:endParaRPr lang="es-ES" sz="4800" dirty="0">
              <a:solidFill>
                <a:schemeClr val="tx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CuadroTexto 8"/>
          <p:cNvSpPr txBox="1"/>
          <p:nvPr/>
        </p:nvSpPr>
        <p:spPr>
          <a:xfrm>
            <a:off x="1305147" y="4801820"/>
            <a:ext cx="4850723" cy="176458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l"/>
            <a:r>
              <a:rPr lang="es-ES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Intercambio de negocios e </a:t>
            </a:r>
            <a:r>
              <a:rPr lang="es-ES" dirty="0" err="1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servizos</a:t>
            </a:r>
            <a:r>
              <a:rPr lang="es-ES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entre empresas.</a:t>
            </a:r>
          </a:p>
        </p:txBody>
      </p:sp>
      <p:pic>
        <p:nvPicPr>
          <p:cNvPr id="11" name="Marcador de contenido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9096" y="2796139"/>
            <a:ext cx="4616609" cy="5028301"/>
          </a:xfrm>
          <a:prstGeom prst="rect">
            <a:avLst/>
          </a:prstGeom>
        </p:spPr>
      </p:pic>
      <p:sp>
        <p:nvSpPr>
          <p:cNvPr id="12" name="CuadroTexto 11"/>
          <p:cNvSpPr txBox="1"/>
          <p:nvPr/>
        </p:nvSpPr>
        <p:spPr>
          <a:xfrm>
            <a:off x="7450423" y="8042284"/>
            <a:ext cx="4193953" cy="318036"/>
          </a:xfrm>
          <a:prstGeom prst="rect">
            <a:avLst/>
          </a:prstGeom>
          <a:noFill/>
          <a:ln w="12700" cap="flat">
            <a:noFill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Filament2Print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- </a:t>
            </a:r>
            <a:r>
              <a:rPr lang="es-ES" sz="1400" dirty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https://filament2print.com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hlinkClick r:id="rId3"/>
              </a:rPr>
              <a:t>/</a:t>
            </a:r>
            <a:r>
              <a:rPr lang="es-ES" sz="1400" dirty="0" smtClean="0">
                <a:solidFill>
                  <a:schemeClr val="tx2">
                    <a:lumMod val="7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02785699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365C0"/>
          </a:solidFill>
          <a:prstDash val="solid"/>
          <a:bevel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5842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6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1212</TotalTime>
  <Words>1200</Words>
  <Application>Microsoft Office PowerPoint</Application>
  <PresentationFormat>Personalizado</PresentationFormat>
  <Paragraphs>186</Paragraphs>
  <Slides>34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34</vt:i4>
      </vt:variant>
    </vt:vector>
  </HeadingPairs>
  <TitlesOfParts>
    <vt:vector size="44" baseType="lpstr">
      <vt:lpstr>Arial</vt:lpstr>
      <vt:lpstr>Calibri</vt:lpstr>
      <vt:lpstr>Helvetica</vt:lpstr>
      <vt:lpstr>Helvetica Light</vt:lpstr>
      <vt:lpstr>Lucida Grande</vt:lpstr>
      <vt:lpstr>Open Sans</vt:lpstr>
      <vt:lpstr>Open Sans Extrabold</vt:lpstr>
      <vt:lpstr>Open Sans Light</vt:lpstr>
      <vt:lpstr>Open Sans Semibold</vt:lpstr>
      <vt:lpstr>White</vt:lpstr>
      <vt:lpstr>Comercio Electrónico Orientado a Emprendemento   Dani Cerqueiro @danicerqueiro www.danicerqueiro.eu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 Mix Digital Ideal  de una pyme primeriza  Daniel Cerqueiro Abertal Networks Seminario “Primera Exportación: Encontrar  al agente o importador adecuado”</dc:title>
  <cp:lastModifiedBy>Daniel Cerqueiro García</cp:lastModifiedBy>
  <cp:revision>125</cp:revision>
  <dcterms:modified xsi:type="dcterms:W3CDTF">2017-10-26T19:10:03Z</dcterms:modified>
</cp:coreProperties>
</file>