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357" r:id="rId3"/>
    <p:sldId id="358" r:id="rId4"/>
    <p:sldId id="359" r:id="rId5"/>
    <p:sldId id="258" r:id="rId6"/>
    <p:sldId id="360" r:id="rId7"/>
    <p:sldId id="361" r:id="rId8"/>
    <p:sldId id="399" r:id="rId9"/>
    <p:sldId id="379" r:id="rId10"/>
    <p:sldId id="400" r:id="rId11"/>
    <p:sldId id="381" r:id="rId12"/>
    <p:sldId id="380" r:id="rId13"/>
    <p:sldId id="403" r:id="rId14"/>
    <p:sldId id="382" r:id="rId15"/>
    <p:sldId id="383" r:id="rId16"/>
    <p:sldId id="401" r:id="rId17"/>
    <p:sldId id="384" r:id="rId18"/>
    <p:sldId id="402" r:id="rId19"/>
    <p:sldId id="385" r:id="rId20"/>
    <p:sldId id="390" r:id="rId21"/>
    <p:sldId id="386" r:id="rId22"/>
    <p:sldId id="388" r:id="rId23"/>
    <p:sldId id="387" r:id="rId24"/>
    <p:sldId id="389" r:id="rId25"/>
    <p:sldId id="396" r:id="rId26"/>
    <p:sldId id="404" r:id="rId27"/>
    <p:sldId id="391" r:id="rId28"/>
    <p:sldId id="395" r:id="rId29"/>
    <p:sldId id="392" r:id="rId30"/>
    <p:sldId id="393" r:id="rId31"/>
    <p:sldId id="394" r:id="rId32"/>
    <p:sldId id="397" r:id="rId33"/>
    <p:sldId id="398" r:id="rId34"/>
    <p:sldId id="278" r:id="rId35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algn="ctr" defTabSz="584200">
      <a:defRPr sz="3600">
        <a:latin typeface="+mn-lt"/>
        <a:ea typeface="+mn-ea"/>
        <a:cs typeface="+mn-cs"/>
        <a:sym typeface="Helvetica Light"/>
      </a:defRPr>
    </a:lvl2pPr>
    <a:lvl3pPr algn="ctr" defTabSz="584200">
      <a:defRPr sz="3600">
        <a:latin typeface="+mn-lt"/>
        <a:ea typeface="+mn-ea"/>
        <a:cs typeface="+mn-cs"/>
        <a:sym typeface="Helvetica Light"/>
      </a:defRPr>
    </a:lvl3pPr>
    <a:lvl4pPr algn="ctr" defTabSz="584200">
      <a:defRPr sz="3600">
        <a:latin typeface="+mn-lt"/>
        <a:ea typeface="+mn-ea"/>
        <a:cs typeface="+mn-cs"/>
        <a:sym typeface="Helvetica Light"/>
      </a:defRPr>
    </a:lvl4pPr>
    <a:lvl5pPr algn="ctr" defTabSz="584200">
      <a:defRPr sz="3600">
        <a:latin typeface="+mn-lt"/>
        <a:ea typeface="+mn-ea"/>
        <a:cs typeface="+mn-cs"/>
        <a:sym typeface="Helvetica Light"/>
      </a:defRPr>
    </a:lvl5pPr>
    <a:lvl6pPr algn="ctr" defTabSz="584200">
      <a:defRPr sz="3600">
        <a:latin typeface="+mn-lt"/>
        <a:ea typeface="+mn-ea"/>
        <a:cs typeface="+mn-cs"/>
        <a:sym typeface="Helvetica Light"/>
      </a:defRPr>
    </a:lvl6pPr>
    <a:lvl7pPr algn="ctr" defTabSz="584200">
      <a:defRPr sz="3600">
        <a:latin typeface="+mn-lt"/>
        <a:ea typeface="+mn-ea"/>
        <a:cs typeface="+mn-cs"/>
        <a:sym typeface="Helvetica Light"/>
      </a:defRPr>
    </a:lvl7pPr>
    <a:lvl8pPr algn="ctr" defTabSz="584200">
      <a:defRPr sz="3600">
        <a:latin typeface="+mn-lt"/>
        <a:ea typeface="+mn-ea"/>
        <a:cs typeface="+mn-cs"/>
        <a:sym typeface="Helvetica Light"/>
      </a:defRPr>
    </a:lvl8pPr>
    <a:lvl9pPr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02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29840347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4279900"/>
            <a:ext cx="10464800" cy="38608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Texto del título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952500" y="93506"/>
            <a:ext cx="11099800" cy="28609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Nivel de texto 1</a:t>
            </a:r>
          </a:p>
          <a:p>
            <a:pPr lvl="1">
              <a:defRPr sz="1800"/>
            </a:pPr>
            <a:r>
              <a:rPr sz="3600"/>
              <a:t>Nivel de texto 2</a:t>
            </a:r>
          </a:p>
          <a:p>
            <a:pPr lvl="2">
              <a:defRPr sz="1800"/>
            </a:pPr>
            <a:r>
              <a:rPr sz="3600"/>
              <a:t>Nivel de texto 3</a:t>
            </a:r>
          </a:p>
          <a:p>
            <a:pPr lvl="3">
              <a:defRPr sz="1800"/>
            </a:pPr>
            <a:r>
              <a:rPr sz="3600"/>
              <a:t>Nivel de texto 4</a:t>
            </a:r>
          </a:p>
          <a:p>
            <a:pPr lvl="4">
              <a:defRPr sz="1800"/>
            </a:pPr>
            <a:r>
              <a:rPr sz="36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Nivel de texto 1</a:t>
            </a:r>
          </a:p>
          <a:p>
            <a:pPr lvl="1">
              <a:defRPr sz="1800"/>
            </a:pPr>
            <a:r>
              <a:rPr sz="3600"/>
              <a:t>Nivel de texto 2</a:t>
            </a:r>
          </a:p>
          <a:p>
            <a:pPr lvl="2">
              <a:defRPr sz="1800"/>
            </a:pPr>
            <a:r>
              <a:rPr sz="3600"/>
              <a:t>Nivel de texto 3</a:t>
            </a:r>
          </a:p>
          <a:p>
            <a:pPr lvl="3">
              <a:defRPr sz="1800"/>
            </a:pPr>
            <a:r>
              <a:rPr sz="3600"/>
              <a:t>Nivel de texto 4</a:t>
            </a:r>
          </a:p>
          <a:p>
            <a:pPr lvl="4">
              <a:defRPr sz="1800"/>
            </a:pPr>
            <a:r>
              <a:rPr sz="36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Nivel de texto 1</a:t>
            </a:r>
          </a:p>
          <a:p>
            <a:pPr lvl="1">
              <a:defRPr sz="1800"/>
            </a:pPr>
            <a:r>
              <a:rPr sz="3600"/>
              <a:t>Nivel de texto 2</a:t>
            </a:r>
          </a:p>
          <a:p>
            <a:pPr lvl="2">
              <a:defRPr sz="1800"/>
            </a:pPr>
            <a:r>
              <a:rPr sz="3600"/>
              <a:t>Nivel de texto 3</a:t>
            </a:r>
          </a:p>
          <a:p>
            <a:pPr lvl="3">
              <a:defRPr sz="1800"/>
            </a:pPr>
            <a:r>
              <a:rPr sz="3600"/>
              <a:t>Nivel de texto 4</a:t>
            </a:r>
          </a:p>
          <a:p>
            <a:pPr lvl="4">
              <a:defRPr sz="1800"/>
            </a:pPr>
            <a:r>
              <a:rPr sz="3600"/>
              <a:t>Nivel de texto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idealista.com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osjuntamos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quepasanacosta.gal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riomotor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ecochemecompro.com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quiosco.orbyt.es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suite.google.com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ocuten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docuten.com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domesting.com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ebay.es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peryco.com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ecure.avaaz.org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sombraacustica.com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phottic.com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clusterticgalicia.com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play.google.com/store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odiseadigital.org/ganar-dinero-con-apps-que-precio-elegir-por-coterobarros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cnmc.es/datagraph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aciontelefonica.com/arte_cultura/sociedad-de-la-informacion/" TargetMode="External"/><Relationship Id="rId2" Type="http://schemas.openxmlformats.org/officeDocument/2006/relationships/hyperlink" Target="http://iabspain.es/el-86-de-los-usuarios-192-millones-utilizan-a-diario-las-redes-sociales-en-espana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rceriasarabia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ilament2print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 idx="4294967295"/>
          </p:nvPr>
        </p:nvSpPr>
        <p:spPr>
          <a:xfrm>
            <a:off x="742839" y="1842066"/>
            <a:ext cx="11519122" cy="6613280"/>
          </a:xfrm>
          <a:prstGeom prst="rect">
            <a:avLst/>
          </a:prstGeom>
        </p:spPr>
        <p:txBody>
          <a:bodyPr anchor="t"/>
          <a:lstStyle/>
          <a:p>
            <a:pPr lvl="0" defTabSz="397256">
              <a:lnSpc>
                <a:spcPct val="110000"/>
              </a:lnSpc>
              <a:spcBef>
                <a:spcPts val="3400"/>
              </a:spcBef>
              <a:defRPr sz="1800"/>
            </a:pPr>
            <a:r>
              <a:rPr lang="es-ES" sz="5304" dirty="0" smtClean="0">
                <a:solidFill>
                  <a:schemeClr val="accent2">
                    <a:lumMod val="50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Comercio Electrónico Orientado a </a:t>
            </a:r>
            <a:r>
              <a:rPr lang="es-ES" sz="5304" dirty="0" err="1" smtClean="0">
                <a:solidFill>
                  <a:schemeClr val="accent2">
                    <a:lumMod val="50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Emprendemento</a:t>
            </a:r>
            <a:r>
              <a:rPr lang="es-ES" sz="5304" dirty="0" smtClean="0">
                <a:solidFill>
                  <a:schemeClr val="accent2">
                    <a:lumMod val="50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/>
            </a:r>
            <a:br>
              <a:rPr lang="es-ES" sz="5304" dirty="0" smtClean="0">
                <a:solidFill>
                  <a:schemeClr val="accent2">
                    <a:lumMod val="50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s-ES" sz="5304" dirty="0">
                <a:solidFill>
                  <a:srgbClr val="164F8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/>
            </a:r>
            <a:br>
              <a:rPr lang="es-ES" sz="5304" dirty="0">
                <a:solidFill>
                  <a:srgbClr val="164F8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s-ES" sz="5304" dirty="0">
                <a:solidFill>
                  <a:srgbClr val="164F8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/>
            </a:r>
            <a:br>
              <a:rPr lang="es-ES" sz="5304" dirty="0">
                <a:solidFill>
                  <a:srgbClr val="164F8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sz="3400" b="1" dirty="0" smtClean="0">
                <a:solidFill>
                  <a:schemeClr val="tx2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Dani Cerqueiro</a:t>
            </a:r>
            <a:r>
              <a:rPr lang="es-ES" sz="3400" dirty="0">
                <a:solidFill>
                  <a:schemeClr val="tx2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/>
            </a:r>
            <a:br>
              <a:rPr lang="es-ES" sz="3400" dirty="0">
                <a:solidFill>
                  <a:schemeClr val="tx2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s-ES" sz="3400" dirty="0" smtClean="0">
                <a:solidFill>
                  <a:schemeClr val="tx2">
                    <a:lumMod val="75000"/>
                  </a:schemeClr>
                </a:solidFill>
                <a:latin typeface="Open Sans Light"/>
                <a:ea typeface="Open Sans Extrabold"/>
                <a:cs typeface="Open Sans Extrabold"/>
                <a:sym typeface="Open Sans Semibold"/>
              </a:rPr>
              <a:t>@</a:t>
            </a:r>
            <a:r>
              <a:rPr lang="es-ES" sz="3400" dirty="0" err="1" smtClean="0">
                <a:solidFill>
                  <a:schemeClr val="tx2">
                    <a:lumMod val="75000"/>
                  </a:schemeClr>
                </a:solidFill>
                <a:latin typeface="Open Sans Light"/>
                <a:ea typeface="Open Sans Extrabold"/>
                <a:cs typeface="Open Sans Extrabold"/>
                <a:sym typeface="Open Sans Semibold"/>
              </a:rPr>
              <a:t>danicerqueiro</a:t>
            </a:r>
            <a:r>
              <a:rPr lang="es-ES" sz="3400" dirty="0" smtClean="0">
                <a:solidFill>
                  <a:schemeClr val="tx2">
                    <a:lumMod val="75000"/>
                  </a:schemeClr>
                </a:solidFill>
                <a:latin typeface="Open Sans Light"/>
                <a:ea typeface="Open Sans Extrabold"/>
                <a:cs typeface="Open Sans Extrabold"/>
                <a:sym typeface="Open Sans Semibold"/>
              </a:rPr>
              <a:t/>
            </a:r>
            <a:br>
              <a:rPr lang="es-ES" sz="3400" dirty="0" smtClean="0">
                <a:solidFill>
                  <a:schemeClr val="tx2">
                    <a:lumMod val="75000"/>
                  </a:schemeClr>
                </a:solidFill>
                <a:latin typeface="Open Sans Light"/>
                <a:ea typeface="Open Sans Extrabold"/>
                <a:cs typeface="Open Sans Extrabold"/>
                <a:sym typeface="Open Sans Semibold"/>
              </a:rPr>
            </a:br>
            <a:r>
              <a:rPr lang="es-ES" sz="3400" dirty="0" smtClean="0">
                <a:solidFill>
                  <a:schemeClr val="tx2">
                    <a:lumMod val="75000"/>
                  </a:schemeClr>
                </a:solidFill>
                <a:latin typeface="Open Sans Light"/>
                <a:ea typeface="Open Sans Extrabold"/>
                <a:cs typeface="Open Sans Extrabold"/>
                <a:sym typeface="Open Sans Semibold"/>
              </a:rPr>
              <a:t>www.danicerqueiro.eu</a:t>
            </a:r>
            <a:endParaRPr sz="3400" dirty="0">
              <a:solidFill>
                <a:schemeClr val="tx2">
                  <a:lumMod val="75000"/>
                </a:schemeClr>
              </a:solidFill>
              <a:latin typeface="Open Sans Light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Filament2Print: claves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105247" y="2558328"/>
            <a:ext cx="9847267" cy="4842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Aproveitar necesidade para crear un negocio.</a:t>
            </a:r>
          </a:p>
          <a:p>
            <a:pPr algn="just"/>
            <a:endParaRPr lang="gl-ES" sz="28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Sector pouco maduro.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 coñecemento sectorial.</a:t>
            </a:r>
          </a:p>
          <a:p>
            <a:pPr algn="just"/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Crecemento en fases, en función de fitos.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Sinerxias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especialistas en comunicación.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Inversión en contidos para gañar reputación.</a:t>
            </a: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60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C2C 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Consumer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 </a:t>
            </a:r>
            <a:r>
              <a:rPr lang="es-ES" sz="4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to 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Consumer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hape 296"/>
          <p:cNvSpPr/>
          <p:nvPr/>
        </p:nvSpPr>
        <p:spPr>
          <a:xfrm>
            <a:off x="834640" y="3818351"/>
            <a:ext cx="5667760" cy="3455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/>
          <a:p>
            <a:pPr lvl="0" algn="l"/>
            <a:r>
              <a:rPr b="1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Subastas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: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negocio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que se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pecha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entre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particulares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lvl="0" algn="l"/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lvl="0" algn="l"/>
            <a:r>
              <a:rPr b="1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Clasificados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: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traslación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a internet do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negocio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tradicional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599914" y="8084926"/>
            <a:ext cx="419395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Idealista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https://www.idealista.com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02" y="2462678"/>
            <a:ext cx="5212579" cy="521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95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2B </a:t>
            </a:r>
            <a:r>
              <a:rPr lang="es-ES" sz="4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Business to 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Consumer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hape 300"/>
          <p:cNvSpPr/>
          <p:nvPr/>
        </p:nvSpPr>
        <p:spPr>
          <a:xfrm>
            <a:off x="489097" y="3803350"/>
            <a:ext cx="5427698" cy="290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/>
          <a:p>
            <a:pPr lvl="0" algn="l"/>
            <a:r>
              <a:rPr b="1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Colectivos</a:t>
            </a:r>
            <a:r>
              <a:rPr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</a:t>
            </a:r>
            <a:r>
              <a:rPr b="1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compra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: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usuarios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únense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para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mercar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en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mellores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condicións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un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producto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concreto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2215105"/>
            <a:ext cx="5989807" cy="607779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599915" y="8522797"/>
            <a:ext cx="419395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 Juntamos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https://nosjuntamos.com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0175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 Juntamos: claves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105247" y="3850991"/>
            <a:ext cx="984726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Modelo de negocio </a:t>
            </a: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multibanda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necesitan conseguir masa crítica nos dous “bandos”.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Necesaria forte inversión e capacidade de convicción aos “bandos”.</a:t>
            </a: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98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" name="Shape 303"/>
          <p:cNvSpPr txBox="1">
            <a:spLocks/>
          </p:cNvSpPr>
          <p:nvPr/>
        </p:nvSpPr>
        <p:spPr>
          <a:xfrm>
            <a:off x="1369246" y="3938854"/>
            <a:ext cx="10266308" cy="12192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defTabSz="859536">
              <a:defRPr sz="2700">
                <a:solidFill>
                  <a:srgbClr val="FFCA45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584200">
              <a:defRPr sz="1800">
                <a:solidFill>
                  <a:srgbClr val="000000"/>
                </a:solidFill>
              </a:defRPr>
            </a:pPr>
            <a:r>
              <a:rPr lang="pt-BR" sz="5400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Extrabold"/>
              </a:rPr>
              <a:t>E non </a:t>
            </a:r>
            <a:r>
              <a:rPr lang="pt-BR" sz="5400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Extrabold"/>
              </a:rPr>
              <a:t>hai</a:t>
            </a:r>
            <a:r>
              <a:rPr lang="pt-BR" sz="5400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Extrabold"/>
              </a:rPr>
              <a:t> </a:t>
            </a:r>
            <a:r>
              <a:rPr lang="pt-BR" sz="5400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Extrabold"/>
              </a:rPr>
              <a:t>máis</a:t>
            </a:r>
            <a:r>
              <a:rPr lang="pt-BR" sz="5400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Extrabold"/>
              </a:rPr>
              <a:t> modelos de negocio online?</a:t>
            </a:r>
            <a:endParaRPr lang="pt-BR" sz="540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828522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Publicidade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3526" y="2373485"/>
            <a:ext cx="4285818" cy="5769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Cada sitio web debe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atopar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o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seu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modelo publicitario.</a:t>
            </a: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algn="l" defTabSz="650230">
              <a:lnSpc>
                <a:spcPct val="93000"/>
              </a:lnSpc>
            </a:pP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l" defTabSz="650230">
              <a:lnSpc>
                <a:spcPct val="93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máis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rentable é conseguir anunciantes directos: patrocinios, campañas de CPM.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37" y="2110533"/>
            <a:ext cx="7503591" cy="629853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829455" y="8652633"/>
            <a:ext cx="419395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Pasa na Costa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https://quepasanacosta.gal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9816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QPC: claves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44" y="2280220"/>
            <a:ext cx="9234328" cy="65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12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Publicidade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3526" y="2373485"/>
            <a:ext cx="4285818" cy="5769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Cada sitio web debe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atopar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o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seu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modelo publicitario.</a:t>
            </a: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algn="l" defTabSz="650230">
              <a:lnSpc>
                <a:spcPct val="93000"/>
              </a:lnSpc>
            </a:pP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l" defTabSz="650230">
              <a:lnSpc>
                <a:spcPct val="93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máis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rentable é conseguir anunciantes directos: patrocinios, campañas de CPM.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72" y="2066087"/>
            <a:ext cx="6557208" cy="607724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829455" y="8652633"/>
            <a:ext cx="419395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Diario Motor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https://www.diariomotor.com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0752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Diario Motor: claves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105247" y="2773773"/>
            <a:ext cx="9847267" cy="441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Equipo promotor excepcional.</a:t>
            </a: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gl-ES" sz="28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Contido sectorial, que actúa sobre un</a:t>
            </a:r>
            <a:r>
              <a:rPr lang="gl-ES" sz="28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gl-ES" sz="2800" i="1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</a:t>
            </a:r>
            <a:r>
              <a:rPr lang="gl-ES" sz="28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atractivo.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 coñecemento sectorial.</a:t>
            </a:r>
          </a:p>
          <a:p>
            <a:pPr algn="just"/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 as ataduras dun medio tradicional.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Contínua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innovación en formatos, contidos e modelos de </a:t>
            </a: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monetización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9348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Publicidade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3526" y="3919101"/>
            <a:ext cx="4285818" cy="2678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lang="gl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Moitos proxectos traballan para monetizar o seu tráfico por outras vías.</a:t>
            </a: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2" y="2122713"/>
            <a:ext cx="6639218" cy="601722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211824" y="8518071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coche me compro?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https://www.quecochemecompro.com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175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gl-ES" sz="4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¿Qu</a:t>
            </a:r>
            <a:r>
              <a:rPr lang="gl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é o comercio electrónico?</a:t>
            </a:r>
            <a:endParaRPr kumimoji="0" lang="es-ES" sz="4800" b="0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Ligh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105247" y="2562627"/>
            <a:ext cx="9945239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comercio electrónico (</a:t>
            </a:r>
            <a:r>
              <a:rPr lang="es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</a:t>
            </a:r>
            <a:r>
              <a:rPr lang="es-ES" sz="2800" i="1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commerce</a:t>
            </a:r>
            <a:r>
              <a:rPr lang="es-ES" sz="28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consiste </a:t>
            </a: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</a:t>
            </a: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distribución, 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venda</a:t>
            </a: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compra, </a:t>
            </a:r>
            <a:r>
              <a:rPr lang="es-ES" sz="2800" b="1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márqueting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suministro de información de </a:t>
            </a:r>
            <a:r>
              <a:rPr lang="es-ES" sz="2800" b="1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produtos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b="1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b="1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servizos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través de Internet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s-ES" sz="28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s-ES" sz="2800" b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Orixinalmente</a:t>
            </a: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termo </a:t>
            </a:r>
            <a:r>
              <a:rPr lang="es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aplicábase</a:t>
            </a: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á realización 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es-ES" sz="2800" b="1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transaccións</a:t>
            </a: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mediante medios electrónicos, como por </a:t>
            </a:r>
            <a:r>
              <a:rPr lang="es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</a:t>
            </a: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</a:t>
            </a: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intercambio electrónico de datos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s-ES" sz="28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79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Contidos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pago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582923" y="8092102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Orbyt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http://quiosco.orbyt.es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1" name="Shape 348"/>
          <p:cNvSpPr/>
          <p:nvPr/>
        </p:nvSpPr>
        <p:spPr>
          <a:xfrm>
            <a:off x="953587" y="3035101"/>
            <a:ext cx="5222241" cy="41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Complicado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para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contidos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xeralistas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: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caso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“El País”.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algn="l" defTabSz="650230">
              <a:lnSpc>
                <a:spcPct val="93000"/>
              </a:lnSpc>
            </a:pP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l" defTabSz="650230">
              <a:lnSpc>
                <a:spcPct val="93000"/>
              </a:lnSpc>
            </a:pP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Excepcións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: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análise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financieiro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algn="l" defTabSz="650230">
              <a:lnSpc>
                <a:spcPct val="93000"/>
              </a:lnSpc>
            </a:pP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l" defTabSz="650230">
              <a:lnSpc>
                <a:spcPct val="93000"/>
              </a:lnSpc>
            </a:pP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Novos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intentos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: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Orbyt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586413"/>
            <a:ext cx="5806621" cy="512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63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Servizos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Premium (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SaaS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416230" y="8040757"/>
            <a:ext cx="419395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Econtact.me (</a:t>
            </a:r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desaparecido)</a:t>
            </a:r>
          </a:p>
        </p:txBody>
      </p:sp>
      <p:pic>
        <p:nvPicPr>
          <p:cNvPr id="11" name="image21.png" descr="Captura de pantalla 2013-11-23 a la(s) 21.21.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2373485"/>
            <a:ext cx="6021614" cy="544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318"/>
          <p:cNvSpPr/>
          <p:nvPr/>
        </p:nvSpPr>
        <p:spPr>
          <a:xfrm>
            <a:off x="489096" y="2362424"/>
            <a:ext cx="5634117" cy="5667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Modelo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que se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complementa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moi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ben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publicidade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por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medio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opcións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freemium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onde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o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servizo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básico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rentabilízase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publicidade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algn="l" defTabSz="650230">
              <a:lnSpc>
                <a:spcPct val="93000"/>
              </a:lnSpc>
            </a:pP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l" defTabSz="650230">
              <a:lnSpc>
                <a:spcPct val="93000"/>
              </a:lnSpc>
            </a:pP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As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opcións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avanzadas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rentabilízanse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con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suscripcións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pago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47698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Servizos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Premium (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SaaS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Shape 318"/>
          <p:cNvSpPr/>
          <p:nvPr/>
        </p:nvSpPr>
        <p:spPr>
          <a:xfrm>
            <a:off x="489096" y="2362424"/>
            <a:ext cx="5634117" cy="5667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Modelo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que se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complementa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moi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ben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publicidade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por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medio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opcións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freemium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onde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o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servizo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básico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rentabilízase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publicidade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algn="l" defTabSz="650230">
              <a:lnSpc>
                <a:spcPct val="93000"/>
              </a:lnSpc>
            </a:pP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l" defTabSz="650230">
              <a:lnSpc>
                <a:spcPct val="93000"/>
              </a:lnSpc>
            </a:pP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As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opcións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avanzadas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rentabilízanse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con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suscripcións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pago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018" y="2599596"/>
            <a:ext cx="5932376" cy="50134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842032" y="8303923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</a:t>
            </a:r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Aps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https://gsuite.google.com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8210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Servizos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Premium (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SaaS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Shape 318"/>
          <p:cNvSpPr/>
          <p:nvPr/>
        </p:nvSpPr>
        <p:spPr>
          <a:xfrm>
            <a:off x="489096" y="3135234"/>
            <a:ext cx="5634117" cy="41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lang="gl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 veces, as opcións </a:t>
            </a:r>
            <a:r>
              <a:rPr lang="gl-ES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gratuitas</a:t>
            </a:r>
            <a:r>
              <a:rPr lang="gl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só son temporais, co obxectivo de evitar fricción durante o proceso de avaliación da proposta de valor por parte dos potenciais clientes.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28" y="2235606"/>
            <a:ext cx="6495383" cy="54323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842032" y="8303923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Docuten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http://docuten.com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64207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Intermediación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42032" y="8303923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Booking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https://www.booking.com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endParaRPr lang="es-ES" sz="14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28" y="2017920"/>
            <a:ext cx="5551581" cy="5989864"/>
          </a:xfrm>
          <a:prstGeom prst="rect">
            <a:avLst/>
          </a:prstGeom>
        </p:spPr>
      </p:pic>
      <p:sp>
        <p:nvSpPr>
          <p:cNvPr id="10" name="Shape 328"/>
          <p:cNvSpPr/>
          <p:nvPr/>
        </p:nvSpPr>
        <p:spPr>
          <a:xfrm>
            <a:off x="436435" y="2926321"/>
            <a:ext cx="6065965" cy="433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Tipos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negocios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: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venta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billetes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avión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reserva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habitacións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hoteis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intermediación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venda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productos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financieiros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defTabSz="650230">
              <a:lnSpc>
                <a:spcPct val="93000"/>
              </a:lnSpc>
            </a:pPr>
            <a:endParaRPr sz="5120" dirty="0">
              <a:latin typeface="Open Sans"/>
              <a:ea typeface="Open Sans"/>
              <a:cs typeface="Open Sans"/>
              <a:sym typeface="Open Sans"/>
            </a:endParaRPr>
          </a:p>
          <a:p>
            <a:pPr algn="l" defTabSz="650230">
              <a:lnSpc>
                <a:spcPct val="93000"/>
              </a:lnSpc>
            </a:pP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Fundamental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confianza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gl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da marca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49748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Intermediación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42032" y="8303923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Domesting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://www.domesting.com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10" name="Shape 328"/>
          <p:cNvSpPr/>
          <p:nvPr/>
        </p:nvSpPr>
        <p:spPr>
          <a:xfrm>
            <a:off x="436435" y="3844314"/>
            <a:ext cx="6065965" cy="2576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lang="gl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Cada vez hai máis sectores, incluíndo os máis tradicionais, onde aparecen plataformas de </a:t>
            </a:r>
            <a:r>
              <a:rPr lang="gl-ES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intermediación</a:t>
            </a:r>
            <a:r>
              <a:rPr lang="gl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75" y="2256870"/>
            <a:ext cx="5678034" cy="575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71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Domesting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claves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105247" y="2989220"/>
            <a:ext cx="9847267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Proxecto </a:t>
            </a: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multibanda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Equipo promotor con experiencia en </a:t>
            </a:r>
            <a:r>
              <a:rPr lang="gl-ES" sz="2800" i="1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startups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Visión estratéxica forte pero con flexibilidade táctica.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Búsqueda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eficaz de financiación.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Importancia da marca.</a:t>
            </a:r>
          </a:p>
        </p:txBody>
      </p:sp>
    </p:spTree>
    <p:extLst>
      <p:ext uri="{BB962C8B-B14F-4D97-AF65-F5344CB8AC3E}">
        <p14:creationId xmlns:p14="http://schemas.microsoft.com/office/powerpoint/2010/main" val="3552276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Marketplaces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74105" y="7762825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Ebay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https://www.ebay.es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0" name="Shape 328"/>
          <p:cNvSpPr/>
          <p:nvPr/>
        </p:nvSpPr>
        <p:spPr>
          <a:xfrm>
            <a:off x="436435" y="3292703"/>
            <a:ext cx="6065965" cy="360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mercados electrónicos o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eMarketplaces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son plataformas online creadas por una empresa que actúa como un tercero neutral para poner en contacto a compradores y vendedores.</a:t>
            </a:r>
            <a:endParaRPr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50" y="2766647"/>
            <a:ext cx="5620884" cy="44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18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Comparadores de 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prezos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00776" y="8218891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Peryco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https://www.peryco.com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0" name="Shape 328"/>
          <p:cNvSpPr/>
          <p:nvPr/>
        </p:nvSpPr>
        <p:spPr>
          <a:xfrm>
            <a:off x="436435" y="2845925"/>
            <a:ext cx="5621465" cy="5152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Webs que </a:t>
            </a: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comparan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prezos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en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diferentes tendas online, </a:t>
            </a: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marketplaces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..., para dar o prezo </a:t>
            </a: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máis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económico ao seu visitante.</a:t>
            </a:r>
          </a:p>
          <a:p>
            <a:pPr algn="l" defTabSz="650230">
              <a:lnSpc>
                <a:spcPct val="93000"/>
              </a:lnSpc>
            </a:pPr>
            <a:endParaRPr lang="pt-BR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l" defTabSz="650230">
              <a:lnSpc>
                <a:spcPct val="93000"/>
              </a:lnSpc>
            </a:pP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Soen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monetizar a través de publicidade ou como intermediários.</a:t>
            </a:r>
            <a:endParaRPr lang="pt-BR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812648"/>
            <a:ext cx="6087169" cy="507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42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Donacións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74104" y="8303923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Avaaz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https://secure.avaaz.org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0" name="Shape 328"/>
          <p:cNvSpPr/>
          <p:nvPr/>
        </p:nvSpPr>
        <p:spPr>
          <a:xfrm>
            <a:off x="436435" y="3035101"/>
            <a:ext cx="6065965" cy="41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Sitios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web que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solicitan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aos seus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usuarios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donativos para poder seguir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ofrecendo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o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servizo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lang="pt-BR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algn="l" defTabSz="650230">
              <a:lnSpc>
                <a:spcPct val="93000"/>
              </a:lnSpc>
            </a:pPr>
            <a:endParaRPr lang="pt-BR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l" defTabSz="650230">
              <a:lnSpc>
                <a:spcPct val="93000"/>
              </a:lnSpc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Sistema que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ten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funcionado dentro do mundo do software libre.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86" y="2619079"/>
            <a:ext cx="5661011" cy="509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281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15" y="476909"/>
            <a:ext cx="11649770" cy="87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98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Proxección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persoal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00776" y="8218891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Sombra Acústica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http://sombraacustica.com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0" name="Shape 328"/>
          <p:cNvSpPr/>
          <p:nvPr/>
        </p:nvSpPr>
        <p:spPr>
          <a:xfrm>
            <a:off x="436435" y="2221937"/>
            <a:ext cx="6065965" cy="6400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defTabSz="650230">
              <a:lnSpc>
                <a:spcPct val="93000"/>
              </a:lnSpc>
            </a:pP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Auxe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dos blogs e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espazos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redes sociais como escaparate das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nosas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habilidades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profesionais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e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vertebradoras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da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nosa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rede de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contactos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lang="pt-BR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algn="l" defTabSz="650230">
              <a:lnSpc>
                <a:spcPct val="93000"/>
              </a:lnSpc>
            </a:pPr>
            <a:endParaRPr lang="pt-BR" sz="5120" dirty="0">
              <a:latin typeface="Open Sans"/>
              <a:ea typeface="Open Sans"/>
              <a:cs typeface="Open Sans"/>
              <a:sym typeface="Open Sans"/>
            </a:endParaRPr>
          </a:p>
          <a:p>
            <a:pPr algn="l" defTabSz="650230">
              <a:lnSpc>
                <a:spcPct val="93000"/>
              </a:lnSpc>
            </a:pP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Profesionais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2.0: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fanse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nome no sector,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melloran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na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súa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especialidade,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son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invitados a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congresos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e cursos, ... </a:t>
            </a:r>
          </a:p>
        </p:txBody>
      </p:sp>
      <p:pic>
        <p:nvPicPr>
          <p:cNvPr id="11" name="image28.png"/>
          <p:cNvPicPr/>
          <p:nvPr/>
        </p:nvPicPr>
        <p:blipFill>
          <a:blip r:embed="rId3">
            <a:extLst/>
          </a:blip>
          <a:srcRect b="35215"/>
          <a:stretch>
            <a:fillRect/>
          </a:stretch>
        </p:blipFill>
        <p:spPr>
          <a:xfrm>
            <a:off x="7212414" y="2991555"/>
            <a:ext cx="5222299" cy="44417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95399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1014080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Creación e 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xestión</a:t>
            </a: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comunidade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154083" y="8297181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Phottic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http://www.phottic.com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0" name="Shape 328"/>
          <p:cNvSpPr/>
          <p:nvPr/>
        </p:nvSpPr>
        <p:spPr>
          <a:xfrm>
            <a:off x="436435" y="4313952"/>
            <a:ext cx="6911422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 defTabSz="650230"/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 é fácil crear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unha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comunidade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monetizala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pero pódese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facer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senón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preguntémoslles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Facebook.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55" y="2090613"/>
            <a:ext cx="4147231" cy="592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207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1014080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Empresas de </a:t>
            </a:r>
            <a:r>
              <a:rPr lang="es-ES" sz="4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servizos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142279" y="8244302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Clúster Tic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Galicia 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http://www.clusterticgalicia.com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0" name="Shape 328"/>
          <p:cNvSpPr/>
          <p:nvPr/>
        </p:nvSpPr>
        <p:spPr>
          <a:xfrm>
            <a:off x="436435" y="2737142"/>
            <a:ext cx="6503208" cy="5369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144495" algn="l" defTabSz="65023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Diferentes 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especializaciones: </a:t>
            </a: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defTabSz="650230">
              <a:lnSpc>
                <a:spcPct val="93000"/>
              </a:lnSpc>
            </a:pPr>
            <a:endParaRPr lang="es-ES" sz="5120" dirty="0">
              <a:latin typeface="Open Sans"/>
              <a:ea typeface="Open Sans"/>
              <a:cs typeface="Open Sans"/>
              <a:sym typeface="Open Sans"/>
            </a:endParaRPr>
          </a:p>
          <a:p>
            <a:pPr marL="469610" indent="-325115" algn="l" defTabSz="650230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Deseño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web.</a:t>
            </a: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69610" indent="-325115" algn="l" defTabSz="650230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Servizos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TI.</a:t>
            </a: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69610" indent="-325115" algn="l" defTabSz="650230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Creación de 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apps.</a:t>
            </a: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69610" indent="-325115" algn="l" defTabSz="650230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Servizos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 marketing e comunicación.</a:t>
            </a: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69610" indent="-325115" algn="l" defTabSz="650230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gl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Dixitalización e certificación de documentos.</a:t>
            </a:r>
          </a:p>
          <a:p>
            <a:pPr marL="469610" indent="-325115" algn="l" defTabSz="650230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gl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... </a:t>
            </a:r>
            <a:endParaRPr lang="es-ES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11" name="image35.jpg" descr="Logo-Cluster335x200px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9643" y="3268919"/>
            <a:ext cx="6050846" cy="3594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7942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1014080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Creación de apps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965902" y="8183441"/>
            <a:ext cx="564557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Play Store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play.google.com/store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2" name="Marcador de contenido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18" y="2817707"/>
            <a:ext cx="5131742" cy="4935282"/>
          </a:xfrm>
          <a:prstGeom prst="rect">
            <a:avLst/>
          </a:prstGeom>
        </p:spPr>
      </p:pic>
      <p:sp>
        <p:nvSpPr>
          <p:cNvPr id="13" name="Marcador de contenido 2"/>
          <p:cNvSpPr txBox="1">
            <a:spLocks/>
          </p:cNvSpPr>
          <p:nvPr/>
        </p:nvSpPr>
        <p:spPr>
          <a:xfrm>
            <a:off x="541868" y="3474701"/>
            <a:ext cx="5369076" cy="369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/>
          <a:lstStyle>
            <a:lvl1pPr marL="0" indent="0" algn="ctr">
              <a:spcBef>
                <a:spcPts val="300"/>
              </a:spcBef>
              <a:buSzTx/>
              <a:buFontTx/>
              <a:buNone/>
              <a:defRPr sz="1300">
                <a:solidFill>
                  <a:srgbClr val="7030A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indent="-285750" algn="ctr">
              <a:spcBef>
                <a:spcPts val="300"/>
              </a:spcBef>
              <a:buSzPct val="100000"/>
              <a:buFontTx/>
              <a:buChar char="–"/>
              <a:defRPr sz="1300">
                <a:solidFill>
                  <a:srgbClr val="7030A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indent="-228600" algn="ctr">
              <a:spcBef>
                <a:spcPts val="300"/>
              </a:spcBef>
              <a:buSzPct val="100000"/>
              <a:buFontTx/>
              <a:buChar char="•"/>
              <a:defRPr sz="1300">
                <a:solidFill>
                  <a:srgbClr val="7030A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indent="-228600" algn="ctr">
              <a:spcBef>
                <a:spcPts val="300"/>
              </a:spcBef>
              <a:buSzPct val="100000"/>
              <a:buFontTx/>
              <a:buChar char="–"/>
              <a:defRPr sz="1300">
                <a:solidFill>
                  <a:srgbClr val="7030A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indent="-228600" algn="ctr">
              <a:spcBef>
                <a:spcPts val="300"/>
              </a:spcBef>
              <a:buSzPct val="100000"/>
              <a:buFontTx/>
              <a:buChar char="»"/>
              <a:defRPr sz="1300">
                <a:solidFill>
                  <a:srgbClr val="7030A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598" indent="-228598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98" indent="-228598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98" indent="-228598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98" indent="-228598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44495" algn="l" defTabSz="65023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gl-ES" sz="3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As estratexias das </a:t>
            </a:r>
            <a:r>
              <a:rPr lang="gl-ES" sz="3600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Apps</a:t>
            </a:r>
            <a:r>
              <a:rPr lang="gl-ES" sz="3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 </a:t>
            </a:r>
            <a:r>
              <a:rPr lang="gl-ES" sz="3600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Stores</a:t>
            </a:r>
            <a:r>
              <a:rPr lang="gl-ES" sz="3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 dificultan a </a:t>
            </a:r>
            <a:r>
              <a:rPr lang="gl-ES" sz="3600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rendabilidade</a:t>
            </a:r>
            <a:r>
              <a:rPr lang="gl-ES" sz="3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: </a:t>
            </a:r>
            <a:endParaRPr lang="gl-ES" sz="36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"/>
            </a:endParaRPr>
          </a:p>
          <a:p>
            <a:pPr marL="144495" algn="l" defTabSz="650230">
              <a:lnSpc>
                <a:spcPct val="93000"/>
              </a:lnSpc>
              <a:buClr>
                <a:srgbClr val="000000"/>
              </a:buClr>
              <a:buSzPct val="100000"/>
            </a:pPr>
            <a:endParaRPr lang="gl-ES" sz="36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"/>
            </a:endParaRPr>
          </a:p>
          <a:p>
            <a:pPr marL="144495" algn="l" defTabSz="65023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gl-ES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  <a:hlinkClick r:id="rId4"/>
              </a:rPr>
              <a:t>http://</a:t>
            </a:r>
            <a:r>
              <a:rPr lang="gl-ES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  <a:hlinkClick r:id="rId4"/>
              </a:rPr>
              <a:t>www.odiseadigital.org/ganar-dinero-con-apps-que-precio-elegir-por-coterobarros</a:t>
            </a:r>
            <a:r>
              <a:rPr lang="gl-ES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 </a:t>
            </a:r>
            <a:endParaRPr lang="gl-ES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46291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 txBox="1">
            <a:spLocks/>
          </p:cNvSpPr>
          <p:nvPr/>
        </p:nvSpPr>
        <p:spPr>
          <a:xfrm>
            <a:off x="742839" y="1842066"/>
            <a:ext cx="11519122" cy="6613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397256">
              <a:lnSpc>
                <a:spcPct val="110000"/>
              </a:lnSpc>
              <a:spcBef>
                <a:spcPts val="3400"/>
              </a:spcBef>
              <a:defRPr sz="1800"/>
            </a:pPr>
            <a:r>
              <a:rPr lang="es-ES" sz="5304" dirty="0" err="1" smtClean="0">
                <a:solidFill>
                  <a:schemeClr val="accent2">
                    <a:lumMod val="50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Graciñas</a:t>
            </a:r>
            <a:r>
              <a:rPr lang="es-ES" sz="5304" dirty="0" smtClean="0">
                <a:solidFill>
                  <a:schemeClr val="accent2">
                    <a:lumMod val="50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/>
            </a:r>
            <a:br>
              <a:rPr lang="es-ES" sz="5304" dirty="0" smtClean="0">
                <a:solidFill>
                  <a:schemeClr val="accent2">
                    <a:lumMod val="50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s-ES" sz="5304" dirty="0" smtClean="0">
                <a:solidFill>
                  <a:srgbClr val="164F8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/>
            </a:r>
            <a:br>
              <a:rPr lang="es-ES" sz="5304" dirty="0" smtClean="0">
                <a:solidFill>
                  <a:srgbClr val="164F8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s-ES" sz="5304" dirty="0" smtClean="0">
                <a:solidFill>
                  <a:srgbClr val="164F8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/>
            </a:r>
            <a:br>
              <a:rPr lang="es-ES" sz="5304" dirty="0" smtClean="0">
                <a:solidFill>
                  <a:srgbClr val="164F8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s-ES" sz="3400" b="1" dirty="0" smtClean="0">
                <a:solidFill>
                  <a:schemeClr val="tx2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Dani Cerqueiro</a:t>
            </a:r>
            <a:r>
              <a:rPr lang="es-ES" sz="3400" dirty="0" smtClean="0">
                <a:solidFill>
                  <a:schemeClr val="tx2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/>
            </a:r>
            <a:br>
              <a:rPr lang="es-ES" sz="3400" dirty="0" smtClean="0">
                <a:solidFill>
                  <a:schemeClr val="tx2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s-ES" sz="3400" dirty="0" smtClean="0">
                <a:solidFill>
                  <a:schemeClr val="tx2">
                    <a:lumMod val="75000"/>
                  </a:schemeClr>
                </a:solidFill>
                <a:latin typeface="Open Sans Light"/>
                <a:ea typeface="Open Sans Extrabold"/>
                <a:cs typeface="Open Sans Extrabold"/>
                <a:sym typeface="Open Sans Semibold"/>
              </a:rPr>
              <a:t>@</a:t>
            </a:r>
            <a:r>
              <a:rPr lang="es-ES" sz="3400" dirty="0" err="1" smtClean="0">
                <a:solidFill>
                  <a:schemeClr val="tx2">
                    <a:lumMod val="75000"/>
                  </a:schemeClr>
                </a:solidFill>
                <a:latin typeface="Open Sans Light"/>
                <a:ea typeface="Open Sans Extrabold"/>
                <a:cs typeface="Open Sans Extrabold"/>
                <a:sym typeface="Open Sans Semibold"/>
              </a:rPr>
              <a:t>danicerqueiro</a:t>
            </a:r>
            <a:r>
              <a:rPr lang="es-ES" sz="3400" dirty="0" smtClean="0">
                <a:solidFill>
                  <a:schemeClr val="tx2">
                    <a:lumMod val="75000"/>
                  </a:schemeClr>
                </a:solidFill>
                <a:latin typeface="Open Sans Light"/>
                <a:ea typeface="Open Sans Extrabold"/>
                <a:cs typeface="Open Sans Extrabold"/>
                <a:sym typeface="Open Sans Semibold"/>
              </a:rPr>
              <a:t/>
            </a:r>
            <a:br>
              <a:rPr lang="es-ES" sz="3400" dirty="0" smtClean="0">
                <a:solidFill>
                  <a:schemeClr val="tx2">
                    <a:lumMod val="75000"/>
                  </a:schemeClr>
                </a:solidFill>
                <a:latin typeface="Open Sans Light"/>
                <a:ea typeface="Open Sans Extrabold"/>
                <a:cs typeface="Open Sans Extrabold"/>
                <a:sym typeface="Open Sans Semibold"/>
              </a:rPr>
            </a:br>
            <a:r>
              <a:rPr lang="es-ES" sz="3400" dirty="0" smtClean="0">
                <a:solidFill>
                  <a:schemeClr val="tx2">
                    <a:lumMod val="75000"/>
                  </a:schemeClr>
                </a:solidFill>
                <a:latin typeface="Open Sans Light"/>
                <a:ea typeface="Open Sans Extrabold"/>
                <a:cs typeface="Open Sans Extrabold"/>
                <a:sym typeface="Open Sans Semibold"/>
              </a:rPr>
              <a:t>www.danicerqueiro.eu</a:t>
            </a:r>
          </a:p>
          <a:p>
            <a:pPr defTabSz="397256">
              <a:lnSpc>
                <a:spcPct val="110000"/>
              </a:lnSpc>
              <a:spcBef>
                <a:spcPts val="3400"/>
              </a:spcBef>
              <a:defRPr sz="1800"/>
            </a:pPr>
            <a:endParaRPr lang="es-ES" sz="3400" dirty="0">
              <a:solidFill>
                <a:schemeClr val="tx2">
                  <a:lumMod val="75000"/>
                </a:schemeClr>
              </a:solidFill>
              <a:latin typeface="Open Sans Light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4" y="524873"/>
            <a:ext cx="10804111" cy="756494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98501" y="8446844"/>
            <a:ext cx="920779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gl-ES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http://data.cnmc.es/datagraph</a:t>
            </a:r>
            <a:r>
              <a:rPr lang="gl-ES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endParaRPr lang="gl-ES" sz="20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76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gl-ES" sz="4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Outras referencias</a:t>
            </a:r>
            <a:r>
              <a:rPr kumimoji="0" lang="gl-ES" sz="4800" b="0" i="0" u="none" strike="noStrike" cap="none" spc="0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 interesantes</a:t>
            </a:r>
            <a:endParaRPr kumimoji="0" lang="es-ES" sz="4800" b="0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105247" y="2347187"/>
            <a:ext cx="9847267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Estudio Anuales 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Redes </a:t>
            </a: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Sociales 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(IAB): </a:t>
            </a: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://iabspain.es/el-86-de-los-usuarios-192-millones-utilizan-a-diario-las-redes-sociales-en-espana</a:t>
            </a: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/</a:t>
            </a:r>
            <a:endParaRPr lang="es-ES" sz="28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Informes </a:t>
            </a: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anuales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sobre la </a:t>
            </a: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Sociedad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Información </a:t>
            </a:r>
            <a:r>
              <a:rPr lang="gl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(Telefónica): </a:t>
            </a:r>
            <a:r>
              <a:rPr lang="gl-ES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https://www.fundaciontelefonica.com/arte_cultura/sociedad-de-la-informacion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endParaRPr lang="gl-ES" sz="28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652044" y="4004168"/>
            <a:ext cx="11704321" cy="121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3500">
                <a:solidFill>
                  <a:srgbClr val="003B8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Modelos</a:t>
            </a:r>
            <a:r>
              <a:rPr sz="54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sz="5400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comercio</a:t>
            </a:r>
            <a:r>
              <a:rPr lang="gl-ES" sz="54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5400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gl-ES" sz="5400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lectrónico</a:t>
            </a:r>
            <a:endParaRPr sz="540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6696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B2C </a:t>
            </a:r>
            <a:r>
              <a:rPr lang="es-ES" sz="4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Business to </a:t>
            </a:r>
            <a:r>
              <a:rPr lang="es-ES" sz="4800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Consumer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05147" y="4704995"/>
            <a:ext cx="538956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Modelo “tradicional” de comercio electrónico.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564" y="3071433"/>
            <a:ext cx="5449393" cy="447771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898283" y="7904637"/>
            <a:ext cx="419395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Mercería Sarabia 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https://merceriasarabia.com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s-ES" sz="14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42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Mercería Sarabia: claves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105247" y="2321991"/>
            <a:ext cx="9847267" cy="5704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Sector pouco dixitalizado.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Aposta estratéxica (con inversión </a:t>
            </a: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contínua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e a medio prazo.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Xestión do catálogo en “fases”: primeiro selección.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 do </a:t>
            </a:r>
            <a:r>
              <a:rPr lang="gl-ES" sz="28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stock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coordinado con tenda física.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Creación de comunidade a través da creación </a:t>
            </a: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contínua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contidos.</a:t>
            </a: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gl-ES" sz="28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Aprendizaxe e innovación </a:t>
            </a:r>
            <a:r>
              <a:rPr lang="gl-ES" sz="2800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contínua</a:t>
            </a:r>
            <a:r>
              <a:rPr lang="gl-ES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gl-ES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825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0"/>
          <p:cNvSpPr/>
          <p:nvPr/>
        </p:nvSpPr>
        <p:spPr>
          <a:xfrm>
            <a:off x="92289" y="9214237"/>
            <a:ext cx="12820223" cy="45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>
              <a:lnSpc>
                <a:spcPct val="120000"/>
              </a:lnSpc>
              <a:spcBef>
                <a:spcPts val="5000"/>
              </a:spcBef>
              <a:defRPr sz="1800"/>
            </a:pP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cerqueiro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@</a:t>
            </a:r>
            <a:r>
              <a:rPr lang="gl-ES" sz="2100" dirty="0" err="1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gmail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.com  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www.</a:t>
            </a:r>
            <a:r>
              <a:rPr lang="gl-ES" sz="2100" dirty="0" smtClean="0">
                <a:solidFill>
                  <a:schemeClr val="accent2">
                    <a:lumMod val="5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danicerqueiro.eu</a:t>
            </a:r>
            <a:endParaRPr sz="2100" dirty="0">
              <a:solidFill>
                <a:schemeClr val="accent2">
                  <a:lumMod val="50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097" y="1046664"/>
            <a:ext cx="92077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s-ES" sz="4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B2B </a:t>
            </a:r>
            <a:r>
              <a:rPr lang="es-ES" sz="4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Business to Business</a:t>
            </a:r>
            <a:endParaRPr lang="es-ES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05147" y="4801820"/>
            <a:ext cx="4850723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Intercambio de negocios e </a:t>
            </a:r>
            <a:r>
              <a:rPr lang="es-ES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servizos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entre empresas.</a:t>
            </a:r>
          </a:p>
        </p:txBody>
      </p:sp>
      <p:pic>
        <p:nvPicPr>
          <p:cNvPr id="11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96" y="2796139"/>
            <a:ext cx="4616609" cy="502830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450423" y="8042284"/>
            <a:ext cx="419395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Filament2Print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https://filament2print.com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27856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1200</Words>
  <Application>Microsoft Office PowerPoint</Application>
  <PresentationFormat>Personalizado</PresentationFormat>
  <Paragraphs>186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4" baseType="lpstr">
      <vt:lpstr>Arial</vt:lpstr>
      <vt:lpstr>Calibri</vt:lpstr>
      <vt:lpstr>Helvetica</vt:lpstr>
      <vt:lpstr>Helvetica Light</vt:lpstr>
      <vt:lpstr>Lucida Grande</vt:lpstr>
      <vt:lpstr>Open Sans</vt:lpstr>
      <vt:lpstr>Open Sans Extrabold</vt:lpstr>
      <vt:lpstr>Open Sans Light</vt:lpstr>
      <vt:lpstr>Open Sans Semibold</vt:lpstr>
      <vt:lpstr>White</vt:lpstr>
      <vt:lpstr>Comercio Electrónico Orientado a Emprendemento   Dani Cerqueiro @danicerqueiro www.danicerqueiro.eu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Mix Digital Ideal  de una pyme primeriza  Daniel Cerqueiro Abertal Networks Seminario “Primera Exportación: Encontrar  al agente o importador adecuado”</dc:title>
  <cp:lastModifiedBy>Daniel Cerqueiro García</cp:lastModifiedBy>
  <cp:revision>125</cp:revision>
  <dcterms:modified xsi:type="dcterms:W3CDTF">2017-10-26T19:10:03Z</dcterms:modified>
</cp:coreProperties>
</file>