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Shape 4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Shape 5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Shape 5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Shape 5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Shape 5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Shape 6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Shape 6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Shape 6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Shape 6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Shape 6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Shape 6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Shape 6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Shape 6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Shape 6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Shape 7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Shape 7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Shape 7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44.jpg"/><Relationship Id="rId5" Type="http://schemas.openxmlformats.org/officeDocument/2006/relationships/image" Target="../media/image1.jpg"/><Relationship Id="rId6" Type="http://schemas.openxmlformats.org/officeDocument/2006/relationships/image" Target="../media/image3.jpg"/><Relationship Id="rId7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4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13.jpg"/><Relationship Id="rId7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12.jpg"/><Relationship Id="rId5" Type="http://schemas.openxmlformats.org/officeDocument/2006/relationships/image" Target="../media/image10.jpg"/><Relationship Id="rId6" Type="http://schemas.openxmlformats.org/officeDocument/2006/relationships/image" Target="../media/image8.jpg"/><Relationship Id="rId7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www.youtube.com/watch?v=x4-Xrx0McyQ" TargetMode="External"/><Relationship Id="rId4" Type="http://schemas.openxmlformats.org/officeDocument/2006/relationships/image" Target="../media/image1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www.youtube.com/watch?v=rIUwDlbfvB4" TargetMode="External"/><Relationship Id="rId4" Type="http://schemas.openxmlformats.org/officeDocument/2006/relationships/image" Target="../media/image1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youtube.com/watch?v=axhB0vWQPfs" TargetMode="External"/><Relationship Id="rId4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Relationship Id="rId4" Type="http://schemas.openxmlformats.org/officeDocument/2006/relationships/image" Target="../media/image10.jpg"/><Relationship Id="rId5" Type="http://schemas.openxmlformats.org/officeDocument/2006/relationships/image" Target="../media/image12.jpg"/><Relationship Id="rId6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23.png"/><Relationship Id="rId7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23.png"/><Relationship Id="rId7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27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jpg"/><Relationship Id="rId4" Type="http://schemas.openxmlformats.org/officeDocument/2006/relationships/image" Target="../media/image1.jpg"/><Relationship Id="rId5" Type="http://schemas.openxmlformats.org/officeDocument/2006/relationships/image" Target="../media/image3.jpg"/><Relationship Id="rId6" Type="http://schemas.openxmlformats.org/officeDocument/2006/relationships/image" Target="../media/image2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2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3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3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34.png"/><Relationship Id="rId7" Type="http://schemas.openxmlformats.org/officeDocument/2006/relationships/image" Target="../media/image4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www.youtube.com/watch?v=FLiON2jbpXs" TargetMode="External"/><Relationship Id="rId4" Type="http://schemas.openxmlformats.org/officeDocument/2006/relationships/image" Target="../media/image3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3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3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://www.youtube.com/watch?v=n3OCPZxS3L4" TargetMode="External"/><Relationship Id="rId4" Type="http://schemas.openxmlformats.org/officeDocument/2006/relationships/image" Target="../media/image3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://www.youtube.com/watch?v=bxpImPpD7xA" TargetMode="External"/><Relationship Id="rId4" Type="http://schemas.openxmlformats.org/officeDocument/2006/relationships/image" Target="../media/image37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9.png"/><Relationship Id="rId4" Type="http://schemas.openxmlformats.org/officeDocument/2006/relationships/image" Target="../media/image1.jpg"/><Relationship Id="rId5" Type="http://schemas.openxmlformats.org/officeDocument/2006/relationships/image" Target="../media/image3.jpg"/><Relationship Id="rId6" Type="http://schemas.openxmlformats.org/officeDocument/2006/relationships/image" Target="../media/image2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3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0.png"/><Relationship Id="rId4" Type="http://schemas.openxmlformats.org/officeDocument/2006/relationships/image" Target="../media/image1.jpg"/><Relationship Id="rId5" Type="http://schemas.openxmlformats.org/officeDocument/2006/relationships/image" Target="../media/image3.jpg"/><Relationship Id="rId6" Type="http://schemas.openxmlformats.org/officeDocument/2006/relationships/image" Target="../media/image2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11" Type="http://schemas.openxmlformats.org/officeDocument/2006/relationships/image" Target="../media/image14.png"/><Relationship Id="rId10" Type="http://schemas.openxmlformats.org/officeDocument/2006/relationships/image" Target="../media/image15.png"/><Relationship Id="rId9" Type="http://schemas.openxmlformats.org/officeDocument/2006/relationships/image" Target="../media/image19.jpg"/><Relationship Id="rId5" Type="http://schemas.openxmlformats.org/officeDocument/2006/relationships/image" Target="../media/image2.jpg"/><Relationship Id="rId6" Type="http://schemas.openxmlformats.org/officeDocument/2006/relationships/image" Target="../media/image41.jpg"/><Relationship Id="rId7" Type="http://schemas.openxmlformats.org/officeDocument/2006/relationships/image" Target="../media/image45.jpg"/><Relationship Id="rId8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0" y="744575"/>
            <a:ext cx="8520600" cy="693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</a:rPr>
              <a:t>Conducción autónoma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1309675"/>
            <a:ext cx="8520600" cy="792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</a:rPr>
              <a:t>Principios básicos </a:t>
            </a:r>
          </a:p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</a:rPr>
              <a:t>(e </a:t>
            </a:r>
            <a:r>
              <a:rPr lang="en-GB">
                <a:solidFill>
                  <a:srgbClr val="000000"/>
                </a:solidFill>
              </a:rPr>
              <a:t>implicaciones</a:t>
            </a:r>
            <a:r>
              <a:rPr lang="en-GB">
                <a:solidFill>
                  <a:srgbClr val="000000"/>
                </a:solidFill>
              </a:rPr>
              <a:t> para los talleres)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311700" y="2424150"/>
            <a:ext cx="8520600" cy="1377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434343"/>
                </a:solidFill>
              </a:rPr>
              <a:t>Álvaro Sauras</a:t>
            </a:r>
          </a:p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434343"/>
                </a:solidFill>
              </a:rPr>
              <a:t>Jefe técnico Autofácil - EVO España</a:t>
            </a:r>
          </a:p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434343"/>
                </a:solidFill>
              </a:rPr>
              <a:t>@AlvSauras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pic>
        <p:nvPicPr>
          <p:cNvPr descr="LIDER LOG (G).jpg" id="57" name="Shape 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4163075"/>
            <a:ext cx="38100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64" name="Shape 164"/>
          <p:cNvCxnSpPr/>
          <p:nvPr/>
        </p:nvCxnSpPr>
        <p:spPr>
          <a:xfrm flipH="1" rot="10800000">
            <a:off x="570250" y="3094550"/>
            <a:ext cx="82977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G0010703.JPG"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4"/>
            <a:ext cx="9143996" cy="514354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/>
          <p:nvPr/>
        </p:nvSpPr>
        <p:spPr>
          <a:xfrm>
            <a:off x="6339750" y="1831025"/>
            <a:ext cx="2228100" cy="29370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1800">
                <a:solidFill>
                  <a:srgbClr val="FFFFFF"/>
                </a:solidFill>
              </a:rPr>
              <a:t>“Me he comprado un coche autónomo”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b="1" lang="en-GB" sz="1800">
                <a:solidFill>
                  <a:srgbClr val="FFFFFF"/>
                </a:solidFill>
              </a:rPr>
              <a:t>“No me digas… </a:t>
            </a:r>
            <a:br>
              <a:rPr b="1" lang="en-GB" sz="1800">
                <a:solidFill>
                  <a:srgbClr val="FFFFFF"/>
                </a:solidFill>
              </a:rPr>
            </a:br>
            <a:r>
              <a:rPr b="1" lang="en-GB" sz="1800">
                <a:solidFill>
                  <a:srgbClr val="FFFFFF"/>
                </a:solidFill>
              </a:rPr>
              <a:t>¿Y qué tal te va?”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b="1" lang="en-GB" sz="1800">
                <a:solidFill>
                  <a:srgbClr val="FFFFFF"/>
                </a:solidFill>
              </a:rPr>
              <a:t>“FATAL. Hace una semana que no pasa por casa”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167" name="Shape 167"/>
          <p:cNvSpPr txBox="1"/>
          <p:nvPr>
            <p:ph idx="4294967295" type="ctrTitle"/>
          </p:nvPr>
        </p:nvSpPr>
        <p:spPr>
          <a:xfrm>
            <a:off x="548100" y="279875"/>
            <a:ext cx="8047800" cy="693300"/>
          </a:xfrm>
          <a:prstGeom prst="rect">
            <a:avLst/>
          </a:prstGeom>
          <a:solidFill>
            <a:srgbClr val="434343"/>
          </a:solidFill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>
                <a:solidFill>
                  <a:srgbClr val="FFFFFF"/>
                </a:solidFill>
              </a:rPr>
              <a:t>¿Qué es </a:t>
            </a:r>
            <a:r>
              <a:rPr b="1" lang="en-GB" u="sng">
                <a:solidFill>
                  <a:srgbClr val="FFFFFF"/>
                </a:solidFill>
              </a:rPr>
              <a:t>exáctamente</a:t>
            </a:r>
            <a:r>
              <a:rPr b="1" lang="en-GB">
                <a:solidFill>
                  <a:srgbClr val="FFFFFF"/>
                </a:solidFill>
              </a:rPr>
              <a:t> </a:t>
            </a:r>
            <a:r>
              <a:rPr lang="en-GB">
                <a:solidFill>
                  <a:srgbClr val="FFFFFF"/>
                </a:solidFill>
              </a:rPr>
              <a:t>la conducción autónoma?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b="10241" l="0" r="0" t="0"/>
          <a:stretch/>
        </p:blipFill>
        <p:spPr>
          <a:xfrm>
            <a:off x="5750175" y="3974399"/>
            <a:ext cx="1422550" cy="9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8775" y="165775"/>
            <a:ext cx="6456776" cy="4797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Shape 174"/>
          <p:cNvCxnSpPr/>
          <p:nvPr/>
        </p:nvCxnSpPr>
        <p:spPr>
          <a:xfrm rot="10800000">
            <a:off x="677325" y="-98125"/>
            <a:ext cx="0" cy="537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LIDER LOG (G).jpg" id="175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686675" y="3777400"/>
            <a:ext cx="2066325" cy="3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-545988" y="1802264"/>
            <a:ext cx="1652652" cy="3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7">
            <a:alphaModFix/>
          </a:blip>
          <a:srcRect b="16624" l="0" r="0" t="0"/>
          <a:stretch/>
        </p:blipFill>
        <p:spPr>
          <a:xfrm rot="-5400000">
            <a:off x="-95585" y="448700"/>
            <a:ext cx="823159" cy="30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>
            <p:ph idx="4294967295" type="ctrTitle"/>
          </p:nvPr>
        </p:nvSpPr>
        <p:spPr>
          <a:xfrm rot="-5400000">
            <a:off x="-268150" y="1938950"/>
            <a:ext cx="3707400" cy="1398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Los niveles de la conducción autónoma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84" name="Shape 184"/>
          <p:cNvCxnSpPr/>
          <p:nvPr/>
        </p:nvCxnSpPr>
        <p:spPr>
          <a:xfrm rot="10800000">
            <a:off x="677325" y="-98125"/>
            <a:ext cx="0" cy="537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LIDER LOG (G).jpg"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686675" y="3777400"/>
            <a:ext cx="2066325" cy="30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545988" y="1802264"/>
            <a:ext cx="1652652" cy="3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5">
            <a:alphaModFix/>
          </a:blip>
          <a:srcRect b="16624" l="0" r="0" t="0"/>
          <a:stretch/>
        </p:blipFill>
        <p:spPr>
          <a:xfrm rot="-5400000">
            <a:off x="-95585" y="448700"/>
            <a:ext cx="823159" cy="30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>
            <p:ph idx="4294967295" type="ctrTitle"/>
          </p:nvPr>
        </p:nvSpPr>
        <p:spPr>
          <a:xfrm rot="-5400000">
            <a:off x="-268150" y="1938950"/>
            <a:ext cx="3707400" cy="1398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Los niveles de la conducción autónoma</a:t>
            </a:r>
          </a:p>
        </p:txBody>
      </p:sp>
      <p:pic>
        <p:nvPicPr>
          <p:cNvPr id="189" name="Shape 1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2924" y="189375"/>
            <a:ext cx="6399451" cy="487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95" name="Shape 195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196" name="Shape 196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197" name="Shape 1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Shape 1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Shape 199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Shape 200"/>
          <p:cNvSpPr txBox="1"/>
          <p:nvPr>
            <p:ph idx="4294967295" type="ctrTitle"/>
          </p:nvPr>
        </p:nvSpPr>
        <p:spPr>
          <a:xfrm>
            <a:off x="1314600" y="659475"/>
            <a:ext cx="6514800" cy="345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</a:rPr>
              <a:t>La conducción, ya sea autónoma o manual, es un proceso muy sencillo. 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</a:rPr>
              <a:t>Basta con conducir: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 algn="ctr"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Siempre por lo negro</a:t>
            </a:r>
            <a:r>
              <a:rPr lang="en-GB">
                <a:solidFill>
                  <a:srgbClr val="000000"/>
                </a:solidFill>
              </a:rPr>
              <a:t>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-GB">
                <a:solidFill>
                  <a:srgbClr val="000000"/>
                </a:solidFill>
              </a:rPr>
              <a:t>y </a:t>
            </a:r>
          </a:p>
          <a:p>
            <a:pPr indent="-228600" lvl="0" marL="914400" rtl="0" algn="ctr"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Sin chocar contra nada</a:t>
            </a:r>
            <a:r>
              <a:rPr lang="en-GB">
                <a:solidFill>
                  <a:srgbClr val="000000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1870800" y="1668375"/>
            <a:ext cx="5402400" cy="3196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Automatizar la conducción requiere resolver una serie de problemas particulares que los ingenieros confinan en unos espacios conceptuales llamados </a:t>
            </a:r>
            <a:r>
              <a:rPr b="1" lang="en-GB" u="sng">
                <a:solidFill>
                  <a:srgbClr val="000000"/>
                </a:solidFill>
              </a:rPr>
              <a:t>capas</a:t>
            </a:r>
            <a:r>
              <a:rPr b="1" lang="en-GB">
                <a:solidFill>
                  <a:srgbClr val="000000"/>
                </a:solidFill>
              </a:rPr>
              <a:t>. 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Juntas, estas capas funcionan como un equipo para resolver el problema inicial: 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“un coche que conduce solo”.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07" name="Shape 207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208" name="Shape 208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209" name="Shape 20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Shape 2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Shape 211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2" name="Shape 212"/>
          <p:cNvSpPr txBox="1"/>
          <p:nvPr>
            <p:ph idx="4294967295" type="ctrTitle"/>
          </p:nvPr>
        </p:nvSpPr>
        <p:spPr>
          <a:xfrm>
            <a:off x="311700" y="286050"/>
            <a:ext cx="8520600" cy="11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Modelo conceptual de la conducción autónoma: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 sz="3000" u="sng">
                <a:solidFill>
                  <a:srgbClr val="000000"/>
                </a:solidFill>
              </a:rPr>
              <a:t>La teoría de capas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18" name="Shape 218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219" name="Shape 219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220" name="Shape 2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Shape 2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Shape 222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3" name="Shape 223"/>
          <p:cNvSpPr txBox="1"/>
          <p:nvPr>
            <p:ph idx="4294967295" type="ctrTitle"/>
          </p:nvPr>
        </p:nvSpPr>
        <p:spPr>
          <a:xfrm>
            <a:off x="311700" y="286050"/>
            <a:ext cx="8520600" cy="11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 u="sng">
                <a:solidFill>
                  <a:srgbClr val="000000"/>
                </a:solidFill>
              </a:rPr>
              <a:t>Existen cinco capas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29" name="Shape 229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230" name="Shape 230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231" name="Shape 2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Shape 2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Shape 233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4" name="Shape 234"/>
          <p:cNvSpPr txBox="1"/>
          <p:nvPr>
            <p:ph idx="4294967295" type="ctrTitle"/>
          </p:nvPr>
        </p:nvSpPr>
        <p:spPr>
          <a:xfrm>
            <a:off x="311700" y="286050"/>
            <a:ext cx="8520600" cy="110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 u="sng">
                <a:solidFill>
                  <a:srgbClr val="000000"/>
                </a:solidFill>
              </a:rPr>
              <a:t>Existen cinco capas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000" u="sng">
              <a:solidFill>
                <a:srgbClr val="000000"/>
              </a:solidFill>
            </a:endParaRPr>
          </a:p>
        </p:txBody>
      </p:sp>
      <p:sp>
        <p:nvSpPr>
          <p:cNvPr id="235" name="Shape 235"/>
          <p:cNvSpPr txBox="1"/>
          <p:nvPr>
            <p:ph idx="4294967295" type="ctrTitle"/>
          </p:nvPr>
        </p:nvSpPr>
        <p:spPr>
          <a:xfrm>
            <a:off x="3016200" y="1153825"/>
            <a:ext cx="3111600" cy="263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b="1" lang="en-GB">
                <a:solidFill>
                  <a:srgbClr val="000000"/>
                </a:solidFill>
              </a:rPr>
              <a:t>Localización.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b="1" lang="en-GB">
                <a:solidFill>
                  <a:srgbClr val="000000"/>
                </a:solidFill>
              </a:rPr>
              <a:t>Obstáculos.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b="1" lang="en-GB">
                <a:solidFill>
                  <a:srgbClr val="000000"/>
                </a:solidFill>
              </a:rPr>
              <a:t>Señalización.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b="1" lang="en-GB">
                <a:solidFill>
                  <a:srgbClr val="000000"/>
                </a:solidFill>
              </a:rPr>
              <a:t>Planificación.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AutoNum type="arabicPeriod"/>
            </a:pPr>
            <a:r>
              <a:rPr b="1" lang="en-GB">
                <a:solidFill>
                  <a:srgbClr val="000000"/>
                </a:solidFill>
              </a:rPr>
              <a:t>Ejecución.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41" name="Shape 241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242" name="Shape 242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243" name="Shape 2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Shape 2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Shape 245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Shape 246"/>
          <p:cNvSpPr txBox="1"/>
          <p:nvPr>
            <p:ph idx="4294967295" type="ctr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 algn="ctr">
              <a:spcBef>
                <a:spcPts val="0"/>
              </a:spcBef>
              <a:buClr>
                <a:srgbClr val="000000"/>
              </a:buClr>
              <a:buAutoNum type="arabicParenR"/>
            </a:pPr>
            <a:r>
              <a:rPr b="1" lang="en-GB">
                <a:solidFill>
                  <a:srgbClr val="000000"/>
                </a:solidFill>
              </a:rPr>
              <a:t>Capa de LOCALIZACIÓN</a:t>
            </a:r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1417450" y="1263150"/>
            <a:ext cx="6797400" cy="2942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Permite que el coche autónomo sea consciente de su ubicación con una exactitud de aprox 3 centímetros.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El GPS no funciona: ofrece una precisión aproximada de unos 30...  y sólo allí donde hay cobertura.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La capa de localización se basa en un mapa del mundo real que registra con precisión la posición exacta de numerosos elementos inmuebles, denominados </a:t>
            </a:r>
            <a:r>
              <a:rPr b="1" lang="en-GB" u="sng">
                <a:solidFill>
                  <a:srgbClr val="000000"/>
                </a:solidFill>
              </a:rPr>
              <a:t>hitos</a:t>
            </a:r>
            <a:r>
              <a:rPr b="1" lang="en-GB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48" name="Shape 248"/>
          <p:cNvSpPr txBox="1"/>
          <p:nvPr>
            <p:ph idx="4294967295" type="ctrTitle"/>
          </p:nvPr>
        </p:nvSpPr>
        <p:spPr>
          <a:xfrm rot="-5400000">
            <a:off x="-709887" y="2427600"/>
            <a:ext cx="3243000" cy="61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Teoría de CAPAS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54" name="Shape 254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255" name="Shape 255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256" name="Shape 2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Shape 2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Shape 258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Shape 259"/>
          <p:cNvSpPr txBox="1"/>
          <p:nvPr>
            <p:ph idx="1" type="body"/>
          </p:nvPr>
        </p:nvSpPr>
        <p:spPr>
          <a:xfrm>
            <a:off x="1711150" y="1188975"/>
            <a:ext cx="6330900" cy="3300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Con disponer de un mapa extremadamente preciso NO ES SUFICIENTE.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Hay que CORRELAR el mundo real percibido por los sensores con los datos de nuestro mapa.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La CORRELACIÓN relaciona los elementos físicos del mundo real como los hitos del mapa. 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El resultado es la EGO-LOCALIZACIÓN.</a:t>
            </a:r>
          </a:p>
        </p:txBody>
      </p:sp>
      <p:sp>
        <p:nvSpPr>
          <p:cNvPr id="260" name="Shape 260"/>
          <p:cNvSpPr txBox="1"/>
          <p:nvPr>
            <p:ph idx="4294967295" type="ctr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 algn="ctr">
              <a:spcBef>
                <a:spcPts val="0"/>
              </a:spcBef>
              <a:buClr>
                <a:srgbClr val="000000"/>
              </a:buClr>
              <a:buAutoNum type="arabicParenR"/>
            </a:pPr>
            <a:r>
              <a:rPr b="1" lang="en-GB">
                <a:solidFill>
                  <a:srgbClr val="000000"/>
                </a:solidFill>
              </a:rPr>
              <a:t>Capa de LOCALIZACIÓN</a:t>
            </a:r>
          </a:p>
        </p:txBody>
      </p:sp>
      <p:sp>
        <p:nvSpPr>
          <p:cNvPr id="261" name="Shape 261"/>
          <p:cNvSpPr txBox="1"/>
          <p:nvPr>
            <p:ph idx="4294967295" type="ctrTitle"/>
          </p:nvPr>
        </p:nvSpPr>
        <p:spPr>
          <a:xfrm rot="-5400000">
            <a:off x="-481287" y="2532375"/>
            <a:ext cx="3243000" cy="61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Teoría de CAPAS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67" name="Shape 267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268" name="Shape 268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269" name="Shape 2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Shape 2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Shape 271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2" name="Shape 272"/>
          <p:cNvPicPr preferRelativeResize="0"/>
          <p:nvPr/>
        </p:nvPicPr>
        <p:blipFill rotWithShape="1">
          <a:blip r:embed="rId6">
            <a:alphaModFix/>
          </a:blip>
          <a:srcRect b="0" l="0" r="0" t="2238"/>
          <a:stretch/>
        </p:blipFill>
        <p:spPr>
          <a:xfrm>
            <a:off x="437600" y="778050"/>
            <a:ext cx="2512374" cy="21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83688" y="858110"/>
            <a:ext cx="6748375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>
            <p:ph idx="4294967295" type="ctrTitle"/>
          </p:nvPr>
        </p:nvSpPr>
        <p:spPr>
          <a:xfrm>
            <a:off x="53475" y="2976575"/>
            <a:ext cx="2214300" cy="1398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Mercedes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S500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‘Bertha’</a:t>
            </a:r>
          </a:p>
        </p:txBody>
      </p:sp>
      <p:sp>
        <p:nvSpPr>
          <p:cNvPr id="275" name="Shape 275"/>
          <p:cNvSpPr txBox="1"/>
          <p:nvPr>
            <p:ph idx="4294967295" type="ctr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 algn="ctr">
              <a:spcBef>
                <a:spcPts val="0"/>
              </a:spcBef>
              <a:buClr>
                <a:srgbClr val="000000"/>
              </a:buClr>
              <a:buAutoNum type="arabicParenR"/>
            </a:pPr>
            <a:r>
              <a:rPr b="1" lang="en-GB">
                <a:solidFill>
                  <a:srgbClr val="000000"/>
                </a:solidFill>
              </a:rPr>
              <a:t>Capa de LOCALIZACIÓN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LIDER LOG (G).jpg"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445025"/>
            <a:ext cx="38100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v1.jpg"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1774" y="1152474"/>
            <a:ext cx="2690274" cy="16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1950" y="1152475"/>
            <a:ext cx="2690308" cy="16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21774" y="3176824"/>
            <a:ext cx="2690274" cy="169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1399" y="3143637"/>
            <a:ext cx="2522274" cy="1586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81" name="Shape 281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282" name="Shape 282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283" name="Shape 2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Shape 2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Shape 285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6" name="Shape 286"/>
          <p:cNvSpPr txBox="1"/>
          <p:nvPr>
            <p:ph idx="4294967295" type="ctrTitle"/>
          </p:nvPr>
        </p:nvSpPr>
        <p:spPr>
          <a:xfrm>
            <a:off x="311700" y="3622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2) Capa de OBSTÁCULOS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000" u="sng">
              <a:solidFill>
                <a:srgbClr val="000000"/>
              </a:solidFill>
            </a:endParaRPr>
          </a:p>
        </p:txBody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1711150" y="1073950"/>
            <a:ext cx="6657600" cy="3306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Se encarga de distinguir las zonas NO CONDUCIBLES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Se analiza el mundo percibido fotograma a fotograma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Se clasifican los obstáculos: fijos y móviles (peatones, bicis, motos, coches, camiones, alienígenas…)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Se analiza el movimiento de los obstáculos móviles, para que todo lo móvil quede etiquetado: clase de objeto, dirección y velocidad. 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Lo que no es obstáculo, ES CONDUCIBLE. </a:t>
            </a:r>
          </a:p>
        </p:txBody>
      </p:sp>
      <p:sp>
        <p:nvSpPr>
          <p:cNvPr id="288" name="Shape 288"/>
          <p:cNvSpPr txBox="1"/>
          <p:nvPr>
            <p:ph idx="4294967295" type="ctrTitle"/>
          </p:nvPr>
        </p:nvSpPr>
        <p:spPr>
          <a:xfrm rot="-5400000">
            <a:off x="-481287" y="2420500"/>
            <a:ext cx="3243000" cy="61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Teoría de CAPAS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294" name="Shape 294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295" name="Shape 295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296" name="Shape 29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Shape 2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Shape 298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9" name="Shape 299"/>
          <p:cNvSpPr txBox="1"/>
          <p:nvPr>
            <p:ph idx="4294967295" type="ctrTitle"/>
          </p:nvPr>
        </p:nvSpPr>
        <p:spPr>
          <a:xfrm>
            <a:off x="311700" y="3622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3) Capa de SEÑALIZACIÓN</a:t>
            </a:r>
          </a:p>
        </p:txBody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1711150" y="1210462"/>
            <a:ext cx="6657600" cy="3011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Consiste en comprobar que las señalización concuerda con la de nuestro plano detallado y la fase en la que se encuentran los semáforos.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También hay que ser capaces de detectar señalización de obras y, por supuesto, a los agentes de tráfico.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Ver los semáforos es muy difícil: un 25% de los semáforos están ocultos detrás de otros objetos.</a:t>
            </a:r>
          </a:p>
        </p:txBody>
      </p:sp>
      <p:sp>
        <p:nvSpPr>
          <p:cNvPr id="301" name="Shape 301"/>
          <p:cNvSpPr txBox="1"/>
          <p:nvPr>
            <p:ph idx="4294967295" type="ctrTitle"/>
          </p:nvPr>
        </p:nvSpPr>
        <p:spPr>
          <a:xfrm rot="-5400000">
            <a:off x="-481287" y="2409412"/>
            <a:ext cx="3243000" cy="61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Teoría de CAPAS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07" name="Shape 307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308" name="Shape 308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309" name="Shape 30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Shape 3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Shape 311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2" name="Shape 312"/>
          <p:cNvSpPr txBox="1"/>
          <p:nvPr>
            <p:ph idx="4294967295" type="ctrTitle"/>
          </p:nvPr>
        </p:nvSpPr>
        <p:spPr>
          <a:xfrm>
            <a:off x="311700" y="2860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4) Capa de PLANIFICACIÓN</a:t>
            </a:r>
          </a:p>
        </p:txBody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1711150" y="1304218"/>
            <a:ext cx="6657600" cy="2812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Se analizan todos los obstáculos móviles, y se trata de determinar sus intenciones más probables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Se analiza toda la señalización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Se analiza la dirección en la que queremos avanzar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 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Se DECIDE cual va a ser el siguiente movimiento</a:t>
            </a:r>
          </a:p>
        </p:txBody>
      </p:sp>
      <p:sp>
        <p:nvSpPr>
          <p:cNvPr id="314" name="Shape 314"/>
          <p:cNvSpPr txBox="1"/>
          <p:nvPr>
            <p:ph idx="4294967295" type="ctrTitle"/>
          </p:nvPr>
        </p:nvSpPr>
        <p:spPr>
          <a:xfrm rot="-5400000">
            <a:off x="-481287" y="2403868"/>
            <a:ext cx="3243000" cy="61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Teoría de CAPAS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20" name="Shape 320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321" name="Shape 321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322" name="Shape 3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Shape 3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Shape 324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5" name="Shape 325"/>
          <p:cNvSpPr txBox="1"/>
          <p:nvPr>
            <p:ph idx="4294967295" type="ctrTitle"/>
          </p:nvPr>
        </p:nvSpPr>
        <p:spPr>
          <a:xfrm>
            <a:off x="311700" y="209850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5) Capa de EJECUCIÓN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000" u="sng">
              <a:solidFill>
                <a:srgbClr val="000000"/>
              </a:solidFill>
            </a:endParaRPr>
          </a:p>
        </p:txBody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1711150" y="1079598"/>
            <a:ext cx="6657600" cy="31892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Se ocupa de EJECUTAR las decisiones de la capa de planificación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Convierte esas decisiones en ACCIONES sobre el acelerador, los frenos y la dirección.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00000"/>
                </a:solidFill>
              </a:rPr>
              <a:t>  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¡POR FIN NOS MOVEMOS!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b="1" lang="en-GB">
                <a:solidFill>
                  <a:srgbClr val="000000"/>
                </a:solidFill>
              </a:rPr>
              <a:t>La capa de ejecución es la más llamativa… pero es el aspecto más sencillo de la conducción autónoma. </a:t>
            </a:r>
          </a:p>
        </p:txBody>
      </p:sp>
      <p:sp>
        <p:nvSpPr>
          <p:cNvPr id="327" name="Shape 327"/>
          <p:cNvSpPr txBox="1"/>
          <p:nvPr>
            <p:ph idx="4294967295" type="ctrTitle"/>
          </p:nvPr>
        </p:nvSpPr>
        <p:spPr>
          <a:xfrm rot="-5400000">
            <a:off x="-481287" y="2367498"/>
            <a:ext cx="3243000" cy="61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Teoría de CAPAS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33" name="Shape 333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334" name="Shape 334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335" name="Shape 3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Shape 3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Shape 337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8" name="Shape 338"/>
          <p:cNvSpPr txBox="1"/>
          <p:nvPr>
            <p:ph idx="4294967295" type="ctrTitle"/>
          </p:nvPr>
        </p:nvSpPr>
        <p:spPr>
          <a:xfrm>
            <a:off x="311700" y="133650"/>
            <a:ext cx="8520600" cy="123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Una ‘demo’ de las capas 1, 4  y 5 en acción: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Robby</a:t>
            </a:r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6">
            <a:alphaModFix/>
          </a:blip>
          <a:srcRect b="11783" l="0" r="0" t="25137"/>
          <a:stretch/>
        </p:blipFill>
        <p:spPr>
          <a:xfrm>
            <a:off x="1385987" y="1447523"/>
            <a:ext cx="6372024" cy="267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 title="2017 06 26 18 42 00">
            <a:hlinkClick r:id="rId3"/>
          </p:cNvPr>
          <p:cNvSpPr/>
          <p:nvPr/>
        </p:nvSpPr>
        <p:spPr>
          <a:xfrm>
            <a:off x="-70787" y="-910350"/>
            <a:ext cx="9285574" cy="69642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50" name="Shape 350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351" name="Shape 351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352" name="Shape 3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Shape 35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Shape 354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5" name="Shape 355"/>
          <p:cNvSpPr txBox="1"/>
          <p:nvPr>
            <p:ph idx="4294967295" type="ctrTitle"/>
          </p:nvPr>
        </p:nvSpPr>
        <p:spPr>
          <a:xfrm>
            <a:off x="311700" y="133650"/>
            <a:ext cx="8520600" cy="123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L</a:t>
            </a:r>
            <a:r>
              <a:rPr b="1" lang="en-GB" sz="3000">
                <a:solidFill>
                  <a:srgbClr val="000000"/>
                </a:solidFill>
              </a:rPr>
              <a:t>as capas 1 y 2 en acción: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El Lexus RX450h de Google</a:t>
            </a:r>
          </a:p>
        </p:txBody>
      </p:sp>
      <p:pic>
        <p:nvPicPr>
          <p:cNvPr id="356" name="Shape 3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9746" y="1368750"/>
            <a:ext cx="5124507" cy="289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 title="googlecar1">
            <a:hlinkClick r:id="rId3"/>
          </p:cNvPr>
          <p:cNvSpPr/>
          <p:nvPr/>
        </p:nvSpPr>
        <p:spPr>
          <a:xfrm>
            <a:off x="845899" y="-451425"/>
            <a:ext cx="7452200" cy="558915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367" name="Shape 367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368" name="Shape 368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369" name="Shape 3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Shape 3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Shape 371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2" name="Shape 372"/>
          <p:cNvSpPr txBox="1"/>
          <p:nvPr>
            <p:ph idx="4294967295" type="ctrTitle"/>
          </p:nvPr>
        </p:nvSpPr>
        <p:spPr>
          <a:xfrm>
            <a:off x="311700" y="133650"/>
            <a:ext cx="8520600" cy="123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TODAS las capas e</a:t>
            </a:r>
            <a:r>
              <a:rPr b="1" lang="en-GB" sz="3000">
                <a:solidFill>
                  <a:srgbClr val="000000"/>
                </a:solidFill>
              </a:rPr>
              <a:t>n acción: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Google Waymo </a:t>
            </a:r>
          </a:p>
        </p:txBody>
      </p:sp>
      <p:pic>
        <p:nvPicPr>
          <p:cNvPr id="373" name="Shape 3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3305" y="1368750"/>
            <a:ext cx="5217389" cy="28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9" name="Shape 379" title="google 2">
            <a:hlinkClick r:id="rId3"/>
          </p:cNvPr>
          <p:cNvSpPr/>
          <p:nvPr/>
        </p:nvSpPr>
        <p:spPr>
          <a:xfrm>
            <a:off x="-76200" y="-1801425"/>
            <a:ext cx="9296400" cy="69723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b="0" l="0" r="49967" t="0"/>
          <a:stretch/>
        </p:blipFill>
        <p:spPr>
          <a:xfrm>
            <a:off x="3493482" y="1533487"/>
            <a:ext cx="2157050" cy="271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4">
            <a:alphaModFix/>
          </a:blip>
          <a:srcRect b="0" l="49967" r="0" t="0"/>
          <a:stretch/>
        </p:blipFill>
        <p:spPr>
          <a:xfrm>
            <a:off x="1069446" y="1533520"/>
            <a:ext cx="2157050" cy="27111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v1.jpg" id="75" name="Shape 75"/>
          <p:cNvPicPr preferRelativeResize="0"/>
          <p:nvPr/>
        </p:nvPicPr>
        <p:blipFill rotWithShape="1">
          <a:blip r:embed="rId5">
            <a:alphaModFix/>
          </a:blip>
          <a:srcRect b="0" l="0" r="49967" t="0"/>
          <a:stretch/>
        </p:blipFill>
        <p:spPr>
          <a:xfrm>
            <a:off x="5917499" y="1533507"/>
            <a:ext cx="2157050" cy="27112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DER LOG (G).jpg" id="76" name="Shape 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7000" y="497925"/>
            <a:ext cx="38100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 txBox="1"/>
          <p:nvPr>
            <p:ph type="title"/>
          </p:nvPr>
        </p:nvSpPr>
        <p:spPr>
          <a:xfrm>
            <a:off x="311700" y="140225"/>
            <a:ext cx="8520600" cy="105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Para que la conducción autónoma sea una realidad es necesario que sea...</a:t>
            </a:r>
          </a:p>
        </p:txBody>
      </p:sp>
      <p:grpSp>
        <p:nvGrpSpPr>
          <p:cNvPr id="386" name="Shape 386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387" name="Shape 387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388" name="Shape 38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Shape 38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Shape 390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 txBox="1"/>
          <p:nvPr>
            <p:ph type="title"/>
          </p:nvPr>
        </p:nvSpPr>
        <p:spPr>
          <a:xfrm>
            <a:off x="311700" y="140225"/>
            <a:ext cx="8520600" cy="105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Para que la conducción autónoma sea una realidad es necesario que sea...</a:t>
            </a:r>
          </a:p>
        </p:txBody>
      </p:sp>
      <p:grpSp>
        <p:nvGrpSpPr>
          <p:cNvPr id="397" name="Shape 397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398" name="Shape 398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399" name="Shape 3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Shape 40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Shape 401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" name="Shape 402"/>
          <p:cNvSpPr txBox="1"/>
          <p:nvPr>
            <p:ph idx="4294967295" type="ctrTitle"/>
          </p:nvPr>
        </p:nvSpPr>
        <p:spPr>
          <a:xfrm>
            <a:off x="2434200" y="1499625"/>
            <a:ext cx="4275600" cy="239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715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5400">
                <a:solidFill>
                  <a:srgbClr val="000000"/>
                </a:solidFill>
              </a:rPr>
              <a:t>Fiable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b="1" sz="5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 txBox="1"/>
          <p:nvPr>
            <p:ph type="title"/>
          </p:nvPr>
        </p:nvSpPr>
        <p:spPr>
          <a:xfrm>
            <a:off x="311700" y="140225"/>
            <a:ext cx="8520600" cy="105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Para que la conducción autónoma sea una realidad es necesario que sea...</a:t>
            </a:r>
          </a:p>
        </p:txBody>
      </p:sp>
      <p:grpSp>
        <p:nvGrpSpPr>
          <p:cNvPr id="409" name="Shape 409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410" name="Shape 410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411" name="Shape 4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Shape 4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Shape 413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Shape 414"/>
          <p:cNvSpPr txBox="1"/>
          <p:nvPr>
            <p:ph idx="4294967295" type="ctrTitle"/>
          </p:nvPr>
        </p:nvSpPr>
        <p:spPr>
          <a:xfrm>
            <a:off x="2434200" y="1499625"/>
            <a:ext cx="4275600" cy="239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715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5400">
                <a:solidFill>
                  <a:srgbClr val="000000"/>
                </a:solidFill>
              </a:rPr>
              <a:t>Fiable</a:t>
            </a:r>
          </a:p>
          <a:p>
            <a:pPr indent="-5715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5400">
                <a:solidFill>
                  <a:srgbClr val="000000"/>
                </a:solidFill>
              </a:rPr>
              <a:t>Asequible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>
            <p:ph type="title"/>
          </p:nvPr>
        </p:nvSpPr>
        <p:spPr>
          <a:xfrm>
            <a:off x="311700" y="140225"/>
            <a:ext cx="8520600" cy="105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Sabemos que tenemos que resolver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CINCO PROBLEMAS</a:t>
            </a:r>
          </a:p>
        </p:txBody>
      </p:sp>
      <p:sp>
        <p:nvSpPr>
          <p:cNvPr id="420" name="Shape 420"/>
          <p:cNvSpPr txBox="1"/>
          <p:nvPr>
            <p:ph idx="4294967295" type="ctrTitle"/>
          </p:nvPr>
        </p:nvSpPr>
        <p:spPr>
          <a:xfrm>
            <a:off x="2142950" y="1306225"/>
            <a:ext cx="4985400" cy="263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EGO - Localización.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Detección de obstáculos.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Lectura de señales.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Planificación.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Ejecución.</a:t>
            </a:r>
          </a:p>
        </p:txBody>
      </p:sp>
      <p:grpSp>
        <p:nvGrpSpPr>
          <p:cNvPr id="421" name="Shape 421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422" name="Shape 422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423" name="Shape 4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Shape 4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Shape 425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>
            <p:ph type="title"/>
          </p:nvPr>
        </p:nvSpPr>
        <p:spPr>
          <a:xfrm>
            <a:off x="311700" y="140225"/>
            <a:ext cx="8520600" cy="105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DOS se pueden resolver con la tecnología que se monta en los coches actuales:</a:t>
            </a:r>
          </a:p>
        </p:txBody>
      </p:sp>
      <p:sp>
        <p:nvSpPr>
          <p:cNvPr id="431" name="Shape 431"/>
          <p:cNvSpPr txBox="1"/>
          <p:nvPr>
            <p:ph idx="4294967295" type="ctrTitle"/>
          </p:nvPr>
        </p:nvSpPr>
        <p:spPr>
          <a:xfrm>
            <a:off x="2142950" y="1306225"/>
            <a:ext cx="4943100" cy="263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EGO - Localización.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Detección de obstáculos.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Lectura de señales 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Planificación.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Ejecución.</a:t>
            </a:r>
          </a:p>
        </p:txBody>
      </p:sp>
      <p:grpSp>
        <p:nvGrpSpPr>
          <p:cNvPr id="432" name="Shape 432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433" name="Shape 433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434" name="Shape 4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Shape 4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Shape 436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7" name="Shape 4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6499" y="3977337"/>
            <a:ext cx="436049" cy="43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4299" y="3350837"/>
            <a:ext cx="436049" cy="43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type="title"/>
          </p:nvPr>
        </p:nvSpPr>
        <p:spPr>
          <a:xfrm>
            <a:off x="311700" y="140225"/>
            <a:ext cx="8520600" cy="105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Pero OTROS TRES no se pueden resolver con la tecnología actual:</a:t>
            </a:r>
          </a:p>
        </p:txBody>
      </p:sp>
      <p:sp>
        <p:nvSpPr>
          <p:cNvPr id="444" name="Shape 444"/>
          <p:cNvSpPr txBox="1"/>
          <p:nvPr>
            <p:ph idx="4294967295" type="ctrTitle"/>
          </p:nvPr>
        </p:nvSpPr>
        <p:spPr>
          <a:xfrm>
            <a:off x="2142950" y="1306225"/>
            <a:ext cx="5070000" cy="263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EGO - Localización.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Detección de obstáculos.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Lectura de señales.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Planificación.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Ejecución.</a:t>
            </a:r>
          </a:p>
        </p:txBody>
      </p:sp>
      <p:grpSp>
        <p:nvGrpSpPr>
          <p:cNvPr id="445" name="Shape 445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446" name="Shape 446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447" name="Shape 4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Shape 4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Shape 449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0" name="Shape 4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0299" y="3937237"/>
            <a:ext cx="436049" cy="43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4299" y="3350837"/>
            <a:ext cx="436049" cy="43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8375" y="2654224"/>
            <a:ext cx="436049" cy="4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9650" y="1997924"/>
            <a:ext cx="436049" cy="4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4725" y="1399374"/>
            <a:ext cx="436049" cy="43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/>
          <p:nvPr>
            <p:ph idx="4294967295" type="ctrTitle"/>
          </p:nvPr>
        </p:nvSpPr>
        <p:spPr>
          <a:xfrm>
            <a:off x="2142950" y="1306225"/>
            <a:ext cx="5103600" cy="263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EGO - Localización.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Detección de obstáculos.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Lectura de señales.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Planificación.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Char char="●"/>
            </a:pPr>
            <a:r>
              <a:rPr b="1" lang="en-GB">
                <a:solidFill>
                  <a:srgbClr val="000000"/>
                </a:solidFill>
              </a:rPr>
              <a:t>Ejecución.</a:t>
            </a:r>
          </a:p>
        </p:txBody>
      </p:sp>
      <p:grpSp>
        <p:nvGrpSpPr>
          <p:cNvPr id="460" name="Shape 460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461" name="Shape 461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462" name="Shape 4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Shape 4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Shape 464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5" name="Shape 4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6724" y="3937237"/>
            <a:ext cx="436049" cy="43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4299" y="3350837"/>
            <a:ext cx="436049" cy="43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68375" y="2654224"/>
            <a:ext cx="436049" cy="4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9650" y="1997962"/>
            <a:ext cx="436049" cy="4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4725" y="1399374"/>
            <a:ext cx="436049" cy="43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Shape 470"/>
          <p:cNvSpPr/>
          <p:nvPr/>
        </p:nvSpPr>
        <p:spPr>
          <a:xfrm>
            <a:off x="1363600" y="1470400"/>
            <a:ext cx="1051500" cy="1615800"/>
          </a:xfrm>
          <a:prstGeom prst="leftBrace">
            <a:avLst>
              <a:gd fmla="val 8333" name="adj1"/>
              <a:gd fmla="val 50193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1" name="Shape 471"/>
          <p:cNvSpPr txBox="1"/>
          <p:nvPr>
            <p:ph idx="4294967295" type="ctrTitle"/>
          </p:nvPr>
        </p:nvSpPr>
        <p:spPr>
          <a:xfrm rot="-5400000">
            <a:off x="-245000" y="1754712"/>
            <a:ext cx="2214300" cy="100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Sensores caros</a:t>
            </a:r>
          </a:p>
        </p:txBody>
      </p:sp>
      <p:sp>
        <p:nvSpPr>
          <p:cNvPr id="472" name="Shape 472"/>
          <p:cNvSpPr txBox="1"/>
          <p:nvPr>
            <p:ph type="title"/>
          </p:nvPr>
        </p:nvSpPr>
        <p:spPr>
          <a:xfrm>
            <a:off x="311700" y="140225"/>
            <a:ext cx="8520600" cy="105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Pero OTROS TRES no se pueden resolver con la tecnología actual: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8" name="Shape 478"/>
          <p:cNvSpPr txBox="1"/>
          <p:nvPr>
            <p:ph idx="4294967295" type="ctrTitle"/>
          </p:nvPr>
        </p:nvSpPr>
        <p:spPr>
          <a:xfrm>
            <a:off x="606000" y="229925"/>
            <a:ext cx="79320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Sensores para </a:t>
            </a:r>
            <a:r>
              <a:rPr b="1" lang="en-GB">
                <a:solidFill>
                  <a:srgbClr val="000000"/>
                </a:solidFill>
              </a:rPr>
              <a:t>percibir el entorno</a:t>
            </a:r>
          </a:p>
        </p:txBody>
      </p:sp>
      <p:grpSp>
        <p:nvGrpSpPr>
          <p:cNvPr id="479" name="Shape 479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480" name="Shape 480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481" name="Shape 48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Shape 48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Shape 483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4" name="Shape 484"/>
          <p:cNvSpPr txBox="1"/>
          <p:nvPr>
            <p:ph idx="4294967295" type="ctrTitle"/>
          </p:nvPr>
        </p:nvSpPr>
        <p:spPr>
          <a:xfrm>
            <a:off x="2946150" y="1076275"/>
            <a:ext cx="3251700" cy="319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 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 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t/>
            </a:r>
            <a:endParaRPr b="1" sz="4800">
              <a:solidFill>
                <a:srgbClr val="000000"/>
              </a:solidFill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rgbClr val="000000"/>
              </a:solidFill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0" name="Shape 490"/>
          <p:cNvSpPr txBox="1"/>
          <p:nvPr>
            <p:ph idx="4294967295" type="ctrTitle"/>
          </p:nvPr>
        </p:nvSpPr>
        <p:spPr>
          <a:xfrm>
            <a:off x="606000" y="229925"/>
            <a:ext cx="79320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Sensores para percibir el entorno</a:t>
            </a:r>
          </a:p>
        </p:txBody>
      </p:sp>
      <p:grpSp>
        <p:nvGrpSpPr>
          <p:cNvPr id="491" name="Shape 491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492" name="Shape 492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493" name="Shape 49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Shape 49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Shape 495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6" name="Shape 496"/>
          <p:cNvSpPr txBox="1"/>
          <p:nvPr>
            <p:ph idx="4294967295" type="ctrTitle"/>
          </p:nvPr>
        </p:nvSpPr>
        <p:spPr>
          <a:xfrm>
            <a:off x="2946150" y="1076275"/>
            <a:ext cx="3251700" cy="319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Radares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 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t/>
            </a:r>
            <a:endParaRPr b="1" sz="4800">
              <a:solidFill>
                <a:srgbClr val="000000"/>
              </a:solidFill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rgbClr val="000000"/>
              </a:solidFill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t/>
            </a:r>
            <a:endParaRPr b="1" sz="4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 txBox="1"/>
          <p:nvPr>
            <p:ph idx="4294967295" type="ctrTitle"/>
          </p:nvPr>
        </p:nvSpPr>
        <p:spPr>
          <a:xfrm>
            <a:off x="606000" y="229925"/>
            <a:ext cx="79320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Sensores para percibir el entorno</a:t>
            </a:r>
          </a:p>
        </p:txBody>
      </p:sp>
      <p:grpSp>
        <p:nvGrpSpPr>
          <p:cNvPr id="503" name="Shape 503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504" name="Shape 504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505" name="Shape 50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Shape 50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Shape 507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8" name="Shape 508"/>
          <p:cNvSpPr txBox="1"/>
          <p:nvPr>
            <p:ph idx="4294967295" type="ctrTitle"/>
          </p:nvPr>
        </p:nvSpPr>
        <p:spPr>
          <a:xfrm>
            <a:off x="2946150" y="1076275"/>
            <a:ext cx="3251700" cy="319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Radares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Cámaras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t/>
            </a:r>
            <a:endParaRPr b="1" sz="4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1915800" y="1000075"/>
            <a:ext cx="5312400" cy="2628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2400">
                <a:solidFill>
                  <a:srgbClr val="000000"/>
                </a:solidFill>
              </a:rPr>
              <a:t>Un poco de historia.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2400">
                <a:solidFill>
                  <a:srgbClr val="000000"/>
                </a:solidFill>
              </a:rPr>
              <a:t>Niveles de conducción autónoma.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2400">
                <a:solidFill>
                  <a:srgbClr val="000000"/>
                </a:solidFill>
              </a:rPr>
              <a:t>Modelo conceptual de conducción autónoma.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2400">
                <a:solidFill>
                  <a:srgbClr val="000000"/>
                </a:solidFill>
              </a:rPr>
              <a:t>La percepción: tipos de sensores.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2400">
                <a:solidFill>
                  <a:srgbClr val="000000"/>
                </a:solidFill>
              </a:rPr>
              <a:t>La importancia de la calibración.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2400">
                <a:solidFill>
                  <a:srgbClr val="000000"/>
                </a:solidFill>
              </a:rPr>
              <a:t>Preguntas (tal vez con respuesta).</a:t>
            </a:r>
          </a:p>
        </p:txBody>
      </p:sp>
      <p:sp>
        <p:nvSpPr>
          <p:cNvPr id="83" name="Shape 83"/>
          <p:cNvSpPr txBox="1"/>
          <p:nvPr>
            <p:ph idx="4294967295" type="ctrTitle"/>
          </p:nvPr>
        </p:nvSpPr>
        <p:spPr>
          <a:xfrm>
            <a:off x="311700" y="218750"/>
            <a:ext cx="8520600" cy="69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Conducción autónoma</a:t>
            </a:r>
          </a:p>
        </p:txBody>
      </p:sp>
      <p:grpSp>
        <p:nvGrpSpPr>
          <p:cNvPr id="84" name="Shape 84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85" name="Shape 85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86" name="Shape 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Shape 8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Shape 88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4" name="Shape 514"/>
          <p:cNvSpPr txBox="1"/>
          <p:nvPr>
            <p:ph idx="4294967295" type="ctrTitle"/>
          </p:nvPr>
        </p:nvSpPr>
        <p:spPr>
          <a:xfrm>
            <a:off x="606000" y="229925"/>
            <a:ext cx="79320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Sensores para percibir el entorno</a:t>
            </a:r>
          </a:p>
        </p:txBody>
      </p:sp>
      <p:grpSp>
        <p:nvGrpSpPr>
          <p:cNvPr id="515" name="Shape 515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516" name="Shape 516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517" name="Shape 5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Shape 5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Shape 519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0" name="Shape 520"/>
          <p:cNvSpPr txBox="1"/>
          <p:nvPr>
            <p:ph idx="4294967295" type="ctrTitle"/>
          </p:nvPr>
        </p:nvSpPr>
        <p:spPr>
          <a:xfrm>
            <a:off x="2946150" y="1076275"/>
            <a:ext cx="3251700" cy="319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Radares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Cámaras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LIDAR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" name="Shape 526"/>
          <p:cNvSpPr txBox="1"/>
          <p:nvPr>
            <p:ph idx="4294967295" type="ctrTitle"/>
          </p:nvPr>
        </p:nvSpPr>
        <p:spPr>
          <a:xfrm>
            <a:off x="606000" y="229925"/>
            <a:ext cx="79320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Sensores para percibir el entorno</a:t>
            </a:r>
          </a:p>
        </p:txBody>
      </p:sp>
      <p:grpSp>
        <p:nvGrpSpPr>
          <p:cNvPr id="527" name="Shape 527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528" name="Shape 528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529" name="Shape 5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Shape 5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Shape 531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2" name="Shape 532"/>
          <p:cNvSpPr txBox="1"/>
          <p:nvPr>
            <p:ph idx="4294967295" type="ctrTitle"/>
          </p:nvPr>
        </p:nvSpPr>
        <p:spPr>
          <a:xfrm>
            <a:off x="2946150" y="1076275"/>
            <a:ext cx="3251700" cy="3196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Radares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Cámaras</a:t>
            </a:r>
          </a:p>
          <a:p>
            <a:pPr indent="-5334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4800">
                <a:solidFill>
                  <a:srgbClr val="000000"/>
                </a:solidFill>
              </a:rPr>
              <a:t>LIDAR</a:t>
            </a:r>
          </a:p>
        </p:txBody>
      </p:sp>
      <p:sp>
        <p:nvSpPr>
          <p:cNvPr id="533" name="Shape 533"/>
          <p:cNvSpPr/>
          <p:nvPr/>
        </p:nvSpPr>
        <p:spPr>
          <a:xfrm>
            <a:off x="2275650" y="1359575"/>
            <a:ext cx="1051500" cy="2643899"/>
          </a:xfrm>
          <a:prstGeom prst="leftBrace">
            <a:avLst>
              <a:gd fmla="val 8333" name="adj1"/>
              <a:gd fmla="val 50193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" name="Shape 534"/>
          <p:cNvSpPr txBox="1"/>
          <p:nvPr>
            <p:ph idx="4294967295" type="ctrTitle"/>
          </p:nvPr>
        </p:nvSpPr>
        <p:spPr>
          <a:xfrm rot="-5400000">
            <a:off x="-643600" y="2146499"/>
            <a:ext cx="3146100" cy="100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Al menos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 u="sng">
                <a:solidFill>
                  <a:srgbClr val="000000"/>
                </a:solidFill>
              </a:rPr>
              <a:t>2 de 3</a:t>
            </a:r>
            <a:r>
              <a:rPr b="1" lang="en-GB">
                <a:solidFill>
                  <a:srgbClr val="000000"/>
                </a:solidFill>
              </a:rPr>
              <a:t>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por REDUNDANCIA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40" name="Shape 540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541" name="Shape 541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542" name="Shape 5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Shape 5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Shape 544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5" name="Shape 545"/>
          <p:cNvSpPr txBox="1"/>
          <p:nvPr>
            <p:ph idx="4294967295" type="ctrTitle"/>
          </p:nvPr>
        </p:nvSpPr>
        <p:spPr>
          <a:xfrm>
            <a:off x="311700" y="729062"/>
            <a:ext cx="21558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600">
                <a:solidFill>
                  <a:srgbClr val="000000"/>
                </a:solidFill>
              </a:rPr>
              <a:t>Radares</a:t>
            </a:r>
          </a:p>
        </p:txBody>
      </p:sp>
      <p:pic>
        <p:nvPicPr>
          <p:cNvPr id="546" name="Shape 546"/>
          <p:cNvPicPr preferRelativeResize="0"/>
          <p:nvPr/>
        </p:nvPicPr>
        <p:blipFill rotWithShape="1">
          <a:blip r:embed="rId6">
            <a:alphaModFix/>
          </a:blip>
          <a:srcRect b="12236" l="4328" r="49919" t="15571"/>
          <a:stretch/>
        </p:blipFill>
        <p:spPr>
          <a:xfrm>
            <a:off x="376876" y="1393762"/>
            <a:ext cx="2025447" cy="2396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 txBox="1"/>
          <p:nvPr>
            <p:ph idx="4294967295" type="ctrTitle"/>
          </p:nvPr>
        </p:nvSpPr>
        <p:spPr>
          <a:xfrm>
            <a:off x="2918350" y="906675"/>
            <a:ext cx="5913900" cy="2631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400">
                <a:solidFill>
                  <a:srgbClr val="000000"/>
                </a:solidFill>
              </a:rPr>
              <a:t>Son caros… aunque se van a abaratar en un futuro próximo.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-GB" sz="2400">
                <a:solidFill>
                  <a:srgbClr val="000000"/>
                </a:solidFill>
              </a:rPr>
              <a:t> 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400">
                <a:solidFill>
                  <a:srgbClr val="000000"/>
                </a:solidFill>
              </a:rPr>
              <a:t>No lo ven todo, y ven de una forma </a:t>
            </a:r>
            <a:r>
              <a:rPr b="1" lang="en-GB" sz="2400" u="sng">
                <a:solidFill>
                  <a:srgbClr val="000000"/>
                </a:solidFill>
              </a:rPr>
              <a:t>‘extremadamente peculiar’</a:t>
            </a:r>
            <a:r>
              <a:rPr b="1" lang="en-GB" sz="2400">
                <a:solidFill>
                  <a:srgbClr val="000000"/>
                </a:solidFill>
              </a:rPr>
              <a:t>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2400" u="sng">
              <a:solidFill>
                <a:srgbClr val="000000"/>
              </a:solidFill>
            </a:endParaRP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400">
                <a:solidFill>
                  <a:srgbClr val="000000"/>
                </a:solidFill>
              </a:rPr>
              <a:t>Bosch está realizando un mapa de radar para resolver la localización.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3" name="Shape 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875" y="372074"/>
            <a:ext cx="6326248" cy="435242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Shape 554"/>
          <p:cNvSpPr txBox="1"/>
          <p:nvPr>
            <p:ph idx="4294967295" type="ctrTitle"/>
          </p:nvPr>
        </p:nvSpPr>
        <p:spPr>
          <a:xfrm>
            <a:off x="1495200" y="100325"/>
            <a:ext cx="61536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400">
                <a:solidFill>
                  <a:srgbClr val="000000"/>
                </a:solidFill>
              </a:rPr>
              <a:t>Radares: v</a:t>
            </a:r>
            <a:r>
              <a:rPr b="1" lang="en-GB" sz="2400">
                <a:solidFill>
                  <a:srgbClr val="000000"/>
                </a:solidFill>
              </a:rPr>
              <a:t>en de forma </a:t>
            </a:r>
            <a:r>
              <a:rPr b="1" lang="en-GB" sz="2400" u="sng">
                <a:solidFill>
                  <a:srgbClr val="000000"/>
                </a:solidFill>
              </a:rPr>
              <a:t>‘muy peculiar’</a:t>
            </a:r>
          </a:p>
        </p:txBody>
      </p:sp>
      <p:grpSp>
        <p:nvGrpSpPr>
          <p:cNvPr id="555" name="Shape 555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556" name="Shape 556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557" name="Shape 5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Shape 5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Shape 559"/>
            <p:cNvPicPr preferRelativeResize="0"/>
            <p:nvPr/>
          </p:nvPicPr>
          <p:blipFill rotWithShape="1">
            <a:blip r:embed="rId6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5" name="Shape 565"/>
          <p:cNvSpPr txBox="1"/>
          <p:nvPr>
            <p:ph idx="4294967295" type="ctrTitle"/>
          </p:nvPr>
        </p:nvSpPr>
        <p:spPr>
          <a:xfrm>
            <a:off x="1495200" y="100325"/>
            <a:ext cx="61536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400">
                <a:solidFill>
                  <a:srgbClr val="000000"/>
                </a:solidFill>
              </a:rPr>
              <a:t>Radares: ven de forma </a:t>
            </a:r>
            <a:r>
              <a:rPr b="1" lang="en-GB" sz="2400" u="sng">
                <a:solidFill>
                  <a:srgbClr val="000000"/>
                </a:solidFill>
              </a:rPr>
              <a:t>‘muy peculiar’</a:t>
            </a:r>
          </a:p>
        </p:txBody>
      </p:sp>
      <p:grpSp>
        <p:nvGrpSpPr>
          <p:cNvPr id="566" name="Shape 566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567" name="Shape 567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568" name="Shape 5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9" name="Shape 5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0" name="Shape 570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1" name="Shape 5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8066" y="636724"/>
            <a:ext cx="7107866" cy="378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77" name="Shape 577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578" name="Shape 578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579" name="Shape 57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Shape 5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Shape 581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2" name="Shape 582"/>
          <p:cNvSpPr txBox="1"/>
          <p:nvPr>
            <p:ph idx="4294967295" type="ctrTitle"/>
          </p:nvPr>
        </p:nvSpPr>
        <p:spPr>
          <a:xfrm>
            <a:off x="311700" y="424262"/>
            <a:ext cx="21558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600">
                <a:solidFill>
                  <a:srgbClr val="000000"/>
                </a:solidFill>
              </a:rPr>
              <a:t>Cámaras</a:t>
            </a:r>
          </a:p>
        </p:txBody>
      </p:sp>
      <p:sp>
        <p:nvSpPr>
          <p:cNvPr id="583" name="Shape 583"/>
          <p:cNvSpPr txBox="1"/>
          <p:nvPr>
            <p:ph idx="4294967295" type="ctrTitle"/>
          </p:nvPr>
        </p:nvSpPr>
        <p:spPr>
          <a:xfrm>
            <a:off x="4068300" y="881475"/>
            <a:ext cx="4687800" cy="300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000">
                <a:solidFill>
                  <a:srgbClr val="000000"/>
                </a:solidFill>
              </a:rPr>
              <a:t>Son baratas… aunque requieren inteligencia artificial para ‘ver’.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000">
                <a:solidFill>
                  <a:srgbClr val="000000"/>
                </a:solidFill>
              </a:rPr>
              <a:t>No son infalibles: dependen de factores como la luz ambiental.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-GB" sz="2000">
                <a:solidFill>
                  <a:srgbClr val="000000"/>
                </a:solidFill>
              </a:rPr>
              <a:t> 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000">
                <a:solidFill>
                  <a:srgbClr val="000000"/>
                </a:solidFill>
              </a:rPr>
              <a:t>Tesla insiste en que es posible resolver el problema… ¡usando ocho cámaras de HD!</a:t>
            </a:r>
          </a:p>
        </p:txBody>
      </p:sp>
      <p:pic>
        <p:nvPicPr>
          <p:cNvPr id="584" name="Shape 584"/>
          <p:cNvPicPr preferRelativeResize="0"/>
          <p:nvPr/>
        </p:nvPicPr>
        <p:blipFill rotWithShape="1">
          <a:blip r:embed="rId6">
            <a:alphaModFix/>
          </a:blip>
          <a:srcRect b="46991" l="9534" r="60285" t="24026"/>
          <a:stretch/>
        </p:blipFill>
        <p:spPr>
          <a:xfrm>
            <a:off x="372984" y="1163050"/>
            <a:ext cx="3467325" cy="240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90" name="Shape 590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591" name="Shape 591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592" name="Shape 5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3" name="Shape 59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Shape 594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5" name="Shape 595"/>
          <p:cNvSpPr txBox="1"/>
          <p:nvPr>
            <p:ph idx="4294967295" type="ctrTitle"/>
          </p:nvPr>
        </p:nvSpPr>
        <p:spPr>
          <a:xfrm>
            <a:off x="311700" y="133650"/>
            <a:ext cx="8520600" cy="123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U</a:t>
            </a:r>
            <a:r>
              <a:rPr b="1" lang="en-GB" sz="3000">
                <a:solidFill>
                  <a:srgbClr val="000000"/>
                </a:solidFill>
              </a:rPr>
              <a:t>na ‘demo’ usando sólo cámaras: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Tesla Autopilot 2.0</a:t>
            </a:r>
          </a:p>
        </p:txBody>
      </p:sp>
      <p:pic>
        <p:nvPicPr>
          <p:cNvPr id="596" name="Shape 596"/>
          <p:cNvPicPr preferRelativeResize="0"/>
          <p:nvPr/>
        </p:nvPicPr>
        <p:blipFill rotWithShape="1">
          <a:blip r:embed="rId6">
            <a:alphaModFix/>
          </a:blip>
          <a:srcRect b="3889" l="4370" r="0" t="32667"/>
          <a:stretch/>
        </p:blipFill>
        <p:spPr>
          <a:xfrm>
            <a:off x="1480738" y="1522025"/>
            <a:ext cx="6182523" cy="256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602" name="Shape 602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603" name="Shape 603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604" name="Shape 60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Shape 60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Shape 606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7" name="Shape 607"/>
          <p:cNvSpPr txBox="1"/>
          <p:nvPr>
            <p:ph idx="4294967295" type="ctrTitle"/>
          </p:nvPr>
        </p:nvSpPr>
        <p:spPr>
          <a:xfrm>
            <a:off x="311700" y="133650"/>
            <a:ext cx="8520600" cy="123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U</a:t>
            </a:r>
            <a:r>
              <a:rPr b="1" lang="en-GB" sz="3000">
                <a:solidFill>
                  <a:srgbClr val="000000"/>
                </a:solidFill>
              </a:rPr>
              <a:t>na ‘demo’ de las capas 2 y 3 en acción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Tesla Autopilot 2.0</a:t>
            </a:r>
          </a:p>
        </p:txBody>
      </p:sp>
      <p:pic>
        <p:nvPicPr>
          <p:cNvPr id="608" name="Shape 608"/>
          <p:cNvPicPr preferRelativeResize="0"/>
          <p:nvPr/>
        </p:nvPicPr>
        <p:blipFill rotWithShape="1">
          <a:blip r:embed="rId6">
            <a:alphaModFix/>
          </a:blip>
          <a:srcRect b="21910" l="0" r="0" t="21354"/>
          <a:stretch/>
        </p:blipFill>
        <p:spPr>
          <a:xfrm>
            <a:off x="4654774" y="1329899"/>
            <a:ext cx="4360522" cy="197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Shape 609"/>
          <p:cNvPicPr preferRelativeResize="0"/>
          <p:nvPr/>
        </p:nvPicPr>
        <p:blipFill rotWithShape="1">
          <a:blip r:embed="rId7">
            <a:alphaModFix/>
          </a:blip>
          <a:srcRect b="21030" l="8428" r="6696" t="23915"/>
          <a:stretch/>
        </p:blipFill>
        <p:spPr>
          <a:xfrm>
            <a:off x="494574" y="1253700"/>
            <a:ext cx="4088023" cy="2651673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Shape 610"/>
          <p:cNvSpPr txBox="1"/>
          <p:nvPr>
            <p:ph idx="4294967295" type="ctrTitle"/>
          </p:nvPr>
        </p:nvSpPr>
        <p:spPr>
          <a:xfrm>
            <a:off x="5858450" y="3138450"/>
            <a:ext cx="2214300" cy="100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Nvidia Drive PX2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6" name="Shape 616" title="tesla vimeo">
            <a:hlinkClick r:id="rId3"/>
          </p:cNvPr>
          <p:cNvSpPr/>
          <p:nvPr/>
        </p:nvSpPr>
        <p:spPr>
          <a:xfrm>
            <a:off x="0" y="-857250"/>
            <a:ext cx="9144000" cy="68580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622" name="Shape 622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623" name="Shape 623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624" name="Shape 6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5" name="Shape 6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Shape 626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7" name="Shape 627"/>
          <p:cNvSpPr txBox="1"/>
          <p:nvPr>
            <p:ph idx="4294967295" type="ctrTitle"/>
          </p:nvPr>
        </p:nvSpPr>
        <p:spPr>
          <a:xfrm>
            <a:off x="702825" y="480837"/>
            <a:ext cx="21558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600">
                <a:solidFill>
                  <a:srgbClr val="000000"/>
                </a:solidFill>
              </a:rPr>
              <a:t>LIDAR</a:t>
            </a:r>
          </a:p>
        </p:txBody>
      </p:sp>
      <p:sp>
        <p:nvSpPr>
          <p:cNvPr id="628" name="Shape 628"/>
          <p:cNvSpPr txBox="1"/>
          <p:nvPr>
            <p:ph idx="4294967295" type="ctrTitle"/>
          </p:nvPr>
        </p:nvSpPr>
        <p:spPr>
          <a:xfrm>
            <a:off x="3328575" y="1012925"/>
            <a:ext cx="5227200" cy="3003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000">
                <a:solidFill>
                  <a:srgbClr val="000000"/>
                </a:solidFill>
              </a:rPr>
              <a:t>Ofrecen una representación del mundo fácil de comprender: los datos apenas requieren tratamiento.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000">
                <a:solidFill>
                  <a:srgbClr val="000000"/>
                </a:solidFill>
              </a:rPr>
              <a:t>Son fiables: dependen de su propia fuente luminosa… aunque pueden afectarles la lluvia y la niebla.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-GB" sz="2000">
                <a:solidFill>
                  <a:srgbClr val="000000"/>
                </a:solidFill>
              </a:rPr>
              <a:t> 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000">
                <a:solidFill>
                  <a:srgbClr val="000000"/>
                </a:solidFill>
              </a:rPr>
              <a:t>A día de hoy son DEMASIADO caros.</a:t>
            </a:r>
          </a:p>
        </p:txBody>
      </p:sp>
      <p:pic>
        <p:nvPicPr>
          <p:cNvPr id="629" name="Shape 629"/>
          <p:cNvPicPr preferRelativeResize="0"/>
          <p:nvPr/>
        </p:nvPicPr>
        <p:blipFill rotWithShape="1">
          <a:blip r:embed="rId6">
            <a:alphaModFix/>
          </a:blip>
          <a:srcRect b="0" l="0" r="0" t="4979"/>
          <a:stretch/>
        </p:blipFill>
        <p:spPr>
          <a:xfrm>
            <a:off x="616499" y="1173937"/>
            <a:ext cx="2328450" cy="2938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94" name="Shape 94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95" name="Shape 95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96" name="Shape 9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Shape 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Shape 98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Shape 99"/>
          <p:cNvSpPr txBox="1"/>
          <p:nvPr>
            <p:ph idx="4294967295" type="ctrTitle"/>
          </p:nvPr>
        </p:nvSpPr>
        <p:spPr>
          <a:xfrm>
            <a:off x="311700" y="218750"/>
            <a:ext cx="8520600" cy="69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Un poco de historia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396" y="1152471"/>
            <a:ext cx="4347524" cy="271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>
            <p:ph idx="1" type="body"/>
          </p:nvPr>
        </p:nvSpPr>
        <p:spPr>
          <a:xfrm>
            <a:off x="4821550" y="923875"/>
            <a:ext cx="4010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2400">
                <a:solidFill>
                  <a:srgbClr val="000000"/>
                </a:solidFill>
              </a:rPr>
              <a:t>Stanley (2005)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Ganador del 2º Darpa Challenge.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Basado en un VW Touareg.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Universidad de Stanford.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5 escáneres láser SICK, montados en diferentes planos.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Una cámara gran angular.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Un sistema de GPS diferencial.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Condujo 230 km por el desierto.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635" name="Shape 635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636" name="Shape 636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637" name="Shape 6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8" name="Shape 6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9" name="Shape 639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0" name="Shape 640"/>
          <p:cNvSpPr txBox="1"/>
          <p:nvPr>
            <p:ph idx="4294967295" type="ctrTitle"/>
          </p:nvPr>
        </p:nvSpPr>
        <p:spPr>
          <a:xfrm>
            <a:off x="702824" y="252250"/>
            <a:ext cx="7931400" cy="53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600">
                <a:solidFill>
                  <a:srgbClr val="000000"/>
                </a:solidFill>
              </a:rPr>
              <a:t>LIDAR de ESTADO SÓLIDO</a:t>
            </a:r>
          </a:p>
        </p:txBody>
      </p:sp>
      <p:sp>
        <p:nvSpPr>
          <p:cNvPr id="641" name="Shape 641"/>
          <p:cNvSpPr txBox="1"/>
          <p:nvPr>
            <p:ph idx="4294967295" type="ctrTitle"/>
          </p:nvPr>
        </p:nvSpPr>
        <p:spPr>
          <a:xfrm>
            <a:off x="3328575" y="1173925"/>
            <a:ext cx="5227200" cy="2625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000">
                <a:solidFill>
                  <a:srgbClr val="000000"/>
                </a:solidFill>
              </a:rPr>
              <a:t>No cuenta con piezas móviles en su interior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000000"/>
              </a:solidFill>
            </a:endParaRP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000">
                <a:solidFill>
                  <a:srgbClr val="000000"/>
                </a:solidFill>
              </a:rPr>
              <a:t>Es muchísimo más barato que un LIDAR óptico convencional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-GB" sz="2000">
                <a:solidFill>
                  <a:srgbClr val="000000"/>
                </a:solidFill>
              </a:rPr>
              <a:t> </a:t>
            </a:r>
          </a:p>
          <a:p>
            <a:pPr indent="-355600" lvl="0" marL="4572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2000">
                <a:solidFill>
                  <a:srgbClr val="000000"/>
                </a:solidFill>
              </a:rPr>
              <a:t>Es la pieza clave que va a revolucionar la conducción autónoma</a:t>
            </a:r>
          </a:p>
        </p:txBody>
      </p:sp>
      <p:pic>
        <p:nvPicPr>
          <p:cNvPr id="642" name="Shape 642"/>
          <p:cNvPicPr preferRelativeResize="0"/>
          <p:nvPr/>
        </p:nvPicPr>
        <p:blipFill rotWithShape="1">
          <a:blip r:embed="rId6">
            <a:alphaModFix/>
          </a:blip>
          <a:srcRect b="0" l="20301" r="21426" t="0"/>
          <a:stretch/>
        </p:blipFill>
        <p:spPr>
          <a:xfrm>
            <a:off x="507925" y="1223962"/>
            <a:ext cx="277525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8" name="Shape 648" title="Continental Animation 3DFlashLidar en">
            <a:hlinkClick r:id="rId3"/>
          </p:cNvPr>
          <p:cNvSpPr/>
          <p:nvPr/>
        </p:nvSpPr>
        <p:spPr>
          <a:xfrm>
            <a:off x="164487" y="-752399"/>
            <a:ext cx="8815024" cy="66113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 title="2017 06 27 17 33 53">
            <a:hlinkClick r:id="rId3"/>
          </p:cNvPr>
          <p:cNvSpPr/>
          <p:nvPr/>
        </p:nvSpPr>
        <p:spPr>
          <a:xfrm>
            <a:off x="1143015" y="0"/>
            <a:ext cx="6857984" cy="51435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9" name="Shape 659"/>
          <p:cNvSpPr txBox="1"/>
          <p:nvPr>
            <p:ph idx="4294967295" type="ctrTitle"/>
          </p:nvPr>
        </p:nvSpPr>
        <p:spPr>
          <a:xfrm>
            <a:off x="311700" y="133650"/>
            <a:ext cx="8520600" cy="123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¿Cuál es la repercusión TÉCNICA de la conducción autónoma?</a:t>
            </a:r>
          </a:p>
        </p:txBody>
      </p:sp>
      <p:grpSp>
        <p:nvGrpSpPr>
          <p:cNvPr id="660" name="Shape 660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661" name="Shape 661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662" name="Shape 6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3" name="Shape 66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4" name="Shape 664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0" name="Shape 670"/>
          <p:cNvSpPr txBox="1"/>
          <p:nvPr>
            <p:ph idx="4294967295" type="ctrTitle"/>
          </p:nvPr>
        </p:nvSpPr>
        <p:spPr>
          <a:xfrm>
            <a:off x="311700" y="133650"/>
            <a:ext cx="8520600" cy="123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¿Cuál es la repercusión TÉCNICA de la conducción autónoma?</a:t>
            </a:r>
          </a:p>
        </p:txBody>
      </p:sp>
      <p:grpSp>
        <p:nvGrpSpPr>
          <p:cNvPr id="671" name="Shape 671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672" name="Shape 672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673" name="Shape 6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Shape 67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Shape 675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6" name="Shape 676"/>
          <p:cNvSpPr txBox="1"/>
          <p:nvPr>
            <p:ph idx="4294967295" type="ctrTitle"/>
          </p:nvPr>
        </p:nvSpPr>
        <p:spPr>
          <a:xfrm rot="-5400000">
            <a:off x="-262600" y="2146499"/>
            <a:ext cx="3146100" cy="100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Los sensores REQUIEREN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" name="Shape 682"/>
          <p:cNvSpPr txBox="1"/>
          <p:nvPr>
            <p:ph idx="4294967295" type="ctrTitle"/>
          </p:nvPr>
        </p:nvSpPr>
        <p:spPr>
          <a:xfrm>
            <a:off x="311700" y="133650"/>
            <a:ext cx="8520600" cy="123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3000">
                <a:solidFill>
                  <a:srgbClr val="000000"/>
                </a:solidFill>
              </a:rPr>
              <a:t>¿Cuál es la repercusión TÉCNICA de la conducción autónoma?</a:t>
            </a:r>
          </a:p>
        </p:txBody>
      </p:sp>
      <p:grpSp>
        <p:nvGrpSpPr>
          <p:cNvPr id="683" name="Shape 683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684" name="Shape 684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685" name="Shape 6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6" name="Shape 6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Shape 687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8" name="Shape 688"/>
          <p:cNvSpPr txBox="1"/>
          <p:nvPr>
            <p:ph idx="4294967295" type="ctrTitle"/>
          </p:nvPr>
        </p:nvSpPr>
        <p:spPr>
          <a:xfrm>
            <a:off x="2447750" y="1463249"/>
            <a:ext cx="5103600" cy="2369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572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3600">
                <a:solidFill>
                  <a:srgbClr val="000000"/>
                </a:solidFill>
              </a:rPr>
              <a:t>Mantenimiento</a:t>
            </a:r>
          </a:p>
          <a:p>
            <a:pPr indent="-4572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3600">
                <a:solidFill>
                  <a:srgbClr val="000000"/>
                </a:solidFill>
              </a:rPr>
              <a:t>Reparación.</a:t>
            </a:r>
          </a:p>
          <a:p>
            <a:pPr indent="-457200" lvl="0" marL="457200" rtl="0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ct val="100000"/>
              <a:buChar char="●"/>
            </a:pPr>
            <a:r>
              <a:rPr b="1" lang="en-GB" sz="3600">
                <a:solidFill>
                  <a:srgbClr val="000000"/>
                </a:solidFill>
              </a:rPr>
              <a:t>Calibración.</a:t>
            </a:r>
          </a:p>
        </p:txBody>
      </p:sp>
      <p:sp>
        <p:nvSpPr>
          <p:cNvPr id="689" name="Shape 689"/>
          <p:cNvSpPr txBox="1"/>
          <p:nvPr>
            <p:ph idx="4294967295" type="ctrTitle"/>
          </p:nvPr>
        </p:nvSpPr>
        <p:spPr>
          <a:xfrm rot="-5400000">
            <a:off x="-262600" y="2146499"/>
            <a:ext cx="3146100" cy="1002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Los sensores REQUIEREN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95" name="Shape 6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42" y="0"/>
            <a:ext cx="6220714" cy="4572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" name="Shape 696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697" name="Shape 697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698" name="Shape 69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9" name="Shape 69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0" name="Shape 700"/>
            <p:cNvPicPr preferRelativeResize="0"/>
            <p:nvPr/>
          </p:nvPicPr>
          <p:blipFill rotWithShape="1">
            <a:blip r:embed="rId6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706" name="Shape 706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707" name="Shape 707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708" name="Shape 70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9" name="Shape 70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0" name="Shape 710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11" name="Shape 711"/>
          <p:cNvPicPr preferRelativeResize="0"/>
          <p:nvPr/>
        </p:nvPicPr>
        <p:blipFill rotWithShape="1">
          <a:blip r:embed="rId6">
            <a:alphaModFix/>
          </a:blip>
          <a:srcRect b="13149" l="0" r="0" t="0"/>
          <a:stretch/>
        </p:blipFill>
        <p:spPr>
          <a:xfrm>
            <a:off x="1419224" y="490175"/>
            <a:ext cx="6305550" cy="38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Shape 7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17" name="Shape 7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617" y="0"/>
            <a:ext cx="7164764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8" name="Shape 718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719" name="Shape 719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720" name="Shape 7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1" name="Shape 7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2" name="Shape 722"/>
            <p:cNvPicPr preferRelativeResize="0"/>
            <p:nvPr/>
          </p:nvPicPr>
          <p:blipFill rotWithShape="1">
            <a:blip r:embed="rId6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728" name="Shape 728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729" name="Shape 729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730" name="Shape 7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Shape 7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Shape 732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3" name="Shape 733"/>
          <p:cNvSpPr txBox="1"/>
          <p:nvPr>
            <p:ph idx="4294967295" type="subTitle"/>
          </p:nvPr>
        </p:nvSpPr>
        <p:spPr>
          <a:xfrm>
            <a:off x="311700" y="2424150"/>
            <a:ext cx="8520600" cy="1377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-GB" sz="2400">
                <a:solidFill>
                  <a:srgbClr val="434343"/>
                </a:solidFill>
              </a:rPr>
              <a:t>Álvaro Sauras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-GB" sz="2400">
                <a:solidFill>
                  <a:srgbClr val="434343"/>
                </a:solidFill>
              </a:rPr>
              <a:t>Jefe técnico Autofácil - EVO España</a:t>
            </a:r>
          </a:p>
          <a:p>
            <a:pPr lvl="0" rt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-GB" sz="2400">
                <a:solidFill>
                  <a:srgbClr val="0000FF"/>
                </a:solidFill>
              </a:rPr>
              <a:t>@AlvSauras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34" name="Shape 734"/>
          <p:cNvSpPr txBox="1"/>
          <p:nvPr>
            <p:ph idx="4294967295" type="ctrTitle"/>
          </p:nvPr>
        </p:nvSpPr>
        <p:spPr>
          <a:xfrm>
            <a:off x="2421300" y="439775"/>
            <a:ext cx="4301400" cy="153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4800">
                <a:solidFill>
                  <a:srgbClr val="000000"/>
                </a:solidFill>
              </a:rPr>
              <a:t>¡Muchísimas gracias!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07" name="Shape 107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108" name="Shape 108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109" name="Shape 10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Shape 11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Shape 111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Shape 112"/>
          <p:cNvSpPr txBox="1"/>
          <p:nvPr>
            <p:ph idx="4294967295" type="ctrTitle"/>
          </p:nvPr>
        </p:nvSpPr>
        <p:spPr>
          <a:xfrm>
            <a:off x="311700" y="218750"/>
            <a:ext cx="8520600" cy="69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Un poco de historia</a:t>
            </a:r>
          </a:p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4821550" y="923875"/>
            <a:ext cx="4010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2400">
                <a:solidFill>
                  <a:srgbClr val="000000"/>
                </a:solidFill>
              </a:rPr>
              <a:t>Google car </a:t>
            </a:r>
            <a:r>
              <a:rPr b="1" lang="en-GB" sz="2400">
                <a:solidFill>
                  <a:srgbClr val="000000"/>
                </a:solidFill>
              </a:rPr>
              <a:t>(2012)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Creado por Sebastian Thurn y su equipo (inventores de Stanley).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Basado al principio en el Toyota Prius; después, en el Lexus RX450h.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D-GPS, un escáner Velodine de 360º de 100.000 euros y varios escáneres láser y cámaras. 180.000€ aprox.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El vehículo crea sobre la marcha su propio mapa de alta definición.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14" name="Shape 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025" y="1052950"/>
            <a:ext cx="4347525" cy="2708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20" name="Shape 120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121" name="Shape 121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122" name="Shape 1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Shape 1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Shape 124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5" name="Shape 125"/>
          <p:cNvSpPr txBox="1"/>
          <p:nvPr>
            <p:ph idx="4294967295" type="ctrTitle"/>
          </p:nvPr>
        </p:nvSpPr>
        <p:spPr>
          <a:xfrm>
            <a:off x="311700" y="218750"/>
            <a:ext cx="8520600" cy="69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Un poco de historia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4821550" y="1076275"/>
            <a:ext cx="40107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2400">
                <a:solidFill>
                  <a:srgbClr val="000000"/>
                </a:solidFill>
              </a:rPr>
              <a:t>BMW Self drift</a:t>
            </a:r>
            <a:r>
              <a:rPr b="1" lang="en-GB" sz="2400">
                <a:solidFill>
                  <a:srgbClr val="000000"/>
                </a:solidFill>
              </a:rPr>
              <a:t> (2013)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Basado en un BMW Serie 2.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Es una evolución del BMW 330i Track Trainer de 2011.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Capaz de controlar su trayectoria, incluso de costado.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Basado tan sólo en D-GPS y un escáner láser frontal.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6">
            <a:alphaModFix/>
          </a:blip>
          <a:srcRect b="1982" l="11860" r="6679" t="23194"/>
          <a:stretch/>
        </p:blipFill>
        <p:spPr>
          <a:xfrm>
            <a:off x="311700" y="1138475"/>
            <a:ext cx="4402900" cy="286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33" name="Shape 133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134" name="Shape 134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135" name="Shape 1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Shape 1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Shape 137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" name="Shape 138"/>
          <p:cNvSpPr txBox="1"/>
          <p:nvPr>
            <p:ph idx="4294967295" type="ctrTitle"/>
          </p:nvPr>
        </p:nvSpPr>
        <p:spPr>
          <a:xfrm>
            <a:off x="311700" y="218750"/>
            <a:ext cx="8520600" cy="69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Un poco de historia</a:t>
            </a:r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4821550" y="1076275"/>
            <a:ext cx="4010700" cy="309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 sz="2400">
                <a:solidFill>
                  <a:srgbClr val="000000"/>
                </a:solidFill>
              </a:rPr>
              <a:t>Volvo Car Platoon (2015)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Es un sistema autónomo en el que otros coches siguen a vehículo guía.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Sirve para circular de forma.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autónoma detrás de un camión.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Parte de un proyecto europeo llamado Sartre.</a:t>
            </a:r>
          </a:p>
          <a:p>
            <a:pPr indent="-330200" lvl="0" marL="457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-GB" sz="1600">
                <a:solidFill>
                  <a:srgbClr val="000000"/>
                </a:solidFill>
              </a:rPr>
              <a:t>Se han hecho muchos experimentos con </a:t>
            </a:r>
            <a:r>
              <a:rPr lang="en-GB" sz="1600">
                <a:solidFill>
                  <a:srgbClr val="000000"/>
                </a:solidFill>
              </a:rPr>
              <a:t>convoyes</a:t>
            </a:r>
            <a:r>
              <a:rPr lang="en-GB" sz="1600">
                <a:solidFill>
                  <a:srgbClr val="000000"/>
                </a:solidFill>
              </a:rPr>
              <a:t> de varios camiones.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6">
            <a:alphaModFix/>
          </a:blip>
          <a:srcRect b="16730" l="19495" r="8218" t="5126"/>
          <a:stretch/>
        </p:blipFill>
        <p:spPr>
          <a:xfrm>
            <a:off x="220124" y="1093925"/>
            <a:ext cx="4468725" cy="30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46" name="Shape 146"/>
          <p:cNvGrpSpPr/>
          <p:nvPr/>
        </p:nvGrpSpPr>
        <p:grpSpPr>
          <a:xfrm>
            <a:off x="18575" y="4572100"/>
            <a:ext cx="9232500" cy="436049"/>
            <a:chOff x="18575" y="4572100"/>
            <a:chExt cx="9232500" cy="436049"/>
          </a:xfrm>
        </p:grpSpPr>
        <p:cxnSp>
          <p:nvCxnSpPr>
            <p:cNvPr id="147" name="Shape 147"/>
            <p:cNvCxnSpPr/>
            <p:nvPr/>
          </p:nvCxnSpPr>
          <p:spPr>
            <a:xfrm flipH="1" rot="10800000">
              <a:off x="18575" y="4572100"/>
              <a:ext cx="9232500" cy="69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descr="LIDER LOG (G).jpg" id="148" name="Shape 1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0" y="4703625"/>
              <a:ext cx="2537775" cy="304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Shape 1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11196" y="4673124"/>
              <a:ext cx="1652652" cy="304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Shape 150"/>
            <p:cNvPicPr preferRelativeResize="0"/>
            <p:nvPr/>
          </p:nvPicPr>
          <p:blipFill rotWithShape="1">
            <a:blip r:embed="rId5">
              <a:alphaModFix/>
            </a:blip>
            <a:srcRect b="16624" l="0" r="0" t="0"/>
            <a:stretch/>
          </p:blipFill>
          <p:spPr>
            <a:xfrm>
              <a:off x="8009139" y="4673125"/>
              <a:ext cx="823159" cy="304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1" name="Shape 151"/>
          <p:cNvSpPr txBox="1"/>
          <p:nvPr>
            <p:ph idx="4294967295" type="ctrTitle"/>
          </p:nvPr>
        </p:nvSpPr>
        <p:spPr>
          <a:xfrm>
            <a:off x="311700" y="218750"/>
            <a:ext cx="8520600" cy="693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-GB">
                <a:solidFill>
                  <a:srgbClr val="000000"/>
                </a:solidFill>
              </a:rPr>
              <a:t>2016: la ‘explosión’ del prototipo autónomo</a:t>
            </a: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6">
            <a:alphaModFix/>
          </a:blip>
          <a:srcRect b="13152" l="12361" r="9053" t="22753"/>
          <a:stretch/>
        </p:blipFill>
        <p:spPr>
          <a:xfrm>
            <a:off x="311700" y="953625"/>
            <a:ext cx="2736300" cy="161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7">
            <a:alphaModFix/>
          </a:blip>
          <a:srcRect b="5095" l="12217" r="12316" t="26514"/>
          <a:stretch/>
        </p:blipFill>
        <p:spPr>
          <a:xfrm>
            <a:off x="3339125" y="953625"/>
            <a:ext cx="2462774" cy="161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8">
            <a:alphaModFix/>
          </a:blip>
          <a:srcRect b="20426" l="0" r="15519" t="0"/>
          <a:stretch/>
        </p:blipFill>
        <p:spPr>
          <a:xfrm>
            <a:off x="6266424" y="953625"/>
            <a:ext cx="2565875" cy="161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2699" y="2717324"/>
            <a:ext cx="1999472" cy="170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10">
            <a:alphaModFix/>
          </a:blip>
          <a:srcRect b="7596" l="4750" r="4587" t="7908"/>
          <a:stretch/>
        </p:blipFill>
        <p:spPr>
          <a:xfrm>
            <a:off x="3083650" y="2851924"/>
            <a:ext cx="2816276" cy="1438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 rotWithShape="1">
          <a:blip r:embed="rId11">
            <a:alphaModFix/>
          </a:blip>
          <a:srcRect b="15504" l="0" r="0" t="0"/>
          <a:stretch/>
        </p:blipFill>
        <p:spPr>
          <a:xfrm>
            <a:off x="6272574" y="2851924"/>
            <a:ext cx="2553573" cy="143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