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426" r:id="rId3"/>
    <p:sldId id="451" r:id="rId4"/>
    <p:sldId id="459" r:id="rId5"/>
    <p:sldId id="460" r:id="rId6"/>
    <p:sldId id="454" r:id="rId7"/>
    <p:sldId id="455" r:id="rId8"/>
    <p:sldId id="470" r:id="rId9"/>
    <p:sldId id="461" r:id="rId10"/>
    <p:sldId id="462" r:id="rId11"/>
    <p:sldId id="463" r:id="rId12"/>
    <p:sldId id="427" r:id="rId13"/>
    <p:sldId id="464" r:id="rId14"/>
    <p:sldId id="465" r:id="rId15"/>
    <p:sldId id="466" r:id="rId16"/>
    <p:sldId id="467" r:id="rId17"/>
    <p:sldId id="468" r:id="rId18"/>
    <p:sldId id="469" r:id="rId19"/>
    <p:sldId id="278" r:id="rId20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algn="ctr" defTabSz="584200">
      <a:defRPr sz="3600">
        <a:latin typeface="+mn-lt"/>
        <a:ea typeface="+mn-ea"/>
        <a:cs typeface="+mn-cs"/>
        <a:sym typeface="Helvetica Light"/>
      </a:defRPr>
    </a:lvl2pPr>
    <a:lvl3pPr algn="ctr" defTabSz="584200">
      <a:defRPr sz="3600">
        <a:latin typeface="+mn-lt"/>
        <a:ea typeface="+mn-ea"/>
        <a:cs typeface="+mn-cs"/>
        <a:sym typeface="Helvetica Light"/>
      </a:defRPr>
    </a:lvl3pPr>
    <a:lvl4pPr algn="ctr" defTabSz="584200">
      <a:defRPr sz="3600">
        <a:latin typeface="+mn-lt"/>
        <a:ea typeface="+mn-ea"/>
        <a:cs typeface="+mn-cs"/>
        <a:sym typeface="Helvetica Light"/>
      </a:defRPr>
    </a:lvl4pPr>
    <a:lvl5pPr algn="ctr" defTabSz="584200">
      <a:defRPr sz="3600">
        <a:latin typeface="+mn-lt"/>
        <a:ea typeface="+mn-ea"/>
        <a:cs typeface="+mn-cs"/>
        <a:sym typeface="Helvetica Light"/>
      </a:defRPr>
    </a:lvl5pPr>
    <a:lvl6pPr algn="ctr" defTabSz="584200">
      <a:defRPr sz="3600">
        <a:latin typeface="+mn-lt"/>
        <a:ea typeface="+mn-ea"/>
        <a:cs typeface="+mn-cs"/>
        <a:sym typeface="Helvetica Light"/>
      </a:defRPr>
    </a:lvl6pPr>
    <a:lvl7pPr algn="ctr" defTabSz="584200">
      <a:defRPr sz="3600">
        <a:latin typeface="+mn-lt"/>
        <a:ea typeface="+mn-ea"/>
        <a:cs typeface="+mn-cs"/>
        <a:sym typeface="Helvetica Light"/>
      </a:defRPr>
    </a:lvl7pPr>
    <a:lvl8pPr algn="ctr" defTabSz="584200">
      <a:defRPr sz="3600">
        <a:latin typeface="+mn-lt"/>
        <a:ea typeface="+mn-ea"/>
        <a:cs typeface="+mn-cs"/>
        <a:sym typeface="Helvetica Light"/>
      </a:defRPr>
    </a:lvl8pPr>
    <a:lvl9pPr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02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984034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982">
                <a:solidFill>
                  <a:srgbClr val="022878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spcBef>
                <a:spcPts val="2844"/>
              </a:spcBef>
              <a:defRPr/>
            </a:lvl1pPr>
            <a:lvl2pPr>
              <a:lnSpc>
                <a:spcPct val="120000"/>
              </a:lnSpc>
              <a:spcBef>
                <a:spcPts val="2844"/>
              </a:spcBef>
              <a:defRPr/>
            </a:lvl2pPr>
            <a:lvl3pPr>
              <a:lnSpc>
                <a:spcPct val="120000"/>
              </a:lnSpc>
              <a:spcBef>
                <a:spcPts val="2844"/>
              </a:spcBef>
              <a:defRPr/>
            </a:lvl3pPr>
            <a:lvl4pPr>
              <a:lnSpc>
                <a:spcPct val="120000"/>
              </a:lnSpc>
              <a:spcBef>
                <a:spcPts val="2844"/>
              </a:spcBef>
              <a:defRPr/>
            </a:lvl4pPr>
            <a:lvl5pPr>
              <a:lnSpc>
                <a:spcPct val="120000"/>
              </a:lnSpc>
              <a:spcBef>
                <a:spcPts val="2844"/>
              </a:spcBef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50240" y="9113934"/>
            <a:ext cx="7911253" cy="519289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Título do taller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307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/>
          <a:lstStyle/>
          <a:p>
            <a:fld id="{BC453E86-1C5D-4928-AFBE-E9C7D7ABADB0}" type="datetimeFigureOut">
              <a:rPr lang="es-ES" smtClean="0"/>
              <a:t>26/10/2017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/>
          <a:lstStyle/>
          <a:p>
            <a:fld id="{E1B7D246-331C-43C8-B149-82F70FA33A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55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952500" y="93506"/>
            <a:ext cx="11099800" cy="28609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Nivel de texto 1</a:t>
            </a:r>
          </a:p>
          <a:p>
            <a:pPr lvl="1">
              <a:defRPr sz="1800"/>
            </a:pPr>
            <a:r>
              <a:rPr sz="2800"/>
              <a:t>Nivel de texto 2</a:t>
            </a:r>
          </a:p>
          <a:p>
            <a:pPr lvl="2">
              <a:defRPr sz="1800"/>
            </a:pPr>
            <a:r>
              <a:rPr sz="2800"/>
              <a:t>Nivel de texto 3</a:t>
            </a:r>
          </a:p>
          <a:p>
            <a:pPr lvl="3">
              <a:defRPr sz="1800"/>
            </a:pPr>
            <a:r>
              <a:rPr sz="2800"/>
              <a:t>Nivel de texto 4</a:t>
            </a:r>
          </a:p>
          <a:p>
            <a:pPr lvl="4">
              <a:defRPr sz="1800"/>
            </a:pPr>
            <a:r>
              <a:rPr sz="28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lssi.gob.es/paginas/Index.aspx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s.wikipedia.org/wiki/Phishing" TargetMode="Externa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Certificado_digital" TargetMode="External"/><Relationship Id="rId2" Type="http://schemas.openxmlformats.org/officeDocument/2006/relationships/hyperlink" Target="https://es.wikipedia.org/wiki/Autoridad_de_certificaci%C3%B3n" TargetMode="Externa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alfredohernandezdiaz.com/2013/05/15/forma-pago-online-mas-segura-internet/" TargetMode="Externa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es.wikipedia.org/wiki/Cortafuegos_(inform%C3%A1tica)" TargetMode="Externa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agpd.es/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vicios.agpd.es/Evalua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agpd.es/portalwebAGPD/canalresponsable/inscripcion_ficheros/herramientas_ayuda/common/modelo_doc_seguridad.doc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://sedeagpd.gob.es/sede-electronica-web/vistas/formNOTA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lssi.gob.es/paginas/Index.aspx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742839" y="1842066"/>
            <a:ext cx="11519122" cy="66132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Comercio Electrónico Orientado a </a:t>
            </a: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Emprendemento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Aspectos clave da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xestión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dunha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tenda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online (4)</a:t>
            </a: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  <a:endParaRPr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557431"/>
            <a:ext cx="109611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Cookie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pequena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información enviada por un sitio web e almacenada no navegador do usuario, de </a:t>
            </a: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xeito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o sitio web pode consultar </a:t>
            </a: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certa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actividade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usuario.</a:t>
            </a:r>
            <a:endParaRPr lang="es-E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15264" y="2420270"/>
            <a:ext cx="10961189" cy="6132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280"/>
              </a:spcAft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Tipos de cookies: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Propias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xestiónanse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dende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terminal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dominio do editor)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terceiros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(enviadas por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outra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entidade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sesión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só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recollen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mentras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usuario navega polo sitio web)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persistentes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(os datos continúan almacenados na terminal durante un período de tempo determinado).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Técnicas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(controlan tráfico e comunicación de datos), 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personalización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recollen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actividade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usuario: idioma, navegador…),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análise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recollen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datos sobre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compotamento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usuario) e 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publicitarias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recollen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datos sobre a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xestión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espazos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publicitarios).</a:t>
            </a:r>
          </a:p>
        </p:txBody>
      </p:sp>
    </p:spTree>
    <p:extLst>
      <p:ext uri="{BB962C8B-B14F-4D97-AF65-F5344CB8AC3E}">
        <p14:creationId xmlns:p14="http://schemas.microsoft.com/office/powerpoint/2010/main" val="1420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954048"/>
            <a:ext cx="111335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Ley 34/2002, de Servicios de la Sociedad de la Información (LSSI) </a:t>
            </a: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obriga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informar sobre o uso de </a:t>
            </a:r>
            <a:r>
              <a:rPr lang="es-ES" sz="2400" i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cookies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sitio web para que 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usuario </a:t>
            </a:r>
            <a:r>
              <a:rPr lang="es-ES" sz="2400" b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poida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aceptar </a:t>
            </a:r>
            <a:r>
              <a:rPr lang="es-ES" sz="2400" b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rexeitar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expresamente o </a:t>
            </a: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uso.</a:t>
            </a:r>
            <a:endParaRPr lang="es-ES" sz="2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15264" y="3138739"/>
            <a:ext cx="10961189" cy="2087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280"/>
              </a:spcAft>
            </a:pP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Recomenda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sistema “doble capa”: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1ª capa: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aviso de cookies.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2ª capa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ligazón a “aviso legal”, “política de cookies”…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140" t="87768" r="1374" b="6339"/>
          <a:stretch/>
        </p:blipFill>
        <p:spPr>
          <a:xfrm>
            <a:off x="306543" y="5990805"/>
            <a:ext cx="9042980" cy="30733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75735" t="65090" r="3265" b="11070"/>
          <a:stretch/>
        </p:blipFill>
        <p:spPr>
          <a:xfrm>
            <a:off x="9560850" y="5833205"/>
            <a:ext cx="2679919" cy="17104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/>
          <a:srcRect l="922" t="12294" r="2445" b="80832"/>
          <a:stretch/>
        </p:blipFill>
        <p:spPr>
          <a:xfrm>
            <a:off x="306543" y="6688428"/>
            <a:ext cx="9042980" cy="36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Seguridade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85586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415197"/>
            <a:ext cx="1113355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sz="2400" b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Requerimentos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400" b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 </a:t>
            </a:r>
            <a:r>
              <a:rPr lang="es-ES" sz="24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que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deberían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cumprirse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todas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operacións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supoñen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intercambio comercial,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especialmente n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comunicación de datos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personais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en pedidos de compra,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autorización de pagos 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realización efectiva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mesmos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>
              <a:lnSpc>
                <a:spcPct val="150000"/>
              </a:lnSpc>
            </a:pPr>
            <a:endParaRPr lang="gl-ES" sz="2400" i="1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1.- </a:t>
            </a:r>
            <a:r>
              <a:rPr lang="es-ES" sz="2400" b="1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Confidencialidade</a:t>
            </a:r>
            <a:r>
              <a:rPr lang="es-ES" sz="24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privacidade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É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necesario garantizar que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información que se transmita por internet sea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ilexible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persoas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entidades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autorizadas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gl-ES" sz="24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2.- 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Autentificación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comercio electrónico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deben ser capaces de identificar a todos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participantes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intercambio, así como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seus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elementos. </a:t>
            </a:r>
          </a:p>
          <a:p>
            <a:pPr algn="l" rtl="0">
              <a:lnSpc>
                <a:spcPct val="150000"/>
              </a:lnSpc>
            </a:pP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Deben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garantizar que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establecimiento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comercio virtual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poderá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 suplantada, de modo que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ningunha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outra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persona, física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urídica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poida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realizar ataques de </a:t>
            </a:r>
            <a:r>
              <a:rPr lang="es-ES" sz="2400" i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phishing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6833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235577"/>
            <a:ext cx="11133554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3.- </a:t>
            </a:r>
            <a:r>
              <a:rPr lang="es-ES" sz="2400" b="1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A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tamén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implica detectar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alteracións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introducidas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contido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orixinal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mensaxes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Tamén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debe asegurarse que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mensaxes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recibidas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coinciden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coas enviadas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 será íntegro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garantiza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detección de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calquera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modificación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información do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intercambio comercial.</a:t>
            </a:r>
          </a:p>
          <a:p>
            <a:pPr algn="l" rtl="0">
              <a:lnSpc>
                <a:spcPct val="150000"/>
              </a:lnSpc>
            </a:pPr>
            <a:endParaRPr lang="gl-ES" sz="24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4.- </a:t>
            </a:r>
            <a:r>
              <a:rPr lang="es-ES" sz="24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repudio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O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sistemas de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internet deben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garantizar que 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información enviada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sexa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recibida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lida polo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destinatario, de forma que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este non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poida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rexeitar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súa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recepción.</a:t>
            </a:r>
          </a:p>
          <a:p>
            <a:pPr algn="l" rtl="0">
              <a:lnSpc>
                <a:spcPct val="150000"/>
              </a:lnSpc>
            </a:pP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non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repudio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dunha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información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pago electrónico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refírese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á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imposibilidade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que o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comprador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negue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ter adquiridos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determinados compromisos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cando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en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ten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adquirido,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o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establecimiento online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poida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probar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inicialmente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tiñan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acordado.</a:t>
            </a:r>
          </a:p>
          <a:p>
            <a:pPr algn="l" rtl="0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propiedade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repudio debe diferenciarse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dereito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lei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teñen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todos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consumidores a devolver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produtos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cando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stos </a:t>
            </a:r>
            <a:r>
              <a:rPr lang="es-ES" sz="24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foran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comprados por internet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s-ES" sz="24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86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235577"/>
            <a:ext cx="111335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Todo 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los requerimientos anteriores de seguridad electrónica no se cumplirían si no se acompañan de los mecanismos adecuados para proteger las aplicaciones y sistemas de información que intervienen en las compras online</a:t>
            </a:r>
            <a:r>
              <a:rPr lang="es-ES" sz="24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es-ES" sz="24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Estas técnicas recogen dos ámbitos, uno centrado en la transmisión de datos a través de internet (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 SSL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y otro enfocado hacia el almacenamiento de los mismos (</a:t>
            </a:r>
            <a:r>
              <a:rPr lang="es-ES" sz="24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 de Datos</a:t>
            </a:r>
            <a:r>
              <a:rPr lang="es-ES" sz="24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gl-ES" sz="24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235577"/>
            <a:ext cx="1113355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sz="18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 Seguridad </a:t>
            </a:r>
            <a:r>
              <a:rPr lang="es-ES" sz="18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SSL en la Transmisión de Datos </a:t>
            </a:r>
            <a:endParaRPr lang="es-ES" sz="1800" b="1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protección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información que se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transfire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través de internet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realízase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través de técnicas criptográficas que garantizan que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sistemas de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comercio electrónico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reúnen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propiedades de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comentadas.</a:t>
            </a:r>
            <a:endParaRPr lang="es-ES" sz="18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protocolo de transmisión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información sensible por internet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máis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extendido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chámase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protocolo </a:t>
            </a:r>
            <a:r>
              <a:rPr lang="es-ES" sz="18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SSL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s-ES" sz="1800" i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secure</a:t>
            </a:r>
            <a:r>
              <a:rPr lang="es-ES" sz="1800" i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sockets </a:t>
            </a:r>
            <a:r>
              <a:rPr lang="es-ES" sz="1800" i="1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layer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Sobre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dito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protocolo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establécense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comunicacións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cifradas entre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participantes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dunha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transacción electrónica,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garantiza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confidencialidade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integridade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datos transportados. </a:t>
            </a: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usuario pode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comprobar que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URL da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páxina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pasa a ser https:// en lugar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htpp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:// y que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navegador incorpora un símbolo indicativo, como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una chave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candado cerrado.</a:t>
            </a: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é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aconsellable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entidades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ofrecen intercambios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comerciais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internet implementen SSL con autentificación.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 de alta este proceso necesitan que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autoridade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de certificación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emita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par de claves y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certificado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dixital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es-ES" sz="18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práctica, 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navegadores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incorporan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relación de autoridades de certificación </a:t>
            </a:r>
            <a:r>
              <a:rPr lang="es-ES" sz="18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se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 confiar. Se 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autoridade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certificación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ten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amplo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recoñecemento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navegador abre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usuario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preguntándolle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confía n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autoridad de certificación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s-ES" sz="18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3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235577"/>
            <a:ext cx="11133554" cy="743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cambio,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usuarios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lles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requerir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autentificación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súa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8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facerse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certificados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as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claves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supón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trámites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adicionais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Hai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excepcións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 actividades que precisan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dun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alto nivel de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como a presentación de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impostos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á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Axencia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Tributaria.</a:t>
            </a: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Respecto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repudio, 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mayoría de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implementacións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SSL proporcionan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propiedade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repudio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actividades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servidores, pero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así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dos clientes. Por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maioría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fraudes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comercio electrónico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producense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feito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que 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vendedor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autentificou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clientes de forma plenamente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segura (a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través de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certificados). </a:t>
            </a: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feito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que 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pago online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realizara mediante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tarxeta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crédito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significa que 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usuario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consumidor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sexa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verdaderamente 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titular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tarxeta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bancaria.</a:t>
            </a: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algunhas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modalidades de pago online, como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pasarelas de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pago verificadas,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introduzcan elementos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adicionais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permiten cumplir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propiedades de autentificación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non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repudio por parte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clientes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Para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máis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información: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formas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de pagos online más seguras en internet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es-ES" sz="24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endParaRPr lang="gl-ES" sz="24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78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5264" y="611144"/>
            <a:ext cx="11133554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sz="18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s-ES" sz="18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es-ES" sz="1800" b="1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18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b="1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datos </a:t>
            </a:r>
            <a:r>
              <a:rPr lang="es-ES" sz="18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es-ES" sz="1800" b="1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almacenamento</a:t>
            </a:r>
            <a:r>
              <a:rPr lang="es-ES" sz="1800" b="1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s-ES" sz="1800" b="1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aplicacións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datos que almacenan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ordenadores que se conectan a internet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adoitan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estar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protexidos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través de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aplicacións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software como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cortalumes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(firewall)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sistemas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detección de intrusos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programas antivirus, que detectan e impiden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intentos de acceso que proceden de intrusos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programas maliciosos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es-ES" sz="18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establecimentos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deben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almacenamento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18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estión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datos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personais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clientes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bases de datos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empresa debe ser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acorde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Lei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Orgánica 15/1999, de 13 de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dicembro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Protección de Datos de Carácter Personal, así como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Lei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34/ 2002, de 11 de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xullo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de Servicios de la Sociedad de la Información.</a:t>
            </a: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usuarios para realizar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operacións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compra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ter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acceso á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 de datos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entidad que vende online deben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rexistrarse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súa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identificación,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habitualmente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realízase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medio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dun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usuario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contrasinal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s-ES" sz="18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endParaRPr lang="es-ES" sz="1800" dirty="0" smtClean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s-ES" sz="1800" dirty="0" err="1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identificación,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adoítase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requerir o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uso de mecanismos de cifrado, normalmente a través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protocolo SSL, para evitar que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datos empleados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identificación </a:t>
            </a:r>
            <a:r>
              <a:rPr lang="es-ES" sz="1800" dirty="0" err="1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poidan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 interceptados 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cando </a:t>
            </a:r>
            <a:r>
              <a:rPr lang="es-ES" sz="1800" dirty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 transmitidos por internet</a:t>
            </a:r>
            <a:r>
              <a:rPr lang="es-ES" sz="1800" dirty="0" smtClean="0">
                <a:solidFill>
                  <a:srgbClr val="2525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s-ES" sz="1800" dirty="0">
              <a:solidFill>
                <a:srgbClr val="25252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8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"/>
          <p:cNvSpPr txBox="1">
            <a:spLocks/>
          </p:cNvSpPr>
          <p:nvPr/>
        </p:nvSpPr>
        <p:spPr>
          <a:xfrm>
            <a:off x="742839" y="1842066"/>
            <a:ext cx="11519122" cy="661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Graciñas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</a:p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endParaRPr lang="es-ES"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5- Lexislación aplicable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15012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78"/>
          <p:cNvSpPr>
            <a:spLocks noGrp="1"/>
          </p:cNvSpPr>
          <p:nvPr>
            <p:ph type="title"/>
          </p:nvPr>
        </p:nvSpPr>
        <p:spPr>
          <a:xfrm>
            <a:off x="650240" y="3928533"/>
            <a:ext cx="11704320" cy="12192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defRPr>
                <a:solidFill>
                  <a:srgbClr val="003B8B"/>
                </a:solidFill>
              </a:defRPr>
            </a:lvl1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lang="gl-ES" sz="54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rPr>
              <a:t>LOPD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4605916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37118" y="8347903"/>
            <a:ext cx="593056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 Agencia Española de Protección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Datos: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www.agpd.es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4693" t="12054" r="15831" b="14732"/>
          <a:stretch/>
        </p:blipFill>
        <p:spPr>
          <a:xfrm>
            <a:off x="357487" y="526488"/>
            <a:ext cx="12275602" cy="727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5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85215" y="1097353"/>
            <a:ext cx="8341538" cy="7127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Aft>
                <a:spcPts val="1280"/>
              </a:spcAft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Claves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cumprimento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LOPD: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Informar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aos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usuarios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sobre o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tratamento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uso que se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fará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datos.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Consentimento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expreso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 usuarios.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Dereitos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ARCO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(Acceso, Rectificación, Cancelación e Oposición).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Declaración de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ficheiros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ante a AEPD.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Documento de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que describa as medidas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legais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técnicas e organizativas para garantir a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datos.</a:t>
            </a:r>
          </a:p>
          <a:p>
            <a:pPr marL="304796" indent="-304796" algn="l">
              <a:lnSpc>
                <a:spcPct val="150000"/>
              </a:lnSpc>
              <a:spcAft>
                <a:spcPts val="128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Firma de contrato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 Encargados de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Tratamento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 </a:t>
            </a:r>
          </a:p>
        </p:txBody>
      </p:sp>
      <p:pic>
        <p:nvPicPr>
          <p:cNvPr id="8" name="Picture 2" descr="http://intelsyt.com/wp-content/uploads/2016/04/POST_SANCIONE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753" y="3280089"/>
            <a:ext cx="3944016" cy="276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00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67503" t="13303" r="12116" b="71518"/>
          <a:stretch/>
        </p:blipFill>
        <p:spPr>
          <a:xfrm>
            <a:off x="1076237" y="1838024"/>
            <a:ext cx="2243327" cy="93932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734235" y="1404873"/>
            <a:ext cx="8248759" cy="179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70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Evalúa</a:t>
            </a:r>
          </a:p>
          <a:p>
            <a:pPr>
              <a:lnSpc>
                <a:spcPct val="130000"/>
              </a:lnSpc>
            </a:pP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Ferramenta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tipo test de autoevaluación do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cumprimento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LOPD e medidas de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básicas.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vez rematado (45min aprox.)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xera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informe de resultados con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suxerencias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mellora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http://www.servicios.agpd.es/Evalua</a:t>
            </a:r>
            <a:endParaRPr lang="es-ES" sz="1707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734234" y="3633598"/>
            <a:ext cx="8527434" cy="179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70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Formulario NOTA</a:t>
            </a:r>
          </a:p>
          <a:p>
            <a:pPr>
              <a:lnSpc>
                <a:spcPct val="130000"/>
              </a:lnSpc>
            </a:pP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Axuda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aos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encargados do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tratamento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inscribir a creación, supresión e/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modificación dos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ficheiros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 Agencia Española de Protección de Datos. Permite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cumprimentar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formulario e envíalo directamente á Agencia.</a:t>
            </a:r>
          </a:p>
          <a:p>
            <a:pPr>
              <a:lnSpc>
                <a:spcPct val="130000"/>
              </a:lnSpc>
            </a:pP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http://sedeagpd.gob.es/sede-electronica-web/vistas/formNOTA/</a:t>
            </a:r>
            <a:endParaRPr lang="es-ES" sz="1707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Resultado de imagen de formulario not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2" b="-1"/>
          <a:stretch/>
        </p:blipFill>
        <p:spPr bwMode="auto">
          <a:xfrm>
            <a:off x="1156499" y="4102799"/>
            <a:ext cx="2082800" cy="86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3734234" y="5862324"/>
            <a:ext cx="8527434" cy="179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70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Guía modelo</a:t>
            </a:r>
          </a:p>
          <a:p>
            <a:pPr>
              <a:lnSpc>
                <a:spcPct val="130000"/>
              </a:lnSpc>
            </a:pP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Permite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xerar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documento de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seguridade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xeito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sinxelo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simplemente </a:t>
            </a:r>
            <a:r>
              <a:rPr lang="es-ES" sz="1707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cumprimentando</a:t>
            </a: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os datos da empresa.</a:t>
            </a:r>
          </a:p>
          <a:p>
            <a:pPr>
              <a:lnSpc>
                <a:spcPct val="130000"/>
              </a:lnSpc>
            </a:pPr>
            <a:r>
              <a:rPr lang="es-ES" sz="170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https://www.agpd.es/portalwebAGPD/canalresponsable/inscripcion_ficheros/herramientas_ayuda/common/modelo_doc_seguridad.doc</a:t>
            </a:r>
            <a:endParaRPr lang="es-ES" sz="1707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/>
          <a:srcRect l="37986" t="50446" r="37015" b="36160"/>
          <a:stretch/>
        </p:blipFill>
        <p:spPr>
          <a:xfrm>
            <a:off x="1076238" y="6398953"/>
            <a:ext cx="2393260" cy="72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06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78"/>
          <p:cNvSpPr>
            <a:spLocks noGrp="1"/>
          </p:cNvSpPr>
          <p:nvPr>
            <p:ph type="title"/>
          </p:nvPr>
        </p:nvSpPr>
        <p:spPr>
          <a:xfrm>
            <a:off x="650240" y="3928533"/>
            <a:ext cx="11704320" cy="12192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defRPr>
                <a:solidFill>
                  <a:srgbClr val="003B8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LSSI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746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37118" y="8347903"/>
            <a:ext cx="593056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LSSI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www.lssi.gob.es/paginas/Index.aspx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062" y="404053"/>
            <a:ext cx="9972675" cy="794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6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" name="Picture 2" descr="Las Cookies, Pasteles, Postre, Casero, Hornear, Bro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513" y="1511809"/>
            <a:ext cx="9753600" cy="650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3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1470</Words>
  <Application>Microsoft Office PowerPoint</Application>
  <PresentationFormat>Personalizado</PresentationFormat>
  <Paragraphs>88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Arial</vt:lpstr>
      <vt:lpstr>Helvetica Light</vt:lpstr>
      <vt:lpstr>Lucida Grande</vt:lpstr>
      <vt:lpstr>Open Sans</vt:lpstr>
      <vt:lpstr>Open Sans Extrabold</vt:lpstr>
      <vt:lpstr>Open Sans Light</vt:lpstr>
      <vt:lpstr>Open Sans Semibold</vt:lpstr>
      <vt:lpstr>White</vt:lpstr>
      <vt:lpstr>Comercio Electrónico Orientado a Emprendemento  Aspectos clave da xestión dunha tenda online (4)  Dani Cerqueiro @danicerqueiro www.danicerqueiro.eu</vt:lpstr>
      <vt:lpstr>Presentación de PowerPoint</vt:lpstr>
      <vt:lpstr>LOPD</vt:lpstr>
      <vt:lpstr>Presentación de PowerPoint</vt:lpstr>
      <vt:lpstr>Presentación de PowerPoint</vt:lpstr>
      <vt:lpstr>Presentación de PowerPoint</vt:lpstr>
      <vt:lpstr>LSSI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Mix Digital Ideal  de una pyme primeriza  Daniel Cerqueiro Abertal Networks Seminario “Primera Exportación: Encontrar  al agente o importador adecuado”</dc:title>
  <cp:lastModifiedBy>Daniel Cerqueiro García</cp:lastModifiedBy>
  <cp:revision>167</cp:revision>
  <dcterms:modified xsi:type="dcterms:W3CDTF">2017-10-26T19:21:26Z</dcterms:modified>
</cp:coreProperties>
</file>