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25"/>
  </p:notesMasterIdLst>
  <p:sldIdLst>
    <p:sldId id="256" r:id="rId2"/>
    <p:sldId id="276" r:id="rId3"/>
    <p:sldId id="304" r:id="rId4"/>
    <p:sldId id="451" r:id="rId5"/>
    <p:sldId id="411" r:id="rId6"/>
    <p:sldId id="412" r:id="rId7"/>
    <p:sldId id="413" r:id="rId8"/>
    <p:sldId id="414" r:id="rId9"/>
    <p:sldId id="415" r:id="rId10"/>
    <p:sldId id="424" r:id="rId11"/>
    <p:sldId id="447" r:id="rId12"/>
    <p:sldId id="416" r:id="rId13"/>
    <p:sldId id="417" r:id="rId14"/>
    <p:sldId id="418" r:id="rId15"/>
    <p:sldId id="446" r:id="rId16"/>
    <p:sldId id="450" r:id="rId17"/>
    <p:sldId id="421" r:id="rId18"/>
    <p:sldId id="422" r:id="rId19"/>
    <p:sldId id="425" r:id="rId20"/>
    <p:sldId id="426" r:id="rId21"/>
    <p:sldId id="452" r:id="rId22"/>
    <p:sldId id="453" r:id="rId23"/>
    <p:sldId id="454" r:id="rId24"/>
    <p:sldId id="427" r:id="rId25"/>
    <p:sldId id="428" r:id="rId26"/>
    <p:sldId id="430" r:id="rId27"/>
    <p:sldId id="455" r:id="rId28"/>
    <p:sldId id="456" r:id="rId29"/>
    <p:sldId id="457" r:id="rId30"/>
    <p:sldId id="463" r:id="rId31"/>
    <p:sldId id="262" r:id="rId32"/>
    <p:sldId id="263" r:id="rId33"/>
    <p:sldId id="305" r:id="rId34"/>
    <p:sldId id="306" r:id="rId35"/>
    <p:sldId id="307" r:id="rId36"/>
    <p:sldId id="326" r:id="rId37"/>
    <p:sldId id="308" r:id="rId38"/>
    <p:sldId id="327" r:id="rId39"/>
    <p:sldId id="458" r:id="rId40"/>
    <p:sldId id="459" r:id="rId41"/>
    <p:sldId id="460" r:id="rId42"/>
    <p:sldId id="265" r:id="rId43"/>
    <p:sldId id="311" r:id="rId44"/>
    <p:sldId id="434" r:id="rId45"/>
    <p:sldId id="435" r:id="rId46"/>
    <p:sldId id="436" r:id="rId47"/>
    <p:sldId id="461" r:id="rId48"/>
    <p:sldId id="462" r:id="rId49"/>
    <p:sldId id="406" r:id="rId50"/>
    <p:sldId id="405" r:id="rId51"/>
    <p:sldId id="409" r:id="rId52"/>
    <p:sldId id="266" r:id="rId53"/>
    <p:sldId id="267" r:id="rId54"/>
    <p:sldId id="268" r:id="rId55"/>
    <p:sldId id="325" r:id="rId56"/>
    <p:sldId id="464" r:id="rId57"/>
    <p:sldId id="301" r:id="rId58"/>
    <p:sldId id="270" r:id="rId59"/>
    <p:sldId id="314" r:id="rId60"/>
    <p:sldId id="423" r:id="rId61"/>
    <p:sldId id="328" r:id="rId62"/>
    <p:sldId id="437" r:id="rId63"/>
    <p:sldId id="477" r:id="rId64"/>
    <p:sldId id="475" r:id="rId65"/>
    <p:sldId id="476" r:id="rId66"/>
    <p:sldId id="445" r:id="rId67"/>
    <p:sldId id="471" r:id="rId68"/>
    <p:sldId id="448" r:id="rId69"/>
    <p:sldId id="449" r:id="rId70"/>
    <p:sldId id="472" r:id="rId71"/>
    <p:sldId id="473" r:id="rId72"/>
    <p:sldId id="274" r:id="rId73"/>
    <p:sldId id="339" r:id="rId74"/>
    <p:sldId id="465" r:id="rId75"/>
    <p:sldId id="348" r:id="rId76"/>
    <p:sldId id="281" r:id="rId77"/>
    <p:sldId id="349" r:id="rId78"/>
    <p:sldId id="350" r:id="rId79"/>
    <p:sldId id="351" r:id="rId80"/>
    <p:sldId id="466" r:id="rId81"/>
    <p:sldId id="438" r:id="rId82"/>
    <p:sldId id="439" r:id="rId83"/>
    <p:sldId id="440" r:id="rId84"/>
    <p:sldId id="355" r:id="rId85"/>
    <p:sldId id="356" r:id="rId86"/>
    <p:sldId id="478" r:id="rId87"/>
    <p:sldId id="359" r:id="rId88"/>
    <p:sldId id="366" r:id="rId89"/>
    <p:sldId id="479" r:id="rId90"/>
    <p:sldId id="399" r:id="rId91"/>
    <p:sldId id="398" r:id="rId92"/>
    <p:sldId id="400" r:id="rId93"/>
    <p:sldId id="401" r:id="rId94"/>
    <p:sldId id="402" r:id="rId95"/>
    <p:sldId id="403" r:id="rId96"/>
    <p:sldId id="371" r:id="rId97"/>
    <p:sldId id="291" r:id="rId98"/>
    <p:sldId id="441" r:id="rId99"/>
    <p:sldId id="467" r:id="rId100"/>
    <p:sldId id="442" r:id="rId101"/>
    <p:sldId id="373" r:id="rId102"/>
    <p:sldId id="374" r:id="rId103"/>
    <p:sldId id="443" r:id="rId104"/>
    <p:sldId id="468" r:id="rId105"/>
    <p:sldId id="375" r:id="rId106"/>
    <p:sldId id="380" r:id="rId107"/>
    <p:sldId id="382" r:id="rId108"/>
    <p:sldId id="384" r:id="rId109"/>
    <p:sldId id="385" r:id="rId110"/>
    <p:sldId id="444" r:id="rId111"/>
    <p:sldId id="433" r:id="rId112"/>
    <p:sldId id="469" r:id="rId113"/>
    <p:sldId id="470" r:id="rId114"/>
    <p:sldId id="480" r:id="rId115"/>
    <p:sldId id="474" r:id="rId116"/>
    <p:sldId id="389" r:id="rId117"/>
    <p:sldId id="390" r:id="rId118"/>
    <p:sldId id="391" r:id="rId119"/>
    <p:sldId id="392" r:id="rId120"/>
    <p:sldId id="395" r:id="rId121"/>
    <p:sldId id="404" r:id="rId122"/>
    <p:sldId id="431" r:id="rId123"/>
    <p:sldId id="396" r:id="rId124"/>
  </p:sldIdLst>
  <p:sldSz cx="9144000" cy="6858000" type="screen4x3"/>
  <p:notesSz cx="6858000" cy="9144000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6699"/>
    <a:srgbClr val="FF3300"/>
    <a:srgbClr val="00FDFF"/>
    <a:srgbClr val="2D17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632" autoAdjust="0"/>
    <p:restoredTop sz="92954" autoAdjust="0"/>
  </p:normalViewPr>
  <p:slideViewPr>
    <p:cSldViewPr>
      <p:cViewPr varScale="1">
        <p:scale>
          <a:sx n="97" d="100"/>
          <a:sy n="97" d="100"/>
        </p:scale>
        <p:origin x="-90" y="-3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2" y="6318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43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3B0E49C-8DA5-4F56-8AAF-AB72CB1CFC17}" type="datetimeFigureOut">
              <a:rPr lang="es-ES"/>
              <a:pPr>
                <a:defRPr/>
              </a:pPr>
              <a:t>17/10/2018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1112BF5-2115-4E32-8CD5-F886F79D2A6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49617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/>
          </a:p>
        </p:txBody>
      </p:sp>
      <p:sp>
        <p:nvSpPr>
          <p:cNvPr id="1536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672D9A0-2AC4-4A42-8B29-ADCD3652199C}" type="slidenum">
              <a:rPr lang="es-ES"/>
              <a:pPr>
                <a:spcBef>
                  <a:spcPct val="0"/>
                </a:spcBef>
              </a:pPr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7534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189E951C-3218-4B5E-88F9-FC5A7D275BBF}" type="datetimeFigureOut">
              <a:rPr lang="es-ES"/>
              <a:pPr>
                <a:defRPr/>
              </a:pPr>
              <a:t>17/10/2018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DC66D32-91C6-4A8C-908C-BFB1A7F53C8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0914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5F43946F-8034-4B33-8A3F-1D849C47A736}" type="datetimeFigureOut">
              <a:rPr lang="es-ES"/>
              <a:pPr>
                <a:defRPr/>
              </a:pPr>
              <a:t>17/10/2018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DD6AF82-4507-44F0-BF89-93FCE1BCECF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3194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B3DA9D94-3D4F-4DE9-9B13-876DB2AD9D78}" type="datetimeFigureOut">
              <a:rPr lang="es-ES"/>
              <a:pPr>
                <a:defRPr/>
              </a:pPr>
              <a:t>17/10/2018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32EC190-7F21-406A-8190-5842C00F6B3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285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8CA408FD-F762-4319-B9F0-12F1C6B3359E}" type="datetimeFigureOut">
              <a:rPr lang="es-ES"/>
              <a:pPr>
                <a:defRPr/>
              </a:pPr>
              <a:t>17/10/2018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62C7420-EE97-4B31-8326-C53A0FE0D2F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1300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228E9003-DB7E-4365-8341-B9A5DB3A3126}" type="datetimeFigureOut">
              <a:rPr lang="es-ES"/>
              <a:pPr>
                <a:defRPr/>
              </a:pPr>
              <a:t>17/10/2018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8A28A47-EA5B-494A-91E4-E57805872D7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8246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0FFB8ECA-34D6-47B3-B011-4551883F4FDD}" type="datetimeFigureOut">
              <a:rPr lang="es-ES"/>
              <a:pPr>
                <a:defRPr/>
              </a:pPr>
              <a:t>17/10/2018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95F1F4C-CBF8-4A82-8DB8-8F0E2378D9F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9002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E686E1CB-25A7-4B06-BBAE-FB6FB1CD33A8}" type="datetimeFigureOut">
              <a:rPr lang="es-ES"/>
              <a:pPr>
                <a:defRPr/>
              </a:pPr>
              <a:t>17/10/2018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D86508A-E17B-4E92-971A-A32A12FDCC1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4925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66649EFC-17E4-4FF6-A7E4-16E45C4CEA15}" type="datetimeFigureOut">
              <a:rPr lang="es-ES"/>
              <a:pPr>
                <a:defRPr/>
              </a:pPr>
              <a:t>17/10/2018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1021926-17A7-4FE0-9937-E27F7B4C525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7349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929D63EA-1D57-4D0B-ACEC-8677DDF81021}" type="datetimeFigureOut">
              <a:rPr lang="es-ES"/>
              <a:pPr>
                <a:defRPr/>
              </a:pPr>
              <a:t>17/10/2018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45CEFCE-25C7-40C0-89F4-5117F9E0B17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6257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66712330-BBEE-44EA-BF8E-1359390B5310}" type="datetimeFigureOut">
              <a:rPr lang="es-ES"/>
              <a:pPr>
                <a:defRPr/>
              </a:pPr>
              <a:t>17/10/2018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860CA1C-269D-4AD9-A7AE-BD6EC9A673E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7381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F9C3757D-4938-4B35-95A6-7FEBFBC33F1D}" type="datetimeFigureOut">
              <a:rPr lang="es-ES"/>
              <a:pPr>
                <a:defRPr/>
              </a:pPr>
              <a:t>17/10/2018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A0306EE-F501-4DD6-ACBD-D8E4D110E54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8525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pic>
        <p:nvPicPr>
          <p:cNvPr id="1028" name="Picture 1" descr="C:\Users\eferre14\AppData\Local\Microsoft\Windows\Temporary Internet Files\Content.Outlook\R6LNOYSY\LOGO INGADA.jp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86450"/>
            <a:ext cx="16192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0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KdzYYIhUMuQ" TargetMode="Externa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gif"/><Relationship Id="rId2" Type="http://schemas.openxmlformats.org/officeDocument/2006/relationships/image" Target="../media/image9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gif"/><Relationship Id="rId4" Type="http://schemas.openxmlformats.org/officeDocument/2006/relationships/image" Target="../media/image98.gi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://reglasdeortografia.com/" TargetMode="External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hyperlink" Target="http://contenidos.educarex.es/mci/2007/29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educa.jcyl.es/educacyl/cm/gallery/Recursos%20Infinity/aplicaciones/13_elemental_watson/index.html" TargetMode="External"/><Relationship Id="rId4" Type="http://schemas.openxmlformats.org/officeDocument/2006/relationships/image" Target="../media/image105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2856"/>
            <a:ext cx="7772400" cy="2592288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48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TDAH E DIFICULTADES ESPECÍFICAS DO APRENDIZAXE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s-ES" dirty="0">
              <a:solidFill>
                <a:schemeClr val="accent5">
                  <a:lumMod val="75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s-ES" dirty="0"/>
          </a:p>
        </p:txBody>
      </p:sp>
      <p:pic>
        <p:nvPicPr>
          <p:cNvPr id="14340" name="Picture 1" descr="C:\Users\eferre14\AppData\Local\Microsoft\Windows\Temporary Internet Files\Content.Outlook\R6LNOYSY\LOGO INGAD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86450"/>
            <a:ext cx="16192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2" descr="Inici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333375"/>
            <a:ext cx="29146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4" descr="Resultado de imagen de fundacion maria jose jov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863" y="111125"/>
            <a:ext cx="1481137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4572000" y="5949280"/>
            <a:ext cx="41044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dirty="0" smtClean="0">
                <a:solidFill>
                  <a:schemeClr val="accent3">
                    <a:lumMod val="75000"/>
                  </a:schemeClr>
                </a:solidFill>
              </a:rPr>
              <a:t>Paloma Martín Sánchez</a:t>
            </a:r>
          </a:p>
          <a:p>
            <a:pPr algn="r"/>
            <a:r>
              <a:rPr lang="es-ES" sz="1200" dirty="0" smtClean="0">
                <a:solidFill>
                  <a:schemeClr val="accent3">
                    <a:lumMod val="75000"/>
                  </a:schemeClr>
                </a:solidFill>
              </a:rPr>
              <a:t>Maestra/Pedagoga/Formadora</a:t>
            </a:r>
            <a:endParaRPr lang="es-ES" sz="12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PROBLEMAS DIARIOS</a:t>
            </a:r>
          </a:p>
        </p:txBody>
      </p:sp>
      <p:sp>
        <p:nvSpPr>
          <p:cNvPr id="24579" name="2 Marcador de contenido"/>
          <p:cNvSpPr>
            <a:spLocks noGrp="1"/>
          </p:cNvSpPr>
          <p:nvPr>
            <p:ph idx="1"/>
          </p:nvPr>
        </p:nvSpPr>
        <p:spPr>
          <a:xfrm>
            <a:off x="971600" y="1773239"/>
            <a:ext cx="7715200" cy="3455962"/>
          </a:xfrm>
        </p:spPr>
        <p:txBody>
          <a:bodyPr/>
          <a:lstStyle/>
          <a:p>
            <a:pPr algn="just" eaLnBrk="1" hangingPunct="1"/>
            <a:endParaRPr lang="es-ES" sz="2800" dirty="0">
              <a:solidFill>
                <a:srgbClr val="006699"/>
              </a:solidFill>
            </a:endParaRPr>
          </a:p>
          <a:p>
            <a:pPr algn="just" eaLnBrk="1" hangingPunct="1"/>
            <a:r>
              <a:rPr lang="es-ES" sz="2800" dirty="0">
                <a:solidFill>
                  <a:srgbClr val="006699"/>
                </a:solidFill>
              </a:rPr>
              <a:t>A tarea é difícil e aburrida.</a:t>
            </a:r>
          </a:p>
          <a:p>
            <a:pPr algn="just" eaLnBrk="1" hangingPunct="1"/>
            <a:r>
              <a:rPr lang="es-ES" sz="2800" dirty="0" err="1">
                <a:solidFill>
                  <a:srgbClr val="006699"/>
                </a:solidFill>
              </a:rPr>
              <a:t>Traballo</a:t>
            </a:r>
            <a:r>
              <a:rPr lang="es-ES" sz="2800" dirty="0">
                <a:solidFill>
                  <a:srgbClr val="006699"/>
                </a:solidFill>
              </a:rPr>
              <a:t> por un periodo prolongado de tempo.</a:t>
            </a:r>
          </a:p>
          <a:p>
            <a:pPr algn="just" eaLnBrk="1" hangingPunct="1"/>
            <a:r>
              <a:rPr lang="es-ES" sz="2800" dirty="0">
                <a:solidFill>
                  <a:srgbClr val="006699"/>
                </a:solidFill>
              </a:rPr>
              <a:t>Cambios de </a:t>
            </a:r>
            <a:r>
              <a:rPr lang="es-ES" sz="2800" dirty="0" err="1">
                <a:solidFill>
                  <a:srgbClr val="006699"/>
                </a:solidFill>
              </a:rPr>
              <a:t>actividade</a:t>
            </a:r>
            <a:r>
              <a:rPr lang="es-ES" sz="2800" dirty="0">
                <a:solidFill>
                  <a:srgbClr val="006699"/>
                </a:solidFill>
              </a:rPr>
              <a:t> que non controla. </a:t>
            </a:r>
          </a:p>
          <a:p>
            <a:pPr algn="just" eaLnBrk="1" hangingPunct="1"/>
            <a:r>
              <a:rPr lang="es-ES" sz="2800" dirty="0">
                <a:solidFill>
                  <a:srgbClr val="006699"/>
                </a:solidFill>
              </a:rPr>
              <a:t>Se </a:t>
            </a:r>
            <a:r>
              <a:rPr lang="es-ES" sz="2800" dirty="0" err="1">
                <a:solidFill>
                  <a:srgbClr val="006699"/>
                </a:solidFill>
              </a:rPr>
              <a:t>lle</a:t>
            </a:r>
            <a:r>
              <a:rPr lang="es-ES" sz="2800" dirty="0">
                <a:solidFill>
                  <a:srgbClr val="006699"/>
                </a:solidFill>
              </a:rPr>
              <a:t> </a:t>
            </a:r>
            <a:r>
              <a:rPr lang="es-ES" sz="2800" dirty="0" err="1">
                <a:solidFill>
                  <a:srgbClr val="006699"/>
                </a:solidFill>
              </a:rPr>
              <a:t>recordan</a:t>
            </a:r>
            <a:r>
              <a:rPr lang="es-ES" sz="2800" dirty="0">
                <a:solidFill>
                  <a:srgbClr val="006699"/>
                </a:solidFill>
              </a:rPr>
              <a:t> os erros. </a:t>
            </a:r>
          </a:p>
          <a:p>
            <a:pPr algn="just" eaLnBrk="1" hangingPunct="1"/>
            <a:r>
              <a:rPr lang="es-ES" sz="2800" dirty="0">
                <a:solidFill>
                  <a:srgbClr val="006699"/>
                </a:solidFill>
              </a:rPr>
              <a:t>Castigos en exceso.</a:t>
            </a:r>
          </a:p>
          <a:p>
            <a:pPr algn="just" eaLnBrk="1" hangingPunct="1"/>
            <a:endParaRPr lang="es-ES" sz="2800" dirty="0">
              <a:solidFill>
                <a:srgbClr val="006699"/>
              </a:solidFill>
            </a:endParaRPr>
          </a:p>
          <a:p>
            <a:pPr algn="just" eaLnBrk="1" hangingPunct="1"/>
            <a:endParaRPr lang="es-ES" sz="2000" dirty="0">
              <a:solidFill>
                <a:srgbClr val="006699"/>
              </a:solidFill>
            </a:endParaRPr>
          </a:p>
          <a:p>
            <a:pPr algn="just" eaLnBrk="1" hangingPunct="1"/>
            <a:endParaRPr lang="es-ES" sz="2800" dirty="0">
              <a:solidFill>
                <a:srgbClr val="006699"/>
              </a:solidFill>
            </a:endParaRPr>
          </a:p>
          <a:p>
            <a:pPr algn="just" eaLnBrk="1" hangingPunct="1"/>
            <a:endParaRPr lang="es-ES" sz="2800" dirty="0">
              <a:solidFill>
                <a:srgbClr val="006699"/>
              </a:solidFill>
            </a:endParaRPr>
          </a:p>
          <a:p>
            <a:pPr algn="just" eaLnBrk="1" hangingPunct="1"/>
            <a:endParaRPr lang="es-ES" sz="2800" dirty="0">
              <a:solidFill>
                <a:srgbClr val="006699"/>
              </a:solidFill>
            </a:endParaRPr>
          </a:p>
          <a:p>
            <a:pPr algn="just" eaLnBrk="1" hangingPunct="1"/>
            <a:endParaRPr lang="es-ES" sz="2800" dirty="0">
              <a:solidFill>
                <a:srgbClr val="006699"/>
              </a:solidFill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1043608" y="1294392"/>
            <a:ext cx="720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4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ADAPTACIÓNS E ESTRATEXIAS</a:t>
            </a:r>
          </a:p>
        </p:txBody>
      </p:sp>
      <p:sp>
        <p:nvSpPr>
          <p:cNvPr id="110595" name="2 Marcador de contenido"/>
          <p:cNvSpPr>
            <a:spLocks noGrp="1"/>
          </p:cNvSpPr>
          <p:nvPr>
            <p:ph idx="1"/>
          </p:nvPr>
        </p:nvSpPr>
        <p:spPr>
          <a:xfrm>
            <a:off x="395288" y="1700213"/>
            <a:ext cx="8229600" cy="4789487"/>
          </a:xfrm>
        </p:spPr>
        <p:txBody>
          <a:bodyPr/>
          <a:lstStyle/>
          <a:p>
            <a:pPr eaLnBrk="1" hangingPunct="1"/>
            <a:endParaRPr lang="es-ES" dirty="0"/>
          </a:p>
          <a:p>
            <a:pPr marL="0" indent="0" algn="just" eaLnBrk="1" hangingPunct="1">
              <a:buNone/>
            </a:pPr>
            <a:endParaRPr lang="es-ES" dirty="0"/>
          </a:p>
        </p:txBody>
      </p:sp>
      <p:sp>
        <p:nvSpPr>
          <p:cNvPr id="4" name="3 Rectángulo redondeado"/>
          <p:cNvSpPr/>
          <p:nvPr/>
        </p:nvSpPr>
        <p:spPr>
          <a:xfrm>
            <a:off x="1043608" y="1294392"/>
            <a:ext cx="720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331EBBE4-DC2C-4FC1-9F2A-FEAF08FB636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9112" y="1700213"/>
            <a:ext cx="2551376" cy="27287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AE0B0A92-B262-4A5C-8368-47F3B95AC33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0152" y="1700213"/>
            <a:ext cx="2551376" cy="25513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FC6C5F60-FF55-42EF-858A-969E0C4CF58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33564" y="4418275"/>
            <a:ext cx="2276872" cy="22768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 rot="16200000">
            <a:off x="-2157412" y="2813050"/>
            <a:ext cx="5824537" cy="10080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ES" sz="49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</a:t>
            </a:r>
          </a:p>
        </p:txBody>
      </p:sp>
      <p:sp>
        <p:nvSpPr>
          <p:cNvPr id="5" name="4 Rectángulo redondeado"/>
          <p:cNvSpPr/>
          <p:nvPr/>
        </p:nvSpPr>
        <p:spPr>
          <a:xfrm rot="16200000">
            <a:off x="-1176510" y="3356736"/>
            <a:ext cx="468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1116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188" y="635000"/>
            <a:ext cx="7786687" cy="53641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 rot="16200000">
            <a:off x="-2157412" y="2813050"/>
            <a:ext cx="5824537" cy="10080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ES" sz="49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</a:t>
            </a:r>
          </a:p>
        </p:txBody>
      </p:sp>
      <p:sp>
        <p:nvSpPr>
          <p:cNvPr id="5" name="4 Rectángulo redondeado"/>
          <p:cNvSpPr/>
          <p:nvPr/>
        </p:nvSpPr>
        <p:spPr>
          <a:xfrm rot="16200000">
            <a:off x="-1176510" y="3356736"/>
            <a:ext cx="468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1126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8888" y="404813"/>
            <a:ext cx="7615237" cy="55451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1835696" y="1484785"/>
            <a:ext cx="4607967" cy="3600400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sz="58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RECURSOs</a:t>
            </a:r>
            <a:r>
              <a:rPr lang="es-ES" sz="5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ES" sz="5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sz="5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o </a:t>
            </a:r>
            <a:br>
              <a:rPr lang="es-ES" sz="5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sz="5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AULA 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/>
          </a:blip>
          <a:srcRect l="18371" t="12562" r="5315" b="2018"/>
          <a:stretch/>
        </p:blipFill>
        <p:spPr>
          <a:xfrm>
            <a:off x="2843808" y="4221088"/>
            <a:ext cx="3888432" cy="24482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60648"/>
            <a:ext cx="2664985" cy="37314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8247"/>
            <a:ext cx="2736304" cy="38338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0" y="3789363"/>
            <a:ext cx="7772400" cy="1362075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sz="600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MODELOS </a:t>
            </a:r>
            <a:endParaRPr lang="es-ES" sz="6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1666875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3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Disgrafía</a:t>
            </a:r>
            <a:r>
              <a:rPr lang="es-E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b="31732"/>
          <a:stretch/>
        </p:blipFill>
        <p:spPr>
          <a:xfrm>
            <a:off x="2195513" y="908050"/>
            <a:ext cx="6553200" cy="5746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31640" y="764704"/>
            <a:ext cx="6480200" cy="51660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0" t="16571" r="11143"/>
          <a:stretch>
            <a:fillRect/>
          </a:stretch>
        </p:blipFill>
        <p:spPr>
          <a:xfrm>
            <a:off x="468313" y="260350"/>
            <a:ext cx="3940175" cy="5545138"/>
          </a:xfrm>
        </p:spPr>
      </p:pic>
      <p:pic>
        <p:nvPicPr>
          <p:cNvPr id="118787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0" y="260350"/>
            <a:ext cx="4468813" cy="55451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115888"/>
            <a:ext cx="7561263" cy="57181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ADAPTACIÓNS</a:t>
            </a:r>
          </a:p>
        </p:txBody>
      </p:sp>
      <p:sp>
        <p:nvSpPr>
          <p:cNvPr id="4" name="3 Rectángulo redondeado"/>
          <p:cNvSpPr/>
          <p:nvPr/>
        </p:nvSpPr>
        <p:spPr>
          <a:xfrm>
            <a:off x="1043608" y="1294392"/>
            <a:ext cx="720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25606" name="Picture 2" descr="http://t1.gstatic.com/images?q=tbn:ANd9GcSYr4ALU2ivN7opHGi6mvdK5RU6Nh8Vt5ldvNnZP7_VW6E6OND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0638">
            <a:off x="2303463" y="4237038"/>
            <a:ext cx="2076450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4" descr="http://www.deidos.com/blog/wp-content/uploads/2012/07/gestion_del-tiempo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95417">
            <a:off x="5722938" y="1682750"/>
            <a:ext cx="2520950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7" descr="http://es.docsity.com/noticias/wp-content/uploads/2013/03/miedo_a-exponer-300x2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" r="1637" b="4489"/>
          <a:stretch>
            <a:fillRect/>
          </a:stretch>
        </p:blipFill>
        <p:spPr bwMode="auto">
          <a:xfrm rot="-315256">
            <a:off x="5500688" y="4252913"/>
            <a:ext cx="2728912" cy="213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9" descr="http://eligetusenda.blogia.com/upload/20131111124336-pizarr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89684">
            <a:off x="434975" y="1784350"/>
            <a:ext cx="2509838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195513" y="3573463"/>
            <a:ext cx="3744912" cy="17541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5400" b="1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CASOS PRÁCTICOS</a:t>
            </a:r>
            <a:endParaRPr lang="es-ES_tradnl" sz="5400" dirty="0"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475657" y="1484784"/>
            <a:ext cx="6480894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00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DATOS: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s-ES_tradnl" b="1" i="1" dirty="0">
                <a:latin typeface="+mn-lt"/>
                <a:cs typeface="+mn-cs"/>
              </a:rPr>
              <a:t>Curso</a:t>
            </a:r>
            <a:r>
              <a:rPr lang="es-ES_tradnl" dirty="0">
                <a:latin typeface="+mn-lt"/>
                <a:cs typeface="+mn-cs"/>
              </a:rPr>
              <a:t>: 5º de primaria.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s-ES_tradnl" b="1" i="1" dirty="0">
                <a:latin typeface="+mn-lt"/>
                <a:cs typeface="+mn-cs"/>
              </a:rPr>
              <a:t>Problema principal</a:t>
            </a:r>
            <a:r>
              <a:rPr lang="es-ES_tradnl" dirty="0">
                <a:latin typeface="+mn-lt"/>
                <a:cs typeface="+mn-cs"/>
              </a:rPr>
              <a:t>: </a:t>
            </a:r>
            <a:r>
              <a:rPr lang="es-ES_tradnl" dirty="0" err="1">
                <a:latin typeface="+mn-lt"/>
                <a:cs typeface="+mn-cs"/>
              </a:rPr>
              <a:t>Tdah</a:t>
            </a:r>
            <a:r>
              <a:rPr lang="es-ES_tradnl" dirty="0">
                <a:latin typeface="+mn-lt"/>
                <a:cs typeface="+mn-cs"/>
              </a:rPr>
              <a:t> e dislexia ( </a:t>
            </a:r>
            <a:r>
              <a:rPr lang="es-ES_tradnl" dirty="0" err="1">
                <a:latin typeface="+mn-lt"/>
                <a:cs typeface="+mn-cs"/>
              </a:rPr>
              <a:t>maior</a:t>
            </a:r>
            <a:r>
              <a:rPr lang="es-ES_tradnl" dirty="0">
                <a:latin typeface="+mn-lt"/>
                <a:cs typeface="+mn-cs"/>
              </a:rPr>
              <a:t> riesgo </a:t>
            </a:r>
            <a:r>
              <a:rPr lang="es-ES_tradnl" dirty="0" err="1">
                <a:latin typeface="+mn-lt"/>
                <a:cs typeface="+mn-cs"/>
              </a:rPr>
              <a:t>na</a:t>
            </a:r>
            <a:r>
              <a:rPr lang="es-ES_tradnl" dirty="0">
                <a:latin typeface="+mn-lt"/>
                <a:cs typeface="+mn-cs"/>
              </a:rPr>
              <a:t> comprensión lectora).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s-ES_tradnl" b="1" i="1" dirty="0">
                <a:latin typeface="+mn-lt"/>
                <a:cs typeface="+mn-cs"/>
              </a:rPr>
              <a:t>Edad</a:t>
            </a:r>
            <a:r>
              <a:rPr lang="es-ES_tradnl" dirty="0">
                <a:latin typeface="+mn-lt"/>
                <a:cs typeface="+mn-cs"/>
              </a:rPr>
              <a:t>: </a:t>
            </a:r>
            <a:r>
              <a:rPr lang="es-ES_tradnl" dirty="0" err="1">
                <a:latin typeface="+mn-lt"/>
                <a:cs typeface="+mn-cs"/>
              </a:rPr>
              <a:t>Neno</a:t>
            </a:r>
            <a:r>
              <a:rPr lang="es-ES_tradnl" dirty="0">
                <a:latin typeface="+mn-lt"/>
                <a:cs typeface="+mn-cs"/>
              </a:rPr>
              <a:t> de 10 anos.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s-ES_tradnl" b="1" i="1" dirty="0" err="1">
                <a:latin typeface="+mn-lt"/>
                <a:cs typeface="+mn-cs"/>
              </a:rPr>
              <a:t>Informaci</a:t>
            </a:r>
            <a:r>
              <a:rPr lang="es-ES" b="1" i="1" dirty="0" err="1">
                <a:latin typeface="+mn-lt"/>
                <a:cs typeface="+mn-cs"/>
              </a:rPr>
              <a:t>ón</a:t>
            </a:r>
            <a:r>
              <a:rPr lang="es-ES" b="1" i="1" dirty="0">
                <a:latin typeface="+mn-lt"/>
                <a:cs typeface="+mn-cs"/>
              </a:rPr>
              <a:t> complementaria</a:t>
            </a:r>
            <a:r>
              <a:rPr lang="es-ES_tradnl" dirty="0">
                <a:latin typeface="+mn-lt"/>
                <a:cs typeface="+mn-cs"/>
              </a:rPr>
              <a:t>: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dirty="0">
                <a:latin typeface="+mn-lt"/>
                <a:cs typeface="+mn-cs"/>
              </a:rPr>
              <a:t>Recibe </a:t>
            </a:r>
            <a:r>
              <a:rPr lang="es-ES_tradnl" dirty="0" err="1">
                <a:latin typeface="+mn-lt"/>
                <a:cs typeface="+mn-cs"/>
              </a:rPr>
              <a:t>apoio</a:t>
            </a:r>
            <a:r>
              <a:rPr lang="es-ES_tradnl" dirty="0">
                <a:latin typeface="+mn-lt"/>
                <a:cs typeface="+mn-cs"/>
              </a:rPr>
              <a:t> por parte da </a:t>
            </a:r>
            <a:r>
              <a:rPr lang="es-ES_tradnl" dirty="0" err="1">
                <a:latin typeface="+mn-lt"/>
                <a:cs typeface="+mn-cs"/>
              </a:rPr>
              <a:t>mestra</a:t>
            </a:r>
            <a:r>
              <a:rPr lang="es-ES_tradnl" dirty="0">
                <a:latin typeface="+mn-lt"/>
                <a:cs typeface="+mn-cs"/>
              </a:rPr>
              <a:t> de Audición e </a:t>
            </a:r>
            <a:r>
              <a:rPr lang="es-ES_tradnl" dirty="0" err="1">
                <a:latin typeface="+mn-lt"/>
                <a:cs typeface="+mn-cs"/>
              </a:rPr>
              <a:t>Linguaxe</a:t>
            </a:r>
            <a:r>
              <a:rPr lang="es-ES_tradnl" dirty="0">
                <a:latin typeface="+mn-lt"/>
                <a:cs typeface="+mn-cs"/>
              </a:rPr>
              <a:t> do centro </a:t>
            </a:r>
            <a:r>
              <a:rPr lang="es-ES_tradnl" dirty="0" err="1">
                <a:latin typeface="+mn-lt"/>
                <a:cs typeface="+mn-cs"/>
              </a:rPr>
              <a:t>dende</a:t>
            </a:r>
            <a:r>
              <a:rPr lang="es-ES_tradnl" dirty="0">
                <a:latin typeface="+mn-lt"/>
                <a:cs typeface="+mn-cs"/>
              </a:rPr>
              <a:t> </a:t>
            </a:r>
            <a:r>
              <a:rPr lang="es-ES_tradnl" dirty="0" err="1">
                <a:latin typeface="+mn-lt"/>
                <a:cs typeface="+mn-cs"/>
              </a:rPr>
              <a:t>finais</a:t>
            </a:r>
            <a:r>
              <a:rPr lang="es-ES_tradnl" dirty="0">
                <a:latin typeface="+mn-lt"/>
                <a:cs typeface="+mn-cs"/>
              </a:rPr>
              <a:t> do curso pasado.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dirty="0" err="1">
                <a:latin typeface="+mn-lt"/>
                <a:cs typeface="+mn-cs"/>
              </a:rPr>
              <a:t>Dende</a:t>
            </a:r>
            <a:r>
              <a:rPr lang="es-ES_tradnl" dirty="0">
                <a:latin typeface="+mn-lt"/>
                <a:cs typeface="+mn-cs"/>
              </a:rPr>
              <a:t> </a:t>
            </a:r>
            <a:r>
              <a:rPr lang="es-ES_tradnl" dirty="0" err="1">
                <a:latin typeface="+mn-lt"/>
                <a:cs typeface="+mn-cs"/>
              </a:rPr>
              <a:t>fai</a:t>
            </a:r>
            <a:r>
              <a:rPr lang="es-ES_tradnl" dirty="0">
                <a:latin typeface="+mn-lt"/>
                <a:cs typeface="+mn-cs"/>
              </a:rPr>
              <a:t> cinco meses, recibe </a:t>
            </a:r>
            <a:r>
              <a:rPr lang="es-ES_tradnl" dirty="0" err="1">
                <a:latin typeface="+mn-lt"/>
                <a:cs typeface="+mn-cs"/>
              </a:rPr>
              <a:t>tam</a:t>
            </a:r>
            <a:r>
              <a:rPr lang="es-ES" dirty="0" err="1">
                <a:latin typeface="+mn-lt"/>
                <a:cs typeface="+mn-cs"/>
              </a:rPr>
              <a:t>én</a:t>
            </a:r>
            <a:r>
              <a:rPr lang="es-ES" dirty="0">
                <a:latin typeface="+mn-lt"/>
                <a:cs typeface="+mn-cs"/>
              </a:rPr>
              <a:t> </a:t>
            </a:r>
            <a:r>
              <a:rPr lang="es-ES_tradnl" dirty="0" err="1">
                <a:latin typeface="+mn-lt"/>
                <a:cs typeface="+mn-cs"/>
              </a:rPr>
              <a:t>apoio</a:t>
            </a:r>
            <a:r>
              <a:rPr lang="es-ES_tradnl" dirty="0">
                <a:latin typeface="+mn-lt"/>
                <a:cs typeface="+mn-cs"/>
              </a:rPr>
              <a:t> </a:t>
            </a:r>
            <a:r>
              <a:rPr lang="es-ES_tradnl" dirty="0" err="1">
                <a:latin typeface="+mn-lt"/>
                <a:cs typeface="+mn-cs"/>
              </a:rPr>
              <a:t>logopédico</a:t>
            </a:r>
            <a:r>
              <a:rPr lang="es-ES_tradnl" dirty="0">
                <a:latin typeface="+mn-lt"/>
                <a:cs typeface="+mn-cs"/>
              </a:rPr>
              <a:t> de </a:t>
            </a:r>
            <a:r>
              <a:rPr lang="es-ES_tradnl" dirty="0" err="1">
                <a:latin typeface="+mn-lt"/>
                <a:cs typeface="+mn-cs"/>
              </a:rPr>
              <a:t>maneira</a:t>
            </a:r>
            <a:r>
              <a:rPr lang="es-ES_tradnl" dirty="0">
                <a:latin typeface="+mn-lt"/>
                <a:cs typeface="+mn-cs"/>
              </a:rPr>
              <a:t>  privada.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dirty="0">
                <a:latin typeface="+mn-lt"/>
                <a:cs typeface="+mn-cs"/>
              </a:rPr>
              <a:t>Diagnosticado </a:t>
            </a:r>
            <a:r>
              <a:rPr lang="es-ES_tradnl" dirty="0" err="1">
                <a:latin typeface="+mn-lt"/>
                <a:cs typeface="+mn-cs"/>
              </a:rPr>
              <a:t>fai</a:t>
            </a:r>
            <a:r>
              <a:rPr lang="es-ES_tradnl" dirty="0">
                <a:latin typeface="+mn-lt"/>
                <a:cs typeface="+mn-cs"/>
              </a:rPr>
              <a:t> un ano con TDAH no que predomina a impulsividad.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dirty="0">
                <a:latin typeface="+mn-lt"/>
                <a:cs typeface="+mn-cs"/>
              </a:rPr>
              <a:t>Toma medicación </a:t>
            </a:r>
            <a:r>
              <a:rPr lang="es-ES_tradnl" dirty="0" err="1">
                <a:latin typeface="+mn-lt"/>
                <a:cs typeface="+mn-cs"/>
              </a:rPr>
              <a:t>dende</a:t>
            </a:r>
            <a:r>
              <a:rPr lang="es-ES_tradnl" dirty="0">
                <a:latin typeface="+mn-lt"/>
                <a:cs typeface="+mn-cs"/>
              </a:rPr>
              <a:t> hace seis meses.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latin typeface="+mn-lt"/>
                <a:cs typeface="+mn-cs"/>
              </a:rPr>
              <a:t>É un </a:t>
            </a:r>
            <a:r>
              <a:rPr lang="es-ES_tradnl" dirty="0">
                <a:latin typeface="+mn-lt"/>
                <a:cs typeface="+mn-cs"/>
              </a:rPr>
              <a:t> </a:t>
            </a:r>
            <a:r>
              <a:rPr lang="es-ES_tradnl" dirty="0" err="1">
                <a:latin typeface="+mn-lt"/>
                <a:cs typeface="+mn-cs"/>
              </a:rPr>
              <a:t>neno</a:t>
            </a:r>
            <a:r>
              <a:rPr lang="es-ES_tradnl" dirty="0">
                <a:latin typeface="+mn-lt"/>
                <a:cs typeface="+mn-cs"/>
              </a:rPr>
              <a:t> muy extrovertido e querido na aula. Por </a:t>
            </a:r>
            <a:r>
              <a:rPr lang="es-ES_tradnl" dirty="0" err="1">
                <a:latin typeface="+mn-lt"/>
                <a:cs typeface="+mn-cs"/>
              </a:rPr>
              <a:t>agora</a:t>
            </a:r>
            <a:r>
              <a:rPr lang="es-ES_tradnl" dirty="0">
                <a:latin typeface="+mn-lt"/>
                <a:cs typeface="+mn-cs"/>
              </a:rPr>
              <a:t>, non </a:t>
            </a:r>
            <a:r>
              <a:rPr lang="es-ES_tradnl" dirty="0" err="1">
                <a:latin typeface="+mn-lt"/>
                <a:cs typeface="+mn-cs"/>
              </a:rPr>
              <a:t>mostra</a:t>
            </a:r>
            <a:r>
              <a:rPr lang="es-ES_tradnl" dirty="0">
                <a:latin typeface="+mn-lt"/>
                <a:cs typeface="+mn-cs"/>
              </a:rPr>
              <a:t> excesivo rechazo hacia as </a:t>
            </a:r>
            <a:r>
              <a:rPr lang="es-ES_tradnl" dirty="0" err="1">
                <a:latin typeface="+mn-lt"/>
                <a:cs typeface="+mn-cs"/>
              </a:rPr>
              <a:t>tarefas</a:t>
            </a:r>
            <a:r>
              <a:rPr lang="es-ES_tradnl" dirty="0">
                <a:latin typeface="+mn-lt"/>
                <a:cs typeface="+mn-cs"/>
              </a:rPr>
              <a:t> académicas.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619672" y="1556792"/>
            <a:ext cx="6337300" cy="35702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00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DATOS: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s-ES_tradnl" b="1" i="1" dirty="0">
                <a:latin typeface="+mn-lt"/>
                <a:cs typeface="+mn-cs"/>
              </a:rPr>
              <a:t>Curso</a:t>
            </a:r>
            <a:r>
              <a:rPr lang="es-ES_tradnl" dirty="0">
                <a:latin typeface="+mn-lt"/>
                <a:cs typeface="+mn-cs"/>
              </a:rPr>
              <a:t>: 6º de primaria.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s-ES_tradnl" b="1" i="1" dirty="0">
                <a:latin typeface="+mn-lt"/>
                <a:cs typeface="+mn-cs"/>
              </a:rPr>
              <a:t>Problema principal</a:t>
            </a:r>
            <a:r>
              <a:rPr lang="es-ES_tradnl" dirty="0">
                <a:latin typeface="+mn-lt"/>
                <a:cs typeface="+mn-cs"/>
              </a:rPr>
              <a:t>: </a:t>
            </a:r>
            <a:r>
              <a:rPr lang="es-ES_tradnl" dirty="0" err="1">
                <a:latin typeface="+mn-lt"/>
                <a:cs typeface="+mn-cs"/>
              </a:rPr>
              <a:t>Tdah</a:t>
            </a:r>
            <a:r>
              <a:rPr lang="es-ES_tradnl" dirty="0">
                <a:latin typeface="+mn-lt"/>
                <a:cs typeface="+mn-cs"/>
              </a:rPr>
              <a:t> , dislexia e </a:t>
            </a:r>
            <a:r>
              <a:rPr lang="es-ES_tradnl" dirty="0" err="1">
                <a:latin typeface="+mn-lt"/>
                <a:cs typeface="+mn-cs"/>
              </a:rPr>
              <a:t>discalculia</a:t>
            </a:r>
            <a:r>
              <a:rPr lang="es-ES_tradnl" dirty="0">
                <a:latin typeface="+mn-lt"/>
                <a:cs typeface="+mn-cs"/>
              </a:rPr>
              <a:t>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s-ES_tradnl" b="1" i="1" dirty="0">
                <a:latin typeface="+mn-lt"/>
                <a:cs typeface="+mn-cs"/>
              </a:rPr>
              <a:t>Edad</a:t>
            </a:r>
            <a:r>
              <a:rPr lang="es-ES_tradnl" dirty="0">
                <a:latin typeface="+mn-lt"/>
                <a:cs typeface="+mn-cs"/>
              </a:rPr>
              <a:t>: </a:t>
            </a:r>
            <a:r>
              <a:rPr lang="es-ES_tradnl" dirty="0" err="1">
                <a:latin typeface="+mn-lt"/>
                <a:cs typeface="+mn-cs"/>
              </a:rPr>
              <a:t>Neno</a:t>
            </a:r>
            <a:r>
              <a:rPr lang="es-ES_tradnl" dirty="0">
                <a:latin typeface="+mn-lt"/>
                <a:cs typeface="+mn-cs"/>
              </a:rPr>
              <a:t> de 12 anos.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s-ES_tradnl" b="1" i="1" dirty="0" err="1">
                <a:latin typeface="+mn-lt"/>
                <a:cs typeface="+mn-cs"/>
              </a:rPr>
              <a:t>Informaci</a:t>
            </a:r>
            <a:r>
              <a:rPr lang="es-ES" b="1" i="1" dirty="0" err="1">
                <a:latin typeface="+mn-lt"/>
                <a:cs typeface="+mn-cs"/>
              </a:rPr>
              <a:t>ón</a:t>
            </a:r>
            <a:r>
              <a:rPr lang="es-ES" b="1" i="1" dirty="0">
                <a:latin typeface="+mn-lt"/>
                <a:cs typeface="+mn-cs"/>
              </a:rPr>
              <a:t> complementaria</a:t>
            </a:r>
            <a:r>
              <a:rPr lang="es-ES_tradnl" dirty="0">
                <a:latin typeface="+mn-lt"/>
                <a:cs typeface="+mn-cs"/>
              </a:rPr>
              <a:t>: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dirty="0">
                <a:latin typeface="+mn-lt"/>
                <a:cs typeface="+mn-cs"/>
              </a:rPr>
              <a:t>Recibe </a:t>
            </a:r>
            <a:r>
              <a:rPr lang="es-ES_tradnl" dirty="0" err="1">
                <a:latin typeface="+mn-lt"/>
                <a:cs typeface="+mn-cs"/>
              </a:rPr>
              <a:t>apoio</a:t>
            </a:r>
            <a:r>
              <a:rPr lang="es-ES_tradnl" dirty="0">
                <a:latin typeface="+mn-lt"/>
                <a:cs typeface="+mn-cs"/>
              </a:rPr>
              <a:t> por parte da </a:t>
            </a:r>
            <a:r>
              <a:rPr lang="es-ES_tradnl" dirty="0" err="1">
                <a:latin typeface="+mn-lt"/>
                <a:cs typeface="+mn-cs"/>
              </a:rPr>
              <a:t>mestra</a:t>
            </a:r>
            <a:r>
              <a:rPr lang="es-ES_tradnl" dirty="0">
                <a:latin typeface="+mn-lt"/>
                <a:cs typeface="+mn-cs"/>
              </a:rPr>
              <a:t> de Audición e </a:t>
            </a:r>
            <a:r>
              <a:rPr lang="es-ES_tradnl" dirty="0" err="1">
                <a:latin typeface="+mn-lt"/>
                <a:cs typeface="+mn-cs"/>
              </a:rPr>
              <a:t>Linguaxe</a:t>
            </a:r>
            <a:r>
              <a:rPr lang="es-ES_tradnl" dirty="0">
                <a:latin typeface="+mn-lt"/>
                <a:cs typeface="+mn-cs"/>
              </a:rPr>
              <a:t> do centro </a:t>
            </a:r>
            <a:r>
              <a:rPr lang="es-ES_tradnl" dirty="0" err="1">
                <a:latin typeface="+mn-lt"/>
                <a:cs typeface="+mn-cs"/>
              </a:rPr>
              <a:t>dende</a:t>
            </a:r>
            <a:r>
              <a:rPr lang="es-ES_tradnl" dirty="0">
                <a:latin typeface="+mn-lt"/>
                <a:cs typeface="+mn-cs"/>
              </a:rPr>
              <a:t> que cursaba 3 º de Educación Primaria.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dirty="0">
                <a:latin typeface="+mn-lt"/>
                <a:cs typeface="+mn-cs"/>
              </a:rPr>
              <a:t>Diagnosticado </a:t>
            </a:r>
            <a:r>
              <a:rPr lang="es-ES_tradnl" dirty="0" err="1">
                <a:latin typeface="+mn-lt"/>
                <a:cs typeface="+mn-cs"/>
              </a:rPr>
              <a:t>fai</a:t>
            </a:r>
            <a:r>
              <a:rPr lang="es-ES_tradnl" dirty="0">
                <a:latin typeface="+mn-lt"/>
                <a:cs typeface="+mn-cs"/>
              </a:rPr>
              <a:t> </a:t>
            </a:r>
            <a:r>
              <a:rPr lang="es-ES_tradnl" dirty="0" err="1">
                <a:latin typeface="+mn-lt"/>
                <a:cs typeface="+mn-cs"/>
              </a:rPr>
              <a:t>catro</a:t>
            </a:r>
            <a:r>
              <a:rPr lang="es-ES_tradnl" dirty="0">
                <a:latin typeface="+mn-lt"/>
                <a:cs typeface="+mn-cs"/>
              </a:rPr>
              <a:t> anos con TDAH de predominio inatento.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dirty="0" err="1">
                <a:latin typeface="+mn-lt"/>
                <a:cs typeface="+mn-cs"/>
              </a:rPr>
              <a:t>Tomou</a:t>
            </a:r>
            <a:r>
              <a:rPr lang="es-ES_tradnl" dirty="0">
                <a:latin typeface="+mn-lt"/>
                <a:cs typeface="+mn-cs"/>
              </a:rPr>
              <a:t> medicación durante </a:t>
            </a:r>
            <a:r>
              <a:rPr lang="es-ES_tradnl" dirty="0" err="1">
                <a:latin typeface="+mn-lt"/>
                <a:cs typeface="+mn-cs"/>
              </a:rPr>
              <a:t>dous</a:t>
            </a:r>
            <a:r>
              <a:rPr lang="es-ES_tradnl" dirty="0">
                <a:latin typeface="+mn-lt"/>
                <a:cs typeface="+mn-cs"/>
              </a:rPr>
              <a:t> anos, pero </a:t>
            </a:r>
            <a:r>
              <a:rPr lang="es-ES_tradnl" dirty="0" err="1">
                <a:latin typeface="+mn-lt"/>
                <a:cs typeface="+mn-cs"/>
              </a:rPr>
              <a:t>agora</a:t>
            </a:r>
            <a:r>
              <a:rPr lang="es-ES_tradnl" dirty="0">
                <a:latin typeface="+mn-lt"/>
                <a:cs typeface="+mn-cs"/>
              </a:rPr>
              <a:t> </a:t>
            </a:r>
            <a:r>
              <a:rPr lang="es-ES_tradnl" dirty="0" err="1">
                <a:latin typeface="+mn-lt"/>
                <a:cs typeface="+mn-cs"/>
              </a:rPr>
              <a:t>xa</a:t>
            </a:r>
            <a:r>
              <a:rPr lang="es-ES_tradnl" dirty="0">
                <a:latin typeface="+mn-lt"/>
                <a:cs typeface="+mn-cs"/>
              </a:rPr>
              <a:t> non a toma.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latin typeface="+mn-lt"/>
                <a:cs typeface="+mn-cs"/>
              </a:rPr>
              <a:t>É</a:t>
            </a:r>
            <a:r>
              <a:rPr lang="es-ES_tradnl" dirty="0">
                <a:latin typeface="+mn-lt"/>
                <a:cs typeface="+mn-cs"/>
              </a:rPr>
              <a:t> un </a:t>
            </a:r>
            <a:r>
              <a:rPr lang="es-ES_tradnl" dirty="0" err="1">
                <a:latin typeface="+mn-lt"/>
                <a:cs typeface="+mn-cs"/>
              </a:rPr>
              <a:t>neno</a:t>
            </a:r>
            <a:r>
              <a:rPr lang="es-ES_tradnl" dirty="0">
                <a:latin typeface="+mn-lt"/>
                <a:cs typeface="+mn-cs"/>
              </a:rPr>
              <a:t> </a:t>
            </a:r>
            <a:r>
              <a:rPr lang="es-ES_tradnl" dirty="0" err="1">
                <a:latin typeface="+mn-lt"/>
                <a:cs typeface="+mn-cs"/>
              </a:rPr>
              <a:t>moi</a:t>
            </a:r>
            <a:r>
              <a:rPr lang="es-ES_tradnl" dirty="0">
                <a:latin typeface="+mn-lt"/>
                <a:cs typeface="+mn-cs"/>
              </a:rPr>
              <a:t> introvertido . </a:t>
            </a:r>
            <a:r>
              <a:rPr lang="es-ES_tradnl" dirty="0" err="1">
                <a:latin typeface="+mn-lt"/>
                <a:cs typeface="+mn-cs"/>
              </a:rPr>
              <a:t>Mostra</a:t>
            </a:r>
            <a:r>
              <a:rPr lang="es-ES_tradnl" dirty="0">
                <a:latin typeface="+mn-lt"/>
                <a:cs typeface="+mn-cs"/>
              </a:rPr>
              <a:t> un gran rechazo hacia </a:t>
            </a:r>
            <a:r>
              <a:rPr lang="es-ES_tradnl" dirty="0" err="1">
                <a:latin typeface="+mn-lt"/>
                <a:cs typeface="+mn-cs"/>
              </a:rPr>
              <a:t>calquer</a:t>
            </a:r>
            <a:r>
              <a:rPr lang="es-ES_tradnl" dirty="0">
                <a:latin typeface="+mn-lt"/>
                <a:cs typeface="+mn-cs"/>
              </a:rPr>
              <a:t> </a:t>
            </a:r>
            <a:r>
              <a:rPr lang="es-ES_tradnl" dirty="0" err="1">
                <a:latin typeface="+mn-lt"/>
                <a:cs typeface="+mn-cs"/>
              </a:rPr>
              <a:t>actividade</a:t>
            </a:r>
            <a:r>
              <a:rPr lang="es-ES_tradnl" dirty="0">
                <a:latin typeface="+mn-lt"/>
                <a:cs typeface="+mn-cs"/>
              </a:rPr>
              <a:t> académica. </a:t>
            </a:r>
            <a:r>
              <a:rPr lang="es-ES_tradnl" dirty="0" err="1">
                <a:latin typeface="+mn-lt"/>
                <a:cs typeface="+mn-cs"/>
              </a:rPr>
              <a:t>Gustanlle</a:t>
            </a:r>
            <a:r>
              <a:rPr lang="es-ES_tradnl" dirty="0">
                <a:latin typeface="+mn-lt"/>
                <a:cs typeface="+mn-cs"/>
              </a:rPr>
              <a:t> os deportes  ( sobre todo o fútbol e o baloncesto).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547665" y="2132856"/>
            <a:ext cx="5977086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00" u="sng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DATOS</a:t>
            </a:r>
            <a:r>
              <a:rPr lang="es-ES_tradnl" sz="2800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: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s-ES_tradnl" dirty="0">
              <a:latin typeface="+mn-lt"/>
              <a:cs typeface="+mn-cs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s-ES_tradnl" b="1" i="1" dirty="0">
                <a:latin typeface="+mn-lt"/>
                <a:cs typeface="+mn-cs"/>
              </a:rPr>
              <a:t>Curso</a:t>
            </a:r>
            <a:r>
              <a:rPr lang="es-ES_tradnl" dirty="0">
                <a:latin typeface="+mn-lt"/>
                <a:cs typeface="+mn-cs"/>
              </a:rPr>
              <a:t>: 2ºde primaria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s-ES_tradnl" b="1" i="1" dirty="0">
                <a:latin typeface="+mn-lt"/>
                <a:cs typeface="+mn-cs"/>
              </a:rPr>
              <a:t>Problema principal</a:t>
            </a:r>
            <a:r>
              <a:rPr lang="es-ES_tradnl" dirty="0">
                <a:latin typeface="+mn-lt"/>
                <a:cs typeface="+mn-cs"/>
              </a:rPr>
              <a:t>:  Nena que non </a:t>
            </a:r>
            <a:r>
              <a:rPr lang="es-ES_tradnl" dirty="0" err="1">
                <a:latin typeface="+mn-lt"/>
                <a:cs typeface="+mn-cs"/>
              </a:rPr>
              <a:t>foi</a:t>
            </a:r>
            <a:r>
              <a:rPr lang="es-ES_tradnl" dirty="0">
                <a:latin typeface="+mn-lt"/>
                <a:cs typeface="+mn-cs"/>
              </a:rPr>
              <a:t> </a:t>
            </a:r>
            <a:r>
              <a:rPr lang="es-ES_tradnl" dirty="0" err="1">
                <a:latin typeface="+mn-lt"/>
                <a:cs typeface="+mn-cs"/>
              </a:rPr>
              <a:t>avaliada</a:t>
            </a:r>
            <a:r>
              <a:rPr lang="es-ES_tradnl" dirty="0">
                <a:latin typeface="+mn-lt"/>
                <a:cs typeface="+mn-cs"/>
              </a:rPr>
              <a:t>, pero o </a:t>
            </a:r>
            <a:r>
              <a:rPr lang="es-ES_tradnl" dirty="0" err="1">
                <a:latin typeface="+mn-lt"/>
                <a:cs typeface="+mn-cs"/>
              </a:rPr>
              <a:t>aprendizaxe</a:t>
            </a:r>
            <a:r>
              <a:rPr lang="es-ES_tradnl" dirty="0">
                <a:latin typeface="+mn-lt"/>
                <a:cs typeface="+mn-cs"/>
              </a:rPr>
              <a:t> d</a:t>
            </a:r>
            <a:r>
              <a:rPr lang="es-ES" dirty="0">
                <a:latin typeface="+mn-lt"/>
                <a:cs typeface="+mn-cs"/>
              </a:rPr>
              <a:t>a</a:t>
            </a:r>
            <a:r>
              <a:rPr lang="es-ES_tradnl" dirty="0">
                <a:latin typeface="+mn-lt"/>
                <a:cs typeface="+mn-cs"/>
              </a:rPr>
              <a:t> </a:t>
            </a:r>
            <a:r>
              <a:rPr lang="es-ES_tradnl" dirty="0" err="1">
                <a:latin typeface="+mn-lt"/>
                <a:cs typeface="+mn-cs"/>
              </a:rPr>
              <a:t>lecto</a:t>
            </a:r>
            <a:r>
              <a:rPr lang="es-ES_tradnl" dirty="0">
                <a:latin typeface="+mn-lt"/>
                <a:cs typeface="+mn-cs"/>
              </a:rPr>
              <a:t>-escritura ven </a:t>
            </a:r>
            <a:r>
              <a:rPr lang="es-ES_tradnl" dirty="0" err="1">
                <a:latin typeface="+mn-lt"/>
                <a:cs typeface="+mn-cs"/>
              </a:rPr>
              <a:t>sendo</a:t>
            </a:r>
            <a:r>
              <a:rPr lang="es-ES_tradnl" dirty="0">
                <a:latin typeface="+mn-lt"/>
                <a:cs typeface="+mn-cs"/>
              </a:rPr>
              <a:t> </a:t>
            </a:r>
            <a:r>
              <a:rPr lang="es-ES_tradnl" dirty="0" err="1">
                <a:latin typeface="+mn-lt"/>
                <a:cs typeface="+mn-cs"/>
              </a:rPr>
              <a:t>moi</a:t>
            </a:r>
            <a:r>
              <a:rPr lang="es-ES_tradnl" dirty="0">
                <a:latin typeface="+mn-lt"/>
                <a:cs typeface="+mn-cs"/>
              </a:rPr>
              <a:t> dificultoso 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s-ES_tradnl" b="1" i="1" dirty="0">
                <a:latin typeface="+mn-lt"/>
                <a:cs typeface="+mn-cs"/>
              </a:rPr>
              <a:t>Edad</a:t>
            </a:r>
            <a:r>
              <a:rPr lang="es-ES_tradnl" dirty="0">
                <a:latin typeface="+mn-lt"/>
                <a:cs typeface="+mn-cs"/>
              </a:rPr>
              <a:t>: Nena de 7 años.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s-ES_tradnl" b="1" i="1" dirty="0" err="1">
                <a:latin typeface="+mn-lt"/>
                <a:cs typeface="+mn-cs"/>
              </a:rPr>
              <a:t>Informaci</a:t>
            </a:r>
            <a:r>
              <a:rPr lang="es-ES" b="1" i="1" dirty="0" err="1">
                <a:latin typeface="+mn-lt"/>
                <a:cs typeface="+mn-cs"/>
              </a:rPr>
              <a:t>ón</a:t>
            </a:r>
            <a:r>
              <a:rPr lang="es-ES" b="1" i="1" dirty="0">
                <a:latin typeface="+mn-lt"/>
                <a:cs typeface="+mn-cs"/>
              </a:rPr>
              <a:t> complementaria</a:t>
            </a:r>
            <a:r>
              <a:rPr lang="es-ES" dirty="0">
                <a:latin typeface="+mn-lt"/>
                <a:cs typeface="+mn-cs"/>
              </a:rPr>
              <a:t>: </a:t>
            </a:r>
            <a:endParaRPr lang="es-ES_tradnl" dirty="0">
              <a:latin typeface="+mn-lt"/>
              <a:cs typeface="+mn-cs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latin typeface="+mn-lt"/>
                <a:cs typeface="+mn-cs"/>
              </a:rPr>
              <a:t>É </a:t>
            </a:r>
            <a:r>
              <a:rPr lang="es-ES_tradnl" dirty="0" err="1">
                <a:latin typeface="+mn-lt"/>
                <a:cs typeface="+mn-cs"/>
              </a:rPr>
              <a:t>unha</a:t>
            </a:r>
            <a:r>
              <a:rPr lang="es-ES_tradnl" dirty="0">
                <a:latin typeface="+mn-lt"/>
                <a:cs typeface="+mn-cs"/>
              </a:rPr>
              <a:t> nena </a:t>
            </a:r>
            <a:r>
              <a:rPr lang="es-ES_tradnl" dirty="0" err="1">
                <a:latin typeface="+mn-lt"/>
                <a:cs typeface="+mn-cs"/>
              </a:rPr>
              <a:t>moi</a:t>
            </a:r>
            <a:r>
              <a:rPr lang="es-ES_tradnl" dirty="0">
                <a:latin typeface="+mn-lt"/>
                <a:cs typeface="+mn-cs"/>
              </a:rPr>
              <a:t> sociable, activa e intranquila.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dirty="0">
                <a:latin typeface="+mn-lt"/>
                <a:cs typeface="+mn-cs"/>
              </a:rPr>
              <a:t>C</a:t>
            </a:r>
            <a:r>
              <a:rPr lang="es-ES" dirty="0" err="1">
                <a:latin typeface="+mn-lt"/>
                <a:cs typeface="+mn-cs"/>
              </a:rPr>
              <a:t>ústalle</a:t>
            </a:r>
            <a:r>
              <a:rPr lang="es-ES" dirty="0">
                <a:latin typeface="+mn-lt"/>
                <a:cs typeface="+mn-cs"/>
              </a:rPr>
              <a:t> </a:t>
            </a:r>
            <a:r>
              <a:rPr lang="es-ES_tradnl" dirty="0">
                <a:latin typeface="+mn-lt"/>
                <a:cs typeface="+mn-cs"/>
              </a:rPr>
              <a:t>acatar as </a:t>
            </a:r>
            <a:r>
              <a:rPr lang="es-ES_tradnl" dirty="0" err="1">
                <a:latin typeface="+mn-lt"/>
                <a:cs typeface="+mn-cs"/>
              </a:rPr>
              <a:t>ordes</a:t>
            </a:r>
            <a:r>
              <a:rPr lang="es-ES_tradnl" dirty="0">
                <a:latin typeface="+mn-lt"/>
                <a:cs typeface="+mn-cs"/>
              </a:rPr>
              <a:t> e os ritmos do centro, por </a:t>
            </a:r>
            <a:r>
              <a:rPr lang="es-ES_tradnl" dirty="0" err="1">
                <a:latin typeface="+mn-lt"/>
                <a:cs typeface="+mn-cs"/>
              </a:rPr>
              <a:t>iso</a:t>
            </a:r>
            <a:r>
              <a:rPr lang="es-ES_tradnl" dirty="0">
                <a:latin typeface="+mn-lt"/>
                <a:cs typeface="+mn-cs"/>
              </a:rPr>
              <a:t> os </a:t>
            </a:r>
            <a:r>
              <a:rPr lang="es-ES_tradnl" dirty="0" err="1">
                <a:latin typeface="+mn-lt"/>
                <a:cs typeface="+mn-cs"/>
              </a:rPr>
              <a:t>compañeiros</a:t>
            </a:r>
            <a:r>
              <a:rPr lang="es-ES_tradnl" dirty="0">
                <a:latin typeface="+mn-lt"/>
                <a:cs typeface="+mn-cs"/>
              </a:rPr>
              <a:t> </a:t>
            </a:r>
            <a:r>
              <a:rPr lang="es-ES_tradnl" dirty="0" err="1">
                <a:latin typeface="+mn-lt"/>
                <a:cs typeface="+mn-cs"/>
              </a:rPr>
              <a:t>comezan</a:t>
            </a:r>
            <a:r>
              <a:rPr lang="es-ES_tradnl" dirty="0">
                <a:latin typeface="+mn-lt"/>
                <a:cs typeface="+mn-cs"/>
              </a:rPr>
              <a:t> a </a:t>
            </a:r>
            <a:r>
              <a:rPr lang="es-ES_tradnl" dirty="0" err="1">
                <a:latin typeface="+mn-lt"/>
                <a:cs typeface="+mn-cs"/>
              </a:rPr>
              <a:t>rechazala</a:t>
            </a:r>
            <a:r>
              <a:rPr lang="es-ES_tradnl" dirty="0">
                <a:latin typeface="+mn-lt"/>
                <a:cs typeface="+mn-cs"/>
              </a:rPr>
              <a:t> en </a:t>
            </a:r>
            <a:r>
              <a:rPr lang="es-ES_tradnl" dirty="0" err="1">
                <a:latin typeface="+mn-lt"/>
                <a:cs typeface="+mn-cs"/>
              </a:rPr>
              <a:t>certos</a:t>
            </a:r>
            <a:r>
              <a:rPr lang="es-ES_tradnl" dirty="0">
                <a:latin typeface="+mn-lt"/>
                <a:cs typeface="+mn-cs"/>
              </a:rPr>
              <a:t> momentos.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>
            <a:extLst>
              <a:ext uri="{FF2B5EF4-FFF2-40B4-BE49-F238E27FC236}">
                <a16:creationId xmlns="" xmlns:a16="http://schemas.microsoft.com/office/drawing/2014/main" id="{E6B75DC4-0706-402D-BCC2-63118774CF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980729"/>
            <a:ext cx="8229600" cy="49275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23787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>
              <a:hlinkClick r:id="rId2"/>
            </a:endParaRPr>
          </a:p>
          <a:p>
            <a:endParaRPr lang="es-ES" dirty="0">
              <a:hlinkClick r:id="rId2"/>
            </a:endParaRPr>
          </a:p>
          <a:p>
            <a:r>
              <a:rPr lang="es-ES" dirty="0">
                <a:hlinkClick r:id="rId2"/>
              </a:rPr>
              <a:t>https://www.youtube.com/watch?v=KdzYYIhUMuQ</a:t>
            </a:r>
            <a:r>
              <a:rPr lang="es-E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263339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3322638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3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Bibliografía recomendada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288" y="1773238"/>
            <a:ext cx="4475162" cy="1368425"/>
          </a:xfrm>
        </p:spPr>
        <p:txBody>
          <a:bodyPr rtlCol="0">
            <a:noAutofit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sz="2000" dirty="0" err="1"/>
              <a:t>Portellano</a:t>
            </a:r>
            <a:r>
              <a:rPr lang="es-ES" sz="2000" dirty="0"/>
              <a:t> Pérez, J.A. (2007). </a:t>
            </a:r>
            <a:r>
              <a:rPr lang="es-ES" sz="2000" i="1" dirty="0"/>
              <a:t>La disgrafía. Concepto, diagnóstico y tratamiento</a:t>
            </a:r>
            <a:r>
              <a:rPr lang="es-ES" sz="2000" dirty="0"/>
              <a:t> (8ª ed.)</a:t>
            </a:r>
            <a:r>
              <a:rPr lang="es-ES" sz="2000" i="1" dirty="0"/>
              <a:t>.</a:t>
            </a:r>
            <a:r>
              <a:rPr lang="es-ES" sz="2000" dirty="0"/>
              <a:t> Madrid: CEPE. 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endParaRPr lang="es-ES" sz="2000" dirty="0"/>
          </a:p>
          <a:p>
            <a:pPr algn="just" eaLnBrk="1" fontAlgn="auto" hangingPunct="1">
              <a:spcAft>
                <a:spcPts val="0"/>
              </a:spcAft>
              <a:defRPr/>
            </a:pPr>
            <a:endParaRPr lang="es-ES" sz="2000" dirty="0"/>
          </a:p>
          <a:p>
            <a:pPr algn="just" eaLnBrk="1" fontAlgn="auto" hangingPunct="1">
              <a:spcAft>
                <a:spcPts val="0"/>
              </a:spcAft>
              <a:defRPr/>
            </a:pPr>
            <a:endParaRPr lang="es-ES" sz="2000" dirty="0"/>
          </a:p>
          <a:p>
            <a:pPr algn="just" eaLnBrk="1" fontAlgn="auto" hangingPunct="1">
              <a:spcAft>
                <a:spcPts val="0"/>
              </a:spcAft>
              <a:defRPr/>
            </a:pPr>
            <a:endParaRPr lang="es-ES" sz="2000" dirty="0"/>
          </a:p>
        </p:txBody>
      </p:sp>
      <p:sp>
        <p:nvSpPr>
          <p:cNvPr id="4" name="3 Rectángulo redondeado"/>
          <p:cNvSpPr/>
          <p:nvPr/>
        </p:nvSpPr>
        <p:spPr>
          <a:xfrm>
            <a:off x="611560" y="1340768"/>
            <a:ext cx="2952328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12493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90525"/>
            <a:ext cx="2449513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6" name="5 CuadroTexto"/>
          <p:cNvSpPr txBox="1">
            <a:spLocks noChangeArrowheads="1"/>
          </p:cNvSpPr>
          <p:nvPr/>
        </p:nvSpPr>
        <p:spPr bwMode="auto">
          <a:xfrm>
            <a:off x="4643438" y="4413250"/>
            <a:ext cx="4249737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ES" sz="2000"/>
              <a:t>Rodríguez Jorrin, D. (2013). </a:t>
            </a:r>
            <a:r>
              <a:rPr lang="es-ES" sz="2000" i="1"/>
              <a:t>La disortografía. Prevención y corrección</a:t>
            </a:r>
            <a:r>
              <a:rPr lang="es-ES" sz="2000"/>
              <a:t> (8ª ed.). Madrid: CEPE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" sz="2000"/>
          </a:p>
        </p:txBody>
      </p:sp>
      <p:pic>
        <p:nvPicPr>
          <p:cNvPr id="12493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450" y="3357563"/>
            <a:ext cx="2197100" cy="31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2 Marcador de contenido"/>
          <p:cNvSpPr>
            <a:spLocks noGrp="1"/>
          </p:cNvSpPr>
          <p:nvPr>
            <p:ph idx="1"/>
          </p:nvPr>
        </p:nvSpPr>
        <p:spPr>
          <a:xfrm>
            <a:off x="468313" y="633413"/>
            <a:ext cx="3825875" cy="1828800"/>
          </a:xfrm>
        </p:spPr>
        <p:txBody>
          <a:bodyPr/>
          <a:lstStyle/>
          <a:p>
            <a:pPr marL="0" indent="0" algn="just" eaLnBrk="1" hangingPunct="1">
              <a:buFont typeface="Arial" panose="020B0604020202020204" pitchFamily="34" charset="0"/>
              <a:buNone/>
            </a:pPr>
            <a:r>
              <a:rPr lang="es-ES" sz="2000"/>
              <a:t>Fernández Baroja, M.F., Llopis, A.M., Pablo, C. (2012). </a:t>
            </a:r>
            <a:r>
              <a:rPr lang="es-ES" sz="2000" i="1"/>
              <a:t>Discalculia escolar</a:t>
            </a:r>
            <a:r>
              <a:rPr lang="es-ES" sz="2000"/>
              <a:t>. Madrid: CEPE. </a:t>
            </a:r>
          </a:p>
          <a:p>
            <a:pPr marL="0" indent="0" algn="just" eaLnBrk="1" hangingPunct="1">
              <a:buFont typeface="Arial" panose="020B0604020202020204" pitchFamily="34" charset="0"/>
              <a:buNone/>
            </a:pPr>
            <a:endParaRPr lang="es-ES" sz="2000"/>
          </a:p>
        </p:txBody>
      </p:sp>
      <p:sp>
        <p:nvSpPr>
          <p:cNvPr id="125955" name="3 CuadroTexto"/>
          <p:cNvSpPr txBox="1">
            <a:spLocks noChangeArrowheads="1"/>
          </p:cNvSpPr>
          <p:nvPr/>
        </p:nvSpPr>
        <p:spPr bwMode="auto">
          <a:xfrm>
            <a:off x="4932363" y="4868863"/>
            <a:ext cx="403225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ES" sz="2000"/>
              <a:t> Fernández Baroja, M.F., Llopis, A.M., Pablo, C. (2009). </a:t>
            </a:r>
            <a:r>
              <a:rPr lang="es-ES" sz="2000" i="1"/>
              <a:t>La dislexia. Origen, diagnóstico y recuperación</a:t>
            </a:r>
            <a:r>
              <a:rPr lang="es-ES" sz="2000"/>
              <a:t> (17ª ed.). Madrid: CEPE.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s-ES" sz="2000"/>
          </a:p>
        </p:txBody>
      </p:sp>
      <p:pic>
        <p:nvPicPr>
          <p:cNvPr id="125956" name="Picture 2" descr="http://www.paradox.es/static/img/portadas/_visd_0000JPG00O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133600"/>
            <a:ext cx="2289175" cy="321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7" name="Picture 4" descr="http://imagenes.espaciologopedico.com/tienda/28/84852521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863" y="981075"/>
            <a:ext cx="2381250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47675" y="620713"/>
            <a:ext cx="4032250" cy="1036637"/>
          </a:xfrm>
        </p:spPr>
        <p:txBody>
          <a:bodyPr rtlCol="0">
            <a:noAutofit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sz="2000" dirty="0" err="1"/>
              <a:t>Outon</a:t>
            </a:r>
            <a:r>
              <a:rPr lang="es-ES" sz="2000" dirty="0"/>
              <a:t> </a:t>
            </a:r>
            <a:r>
              <a:rPr lang="es-ES" sz="2000" dirty="0" err="1"/>
              <a:t>Ovideo</a:t>
            </a:r>
            <a:r>
              <a:rPr lang="es-ES" sz="2000" dirty="0"/>
              <a:t>, P. (2008). </a:t>
            </a:r>
            <a:r>
              <a:rPr lang="es-ES" sz="2000" i="1" dirty="0"/>
              <a:t>Programas de intervención con disléxicos. Diseño, implantación y evaluación</a:t>
            </a:r>
            <a:r>
              <a:rPr lang="es-ES" sz="2000" dirty="0"/>
              <a:t> (3ª ed.)</a:t>
            </a:r>
            <a:r>
              <a:rPr lang="es-ES" sz="2000" i="1" dirty="0"/>
              <a:t>.</a:t>
            </a:r>
            <a:r>
              <a:rPr lang="es-ES" sz="2000" dirty="0"/>
              <a:t> Madrid: CEPE.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s-ES" sz="2000" dirty="0"/>
          </a:p>
        </p:txBody>
      </p:sp>
      <p:pic>
        <p:nvPicPr>
          <p:cNvPr id="126979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0" t="14700" r="26146" b="15063"/>
          <a:stretch>
            <a:fillRect/>
          </a:stretch>
        </p:blipFill>
        <p:spPr bwMode="auto">
          <a:xfrm>
            <a:off x="1403350" y="2662238"/>
            <a:ext cx="21209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80" name="4 CuadroTexto"/>
          <p:cNvSpPr txBox="1">
            <a:spLocks noChangeArrowheads="1"/>
          </p:cNvSpPr>
          <p:nvPr/>
        </p:nvSpPr>
        <p:spPr bwMode="auto">
          <a:xfrm>
            <a:off x="4895850" y="4751388"/>
            <a:ext cx="3960813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ES" sz="2000"/>
              <a:t>Smith, S.L. (2000). </a:t>
            </a:r>
            <a:r>
              <a:rPr lang="es-ES" sz="2000" i="1"/>
              <a:t>Sin respuestas simples. Reconozca al niño con problemas del aprendizaje</a:t>
            </a:r>
            <a:r>
              <a:rPr lang="es-ES" sz="2000"/>
              <a:t>. Ed. Plaza Mayor.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s-ES" sz="2000"/>
          </a:p>
        </p:txBody>
      </p:sp>
      <p:pic>
        <p:nvPicPr>
          <p:cNvPr id="126981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33375"/>
            <a:ext cx="2344738" cy="359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3970338" cy="3268663"/>
          </a:xfrm>
        </p:spPr>
        <p:txBody>
          <a:bodyPr/>
          <a:lstStyle/>
          <a:p>
            <a:pPr marL="0" indent="0" algn="just" eaLnBrk="1" hangingPunct="1">
              <a:buFont typeface="Arial" panose="020B0604020202020204" pitchFamily="34" charset="0"/>
              <a:buNone/>
            </a:pPr>
            <a:r>
              <a:rPr lang="es-ES" sz="2800"/>
              <a:t>Sans, A. (2008). </a:t>
            </a:r>
            <a:r>
              <a:rPr lang="es-ES" sz="2800" i="1"/>
              <a:t>¿Por qué me cuesta tanto aprender? Trastornos del aprendizaje.</a:t>
            </a:r>
            <a:r>
              <a:rPr lang="es-ES" sz="2800"/>
              <a:t> Barcelona: Edebé. </a:t>
            </a:r>
          </a:p>
        </p:txBody>
      </p:sp>
      <p:pic>
        <p:nvPicPr>
          <p:cNvPr id="128003" name="Picture 2" descr="http://ecx.images-amazon.com/images/I/41Z0OWIF4jL._SY300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989138"/>
            <a:ext cx="2736850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ADAPTACIÓNS </a:t>
            </a:r>
          </a:p>
        </p:txBody>
      </p:sp>
      <p:sp>
        <p:nvSpPr>
          <p:cNvPr id="26627" name="2 Marcador de contenido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352925"/>
          </a:xfrm>
        </p:spPr>
        <p:txBody>
          <a:bodyPr/>
          <a:lstStyle/>
          <a:p>
            <a:pPr algn="just" eaLnBrk="1" hangingPunct="1"/>
            <a:endParaRPr lang="es-ES" sz="2800" dirty="0"/>
          </a:p>
          <a:p>
            <a:pPr algn="just" eaLnBrk="1" hangingPunct="1"/>
            <a:r>
              <a:rPr lang="es-ES" sz="2000" dirty="0"/>
              <a:t>Externalizar o tempo: </a:t>
            </a:r>
            <a:r>
              <a:rPr lang="es-ES" sz="2000" dirty="0" err="1"/>
              <a:t>Reloxos</a:t>
            </a:r>
            <a:r>
              <a:rPr lang="es-ES" sz="2000" dirty="0"/>
              <a:t>, cronos, calendarios. </a:t>
            </a:r>
          </a:p>
          <a:p>
            <a:pPr algn="just" eaLnBrk="1" hangingPunct="1"/>
            <a:r>
              <a:rPr lang="es-ES" sz="2000" dirty="0"/>
              <a:t>Externalizar a motivación: Recompensas frecuentes e retroalimentación positiva. </a:t>
            </a:r>
          </a:p>
          <a:p>
            <a:pPr algn="just" eaLnBrk="1" hangingPunct="1"/>
            <a:r>
              <a:rPr lang="es-ES" sz="2000" dirty="0"/>
              <a:t>Externalizar os datos relevantes para realizar </a:t>
            </a:r>
            <a:r>
              <a:rPr lang="es-ES" sz="2000" dirty="0" err="1"/>
              <a:t>unha</a:t>
            </a:r>
            <a:r>
              <a:rPr lang="es-ES" sz="2000" dirty="0"/>
              <a:t> </a:t>
            </a:r>
            <a:r>
              <a:rPr lang="es-ES" sz="2000" dirty="0" err="1"/>
              <a:t>tarefa</a:t>
            </a:r>
            <a:r>
              <a:rPr lang="es-ES" sz="2000" dirty="0"/>
              <a:t>: Notas en lugares </a:t>
            </a:r>
            <a:r>
              <a:rPr lang="es-ES" sz="2000" dirty="0" err="1"/>
              <a:t>estratéxicos</a:t>
            </a:r>
            <a:r>
              <a:rPr lang="es-ES" sz="2000" dirty="0"/>
              <a:t>. </a:t>
            </a:r>
          </a:p>
          <a:p>
            <a:pPr algn="just" eaLnBrk="1" hangingPunct="1"/>
            <a:r>
              <a:rPr lang="es-ES" sz="2000" dirty="0"/>
              <a:t>Externalizar a resolución de problemas: Material manipulativo. </a:t>
            </a:r>
          </a:p>
          <a:p>
            <a:pPr algn="just" eaLnBrk="1" hangingPunct="1"/>
            <a:r>
              <a:rPr lang="es-ES" sz="2000" dirty="0"/>
              <a:t>Aumentar o contacto físico: </a:t>
            </a:r>
            <a:r>
              <a:rPr lang="es-ES" sz="2000" dirty="0" err="1"/>
              <a:t>Falar</a:t>
            </a:r>
            <a:r>
              <a:rPr lang="es-ES" sz="2000" dirty="0"/>
              <a:t> menos e actuar </a:t>
            </a:r>
            <a:r>
              <a:rPr lang="es-ES" sz="2000" dirty="0" err="1"/>
              <a:t>máis</a:t>
            </a:r>
            <a:r>
              <a:rPr lang="es-ES" sz="2000" dirty="0"/>
              <a:t>. </a:t>
            </a:r>
          </a:p>
          <a:p>
            <a:pPr algn="just" eaLnBrk="1" hangingPunct="1"/>
            <a:r>
              <a:rPr lang="es-ES" sz="2000" dirty="0"/>
              <a:t>Para captar a </a:t>
            </a:r>
            <a:r>
              <a:rPr lang="es-ES" sz="2000" dirty="0" err="1"/>
              <a:t>súa</a:t>
            </a:r>
            <a:r>
              <a:rPr lang="es-ES" sz="2000" dirty="0"/>
              <a:t> atención: contacto visual e físico. </a:t>
            </a:r>
          </a:p>
          <a:p>
            <a:pPr algn="just" eaLnBrk="1" hangingPunct="1"/>
            <a:r>
              <a:rPr lang="es-ES" sz="2000" dirty="0"/>
              <a:t>Aprender a </a:t>
            </a:r>
            <a:r>
              <a:rPr lang="es-ES" sz="2000" dirty="0" err="1"/>
              <a:t>manexar</a:t>
            </a:r>
            <a:r>
              <a:rPr lang="es-ES" sz="2000" dirty="0"/>
              <a:t> a </a:t>
            </a:r>
            <a:r>
              <a:rPr lang="es-ES" sz="2000" dirty="0" err="1"/>
              <a:t>axenda</a:t>
            </a:r>
            <a:r>
              <a:rPr lang="es-ES" sz="2000" dirty="0"/>
              <a:t> e </a:t>
            </a:r>
            <a:r>
              <a:rPr lang="es-ES" sz="2000" dirty="0" err="1"/>
              <a:t>xeneralizar</a:t>
            </a:r>
            <a:r>
              <a:rPr lang="es-ES" sz="2000" dirty="0"/>
              <a:t> o </a:t>
            </a:r>
            <a:r>
              <a:rPr lang="es-ES" sz="2000" dirty="0" err="1"/>
              <a:t>seu</a:t>
            </a:r>
            <a:r>
              <a:rPr lang="es-ES" sz="2000" dirty="0"/>
              <a:t> uso.</a:t>
            </a:r>
          </a:p>
          <a:p>
            <a:pPr algn="just" eaLnBrk="1" hangingPunct="1"/>
            <a:endParaRPr lang="es-ES" sz="2000" dirty="0"/>
          </a:p>
          <a:p>
            <a:pPr algn="just" eaLnBrk="1" hangingPunct="1"/>
            <a:endParaRPr lang="es-ES" sz="2000" dirty="0"/>
          </a:p>
          <a:p>
            <a:pPr algn="just" eaLnBrk="1" hangingPunct="1"/>
            <a:endParaRPr lang="es-ES" sz="2000" dirty="0"/>
          </a:p>
          <a:p>
            <a:pPr algn="just" eaLnBrk="1" hangingPunct="1"/>
            <a:endParaRPr lang="es-ES" sz="2800" dirty="0"/>
          </a:p>
          <a:p>
            <a:pPr algn="just" eaLnBrk="1" hangingPunct="1"/>
            <a:endParaRPr lang="es-ES" sz="2800" dirty="0"/>
          </a:p>
          <a:p>
            <a:pPr algn="just" eaLnBrk="1" hangingPunct="1"/>
            <a:endParaRPr lang="es-ES" sz="2800" dirty="0"/>
          </a:p>
          <a:p>
            <a:pPr algn="just" eaLnBrk="1" hangingPunct="1"/>
            <a:endParaRPr lang="es-ES" sz="2800" dirty="0"/>
          </a:p>
        </p:txBody>
      </p:sp>
      <p:sp>
        <p:nvSpPr>
          <p:cNvPr id="5" name="4 Rectángulo redondeado"/>
          <p:cNvSpPr/>
          <p:nvPr/>
        </p:nvSpPr>
        <p:spPr>
          <a:xfrm>
            <a:off x="1043608" y="1294392"/>
            <a:ext cx="720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BIBLIOGRAFÍA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28750"/>
            <a:ext cx="8229600" cy="4697413"/>
          </a:xfrm>
        </p:spPr>
        <p:txBody>
          <a:bodyPr rtlCol="0">
            <a:normAutofit fontScale="55000" lnSpcReduction="20000"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endParaRPr lang="es-ES" dirty="0"/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dirty="0" err="1"/>
              <a:t>Orjales</a:t>
            </a:r>
            <a:r>
              <a:rPr lang="es-ES" dirty="0"/>
              <a:t> Villar, I ( 1998). Déficit de atención con </a:t>
            </a:r>
            <a:r>
              <a:rPr lang="es-ES" dirty="0" err="1"/>
              <a:t>hipercatividad</a:t>
            </a:r>
            <a:r>
              <a:rPr lang="es-ES" dirty="0"/>
              <a:t>. Manual para padres y educadores (18º edición). Madrid. CEPE.</a:t>
            </a:r>
          </a:p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endParaRPr lang="es-ES" dirty="0"/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dirty="0"/>
              <a:t>Lora Espinosa, A., &amp; Díaz Aguilar, M. (2013). Trastornos de aprendizaje en el niño con TDAH. </a:t>
            </a:r>
            <a:r>
              <a:rPr lang="es-ES" i="1" dirty="0"/>
              <a:t>Curso de Actualización Pediátrica</a:t>
            </a:r>
            <a:r>
              <a:rPr lang="es-ES" dirty="0"/>
              <a:t> (pp. 23-36). Madrid: Exlibris Ediciones.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endParaRPr lang="es-ES" dirty="0"/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dirty="0" err="1"/>
              <a:t>Portellano</a:t>
            </a:r>
            <a:r>
              <a:rPr lang="es-ES" dirty="0"/>
              <a:t> Pérez, J.A. (2007). </a:t>
            </a:r>
            <a:r>
              <a:rPr lang="es-ES" i="1" dirty="0"/>
              <a:t>La </a:t>
            </a:r>
            <a:r>
              <a:rPr lang="es-ES" i="1" dirty="0" err="1"/>
              <a:t>disgrafía</a:t>
            </a:r>
            <a:r>
              <a:rPr lang="es-ES" i="1" dirty="0"/>
              <a:t>. Concepto, diagnóstico y tratamiento</a:t>
            </a:r>
            <a:r>
              <a:rPr lang="es-ES" dirty="0"/>
              <a:t> (8ª ed.)</a:t>
            </a:r>
            <a:r>
              <a:rPr lang="es-ES" i="1" dirty="0"/>
              <a:t>.</a:t>
            </a:r>
            <a:r>
              <a:rPr lang="es-ES" dirty="0"/>
              <a:t> Madrid: CEPE. 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endParaRPr lang="es-ES" dirty="0"/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dirty="0"/>
              <a:t>Rodríguez </a:t>
            </a:r>
            <a:r>
              <a:rPr lang="es-ES" dirty="0" err="1"/>
              <a:t>Jorrin</a:t>
            </a:r>
            <a:r>
              <a:rPr lang="es-ES" dirty="0"/>
              <a:t>, D. (2013). </a:t>
            </a:r>
            <a:r>
              <a:rPr lang="es-ES" i="1" dirty="0"/>
              <a:t>La </a:t>
            </a:r>
            <a:r>
              <a:rPr lang="es-ES" i="1" dirty="0" err="1"/>
              <a:t>disortografía</a:t>
            </a:r>
            <a:r>
              <a:rPr lang="es-ES" i="1" dirty="0"/>
              <a:t>. Prevención y corrección</a:t>
            </a:r>
            <a:r>
              <a:rPr lang="es-ES" dirty="0"/>
              <a:t> (8ª ed.). Madrid: CEPE.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endParaRPr lang="es-ES" dirty="0"/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dirty="0" err="1"/>
              <a:t>Integratek</a:t>
            </a:r>
            <a:r>
              <a:rPr lang="es-ES" dirty="0"/>
              <a:t>. </a:t>
            </a:r>
            <a:r>
              <a:rPr lang="es-ES" i="1" dirty="0"/>
              <a:t>Barcelona. 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endParaRPr lang="es-ES" i="1" dirty="0"/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dirty="0"/>
              <a:t>Plataformas de internet,</a:t>
            </a:r>
            <a:r>
              <a:rPr lang="es-ES" i="1" dirty="0"/>
              <a:t> </a:t>
            </a:r>
            <a:r>
              <a:rPr lang="es-ES" i="1" dirty="0" err="1"/>
              <a:t>Disgrafía</a:t>
            </a:r>
            <a:r>
              <a:rPr lang="es-ES" dirty="0"/>
              <a:t>. Ladislexia.net, orientación </a:t>
            </a:r>
            <a:r>
              <a:rPr lang="es-ES" dirty="0" err="1"/>
              <a:t>andujar</a:t>
            </a:r>
            <a:r>
              <a:rPr lang="es-ES" dirty="0"/>
              <a:t>, </a:t>
            </a:r>
            <a:r>
              <a:rPr lang="es-ES" dirty="0" err="1"/>
              <a:t>pinterest</a:t>
            </a:r>
            <a:r>
              <a:rPr lang="es-ES" dirty="0"/>
              <a:t>.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endParaRPr lang="es-ES" dirty="0"/>
          </a:p>
          <a:p>
            <a:pPr algn="just" eaLnBrk="1" fontAlgn="auto" hangingPunct="1">
              <a:spcAft>
                <a:spcPts val="0"/>
              </a:spcAft>
              <a:defRPr/>
            </a:pPr>
            <a:endParaRPr lang="es-ES" dirty="0"/>
          </a:p>
          <a:p>
            <a:pPr algn="just" eaLnBrk="1" fontAlgn="auto" hangingPunct="1">
              <a:spcAft>
                <a:spcPts val="0"/>
              </a:spcAft>
              <a:defRPr/>
            </a:pPr>
            <a:endParaRPr lang="es-ES" dirty="0"/>
          </a:p>
          <a:p>
            <a:pPr algn="just" eaLnBrk="1" fontAlgn="auto" hangingPunct="1">
              <a:spcAft>
                <a:spcPts val="0"/>
              </a:spcAft>
              <a:defRPr/>
            </a:pPr>
            <a:endParaRPr lang="es-ES" dirty="0"/>
          </a:p>
          <a:p>
            <a:pPr algn="just" eaLnBrk="1" fontAlgn="auto" hangingPunct="1">
              <a:spcAft>
                <a:spcPts val="0"/>
              </a:spcAft>
              <a:defRPr/>
            </a:pPr>
            <a:endParaRPr lang="es-ES" dirty="0"/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Marcador de texto"/>
          <p:cNvSpPr>
            <a:spLocks noGrp="1"/>
          </p:cNvSpPr>
          <p:nvPr>
            <p:ph type="body" idx="1"/>
          </p:nvPr>
        </p:nvSpPr>
        <p:spPr>
          <a:xfrm>
            <a:off x="827088" y="1773238"/>
            <a:ext cx="6769100" cy="4535487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o </a:t>
            </a:r>
            <a:r>
              <a:rPr lang="es-E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neno</a:t>
            </a:r>
            <a:r>
              <a:rPr lang="es-E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non aprende da </a:t>
            </a:r>
            <a:r>
              <a:rPr lang="es-E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maneira</a:t>
            </a:r>
            <a:r>
              <a:rPr lang="es-E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 que </a:t>
            </a:r>
            <a:r>
              <a:rPr lang="es-E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lle</a:t>
            </a:r>
            <a:r>
              <a:rPr lang="es-E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ensinamos</a:t>
            </a:r>
            <a:r>
              <a:rPr lang="es-E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sz="4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¿PODEMOS ENSINARLLE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sz="4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COMO ÉL APRENDE? 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971600" y="656692"/>
            <a:ext cx="6768752" cy="50045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50825" y="3716338"/>
            <a:ext cx="7772400" cy="1470025"/>
          </a:xfrm>
          <a:effectLst>
            <a:outerShdw blurRad="50800" dist="50800" dir="5400000" algn="ctr" rotWithShape="0">
              <a:schemeClr val="accent5">
                <a:lumMod val="60000"/>
                <a:lumOff val="40000"/>
              </a:schemeClr>
            </a:outerShdw>
          </a:effec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7200" b="1" dirty="0">
                <a:solidFill>
                  <a:schemeClr val="accent1">
                    <a:lumMod val="75000"/>
                  </a:schemeClr>
                </a:solidFill>
              </a:rPr>
              <a:t>GRAZAS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ADAPTACIÓNS </a:t>
            </a:r>
          </a:p>
        </p:txBody>
      </p:sp>
      <p:sp>
        <p:nvSpPr>
          <p:cNvPr id="27651" name="2 Marcador de contenido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352925"/>
          </a:xfrm>
        </p:spPr>
        <p:txBody>
          <a:bodyPr/>
          <a:lstStyle/>
          <a:p>
            <a:pPr algn="just" eaLnBrk="1" hangingPunct="1"/>
            <a:endParaRPr lang="es-ES" sz="2800"/>
          </a:p>
          <a:p>
            <a:pPr algn="just" eaLnBrk="1" hangingPunct="1"/>
            <a:endParaRPr lang="es-ES" sz="2800"/>
          </a:p>
          <a:p>
            <a:pPr algn="just" eaLnBrk="1" hangingPunct="1"/>
            <a:r>
              <a:rPr lang="es-ES" sz="2000"/>
              <a:t>Forma de dar ordes: claras, breves e concisas. </a:t>
            </a:r>
          </a:p>
          <a:p>
            <a:pPr algn="just" eaLnBrk="1" hangingPunct="1"/>
            <a:r>
              <a:rPr lang="es-ES" sz="2000"/>
              <a:t>Aumentar a motivación: actividades máis divertidas, facer comentarios positivos sobre a súa conducta de forma máis frecuente. </a:t>
            </a:r>
          </a:p>
          <a:p>
            <a:pPr algn="just" eaLnBrk="1" hangingPunct="1"/>
            <a:r>
              <a:rPr lang="es-ES" sz="2000"/>
              <a:t>Control de estímulos: Sentado cerca do profesor , disminuir os estímulos máis irrelevantes, transmitir a información de forma clara e apoiándose es estímulos visuais. </a:t>
            </a:r>
          </a:p>
          <a:p>
            <a:pPr algn="just" eaLnBrk="1" hangingPunct="1"/>
            <a:r>
              <a:rPr lang="es-ES" sz="2000"/>
              <a:t>Organización dás actividades: Rutinas para toda a aula, establecer un compañeiro de supervisión e rutina de 5 minutos para a organización do material. </a:t>
            </a:r>
          </a:p>
          <a:p>
            <a:pPr algn="just" eaLnBrk="1" hangingPunct="1"/>
            <a:endParaRPr lang="es-ES" sz="2000"/>
          </a:p>
          <a:p>
            <a:pPr algn="just" eaLnBrk="1" hangingPunct="1"/>
            <a:endParaRPr lang="es-ES" sz="2000"/>
          </a:p>
          <a:p>
            <a:pPr algn="just" eaLnBrk="1" hangingPunct="1"/>
            <a:endParaRPr lang="es-ES" sz="2800"/>
          </a:p>
          <a:p>
            <a:pPr algn="just" eaLnBrk="1" hangingPunct="1"/>
            <a:endParaRPr lang="es-ES" sz="2800"/>
          </a:p>
          <a:p>
            <a:pPr algn="just" eaLnBrk="1" hangingPunct="1"/>
            <a:endParaRPr lang="es-ES" sz="2800"/>
          </a:p>
          <a:p>
            <a:pPr algn="just" eaLnBrk="1" hangingPunct="1"/>
            <a:endParaRPr lang="es-ES" sz="2800"/>
          </a:p>
        </p:txBody>
      </p:sp>
      <p:sp>
        <p:nvSpPr>
          <p:cNvPr id="5" name="4 Rectángulo redondeado"/>
          <p:cNvSpPr/>
          <p:nvPr/>
        </p:nvSpPr>
        <p:spPr>
          <a:xfrm>
            <a:off x="1043608" y="1294392"/>
            <a:ext cx="720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ADAPTACIÓNS </a:t>
            </a:r>
          </a:p>
        </p:txBody>
      </p:sp>
      <p:sp>
        <p:nvSpPr>
          <p:cNvPr id="28675" name="2 Marcador de contenido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352925"/>
          </a:xfrm>
        </p:spPr>
        <p:txBody>
          <a:bodyPr/>
          <a:lstStyle/>
          <a:p>
            <a:pPr algn="just" eaLnBrk="1" hangingPunct="1"/>
            <a:endParaRPr lang="es-ES" sz="2800"/>
          </a:p>
          <a:p>
            <a:pPr algn="just" eaLnBrk="1" hangingPunct="1"/>
            <a:endParaRPr lang="es-ES" sz="2800"/>
          </a:p>
          <a:p>
            <a:pPr algn="just" eaLnBrk="1" hangingPunct="1"/>
            <a:r>
              <a:rPr lang="es-ES" sz="2000"/>
              <a:t>Controlar a hiperactividade: programar tarefas da axuda ó mestre. </a:t>
            </a:r>
          </a:p>
          <a:p>
            <a:pPr algn="just" eaLnBrk="1" hangingPunct="1"/>
            <a:r>
              <a:rPr lang="es-ES" sz="2000"/>
              <a:t>Controlar a impulsividade: normas de funcionamento da aula expostas.</a:t>
            </a:r>
          </a:p>
          <a:p>
            <a:pPr algn="just" eaLnBrk="1" hangingPunct="1"/>
            <a:r>
              <a:rPr lang="es-ES" sz="2000"/>
              <a:t>Adaptacións dos exames.</a:t>
            </a:r>
          </a:p>
          <a:p>
            <a:pPr lvl="1" algn="just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1600"/>
              <a:t>Exames orais.</a:t>
            </a:r>
          </a:p>
          <a:p>
            <a:pPr lvl="1" algn="just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1600"/>
              <a:t>Exames escritos con preguntas claras e concisas, palabras claves suliñadas.</a:t>
            </a:r>
          </a:p>
          <a:p>
            <a:pPr lvl="1" algn="just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1600"/>
              <a:t>Ofrecerle máis tempo.</a:t>
            </a:r>
          </a:p>
          <a:p>
            <a:pPr lvl="1" algn="just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1600"/>
              <a:t>Controlar como manexa o tempo.</a:t>
            </a:r>
          </a:p>
          <a:p>
            <a:pPr algn="just" eaLnBrk="1" hangingPunct="1"/>
            <a:endParaRPr lang="es-ES" sz="2800"/>
          </a:p>
          <a:p>
            <a:pPr algn="just" eaLnBrk="1" hangingPunct="1"/>
            <a:endParaRPr lang="es-ES" sz="2800"/>
          </a:p>
          <a:p>
            <a:pPr algn="just" eaLnBrk="1" hangingPunct="1"/>
            <a:endParaRPr lang="es-ES" sz="2800"/>
          </a:p>
          <a:p>
            <a:pPr algn="just" eaLnBrk="1" hangingPunct="1"/>
            <a:endParaRPr lang="es-ES" sz="2800"/>
          </a:p>
        </p:txBody>
      </p:sp>
      <p:sp>
        <p:nvSpPr>
          <p:cNvPr id="5" name="4 Rectángulo redondeado"/>
          <p:cNvSpPr/>
          <p:nvPr/>
        </p:nvSpPr>
        <p:spPr>
          <a:xfrm>
            <a:off x="1043608" y="1294392"/>
            <a:ext cx="720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ADAPTACIÓNS </a:t>
            </a:r>
          </a:p>
        </p:txBody>
      </p:sp>
      <p:sp>
        <p:nvSpPr>
          <p:cNvPr id="29699" name="2 Marcador de contenido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352925"/>
          </a:xfrm>
        </p:spPr>
        <p:txBody>
          <a:bodyPr/>
          <a:lstStyle/>
          <a:p>
            <a:pPr algn="just" eaLnBrk="1" hangingPunct="1"/>
            <a:endParaRPr lang="es-ES" sz="2800"/>
          </a:p>
          <a:p>
            <a:pPr algn="just" eaLnBrk="1" hangingPunct="1"/>
            <a:r>
              <a:rPr lang="es-ES" sz="2400" b="1" i="1"/>
              <a:t>ELEMENTOS A INCLUIR NA AULA</a:t>
            </a:r>
            <a:r>
              <a:rPr lang="es-ES" sz="2000"/>
              <a:t>:</a:t>
            </a:r>
            <a:endParaRPr lang="is-IS" sz="2000"/>
          </a:p>
          <a:p>
            <a:pPr lvl="1" algn="just" eaLnBrk="1" hangingPunct="1">
              <a:lnSpc>
                <a:spcPct val="250000"/>
              </a:lnSpc>
              <a:buFont typeface="Wingdings" panose="05000000000000000000" pitchFamily="2" charset="2"/>
              <a:buChar char="ü"/>
            </a:pPr>
            <a:r>
              <a:rPr lang="is-IS" sz="2000"/>
              <a:t>Carteis que recorden as normas.</a:t>
            </a:r>
          </a:p>
          <a:p>
            <a:pPr lvl="1" algn="just" eaLnBrk="1" hangingPunct="1">
              <a:lnSpc>
                <a:spcPct val="250000"/>
              </a:lnSpc>
              <a:buFont typeface="Wingdings" panose="05000000000000000000" pitchFamily="2" charset="2"/>
              <a:buChar char="ü"/>
            </a:pPr>
            <a:r>
              <a:rPr lang="es-ES_tradnl" sz="2000"/>
              <a:t>P</a:t>
            </a:r>
            <a:r>
              <a:rPr lang="is-IS" sz="2000"/>
              <a:t>izarra que recolla a puntuaci</a:t>
            </a:r>
            <a:r>
              <a:rPr lang="es-ES" sz="2000"/>
              <a:t>ón.</a:t>
            </a:r>
          </a:p>
          <a:p>
            <a:pPr lvl="1" algn="just" eaLnBrk="1" hangingPunct="1">
              <a:lnSpc>
                <a:spcPct val="250000"/>
              </a:lnSpc>
              <a:buFont typeface="Wingdings" panose="05000000000000000000" pitchFamily="2" charset="2"/>
              <a:buChar char="ü"/>
            </a:pPr>
            <a:r>
              <a:rPr lang="es-ES" sz="2000"/>
              <a:t>Espazo na pizarra onde se anoten os deberes de cada día. </a:t>
            </a:r>
          </a:p>
          <a:p>
            <a:pPr lvl="1" algn="just" eaLnBrk="1" hangingPunct="1">
              <a:lnSpc>
                <a:spcPct val="250000"/>
              </a:lnSpc>
              <a:buFont typeface="Wingdings" panose="05000000000000000000" pitchFamily="2" charset="2"/>
              <a:buChar char="ü"/>
            </a:pPr>
            <a:r>
              <a:rPr lang="es-ES" sz="2000"/>
              <a:t>Calendario con fechas de exames e entregas de traballos. </a:t>
            </a:r>
          </a:p>
          <a:p>
            <a:pPr algn="just" eaLnBrk="1" hangingPunct="1"/>
            <a:endParaRPr lang="es-ES" sz="2000"/>
          </a:p>
          <a:p>
            <a:pPr algn="just" eaLnBrk="1" hangingPunct="1"/>
            <a:endParaRPr lang="es-ES" sz="2800"/>
          </a:p>
          <a:p>
            <a:pPr algn="just" eaLnBrk="1" hangingPunct="1"/>
            <a:endParaRPr lang="es-ES" sz="2800"/>
          </a:p>
          <a:p>
            <a:pPr algn="just" eaLnBrk="1" hangingPunct="1"/>
            <a:endParaRPr lang="es-ES" sz="2800"/>
          </a:p>
          <a:p>
            <a:pPr algn="just" eaLnBrk="1" hangingPunct="1"/>
            <a:endParaRPr lang="es-ES" sz="2800"/>
          </a:p>
        </p:txBody>
      </p:sp>
      <p:sp>
        <p:nvSpPr>
          <p:cNvPr id="5" name="4 Rectángulo redondeado"/>
          <p:cNvSpPr/>
          <p:nvPr/>
        </p:nvSpPr>
        <p:spPr>
          <a:xfrm>
            <a:off x="1043608" y="1294392"/>
            <a:ext cx="720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1763713" y="3068638"/>
            <a:ext cx="4824412" cy="2881312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sz="58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RECURSOs</a:t>
            </a:r>
            <a:r>
              <a:rPr lang="es-ES" sz="5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s-ES" sz="5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sz="5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o</a:t>
            </a:r>
            <a:br>
              <a:rPr lang="es-ES" sz="5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sz="5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AULA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RECURSOS NA AULA</a:t>
            </a:r>
          </a:p>
        </p:txBody>
      </p:sp>
      <p:sp>
        <p:nvSpPr>
          <p:cNvPr id="31747" name="2 Marcador de contenido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352925"/>
          </a:xfrm>
        </p:spPr>
        <p:txBody>
          <a:bodyPr/>
          <a:lstStyle/>
          <a:p>
            <a:pPr algn="just" eaLnBrk="1" hangingPunct="1"/>
            <a:endParaRPr lang="es-ES" sz="2800"/>
          </a:p>
          <a:p>
            <a:pPr algn="just" eaLnBrk="1" hangingPunct="1"/>
            <a:endParaRPr lang="es-ES" sz="2800"/>
          </a:p>
          <a:p>
            <a:pPr algn="just" eaLnBrk="1" hangingPunct="1"/>
            <a:endParaRPr lang="es-ES" sz="2000"/>
          </a:p>
          <a:p>
            <a:pPr algn="just" eaLnBrk="1" hangingPunct="1"/>
            <a:endParaRPr lang="es-ES" sz="2800"/>
          </a:p>
          <a:p>
            <a:pPr algn="just" eaLnBrk="1" hangingPunct="1"/>
            <a:endParaRPr lang="es-ES" sz="2800"/>
          </a:p>
          <a:p>
            <a:pPr algn="just" eaLnBrk="1" hangingPunct="1"/>
            <a:endParaRPr lang="es-ES" sz="2800"/>
          </a:p>
          <a:p>
            <a:pPr algn="just" eaLnBrk="1" hangingPunct="1"/>
            <a:endParaRPr lang="es-ES" sz="2800"/>
          </a:p>
        </p:txBody>
      </p:sp>
      <p:sp>
        <p:nvSpPr>
          <p:cNvPr id="5" name="4 Rectángulo redondeado"/>
          <p:cNvSpPr/>
          <p:nvPr/>
        </p:nvSpPr>
        <p:spPr>
          <a:xfrm>
            <a:off x="1043608" y="1294392"/>
            <a:ext cx="720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31751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911350"/>
            <a:ext cx="5334000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RECURSOS NA AULA </a:t>
            </a:r>
          </a:p>
        </p:txBody>
      </p:sp>
      <p:sp>
        <p:nvSpPr>
          <p:cNvPr id="32771" name="2 Marcador de contenido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352925"/>
          </a:xfrm>
        </p:spPr>
        <p:txBody>
          <a:bodyPr/>
          <a:lstStyle/>
          <a:p>
            <a:pPr algn="just" eaLnBrk="1" hangingPunct="1"/>
            <a:endParaRPr lang="es-ES" sz="2800"/>
          </a:p>
          <a:p>
            <a:pPr algn="just" eaLnBrk="1" hangingPunct="1"/>
            <a:endParaRPr lang="es-ES" sz="2800"/>
          </a:p>
          <a:p>
            <a:pPr algn="just" eaLnBrk="1" hangingPunct="1"/>
            <a:endParaRPr lang="es-ES" sz="2800"/>
          </a:p>
          <a:p>
            <a:pPr algn="just" eaLnBrk="1" hangingPunct="1"/>
            <a:endParaRPr lang="es-ES" sz="2800"/>
          </a:p>
          <a:p>
            <a:pPr algn="just" eaLnBrk="1" hangingPunct="1"/>
            <a:endParaRPr lang="es-ES" sz="2800"/>
          </a:p>
        </p:txBody>
      </p:sp>
      <p:sp>
        <p:nvSpPr>
          <p:cNvPr id="5" name="4 Rectángulo redondeado"/>
          <p:cNvSpPr/>
          <p:nvPr/>
        </p:nvSpPr>
        <p:spPr>
          <a:xfrm>
            <a:off x="1043608" y="1294392"/>
            <a:ext cx="720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alphaModFix amt="83000"/>
            <a:extLst/>
          </a:blip>
          <a:stretch>
            <a:fillRect/>
          </a:stretch>
        </p:blipFill>
        <p:spPr>
          <a:xfrm>
            <a:off x="755575" y="2060847"/>
            <a:ext cx="3312370" cy="30963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15000" dist="5000" dir="5400000" sy="-100000" algn="bl" rotWithShape="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5004048" y="2060849"/>
            <a:ext cx="3385871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11000" dist="5000" dir="5400000" sy="-100000" algn="bl" rotWithShape="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RECURSOS NA AULA</a:t>
            </a:r>
          </a:p>
        </p:txBody>
      </p:sp>
      <p:sp>
        <p:nvSpPr>
          <p:cNvPr id="33795" name="2 Marcador de contenido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352925"/>
          </a:xfrm>
        </p:spPr>
        <p:txBody>
          <a:bodyPr/>
          <a:lstStyle/>
          <a:p>
            <a:pPr algn="just" eaLnBrk="1" hangingPunct="1"/>
            <a:endParaRPr lang="es-ES" sz="2800"/>
          </a:p>
          <a:p>
            <a:pPr algn="just" eaLnBrk="1" hangingPunct="1"/>
            <a:endParaRPr lang="es-ES" sz="2800"/>
          </a:p>
          <a:p>
            <a:pPr algn="just" eaLnBrk="1" hangingPunct="1"/>
            <a:endParaRPr lang="es-ES" sz="2800"/>
          </a:p>
          <a:p>
            <a:pPr algn="just" eaLnBrk="1" hangingPunct="1"/>
            <a:endParaRPr lang="es-ES" sz="2800"/>
          </a:p>
          <a:p>
            <a:pPr algn="just" eaLnBrk="1" hangingPunct="1"/>
            <a:endParaRPr lang="es-ES" sz="2800"/>
          </a:p>
        </p:txBody>
      </p:sp>
      <p:sp>
        <p:nvSpPr>
          <p:cNvPr id="5" name="4 Rectángulo redondeado"/>
          <p:cNvSpPr/>
          <p:nvPr/>
        </p:nvSpPr>
        <p:spPr>
          <a:xfrm>
            <a:off x="1043608" y="1294392"/>
            <a:ext cx="720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187624" y="2129594"/>
            <a:ext cx="3243622" cy="32436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26000" endPos="15000" dist="5000" dir="5400000" sy="-100000" algn="bl" rotWithShape="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5364088" y="2129594"/>
            <a:ext cx="2892979" cy="32436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  <a:reflection blurRad="12700" stA="38000" endPos="9000" dist="5000" dir="5400000" sy="-100000" algn="bl" rotWithShape="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3276599" y="332656"/>
            <a:ext cx="2663825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54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TDAH</a:t>
            </a:r>
          </a:p>
        </p:txBody>
      </p:sp>
      <p:sp>
        <p:nvSpPr>
          <p:cNvPr id="8" name="Flecha abajo 7"/>
          <p:cNvSpPr/>
          <p:nvPr/>
        </p:nvSpPr>
        <p:spPr>
          <a:xfrm>
            <a:off x="4310063" y="1458769"/>
            <a:ext cx="649287" cy="74295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Rectángulo redondeado 11"/>
          <p:cNvSpPr/>
          <p:nvPr/>
        </p:nvSpPr>
        <p:spPr>
          <a:xfrm>
            <a:off x="827088" y="3429000"/>
            <a:ext cx="3097212" cy="2520950"/>
          </a:xfrm>
          <a:prstGeom prst="round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13" name="Rectángulo redondeado 12"/>
          <p:cNvSpPr/>
          <p:nvPr/>
        </p:nvSpPr>
        <p:spPr>
          <a:xfrm>
            <a:off x="5580063" y="3429000"/>
            <a:ext cx="3384550" cy="2520950"/>
          </a:xfrm>
          <a:prstGeom prst="round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14" name="Rectángulo 13"/>
          <p:cNvSpPr/>
          <p:nvPr/>
        </p:nvSpPr>
        <p:spPr>
          <a:xfrm>
            <a:off x="771525" y="4005263"/>
            <a:ext cx="3128963" cy="1384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DISLEXIA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2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DISCALCULIA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5076825" y="4005263"/>
            <a:ext cx="4572000" cy="1384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DISORTOGRAFÍA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2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DISGRAFÍA</a:t>
            </a:r>
          </a:p>
        </p:txBody>
      </p:sp>
      <p:sp>
        <p:nvSpPr>
          <p:cNvPr id="16" name="4 Marcador de texto"/>
          <p:cNvSpPr>
            <a:spLocks noGrp="1"/>
          </p:cNvSpPr>
          <p:nvPr>
            <p:ph type="body" idx="1"/>
          </p:nvPr>
        </p:nvSpPr>
        <p:spPr>
          <a:xfrm>
            <a:off x="2614612" y="2223536"/>
            <a:ext cx="4040187" cy="997000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sz="2800" dirty="0">
                <a:solidFill>
                  <a:schemeClr val="bg1">
                    <a:lumMod val="50000"/>
                  </a:schemeClr>
                </a:solidFill>
              </a:rPr>
              <a:t>DIFICULTADES DO APRENDIZAXE 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RECURSOS NA AULA </a:t>
            </a:r>
          </a:p>
        </p:txBody>
      </p:sp>
      <p:sp>
        <p:nvSpPr>
          <p:cNvPr id="34819" name="2 Marcador de contenido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352925"/>
          </a:xfrm>
        </p:spPr>
        <p:txBody>
          <a:bodyPr/>
          <a:lstStyle/>
          <a:p>
            <a:pPr algn="just" eaLnBrk="1" hangingPunct="1"/>
            <a:endParaRPr lang="es-ES" sz="2800"/>
          </a:p>
          <a:p>
            <a:pPr algn="just" eaLnBrk="1" hangingPunct="1"/>
            <a:endParaRPr lang="es-ES" sz="2800"/>
          </a:p>
          <a:p>
            <a:pPr algn="just" eaLnBrk="1" hangingPunct="1"/>
            <a:endParaRPr lang="es-ES" sz="2800"/>
          </a:p>
          <a:p>
            <a:pPr algn="just" eaLnBrk="1" hangingPunct="1"/>
            <a:endParaRPr lang="es-ES" sz="2800"/>
          </a:p>
          <a:p>
            <a:pPr algn="just" eaLnBrk="1" hangingPunct="1"/>
            <a:endParaRPr lang="es-ES" sz="2800"/>
          </a:p>
        </p:txBody>
      </p:sp>
      <p:sp>
        <p:nvSpPr>
          <p:cNvPr id="5" name="4 Rectángulo redondeado"/>
          <p:cNvSpPr/>
          <p:nvPr/>
        </p:nvSpPr>
        <p:spPr>
          <a:xfrm>
            <a:off x="1043608" y="1294392"/>
            <a:ext cx="720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5292079" y="2628404"/>
            <a:ext cx="3570367" cy="2744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827583" y="2628404"/>
            <a:ext cx="3877591" cy="2744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RECURSOS NA AULA</a:t>
            </a:r>
          </a:p>
        </p:txBody>
      </p:sp>
      <p:sp>
        <p:nvSpPr>
          <p:cNvPr id="35843" name="2 Marcador de contenido"/>
          <p:cNvSpPr>
            <a:spLocks noGrp="1"/>
          </p:cNvSpPr>
          <p:nvPr>
            <p:ph idx="1"/>
          </p:nvPr>
        </p:nvSpPr>
        <p:spPr>
          <a:xfrm>
            <a:off x="457200" y="1757363"/>
            <a:ext cx="8229600" cy="4354512"/>
          </a:xfrm>
        </p:spPr>
        <p:txBody>
          <a:bodyPr/>
          <a:lstStyle/>
          <a:p>
            <a:pPr algn="just" eaLnBrk="1" hangingPunct="1"/>
            <a:endParaRPr lang="es-ES" sz="2800"/>
          </a:p>
          <a:p>
            <a:pPr algn="just" eaLnBrk="1" hangingPunct="1"/>
            <a:endParaRPr lang="es-ES" sz="2800"/>
          </a:p>
          <a:p>
            <a:pPr algn="just" eaLnBrk="1" hangingPunct="1"/>
            <a:endParaRPr lang="es-ES" sz="2800"/>
          </a:p>
          <a:p>
            <a:pPr algn="just" eaLnBrk="1" hangingPunct="1"/>
            <a:endParaRPr lang="es-ES" sz="2800"/>
          </a:p>
          <a:p>
            <a:pPr algn="just" eaLnBrk="1" hangingPunct="1"/>
            <a:endParaRPr lang="es-ES" sz="2800"/>
          </a:p>
        </p:txBody>
      </p:sp>
      <p:sp>
        <p:nvSpPr>
          <p:cNvPr id="5" name="4 Rectángulo redondeado"/>
          <p:cNvSpPr/>
          <p:nvPr/>
        </p:nvSpPr>
        <p:spPr>
          <a:xfrm>
            <a:off x="1043608" y="1294392"/>
            <a:ext cx="720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419872" y="4293096"/>
            <a:ext cx="1681192" cy="1921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5724128" y="2132856"/>
            <a:ext cx="2707728" cy="1801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827584" y="2768133"/>
            <a:ext cx="2843808" cy="1421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5850" name="CuadroTexto 3"/>
          <p:cNvSpPr txBox="1">
            <a:spLocks noChangeArrowheads="1"/>
          </p:cNvSpPr>
          <p:nvPr/>
        </p:nvSpPr>
        <p:spPr bwMode="auto">
          <a:xfrm>
            <a:off x="684213" y="1830388"/>
            <a:ext cx="38877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s-ES_tradnl" sz="2800" b="1">
                <a:solidFill>
                  <a:srgbClr val="FFC000"/>
                </a:solidFill>
              </a:rPr>
              <a:t>ATENCI</a:t>
            </a:r>
            <a:r>
              <a:rPr lang="es-ES" sz="2800" b="1">
                <a:solidFill>
                  <a:srgbClr val="FFC000"/>
                </a:solidFill>
              </a:rPr>
              <a:t>ÓN: </a:t>
            </a:r>
            <a:endParaRPr lang="es-ES_tradnl" sz="2800" b="1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RECURSOS NA AULA</a:t>
            </a:r>
          </a:p>
        </p:txBody>
      </p:sp>
      <p:sp>
        <p:nvSpPr>
          <p:cNvPr id="36867" name="2 Marcador de contenido"/>
          <p:cNvSpPr>
            <a:spLocks noGrp="1"/>
          </p:cNvSpPr>
          <p:nvPr>
            <p:ph idx="1"/>
          </p:nvPr>
        </p:nvSpPr>
        <p:spPr>
          <a:xfrm>
            <a:off x="457200" y="1757363"/>
            <a:ext cx="8229600" cy="4354512"/>
          </a:xfrm>
        </p:spPr>
        <p:txBody>
          <a:bodyPr/>
          <a:lstStyle/>
          <a:p>
            <a:pPr algn="just" eaLnBrk="1" hangingPunct="1"/>
            <a:endParaRPr lang="es-ES" sz="2800"/>
          </a:p>
          <a:p>
            <a:pPr algn="just" eaLnBrk="1" hangingPunct="1"/>
            <a:endParaRPr lang="es-ES" sz="2800"/>
          </a:p>
          <a:p>
            <a:pPr algn="just" eaLnBrk="1" hangingPunct="1"/>
            <a:endParaRPr lang="es-ES" sz="2800"/>
          </a:p>
          <a:p>
            <a:pPr algn="just" eaLnBrk="1" hangingPunct="1"/>
            <a:endParaRPr lang="es-ES" sz="2800"/>
          </a:p>
          <a:p>
            <a:pPr algn="just" eaLnBrk="1" hangingPunct="1"/>
            <a:endParaRPr lang="es-ES" sz="2800"/>
          </a:p>
        </p:txBody>
      </p:sp>
      <p:sp>
        <p:nvSpPr>
          <p:cNvPr id="5" name="4 Rectángulo redondeado"/>
          <p:cNvSpPr/>
          <p:nvPr/>
        </p:nvSpPr>
        <p:spPr>
          <a:xfrm>
            <a:off x="1043608" y="1294392"/>
            <a:ext cx="720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36871" name="CuadroTexto 3"/>
          <p:cNvSpPr txBox="1">
            <a:spLocks noChangeArrowheads="1"/>
          </p:cNvSpPr>
          <p:nvPr/>
        </p:nvSpPr>
        <p:spPr bwMode="auto">
          <a:xfrm>
            <a:off x="684213" y="1830388"/>
            <a:ext cx="38877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s-ES_tradnl" sz="2800" b="1">
                <a:solidFill>
                  <a:srgbClr val="FFC000"/>
                </a:solidFill>
              </a:rPr>
              <a:t>LECTURA</a:t>
            </a:r>
            <a:r>
              <a:rPr lang="es-ES" sz="2800" b="1">
                <a:solidFill>
                  <a:srgbClr val="FFC000"/>
                </a:solidFill>
              </a:rPr>
              <a:t>: </a:t>
            </a:r>
            <a:endParaRPr lang="es-ES_tradnl" sz="2800" b="1">
              <a:solidFill>
                <a:srgbClr val="FFC000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5724128" y="3025048"/>
            <a:ext cx="1584176" cy="2040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187624" y="2996952"/>
            <a:ext cx="2811265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RECURSOS NA AULA</a:t>
            </a:r>
          </a:p>
        </p:txBody>
      </p:sp>
      <p:sp>
        <p:nvSpPr>
          <p:cNvPr id="37891" name="2 Marcador de contenido"/>
          <p:cNvSpPr>
            <a:spLocks noGrp="1"/>
          </p:cNvSpPr>
          <p:nvPr>
            <p:ph idx="1"/>
          </p:nvPr>
        </p:nvSpPr>
        <p:spPr>
          <a:xfrm>
            <a:off x="457200" y="1757363"/>
            <a:ext cx="8229600" cy="4354512"/>
          </a:xfrm>
        </p:spPr>
        <p:txBody>
          <a:bodyPr/>
          <a:lstStyle/>
          <a:p>
            <a:pPr algn="just" eaLnBrk="1" hangingPunct="1"/>
            <a:endParaRPr lang="es-ES" sz="2800"/>
          </a:p>
          <a:p>
            <a:pPr algn="just" eaLnBrk="1" hangingPunct="1"/>
            <a:endParaRPr lang="es-ES" sz="2800"/>
          </a:p>
          <a:p>
            <a:pPr algn="just" eaLnBrk="1" hangingPunct="1"/>
            <a:endParaRPr lang="es-ES" sz="2800"/>
          </a:p>
          <a:p>
            <a:pPr algn="just" eaLnBrk="1" hangingPunct="1"/>
            <a:endParaRPr lang="es-ES" sz="2800"/>
          </a:p>
          <a:p>
            <a:pPr algn="just" eaLnBrk="1" hangingPunct="1"/>
            <a:endParaRPr lang="es-ES" sz="2800"/>
          </a:p>
        </p:txBody>
      </p:sp>
      <p:sp>
        <p:nvSpPr>
          <p:cNvPr id="5" name="4 Rectángulo redondeado"/>
          <p:cNvSpPr/>
          <p:nvPr/>
        </p:nvSpPr>
        <p:spPr>
          <a:xfrm>
            <a:off x="1043608" y="1294392"/>
            <a:ext cx="720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37895" name="CuadroTexto 3"/>
          <p:cNvSpPr txBox="1">
            <a:spLocks noChangeArrowheads="1"/>
          </p:cNvSpPr>
          <p:nvPr/>
        </p:nvSpPr>
        <p:spPr bwMode="auto">
          <a:xfrm>
            <a:off x="684213" y="1830388"/>
            <a:ext cx="38877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s-ES_tradnl" sz="2800" b="1">
                <a:solidFill>
                  <a:srgbClr val="FFC000"/>
                </a:solidFill>
              </a:rPr>
              <a:t>ESCRITURA</a:t>
            </a:r>
            <a:r>
              <a:rPr lang="es-ES" sz="2800" b="1">
                <a:solidFill>
                  <a:srgbClr val="FFC000"/>
                </a:solidFill>
              </a:rPr>
              <a:t>: </a:t>
            </a:r>
            <a:endParaRPr lang="es-ES_tradnl" sz="2800" b="1">
              <a:solidFill>
                <a:srgbClr val="FFC000"/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5220072" y="2924944"/>
            <a:ext cx="2505424" cy="1886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568743"/>
            <a:ext cx="1872208" cy="33286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TDAH NA ADOLESCENCIA</a:t>
            </a:r>
          </a:p>
        </p:txBody>
      </p:sp>
      <p:sp>
        <p:nvSpPr>
          <p:cNvPr id="38915" name="2 Marcador de contenido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352925"/>
          </a:xfrm>
        </p:spPr>
        <p:txBody>
          <a:bodyPr/>
          <a:lstStyle/>
          <a:p>
            <a:pPr algn="just" eaLnBrk="1" hangingPunct="1"/>
            <a:endParaRPr lang="es-ES" sz="2800"/>
          </a:p>
          <a:p>
            <a:pPr algn="just" eaLnBrk="1" hangingPunct="1"/>
            <a:r>
              <a:rPr lang="es-ES" sz="2800"/>
              <a:t>Poca capacidade de planificación, organización e  mala xestión do tempo.</a:t>
            </a:r>
          </a:p>
          <a:p>
            <a:pPr algn="just" eaLnBrk="1" hangingPunct="1"/>
            <a:r>
              <a:rPr lang="es-ES" sz="2800"/>
              <a:t>Escasa motivación hacia a consecución de obxectivos a largo plazo.</a:t>
            </a:r>
          </a:p>
          <a:p>
            <a:pPr algn="just" eaLnBrk="1" hangingPunct="1"/>
            <a:r>
              <a:rPr lang="es-ES" sz="2800"/>
              <a:t>Problemas de atención, concentración e memoria.</a:t>
            </a:r>
          </a:p>
          <a:p>
            <a:pPr algn="just" eaLnBrk="1" hangingPunct="1"/>
            <a:r>
              <a:rPr lang="es-ES" sz="2800"/>
              <a:t>PROBLEMAS EMOCIONAIS E COMPORTAMENTAIS.</a:t>
            </a:r>
          </a:p>
          <a:p>
            <a:pPr algn="just" eaLnBrk="1" hangingPunct="1"/>
            <a:endParaRPr lang="es-ES" sz="2800"/>
          </a:p>
          <a:p>
            <a:pPr algn="just" eaLnBrk="1" hangingPunct="1"/>
            <a:endParaRPr lang="es-ES" sz="2800"/>
          </a:p>
          <a:p>
            <a:pPr algn="just" eaLnBrk="1" hangingPunct="1"/>
            <a:endParaRPr lang="es-ES" sz="2800"/>
          </a:p>
        </p:txBody>
      </p:sp>
      <p:sp>
        <p:nvSpPr>
          <p:cNvPr id="5" name="4 Rectángulo redondeado"/>
          <p:cNvSpPr/>
          <p:nvPr/>
        </p:nvSpPr>
        <p:spPr>
          <a:xfrm>
            <a:off x="1043608" y="1294392"/>
            <a:ext cx="720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TDAH NA ADOLESCENCIA</a:t>
            </a:r>
          </a:p>
        </p:txBody>
      </p:sp>
      <p:sp>
        <p:nvSpPr>
          <p:cNvPr id="39939" name="2 Marcador de contenido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352925"/>
          </a:xfrm>
        </p:spPr>
        <p:txBody>
          <a:bodyPr/>
          <a:lstStyle/>
          <a:p>
            <a:pPr algn="just" eaLnBrk="1" hangingPunct="1"/>
            <a:endParaRPr lang="es-ES" sz="2800"/>
          </a:p>
          <a:p>
            <a:pPr algn="just" eaLnBrk="1" hangingPunct="1"/>
            <a:r>
              <a:rPr lang="es-ES" sz="2800"/>
              <a:t>Aumento da exisencia.</a:t>
            </a:r>
          </a:p>
          <a:p>
            <a:pPr algn="just" eaLnBrk="1" hangingPunct="1"/>
            <a:r>
              <a:rPr lang="es-ES" sz="2800"/>
              <a:t>Control diario das sus obligacións.</a:t>
            </a:r>
          </a:p>
          <a:p>
            <a:pPr algn="just" eaLnBrk="1" hangingPunct="1"/>
            <a:r>
              <a:rPr lang="es-ES" sz="2800"/>
              <a:t>Varios profesores por curso: O nivel de supervisión é menor.</a:t>
            </a:r>
          </a:p>
          <a:p>
            <a:pPr algn="just" eaLnBrk="1" hangingPunct="1"/>
            <a:r>
              <a:rPr lang="es-ES" sz="2800"/>
              <a:t>Vulnerables a sufrir: Ansiedad, depresión.</a:t>
            </a:r>
          </a:p>
          <a:p>
            <a:pPr algn="just" eaLnBrk="1" hangingPunct="1"/>
            <a:endParaRPr lang="es-ES" sz="2800"/>
          </a:p>
          <a:p>
            <a:pPr algn="just" eaLnBrk="1" hangingPunct="1"/>
            <a:endParaRPr lang="es-ES" sz="2800"/>
          </a:p>
          <a:p>
            <a:pPr algn="just" eaLnBrk="1" hangingPunct="1"/>
            <a:endParaRPr lang="es-ES" sz="2800"/>
          </a:p>
        </p:txBody>
      </p:sp>
      <p:sp>
        <p:nvSpPr>
          <p:cNvPr id="5" name="4 Rectángulo redondeado"/>
          <p:cNvSpPr/>
          <p:nvPr/>
        </p:nvSpPr>
        <p:spPr>
          <a:xfrm>
            <a:off x="1043608" y="1294392"/>
            <a:ext cx="720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TDAH NA ADOLESCENCIA</a:t>
            </a:r>
          </a:p>
        </p:txBody>
      </p:sp>
      <p:sp>
        <p:nvSpPr>
          <p:cNvPr id="40963" name="2 Marcador de contenido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352925"/>
          </a:xfrm>
        </p:spPr>
        <p:txBody>
          <a:bodyPr/>
          <a:lstStyle/>
          <a:p>
            <a:pPr algn="just" eaLnBrk="1" hangingPunct="1"/>
            <a:endParaRPr lang="es-ES" sz="2800"/>
          </a:p>
          <a:p>
            <a:pPr algn="just" eaLnBrk="1" hangingPunct="1"/>
            <a:r>
              <a:rPr lang="es-ES" sz="2800"/>
              <a:t>Ténicas de estudio:</a:t>
            </a:r>
          </a:p>
          <a:p>
            <a:pPr lvl="1" algn="just" eaLnBrk="1" hangingPunct="1">
              <a:buFont typeface="Wingdings" panose="05000000000000000000" pitchFamily="2" charset="2"/>
              <a:buChar char="ü"/>
            </a:pPr>
            <a:r>
              <a:rPr lang="es-ES" sz="2400"/>
              <a:t>Mapas conceptuais.</a:t>
            </a:r>
          </a:p>
          <a:p>
            <a:pPr lvl="1" algn="just" eaLnBrk="1" hangingPunct="1">
              <a:buFont typeface="Wingdings" panose="05000000000000000000" pitchFamily="2" charset="2"/>
              <a:buChar char="ü"/>
            </a:pPr>
            <a:r>
              <a:rPr lang="es-ES" sz="2400"/>
              <a:t>Fichas de comprensión lectora.</a:t>
            </a:r>
          </a:p>
          <a:p>
            <a:pPr algn="just" eaLnBrk="1" hangingPunct="1"/>
            <a:r>
              <a:rPr lang="es-ES" sz="2800"/>
              <a:t>Figura do titor: </a:t>
            </a:r>
          </a:p>
          <a:p>
            <a:pPr lvl="1" algn="just" eaLnBrk="1" hangingPunct="1">
              <a:buFont typeface="Wingdings" panose="05000000000000000000" pitchFamily="2" charset="2"/>
              <a:buChar char="ü"/>
            </a:pPr>
            <a:r>
              <a:rPr lang="es-ES" sz="2400"/>
              <a:t>Supervisión periódica.</a:t>
            </a:r>
          </a:p>
          <a:p>
            <a:pPr lvl="1" algn="just" eaLnBrk="1" hangingPunct="1">
              <a:buFont typeface="Wingdings" panose="05000000000000000000" pitchFamily="2" charset="2"/>
              <a:buChar char="ü"/>
            </a:pPr>
            <a:r>
              <a:rPr lang="es-ES" sz="2400"/>
              <a:t>Coordine os demáis mestres en canto ás adaptacións curriculares a ter en conta no exame.</a:t>
            </a:r>
          </a:p>
          <a:p>
            <a:pPr algn="just" eaLnBrk="1" hangingPunct="1"/>
            <a:endParaRPr lang="es-ES" sz="2800"/>
          </a:p>
          <a:p>
            <a:pPr algn="just" eaLnBrk="1" hangingPunct="1"/>
            <a:endParaRPr lang="es-ES" sz="2800"/>
          </a:p>
        </p:txBody>
      </p:sp>
      <p:sp>
        <p:nvSpPr>
          <p:cNvPr id="5" name="4 Rectángulo redondeado"/>
          <p:cNvSpPr/>
          <p:nvPr/>
        </p:nvSpPr>
        <p:spPr>
          <a:xfrm>
            <a:off x="1043608" y="1294392"/>
            <a:ext cx="720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835150" y="3284538"/>
            <a:ext cx="4572000" cy="27701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5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RECURSOS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5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PARA O</a:t>
            </a:r>
            <a:br>
              <a:rPr lang="es-ES" sz="5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</a:br>
            <a:r>
              <a:rPr lang="es-ES" sz="5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AULA </a:t>
            </a:r>
            <a:endParaRPr lang="es-ES_tradnl" sz="5800" b="1" dirty="0"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355977" y="3239241"/>
            <a:ext cx="3384376" cy="2082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971600" y="3217803"/>
            <a:ext cx="2942842" cy="2104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uadroTexto 5"/>
          <p:cNvSpPr txBox="1"/>
          <p:nvPr/>
        </p:nvSpPr>
        <p:spPr>
          <a:xfrm>
            <a:off x="755650" y="2133600"/>
            <a:ext cx="3932238" cy="5222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s-ES_tradnl" sz="28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MAPAS CONCEPTUAIS: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907704" y="3284984"/>
            <a:ext cx="4334424" cy="2544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uadroTexto 4"/>
          <p:cNvSpPr txBox="1"/>
          <p:nvPr/>
        </p:nvSpPr>
        <p:spPr>
          <a:xfrm>
            <a:off x="971550" y="2492375"/>
            <a:ext cx="29527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71500" indent="-5715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s-ES_tradnl" sz="28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ESQUEMAS: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71475" y="84138"/>
            <a:ext cx="4186238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Dificultades no </a:t>
            </a:r>
            <a:r>
              <a:rPr lang="es-ES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aprendizaxe</a:t>
            </a:r>
            <a:r>
              <a:rPr lang="es-E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…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421088"/>
          </a:xfrm>
        </p:spPr>
        <p:txBody>
          <a:bodyPr rtlCol="0">
            <a:normAutofit fontScale="550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dirty="0">
                <a:solidFill>
                  <a:srgbClr val="006699"/>
                </a:solidFill>
              </a:rPr>
              <a:t>Dificultades </a:t>
            </a:r>
            <a:r>
              <a:rPr lang="es-ES" dirty="0" err="1">
                <a:solidFill>
                  <a:srgbClr val="006699"/>
                </a:solidFill>
              </a:rPr>
              <a:t>máis</a:t>
            </a:r>
            <a:r>
              <a:rPr lang="es-ES" dirty="0">
                <a:solidFill>
                  <a:srgbClr val="006699"/>
                </a:solidFill>
              </a:rPr>
              <a:t> específicas: 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s-ES" dirty="0">
                <a:solidFill>
                  <a:srgbClr val="006699"/>
                </a:solidFill>
              </a:rPr>
              <a:t>Lectura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s-ES" dirty="0">
                <a:solidFill>
                  <a:srgbClr val="006699"/>
                </a:solidFill>
              </a:rPr>
              <a:t>Ortografía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s-ES" dirty="0">
                <a:solidFill>
                  <a:srgbClr val="006699"/>
                </a:solidFill>
              </a:rPr>
              <a:t>Matemáticas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s-ES" dirty="0">
                <a:solidFill>
                  <a:srgbClr val="006699"/>
                </a:solidFill>
              </a:rPr>
              <a:t>Expresión oral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s-ES" dirty="0">
                <a:solidFill>
                  <a:srgbClr val="006699"/>
                </a:solidFill>
              </a:rPr>
              <a:t>Expresión escrita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s-ES" dirty="0">
                <a:solidFill>
                  <a:srgbClr val="006699"/>
                </a:solidFill>
              </a:rPr>
              <a:t>Déficit de atención e impulsividad.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endParaRPr lang="es-ES" dirty="0">
              <a:solidFill>
                <a:srgbClr val="006699"/>
              </a:solidFill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dirty="0">
                <a:solidFill>
                  <a:srgbClr val="006699"/>
                </a:solidFill>
              </a:rPr>
              <a:t>Os </a:t>
            </a:r>
            <a:r>
              <a:rPr lang="es-ES" dirty="0" err="1">
                <a:solidFill>
                  <a:srgbClr val="006699"/>
                </a:solidFill>
              </a:rPr>
              <a:t>nenos</a:t>
            </a:r>
            <a:r>
              <a:rPr lang="es-ES" dirty="0">
                <a:solidFill>
                  <a:srgbClr val="006699"/>
                </a:solidFill>
              </a:rPr>
              <a:t> con problemas do </a:t>
            </a:r>
            <a:r>
              <a:rPr lang="es-ES" dirty="0" err="1">
                <a:solidFill>
                  <a:srgbClr val="006699"/>
                </a:solidFill>
              </a:rPr>
              <a:t>aprendizaxe</a:t>
            </a:r>
            <a:r>
              <a:rPr lang="es-ES" dirty="0">
                <a:solidFill>
                  <a:srgbClr val="006699"/>
                </a:solidFill>
              </a:rPr>
              <a:t> non son “despistados” </a:t>
            </a:r>
            <a:r>
              <a:rPr lang="es-ES" dirty="0" err="1">
                <a:solidFill>
                  <a:srgbClr val="006699"/>
                </a:solidFill>
              </a:rPr>
              <a:t>ou</a:t>
            </a:r>
            <a:r>
              <a:rPr lang="es-ES" dirty="0">
                <a:solidFill>
                  <a:srgbClr val="006699"/>
                </a:solidFill>
              </a:rPr>
              <a:t> “perezosos”. 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endParaRPr lang="es-ES" dirty="0">
              <a:solidFill>
                <a:srgbClr val="006699"/>
              </a:solidFill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dirty="0">
                <a:solidFill>
                  <a:srgbClr val="006699"/>
                </a:solidFill>
              </a:rPr>
              <a:t>Non </a:t>
            </a:r>
            <a:r>
              <a:rPr lang="es-ES" dirty="0" err="1">
                <a:solidFill>
                  <a:srgbClr val="006699"/>
                </a:solidFill>
              </a:rPr>
              <a:t>hai</a:t>
            </a:r>
            <a:r>
              <a:rPr lang="es-ES" dirty="0">
                <a:solidFill>
                  <a:srgbClr val="006699"/>
                </a:solidFill>
              </a:rPr>
              <a:t> </a:t>
            </a:r>
            <a:r>
              <a:rPr lang="es-ES" dirty="0" err="1">
                <a:solidFill>
                  <a:srgbClr val="006699"/>
                </a:solidFill>
              </a:rPr>
              <a:t>ningunha</a:t>
            </a:r>
            <a:r>
              <a:rPr lang="es-ES" dirty="0">
                <a:solidFill>
                  <a:srgbClr val="006699"/>
                </a:solidFill>
              </a:rPr>
              <a:t> “cura”.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endParaRPr lang="es-ES" dirty="0">
              <a:solidFill>
                <a:srgbClr val="006699"/>
              </a:solidFill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dirty="0">
                <a:solidFill>
                  <a:srgbClr val="006699"/>
                </a:solidFill>
              </a:rPr>
              <a:t>Estas dificultades son para toda a vida. 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endParaRPr lang="es-ES" dirty="0">
              <a:solidFill>
                <a:srgbClr val="006699"/>
              </a:solidFill>
              <a:sym typeface="Wingdings" panose="05000000000000000000" pitchFamily="2" charset="2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dirty="0">
                <a:solidFill>
                  <a:srgbClr val="006699"/>
                </a:solidFill>
                <a:sym typeface="Wingdings" panose="05000000000000000000" pitchFamily="2" charset="2"/>
              </a:rPr>
              <a:t>A</a:t>
            </a:r>
            <a:r>
              <a:rPr lang="es-ES" dirty="0">
                <a:solidFill>
                  <a:srgbClr val="006699"/>
                </a:solidFill>
              </a:rPr>
              <a:t>s dificultades do </a:t>
            </a:r>
            <a:r>
              <a:rPr lang="es-ES" dirty="0" err="1">
                <a:solidFill>
                  <a:srgbClr val="006699"/>
                </a:solidFill>
              </a:rPr>
              <a:t>aprendizaxe</a:t>
            </a:r>
            <a:r>
              <a:rPr lang="es-ES" dirty="0">
                <a:solidFill>
                  <a:srgbClr val="006699"/>
                </a:solidFill>
              </a:rPr>
              <a:t> normalmente son diagnosticadas no </a:t>
            </a:r>
            <a:r>
              <a:rPr lang="es-ES" dirty="0" err="1">
                <a:solidFill>
                  <a:srgbClr val="006699"/>
                </a:solidFill>
              </a:rPr>
              <a:t>colexio</a:t>
            </a:r>
            <a:r>
              <a:rPr lang="es-ES" dirty="0">
                <a:solidFill>
                  <a:srgbClr val="006699"/>
                </a:solidFill>
              </a:rPr>
              <a:t>, cando </a:t>
            </a:r>
            <a:r>
              <a:rPr lang="es-ES" dirty="0" err="1">
                <a:solidFill>
                  <a:srgbClr val="006699"/>
                </a:solidFill>
              </a:rPr>
              <a:t>comezan</a:t>
            </a:r>
            <a:r>
              <a:rPr lang="es-ES" dirty="0">
                <a:solidFill>
                  <a:srgbClr val="006699"/>
                </a:solidFill>
              </a:rPr>
              <a:t> a observar dificultades para aprender da forma esperada.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/>
          </a:blip>
          <a:srcRect t="5838"/>
          <a:stretch/>
        </p:blipFill>
        <p:spPr bwMode="auto">
          <a:xfrm>
            <a:off x="7134599" y="1694184"/>
            <a:ext cx="1995484" cy="1545622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7172" name="Picture 4" descr="https://encrypted-tbn0.gstatic.com/images?q=tbn:ANd9GcRW6kKz00EPGNtIXh6y130-Op5hywIT4YTlNvRGuuYuF_H-BV6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9F8FD"/>
              </a:clrFrom>
              <a:clrTo>
                <a:srgbClr val="F9F8FD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 rot="20880277">
            <a:off x="4688347" y="743100"/>
            <a:ext cx="2823661" cy="1416285"/>
          </a:xfrm>
          <a:prstGeom prst="rect">
            <a:avLst/>
          </a:prstGeom>
          <a:noFill/>
          <a:extLst/>
        </p:spPr>
      </p:pic>
      <p:sp>
        <p:nvSpPr>
          <p:cNvPr id="17414" name="AutoShape 6" descr="data:image/jpeg;base64,/9j/4AAQSkZJRgABAQAAAQABAAD/2wCEAAkGBxQSEhUUExQVFBUXFRQaFxgXEhYXGhgeFRUXGBgYFhgaHCggGBolHRYUITMhJSkrLi4uGB8zODMsOSgtLisBCgoKDg0OGhAQGy0lHyQwLCwsNCwsLCwtLCwsLywsLi8sLCwsLC4sLC00LC0sLCw0LCwsLCwsLCwsLCwsLCwsLP/AABEIAN4A4wMBIgACEQEDEQH/xAAcAAEAAgMBAQEAAAAAAAAAAAAABQcDBAYCCAH/xABMEAABAwICBgYGBQgIBQUAAAABAAIDBBEFIQYSMUFRYQcTInGBkRQyQlKhwSMzcrHRFUNTYoKSsvAIJKKzwsPS4RZjk6PxFzRkdIP/xAAaAQEAAwEBAQAAAAAAAAAAAAAAAQIDBAUG/8QALhEAAgIBAwIDBwQDAAAAAAAAAAECEQMEEjEhQQVRoRQiMmFxgdETUrHxI5Hh/9oADAMBAAIRAxEAPwC8UREAREQBERAEREAREQBERAEREAREQBERAEREAREQBERAEREAREQBERAEREAREQBF+ONhc5BVPpr0nuJdBh5FhcPqSLgHYRCNjvtnLhdRKSirZaMXJ0ixMd0jpaNutUzsiG4OPaPJrRm49wXC4h0ywi4p6Webg52rE3+0b28FVL2azzJI50sh2ySOL3nxOzuC9Lmlqf2o6o6X9zO4n6Yq32aOADnM9x+AC/KfprqAfpKKNw36kxB8nBcQscsId38VT2iRf2aBb2FdM1E8gTsmpibZvZrsz4uZew7wu/w3EoqhgfDIyVh2OY4OHwXypLEWmxXrDK2alkEtLK+B/wCoSGu5PZscO9axzp8mMtO1wfWaKtOj7pUZVubT1gbBUmwa4H6Ob7JPqu/VPHLgrLXQnZztVyEREICIiAIiIAiIgCIiAIiIAiIgCIiAIiIAiLjOlPSM0dJqRutPOTHGRtaLfSSD7LTlzIUN0rJSt0cX0m6ampe+jp3EQMOrM9p+ucNsbSPYacjxII2beGghLiGtH4BYoow0ADYBkpmih1W8zmV585ubs9LHjUFQhpGt3XPErK+IHIgLSrcZiieI3FxefZa0uOezYvJxuMesJW/agkHyUqD8g5xXc16mHVdbduWCSQNF3EADeVsvdLUvDaWCWU22lhY0cy51hZdpoz0dsYRLWkTyjMRj6pncD655lFifcb7+E4ClppqoEU9PLMPeDdVng51gVl/4RxDfTtHIytur2aABYCwGwDIDuC0q9mYPFaqMV2KtS8z5+xihmhFqmCSIXyftAO4hw2K5OhrpCNUPQql+tOxpMcht9Kwbj+uAfEC+4qRkYHAhwBByIIuD3jeuE0g0KbBesoS+KeIiRrARqHUNzYbRlfK9itYNLoc+WDfU+gEUNohj7K+kiqWW7be0PdcMnN8DdTK2OYIiIAiIgCIiAIiIAi8ySBou4gDiTYKAqNOcOY7UdW04cNo65uXeb2CA6FFgpKyOVodG9kjTsLXBw8ws6AIiIAiIgCobpTxLr8Se2/Zp2Njb9p9nyf5Y8FfK+Y8Sn6ypqpPfqqk+HWuAHgAB4LHO6gb6dXMwsGY7wp1QKl6aoDhz3hcSO9nirw+OQgub2hscCWuHc4ZrotF9J5aeSOGpeZ4JHBjJH26yJzsmhzvbYTYXOYJ3qFfIBtICwUUTquphhYDbrGPceDYnB5J4C4aO9wWsJO6M5xVX3Lkec15X6V+K5cLXrh2fELYWvXHs+IREPgj0RasWJROkMTZGmQXu0HPLb5Kxma3Q/L6NV12H+wHieIcA8AOAHD1fJWuqYwx5i0kpbbJqWRp/ZbK7/LarnXQnaOGaqTQREUlQiIgCLmdJNPKKi7MsuvJuiiHWSH9lvq+NlXOOaf4jV3bTtbQxH2j25iP4WffzVZTjHlm+HTZczrHFstTSDSekom61TOyPg0m7j9lozKq7GumqSUmPDaVzv+bLs79QZDxd4LkI9HYy8yTOfPITdzpHE3Pz8VJSvZEwuya1oJNhbYueWqXEUexh8CnW7NKl8uvrx/JF1kGIYjMyOpqXyySX1YWnVjY32nvDbNDG91zsuu0rMPw3AqUGSJk8zhYazWl8p32BuGMH83K2uj2jbT0kmIVHZdMzrCT7ELQXMaO8G/O4XH4FE/Fax+IVA+ia60EZ2DV2ZcBtPFxXJPJLLJ7n7sea7vyPPzfpqVYl07ef1Z6w3Ca2d4qo3x4YT2mMgiLSQcwZQCAfG/crQ6OdMJal0tJVhoq4ACXNybKw7JGjdtF+8KKUXR/RY1Qyj882aF3OzdcX8lrptQ3Pa+DnyQSVlxoiL0DAIiIAvlx7bSTtO1tRUA+Ez19Rr5p0zpvRsUrIzsfMZR3Tdu/7xcsNQrgb6Z1M0kWGWezmsa18j3eqxjdZx7gF+YbUmd/VRxvMutq9Xq9oEbSfdA3k7FyKEmro7nOKdWbDWlxDWguc42a0C5cTsACtTQ3Rz0SMufZ00ltc+6Bsjad4GZvvJPJedEtFm0o15LPnIsXDNrAfZjv8XbT3ZLpFpGNEckTpNjYpIdfVDnOcGsaXaoJIJzNjYAAnYtDRDS1taXsLWsljsSGuLmuacg5pIB25EbvFfvSBgD62kLIjaVjg+PO1yAQW35gkLjuiTRWpp6mWeeMxDqnRgO2uLnNdfuGr8VsktvzMm5rIl2LVWlXvzA4LamkDRdRbnXNyqo0kzDVl3Vv1PW1XavfY2+KpjQ6tnlrYI8+zJrPyNwGg65dw2keKuxYYaSNrnOaxrXO9ZwaAT3kbVdSpGM4bmmc9A7W0kw9o9mCYnleOo/281dapvo9j9Jx6qnGbaeERA7ruyy8nq36moZG0ve5rGtFy5xAAHMlbR4OWbuTMqxVNQyNpfI5rGgXLnODQOZJyCq7SLpiYZBTYZEaqdx1WuItHf9UXu+23cOa1KPQSsr3CXF6l0ovcU8Ti2Nud7OLQB5Z81nlzQx/F/wBIjFy4Opq+kiKR5iw+J9fINpYdSFvN8xFgO691GaRVUzKeSoxGoIY0ZU1MTExxPqxmS+vISctrRnmCuuwzBY4GCONjY2DY1gsP9yq46QKts+JQ0t7Q0zRNLc5Okd9W092RtzK4Xny5X092PqdGLEpSUV1bOdwrC3vJlMTWPfnZrQ1sbTmGN423naTcqdgwf33eA/FZpcWYNl3dwsPitSXGHey0DvzWbds+vxQyQgoY1SQxWNjA1rQATmTv5Zrmq2n9KqaaiH52QGT7DO0b+R8lLzTF5u43KydFFL1+IVVUcxE0RR959b4N/tKb2xc/JevYw8TyPFp1jvrJ19uX+De6YsRIip8PhydUOaCBuYwhrRYbifgwqQwqgZTxMhZ6rG2795PibnxXNUs3p2M1VQc46b6KPhcFzbjyefEKfxigdI0Oif1czM2O3Hix49ph+G0LNrbGOP7v6s+YXVuRIrRe2+IYZ/8AZk/uHn5LU0dx4VIcxzernjNpYzuPvN4tPFS+Exa+J0Y9xtTJ5NYwfxq+CLWZJkTdxZaKIi9c5QiIgCprp7wUtdBWtHZsYZjwubxuPjrDxCuVR+P4RHV08tPKLskYWniL7HDmDY+Chq1RKdOz5x6PJw3FYtbZ1UgH7p/3V2wxsuXNa0F3rODQCe87SqIpKCTD8WhgnyfHLq61rB7HghrxyN1czXEbDZYONJI7ccrslkUe2rdyPgvXpp4BVo13I3limnDe/gtJ9S47/LJYUobj3LKXG5XhEUlQozSTF20lNJM7a0WaOLj6o8/uUmTbM5BcNR0hx7EWxNv6DTO1pXbpCDawPPMDlc71aKtmeSe1G7oJjIwmg9Qz11WevMd7BjHZRumfbsA9p1tpuVHYk2bEX6+IVN2NzETOxE3ube7zzK0tIKuSmqZW1MZhe+R5Bewhrm3szUfsLQ0NA4WWnV4kTE8tLT2H5jP2SssuSd0uiPV0Ok0qx75PdKr+S+35Os6GsLidNUVwZ2GuMNOLCwaB23DmbgeJVsOqzuACrbo8qTT4fTsaG2LNc7czIS4/f8F0f5bf7rfivNzzySm644PLVS96XLOhdMTtOSofCagzyVNUds07y37LTZo/ngrJx3SB7KaZ2qBaJ/H3SqrwKoLKeNth6oPnmr6eElGTfyR6Xhaj7RufZP8A2+n5J5FoenngE/KB90ea12s+k/WgZ6+o6uJ7/da4+QyU70fN9BwKSpOTntmm5n2I/PVB/aXDaT15NO5oFi4tbt4ldX0i4h1OEx0jW6usYY8j7lnEebQplByjGHm/RHznjGZSypLsvV/0fvRxRdXRNefWmc6Rx43yHwC7qasjdGG6vaAsMtnO64bDK98UUcYDbMYxoy91oCzS4xJbaGjjb5lZzTlJs8hVSIjT21PUUtVGdWXrAx4HtsPvcd48eSsnQan162eW2UcEcbTzlcZHjyZF5qpKWB2JVbCLmngdrPkOx7hnZp37B4XPBXn0ewf1YzEWNRI+T9n1Iv7DGHxXZgh7yvlL+eDKb6P5nToiLtMgiIgCItetro4Wl8sjI2ja572sA7y42QHMdIehDMSja5p6upiOtDLbYRmGu4tvbuXBYTpO5kppMQb6PVNyz9STcHMdszt3HcuxxfpbwyAkCYzu4QtL79ztnxVd6d9JFNXxar8Le9l7Nllk6tzCd7S1psPGyq0mXhNxfQ7tFUWDYrX0jR1b21Ee6Nzi6w3arsj/ADsXQ0fSZHsqKeaF2+w1m/Gx+BWTizpWWL5O8RcvF0g0Dvz1u9jh8l4n6RKFuyRzuTY3FRtZbfHzOrWOpqGxtL3uDGja5xsB4qva7pOLiGUtM4lxDQ6U2F3Gw7I+ZUZpphFSGsNdUa88ptFTRnss4yP3ao5AknfkrKD7lJZorgzaUaVyV5dT0l2wbJJSCNfkBtDeW08l+aL4/iVGz0WmlgjDbusYgS659fWt2tw5JRUojY1jdwt38StJ1T19RHHDn1Tw+SXcAMiwcQdnhyV104OeTcnbOgxDSfGJWFkxpJmHa18LXA+BauErMKqS5z2xsjve7YnBredml3wVgqNcM03EccEfo5pRXQ07HGnM1M0aocGkEBmW0X2cwuuwbTekqLDX6p59mQW8neqfNYei99o6mLcyoJA5PaD8l56NtGKWoxHE6eeFkkbSHMuM2dt3qEZtydu4BYT08Jt9ma24xTJrSOIvpJwM7xPt+6q9oDeJn2G/cran6L3QG9BVvjb+gnBmi7gbhzfiq6xbRetobiWleYgSWvgvMxozNnWGs1o4kclktPKCa5O/w/VY4ZHudWjRRa8FdG/JrxfgTY+RzWwqNVye/GUZK4uzTrIteWlZudUR37gc1OdJby+eji4yF3kWj8VGMyqKV24VEd/2rtHxIUxphlieHk7Ln+IfiFKfvR+jPA8SX+Z/YkmYbK4Ehu7K5AvyzWJuijpv/dSdj9DESAftv2u8LLq0XL+rJcHLtRGVcAZHHTQAMMz2wxhthbX9dw+ywOd4K3aSnbGxsbRZrGta0cA0WH3Ktej2H0yulqtsNKHQwnc6R31r28bN1W35nirPXp6bHshb5Zz5JWwiIugzC5fTbTulwxo69xdI4XZEwAvdzzyaOZXUKjdBqdtbiOIVs4Ejm1BZFrC+oA51rX4NDAPFRJ0rLQjudGtiHSjiVcXNo2spIwbOe6zpOPtCwNuA8VF/8KvqT1lZUSzuOfaebeAvkFhwI3dVO96qm+9dAK51rZd9lVsUaP5HigIEbGjLc3PxO0rUrKYEEEXaciD9ykHvJNzmV5dzUEnIMcaN4a4kwOPZO3qydx5Kbe0OFjYgj71lrKEOaWkazSMwoPDZXQSejyG42xOO8e6eYU8kHa6HNp6lklDURRGZsbuqkMbdZ8ZBAOta+uzIc8iq2kjdTPdBJETNG4tcABbLYb8CuhxFz4yyoiNpYHa7eY9pp5EKJbXOqZJqlwsZZHOttsNgF+WzwV0yrPWERmaTWeOrhpi2acki+q03DWje5xyHMqRpqmStqJK2X1nktib7jAcgP54neoSGgNTUajSQwBvWkHKwNwOZU7jeJdQGwQC8zrAAZ6o49/8A5UN9iUamOVzi4U0GcjsnkeyOAO7LaVOYNhjaeMMbmdrncT+C19HsFFO27u1K713fIfzmpSOUG4BzG0KjJPajXHMrfldYEqPQkkOjh39ZrRuvEfgV0HQ72sVxV/Atb/3Hj/AoPo1aOtrZN3WMb+60krov6P8ADrDEKj9LUgA8dXWef7xTHllpfAi3ERFcyOV0m6PaCuzlga2T9JH9G/xIyd4gqtMa6IK6n7VFUNnYPzcvZf4H1T5hXqihpPkvDJKDuLr6Hynizp6bsVlPJTuuNV5aS3Wabgg7DmL5EqZ0sxJlTTU1dEQTDK0yAbW3IuCOGsB5hfSE0TXgtcA5p2ggEHvB2rj8Z6L8NqNY9R1LnAguhcYznxA7J7iCsngjaa7GuXUzy/H1ICGUPa1zTcOAcDxDhcH4rndI8TklkbQUfaqpjYndE0i5c47jby8lNxdF9dC3qYMRaIPZ14byMHAEGy7LQnQenw1jur1pJX/WTPze/O9uQ5ed1z4tHUrlwVlltdCS0WwKOhpYqaL1WNzPvOObnHmTcqVRF3GIREQH4dipLoi214/+Wf8AEruVD6AEsrMUj2atW7+8lHyVJ/Ca4XU0QWj+XpA4VU38SkXzgc+5Q0DNSoq2cKh5/ezW2oKszPqSdmSxxyDXaDtJNvAX8l5WHAvppZJR6rfo2eGb3d17eSEEyo/G8O6+Owye3tMdwI+RUgigki8DqxPFdzQHtu2QWGThkfNcoyN0U0sDRc630Y+1s8AM/BT9WfRqtsmyOfsv4Bw9U/H71r4s8x4hE9rS4uiI1RtJ7Y/DyV0QzO4iihbGwa88mwAZucdrj+qLrZwLBuqvJIdeZ+bnbbX3NWfDsO1XGWQh0z9p3NHuM5DjvUiq2SfhKgMHl/rlQ39SM+Vv9SnZT2T3LloBavfzhH3t/BEQzoqqS+QWo99gSdgBJ8BdYKqvjjF3vaPG58AM15p8PrMQaWUdLI5rsjK4ajADvDnWFlKQslNHakUmETVD+y6Z0rmg7SXdhgHHZfuVp9DmEmmwqnBFnSAynKx+kNxf9nVXOaK9D9nRS4jN6QYmgMgb9Uy2wH3gLbgL77q2AFZKhKV0j9REUlQiIgCIiAIiIAiIgCIiAKjsNj6nHcTi98iQc9Yh/wDmFXiqa6T9WhximrXZRTxOikdbIFu/yLfJRJWi8HUkzkcai6vE6lv6RkUg/dAPxX6tbTHHqWSsgnilDx1bmSEB2QBJbtGeZK0naR0/vn9x34KlOiZ1uZmx2s6qI29Z3Zb3ldBhFCKemYz2iAD97j5rlcMd6bWM1b9VENbMWuTy7/4V2tc+7rDY3JGVRroiKCSG0tiDqV5OWrZzTzByt5rVpwX1sJdtZSgnvdcf4lm0m7ZggH5yQF32WZn+eSz4Yy9RUP4OZGP2Wg/NW7EEsiIqkmKo9U/zvWrojgUVZizYZ9fUdTPPYe5hJadhLc7cls1Z7PisvR+62N03OKYfBWiQy2cJ6P8ADqcgx0kRcNjnt6xw5gvvY9y6ZrQBYAAcAv1FcqEREAREQBERAEREAREQBERAEREAWriOGxVDNSaNkrL31XsDhcb7HetpEBCxaI0LdlHTf9CM/eFo6X1FPhtFPUNhhaWMOoBGxoL3ZMGQ94hdQq46fINbCnHW1dWaI29+5LdX438EBVuh/wBFGZXm8kpc9xO3O9r/AH+KlHVQ5lQIrXtaAIJHEAe6Bs71rSV1UfVpwO94PzVKLHSGr5Lyao8AuWc2ufvYzu1fwJRuAyv+tqHHk0n7z+CULNiTEm+mOe97WiJga3mXZmw3rLFWSNa7UikfrPc7Mhgztbab7ANyzUGCxRZtZd3vHM+HBbyAhH1dadkLG97gf8S8irrhthYe4j/Up1EsEXFisuyWCRvNvbHkuj6Kj6TjLHxglkMMhe6xABdkAb7Dc28DwWgu2/o6sHo1W7eam3kwH5lSiGW4iIrEBERAEREAREQBERAEREAREQBERAEREAVSdL1V6TVU9G03ZD9NLbe52UTfIPNuYVn4xiLKaCSeQ2ZGxzneA2d52eK+f4NI4nyOnfNGZJXmR4LwLF2xgvua2zR9lQyUbc1CGmxz8V4EDeC9Or2SG4ew34PafmvQKzLHkRDgF6DRwX6iA8yGwPcoTEq0Qxl5ztsHEnYFLVbsrcVzNQz0isji2sj7b+/h/CPEqUQyUw2kqHgOkcwXsdQMJIB3XvtUg6l5qVpalrW7Df71E19S1ozcBfiQEJNZdr/R2d/V6xvCpv5sA+Sripx2Fmx2ueDM/jsVhf0cjeKsduMzf4SfmrRKsuJERWICIiAIiIAiIgCIiAIiIAiIgCIiAIiICveminqZKWJsET5ohKHTtjF3FrBrM7PtDWANhwCo91dSOJD2BjgbEPisQRtBtsK+slG4po/S1P19PFLzfG0nztdAfMIpKJ+zq/B5HzWRmDQew5w+zKr1reifCpNtKGfYe9n3FRk3Qjhh9UTs7pr/AHgoCovyQR6s84//AEuv30GYbKqXxsVZ8nQbTD6urqmftMI+DQsf/oqdn5RmtwMLT8dZAUzUYhPc/TuIF7Ehu7wW1g1DI5pl69zHPzdq2ueF1dmC9C9FC4OmfLU29l5a1ni1oz7iVlxboYw6ZxcwS05P6KSw8GuBAQFJV8IYO3PM925ofbztsCg3xN2uz73XV7t6CKO9zU1R5a0ef9hTmGdEOFwm5hMp/wCbI5w8sh8EB854fSSTv6umifK87mNJtzPAcyvpLok0SfhtFqTW66V5kkANw24Aa2/EAC/O66zD8NhgbqwxMibwYwNHw2raQBERAEREAREQBERAEREAREQBERAEREAREQBERAEREAREQBERAEREAREQBERAEREAREQBERAEREAREQBERAERE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sz="1800"/>
          </a:p>
        </p:txBody>
      </p:sp>
      <p:sp>
        <p:nvSpPr>
          <p:cNvPr id="17415" name="AutoShape 8" descr="data:image/jpeg;base64,/9j/4AAQSkZJRgABAQAAAQABAAD/2wCEAAkGBxQSEhUUExQVFBUXFRQaFxgXEhYXGhgeFRUXGBgYFhgaHCggGBolHRYUITMhJSkrLi4uGB8zODMsOSgtLisBCgoKDg0OGhAQGy0lHyQwLCwsNCwsLCwtLCwsLywsLi8sLCwsLC4sLC00LC0sLCw0LCwsLCwsLCwsLCwsLCwsLP/AABEIAN4A4wMBIgACEQEDEQH/xAAcAAEAAgMBAQEAAAAAAAAAAAAABQcDBAYCCAH/xABMEAABAwICBgYGBQgIBQUAAAABAAIDBBEFIQYSMUFRYQcTInGBkRQyQlKhwSMzcrHRFUNTYoKSsvAIJKKzwsPS4RZjk6PxFzRkdIP/xAAaAQEAAwEBAQAAAAAAAAAAAAAAAQIDBAUG/8QALhEAAgIBAwIDBwQDAAAAAAAAAAECEQMEEjEhQQVRoRQiMmFxgdETUrHxI5Hh/9oADAMBAAIRAxEAPwC8UREAREQBERAEREAREQBERAEREAREQBERAEREAREQBERAEREAREQBERAEREAREQBF+ONhc5BVPpr0nuJdBh5FhcPqSLgHYRCNjvtnLhdRKSirZaMXJ0ixMd0jpaNutUzsiG4OPaPJrRm49wXC4h0ywi4p6Webg52rE3+0b28FVL2azzJI50sh2ySOL3nxOzuC9Lmlqf2o6o6X9zO4n6Yq32aOADnM9x+AC/KfprqAfpKKNw36kxB8nBcQscsId38VT2iRf2aBb2FdM1E8gTsmpibZvZrsz4uZew7wu/w3EoqhgfDIyVh2OY4OHwXypLEWmxXrDK2alkEtLK+B/wCoSGu5PZscO9axzp8mMtO1wfWaKtOj7pUZVubT1gbBUmwa4H6Ob7JPqu/VPHLgrLXQnZztVyEREICIiAIiIAiIgCIiAIiIAiIgCIiAIiIAiLjOlPSM0dJqRutPOTHGRtaLfSSD7LTlzIUN0rJSt0cX0m6ampe+jp3EQMOrM9p+ucNsbSPYacjxII2beGghLiGtH4BYoow0ADYBkpmih1W8zmV585ubs9LHjUFQhpGt3XPErK+IHIgLSrcZiieI3FxefZa0uOezYvJxuMesJW/agkHyUqD8g5xXc16mHVdbduWCSQNF3EADeVsvdLUvDaWCWU22lhY0cy51hZdpoz0dsYRLWkTyjMRj6pncD655lFifcb7+E4ClppqoEU9PLMPeDdVng51gVl/4RxDfTtHIytur2aABYCwGwDIDuC0q9mYPFaqMV2KtS8z5+xihmhFqmCSIXyftAO4hw2K5OhrpCNUPQql+tOxpMcht9Kwbj+uAfEC+4qRkYHAhwBByIIuD3jeuE0g0KbBesoS+KeIiRrARqHUNzYbRlfK9itYNLoc+WDfU+gEUNohj7K+kiqWW7be0PdcMnN8DdTK2OYIiIAiIgCIiAIiIAi8ySBou4gDiTYKAqNOcOY7UdW04cNo65uXeb2CA6FFgpKyOVodG9kjTsLXBw8ws6AIiIAiIgCobpTxLr8Se2/Zp2Njb9p9nyf5Y8FfK+Y8Sn6ypqpPfqqk+HWuAHgAB4LHO6gb6dXMwsGY7wp1QKl6aoDhz3hcSO9nirw+OQgub2hscCWuHc4ZrotF9J5aeSOGpeZ4JHBjJH26yJzsmhzvbYTYXOYJ3qFfIBtICwUUTquphhYDbrGPceDYnB5J4C4aO9wWsJO6M5xVX3Lkec15X6V+K5cLXrh2fELYWvXHs+IREPgj0RasWJROkMTZGmQXu0HPLb5Kxma3Q/L6NV12H+wHieIcA8AOAHD1fJWuqYwx5i0kpbbJqWRp/ZbK7/LarnXQnaOGaqTQREUlQiIgCLmdJNPKKi7MsuvJuiiHWSH9lvq+NlXOOaf4jV3bTtbQxH2j25iP4WffzVZTjHlm+HTZczrHFstTSDSekom61TOyPg0m7j9lozKq7GumqSUmPDaVzv+bLs79QZDxd4LkI9HYy8yTOfPITdzpHE3Pz8VJSvZEwuya1oJNhbYueWqXEUexh8CnW7NKl8uvrx/JF1kGIYjMyOpqXyySX1YWnVjY32nvDbNDG91zsuu0rMPw3AqUGSJk8zhYazWl8p32BuGMH83K2uj2jbT0kmIVHZdMzrCT7ELQXMaO8G/O4XH4FE/Fax+IVA+ia60EZ2DV2ZcBtPFxXJPJLLJ7n7sea7vyPPzfpqVYl07ef1Z6w3Ca2d4qo3x4YT2mMgiLSQcwZQCAfG/crQ6OdMJal0tJVhoq4ACXNybKw7JGjdtF+8KKUXR/RY1Qyj882aF3OzdcX8lrptQ3Pa+DnyQSVlxoiL0DAIiIAvlx7bSTtO1tRUA+Ez19Rr5p0zpvRsUrIzsfMZR3Tdu/7xcsNQrgb6Z1M0kWGWezmsa18j3eqxjdZx7gF+YbUmd/VRxvMutq9Xq9oEbSfdA3k7FyKEmro7nOKdWbDWlxDWguc42a0C5cTsACtTQ3Rz0SMufZ00ltc+6Bsjad4GZvvJPJedEtFm0o15LPnIsXDNrAfZjv8XbT3ZLpFpGNEckTpNjYpIdfVDnOcGsaXaoJIJzNjYAAnYtDRDS1taXsLWsljsSGuLmuacg5pIB25EbvFfvSBgD62kLIjaVjg+PO1yAQW35gkLjuiTRWpp6mWeeMxDqnRgO2uLnNdfuGr8VsktvzMm5rIl2LVWlXvzA4LamkDRdRbnXNyqo0kzDVl3Vv1PW1XavfY2+KpjQ6tnlrYI8+zJrPyNwGg65dw2keKuxYYaSNrnOaxrXO9ZwaAT3kbVdSpGM4bmmc9A7W0kw9o9mCYnleOo/281dapvo9j9Jx6qnGbaeERA7ruyy8nq36moZG0ve5rGtFy5xAAHMlbR4OWbuTMqxVNQyNpfI5rGgXLnODQOZJyCq7SLpiYZBTYZEaqdx1WuItHf9UXu+23cOa1KPQSsr3CXF6l0ovcU8Ti2Nud7OLQB5Z81nlzQx/F/wBIjFy4Opq+kiKR5iw+J9fINpYdSFvN8xFgO691GaRVUzKeSoxGoIY0ZU1MTExxPqxmS+vISctrRnmCuuwzBY4GCONjY2DY1gsP9yq46QKts+JQ0t7Q0zRNLc5Okd9W092RtzK4Xny5X092PqdGLEpSUV1bOdwrC3vJlMTWPfnZrQ1sbTmGN423naTcqdgwf33eA/FZpcWYNl3dwsPitSXGHey0DvzWbds+vxQyQgoY1SQxWNjA1rQATmTv5Zrmq2n9KqaaiH52QGT7DO0b+R8lLzTF5u43KydFFL1+IVVUcxE0RR959b4N/tKb2xc/JevYw8TyPFp1jvrJ19uX+De6YsRIip8PhydUOaCBuYwhrRYbifgwqQwqgZTxMhZ6rG2795PibnxXNUs3p2M1VQc46b6KPhcFzbjyefEKfxigdI0Oif1czM2O3Hix49ph+G0LNrbGOP7v6s+YXVuRIrRe2+IYZ/8AZk/uHn5LU0dx4VIcxzernjNpYzuPvN4tPFS+Exa+J0Y9xtTJ5NYwfxq+CLWZJkTdxZaKIi9c5QiIgCprp7wUtdBWtHZsYZjwubxuPjrDxCuVR+P4RHV08tPKLskYWniL7HDmDY+Chq1RKdOz5x6PJw3FYtbZ1UgH7p/3V2wxsuXNa0F3rODQCe87SqIpKCTD8WhgnyfHLq61rB7HghrxyN1czXEbDZYONJI7ccrslkUe2rdyPgvXpp4BVo13I3limnDe/gtJ9S47/LJYUobj3LKXG5XhEUlQozSTF20lNJM7a0WaOLj6o8/uUmTbM5BcNR0hx7EWxNv6DTO1pXbpCDawPPMDlc71aKtmeSe1G7oJjIwmg9Qz11WevMd7BjHZRumfbsA9p1tpuVHYk2bEX6+IVN2NzETOxE3ube7zzK0tIKuSmqZW1MZhe+R5Bewhrm3szUfsLQ0NA4WWnV4kTE8tLT2H5jP2SssuSd0uiPV0Ok0qx75PdKr+S+35Os6GsLidNUVwZ2GuMNOLCwaB23DmbgeJVsOqzuACrbo8qTT4fTsaG2LNc7czIS4/f8F0f5bf7rfivNzzySm644PLVS96XLOhdMTtOSofCagzyVNUds07y37LTZo/ngrJx3SB7KaZ2qBaJ/H3SqrwKoLKeNth6oPnmr6eElGTfyR6Xhaj7RufZP8A2+n5J5FoenngE/KB90ea12s+k/WgZ6+o6uJ7/da4+QyU70fN9BwKSpOTntmm5n2I/PVB/aXDaT15NO5oFi4tbt4ldX0i4h1OEx0jW6usYY8j7lnEebQplByjGHm/RHznjGZSypLsvV/0fvRxRdXRNefWmc6Rx43yHwC7qasjdGG6vaAsMtnO64bDK98UUcYDbMYxoy91oCzS4xJbaGjjb5lZzTlJs8hVSIjT21PUUtVGdWXrAx4HtsPvcd48eSsnQan162eW2UcEcbTzlcZHjyZF5qpKWB2JVbCLmngdrPkOx7hnZp37B4XPBXn0ewf1YzEWNRI+T9n1Iv7DGHxXZgh7yvlL+eDKb6P5nToiLtMgiIgCItetro4Wl8sjI2ja572sA7y42QHMdIehDMSja5p6upiOtDLbYRmGu4tvbuXBYTpO5kppMQb6PVNyz9STcHMdszt3HcuxxfpbwyAkCYzu4QtL79ztnxVd6d9JFNXxar8Le9l7Nllk6tzCd7S1psPGyq0mXhNxfQ7tFUWDYrX0jR1b21Ee6Nzi6w3arsj/ADsXQ0fSZHsqKeaF2+w1m/Gx+BWTizpWWL5O8RcvF0g0Dvz1u9jh8l4n6RKFuyRzuTY3FRtZbfHzOrWOpqGxtL3uDGja5xsB4qva7pOLiGUtM4lxDQ6U2F3Gw7I+ZUZpphFSGsNdUa88ptFTRnss4yP3ao5AknfkrKD7lJZorgzaUaVyV5dT0l2wbJJSCNfkBtDeW08l+aL4/iVGz0WmlgjDbusYgS659fWt2tw5JRUojY1jdwt38StJ1T19RHHDn1Tw+SXcAMiwcQdnhyV104OeTcnbOgxDSfGJWFkxpJmHa18LXA+BauErMKqS5z2xsjve7YnBredml3wVgqNcM03EccEfo5pRXQ07HGnM1M0aocGkEBmW0X2cwuuwbTekqLDX6p59mQW8neqfNYei99o6mLcyoJA5PaD8l56NtGKWoxHE6eeFkkbSHMuM2dt3qEZtydu4BYT08Jt9ma24xTJrSOIvpJwM7xPt+6q9oDeJn2G/cran6L3QG9BVvjb+gnBmi7gbhzfiq6xbRetobiWleYgSWvgvMxozNnWGs1o4kclktPKCa5O/w/VY4ZHudWjRRa8FdG/JrxfgTY+RzWwqNVye/GUZK4uzTrIteWlZudUR37gc1OdJby+eji4yF3kWj8VGMyqKV24VEd/2rtHxIUxphlieHk7Ln+IfiFKfvR+jPA8SX+Z/YkmYbK4Ehu7K5AvyzWJuijpv/dSdj9DESAftv2u8LLq0XL+rJcHLtRGVcAZHHTQAMMz2wxhthbX9dw+ywOd4K3aSnbGxsbRZrGta0cA0WH3Ktej2H0yulqtsNKHQwnc6R31r28bN1W35nirPXp6bHshb5Zz5JWwiIugzC5fTbTulwxo69xdI4XZEwAvdzzyaOZXUKjdBqdtbiOIVs4Ejm1BZFrC+oA51rX4NDAPFRJ0rLQjudGtiHSjiVcXNo2spIwbOe6zpOPtCwNuA8VF/8KvqT1lZUSzuOfaebeAvkFhwI3dVO96qm+9dAK51rZd9lVsUaP5HigIEbGjLc3PxO0rUrKYEEEXaciD9ykHvJNzmV5dzUEnIMcaN4a4kwOPZO3qydx5Kbe0OFjYgj71lrKEOaWkazSMwoPDZXQSejyG42xOO8e6eYU8kHa6HNp6lklDURRGZsbuqkMbdZ8ZBAOta+uzIc8iq2kjdTPdBJETNG4tcABbLYb8CuhxFz4yyoiNpYHa7eY9pp5EKJbXOqZJqlwsZZHOttsNgF+WzwV0yrPWERmaTWeOrhpi2acki+q03DWje5xyHMqRpqmStqJK2X1nktib7jAcgP54neoSGgNTUajSQwBvWkHKwNwOZU7jeJdQGwQC8zrAAZ6o49/8A5UN9iUamOVzi4U0GcjsnkeyOAO7LaVOYNhjaeMMbmdrncT+C19HsFFO27u1K713fIfzmpSOUG4BzG0KjJPajXHMrfldYEqPQkkOjh39ZrRuvEfgV0HQ72sVxV/Atb/3Hj/AoPo1aOtrZN3WMb+60krov6P8ADrDEKj9LUgA8dXWef7xTHllpfAi3ERFcyOV0m6PaCuzlga2T9JH9G/xIyd4gqtMa6IK6n7VFUNnYPzcvZf4H1T5hXqihpPkvDJKDuLr6Hynizp6bsVlPJTuuNV5aS3Wabgg7DmL5EqZ0sxJlTTU1dEQTDK0yAbW3IuCOGsB5hfSE0TXgtcA5p2ggEHvB2rj8Z6L8NqNY9R1LnAguhcYznxA7J7iCsngjaa7GuXUzy/H1ICGUPa1zTcOAcDxDhcH4rndI8TklkbQUfaqpjYndE0i5c47jby8lNxdF9dC3qYMRaIPZ14byMHAEGy7LQnQenw1jur1pJX/WTPze/O9uQ5ed1z4tHUrlwVlltdCS0WwKOhpYqaL1WNzPvOObnHmTcqVRF3GIREQH4dipLoi214/+Wf8AEruVD6AEsrMUj2atW7+8lHyVJ/Ca4XU0QWj+XpA4VU38SkXzgc+5Q0DNSoq2cKh5/ezW2oKszPqSdmSxxyDXaDtJNvAX8l5WHAvppZJR6rfo2eGb3d17eSEEyo/G8O6+Owye3tMdwI+RUgigki8DqxPFdzQHtu2QWGThkfNcoyN0U0sDRc630Y+1s8AM/BT9WfRqtsmyOfsv4Bw9U/H71r4s8x4hE9rS4uiI1RtJ7Y/DyV0QzO4iihbGwa88mwAZucdrj+qLrZwLBuqvJIdeZ+bnbbX3NWfDsO1XGWQh0z9p3NHuM5DjvUiq2SfhKgMHl/rlQ39SM+Vv9SnZT2T3LloBavfzhH3t/BEQzoqqS+QWo99gSdgBJ8BdYKqvjjF3vaPG58AM15p8PrMQaWUdLI5rsjK4ajADvDnWFlKQslNHakUmETVD+y6Z0rmg7SXdhgHHZfuVp9DmEmmwqnBFnSAynKx+kNxf9nVXOaK9D9nRS4jN6QYmgMgb9Uy2wH3gLbgL77q2AFZKhKV0j9REUlQiIgCIiAIiIAiIgCIiAKjsNj6nHcTi98iQc9Yh/wDmFXiqa6T9WhximrXZRTxOikdbIFu/yLfJRJWi8HUkzkcai6vE6lv6RkUg/dAPxX6tbTHHqWSsgnilDx1bmSEB2QBJbtGeZK0naR0/vn9x34KlOiZ1uZmx2s6qI29Z3Zb3ldBhFCKemYz2iAD97j5rlcMd6bWM1b9VENbMWuTy7/4V2tc+7rDY3JGVRroiKCSG0tiDqV5OWrZzTzByt5rVpwX1sJdtZSgnvdcf4lm0m7ZggH5yQF32WZn+eSz4Yy9RUP4OZGP2Wg/NW7EEsiIqkmKo9U/zvWrojgUVZizYZ9fUdTPPYe5hJadhLc7cls1Z7PisvR+62N03OKYfBWiQy2cJ6P8ADqcgx0kRcNjnt6xw5gvvY9y6ZrQBYAAcAv1FcqEREAREQBERAEREAREQBERAEREAWriOGxVDNSaNkrL31XsDhcb7HetpEBCxaI0LdlHTf9CM/eFo6X1FPhtFPUNhhaWMOoBGxoL3ZMGQ94hdQq46fINbCnHW1dWaI29+5LdX438EBVuh/wBFGZXm8kpc9xO3O9r/AH+KlHVQ5lQIrXtaAIJHEAe6Bs71rSV1UfVpwO94PzVKLHSGr5Lyao8AuWc2ufvYzu1fwJRuAyv+tqHHk0n7z+CULNiTEm+mOe97WiJga3mXZmw3rLFWSNa7UikfrPc7Mhgztbab7ANyzUGCxRZtZd3vHM+HBbyAhH1dadkLG97gf8S8irrhthYe4j/Up1EsEXFisuyWCRvNvbHkuj6Kj6TjLHxglkMMhe6xABdkAb7Dc28DwWgu2/o6sHo1W7eam3kwH5lSiGW4iIrEBERAEREAREQBERAEREAREQBERAEREAVSdL1V6TVU9G03ZD9NLbe52UTfIPNuYVn4xiLKaCSeQ2ZGxzneA2d52eK+f4NI4nyOnfNGZJXmR4LwLF2xgvua2zR9lQyUbc1CGmxz8V4EDeC9Or2SG4ew34PafmvQKzLHkRDgF6DRwX6iA8yGwPcoTEq0Qxl5ztsHEnYFLVbsrcVzNQz0isji2sj7b+/h/CPEqUQyUw2kqHgOkcwXsdQMJIB3XvtUg6l5qVpalrW7Df71E19S1ozcBfiQEJNZdr/R2d/V6xvCpv5sA+Sripx2Fmx2ueDM/jsVhf0cjeKsduMzf4SfmrRKsuJERWICIiAIiIAiIgCIiAIiIAiIgCIiAIiICveminqZKWJsET5ohKHTtjF3FrBrM7PtDWANhwCo91dSOJD2BjgbEPisQRtBtsK+slG4po/S1P19PFLzfG0nztdAfMIpKJ+zq/B5HzWRmDQew5w+zKr1reifCpNtKGfYe9n3FRk3Qjhh9UTs7pr/AHgoCovyQR6s84//AEuv30GYbKqXxsVZ8nQbTD6urqmftMI+DQsf/oqdn5RmtwMLT8dZAUzUYhPc/TuIF7Ehu7wW1g1DI5pl69zHPzdq2ueF1dmC9C9FC4OmfLU29l5a1ni1oz7iVlxboYw6ZxcwS05P6KSw8GuBAQFJV8IYO3PM925ofbztsCg3xN2uz73XV7t6CKO9zU1R5a0ef9hTmGdEOFwm5hMp/wCbI5w8sh8EB854fSSTv6umifK87mNJtzPAcyvpLok0SfhtFqTW66V5kkANw24Aa2/EAC/O66zD8NhgbqwxMibwYwNHw2raQBERAEREAREQBERAEREAREQBERAEREAREQBERAEREAREQBERAEREAREQBERAEREAREQBERAEREAREQBERAEREB//2Q==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sz="1800"/>
          </a:p>
        </p:txBody>
      </p:sp>
      <p:sp>
        <p:nvSpPr>
          <p:cNvPr id="17416" name="AutoShape 11" descr="data:image/jpeg;base64,/9j/4AAQSkZJRgABAQAAAQABAAD/2wCEAAkGBxQSEhUUExQSFhUXGBYYGBgVFxUXFRYWFBUWGhYVHBUYHCggGR8lGxcUITEiJSkrLi4uFx8zODUsNygtLiwBCgoKDg0OGxAQGywmHyYsLC8sLSwsLCwsLDQsLCwsLCwsLCwsLCwsLCwsLCwsLCwsLCwsLCwsLCwsLCwsLCwsLP/AABEIALsBDQMBEQACEQEDEQH/xAAcAAEAAgIDAQAAAAAAAAAAAAAABQYEBwECAwj/xABPEAABAwICBAYNCgIIBgMAAAABAAIDBBESIQUGMUEHEyJRYdEVFlNUcYGRk6Gjs8PSFDI0QkRSc4OSsWLBCBcjM3KC4fAkQ5SiwtMlsvH/xAAbAQEAAgMBAQAAAAAAAAAAAAAABAUBAgMGB//EADURAAICAQIDBQYFBQADAAAAAAABAgMRBBIFITETQVFSYSJxgZGh0RQyscHwFSNCkuEGgvH/2gAMAwEAAhEDEQA/ANpaA0LTmmgJp4CTDFc8Uy5OBtzeyAz+wdN3vT+aj6kA7B03e9P5qPqQDsHTd70/mo+pAOwdN3vT+aj6kA7B03e9P5qPqQDsHTd70/mo+pAOwlN3vT+aj6kA7B03e9P5qPqQDsHTd70/mo+pAOwdN3vT+aj6kBx2Epu96fzUfUgOewdN3vT+aj6kA7B03e9P5qPqQDsHTd70/mo+pAOwdN3vT+aj6kA7B03e9P5qPqQDsHTd70/mo+pAOwdN3vT+aj6kA7B03e9P5qPqQDsHTd70/mo+pAOwdN3vT+aj6kA7B03e9P5qPqQDsHTd70/mo+pAOwdN3vT+aj6kA7B03e9P5qPqQDsHTd70/mo+pAOwdN3vT+aj6kA7B03e9P5qPqQDsHTd70/mo+pAOwdN3vT+aj6kA7B03e9P5qPqQDsHTd70/mo+pAUThP0VCz5Phhhbfjb4Y2C/93bYEBe9XvotP+DF7NqAkEAQBAdJn4WkncCfILrDMpZNX6A0HR1NO2oq3uM0xfIcVQ9nJe9xYMOIWGGyira+cn9S8sldXLZXBNJL/HPPHM95tWtGjY4/9S/41h7PN9TpGzUPrBf6mDNoCgGxx/6h/wAa0bj5vqSI9q+sF/qYM2hqMbHHz7/iWjkvN9STGtvrBfIw5tG0w2F3nn/EtHP1O8aIvrFfIwpqOEbC7zr/AIlo7H5iTHS1PrFfIkdRZjHpKnbG54a8SB4xucHANBFwSVI0k3KTyyo47p666IuMUuZvBWB5QIAgCAIAgCAIAgCAIAgCAIAgCAIAgCAIAgKBwq/Z/wA33SAt+r30Wn/Bi9m1ASCAIAgIPXiq4rR9U4ZHiXgeF7S0ekhaWPEWSdHDffCPqjXmrGrcNXWyxzsxx00EEQFyOU1gxHLpxLhp4Jp5LTiWonXtUHjOX828fQuP9W2ju9x+p3Wu/Zw8Cr/GX+d/Mf1baO73H6ndadnDwH4zUed/Mf1baO73H6ndadnHwMfi7/O/mcf1a6O73H6ndadnHwH4u/zsf1a6O73H6ndabI+Bj8Vf52ZuiNSqKlkEsMIa8ZA3JtfbtWyil0NJ3WTWJSbLEsnMIAgCAIAgCAIDzdO0ODSRiOwb/ItHZFS255myhJrdjkei3NQgCAIDi6A5QBAeE9ZGz5z2jwkX8i5Tvrh+aSXxOkKbJ/lTZ0pNIRykhjsVttgbZ9K1q1NVrag84NrKLK0nNYMpdzidXyAWubXNh0nm9Cw5JYyZUW+h2CyYKBwq/Z/zfdIC36vfRaf8GL2bUBIIAgCAqHCZN/w0UXdqmCPxB2N3oZ6Vw1DxDBZ8Jjm9y8qbI/gnjxNq5+61D7HoH/6mnXsZHFpf31HyxSL+u5WHhU1bIxd72MHO5waPSUB56P0lDOCYZY5Q04SY3NeA617EtORQGS94AubADM33BARtBrFSzyGOGpp5Hi92RyMc4W25A3QEogCAIAgCAIAgCAgdLaYOIRQ5vJsTuB5h0qq1etlv7Gn83iWOm0a29rb+UkdHaPEQ3uefnOO0nqUzT6dVLxk+r/ncRb73a/BdyM1STgEAQBAQ01c8VbYrjARe1hzHf4lXT1Fi1cal0x9ydCiD0zs7yYCsSCcoCsa4FoLBYYjck2zsAAM/97FR8XcVtWOfUt+FqT3PPIy9U6fDEX73H0Ny/e6kcKq21OXi/wBDjxKzdao+C/UnFaFcYOmo7wvttaMTTzFuY/ZRdZHdTLHVc18CRpZYtXg+T+J20VWcbE1+87fCNq20t3bVKZjU1dlY4lM4Vfs/5vulIOBb9XvotP8AgxezagJBAEAQGvOE6swzU7e5x1E/jazCz0lRNU+iL7gtW7e/HC+bJjgvpeL0dD/GC/8AUV3qWIJFXrp79TZL1ZYtJUYmifE4vaHggljix4vvDm5groRTRXCdqV2NMVVFJNJC52B4mcZDG4glrg47jYoD24NNZhHXxtvyKlvFPF8uMYC6J/kxN/SgM/XvWiq0jUvotHxOmhhylc0kMleNoLhta0i1t5udgCAq2qeqekjpOne6nlhEbw5zyLNAAN8+kZeNAfSIQHKAIAgCAIAgIrWCv4qPL5zsh0c5UHX6jsa+XV9CZoqO1s59F1IzVOjuXSndk3w/WP8AvpUHhVGW7X8P3JnE7cJVL4/sWZzrC5ysrttJZZTpZ5Iguyz5pOLgsANryL5c4Cq/xll9uyjku9ssvwkKa993XuR4aS0xLCeLu1zwfnYci0gWyvkdq5anW20Ps8pvxx3HTT6Ou5b+i8PUldGVZMIkmc0XzvsAF8lO01zdKstePoQ76krnCpHr2Uh7rH+pvWt/xmn88fmjT8Ld5H8mQc9Ww1rXh7cIA5Vxh2Hequy6t62M1JYx17u8sYVT/CSjh5z0JwaUh7rH+pvWrT8Zp/PH5orvwt3kfyZ7wzteLtcHDZcG49C7QsjNZi8o5ThKDxJYKZrDPjndzNs0eIZ+m681xCzfqHjouX8+J6HQ17KVnv5/z4GbV1s8LGBrcDALAkAknffm3qTdqNRp4RUViP8AOpFqpounJyeZfzoS+g9JGZhJtiabG2zPYVY6HVO+Dz1XUg6zTdjPC6MytJutDIf4HfsV31LSpk34M40LNsV6ohNT5cpG9Id5cj+wVZwefKUPiWPFYc4yIXhV+z/m+6V0VJb9XvotP+DF7NqAkEBD6w6xw0bA6UkudkyNgxSyHma2+fh2LWc1FZZ30+msvltgvj3HvoHTMdXC2aInC64s4Wc0g2LSNxBSMlJZRrdVKqbhLqjVvCbU4quosfmwQwDwyvL3eOyhah5swel4Qtmk3espfJG1NA03FU0LPuxsHkaFOXI8s3ltmesmCt8IuhvlmjqmG13Fhcz/ABx8tvpbbxoD5Hgq3sILXOaQbggkEEbwdyA+tODnQcNJQwthscTQ9z8rvLhe90BZ7IDlAEAQBAEAQBAUzWmfFORuYAPGcz+4XmuKWbr8eC/6X/Dq8U58SzaHp+LhY3oufCcz+6vdJV2dMY+hT6mztLZSIvWytwtEYObsz/hG7xn9lA4re4xVce/r7ibw2lSk7H3dD21WpcMWPe83/wAo2fz8q6cLpUKd3eznxG1yt29yIDSsnHVBw73Bo8WSqNXLt9S9vikWmmj2VCz4ZLg+ia6Piz82wGWWzwL0kqISr7OXQoI3SjZ2i6mH2uwfdd+pyi/0vT+D+bJP9Rv8V8kQ82jIxVtiAOAi5FzfYd/iVdPSVLVqpL2cfcnQ1Nj0rs7yXGrsH3XfqcrH+mafwfzZB/qN/ivkjKZAynjdhuGi7szfd0rvGENNW9vRczhKc77Fnq+RUtCQmWdt88y4+LP97Lz+ih2uoWfey81k+yoePcic1td/ZNHO4egFWnFpJVJepW8MX91v0PDU+M2kduJaPJc/zC5cHi0pv3HXisucV7yQ1lmwwO/iIb5Tf9gVL4lZsofryI2ghuuXpzI3U9mch3ckfuVC4PHnKXuJXFJflXvIfhV+z/m+6V4VBb9XvotP+DF7NqAi9e9YzQQCRrQ573iNpcbRtc4E4nnmABWlk9qyStHp1fZsbway0XrBH8oY93G1Esrgx9TIC2Nt72jiaRkMuhQ8vOWegjXDa6oNLCzhdX72WjgyquKqqykOzFx0fgd84D0Ltp5dYlfxirnC1LqufwKlpR/ymvI7rX2HSyEhg9AXD893xLOf9jhv/pj/AGN6MFhZWB5I6mduLDibiP1bjF5NqArmvutrNHQF2T538mGIfOkechl90bSeiyA+VtYdFS0s74p24ZBZxAFhaRocLDms70ID6K4C9Oio0a2IuvJTkxkb8N7sPkNvEgL1TaVhklkhZIx0sWHjGA3czGLtv4QgMxAEAQBAEAQBAUrTUN6tw+85nkIaF5nWQb1bi+9r9Eeh0ksaVPwT/cujV6Y88UrWcn5Q6/M23kH87rzHE2/xDz4I9Dw9JUL4ko3SQNOGRnlBnKP3ABmfDuCnrVxen2V9Uufp/O4hPTNXuVnRvl6/zvIjQOHjg55ADQXZ842eHaq7Q7e3UpPCXMn63d2LjFc3yLpTvxNBsRfOx2r01ct0U8YPPSioyaTyeq3NSBqIHfLWOwnDhGdsth3qqsrm9dGWOWOvzLGE4rRyjnnknQrUriG1qqMMOHe8geIZlVvFLNtO1d7J/Dq91ufAw9Uaf57/AANHizP8lH4RX+afwO/FLOcYfExtPTmeYRx54chbYSdp/wB8y4a+b1Fyrr54/jO+igqKt8+WSx6MohDGGDwk85O1XOmoVNagio1Fztm5Mr2tlVie2MfVFz/iP+n7qn4rdumq13fqy14ZVtg5vvJvQVFxUQB+c7lHwnd5LKz0FHZUpPq+bK7W3dra2ui5FS4Vfs/5vulNIpb9XvotP+DF7NqAyqukZK0ska17Tta4Ag+IoZTa6FU4RNEtGjZOKY1vElszQ0AAcU4E7P4cS5XLMGTeHWbNTFvvePma+7LinrqarB5LmYXnocP9W+RQ6p7Z58Uej12m7TTOHemcagRGXSFLf6rHzO8L3E/zC203Oxs48aezSxgu9r6I3kp55Q+SdbNG1w0jMXsqOOMry1wDiSC44C143WtaxyQG2uC/g9mEgrtIufJNYcW2RxeWDcTff0IDpw6ajS1WCspmY3xtwSsaOU5l7tcOfDc5cx6EBqzUZulIpy2gE0cjxhdyOTb+IPBGWZG9AfRWoOqgoITjcZKiUl80hNy5xz2oC0oAgCAIAgCAICu6xwYZIptwcA7xG4P7qn4jXtshd3JrPzLTQWZhOr0eCwhXBVkfpLQ8c5BdiBGV222c2YUPU6Ku95llP0JWn1c6VhdPU7w6KjbGYwOS4WPOem62ho6o1utLk+prLVWSsU2+a6GPR6vxRuxcpxGzFawPPYBcaeG01y3c2/U626+2cdvT3EqArAhHKA4sgOUBjVdCyUWe2/NzjwFcbtPXcsTWTrVdOp5g8GLHoYNaWtlla035ILd/SW39Kjx0KjHbGckvDl9sneWscnulFN+PP7mRQ6OjiHIba+0nMnxrtRpa6V7C+PecbtRZb+djSVaIWFx8Q5zuCzqdRGmG5/8A0UUytmoohNB6KL3cdKNpuAd55z0Kr0WjlOfbW+9FjrNVGEexr+JZldlQUDhV+z/m+6QFv1e+i0/4MXs2oCQQHjW04kjex2x7XNPgcCD+6GYvDTPnWvhJpnRO+fBI6M+GNxaqifsywfQdO+1qUvFF04IKfFWTv3RxMjHoUvSLk2ef/wDIbM2Rh4I24ph506lo5ggOyAIDqGAbAEB2QBAEAQBAEAQBAeNVTiRpY7YRb/Vc7a42QcJdGb1zcJKS7jmmYWtAJuQACee29ZrTjFJvLMTacm0eq3NQgCAIAgCAIAgCA4cgMBujQ52OU43DYPqN8A3+EqItKpT32PL7vBfAkPUOMdlfJd/i/iSClkcICgcKv2f833SAt+r30Wn/AAYvZtQEggOCgNHa903EaRqG/VlDJh/nGF3/AHNKrNXHEsnt/wDx+ztKNr7i1cCdP/w88p/5kzvI0AKZp44gjznGbO01cvTkbIXcqwgCAIAgCAIAgCAIAgCAIAgCAIAgCAIAgCA8xMC4tBFxtF8xfnCA9EAQHBQHnHO1xcA4EtNnAG9ja9igPVAEBQOFX7P+b7pAW/V76LT/AIMXs2oCQQBAa64WdWp6jiZqaMyPYHsc0Fodhdm057bEHyqNqKnNLBc8H4jHSTlv6NFg4PNEPpKGKKQYX5ucMsi49C7wjtWCrvs7S2U/FllWxyCAIDi6AXQHKAICB1tgrHxNFC9rJMYLi7DbBhdccpp34fIpWklTGbdyysfU76eVSk3asoqvY3T3fMPq/wD1Kw7bh3kf1+5N7XReV/X7jsbp7vmH1f8A6k7bh3kf1+47XReV/X7jsbp7vmH1f/qTtuHeR/X7jtdF5X9fuXrQrJWwRidwdKGjGRaxdvOQA9CqbnB2Nw6dxXWOLm3Dp3GcuZoEAQBAeU07Wi7jYf73b1pZZCuO6bwvUyk3yRG1OkycmZdJ2+IdfkXndbx9L2dOsvxfT4Lr8yTDTP8AyM6hqMbAd+w9BG1Xmk1EdRUrI95HnFxeGZKkmpgadqXxwSPjALmi4xEADnOfMNy2ik3hg1bR6alZJxzXkvO0k3Dtm3nGSsHVGUcGMmzNA6bjqmYm5OHzmHa0/wAx09KgTrcHhmSUutAVfWzWgQ3iiN5TtO6MfF0LvVS5830BS9D6Vljma6I3e42wuItJf6pJI8N7qTZXHbzBtthVeDsgKBwq/Z/zfdIC36vfRaf8GL2bUBIIAgCAIAgCAr+t+tkOj4w6TE+R5wxQszkldzNHNmLnpQGseEbWDTFLSx1MszaYyyBjaeFrXcWMJd/aTOBu7LYMkBCcGvClXGsigqHmojme1hxAcYwuyDmuAG/aDfLmQH0SgCAgNb5axsTTQta6THyg7DbBhdc8ogfOwqVpI0Ob7Z4WCRplU5f3XhFU+W6f7jF6n41Ydnw3zP6/Ym7NB5v1+w+W6f7jF6n407Phvmf1+w2aDzfr9h8t0/3GL1Pxp2fDfM/r9hs0Hm/X7F80K+UwRmoAExaMYFrB2/Zl5FU3KCm9nTPIrbFFTezp3GcuZoEB0lkDRckADaSsNpLLCWSLqdLbmDftI3dA61S6vjNcE4083493/SVXpZP83IjXyFxu4knZcrzd99uoebHn9PkToVRiuRxiUfYbYMzRNQRJhzOIbBnbmceYbr9IXoOBWzjKVf8Ai+fuf/f2IeqisZ7ydC9OQSP1g0Syrp5KeTFgkbY4TY9CA0HW0s2i5/ktVm2145G5tc0/WG+17ixFwRzWKlUXbfZZq0TejNLvgkEkTrEbfuuHMRvGxTJ1Ka5milguumdf2cQ3iLiV45Vx/dc/Q483l6FEhpZbufQ2czX1TWBoL3uy2kk3Nz6SVMe2C9DXOTtqfq1LpeYSSYmUcZIuDZz3WIwtPODa7t2wZqtttc36HRLBvtosuRk5QFA4Vfs/5vukBb9XvotP+DF7NqAkEAQBAEAQHDjYXKA0xwfz9ltN1NdIcUVMMNO05tbiJawgeAPd4XIDa+ntCQVkLoKiMPjdu2EEbHAjMEc4QFc1V4MqCgl46Jj3yD5rpXBxZe4OEAADI2vtQF0QBALIAgCAIAgOCUBFVOmWj5nK6dg6yqzUcTqr5Q9p/T5kqvSzn15ETNUufm4k/tnzDcvP6jU23v23y8O4n10Rh0R54lF2HXaY2kdJRQMxzSNY3Zd28ncBtPiXSvTzsltgss0nKMObKbNrfU1z3QaLge51uVI7CMIvbEAThA6XG/MFd6bgsU913P0X7kGzV90S26iaiTUk7qqpqXSzva5rmtzjs4sOZcLkgt3WGflvIQjBbYrCIbk31L6FsYOUBC61auQ18BilA34HgDFG61sTb70BouXRc9FNJTTlruLtZzTdpDhfLeNux2fiVjpHJx59DjbhM78aphy3GbqrqjLpOc8acFLERiseU++xrbZgne4gWGzPZWapz3YfQ714wb3oqRkUbY42tYxgDWtaAA0DYAFFOh7oAgKBwq/Z/wA33SAt+r30Wn/Bi9m1ASCAIAgCAICt8I+k/k2jKuUGxETmtP8AFJyG+lwQFG/o4UeGiqJbfPnDfCI42/ze7yIDbqAIAgCAIAgCAIAgOr+hAau1Y0zJLxsVS1sdTDI5sjG3AAJu1zWnPDY2F9tl5viOm2W7l0f8/wCltpLN8MPqiYqKpsbS97msaNrnEBo8ZyUGNUpPEVlkqTUVllN0hry+V5h0fBJPL94MLmj+INbmR0usFa6fhOfatfwINusXSBLaB4LpZnibSk7pDcERMeS21tjnWFs9zObarmuqFaxBYIEpyk8tmzdH6OigYI4WMjY3INaAAuhoZSAIDgoCla+67NpAYYiHTuGdiP7IEZEj728DmzUrT6Z2PL6HG21Q5LqabqKsm73uJJzLibkk7yVavbXHnyRETcmYUekjcYmlrHXwE5A4TY57DY5G2xQq9YpTw1yJEqWo5JvQmnZKWUSxGx3i/Je3bhcBtH7KXZUrI4Zwjbg3pq1rBFWxCSI57HsJGJjuYj9jvVNZXKuWGToTUllEwuZsEBQOFX7P+b7pAW/V76LT/gxezagJBAEAQBAEBrP+kDWYNF4L/wB7NG3whuJ/7sagM3gNpcGiIT990r/DeQgehqAv6AIAgCAIAgCAIAgCA1dwm6NmpqmOvo43SOkHEzRsY95fkOLeQwX3Bt9uTelcb6I3R2yOtVsq5ZRg6M4N6utLZdJzFreSRDGcwN7SLYYz4MR6VmqiupYgvuYstlN5kzZmg9BQUcYjp4mxtG2w5TjzudtcekrqcyTQBAEAQENrdWSw0kskHF42NJvI7C0AbXXORIGwEgdK3r27lu6Gs92PZ6nzpPUF13vcXE5lziSSTvJOZV5uhCPoVuJSl6k5qNqbJpSTG/EylYeU7Y6Q/cYbWJ5zuvzqo1Godr9CfVUoL1Ny6f1MpqqlbSlgYyMDiiwAOiIFgW/zB2qOdTQemdFzUExp6kZjNjxfA9v3mk7RnnzbCp+m1W32Z9CLfRn2okpqhpGeGqi+TuaHvcGWe7DG8H6rj5SN/NzKZqlB1vd8CPTuU1g+iW33qkLI7ICgcKv2f833SAt+r30Wn/Bi9m1ASCAIAgCAIDS39JSqtDSRfefI/wDS1o/80BsLgxgwaKohzwMd5zl/+SAs6AIAgCAIAgCAIAgCA4sgACAXQHmaluIMxNxG5DbjEbbcljJnDxnHI9VkwEAQEdrBoaOsgfBKDgeNxsQRscD0IDTmjeCeodWGGZ1qWMh3Gty41p2MaNztoN9nTdbOcmtrfIxtWcm69H0McEbYomhjGCzWtFgAtTJkoCD1t1Yh0hAYpRY7WPHzo3WIDhz7dhyKA1VqpwXyvqXNrgWwwmzcLrcedowkG4aMjfbcW6Vu5ykkm+hhRinlG72BaGTsgKBwq/Z/zfdIC36vfRaf8GL2bUBIIAgCAIAgPn7+klUXq6WP7sLneckI/wDAIDeWgaYRU0EY2Mijb+lgCAz0AQBAEAQBAEAQBAEAQEJrXpsU0Li18IlsC1kjgC4YgDZtwTlfZzLnZJxi2iTpKo3Xxrn0b7jWekdaKqcWfKQOZnIB8Njf0qsnqJy7z19HC9LS8qOX68/+Hlq1XcVWRSuJPKs4km9ngtuTvte/iSmeJps24hQp6WcIruyvhzN1gq3PCi6A5QBAEBwXBALoDWmu3CI+GqFJSYC9p/tpHgkMNr4GtNgTYg4rm2y3NhvByus7ODkUqoqHvdie9znXvic4kgnmO7xLnlnnp9pN7m3n3l/4NNOSPc6nkcXANL2Fxu4WIBZ0jMnost4vJa6C2b9iXcbCWxYlA4Vfs/5vukBb9XvotP8AgxezagJBAEAQBAEB878M7OO07BFtu2mjt0vld8SA+h2hAcoAgCAIAgCAIAgCAIAgNTcPNBZlLVNBxse6MkczhjaT4Cwj/OsNZWDaEnCSlHqivMaHAEG98/KqJ8ng+gQsUoqS6MGJYyb7i9Ta/u4tojh5dgHF55N7ZkNbtz6Qp71ySwkebhwLMvbny9F/P3Ik631TpGOdJZrXNJawBocAcwdpOS5LVzclnoTHwjTxrkorLw8ZZtSN1wDzi/lVqeS6HZAYulK9lPFJNIbMjaXOPMGi+xAaN7b6utY10xY0Nkc+PAMJbzcq+drkDZsWrZTcTve6MIPpzLLoPX+eKzZxxzOfISDbnfY7cM7eFYUjnRxGyPKxZXj0Zr3Wiq/+RmqGg8XJIXg2tdrgPIdvkWXhos+0r1EMRZmwVDX2wkOvsA2nxbVphkF0tPmjZPBpoCVj3VErSwFhaxrhZxuRd1to2EZjet4rBM01Lh7TNhrYmFA4Vfs/5vukBb9XvotP+DF7NqAkEAQBAEAQHz3pP/itbWt2tZPGB0cRGHH/AL2lAfQYQHKAIAgCAIAgCAIAgCAhNZNO/JQ08WX4rgZhrQRbInM+jcuF16qWWibo9G9TJpPGChaw6akrYzDM2MxlwOEDPkm4zvfaoEtZY+nIvKuE6eHOWW/Xp8iHZThoAaAAMgBsA6FFbbeWWkUopRjyS7jtxawZyOLQZHFoNxtjVeqMlLESbkNwk9LcupXdEt1aZ4vW1qu+UV0ySy7EUo3C1o2tqaRsdG0vBfeZoc1rnMaCQBiIvyrG175IDTNFpYM/s5WGNzOSRY5W3FpzBWjiVd+hk5OUXnJMseCAQbjnWpXupxeGHtBFjYg7jsWAotPKJTVDSENDLxnyaJ23l2HGsuPqOOwdGW1bqRPq1k1ynz/U21oLWKCqvxT+UBcscC1w2c+R8IuFvksK7o2dGS90OpQeFX7P+b7pAW/V76LT/gxezagJBAEAQBAcEoDQHBPGarWCrqDm1pqZL7rySYWj9LneRAfQCAIAgCAIAgCAIAgCAIDSWvIkg02S8udHUMbgBJIaAwNIAJy5bHHd89RtXDdX7iw4bd2d6XjyMrAqc9RuOOLQbhxawNxh6Xq+IjMmAvsQLDLbs9Ntl9q61VdpLbk4anU9jW54yYtLo3S9UGuhpOLY4/PkLWZdIeQ63SGlWMNFBdeZR28Xun+VJfU3fo6ibEwNY1rd5DdmKwufQpUYqKwitssnY903lmWtjQICG1h1Ypq1uGoia82s19rSNv8AdeMwgNI616n/ACCQimqhKbi8ZFpWg/eI5B57ZGx2LDwRdRdp4+zY/wCfAi2aWLDhmYWHnGYstcEVUwsW6qWUSLJQ4XBBB5lqcXDHU7B2w7xv3oYwbK4OdN1M7nskOONgvjd84ONg1lxtyuc77OkLeLLHTTnLkzjhV+z/AJvulsSi36vfRaf8GL2bUBIIAgOHOABJIAGZJ2Ac6AxKHSkE+LiZopMJs7i3tdhPMcJyQGJrZpUUtHUTn/lxPcOl2E4R43WCA17/AEedBGKjkqXizqh9m32mOO4B8bi/yBAbZQBAEAQBAEAQBAEAQBAal4eKTAKWrbcOY8xk7rEY2kndYtI/zrEoqSwzaE3CSkis0+la6qF6Sikc02wvwucM9hxZM9NlChoI/wCTLWfFp89qOtVS1tFV0za2QWmxHC0gtG1oBsAL4i3ZdbXaeCre1czlptZbK+O+XLJauLVUeg3GRo+bipGP+64E+DePJddKpbZpnHUQ7SuUfQ2cw3V6eTOyAIAUBqnhl1nmifDSQvdGJBikex1nFriWhl9w2m9xsCMxJ4TZT2NAFgAAuR5xwbeX1MnRejo6ieGKVuJjnhpGYNnZGxGYNjtCzF8yTpMwtWO8z9YOCeopgZKGUzNA/u3WEu3O31X+g+FdMFzKKl1IHQNLU1EskHEuE0Tcb2HkuDQQM2utnnkFq4kaelS5xN36m6H+S0rGOFnu5b/8bt3iAA8S2R3qhtjgrvCr9n/N90h0Lfq99Fp/wYvZtQEggCA1xw60tVJo8CmDy0PBnay+Ix4XbhmWh1rjwIDQmoeljS19NKJDG0Ss4wi+cRcOMaWjN123y57IDeekqWo0+5jHRy02jGPD3cYCyeqLdlmfVZY3ufDt2AbIo6VkTGRxtDWMaGta0WDWtFgB4kB7oAgCAIAgCAIAgCAIAgOkkTXWxAGxuLgGxG/PegOwFkBrLh30eXUkU7RyoZbF28MkFv8A7iNMZC5FaqddKWNjXYnPJAJawZtyzuXED0qojpLJN9xfviFSXqZeqWmJK6pjY2lmFO4kOmAcQ0BjiCXWwgEgDbvXeOgX+TIs+KS/xj8zcsUeEAbbADPbkFYJYKtvLyd0MBAEBqrhm1RnqDHVU7XSFjcD42C78OK4eAPnWuQQgNfaHnlndxQgmdIMiGMc7PpH1fHktNpBnpefsm2NT9RnQyNmqC0ubYsY0k4Xfecd5G4DLesqODpTp9jyy/LYlHUMF72F+ff5UB2QFA4Vfs/5vukBb9XvotP+DF7NqAkEAQHFkB4NoowbiOMHnDW38tkB72QHKAIAgCAIAgCAIAgCAIAgCAICO09oiOrgfTy4uLfhxYTY8lzXCx3ZtCAjdB6jUNIcUVOzFuc+8jx4HPJI8SAsTWgbBZAcoAgCAIBZAdQ0DcEB2QBAEAQFA4Vfs/5vukBVtF64VjYYmibIMYByItgaAPqoDK7c63u3q4vgQDtzre7eri+BAO3Ot7t6uL4EA7c63u3q4vgQDtzre7eri+BAO3Ot7t6uL4EA7c63u3q4vgQDtzre7eri+BAO3Ot7t6uL4EA7c63u3q4vgQDtzre7eri+BAO3Ot7t6uL4EA7c63u3q4vgQDtzre7eri+BAO3Ot7t6uL4EA7c63u3q4vgQDtzre7eri+BAO3Ot7t6uL4EA7c63u3q4vgQDtzre7eri+BAO3Ot7t6uL4EA7c63u3q4vgQDtzre7eri+BAO3Ot7t6uL4EA7c63u3q4vgQDtzre7eri+BAO3Ot7t6uL4EA7c63u3q4vgQDtzre7eri+BAO3Ot7t6uL4EA7c63u3q4vgQHHbnW929XF8CArOues1VLxWOW9sduRGNuC+xvQEB//9k=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5292080" y="2900148"/>
            <a:ext cx="2387590" cy="1588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115616" y="2900148"/>
            <a:ext cx="2668828" cy="1494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5060" name="CuadroTexto 10"/>
          <p:cNvSpPr txBox="1">
            <a:spLocks noChangeArrowheads="1"/>
          </p:cNvSpPr>
          <p:nvPr/>
        </p:nvSpPr>
        <p:spPr bwMode="auto">
          <a:xfrm>
            <a:off x="1335088" y="4429125"/>
            <a:ext cx="2228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sz="1000">
                <a:solidFill>
                  <a:srgbClr val="92D050"/>
                </a:solidFill>
              </a:rPr>
              <a:t>C</a:t>
            </a:r>
            <a:r>
              <a:rPr lang="es-ES" sz="1000">
                <a:solidFill>
                  <a:srgbClr val="92D050"/>
                </a:solidFill>
              </a:rPr>
              <a:t>ÓMO SE SIENTE UN NIÑO CON TDAH</a:t>
            </a:r>
            <a:r>
              <a:rPr lang="es-ES" sz="1800"/>
              <a:t>.</a:t>
            </a:r>
            <a:endParaRPr lang="es-ES_tradnl" sz="1800"/>
          </a:p>
        </p:txBody>
      </p:sp>
      <p:sp>
        <p:nvSpPr>
          <p:cNvPr id="45061" name="CuadroTexto 11"/>
          <p:cNvSpPr txBox="1">
            <a:spLocks noChangeArrowheads="1"/>
          </p:cNvSpPr>
          <p:nvPr/>
        </p:nvSpPr>
        <p:spPr bwMode="auto">
          <a:xfrm>
            <a:off x="5580063" y="4552950"/>
            <a:ext cx="23050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sz="1000">
                <a:solidFill>
                  <a:srgbClr val="92D050"/>
                </a:solidFill>
              </a:rPr>
              <a:t>DANI MARTIN HIPERACTIVIDAD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1116013" y="1628775"/>
            <a:ext cx="2033587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s-ES_tradnl" sz="36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V</a:t>
            </a:r>
            <a:r>
              <a:rPr lang="es-ES" sz="36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ÍDEOS:</a:t>
            </a:r>
            <a:endParaRPr lang="es-ES_tradnl" sz="3600" b="1" dirty="0">
              <a:solidFill>
                <a:schemeClr val="accent1">
                  <a:lumMod val="75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 rot="20469614">
            <a:off x="439329" y="220812"/>
            <a:ext cx="1746209" cy="31547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9900" b="1" dirty="0">
                <a:ln w="28575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?</a:t>
            </a:r>
          </a:p>
        </p:txBody>
      </p:sp>
      <p:sp>
        <p:nvSpPr>
          <p:cNvPr id="5" name="4 Rectángulo"/>
          <p:cNvSpPr/>
          <p:nvPr/>
        </p:nvSpPr>
        <p:spPr>
          <a:xfrm rot="10125590">
            <a:off x="6734204" y="340970"/>
            <a:ext cx="1746209" cy="18620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1500" b="1" dirty="0">
                <a:ln w="28575">
                  <a:solidFill>
                    <a:srgbClr val="7030A0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?</a:t>
            </a:r>
          </a:p>
        </p:txBody>
      </p:sp>
      <p:sp>
        <p:nvSpPr>
          <p:cNvPr id="6" name="5 Rectángulo"/>
          <p:cNvSpPr/>
          <p:nvPr/>
        </p:nvSpPr>
        <p:spPr>
          <a:xfrm rot="9450674">
            <a:off x="633090" y="4502721"/>
            <a:ext cx="1049595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8800" b="1" dirty="0">
                <a:ln w="2857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?</a:t>
            </a:r>
          </a:p>
        </p:txBody>
      </p:sp>
      <p:sp>
        <p:nvSpPr>
          <p:cNvPr id="7" name="6 Rectángulo"/>
          <p:cNvSpPr/>
          <p:nvPr/>
        </p:nvSpPr>
        <p:spPr>
          <a:xfrm rot="1912506">
            <a:off x="6734203" y="3480094"/>
            <a:ext cx="1746209" cy="31547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99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?</a:t>
            </a:r>
          </a:p>
        </p:txBody>
      </p:sp>
      <p:sp>
        <p:nvSpPr>
          <p:cNvPr id="8" name="7 Rectángulo"/>
          <p:cNvSpPr/>
          <p:nvPr/>
        </p:nvSpPr>
        <p:spPr>
          <a:xfrm flipH="1">
            <a:off x="1484311" y="3487789"/>
            <a:ext cx="5256585" cy="156966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9600" b="1" dirty="0">
                <a:ln/>
                <a:solidFill>
                  <a:schemeClr val="accent1"/>
                </a:solidFill>
                <a:effectLst>
                  <a:reflection blurRad="6350" stA="55000" endA="50" endPos="85000" dist="60007" dir="5400000" sy="-100000" algn="bl" rotWithShape="0"/>
                </a:effectLst>
                <a:latin typeface="+mn-lt"/>
                <a:cs typeface="+mn-cs"/>
              </a:rPr>
              <a:t>DISLEXIA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DISLEXIA É… </a:t>
            </a:r>
          </a:p>
        </p:txBody>
      </p:sp>
      <p:sp>
        <p:nvSpPr>
          <p:cNvPr id="47107" name="2 Marcador de contenido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352925"/>
          </a:xfrm>
        </p:spPr>
        <p:txBody>
          <a:bodyPr/>
          <a:lstStyle/>
          <a:p>
            <a:pPr algn="just" eaLnBrk="1" hangingPunct="1"/>
            <a:endParaRPr lang="es-ES" sz="2800"/>
          </a:p>
          <a:p>
            <a:pPr algn="just" eaLnBrk="1" hangingPunct="1"/>
            <a:endParaRPr lang="es-ES" sz="2800"/>
          </a:p>
          <a:p>
            <a:pPr algn="just" eaLnBrk="1" hangingPunct="1"/>
            <a:r>
              <a:rPr lang="es-ES" sz="2800"/>
              <a:t>Problema para aprender a ler que presentan os nenos cun coeficiente intelectual normal e sen problemas físicos, pedagóxicos ou psicolóxicos que poidan explicar dita dificultades. </a:t>
            </a:r>
          </a:p>
          <a:p>
            <a:pPr algn="just" eaLnBrk="1" hangingPunct="1"/>
            <a:r>
              <a:rPr lang="es-ES" sz="2800"/>
              <a:t>Pero tamén pode estar comprometida  a escritura. </a:t>
            </a:r>
          </a:p>
          <a:p>
            <a:pPr algn="just" eaLnBrk="1" hangingPunct="1"/>
            <a:endParaRPr lang="es-ES" sz="2800"/>
          </a:p>
        </p:txBody>
      </p:sp>
      <p:sp>
        <p:nvSpPr>
          <p:cNvPr id="5" name="4 Rectángulo redondeado"/>
          <p:cNvSpPr/>
          <p:nvPr/>
        </p:nvSpPr>
        <p:spPr>
          <a:xfrm>
            <a:off x="1043608" y="1294392"/>
            <a:ext cx="720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692696"/>
            <a:ext cx="960632" cy="5400600"/>
          </a:xfrm>
          <a:ln>
            <a:miter lim="800000"/>
            <a:headEnd/>
            <a:tailEnd/>
          </a:ln>
          <a:extLst/>
        </p:spPr>
        <p:txBody>
          <a:bodyPr vert="vert270"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CARACTERÍSTICAS</a:t>
            </a:r>
          </a:p>
        </p:txBody>
      </p:sp>
      <p:sp>
        <p:nvSpPr>
          <p:cNvPr id="48131" name="2 Marcador de contenido"/>
          <p:cNvSpPr>
            <a:spLocks noGrp="1"/>
          </p:cNvSpPr>
          <p:nvPr>
            <p:ph idx="1"/>
          </p:nvPr>
        </p:nvSpPr>
        <p:spPr>
          <a:xfrm>
            <a:off x="1619250" y="836613"/>
            <a:ext cx="7200900" cy="5543550"/>
          </a:xfrm>
        </p:spPr>
        <p:txBody>
          <a:bodyPr/>
          <a:lstStyle/>
          <a:p>
            <a:pPr algn="just" eaLnBrk="1" hangingPunct="1"/>
            <a:endParaRPr lang="es-ES" sz="2400"/>
          </a:p>
          <a:p>
            <a:pPr algn="just" eaLnBrk="1" hangingPunct="1"/>
            <a:r>
              <a:rPr lang="es-ES" sz="2400"/>
              <a:t>Parece brillante e moi intelixente, </a:t>
            </a:r>
            <a:r>
              <a:rPr lang="es-ES" sz="2400">
                <a:sym typeface="Wingdings" panose="05000000000000000000" pitchFamily="2" charset="2"/>
              </a:rPr>
              <a:t>p</a:t>
            </a:r>
            <a:r>
              <a:rPr lang="es-ES" sz="2400"/>
              <a:t>ero non pode ler, escribir, nin ten boa ortografía para a súa idade. </a:t>
            </a:r>
          </a:p>
          <a:p>
            <a:pPr algn="just" eaLnBrk="1" hangingPunct="1"/>
            <a:r>
              <a:rPr lang="es-ES" sz="2400"/>
              <a:t>Etiquetas. </a:t>
            </a:r>
          </a:p>
          <a:p>
            <a:pPr algn="just" eaLnBrk="1" hangingPunct="1"/>
            <a:r>
              <a:rPr lang="es-ES" sz="2400"/>
              <a:t>Síntese tonto, baixa autoestima</a:t>
            </a:r>
          </a:p>
          <a:p>
            <a:pPr lvl="1" eaLnBrk="1" hangingPunct="1">
              <a:buFont typeface="Wingdings" panose="05000000000000000000" pitchFamily="2" charset="2"/>
              <a:buChar char="ü"/>
            </a:pPr>
            <a:r>
              <a:rPr lang="es-ES" sz="2400"/>
              <a:t>Esconde as súas debilidades con estratexias compensatorias inxeniosas.</a:t>
            </a:r>
          </a:p>
          <a:p>
            <a:pPr lvl="1" eaLnBrk="1" hangingPunct="1">
              <a:buFont typeface="Wingdings" panose="05000000000000000000" pitchFamily="2" charset="2"/>
              <a:buChar char="ü"/>
            </a:pPr>
            <a:r>
              <a:rPr lang="es-ES" sz="2400"/>
              <a:t>Frústrase facilmente.</a:t>
            </a:r>
          </a:p>
          <a:p>
            <a:pPr lvl="1" eaLnBrk="1" hangingPunct="1">
              <a:buFont typeface="Wingdings" panose="05000000000000000000" pitchFamily="2" charset="2"/>
              <a:buChar char="ü"/>
            </a:pPr>
            <a:r>
              <a:rPr lang="es-ES" sz="2400"/>
              <a:t>Non lle gusta o colexio, a lectura ou os exames. </a:t>
            </a:r>
          </a:p>
          <a:p>
            <a:pPr algn="just" eaLnBrk="1" hangingPunct="1"/>
            <a:r>
              <a:rPr lang="es-ES" sz="2400"/>
              <a:t>Aprende máis facendo cousas coas mans, demostracións, experimentos, observación e con axudas visuais.</a:t>
            </a:r>
          </a:p>
        </p:txBody>
      </p:sp>
      <p:sp>
        <p:nvSpPr>
          <p:cNvPr id="4" name="3 Rectángulo redondeado"/>
          <p:cNvSpPr/>
          <p:nvPr/>
        </p:nvSpPr>
        <p:spPr>
          <a:xfrm rot="16200000">
            <a:off x="-1176510" y="3356736"/>
            <a:ext cx="468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16200000">
            <a:off x="-2157412" y="2813050"/>
            <a:ext cx="5824537" cy="10080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49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CARACTERÍSTICAS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619250" y="312738"/>
            <a:ext cx="7200900" cy="5924550"/>
          </a:xfrm>
        </p:spPr>
        <p:txBody>
          <a:bodyPr rtlCol="0">
            <a:normAutofit fontScale="92500" lnSpcReduction="10000"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b="1" u="sng" dirty="0">
                <a:solidFill>
                  <a:schemeClr val="accent1"/>
                </a:solidFill>
              </a:rPr>
              <a:t> LECTURA E ESCRITURA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sz="2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LECTURA</a:t>
            </a:r>
            <a:r>
              <a:rPr lang="es-ES" sz="2200" dirty="0"/>
              <a:t>: </a:t>
            </a:r>
          </a:p>
          <a:p>
            <a:pPr lvl="1" algn="just"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2000" dirty="0" err="1"/>
              <a:t>Confúndese</a:t>
            </a:r>
            <a:r>
              <a:rPr lang="es-ES" sz="2000" dirty="0"/>
              <a:t> coas letras, palabras, secuencias </a:t>
            </a:r>
            <a:r>
              <a:rPr lang="es-ES" sz="2000" dirty="0" err="1"/>
              <a:t>ou</a:t>
            </a:r>
            <a:r>
              <a:rPr lang="es-ES" sz="2000" dirty="0"/>
              <a:t> </a:t>
            </a:r>
            <a:r>
              <a:rPr lang="es-ES" sz="2000" dirty="0" err="1"/>
              <a:t>explicacións</a:t>
            </a:r>
            <a:r>
              <a:rPr lang="es-ES" sz="2000" dirty="0"/>
              <a:t> </a:t>
            </a:r>
            <a:r>
              <a:rPr lang="es-ES" sz="2000" dirty="0" err="1"/>
              <a:t>verbais</a:t>
            </a:r>
            <a:r>
              <a:rPr lang="es-ES" sz="2000" dirty="0"/>
              <a:t>. </a:t>
            </a:r>
          </a:p>
          <a:p>
            <a:pPr lvl="1" algn="just"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2000" dirty="0"/>
              <a:t>Omisiones: ” </a:t>
            </a:r>
            <a:r>
              <a:rPr lang="es-ES" sz="2000" dirty="0" err="1"/>
              <a:t>Miña</a:t>
            </a:r>
            <a:r>
              <a:rPr lang="es-ES" sz="2000" dirty="0"/>
              <a:t> </a:t>
            </a:r>
            <a:r>
              <a:rPr lang="es-ES" sz="2000" dirty="0" err="1"/>
              <a:t>irmá</a:t>
            </a:r>
            <a:r>
              <a:rPr lang="es-ES" sz="2000" dirty="0"/>
              <a:t> ten seis ano_”.</a:t>
            </a:r>
          </a:p>
          <a:p>
            <a:pPr lvl="1" algn="just"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2000" dirty="0"/>
              <a:t>Adiciones: “ As casa dos </a:t>
            </a:r>
            <a:r>
              <a:rPr lang="es-ES" sz="2000" dirty="0" err="1"/>
              <a:t>meus</a:t>
            </a:r>
            <a:r>
              <a:rPr lang="es-ES" sz="2000" dirty="0"/>
              <a:t> tíos”.</a:t>
            </a:r>
          </a:p>
          <a:p>
            <a:pPr lvl="1" algn="just"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2000" dirty="0"/>
              <a:t>Sustituciones: “ </a:t>
            </a:r>
            <a:r>
              <a:rPr lang="es-ES" sz="2000" dirty="0" err="1"/>
              <a:t>Acerqueime</a:t>
            </a:r>
            <a:r>
              <a:rPr lang="es-ES" sz="2000" dirty="0"/>
              <a:t> o can con </a:t>
            </a:r>
            <a:r>
              <a:rPr lang="es-ES" sz="2000" dirty="0" err="1"/>
              <a:t>certo</a:t>
            </a:r>
            <a:r>
              <a:rPr lang="es-ES" sz="2000" dirty="0"/>
              <a:t> tambor” ( en lugar de temor). </a:t>
            </a:r>
          </a:p>
          <a:p>
            <a:pPr lvl="1" algn="just"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2000" dirty="0"/>
              <a:t>Ritmo lector alterado. </a:t>
            </a:r>
          </a:p>
          <a:p>
            <a:pPr lvl="1" algn="just"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2000" dirty="0"/>
              <a:t>Rechazo á lectura. </a:t>
            </a:r>
          </a:p>
          <a:p>
            <a:pPr lvl="1" algn="just"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2000" dirty="0"/>
              <a:t>Pode </a:t>
            </a:r>
            <a:r>
              <a:rPr lang="es-ES" sz="2000" dirty="0" err="1"/>
              <a:t>ler</a:t>
            </a:r>
            <a:r>
              <a:rPr lang="es-ES" sz="2000" dirty="0"/>
              <a:t> e </a:t>
            </a:r>
            <a:r>
              <a:rPr lang="es-ES" sz="2000" dirty="0" err="1"/>
              <a:t>reler</a:t>
            </a:r>
            <a:r>
              <a:rPr lang="es-ES" sz="2000" dirty="0"/>
              <a:t> </a:t>
            </a:r>
            <a:r>
              <a:rPr lang="es-ES" sz="2000" dirty="0" err="1"/>
              <a:t>sen</a:t>
            </a:r>
            <a:r>
              <a:rPr lang="es-ES" sz="2000" dirty="0"/>
              <a:t> comprensión. </a:t>
            </a:r>
          </a:p>
          <a:p>
            <a:pPr lvl="2" algn="just"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1600" dirty="0" err="1"/>
              <a:t>Teñen</a:t>
            </a:r>
            <a:r>
              <a:rPr lang="es-ES" sz="1600" dirty="0"/>
              <a:t> dificultades na decodificación do código escrito.</a:t>
            </a:r>
          </a:p>
          <a:p>
            <a:pPr lvl="2" algn="just" eaLnBrk="1" fontAlgn="auto" hangingPunct="1">
              <a:spcAft>
                <a:spcPts val="0"/>
              </a:spcAft>
              <a:defRPr/>
            </a:pPr>
            <a:endParaRPr lang="es-ES" sz="1600" dirty="0"/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ESCRITURA</a:t>
            </a:r>
            <a:r>
              <a:rPr lang="es-ES" sz="2000" dirty="0"/>
              <a:t>: </a:t>
            </a:r>
          </a:p>
          <a:p>
            <a:pPr lvl="1" algn="just"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2000" dirty="0" err="1"/>
              <a:t>Repeticións</a:t>
            </a:r>
            <a:r>
              <a:rPr lang="es-ES" sz="2000" dirty="0"/>
              <a:t>, </a:t>
            </a:r>
            <a:r>
              <a:rPr lang="es-ES" sz="2000" dirty="0" err="1"/>
              <a:t>adicións</a:t>
            </a:r>
            <a:r>
              <a:rPr lang="es-ES" sz="2000" dirty="0"/>
              <a:t>, </a:t>
            </a:r>
            <a:r>
              <a:rPr lang="es-ES" sz="2000" dirty="0" err="1"/>
              <a:t>omisións</a:t>
            </a:r>
            <a:r>
              <a:rPr lang="es-ES" sz="2000" dirty="0"/>
              <a:t>, </a:t>
            </a:r>
            <a:r>
              <a:rPr lang="es-ES" sz="2000" dirty="0" err="1"/>
              <a:t>substitucións</a:t>
            </a:r>
            <a:r>
              <a:rPr lang="es-ES" sz="2000" dirty="0"/>
              <a:t> e </a:t>
            </a:r>
            <a:r>
              <a:rPr lang="es-ES" sz="2000" dirty="0" err="1"/>
              <a:t>revirte</a:t>
            </a:r>
            <a:r>
              <a:rPr lang="es-ES" sz="2000" dirty="0"/>
              <a:t> letras,  palabras e/ </a:t>
            </a:r>
            <a:r>
              <a:rPr lang="es-ES" sz="2000" dirty="0" err="1"/>
              <a:t>ou</a:t>
            </a:r>
            <a:r>
              <a:rPr lang="es-ES" sz="2000" dirty="0"/>
              <a:t> números.</a:t>
            </a:r>
          </a:p>
          <a:p>
            <a:pPr lvl="1" algn="just"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2000" dirty="0"/>
              <a:t>Escritura en </a:t>
            </a:r>
            <a:r>
              <a:rPr lang="es-ES" sz="2000" dirty="0" err="1"/>
              <a:t>espello</a:t>
            </a:r>
            <a:r>
              <a:rPr lang="es-ES" sz="2000" dirty="0"/>
              <a:t>. </a:t>
            </a:r>
          </a:p>
          <a:p>
            <a:pPr lvl="1" algn="just"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2000" dirty="0" err="1"/>
              <a:t>Dificultade</a:t>
            </a:r>
            <a:r>
              <a:rPr lang="es-ES" sz="2000" dirty="0"/>
              <a:t> para realizar de </a:t>
            </a:r>
            <a:r>
              <a:rPr lang="es-ES" sz="2000" dirty="0" err="1"/>
              <a:t>maneira</a:t>
            </a:r>
            <a:r>
              <a:rPr lang="es-ES" sz="2000" dirty="0"/>
              <a:t> correcta para a </a:t>
            </a:r>
            <a:r>
              <a:rPr lang="es-ES" sz="2000" dirty="0" err="1"/>
              <a:t>súa</a:t>
            </a:r>
            <a:r>
              <a:rPr lang="es-ES" sz="2000" dirty="0"/>
              <a:t> </a:t>
            </a:r>
            <a:r>
              <a:rPr lang="es-ES" sz="2000" dirty="0" err="1"/>
              <a:t>idade</a:t>
            </a:r>
            <a:r>
              <a:rPr lang="es-ES" sz="2000" dirty="0"/>
              <a:t> </a:t>
            </a:r>
            <a:r>
              <a:rPr lang="es-ES" sz="2000" dirty="0" err="1"/>
              <a:t>unha</a:t>
            </a:r>
            <a:r>
              <a:rPr lang="es-ES" sz="2000" dirty="0"/>
              <a:t> composición escrita.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sz="2000" dirty="0"/>
          </a:p>
        </p:txBody>
      </p:sp>
      <p:sp>
        <p:nvSpPr>
          <p:cNvPr id="4" name="3 Rectángulo redondeado"/>
          <p:cNvSpPr/>
          <p:nvPr/>
        </p:nvSpPr>
        <p:spPr>
          <a:xfrm rot="16200000">
            <a:off x="-1176510" y="3356736"/>
            <a:ext cx="468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49159" name="AutoShape 4" descr="data:image/png;base64,iVBORw0KGgoAAAANSUhEUgAAAK0AAAEiCAMAAAC84KLIAAACSVBMVEX///8O0jP60hnkCkIPRJUOQpQOQ5X7zwD60QD8/PympqYA0Sn4+PgAOJEAM4/7zgDiACwANpAAPJLOzs7iADHjADru7u4AMI7IyMgAPZL//Pb99vfh4eEA0B/jADZ74Iavr6+AfoDX19f87e/2/fe77sCL45T8443seIsAKY374Hu8ojt3dnXn6Ofq7vZMYF363Gvh5e9QYlApUpy6urrHH0IAJYwALI6Ul5bjAB8+1VRjY2OFlb7ph5v72Uvq/+qisdIfwznPsSeOjo6wutWSpcxrhbkAIIxQVV6CV16Dg4LO1+nlNVhTb679+uPys8HBzeL2wstsd2ryxyD21N1DY6f86aZ2Z3Vl3nfqYn/96LJa32zN9NNkfrVJXab9/eo/Tkzbzo2e66juhptTU1Es1EXU1cZzblmxqrCBVlfxmqtqaHGoTVWAP0398s1JaVFOf06Bb21Dq0/jwyBQVWvCN1aXVWNYaJVoTVOhO1PnD0jZR2B6czjXKUFMl1vyprarlkk8UYBJQVGwn1QstkRaVU2BeVJkZ0fGx6+rN0rApTWArYeTmqiWqpfBX3uvdHjbLGCH043WiZyyaHz87JigyKLKpq11VWjn38KkjlhIkk87THjBN0R0bUJcaYf/6Hg3qDlrrW9CMkWVkzn75Fs1lEGo6bO707xWw145RYVbS0aGOVN3eEaqzKsAB4BnfmmgfZDYXIC+sU61oGA4UW2tqIB8h5nHtm6mhSpDUEHNUWewqZJqxXDQfoSwgpbCG07VwVSVinnBv3sBZPE9AAAgAElEQVR4nO19j38T15WvjGfGGmtm7BlbGg+2hbHNDxF7QB2jcS1hBJZkxbJAFItgsAwlckpxQ35AGgpNHCikTdruJt20r2na7Pa9V9q023a3u+luu92ff9k75947v/TLDpD0vffZgwGDxqOvzpx77rnnfO+5oVDIrORyWfjKwp9ZKjn6lauYoWbZ3UGaLh7uIC3uva2Y6wlb1xVdUeGXDL8VRYU/4EtXdaEiiQ3XX+jrIPPXpcDFf98/2Fa6zwSvDU1e2dNerkwSIDWF53iO491fAmfwAs8LHHwZwkCsAWzPrg4Snh/3X39wsLuDRH8QuLd0cTTSXkY3JuDDJROCIQA4njcM+M0ZHH7PA2Iev9MyA0ENnO0EFuD+y7h3/ZmOYLujfxzyw3042tVJRr8Ndy7ZgMpOpRKpxGIqRf6GL/jbtm1D4DWrdyRgC30EU0shrzzVO+1e+2wcMbUWhBuf9d97LtIRbeT+1elQSed5NZdsJSWbEzRrKqBckaA91FLmCdoFD8ExQBu9c7CVrCLc6NSQ795zRIOtBV86sXc8VLE5bjEZaiVSihcMa2rG/7gQbfhIy8tDB8KIdu9AAG3/RMtrh/sRbXrMd2+CdrKViMRITuwdClVgkKVctKL/qQNasISpsU+K1tVXB7QTDK1nNtQSWt95H0H7DKDVeYHqtlYrV62cH+0iDDsr3Um3UjafyRQy4k7Rms5rEy10uxO0NsdT3VbKGq9kA2jBhXXWrZS3FE2zpO3Q5gu1WjWbLFtWufRYaHUHbciUOTmIljNAt9tYgsXzDWhb2G2lqhoGx5UNw7ArfrSf3BL4BEOrCWoAbQrcLred3Wa0RrStLMGEAVsG7w5zjiyGHkO3gqtbjWtGu61ud4iW47QMuZpTcqHtdWvmy+Vy3hn9ft1yKb9uzUpJ9KPtbLc7RitQtBWFMwrbo83Jdr5kqUquAW0OLIGhTRqCnM/8RtftvIMWPFh7n5Cs6YuJatn4JLpN6pxRC21nCbmEYcEnUx09tkILuuW0Qq5sCHre0a32UdvZoaRpWs7Mwij9BGhL+k50C1rKk08m55vQOnMZ6BYvMi1e0E2mW77tXCbJPHnf2ifSLehL9dttS92WwFwy4MkVTa0167bBJ+Q1ekdp0egwyvIyp6AzarbbVjOvN8p4WdpOt/CR+HKGSLZZt6kgWriY3LmzB6vyHHkCOx5lgloC6zFUMj101C0ACDh+P1qhUbclGcw3xOYyrp1uPzFavspZdqIanMta6hYtodwGbZMlgJch1k0s4UmhJZaQTDoLvc6jDFYwKo0GqkG0laAHQ7RZmdNLBC2seNraLfh5ctUnmx0c6ezBMOi2KqaZX6w06tZvCeSOZUMjzwHRttdtMkE9ZwF8QjAG6zTKGtG2mR0qlq4m7EWOgm3jb2G9WwllVaVK1COljE5zWcbm5VquBj+v5Evb6LaUh6hGzpZ2qFt4n1I2n684n9uHlnN8QjJRMgucbFSz9Br0t6DbtnNZlpMVJZ/hrHK1to1ua7UCSK3gvvSIMZhPtyIZAl4CAXQLC99O0Xip5F+zfQZrB5+/bRQxxW23dgjIZ4EWVuhqIddKsgqmFbaLGLdBO7jyRNGCJXCqnSApBEwlOAL/FDAl0ox2V7inpYR3tUDbPdjfUrpbj7I9+1vJ+QhDW0oYAsyKHA9/uqkl9p0g8PJ6s0/omKt524f2e/GOuZru7mbdtskrdTG0w2WbJpE4+gePsA0BvwGrlflig26PhDvD/dKS5xPGo50zS78K3PtP2+VqAK00tC4bmmZosiYrsgp/yvCnouJfqszdrC8FE2HPne0AN7zrn4sL455T6ajc6CvFqRnfvX/eMQ8WOVGcGgqJI1c3bxaLN4nA30Xy580i/We6PtU7HciDxWaeOtle3rw35Xu40vi//fvRtvKr4oNZX4ovFPv1Rocc4/0X6gvjeMvepb1LU1Pw1Sx7F8ZGgjlGaXx2s9hW0lO9AQBDC+nD7SQ9tRTIMUoDC7/9XFspFpfQlYrSyPhQWxmfbkgJh2LjM73tZcYPNiTGhsbaXzs2Hgs+tgHQW1uZnaHpQFGU2okoNqbGQQex6fYSk3Z+cawh7y7GRgbay0isGcqfVzrq7c8N7vGkVF7Ptqri/F8puZSq2nqhtP2Vn6pMTu7kqiRMajDbyolqrtEPfIaydnFj4+La9tflMeQSeFiS2HLmz2UQ+0Zh/o2MbqxtU/szNYAq6xiScbySKpT+HINwjcy+gHh0rjNeUC2fylUycko2AK9s/xkMYo0ENmtrF0dBv3s6PF+TNwSb5Dxy5UViwbJufMYGcXwDFXscvlubG+0a3Rhpq96CymlspR0yM0JCIwHjYq3yGRoERrijbIQ9xFD317HWF1Z03iDJjFA+Z6KCrUUNg3QtUc22+ZEnLlfAaCMPnX8dB+yRh8MtlWVpPMsxm5Zcq8AkmKsuyrDUAQ9hZFqvMp+wHEewF71/T4L1jj6caAE3b3Myy5OVBF5LkBxJpWrLYMCcoYBH+/QNgqx0AjPDHoD7/WTTOydVloLDZBjvVc1y1YSOFXZDrzVFjk9arqDR7gv+H6weI99vir1qKsfyY6bFUndUxEo5BR5Y4O3vjHy62j2Oq5nz9PtSvsDiFdT3zxvglnSOpcylssEpVoCgkiR0C/X3ThLk+oVTnwba854dZDUdplOivUn0v0PBYW4ZvEofdEHmlEIyq5b946oGxqF+ODuC31862xfu65s/cOFUM4fmcQTzG6PUH1RSPCdXMxaBC5NbZC6wjs3ZvJ2ln0rhlDISQjS14r6ctHmBUzfpWnaernjDPQD50LlTlz4ZppXTp0+3zDSJqMM5+sQFg+OtZCjJkScMbi3yC//yiTN4mXxjaryhkWvKhuwGjgVdEOTqA4L2kp9VEw737Dp75Nz1HWv59O14NL680iIi9A2xis6BMZohcb1A/n0RRtqfPMcALydozQ/mM4U4XRhrWo29bKYMmNRupsfQEq6T7FE4CLmv78i5C7u3H4Rnugnho3+rabohQ4y52ozKqYW8ZSY5myjuOH6Qd90xXgON0u9LprlOQBYgrjHYUMvYmGmsTxFbP4eJuSPzu/r6GiCH+3YdOXCho5bP3Gapm8GDje5wj2/KrYHVJsVaoaCpVIdI/HDhJjVBq5UqlRJBZ1YzyVJBgSCMZylo1YAI/cP6LDFbzCv1hUK7T104cORsE+S+sx288hYDC3/GG+CSWYx5r1AZdCOC1dJ6JAoJH/5EkzB5HT5MIpGwtWoeAedtXeU4GJXMS8DLglBkWVwk+vQ5b3Lp+rkjZ3scthIB/E/jbeAOP0vZVtHby3GA+68BuBcxAnfWC2WDlL9ybtmU2Al4BtSuWGUcMMOQEzqGiKWyosiqQR9DRQf3JX/0YIF4kUu7mrK3u69fODS/q4fxq37XO9IS7Jk7cabYFXEVs7o/8OWr1vyqDWVkirJs2A5tZh8J0f8EmkjiVCXgF0CWE1wOKxT5QoF6MLGsgNVqxU3K8rqOueZz7tuYTvnr0qlzhwit7cbe8RajbeLZKLOC5TNwT4R7+6o31PBJR1xHkdNp8aciK84kReLeyP2rI6GSrGmgVtkwSOpW0fP+98nZoHe5WlyixC0cZH3X3VcrZa5ayzBXd4hmxoea0W4ts1Rj/A5JlA8vR7ujd1wq2D4Eu8dTgUDrX6Ga45XIIOyKvL53AIaVxlncRxavKrDCQRMueCZlWipoXvvgS4wUh4j6/HCqmvu8CHftjb1DjYZ75p1+Z3g96+j6NiD/N5YOFFFxXce9H8ioGlFAyfH4V8j6J3IY0Eozv08/SIPc/MBSSXyYqLl48qBaQQb3xYKE+QazFS0YwPR57SZ2++beYLY3tHIwzrDGV70KxBYqm6VOcc6N7Pf9SElQav5A5TgF+7PiwnhIHBlbWFqYnZ1dWEr/oyYj7zLhTgygWjCED9Isz7rbM1szW6gWsjmFk+mMQ0x6V9ifayawbjMj6F/eYi8k0TPeiXbH/4relFjtHn8GIa9qhVzOuc8k5TeeoJlhTOyNj4+PjA/NzG5yKibwEwxBFhmZAu+4r9ApRHSK3lA3KmYFFm9OLIwmvetGPcDRXGGeoHvw9jV3QZjBQORMf3f3Ms1jU81t7PFswSwIiqw56t1PE/wvMLckYt4TRJoen5l9VYFnz9tkVEpotbx8t7jAHi8imsdvCjZPatxZmXPMltQjThb9hYTTTLGDt4/5QpkMWVGBcqN/iTY+yfL3kbkrrlsws7WyU7bcRz/Nj+7tbQgcQ1JsoPdVXCzICdQYcQi8XHQrL38dpoYAkYVRxbtldU73D7KnNn2lwGsUazz+rD/sysLYgA96epAoF97TLSxs7HHhiqbJVEucV1fX/XuNFQWCd2TsVVtDuACiDNMYr31UX3LGOQDquU5VSqv8JZtTMj60X/fRX+nkFe1f9Zf3ILSnc/owuIXoS3C16CMJn/d5BibEeXVt1NMLrWZJhKtjZKBUkrIG3ku7mXZs8RKYbQ8GLhUYfCpOeya89brkQ+u5BAo2vnzad3Mzrxm8Llj4o8gkvoN2M/L9Lqf0FLnYCPchtYMX6gtNnpE+hOmZVyGg5VUea/mCG32FKGWcmG0orymwcK+VubJtp2ok+CSTw5dcl3CMFBvjB31GIOUscDl23swuguWuIJMYFRYbmv0bD24w9qV2EHn5XrDE6Nfu9FgVhhoH0xsGDx94ZaIDYLaH6LfJHBJZs0mxlExW8uht8KMA2hGfZqPdW777VsoKKBbXLyUdJ6tluGIZzFyMDV193YW7JwD3PHNe8HjbBXfi9BgogVUmjZvux9o9HwgSGmQ3mRzo4i20RcBGfRZbKsgaKCCDb1qWa+wa6nOl8avfPRFx4PruSYrRxA4G2keiYLsAF8u+4L4eLDmqveQMMoru0qkLFw4cOnTg0IH3ruO2DNT8mywEIwXy2x5YMyNAFCrXaOpKJWE2jrPu18ZwpIvTQwsvN8OdpP/xo+LemU7JLWmkl1NgWuBwheN6jus9LKSBWPwcrh/CfYyM39czf+7S7h4IE6gl0HI+BYu1mEoVvItBF1FiBqYc4p4O4pRMh6UYG7/67Q2KN/KuA4PYQeT+PVhkdVxGEbgY2PJ1jzZPA7DrB47AijfcWOwN95yD+eEkHWUU7UFyp0K+UlA0mL85MkGWIIhKERd9BsHedhy0NDKzwLYQONql80LXH9Kz7UJ8H9y7qqJaN9PelgQc9bv6wkGgZOVA/gt/n6WqkpYRyeAq/lSO12VOUNdL5YwoJgswfvUs/v9pshfilbSzPUKMDXznp37PwOzgxeJSB6N14Y59ePdmse5xLnGQBdUZPnvj5Mnf/fMb77/x1MkbdO1AJxJxgMIl2s1xhqBkRPB61aos85pKDGKLRma3PB4MWsNvN1jUsEaXP8R5zTRPYq3gLqTTS57J7A4ucU+e/Oe//Wa6jnX2zc3NdPEnJ9HhvkkciDh99bVuDy4lyJrVBMQqOk3BsFn5+cNLPq8P1jBLB1uk6yGd4u5f3uzdUQIOHs3MzIC32tt9lgLd1Xfy7X/+Zr14M52e2rsw29s7NjMzNtO7sPk+RuP0wUrjvVGfMdDFazJTLteyRPcHGdjLU2N+xcFbXv1pF8NLI69bnZxXAK4U89eNxS8C0htvv/GTevFeMT21NAswB8ZHRqZjKNMjQ70f7wq/jRwCCtdnu9kqvQ0r1g6v0vXv8/WpJj7ByNXZ+y4HBJzXVGPktVMZ+fj9bxbrxU0EOjMEQOHDeJ9GlEaGPg67q0iAS40B4YqB3PrEKtHs7V/9YbO3abSj63VmtsiJelD3n0RiQwtTSwtEo9N+nN4FA/900l2XwQTlwQ2AvTPomEEzWPzU4HrJzBbpqm/vvNoKWBXRaEvSAvs8s7PuqEHtRpvhTtAFcBRttjUUdL2/iES6ToDzelQ7QLjb0gRgYHoIQEnLTXAZ2O72YIlaZn/7+ovFIjivRwa7AxED47IFXFezf2hpBu5PjszsTU81cXo+XWmC64KttxhggZ+cRvfZSHv5lAVs9x0f3GHPZjuDZe7zs4DoF/QMLlwGNr4DsH8m8RnDpwpWejI3hNmJwI2vMrBf/RTAJgsCB8vDJ1DRc7RLg65PQ7NiHpa0hm2Nt5ixPrE4MQMB+5XL6ScNtiJgbpHn9Fd3duNTh+YvdPhcENovu5rdxnV9YkmWFzWesGt4e0fB5TmIdw+NdyDuoXbJUuFXT9oMpIytYFZfV2SO06yOq00qJF93o/2Kn8L9+6NHf/z8kzaDnGaTDPlipgTrKU7//XZ3301rqT0fz3Scm8Z7p9LFw09Ws6V1MAJOkFO46zaHmzPkbQLMS7vYovLG1Y4RCCycZhdm2wYyjyBmISULHG/YAk1MV1VBUF/tuNK4hGtJot3wP7XOq7lwp0cw2nxiYLOGjkagLmbYPUugaEHpRKMgZnDqFO1SsN3a9ElyUitWSsO812LNW5YUEhyvWR0iYgCLuab3sLIePvkYofMnk2TNRoKSYXNO/c9M4lZvTeA7DLRDAJak8agtfPzZhCpSXsY8kqDreff9Khx8m8Vdp3y7gXYh7NSjqC2c7DzQnpBUuAQarJYq+NamlRSm6DkVPO+HrQeaV+FhFZ3wxwNP0DTbSH5RBqzG4rpHTsE8tmGAF6ssYsGs5YxGErZuOhdTI+H/eNLKbSYO40YdnleUvG9BlcMUpl4WsVKCdd5W4+dI2F+XPIeK7pttVZPekRw/f37/lYcP19aOTx4HWVvb9/DKnvNzc3seBksRBZ0XuITPE0hZS8fyP+lTUcH4JvGdZhSYue/zuFYk7xT+3Q4m6tYyNxqJkK8uZ2fRKNlMFIlc/LWfy5jRIR5wy9UhM2MgAZOvMbuo2eAq+LHGR4yF0p73fP9BvNjZR+W4HW+/oyiy4Q+YSgpvGAYbR2ZegOhArbqdC0IlDf5DaRxouxHbvJ9Gc4nMEP/ZeUJ7FLRdEX/CJlaQeZ7SLKU8J/OqzOX8CirYWD4NVgJP4UaovguBNyQ79x51nGFqeWMDnv4otYfR0dGIW+f5ts++pAHFEPQMclgtWVO4fJYLMO2Stgwx2at+pZ0629NQ+ocXTxFTeMRxNox0MGd0XYHhtg/G2xqtmkZe9vukWEbh5GrIhLGlr2elkFl1OaJEMuCNucTvPRgX+khO32cHIpIkSX3vGx0Dx/ZoN5r4oSGnXNZ14rs+OxSHFIgGRCmvcyQXnHWIWPga/E5yyK3h3MdBnJWfsIL0mxybLU7uLJXdAljkStN/rjFb+JPf1cTKmsGboew6KQzlFYMLktvztiEICgsXWPTdFyzzZaomW0R8vG0u+8y11WNbEw0E9j2RyFzzpfsd5frsS8zrgp4MlRFjyVJ4vRL8GbOqYVMg4sWoFbBgxncJztNYUAufbHJ2fpk4c7C7v3+wv/udHwTXcQ9Hu0abL5+co5b7U/+oqeicXQpVTbNS03lNzgV/REqWNWwz8/sBafcBYgU9Z5k7MJMVtlu6imV8VG7YN86C+hte2VpdjjNK0OAfBwJw940yaqBZyea8Qb7GHIPfvpI8l6qE1i0Lq1nrgV1FZiVj4XoS3MLm2O55QhHtm2dzWKVQtap0xi4gT+FCHxlnjpFtLd85uHVmZXg4NDyxcvrgcvdg1N2EGn8lmPZGni2hAmVsXdG88GoPLfV+26dcsYwE3ExKMxTVixlDZilfNWxdI83Y1LvpsV09fpMVM5wuayplxtU0IUlJCmcdPazEo1FsX3f7nWVQaX88uF32laXARHIcWcH4IC2ykcXhaIQmSQUt8gu/H8/IaiZk1rj1vDO+zFK2zC/aCraPQ0qYeree/qcwsQLmDJI1BQzE0FRsnGRWDSyMk7L/NxiMVUatisajPqDOt0enGtESUphk8aqu8vxilSHZR03BT/3IKYTf5iTqzFyNSyRkDTchCwZYsmb9Yz29QEqnZxmd2SzjbhNZsapcFW/AC4j6LE0tiD60fonGBx2m6NGXAp4ZyUCEeFlWypVKNVmpOXCp0/XPZ9MQc3mrhpqRUDSDNBLkNRDr7t1iPT079MUen5/F/V28YhVKZkmumLg8TuWpL3ZWv89GuwNKjfb3L6+ePsP+ufx0IF6TEC163DyMoBA2fskymtcarZz5TEG0+BQdXBCGp5D5gbt0kN3IWXdv1gHrUu94LDnvzWGmpXGGTpt9Zcp5heNkC/4h4iXhfyHKvRaP3nkHLBcMAXQ62L387JkJsGYnJfbVgKsTHTJjCdGaVjKZSTFHSviuL/va5YUyKmUPkO052O/QQKVW735QrD9Ip/cujA2NSKL03C6X0ZrEXX5si1QO3B5nKFm83YWwu/o9HY8/G1rZOri6vHxn9dnTK9SfDa8ykthbgVlPdFmtZdRp3uBkh/+J23e67vvJp6VFQ6DpD3z8vAyWevfmzXq9np5a6p3BPchI0Rj5IhlnB4huea3GjKeAm/50RjcjPve/cEyATyBVaXF4wt+FkxWku18LVHDFEw5zvAKuP5SEQaEzv7BG0fquhqG4WEpaNja5NGTDulssPqhPTWHlcXxk2qmSSQP/QeDi3FCQWTSRhIiT4+yCQ8VF/Z+9CnqbiEaXW8QMjikM/qXfcAlTlM69ea6Eg83mmeMnRIUTz/hdSFYxqpwKYA1NqN4kOp0dGxrwkBKJDd0gLhdGWokyGMVKVRE4TXHyO6FLhBj2Mdx78nZ3f6vtbNf62fwQ4EHjHDtHFo1iXpBC2bK38YqgDbQDGBF4FaMBTbh78wEOqpmB8Vjj1uuQOP0tshRHN1ax1JyULKiqwOtC1rniFBmJNwjRaTXafzrkv0OFPI0JJ1P+d35TwLG0wZa4DRvENprQShDk4iRifQDDamFsYKQJKb1snLixMC5yzHzVEsB/aLoXvVOw4a8T6uNWPH4wVPKFSDmFPFzWXjT6xzFfqODbp9MocxSt327GcdaSrZu/RKzTbfPy0jg1XcJiqxKfy2Xdi6+TCC389j1y75X+7n6Y1alOJLOUsxTq8p3WrX6y7p72aPGDnAiy7aR8QlatYn1qbKg91hCaLuGAkPVuRTY02ZfguUCSuT1vX6bcoRgY7hkYNLVCplArWxpEHNSPTNwhthD9qk9fGMpGmlmXDtquLwQbeoz8nlu/+QCz1x2Df3HkWzS2QceQ1fyLovdoZvSpy+kF0jVXPBiNroYkVcO2HEiix85IxHRXKH/0FZ/L3RZtbyBuloYW0vW925etpZH/6nGXOnlvr9SlIzT2fePe5gJr8bs12B2dCOV1RQfEusKV8/kqHerXqC34yFPv4oaR4+Lk5CSuJWExue/K/v3nL56fm9sg+wd+2xtIrIixod7ZmR3U2B2vO4/xTT7L/vfCWbo96o1ietYJtEGF8Wshk8tV8ka2lMRbmxYJ9kXC0Y6/5JkC4a5SZF4jWbf7S1fXb4O6xdYQO0u1g9clAQNOwexJXjpAe+uc/UlxatZtnhxbhuhlOATqFBlLNyRWZbIXjDDtol/xIDDScLssSKQRrffe2wiYLl2cHXD+hyk2fPJB0V+2kf4+2t2/Qm6bEyqSJCVzZY2jO3FJuPCKx+Tbt03/l3SbPTU7gftx2LdKvz7PGgS9XWzgTJ2Od0fv0G8zv0kZggKLJpJpZU733z3DnT7RqNZIF1hBhOTwTrxcTzfrdqfCTJeE5qcO0SIUWMG99MJMYHMTEpj72X/kLFvWNAjfaXgxjGzh17zljvTz+46ZngC5D/I3L//oRz96/cUXX3ixXt9cesQMG0psiE5ahy6dYwWz8NsPiMkGjGkCo5dr7B9irlYtZ9zGAbi0iHozlDhyFXG98LnPvVB/8AAClXu3kHRIf0EgOPSoxLAQCRgIxp4+6gnCN75+L73UVLwTl7tdU2gUZAdGX/J8fmy8dy9r6bO0sLAwO4sdbcZmxmZmsG3O4/V/Aa/rMVvDZ9+4DIodat65h5NWtOl9hlfOPLu6TGYznzVKIwMzCI1sbRkfAZmmrMMn0P8FAgZn/2n45Dcvb6Jim295LBrsZzY8sbKFQOODbO6d9Y10sVNPn5YYKrlsrpL8BF4XsL5ZPAwW29KucLMThI0TKytntgjMQVin+TILz8w+xobxrJJK6InEIl+rbA94+l9O9oV7zr5RRCMYaR1d4O6h7uXlaHSwPwiTxoxfO/wYaDMJbOaP3cyUlLVt1w9pvPf9N958AKNrpi2VgjLImxILtPX8j5+vpzvm+DpKKYEJBIMcSMDJdnm7j01IB5tLvQPt98VO9jflP0DDR19561dfvlWvgwE9erG1oPGqKkO0ZJPNGYqwnXrJKO6AFeQvPLigzdeOfu0rt24dPnz5c+n0FK78Hp2oKKoGae9fqmQsHfcfQ/C6jZfblr8njv9Fdzwaj7529Ohbz9+qFw/Xkb+9tID8bWyi9ejzEx45wL41s1bK4Ljt4W4r0zN/97WvPP10vfi5OmpzYbZ3hvCip4kXfYwb52Wn9UcIswQ6lnLkx4UrjcwskacO6mQwY0+k11fZ8O/lFbMKwNX4mceEK04PwOw5NIB0+CfZkkzmE/4cvphTVdCu8NhwpVisJc28teys31bItLlUsDxC9kUqVuM5Kq1l96kL1x9fc/sublzcrn0VkYrNLTa0VcrqmDwrb+MTd5/CnUZ9fX0984/bJuYhhrej59e2v01ONeTGJlD5hMEJdqGdV9x96cK5Q/NhwMli3COPx6xhtelI1/l92z3PjGyoYuPKrIAtx+VMs85OXX/vELao6AnsiOprQWT4BHLeLUR3XXx4vOOdypphhaR8MAAzyzb6se/4AizSMAHbwAS3mLE9UI9W5qXiX0hGRrt+sa/DgLMMYz2UlK1yvuQziKQFs5qmXXUcw+4jfY04e3r6+nbN0/Np3m8ZpQwfu3Nn+fYyls8aK6Y+mWxcRUY29rdrcGdyPEwOZlVXeHRrPNUAAB/ISURBVB+XAnNdMrwiOM0ZjvS0AHru+qndtG76jdkW6+iVZVaDwvLD8rXWrZHdom5w2Xu+tYdIapxSA+tVDIDn73IIjgEiMiNP4P6QrcWx7QvgPPLeheuXWOX/Eqbw315oNtyJ/mh3dDAO4S1BPBg/1hLvWsvER2S0pUeDKEEvgCo1TuAVrexruZa3NdyDmUHbvU5TYLuOoD4vBcckmsKNvc2UsNVodHmVnE+0HCWIB7tPt7BuUrq5OBdpSisA3qbLswqPZYmshh22NLnqwRUzCdzirX8HPAPl07RuWHQAWUzNwwwC8ihTJtalo4i3f7UpdsY8WGRu7crFjRZ45/Y13DUjC9hsqabIWNgzFMsj10jodjm1Cmt/E5O3862wsoL/+01bsI9hIcoVcWUVF5Dx5ZWGuZgkEtdCk2v7L84Rgg2maTy8G1cC9lDVsH+RyWmcjDVzQ/FzgbLI/uAXBiRSvdvVphfULnrEVhDF8O3ueLCJ95nlQVzrBBlx2NuD1MvEyeP7ruzfc/78RZC5LjePN3rRN0eZgCdRCZWUfK7AKdhAQ6W8FSK5BHhdPPNDRGaSS1rD1bTvHc+Bck820oDODDalPyYOMrjeldR7sWSzKB6XkHGHv/c9PM9MI/KuBzdn84aeDGVrUiiZrWrY5YDAFUlDO+xao36AHaxJlZyW/LGtTa2Q99zHKdR7IyPsYDR+LZRsYJNsRbEHjG+aRu812kysIbJ2hfb2ftkr9dZUUJ5EysEAI2OBG+BUI2+WsL1JEp2YQbZNI9WHbvQXc1VZVhTF8hgNSG1sMFxqCJnGvq+g8e7499zHQFXbfurCKTlyn+0QhWcKa3N0t+Us/WfO0sjSoVwVJFy5C5x8t46+VCIOFw23hB0FBZ5TE24BCsZZ+O1g5nIFPMJwaD2Tz+b8UyTJNr/mbs274nVeayW00dILe4fYv7M2xyWyIdFyetXkAYYBYw2bdUqCxvN6kdSApHmnQlLhwVFwpMhWZXAJ9TI4PxyLg9magqoqBs7p3ktb8e74v7HsLVHtXHvV0rp0fcnRrWAQs5WqzmKnUs1VdVUgh9DgVgLtoz+QJu0iUip6MIefw+ao2PRIM1TW74p0JQgaLjirLYg+SNMpRcUaiUnX/RPL3d1HWVQRbHLZJJOkGPGCm2+ugCHoyBMFU6RFl4pswsI3gbYcWldBfzc36a0PkJLDKTwZBj6DAr80RUnQdqnYGST8O78pTHweS2Z44gWKoarVXJblxm/DpMbK6Ihmo71qsSQRuf9Ld/MtOFt+kRyJohu2BUFYqaYgyz1XzZAefvDQnc4qZO4NH0AqjWzIVTTIfMEiP1w1cfY9649xtwbxgIe8rqgabwicoKnwPCrsFae8t+bwPpiIkhlorUkmjhfdZimllMCr5CyYJKnbyjC+BHqQhoT0ZhhjbmeV6T4nhQ8reqtCbiuWyFEf4FCQY+Vvf4IJcIjprfUqpyoqoSOp2K6Gtt3q/jEpfVz0F02TFTxHLpP1wkB6RGDR7a5TkzmB9brMpjRyXkLCXawnF3Hku10fKDMQWVYQqbvdm0wkE+YtEU3hbz0fNnG7O7oKSs+ZJataM3TEaxC0E2R3JynvHXemMXyzDKfotq7rWs11eqQR04tuIwdzEevR7LWcZSuKahfcj1awOV774IFzsUQMlxTRS0bVdUqFbChZ1UtgCv7zLc/AwH8WbEaEqL6UzNU4ReM00vRqhXCXokgF2u91N8zKtkb9jOae+0ZaVGzcciv+eVvgZYd2AsYKM5Q395hgG4bsdX0Qfxh2y7y5lHPLUL6Wq6pyBrcSnPR82MF49+DpUBI+eg5NxcxWVYMnDoRW/TGTP+mNsSy8CmPWUHRFsdlBiZMkkvxRcdZxXxkdM7ZcvnHFyz4KjI2P0t70f+kGXd7SB0E/FlIdDZXnbTIIXR+GJZ3+lZAJDzVPT0SD0SsTCsAxGpr/j9mRfS7/p2TAzFgu1IRMNl92GgbSIP2eV/ypLBq4TSvRqjG6qcFCRyn6Tm0wj3iVvRzctJLLZmqWzINb0cu4CyL8pvPQTvd3d9+mkV6GvXmSU9eJ1oluXwNr3OMaQsEmUXUes3Elp9fmeUe1jrZiZWwMCDG4bTe1ac4mIBC/+8DHLxIv0LIpBgslHiMFW1FlAVZDOvaYA8N93zFc0r+O3rDgJATzVSQ3MZ7VW+DxvXmsbOH4MzkIXHMW2yVAUgwnfO1HQlKlqskG7tEw9EV/3264raXwgnIvULb8IV2aEYog7TPJcdip3CIR5l+Hw0+xEbny+e5uJxIvaExXuQK2ZRqmm2Z/NTXz3Kjb86VAnGjFLpetBOs/RyghkZ/d89EYxZGxzbKgythPh9cSls+AK3h46EfBs0liPnZzSTBANPA6FlsovxcOv82YZqu+8lMhxfZ/5AiDeoK4hPjTU0MmwqEewSRkohrMj7YTedDsTT1AqpHGx5Y2X7VIHyiYCVJeW2lkzqg3gxVh8VCPO84kuDdnrdcyboPf6+AUKNMMi7zdDiMsr+h0ZZrV8d6MCIRdv94ddcMvE4LPpGWte33kiWpfvhWMlKSRobGlqQ8hTAR7wC7TKh1wpRSSL+tB8qnIDms+i0uInJJJmqbv5UOIllyPHcAGnSVZTteUKkzpyRrheW+RcsRRdPkjv4Al2EWPkO9fr5FQsetzjZUfUZoeGJud+rAKIRXu5RV0u5rDPTy0ZWBwhUonX+pyTedALiqX5jHE3US06L66P++s/ZLYllaoFmBCwyQxYapEn0cY0sxPcUPG3MMWYQ1JiLz8y4XmZb8UG5+ZXdqECV3DNuOCusjlVV4w1AdTDavu3TcoWrJNR/J76XMk6fQl8iwQUPygqw4Yj4Is67JBdEtcwu1beKE4PbP0chfgHZ27stbQzIxE4U2qZXeMjQz1ogErGh5fZMg2/CljO7PgR5OOeD7MLxeQVRHe9ZMijmARR32/t9qtGITQaXDYPhqDW4hpyGqENH35wsuENzEamTu//+G+teMUNWly+TdtGy0RvAubH1oydr0ldGGuONW4DYudrhT+64DCLxzB7Gj4xjeLpDPSaVIz9XJIYkaHlTTGeiaJHzBIYEoT4akufOH1+3SHFpJ/urounr+yRvvEvZBu0S3QVdz0wAwaMC/jtk4+ODOwNz7Ahtmhc9evn0I5d+B/k0xueNf/+p+HKUuLjKN41OsYKOWthKLqRjbEzPboZZelSvBupn90v8tJ1CALhIC9f69zDytiwFMf3uVgilKseosGeM5ZUD1hesJ8D006h3e9fbmYXqAsrRHqowb7V0+7Iy1bKNN4Ca0ExpiPvMae6jMv/uxEVyC11FG1zkcFA9776qvVmy0bIca+1Xx0VTh84+0H99J7exlZRXLIioODy1uOQYj0VqSyfvtycPSSXptjC3uf+cKLL59wAfsWOB3wSiMDYwvYvHVhqLkCJY33fuNGT+Dk9htPfb2Op0ANOQkVaeDOIKudxxuTtoSk8rV60+4uBDw0AwN96sWXWSurF5/ZEbOKfNTe3pmBVuWy2EDv5s0vvfn+G0+9/dRTT73xxjeL95BfPOanKUzPvPRWN2NdR/vjBz33QGgAr9WbRi9929gIPNjZvV94HU3iZ7d2ylUS8QynNnXj2MhM78LeqfTmzWJ6s7hJKqMz4wFKhTQytvTMV15z8A7GV8+wV0ga7K3DLXtt0jcGFY8tLH3h9ReL6UfcAdZwx9j0+MDQzAweoTVGCs1Nh1Dh9Lgw9bXbrkH03yEDbpiEX7fS7dpXOoBnZvdOPQ6BIXhDPGIqhkdoxdoUmul0vvTlox5eNGDivn68bXM9MImBoaGRz2onPn1LnM6ffiXqGvDys8tMtdtyVMTHJAW0kguHDh1q3yRfpNO5b8ARRR+9/DhMv0eWC9jMvefscx2UgN6wd+Eld8ChSTx/+JEpn48u19ksET77XCdeAItHv/qaQ7F67XBL9/Wpyu5D7lGXPfOdtBtyDPirPyb7y+KPxQN7NKE5pvA82X4YvvHcNnYIBkwG3O3o7a81x3WftrCE2AFYL6CKwXa3O3OHDripZ24VG1cjn74ccVKjoUv0W7Dd7X6GDLjZpaXenfFJnpyQHdNs+bD7iKPdbX8MJ6mBgU+hu14uk2v/uK7vcjKNKHS8hc/+cCcqk8Qd+/wdm0uyvGgvVttyVOadhD77N4Xbt70xhPBUgtWV7ZV7/OH5bU+IcySrKAJn2NU2kzkBF9iLTndR9/1we2NYuT0Y7/9eZ97W8f0bo/QEvne3Zw+atRSmxTjObt3PjB5UQ6rT7vHxDO63toNLz6kJHPXRKGuk7k/Xk5Hvb+c+KgYtwmg8Z/++xcWX6A7vU0ggtLgqy5u952i3491Ps56Mr7Vty7Q2hyBHN/bsOz6J+dDOrtksLGq461jXLVXg7RaLuANO6aFkKbhfiCXkaGOFni92esinnWjMOd6hUSb34ImGXefXyE0msfbUKbTMCtgnX9ASVgk3FRtcU7MacvBEzzxShHADJ6fp7HAQ1gfii221O3ztNs3gozG0bIj0ELMgo/vdrVu49/+7bW2hVLWxlRU2NMOCGScLaqPpXqKYTmGPK0VXkHUjsOTshc5wJw5SzUZvvxPvHvyLFj179mPBN9Db/3wkMne1tS2YhYSK5Vtet+nO4qSg8XqwCc1uOnO9R7iEtUJVVQXWlNsHt/n4OcC6tcz2DURPk5Re05ILT9oLnlFCMriRb7eyBTOvkKZ2vGy7m0grOqdVA3ZOsrc9R3aHxIJRMaVSwVDc4z48uI1AxIkzq3Enw/CsiMud6F81BORrGxHavBursLVqme63hIF2v8U6I8vb5JhTXl/0tYDJ2pzuX53S5C3agUl7iZl5WdY9Kux1WqsMjPjhiTOwvhl0DlQ5KNFtsq8FI3LKAyJWULIWU4qWwkZPWNSJfLdxRFa4lEzORFdSFvlQFVb8L6t+5TLdXSBFYHqLZFnnfHS3c+Tj/OeQJOKejNNb144dvHM7PuisJLsHV8n0dHqwe/Avfcqd3EMOYCTvWUpU83lLZjvR5pD2EbDcZDmlkcOV5ITG0viVRboP3EzxurtOvr7LzYXWBKd/RH4x492J6vbk5tjIMdyUgU0pcJu/S8x3TinBjOlRzy0cn/NOLErKSCepCBo9q2d/pGvDv8MfO0aSA+exZkawmvlaWWbHXWYU41WmXAqWBDNZXXE4YwVfx5hT9Iqvp8e2Br11mCuDg8dQs3j9tf7uuLtbGh1X1ygbX+xIJTx2DcFgS5Dfek+hpNpI4wAbYOURM6+uoyejg8fUOdbPjLl/rD0lsVwl5HHsVzQfEYgmG98vTg39/WALrHfOINgKVpEnorhbmgwfPDPWYwGV5CR93CqH7S7IDOGZgrmIDCXAyjEbMMuLcLtkVXFOPlXkD/Gz7ab7dbE6IuJ5MIaaquYrec4rClNXHH4DE0J3GjfluIzLnEAGJWbzSeLuIekK5lKWMqSpR14vCxQtYQS4VZ1cArmAtuUcgC3mbdL6IWmB4ZBdrTJvYQ2KxjKkZJpRLNxhYCiqopCiHjli6hJZAoffuIddzVlGFLfkYIOK+O1VmhgVcwZ5wJgXjf8daIEWbrocpopUrmALFC5nVjX61JDI4ppCLsEJnOKV+JPg8EnluKIatBNLQVYxQU5KpqTulKwmkxlZ1wSy0b5WSRL6CQP7FICFq1foTLC8+s47d1ZXj51mzFszo7JTNIYxdzdGK/5dkfNOgURK4v2xzFvWqddBH/a6YwqVhMFzspZ1zRh8ByVTZHWeFIeTCeMujLNTbp8tkbo4GfUL9quoizlkLLlg0YXE/kjb4Z8R/Z0pSpbFsbGOadzXZscZ73bDxwIqcbqFlKQU9TXHsWGNQ+yNQezC87rbsCi5rnIGeQZiTaY95MqaAhZm4oKhz93EGzIrBU7BOIFXM+6C/e17bPux9INBn3t1f6Yk5Wxmj1v93dGXhobpvmPfUTpJTuEBjak5bnyuq+vEEquZSTkkTPCK0+bSLNiCQEoveMYwGWilFIyzmDhAZgZf4UlMZsuyriowkYg0fHgbzYA+tGk6zvqvhYIirmsqURrYSvQrY7Fp2vqpy+UB5W2egyg0azuPG+unjuGKIxkV4y6dzzlPS+U40sIhw8nk7JuQxRvgxOim475D/n52UjJfhQe72wXrbJkH5dLzipaDFFE8WscgvJjh5e7o0dmR4XdpkcGhr4k5TuY1vqq5h9RdIYbLYgVpqIodP3jb8UU5GRv1coWCWjJ4mxz9pavgxKRxstG0b/564O2xzEvBnrx82KtTiNP0+LLBg35bKEG4InP0AMDVKJqCNMIqIk6tN1m2VdV/JjtSa+67VYrp75BT1sCLUT8vZjXdgMXDYjZUU8gANjUe+4NJQx/Tte2BIAWXLXlPXk4v+Yoq0g9YNHvGvVDKpPJ4Lint+ncsjk12YrF36Sno7qlKWcvgqllvgiQ+zs1OS+MFUuzXUk7wVSkriRTuwcbTsbEHV0bG/mCh2NDHtP/E2XN+vAdoKqweAAsmxpTrDjRYnaLrL2vUJCGyiYJXkMapKWw4+wXMXD7rPzweiUK+zoFgC+QEaXfNAo+jRCdhS1WxA1hJp83XYkOzJ2mVt++Ie3jsOZr7qB/eGyxXMbfgKlcq64QnWVCVDJ4MPoH7Z8EUhqkT8/h2jXUBPLH5vku/Faev4oGGPK96bpdJgbRPylmaIJPOdrGB2X+gWdtw3/wBApiBfVBcaljHiiPvxJ3wGyWj88Su8opGHPoWvvZXY9PSc5Rsfb4dl5GUpz1KhTSeMWQ8+ClhNTSLQdZsqZpATuuH5FlI471Lv2PbSXr65i/spqygFmDh2u/RM9femWDPiSMn+hUS2O6HnqYSfwmGT+xPowFTaBQSqP/UxwQagJkAm+DamcY1kESq34ZisYqrND0zu/TULgfvWbpYeFBfmmlem46Q1W00TkwBlsicXE1K2SpO83StHn3lMKAVn4sEvIJfxOMP9xOPjCeHOv9HbEGAgEFo4HiXLOzlK3P/WHcqbaI0PrMw9Q83fLXesw8O722VzmCxTf8xfMks20jvJq3lJlbpeWw/vkWaTpi/oMFCM9a1Kxe7RumhawsD3n+PoC2A30pk/G9qZlIqx2vcB/d+iSVf5+LY+NjC1PsnXbw/KU61PLZLXKGpDuoVKpaeIoeYDV/DEk80/taXic/DXg9oCpGNxhYwa6BWt0D9zIxPDQNlGSk1us9yxayRwKNa79YfpHFPtG+5gXWEve8z/f7tvaZTh5jE/kh0yGgVUolwm7Zuky0Er9y6fHhqgbRxEGP0kKqgKRx/eNGr/o++uDnjv3EO5gjwYt5ezso65pg04+YvN6ea9m9jXn526Rtnw+G+N9uCZTNEtNubICau3Sab04/eupyemp0ZpzlEqtxR/zl24tp5D2vkBJ5v6X91pIZ99zibLXZLZdLaXfnoXn0KG9k0PWg8TAnwvvGl4lT7nv40tuln5wUOn1ntJso++nT9gYcVZIRsavCZwvErGz6sL9bvTQUX9NIMTsC8aqApVKoJnceDGO89SE+Ntaz70zrNwmZ6b4f+9xKlrCB5afj0QZqtif/4+Xo9gBVeJIGjt43g+EWX/hG5/2IRG2sF30ScziAbzEjlxNz6ooKewLh5+UstW2S4YGLjQzNDHeoI4jShpSyfubYa7adHHYINFKcWAljxyZJNOSwQm9zf5RJs7r9wD08CatqdLw2BR+QFpcqR/naydhdbr4x1OmiC0Bg61hGocqNRlgO7/RbaayNWkOHvjzrjbPKhs80s0vU3LxQf4OXNjbVAuapGsswCByHY3Xt15Mk87ibdEbe/Jaj1V7/0j63Am4+cIEuIANaXX7hX3Gzx0ehPjEOki72xBE35qFj382QeXWLfY43sut+6VcfP3+bNqXK79s85Z+BGXv7DL1s+BvfO3zFUWK8b8kc366iDx2sTQ0Uc+VdsIPna8w/q4F7Hhtrekyi3y8G68XL9Hn0M7blrI9+xbAWxHu584SeR2NBfvvLK80Xy8Qc6GHnsXc9ldf3scDG9dzsIsaGFD1/FDodPDCsOh5mFwzBcwaw6lpPE51ysP4LJEzu1bNcbA8LtqW0ewCPAHRrr7dTbj0ns16Ns2qpv7u1t11UmcGeYUGeG2hr2o4koTe+kx4c4/m4Epq1fYj/IbfXq3rqzA/0UJTb03d/Wi+mlHTyH/wsELHx278Lju/jPSmLjA+P/r2DF1e6TbGXy3/Lf8t/y/7+UKrlKjkk2m82DZOALJd+yRdhuPAb90BH4/d4BlHPw1zkU+PO9RtrOypm20pCG/vnFubm5i3MXqZz3y579TkOY/GIKJZFIwS/btnVdsW2Fip1q0avmXB9huPc4At/hv3AnAXzNB+P3Y/1MPk++vO8/D1+r/v1IsIzEVpeRNvJzknqpLLJtnpwjAu0VhyVqPHO9cfWwu29XJ+n5Dz+R7nufby6fetJ/0FvHTnY4pIYklkhOBw+mErB5P4phaBp2+5RVFNxepL/ayMI51xktbTbOZLgjWFj9XN1hk1Y8VmdACpmYZpZTiyhgCCruMLNAquvrVaTNKFYjd55yAvtaCqn/+WjLuNmwOxo0A0dIe5W/c3WxRpOiGxuRjQ1PoU54Dr+xc7OJ+52EXAkkScREoS0npZrMa1YjHf0cKfJdunTq1KlLp1y5Tn4j9eqsj65K0N7e2jp9mnzBN1vXtvALBNO38addugrR7VxoclKaJHLcJ+cJ2t7pkGngPrU2UU9BFTSrcXsZ6tZr1BsUJLee9e3smfg8Zj5as/uwp3v8abd5ENnXe7H1bV20kqHBmtzBU8rm8RCTHNs5nbE5Q25k9iLaPuegIlGSQlLJ7STViHZlW7QLO0FLeCEULeqWVntKZdWuFTijoNEd/rhR2tBboSWtP8xCubxuZbKaLq/nWqNt0K2ZrYBvhy8PbUC3Xe10i6/hXlJT1jhDJeAqHCm5VDhVY2yOrM7xyuZYC92iJYi5QkqTlWq+aqusgLyNbpM1edFOLFbz2+pWKlV8fULIhmmiW7ADTcMXzKpCugWIZZUX2ObbBM/LjfsofJZgWgZ2RTTLMiNetEbr2wBlary8TscVoo22tlsxz6V+o3jNqcg5NVOAdhj745NCZkXhZSQEiDWF1xgTyOYNZbOhvzP6BEZqlmD2wIoHlsUzO0IrwoMse2hb61Ys65lsQVd1reLTbbo3FpJkB23W5mRyo4LO094cyKbj9Ua0pPsT0y2nEbRJmVerYgu0QbtFUrNgyNWWaEl7dIo2Q4ZNiedVNn7OO6MM/S0dZXmdo90CCoqLVucFQBvc9kEsIajbpMpRDMTfbra222Rh3bLyVgPagCWMUrSM0gseiTVo8OxWwBNQiG511jcio/Cs/T1YAt+ElrRaOsR0a+hUt5xCtrx3GGU5PsVnS2Wba6PbZg9WSXF6zUNLLAEjBKLbkmFwhAACaOmxEaGSbYBuG7q/ISuY2S2MMrVAPpXfblvqtiQTfpmp8m10+9DzYGYFp9YSjAa17KIlpxBInMx0K9V0XrYqyZylcYpjCVyzbvH0QsZXkQRexU9fUDVSrKAHQbXULZgX7pcXOV5jrRQa7dbTbf43qUXN4iyZtIML6JbTOD5B+WJVW9bBrMoa5aegbiGsadTtgT4XrSlovJ03c5rODoBpq1vT0ngcMqJmqAG0Ad2yYmQuxSElACwhlfN0i55UrELkQtltoWS+XC3nzYwuyC5avskSDnhxgglmZFn2YqLKPGN7tJxByGUwdTq6PdaANuLqNpkySNe6hMyaPlC0oFuxLPNCyik/knZg8NBUBy3XRrfMbg0e7NUsudVLGoO10S1HdauUW84OV7wmFaF8wubMpJVySEsMLbFbnliUK6Lf38Jr6Q6WwDyYK211ixNkIslmB0+3bdCGcmU8N8s5UYiifQapMlh0UvybFMSa6sxlOZwdGk9WCNit4Z6L1lm3oXyKuA3Ts4T2dosgkqWGOKGLjbIG3Uo1ldPpHoYs6FbthBYCyrI/yUZnh5kWaCVLh+eQLWMMSluvN9rtaEOd1ycuWtKzLuFHa1ZTikophNkEKK/xHAg/Wk1VU2Xf4XetdBuns0OyrNuLfBZPv6PE3hZoIx3QRp7B28IoM4J2m8tVYNWD3+YTnME1bhP2z7zlcqGQyTSgbalbDAJzFTOECyrT1W006BO6mukUREjNl6JVIapJtr4qo3OG1YjWp9sm6aDbJmkxytpZwsWIh5YzEo1bgUQiEvgy7aN049qhpwPacPMqsuW5YKHWo2xPSJxkbx9AS3SLdltTBc7OZ4mQdFKhUKjVamWQdewf+lHjSodsdpo/dAR+4RfJMsFv+PPAAZJPaPJgW2S1i8tev9A1r4uWcMI2NuaYOOklkmHacC2hhjxsPWWn7EQiYdsJmlzC1JKOh1LJd1uty5ANFu5jeaUw+6Onh9KXGiyhOzropBAG+weD+QQf2iusEs1yS16GyTmpl6DFrpvYPgS54yy1RP4W8BsIbz+catjy4fTAbSc3fLqVGs8gaBCf3f58m1zNCYJ2uqrTrBJmvwTEjO2h8PRmPHxNaWiyBBLb1dMJbPh9n08QDzYz8/2JpbeKLlppriPcyItECdKMpcg0o6gruo5/q6oK/wDHqHF3m/feSj/c1cee/C40Afzy/tr1RtH3MMTxO/2DjmB7YRDXLOKDr9Q9hyP9/BcnGqSLdAskmceu1+ukAYg4MrZ3M33z5s0iCPtrs1hMF9OH4XfdxwJzEIyMLX2JSBp+NUq6PhU4WHnmpS8//fTTz3/5y0/j1/PwdW3rGsjW1rXnv1xMe+1lxJGrU+k0vHc6fRjeHuULnzucPnz48OdQ7iF37v8ApKhmFg3CYbUAAAAASUVORK5CYII=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sz="1800"/>
          </a:p>
        </p:txBody>
      </p:sp>
      <p:pic>
        <p:nvPicPr>
          <p:cNvPr id="4916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2708275"/>
            <a:ext cx="684212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547813" y="260350"/>
            <a:ext cx="7416800" cy="6121400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b="1" u="sng" dirty="0">
                <a:solidFill>
                  <a:schemeClr val="accent1"/>
                </a:solidFill>
              </a:rPr>
              <a:t>GRAFÍA E HABILIDADES MOTORAS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GRAFÍA</a:t>
            </a:r>
            <a:r>
              <a:rPr lang="es-ES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: </a:t>
            </a:r>
          </a:p>
          <a:p>
            <a:pPr lvl="1" algn="just"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2400" dirty="0"/>
              <a:t>Pobre grafía. </a:t>
            </a:r>
          </a:p>
          <a:p>
            <a:pPr lvl="1" algn="just"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2400" dirty="0"/>
              <a:t>Tamaño irregular.</a:t>
            </a:r>
          </a:p>
          <a:p>
            <a:pPr lvl="1" algn="just"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2400" dirty="0"/>
              <a:t>Mesturan letras </a:t>
            </a:r>
            <a:r>
              <a:rPr lang="es-ES" sz="2400" dirty="0" err="1"/>
              <a:t>maiúsculas</a:t>
            </a:r>
            <a:r>
              <a:rPr lang="es-ES" sz="2400" dirty="0"/>
              <a:t> e minúsculas.</a:t>
            </a:r>
          </a:p>
          <a:p>
            <a:pPr lvl="1" algn="just"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2400" dirty="0"/>
              <a:t>Interlineado irregular. </a:t>
            </a:r>
          </a:p>
          <a:p>
            <a:pPr lvl="1" algn="just" eaLnBrk="1" fontAlgn="auto" hangingPunct="1">
              <a:spcAft>
                <a:spcPts val="0"/>
              </a:spcAft>
              <a:defRPr/>
            </a:pPr>
            <a:endParaRPr lang="es-ES" sz="2400" dirty="0"/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HABILIDADES MOTORAS: </a:t>
            </a:r>
          </a:p>
          <a:p>
            <a:pPr lvl="1" algn="just"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2400" dirty="0" err="1"/>
              <a:t>Pouca</a:t>
            </a:r>
            <a:r>
              <a:rPr lang="es-ES" sz="2400" dirty="0"/>
              <a:t> coordinación. </a:t>
            </a:r>
            <a:endParaRPr lang="es-ES" dirty="0"/>
          </a:p>
          <a:p>
            <a:pPr lvl="1" algn="just"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2400" dirty="0"/>
              <a:t>Dificultades coas habilidades motoras finas e/</a:t>
            </a:r>
            <a:r>
              <a:rPr lang="es-ES" sz="2400" dirty="0" err="1"/>
              <a:t>ou</a:t>
            </a:r>
            <a:r>
              <a:rPr lang="es-ES" sz="2400" dirty="0"/>
              <a:t> grosas.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endParaRPr lang="es-ES" dirty="0"/>
          </a:p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dirty="0"/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 rot="16200000">
            <a:off x="-2265362" y="2921000"/>
            <a:ext cx="5824537" cy="79216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49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CARACTERÍSTICAS</a:t>
            </a:r>
          </a:p>
        </p:txBody>
      </p:sp>
      <p:sp>
        <p:nvSpPr>
          <p:cNvPr id="5" name="4 Rectángulo redondeado"/>
          <p:cNvSpPr/>
          <p:nvPr/>
        </p:nvSpPr>
        <p:spPr>
          <a:xfrm rot="16200000">
            <a:off x="-1176510" y="3356736"/>
            <a:ext cx="468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50183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013" y="908050"/>
            <a:ext cx="1514475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 descr="http://st.depositphotos.com/1695366/1398/v/950/depositphotos_13984232-cartoon-boy-falling-off-swing-set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/>
          </a:blip>
          <a:srcRect l="-47" r="-1"/>
          <a:stretch/>
        </p:blipFill>
        <p:spPr bwMode="auto">
          <a:xfrm>
            <a:off x="5436096" y="4761110"/>
            <a:ext cx="3097803" cy="1651381"/>
          </a:xfrm>
          <a:prstGeom prst="plaque">
            <a:avLst>
              <a:gd name="adj" fmla="val 5097"/>
            </a:avLst>
          </a:prstGeom>
          <a:noFill/>
          <a:ex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258888" y="26988"/>
            <a:ext cx="7561262" cy="6040437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b="1" u="sng" dirty="0">
                <a:solidFill>
                  <a:schemeClr val="accent1"/>
                </a:solidFill>
              </a:rPr>
              <a:t>LINGUAXE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b="1" u="sng" dirty="0">
                <a:solidFill>
                  <a:schemeClr val="accent1"/>
                </a:solidFill>
              </a:rPr>
              <a:t> </a:t>
            </a:r>
            <a:endParaRPr lang="es-ES" sz="1800" b="1" u="sng" dirty="0"/>
          </a:p>
          <a:p>
            <a:pPr algn="just" eaLnBrk="1" fontAlgn="auto" hangingPunct="1">
              <a:spcAft>
                <a:spcPts val="0"/>
              </a:spcAft>
              <a:defRPr/>
            </a:pPr>
            <a:endParaRPr lang="es-ES" sz="2400" dirty="0"/>
          </a:p>
          <a:p>
            <a:pPr algn="just" eaLnBrk="1" fontAlgn="auto" hangingPunct="1">
              <a:spcAft>
                <a:spcPts val="0"/>
              </a:spcAft>
              <a:defRPr/>
            </a:pPr>
            <a:endParaRPr lang="es-ES" sz="2400" dirty="0"/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sz="2400" dirty="0" err="1"/>
              <a:t>Dificultade</a:t>
            </a:r>
            <a:r>
              <a:rPr lang="es-ES" sz="2400" dirty="0"/>
              <a:t> para </a:t>
            </a:r>
            <a:r>
              <a:rPr lang="es-ES" sz="2400" dirty="0" err="1"/>
              <a:t>converter</a:t>
            </a:r>
            <a:r>
              <a:rPr lang="es-ES" sz="2400" dirty="0"/>
              <a:t> os </a:t>
            </a:r>
            <a:r>
              <a:rPr lang="es-ES" sz="2400" dirty="0" err="1"/>
              <a:t>sons</a:t>
            </a:r>
            <a:r>
              <a:rPr lang="es-ES" sz="2400" dirty="0"/>
              <a:t> en grafemas.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sz="2400" dirty="0"/>
              <a:t>Dificultades en conciencia </a:t>
            </a:r>
            <a:r>
              <a:rPr lang="es-ES" sz="2400" dirty="0" err="1"/>
              <a:t>fonolóxica</a:t>
            </a:r>
            <a:r>
              <a:rPr lang="es-ES" sz="2400" dirty="0"/>
              <a:t>:</a:t>
            </a:r>
          </a:p>
          <a:p>
            <a:pPr lvl="1" algn="just"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2400" dirty="0"/>
              <a:t>Dificultades de deletreo.</a:t>
            </a:r>
          </a:p>
          <a:p>
            <a:pPr lvl="1" algn="just"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2400" dirty="0" err="1"/>
              <a:t>Manexo</a:t>
            </a:r>
            <a:r>
              <a:rPr lang="es-ES" sz="2400" dirty="0"/>
              <a:t> mental dos </a:t>
            </a:r>
            <a:r>
              <a:rPr lang="es-ES" sz="2400" dirty="0" err="1"/>
              <a:t>sons</a:t>
            </a:r>
            <a:r>
              <a:rPr lang="es-ES" sz="2400" dirty="0"/>
              <a:t> das palabras.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sz="2400" dirty="0"/>
              <a:t>Dificultades para </a:t>
            </a:r>
            <a:r>
              <a:rPr lang="es-ES" sz="2400" dirty="0" err="1"/>
              <a:t>nomear</a:t>
            </a:r>
            <a:r>
              <a:rPr lang="es-ES" sz="2400" dirty="0"/>
              <a:t> </a:t>
            </a:r>
            <a:r>
              <a:rPr lang="es-ES" sz="2400" dirty="0" err="1"/>
              <a:t>ou</a:t>
            </a:r>
            <a:r>
              <a:rPr lang="es-ES" sz="2400" dirty="0"/>
              <a:t> denominar. 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sz="2400" dirty="0" err="1"/>
              <a:t>Dificultade</a:t>
            </a:r>
            <a:r>
              <a:rPr lang="es-ES" sz="2400" dirty="0"/>
              <a:t> para recordar secuencias </a:t>
            </a:r>
            <a:r>
              <a:rPr lang="es-ES" sz="2400" dirty="0" err="1"/>
              <a:t>verbais</a:t>
            </a:r>
            <a:r>
              <a:rPr lang="es-ES" sz="2800" dirty="0"/>
              <a:t>.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sz="2400" dirty="0"/>
              <a:t>Léxico empobrecido. 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sz="2400" dirty="0" err="1"/>
              <a:t>Narracións</a:t>
            </a:r>
            <a:r>
              <a:rPr lang="es-ES" sz="2400" dirty="0"/>
              <a:t> </a:t>
            </a:r>
            <a:r>
              <a:rPr lang="es-ES" sz="2400" dirty="0" err="1"/>
              <a:t>orais</a:t>
            </a:r>
            <a:r>
              <a:rPr lang="es-ES" sz="2400" dirty="0"/>
              <a:t> desorganizadas.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endParaRPr lang="es-ES" sz="2400" dirty="0"/>
          </a:p>
          <a:p>
            <a:pPr algn="just" eaLnBrk="1" fontAlgn="auto" hangingPunct="1">
              <a:spcAft>
                <a:spcPts val="0"/>
              </a:spcAft>
              <a:defRPr/>
            </a:pPr>
            <a:endParaRPr lang="es-ES" sz="2400" dirty="0"/>
          </a:p>
          <a:p>
            <a:pPr marL="457200" lvl="1" indent="0" algn="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sz="24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es-ES" sz="2800" dirty="0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 rot="16200000">
            <a:off x="-2157412" y="2813050"/>
            <a:ext cx="5824537" cy="10080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ES" sz="49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CARACTERÍSTICAS</a:t>
            </a:r>
          </a:p>
        </p:txBody>
      </p:sp>
      <p:sp>
        <p:nvSpPr>
          <p:cNvPr id="5" name="4 Rectángulo redondeado"/>
          <p:cNvSpPr/>
          <p:nvPr/>
        </p:nvSpPr>
        <p:spPr>
          <a:xfrm rot="16200000">
            <a:off x="-1176510" y="3356736"/>
            <a:ext cx="468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51207" name="Picture 4" descr="https://encrypted-tbn0.gstatic.com/images?q=tbn:ANd9GcSMU9SHHc3S7E10KxjON49OxwDfy6YKd-Ypi6qAEcTTc5WMFFfLJ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738" y="1889125"/>
            <a:ext cx="1233487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Llamada rectangular redondeada"/>
          <p:cNvSpPr/>
          <p:nvPr/>
        </p:nvSpPr>
        <p:spPr>
          <a:xfrm>
            <a:off x="8194675" y="1352550"/>
            <a:ext cx="968375" cy="503238"/>
          </a:xfrm>
          <a:prstGeom prst="wedgeRoundRectCallout">
            <a:avLst>
              <a:gd name="adj1" fmla="val -71769"/>
              <a:gd name="adj2" fmla="val 2482"/>
              <a:gd name="adj3" fmla="val 16667"/>
            </a:avLst>
          </a:prstGeom>
          <a:noFill/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Neh</a:t>
            </a:r>
            <a:endParaRPr lang="es-E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10 Llamada rectangular"/>
          <p:cNvSpPr/>
          <p:nvPr/>
        </p:nvSpPr>
        <p:spPr>
          <a:xfrm>
            <a:off x="6269038" y="1482725"/>
            <a:ext cx="968375" cy="647700"/>
          </a:xfrm>
          <a:prstGeom prst="wedgeRectCallout">
            <a:avLst>
              <a:gd name="adj1" fmla="val 122996"/>
              <a:gd name="adj2" fmla="val 95036"/>
            </a:avLst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Heh</a:t>
            </a:r>
            <a:endParaRPr lang="es-E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1210" name="Picture 6" descr="http://doctorjuanmadrid.com/wp-content/uploads/2014/03/se-te-quedan-las-palabras-en-la-punta-de-la-lengua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78"/>
          <a:stretch>
            <a:fillRect/>
          </a:stretch>
        </p:blipFill>
        <p:spPr bwMode="auto">
          <a:xfrm>
            <a:off x="5629275" y="5524500"/>
            <a:ext cx="3195638" cy="108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9 Llamada ovalada"/>
          <p:cNvSpPr/>
          <p:nvPr/>
        </p:nvSpPr>
        <p:spPr>
          <a:xfrm>
            <a:off x="7226300" y="1069975"/>
            <a:ext cx="973138" cy="503238"/>
          </a:xfrm>
          <a:prstGeom prst="wedgeEllipseCallou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Eh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547813" y="260350"/>
            <a:ext cx="7345362" cy="6264275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b="1" u="sng" dirty="0">
                <a:solidFill>
                  <a:schemeClr val="accent1"/>
                </a:solidFill>
              </a:rPr>
              <a:t>MATEMÁTICAS E MANEXO DO TEMPO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Char char="•"/>
              <a:defRPr/>
            </a:pPr>
            <a:r>
              <a:rPr lang="es-E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MATEMÁTICAS:</a:t>
            </a:r>
          </a:p>
          <a:p>
            <a:pPr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2000" dirty="0"/>
              <a:t>Dificultades </a:t>
            </a:r>
            <a:r>
              <a:rPr lang="es-ES" sz="2000" dirty="0" err="1"/>
              <a:t>co</a:t>
            </a:r>
            <a:r>
              <a:rPr lang="es-ES" sz="2000" dirty="0"/>
              <a:t> cálculo mental.</a:t>
            </a:r>
          </a:p>
          <a:p>
            <a:pPr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2000" dirty="0"/>
              <a:t>Dificultades </a:t>
            </a:r>
            <a:r>
              <a:rPr lang="es-ES" sz="2000" dirty="0" err="1"/>
              <a:t>cos</a:t>
            </a:r>
            <a:r>
              <a:rPr lang="es-ES" sz="2000" dirty="0"/>
              <a:t> problemas escritos.</a:t>
            </a:r>
          </a:p>
          <a:p>
            <a:pPr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2000" dirty="0"/>
              <a:t>Pobre organización viso-espacial.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Char char="•"/>
              <a:defRPr/>
            </a:pPr>
            <a:r>
              <a:rPr lang="es-E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MANEXO DO TEMPO:</a:t>
            </a:r>
          </a:p>
          <a:p>
            <a:pPr lvl="1" indent="-342900"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2000" dirty="0"/>
              <a:t>Dificultades no </a:t>
            </a:r>
            <a:r>
              <a:rPr lang="es-ES" sz="2000" dirty="0" err="1"/>
              <a:t>manexo</a:t>
            </a:r>
            <a:r>
              <a:rPr lang="es-ES" sz="2000" dirty="0"/>
              <a:t> do tempo.</a:t>
            </a:r>
          </a:p>
          <a:p>
            <a:pPr lvl="1" indent="-342900" algn="just"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2000" dirty="0"/>
              <a:t>Dificultades para aprender </a:t>
            </a:r>
            <a:r>
              <a:rPr lang="es-ES" sz="2000" dirty="0" err="1"/>
              <a:t>ou</a:t>
            </a:r>
            <a:r>
              <a:rPr lang="es-ES" sz="2000" dirty="0"/>
              <a:t> realizar </a:t>
            </a:r>
            <a:r>
              <a:rPr lang="es-ES" sz="2000" dirty="0" err="1"/>
              <a:t>tarefas</a:t>
            </a:r>
            <a:r>
              <a:rPr lang="es-ES" sz="2000" dirty="0"/>
              <a:t> </a:t>
            </a:r>
            <a:r>
              <a:rPr lang="es-ES" sz="2000" dirty="0" err="1"/>
              <a:t>secuenciais</a:t>
            </a:r>
            <a:r>
              <a:rPr lang="es-ES" sz="2000" dirty="0"/>
              <a:t>. </a:t>
            </a:r>
          </a:p>
        </p:txBody>
      </p:sp>
      <p:sp>
        <p:nvSpPr>
          <p:cNvPr id="4" name="3 Rectángulo redondeado"/>
          <p:cNvSpPr/>
          <p:nvPr/>
        </p:nvSpPr>
        <p:spPr>
          <a:xfrm rot="16200000">
            <a:off x="-1176510" y="3356736"/>
            <a:ext cx="468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 rot="16200000">
            <a:off x="-2305050" y="3028950"/>
            <a:ext cx="5826125" cy="7270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49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CARACTERÍSTICAS</a:t>
            </a:r>
          </a:p>
        </p:txBody>
      </p:sp>
      <p:pic>
        <p:nvPicPr>
          <p:cNvPr id="11266" name="Picture 2" descr="http://rlv.zcache.es/reloj_matematico_de_las_ecuaciones_de_la_matematic-rddd5f80b3d5243508730c09235ad3ecd_fup13_8byvr_512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6084168" y="4149080"/>
            <a:ext cx="1944216" cy="1944217"/>
          </a:xfrm>
          <a:prstGeom prst="rect">
            <a:avLst/>
          </a:prstGeom>
          <a:noFill/>
          <a:extLst/>
        </p:spPr>
      </p:pic>
      <p:pic>
        <p:nvPicPr>
          <p:cNvPr id="52232" name="Picture 4" descr="http://t3.gstatic.com/images?q=tbn:ANd9GcTotpuan3vOsUNAdmhhHdRaOBu_knbrd8dFE8V6tqRKuOEnAIWI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4084638"/>
            <a:ext cx="1900237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273175" y="260350"/>
            <a:ext cx="7402513" cy="5761038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b="1" u="sng" dirty="0">
                <a:solidFill>
                  <a:schemeClr val="accent1"/>
                </a:solidFill>
              </a:rPr>
              <a:t>MEMORIA 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endParaRPr lang="es-ES" sz="1800" dirty="0"/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dirty="0"/>
              <a:t>Excelente memoria para experiencias, 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dirty="0"/>
              <a:t>lugares e caras. 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dirty="0"/>
              <a:t>Mala memoria para información non experimentada. 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dirty="0"/>
          </a:p>
          <a:p>
            <a:pPr eaLnBrk="1" fontAlgn="auto" hangingPunct="1">
              <a:spcAft>
                <a:spcPts val="0"/>
              </a:spcAft>
              <a:defRPr/>
            </a:pPr>
            <a:endParaRPr lang="es-ES" dirty="0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 rot="16200000">
            <a:off x="-2157412" y="2813050"/>
            <a:ext cx="5824537" cy="10080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ES" sz="49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CARACTERÍSTICAS</a:t>
            </a:r>
          </a:p>
        </p:txBody>
      </p:sp>
      <p:sp>
        <p:nvSpPr>
          <p:cNvPr id="5" name="4 Rectángulo redondeado"/>
          <p:cNvSpPr/>
          <p:nvPr/>
        </p:nvSpPr>
        <p:spPr>
          <a:xfrm rot="16200000">
            <a:off x="-1176510" y="3356736"/>
            <a:ext cx="468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53255" name="Picture 2" descr="http://tecnoculto.com/wp-content/uploads/memoria-2008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3298825"/>
            <a:ext cx="2663825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6" name="Picture 4" descr="http://cuidadoinfantil.net/wp-content/uploads/3-DE-AGOSTO_EJER-MEMORIA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DFF"/>
              </a:clrFrom>
              <a:clrTo>
                <a:srgbClr val="FF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3627438"/>
            <a:ext cx="315277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463675" y="333375"/>
            <a:ext cx="6858000" cy="92233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DETECCIÓN NA AULA </a:t>
            </a:r>
            <a:endParaRPr lang="es-ES_tradnl" sz="5400" dirty="0">
              <a:latin typeface="+mn-lt"/>
              <a:cs typeface="+mn-cs"/>
            </a:endParaRPr>
          </a:p>
        </p:txBody>
      </p:sp>
      <p:sp>
        <p:nvSpPr>
          <p:cNvPr id="9" name="4 Rectángulo redondeado"/>
          <p:cNvSpPr/>
          <p:nvPr/>
        </p:nvSpPr>
        <p:spPr>
          <a:xfrm>
            <a:off x="1121310" y="1312174"/>
            <a:ext cx="720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4278" name="Rectángulo 4"/>
          <p:cNvSpPr>
            <a:spLocks noChangeArrowheads="1"/>
          </p:cNvSpPr>
          <p:nvPr/>
        </p:nvSpPr>
        <p:spPr bwMode="auto">
          <a:xfrm>
            <a:off x="1258888" y="2133600"/>
            <a:ext cx="6481762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ES" sz="1800" b="1" i="1"/>
              <a:t>Nenos entre 4-6 anos</a:t>
            </a:r>
            <a:r>
              <a:rPr lang="es-ES" sz="1800"/>
              <a:t>: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ES" sz="1800"/>
              <a:t> 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ES" sz="1800"/>
              <a:t>Dislalias múltiples.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ES" sz="1800"/>
              <a:t>Omisión de fonemas.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ES" sz="1800"/>
              <a:t>Inversións de fonemas ou de sílabas.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ES" sz="1800"/>
              <a:t>Vocabulario pobre.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ES" sz="1800"/>
              <a:t>Comprensión verbal baixa.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ES" sz="1800"/>
              <a:t>Torpeza motriz.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ES" sz="1800"/>
              <a:t>Dificultade no reconocemento do esquema corporal.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ES" sz="1800"/>
              <a:t>Escritura en espello. 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ES" sz="1800"/>
              <a:t>Vacilacións na lectura, repeticións e omisións de letras e rectificacións.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6" descr="data:image/jpeg;base64,/9j/4AAQSkZJRgABAQAAAQABAAD/2wCEAAkGBxQSEhUUExQVFBUXFRQaFxgXEhYXGhgeFRUXGBgYFhgaHCggGBolHRYUITMhJSkrLi4uGB8zODMsOSgtLisBCgoKDg0OGhAQGy0lHyQwLCwsNCwsLCwtLCwsLywsLi8sLCwsLC4sLC00LC0sLCw0LCwsLCwsLCwsLCwsLCwsLP/AABEIAN4A4wMBIgACEQEDEQH/xAAcAAEAAgMBAQEAAAAAAAAAAAAABQcDBAYCCAH/xABMEAABAwICBgYGBQgIBQUAAAABAAIDBBEFIQYSMUFRYQcTInGBkRQyQlKhwSMzcrHRFUNTYoKSsvAIJKKzwsPS4RZjk6PxFzRkdIP/xAAaAQEAAwEBAQAAAAAAAAAAAAAAAQIDBAUG/8QALhEAAgIBAwIDBwQDAAAAAAAAAAECEQMEEjEhQQVRoRQiMmFxgdETUrHxI5Hh/9oADAMBAAIRAxEAPwC8UREAREQBERAEREAREQBERAEREAREQBERAEREAREQBERAEREAREQBERAEREAREQBF+ONhc5BVPpr0nuJdBh5FhcPqSLgHYRCNjvtnLhdRKSirZaMXJ0ixMd0jpaNutUzsiG4OPaPJrRm49wXC4h0ywi4p6Webg52rE3+0b28FVL2azzJI50sh2ySOL3nxOzuC9Lmlqf2o6o6X9zO4n6Yq32aOADnM9x+AC/KfprqAfpKKNw36kxB8nBcQscsId38VT2iRf2aBb2FdM1E8gTsmpibZvZrsz4uZew7wu/w3EoqhgfDIyVh2OY4OHwXypLEWmxXrDK2alkEtLK+B/wCoSGu5PZscO9axzp8mMtO1wfWaKtOj7pUZVubT1gbBUmwa4H6Ob7JPqu/VPHLgrLXQnZztVyEREICIiAIiIAiIgCIiAIiIAiIgCIiAIiIAiLjOlPSM0dJqRutPOTHGRtaLfSSD7LTlzIUN0rJSt0cX0m6ampe+jp3EQMOrM9p+ucNsbSPYacjxII2beGghLiGtH4BYoow0ADYBkpmih1W8zmV585ubs9LHjUFQhpGt3XPErK+IHIgLSrcZiieI3FxefZa0uOezYvJxuMesJW/agkHyUqD8g5xXc16mHVdbduWCSQNF3EADeVsvdLUvDaWCWU22lhY0cy51hZdpoz0dsYRLWkTyjMRj6pncD655lFifcb7+E4ClppqoEU9PLMPeDdVng51gVl/4RxDfTtHIytur2aABYCwGwDIDuC0q9mYPFaqMV2KtS8z5+xihmhFqmCSIXyftAO4hw2K5OhrpCNUPQql+tOxpMcht9Kwbj+uAfEC+4qRkYHAhwBByIIuD3jeuE0g0KbBesoS+KeIiRrARqHUNzYbRlfK9itYNLoc+WDfU+gEUNohj7K+kiqWW7be0PdcMnN8DdTK2OYIiIAiIgCIiAIiIAi8ySBou4gDiTYKAqNOcOY7UdW04cNo65uXeb2CA6FFgpKyOVodG9kjTsLXBw8ws6AIiIAiIgCobpTxLr8Se2/Zp2Njb9p9nyf5Y8FfK+Y8Sn6ypqpPfqqk+HWuAHgAB4LHO6gb6dXMwsGY7wp1QKl6aoDhz3hcSO9nirw+OQgub2hscCWuHc4ZrotF9J5aeSOGpeZ4JHBjJH26yJzsmhzvbYTYXOYJ3qFfIBtICwUUTquphhYDbrGPceDYnB5J4C4aO9wWsJO6M5xVX3Lkec15X6V+K5cLXrh2fELYWvXHs+IREPgj0RasWJROkMTZGmQXu0HPLb5Kxma3Q/L6NV12H+wHieIcA8AOAHD1fJWuqYwx5i0kpbbJqWRp/ZbK7/LarnXQnaOGaqTQREUlQiIgCLmdJNPKKi7MsuvJuiiHWSH9lvq+NlXOOaf4jV3bTtbQxH2j25iP4WffzVZTjHlm+HTZczrHFstTSDSekom61TOyPg0m7j9lozKq7GumqSUmPDaVzv+bLs79QZDxd4LkI9HYy8yTOfPITdzpHE3Pz8VJSvZEwuya1oJNhbYueWqXEUexh8CnW7NKl8uvrx/JF1kGIYjMyOpqXyySX1YWnVjY32nvDbNDG91zsuu0rMPw3AqUGSJk8zhYazWl8p32BuGMH83K2uj2jbT0kmIVHZdMzrCT7ELQXMaO8G/O4XH4FE/Fax+IVA+ia60EZ2DV2ZcBtPFxXJPJLLJ7n7sea7vyPPzfpqVYl07ef1Z6w3Ca2d4qo3x4YT2mMgiLSQcwZQCAfG/crQ6OdMJal0tJVhoq4ACXNybKw7JGjdtF+8KKUXR/RY1Qyj882aF3OzdcX8lrptQ3Pa+DnyQSVlxoiL0DAIiIAvlx7bSTtO1tRUA+Ez19Rr5p0zpvRsUrIzsfMZR3Tdu/7xcsNQrgb6Z1M0kWGWezmsa18j3eqxjdZx7gF+YbUmd/VRxvMutq9Xq9oEbSfdA3k7FyKEmro7nOKdWbDWlxDWguc42a0C5cTsACtTQ3Rz0SMufZ00ltc+6Bsjad4GZvvJPJedEtFm0o15LPnIsXDNrAfZjv8XbT3ZLpFpGNEckTpNjYpIdfVDnOcGsaXaoJIJzNjYAAnYtDRDS1taXsLWsljsSGuLmuacg5pIB25EbvFfvSBgD62kLIjaVjg+PO1yAQW35gkLjuiTRWpp6mWeeMxDqnRgO2uLnNdfuGr8VsktvzMm5rIl2LVWlXvzA4LamkDRdRbnXNyqo0kzDVl3Vv1PW1XavfY2+KpjQ6tnlrYI8+zJrPyNwGg65dw2keKuxYYaSNrnOaxrXO9ZwaAT3kbVdSpGM4bmmc9A7W0kw9o9mCYnleOo/281dapvo9j9Jx6qnGbaeERA7ruyy8nq36moZG0ve5rGtFy5xAAHMlbR4OWbuTMqxVNQyNpfI5rGgXLnODQOZJyCq7SLpiYZBTYZEaqdx1WuItHf9UXu+23cOa1KPQSsr3CXF6l0ovcU8Ti2Nud7OLQB5Z81nlzQx/F/wBIjFy4Opq+kiKR5iw+J9fINpYdSFvN8xFgO691GaRVUzKeSoxGoIY0ZU1MTExxPqxmS+vISctrRnmCuuwzBY4GCONjY2DY1gsP9yq46QKts+JQ0t7Q0zRNLc5Okd9W092RtzK4Xny5X092PqdGLEpSUV1bOdwrC3vJlMTWPfnZrQ1sbTmGN423naTcqdgwf33eA/FZpcWYNl3dwsPitSXGHey0DvzWbds+vxQyQgoY1SQxWNjA1rQATmTv5Zrmq2n9KqaaiH52QGT7DO0b+R8lLzTF5u43KydFFL1+IVVUcxE0RR959b4N/tKb2xc/JevYw8TyPFp1jvrJ19uX+De6YsRIip8PhydUOaCBuYwhrRYbifgwqQwqgZTxMhZ6rG2795PibnxXNUs3p2M1VQc46b6KPhcFzbjyefEKfxigdI0Oif1czM2O3Hix49ph+G0LNrbGOP7v6s+YXVuRIrRe2+IYZ/8AZk/uHn5LU0dx4VIcxzernjNpYzuPvN4tPFS+Exa+J0Y9xtTJ5NYwfxq+CLWZJkTdxZaKIi9c5QiIgCprp7wUtdBWtHZsYZjwubxuPjrDxCuVR+P4RHV08tPKLskYWniL7HDmDY+Chq1RKdOz5x6PJw3FYtbZ1UgH7p/3V2wxsuXNa0F3rODQCe87SqIpKCTD8WhgnyfHLq61rB7HghrxyN1czXEbDZYONJI7ccrslkUe2rdyPgvXpp4BVo13I3limnDe/gtJ9S47/LJYUobj3LKXG5XhEUlQozSTF20lNJM7a0WaOLj6o8/uUmTbM5BcNR0hx7EWxNv6DTO1pXbpCDawPPMDlc71aKtmeSe1G7oJjIwmg9Qz11WevMd7BjHZRumfbsA9p1tpuVHYk2bEX6+IVN2NzETOxE3ube7zzK0tIKuSmqZW1MZhe+R5Bewhrm3szUfsLQ0NA4WWnV4kTE8tLT2H5jP2SssuSd0uiPV0Ok0qx75PdKr+S+35Os6GsLidNUVwZ2GuMNOLCwaB23DmbgeJVsOqzuACrbo8qTT4fTsaG2LNc7czIS4/f8F0f5bf7rfivNzzySm644PLVS96XLOhdMTtOSofCagzyVNUds07y37LTZo/ngrJx3SB7KaZ2qBaJ/H3SqrwKoLKeNth6oPnmr6eElGTfyR6Xhaj7RufZP8A2+n5J5FoenngE/KB90ea12s+k/WgZ6+o6uJ7/da4+QyU70fN9BwKSpOTntmm5n2I/PVB/aXDaT15NO5oFi4tbt4ldX0i4h1OEx0jW6usYY8j7lnEebQplByjGHm/RHznjGZSypLsvV/0fvRxRdXRNefWmc6Rx43yHwC7qasjdGG6vaAsMtnO64bDK98UUcYDbMYxoy91oCzS4xJbaGjjb5lZzTlJs8hVSIjT21PUUtVGdWXrAx4HtsPvcd48eSsnQan162eW2UcEcbTzlcZHjyZF5qpKWB2JVbCLmngdrPkOx7hnZp37B4XPBXn0ewf1YzEWNRI+T9n1Iv7DGHxXZgh7yvlL+eDKb6P5nToiLtMgiIgCItetro4Wl8sjI2ja572sA7y42QHMdIehDMSja5p6upiOtDLbYRmGu4tvbuXBYTpO5kppMQb6PVNyz9STcHMdszt3HcuxxfpbwyAkCYzu4QtL79ztnxVd6d9JFNXxar8Le9l7Nllk6tzCd7S1psPGyq0mXhNxfQ7tFUWDYrX0jR1b21Ee6Nzi6w3arsj/ADsXQ0fSZHsqKeaF2+w1m/Gx+BWTizpWWL5O8RcvF0g0Dvz1u9jh8l4n6RKFuyRzuTY3FRtZbfHzOrWOpqGxtL3uDGja5xsB4qva7pOLiGUtM4lxDQ6U2F3Gw7I+ZUZpphFSGsNdUa88ptFTRnss4yP3ao5AknfkrKD7lJZorgzaUaVyV5dT0l2wbJJSCNfkBtDeW08l+aL4/iVGz0WmlgjDbusYgS659fWt2tw5JRUojY1jdwt38StJ1T19RHHDn1Tw+SXcAMiwcQdnhyV104OeTcnbOgxDSfGJWFkxpJmHa18LXA+BauErMKqS5z2xsjve7YnBredml3wVgqNcM03EccEfo5pRXQ07HGnM1M0aocGkEBmW0X2cwuuwbTekqLDX6p59mQW8neqfNYei99o6mLcyoJA5PaD8l56NtGKWoxHE6eeFkkbSHMuM2dt3qEZtydu4BYT08Jt9ma24xTJrSOIvpJwM7xPt+6q9oDeJn2G/cran6L3QG9BVvjb+gnBmi7gbhzfiq6xbRetobiWleYgSWvgvMxozNnWGs1o4kclktPKCa5O/w/VY4ZHudWjRRa8FdG/JrxfgTY+RzWwqNVye/GUZK4uzTrIteWlZudUR37gc1OdJby+eji4yF3kWj8VGMyqKV24VEd/2rtHxIUxphlieHk7Ln+IfiFKfvR+jPA8SX+Z/YkmYbK4Ehu7K5AvyzWJuijpv/dSdj9DESAftv2u8LLq0XL+rJcHLtRGVcAZHHTQAMMz2wxhthbX9dw+ywOd4K3aSnbGxsbRZrGta0cA0WH3Ktej2H0yulqtsNKHQwnc6R31r28bN1W35nirPXp6bHshb5Zz5JWwiIugzC5fTbTulwxo69xdI4XZEwAvdzzyaOZXUKjdBqdtbiOIVs4Ejm1BZFrC+oA51rX4NDAPFRJ0rLQjudGtiHSjiVcXNo2spIwbOe6zpOPtCwNuA8VF/8KvqT1lZUSzuOfaebeAvkFhwI3dVO96qm+9dAK51rZd9lVsUaP5HigIEbGjLc3PxO0rUrKYEEEXaciD9ykHvJNzmV5dzUEnIMcaN4a4kwOPZO3qydx5Kbe0OFjYgj71lrKEOaWkazSMwoPDZXQSejyG42xOO8e6eYU8kHa6HNp6lklDURRGZsbuqkMbdZ8ZBAOta+uzIc8iq2kjdTPdBJETNG4tcABbLYb8CuhxFz4yyoiNpYHa7eY9pp5EKJbXOqZJqlwsZZHOttsNgF+WzwV0yrPWERmaTWeOrhpi2acki+q03DWje5xyHMqRpqmStqJK2X1nktib7jAcgP54neoSGgNTUajSQwBvWkHKwNwOZU7jeJdQGwQC8zrAAZ6o49/8A5UN9iUamOVzi4U0GcjsnkeyOAO7LaVOYNhjaeMMbmdrncT+C19HsFFO27u1K713fIfzmpSOUG4BzG0KjJPajXHMrfldYEqPQkkOjh39ZrRuvEfgV0HQ72sVxV/Atb/3Hj/AoPo1aOtrZN3WMb+60krov6P8ADrDEKj9LUgA8dXWef7xTHllpfAi3ERFcyOV0m6PaCuzlga2T9JH9G/xIyd4gqtMa6IK6n7VFUNnYPzcvZf4H1T5hXqihpPkvDJKDuLr6Hynizp6bsVlPJTuuNV5aS3Wabgg7DmL5EqZ0sxJlTTU1dEQTDK0yAbW3IuCOGsB5hfSE0TXgtcA5p2ggEHvB2rj8Z6L8NqNY9R1LnAguhcYznxA7J7iCsngjaa7GuXUzy/H1ICGUPa1zTcOAcDxDhcH4rndI8TklkbQUfaqpjYndE0i5c47jby8lNxdF9dC3qYMRaIPZ14byMHAEGy7LQnQenw1jur1pJX/WTPze/O9uQ5ed1z4tHUrlwVlltdCS0WwKOhpYqaL1WNzPvOObnHmTcqVRF3GIREQH4dipLoi214/+Wf8AEruVD6AEsrMUj2atW7+8lHyVJ/Ca4XU0QWj+XpA4VU38SkXzgc+5Q0DNSoq2cKh5/ezW2oKszPqSdmSxxyDXaDtJNvAX8l5WHAvppZJR6rfo2eGb3d17eSEEyo/G8O6+Owye3tMdwI+RUgigki8DqxPFdzQHtu2QWGThkfNcoyN0U0sDRc630Y+1s8AM/BT9WfRqtsmyOfsv4Bw9U/H71r4s8x4hE9rS4uiI1RtJ7Y/DyV0QzO4iihbGwa88mwAZucdrj+qLrZwLBuqvJIdeZ+bnbbX3NWfDsO1XGWQh0z9p3NHuM5DjvUiq2SfhKgMHl/rlQ39SM+Vv9SnZT2T3LloBavfzhH3t/BEQzoqqS+QWo99gSdgBJ8BdYKqvjjF3vaPG58AM15p8PrMQaWUdLI5rsjK4ajADvDnWFlKQslNHakUmETVD+y6Z0rmg7SXdhgHHZfuVp9DmEmmwqnBFnSAynKx+kNxf9nVXOaK9D9nRS4jN6QYmgMgb9Uy2wH3gLbgL77q2AFZKhKV0j9REUlQiIgCIiAIiIAiIgCIiAKjsNj6nHcTi98iQc9Yh/wDmFXiqa6T9WhximrXZRTxOikdbIFu/yLfJRJWi8HUkzkcai6vE6lv6RkUg/dAPxX6tbTHHqWSsgnilDx1bmSEB2QBJbtGeZK0naR0/vn9x34KlOiZ1uZmx2s6qI29Z3Zb3ldBhFCKemYz2iAD97j5rlcMd6bWM1b9VENbMWuTy7/4V2tc+7rDY3JGVRroiKCSG0tiDqV5OWrZzTzByt5rVpwX1sJdtZSgnvdcf4lm0m7ZggH5yQF32WZn+eSz4Yy9RUP4OZGP2Wg/NW7EEsiIqkmKo9U/zvWrojgUVZizYZ9fUdTPPYe5hJadhLc7cls1Z7PisvR+62N03OKYfBWiQy2cJ6P8ADqcgx0kRcNjnt6xw5gvvY9y6ZrQBYAAcAv1FcqEREAREQBERAEREAREQBERAEREAWriOGxVDNSaNkrL31XsDhcb7HetpEBCxaI0LdlHTf9CM/eFo6X1FPhtFPUNhhaWMOoBGxoL3ZMGQ94hdQq46fINbCnHW1dWaI29+5LdX438EBVuh/wBFGZXm8kpc9xO3O9r/AH+KlHVQ5lQIrXtaAIJHEAe6Bs71rSV1UfVpwO94PzVKLHSGr5Lyao8AuWc2ufvYzu1fwJRuAyv+tqHHk0n7z+CULNiTEm+mOe97WiJga3mXZmw3rLFWSNa7UikfrPc7Mhgztbab7ANyzUGCxRZtZd3vHM+HBbyAhH1dadkLG97gf8S8irrhthYe4j/Up1EsEXFisuyWCRvNvbHkuj6Kj6TjLHxglkMMhe6xABdkAb7Dc28DwWgu2/o6sHo1W7eam3kwH5lSiGW4iIrEBERAEREAREQBERAEREAREQBERAEREAVSdL1V6TVU9G03ZD9NLbe52UTfIPNuYVn4xiLKaCSeQ2ZGxzneA2d52eK+f4NI4nyOnfNGZJXmR4LwLF2xgvua2zR9lQyUbc1CGmxz8V4EDeC9Or2SG4ew34PafmvQKzLHkRDgF6DRwX6iA8yGwPcoTEq0Qxl5ztsHEnYFLVbsrcVzNQz0isji2sj7b+/h/CPEqUQyUw2kqHgOkcwXsdQMJIB3XvtUg6l5qVpalrW7Df71E19S1ozcBfiQEJNZdr/R2d/V6xvCpv5sA+Sripx2Fmx2ueDM/jsVhf0cjeKsduMzf4SfmrRKsuJERWICIiAIiIAiIgCIiAIiIAiIgCIiAIiICveminqZKWJsET5ohKHTtjF3FrBrM7PtDWANhwCo91dSOJD2BjgbEPisQRtBtsK+slG4po/S1P19PFLzfG0nztdAfMIpKJ+zq/B5HzWRmDQew5w+zKr1reifCpNtKGfYe9n3FRk3Qjhh9UTs7pr/AHgoCovyQR6s84//AEuv30GYbKqXxsVZ8nQbTD6urqmftMI+DQsf/oqdn5RmtwMLT8dZAUzUYhPc/TuIF7Ehu7wW1g1DI5pl69zHPzdq2ueF1dmC9C9FC4OmfLU29l5a1ni1oz7iVlxboYw6ZxcwS05P6KSw8GuBAQFJV8IYO3PM925ofbztsCg3xN2uz73XV7t6CKO9zU1R5a0ef9hTmGdEOFwm5hMp/wCbI5w8sh8EB854fSSTv6umifK87mNJtzPAcyvpLok0SfhtFqTW66V5kkANw24Aa2/EAC/O66zD8NhgbqwxMibwYwNHw2raQBERAEREAREQBERAEREAREQBERAEREAREQBERAEREAREQBERAEREAREQBERAEREAREQBERAEREAREQBERAERE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sz="1800"/>
          </a:p>
        </p:txBody>
      </p:sp>
      <p:sp>
        <p:nvSpPr>
          <p:cNvPr id="18435" name="AutoShape 8" descr="data:image/jpeg;base64,/9j/4AAQSkZJRgABAQAAAQABAAD/2wCEAAkGBxQSEhUUExQVFBUXFRQaFxgXEhYXGhgeFRUXGBgYFhgaHCggGBolHRYUITMhJSkrLi4uGB8zODMsOSgtLisBCgoKDg0OGhAQGy0lHyQwLCwsNCwsLCwtLCwsLywsLi8sLCwsLC4sLC00LC0sLCw0LCwsLCwsLCwsLCwsLCwsLP/AABEIAN4A4wMBIgACEQEDEQH/xAAcAAEAAgMBAQEAAAAAAAAAAAAABQcDBAYCCAH/xABMEAABAwICBgYGBQgIBQUAAAABAAIDBBEFIQYSMUFRYQcTInGBkRQyQlKhwSMzcrHRFUNTYoKSsvAIJKKzwsPS4RZjk6PxFzRkdIP/xAAaAQEAAwEBAQAAAAAAAAAAAAAAAQIDBAUG/8QALhEAAgIBAwIDBwQDAAAAAAAAAAECEQMEEjEhQQVRoRQiMmFxgdETUrHxI5Hh/9oADAMBAAIRAxEAPwC8UREAREQBERAEREAREQBERAEREAREQBERAEREAREQBERAEREAREQBERAEREAREQBF+ONhc5BVPpr0nuJdBh5FhcPqSLgHYRCNjvtnLhdRKSirZaMXJ0ixMd0jpaNutUzsiG4OPaPJrRm49wXC4h0ywi4p6Webg52rE3+0b28FVL2azzJI50sh2ySOL3nxOzuC9Lmlqf2o6o6X9zO4n6Yq32aOADnM9x+AC/KfprqAfpKKNw36kxB8nBcQscsId38VT2iRf2aBb2FdM1E8gTsmpibZvZrsz4uZew7wu/w3EoqhgfDIyVh2OY4OHwXypLEWmxXrDK2alkEtLK+B/wCoSGu5PZscO9axzp8mMtO1wfWaKtOj7pUZVubT1gbBUmwa4H6Ob7JPqu/VPHLgrLXQnZztVyEREICIiAIiIAiIgCIiAIiIAiIgCIiAIiIAiLjOlPSM0dJqRutPOTHGRtaLfSSD7LTlzIUN0rJSt0cX0m6ampe+jp3EQMOrM9p+ucNsbSPYacjxII2beGghLiGtH4BYoow0ADYBkpmih1W8zmV585ubs9LHjUFQhpGt3XPErK+IHIgLSrcZiieI3FxefZa0uOezYvJxuMesJW/agkHyUqD8g5xXc16mHVdbduWCSQNF3EADeVsvdLUvDaWCWU22lhY0cy51hZdpoz0dsYRLWkTyjMRj6pncD655lFifcb7+E4ClppqoEU9PLMPeDdVng51gVl/4RxDfTtHIytur2aABYCwGwDIDuC0q9mYPFaqMV2KtS8z5+xihmhFqmCSIXyftAO4hw2K5OhrpCNUPQql+tOxpMcht9Kwbj+uAfEC+4qRkYHAhwBByIIuD3jeuE0g0KbBesoS+KeIiRrARqHUNzYbRlfK9itYNLoc+WDfU+gEUNohj7K+kiqWW7be0PdcMnN8DdTK2OYIiIAiIgCIiAIiIAi8ySBou4gDiTYKAqNOcOY7UdW04cNo65uXeb2CA6FFgpKyOVodG9kjTsLXBw8ws6AIiIAiIgCobpTxLr8Se2/Zp2Njb9p9nyf5Y8FfK+Y8Sn6ypqpPfqqk+HWuAHgAB4LHO6gb6dXMwsGY7wp1QKl6aoDhz3hcSO9nirw+OQgub2hscCWuHc4ZrotF9J5aeSOGpeZ4JHBjJH26yJzsmhzvbYTYXOYJ3qFfIBtICwUUTquphhYDbrGPceDYnB5J4C4aO9wWsJO6M5xVX3Lkec15X6V+K5cLXrh2fELYWvXHs+IREPgj0RasWJROkMTZGmQXu0HPLb5Kxma3Q/L6NV12H+wHieIcA8AOAHD1fJWuqYwx5i0kpbbJqWRp/ZbK7/LarnXQnaOGaqTQREUlQiIgCLmdJNPKKi7MsuvJuiiHWSH9lvq+NlXOOaf4jV3bTtbQxH2j25iP4WffzVZTjHlm+HTZczrHFstTSDSekom61TOyPg0m7j9lozKq7GumqSUmPDaVzv+bLs79QZDxd4LkI9HYy8yTOfPITdzpHE3Pz8VJSvZEwuya1oJNhbYueWqXEUexh8CnW7NKl8uvrx/JF1kGIYjMyOpqXyySX1YWnVjY32nvDbNDG91zsuu0rMPw3AqUGSJk8zhYazWl8p32BuGMH83K2uj2jbT0kmIVHZdMzrCT7ELQXMaO8G/O4XH4FE/Fax+IVA+ia60EZ2DV2ZcBtPFxXJPJLLJ7n7sea7vyPPzfpqVYl07ef1Z6w3Ca2d4qo3x4YT2mMgiLSQcwZQCAfG/crQ6OdMJal0tJVhoq4ACXNybKw7JGjdtF+8KKUXR/RY1Qyj882aF3OzdcX8lrptQ3Pa+DnyQSVlxoiL0DAIiIAvlx7bSTtO1tRUA+Ez19Rr5p0zpvRsUrIzsfMZR3Tdu/7xcsNQrgb6Z1M0kWGWezmsa18j3eqxjdZx7gF+YbUmd/VRxvMutq9Xq9oEbSfdA3k7FyKEmro7nOKdWbDWlxDWguc42a0C5cTsACtTQ3Rz0SMufZ00ltc+6Bsjad4GZvvJPJedEtFm0o15LPnIsXDNrAfZjv8XbT3ZLpFpGNEckTpNjYpIdfVDnOcGsaXaoJIJzNjYAAnYtDRDS1taXsLWsljsSGuLmuacg5pIB25EbvFfvSBgD62kLIjaVjg+PO1yAQW35gkLjuiTRWpp6mWeeMxDqnRgO2uLnNdfuGr8VsktvzMm5rIl2LVWlXvzA4LamkDRdRbnXNyqo0kzDVl3Vv1PW1XavfY2+KpjQ6tnlrYI8+zJrPyNwGg65dw2keKuxYYaSNrnOaxrXO9ZwaAT3kbVdSpGM4bmmc9A7W0kw9o9mCYnleOo/281dapvo9j9Jx6qnGbaeERA7ruyy8nq36moZG0ve5rGtFy5xAAHMlbR4OWbuTMqxVNQyNpfI5rGgXLnODQOZJyCq7SLpiYZBTYZEaqdx1WuItHf9UXu+23cOa1KPQSsr3CXF6l0ovcU8Ti2Nud7OLQB5Z81nlzQx/F/wBIjFy4Opq+kiKR5iw+J9fINpYdSFvN8xFgO691GaRVUzKeSoxGoIY0ZU1MTExxPqxmS+vISctrRnmCuuwzBY4GCONjY2DY1gsP9yq46QKts+JQ0t7Q0zRNLc5Okd9W092RtzK4Xny5X092PqdGLEpSUV1bOdwrC3vJlMTWPfnZrQ1sbTmGN423naTcqdgwf33eA/FZpcWYNl3dwsPitSXGHey0DvzWbds+vxQyQgoY1SQxWNjA1rQATmTv5Zrmq2n9KqaaiH52QGT7DO0b+R8lLzTF5u43KydFFL1+IVVUcxE0RR959b4N/tKb2xc/JevYw8TyPFp1jvrJ19uX+De6YsRIip8PhydUOaCBuYwhrRYbifgwqQwqgZTxMhZ6rG2795PibnxXNUs3p2M1VQc46b6KPhcFzbjyefEKfxigdI0Oif1czM2O3Hix49ph+G0LNrbGOP7v6s+YXVuRIrRe2+IYZ/8AZk/uHn5LU0dx4VIcxzernjNpYzuPvN4tPFS+Exa+J0Y9xtTJ5NYwfxq+CLWZJkTdxZaKIi9c5QiIgCprp7wUtdBWtHZsYZjwubxuPjrDxCuVR+P4RHV08tPKLskYWniL7HDmDY+Chq1RKdOz5x6PJw3FYtbZ1UgH7p/3V2wxsuXNa0F3rODQCe87SqIpKCTD8WhgnyfHLq61rB7HghrxyN1czXEbDZYONJI7ccrslkUe2rdyPgvXpp4BVo13I3limnDe/gtJ9S47/LJYUobj3LKXG5XhEUlQozSTF20lNJM7a0WaOLj6o8/uUmTbM5BcNR0hx7EWxNv6DTO1pXbpCDawPPMDlc71aKtmeSe1G7oJjIwmg9Qz11WevMd7BjHZRumfbsA9p1tpuVHYk2bEX6+IVN2NzETOxE3ube7zzK0tIKuSmqZW1MZhe+R5Bewhrm3szUfsLQ0NA4WWnV4kTE8tLT2H5jP2SssuSd0uiPV0Ok0qx75PdKr+S+35Os6GsLidNUVwZ2GuMNOLCwaB23DmbgeJVsOqzuACrbo8qTT4fTsaG2LNc7czIS4/f8F0f5bf7rfivNzzySm644PLVS96XLOhdMTtOSofCagzyVNUds07y37LTZo/ngrJx3SB7KaZ2qBaJ/H3SqrwKoLKeNth6oPnmr6eElGTfyR6Xhaj7RufZP8A2+n5J5FoenngE/KB90ea12s+k/WgZ6+o6uJ7/da4+QyU70fN9BwKSpOTntmm5n2I/PVB/aXDaT15NO5oFi4tbt4ldX0i4h1OEx0jW6usYY8j7lnEebQplByjGHm/RHznjGZSypLsvV/0fvRxRdXRNefWmc6Rx43yHwC7qasjdGG6vaAsMtnO64bDK98UUcYDbMYxoy91oCzS4xJbaGjjb5lZzTlJs8hVSIjT21PUUtVGdWXrAx4HtsPvcd48eSsnQan162eW2UcEcbTzlcZHjyZF5qpKWB2JVbCLmngdrPkOx7hnZp37B4XPBXn0ewf1YzEWNRI+T9n1Iv7DGHxXZgh7yvlL+eDKb6P5nToiLtMgiIgCItetro4Wl8sjI2ja572sA7y42QHMdIehDMSja5p6upiOtDLbYRmGu4tvbuXBYTpO5kppMQb6PVNyz9STcHMdszt3HcuxxfpbwyAkCYzu4QtL79ztnxVd6d9JFNXxar8Le9l7Nllk6tzCd7S1psPGyq0mXhNxfQ7tFUWDYrX0jR1b21Ee6Nzi6w3arsj/ADsXQ0fSZHsqKeaF2+w1m/Gx+BWTizpWWL5O8RcvF0g0Dvz1u9jh8l4n6RKFuyRzuTY3FRtZbfHzOrWOpqGxtL3uDGja5xsB4qva7pOLiGUtM4lxDQ6U2F3Gw7I+ZUZpphFSGsNdUa88ptFTRnss4yP3ao5AknfkrKD7lJZorgzaUaVyV5dT0l2wbJJSCNfkBtDeW08l+aL4/iVGz0WmlgjDbusYgS659fWt2tw5JRUojY1jdwt38StJ1T19RHHDn1Tw+SXcAMiwcQdnhyV104OeTcnbOgxDSfGJWFkxpJmHa18LXA+BauErMKqS5z2xsjve7YnBredml3wVgqNcM03EccEfo5pRXQ07HGnM1M0aocGkEBmW0X2cwuuwbTekqLDX6p59mQW8neqfNYei99o6mLcyoJA5PaD8l56NtGKWoxHE6eeFkkbSHMuM2dt3qEZtydu4BYT08Jt9ma24xTJrSOIvpJwM7xPt+6q9oDeJn2G/cran6L3QG9BVvjb+gnBmi7gbhzfiq6xbRetobiWleYgSWvgvMxozNnWGs1o4kclktPKCa5O/w/VY4ZHudWjRRa8FdG/JrxfgTY+RzWwqNVye/GUZK4uzTrIteWlZudUR37gc1OdJby+eji4yF3kWj8VGMyqKV24VEd/2rtHxIUxphlieHk7Ln+IfiFKfvR+jPA8SX+Z/YkmYbK4Ehu7K5AvyzWJuijpv/dSdj9DESAftv2u8LLq0XL+rJcHLtRGVcAZHHTQAMMz2wxhthbX9dw+ywOd4K3aSnbGxsbRZrGta0cA0WH3Ktej2H0yulqtsNKHQwnc6R31r28bN1W35nirPXp6bHshb5Zz5JWwiIugzC5fTbTulwxo69xdI4XZEwAvdzzyaOZXUKjdBqdtbiOIVs4Ejm1BZFrC+oA51rX4NDAPFRJ0rLQjudGtiHSjiVcXNo2spIwbOe6zpOPtCwNuA8VF/8KvqT1lZUSzuOfaebeAvkFhwI3dVO96qm+9dAK51rZd9lVsUaP5HigIEbGjLc3PxO0rUrKYEEEXaciD9ykHvJNzmV5dzUEnIMcaN4a4kwOPZO3qydx5Kbe0OFjYgj71lrKEOaWkazSMwoPDZXQSejyG42xOO8e6eYU8kHa6HNp6lklDURRGZsbuqkMbdZ8ZBAOta+uzIc8iq2kjdTPdBJETNG4tcABbLYb8CuhxFz4yyoiNpYHa7eY9pp5EKJbXOqZJqlwsZZHOttsNgF+WzwV0yrPWERmaTWeOrhpi2acki+q03DWje5xyHMqRpqmStqJK2X1nktib7jAcgP54neoSGgNTUajSQwBvWkHKwNwOZU7jeJdQGwQC8zrAAZ6o49/8A5UN9iUamOVzi4U0GcjsnkeyOAO7LaVOYNhjaeMMbmdrncT+C19HsFFO27u1K713fIfzmpSOUG4BzG0KjJPajXHMrfldYEqPQkkOjh39ZrRuvEfgV0HQ72sVxV/Atb/3Hj/AoPo1aOtrZN3WMb+60krov6P8ADrDEKj9LUgA8dXWef7xTHllpfAi3ERFcyOV0m6PaCuzlga2T9JH9G/xIyd4gqtMa6IK6n7VFUNnYPzcvZf4H1T5hXqihpPkvDJKDuLr6Hynizp6bsVlPJTuuNV5aS3Wabgg7DmL5EqZ0sxJlTTU1dEQTDK0yAbW3IuCOGsB5hfSE0TXgtcA5p2ggEHvB2rj8Z6L8NqNY9R1LnAguhcYznxA7J7iCsngjaa7GuXUzy/H1ICGUPa1zTcOAcDxDhcH4rndI8TklkbQUfaqpjYndE0i5c47jby8lNxdF9dC3qYMRaIPZ14byMHAEGy7LQnQenw1jur1pJX/WTPze/O9uQ5ed1z4tHUrlwVlltdCS0WwKOhpYqaL1WNzPvOObnHmTcqVRF3GIREQH4dipLoi214/+Wf8AEruVD6AEsrMUj2atW7+8lHyVJ/Ca4XU0QWj+XpA4VU38SkXzgc+5Q0DNSoq2cKh5/ezW2oKszPqSdmSxxyDXaDtJNvAX8l5WHAvppZJR6rfo2eGb3d17eSEEyo/G8O6+Owye3tMdwI+RUgigki8DqxPFdzQHtu2QWGThkfNcoyN0U0sDRc630Y+1s8AM/BT9WfRqtsmyOfsv4Bw9U/H71r4s8x4hE9rS4uiI1RtJ7Y/DyV0QzO4iihbGwa88mwAZucdrj+qLrZwLBuqvJIdeZ+bnbbX3NWfDsO1XGWQh0z9p3NHuM5DjvUiq2SfhKgMHl/rlQ39SM+Vv9SnZT2T3LloBavfzhH3t/BEQzoqqS+QWo99gSdgBJ8BdYKqvjjF3vaPG58AM15p8PrMQaWUdLI5rsjK4ajADvDnWFlKQslNHakUmETVD+y6Z0rmg7SXdhgHHZfuVp9DmEmmwqnBFnSAynKx+kNxf9nVXOaK9D9nRS4jN6QYmgMgb9Uy2wH3gLbgL77q2AFZKhKV0j9REUlQiIgCIiAIiIAiIgCIiAKjsNj6nHcTi98iQc9Yh/wDmFXiqa6T9WhximrXZRTxOikdbIFu/yLfJRJWi8HUkzkcai6vE6lv6RkUg/dAPxX6tbTHHqWSsgnilDx1bmSEB2QBJbtGeZK0naR0/vn9x34KlOiZ1uZmx2s6qI29Z3Zb3ldBhFCKemYz2iAD97j5rlcMd6bWM1b9VENbMWuTy7/4V2tc+7rDY3JGVRroiKCSG0tiDqV5OWrZzTzByt5rVpwX1sJdtZSgnvdcf4lm0m7ZggH5yQF32WZn+eSz4Yy9RUP4OZGP2Wg/NW7EEsiIqkmKo9U/zvWrojgUVZizYZ9fUdTPPYe5hJadhLc7cls1Z7PisvR+62N03OKYfBWiQy2cJ6P8ADqcgx0kRcNjnt6xw5gvvY9y6ZrQBYAAcAv1FcqEREAREQBERAEREAREQBERAEREAWriOGxVDNSaNkrL31XsDhcb7HetpEBCxaI0LdlHTf9CM/eFo6X1FPhtFPUNhhaWMOoBGxoL3ZMGQ94hdQq46fINbCnHW1dWaI29+5LdX438EBVuh/wBFGZXm8kpc9xO3O9r/AH+KlHVQ5lQIrXtaAIJHEAe6Bs71rSV1UfVpwO94PzVKLHSGr5Lyao8AuWc2ufvYzu1fwJRuAyv+tqHHk0n7z+CULNiTEm+mOe97WiJga3mXZmw3rLFWSNa7UikfrPc7Mhgztbab7ANyzUGCxRZtZd3vHM+HBbyAhH1dadkLG97gf8S8irrhthYe4j/Up1EsEXFisuyWCRvNvbHkuj6Kj6TjLHxglkMMhe6xABdkAb7Dc28DwWgu2/o6sHo1W7eam3kwH5lSiGW4iIrEBERAEREAREQBERAEREAREQBERAEREAVSdL1V6TVU9G03ZD9NLbe52UTfIPNuYVn4xiLKaCSeQ2ZGxzneA2d52eK+f4NI4nyOnfNGZJXmR4LwLF2xgvua2zR9lQyUbc1CGmxz8V4EDeC9Or2SG4ew34PafmvQKzLHkRDgF6DRwX6iA8yGwPcoTEq0Qxl5ztsHEnYFLVbsrcVzNQz0isji2sj7b+/h/CPEqUQyUw2kqHgOkcwXsdQMJIB3XvtUg6l5qVpalrW7Df71E19S1ozcBfiQEJNZdr/R2d/V6xvCpv5sA+Sripx2Fmx2ueDM/jsVhf0cjeKsduMzf4SfmrRKsuJERWICIiAIiIAiIgCIiAIiIAiIgCIiAIiICveminqZKWJsET5ohKHTtjF3FrBrM7PtDWANhwCo91dSOJD2BjgbEPisQRtBtsK+slG4po/S1P19PFLzfG0nztdAfMIpKJ+zq/B5HzWRmDQew5w+zKr1reifCpNtKGfYe9n3FRk3Qjhh9UTs7pr/AHgoCovyQR6s84//AEuv30GYbKqXxsVZ8nQbTD6urqmftMI+DQsf/oqdn5RmtwMLT8dZAUzUYhPc/TuIF7Ehu7wW1g1DI5pl69zHPzdq2ueF1dmC9C9FC4OmfLU29l5a1ni1oz7iVlxboYw6ZxcwS05P6KSw8GuBAQFJV8IYO3PM925ofbztsCg3xN2uz73XV7t6CKO9zU1R5a0ef9hTmGdEOFwm5hMp/wCbI5w8sh8EB854fSSTv6umifK87mNJtzPAcyvpLok0SfhtFqTW66V5kkANw24Aa2/EAC/O66zD8NhgbqwxMibwYwNHw2raQBERAEREAREQBERAEREAREQBERAEREAREQBERAEREAREQBERAEREAREQBERAEREAREQBERAEREAREQBERAEREB//2Q==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sz="1800"/>
          </a:p>
        </p:txBody>
      </p:sp>
      <p:sp>
        <p:nvSpPr>
          <p:cNvPr id="18436" name="AutoShape 11" descr="data:image/jpeg;base64,/9j/4AAQSkZJRgABAQAAAQABAAD/2wCEAAkGBxQSEhUUExQSFhUXGBYYGBgVFxUXFRYWFBUWGhYVHBUYHCggGR8lGxcUITEiJSkrLi4uFx8zODUsNygtLiwBCgoKDg0OGxAQGywmHyYsLC8sLSwsLCwsLDQsLCwsLCwsLCwsLCwsLCwsLCwsLCwsLCwsLCwsLCwsLCwsLCwsLP/AABEIALsBDQMBEQACEQEDEQH/xAAcAAEAAgIDAQAAAAAAAAAAAAAABQYEBwECAwj/xABPEAABAwICBAYNCgIIBgMAAAABAAIDBBESIQUGMUEHEyJRYdEVFlNUcYGRk6Gjs8PSFDI0QkRSc4OSsWLBCBcjM3KC4fAkQ5SiwtMlsvH/xAAbAQEAAgMBAQAAAAAAAAAAAAAABAUBAgMGB//EADURAAICAQIDBQYFBQADAAAAAAABAgMRBBIFITETQVFSYSJxgZGh0RQyscHwFSNCkuEGgvH/2gAMAwEAAhEDEQA/ANpaA0LTmmgJp4CTDFc8Uy5OBtzeyAz+wdN3vT+aj6kA7B03e9P5qPqQDsHTd70/mo+pAOwdN3vT+aj6kA7B03e9P5qPqQDsHTd70/mo+pAOwlN3vT+aj6kA7B03e9P5qPqQDsHTd70/mo+pAOwdN3vT+aj6kBx2Epu96fzUfUgOewdN3vT+aj6kA7B03e9P5qPqQDsHTd70/mo+pAOwdN3vT+aj6kA7B03e9P5qPqQDsHTd70/mo+pAOwdN3vT+aj6kA7B03e9P5qPqQDsHTd70/mo+pAOwdN3vT+aj6kA7B03e9P5qPqQDsHTd70/mo+pAOwdN3vT+aj6kA7B03e9P5qPqQDsHTd70/mo+pAOwdN3vT+aj6kA7B03e9P5qPqQDsHTd70/mo+pAOwdN3vT+aj6kA7B03e9P5qPqQDsHTd70/mo+pAUThP0VCz5Phhhbfjb4Y2C/93bYEBe9XvotP+DF7NqAkEAQBAdJn4WkncCfILrDMpZNX6A0HR1NO2oq3uM0xfIcVQ9nJe9xYMOIWGGyira+cn9S8sldXLZXBNJL/HPPHM95tWtGjY4/9S/41h7PN9TpGzUPrBf6mDNoCgGxx/6h/wAa0bj5vqSI9q+sF/qYM2hqMbHHz7/iWjkvN9STGtvrBfIw5tG0w2F3nn/EtHP1O8aIvrFfIwpqOEbC7zr/AIlo7H5iTHS1PrFfIkdRZjHpKnbG54a8SB4xucHANBFwSVI0k3KTyyo47p666IuMUuZvBWB5QIAgCAIAgCAIAgCAIAgCAIAgCAIAgCAIAgKBwq/Z/wA33SAt+r30Wn/Bi9m1ASCAIAgIPXiq4rR9U4ZHiXgeF7S0ekhaWPEWSdHDffCPqjXmrGrcNXWyxzsxx00EEQFyOU1gxHLpxLhp4Jp5LTiWonXtUHjOX828fQuP9W2ju9x+p3Wu/Zw8Cr/GX+d/Mf1baO73H6ndadnDwH4zUed/Mf1baO73H6ndadnHwMfi7/O/mcf1a6O73H6ndadnHwH4u/zsf1a6O73H6ndabI+Bj8Vf52ZuiNSqKlkEsMIa8ZA3JtfbtWyil0NJ3WTWJSbLEsnMIAgCAIAgCAIDzdO0ODSRiOwb/ItHZFS255myhJrdjkei3NQgCAIDi6A5QBAeE9ZGz5z2jwkX8i5Tvrh+aSXxOkKbJ/lTZ0pNIRykhjsVttgbZ9K1q1NVrag84NrKLK0nNYMpdzidXyAWubXNh0nm9Cw5JYyZUW+h2CyYKBwq/Z/zfdIC36vfRaf8GL2bUBIIAgCAqHCZN/w0UXdqmCPxB2N3oZ6Vw1DxDBZ8Jjm9y8qbI/gnjxNq5+61D7HoH/6mnXsZHFpf31HyxSL+u5WHhU1bIxd72MHO5waPSUB56P0lDOCYZY5Q04SY3NeA617EtORQGS94AubADM33BARtBrFSzyGOGpp5Hi92RyMc4W25A3QEogCAIAgCAIAgCAgdLaYOIRQ5vJsTuB5h0qq1etlv7Gn83iWOm0a29rb+UkdHaPEQ3uefnOO0nqUzT6dVLxk+r/ncRb73a/BdyM1STgEAQBAQ01c8VbYrjARe1hzHf4lXT1Fi1cal0x9ydCiD0zs7yYCsSCcoCsa4FoLBYYjck2zsAAM/97FR8XcVtWOfUt+FqT3PPIy9U6fDEX73H0Ny/e6kcKq21OXi/wBDjxKzdao+C/UnFaFcYOmo7wvttaMTTzFuY/ZRdZHdTLHVc18CRpZYtXg+T+J20VWcbE1+87fCNq20t3bVKZjU1dlY4lM4Vfs/5vulIOBb9XvotP8AgxezagJBAEAQGvOE6swzU7e5x1E/jazCz0lRNU+iL7gtW7e/HC+bJjgvpeL0dD/GC/8AUV3qWIJFXrp79TZL1ZYtJUYmifE4vaHggljix4vvDm5groRTRXCdqV2NMVVFJNJC52B4mcZDG4glrg47jYoD24NNZhHXxtvyKlvFPF8uMYC6J/kxN/SgM/XvWiq0jUvotHxOmhhylc0kMleNoLhta0i1t5udgCAq2qeqekjpOne6nlhEbw5zyLNAAN8+kZeNAfSIQHKAIAgCAIAgIrWCv4qPL5zsh0c5UHX6jsa+XV9CZoqO1s59F1IzVOjuXSndk3w/WP8AvpUHhVGW7X8P3JnE7cJVL4/sWZzrC5ysrttJZZTpZ5Iguyz5pOLgsANryL5c4Cq/xll9uyjku9ssvwkKa993XuR4aS0xLCeLu1zwfnYci0gWyvkdq5anW20Ps8pvxx3HTT6Ou5b+i8PUldGVZMIkmc0XzvsAF8lO01zdKstePoQ76krnCpHr2Uh7rH+pvWt/xmn88fmjT8Ld5H8mQc9Ww1rXh7cIA5Vxh2Hequy6t62M1JYx17u8sYVT/CSjh5z0JwaUh7rH+pvWrT8Zp/PH5orvwt3kfyZ7wzteLtcHDZcG49C7QsjNZi8o5ThKDxJYKZrDPjndzNs0eIZ+m681xCzfqHjouX8+J6HQ17KVnv5/z4GbV1s8LGBrcDALAkAknffm3qTdqNRp4RUViP8AOpFqpounJyeZfzoS+g9JGZhJtiabG2zPYVY6HVO+Dz1XUg6zTdjPC6MytJutDIf4HfsV31LSpk34M40LNsV6ohNT5cpG9Id5cj+wVZwefKUPiWPFYc4yIXhV+z/m+6V0VJb9XvotP+DF7NqAkEBD6w6xw0bA6UkudkyNgxSyHma2+fh2LWc1FZZ30+msvltgvj3HvoHTMdXC2aInC64s4Wc0g2LSNxBSMlJZRrdVKqbhLqjVvCbU4quosfmwQwDwyvL3eOyhah5swel4Qtmk3espfJG1NA03FU0LPuxsHkaFOXI8s3ltmesmCt8IuhvlmjqmG13Fhcz/ABx8tvpbbxoD5Hgq3sILXOaQbggkEEbwdyA+tODnQcNJQwthscTQ9z8rvLhe90BZ7IDlAEAQBAEAQBAUzWmfFORuYAPGcz+4XmuKWbr8eC/6X/Dq8U58SzaHp+LhY3oufCcz+6vdJV2dMY+hT6mztLZSIvWytwtEYObsz/hG7xn9lA4re4xVce/r7ibw2lSk7H3dD21WpcMWPe83/wAo2fz8q6cLpUKd3eznxG1yt29yIDSsnHVBw73Bo8WSqNXLt9S9vikWmmj2VCz4ZLg+ia6Piz82wGWWzwL0kqISr7OXQoI3SjZ2i6mH2uwfdd+pyi/0vT+D+bJP9Rv8V8kQ82jIxVtiAOAi5FzfYd/iVdPSVLVqpL2cfcnQ1Nj0rs7yXGrsH3XfqcrH+mafwfzZB/qN/ivkjKZAynjdhuGi7szfd0rvGENNW9vRczhKc77Fnq+RUtCQmWdt88y4+LP97Lz+ih2uoWfey81k+yoePcic1td/ZNHO4egFWnFpJVJepW8MX91v0PDU+M2kduJaPJc/zC5cHi0pv3HXisucV7yQ1lmwwO/iIb5Tf9gVL4lZsofryI2ghuuXpzI3U9mch3ckfuVC4PHnKXuJXFJflXvIfhV+z/m+6V4VBb9XvotP+DF7NqAi9e9YzQQCRrQ573iNpcbRtc4E4nnmABWlk9qyStHp1fZsbway0XrBH8oY93G1Esrgx9TIC2Nt72jiaRkMuhQ8vOWegjXDa6oNLCzhdX72WjgyquKqqykOzFx0fgd84D0Ltp5dYlfxirnC1LqufwKlpR/ymvI7rX2HSyEhg9AXD893xLOf9jhv/pj/AGN6MFhZWB5I6mduLDibiP1bjF5NqArmvutrNHQF2T538mGIfOkechl90bSeiyA+VtYdFS0s74p24ZBZxAFhaRocLDms70ID6K4C9Oio0a2IuvJTkxkb8N7sPkNvEgL1TaVhklkhZIx0sWHjGA3czGLtv4QgMxAEAQBAEAQBAUrTUN6tw+85nkIaF5nWQb1bi+9r9Eeh0ksaVPwT/cujV6Y88UrWcn5Q6/M23kH87rzHE2/xDz4I9Dw9JUL4ko3SQNOGRnlBnKP3ABmfDuCnrVxen2V9Uufp/O4hPTNXuVnRvl6/zvIjQOHjg55ADQXZ842eHaq7Q7e3UpPCXMn63d2LjFc3yLpTvxNBsRfOx2r01ct0U8YPPSioyaTyeq3NSBqIHfLWOwnDhGdsth3qqsrm9dGWOWOvzLGE4rRyjnnknQrUriG1qqMMOHe8geIZlVvFLNtO1d7J/Dq91ufAw9Uaf57/AANHizP8lH4RX+afwO/FLOcYfExtPTmeYRx54chbYSdp/wB8y4a+b1Fyrr54/jO+igqKt8+WSx6MohDGGDwk85O1XOmoVNagio1Fztm5Mr2tlVie2MfVFz/iP+n7qn4rdumq13fqy14ZVtg5vvJvQVFxUQB+c7lHwnd5LKz0FHZUpPq+bK7W3dra2ui5FS4Vfs/5vulNIpb9XvotP+DF7NqAyqukZK0ska17Tta4Ag+IoZTa6FU4RNEtGjZOKY1vElszQ0AAcU4E7P4cS5XLMGTeHWbNTFvvePma+7LinrqarB5LmYXnocP9W+RQ6p7Z58Uej12m7TTOHemcagRGXSFLf6rHzO8L3E/zC203Oxs48aezSxgu9r6I3kp55Q+SdbNG1w0jMXsqOOMry1wDiSC44C143WtaxyQG2uC/g9mEgrtIufJNYcW2RxeWDcTff0IDpw6ajS1WCspmY3xtwSsaOU5l7tcOfDc5cx6EBqzUZulIpy2gE0cjxhdyOTb+IPBGWZG9AfRWoOqgoITjcZKiUl80hNy5xz2oC0oAgCAIAgCAICu6xwYZIptwcA7xG4P7qn4jXtshd3JrPzLTQWZhOr0eCwhXBVkfpLQ8c5BdiBGV222c2YUPU6Ku95llP0JWn1c6VhdPU7w6KjbGYwOS4WPOem62ho6o1utLk+prLVWSsU2+a6GPR6vxRuxcpxGzFawPPYBcaeG01y3c2/U626+2cdvT3EqArAhHKA4sgOUBjVdCyUWe2/NzjwFcbtPXcsTWTrVdOp5g8GLHoYNaWtlla035ILd/SW39Kjx0KjHbGckvDl9sneWscnulFN+PP7mRQ6OjiHIba+0nMnxrtRpa6V7C+PecbtRZb+djSVaIWFx8Q5zuCzqdRGmG5/8A0UUytmoohNB6KL3cdKNpuAd55z0Kr0WjlOfbW+9FjrNVGEexr+JZldlQUDhV+z/m+6QFv1e+i0/4MXs2oCQQHjW04kjex2x7XNPgcCD+6GYvDTPnWvhJpnRO+fBI6M+GNxaqifsywfQdO+1qUvFF04IKfFWTv3RxMjHoUvSLk2ef/wDIbM2Rh4I24ph506lo5ggOyAIDqGAbAEB2QBAEAQBAEAQBAeNVTiRpY7YRb/Vc7a42QcJdGb1zcJKS7jmmYWtAJuQACee29ZrTjFJvLMTacm0eq3NQgCAIAgCAIAgCA4cgMBujQ52OU43DYPqN8A3+EqItKpT32PL7vBfAkPUOMdlfJd/i/iSClkcICgcKv2f833SAt+r30Wn/AAYvZtQEggOCgNHa903EaRqG/VlDJh/nGF3/AHNKrNXHEsnt/wDx+ztKNr7i1cCdP/w88p/5kzvI0AKZp44gjznGbO01cvTkbIXcqwgCAIAgCAIAgCAIAgCAIAgCAIAgCAIAgCA8xMC4tBFxtF8xfnCA9EAQHBQHnHO1xcA4EtNnAG9ja9igPVAEBQOFX7P+b7pAW/V76LT/AIMXs2oCQQBAa64WdWp6jiZqaMyPYHsc0Fodhdm057bEHyqNqKnNLBc8H4jHSTlv6NFg4PNEPpKGKKQYX5ucMsi49C7wjtWCrvs7S2U/FllWxyCAIDi6AXQHKAICB1tgrHxNFC9rJMYLi7DbBhdccpp34fIpWklTGbdyysfU76eVSk3asoqvY3T3fMPq/wD1Kw7bh3kf1+5N7XReV/X7jsbp7vmH1f8A6k7bh3kf1+47XReV/X7jsbp7vmH1f/qTtuHeR/X7jtdF5X9fuXrQrJWwRidwdKGjGRaxdvOQA9CqbnB2Nw6dxXWOLm3Dp3GcuZoEAQBAeU07Wi7jYf73b1pZZCuO6bwvUyk3yRG1OkycmZdJ2+IdfkXndbx9L2dOsvxfT4Lr8yTDTP8AyM6hqMbAd+w9BG1Xmk1EdRUrI95HnFxeGZKkmpgadqXxwSPjALmi4xEADnOfMNy2ik3hg1bR6alZJxzXkvO0k3Dtm3nGSsHVGUcGMmzNA6bjqmYm5OHzmHa0/wAx09KgTrcHhmSUutAVfWzWgQ3iiN5TtO6MfF0LvVS5830BS9D6Vljma6I3e42wuItJf6pJI8N7qTZXHbzBtthVeDsgKBwq/Z/zfdIC36vfRaf8GL2bUBIIAgCAIAgCAr+t+tkOj4w6TE+R5wxQszkldzNHNmLnpQGseEbWDTFLSx1MszaYyyBjaeFrXcWMJd/aTOBu7LYMkBCcGvClXGsigqHmojme1hxAcYwuyDmuAG/aDfLmQH0SgCAgNb5axsTTQta6THyg7DbBhdc8ogfOwqVpI0Ob7Z4WCRplU5f3XhFU+W6f7jF6n41Ydnw3zP6/Ym7NB5v1+w+W6f7jF6n407Phvmf1+w2aDzfr9h8t0/3GL1Pxp2fDfM/r9hs0Hm/X7F80K+UwRmoAExaMYFrB2/Zl5FU3KCm9nTPIrbFFTezp3GcuZoEB0lkDRckADaSsNpLLCWSLqdLbmDftI3dA61S6vjNcE4083493/SVXpZP83IjXyFxu4knZcrzd99uoebHn9PkToVRiuRxiUfYbYMzRNQRJhzOIbBnbmceYbr9IXoOBWzjKVf8Ai+fuf/f2IeqisZ7ydC9OQSP1g0Syrp5KeTFgkbY4TY9CA0HW0s2i5/ktVm2145G5tc0/WG+17ixFwRzWKlUXbfZZq0TejNLvgkEkTrEbfuuHMRvGxTJ1Ka5milguumdf2cQ3iLiV45Vx/dc/Q483l6FEhpZbufQ2czX1TWBoL3uy2kk3Nz6SVMe2C9DXOTtqfq1LpeYSSYmUcZIuDZz3WIwtPODa7t2wZqtttc36HRLBvtosuRk5QFA4Vfs/5vukBb9XvotP+DF7NqAkEAQBAEAQHDjYXKA0xwfz9ltN1NdIcUVMMNO05tbiJawgeAPd4XIDa+ntCQVkLoKiMPjdu2EEbHAjMEc4QFc1V4MqCgl46Jj3yD5rpXBxZe4OEAADI2vtQF0QBALIAgCAIAgOCUBFVOmWj5nK6dg6yqzUcTqr5Q9p/T5kqvSzn15ETNUufm4k/tnzDcvP6jU23v23y8O4n10Rh0R54lF2HXaY2kdJRQMxzSNY3Zd28ncBtPiXSvTzsltgss0nKMObKbNrfU1z3QaLge51uVI7CMIvbEAThA6XG/MFd6bgsU913P0X7kGzV90S26iaiTUk7qqpqXSzva5rmtzjs4sOZcLkgt3WGflvIQjBbYrCIbk31L6FsYOUBC61auQ18BilA34HgDFG61sTb70BouXRc9FNJTTlruLtZzTdpDhfLeNux2fiVjpHJx59DjbhM78aphy3GbqrqjLpOc8acFLERiseU++xrbZgne4gWGzPZWapz3YfQ714wb3oqRkUbY42tYxgDWtaAA0DYAFFOh7oAgKBwq/Z/wA33SAt+r30Wn/Bi9m1ASCAIAgCAICt8I+k/k2jKuUGxETmtP8AFJyG+lwQFG/o4UeGiqJbfPnDfCI42/ze7yIDbqAIAgCAIAgCAIAgOr+hAau1Y0zJLxsVS1sdTDI5sjG3AAJu1zWnPDY2F9tl5viOm2W7l0f8/wCltpLN8MPqiYqKpsbS97msaNrnEBo8ZyUGNUpPEVlkqTUVllN0hry+V5h0fBJPL94MLmj+INbmR0usFa6fhOfatfwINusXSBLaB4LpZnibSk7pDcERMeS21tjnWFs9zObarmuqFaxBYIEpyk8tmzdH6OigYI4WMjY3INaAAuhoZSAIDgoCla+67NpAYYiHTuGdiP7IEZEj728DmzUrT6Z2PL6HG21Q5LqabqKsm73uJJzLibkk7yVavbXHnyRETcmYUekjcYmlrHXwE5A4TY57DY5G2xQq9YpTw1yJEqWo5JvQmnZKWUSxGx3i/Je3bhcBtH7KXZUrI4Zwjbg3pq1rBFWxCSI57HsJGJjuYj9jvVNZXKuWGToTUllEwuZsEBQOFX7P+b7pAW/V76LT/gxezagJBAEAQBAEBrP+kDWYNF4L/wB7NG3whuJ/7sagM3gNpcGiIT990r/DeQgehqAv6AIAgCAIAgCAIAgCA1dwm6NmpqmOvo43SOkHEzRsY95fkOLeQwX3Bt9uTelcb6I3R2yOtVsq5ZRg6M4N6utLZdJzFreSRDGcwN7SLYYz4MR6VmqiupYgvuYstlN5kzZmg9BQUcYjp4mxtG2w5TjzudtcekrqcyTQBAEAQENrdWSw0kskHF42NJvI7C0AbXXORIGwEgdK3r27lu6Gs92PZ6nzpPUF13vcXE5lziSSTvJOZV5uhCPoVuJSl6k5qNqbJpSTG/EylYeU7Y6Q/cYbWJ5zuvzqo1Godr9CfVUoL1Ny6f1MpqqlbSlgYyMDiiwAOiIFgW/zB2qOdTQemdFzUExp6kZjNjxfA9v3mk7RnnzbCp+m1W32Z9CLfRn2okpqhpGeGqi+TuaHvcGWe7DG8H6rj5SN/NzKZqlB1vd8CPTuU1g+iW33qkLI7ICgcKv2f833SAt+r30Wn/Bi9m1ASCAIAgCAIDS39JSqtDSRfefI/wDS1o/80BsLgxgwaKohzwMd5zl/+SAs6AIAgCAIAgCAIAgCA4sgACAXQHmaluIMxNxG5DbjEbbcljJnDxnHI9VkwEAQEdrBoaOsgfBKDgeNxsQRscD0IDTmjeCeodWGGZ1qWMh3Gty41p2MaNztoN9nTdbOcmtrfIxtWcm69H0McEbYomhjGCzWtFgAtTJkoCD1t1Yh0hAYpRY7WPHzo3WIDhz7dhyKA1VqpwXyvqXNrgWwwmzcLrcedowkG4aMjfbcW6Vu5ykkm+hhRinlG72BaGTsgKBwq/Z/zfdIC36vfRaf8GL2bUBIIAgCAIAgPn7+klUXq6WP7sLneckI/wDAIDeWgaYRU0EY2Mijb+lgCAz0AQBAEAQBAEAQBAEAQEJrXpsU0Li18IlsC1kjgC4YgDZtwTlfZzLnZJxi2iTpKo3Xxrn0b7jWekdaKqcWfKQOZnIB8Njf0qsnqJy7z19HC9LS8qOX68/+Hlq1XcVWRSuJPKs4km9ngtuTvte/iSmeJps24hQp6WcIruyvhzN1gq3PCi6A5QBAEBwXBALoDWmu3CI+GqFJSYC9p/tpHgkMNr4GtNgTYg4rm2y3NhvByus7ODkUqoqHvdie9znXvic4kgnmO7xLnlnnp9pN7m3n3l/4NNOSPc6nkcXANL2Fxu4WIBZ0jMnost4vJa6C2b9iXcbCWxYlA4Vfs/5vukBb9XvotP8AgxezagJBAEAQBAEB878M7OO07BFtu2mjt0vld8SA+h2hAcoAgCAIAgCAIAgCAIAgNTcPNBZlLVNBxse6MkczhjaT4Cwj/OsNZWDaEnCSlHqivMaHAEG98/KqJ8ng+gQsUoqS6MGJYyb7i9Ta/u4tojh5dgHF55N7ZkNbtz6Qp71ySwkebhwLMvbny9F/P3Ik631TpGOdJZrXNJawBocAcwdpOS5LVzclnoTHwjTxrkorLw8ZZtSN1wDzi/lVqeS6HZAYulK9lPFJNIbMjaXOPMGi+xAaN7b6utY10xY0Nkc+PAMJbzcq+drkDZsWrZTcTve6MIPpzLLoPX+eKzZxxzOfISDbnfY7cM7eFYUjnRxGyPKxZXj0Zr3Wiq/+RmqGg8XJIXg2tdrgPIdvkWXhos+0r1EMRZmwVDX2wkOvsA2nxbVphkF0tPmjZPBpoCVj3VErSwFhaxrhZxuRd1to2EZjet4rBM01Lh7TNhrYmFA4Vfs/5vukBb9XvotP+DF7NqAkEAQBAEAQHz3pP/itbWt2tZPGB0cRGHH/AL2lAfQYQHKAIAgCAIAgCAIAgCAhNZNO/JQ08WX4rgZhrQRbInM+jcuF16qWWibo9G9TJpPGChaw6akrYzDM2MxlwOEDPkm4zvfaoEtZY+nIvKuE6eHOWW/Xp8iHZThoAaAAMgBsA6FFbbeWWkUopRjyS7jtxawZyOLQZHFoNxtjVeqMlLESbkNwk9LcupXdEt1aZ4vW1qu+UV0ySy7EUo3C1o2tqaRsdG0vBfeZoc1rnMaCQBiIvyrG175IDTNFpYM/s5WGNzOSRY5W3FpzBWjiVd+hk5OUXnJMseCAQbjnWpXupxeGHtBFjYg7jsWAotPKJTVDSENDLxnyaJ23l2HGsuPqOOwdGW1bqRPq1k1ynz/U21oLWKCqvxT+UBcscC1w2c+R8IuFvksK7o2dGS90OpQeFX7P+b7pAW/V76LT/gxezagJBAEAQBAcEoDQHBPGarWCrqDm1pqZL7rySYWj9LneRAfQCAIAgCAIAgCAIAgCAIDSWvIkg02S8udHUMbgBJIaAwNIAJy5bHHd89RtXDdX7iw4bd2d6XjyMrAqc9RuOOLQbhxawNxh6Xq+IjMmAvsQLDLbs9Ntl9q61VdpLbk4anU9jW54yYtLo3S9UGuhpOLY4/PkLWZdIeQ63SGlWMNFBdeZR28Xun+VJfU3fo6ibEwNY1rd5DdmKwufQpUYqKwitssnY903lmWtjQICG1h1Ypq1uGoia82s19rSNv8AdeMwgNI616n/ACCQimqhKbi8ZFpWg/eI5B57ZGx2LDwRdRdp4+zY/wCfAi2aWLDhmYWHnGYstcEVUwsW6qWUSLJQ4XBBB5lqcXDHU7B2w7xv3oYwbK4OdN1M7nskOONgvjd84ONg1lxtyuc77OkLeLLHTTnLkzjhV+z/AJvulsSi36vfRaf8GL2bUBIIAgOHOABJIAGZJ2Ac6AxKHSkE+LiZopMJs7i3tdhPMcJyQGJrZpUUtHUTn/lxPcOl2E4R43WCA17/AEedBGKjkqXizqh9m32mOO4B8bi/yBAbZQBAEAQBAEAQBAEAQBAal4eKTAKWrbcOY8xk7rEY2kndYtI/zrEoqSwzaE3CSkis0+la6qF6Sikc02wvwucM9hxZM9NlChoI/wCTLWfFp89qOtVS1tFV0za2QWmxHC0gtG1oBsAL4i3ZdbXaeCre1czlptZbK+O+XLJauLVUeg3GRo+bipGP+64E+DePJddKpbZpnHUQ7SuUfQ2cw3V6eTOyAIAUBqnhl1nmifDSQvdGJBikex1nFriWhl9w2m9xsCMxJ4TZT2NAFgAAuR5xwbeX1MnRejo6ieGKVuJjnhpGYNnZGxGYNjtCzF8yTpMwtWO8z9YOCeopgZKGUzNA/u3WEu3O31X+g+FdMFzKKl1IHQNLU1EskHEuE0Tcb2HkuDQQM2utnnkFq4kaelS5xN36m6H+S0rGOFnu5b/8bt3iAA8S2R3qhtjgrvCr9n/N90h0Lfq99Fp/wYvZtQEggCA1xw60tVJo8CmDy0PBnay+Ix4XbhmWh1rjwIDQmoeljS19NKJDG0Ss4wi+cRcOMaWjN123y57IDeekqWo0+5jHRy02jGPD3cYCyeqLdlmfVZY3ufDt2AbIo6VkTGRxtDWMaGta0WDWtFgB4kB7oAgCAIAgCAIAgCAIAgOkkTXWxAGxuLgGxG/PegOwFkBrLh30eXUkU7RyoZbF28MkFv8A7iNMZC5FaqddKWNjXYnPJAJawZtyzuXED0qojpLJN9xfviFSXqZeqWmJK6pjY2lmFO4kOmAcQ0BjiCXWwgEgDbvXeOgX+TIs+KS/xj8zcsUeEAbbADPbkFYJYKtvLyd0MBAEBqrhm1RnqDHVU7XSFjcD42C78OK4eAPnWuQQgNfaHnlndxQgmdIMiGMc7PpH1fHktNpBnpefsm2NT9RnQyNmqC0ubYsY0k4Xfecd5G4DLesqODpTp9jyy/LYlHUMF72F+ff5UB2QFA4Vfs/5vukBb9XvotP+DF7NqAkEAQHFkB4NoowbiOMHnDW38tkB72QHKAIAgCAIAgCAIAgCAIAgCAICO09oiOrgfTy4uLfhxYTY8lzXCx3ZtCAjdB6jUNIcUVOzFuc+8jx4HPJI8SAsTWgbBZAcoAgCAIBZAdQ0DcEB2QBAEAQFA4Vfs/5vukBVtF64VjYYmibIMYByItgaAPqoDK7c63u3q4vgQDtzre7eri+BAO3Ot7t6uL4EA7c63u3q4vgQDtzre7eri+BAO3Ot7t6uL4EA7c63u3q4vgQDtzre7eri+BAO3Ot7t6uL4EA7c63u3q4vgQDtzre7eri+BAO3Ot7t6uL4EA7c63u3q4vgQDtzre7eri+BAO3Ot7t6uL4EA7c63u3q4vgQDtzre7eri+BAO3Ot7t6uL4EA7c63u3q4vgQDtzre7eri+BAO3Ot7t6uL4EA7c63u3q4vgQDtzre7eri+BAO3Ot7t6uL4EA7c63u3q4vgQDtzre7eri+BAO3Ot7t6uL4EA7c63u3q4vgQDtzre7eri+BAO3Ot7t6uL4EA7c63u3q4vgQHHbnW929XF8CArOues1VLxWOW9sduRGNuC+xvQEB//9k=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sz="1800"/>
          </a:p>
        </p:txBody>
      </p:sp>
      <p:sp>
        <p:nvSpPr>
          <p:cNvPr id="8" name="Rectángulo 7"/>
          <p:cNvSpPr/>
          <p:nvPr/>
        </p:nvSpPr>
        <p:spPr>
          <a:xfrm>
            <a:off x="1134781" y="548680"/>
            <a:ext cx="7127875" cy="544764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s-ES" sz="2800" b="1" dirty="0">
                <a:solidFill>
                  <a:srgbClr val="FFC000"/>
                </a:solidFill>
                <a:latin typeface="+mn-lt"/>
                <a:cs typeface="+mn-cs"/>
              </a:rPr>
              <a:t>ESTRUCTURACIÓN DO CONTIDO: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3200" dirty="0">
              <a:latin typeface="+mn-lt"/>
              <a:cs typeface="+mn-cs"/>
            </a:endParaRPr>
          </a:p>
          <a:p>
            <a:pPr marL="2571750" lvl="5" indent="-285750">
              <a:lnSpc>
                <a:spcPct val="150000"/>
              </a:lnSpc>
              <a:buFont typeface="Wingdings" charset="2"/>
              <a:buChar char="ü"/>
              <a:defRPr/>
            </a:pPr>
            <a:r>
              <a:rPr lang="es-ES" sz="3200" dirty="0">
                <a:solidFill>
                  <a:srgbClr val="006699"/>
                </a:solidFill>
                <a:latin typeface="+mn-lt"/>
                <a:cs typeface="+mn-cs"/>
              </a:rPr>
              <a:t>Que é?</a:t>
            </a:r>
          </a:p>
          <a:p>
            <a:pPr marL="2571750" lvl="5" indent="-285750">
              <a:lnSpc>
                <a:spcPct val="150000"/>
              </a:lnSpc>
              <a:buFont typeface="Wingdings" charset="2"/>
              <a:buChar char="ü"/>
              <a:defRPr/>
            </a:pPr>
            <a:r>
              <a:rPr lang="es-ES" sz="3200" dirty="0">
                <a:solidFill>
                  <a:srgbClr val="006699"/>
                </a:solidFill>
                <a:latin typeface="+mn-lt"/>
                <a:cs typeface="+mn-cs"/>
              </a:rPr>
              <a:t>Características.</a:t>
            </a:r>
          </a:p>
          <a:p>
            <a:pPr marL="2571750" lvl="5" indent="-285750">
              <a:lnSpc>
                <a:spcPct val="150000"/>
              </a:lnSpc>
              <a:buFont typeface="Wingdings" charset="2"/>
              <a:buChar char="ü"/>
              <a:defRPr/>
            </a:pPr>
            <a:r>
              <a:rPr lang="es-ES" sz="3200" dirty="0">
                <a:solidFill>
                  <a:srgbClr val="006699"/>
                </a:solidFill>
                <a:latin typeface="+mn-lt"/>
                <a:cs typeface="+mn-cs"/>
              </a:rPr>
              <a:t>Detección na aula.</a:t>
            </a:r>
          </a:p>
          <a:p>
            <a:pPr marL="2571750" lvl="5" indent="-285750">
              <a:lnSpc>
                <a:spcPct val="150000"/>
              </a:lnSpc>
              <a:buFont typeface="Wingdings" charset="2"/>
              <a:buChar char="ü"/>
              <a:defRPr/>
            </a:pPr>
            <a:r>
              <a:rPr lang="es-ES" sz="3200" dirty="0" err="1">
                <a:solidFill>
                  <a:srgbClr val="006699"/>
                </a:solidFill>
                <a:latin typeface="+mn-lt"/>
                <a:cs typeface="+mn-cs"/>
              </a:rPr>
              <a:t>Adaptacións</a:t>
            </a:r>
            <a:r>
              <a:rPr lang="es-ES" sz="3200" dirty="0">
                <a:solidFill>
                  <a:srgbClr val="006699"/>
                </a:solidFill>
                <a:latin typeface="+mn-lt"/>
                <a:cs typeface="+mn-cs"/>
              </a:rPr>
              <a:t>.</a:t>
            </a:r>
          </a:p>
          <a:p>
            <a:pPr marL="2571750" lvl="5" indent="-285750">
              <a:lnSpc>
                <a:spcPct val="150000"/>
              </a:lnSpc>
              <a:buFont typeface="Wingdings" charset="2"/>
              <a:buChar char="ü"/>
              <a:defRPr/>
            </a:pPr>
            <a:r>
              <a:rPr lang="es-ES" sz="3200" dirty="0">
                <a:solidFill>
                  <a:srgbClr val="006699"/>
                </a:solidFill>
                <a:latin typeface="+mn-lt"/>
                <a:cs typeface="+mn-cs"/>
              </a:rPr>
              <a:t>Recursos na aula.</a:t>
            </a:r>
          </a:p>
          <a:p>
            <a:pPr marL="2571750" lvl="5" indent="-285750">
              <a:lnSpc>
                <a:spcPct val="150000"/>
              </a:lnSpc>
              <a:buFont typeface="Wingdings" charset="2"/>
              <a:buChar char="ü"/>
              <a:defRPr/>
            </a:pPr>
            <a:r>
              <a:rPr lang="es-ES" sz="3200" dirty="0">
                <a:solidFill>
                  <a:srgbClr val="006699"/>
                </a:solidFill>
                <a:latin typeface="+mn-lt"/>
                <a:cs typeface="+mn-cs"/>
              </a:rPr>
              <a:t>Modelos.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463675" y="333375"/>
            <a:ext cx="6858000" cy="92233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DETECCIÓN NA AULA </a:t>
            </a:r>
            <a:endParaRPr lang="es-ES_tradnl" sz="5400" dirty="0">
              <a:latin typeface="+mn-lt"/>
              <a:cs typeface="+mn-cs"/>
            </a:endParaRPr>
          </a:p>
        </p:txBody>
      </p:sp>
      <p:sp>
        <p:nvSpPr>
          <p:cNvPr id="9" name="4 Rectángulo redondeado"/>
          <p:cNvSpPr/>
          <p:nvPr/>
        </p:nvSpPr>
        <p:spPr>
          <a:xfrm>
            <a:off x="1121310" y="1312174"/>
            <a:ext cx="720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Rectángulo 4"/>
          <p:cNvSpPr/>
          <p:nvPr/>
        </p:nvSpPr>
        <p:spPr>
          <a:xfrm>
            <a:off x="1258888" y="2133600"/>
            <a:ext cx="7062787" cy="42465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i="1" dirty="0" err="1">
                <a:latin typeface="+mn-lt"/>
                <a:cs typeface="+mn-cs"/>
              </a:rPr>
              <a:t>Nenos</a:t>
            </a:r>
            <a:r>
              <a:rPr lang="es-ES" b="1" i="1" dirty="0">
                <a:latin typeface="+mn-lt"/>
                <a:cs typeface="+mn-cs"/>
              </a:rPr>
              <a:t> entre 6-9 anos</a:t>
            </a:r>
            <a:r>
              <a:rPr lang="es-ES" dirty="0">
                <a:latin typeface="+mn-lt"/>
                <a:cs typeface="+mn-cs"/>
              </a:rPr>
              <a:t>: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cs typeface="+mn-cs"/>
            </a:endParaRP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dirty="0">
                <a:latin typeface="+mn-lt"/>
                <a:cs typeface="+mn-cs"/>
              </a:rPr>
              <a:t>Desaparecen as dislalias.</a:t>
            </a: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dirty="0">
                <a:latin typeface="+mn-lt"/>
                <a:cs typeface="+mn-cs"/>
              </a:rPr>
              <a:t>As </a:t>
            </a:r>
            <a:r>
              <a:rPr lang="es-ES" dirty="0" err="1">
                <a:latin typeface="+mn-lt"/>
                <a:cs typeface="+mn-cs"/>
              </a:rPr>
              <a:t>inversións</a:t>
            </a:r>
            <a:r>
              <a:rPr lang="es-ES" dirty="0">
                <a:latin typeface="+mn-lt"/>
                <a:cs typeface="+mn-cs"/>
              </a:rPr>
              <a:t> e confusión de fonemas aumentan.</a:t>
            </a: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dirty="0" err="1">
                <a:latin typeface="+mn-lt"/>
                <a:cs typeface="+mn-cs"/>
              </a:rPr>
              <a:t>Rendemento</a:t>
            </a:r>
            <a:r>
              <a:rPr lang="es-ES" dirty="0">
                <a:latin typeface="+mn-lt"/>
                <a:cs typeface="+mn-cs"/>
              </a:rPr>
              <a:t> </a:t>
            </a:r>
            <a:r>
              <a:rPr lang="es-ES" dirty="0" err="1">
                <a:latin typeface="+mn-lt"/>
                <a:cs typeface="+mn-cs"/>
              </a:rPr>
              <a:t>baixo</a:t>
            </a:r>
            <a:r>
              <a:rPr lang="es-ES" dirty="0">
                <a:latin typeface="+mn-lt"/>
                <a:cs typeface="+mn-cs"/>
              </a:rPr>
              <a:t> </a:t>
            </a:r>
            <a:r>
              <a:rPr lang="es-ES" dirty="0" err="1">
                <a:latin typeface="+mn-lt"/>
                <a:cs typeface="+mn-cs"/>
              </a:rPr>
              <a:t>nas</a:t>
            </a:r>
            <a:r>
              <a:rPr lang="es-ES" dirty="0">
                <a:latin typeface="+mn-lt"/>
                <a:cs typeface="+mn-cs"/>
              </a:rPr>
              <a:t> áreas </a:t>
            </a:r>
            <a:r>
              <a:rPr lang="es-ES" dirty="0" err="1">
                <a:latin typeface="+mn-lt"/>
                <a:cs typeface="+mn-cs"/>
              </a:rPr>
              <a:t>linguísticas</a:t>
            </a:r>
            <a:r>
              <a:rPr lang="es-ES" dirty="0">
                <a:latin typeface="+mn-lt"/>
                <a:cs typeface="+mn-cs"/>
              </a:rPr>
              <a:t>.</a:t>
            </a: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dirty="0">
                <a:latin typeface="+mn-lt"/>
                <a:cs typeface="+mn-cs"/>
              </a:rPr>
              <a:t>Pobreza de vocabulario.</a:t>
            </a: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dirty="0" err="1">
                <a:latin typeface="+mn-lt"/>
                <a:cs typeface="+mn-cs"/>
              </a:rPr>
              <a:t>Dificultade</a:t>
            </a:r>
            <a:r>
              <a:rPr lang="es-ES" dirty="0">
                <a:latin typeface="+mn-lt"/>
                <a:cs typeface="+mn-cs"/>
              </a:rPr>
              <a:t> para adquirir novas palabras.</a:t>
            </a: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dirty="0" err="1">
                <a:latin typeface="+mn-lt"/>
                <a:cs typeface="+mn-cs"/>
              </a:rPr>
              <a:t>Confusións</a:t>
            </a:r>
            <a:r>
              <a:rPr lang="es-ES" dirty="0">
                <a:latin typeface="+mn-lt"/>
                <a:cs typeface="+mn-cs"/>
              </a:rPr>
              <a:t> </a:t>
            </a:r>
            <a:r>
              <a:rPr lang="es-ES" dirty="0" err="1">
                <a:latin typeface="+mn-lt"/>
                <a:cs typeface="+mn-cs"/>
              </a:rPr>
              <a:t>nas</a:t>
            </a:r>
            <a:r>
              <a:rPr lang="es-ES" dirty="0">
                <a:latin typeface="+mn-lt"/>
                <a:cs typeface="+mn-cs"/>
              </a:rPr>
              <a:t> letras que </a:t>
            </a:r>
            <a:r>
              <a:rPr lang="es-ES" dirty="0" err="1">
                <a:latin typeface="+mn-lt"/>
                <a:cs typeface="+mn-cs"/>
              </a:rPr>
              <a:t>gardan</a:t>
            </a:r>
            <a:r>
              <a:rPr lang="es-ES" dirty="0">
                <a:latin typeface="+mn-lt"/>
                <a:cs typeface="+mn-cs"/>
              </a:rPr>
              <a:t> </a:t>
            </a:r>
            <a:r>
              <a:rPr lang="es-ES" dirty="0" err="1">
                <a:latin typeface="+mn-lt"/>
                <a:cs typeface="+mn-cs"/>
              </a:rPr>
              <a:t>similitude</a:t>
            </a:r>
            <a:r>
              <a:rPr lang="es-ES" dirty="0">
                <a:latin typeface="+mn-lt"/>
                <a:cs typeface="+mn-cs"/>
              </a:rPr>
              <a:t>.</a:t>
            </a: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dirty="0" err="1">
                <a:latin typeface="+mn-lt"/>
                <a:cs typeface="+mn-cs"/>
              </a:rPr>
              <a:t>Omisións</a:t>
            </a:r>
            <a:r>
              <a:rPr lang="es-ES" dirty="0">
                <a:latin typeface="+mn-lt"/>
                <a:cs typeface="+mn-cs"/>
              </a:rPr>
              <a:t> </a:t>
            </a:r>
            <a:r>
              <a:rPr lang="es-ES" dirty="0" err="1">
                <a:latin typeface="+mn-lt"/>
                <a:cs typeface="+mn-cs"/>
              </a:rPr>
              <a:t>ou</a:t>
            </a:r>
            <a:r>
              <a:rPr lang="es-ES" dirty="0">
                <a:latin typeface="+mn-lt"/>
                <a:cs typeface="+mn-cs"/>
              </a:rPr>
              <a:t> </a:t>
            </a:r>
            <a:r>
              <a:rPr lang="es-ES" dirty="0" err="1">
                <a:latin typeface="+mn-lt"/>
                <a:cs typeface="+mn-cs"/>
              </a:rPr>
              <a:t>adicións</a:t>
            </a:r>
            <a:r>
              <a:rPr lang="es-ES" dirty="0">
                <a:latin typeface="+mn-lt"/>
                <a:cs typeface="+mn-cs"/>
              </a:rPr>
              <a:t> de letras.</a:t>
            </a: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dirty="0" err="1">
                <a:latin typeface="+mn-lt"/>
                <a:cs typeface="+mn-cs"/>
              </a:rPr>
              <a:t>Inversións</a:t>
            </a:r>
            <a:r>
              <a:rPr lang="es-ES" dirty="0">
                <a:latin typeface="+mn-lt"/>
                <a:cs typeface="+mn-cs"/>
              </a:rPr>
              <a:t> </a:t>
            </a:r>
            <a:r>
              <a:rPr lang="es-ES" dirty="0" err="1">
                <a:latin typeface="+mn-lt"/>
                <a:cs typeface="+mn-cs"/>
              </a:rPr>
              <a:t>ou</a:t>
            </a:r>
            <a:r>
              <a:rPr lang="es-ES" dirty="0">
                <a:latin typeface="+mn-lt"/>
                <a:cs typeface="+mn-cs"/>
              </a:rPr>
              <a:t> </a:t>
            </a:r>
            <a:r>
              <a:rPr lang="es-ES" dirty="0" err="1">
                <a:latin typeface="+mn-lt"/>
                <a:cs typeface="+mn-cs"/>
              </a:rPr>
              <a:t>adicións</a:t>
            </a:r>
            <a:r>
              <a:rPr lang="es-ES" dirty="0">
                <a:latin typeface="+mn-lt"/>
                <a:cs typeface="+mn-cs"/>
              </a:rPr>
              <a:t> de sílabas.</a:t>
            </a: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dirty="0">
                <a:latin typeface="+mn-lt"/>
                <a:cs typeface="+mn-cs"/>
              </a:rPr>
              <a:t>Falta de ritmo lector.</a:t>
            </a: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dirty="0">
                <a:latin typeface="+mn-lt"/>
                <a:cs typeface="+mn-cs"/>
              </a:rPr>
              <a:t>Lectura </a:t>
            </a:r>
            <a:r>
              <a:rPr lang="es-ES" dirty="0" err="1">
                <a:latin typeface="+mn-lt"/>
                <a:cs typeface="+mn-cs"/>
              </a:rPr>
              <a:t>moi</a:t>
            </a:r>
            <a:r>
              <a:rPr lang="es-ES" dirty="0">
                <a:latin typeface="+mn-lt"/>
                <a:cs typeface="+mn-cs"/>
              </a:rPr>
              <a:t> mecánica </a:t>
            </a:r>
            <a:r>
              <a:rPr lang="es-ES" dirty="0" err="1">
                <a:latin typeface="+mn-lt"/>
                <a:cs typeface="+mn-cs"/>
              </a:rPr>
              <a:t>onde</a:t>
            </a:r>
            <a:r>
              <a:rPr lang="es-ES" dirty="0">
                <a:latin typeface="+mn-lt"/>
                <a:cs typeface="+mn-cs"/>
              </a:rPr>
              <a:t> falla a comprensión da </a:t>
            </a:r>
            <a:r>
              <a:rPr lang="es-ES" dirty="0" err="1">
                <a:latin typeface="+mn-lt"/>
                <a:cs typeface="+mn-cs"/>
              </a:rPr>
              <a:t>mesma</a:t>
            </a:r>
            <a:r>
              <a:rPr lang="es-ES" dirty="0">
                <a:latin typeface="+mn-lt"/>
                <a:cs typeface="+mn-cs"/>
              </a:rPr>
              <a:t>.</a:t>
            </a: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dirty="0">
                <a:latin typeface="+mn-lt"/>
                <a:cs typeface="+mn-cs"/>
              </a:rPr>
              <a:t>Mestura de </a:t>
            </a:r>
            <a:r>
              <a:rPr lang="es-ES" dirty="0" err="1">
                <a:latin typeface="+mn-lt"/>
                <a:cs typeface="+mn-cs"/>
              </a:rPr>
              <a:t>maiúsculas</a:t>
            </a:r>
            <a:r>
              <a:rPr lang="es-ES" dirty="0">
                <a:latin typeface="+mn-lt"/>
                <a:cs typeface="+mn-cs"/>
              </a:rPr>
              <a:t> e minúsculas.</a:t>
            </a: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dirty="0" err="1">
                <a:latin typeface="+mn-lt"/>
                <a:cs typeface="+mn-cs"/>
              </a:rPr>
              <a:t>Agrupacións</a:t>
            </a:r>
            <a:r>
              <a:rPr lang="es-ES" dirty="0">
                <a:latin typeface="+mn-lt"/>
                <a:cs typeface="+mn-cs"/>
              </a:rPr>
              <a:t> </a:t>
            </a:r>
            <a:r>
              <a:rPr lang="es-ES" dirty="0" err="1">
                <a:latin typeface="+mn-lt"/>
                <a:cs typeface="+mn-cs"/>
              </a:rPr>
              <a:t>ou</a:t>
            </a:r>
            <a:r>
              <a:rPr lang="es-ES" dirty="0">
                <a:latin typeface="+mn-lt"/>
                <a:cs typeface="+mn-cs"/>
              </a:rPr>
              <a:t> </a:t>
            </a:r>
            <a:r>
              <a:rPr lang="es-ES" dirty="0" err="1">
                <a:latin typeface="+mn-lt"/>
                <a:cs typeface="+mn-cs"/>
              </a:rPr>
              <a:t>separacións</a:t>
            </a:r>
            <a:r>
              <a:rPr lang="es-ES" dirty="0">
                <a:latin typeface="+mn-lt"/>
                <a:cs typeface="+mn-cs"/>
              </a:rPr>
              <a:t> incorrectas de palabras.</a:t>
            </a: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dirty="0" err="1">
                <a:latin typeface="+mn-lt"/>
                <a:cs typeface="+mn-cs"/>
              </a:rPr>
              <a:t>Dificultade</a:t>
            </a:r>
            <a:r>
              <a:rPr lang="es-ES" dirty="0">
                <a:latin typeface="+mn-lt"/>
                <a:cs typeface="+mn-cs"/>
              </a:rPr>
              <a:t> para realizar </a:t>
            </a:r>
            <a:r>
              <a:rPr lang="es-ES" dirty="0" err="1">
                <a:latin typeface="+mn-lt"/>
                <a:cs typeface="+mn-cs"/>
              </a:rPr>
              <a:t>unha</a:t>
            </a:r>
            <a:r>
              <a:rPr lang="es-ES" dirty="0">
                <a:latin typeface="+mn-lt"/>
                <a:cs typeface="+mn-cs"/>
              </a:rPr>
              <a:t> </a:t>
            </a:r>
            <a:r>
              <a:rPr lang="es-ES" dirty="0" err="1">
                <a:latin typeface="+mn-lt"/>
                <a:cs typeface="+mn-cs"/>
              </a:rPr>
              <a:t>pequena</a:t>
            </a:r>
            <a:r>
              <a:rPr lang="es-ES" dirty="0">
                <a:latin typeface="+mn-lt"/>
                <a:cs typeface="+mn-cs"/>
              </a:rPr>
              <a:t> composición escrita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463675" y="333375"/>
            <a:ext cx="6858000" cy="92233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DETECCIÓN NA AULA </a:t>
            </a:r>
            <a:endParaRPr lang="es-ES_tradnl" sz="5400" dirty="0">
              <a:latin typeface="+mn-lt"/>
              <a:cs typeface="+mn-cs"/>
            </a:endParaRPr>
          </a:p>
        </p:txBody>
      </p:sp>
      <p:sp>
        <p:nvSpPr>
          <p:cNvPr id="9" name="4 Rectángulo redondeado"/>
          <p:cNvSpPr/>
          <p:nvPr/>
        </p:nvSpPr>
        <p:spPr>
          <a:xfrm>
            <a:off x="1121310" y="1312174"/>
            <a:ext cx="720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Rectángulo 4"/>
          <p:cNvSpPr/>
          <p:nvPr/>
        </p:nvSpPr>
        <p:spPr>
          <a:xfrm>
            <a:off x="1547813" y="3357563"/>
            <a:ext cx="7061200" cy="26463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b="1" i="1" dirty="0" err="1">
                <a:latin typeface="+mn-lt"/>
                <a:cs typeface="+mn-cs"/>
              </a:rPr>
              <a:t>Nenos</a:t>
            </a:r>
            <a:r>
              <a:rPr lang="es-ES" sz="1600" b="1" i="1" dirty="0">
                <a:latin typeface="+mn-lt"/>
                <a:cs typeface="+mn-cs"/>
              </a:rPr>
              <a:t> </a:t>
            </a:r>
            <a:r>
              <a:rPr lang="es-ES" sz="1600" b="1" i="1" dirty="0" err="1">
                <a:latin typeface="+mn-lt"/>
                <a:cs typeface="+mn-cs"/>
              </a:rPr>
              <a:t>maiores</a:t>
            </a:r>
            <a:r>
              <a:rPr lang="es-ES" sz="1600" b="1" i="1" dirty="0">
                <a:latin typeface="+mn-lt"/>
                <a:cs typeface="+mn-cs"/>
              </a:rPr>
              <a:t> de 9 anos</a:t>
            </a:r>
            <a:r>
              <a:rPr lang="es-ES" sz="1600" dirty="0">
                <a:latin typeface="+mn-lt"/>
                <a:cs typeface="+mn-cs"/>
              </a:rPr>
              <a:t>: </a:t>
            </a:r>
          </a:p>
          <a:p>
            <a:pPr marL="285750" indent="-28575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endParaRPr lang="es-ES" sz="1600" dirty="0">
              <a:latin typeface="+mn-lt"/>
              <a:cs typeface="+mn-cs"/>
            </a:endParaRPr>
          </a:p>
          <a:p>
            <a:pPr marL="285750" indent="-28575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dirty="0" err="1">
                <a:latin typeface="+mn-lt"/>
                <a:cs typeface="+mn-cs"/>
              </a:rPr>
              <a:t>Dificultade</a:t>
            </a:r>
            <a:r>
              <a:rPr lang="es-ES" dirty="0">
                <a:latin typeface="+mn-lt"/>
                <a:cs typeface="+mn-cs"/>
              </a:rPr>
              <a:t> para </a:t>
            </a:r>
            <a:r>
              <a:rPr lang="es-ES" dirty="0" err="1">
                <a:latin typeface="+mn-lt"/>
                <a:cs typeface="+mn-cs"/>
              </a:rPr>
              <a:t>facer</a:t>
            </a:r>
            <a:r>
              <a:rPr lang="es-ES" dirty="0">
                <a:latin typeface="+mn-lt"/>
                <a:cs typeface="+mn-cs"/>
              </a:rPr>
              <a:t> </a:t>
            </a:r>
            <a:r>
              <a:rPr lang="es-ES" dirty="0" err="1">
                <a:latin typeface="+mn-lt"/>
                <a:cs typeface="+mn-cs"/>
              </a:rPr>
              <a:t>unha</a:t>
            </a:r>
            <a:r>
              <a:rPr lang="es-ES" dirty="0">
                <a:latin typeface="+mn-lt"/>
                <a:cs typeface="+mn-cs"/>
              </a:rPr>
              <a:t> composición escrita.</a:t>
            </a:r>
          </a:p>
          <a:p>
            <a:pPr marL="285750" indent="-28575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dirty="0" err="1">
                <a:latin typeface="+mn-lt"/>
                <a:cs typeface="+mn-cs"/>
              </a:rPr>
              <a:t>Dificultade</a:t>
            </a:r>
            <a:r>
              <a:rPr lang="es-ES" dirty="0">
                <a:latin typeface="+mn-lt"/>
                <a:cs typeface="+mn-cs"/>
              </a:rPr>
              <a:t> no uso dos tempos </a:t>
            </a:r>
            <a:r>
              <a:rPr lang="es-ES" dirty="0" err="1">
                <a:latin typeface="+mn-lt"/>
                <a:cs typeface="+mn-cs"/>
              </a:rPr>
              <a:t>verbais</a:t>
            </a:r>
            <a:r>
              <a:rPr lang="es-ES" dirty="0">
                <a:latin typeface="+mn-lt"/>
                <a:cs typeface="+mn-cs"/>
              </a:rPr>
              <a:t>.</a:t>
            </a:r>
          </a:p>
          <a:p>
            <a:pPr marL="285750" indent="-28575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dirty="0">
                <a:latin typeface="+mn-lt"/>
                <a:cs typeface="+mn-cs"/>
              </a:rPr>
              <a:t>Pobreza na expresión oral.</a:t>
            </a:r>
          </a:p>
          <a:p>
            <a:pPr marL="285750" indent="-28575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dirty="0">
                <a:latin typeface="+mn-lt"/>
                <a:cs typeface="+mn-cs"/>
              </a:rPr>
              <a:t>Lectura mecánica.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ADAPTACIÓNS</a:t>
            </a:r>
          </a:p>
        </p:txBody>
      </p:sp>
      <p:sp>
        <p:nvSpPr>
          <p:cNvPr id="4" name="3 Rectángulo redondeado"/>
          <p:cNvSpPr/>
          <p:nvPr/>
        </p:nvSpPr>
        <p:spPr>
          <a:xfrm>
            <a:off x="1043608" y="1294392"/>
            <a:ext cx="720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57350" name="Picture 2" descr="http://t1.gstatic.com/images?q=tbn:ANd9GcSYr4ALU2ivN7opHGi6mvdK5RU6Nh8Vt5ldvNnZP7_VW6E6OND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0638">
            <a:off x="2303463" y="4237038"/>
            <a:ext cx="2076450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Picture 4" descr="http://www.deidos.com/blog/wp-content/uploads/2012/07/gestion_del-tiempo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95417">
            <a:off x="5722938" y="1682750"/>
            <a:ext cx="2520950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2" name="Picture 7" descr="http://es.docsity.com/noticias/wp-content/uploads/2013/03/miedo_a-exponer-300x2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" r="1637" b="4489"/>
          <a:stretch>
            <a:fillRect/>
          </a:stretch>
        </p:blipFill>
        <p:spPr bwMode="auto">
          <a:xfrm rot="-315256">
            <a:off x="5500688" y="4252913"/>
            <a:ext cx="2728912" cy="213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3" name="Picture 9" descr="http://eligetusenda.blogia.com/upload/20131111124336-pizarr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89684">
            <a:off x="434975" y="1784350"/>
            <a:ext cx="2509838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2 Marcador de contenido"/>
          <p:cNvSpPr>
            <a:spLocks noGrp="1"/>
          </p:cNvSpPr>
          <p:nvPr>
            <p:ph idx="1"/>
          </p:nvPr>
        </p:nvSpPr>
        <p:spPr>
          <a:xfrm>
            <a:off x="323850" y="981075"/>
            <a:ext cx="8229600" cy="4784725"/>
          </a:xfrm>
        </p:spPr>
        <p:txBody>
          <a:bodyPr/>
          <a:lstStyle/>
          <a:p>
            <a:pPr lvl="1" algn="just" eaLnBrk="1" hangingPunct="1"/>
            <a:endParaRPr lang="es-ES" dirty="0"/>
          </a:p>
          <a:p>
            <a:pPr lvl="1" algn="just" eaLnBrk="1" hangingPunct="1">
              <a:buFont typeface="Arial" panose="020B0604020202020204" pitchFamily="34" charset="0"/>
              <a:buChar char="•"/>
            </a:pPr>
            <a:r>
              <a:rPr lang="es-ES" dirty="0" err="1"/>
              <a:t>Exames</a:t>
            </a:r>
            <a:r>
              <a:rPr lang="es-ES" dirty="0"/>
              <a:t> </a:t>
            </a:r>
            <a:r>
              <a:rPr lang="es-ES" dirty="0" err="1"/>
              <a:t>orais</a:t>
            </a:r>
            <a:r>
              <a:rPr lang="es-ES" dirty="0"/>
              <a:t>.</a:t>
            </a:r>
          </a:p>
          <a:p>
            <a:pPr lvl="1" algn="just" eaLnBrk="1" hangingPunct="1">
              <a:buFont typeface="Arial" panose="020B0604020202020204" pitchFamily="34" charset="0"/>
              <a:buChar char="•"/>
            </a:pPr>
            <a:r>
              <a:rPr lang="es-ES" dirty="0" err="1"/>
              <a:t>Exames</a:t>
            </a:r>
            <a:r>
              <a:rPr lang="es-ES" dirty="0"/>
              <a:t> adaptados. </a:t>
            </a:r>
          </a:p>
          <a:p>
            <a:pPr lvl="1" algn="just" eaLnBrk="1" hangingPunct="1">
              <a:buFont typeface="Arial" panose="020B0604020202020204" pitchFamily="34" charset="0"/>
              <a:buChar char="•"/>
            </a:pPr>
            <a:r>
              <a:rPr lang="es-ES" dirty="0" err="1"/>
              <a:t>Escoitar</a:t>
            </a:r>
            <a:r>
              <a:rPr lang="es-ES" dirty="0"/>
              <a:t> </a:t>
            </a:r>
            <a:r>
              <a:rPr lang="es-ES" dirty="0" err="1"/>
              <a:t>sen</a:t>
            </a:r>
            <a:r>
              <a:rPr lang="es-ES" dirty="0"/>
              <a:t> tomar apuntes. </a:t>
            </a:r>
          </a:p>
          <a:p>
            <a:pPr lvl="1" algn="just" eaLnBrk="1" hangingPunct="1">
              <a:buFont typeface="Arial" panose="020B0604020202020204" pitchFamily="34" charset="0"/>
              <a:buChar char="•"/>
            </a:pPr>
            <a:r>
              <a:rPr lang="es-ES" dirty="0"/>
              <a:t>Facilitar modos </a:t>
            </a:r>
            <a:r>
              <a:rPr lang="es-ES" dirty="0" err="1"/>
              <a:t>multisensoriais</a:t>
            </a:r>
            <a:r>
              <a:rPr lang="es-ES" dirty="0"/>
              <a:t>.</a:t>
            </a:r>
          </a:p>
          <a:p>
            <a:pPr lvl="2" algn="just" eaLnBrk="1" hangingPunct="1">
              <a:buFont typeface="Wingdings" panose="05000000000000000000" pitchFamily="2" charset="2"/>
              <a:buChar char="ü"/>
            </a:pPr>
            <a:r>
              <a:rPr lang="es-ES" dirty="0"/>
              <a:t> Apoyo visual.</a:t>
            </a:r>
          </a:p>
          <a:p>
            <a:pPr lvl="2" algn="just" eaLnBrk="1" hangingPunct="1">
              <a:buFont typeface="Wingdings" panose="05000000000000000000" pitchFamily="2" charset="2"/>
              <a:buChar char="ü"/>
            </a:pPr>
            <a:r>
              <a:rPr lang="es-ES" dirty="0" err="1"/>
              <a:t>Autoinstrucciones</a:t>
            </a:r>
            <a:r>
              <a:rPr lang="es-ES" dirty="0"/>
              <a:t>.</a:t>
            </a:r>
          </a:p>
          <a:p>
            <a:pPr lvl="2" algn="just" eaLnBrk="1" hangingPunct="1">
              <a:buFont typeface="Wingdings" panose="05000000000000000000" pitchFamily="2" charset="2"/>
              <a:buChar char="ü"/>
            </a:pPr>
            <a:r>
              <a:rPr lang="es-ES" dirty="0"/>
              <a:t>Material manipulativo. </a:t>
            </a:r>
          </a:p>
          <a:p>
            <a:pPr lvl="1" algn="just" eaLnBrk="1" hangingPunct="1">
              <a:buFont typeface="Arial" panose="020B0604020202020204" pitchFamily="34" charset="0"/>
              <a:buChar char="•"/>
            </a:pPr>
            <a:r>
              <a:rPr lang="es-ES" dirty="0"/>
              <a:t> </a:t>
            </a:r>
            <a:r>
              <a:rPr lang="es-ES" dirty="0" err="1"/>
              <a:t>Cantidade</a:t>
            </a:r>
            <a:r>
              <a:rPr lang="es-ES" dirty="0"/>
              <a:t> de deberes. </a:t>
            </a:r>
          </a:p>
        </p:txBody>
      </p:sp>
      <p:pic>
        <p:nvPicPr>
          <p:cNvPr id="58371" name="Picture 4" descr="http://elocho.files.wordpress.com/2008/06/apuntes1ddddddddddddd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788" y="1327150"/>
            <a:ext cx="2293937" cy="226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6" descr="http://pequebebes.com/wp-content/2009/12/debres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863" y="4652963"/>
            <a:ext cx="2836862" cy="210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_tradnl" sz="4000" dirty="0">
                <a:solidFill>
                  <a:schemeClr val="accent1">
                    <a:lumMod val="75000"/>
                  </a:schemeClr>
                </a:solidFill>
              </a:rPr>
              <a:t>ADAPTACI</a:t>
            </a:r>
            <a:r>
              <a:rPr lang="es-ES" sz="4000" dirty="0">
                <a:solidFill>
                  <a:schemeClr val="accent1">
                    <a:lumMod val="75000"/>
                  </a:schemeClr>
                </a:solidFill>
              </a:rPr>
              <a:t>ÓNS</a:t>
            </a:r>
            <a:r>
              <a:rPr lang="es-ES_tradnl" sz="4000" dirty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1692275" y="3068638"/>
            <a:ext cx="4824413" cy="2881312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sz="58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RECURSOs</a:t>
            </a:r>
            <a:r>
              <a:rPr lang="es-ES" sz="5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s-ES" sz="5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sz="5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o</a:t>
            </a:r>
            <a:br>
              <a:rPr lang="es-ES" sz="5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sz="5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AULA 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1258888" y="1844675"/>
            <a:ext cx="6337300" cy="4321175"/>
          </a:xfrm>
        </p:spPr>
        <p:txBody>
          <a:bodyPr rtlCol="0">
            <a:normAutofit/>
          </a:bodyPr>
          <a:lstStyle/>
          <a:p>
            <a:pPr marL="342900" indent="-342900" eaLnBrk="1" fontAlgn="auto" hangingPunct="1">
              <a:spcAft>
                <a:spcPts val="0"/>
              </a:spcAft>
              <a:buFont typeface="Arial" charset="0"/>
              <a:buChar char="•"/>
              <a:defRPr/>
            </a:pPr>
            <a:r>
              <a:rPr lang="es-ES" sz="3600" cap="none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LECTURA: </a:t>
            </a:r>
            <a:r>
              <a:rPr lang="es-ES" sz="2000" b="0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ES" sz="2000" b="0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sz="2000" b="0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ES" sz="2000" b="0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s-ES" sz="2800" b="0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5319463" y="2706638"/>
            <a:ext cx="2636912" cy="2636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899593" y="2706638"/>
            <a:ext cx="3312368" cy="2484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ES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s-ES" sz="24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044580"/>
            <a:ext cx="2373095" cy="2949060"/>
          </a:xfrm>
        </p:spPr>
      </p:pic>
      <p:sp>
        <p:nvSpPr>
          <p:cNvPr id="2" name="CuadroTexto 1"/>
          <p:cNvSpPr txBox="1"/>
          <p:nvPr/>
        </p:nvSpPr>
        <p:spPr>
          <a:xfrm>
            <a:off x="755576" y="1325249"/>
            <a:ext cx="3128962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571500" indent="-5715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s-ES_tradnl" sz="36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ESCRITURA: 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15" y="2276872"/>
            <a:ext cx="2088232" cy="371676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1" y="1908523"/>
            <a:ext cx="2216681" cy="39411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1187450" y="2205038"/>
            <a:ext cx="5688013" cy="35734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ES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s-ES" sz="24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755576" y="1268760"/>
            <a:ext cx="3744912" cy="6477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71500" indent="-5715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s-ES_tradnl" sz="36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ORTOGRAF</a:t>
            </a:r>
            <a:r>
              <a:rPr lang="es-ES" sz="36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ÍA</a:t>
            </a:r>
            <a:r>
              <a:rPr lang="es-ES_tradnl" sz="36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: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060848"/>
            <a:ext cx="6948264" cy="3908399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1187450" y="2205038"/>
            <a:ext cx="5688013" cy="35734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ES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s-ES" sz="24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250825" y="1598613"/>
            <a:ext cx="5616575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71500" indent="-5715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s-ES_tradnl" sz="36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CREACI</a:t>
            </a:r>
            <a:r>
              <a:rPr lang="es-ES" sz="36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ÓN DE HISTORIAS</a:t>
            </a:r>
            <a:r>
              <a:rPr lang="es-ES_tradnl" sz="36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: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491880" y="4725144"/>
            <a:ext cx="1863771" cy="1806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954154" y="2569349"/>
            <a:ext cx="2132856" cy="2132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5724128" y="2780928"/>
            <a:ext cx="1814641" cy="1814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179388" y="3429000"/>
            <a:ext cx="7772400" cy="1871663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sz="600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MODELOS </a:t>
            </a:r>
            <a:endParaRPr lang="es-ES" sz="6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 rot="20469614">
            <a:off x="439329" y="220812"/>
            <a:ext cx="1746209" cy="31547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9900" b="1" dirty="0">
                <a:ln w="28575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?</a:t>
            </a:r>
          </a:p>
        </p:txBody>
      </p:sp>
      <p:sp>
        <p:nvSpPr>
          <p:cNvPr id="5" name="4 Rectángulo"/>
          <p:cNvSpPr/>
          <p:nvPr/>
        </p:nvSpPr>
        <p:spPr>
          <a:xfrm rot="10125590">
            <a:off x="6734204" y="340970"/>
            <a:ext cx="1746209" cy="18620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1500" b="1" dirty="0">
                <a:ln w="28575">
                  <a:solidFill>
                    <a:srgbClr val="7030A0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?</a:t>
            </a:r>
          </a:p>
        </p:txBody>
      </p:sp>
      <p:sp>
        <p:nvSpPr>
          <p:cNvPr id="6" name="5 Rectángulo"/>
          <p:cNvSpPr/>
          <p:nvPr/>
        </p:nvSpPr>
        <p:spPr>
          <a:xfrm rot="9450674">
            <a:off x="633090" y="4502721"/>
            <a:ext cx="1049595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8800" b="1" dirty="0">
                <a:ln w="2857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?</a:t>
            </a:r>
          </a:p>
        </p:txBody>
      </p:sp>
      <p:sp>
        <p:nvSpPr>
          <p:cNvPr id="7" name="6 Rectángulo"/>
          <p:cNvSpPr/>
          <p:nvPr/>
        </p:nvSpPr>
        <p:spPr>
          <a:xfrm rot="1912506">
            <a:off x="6734203" y="3480094"/>
            <a:ext cx="1746209" cy="31547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99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?</a:t>
            </a:r>
          </a:p>
        </p:txBody>
      </p:sp>
      <p:sp>
        <p:nvSpPr>
          <p:cNvPr id="8" name="7 Rectángulo"/>
          <p:cNvSpPr/>
          <p:nvPr/>
        </p:nvSpPr>
        <p:spPr>
          <a:xfrm flipH="1">
            <a:off x="1574296" y="2787078"/>
            <a:ext cx="5200816" cy="156966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9600" b="1" dirty="0">
                <a:ln/>
                <a:solidFill>
                  <a:schemeClr val="accent1"/>
                </a:solidFill>
                <a:effectLst>
                  <a:reflection blurRad="6350" stA="55000" endA="50" endPos="85000" dist="60007" dir="5400000" sy="-100000" algn="bl" rotWithShape="0"/>
                </a:effectLst>
                <a:latin typeface="+mn-lt"/>
                <a:cs typeface="+mn-cs"/>
              </a:rPr>
              <a:t>TDAH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1235075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</a:t>
            </a:r>
          </a:p>
        </p:txBody>
      </p:sp>
      <p:pic>
        <p:nvPicPr>
          <p:cNvPr id="65539" name="Marcador de contenido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1916113"/>
            <a:ext cx="8229600" cy="3527425"/>
          </a:xfr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860800"/>
            <a:ext cx="24479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CuadroTexto 2"/>
          <p:cNvSpPr txBox="1">
            <a:spLocks noChangeArrowheads="1"/>
          </p:cNvSpPr>
          <p:nvPr/>
        </p:nvSpPr>
        <p:spPr bwMode="auto">
          <a:xfrm>
            <a:off x="5364163" y="5405438"/>
            <a:ext cx="198278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sz="1000">
                <a:solidFill>
                  <a:srgbClr val="92D050"/>
                </a:solidFill>
              </a:rPr>
              <a:t>LAS DIFERENCIAS DE APRENDIZAJE</a:t>
            </a:r>
          </a:p>
        </p:txBody>
      </p:sp>
      <p:pic>
        <p:nvPicPr>
          <p:cNvPr id="6656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75" y="3898900"/>
            <a:ext cx="2395538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5" name="CuadroTexto 4"/>
          <p:cNvSpPr txBox="1">
            <a:spLocks noChangeArrowheads="1"/>
          </p:cNvSpPr>
          <p:nvPr/>
        </p:nvSpPr>
        <p:spPr bwMode="auto">
          <a:xfrm>
            <a:off x="1060450" y="5405438"/>
            <a:ext cx="16621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sz="1000">
                <a:solidFill>
                  <a:srgbClr val="92D050"/>
                </a:solidFill>
              </a:rPr>
              <a:t>STEVEN SPIELBERG DISLEXIA</a:t>
            </a:r>
          </a:p>
        </p:txBody>
      </p:sp>
      <p:pic>
        <p:nvPicPr>
          <p:cNvPr id="66566" name="Marcador de contenido 7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35375" y="1825625"/>
            <a:ext cx="2163763" cy="1571625"/>
          </a:xfrm>
        </p:spPr>
      </p:pic>
      <p:sp>
        <p:nvSpPr>
          <p:cNvPr id="66567" name="CuadroTexto 8"/>
          <p:cNvSpPr txBox="1">
            <a:spLocks noChangeArrowheads="1"/>
          </p:cNvSpPr>
          <p:nvPr/>
        </p:nvSpPr>
        <p:spPr bwMode="auto">
          <a:xfrm>
            <a:off x="3851275" y="3397250"/>
            <a:ext cx="173196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sz="1000">
                <a:solidFill>
                  <a:srgbClr val="92D050"/>
                </a:solidFill>
              </a:rPr>
              <a:t>PEL</a:t>
            </a:r>
            <a:r>
              <a:rPr lang="es-ES" sz="1000">
                <a:solidFill>
                  <a:srgbClr val="92D050"/>
                </a:solidFill>
              </a:rPr>
              <a:t>ÍCULA SOBRE LA DISLEXIA.</a:t>
            </a:r>
            <a:endParaRPr lang="es-ES_tradnl" sz="1000">
              <a:solidFill>
                <a:srgbClr val="92D050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1042988" y="1125538"/>
            <a:ext cx="2293937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571500" indent="-5715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s-ES_tradnl" sz="36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V</a:t>
            </a:r>
            <a:r>
              <a:rPr lang="es-ES" sz="3600" b="1" dirty="0" err="1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ídeos</a:t>
            </a:r>
            <a:r>
              <a:rPr lang="es-ES" sz="36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: </a:t>
            </a:r>
            <a:endParaRPr lang="es-ES_tradnl" sz="3600" b="1" dirty="0">
              <a:solidFill>
                <a:schemeClr val="accent1">
                  <a:lumMod val="75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 flipH="1">
            <a:off x="1151013" y="2420888"/>
            <a:ext cx="6805363" cy="156966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9600" b="1" dirty="0">
                <a:ln/>
                <a:solidFill>
                  <a:schemeClr val="accent1"/>
                </a:solidFill>
                <a:effectLst>
                  <a:reflection blurRad="6350" stA="55000" endA="50" endPos="85000" dist="60007" dir="5400000" sy="-100000" algn="bl" rotWithShape="0"/>
                </a:effectLst>
                <a:latin typeface="+mn-lt"/>
                <a:cs typeface="+mn-cs"/>
              </a:rPr>
              <a:t>DISCALCULIA</a:t>
            </a:r>
          </a:p>
        </p:txBody>
      </p:sp>
      <p:sp>
        <p:nvSpPr>
          <p:cNvPr id="3" name="2 Rectángulo"/>
          <p:cNvSpPr/>
          <p:nvPr/>
        </p:nvSpPr>
        <p:spPr>
          <a:xfrm rot="19525595">
            <a:off x="427819" y="97503"/>
            <a:ext cx="1226096" cy="221599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800" b="1" dirty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  <a:cs typeface="+mn-cs"/>
              </a:rPr>
              <a:t>?</a:t>
            </a:r>
            <a:endParaRPr lang="es-ES" sz="6000" b="1" dirty="0">
              <a:ln w="381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miter lim="800000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6" name="5 Rectángulo"/>
          <p:cNvSpPr/>
          <p:nvPr/>
        </p:nvSpPr>
        <p:spPr>
          <a:xfrm rot="12870454">
            <a:off x="8114173" y="5429666"/>
            <a:ext cx="622522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8000" b="1" dirty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?</a:t>
            </a:r>
          </a:p>
        </p:txBody>
      </p:sp>
      <p:sp>
        <p:nvSpPr>
          <p:cNvPr id="8" name="7 Rectángulo"/>
          <p:cNvSpPr/>
          <p:nvPr/>
        </p:nvSpPr>
        <p:spPr>
          <a:xfrm rot="4299223">
            <a:off x="419368" y="5080074"/>
            <a:ext cx="851970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5400" b="1" dirty="0">
                <a:ln w="38100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8</a:t>
            </a:r>
          </a:p>
        </p:txBody>
      </p:sp>
      <p:sp>
        <p:nvSpPr>
          <p:cNvPr id="9" name="8 Rectángulo"/>
          <p:cNvSpPr/>
          <p:nvPr/>
        </p:nvSpPr>
        <p:spPr>
          <a:xfrm rot="17334675">
            <a:off x="4552651" y="181390"/>
            <a:ext cx="614272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6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n-lt"/>
                <a:cs typeface="+mn-cs"/>
              </a:rPr>
              <a:t>9</a:t>
            </a:r>
          </a:p>
        </p:txBody>
      </p:sp>
      <p:sp>
        <p:nvSpPr>
          <p:cNvPr id="10" name="9 Rectángulo"/>
          <p:cNvSpPr/>
          <p:nvPr/>
        </p:nvSpPr>
        <p:spPr>
          <a:xfrm rot="19525595">
            <a:off x="2737286" y="5537386"/>
            <a:ext cx="689181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6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  <a:cs typeface="+mn-cs"/>
              </a:rPr>
              <a:t>7</a:t>
            </a:r>
            <a:endParaRPr lang="es-ES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1" name="10 Rectángulo"/>
          <p:cNvSpPr/>
          <p:nvPr/>
        </p:nvSpPr>
        <p:spPr>
          <a:xfrm rot="19525595">
            <a:off x="8070914" y="1477603"/>
            <a:ext cx="35583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800" b="1" dirty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chemeClr val="bg1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3</a:t>
            </a:r>
          </a:p>
        </p:txBody>
      </p:sp>
      <p:sp>
        <p:nvSpPr>
          <p:cNvPr id="12" name="11 Rectángulo"/>
          <p:cNvSpPr/>
          <p:nvPr/>
        </p:nvSpPr>
        <p:spPr>
          <a:xfrm rot="19525595">
            <a:off x="209133" y="3276866"/>
            <a:ext cx="689181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400" b="1" dirty="0">
                <a:ln w="381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  <a:cs typeface="+mn-cs"/>
              </a:rPr>
              <a:t>+</a:t>
            </a:r>
            <a:endParaRPr lang="es-ES" b="1" dirty="0">
              <a:ln w="381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3" name="12 Rectángulo"/>
          <p:cNvSpPr/>
          <p:nvPr/>
        </p:nvSpPr>
        <p:spPr>
          <a:xfrm rot="9145786">
            <a:off x="6754902" y="331364"/>
            <a:ext cx="814364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400" b="1" dirty="0">
                <a:ln w="1905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  <a:cs typeface="+mn-cs"/>
              </a:rPr>
              <a:t>1</a:t>
            </a:r>
            <a:endParaRPr lang="es-ES" b="1" dirty="0">
              <a:ln w="19050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4" name="13 Rectángulo"/>
          <p:cNvSpPr/>
          <p:nvPr/>
        </p:nvSpPr>
        <p:spPr>
          <a:xfrm rot="16200000">
            <a:off x="2204867" y="896022"/>
            <a:ext cx="689181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6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+</a:t>
            </a:r>
            <a:endParaRPr lang="es-ES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  <p:sp>
        <p:nvSpPr>
          <p:cNvPr id="15" name="14 Rectángulo"/>
          <p:cNvSpPr/>
          <p:nvPr/>
        </p:nvSpPr>
        <p:spPr>
          <a:xfrm rot="19525595">
            <a:off x="8286514" y="4095051"/>
            <a:ext cx="689181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400" b="1" dirty="0">
                <a:ln w="381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  <a:cs typeface="+mn-cs"/>
              </a:rPr>
              <a:t>-</a:t>
            </a:r>
            <a:endParaRPr lang="es-ES" b="1" dirty="0">
              <a:ln w="381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6" name="15 Rectángulo"/>
          <p:cNvSpPr/>
          <p:nvPr/>
        </p:nvSpPr>
        <p:spPr>
          <a:xfrm rot="19206099">
            <a:off x="5282974" y="5205043"/>
            <a:ext cx="689181" cy="156966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96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  <a:cs typeface="+mn-cs"/>
              </a:rPr>
              <a:t>+</a:t>
            </a:r>
            <a:endParaRPr lang="es-ES" sz="48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 flipH="1">
            <a:off x="1133313" y="1340768"/>
            <a:ext cx="6805363" cy="1569660"/>
          </a:xfrm>
          <a:prstGeom prst="rect">
            <a:avLst/>
          </a:prstGeom>
          <a:noFill/>
          <a:effectLst>
            <a:outerShdw dist="50800" sx="1000" sy="1000" algn="ctr" rotWithShape="0">
              <a:srgbClr val="000000"/>
            </a:outerShdw>
            <a:reflection endPos="0" dir="5400000" sy="-100000" algn="bl" rotWithShape="0"/>
            <a:softEdge rad="139700"/>
          </a:effectLst>
        </p:spPr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9600" b="1" dirty="0">
                <a:ln/>
                <a:solidFill>
                  <a:schemeClr val="accent1"/>
                </a:solidFill>
                <a:effectLst>
                  <a:reflection blurRad="6350" endPos="0" dir="5400000" sy="-100000" algn="bl" rotWithShape="0"/>
                </a:effectLst>
                <a:latin typeface="+mn-lt"/>
                <a:cs typeface="+mn-cs"/>
              </a:rPr>
              <a:t>DISCALCULIA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1258888" y="3316288"/>
            <a:ext cx="6553200" cy="2216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algn="just"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s-ES" sz="2000" i="1" dirty="0">
                <a:latin typeface="+mn-lt"/>
                <a:cs typeface="+mn-cs"/>
              </a:rPr>
              <a:t>Non </a:t>
            </a:r>
            <a:r>
              <a:rPr lang="es-ES" sz="2000" i="1" dirty="0" err="1">
                <a:latin typeface="+mn-lt"/>
                <a:cs typeface="+mn-cs"/>
              </a:rPr>
              <a:t>hai</a:t>
            </a:r>
            <a:r>
              <a:rPr lang="es-ES" sz="2000" i="1" dirty="0">
                <a:latin typeface="+mn-lt"/>
                <a:cs typeface="+mn-cs"/>
              </a:rPr>
              <a:t> </a:t>
            </a:r>
            <a:r>
              <a:rPr lang="es-ES" sz="2000" i="1" dirty="0" err="1">
                <a:latin typeface="+mn-lt"/>
                <a:cs typeface="+mn-cs"/>
              </a:rPr>
              <a:t>maneira</a:t>
            </a:r>
            <a:r>
              <a:rPr lang="es-ES" sz="2000" i="1" dirty="0">
                <a:latin typeface="+mn-lt"/>
                <a:cs typeface="+mn-cs"/>
              </a:rPr>
              <a:t> de que aprenda as </a:t>
            </a:r>
            <a:r>
              <a:rPr lang="es-ES" sz="2000" i="1" dirty="0" err="1">
                <a:latin typeface="+mn-lt"/>
                <a:cs typeface="+mn-cs"/>
              </a:rPr>
              <a:t>táboas</a:t>
            </a:r>
            <a:r>
              <a:rPr lang="es-ES" sz="2000" i="1" dirty="0">
                <a:latin typeface="+mn-lt"/>
                <a:cs typeface="+mn-cs"/>
              </a:rPr>
              <a:t> de multiplicar.</a:t>
            </a:r>
          </a:p>
          <a:p>
            <a:pPr marL="342900" indent="-342900" algn="just"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s-ES" sz="2000" i="1" dirty="0" err="1">
                <a:latin typeface="+mn-lt"/>
                <a:cs typeface="+mn-cs"/>
              </a:rPr>
              <a:t>Ao</a:t>
            </a:r>
            <a:r>
              <a:rPr lang="es-ES" sz="2000" i="1" dirty="0">
                <a:latin typeface="+mn-lt"/>
                <a:cs typeface="+mn-cs"/>
              </a:rPr>
              <a:t> </a:t>
            </a:r>
            <a:r>
              <a:rPr lang="es-ES" sz="2000" i="1" dirty="0" err="1">
                <a:latin typeface="+mn-lt"/>
                <a:cs typeface="+mn-cs"/>
              </a:rPr>
              <a:t>meu</a:t>
            </a:r>
            <a:r>
              <a:rPr lang="es-ES" sz="2000" i="1" dirty="0">
                <a:latin typeface="+mn-lt"/>
                <a:cs typeface="+mn-cs"/>
              </a:rPr>
              <a:t> </a:t>
            </a:r>
            <a:r>
              <a:rPr lang="es-ES" sz="2000" i="1" dirty="0" err="1">
                <a:latin typeface="+mn-lt"/>
                <a:cs typeface="+mn-cs"/>
              </a:rPr>
              <a:t>fillo</a:t>
            </a:r>
            <a:r>
              <a:rPr lang="es-ES" sz="2000" i="1" dirty="0">
                <a:latin typeface="+mn-lt"/>
                <a:cs typeface="+mn-cs"/>
              </a:rPr>
              <a:t> </a:t>
            </a:r>
            <a:r>
              <a:rPr lang="es-ES" sz="2000" i="1" dirty="0" err="1">
                <a:latin typeface="+mn-lt"/>
                <a:cs typeface="+mn-cs"/>
              </a:rPr>
              <a:t>cústalle</a:t>
            </a:r>
            <a:r>
              <a:rPr lang="es-ES" sz="2000" i="1" dirty="0">
                <a:latin typeface="+mn-lt"/>
                <a:cs typeface="+mn-cs"/>
              </a:rPr>
              <a:t> </a:t>
            </a:r>
            <a:r>
              <a:rPr lang="es-ES" sz="2000" i="1" dirty="0" err="1">
                <a:latin typeface="+mn-lt"/>
                <a:cs typeface="+mn-cs"/>
              </a:rPr>
              <a:t>moito</a:t>
            </a:r>
            <a:r>
              <a:rPr lang="es-ES" sz="2000" i="1" dirty="0">
                <a:latin typeface="+mn-lt"/>
                <a:cs typeface="+mn-cs"/>
              </a:rPr>
              <a:t> restar levando.</a:t>
            </a:r>
          </a:p>
          <a:p>
            <a:pPr marL="342900" indent="-342900" algn="just"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s-ES" sz="2000" i="1" dirty="0" err="1">
                <a:latin typeface="+mn-lt"/>
                <a:cs typeface="+mn-cs"/>
              </a:rPr>
              <a:t>Sempre</a:t>
            </a:r>
            <a:r>
              <a:rPr lang="es-ES" sz="2000" i="1" dirty="0">
                <a:latin typeface="+mn-lt"/>
                <a:cs typeface="+mn-cs"/>
              </a:rPr>
              <a:t> suma e resta </a:t>
            </a:r>
            <a:r>
              <a:rPr lang="es-ES" sz="2000" i="1" dirty="0" err="1">
                <a:latin typeface="+mn-lt"/>
                <a:cs typeface="+mn-cs"/>
              </a:rPr>
              <a:t>cos</a:t>
            </a:r>
            <a:r>
              <a:rPr lang="es-ES" sz="2000" i="1" dirty="0">
                <a:latin typeface="+mn-lt"/>
                <a:cs typeface="+mn-cs"/>
              </a:rPr>
              <a:t> dedos, e </a:t>
            </a:r>
            <a:r>
              <a:rPr lang="es-ES" sz="2000" i="1" dirty="0" err="1">
                <a:latin typeface="+mn-lt"/>
                <a:cs typeface="+mn-cs"/>
              </a:rPr>
              <a:t>xa</a:t>
            </a:r>
            <a:r>
              <a:rPr lang="es-ES" sz="2000" i="1" dirty="0">
                <a:latin typeface="+mn-lt"/>
                <a:cs typeface="+mn-cs"/>
              </a:rPr>
              <a:t> ten 9 anos.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b="1" dirty="0"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 É A DISCALCULIA?</a:t>
            </a:r>
          </a:p>
        </p:txBody>
      </p:sp>
      <p:sp>
        <p:nvSpPr>
          <p:cNvPr id="69635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421188"/>
          </a:xfrm>
        </p:spPr>
        <p:txBody>
          <a:bodyPr/>
          <a:lstStyle/>
          <a:p>
            <a:pPr algn="just" eaLnBrk="1" hangingPunct="1"/>
            <a:endParaRPr lang="es-ES" sz="1600"/>
          </a:p>
          <a:p>
            <a:pPr algn="just" eaLnBrk="1" hangingPunct="1"/>
            <a:r>
              <a:rPr lang="es-ES"/>
              <a:t>Dificultade para o procesamento dos números, o cálculo aritmético e a resolución de problemas.  </a:t>
            </a:r>
          </a:p>
          <a:p>
            <a:pPr algn="just" eaLnBrk="1" hangingPunct="1"/>
            <a:endParaRPr lang="es-ES"/>
          </a:p>
          <a:p>
            <a:pPr algn="just" eaLnBrk="1" hangingPunct="1"/>
            <a:endParaRPr lang="es-ES"/>
          </a:p>
          <a:p>
            <a:pPr algn="just" eaLnBrk="1" hangingPunct="1"/>
            <a:r>
              <a:rPr lang="es-ES"/>
              <a:t>Baixo rendemento en matemáticas</a:t>
            </a:r>
          </a:p>
          <a:p>
            <a:pPr marL="457200" lvl="1" indent="0" algn="r" eaLnBrk="1" hangingPunct="1">
              <a:buFont typeface="Arial" panose="020B0604020202020204" pitchFamily="34" charset="0"/>
              <a:buNone/>
            </a:pPr>
            <a:endParaRPr lang="es-ES"/>
          </a:p>
        </p:txBody>
      </p:sp>
      <p:sp>
        <p:nvSpPr>
          <p:cNvPr id="4" name="3 Rectángulo redondeado"/>
          <p:cNvSpPr/>
          <p:nvPr/>
        </p:nvSpPr>
        <p:spPr>
          <a:xfrm>
            <a:off x="1043608" y="1294392"/>
            <a:ext cx="720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15362" name="Picture 2" descr="https://encrypted-tbn0.gstatic.com/images?q=tbn:ANd9GcR2DP-Bt8WTq-qaT5SkscftAE0CTYJdqyu7FB01r2hX7pkdpWwa0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  <a:extLst/>
          </a:blip>
          <a:srcRect b="58876"/>
          <a:stretch/>
        </p:blipFill>
        <p:spPr bwMode="auto">
          <a:xfrm>
            <a:off x="2195737" y="3201753"/>
            <a:ext cx="6864002" cy="1353867"/>
          </a:xfrm>
          <a:prstGeom prst="rect">
            <a:avLst/>
          </a:prstGeom>
          <a:noFill/>
          <a:extLst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Marcador de contenido"/>
          <p:cNvSpPr>
            <a:spLocks noGrp="1"/>
          </p:cNvSpPr>
          <p:nvPr>
            <p:ph sz="quarter" idx="4"/>
          </p:nvPr>
        </p:nvSpPr>
        <p:spPr>
          <a:xfrm>
            <a:off x="1763713" y="1557338"/>
            <a:ext cx="6696075" cy="4103687"/>
          </a:xfrm>
          <a:ln>
            <a:solidFill>
              <a:schemeClr val="accent3">
                <a:lumMod val="60000"/>
                <a:lumOff val="40000"/>
              </a:schemeClr>
            </a:solidFill>
            <a:prstDash val="lgDashDotDot"/>
          </a:ln>
        </p:spPr>
        <p:txBody>
          <a:bodyPr rtlCol="0">
            <a:normAutofit fontScale="475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s-ES" dirty="0"/>
          </a:p>
          <a:p>
            <a:pPr eaLnBrk="1" fontAlgn="auto" hangingPunct="1">
              <a:spcAft>
                <a:spcPts val="0"/>
              </a:spcAft>
              <a:defRPr/>
            </a:pPr>
            <a:endParaRPr lang="es-ES" dirty="0"/>
          </a:p>
          <a:p>
            <a:pPr eaLnBrk="1" fontAlgn="auto" hangingPunct="1">
              <a:spcAft>
                <a:spcPts val="0"/>
              </a:spcAft>
              <a:defRPr/>
            </a:pPr>
            <a:endParaRPr lang="es-ES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" sz="3600" dirty="0"/>
              <a:t> Dificultades </a:t>
            </a:r>
            <a:r>
              <a:rPr lang="es-ES" sz="3600" dirty="0" err="1"/>
              <a:t>cos</a:t>
            </a:r>
            <a:r>
              <a:rPr lang="es-ES" sz="3600" dirty="0"/>
              <a:t> números: </a:t>
            </a:r>
          </a:p>
          <a:p>
            <a:pPr lvl="1" algn="just" eaLnBrk="1" fontAlgn="auto" hangingPunct="1">
              <a:spcAft>
                <a:spcPts val="0"/>
              </a:spcAft>
              <a:defRPr/>
            </a:pPr>
            <a:r>
              <a:rPr lang="es-ES" sz="3600" dirty="0"/>
              <a:t>Identificación dudosa e equívoca </a:t>
            </a:r>
            <a:r>
              <a:rPr lang="es-ES" sz="3600" dirty="0" err="1"/>
              <a:t>ao</a:t>
            </a:r>
            <a:r>
              <a:rPr lang="es-ES" sz="3600" dirty="0"/>
              <a:t> </a:t>
            </a:r>
            <a:r>
              <a:rPr lang="es-ES" sz="3600" dirty="0" err="1"/>
              <a:t>nomealos</a:t>
            </a:r>
            <a:r>
              <a:rPr lang="es-ES" sz="3600" dirty="0"/>
              <a:t> </a:t>
            </a:r>
            <a:r>
              <a:rPr lang="es-ES" sz="3600" dirty="0" err="1"/>
              <a:t>ou</a:t>
            </a:r>
            <a:r>
              <a:rPr lang="es-ES" sz="3600" dirty="0"/>
              <a:t> </a:t>
            </a:r>
            <a:r>
              <a:rPr lang="es-ES" sz="3600" dirty="0" err="1"/>
              <a:t>escribilos</a:t>
            </a:r>
            <a:r>
              <a:rPr lang="es-ES" sz="3600" dirty="0"/>
              <a:t>. </a:t>
            </a:r>
          </a:p>
          <a:p>
            <a:pPr lvl="1" algn="just" eaLnBrk="1" fontAlgn="auto" hangingPunct="1">
              <a:spcAft>
                <a:spcPts val="0"/>
              </a:spcAft>
              <a:defRPr/>
            </a:pPr>
            <a:r>
              <a:rPr lang="es-ES" sz="3600" dirty="0"/>
              <a:t>Confusión entre grafismos parecidos (3 – 8, por </a:t>
            </a:r>
            <a:r>
              <a:rPr lang="es-ES" sz="3600" dirty="0" err="1"/>
              <a:t>exemplo</a:t>
            </a:r>
            <a:r>
              <a:rPr lang="es-ES" sz="3600" dirty="0"/>
              <a:t>). </a:t>
            </a:r>
          </a:p>
          <a:p>
            <a:pPr lvl="1" algn="just" eaLnBrk="1" fontAlgn="auto" hangingPunct="1">
              <a:spcAft>
                <a:spcPts val="0"/>
              </a:spcAft>
              <a:defRPr/>
            </a:pPr>
            <a:r>
              <a:rPr lang="es-ES" sz="3600" dirty="0" err="1"/>
              <a:t>Confusións</a:t>
            </a:r>
            <a:r>
              <a:rPr lang="es-ES" sz="3600" dirty="0"/>
              <a:t> dos signos (+, -, /, x).</a:t>
            </a:r>
          </a:p>
          <a:p>
            <a:pPr lvl="1" algn="just" eaLnBrk="1" fontAlgn="auto" hangingPunct="1">
              <a:spcAft>
                <a:spcPts val="0"/>
              </a:spcAft>
              <a:defRPr/>
            </a:pPr>
            <a:r>
              <a:rPr lang="es-ES" sz="3600" dirty="0"/>
              <a:t> Inversión, rotación </a:t>
            </a:r>
            <a:r>
              <a:rPr lang="es-ES" sz="3600" dirty="0" err="1"/>
              <a:t>ou</a:t>
            </a:r>
            <a:r>
              <a:rPr lang="es-ES" sz="3600" dirty="0"/>
              <a:t> transposición dos números (6 – 9, 69 – 96).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s-ES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" sz="3600" dirty="0"/>
              <a:t> </a:t>
            </a:r>
            <a:r>
              <a:rPr lang="es-ES" sz="3600" dirty="0" err="1"/>
              <a:t>Cústalles</a:t>
            </a:r>
            <a:r>
              <a:rPr lang="es-ES" sz="3600" dirty="0"/>
              <a:t> realizar cálculos </a:t>
            </a:r>
            <a:r>
              <a:rPr lang="es-ES" sz="3600" dirty="0" err="1"/>
              <a:t>mentais</a:t>
            </a:r>
            <a:r>
              <a:rPr lang="es-ES" sz="3600" dirty="0"/>
              <a:t> de </a:t>
            </a:r>
            <a:r>
              <a:rPr lang="es-ES" sz="3600" dirty="0" err="1"/>
              <a:t>operacións</a:t>
            </a:r>
            <a:r>
              <a:rPr lang="es-ES" sz="3600" dirty="0"/>
              <a:t> básicas.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" sz="3600" dirty="0"/>
              <a:t> Dificultad para resolver </a:t>
            </a:r>
            <a:r>
              <a:rPr lang="es-ES" sz="3600" dirty="0" err="1"/>
              <a:t>operacións</a:t>
            </a:r>
            <a:r>
              <a:rPr lang="es-ES" sz="3600" dirty="0"/>
              <a:t> de varios números.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" sz="3600" dirty="0" err="1"/>
              <a:t>Dificultade</a:t>
            </a:r>
            <a:r>
              <a:rPr lang="es-ES" sz="3600" dirty="0"/>
              <a:t> para a clasificación, </a:t>
            </a:r>
            <a:r>
              <a:rPr lang="es-ES" sz="3600" dirty="0" err="1"/>
              <a:t>orde</a:t>
            </a:r>
            <a:r>
              <a:rPr lang="es-ES" sz="3600" dirty="0"/>
              <a:t>, cantidades, correspondencia e series.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" sz="3600" dirty="0"/>
              <a:t>Problemas </a:t>
            </a:r>
            <a:r>
              <a:rPr lang="es-ES" sz="3600" dirty="0" err="1"/>
              <a:t>ca</a:t>
            </a:r>
            <a:r>
              <a:rPr lang="es-ES" sz="3600" dirty="0"/>
              <a:t> orientación espacial e temporal.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" sz="3600" dirty="0" err="1"/>
              <a:t>Cústalles</a:t>
            </a:r>
            <a:r>
              <a:rPr lang="es-ES" sz="3600" dirty="0"/>
              <a:t> a adquisición do concepto de medida.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" sz="3600" dirty="0"/>
              <a:t>Dificultades na resolución de problemas.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s-ES" dirty="0"/>
          </a:p>
          <a:p>
            <a:pPr eaLnBrk="1" fontAlgn="auto" hangingPunct="1">
              <a:spcAft>
                <a:spcPts val="0"/>
              </a:spcAft>
              <a:defRPr/>
            </a:pPr>
            <a:endParaRPr lang="es-ES" dirty="0"/>
          </a:p>
          <a:p>
            <a:pPr eaLnBrk="1" fontAlgn="auto" hangingPunct="1">
              <a:spcAft>
                <a:spcPts val="0"/>
              </a:spcAft>
              <a:defRPr/>
            </a:pPr>
            <a:endParaRPr lang="es-ES" dirty="0"/>
          </a:p>
          <a:p>
            <a:pPr eaLnBrk="1" fontAlgn="auto" hangingPunct="1">
              <a:spcAft>
                <a:spcPts val="0"/>
              </a:spcAft>
              <a:defRPr/>
            </a:pPr>
            <a:endParaRPr lang="es-ES" dirty="0"/>
          </a:p>
          <a:p>
            <a:pPr eaLnBrk="1" fontAlgn="auto" hangingPunct="1">
              <a:spcAft>
                <a:spcPts val="0"/>
              </a:spcAft>
              <a:defRPr/>
            </a:pPr>
            <a:endParaRPr lang="es-ES" dirty="0"/>
          </a:p>
        </p:txBody>
      </p:sp>
      <p:sp>
        <p:nvSpPr>
          <p:cNvPr id="11" name="1 Título"/>
          <p:cNvSpPr txBox="1">
            <a:spLocks/>
          </p:cNvSpPr>
          <p:nvPr/>
        </p:nvSpPr>
        <p:spPr>
          <a:xfrm rot="16200000">
            <a:off x="-2157412" y="2813050"/>
            <a:ext cx="5824537" cy="10080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ES" sz="49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CARACTERÍSTICAS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DETECCIÓN NA AULA</a:t>
            </a:r>
          </a:p>
        </p:txBody>
      </p:sp>
      <p:sp>
        <p:nvSpPr>
          <p:cNvPr id="7168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421188"/>
          </a:xfrm>
        </p:spPr>
        <p:txBody>
          <a:bodyPr/>
          <a:lstStyle/>
          <a:p>
            <a:pPr algn="just" eaLnBrk="1" hangingPunct="1"/>
            <a:endParaRPr lang="es-ES" sz="1600"/>
          </a:p>
          <a:p>
            <a:pPr marL="457200" lvl="1" indent="0" algn="r" eaLnBrk="1" hangingPunct="1">
              <a:buFont typeface="Arial" panose="020B0604020202020204" pitchFamily="34" charset="0"/>
              <a:buNone/>
            </a:pPr>
            <a:endParaRPr lang="es-ES"/>
          </a:p>
        </p:txBody>
      </p:sp>
      <p:sp>
        <p:nvSpPr>
          <p:cNvPr id="4" name="3 Rectángulo redondeado"/>
          <p:cNvSpPr/>
          <p:nvPr/>
        </p:nvSpPr>
        <p:spPr>
          <a:xfrm>
            <a:off x="1043608" y="1294392"/>
            <a:ext cx="720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71687" name="Rectángulo 4"/>
          <p:cNvSpPr>
            <a:spLocks noChangeArrowheads="1"/>
          </p:cNvSpPr>
          <p:nvPr/>
        </p:nvSpPr>
        <p:spPr bwMode="auto">
          <a:xfrm>
            <a:off x="1331913" y="1808163"/>
            <a:ext cx="5957887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ES_tradnl" sz="1800"/>
              <a:t>Dificultade para aprender os n</a:t>
            </a:r>
            <a:r>
              <a:rPr lang="es-ES" sz="1800"/>
              <a:t>úmeros.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ES" sz="1800"/>
              <a:t>Dificultade para asociar a grafía co seu nome.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ES" sz="1800"/>
              <a:t>Moita dificultade para memorizar as táboas de multiplicar.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ES" sz="1800"/>
              <a:t>Confusión entre os números con grafía similar.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ES" sz="1800"/>
              <a:t>Dificultade para colocar de forma adecuada os números para levar a cabo unha operación.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ES" sz="1800"/>
              <a:t>Dificultade para a comprensión dos enunciados do problema. 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ES" sz="1800"/>
              <a:t>Dificultade para secuenciar os distintos pasos do problema. </a:t>
            </a:r>
            <a:endParaRPr lang="es-ES_tradnl" sz="180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2243138" cy="1425575"/>
          </a:xfrm>
        </p:spPr>
        <p:txBody>
          <a:bodyPr/>
          <a:lstStyle/>
          <a:p>
            <a:pPr eaLnBrk="1" hangingPunct="1"/>
            <a:r>
              <a:rPr lang="es-ES" sz="13800" b="1">
                <a:solidFill>
                  <a:srgbClr val="FF0000"/>
                </a:solidFill>
              </a:rPr>
              <a:t>¡!</a:t>
            </a:r>
          </a:p>
        </p:txBody>
      </p:sp>
      <p:sp>
        <p:nvSpPr>
          <p:cNvPr id="72707" name="2 Marcador de contenido"/>
          <p:cNvSpPr>
            <a:spLocks noGrp="1"/>
          </p:cNvSpPr>
          <p:nvPr>
            <p:ph idx="1"/>
          </p:nvPr>
        </p:nvSpPr>
        <p:spPr>
          <a:xfrm>
            <a:off x="539750" y="2276475"/>
            <a:ext cx="8229600" cy="2697163"/>
          </a:xfrm>
        </p:spPr>
        <p:txBody>
          <a:bodyPr/>
          <a:lstStyle/>
          <a:p>
            <a:pPr marL="0" indent="0" algn="just" eaLnBrk="1" hangingPunct="1">
              <a:buFont typeface="Arial" panose="020B0604020202020204" pitchFamily="34" charset="0"/>
              <a:buNone/>
            </a:pPr>
            <a:r>
              <a:rPr lang="es-ES"/>
              <a:t>Debería detectarse nos primeiros cursos, cando se empezan a asentar os conceptos básicos das matemáticas, xa que o coñecemento das matemáticas é de tipo acumulativo.</a:t>
            </a:r>
          </a:p>
        </p:txBody>
      </p:sp>
      <p:sp>
        <p:nvSpPr>
          <p:cNvPr id="72708" name="1 Título"/>
          <p:cNvSpPr txBox="1">
            <a:spLocks/>
          </p:cNvSpPr>
          <p:nvPr/>
        </p:nvSpPr>
        <p:spPr bwMode="auto">
          <a:xfrm>
            <a:off x="6372225" y="5157788"/>
            <a:ext cx="2243138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sz="13800" b="1">
                <a:solidFill>
                  <a:srgbClr val="0070C0"/>
                </a:solidFill>
              </a:rPr>
              <a:t>¡!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4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ADAPTACIÓNS E ESTRATEXIAS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288" y="1700213"/>
            <a:ext cx="8229600" cy="478948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s-ES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dirty="0"/>
          </a:p>
          <a:p>
            <a:pPr eaLnBrk="1" fontAlgn="auto" hangingPunct="1">
              <a:spcAft>
                <a:spcPts val="0"/>
              </a:spcAft>
              <a:defRPr/>
            </a:pPr>
            <a:endParaRPr lang="es-ES" dirty="0"/>
          </a:p>
          <a:p>
            <a:pPr algn="just" eaLnBrk="1" fontAlgn="auto" hangingPunct="1">
              <a:spcAft>
                <a:spcPts val="0"/>
              </a:spcAft>
              <a:defRPr/>
            </a:pPr>
            <a:endParaRPr lang="es-ES" dirty="0"/>
          </a:p>
        </p:txBody>
      </p:sp>
      <p:sp>
        <p:nvSpPr>
          <p:cNvPr id="4" name="3 Rectángulo redondeado"/>
          <p:cNvSpPr/>
          <p:nvPr/>
        </p:nvSpPr>
        <p:spPr>
          <a:xfrm>
            <a:off x="1043608" y="1294392"/>
            <a:ext cx="720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16386" name="Picture 2" descr="http://divulgamat2.ehu.es/divulgamat15/images/stories/Recursos/Zome/zome48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7488" y="2413000"/>
            <a:ext cx="1409700" cy="1303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6388" name="Picture 4" descr="http://t3.gstatic.com/images?q=tbn:ANd9GcRoI2t99rZCN87JPMMtXP8qDHHOfuqU4DZd2O2XLlm0MbY-hlfHE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25" y="2078038"/>
            <a:ext cx="2487613" cy="1458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73737" name="Picture 6" descr="http://aprendemathematik.files.wordpress.com/2012/04/medidas-longitu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1" t="47398" r="53259" b="4517"/>
          <a:stretch>
            <a:fillRect/>
          </a:stretch>
        </p:blipFill>
        <p:spPr bwMode="auto">
          <a:xfrm>
            <a:off x="922338" y="4054475"/>
            <a:ext cx="1944687" cy="16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8" name="Picture 8" descr="http://colegiosanrafael.es/MICLASE/Infantil/3ANOSREP/UNIDAD3/numero-y-cantidad-1-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65"/>
          <a:stretch>
            <a:fillRect/>
          </a:stretch>
        </p:blipFill>
        <p:spPr bwMode="auto">
          <a:xfrm>
            <a:off x="2435225" y="2486025"/>
            <a:ext cx="2814638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9" name="Picture 10" descr="http://t3.gstatic.com/images?q=tbn:ANd9GcRnckccyw4-z6RFtSm_Tj9hkg18vl2F6Je7_lLjI461PZPUPtQlh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" t="13364" r="2811" b="3107"/>
          <a:stretch>
            <a:fillRect/>
          </a:stretch>
        </p:blipFill>
        <p:spPr bwMode="auto">
          <a:xfrm>
            <a:off x="3751263" y="3960813"/>
            <a:ext cx="3865562" cy="168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2 Marcador de contenido"/>
          <p:cNvSpPr>
            <a:spLocks noGrp="1"/>
          </p:cNvSpPr>
          <p:nvPr>
            <p:ph idx="1"/>
          </p:nvPr>
        </p:nvSpPr>
        <p:spPr>
          <a:xfrm>
            <a:off x="1403350" y="404813"/>
            <a:ext cx="7345363" cy="5976937"/>
          </a:xfrm>
        </p:spPr>
        <p:txBody>
          <a:bodyPr/>
          <a:lstStyle/>
          <a:p>
            <a:pPr algn="just" eaLnBrk="1" hangingPunct="1"/>
            <a:endParaRPr lang="es-ES" sz="2000"/>
          </a:p>
          <a:p>
            <a:pPr algn="just" eaLnBrk="1" hangingPunct="1"/>
            <a:endParaRPr lang="es-ES" sz="2000"/>
          </a:p>
          <a:p>
            <a:pPr algn="just" eaLnBrk="1" hangingPunct="1"/>
            <a:endParaRPr lang="es-ES" sz="2000"/>
          </a:p>
          <a:p>
            <a:pPr algn="just" eaLnBrk="1" hangingPunct="1"/>
            <a:r>
              <a:rPr lang="es-ES" sz="2000"/>
              <a:t>Traballar os principios básicos.</a:t>
            </a:r>
          </a:p>
          <a:p>
            <a:pPr algn="just" eaLnBrk="1" hangingPunct="1"/>
            <a:r>
              <a:rPr lang="es-ES" sz="2000"/>
              <a:t>Fomentar a percepción visual: Imprescindible.</a:t>
            </a:r>
          </a:p>
          <a:p>
            <a:pPr algn="just" eaLnBrk="1" hangingPunct="1"/>
            <a:r>
              <a:rPr lang="es-ES" sz="2000"/>
              <a:t>Priorizar actividades manipulativas, comprensión de conceptos e operacións e desenrolo dos procedementos mecánicos e memorísticos. </a:t>
            </a:r>
          </a:p>
          <a:p>
            <a:pPr algn="just" eaLnBrk="1" hangingPunct="1"/>
            <a:r>
              <a:rPr lang="es-ES" sz="2000"/>
              <a:t>Estimular a relectura e o uso de representacións concretas para apoiar así a comprensión dos problemas. </a:t>
            </a:r>
          </a:p>
          <a:p>
            <a:pPr algn="just" eaLnBrk="1" hangingPunct="1"/>
            <a:r>
              <a:rPr lang="es-ES" sz="2000"/>
              <a:t>Eliminar información que non é necesaria. </a:t>
            </a:r>
          </a:p>
          <a:p>
            <a:pPr eaLnBrk="1" hangingPunct="1"/>
            <a:r>
              <a:rPr lang="es-ES" sz="2000"/>
              <a:t>Graduar a dificultade e presentar os exercicios de forma variada, atractiva, utilizando situacións da vida real. </a:t>
            </a:r>
          </a:p>
          <a:p>
            <a:pPr eaLnBrk="1" hangingPunct="1"/>
            <a:r>
              <a:rPr lang="es-ES" sz="2000"/>
              <a:t>Aproveitar distintas situacións da vida real para aplicar os coñecementos adquiridos. </a:t>
            </a:r>
          </a:p>
          <a:p>
            <a:pPr algn="just" eaLnBrk="1" hangingPunct="1"/>
            <a:endParaRPr lang="es-ES" sz="2000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 rot="16200000">
            <a:off x="-2157412" y="2813050"/>
            <a:ext cx="5824537" cy="10080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ES" sz="49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ESTRATEXIAS</a:t>
            </a:r>
          </a:p>
        </p:txBody>
      </p:sp>
      <p:sp>
        <p:nvSpPr>
          <p:cNvPr id="5" name="4 Rectángulo redondeado"/>
          <p:cNvSpPr/>
          <p:nvPr/>
        </p:nvSpPr>
        <p:spPr>
          <a:xfrm rot="16200000">
            <a:off x="-1176510" y="3356736"/>
            <a:ext cx="468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TDAH É</a:t>
            </a:r>
            <a:r>
              <a:rPr lang="is-I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…....</a:t>
            </a:r>
            <a:endParaRPr lang="es-ES" sz="54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483" name="2 Marcador de contenido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352925"/>
          </a:xfrm>
        </p:spPr>
        <p:txBody>
          <a:bodyPr/>
          <a:lstStyle/>
          <a:p>
            <a:pPr algn="just" eaLnBrk="1" hangingPunct="1"/>
            <a:r>
              <a:rPr lang="es-ES" sz="2800" dirty="0">
                <a:solidFill>
                  <a:srgbClr val="006699"/>
                </a:solidFill>
              </a:rPr>
              <a:t>Un trastorno por déficit de atención e </a:t>
            </a:r>
            <a:r>
              <a:rPr lang="es-ES" sz="2800" dirty="0" err="1">
                <a:solidFill>
                  <a:srgbClr val="006699"/>
                </a:solidFill>
              </a:rPr>
              <a:t>hiperactividade</a:t>
            </a:r>
            <a:r>
              <a:rPr lang="es-ES" sz="2800" dirty="0">
                <a:solidFill>
                  <a:srgbClr val="006699"/>
                </a:solidFill>
              </a:rPr>
              <a:t> que dificulta a </a:t>
            </a:r>
            <a:r>
              <a:rPr lang="es-ES" sz="2800" dirty="0" err="1">
                <a:solidFill>
                  <a:srgbClr val="006699"/>
                </a:solidFill>
              </a:rPr>
              <a:t>capacidade</a:t>
            </a:r>
            <a:r>
              <a:rPr lang="es-ES" sz="2800" dirty="0">
                <a:solidFill>
                  <a:srgbClr val="006699"/>
                </a:solidFill>
              </a:rPr>
              <a:t> para </a:t>
            </a:r>
            <a:r>
              <a:rPr lang="es-ES" sz="2800" dirty="0" err="1">
                <a:solidFill>
                  <a:srgbClr val="006699"/>
                </a:solidFill>
              </a:rPr>
              <a:t>manter</a:t>
            </a:r>
            <a:r>
              <a:rPr lang="es-ES" sz="2800" dirty="0">
                <a:solidFill>
                  <a:srgbClr val="006699"/>
                </a:solidFill>
              </a:rPr>
              <a:t> a atención voluntaria ante </a:t>
            </a:r>
            <a:r>
              <a:rPr lang="es-ES" sz="2800" dirty="0" err="1">
                <a:solidFill>
                  <a:srgbClr val="006699"/>
                </a:solidFill>
              </a:rPr>
              <a:t>unha</a:t>
            </a:r>
            <a:r>
              <a:rPr lang="es-ES" sz="2800" dirty="0">
                <a:solidFill>
                  <a:srgbClr val="006699"/>
                </a:solidFill>
              </a:rPr>
              <a:t> tarea , unida a </a:t>
            </a:r>
            <a:r>
              <a:rPr lang="es-ES" sz="2800" dirty="0" err="1">
                <a:solidFill>
                  <a:srgbClr val="006699"/>
                </a:solidFill>
              </a:rPr>
              <a:t>unha</a:t>
            </a:r>
            <a:r>
              <a:rPr lang="es-ES" sz="2800" dirty="0">
                <a:solidFill>
                  <a:srgbClr val="006699"/>
                </a:solidFill>
              </a:rPr>
              <a:t> falta de control da </a:t>
            </a:r>
            <a:r>
              <a:rPr lang="es-ES" sz="2800" dirty="0" err="1">
                <a:solidFill>
                  <a:srgbClr val="006699"/>
                </a:solidFill>
              </a:rPr>
              <a:t>impulsividade</a:t>
            </a:r>
            <a:r>
              <a:rPr lang="es-ES" sz="2800" dirty="0">
                <a:solidFill>
                  <a:srgbClr val="006699"/>
                </a:solidFill>
              </a:rPr>
              <a:t>, </a:t>
            </a:r>
            <a:r>
              <a:rPr lang="es-ES" sz="2800" dirty="0" err="1">
                <a:solidFill>
                  <a:srgbClr val="006699"/>
                </a:solidFill>
              </a:rPr>
              <a:t>dun</a:t>
            </a:r>
            <a:r>
              <a:rPr lang="es-ES" sz="2800" dirty="0">
                <a:solidFill>
                  <a:srgbClr val="006699"/>
                </a:solidFill>
              </a:rPr>
              <a:t> modo persistente. </a:t>
            </a:r>
          </a:p>
          <a:p>
            <a:pPr algn="just" eaLnBrk="1" hangingPunct="1"/>
            <a:endParaRPr lang="es-ES" sz="2800" dirty="0">
              <a:solidFill>
                <a:srgbClr val="006699"/>
              </a:solidFill>
            </a:endParaRPr>
          </a:p>
          <a:p>
            <a:pPr algn="just" eaLnBrk="1" hangingPunct="1"/>
            <a:r>
              <a:rPr lang="es-ES" sz="2800" dirty="0">
                <a:solidFill>
                  <a:srgbClr val="006699"/>
                </a:solidFill>
              </a:rPr>
              <a:t>DSM-V o define como un patrón persistente de inatención o </a:t>
            </a:r>
            <a:r>
              <a:rPr lang="es-ES" sz="2800" dirty="0" err="1">
                <a:solidFill>
                  <a:srgbClr val="006699"/>
                </a:solidFill>
              </a:rPr>
              <a:t>hiperactividade-impulsividade</a:t>
            </a:r>
            <a:r>
              <a:rPr lang="es-ES" sz="2800" dirty="0">
                <a:solidFill>
                  <a:srgbClr val="006699"/>
                </a:solidFill>
              </a:rPr>
              <a:t> que </a:t>
            </a:r>
            <a:r>
              <a:rPr lang="es-ES" sz="2800" dirty="0" err="1">
                <a:solidFill>
                  <a:srgbClr val="006699"/>
                </a:solidFill>
              </a:rPr>
              <a:t>interfire</a:t>
            </a:r>
            <a:r>
              <a:rPr lang="es-ES" sz="2800" dirty="0">
                <a:solidFill>
                  <a:srgbClr val="006699"/>
                </a:solidFill>
              </a:rPr>
              <a:t> </a:t>
            </a:r>
            <a:r>
              <a:rPr lang="es-ES" sz="2800" dirty="0" err="1">
                <a:solidFill>
                  <a:srgbClr val="006699"/>
                </a:solidFill>
              </a:rPr>
              <a:t>co</a:t>
            </a:r>
            <a:r>
              <a:rPr lang="es-ES" sz="2800" dirty="0">
                <a:solidFill>
                  <a:srgbClr val="006699"/>
                </a:solidFill>
              </a:rPr>
              <a:t> o </a:t>
            </a:r>
            <a:r>
              <a:rPr lang="es-ES" sz="2800" dirty="0" err="1">
                <a:solidFill>
                  <a:srgbClr val="006699"/>
                </a:solidFill>
              </a:rPr>
              <a:t>funcionamento</a:t>
            </a:r>
            <a:r>
              <a:rPr lang="es-ES" sz="2800" dirty="0">
                <a:solidFill>
                  <a:srgbClr val="006699"/>
                </a:solidFill>
              </a:rPr>
              <a:t> e o </a:t>
            </a:r>
            <a:r>
              <a:rPr lang="es-ES" sz="2800" dirty="0" err="1">
                <a:solidFill>
                  <a:srgbClr val="006699"/>
                </a:solidFill>
              </a:rPr>
              <a:t>desenrrolo</a:t>
            </a:r>
            <a:r>
              <a:rPr lang="es-ES" sz="2800" dirty="0">
                <a:solidFill>
                  <a:srgbClr val="006699"/>
                </a:solidFill>
              </a:rPr>
              <a:t>. </a:t>
            </a:r>
          </a:p>
          <a:p>
            <a:pPr algn="just" eaLnBrk="1" hangingPunct="1"/>
            <a:endParaRPr lang="es-ES" sz="2800" dirty="0">
              <a:solidFill>
                <a:srgbClr val="006699"/>
              </a:solidFill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1043608" y="1294392"/>
            <a:ext cx="720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2 Marcador de contenido"/>
          <p:cNvSpPr>
            <a:spLocks noGrp="1"/>
          </p:cNvSpPr>
          <p:nvPr>
            <p:ph idx="1"/>
          </p:nvPr>
        </p:nvSpPr>
        <p:spPr>
          <a:xfrm>
            <a:off x="1403350" y="404813"/>
            <a:ext cx="7345363" cy="5976937"/>
          </a:xfrm>
        </p:spPr>
        <p:txBody>
          <a:bodyPr/>
          <a:lstStyle/>
          <a:p>
            <a:pPr algn="just" eaLnBrk="1" hangingPunct="1"/>
            <a:endParaRPr lang="es-ES" sz="2000"/>
          </a:p>
          <a:p>
            <a:pPr algn="just" eaLnBrk="1" hangingPunct="1"/>
            <a:endParaRPr lang="es-ES" sz="2000"/>
          </a:p>
          <a:p>
            <a:pPr algn="just" eaLnBrk="1" hangingPunct="1"/>
            <a:r>
              <a:rPr lang="es-ES" sz="2000"/>
              <a:t>Autoinstrucciones de cálculo para unha suma levando:</a:t>
            </a:r>
          </a:p>
          <a:p>
            <a:pPr algn="just" eaLnBrk="1" hangingPunct="1"/>
            <a:endParaRPr lang="es-ES" sz="2000"/>
          </a:p>
          <a:p>
            <a:pPr lvl="1" algn="just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1600"/>
              <a:t>Fíxome no símbolo. O coloreo.</a:t>
            </a:r>
          </a:p>
          <a:p>
            <a:pPr lvl="1" algn="just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1600"/>
              <a:t>Empezo pola dereita.</a:t>
            </a:r>
          </a:p>
          <a:p>
            <a:pPr lvl="1" algn="just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1600"/>
              <a:t>Como é unha suma, añado.</a:t>
            </a:r>
          </a:p>
          <a:p>
            <a:pPr lvl="1" algn="just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1600"/>
              <a:t>Escribo a unidade.</a:t>
            </a:r>
          </a:p>
          <a:p>
            <a:pPr lvl="1" algn="just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1600"/>
              <a:t>Apunto a que me levo.</a:t>
            </a:r>
          </a:p>
          <a:p>
            <a:pPr lvl="1" algn="just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1600"/>
              <a:t>Paso á seguinte.</a:t>
            </a:r>
          </a:p>
          <a:p>
            <a:pPr lvl="1" algn="just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1600"/>
              <a:t>Sumo e anoto o que me levei.</a:t>
            </a:r>
          </a:p>
          <a:p>
            <a:pPr lvl="1" algn="just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1600"/>
              <a:t>Repaso e comprobo que o resultado é o número maior.</a:t>
            </a:r>
          </a:p>
          <a:p>
            <a:pPr algn="just" eaLnBrk="1" hangingPunct="1"/>
            <a:endParaRPr lang="es-ES" sz="2000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 rot="16200000">
            <a:off x="-2157412" y="2813050"/>
            <a:ext cx="5824537" cy="10080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ES" sz="49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ESTRATEXIAS</a:t>
            </a:r>
          </a:p>
        </p:txBody>
      </p:sp>
      <p:sp>
        <p:nvSpPr>
          <p:cNvPr id="5" name="4 Rectángulo redondeado"/>
          <p:cNvSpPr/>
          <p:nvPr/>
        </p:nvSpPr>
        <p:spPr>
          <a:xfrm rot="16200000">
            <a:off x="-1176510" y="3356736"/>
            <a:ext cx="468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547813" y="549275"/>
            <a:ext cx="7200900" cy="56800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dirty="0"/>
              <a:t>Fomentar o </a:t>
            </a:r>
            <a:r>
              <a:rPr lang="es-ES" dirty="0" err="1"/>
              <a:t>desenvolvemento</a:t>
            </a:r>
            <a:r>
              <a:rPr lang="es-ES" dirty="0"/>
              <a:t> do vocabulario matemático.</a:t>
            </a:r>
            <a:endParaRPr lang="es-ES" dirty="0">
              <a:solidFill>
                <a:srgbClr val="FF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dirty="0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 rot="16200000">
            <a:off x="-2157412" y="2813050"/>
            <a:ext cx="5824537" cy="10080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ES" sz="49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ESTRATEXIAS</a:t>
            </a:r>
          </a:p>
        </p:txBody>
      </p:sp>
      <p:sp>
        <p:nvSpPr>
          <p:cNvPr id="5" name="4 Rectángulo redondeado"/>
          <p:cNvSpPr/>
          <p:nvPr/>
        </p:nvSpPr>
        <p:spPr>
          <a:xfrm rot="16200000">
            <a:off x="-1176510" y="3356736"/>
            <a:ext cx="468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146" name="Picture 2" descr="C:\Users\Cash\Desktop\diccionario matemático.jpg"/>
          <p:cNvPicPr>
            <a:picLocks noChangeAspect="1" noChangeArrowheads="1"/>
          </p:cNvPicPr>
          <p:nvPr/>
        </p:nvPicPr>
        <p:blipFill rotWithShape="1">
          <a:blip r:embed="rId2" cstate="print"/>
          <a:srcRect l="9809" t="2175" r="16117" b="5611"/>
          <a:stretch/>
        </p:blipFill>
        <p:spPr bwMode="auto">
          <a:xfrm>
            <a:off x="1528763" y="1665288"/>
            <a:ext cx="7416800" cy="45640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1547813" y="3068638"/>
            <a:ext cx="4824412" cy="2881312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sz="58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RECURSOs</a:t>
            </a:r>
            <a:r>
              <a:rPr lang="es-ES" sz="5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ES" sz="5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sz="5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o </a:t>
            </a:r>
            <a:br>
              <a:rPr lang="es-ES" sz="5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sz="5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AULA 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7772400" cy="1362075"/>
          </a:xfrm>
        </p:spPr>
        <p:txBody>
          <a:bodyPr/>
          <a:lstStyle/>
          <a:p>
            <a:r>
              <a:rPr lang="es-ES" dirty="0"/>
              <a:t>		</a:t>
            </a:r>
            <a:r>
              <a:rPr lang="es-ES" dirty="0">
                <a:solidFill>
                  <a:srgbClr val="FFC000"/>
                </a:solidFill>
              </a:rPr>
              <a:t>Conceptos: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56792"/>
            <a:ext cx="3607967" cy="4509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376875"/>
            <a:ext cx="3346649" cy="468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62617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6000" dirty="0" err="1">
                <a:solidFill>
                  <a:srgbClr val="FFC000"/>
                </a:solidFill>
              </a:rPr>
              <a:t>Operacións</a:t>
            </a:r>
            <a:r>
              <a:rPr lang="es-ES" sz="6000" dirty="0">
                <a:solidFill>
                  <a:srgbClr val="FFC000"/>
                </a:solidFill>
              </a:rPr>
              <a:t>: 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9" y="1929562"/>
            <a:ext cx="3330986" cy="4163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929563"/>
            <a:ext cx="3329132" cy="4163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479636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0056"/>
            <a:ext cx="2187824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959" y="1668208"/>
            <a:ext cx="2448272" cy="367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167" y="2980586"/>
            <a:ext cx="2855634" cy="3571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661250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1547813" y="2420938"/>
            <a:ext cx="4824412" cy="28797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2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ES" sz="2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s-ES" sz="2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744088" y="1772816"/>
            <a:ext cx="2929123" cy="2256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5798610" y="1772816"/>
            <a:ext cx="2592288" cy="2256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uadroTexto 5"/>
          <p:cNvSpPr txBox="1"/>
          <p:nvPr/>
        </p:nvSpPr>
        <p:spPr>
          <a:xfrm>
            <a:off x="465119" y="908720"/>
            <a:ext cx="431329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s-ES_tradnl" sz="36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MULTIPLICACI</a:t>
            </a:r>
            <a:r>
              <a:rPr lang="es-ES" sz="36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ÓNS: </a:t>
            </a:r>
            <a:endParaRPr lang="es-ES_tradnl" sz="3600" b="1" dirty="0">
              <a:solidFill>
                <a:schemeClr val="accent1">
                  <a:lumMod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42699" y="4080410"/>
            <a:ext cx="2271218" cy="2840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09960" y="2498952"/>
            <a:ext cx="2761880" cy="4910009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42889" y="-537009"/>
            <a:ext cx="2791774" cy="4963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94760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2 Marcador de contenido"/>
          <p:cNvSpPr>
            <a:spLocks noGrp="1"/>
          </p:cNvSpPr>
          <p:nvPr>
            <p:ph idx="1"/>
          </p:nvPr>
        </p:nvSpPr>
        <p:spPr>
          <a:xfrm>
            <a:off x="1331913" y="404813"/>
            <a:ext cx="7354887" cy="5721350"/>
          </a:xfrm>
        </p:spPr>
        <p:txBody>
          <a:bodyPr/>
          <a:lstStyle/>
          <a:p>
            <a:pPr eaLnBrk="1" hangingPunct="1"/>
            <a:r>
              <a:rPr lang="es-ES"/>
              <a:t>Adestramento en auto instruccións.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8950" t="7866" r="10671" b="25610"/>
          <a:stretch/>
        </p:blipFill>
        <p:spPr bwMode="auto">
          <a:xfrm>
            <a:off x="1404938" y="1063625"/>
            <a:ext cx="3579812" cy="1573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l="3534" r="6672" b="10428"/>
          <a:stretch/>
        </p:blipFill>
        <p:spPr bwMode="auto">
          <a:xfrm>
            <a:off x="4984750" y="1571625"/>
            <a:ext cx="3408363" cy="1944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/>
          <a:srcRect l="3348"/>
          <a:stretch/>
        </p:blipFill>
        <p:spPr bwMode="auto">
          <a:xfrm>
            <a:off x="1462088" y="3136900"/>
            <a:ext cx="3540125" cy="2217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print"/>
          <a:srcRect l="6688" t="3674" r="7783" b="14011"/>
          <a:stretch/>
        </p:blipFill>
        <p:spPr bwMode="auto">
          <a:xfrm>
            <a:off x="4984750" y="4059238"/>
            <a:ext cx="3243263" cy="2170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2 Marcador de contenido"/>
          <p:cNvSpPr>
            <a:spLocks noGrp="1"/>
          </p:cNvSpPr>
          <p:nvPr>
            <p:ph idx="1"/>
          </p:nvPr>
        </p:nvSpPr>
        <p:spPr>
          <a:xfrm>
            <a:off x="1331913" y="404813"/>
            <a:ext cx="7354887" cy="5721350"/>
          </a:xfrm>
        </p:spPr>
        <p:txBody>
          <a:bodyPr/>
          <a:lstStyle/>
          <a:p>
            <a:pPr eaLnBrk="1" hangingPunct="1"/>
            <a:r>
              <a:rPr lang="es-ES"/>
              <a:t>Adestramento en auto instruccións</a:t>
            </a:r>
          </a:p>
        </p:txBody>
      </p:sp>
      <p:pic>
        <p:nvPicPr>
          <p:cNvPr id="12" name="Picture 8"/>
          <p:cNvPicPr>
            <a:picLocks noChangeAspect="1" noChangeArrowheads="1"/>
          </p:cNvPicPr>
          <p:nvPr/>
        </p:nvPicPr>
        <p:blipFill rotWithShape="1">
          <a:blip r:embed="rId2" cstate="print"/>
          <a:srcRect l="6925" r="11291" b="14364"/>
          <a:stretch/>
        </p:blipFill>
        <p:spPr bwMode="auto">
          <a:xfrm>
            <a:off x="1419225" y="3573463"/>
            <a:ext cx="3816350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 rotWithShape="1">
          <a:blip r:embed="rId3" cstate="print"/>
          <a:srcRect l="8137" r="3720" b="10537"/>
          <a:stretch/>
        </p:blipFill>
        <p:spPr bwMode="auto">
          <a:xfrm>
            <a:off x="5214938" y="1844675"/>
            <a:ext cx="3592512" cy="2093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4308" r="6320" b="10510"/>
          <a:stretch/>
        </p:blipFill>
        <p:spPr bwMode="auto">
          <a:xfrm>
            <a:off x="5235575" y="4325938"/>
            <a:ext cx="3432175" cy="2127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 rotWithShape="1">
          <a:blip r:embed="rId5" cstate="print"/>
          <a:srcRect l="7893" t="10796" r="9067" b="10174"/>
          <a:stretch/>
        </p:blipFill>
        <p:spPr bwMode="auto">
          <a:xfrm>
            <a:off x="1619250" y="1177925"/>
            <a:ext cx="3595688" cy="20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692696"/>
            <a:ext cx="960632" cy="5400600"/>
          </a:xfrm>
          <a:ln>
            <a:miter lim="800000"/>
            <a:headEnd/>
            <a:tailEnd/>
          </a:ln>
          <a:extLst/>
        </p:spPr>
        <p:txBody>
          <a:bodyPr vert="vert270"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CARACTERÍSTICAS</a:t>
            </a:r>
          </a:p>
        </p:txBody>
      </p:sp>
      <p:sp>
        <p:nvSpPr>
          <p:cNvPr id="21507" name="2 Marcador de contenido"/>
          <p:cNvSpPr>
            <a:spLocks noGrp="1"/>
          </p:cNvSpPr>
          <p:nvPr>
            <p:ph idx="1"/>
          </p:nvPr>
        </p:nvSpPr>
        <p:spPr>
          <a:xfrm>
            <a:off x="1763713" y="620712"/>
            <a:ext cx="7200900" cy="5400575"/>
          </a:xfrm>
        </p:spPr>
        <p:txBody>
          <a:bodyPr/>
          <a:lstStyle/>
          <a:p>
            <a:pPr algn="just" eaLnBrk="1" hangingPunct="1"/>
            <a:endParaRPr lang="es-ES" sz="2400" dirty="0">
              <a:solidFill>
                <a:srgbClr val="006699"/>
              </a:solidFill>
            </a:endParaRPr>
          </a:p>
          <a:p>
            <a:pPr algn="just" eaLnBrk="1" hangingPunct="1"/>
            <a:r>
              <a:rPr lang="es-ES" sz="2400" dirty="0">
                <a:solidFill>
                  <a:srgbClr val="006699"/>
                </a:solidFill>
              </a:rPr>
              <a:t>Excesiva </a:t>
            </a:r>
            <a:r>
              <a:rPr lang="es-ES" sz="2400" dirty="0" err="1">
                <a:solidFill>
                  <a:srgbClr val="006699"/>
                </a:solidFill>
              </a:rPr>
              <a:t>actividade</a:t>
            </a:r>
            <a:r>
              <a:rPr lang="es-ES" sz="2400" dirty="0">
                <a:solidFill>
                  <a:srgbClr val="006699"/>
                </a:solidFill>
              </a:rPr>
              <a:t> motora e verbal.</a:t>
            </a:r>
          </a:p>
          <a:p>
            <a:pPr algn="just" eaLnBrk="1" hangingPunct="1"/>
            <a:r>
              <a:rPr lang="es-ES" sz="2400" dirty="0">
                <a:solidFill>
                  <a:srgbClr val="006699"/>
                </a:solidFill>
              </a:rPr>
              <a:t> </a:t>
            </a:r>
            <a:r>
              <a:rPr lang="es-ES" sz="2400" dirty="0" err="1">
                <a:solidFill>
                  <a:srgbClr val="006699"/>
                </a:solidFill>
              </a:rPr>
              <a:t>Aféctanlles</a:t>
            </a:r>
            <a:r>
              <a:rPr lang="es-ES" sz="2400" dirty="0">
                <a:solidFill>
                  <a:srgbClr val="006699"/>
                </a:solidFill>
              </a:rPr>
              <a:t> menos os castigos.</a:t>
            </a:r>
          </a:p>
          <a:p>
            <a:pPr algn="just" eaLnBrk="1" hangingPunct="1"/>
            <a:r>
              <a:rPr lang="es-ES" sz="2400" dirty="0">
                <a:solidFill>
                  <a:srgbClr val="006699"/>
                </a:solidFill>
              </a:rPr>
              <a:t>Toleran </a:t>
            </a:r>
            <a:r>
              <a:rPr lang="es-ES" sz="2400" dirty="0" err="1">
                <a:solidFill>
                  <a:srgbClr val="006699"/>
                </a:solidFill>
              </a:rPr>
              <a:t>pouco</a:t>
            </a:r>
            <a:r>
              <a:rPr lang="es-ES" sz="2400" dirty="0">
                <a:solidFill>
                  <a:srgbClr val="006699"/>
                </a:solidFill>
              </a:rPr>
              <a:t> a frustración.</a:t>
            </a:r>
          </a:p>
          <a:p>
            <a:pPr algn="just" eaLnBrk="1" hangingPunct="1"/>
            <a:r>
              <a:rPr lang="es-ES" sz="2400" dirty="0" err="1">
                <a:solidFill>
                  <a:srgbClr val="006699"/>
                </a:solidFill>
              </a:rPr>
              <a:t>Dificultade</a:t>
            </a:r>
            <a:r>
              <a:rPr lang="es-ES" sz="2400" dirty="0">
                <a:solidFill>
                  <a:srgbClr val="006699"/>
                </a:solidFill>
              </a:rPr>
              <a:t> para controlar e inhibir conductas.</a:t>
            </a:r>
          </a:p>
          <a:p>
            <a:pPr algn="just" eaLnBrk="1" hangingPunct="1"/>
            <a:r>
              <a:rPr lang="es-ES" sz="2400" dirty="0" err="1">
                <a:solidFill>
                  <a:srgbClr val="006699"/>
                </a:solidFill>
              </a:rPr>
              <a:t>Dificultade</a:t>
            </a:r>
            <a:r>
              <a:rPr lang="es-ES" sz="2400" dirty="0">
                <a:solidFill>
                  <a:srgbClr val="006699"/>
                </a:solidFill>
              </a:rPr>
              <a:t> para controlar e interpretar </a:t>
            </a:r>
            <a:r>
              <a:rPr lang="es-ES" sz="2400" dirty="0" err="1">
                <a:solidFill>
                  <a:srgbClr val="006699"/>
                </a:solidFill>
              </a:rPr>
              <a:t>emocións</a:t>
            </a:r>
            <a:r>
              <a:rPr lang="es-ES" sz="2400" dirty="0">
                <a:solidFill>
                  <a:srgbClr val="006699"/>
                </a:solidFill>
              </a:rPr>
              <a:t>.</a:t>
            </a:r>
          </a:p>
          <a:p>
            <a:pPr algn="just" eaLnBrk="1" hangingPunct="1"/>
            <a:r>
              <a:rPr lang="es-ES" sz="2400" dirty="0">
                <a:solidFill>
                  <a:srgbClr val="006699"/>
                </a:solidFill>
              </a:rPr>
              <a:t>Parecen no </a:t>
            </a:r>
            <a:r>
              <a:rPr lang="es-ES" sz="2400" dirty="0" err="1">
                <a:solidFill>
                  <a:srgbClr val="006699"/>
                </a:solidFill>
              </a:rPr>
              <a:t>escoitar</a:t>
            </a:r>
            <a:r>
              <a:rPr lang="es-ES" sz="2400" dirty="0">
                <a:solidFill>
                  <a:srgbClr val="006699"/>
                </a:solidFill>
              </a:rPr>
              <a:t> cando se </a:t>
            </a:r>
            <a:r>
              <a:rPr lang="es-ES" sz="2400" dirty="0" err="1">
                <a:solidFill>
                  <a:srgbClr val="006699"/>
                </a:solidFill>
              </a:rPr>
              <a:t>lles</a:t>
            </a:r>
            <a:r>
              <a:rPr lang="es-ES" sz="2400" dirty="0">
                <a:solidFill>
                  <a:srgbClr val="006699"/>
                </a:solidFill>
              </a:rPr>
              <a:t> fala.</a:t>
            </a:r>
          </a:p>
          <a:p>
            <a:pPr algn="just" eaLnBrk="1" hangingPunct="1"/>
            <a:r>
              <a:rPr lang="es-ES" sz="2400" dirty="0" err="1">
                <a:solidFill>
                  <a:srgbClr val="006699"/>
                </a:solidFill>
              </a:rPr>
              <a:t>Dificultade</a:t>
            </a:r>
            <a:r>
              <a:rPr lang="es-ES" sz="2400" dirty="0">
                <a:solidFill>
                  <a:srgbClr val="006699"/>
                </a:solidFill>
              </a:rPr>
              <a:t> no </a:t>
            </a:r>
            <a:r>
              <a:rPr lang="es-ES" sz="2400" dirty="0" err="1">
                <a:solidFill>
                  <a:srgbClr val="006699"/>
                </a:solidFill>
              </a:rPr>
              <a:t>manexo</a:t>
            </a:r>
            <a:r>
              <a:rPr lang="es-ES" sz="2400" dirty="0">
                <a:solidFill>
                  <a:srgbClr val="006699"/>
                </a:solidFill>
              </a:rPr>
              <a:t> do tempo.</a:t>
            </a:r>
          </a:p>
          <a:p>
            <a:pPr algn="just" eaLnBrk="1" hangingPunct="1"/>
            <a:r>
              <a:rPr lang="es-ES" sz="2400" dirty="0" err="1">
                <a:solidFill>
                  <a:srgbClr val="006699"/>
                </a:solidFill>
              </a:rPr>
              <a:t>Dificultade</a:t>
            </a:r>
            <a:r>
              <a:rPr lang="es-ES" sz="2400" dirty="0">
                <a:solidFill>
                  <a:srgbClr val="006699"/>
                </a:solidFill>
              </a:rPr>
              <a:t> para motivarse de forma interna.</a:t>
            </a:r>
          </a:p>
          <a:p>
            <a:pPr algn="just" eaLnBrk="1" hangingPunct="1"/>
            <a:r>
              <a:rPr lang="es-ES" sz="2400" dirty="0" err="1">
                <a:solidFill>
                  <a:srgbClr val="006699"/>
                </a:solidFill>
              </a:rPr>
              <a:t>Pouca</a:t>
            </a:r>
            <a:r>
              <a:rPr lang="es-ES" sz="2400" dirty="0">
                <a:solidFill>
                  <a:srgbClr val="006699"/>
                </a:solidFill>
              </a:rPr>
              <a:t> </a:t>
            </a:r>
            <a:r>
              <a:rPr lang="es-ES" sz="2400" dirty="0" err="1">
                <a:solidFill>
                  <a:srgbClr val="006699"/>
                </a:solidFill>
              </a:rPr>
              <a:t>capacidade</a:t>
            </a:r>
            <a:r>
              <a:rPr lang="es-ES" sz="2400" dirty="0">
                <a:solidFill>
                  <a:srgbClr val="006699"/>
                </a:solidFill>
              </a:rPr>
              <a:t> de planificación.</a:t>
            </a:r>
          </a:p>
          <a:p>
            <a:pPr algn="just" eaLnBrk="1" hangingPunct="1"/>
            <a:r>
              <a:rPr lang="es-ES" sz="2400" dirty="0" err="1">
                <a:solidFill>
                  <a:srgbClr val="006699"/>
                </a:solidFill>
              </a:rPr>
              <a:t>Dificultade</a:t>
            </a:r>
            <a:r>
              <a:rPr lang="es-ES" sz="2400" dirty="0">
                <a:solidFill>
                  <a:srgbClr val="006699"/>
                </a:solidFill>
              </a:rPr>
              <a:t> para </a:t>
            </a:r>
            <a:r>
              <a:rPr lang="es-ES" sz="2400" dirty="0" err="1">
                <a:solidFill>
                  <a:srgbClr val="006699"/>
                </a:solidFill>
              </a:rPr>
              <a:t>manter</a:t>
            </a:r>
            <a:r>
              <a:rPr lang="es-ES" sz="2400" dirty="0">
                <a:solidFill>
                  <a:srgbClr val="006699"/>
                </a:solidFill>
              </a:rPr>
              <a:t> a atención.</a:t>
            </a:r>
          </a:p>
          <a:p>
            <a:pPr algn="just" eaLnBrk="1" hangingPunct="1"/>
            <a:r>
              <a:rPr lang="es-ES" sz="2400" dirty="0">
                <a:solidFill>
                  <a:srgbClr val="006699"/>
                </a:solidFill>
              </a:rPr>
              <a:t>Son olvidadizos.</a:t>
            </a:r>
          </a:p>
        </p:txBody>
      </p:sp>
      <p:sp>
        <p:nvSpPr>
          <p:cNvPr id="4" name="3 Rectángulo redondeado"/>
          <p:cNvSpPr/>
          <p:nvPr/>
        </p:nvSpPr>
        <p:spPr>
          <a:xfrm rot="16200000">
            <a:off x="-1176510" y="3356736"/>
            <a:ext cx="468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6600" dirty="0" err="1">
                <a:solidFill>
                  <a:srgbClr val="FFC000"/>
                </a:solidFill>
              </a:rPr>
              <a:t>Adaptacións</a:t>
            </a:r>
            <a:endParaRPr lang="es-ES" sz="6600" dirty="0">
              <a:solidFill>
                <a:srgbClr val="FFC000"/>
              </a:solidFill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4531" y="2213861"/>
            <a:ext cx="4104424" cy="3078318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71966" y="2216866"/>
            <a:ext cx="4128459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43615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6000" dirty="0" err="1">
                <a:solidFill>
                  <a:srgbClr val="FFC000"/>
                </a:solidFill>
              </a:rPr>
              <a:t>Adaptacións</a:t>
            </a:r>
            <a:endParaRPr lang="es-ES" sz="6000" dirty="0">
              <a:solidFill>
                <a:srgbClr val="FFC000"/>
              </a:solidFill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0164" y="2420276"/>
            <a:ext cx="4027554" cy="3020666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58213" y="2020699"/>
            <a:ext cx="3156393" cy="410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68372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214313" y="4000500"/>
            <a:ext cx="7772400" cy="1362075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sz="6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MODELOS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539552" y="980728"/>
            <a:ext cx="8004543" cy="43522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781936" y="1700808"/>
            <a:ext cx="5322832" cy="31683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 rot="20469614">
            <a:off x="445439" y="19256"/>
            <a:ext cx="1746209" cy="31547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9900" b="1" dirty="0">
                <a:ln w="28575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?</a:t>
            </a:r>
          </a:p>
        </p:txBody>
      </p:sp>
      <p:sp>
        <p:nvSpPr>
          <p:cNvPr id="5" name="4 Rectángulo"/>
          <p:cNvSpPr/>
          <p:nvPr/>
        </p:nvSpPr>
        <p:spPr>
          <a:xfrm rot="10125590">
            <a:off x="7233062" y="340970"/>
            <a:ext cx="1746209" cy="18620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1500" b="1" dirty="0">
                <a:ln w="28575">
                  <a:solidFill>
                    <a:srgbClr val="7030A0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?</a:t>
            </a:r>
          </a:p>
        </p:txBody>
      </p:sp>
      <p:sp>
        <p:nvSpPr>
          <p:cNvPr id="6" name="5 Rectángulo"/>
          <p:cNvSpPr/>
          <p:nvPr/>
        </p:nvSpPr>
        <p:spPr>
          <a:xfrm rot="9450674">
            <a:off x="488266" y="4938323"/>
            <a:ext cx="1049595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8800" b="1" dirty="0">
                <a:ln w="2857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?</a:t>
            </a:r>
          </a:p>
        </p:txBody>
      </p:sp>
      <p:sp>
        <p:nvSpPr>
          <p:cNvPr id="7" name="6 Rectángulo"/>
          <p:cNvSpPr/>
          <p:nvPr/>
        </p:nvSpPr>
        <p:spPr>
          <a:xfrm rot="1912506">
            <a:off x="7518246" y="4310252"/>
            <a:ext cx="1238574" cy="31547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99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?</a:t>
            </a:r>
          </a:p>
        </p:txBody>
      </p:sp>
      <p:sp>
        <p:nvSpPr>
          <p:cNvPr id="8" name="7 Rectángulo"/>
          <p:cNvSpPr/>
          <p:nvPr/>
        </p:nvSpPr>
        <p:spPr>
          <a:xfrm flipH="1">
            <a:off x="755575" y="2636912"/>
            <a:ext cx="7889568" cy="144655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8800" b="1" dirty="0">
                <a:ln/>
                <a:solidFill>
                  <a:schemeClr val="accent1"/>
                </a:solidFill>
                <a:effectLst>
                  <a:reflection blurRad="6350" stA="55000" endA="50" endPos="85000" dist="60007" dir="5400000" sy="-100000" algn="bl" rotWithShape="0"/>
                </a:effectLst>
                <a:latin typeface="+mn-lt"/>
                <a:cs typeface="+mn-cs"/>
              </a:rPr>
              <a:t>DISORTOGRAFÍA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DISORTOGRAFÍA …</a:t>
            </a:r>
          </a:p>
        </p:txBody>
      </p:sp>
      <p:sp>
        <p:nvSpPr>
          <p:cNvPr id="86019" name="2 Marcador de contenido"/>
          <p:cNvSpPr>
            <a:spLocks noGrp="1"/>
          </p:cNvSpPr>
          <p:nvPr>
            <p:ph idx="1"/>
          </p:nvPr>
        </p:nvSpPr>
        <p:spPr>
          <a:xfrm>
            <a:off x="457200" y="1700213"/>
            <a:ext cx="8229600" cy="4681537"/>
          </a:xfrm>
        </p:spPr>
        <p:txBody>
          <a:bodyPr/>
          <a:lstStyle/>
          <a:p>
            <a:pPr eaLnBrk="1" hangingPunct="1"/>
            <a:endParaRPr lang="es-ES" sz="2800"/>
          </a:p>
          <a:p>
            <a:pPr eaLnBrk="1" hangingPunct="1"/>
            <a:r>
              <a:rPr lang="es-ES" sz="2800"/>
              <a:t>Trastorno da ortografía. </a:t>
            </a:r>
          </a:p>
          <a:p>
            <a:pPr eaLnBrk="1" hangingPunct="1"/>
            <a:r>
              <a:rPr lang="es-ES" sz="2800"/>
              <a:t>Erros na escritura que afectan á palabra, pero non á súa grafía. </a:t>
            </a:r>
          </a:p>
          <a:p>
            <a:pPr eaLnBrk="1" hangingPunct="1"/>
            <a:r>
              <a:rPr lang="es-ES" sz="2800"/>
              <a:t>Dificultade significativa na trascripción do código escrito. </a:t>
            </a:r>
          </a:p>
          <a:p>
            <a:pPr eaLnBrk="1" hangingPunct="1"/>
            <a:r>
              <a:rPr lang="es-ES" sz="2800">
                <a:sym typeface="Wingdings" panose="05000000000000000000" pitchFamily="2" charset="2"/>
              </a:rPr>
              <a:t>A</a:t>
            </a:r>
            <a:r>
              <a:rPr lang="es-ES" sz="2800"/>
              <a:t>sociación entre son e grafía.</a:t>
            </a:r>
          </a:p>
          <a:p>
            <a:pPr eaLnBrk="1" hangingPunct="1"/>
            <a:r>
              <a:rPr lang="es-ES" sz="2800"/>
              <a:t>Integración das normas ortográficas.</a:t>
            </a:r>
          </a:p>
          <a:p>
            <a:pPr eaLnBrk="1" hangingPunct="1"/>
            <a:endParaRPr lang="es-ES"/>
          </a:p>
        </p:txBody>
      </p:sp>
      <p:sp>
        <p:nvSpPr>
          <p:cNvPr id="4" name="3 Rectángulo redondeado"/>
          <p:cNvSpPr/>
          <p:nvPr/>
        </p:nvSpPr>
        <p:spPr>
          <a:xfrm>
            <a:off x="1043608" y="1294392"/>
            <a:ext cx="720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2 Marcador de contenido"/>
          <p:cNvSpPr>
            <a:spLocks noGrp="1"/>
          </p:cNvSpPr>
          <p:nvPr>
            <p:ph idx="1"/>
          </p:nvPr>
        </p:nvSpPr>
        <p:spPr>
          <a:xfrm>
            <a:off x="1331913" y="333375"/>
            <a:ext cx="7354887" cy="6119813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s-ES" sz="800" b="1" u="sng" dirty="0"/>
          </a:p>
          <a:p>
            <a:pPr lvl="1" algn="just" eaLnBrk="1" hangingPunct="1"/>
            <a:endParaRPr lang="es-ES" sz="2400" dirty="0"/>
          </a:p>
          <a:p>
            <a:pPr lvl="1" algn="just" eaLnBrk="1" hangingPunct="1">
              <a:buFont typeface="Arial" panose="020B0604020202020204" pitchFamily="34" charset="0"/>
              <a:buChar char="•"/>
            </a:pPr>
            <a:endParaRPr lang="es-ES" sz="2400" dirty="0"/>
          </a:p>
          <a:p>
            <a:pPr lvl="1" algn="just" eaLnBrk="1" hangingPunct="1">
              <a:buFont typeface="Arial" panose="020B0604020202020204" pitchFamily="34" charset="0"/>
              <a:buChar char="•"/>
            </a:pPr>
            <a:r>
              <a:rPr lang="es-ES" sz="2400" dirty="0"/>
              <a:t>Sustitución de fonemas </a:t>
            </a:r>
            <a:r>
              <a:rPr lang="es-ES" sz="2400" dirty="0" err="1"/>
              <a:t>afins</a:t>
            </a:r>
            <a:r>
              <a:rPr lang="es-ES" sz="2400" dirty="0"/>
              <a:t> polo punto e/</a:t>
            </a:r>
            <a:r>
              <a:rPr lang="es-ES" sz="2400" dirty="0" err="1"/>
              <a:t>ou</a:t>
            </a:r>
            <a:r>
              <a:rPr lang="es-ES" sz="2400" dirty="0"/>
              <a:t> modo de articulación: F/Z, T/D, P/B.</a:t>
            </a:r>
          </a:p>
          <a:p>
            <a:pPr lvl="1" algn="just" eaLnBrk="1" hangingPunct="1">
              <a:buFont typeface="Arial" panose="020B0604020202020204" pitchFamily="34" charset="0"/>
              <a:buChar char="•"/>
            </a:pPr>
            <a:r>
              <a:rPr lang="es-ES" sz="2400" dirty="0"/>
              <a:t>Sustitución de letras que se diferencian </a:t>
            </a:r>
            <a:r>
              <a:rPr lang="es-ES" sz="2400" dirty="0" err="1"/>
              <a:t>na</a:t>
            </a:r>
            <a:r>
              <a:rPr lang="es-ES" sz="2400" dirty="0"/>
              <a:t> </a:t>
            </a:r>
            <a:r>
              <a:rPr lang="es-ES" sz="2400" dirty="0" err="1"/>
              <a:t>súa</a:t>
            </a:r>
            <a:r>
              <a:rPr lang="es-ES" sz="2400" dirty="0"/>
              <a:t> posición no espacio :P/B, D/ Q .</a:t>
            </a:r>
          </a:p>
          <a:p>
            <a:pPr lvl="1" algn="just" eaLnBrk="1" hangingPunct="1">
              <a:buFont typeface="Arial" panose="020B0604020202020204" pitchFamily="34" charset="0"/>
              <a:buChar char="•"/>
            </a:pPr>
            <a:r>
              <a:rPr lang="es-ES" sz="2400" dirty="0"/>
              <a:t>Sustitución de letras similares visualmente :M/N.</a:t>
            </a:r>
          </a:p>
          <a:p>
            <a:pPr lvl="1" algn="just" eaLnBrk="1" hangingPunct="1">
              <a:buFont typeface="Arial" panose="020B0604020202020204" pitchFamily="34" charset="0"/>
              <a:buChar char="•"/>
            </a:pPr>
            <a:r>
              <a:rPr lang="es-ES" sz="2400" dirty="0"/>
              <a:t>Confusión en fonemas que admiten dúas grafías: G, J, K, Z.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s-ES" sz="2400" dirty="0"/>
              <a:t>Omisión da letra “H” </a:t>
            </a:r>
            <a:r>
              <a:rPr lang="es-ES" sz="2400" dirty="0" err="1"/>
              <a:t>ao</a:t>
            </a:r>
            <a:r>
              <a:rPr lang="es-ES" sz="2400" dirty="0"/>
              <a:t> non </a:t>
            </a:r>
            <a:r>
              <a:rPr lang="es-ES" sz="2400" dirty="0" err="1"/>
              <a:t>corresponderlle</a:t>
            </a:r>
            <a:r>
              <a:rPr lang="es-ES" sz="2400" dirty="0"/>
              <a:t> ningún fonema. </a:t>
            </a:r>
          </a:p>
          <a:p>
            <a:pPr lvl="1" algn="just" eaLnBrk="1" fontAlgn="auto" hangingPunct="1">
              <a:spcAft>
                <a:spcPts val="0"/>
              </a:spcAft>
              <a:buFont typeface="Arial" charset="0"/>
              <a:buChar char="•"/>
              <a:defRPr/>
            </a:pPr>
            <a:r>
              <a:rPr lang="es-ES" sz="2400" dirty="0"/>
              <a:t>Erros </a:t>
            </a:r>
            <a:r>
              <a:rPr lang="es-ES" sz="2400" dirty="0" err="1"/>
              <a:t>nas</a:t>
            </a:r>
            <a:r>
              <a:rPr lang="es-ES" sz="2400" dirty="0"/>
              <a:t> </a:t>
            </a:r>
            <a:r>
              <a:rPr lang="es-ES" sz="2400" dirty="0" err="1"/>
              <a:t>regras</a:t>
            </a:r>
            <a:r>
              <a:rPr lang="es-ES" sz="2400" dirty="0"/>
              <a:t> de puntuación. </a:t>
            </a:r>
            <a:endParaRPr lang="es-ES" sz="2000" dirty="0"/>
          </a:p>
          <a:p>
            <a:pPr lvl="1" algn="just" eaLnBrk="1" fontAlgn="auto" hangingPunct="1">
              <a:spcAft>
                <a:spcPts val="0"/>
              </a:spcAft>
              <a:buFont typeface="Arial" charset="0"/>
              <a:buChar char="•"/>
              <a:defRPr/>
            </a:pPr>
            <a:r>
              <a:rPr lang="es-ES" sz="2400" dirty="0"/>
              <a:t>Mal uso das </a:t>
            </a:r>
            <a:r>
              <a:rPr lang="es-ES" sz="2400" dirty="0" err="1"/>
              <a:t>maiúsculas</a:t>
            </a:r>
            <a:r>
              <a:rPr lang="es-ES" sz="2400" dirty="0"/>
              <a:t>. </a:t>
            </a:r>
            <a:endParaRPr lang="es-ES" sz="2000" dirty="0"/>
          </a:p>
          <a:p>
            <a:pPr marL="457200" lvl="1" indent="0" eaLnBrk="1" hangingPunct="1">
              <a:buNone/>
            </a:pPr>
            <a:endParaRPr lang="es-ES" sz="2400" dirty="0">
              <a:solidFill>
                <a:srgbClr val="FF0000"/>
              </a:solidFill>
            </a:endParaRPr>
          </a:p>
          <a:p>
            <a:pPr lvl="1" algn="just" eaLnBrk="1" hangingPunct="1">
              <a:buFont typeface="Arial" panose="020B0604020202020204" pitchFamily="34" charset="0"/>
              <a:buChar char="•"/>
            </a:pPr>
            <a:endParaRPr lang="es-ES" sz="2400" dirty="0"/>
          </a:p>
          <a:p>
            <a:pPr lvl="1" algn="just" eaLnBrk="1" hangingPunct="1">
              <a:buFont typeface="Arial" panose="020B0604020202020204" pitchFamily="34" charset="0"/>
              <a:buChar char="•"/>
            </a:pPr>
            <a:endParaRPr lang="es-ES" sz="2000" dirty="0"/>
          </a:p>
          <a:p>
            <a:pPr lvl="1" algn="just" eaLnBrk="1" hangingPunct="1">
              <a:buFont typeface="Arial" panose="020B0604020202020204" pitchFamily="34" charset="0"/>
              <a:buChar char="•"/>
            </a:pPr>
            <a:endParaRPr lang="es-ES" sz="2000" dirty="0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 rot="16200000">
            <a:off x="-2157412" y="2813050"/>
            <a:ext cx="5824537" cy="10080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ES" sz="49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CARACTERÍSTICAS</a:t>
            </a:r>
          </a:p>
        </p:txBody>
      </p:sp>
      <p:sp>
        <p:nvSpPr>
          <p:cNvPr id="5" name="4 Rectángulo redondeado"/>
          <p:cNvSpPr/>
          <p:nvPr/>
        </p:nvSpPr>
        <p:spPr>
          <a:xfrm rot="16200000">
            <a:off x="-1176510" y="3356736"/>
            <a:ext cx="468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87047" name="Picture 2" descr="http://t0.gstatic.com/images?q=tbn:ANd9GcT2iWgJHWsTcNEQZ6bkp4xUA8NUyMu38rZhWzP4oxMjhF0enxAEfQ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3EBE0"/>
              </a:clrFrom>
              <a:clrTo>
                <a:srgbClr val="F3EB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4" t="7056" r="6200" b="5183"/>
          <a:stretch>
            <a:fillRect/>
          </a:stretch>
        </p:blipFill>
        <p:spPr bwMode="auto">
          <a:xfrm>
            <a:off x="5867400" y="4724400"/>
            <a:ext cx="15208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2 Marcador de contenido"/>
          <p:cNvSpPr>
            <a:spLocks noGrp="1"/>
          </p:cNvSpPr>
          <p:nvPr>
            <p:ph idx="1"/>
          </p:nvPr>
        </p:nvSpPr>
        <p:spPr>
          <a:xfrm>
            <a:off x="1331913" y="404813"/>
            <a:ext cx="7354887" cy="5976937"/>
          </a:xfrm>
        </p:spPr>
        <p:txBody>
          <a:bodyPr/>
          <a:lstStyle/>
          <a:p>
            <a:pPr lvl="1" algn="just" eaLnBrk="1" hangingPunct="1"/>
            <a:endParaRPr lang="es-ES" sz="2400"/>
          </a:p>
          <a:p>
            <a:pPr lvl="1" algn="just" eaLnBrk="1" hangingPunct="1"/>
            <a:endParaRPr lang="es-ES" sz="2400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 rot="16200000">
            <a:off x="-2157412" y="2813050"/>
            <a:ext cx="5824537" cy="10080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ES" sz="49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CARACTERÍSTICAS</a:t>
            </a:r>
          </a:p>
        </p:txBody>
      </p:sp>
      <p:sp>
        <p:nvSpPr>
          <p:cNvPr id="5" name="4 Rectángulo redondeado"/>
          <p:cNvSpPr/>
          <p:nvPr/>
        </p:nvSpPr>
        <p:spPr>
          <a:xfrm rot="16200000">
            <a:off x="-1176510" y="3356736"/>
            <a:ext cx="468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8807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43"/>
          <a:stretch>
            <a:fillRect/>
          </a:stretch>
        </p:blipFill>
        <p:spPr bwMode="auto">
          <a:xfrm>
            <a:off x="7812088" y="765175"/>
            <a:ext cx="1008062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2" name="CuadroTexto 1"/>
          <p:cNvSpPr txBox="1">
            <a:spLocks noChangeArrowheads="1"/>
          </p:cNvSpPr>
          <p:nvPr/>
        </p:nvSpPr>
        <p:spPr bwMode="auto">
          <a:xfrm>
            <a:off x="1966913" y="1874838"/>
            <a:ext cx="5989637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2400"/>
              <a:t>Omisión de fonemas, sílabas ou palabras. </a:t>
            </a:r>
          </a:p>
          <a:p>
            <a:pPr lvl="1" algn="ctr" eaLnBrk="1" hangingPunct="1">
              <a:spcBef>
                <a:spcPct val="0"/>
              </a:spcBef>
              <a:buFontTx/>
              <a:buNone/>
            </a:pPr>
            <a:r>
              <a:rPr lang="es-ES" sz="1800" b="1">
                <a:solidFill>
                  <a:srgbClr val="FFC000"/>
                </a:solidFill>
              </a:rPr>
              <a:t>“poblema” </a:t>
            </a:r>
            <a:r>
              <a:rPr lang="es-ES" sz="1800" b="1"/>
              <a:t>por</a:t>
            </a:r>
            <a:r>
              <a:rPr lang="es-ES" sz="2000" b="1"/>
              <a:t> </a:t>
            </a:r>
            <a:r>
              <a:rPr lang="es-ES" sz="1800" b="1">
                <a:solidFill>
                  <a:srgbClr val="FFC000"/>
                </a:solidFill>
              </a:rPr>
              <a:t>“problema”</a:t>
            </a:r>
          </a:p>
          <a:p>
            <a:pPr lvl="1" algn="ctr" eaLnBrk="1" hangingPunct="1">
              <a:spcBef>
                <a:spcPct val="0"/>
              </a:spcBef>
              <a:buFontTx/>
              <a:buNone/>
            </a:pPr>
            <a:r>
              <a:rPr lang="es-ES" sz="1800" b="1">
                <a:solidFill>
                  <a:srgbClr val="FFC000"/>
                </a:solidFill>
              </a:rPr>
              <a:t>“caterísticas” </a:t>
            </a:r>
            <a:r>
              <a:rPr lang="es-ES" sz="1800" b="1"/>
              <a:t>por</a:t>
            </a:r>
            <a:r>
              <a:rPr lang="es-ES" sz="2000" b="1"/>
              <a:t> </a:t>
            </a:r>
            <a:r>
              <a:rPr lang="es-ES" sz="2000"/>
              <a:t>“</a:t>
            </a:r>
            <a:r>
              <a:rPr lang="es-ES" sz="1800" b="1">
                <a:solidFill>
                  <a:srgbClr val="FFC000"/>
                </a:solidFill>
              </a:rPr>
              <a:t>características”</a:t>
            </a:r>
          </a:p>
          <a:p>
            <a:pPr lvl="1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2400"/>
              <a:t>Adición de fonemas, sílabas ou palabras. </a:t>
            </a:r>
          </a:p>
          <a:p>
            <a:pPr lvl="1" algn="ctr" eaLnBrk="1" hangingPunct="1">
              <a:spcBef>
                <a:spcPct val="0"/>
              </a:spcBef>
              <a:buFontTx/>
              <a:buNone/>
            </a:pPr>
            <a:r>
              <a:rPr lang="es-ES" sz="2000" b="1">
                <a:solidFill>
                  <a:srgbClr val="FFC000"/>
                </a:solidFill>
              </a:rPr>
              <a:t>“tarata”</a:t>
            </a:r>
            <a:r>
              <a:rPr lang="es-ES" sz="2000"/>
              <a:t> </a:t>
            </a:r>
            <a:r>
              <a:rPr lang="es-ES" sz="2000" b="1"/>
              <a:t>por</a:t>
            </a:r>
            <a:r>
              <a:rPr lang="es-ES" sz="2000"/>
              <a:t> </a:t>
            </a:r>
            <a:r>
              <a:rPr lang="es-ES" sz="2000">
                <a:solidFill>
                  <a:srgbClr val="FFC000"/>
                </a:solidFill>
              </a:rPr>
              <a:t>“</a:t>
            </a:r>
            <a:r>
              <a:rPr lang="es-ES" sz="2000" b="1">
                <a:solidFill>
                  <a:srgbClr val="FFC000"/>
                </a:solidFill>
              </a:rPr>
              <a:t>tarta”</a:t>
            </a:r>
          </a:p>
          <a:p>
            <a:pPr lvl="1" algn="ctr" eaLnBrk="1" hangingPunct="1">
              <a:spcBef>
                <a:spcPct val="0"/>
              </a:spcBef>
              <a:buFontTx/>
              <a:buNone/>
            </a:pPr>
            <a:r>
              <a:rPr lang="es-ES" sz="2000" b="1">
                <a:solidFill>
                  <a:srgbClr val="FFC000"/>
                </a:solidFill>
              </a:rPr>
              <a:t>“casitillo” </a:t>
            </a:r>
            <a:r>
              <a:rPr lang="es-ES" sz="2000" b="1"/>
              <a:t>por</a:t>
            </a:r>
            <a:r>
              <a:rPr lang="es-ES" sz="2000" b="1">
                <a:solidFill>
                  <a:srgbClr val="FFC000"/>
                </a:solidFill>
              </a:rPr>
              <a:t> “castillo”</a:t>
            </a:r>
          </a:p>
          <a:p>
            <a:pPr lvl="1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2400"/>
              <a:t>Inversións dos sons, por falta de habilidade para seguir a secuencia dos fonemas. </a:t>
            </a:r>
            <a:endParaRPr lang="es-ES" sz="3600">
              <a:solidFill>
                <a:srgbClr val="FF0000"/>
              </a:solidFill>
            </a:endParaRPr>
          </a:p>
          <a:p>
            <a:pPr lvl="1" algn="ctr" eaLnBrk="1" hangingPunct="1">
              <a:spcBef>
                <a:spcPct val="0"/>
              </a:spcBef>
              <a:buFontTx/>
              <a:buNone/>
            </a:pPr>
            <a:r>
              <a:rPr lang="es-ES" sz="2000" b="1">
                <a:solidFill>
                  <a:srgbClr val="FFC000"/>
                </a:solidFill>
              </a:rPr>
              <a:t>“autotapis”</a:t>
            </a:r>
            <a:r>
              <a:rPr lang="es-ES" sz="2000">
                <a:solidFill>
                  <a:srgbClr val="FF0000"/>
                </a:solidFill>
              </a:rPr>
              <a:t> </a:t>
            </a:r>
            <a:r>
              <a:rPr lang="es-ES" sz="2000" b="1"/>
              <a:t>por</a:t>
            </a:r>
            <a:r>
              <a:rPr lang="es-ES" sz="2000">
                <a:solidFill>
                  <a:srgbClr val="FF0000"/>
                </a:solidFill>
              </a:rPr>
              <a:t> </a:t>
            </a:r>
            <a:r>
              <a:rPr lang="es-ES" sz="2000">
                <a:solidFill>
                  <a:srgbClr val="FFC000"/>
                </a:solidFill>
              </a:rPr>
              <a:t>“</a:t>
            </a:r>
            <a:r>
              <a:rPr lang="es-ES" sz="2000" b="1">
                <a:solidFill>
                  <a:srgbClr val="FFC000"/>
                </a:solidFill>
              </a:rPr>
              <a:t>autopista”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2 Marcador de contenido"/>
          <p:cNvSpPr>
            <a:spLocks noGrp="1"/>
          </p:cNvSpPr>
          <p:nvPr>
            <p:ph idx="1"/>
          </p:nvPr>
        </p:nvSpPr>
        <p:spPr>
          <a:xfrm>
            <a:off x="1331913" y="404813"/>
            <a:ext cx="7354887" cy="6048375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s-ES" sz="1600" b="1" u="sng"/>
          </a:p>
          <a:p>
            <a:pPr lvl="1" algn="just" eaLnBrk="1" hangingPunct="1"/>
            <a:endParaRPr lang="es-ES"/>
          </a:p>
          <a:p>
            <a:pPr lvl="1" algn="just" eaLnBrk="1" hangingPunct="1"/>
            <a:r>
              <a:rPr lang="es-ES"/>
              <a:t>Dificultade para realizar a asociación entre fonemas e grafemas.</a:t>
            </a:r>
          </a:p>
          <a:p>
            <a:pPr lvl="1" algn="just" eaLnBrk="1" hangingPunct="1"/>
            <a:endParaRPr lang="es-ES"/>
          </a:p>
          <a:p>
            <a:pPr lvl="1" algn="just" eaLnBrk="1" hangingPunct="1"/>
            <a:endParaRPr lang="es-ES"/>
          </a:p>
          <a:p>
            <a:pPr lvl="1" algn="just" eaLnBrk="1" hangingPunct="1"/>
            <a:endParaRPr lang="es-ES"/>
          </a:p>
          <a:p>
            <a:pPr lvl="1" algn="just" eaLnBrk="1" hangingPunct="1"/>
            <a:endParaRPr lang="es-ES"/>
          </a:p>
          <a:p>
            <a:pPr lvl="1" algn="just" eaLnBrk="1" hangingPunct="1"/>
            <a:r>
              <a:rPr lang="es-ES"/>
              <a:t>Unión de palabras, separación de sílabas dunha mesma palabra, unión de sílabas de diferentes palabras. </a:t>
            </a:r>
            <a:endParaRPr lang="es-ES">
              <a:solidFill>
                <a:srgbClr val="FF0000"/>
              </a:solidFill>
            </a:endParaRPr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 rot="16200000">
            <a:off x="-2157412" y="2813050"/>
            <a:ext cx="5824537" cy="10080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ES" sz="49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CARACTERÍSTICAS</a:t>
            </a:r>
          </a:p>
        </p:txBody>
      </p:sp>
      <p:sp>
        <p:nvSpPr>
          <p:cNvPr id="5" name="4 Rectángulo redondeado"/>
          <p:cNvSpPr/>
          <p:nvPr/>
        </p:nvSpPr>
        <p:spPr>
          <a:xfrm rot="16200000">
            <a:off x="-1176510" y="3356736"/>
            <a:ext cx="468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89095" name="Picture 2" descr="http://1.bp.blogspot.com/-tf1vaYICAmo/URqZ63hH03I/AAAAAAAACe0/ZsmDGo-XDwM/s1600/escribir_articulo+interesante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2205038"/>
            <a:ext cx="1584325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6" name="Picture 4" descr="http://3.bp.blogspot.com/-1u5rWJFB2Wc/TnPT_nkyVEI/AAAAAAAAAAo/AcIhvHdAuG8/s1600/hablar-14959%255B1%255D%255B1%255D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2" t="12067" r="15814" b="6805"/>
          <a:stretch>
            <a:fillRect/>
          </a:stretch>
        </p:blipFill>
        <p:spPr bwMode="auto">
          <a:xfrm>
            <a:off x="6216650" y="2233613"/>
            <a:ext cx="1584325" cy="116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DETECCIÓN NA AULA </a:t>
            </a:r>
          </a:p>
        </p:txBody>
      </p:sp>
      <p:sp>
        <p:nvSpPr>
          <p:cNvPr id="22531" name="2 Marcador de contenido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352925"/>
          </a:xfrm>
        </p:spPr>
        <p:txBody>
          <a:bodyPr/>
          <a:lstStyle/>
          <a:p>
            <a:pPr algn="just" eaLnBrk="1" hangingPunct="1"/>
            <a:endParaRPr lang="es-ES" sz="2000" dirty="0">
              <a:solidFill>
                <a:srgbClr val="006699"/>
              </a:solidFill>
            </a:endParaRPr>
          </a:p>
          <a:p>
            <a:pPr algn="just" eaLnBrk="1" hangingPunct="1"/>
            <a:r>
              <a:rPr lang="es-ES" sz="2000" dirty="0" err="1">
                <a:solidFill>
                  <a:srgbClr val="006699"/>
                </a:solidFill>
              </a:rPr>
              <a:t>Na</a:t>
            </a:r>
            <a:r>
              <a:rPr lang="es-ES" sz="2000" dirty="0">
                <a:solidFill>
                  <a:srgbClr val="006699"/>
                </a:solidFill>
              </a:rPr>
              <a:t> hora de afrontar as </a:t>
            </a:r>
            <a:r>
              <a:rPr lang="es-ES" sz="2000" dirty="0" err="1">
                <a:solidFill>
                  <a:srgbClr val="006699"/>
                </a:solidFill>
              </a:rPr>
              <a:t>exixencias</a:t>
            </a:r>
            <a:r>
              <a:rPr lang="es-ES" sz="2000" dirty="0">
                <a:solidFill>
                  <a:srgbClr val="006699"/>
                </a:solidFill>
              </a:rPr>
              <a:t> de estructura do centro educativo, as dificultades van aumentando ,</a:t>
            </a:r>
            <a:r>
              <a:rPr lang="es-ES" sz="2000" dirty="0" err="1">
                <a:solidFill>
                  <a:srgbClr val="006699"/>
                </a:solidFill>
              </a:rPr>
              <a:t>facéndose</a:t>
            </a:r>
            <a:r>
              <a:rPr lang="es-ES" sz="2000" dirty="0">
                <a:solidFill>
                  <a:srgbClr val="006699"/>
                </a:solidFill>
              </a:rPr>
              <a:t> cada vez </a:t>
            </a:r>
            <a:r>
              <a:rPr lang="es-ES" sz="2000" dirty="0" err="1">
                <a:solidFill>
                  <a:srgbClr val="006699"/>
                </a:solidFill>
              </a:rPr>
              <a:t>moito</a:t>
            </a:r>
            <a:r>
              <a:rPr lang="es-ES" sz="2000" dirty="0">
                <a:solidFill>
                  <a:srgbClr val="006699"/>
                </a:solidFill>
              </a:rPr>
              <a:t> </a:t>
            </a:r>
            <a:r>
              <a:rPr lang="es-ES" sz="2000" dirty="0" err="1">
                <a:solidFill>
                  <a:srgbClr val="006699"/>
                </a:solidFill>
              </a:rPr>
              <a:t>maiores</a:t>
            </a:r>
            <a:r>
              <a:rPr lang="es-ES" sz="2000" dirty="0">
                <a:solidFill>
                  <a:srgbClr val="006699"/>
                </a:solidFill>
              </a:rPr>
              <a:t> sobre todo en </a:t>
            </a:r>
            <a:r>
              <a:rPr lang="es-ES" sz="2000" dirty="0" err="1">
                <a:solidFill>
                  <a:srgbClr val="006699"/>
                </a:solidFill>
              </a:rPr>
              <a:t>aquelos</a:t>
            </a:r>
            <a:r>
              <a:rPr lang="es-ES" sz="2000" dirty="0">
                <a:solidFill>
                  <a:srgbClr val="006699"/>
                </a:solidFill>
              </a:rPr>
              <a:t> </a:t>
            </a:r>
            <a:r>
              <a:rPr lang="es-ES" sz="2000" dirty="0" err="1">
                <a:solidFill>
                  <a:srgbClr val="006699"/>
                </a:solidFill>
              </a:rPr>
              <a:t>nenos</a:t>
            </a:r>
            <a:r>
              <a:rPr lang="es-ES" sz="2000" dirty="0">
                <a:solidFill>
                  <a:srgbClr val="006699"/>
                </a:solidFill>
              </a:rPr>
              <a:t> nos que o factor de </a:t>
            </a:r>
            <a:r>
              <a:rPr lang="es-ES" sz="2000" dirty="0" err="1">
                <a:solidFill>
                  <a:srgbClr val="006699"/>
                </a:solidFill>
              </a:rPr>
              <a:t>hiperactividade</a:t>
            </a:r>
            <a:r>
              <a:rPr lang="es-ES" sz="2000" dirty="0">
                <a:solidFill>
                  <a:srgbClr val="006699"/>
                </a:solidFill>
              </a:rPr>
              <a:t>- </a:t>
            </a:r>
            <a:r>
              <a:rPr lang="es-ES" sz="2000" dirty="0" err="1">
                <a:solidFill>
                  <a:srgbClr val="006699"/>
                </a:solidFill>
              </a:rPr>
              <a:t>impulsividade</a:t>
            </a:r>
            <a:r>
              <a:rPr lang="es-ES" sz="2000" dirty="0">
                <a:solidFill>
                  <a:srgbClr val="006699"/>
                </a:solidFill>
              </a:rPr>
              <a:t> </a:t>
            </a:r>
            <a:r>
              <a:rPr lang="es-ES" sz="2000" dirty="0" err="1">
                <a:solidFill>
                  <a:srgbClr val="006699"/>
                </a:solidFill>
              </a:rPr>
              <a:t>teñen</a:t>
            </a:r>
            <a:r>
              <a:rPr lang="es-ES" sz="2000" dirty="0">
                <a:solidFill>
                  <a:srgbClr val="006699"/>
                </a:solidFill>
              </a:rPr>
              <a:t> un peso significativo. </a:t>
            </a:r>
          </a:p>
          <a:p>
            <a:pPr algn="just" eaLnBrk="1" hangingPunct="1"/>
            <a:r>
              <a:rPr lang="es-ES" sz="2000" dirty="0">
                <a:solidFill>
                  <a:srgbClr val="006699"/>
                </a:solidFill>
              </a:rPr>
              <a:t>Os </a:t>
            </a:r>
            <a:r>
              <a:rPr lang="es-ES" sz="2000" dirty="0" err="1">
                <a:solidFill>
                  <a:srgbClr val="006699"/>
                </a:solidFill>
              </a:rPr>
              <a:t>nenos</a:t>
            </a:r>
            <a:r>
              <a:rPr lang="es-ES" sz="2000" dirty="0">
                <a:solidFill>
                  <a:srgbClr val="006699"/>
                </a:solidFill>
              </a:rPr>
              <a:t> con problemas atencionales </a:t>
            </a:r>
            <a:r>
              <a:rPr lang="es-ES" sz="2000" dirty="0" err="1">
                <a:solidFill>
                  <a:srgbClr val="006699"/>
                </a:solidFill>
              </a:rPr>
              <a:t>soen</a:t>
            </a:r>
            <a:r>
              <a:rPr lang="es-ES" sz="2000" dirty="0">
                <a:solidFill>
                  <a:srgbClr val="006699"/>
                </a:solidFill>
              </a:rPr>
              <a:t> pasar desapercibidos polo que favorece o </a:t>
            </a:r>
            <a:r>
              <a:rPr lang="es-ES" sz="2000" dirty="0" err="1">
                <a:solidFill>
                  <a:srgbClr val="006699"/>
                </a:solidFill>
              </a:rPr>
              <a:t>seu</a:t>
            </a:r>
            <a:r>
              <a:rPr lang="es-ES" sz="2000" dirty="0">
                <a:solidFill>
                  <a:srgbClr val="006699"/>
                </a:solidFill>
              </a:rPr>
              <a:t> </a:t>
            </a:r>
            <a:r>
              <a:rPr lang="es-ES" sz="2000" dirty="0" err="1">
                <a:solidFill>
                  <a:srgbClr val="006699"/>
                </a:solidFill>
              </a:rPr>
              <a:t>aislamento</a:t>
            </a:r>
            <a:r>
              <a:rPr lang="es-ES" sz="2000" dirty="0">
                <a:solidFill>
                  <a:srgbClr val="006699"/>
                </a:solidFill>
              </a:rPr>
              <a:t> e a un diagnóstico tardío. </a:t>
            </a:r>
          </a:p>
          <a:p>
            <a:pPr algn="just" eaLnBrk="1" hangingPunct="1"/>
            <a:r>
              <a:rPr lang="es-ES" sz="2000" dirty="0">
                <a:solidFill>
                  <a:srgbClr val="006699"/>
                </a:solidFill>
              </a:rPr>
              <a:t>Inatención na aula.</a:t>
            </a:r>
          </a:p>
          <a:p>
            <a:pPr algn="just" eaLnBrk="1" hangingPunct="1"/>
            <a:r>
              <a:rPr lang="es-ES" sz="2000" dirty="0">
                <a:solidFill>
                  <a:srgbClr val="006699"/>
                </a:solidFill>
              </a:rPr>
              <a:t>O </a:t>
            </a:r>
            <a:r>
              <a:rPr lang="es-ES" sz="2000" dirty="0" err="1">
                <a:solidFill>
                  <a:srgbClr val="006699"/>
                </a:solidFill>
              </a:rPr>
              <a:t>seu</a:t>
            </a:r>
            <a:r>
              <a:rPr lang="es-ES" sz="2000" dirty="0">
                <a:solidFill>
                  <a:srgbClr val="006699"/>
                </a:solidFill>
              </a:rPr>
              <a:t> </a:t>
            </a:r>
            <a:r>
              <a:rPr lang="es-ES" sz="2000" dirty="0" err="1">
                <a:solidFill>
                  <a:srgbClr val="006699"/>
                </a:solidFill>
              </a:rPr>
              <a:t>comportamento</a:t>
            </a:r>
            <a:r>
              <a:rPr lang="es-ES" sz="2000" dirty="0">
                <a:solidFill>
                  <a:srgbClr val="006699"/>
                </a:solidFill>
              </a:rPr>
              <a:t> se modifica </a:t>
            </a:r>
            <a:r>
              <a:rPr lang="es-ES" sz="2000" dirty="0" err="1">
                <a:solidFill>
                  <a:srgbClr val="006699"/>
                </a:solidFill>
              </a:rPr>
              <a:t>dacordo</a:t>
            </a:r>
            <a:r>
              <a:rPr lang="es-ES" sz="2000" dirty="0">
                <a:solidFill>
                  <a:srgbClr val="006699"/>
                </a:solidFill>
              </a:rPr>
              <a:t> </a:t>
            </a:r>
            <a:r>
              <a:rPr lang="es-ES" sz="2000" dirty="0" err="1">
                <a:solidFill>
                  <a:srgbClr val="006699"/>
                </a:solidFill>
              </a:rPr>
              <a:t>ó</a:t>
            </a:r>
            <a:r>
              <a:rPr lang="es-ES" sz="2000" dirty="0">
                <a:solidFill>
                  <a:srgbClr val="006699"/>
                </a:solidFill>
              </a:rPr>
              <a:t> contexto. </a:t>
            </a:r>
          </a:p>
          <a:p>
            <a:pPr algn="just" eaLnBrk="1" hangingPunct="1"/>
            <a:r>
              <a:rPr lang="es-ES" sz="2000" dirty="0">
                <a:solidFill>
                  <a:srgbClr val="006699"/>
                </a:solidFill>
              </a:rPr>
              <a:t>A partir dos 9 años/ DSM V : 12 años.</a:t>
            </a:r>
          </a:p>
          <a:p>
            <a:pPr algn="just" eaLnBrk="1" hangingPunct="1"/>
            <a:endParaRPr lang="es-ES" sz="2000" dirty="0">
              <a:solidFill>
                <a:srgbClr val="006699"/>
              </a:solidFill>
            </a:endParaRPr>
          </a:p>
          <a:p>
            <a:pPr algn="just" eaLnBrk="1" hangingPunct="1"/>
            <a:endParaRPr lang="es-ES" sz="2000" dirty="0">
              <a:solidFill>
                <a:srgbClr val="006699"/>
              </a:solidFill>
            </a:endParaRPr>
          </a:p>
          <a:p>
            <a:pPr algn="just" eaLnBrk="1" hangingPunct="1"/>
            <a:endParaRPr lang="es-ES" sz="2000" dirty="0">
              <a:solidFill>
                <a:srgbClr val="006699"/>
              </a:solidFill>
            </a:endParaRPr>
          </a:p>
          <a:p>
            <a:pPr algn="just" eaLnBrk="1" hangingPunct="1"/>
            <a:endParaRPr lang="es-ES" sz="2800" dirty="0">
              <a:solidFill>
                <a:srgbClr val="006699"/>
              </a:solidFill>
            </a:endParaRPr>
          </a:p>
          <a:p>
            <a:pPr algn="just" eaLnBrk="1" hangingPunct="1"/>
            <a:endParaRPr lang="es-ES" sz="2800" dirty="0">
              <a:solidFill>
                <a:srgbClr val="006699"/>
              </a:solidFill>
            </a:endParaRPr>
          </a:p>
          <a:p>
            <a:pPr algn="just" eaLnBrk="1" hangingPunct="1"/>
            <a:endParaRPr lang="es-ES" sz="2800" dirty="0">
              <a:solidFill>
                <a:srgbClr val="006699"/>
              </a:solidFill>
            </a:endParaRPr>
          </a:p>
          <a:p>
            <a:pPr algn="just" eaLnBrk="1" hangingPunct="1"/>
            <a:endParaRPr lang="es-ES" sz="2800" dirty="0">
              <a:solidFill>
                <a:srgbClr val="006699"/>
              </a:solidFill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1043608" y="1294392"/>
            <a:ext cx="720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DETECCIÓN NA AULA</a:t>
            </a:r>
          </a:p>
        </p:txBody>
      </p:sp>
      <p:sp>
        <p:nvSpPr>
          <p:cNvPr id="91139" name="2 Marcador de contenido"/>
          <p:cNvSpPr>
            <a:spLocks noGrp="1"/>
          </p:cNvSpPr>
          <p:nvPr>
            <p:ph idx="1"/>
          </p:nvPr>
        </p:nvSpPr>
        <p:spPr>
          <a:xfrm>
            <a:off x="457200" y="1700213"/>
            <a:ext cx="8229600" cy="4681537"/>
          </a:xfrm>
        </p:spPr>
        <p:txBody>
          <a:bodyPr/>
          <a:lstStyle/>
          <a:p>
            <a:pPr eaLnBrk="1" hangingPunct="1"/>
            <a:endParaRPr lang="es-ES" sz="2800" dirty="0"/>
          </a:p>
          <a:p>
            <a:pPr marL="0" indent="0" eaLnBrk="1" hangingPunct="1">
              <a:buNone/>
            </a:pPr>
            <a:endParaRPr lang="es-ES_tradnl" dirty="0"/>
          </a:p>
          <a:p>
            <a:pPr eaLnBrk="1" hangingPunct="1"/>
            <a:r>
              <a:rPr lang="es-ES_tradnl" sz="4400" dirty="0" err="1"/>
              <a:t>Dificultade</a:t>
            </a:r>
            <a:r>
              <a:rPr lang="es-ES_tradnl" sz="4400" dirty="0"/>
              <a:t> para aprender e interiorizar as normas </a:t>
            </a:r>
            <a:r>
              <a:rPr lang="es-ES_tradnl" sz="4400" dirty="0" err="1"/>
              <a:t>ortogr</a:t>
            </a:r>
            <a:r>
              <a:rPr lang="es-ES" sz="4400" dirty="0" err="1"/>
              <a:t>áficas</a:t>
            </a:r>
            <a:r>
              <a:rPr lang="es-ES" sz="4400" dirty="0"/>
              <a:t>.</a:t>
            </a:r>
          </a:p>
          <a:p>
            <a:pPr eaLnBrk="1" hangingPunct="1"/>
            <a:endParaRPr lang="es-ES" dirty="0"/>
          </a:p>
        </p:txBody>
      </p:sp>
      <p:sp>
        <p:nvSpPr>
          <p:cNvPr id="4" name="3 Rectángulo redondeado"/>
          <p:cNvSpPr/>
          <p:nvPr/>
        </p:nvSpPr>
        <p:spPr>
          <a:xfrm>
            <a:off x="1043608" y="1294392"/>
            <a:ext cx="720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4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ADAPTACIÓNS E ESTRATEXIAS</a:t>
            </a:r>
          </a:p>
        </p:txBody>
      </p:sp>
      <p:sp>
        <p:nvSpPr>
          <p:cNvPr id="92163" name="2 Marcador de contenido"/>
          <p:cNvSpPr>
            <a:spLocks noGrp="1"/>
          </p:cNvSpPr>
          <p:nvPr>
            <p:ph idx="1"/>
          </p:nvPr>
        </p:nvSpPr>
        <p:spPr>
          <a:xfrm>
            <a:off x="395288" y="1700213"/>
            <a:ext cx="8229600" cy="4789487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s-ES" dirty="0"/>
              <a:t> </a:t>
            </a:r>
          </a:p>
          <a:p>
            <a:pPr algn="just" eaLnBrk="1" hangingPunct="1"/>
            <a:endParaRPr lang="es-ES" dirty="0"/>
          </a:p>
        </p:txBody>
      </p:sp>
      <p:sp>
        <p:nvSpPr>
          <p:cNvPr id="4" name="3 Rectángulo redondeado"/>
          <p:cNvSpPr/>
          <p:nvPr/>
        </p:nvSpPr>
        <p:spPr>
          <a:xfrm>
            <a:off x="1043608" y="1294392"/>
            <a:ext cx="720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71BED9F5-F811-4048-B954-6164B41ECAA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38738" y="3591649"/>
            <a:ext cx="2857500" cy="23717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E6CFC85F-004A-4B62-B95A-F356B50C9B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r="-2222" b="16765"/>
          <a:stretch/>
        </p:blipFill>
        <p:spPr>
          <a:xfrm>
            <a:off x="1241773" y="2080456"/>
            <a:ext cx="3268315" cy="26970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2 Marcador de contenido"/>
          <p:cNvSpPr>
            <a:spLocks noGrp="1"/>
          </p:cNvSpPr>
          <p:nvPr>
            <p:ph idx="1"/>
          </p:nvPr>
        </p:nvSpPr>
        <p:spPr>
          <a:xfrm>
            <a:off x="1331913" y="549275"/>
            <a:ext cx="7354887" cy="5576888"/>
          </a:xfrm>
        </p:spPr>
        <p:txBody>
          <a:bodyPr/>
          <a:lstStyle/>
          <a:p>
            <a:pPr eaLnBrk="1" hangingPunct="1"/>
            <a:endParaRPr lang="es-ES" sz="2800"/>
          </a:p>
          <a:p>
            <a:pPr eaLnBrk="1" hangingPunct="1"/>
            <a:endParaRPr lang="es-ES" sz="2800"/>
          </a:p>
          <a:p>
            <a:pPr eaLnBrk="1" hangingPunct="1"/>
            <a:endParaRPr lang="es-ES" sz="2800"/>
          </a:p>
          <a:p>
            <a:pPr eaLnBrk="1" hangingPunct="1"/>
            <a:r>
              <a:rPr lang="es-ES" sz="2800"/>
              <a:t>Non corrixir en alto.</a:t>
            </a:r>
          </a:p>
          <a:p>
            <a:pPr eaLnBrk="1" hangingPunct="1"/>
            <a:r>
              <a:rPr lang="es-ES" sz="2800"/>
              <a:t>Non correxir entre compañeiros. </a:t>
            </a:r>
            <a:endParaRPr lang="es-ES" sz="1600"/>
          </a:p>
          <a:p>
            <a:pPr eaLnBrk="1" hangingPunct="1"/>
            <a:r>
              <a:rPr lang="es-ES" sz="2800"/>
              <a:t>Non utilizar bolígrafos vermellos. </a:t>
            </a:r>
          </a:p>
          <a:p>
            <a:pPr eaLnBrk="1" hangingPunct="1"/>
            <a:r>
              <a:rPr lang="es-ES" sz="2800"/>
              <a:t>Valorar o coñecemento da materia e non a forma de expresión ou faltas ortográficas.</a:t>
            </a:r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 rot="16200000">
            <a:off x="-2157412" y="2813050"/>
            <a:ext cx="5824537" cy="10080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ES" sz="49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ESTRATEXIAS</a:t>
            </a:r>
          </a:p>
        </p:txBody>
      </p:sp>
      <p:sp>
        <p:nvSpPr>
          <p:cNvPr id="5" name="4 Rectángulo redondeado"/>
          <p:cNvSpPr/>
          <p:nvPr/>
        </p:nvSpPr>
        <p:spPr>
          <a:xfrm rot="16200000">
            <a:off x="-1176510" y="3356736"/>
            <a:ext cx="468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93191" name="Picture 2" descr="http://www.publiregalos.com/usuario/administracion@publiregalos.com/producto/BOLIGRAFO%20MODERNO%20A%20331%20ROJO-27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26728">
            <a:off x="7135019" y="1958182"/>
            <a:ext cx="1347787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2" name="Picture 4" descr="http://4.bp.blogspot.com/-OgPYkBc0eC0/UZKHukfrW0I/AAAAAAAAAMM/txBxOxeSOd4/s1600/prohibido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8" y="1914525"/>
            <a:ext cx="1485900" cy="148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1979613" y="1916113"/>
            <a:ext cx="4679950" cy="3168650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sz="58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RECURSOs</a:t>
            </a:r>
            <a:r>
              <a:rPr lang="es-ES" sz="5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ES" sz="5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sz="5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o </a:t>
            </a:r>
            <a:br>
              <a:rPr lang="es-ES" sz="5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sz="5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AULA 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2 Marcador de contenido"/>
          <p:cNvSpPr>
            <a:spLocks noGrp="1"/>
          </p:cNvSpPr>
          <p:nvPr>
            <p:ph idx="1"/>
          </p:nvPr>
        </p:nvSpPr>
        <p:spPr>
          <a:xfrm>
            <a:off x="1276350" y="11113"/>
            <a:ext cx="7354888" cy="5721350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s-ES" b="1" u="sng">
                <a:solidFill>
                  <a:schemeClr val="accent1"/>
                </a:solidFill>
              </a:rPr>
              <a:t>Chuleta de ortografía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s-ES" sz="3600">
              <a:solidFill>
                <a:srgbClr val="FF0000"/>
              </a:solidFill>
            </a:endParaRPr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 rot="16200000">
            <a:off x="-2157412" y="2813050"/>
            <a:ext cx="5824537" cy="10080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ES" sz="49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</a:t>
            </a:r>
          </a:p>
        </p:txBody>
      </p:sp>
      <p:sp>
        <p:nvSpPr>
          <p:cNvPr id="5" name="4 Rectángulo redondeado"/>
          <p:cNvSpPr/>
          <p:nvPr/>
        </p:nvSpPr>
        <p:spPr>
          <a:xfrm rot="16200000">
            <a:off x="-1176510" y="3356736"/>
            <a:ext cx="468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9523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50" y="592138"/>
            <a:ext cx="7754938" cy="544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2 Marcador de contenido"/>
          <p:cNvSpPr>
            <a:spLocks noGrp="1"/>
          </p:cNvSpPr>
          <p:nvPr>
            <p:ph idx="1"/>
          </p:nvPr>
        </p:nvSpPr>
        <p:spPr>
          <a:xfrm>
            <a:off x="1331913" y="404813"/>
            <a:ext cx="7354887" cy="5721350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s-ES" b="1" u="sng">
                <a:solidFill>
                  <a:schemeClr val="accent1"/>
                </a:solidFill>
              </a:rPr>
              <a:t>Ortografía Ideovisual</a:t>
            </a:r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 rot="16200000">
            <a:off x="-2157412" y="2813050"/>
            <a:ext cx="5824537" cy="10080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ES" sz="49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</a:t>
            </a:r>
          </a:p>
        </p:txBody>
      </p:sp>
      <p:sp>
        <p:nvSpPr>
          <p:cNvPr id="5" name="4 Rectángulo redondeado"/>
          <p:cNvSpPr/>
          <p:nvPr/>
        </p:nvSpPr>
        <p:spPr>
          <a:xfrm rot="16200000">
            <a:off x="-1176510" y="3356736"/>
            <a:ext cx="468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96263" name="Picture 4" descr="http://ptyalcantabria.files.wordpress.com/2012/05/veterinario_agt.gif?w=500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0" y="1322388"/>
            <a:ext cx="3694113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4" name="Picture 6" descr="http://1.bp.blogspot.com/-Zje9ZTt2vvk/UEqBXM22cTI/AAAAAAAAAFw/pcdMPw5kY1A/s1600/bicicleta_agt+%281%29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2246313"/>
            <a:ext cx="28575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5" name="Picture 8" descr="http://albertomaristas.files.wordpress.com/2012/03/avion_agt.gif?w=614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3840163"/>
            <a:ext cx="3432175" cy="171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6" name="Picture 10" descr="http://4.bp.blogspot.com/-LNHVDJQ67xk/UwYkMFru0JI/AAAAAAAACOg/P_yw4WsCUtE/s1600/burro_agt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4508500"/>
            <a:ext cx="28575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76252"/>
            <a:ext cx="3719405" cy="49580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print">
            <a:extLst/>
          </a:blip>
          <a:srcRect l="18545" t="14129" r="12575" b="8159"/>
          <a:stretch/>
        </p:blipFill>
        <p:spPr>
          <a:xfrm>
            <a:off x="5004048" y="2060848"/>
            <a:ext cx="3744416" cy="28030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621693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2746375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3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Recursos </a:t>
            </a:r>
          </a:p>
        </p:txBody>
      </p:sp>
      <p:sp>
        <p:nvSpPr>
          <p:cNvPr id="4" name="3 Rectángulo redondeado"/>
          <p:cNvSpPr/>
          <p:nvPr/>
        </p:nvSpPr>
        <p:spPr>
          <a:xfrm>
            <a:off x="755576" y="1175090"/>
            <a:ext cx="2304256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323528" y="1840741"/>
            <a:ext cx="3894874" cy="29285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03575" y="5229225"/>
            <a:ext cx="1347788" cy="215900"/>
          </a:xfrm>
        </p:spPr>
        <p:txBody>
          <a:bodyPr rtlCol="0">
            <a:normAutofit fontScale="92500"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sz="1000" u="sng" dirty="0">
                <a:hlinkClick r:id="rId3"/>
              </a:rPr>
              <a:t>reglasdeortografia.com/</a:t>
            </a:r>
            <a:endParaRPr lang="es-ES" sz="1000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276872"/>
            <a:ext cx="4067944" cy="22882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2746375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Recursos 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439193" y="5085184"/>
            <a:ext cx="2089150" cy="288925"/>
          </a:xfrm>
        </p:spPr>
        <p:txBody>
          <a:bodyPr rtlCol="0">
            <a:normAutofit fontScale="925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sz="1000" u="sng" dirty="0">
                <a:hlinkClick r:id="rId2"/>
              </a:rPr>
              <a:t>contenidos.educarex.es/mci/2007/29/</a:t>
            </a:r>
            <a:endParaRPr lang="es-ES" sz="1000" dirty="0"/>
          </a:p>
        </p:txBody>
      </p:sp>
      <p:sp>
        <p:nvSpPr>
          <p:cNvPr id="4" name="3 Rectángulo redondeado"/>
          <p:cNvSpPr/>
          <p:nvPr/>
        </p:nvSpPr>
        <p:spPr>
          <a:xfrm>
            <a:off x="755576" y="1167213"/>
            <a:ext cx="2304256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/>
          </a:blip>
          <a:srcRect l="10567" t="12883" r="3846" b="10413"/>
          <a:stretch/>
        </p:blipFill>
        <p:spPr bwMode="auto">
          <a:xfrm>
            <a:off x="323528" y="1700808"/>
            <a:ext cx="4320480" cy="29227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/>
          </a:blip>
          <a:srcRect l="14433" t="9471" r="17526" b="14755"/>
          <a:stretch/>
        </p:blipFill>
        <p:spPr bwMode="auto">
          <a:xfrm>
            <a:off x="5076056" y="2062439"/>
            <a:ext cx="3024336" cy="21995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7" name="2 Marcador de contenido"/>
          <p:cNvSpPr txBox="1">
            <a:spLocks/>
          </p:cNvSpPr>
          <p:nvPr/>
        </p:nvSpPr>
        <p:spPr bwMode="auto">
          <a:xfrm>
            <a:off x="4765458" y="4874047"/>
            <a:ext cx="3311525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s-ES" sz="1100" u="sng">
                <a:hlinkClick r:id="rId5"/>
              </a:rPr>
              <a:t>www.educa.jcyl.es/educacyl/cm/gallery/Recursos%20Infinity/aplicaciones/13_elemental_watson/index.html</a:t>
            </a:r>
            <a:endParaRPr lang="es-ES" sz="1100"/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es-ES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Recursos</a:t>
            </a:r>
            <a:endParaRPr lang="es-ES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="" xmlns:a16="http://schemas.microsoft.com/office/drawing/2014/main" id="{DB46524F-E8C5-4E71-9C03-97C32A1547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14500" y="1958181"/>
            <a:ext cx="5715000" cy="381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1966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MESTRE/A. 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28808" y="1484784"/>
            <a:ext cx="8229600" cy="4680520"/>
          </a:xfrm>
        </p:spPr>
        <p:txBody>
          <a:bodyPr rtlCol="0">
            <a:no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sz="2800" dirty="0" smtClean="0">
                <a:solidFill>
                  <a:srgbClr val="006699"/>
                </a:solidFill>
              </a:rPr>
              <a:t>Papel </a:t>
            </a:r>
            <a:r>
              <a:rPr lang="es-ES" sz="2800" dirty="0">
                <a:solidFill>
                  <a:srgbClr val="006699"/>
                </a:solidFill>
              </a:rPr>
              <a:t>destacado na detección das </a:t>
            </a:r>
            <a:r>
              <a:rPr lang="es-ES" sz="2800" dirty="0" err="1">
                <a:solidFill>
                  <a:srgbClr val="006699"/>
                </a:solidFill>
              </a:rPr>
              <a:t>primeiras</a:t>
            </a:r>
            <a:r>
              <a:rPr lang="es-ES" sz="2800" dirty="0">
                <a:solidFill>
                  <a:srgbClr val="006699"/>
                </a:solidFill>
              </a:rPr>
              <a:t> </a:t>
            </a:r>
            <a:r>
              <a:rPr lang="es-ES" sz="2800" dirty="0" err="1">
                <a:solidFill>
                  <a:srgbClr val="006699"/>
                </a:solidFill>
              </a:rPr>
              <a:t>señais</a:t>
            </a:r>
            <a:r>
              <a:rPr lang="es-ES" sz="2800" dirty="0">
                <a:solidFill>
                  <a:srgbClr val="006699"/>
                </a:solidFill>
              </a:rPr>
              <a:t> do trastorno.</a:t>
            </a:r>
          </a:p>
          <a:p>
            <a:pPr marL="342900" lvl="1" indent="-342900"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dirty="0">
                <a:solidFill>
                  <a:srgbClr val="006699"/>
                </a:solidFill>
              </a:rPr>
              <a:t>Contexto da clase=proba </a:t>
            </a:r>
            <a:r>
              <a:rPr lang="es-ES" dirty="0" err="1">
                <a:solidFill>
                  <a:srgbClr val="006699"/>
                </a:solidFill>
              </a:rPr>
              <a:t>neuropsicolóxica</a:t>
            </a:r>
            <a:r>
              <a:rPr lang="es-ES" dirty="0">
                <a:solidFill>
                  <a:srgbClr val="006699"/>
                </a:solidFill>
              </a:rPr>
              <a:t>: </a:t>
            </a:r>
          </a:p>
          <a:p>
            <a:pPr lvl="1" algn="just"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dirty="0">
                <a:solidFill>
                  <a:srgbClr val="006699"/>
                </a:solidFill>
              </a:rPr>
              <a:t>Atención de forma </a:t>
            </a:r>
            <a:r>
              <a:rPr lang="es-ES" dirty="0" err="1">
                <a:solidFill>
                  <a:srgbClr val="006699"/>
                </a:solidFill>
              </a:rPr>
              <a:t>sostida</a:t>
            </a:r>
            <a:r>
              <a:rPr lang="es-ES" dirty="0">
                <a:solidFill>
                  <a:srgbClr val="006699"/>
                </a:solidFill>
              </a:rPr>
              <a:t>.</a:t>
            </a:r>
          </a:p>
          <a:p>
            <a:pPr lvl="1" algn="just"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dirty="0">
                <a:solidFill>
                  <a:srgbClr val="006699"/>
                </a:solidFill>
              </a:rPr>
              <a:t>Constancia e organización.</a:t>
            </a:r>
          </a:p>
          <a:p>
            <a:pPr lvl="1" algn="just"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dirty="0">
                <a:solidFill>
                  <a:srgbClr val="006699"/>
                </a:solidFill>
              </a:rPr>
              <a:t>Autocontrol dos impulsos.</a:t>
            </a:r>
          </a:p>
          <a:p>
            <a:pPr lvl="1" algn="just"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dirty="0">
                <a:solidFill>
                  <a:srgbClr val="006699"/>
                </a:solidFill>
              </a:rPr>
              <a:t>Permanecer </a:t>
            </a:r>
            <a:r>
              <a:rPr lang="es-ES" dirty="0" err="1">
                <a:solidFill>
                  <a:srgbClr val="006699"/>
                </a:solidFill>
              </a:rPr>
              <a:t>queto</a:t>
            </a:r>
            <a:r>
              <a:rPr lang="es-ES" dirty="0">
                <a:solidFill>
                  <a:srgbClr val="006699"/>
                </a:solidFill>
              </a:rPr>
              <a:t> por períodos </a:t>
            </a:r>
            <a:r>
              <a:rPr lang="es-ES" dirty="0" err="1">
                <a:solidFill>
                  <a:srgbClr val="006699"/>
                </a:solidFill>
              </a:rPr>
              <a:t>amplos</a:t>
            </a:r>
            <a:r>
              <a:rPr lang="es-ES" dirty="0">
                <a:solidFill>
                  <a:srgbClr val="006699"/>
                </a:solidFill>
              </a:rPr>
              <a:t>.</a:t>
            </a:r>
          </a:p>
          <a:p>
            <a:pPr marL="342900" lvl="1" indent="-342900"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dirty="0" err="1">
                <a:solidFill>
                  <a:srgbClr val="006699"/>
                </a:solidFill>
              </a:rPr>
              <a:t>Mestre</a:t>
            </a:r>
            <a:r>
              <a:rPr lang="es-ES" dirty="0">
                <a:solidFill>
                  <a:srgbClr val="006699"/>
                </a:solidFill>
              </a:rPr>
              <a:t>=informar </a:t>
            </a:r>
            <a:r>
              <a:rPr lang="es-ES" dirty="0" err="1">
                <a:solidFill>
                  <a:srgbClr val="006699"/>
                </a:solidFill>
              </a:rPr>
              <a:t>ós</a:t>
            </a:r>
            <a:r>
              <a:rPr lang="es-ES" dirty="0">
                <a:solidFill>
                  <a:srgbClr val="006699"/>
                </a:solidFill>
              </a:rPr>
              <a:t> </a:t>
            </a:r>
            <a:r>
              <a:rPr lang="es-ES" dirty="0" err="1">
                <a:solidFill>
                  <a:srgbClr val="006699"/>
                </a:solidFill>
              </a:rPr>
              <a:t>pais</a:t>
            </a:r>
            <a:r>
              <a:rPr lang="es-ES" dirty="0">
                <a:solidFill>
                  <a:srgbClr val="006699"/>
                </a:solidFill>
              </a:rPr>
              <a:t> para realizar </a:t>
            </a:r>
            <a:r>
              <a:rPr lang="es-ES" dirty="0" err="1">
                <a:solidFill>
                  <a:srgbClr val="006699"/>
                </a:solidFill>
              </a:rPr>
              <a:t>unha</a:t>
            </a:r>
            <a:r>
              <a:rPr lang="es-ES" dirty="0">
                <a:solidFill>
                  <a:srgbClr val="006699"/>
                </a:solidFill>
              </a:rPr>
              <a:t> evaluación especializada.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endParaRPr lang="es-ES" sz="2800" dirty="0">
              <a:solidFill>
                <a:srgbClr val="006699"/>
              </a:solidFill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endParaRPr lang="es-ES" sz="2800" dirty="0">
              <a:solidFill>
                <a:srgbClr val="006699"/>
              </a:solidFill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endParaRPr lang="es-ES" sz="3600" dirty="0">
              <a:solidFill>
                <a:srgbClr val="006699"/>
              </a:solidFill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endParaRPr lang="es-ES" sz="3600" dirty="0">
              <a:solidFill>
                <a:srgbClr val="006699"/>
              </a:solidFill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endParaRPr lang="es-ES" sz="3600" dirty="0">
              <a:solidFill>
                <a:srgbClr val="006699"/>
              </a:solidFill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endParaRPr lang="es-ES" sz="3600" dirty="0">
              <a:solidFill>
                <a:srgbClr val="006699"/>
              </a:solidFill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1043608" y="1294392"/>
            <a:ext cx="720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179388" y="3789363"/>
            <a:ext cx="7772400" cy="1362075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sz="600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MODELO</a:t>
            </a:r>
            <a:endParaRPr lang="es-ES" sz="6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395288" y="0"/>
            <a:ext cx="2387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3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Disortografía</a:t>
            </a:r>
            <a:r>
              <a:rPr lang="es-E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6" name="5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25465"/>
          <a:stretch/>
        </p:blipFill>
        <p:spPr>
          <a:xfrm>
            <a:off x="1296988" y="908050"/>
            <a:ext cx="6672262" cy="31321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4 CuadroTexto"/>
          <p:cNvSpPr txBox="1">
            <a:spLocks noChangeArrowheads="1"/>
          </p:cNvSpPr>
          <p:nvPr/>
        </p:nvSpPr>
        <p:spPr bwMode="auto">
          <a:xfrm>
            <a:off x="301625" y="4279900"/>
            <a:ext cx="866298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ES" sz="1800"/>
              <a:t>Erase una vez un chico llamado Link vivía en un pueblo llanado Ordon paso el tiempo y un trajico dia cuando Link estaba con llia y unos niños pequeños en lafuente del espiritu aparecieron monstruos y se llebaron a llia, y los pequenos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ES" sz="1800"/>
              <a:t>entonces se fue tras ellos pero… entonces cuan do llego alpuente de Ordon abia una parez de tinieblas cuando lo atrabeso se conbirtio en cabo…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28776"/>
          <a:stretch/>
        </p:blipFill>
        <p:spPr>
          <a:xfrm>
            <a:off x="357188" y="928688"/>
            <a:ext cx="8601075" cy="28797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4 CuadroTexto"/>
          <p:cNvSpPr txBox="1">
            <a:spLocks noChangeArrowheads="1"/>
          </p:cNvSpPr>
          <p:nvPr/>
        </p:nvSpPr>
        <p:spPr bwMode="auto">
          <a:xfrm>
            <a:off x="1643063" y="4500563"/>
            <a:ext cx="585787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sz="2400"/>
              <a:t>Se come la cabeza del mantis macho cuando tiene yjos (Mantis Bico color verde)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sz="2400"/>
              <a:t>y parece que reza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sz="2400"/>
              <a:t>(pequeña)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24544"/>
          <a:stretch/>
        </p:blipFill>
        <p:spPr>
          <a:xfrm>
            <a:off x="2490788" y="304800"/>
            <a:ext cx="3810000" cy="6553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4 Rectángulo"/>
          <p:cNvSpPr/>
          <p:nvPr/>
        </p:nvSpPr>
        <p:spPr>
          <a:xfrm>
            <a:off x="2987675" y="2708275"/>
            <a:ext cx="1223963" cy="10080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8" name="7 Rectángulo"/>
          <p:cNvSpPr/>
          <p:nvPr/>
        </p:nvSpPr>
        <p:spPr>
          <a:xfrm>
            <a:off x="3019425" y="2397125"/>
            <a:ext cx="1223963" cy="2159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9" name="8 Rectángulo"/>
          <p:cNvSpPr/>
          <p:nvPr/>
        </p:nvSpPr>
        <p:spPr>
          <a:xfrm>
            <a:off x="3171825" y="5949950"/>
            <a:ext cx="1223963" cy="2159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0" name="9 Rectángulo"/>
          <p:cNvSpPr/>
          <p:nvPr/>
        </p:nvSpPr>
        <p:spPr>
          <a:xfrm>
            <a:off x="3171825" y="2112963"/>
            <a:ext cx="1223963" cy="2159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6" b="15578"/>
          <a:stretch>
            <a:fillRect/>
          </a:stretch>
        </p:blipFill>
        <p:spPr>
          <a:xfrm>
            <a:off x="107950" y="333375"/>
            <a:ext cx="8839200" cy="50403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260350"/>
            <a:ext cx="8831262" cy="5113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 rot="20469614">
            <a:off x="445439" y="19256"/>
            <a:ext cx="1746209" cy="31547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9900" b="1" dirty="0">
                <a:ln w="28575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?</a:t>
            </a:r>
          </a:p>
        </p:txBody>
      </p:sp>
      <p:sp>
        <p:nvSpPr>
          <p:cNvPr id="5" name="4 Rectángulo"/>
          <p:cNvSpPr/>
          <p:nvPr/>
        </p:nvSpPr>
        <p:spPr>
          <a:xfrm rot="10125590">
            <a:off x="7233062" y="340970"/>
            <a:ext cx="1746209" cy="18620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1500" b="1" dirty="0">
                <a:ln w="28575">
                  <a:solidFill>
                    <a:srgbClr val="7030A0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?</a:t>
            </a:r>
          </a:p>
        </p:txBody>
      </p:sp>
      <p:sp>
        <p:nvSpPr>
          <p:cNvPr id="6" name="5 Rectángulo"/>
          <p:cNvSpPr/>
          <p:nvPr/>
        </p:nvSpPr>
        <p:spPr>
          <a:xfrm rot="9450674">
            <a:off x="488266" y="4938323"/>
            <a:ext cx="1049595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8800" b="1" dirty="0">
                <a:ln w="2857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?</a:t>
            </a:r>
          </a:p>
        </p:txBody>
      </p:sp>
      <p:sp>
        <p:nvSpPr>
          <p:cNvPr id="7" name="6 Rectángulo"/>
          <p:cNvSpPr/>
          <p:nvPr/>
        </p:nvSpPr>
        <p:spPr>
          <a:xfrm rot="1912506">
            <a:off x="7518246" y="4310252"/>
            <a:ext cx="1238574" cy="31547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99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?</a:t>
            </a:r>
          </a:p>
        </p:txBody>
      </p:sp>
      <p:sp>
        <p:nvSpPr>
          <p:cNvPr id="8" name="7 Rectángulo"/>
          <p:cNvSpPr/>
          <p:nvPr/>
        </p:nvSpPr>
        <p:spPr>
          <a:xfrm flipH="1">
            <a:off x="755575" y="2636912"/>
            <a:ext cx="7889568" cy="144655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8800" b="1" dirty="0">
                <a:ln/>
                <a:solidFill>
                  <a:schemeClr val="accent1"/>
                </a:solidFill>
                <a:effectLst>
                  <a:reflection blurRad="6350" stA="55000" endA="50" endPos="85000" dist="60007" dir="5400000" sy="-100000" algn="bl" rotWithShape="0"/>
                </a:effectLst>
                <a:latin typeface="+mn-lt"/>
                <a:cs typeface="+mn-cs"/>
              </a:rPr>
              <a:t>DISGRAFÍA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 É A DISGRAFÍA?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s-ES_tradnl" sz="2000" dirty="0">
              <a:solidFill>
                <a:srgbClr val="535353"/>
              </a:solidFill>
              <a:latin typeface="+mj-lt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s-ES_tradnl" sz="2000" dirty="0">
              <a:solidFill>
                <a:srgbClr val="535353"/>
              </a:solidFill>
              <a:latin typeface="+mj-lt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s-ES_tradnl" sz="2000" dirty="0">
              <a:latin typeface="+mj-lt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endParaRPr lang="es-ES_tradnl" sz="1700" dirty="0">
              <a:solidFill>
                <a:srgbClr val="535353"/>
              </a:solidFill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_tradnl" sz="2000" dirty="0" err="1"/>
              <a:t>Dificultade</a:t>
            </a:r>
            <a:r>
              <a:rPr lang="es-ES_tradnl" sz="2000" dirty="0"/>
              <a:t> </a:t>
            </a:r>
            <a:r>
              <a:rPr lang="es-ES_tradnl" sz="2000" dirty="0" err="1"/>
              <a:t>espec</a:t>
            </a:r>
            <a:r>
              <a:rPr lang="es-ES" sz="2000" dirty="0" err="1"/>
              <a:t>ífica</a:t>
            </a:r>
            <a:r>
              <a:rPr lang="es-ES" sz="2000" dirty="0"/>
              <a:t> do </a:t>
            </a:r>
            <a:r>
              <a:rPr lang="es-ES" sz="2000" dirty="0" err="1"/>
              <a:t>aprendizaxe</a:t>
            </a:r>
            <a:r>
              <a:rPr lang="es-ES" sz="2000" dirty="0"/>
              <a:t> inicial </a:t>
            </a:r>
            <a:r>
              <a:rPr lang="es-ES" sz="2000" dirty="0" err="1"/>
              <a:t>dá</a:t>
            </a:r>
            <a:r>
              <a:rPr lang="es-ES" sz="2000" dirty="0"/>
              <a:t> escritura en </a:t>
            </a:r>
            <a:r>
              <a:rPr lang="es-ES" sz="2000" dirty="0" err="1"/>
              <a:t>nenos</a:t>
            </a:r>
            <a:r>
              <a:rPr lang="es-ES" sz="2000" dirty="0"/>
              <a:t>/as con </a:t>
            </a:r>
            <a:r>
              <a:rPr lang="es-ES" sz="2000" dirty="0" err="1"/>
              <a:t>coeficente</a:t>
            </a:r>
            <a:r>
              <a:rPr lang="es-ES" sz="2000" dirty="0"/>
              <a:t> intelectual normal, con escolarización normal e con </a:t>
            </a:r>
            <a:r>
              <a:rPr lang="es-ES" sz="2000" dirty="0" err="1"/>
              <a:t>unhas</a:t>
            </a:r>
            <a:r>
              <a:rPr lang="es-ES" sz="2000" dirty="0"/>
              <a:t> capacidades perceptivas e motoras correctas. 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endParaRPr lang="es-ES" sz="20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es-ES_tradnl" u="sng" dirty="0">
              <a:solidFill>
                <a:srgbClr val="535353"/>
              </a:solidFill>
              <a:latin typeface="Georgia" charset="0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1043608" y="1294392"/>
            <a:ext cx="720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/>
          </a:blip>
          <a:srcRect/>
          <a:stretch>
            <a:fillRect/>
          </a:stretch>
        </p:blipFill>
        <p:spPr bwMode="auto">
          <a:xfrm>
            <a:off x="5796136" y="5301208"/>
            <a:ext cx="1939444" cy="1274292"/>
          </a:xfrm>
          <a:prstGeom prst="rect">
            <a:avLst/>
          </a:prstGeom>
          <a:noFill/>
          <a:ln>
            <a:noFill/>
          </a:ln>
          <a:extLst/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2 Marcador de contenido"/>
          <p:cNvSpPr>
            <a:spLocks noGrp="1"/>
          </p:cNvSpPr>
          <p:nvPr>
            <p:ph idx="1"/>
          </p:nvPr>
        </p:nvSpPr>
        <p:spPr>
          <a:xfrm>
            <a:off x="1331913" y="333375"/>
            <a:ext cx="7354887" cy="6119813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s-ES" sz="800" b="1" u="sng"/>
          </a:p>
          <a:p>
            <a:pPr lvl="1" algn="just" eaLnBrk="1" hangingPunct="1"/>
            <a:endParaRPr lang="es-ES" sz="2400"/>
          </a:p>
          <a:p>
            <a:pPr lvl="1" algn="just" eaLnBrk="1" hangingPunct="1">
              <a:buFont typeface="Arial" panose="020B0604020202020204" pitchFamily="34" charset="0"/>
              <a:buChar char="•"/>
            </a:pPr>
            <a:endParaRPr lang="es-ES" sz="2400"/>
          </a:p>
          <a:p>
            <a:pPr lvl="1" algn="just" eaLnBrk="1" hangingPunct="1">
              <a:buFont typeface="Arial" panose="020B0604020202020204" pitchFamily="34" charset="0"/>
              <a:buChar char="•"/>
            </a:pPr>
            <a:r>
              <a:rPr lang="es-ES" sz="2400"/>
              <a:t>Sobre esforzo ó escribir.</a:t>
            </a:r>
          </a:p>
          <a:p>
            <a:pPr lvl="1" algn="just" eaLnBrk="1" hangingPunct="1">
              <a:buFont typeface="Arial" panose="020B0604020202020204" pitchFamily="34" charset="0"/>
              <a:buChar char="•"/>
            </a:pPr>
            <a:r>
              <a:rPr lang="es-ES_tradnl" sz="2400"/>
              <a:t> Presi</a:t>
            </a:r>
            <a:r>
              <a:rPr lang="es-ES" sz="2400"/>
              <a:t>ón excesiva.</a:t>
            </a:r>
          </a:p>
          <a:p>
            <a:pPr lvl="1" algn="just" eaLnBrk="1" hangingPunct="1">
              <a:buFont typeface="Arial" panose="020B0604020202020204" pitchFamily="34" charset="0"/>
              <a:buChar char="•"/>
            </a:pPr>
            <a:r>
              <a:rPr lang="es-ES" sz="2400"/>
              <a:t>Rixidez motora ou polo contrario excesiva laxitud.</a:t>
            </a:r>
          </a:p>
          <a:p>
            <a:pPr lvl="1" algn="just" eaLnBrk="1" hangingPunct="1">
              <a:buFont typeface="Arial" panose="020B0604020202020204" pitchFamily="34" charset="0"/>
              <a:buChar char="•"/>
            </a:pPr>
            <a:r>
              <a:rPr lang="es-ES" sz="2400"/>
              <a:t>Falta de control da presión no lápiz.</a:t>
            </a:r>
          </a:p>
          <a:p>
            <a:pPr lvl="1" algn="just" eaLnBrk="1" hangingPunct="1">
              <a:buFont typeface="Arial" panose="020B0604020202020204" pitchFamily="34" charset="0"/>
              <a:buChar char="•"/>
            </a:pPr>
            <a:r>
              <a:rPr lang="es-ES" sz="2400"/>
              <a:t>Os trazos non son uniformes.</a:t>
            </a:r>
          </a:p>
          <a:p>
            <a:pPr lvl="1" algn="just" eaLnBrk="1" hangingPunct="1">
              <a:buFont typeface="Arial" panose="020B0604020202020204" pitchFamily="34" charset="0"/>
              <a:buChar char="•"/>
            </a:pPr>
            <a:r>
              <a:rPr lang="es-ES" sz="2400"/>
              <a:t>Dificultade para organizar as letras.</a:t>
            </a:r>
          </a:p>
          <a:p>
            <a:pPr lvl="1" algn="just" eaLnBrk="1" hangingPunct="1">
              <a:buFont typeface="Arial" panose="020B0604020202020204" pitchFamily="34" charset="0"/>
              <a:buChar char="•"/>
            </a:pPr>
            <a:r>
              <a:rPr lang="es-ES" sz="2400"/>
              <a:t>Postura incorrecta. </a:t>
            </a:r>
          </a:p>
          <a:p>
            <a:pPr lvl="1" algn="just" eaLnBrk="1" hangingPunct="1">
              <a:buFont typeface="Arial" panose="020B0604020202020204" pitchFamily="34" charset="0"/>
              <a:buChar char="•"/>
            </a:pPr>
            <a:r>
              <a:rPr lang="es-ES_tradnl" sz="2400"/>
              <a:t>Dificultad para respetar a l</a:t>
            </a:r>
            <a:r>
              <a:rPr lang="es-ES" sz="2400"/>
              <a:t>ínea del renglón. </a:t>
            </a:r>
          </a:p>
          <a:p>
            <a:pPr lvl="1" algn="just" eaLnBrk="1" hangingPunct="1">
              <a:buFont typeface="Arial" panose="020B0604020202020204" pitchFamily="34" charset="0"/>
              <a:buChar char="•"/>
            </a:pPr>
            <a:r>
              <a:rPr lang="es-ES" sz="2400"/>
              <a:t>Tamaño de letras irregulares. </a:t>
            </a:r>
            <a:endParaRPr lang="es-ES_tradnl" sz="2400"/>
          </a:p>
          <a:p>
            <a:pPr lvl="1" algn="just" eaLnBrk="1" hangingPunct="1">
              <a:buFont typeface="Arial" panose="020B0604020202020204" pitchFamily="34" charset="0"/>
              <a:buChar char="•"/>
            </a:pPr>
            <a:r>
              <a:rPr lang="es-ES_tradnl" sz="2400"/>
              <a:t>Ritmo de escritura lento. </a:t>
            </a:r>
          </a:p>
          <a:p>
            <a:pPr lvl="1" algn="just" eaLnBrk="1" hangingPunct="1">
              <a:buFont typeface="Arial" panose="020B0604020202020204" pitchFamily="34" charset="0"/>
              <a:buChar char="•"/>
            </a:pPr>
            <a:endParaRPr lang="es-ES" sz="2000"/>
          </a:p>
          <a:p>
            <a:pPr lvl="1" algn="just" eaLnBrk="1" hangingPunct="1">
              <a:buFont typeface="Arial" panose="020B0604020202020204" pitchFamily="34" charset="0"/>
              <a:buChar char="•"/>
            </a:pPr>
            <a:endParaRPr lang="es-ES" sz="2000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 rot="16200000">
            <a:off x="-2157412" y="2813050"/>
            <a:ext cx="5824537" cy="10080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ES" sz="49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CARACTERÍSTICAS</a:t>
            </a:r>
          </a:p>
        </p:txBody>
      </p:sp>
      <p:sp>
        <p:nvSpPr>
          <p:cNvPr id="5" name="4 Rectángulo redondeado"/>
          <p:cNvSpPr/>
          <p:nvPr/>
        </p:nvSpPr>
        <p:spPr>
          <a:xfrm rot="16200000">
            <a:off x="-1176510" y="3356736"/>
            <a:ext cx="468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108551" name="Picture 2" descr="http://t0.gstatic.com/images?q=tbn:ANd9GcT2iWgJHWsTcNEQZ6bkp4xUA8NUyMu38rZhWzP4oxMjhF0enxAEfQ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3EBE0"/>
              </a:clrFrom>
              <a:clrTo>
                <a:srgbClr val="F3EB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4" t="7056" r="6200" b="5183"/>
          <a:stretch>
            <a:fillRect/>
          </a:stretch>
        </p:blipFill>
        <p:spPr bwMode="auto">
          <a:xfrm>
            <a:off x="7167563" y="4940300"/>
            <a:ext cx="1519237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DETECCIÓN NA AULA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s-ES_tradnl" sz="2000" dirty="0">
              <a:solidFill>
                <a:srgbClr val="535353"/>
              </a:solidFill>
              <a:latin typeface="+mj-lt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s-ES_tradnl" sz="2000" dirty="0">
              <a:solidFill>
                <a:srgbClr val="535353"/>
              </a:solidFill>
              <a:latin typeface="+mj-lt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s-ES_tradnl" sz="2000" dirty="0">
              <a:solidFill>
                <a:srgbClr val="535353"/>
              </a:solidFill>
              <a:latin typeface="+mj-lt"/>
            </a:endParaRPr>
          </a:p>
          <a:p>
            <a:pPr marL="685800" lvl="1" algn="just" eaLnBrk="1" fontAlgn="auto" hangingPunct="1">
              <a:lnSpc>
                <a:spcPct val="150000"/>
              </a:lnSpc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_tradnl" sz="3200" dirty="0"/>
              <a:t>Problemas de </a:t>
            </a:r>
            <a:r>
              <a:rPr lang="es-ES_tradnl" sz="3200" dirty="0" err="1"/>
              <a:t>psicomotricidade</a:t>
            </a:r>
            <a:r>
              <a:rPr lang="es-ES_tradnl" sz="3200" dirty="0"/>
              <a:t>.</a:t>
            </a:r>
          </a:p>
          <a:p>
            <a:pPr marL="685800" lvl="1" algn="just" eaLnBrk="1" fontAlgn="auto" hangingPunct="1">
              <a:lnSpc>
                <a:spcPct val="150000"/>
              </a:lnSpc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_tradnl" sz="3200" dirty="0"/>
              <a:t>Carácter</a:t>
            </a:r>
            <a:r>
              <a:rPr lang="es-ES" sz="3200" dirty="0" err="1"/>
              <a:t>ísticas</a:t>
            </a:r>
            <a:r>
              <a:rPr lang="es-ES" sz="3200" dirty="0"/>
              <a:t> da grafía.</a:t>
            </a:r>
          </a:p>
          <a:p>
            <a:pPr marL="685800" lvl="1" algn="just" eaLnBrk="1" fontAlgn="auto" hangingPunct="1">
              <a:lnSpc>
                <a:spcPct val="150000"/>
              </a:lnSpc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3200" dirty="0"/>
              <a:t>Cansancio e fatiga mental e física.</a:t>
            </a:r>
          </a:p>
          <a:p>
            <a:pPr marL="685800" lvl="1" algn="just" eaLnBrk="1" fontAlgn="auto" hangingPunct="1">
              <a:lnSpc>
                <a:spcPct val="150000"/>
              </a:lnSpc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3200" dirty="0" err="1"/>
              <a:t>Sentimento</a:t>
            </a:r>
            <a:r>
              <a:rPr lang="es-ES" sz="3200" dirty="0"/>
              <a:t> de frustración.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s-ES_tradnl" u="sng" dirty="0">
              <a:solidFill>
                <a:srgbClr val="535353"/>
              </a:solidFill>
              <a:latin typeface="Georgia" charset="0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1043608" y="1294392"/>
            <a:ext cx="720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Aspecto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2118</TotalTime>
  <Words>2926</Words>
  <Application>Microsoft Office PowerPoint</Application>
  <PresentationFormat>Presentación en pantalla (4:3)</PresentationFormat>
  <Paragraphs>614</Paragraphs>
  <Slides>123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123</vt:i4>
      </vt:variant>
    </vt:vector>
  </HeadingPairs>
  <TitlesOfParts>
    <vt:vector size="124" baseType="lpstr">
      <vt:lpstr>Tema de Office</vt:lpstr>
      <vt:lpstr>TDAH E DIFICULTADES ESPECÍFICAS DO APRENDIZAXE</vt:lpstr>
      <vt:lpstr>Presentación de PowerPoint</vt:lpstr>
      <vt:lpstr>Dificultades no aprendizaxe …</vt:lpstr>
      <vt:lpstr>Presentación de PowerPoint</vt:lpstr>
      <vt:lpstr>Presentación de PowerPoint</vt:lpstr>
      <vt:lpstr>O TDAH É…....</vt:lpstr>
      <vt:lpstr>CARACTERÍSTICAS</vt:lpstr>
      <vt:lpstr>DETECCIÓN NA AULA </vt:lpstr>
      <vt:lpstr>O MESTRE/A. </vt:lpstr>
      <vt:lpstr>PROBLEMAS DIARIOS</vt:lpstr>
      <vt:lpstr>ADAPTACIÓNS</vt:lpstr>
      <vt:lpstr>ADAPTACIÓNS </vt:lpstr>
      <vt:lpstr>ADAPTACIÓNS </vt:lpstr>
      <vt:lpstr>ADAPTACIÓNS </vt:lpstr>
      <vt:lpstr>ADAPTACIÓNS </vt:lpstr>
      <vt:lpstr>RECURSOs  PARA o  AULA </vt:lpstr>
      <vt:lpstr>RECURSOS NA AULA</vt:lpstr>
      <vt:lpstr>RECURSOS NA AULA </vt:lpstr>
      <vt:lpstr>RECURSOS NA AULA</vt:lpstr>
      <vt:lpstr>RECURSOS NA AULA </vt:lpstr>
      <vt:lpstr>RECURSOS NA AULA</vt:lpstr>
      <vt:lpstr>RECURSOS NA AULA</vt:lpstr>
      <vt:lpstr>RECURSOS NA AULA</vt:lpstr>
      <vt:lpstr>TDAH NA ADOLESCENCIA</vt:lpstr>
      <vt:lpstr>TDAH NA ADOLESCENCIA</vt:lpstr>
      <vt:lpstr>TDAH NA ADOLESCENCIA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 DISLEXIA É… </vt:lpstr>
      <vt:lpstr>CARACTERÍSTICAS</vt:lpstr>
      <vt:lpstr>CARACTERÍSTICAS</vt:lpstr>
      <vt:lpstr>CARACTERÍSTICAS</vt:lpstr>
      <vt:lpstr>Presentación de PowerPoint</vt:lpstr>
      <vt:lpstr>CARACTERÍSTICAS</vt:lpstr>
      <vt:lpstr>Presentación de PowerPoint</vt:lpstr>
      <vt:lpstr>Presentación de PowerPoint</vt:lpstr>
      <vt:lpstr>Presentación de PowerPoint</vt:lpstr>
      <vt:lpstr>Presentación de PowerPoint</vt:lpstr>
      <vt:lpstr>ADAPTACIÓNS</vt:lpstr>
      <vt:lpstr>ADAPTACIÓNS:</vt:lpstr>
      <vt:lpstr>RECURSOs  PARA o  AULA </vt:lpstr>
      <vt:lpstr>LECTURA:   </vt:lpstr>
      <vt:lpstr> </vt:lpstr>
      <vt:lpstr> </vt:lpstr>
      <vt:lpstr> </vt:lpstr>
      <vt:lpstr>MODELOS </vt:lpstr>
      <vt:lpstr>1.</vt:lpstr>
      <vt:lpstr>Presentación de PowerPoint</vt:lpstr>
      <vt:lpstr>Presentación de PowerPoint</vt:lpstr>
      <vt:lpstr>Presentación de PowerPoint</vt:lpstr>
      <vt:lpstr>QUE É A DISCALCULIA?</vt:lpstr>
      <vt:lpstr>Presentación de PowerPoint</vt:lpstr>
      <vt:lpstr>DETECCIÓN NA AULA</vt:lpstr>
      <vt:lpstr>¡!</vt:lpstr>
      <vt:lpstr>ADAPTACIÓNS E ESTRATEXIAS</vt:lpstr>
      <vt:lpstr>Presentación de PowerPoint</vt:lpstr>
      <vt:lpstr>Presentación de PowerPoint</vt:lpstr>
      <vt:lpstr>Presentación de PowerPoint</vt:lpstr>
      <vt:lpstr>RECURSOs PARA o   AULA </vt:lpstr>
      <vt:lpstr>  Conceptos:</vt:lpstr>
      <vt:lpstr>Operacións: </vt:lpstr>
      <vt:lpstr>Presentación de PowerPoint</vt:lpstr>
      <vt:lpstr> </vt:lpstr>
      <vt:lpstr>Presentación de PowerPoint</vt:lpstr>
      <vt:lpstr>Presentación de PowerPoint</vt:lpstr>
      <vt:lpstr>Presentación de PowerPoint</vt:lpstr>
      <vt:lpstr>Adaptacións</vt:lpstr>
      <vt:lpstr>Adaptacións</vt:lpstr>
      <vt:lpstr>MODELOS</vt:lpstr>
      <vt:lpstr>Presentación de PowerPoint</vt:lpstr>
      <vt:lpstr>Presentación de PowerPoint</vt:lpstr>
      <vt:lpstr>Presentación de PowerPoint</vt:lpstr>
      <vt:lpstr>DISORTOGRAFÍA …</vt:lpstr>
      <vt:lpstr>Presentación de PowerPoint</vt:lpstr>
      <vt:lpstr>Presentación de PowerPoint</vt:lpstr>
      <vt:lpstr>Presentación de PowerPoint</vt:lpstr>
      <vt:lpstr>DETECCIÓN NA AULA</vt:lpstr>
      <vt:lpstr>ADAPTACIÓNS E ESTRATEXIAS</vt:lpstr>
      <vt:lpstr>Presentación de PowerPoint</vt:lpstr>
      <vt:lpstr>RECURSOs PARA o   AULA </vt:lpstr>
      <vt:lpstr>Presentación de PowerPoint</vt:lpstr>
      <vt:lpstr>Presentación de PowerPoint</vt:lpstr>
      <vt:lpstr>Presentación de PowerPoint</vt:lpstr>
      <vt:lpstr>Recursos </vt:lpstr>
      <vt:lpstr>Recursos </vt:lpstr>
      <vt:lpstr>Recursos</vt:lpstr>
      <vt:lpstr>MODELO</vt:lpstr>
      <vt:lpstr>Disortografía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QUE É A DISGRAFÍA?</vt:lpstr>
      <vt:lpstr>Presentación de PowerPoint</vt:lpstr>
      <vt:lpstr>DETECCIÓN NA AULA</vt:lpstr>
      <vt:lpstr>ADAPTACIÓNS E ESTRATEXIAS</vt:lpstr>
      <vt:lpstr>Presentación de PowerPoint</vt:lpstr>
      <vt:lpstr>Presentación de PowerPoint</vt:lpstr>
      <vt:lpstr>RECURSOs PARA o   AULA </vt:lpstr>
      <vt:lpstr>Presentación de PowerPoint</vt:lpstr>
      <vt:lpstr>MODELOS </vt:lpstr>
      <vt:lpstr>Disgrafía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Bibliografía recomendada</vt:lpstr>
      <vt:lpstr>Presentación de PowerPoint</vt:lpstr>
      <vt:lpstr>Presentación de PowerPoint</vt:lpstr>
      <vt:lpstr>Presentación de PowerPoint</vt:lpstr>
      <vt:lpstr>BIBLIOGRAFÍA</vt:lpstr>
      <vt:lpstr>Presentación de PowerPoint</vt:lpstr>
      <vt:lpstr>Presentación de PowerPoint</vt:lpstr>
      <vt:lpstr>GRAZAS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Admin</dc:creator>
  <cp:lastModifiedBy>Maria Cividanes Bello</cp:lastModifiedBy>
  <cp:revision>243</cp:revision>
  <dcterms:modified xsi:type="dcterms:W3CDTF">2018-10-17T16:45:31Z</dcterms:modified>
</cp:coreProperties>
</file>