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Lst>
  <p:notesMasterIdLst>
    <p:notesMasterId r:id="rId88"/>
  </p:notesMasterIdLst>
  <p:sldIdLst>
    <p:sldId id="256" r:id="rId3"/>
    <p:sldId id="421" r:id="rId4"/>
    <p:sldId id="423" r:id="rId5"/>
    <p:sldId id="257" r:id="rId6"/>
    <p:sldId id="259" r:id="rId7"/>
    <p:sldId id="260" r:id="rId8"/>
    <p:sldId id="424" r:id="rId9"/>
    <p:sldId id="261" r:id="rId10"/>
    <p:sldId id="258" r:id="rId11"/>
    <p:sldId id="437" r:id="rId12"/>
    <p:sldId id="439" r:id="rId13"/>
    <p:sldId id="270" r:id="rId14"/>
    <p:sldId id="271" r:id="rId15"/>
    <p:sldId id="272" r:id="rId16"/>
    <p:sldId id="273" r:id="rId17"/>
    <p:sldId id="440" r:id="rId18"/>
    <p:sldId id="290" r:id="rId19"/>
    <p:sldId id="263" r:id="rId20"/>
    <p:sldId id="426" r:id="rId21"/>
    <p:sldId id="427" r:id="rId22"/>
    <p:sldId id="428" r:id="rId23"/>
    <p:sldId id="276" r:id="rId24"/>
    <p:sldId id="278" r:id="rId25"/>
    <p:sldId id="287" r:id="rId26"/>
    <p:sldId id="288" r:id="rId27"/>
    <p:sldId id="291" r:id="rId28"/>
    <p:sldId id="293" r:id="rId29"/>
    <p:sldId id="297" r:id="rId30"/>
    <p:sldId id="298" r:id="rId31"/>
    <p:sldId id="299" r:id="rId32"/>
    <p:sldId id="300" r:id="rId33"/>
    <p:sldId id="301" r:id="rId34"/>
    <p:sldId id="306" r:id="rId35"/>
    <p:sldId id="308" r:id="rId36"/>
    <p:sldId id="309" r:id="rId37"/>
    <p:sldId id="358" r:id="rId38"/>
    <p:sldId id="359" r:id="rId39"/>
    <p:sldId id="360" r:id="rId40"/>
    <p:sldId id="361" r:id="rId41"/>
    <p:sldId id="362" r:id="rId42"/>
    <p:sldId id="363" r:id="rId43"/>
    <p:sldId id="364" r:id="rId44"/>
    <p:sldId id="431" r:id="rId45"/>
    <p:sldId id="441" r:id="rId46"/>
    <p:sldId id="442" r:id="rId47"/>
    <p:sldId id="432" r:id="rId48"/>
    <p:sldId id="397" r:id="rId49"/>
    <p:sldId id="398" r:id="rId50"/>
    <p:sldId id="401" r:id="rId51"/>
    <p:sldId id="404" r:id="rId52"/>
    <p:sldId id="408" r:id="rId53"/>
    <p:sldId id="399" r:id="rId54"/>
    <p:sldId id="415" r:id="rId55"/>
    <p:sldId id="416" r:id="rId56"/>
    <p:sldId id="417" r:id="rId57"/>
    <p:sldId id="413" r:id="rId58"/>
    <p:sldId id="420" r:id="rId59"/>
    <p:sldId id="351" r:id="rId60"/>
    <p:sldId id="377" r:id="rId61"/>
    <p:sldId id="378" r:id="rId62"/>
    <p:sldId id="379" r:id="rId63"/>
    <p:sldId id="380" r:id="rId64"/>
    <p:sldId id="381" r:id="rId65"/>
    <p:sldId id="382" r:id="rId66"/>
    <p:sldId id="383" r:id="rId67"/>
    <p:sldId id="384" r:id="rId68"/>
    <p:sldId id="385" r:id="rId69"/>
    <p:sldId id="386" r:id="rId70"/>
    <p:sldId id="387" r:id="rId71"/>
    <p:sldId id="388" r:id="rId72"/>
    <p:sldId id="389" r:id="rId73"/>
    <p:sldId id="412" r:id="rId74"/>
    <p:sldId id="374" r:id="rId75"/>
    <p:sldId id="375" r:id="rId76"/>
    <p:sldId id="390" r:id="rId77"/>
    <p:sldId id="346" r:id="rId78"/>
    <p:sldId id="347" r:id="rId79"/>
    <p:sldId id="348" r:id="rId80"/>
    <p:sldId id="349" r:id="rId81"/>
    <p:sldId id="350" r:id="rId82"/>
    <p:sldId id="410" r:id="rId83"/>
    <p:sldId id="411" r:id="rId84"/>
    <p:sldId id="429" r:id="rId85"/>
    <p:sldId id="430" r:id="rId86"/>
    <p:sldId id="391" r:id="rId8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94" autoAdjust="0"/>
    <p:restoredTop sz="94660"/>
  </p:normalViewPr>
  <p:slideViewPr>
    <p:cSldViewPr snapToGrid="0">
      <p:cViewPr varScale="1">
        <p:scale>
          <a:sx n="115" d="100"/>
          <a:sy n="115" d="100"/>
        </p:scale>
        <p:origin x="792" y="108"/>
      </p:cViewPr>
      <p:guideLst/>
    </p:cSldViewPr>
  </p:slideViewPr>
  <p:notesTextViewPr>
    <p:cViewPr>
      <p:scale>
        <a:sx n="1" d="1"/>
        <a:sy n="1" d="1"/>
      </p:scale>
      <p:origin x="0" y="0"/>
    </p:cViewPr>
  </p:notesTextViewPr>
  <p:sorterViewPr>
    <p:cViewPr varScale="1">
      <p:scale>
        <a:sx n="100" d="100"/>
        <a:sy n="100" d="100"/>
      </p:scale>
      <p:origin x="0" y="-200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F0398-7A8C-4A08-B7D6-BB1BF4CE8E99}" type="doc">
      <dgm:prSet loTypeId="urn:microsoft.com/office/officeart/2005/8/layout/hProcess9" loCatId="process" qsTypeId="urn:microsoft.com/office/officeart/2005/8/quickstyle/3d3" qsCatId="3D" csTypeId="urn:microsoft.com/office/officeart/2005/8/colors/colorful5" csCatId="colorful" phldr="1"/>
      <dgm:spPr/>
      <dgm:t>
        <a:bodyPr/>
        <a:lstStyle/>
        <a:p>
          <a:endParaRPr lang="es-ES"/>
        </a:p>
      </dgm:t>
    </dgm:pt>
    <dgm:pt modelId="{AC349876-56DD-4FC5-BCC8-F7FB767D32FA}">
      <dgm:prSet/>
      <dgm:spPr/>
      <dgm:t>
        <a:bodyPr/>
        <a:lstStyle/>
        <a:p>
          <a:r>
            <a:rPr lang="es-ES" b="1"/>
            <a:t>PRIMERA MEDIDA DE INTERVENCIÓN EN EL CENTRO </a:t>
          </a:r>
          <a:endParaRPr lang="es-ES"/>
        </a:p>
      </dgm:t>
    </dgm:pt>
    <dgm:pt modelId="{F935A8A9-D488-42FD-A3AB-E7AD9117CABC}" type="parTrans" cxnId="{E09B5B5F-5923-408B-B49D-0D18B77C054A}">
      <dgm:prSet/>
      <dgm:spPr/>
      <dgm:t>
        <a:bodyPr/>
        <a:lstStyle/>
        <a:p>
          <a:endParaRPr lang="es-ES"/>
        </a:p>
      </dgm:t>
    </dgm:pt>
    <dgm:pt modelId="{D9DBF1E3-289A-46C7-86B7-0DDB6E0B6A83}" type="sibTrans" cxnId="{E09B5B5F-5923-408B-B49D-0D18B77C054A}">
      <dgm:prSet/>
      <dgm:spPr/>
      <dgm:t>
        <a:bodyPr/>
        <a:lstStyle/>
        <a:p>
          <a:endParaRPr lang="es-ES"/>
        </a:p>
      </dgm:t>
    </dgm:pt>
    <dgm:pt modelId="{AEF69BE3-5249-431C-93D8-4C804C337103}" type="pres">
      <dgm:prSet presAssocID="{F9CF0398-7A8C-4A08-B7D6-BB1BF4CE8E99}" presName="CompostProcess" presStyleCnt="0">
        <dgm:presLayoutVars>
          <dgm:dir/>
          <dgm:resizeHandles val="exact"/>
        </dgm:presLayoutVars>
      </dgm:prSet>
      <dgm:spPr/>
    </dgm:pt>
    <dgm:pt modelId="{A5D7C9D0-7698-4054-AD63-269B37DD7CB5}" type="pres">
      <dgm:prSet presAssocID="{F9CF0398-7A8C-4A08-B7D6-BB1BF4CE8E99}" presName="arrow" presStyleLbl="bgShp" presStyleIdx="0" presStyleCnt="1" custScaleX="112899"/>
      <dgm:spPr>
        <a:solidFill>
          <a:srgbClr val="FF6600"/>
        </a:solidFill>
        <a:ln>
          <a:noFill/>
        </a:ln>
      </dgm:spPr>
    </dgm:pt>
    <dgm:pt modelId="{620E0861-F6EF-442F-9C5C-9A79E54128EE}" type="pres">
      <dgm:prSet presAssocID="{F9CF0398-7A8C-4A08-B7D6-BB1BF4CE8E99}" presName="linearProcess" presStyleCnt="0"/>
      <dgm:spPr/>
    </dgm:pt>
    <dgm:pt modelId="{087C96AC-2D2B-424B-935D-3A1D0F7AF6DF}" type="pres">
      <dgm:prSet presAssocID="{AC349876-56DD-4FC5-BCC8-F7FB767D32FA}" presName="textNode" presStyleLbl="node1" presStyleIdx="0" presStyleCnt="1">
        <dgm:presLayoutVars>
          <dgm:bulletEnabled val="1"/>
        </dgm:presLayoutVars>
      </dgm:prSet>
      <dgm:spPr/>
    </dgm:pt>
  </dgm:ptLst>
  <dgm:cxnLst>
    <dgm:cxn modelId="{E09B5B5F-5923-408B-B49D-0D18B77C054A}" srcId="{F9CF0398-7A8C-4A08-B7D6-BB1BF4CE8E99}" destId="{AC349876-56DD-4FC5-BCC8-F7FB767D32FA}" srcOrd="0" destOrd="0" parTransId="{F935A8A9-D488-42FD-A3AB-E7AD9117CABC}" sibTransId="{D9DBF1E3-289A-46C7-86B7-0DDB6E0B6A83}"/>
    <dgm:cxn modelId="{F9A4239C-027D-4FD1-B3B0-A0A9522627BB}" type="presOf" srcId="{F9CF0398-7A8C-4A08-B7D6-BB1BF4CE8E99}" destId="{AEF69BE3-5249-431C-93D8-4C804C337103}" srcOrd="0" destOrd="0" presId="urn:microsoft.com/office/officeart/2005/8/layout/hProcess9"/>
    <dgm:cxn modelId="{D0BFDEE9-CF32-4DE6-A5B0-F8A4CB9CBF74}" type="presOf" srcId="{AC349876-56DD-4FC5-BCC8-F7FB767D32FA}" destId="{087C96AC-2D2B-424B-935D-3A1D0F7AF6DF}" srcOrd="0" destOrd="0" presId="urn:microsoft.com/office/officeart/2005/8/layout/hProcess9"/>
    <dgm:cxn modelId="{5B2BE235-AB2F-4045-84D9-209C6E9D0030}" type="presParOf" srcId="{AEF69BE3-5249-431C-93D8-4C804C337103}" destId="{A5D7C9D0-7698-4054-AD63-269B37DD7CB5}" srcOrd="0" destOrd="0" presId="urn:microsoft.com/office/officeart/2005/8/layout/hProcess9"/>
    <dgm:cxn modelId="{FD3A9F3A-D9E2-477D-8896-5B2023CA4D90}" type="presParOf" srcId="{AEF69BE3-5249-431C-93D8-4C804C337103}" destId="{620E0861-F6EF-442F-9C5C-9A79E54128EE}" srcOrd="1" destOrd="0" presId="urn:microsoft.com/office/officeart/2005/8/layout/hProcess9"/>
    <dgm:cxn modelId="{81103BBA-95A2-42A8-935D-887FD2E0F6F6}" type="presParOf" srcId="{620E0861-F6EF-442F-9C5C-9A79E54128EE}" destId="{087C96AC-2D2B-424B-935D-3A1D0F7AF6DF}"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27E0AB8-97CB-4FF0-A6E7-EFB8B8EBB268}" type="doc">
      <dgm:prSet loTypeId="urn:microsoft.com/office/officeart/2008/layout/VerticalCircleList" loCatId="list" qsTypeId="urn:microsoft.com/office/officeart/2005/8/quickstyle/simple1" qsCatId="simple" csTypeId="urn:microsoft.com/office/officeart/2005/8/colors/colorful2" csCatId="colorful" phldr="1"/>
      <dgm:spPr/>
      <dgm:t>
        <a:bodyPr/>
        <a:lstStyle/>
        <a:p>
          <a:endParaRPr lang="es-ES"/>
        </a:p>
      </dgm:t>
    </dgm:pt>
    <dgm:pt modelId="{13EB4328-E281-41B3-B0AC-B1A12334E110}">
      <dgm:prSet phldrT="[Texto]" custT="1"/>
      <dgm:spPr/>
      <dgm:t>
        <a:bodyPr/>
        <a:lstStyle/>
        <a:p>
          <a:r>
            <a:rPr lang="es-ES" sz="1600" b="1" i="1" dirty="0">
              <a:effectLst/>
              <a:latin typeface="Arial" panose="020B0604020202020204" pitchFamily="34" charset="0"/>
              <a:ea typeface="SimSun" panose="02010600030101010101" pitchFamily="2" charset="-122"/>
              <a:cs typeface="Mangal" panose="02040503050203030202" pitchFamily="18" charset="0"/>
            </a:rPr>
            <a:t>Técnica del altavoz: </a:t>
          </a:r>
          <a:r>
            <a:rPr lang="es-ES" sz="1600" b="0" dirty="0">
              <a:effectLst/>
              <a:latin typeface="Arial" panose="020B0604020202020204" pitchFamily="34" charset="0"/>
              <a:ea typeface="SimSun" panose="02010600030101010101" pitchFamily="2" charset="-122"/>
              <a:cs typeface="Mangal" panose="02040503050203030202" pitchFamily="18" charset="0"/>
            </a:rPr>
            <a:t>consiste en avisarle antes de dar la instrucción que hará de altavoz nada más darla, recordando a los compañeros lo que hay que hacer. </a:t>
          </a:r>
          <a:endParaRPr lang="es-ES" sz="1600" b="0" dirty="0">
            <a:effectLst/>
          </a:endParaRPr>
        </a:p>
      </dgm:t>
    </dgm:pt>
    <dgm:pt modelId="{28123F6C-05F5-4176-A2E6-EE2EE7003189}" type="parTrans" cxnId="{21AD4074-4605-450A-B0C1-156D7FF41AC6}">
      <dgm:prSet/>
      <dgm:spPr/>
      <dgm:t>
        <a:bodyPr/>
        <a:lstStyle/>
        <a:p>
          <a:endParaRPr lang="es-ES" sz="1400" b="0">
            <a:effectLst/>
          </a:endParaRPr>
        </a:p>
      </dgm:t>
    </dgm:pt>
    <dgm:pt modelId="{C7C8DE5F-F6AB-49D5-9F27-98A5AC42DAA9}" type="sibTrans" cxnId="{21AD4074-4605-450A-B0C1-156D7FF41AC6}">
      <dgm:prSet/>
      <dgm:spPr/>
      <dgm:t>
        <a:bodyPr/>
        <a:lstStyle/>
        <a:p>
          <a:endParaRPr lang="es-ES" sz="1400" b="0">
            <a:effectLst/>
          </a:endParaRPr>
        </a:p>
      </dgm:t>
    </dgm:pt>
    <dgm:pt modelId="{0E8095DC-A84D-45A4-97FA-932E09236035}">
      <dgm:prSet phldrT="[Texto]" custT="1"/>
      <dgm:spPr/>
      <dgm:t>
        <a:bodyPr/>
        <a:lstStyle/>
        <a:p>
          <a:r>
            <a:rPr lang="es-ES" sz="1600" b="0" dirty="0">
              <a:effectLst/>
              <a:latin typeface="Arial" panose="020B0604020202020204" pitchFamily="34" charset="0"/>
              <a:ea typeface="SimSun" panose="02010600030101010101" pitchFamily="2" charset="-122"/>
              <a:cs typeface="Mangal" panose="02040503050203030202" pitchFamily="18" charset="0"/>
            </a:rPr>
            <a:t>Esta técnica le </a:t>
          </a:r>
          <a:r>
            <a:rPr lang="es-ES" sz="1600" b="1" i="1" dirty="0">
              <a:effectLst/>
              <a:latin typeface="Arial" panose="020B0604020202020204" pitchFamily="34" charset="0"/>
              <a:ea typeface="SimSun" panose="02010600030101010101" pitchFamily="2" charset="-122"/>
              <a:cs typeface="Mangal" panose="02040503050203030202" pitchFamily="18" charset="0"/>
            </a:rPr>
            <a:t>anima a estar más concentrado </a:t>
          </a:r>
          <a:r>
            <a:rPr lang="es-ES" sz="1600" b="0" dirty="0">
              <a:effectLst/>
              <a:latin typeface="Arial" panose="020B0604020202020204" pitchFamily="34" charset="0"/>
              <a:ea typeface="SimSun" panose="02010600030101010101" pitchFamily="2" charset="-122"/>
              <a:cs typeface="Mangal" panose="02040503050203030202" pitchFamily="18" charset="0"/>
            </a:rPr>
            <a:t>y sirve para comprobar hasta qué punto ha entendido la instrucción.</a:t>
          </a:r>
          <a:endParaRPr lang="es-ES" sz="1600" b="0" dirty="0">
            <a:effectLst/>
          </a:endParaRPr>
        </a:p>
      </dgm:t>
    </dgm:pt>
    <dgm:pt modelId="{4376F3D5-64EC-4194-89C4-BACFBDD425AB}" type="parTrans" cxnId="{61A1AFF8-A609-4A88-A740-580E838968B3}">
      <dgm:prSet/>
      <dgm:spPr/>
      <dgm:t>
        <a:bodyPr/>
        <a:lstStyle/>
        <a:p>
          <a:endParaRPr lang="es-ES" sz="1400" b="0">
            <a:effectLst/>
          </a:endParaRPr>
        </a:p>
      </dgm:t>
    </dgm:pt>
    <dgm:pt modelId="{8B78247F-6E70-4AE9-8DE4-11DE88A742E3}" type="sibTrans" cxnId="{61A1AFF8-A609-4A88-A740-580E838968B3}">
      <dgm:prSet/>
      <dgm:spPr/>
      <dgm:t>
        <a:bodyPr/>
        <a:lstStyle/>
        <a:p>
          <a:endParaRPr lang="es-ES" sz="1400" b="0">
            <a:effectLst/>
          </a:endParaRPr>
        </a:p>
      </dgm:t>
    </dgm:pt>
    <dgm:pt modelId="{C413114D-D058-40BD-88F7-846F214FBDC6}">
      <dgm:prSet phldrT="[Texto]" custT="1"/>
      <dgm:spPr/>
      <dgm:t>
        <a:bodyPr/>
        <a:lstStyle/>
        <a:p>
          <a:r>
            <a:rPr lang="es-ES" sz="1600" b="0" dirty="0">
              <a:effectLst/>
              <a:latin typeface="Arial" panose="020B0604020202020204" pitchFamily="34" charset="0"/>
              <a:ea typeface="SimSun" panose="02010600030101010101" pitchFamily="2" charset="-122"/>
              <a:cs typeface="Mangal" panose="02040503050203030202" pitchFamily="18" charset="0"/>
            </a:rPr>
            <a:t>A veces es </a:t>
          </a:r>
          <a:r>
            <a:rPr lang="es-ES" sz="1600" b="1" i="1" dirty="0">
              <a:effectLst/>
              <a:latin typeface="Arial" panose="020B0604020202020204" pitchFamily="34" charset="0"/>
              <a:ea typeface="SimSun" panose="02010600030101010101" pitchFamily="2" charset="-122"/>
              <a:cs typeface="Mangal" panose="02040503050203030202" pitchFamily="18" charset="0"/>
            </a:rPr>
            <a:t>necesario dar instrucciones específicas y particulares a los alumnos con TDAH</a:t>
          </a:r>
          <a:r>
            <a:rPr lang="es-ES" sz="1600" b="0" dirty="0">
              <a:effectLst/>
              <a:latin typeface="Arial" panose="020B0604020202020204" pitchFamily="34" charset="0"/>
              <a:ea typeface="SimSun" panose="02010600030101010101" pitchFamily="2" charset="-122"/>
              <a:cs typeface="Mangal" panose="02040503050203030202" pitchFamily="18" charset="0"/>
            </a:rPr>
            <a:t>; ya que las que se dan en grupo pueden no ser suficientes para </a:t>
          </a:r>
          <a:r>
            <a:rPr lang="es-ES" sz="1600" b="0" dirty="0" err="1">
              <a:effectLst/>
              <a:latin typeface="Arial" panose="020B0604020202020204" pitchFamily="34" charset="0"/>
              <a:ea typeface="SimSun" panose="02010600030101010101" pitchFamily="2" charset="-122"/>
              <a:cs typeface="Mangal" panose="02040503050203030202" pitchFamily="18" charset="0"/>
            </a:rPr>
            <a:t>ell@s</a:t>
          </a:r>
          <a:r>
            <a:rPr lang="es-ES" sz="1600" b="0" dirty="0">
              <a:effectLst/>
              <a:latin typeface="Arial" panose="020B0604020202020204" pitchFamily="34" charset="0"/>
              <a:ea typeface="SimSun" panose="02010600030101010101" pitchFamily="2" charset="-122"/>
              <a:cs typeface="Mangal" panose="02040503050203030202" pitchFamily="18" charset="0"/>
            </a:rPr>
            <a:t>.</a:t>
          </a:r>
          <a:endParaRPr lang="es-ES" sz="1600" b="0" dirty="0">
            <a:effectLst/>
          </a:endParaRPr>
        </a:p>
      </dgm:t>
    </dgm:pt>
    <dgm:pt modelId="{A83B7C15-9570-49E5-AE70-5A9A04E3C915}" type="parTrans" cxnId="{B4320FF1-D4F8-4A24-9245-A4E84C3EBAAE}">
      <dgm:prSet/>
      <dgm:spPr/>
      <dgm:t>
        <a:bodyPr/>
        <a:lstStyle/>
        <a:p>
          <a:endParaRPr lang="es-ES" sz="1400" b="0">
            <a:effectLst/>
          </a:endParaRPr>
        </a:p>
      </dgm:t>
    </dgm:pt>
    <dgm:pt modelId="{B75D9924-F995-4622-96C3-6B69DB9802B3}" type="sibTrans" cxnId="{B4320FF1-D4F8-4A24-9245-A4E84C3EBAAE}">
      <dgm:prSet/>
      <dgm:spPr/>
      <dgm:t>
        <a:bodyPr/>
        <a:lstStyle/>
        <a:p>
          <a:endParaRPr lang="es-ES" sz="1400" b="0">
            <a:effectLst/>
          </a:endParaRPr>
        </a:p>
      </dgm:t>
    </dgm:pt>
    <dgm:pt modelId="{66FA737D-3C37-4E7B-B399-2351B2C53288}">
      <dgm:prSet phldrT="[Texto]" custT="1"/>
      <dgm:spPr/>
      <dgm:t>
        <a:bodyPr/>
        <a:lstStyle/>
        <a:p>
          <a:r>
            <a:rPr lang="es-ES" sz="1600" b="0" dirty="0">
              <a:effectLst/>
              <a:latin typeface="Arial" panose="020B0604020202020204" pitchFamily="34" charset="0"/>
              <a:ea typeface="SimSun" panose="02010600030101010101" pitchFamily="2" charset="-122"/>
              <a:cs typeface="Mangal" panose="02040503050203030202" pitchFamily="18" charset="0"/>
            </a:rPr>
            <a:t>Intenta mantener el </a:t>
          </a:r>
          <a:r>
            <a:rPr lang="es-ES" sz="1600" b="1" i="1" dirty="0">
              <a:effectLst/>
              <a:latin typeface="Arial" panose="020B0604020202020204" pitchFamily="34" charset="0"/>
              <a:ea typeface="SimSun" panose="02010600030101010101" pitchFamily="2" charset="-122"/>
              <a:cs typeface="Mangal" panose="02040503050203030202" pitchFamily="18" charset="0"/>
            </a:rPr>
            <a:t>contacto visual</a:t>
          </a:r>
          <a:r>
            <a:rPr lang="es-ES" sz="1600" b="0" dirty="0">
              <a:effectLst/>
              <a:latin typeface="Arial" panose="020B0604020202020204" pitchFamily="34" charset="0"/>
              <a:ea typeface="SimSun" panose="02010600030101010101" pitchFamily="2" charset="-122"/>
              <a:cs typeface="Mangal" panose="02040503050203030202" pitchFamily="18" charset="0"/>
            </a:rPr>
            <a:t>.</a:t>
          </a:r>
          <a:endParaRPr lang="es-ES" sz="1600" b="0" dirty="0">
            <a:effectLst/>
          </a:endParaRPr>
        </a:p>
      </dgm:t>
    </dgm:pt>
    <dgm:pt modelId="{9126A108-92EF-48C1-B325-772BE7A422A1}" type="parTrans" cxnId="{4731AC3A-6991-4B5C-B68A-FCA278610B0B}">
      <dgm:prSet/>
      <dgm:spPr/>
      <dgm:t>
        <a:bodyPr/>
        <a:lstStyle/>
        <a:p>
          <a:endParaRPr lang="es-ES" sz="1400" b="0">
            <a:effectLst/>
          </a:endParaRPr>
        </a:p>
      </dgm:t>
    </dgm:pt>
    <dgm:pt modelId="{FA18A037-89B2-4893-8B35-89ABA9B5AA93}" type="sibTrans" cxnId="{4731AC3A-6991-4B5C-B68A-FCA278610B0B}">
      <dgm:prSet/>
      <dgm:spPr/>
      <dgm:t>
        <a:bodyPr/>
        <a:lstStyle/>
        <a:p>
          <a:endParaRPr lang="es-ES" sz="1400" b="0">
            <a:effectLst/>
          </a:endParaRPr>
        </a:p>
      </dgm:t>
    </dgm:pt>
    <dgm:pt modelId="{8ECD499E-4D38-4769-99FB-FA02EAF9AEBF}" type="pres">
      <dgm:prSet presAssocID="{B27E0AB8-97CB-4FF0-A6E7-EFB8B8EBB268}" presName="Name0" presStyleCnt="0">
        <dgm:presLayoutVars>
          <dgm:dir/>
        </dgm:presLayoutVars>
      </dgm:prSet>
      <dgm:spPr/>
    </dgm:pt>
    <dgm:pt modelId="{DEDBCE8B-26DB-4AD3-93E9-21EA6FB5D31D}" type="pres">
      <dgm:prSet presAssocID="{13EB4328-E281-41B3-B0AC-B1A12334E110}" presName="noChildren" presStyleCnt="0"/>
      <dgm:spPr/>
    </dgm:pt>
    <dgm:pt modelId="{6A8D553E-FB90-4D05-A878-16D373E6140D}" type="pres">
      <dgm:prSet presAssocID="{13EB4328-E281-41B3-B0AC-B1A12334E110}" presName="gap" presStyleCnt="0"/>
      <dgm:spPr/>
    </dgm:pt>
    <dgm:pt modelId="{25193D16-A0F2-4EF2-BACB-B6A64FDE0165}" type="pres">
      <dgm:prSet presAssocID="{13EB4328-E281-41B3-B0AC-B1A12334E110}" presName="medCircle2" presStyleLbl="vennNode1" presStyleIdx="0" presStyleCnt="4"/>
      <dgm:spPr/>
    </dgm:pt>
    <dgm:pt modelId="{286C1726-B299-4991-A609-F16D0A9415C3}" type="pres">
      <dgm:prSet presAssocID="{13EB4328-E281-41B3-B0AC-B1A12334E110}" presName="txLvlOnly1" presStyleLbl="revTx" presStyleIdx="0" presStyleCnt="4"/>
      <dgm:spPr/>
    </dgm:pt>
    <dgm:pt modelId="{0550E71B-6905-4276-B175-05DCAF5094E2}" type="pres">
      <dgm:prSet presAssocID="{0E8095DC-A84D-45A4-97FA-932E09236035}" presName="noChildren" presStyleCnt="0"/>
      <dgm:spPr/>
    </dgm:pt>
    <dgm:pt modelId="{BD02E863-18CE-41C4-AF07-2075EF4C742E}" type="pres">
      <dgm:prSet presAssocID="{0E8095DC-A84D-45A4-97FA-932E09236035}" presName="gap" presStyleCnt="0"/>
      <dgm:spPr/>
    </dgm:pt>
    <dgm:pt modelId="{EF36A1C1-0BCE-4265-A26B-105E6F45FA03}" type="pres">
      <dgm:prSet presAssocID="{0E8095DC-A84D-45A4-97FA-932E09236035}" presName="medCircle2" presStyleLbl="vennNode1" presStyleIdx="1" presStyleCnt="4"/>
      <dgm:spPr/>
    </dgm:pt>
    <dgm:pt modelId="{4811A280-4B85-427E-BB70-9B366CB32253}" type="pres">
      <dgm:prSet presAssocID="{0E8095DC-A84D-45A4-97FA-932E09236035}" presName="txLvlOnly1" presStyleLbl="revTx" presStyleIdx="1" presStyleCnt="4"/>
      <dgm:spPr/>
    </dgm:pt>
    <dgm:pt modelId="{631D9CFD-8FA7-4370-8A98-D26E123EB085}" type="pres">
      <dgm:prSet presAssocID="{C413114D-D058-40BD-88F7-846F214FBDC6}" presName="noChildren" presStyleCnt="0"/>
      <dgm:spPr/>
    </dgm:pt>
    <dgm:pt modelId="{2409F6A1-9C2A-4D7E-BFB3-AA60834B3686}" type="pres">
      <dgm:prSet presAssocID="{C413114D-D058-40BD-88F7-846F214FBDC6}" presName="gap" presStyleCnt="0"/>
      <dgm:spPr/>
    </dgm:pt>
    <dgm:pt modelId="{BC893E71-9F97-4CEC-9FDC-A692C11E3B70}" type="pres">
      <dgm:prSet presAssocID="{C413114D-D058-40BD-88F7-846F214FBDC6}" presName="medCircle2" presStyleLbl="vennNode1" presStyleIdx="2" presStyleCnt="4"/>
      <dgm:spPr/>
    </dgm:pt>
    <dgm:pt modelId="{15207ECA-56A5-4A70-B326-47807AB2CFE7}" type="pres">
      <dgm:prSet presAssocID="{C413114D-D058-40BD-88F7-846F214FBDC6}" presName="txLvlOnly1" presStyleLbl="revTx" presStyleIdx="2" presStyleCnt="4"/>
      <dgm:spPr/>
    </dgm:pt>
    <dgm:pt modelId="{C7E5FF9C-67D9-4D9E-96B1-1D7A5C7F6CE9}" type="pres">
      <dgm:prSet presAssocID="{66FA737D-3C37-4E7B-B399-2351B2C53288}" presName="noChildren" presStyleCnt="0"/>
      <dgm:spPr/>
    </dgm:pt>
    <dgm:pt modelId="{2626CEC3-EF4F-4F97-96CC-36F36BCFFCC8}" type="pres">
      <dgm:prSet presAssocID="{66FA737D-3C37-4E7B-B399-2351B2C53288}" presName="gap" presStyleCnt="0"/>
      <dgm:spPr/>
    </dgm:pt>
    <dgm:pt modelId="{A2EA0F31-AAB9-41B2-A979-101216A75F30}" type="pres">
      <dgm:prSet presAssocID="{66FA737D-3C37-4E7B-B399-2351B2C53288}" presName="medCircle2" presStyleLbl="vennNode1" presStyleIdx="3" presStyleCnt="4"/>
      <dgm:spPr/>
    </dgm:pt>
    <dgm:pt modelId="{FEAFFD25-A6F5-4F97-B9CB-F74D1AADD30D}" type="pres">
      <dgm:prSet presAssocID="{66FA737D-3C37-4E7B-B399-2351B2C53288}" presName="txLvlOnly1" presStyleLbl="revTx" presStyleIdx="3" presStyleCnt="4"/>
      <dgm:spPr/>
    </dgm:pt>
  </dgm:ptLst>
  <dgm:cxnLst>
    <dgm:cxn modelId="{194F2414-671B-4E78-8783-E1BDC07E0B29}" type="presOf" srcId="{66FA737D-3C37-4E7B-B399-2351B2C53288}" destId="{FEAFFD25-A6F5-4F97-B9CB-F74D1AADD30D}" srcOrd="0" destOrd="0" presId="urn:microsoft.com/office/officeart/2008/layout/VerticalCircleList"/>
    <dgm:cxn modelId="{95683523-F5F1-498C-8AB8-020D0DF55805}" type="presOf" srcId="{0E8095DC-A84D-45A4-97FA-932E09236035}" destId="{4811A280-4B85-427E-BB70-9B366CB32253}" srcOrd="0" destOrd="0" presId="urn:microsoft.com/office/officeart/2008/layout/VerticalCircleList"/>
    <dgm:cxn modelId="{EEDA062B-117F-467B-97B4-2F8AD29FF488}" type="presOf" srcId="{C413114D-D058-40BD-88F7-846F214FBDC6}" destId="{15207ECA-56A5-4A70-B326-47807AB2CFE7}" srcOrd="0" destOrd="0" presId="urn:microsoft.com/office/officeart/2008/layout/VerticalCircleList"/>
    <dgm:cxn modelId="{E86F272D-D624-4546-9C5F-B1F6CEC0137C}" type="presOf" srcId="{B27E0AB8-97CB-4FF0-A6E7-EFB8B8EBB268}" destId="{8ECD499E-4D38-4769-99FB-FA02EAF9AEBF}" srcOrd="0" destOrd="0" presId="urn:microsoft.com/office/officeart/2008/layout/VerticalCircleList"/>
    <dgm:cxn modelId="{4731AC3A-6991-4B5C-B68A-FCA278610B0B}" srcId="{B27E0AB8-97CB-4FF0-A6E7-EFB8B8EBB268}" destId="{66FA737D-3C37-4E7B-B399-2351B2C53288}" srcOrd="3" destOrd="0" parTransId="{9126A108-92EF-48C1-B325-772BE7A422A1}" sibTransId="{FA18A037-89B2-4893-8B35-89ABA9B5AA93}"/>
    <dgm:cxn modelId="{21AD4074-4605-450A-B0C1-156D7FF41AC6}" srcId="{B27E0AB8-97CB-4FF0-A6E7-EFB8B8EBB268}" destId="{13EB4328-E281-41B3-B0AC-B1A12334E110}" srcOrd="0" destOrd="0" parTransId="{28123F6C-05F5-4176-A2E6-EE2EE7003189}" sibTransId="{C7C8DE5F-F6AB-49D5-9F27-98A5AC42DAA9}"/>
    <dgm:cxn modelId="{1921ADB8-3128-44DA-A949-E99380F3FB48}" type="presOf" srcId="{13EB4328-E281-41B3-B0AC-B1A12334E110}" destId="{286C1726-B299-4991-A609-F16D0A9415C3}" srcOrd="0" destOrd="0" presId="urn:microsoft.com/office/officeart/2008/layout/VerticalCircleList"/>
    <dgm:cxn modelId="{B4320FF1-D4F8-4A24-9245-A4E84C3EBAAE}" srcId="{B27E0AB8-97CB-4FF0-A6E7-EFB8B8EBB268}" destId="{C413114D-D058-40BD-88F7-846F214FBDC6}" srcOrd="2" destOrd="0" parTransId="{A83B7C15-9570-49E5-AE70-5A9A04E3C915}" sibTransId="{B75D9924-F995-4622-96C3-6B69DB9802B3}"/>
    <dgm:cxn modelId="{61A1AFF8-A609-4A88-A740-580E838968B3}" srcId="{B27E0AB8-97CB-4FF0-A6E7-EFB8B8EBB268}" destId="{0E8095DC-A84D-45A4-97FA-932E09236035}" srcOrd="1" destOrd="0" parTransId="{4376F3D5-64EC-4194-89C4-BACFBDD425AB}" sibTransId="{8B78247F-6E70-4AE9-8DE4-11DE88A742E3}"/>
    <dgm:cxn modelId="{1CA4C5C7-4E21-4B76-A032-96BA93853559}" type="presParOf" srcId="{8ECD499E-4D38-4769-99FB-FA02EAF9AEBF}" destId="{DEDBCE8B-26DB-4AD3-93E9-21EA6FB5D31D}" srcOrd="0" destOrd="0" presId="urn:microsoft.com/office/officeart/2008/layout/VerticalCircleList"/>
    <dgm:cxn modelId="{17F9676A-064C-43D8-91AD-B00AE08C5D9D}" type="presParOf" srcId="{DEDBCE8B-26DB-4AD3-93E9-21EA6FB5D31D}" destId="{6A8D553E-FB90-4D05-A878-16D373E6140D}" srcOrd="0" destOrd="0" presId="urn:microsoft.com/office/officeart/2008/layout/VerticalCircleList"/>
    <dgm:cxn modelId="{89F1AF0D-CE77-4E64-A2D4-155AD9FAC633}" type="presParOf" srcId="{DEDBCE8B-26DB-4AD3-93E9-21EA6FB5D31D}" destId="{25193D16-A0F2-4EF2-BACB-B6A64FDE0165}" srcOrd="1" destOrd="0" presId="urn:microsoft.com/office/officeart/2008/layout/VerticalCircleList"/>
    <dgm:cxn modelId="{45035DEE-1B94-42E3-A2A8-86EA96DE60BE}" type="presParOf" srcId="{DEDBCE8B-26DB-4AD3-93E9-21EA6FB5D31D}" destId="{286C1726-B299-4991-A609-F16D0A9415C3}" srcOrd="2" destOrd="0" presId="urn:microsoft.com/office/officeart/2008/layout/VerticalCircleList"/>
    <dgm:cxn modelId="{34EDD9FC-C39E-4CD1-B077-245EC728F089}" type="presParOf" srcId="{8ECD499E-4D38-4769-99FB-FA02EAF9AEBF}" destId="{0550E71B-6905-4276-B175-05DCAF5094E2}" srcOrd="1" destOrd="0" presId="urn:microsoft.com/office/officeart/2008/layout/VerticalCircleList"/>
    <dgm:cxn modelId="{D8138690-CAB0-4111-A04B-D02C7F9444E6}" type="presParOf" srcId="{0550E71B-6905-4276-B175-05DCAF5094E2}" destId="{BD02E863-18CE-41C4-AF07-2075EF4C742E}" srcOrd="0" destOrd="0" presId="urn:microsoft.com/office/officeart/2008/layout/VerticalCircleList"/>
    <dgm:cxn modelId="{4700FBA1-8E3A-4C1D-85C6-304856939ADE}" type="presParOf" srcId="{0550E71B-6905-4276-B175-05DCAF5094E2}" destId="{EF36A1C1-0BCE-4265-A26B-105E6F45FA03}" srcOrd="1" destOrd="0" presId="urn:microsoft.com/office/officeart/2008/layout/VerticalCircleList"/>
    <dgm:cxn modelId="{A38D35E1-FDC2-4CD0-A3E1-0A30F0AD8993}" type="presParOf" srcId="{0550E71B-6905-4276-B175-05DCAF5094E2}" destId="{4811A280-4B85-427E-BB70-9B366CB32253}" srcOrd="2" destOrd="0" presId="urn:microsoft.com/office/officeart/2008/layout/VerticalCircleList"/>
    <dgm:cxn modelId="{6454FF38-6893-4AAB-8B83-164540BE7643}" type="presParOf" srcId="{8ECD499E-4D38-4769-99FB-FA02EAF9AEBF}" destId="{631D9CFD-8FA7-4370-8A98-D26E123EB085}" srcOrd="2" destOrd="0" presId="urn:microsoft.com/office/officeart/2008/layout/VerticalCircleList"/>
    <dgm:cxn modelId="{6290FC3A-DFA1-44EB-91CD-31A2A46B1FA0}" type="presParOf" srcId="{631D9CFD-8FA7-4370-8A98-D26E123EB085}" destId="{2409F6A1-9C2A-4D7E-BFB3-AA60834B3686}" srcOrd="0" destOrd="0" presId="urn:microsoft.com/office/officeart/2008/layout/VerticalCircleList"/>
    <dgm:cxn modelId="{47E174AE-08BA-47FB-86E5-78CCBE673252}" type="presParOf" srcId="{631D9CFD-8FA7-4370-8A98-D26E123EB085}" destId="{BC893E71-9F97-4CEC-9FDC-A692C11E3B70}" srcOrd="1" destOrd="0" presId="urn:microsoft.com/office/officeart/2008/layout/VerticalCircleList"/>
    <dgm:cxn modelId="{805489C5-E3E6-41CA-811F-32ECBC6A5320}" type="presParOf" srcId="{631D9CFD-8FA7-4370-8A98-D26E123EB085}" destId="{15207ECA-56A5-4A70-B326-47807AB2CFE7}" srcOrd="2" destOrd="0" presId="urn:microsoft.com/office/officeart/2008/layout/VerticalCircleList"/>
    <dgm:cxn modelId="{899726B0-B04C-4D9C-9C96-4D706593C0DE}" type="presParOf" srcId="{8ECD499E-4D38-4769-99FB-FA02EAF9AEBF}" destId="{C7E5FF9C-67D9-4D9E-96B1-1D7A5C7F6CE9}" srcOrd="3" destOrd="0" presId="urn:microsoft.com/office/officeart/2008/layout/VerticalCircleList"/>
    <dgm:cxn modelId="{7BA16FBA-BCE2-48EB-BD7E-F2A4593F7119}" type="presParOf" srcId="{C7E5FF9C-67D9-4D9E-96B1-1D7A5C7F6CE9}" destId="{2626CEC3-EF4F-4F97-96CC-36F36BCFFCC8}" srcOrd="0" destOrd="0" presId="urn:microsoft.com/office/officeart/2008/layout/VerticalCircleList"/>
    <dgm:cxn modelId="{DECB186A-3B2A-4288-BD08-64BF4C6814D6}" type="presParOf" srcId="{C7E5FF9C-67D9-4D9E-96B1-1D7A5C7F6CE9}" destId="{A2EA0F31-AAB9-41B2-A979-101216A75F30}" srcOrd="1" destOrd="0" presId="urn:microsoft.com/office/officeart/2008/layout/VerticalCircleList"/>
    <dgm:cxn modelId="{AB4798F6-BCE0-47B9-8F84-6F2CCA3438AC}" type="presParOf" srcId="{C7E5FF9C-67D9-4D9E-96B1-1D7A5C7F6CE9}" destId="{FEAFFD25-A6F5-4F97-B9CB-F74D1AADD30D}"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CF0398-7A8C-4A08-B7D6-BB1BF4CE8E99}" type="doc">
      <dgm:prSet loTypeId="urn:microsoft.com/office/officeart/2005/8/layout/hProcess9" loCatId="process" qsTypeId="urn:microsoft.com/office/officeart/2005/8/quickstyle/3d3" qsCatId="3D" csTypeId="urn:microsoft.com/office/officeart/2005/8/colors/colorful5" csCatId="colorful" phldr="1"/>
      <dgm:spPr/>
      <dgm:t>
        <a:bodyPr/>
        <a:lstStyle/>
        <a:p>
          <a:endParaRPr lang="es-ES"/>
        </a:p>
      </dgm:t>
    </dgm:pt>
    <dgm:pt modelId="{AC349876-56DD-4FC5-BCC8-F7FB767D32FA}">
      <dgm:prSet/>
      <dgm:spPr/>
      <dgm:t>
        <a:bodyPr/>
        <a:lstStyle/>
        <a:p>
          <a:r>
            <a:rPr lang="es-ES" b="1" dirty="0"/>
            <a:t>SEGUNDA MEDIDA DE INTERVENCIÓN EN EL CENTRO </a:t>
          </a:r>
          <a:endParaRPr lang="es-ES" dirty="0"/>
        </a:p>
      </dgm:t>
    </dgm:pt>
    <dgm:pt modelId="{F935A8A9-D488-42FD-A3AB-E7AD9117CABC}" type="parTrans" cxnId="{E09B5B5F-5923-408B-B49D-0D18B77C054A}">
      <dgm:prSet/>
      <dgm:spPr/>
      <dgm:t>
        <a:bodyPr/>
        <a:lstStyle/>
        <a:p>
          <a:endParaRPr lang="es-ES"/>
        </a:p>
      </dgm:t>
    </dgm:pt>
    <dgm:pt modelId="{D9DBF1E3-289A-46C7-86B7-0DDB6E0B6A83}" type="sibTrans" cxnId="{E09B5B5F-5923-408B-B49D-0D18B77C054A}">
      <dgm:prSet/>
      <dgm:spPr/>
      <dgm:t>
        <a:bodyPr/>
        <a:lstStyle/>
        <a:p>
          <a:endParaRPr lang="es-ES"/>
        </a:p>
      </dgm:t>
    </dgm:pt>
    <dgm:pt modelId="{AEF69BE3-5249-431C-93D8-4C804C337103}" type="pres">
      <dgm:prSet presAssocID="{F9CF0398-7A8C-4A08-B7D6-BB1BF4CE8E99}" presName="CompostProcess" presStyleCnt="0">
        <dgm:presLayoutVars>
          <dgm:dir/>
          <dgm:resizeHandles val="exact"/>
        </dgm:presLayoutVars>
      </dgm:prSet>
      <dgm:spPr/>
    </dgm:pt>
    <dgm:pt modelId="{A5D7C9D0-7698-4054-AD63-269B37DD7CB5}" type="pres">
      <dgm:prSet presAssocID="{F9CF0398-7A8C-4A08-B7D6-BB1BF4CE8E99}" presName="arrow" presStyleLbl="bgShp" presStyleIdx="0" presStyleCnt="1" custScaleX="112899"/>
      <dgm:spPr>
        <a:solidFill>
          <a:srgbClr val="FF6600"/>
        </a:solidFill>
        <a:ln>
          <a:noFill/>
        </a:ln>
      </dgm:spPr>
    </dgm:pt>
    <dgm:pt modelId="{620E0861-F6EF-442F-9C5C-9A79E54128EE}" type="pres">
      <dgm:prSet presAssocID="{F9CF0398-7A8C-4A08-B7D6-BB1BF4CE8E99}" presName="linearProcess" presStyleCnt="0"/>
      <dgm:spPr/>
    </dgm:pt>
    <dgm:pt modelId="{087C96AC-2D2B-424B-935D-3A1D0F7AF6DF}" type="pres">
      <dgm:prSet presAssocID="{AC349876-56DD-4FC5-BCC8-F7FB767D32FA}" presName="textNode" presStyleLbl="node1" presStyleIdx="0" presStyleCnt="1">
        <dgm:presLayoutVars>
          <dgm:bulletEnabled val="1"/>
        </dgm:presLayoutVars>
      </dgm:prSet>
      <dgm:spPr/>
    </dgm:pt>
  </dgm:ptLst>
  <dgm:cxnLst>
    <dgm:cxn modelId="{E09B5B5F-5923-408B-B49D-0D18B77C054A}" srcId="{F9CF0398-7A8C-4A08-B7D6-BB1BF4CE8E99}" destId="{AC349876-56DD-4FC5-BCC8-F7FB767D32FA}" srcOrd="0" destOrd="0" parTransId="{F935A8A9-D488-42FD-A3AB-E7AD9117CABC}" sibTransId="{D9DBF1E3-289A-46C7-86B7-0DDB6E0B6A83}"/>
    <dgm:cxn modelId="{F9A4239C-027D-4FD1-B3B0-A0A9522627BB}" type="presOf" srcId="{F9CF0398-7A8C-4A08-B7D6-BB1BF4CE8E99}" destId="{AEF69BE3-5249-431C-93D8-4C804C337103}" srcOrd="0" destOrd="0" presId="urn:microsoft.com/office/officeart/2005/8/layout/hProcess9"/>
    <dgm:cxn modelId="{D0BFDEE9-CF32-4DE6-A5B0-F8A4CB9CBF74}" type="presOf" srcId="{AC349876-56DD-4FC5-BCC8-F7FB767D32FA}" destId="{087C96AC-2D2B-424B-935D-3A1D0F7AF6DF}" srcOrd="0" destOrd="0" presId="urn:microsoft.com/office/officeart/2005/8/layout/hProcess9"/>
    <dgm:cxn modelId="{5B2BE235-AB2F-4045-84D9-209C6E9D0030}" type="presParOf" srcId="{AEF69BE3-5249-431C-93D8-4C804C337103}" destId="{A5D7C9D0-7698-4054-AD63-269B37DD7CB5}" srcOrd="0" destOrd="0" presId="urn:microsoft.com/office/officeart/2005/8/layout/hProcess9"/>
    <dgm:cxn modelId="{FD3A9F3A-D9E2-477D-8896-5B2023CA4D90}" type="presParOf" srcId="{AEF69BE3-5249-431C-93D8-4C804C337103}" destId="{620E0861-F6EF-442F-9C5C-9A79E54128EE}" srcOrd="1" destOrd="0" presId="urn:microsoft.com/office/officeart/2005/8/layout/hProcess9"/>
    <dgm:cxn modelId="{81103BBA-95A2-42A8-935D-887FD2E0F6F6}" type="presParOf" srcId="{620E0861-F6EF-442F-9C5C-9A79E54128EE}" destId="{087C96AC-2D2B-424B-935D-3A1D0F7AF6DF}" srcOrd="0"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4B0EE5-7B74-443A-82C8-79E8ECF9D1E7}" type="doc">
      <dgm:prSet loTypeId="urn:microsoft.com/office/officeart/2005/8/layout/chart3" loCatId="relationship" qsTypeId="urn:microsoft.com/office/officeart/2005/8/quickstyle/simple1" qsCatId="simple" csTypeId="urn:microsoft.com/office/officeart/2005/8/colors/colorful1" csCatId="colorful" phldr="1"/>
      <dgm:spPr/>
    </dgm:pt>
    <dgm:pt modelId="{D6CD6500-53FE-4FB8-A753-FC9A4C480CCB}">
      <dgm:prSet phldrT="[Texto]"/>
      <dgm:spPr>
        <a:solidFill>
          <a:srgbClr val="663300"/>
        </a:solidFill>
      </dgm:spPr>
      <dgm:t>
        <a:bodyPr/>
        <a:lstStyle/>
        <a:p>
          <a:pPr algn="ctr"/>
          <a:r>
            <a:rPr lang="es-ES" b="1" i="1" dirty="0">
              <a:effectLst>
                <a:outerShdw blurRad="38100" dist="38100" dir="2700000" algn="tl">
                  <a:srgbClr val="000000">
                    <a:alpha val="43137"/>
                  </a:srgbClr>
                </a:outerShdw>
              </a:effectLst>
              <a:latin typeface="+mj-lt"/>
            </a:rPr>
            <a:t>Dificultades </a:t>
          </a:r>
          <a:r>
            <a:rPr lang="es-ES" b="1" i="1" dirty="0" err="1">
              <a:effectLst>
                <a:outerShdw blurRad="38100" dist="38100" dir="2700000" algn="tl">
                  <a:srgbClr val="000000">
                    <a:alpha val="43137"/>
                  </a:srgbClr>
                </a:outerShdw>
              </a:effectLst>
              <a:latin typeface="+mj-lt"/>
            </a:rPr>
            <a:t>sociais</a:t>
          </a:r>
          <a:endParaRPr lang="es-ES" b="1" i="1" dirty="0">
            <a:effectLst>
              <a:outerShdw blurRad="38100" dist="38100" dir="2700000" algn="tl">
                <a:srgbClr val="000000">
                  <a:alpha val="43137"/>
                </a:srgbClr>
              </a:outerShdw>
            </a:effectLst>
            <a:latin typeface="+mj-lt"/>
          </a:endParaRPr>
        </a:p>
      </dgm:t>
    </dgm:pt>
    <dgm:pt modelId="{534AC23A-4E35-4C3B-91FA-2D9F11B64DB7}" type="parTrans" cxnId="{41408870-45FB-4A70-A8B2-AF68D6D3E460}">
      <dgm:prSet/>
      <dgm:spPr/>
      <dgm:t>
        <a:bodyPr/>
        <a:lstStyle/>
        <a:p>
          <a:endParaRPr lang="es-ES" b="1" i="1">
            <a:effectLst>
              <a:outerShdw blurRad="38100" dist="38100" dir="2700000" algn="tl">
                <a:srgbClr val="000000">
                  <a:alpha val="43137"/>
                </a:srgbClr>
              </a:outerShdw>
            </a:effectLst>
            <a:latin typeface="+mj-lt"/>
          </a:endParaRPr>
        </a:p>
      </dgm:t>
    </dgm:pt>
    <dgm:pt modelId="{98F8A515-7B93-4BCF-BAED-131E1CEF0A40}" type="sibTrans" cxnId="{41408870-45FB-4A70-A8B2-AF68D6D3E460}">
      <dgm:prSet/>
      <dgm:spPr/>
      <dgm:t>
        <a:bodyPr/>
        <a:lstStyle/>
        <a:p>
          <a:endParaRPr lang="es-ES" b="1" i="1">
            <a:effectLst>
              <a:outerShdw blurRad="38100" dist="38100" dir="2700000" algn="tl">
                <a:srgbClr val="000000">
                  <a:alpha val="43137"/>
                </a:srgbClr>
              </a:outerShdw>
            </a:effectLst>
            <a:latin typeface="+mj-lt"/>
          </a:endParaRPr>
        </a:p>
      </dgm:t>
    </dgm:pt>
    <dgm:pt modelId="{BE869D7B-92BB-4A1E-A15C-BE0721B11FF5}">
      <dgm:prSet phldrT="[Texto]"/>
      <dgm:spPr>
        <a:solidFill>
          <a:schemeClr val="accent5">
            <a:lumMod val="75000"/>
          </a:schemeClr>
        </a:solidFill>
      </dgm:spPr>
      <dgm:t>
        <a:bodyPr/>
        <a:lstStyle/>
        <a:p>
          <a:pPr algn="ctr"/>
          <a:r>
            <a:rPr lang="es-ES" b="1" i="1" dirty="0" err="1">
              <a:effectLst>
                <a:outerShdw blurRad="38100" dist="38100" dir="2700000" algn="tl">
                  <a:srgbClr val="000000">
                    <a:alpha val="43137"/>
                  </a:srgbClr>
                </a:outerShdw>
              </a:effectLst>
              <a:latin typeface="+mj-lt"/>
            </a:rPr>
            <a:t>Comportamento</a:t>
          </a:r>
          <a:r>
            <a:rPr lang="es-ES" b="1" i="1" dirty="0">
              <a:effectLst>
                <a:outerShdw blurRad="38100" dist="38100" dir="2700000" algn="tl">
                  <a:srgbClr val="000000">
                    <a:alpha val="43137"/>
                  </a:srgbClr>
                </a:outerShdw>
              </a:effectLst>
              <a:latin typeface="+mj-lt"/>
            </a:rPr>
            <a:t> disruptivo</a:t>
          </a:r>
        </a:p>
      </dgm:t>
    </dgm:pt>
    <dgm:pt modelId="{8728CADB-1BCA-4F98-9499-0DA65161D318}" type="parTrans" cxnId="{0E226D86-92C3-4E66-A663-6713E54B570C}">
      <dgm:prSet/>
      <dgm:spPr/>
      <dgm:t>
        <a:bodyPr/>
        <a:lstStyle/>
        <a:p>
          <a:endParaRPr lang="es-ES" b="1" i="1">
            <a:effectLst>
              <a:outerShdw blurRad="38100" dist="38100" dir="2700000" algn="tl">
                <a:srgbClr val="000000">
                  <a:alpha val="43137"/>
                </a:srgbClr>
              </a:outerShdw>
            </a:effectLst>
            <a:latin typeface="+mj-lt"/>
          </a:endParaRPr>
        </a:p>
      </dgm:t>
    </dgm:pt>
    <dgm:pt modelId="{8B6DD411-93BF-4227-8D6C-85B37E18B32C}" type="sibTrans" cxnId="{0E226D86-92C3-4E66-A663-6713E54B570C}">
      <dgm:prSet/>
      <dgm:spPr/>
      <dgm:t>
        <a:bodyPr/>
        <a:lstStyle/>
        <a:p>
          <a:endParaRPr lang="es-ES" b="1" i="1">
            <a:effectLst>
              <a:outerShdw blurRad="38100" dist="38100" dir="2700000" algn="tl">
                <a:srgbClr val="000000">
                  <a:alpha val="43137"/>
                </a:srgbClr>
              </a:outerShdw>
            </a:effectLst>
            <a:latin typeface="+mj-lt"/>
          </a:endParaRPr>
        </a:p>
      </dgm:t>
    </dgm:pt>
    <dgm:pt modelId="{7305F0C3-08D7-403B-B05B-9C96C83079BA}">
      <dgm:prSet phldrT="[Texto]"/>
      <dgm:spPr>
        <a:solidFill>
          <a:srgbClr val="FF6600"/>
        </a:solidFill>
      </dgm:spPr>
      <dgm:t>
        <a:bodyPr/>
        <a:lstStyle/>
        <a:p>
          <a:pPr algn="ctr"/>
          <a:r>
            <a:rPr lang="es-ES" b="1" i="1" dirty="0" err="1">
              <a:effectLst>
                <a:outerShdw blurRad="38100" dist="38100" dir="2700000" algn="tl">
                  <a:srgbClr val="000000">
                    <a:alpha val="43137"/>
                  </a:srgbClr>
                </a:outerShdw>
              </a:effectLst>
              <a:latin typeface="+mj-lt"/>
            </a:rPr>
            <a:t>Baixo</a:t>
          </a:r>
          <a:r>
            <a:rPr lang="es-ES" b="1" i="1" dirty="0">
              <a:effectLst>
                <a:outerShdw blurRad="38100" dist="38100" dir="2700000" algn="tl">
                  <a:srgbClr val="000000">
                    <a:alpha val="43137"/>
                  </a:srgbClr>
                </a:outerShdw>
              </a:effectLst>
              <a:latin typeface="+mj-lt"/>
            </a:rPr>
            <a:t> </a:t>
          </a:r>
        </a:p>
        <a:p>
          <a:pPr algn="ctr"/>
          <a:r>
            <a:rPr lang="es-ES" b="1" i="1" dirty="0" err="1">
              <a:effectLst>
                <a:outerShdw blurRad="38100" dist="38100" dir="2700000" algn="tl">
                  <a:srgbClr val="000000">
                    <a:alpha val="43137"/>
                  </a:srgbClr>
                </a:outerShdw>
              </a:effectLst>
              <a:latin typeface="+mj-lt"/>
            </a:rPr>
            <a:t>rendemento</a:t>
          </a:r>
          <a:endParaRPr lang="es-ES" b="1" i="1" dirty="0">
            <a:effectLst>
              <a:outerShdw blurRad="38100" dist="38100" dir="2700000" algn="tl">
                <a:srgbClr val="000000">
                  <a:alpha val="43137"/>
                </a:srgbClr>
              </a:outerShdw>
            </a:effectLst>
            <a:latin typeface="+mj-lt"/>
          </a:endParaRPr>
        </a:p>
      </dgm:t>
    </dgm:pt>
    <dgm:pt modelId="{8C85A442-F9CF-4297-A27D-1080BFE959FC}" type="parTrans" cxnId="{B620FB44-ED5F-401C-83F0-DDCB61D0F60D}">
      <dgm:prSet/>
      <dgm:spPr/>
      <dgm:t>
        <a:bodyPr/>
        <a:lstStyle/>
        <a:p>
          <a:endParaRPr lang="es-ES" b="1" i="1">
            <a:effectLst>
              <a:outerShdw blurRad="38100" dist="38100" dir="2700000" algn="tl">
                <a:srgbClr val="000000">
                  <a:alpha val="43137"/>
                </a:srgbClr>
              </a:outerShdw>
            </a:effectLst>
            <a:latin typeface="+mj-lt"/>
          </a:endParaRPr>
        </a:p>
      </dgm:t>
    </dgm:pt>
    <dgm:pt modelId="{3DE0CE06-B780-4AB6-A1E3-E436013430DF}" type="sibTrans" cxnId="{B620FB44-ED5F-401C-83F0-DDCB61D0F60D}">
      <dgm:prSet/>
      <dgm:spPr/>
      <dgm:t>
        <a:bodyPr/>
        <a:lstStyle/>
        <a:p>
          <a:endParaRPr lang="es-ES" b="1" i="1">
            <a:effectLst>
              <a:outerShdw blurRad="38100" dist="38100" dir="2700000" algn="tl">
                <a:srgbClr val="000000">
                  <a:alpha val="43137"/>
                </a:srgbClr>
              </a:outerShdw>
            </a:effectLst>
            <a:latin typeface="+mj-lt"/>
          </a:endParaRPr>
        </a:p>
      </dgm:t>
    </dgm:pt>
    <dgm:pt modelId="{4770AFF1-0526-4972-9EA5-7E97B5BF0572}" type="pres">
      <dgm:prSet presAssocID="{9B4B0EE5-7B74-443A-82C8-79E8ECF9D1E7}" presName="compositeShape" presStyleCnt="0">
        <dgm:presLayoutVars>
          <dgm:chMax val="7"/>
          <dgm:dir/>
          <dgm:resizeHandles val="exact"/>
        </dgm:presLayoutVars>
      </dgm:prSet>
      <dgm:spPr/>
    </dgm:pt>
    <dgm:pt modelId="{E9E6DBB3-D8E5-40F0-874D-214776F4B2ED}" type="pres">
      <dgm:prSet presAssocID="{9B4B0EE5-7B74-443A-82C8-79E8ECF9D1E7}" presName="wedge1" presStyleLbl="node1" presStyleIdx="0" presStyleCnt="3" custLinFactNeighborX="-1949" custLinFactNeighborY="2933"/>
      <dgm:spPr/>
    </dgm:pt>
    <dgm:pt modelId="{4A6368FC-06B5-42F6-98C6-6557C553BE23}" type="pres">
      <dgm:prSet presAssocID="{9B4B0EE5-7B74-443A-82C8-79E8ECF9D1E7}" presName="wedge1Tx" presStyleLbl="node1" presStyleIdx="0" presStyleCnt="3">
        <dgm:presLayoutVars>
          <dgm:chMax val="0"/>
          <dgm:chPref val="0"/>
          <dgm:bulletEnabled val="1"/>
        </dgm:presLayoutVars>
      </dgm:prSet>
      <dgm:spPr/>
    </dgm:pt>
    <dgm:pt modelId="{64F4CBDE-ED08-4053-A70F-C441CC97E1EB}" type="pres">
      <dgm:prSet presAssocID="{9B4B0EE5-7B74-443A-82C8-79E8ECF9D1E7}" presName="wedge2" presStyleLbl="node1" presStyleIdx="1" presStyleCnt="3" custLinFactNeighborX="2151" custLinFactNeighborY="1697"/>
      <dgm:spPr/>
    </dgm:pt>
    <dgm:pt modelId="{CABA8833-2A7E-462B-9806-18DF258BC917}" type="pres">
      <dgm:prSet presAssocID="{9B4B0EE5-7B74-443A-82C8-79E8ECF9D1E7}" presName="wedge2Tx" presStyleLbl="node1" presStyleIdx="1" presStyleCnt="3">
        <dgm:presLayoutVars>
          <dgm:chMax val="0"/>
          <dgm:chPref val="0"/>
          <dgm:bulletEnabled val="1"/>
        </dgm:presLayoutVars>
      </dgm:prSet>
      <dgm:spPr/>
    </dgm:pt>
    <dgm:pt modelId="{853AE71B-C9E2-4B9D-9A1B-0A378ECC467E}" type="pres">
      <dgm:prSet presAssocID="{9B4B0EE5-7B74-443A-82C8-79E8ECF9D1E7}" presName="wedge3" presStyleLbl="node1" presStyleIdx="2" presStyleCnt="3" custLinFactNeighborX="1044"/>
      <dgm:spPr/>
    </dgm:pt>
    <dgm:pt modelId="{6B3E6408-6CE0-4992-8E5F-CD0D1C7281C0}" type="pres">
      <dgm:prSet presAssocID="{9B4B0EE5-7B74-443A-82C8-79E8ECF9D1E7}" presName="wedge3Tx" presStyleLbl="node1" presStyleIdx="2" presStyleCnt="3">
        <dgm:presLayoutVars>
          <dgm:chMax val="0"/>
          <dgm:chPref val="0"/>
          <dgm:bulletEnabled val="1"/>
        </dgm:presLayoutVars>
      </dgm:prSet>
      <dgm:spPr/>
    </dgm:pt>
  </dgm:ptLst>
  <dgm:cxnLst>
    <dgm:cxn modelId="{1CCC0219-359B-4256-B035-658EFF3244CA}" type="presOf" srcId="{BE869D7B-92BB-4A1E-A15C-BE0721B11FF5}" destId="{CABA8833-2A7E-462B-9806-18DF258BC917}" srcOrd="1" destOrd="0" presId="urn:microsoft.com/office/officeart/2005/8/layout/chart3"/>
    <dgm:cxn modelId="{4C032F2A-769B-4DB6-8AB5-954D1FE1F05A}" type="presOf" srcId="{D6CD6500-53FE-4FB8-A753-FC9A4C480CCB}" destId="{E9E6DBB3-D8E5-40F0-874D-214776F4B2ED}" srcOrd="0" destOrd="0" presId="urn:microsoft.com/office/officeart/2005/8/layout/chart3"/>
    <dgm:cxn modelId="{B620FB44-ED5F-401C-83F0-DDCB61D0F60D}" srcId="{9B4B0EE5-7B74-443A-82C8-79E8ECF9D1E7}" destId="{7305F0C3-08D7-403B-B05B-9C96C83079BA}" srcOrd="2" destOrd="0" parTransId="{8C85A442-F9CF-4297-A27D-1080BFE959FC}" sibTransId="{3DE0CE06-B780-4AB6-A1E3-E436013430DF}"/>
    <dgm:cxn modelId="{4BE91246-1176-40E7-8E9E-607C7E095769}" type="presOf" srcId="{7305F0C3-08D7-403B-B05B-9C96C83079BA}" destId="{853AE71B-C9E2-4B9D-9A1B-0A378ECC467E}" srcOrd="0" destOrd="0" presId="urn:microsoft.com/office/officeart/2005/8/layout/chart3"/>
    <dgm:cxn modelId="{41408870-45FB-4A70-A8B2-AF68D6D3E460}" srcId="{9B4B0EE5-7B74-443A-82C8-79E8ECF9D1E7}" destId="{D6CD6500-53FE-4FB8-A753-FC9A4C480CCB}" srcOrd="0" destOrd="0" parTransId="{534AC23A-4E35-4C3B-91FA-2D9F11B64DB7}" sibTransId="{98F8A515-7B93-4BCF-BAED-131E1CEF0A40}"/>
    <dgm:cxn modelId="{0E226D86-92C3-4E66-A663-6713E54B570C}" srcId="{9B4B0EE5-7B74-443A-82C8-79E8ECF9D1E7}" destId="{BE869D7B-92BB-4A1E-A15C-BE0721B11FF5}" srcOrd="1" destOrd="0" parTransId="{8728CADB-1BCA-4F98-9499-0DA65161D318}" sibTransId="{8B6DD411-93BF-4227-8D6C-85B37E18B32C}"/>
    <dgm:cxn modelId="{7E1960B9-F69E-4B43-9EE2-E8183B32F23B}" type="presOf" srcId="{9B4B0EE5-7B74-443A-82C8-79E8ECF9D1E7}" destId="{4770AFF1-0526-4972-9EA5-7E97B5BF0572}" srcOrd="0" destOrd="0" presId="urn:microsoft.com/office/officeart/2005/8/layout/chart3"/>
    <dgm:cxn modelId="{E2A349C7-C41D-4A9E-933C-156C3D29962F}" type="presOf" srcId="{D6CD6500-53FE-4FB8-A753-FC9A4C480CCB}" destId="{4A6368FC-06B5-42F6-98C6-6557C553BE23}" srcOrd="1" destOrd="0" presId="urn:microsoft.com/office/officeart/2005/8/layout/chart3"/>
    <dgm:cxn modelId="{78C01CF4-17BA-45D6-9DA1-FA572BBA9673}" type="presOf" srcId="{BE869D7B-92BB-4A1E-A15C-BE0721B11FF5}" destId="{64F4CBDE-ED08-4053-A70F-C441CC97E1EB}" srcOrd="0" destOrd="0" presId="urn:microsoft.com/office/officeart/2005/8/layout/chart3"/>
    <dgm:cxn modelId="{A0008FF8-960D-4B2B-866A-C4B80C7CDDDE}" type="presOf" srcId="{7305F0C3-08D7-403B-B05B-9C96C83079BA}" destId="{6B3E6408-6CE0-4992-8E5F-CD0D1C7281C0}" srcOrd="1" destOrd="0" presId="urn:microsoft.com/office/officeart/2005/8/layout/chart3"/>
    <dgm:cxn modelId="{4266CF98-4EDF-4E23-ABB1-3A0538DA4F9E}" type="presParOf" srcId="{4770AFF1-0526-4972-9EA5-7E97B5BF0572}" destId="{E9E6DBB3-D8E5-40F0-874D-214776F4B2ED}" srcOrd="0" destOrd="0" presId="urn:microsoft.com/office/officeart/2005/8/layout/chart3"/>
    <dgm:cxn modelId="{8512D24B-ED1A-4D5F-9A3F-89C55A2435ED}" type="presParOf" srcId="{4770AFF1-0526-4972-9EA5-7E97B5BF0572}" destId="{4A6368FC-06B5-42F6-98C6-6557C553BE23}" srcOrd="1" destOrd="0" presId="urn:microsoft.com/office/officeart/2005/8/layout/chart3"/>
    <dgm:cxn modelId="{C0EB6B5F-81C6-4E42-8F30-45AEB89CAB5F}" type="presParOf" srcId="{4770AFF1-0526-4972-9EA5-7E97B5BF0572}" destId="{64F4CBDE-ED08-4053-A70F-C441CC97E1EB}" srcOrd="2" destOrd="0" presId="urn:microsoft.com/office/officeart/2005/8/layout/chart3"/>
    <dgm:cxn modelId="{AD1FC02C-60E8-4032-B2F7-E3D376B974DB}" type="presParOf" srcId="{4770AFF1-0526-4972-9EA5-7E97B5BF0572}" destId="{CABA8833-2A7E-462B-9806-18DF258BC917}" srcOrd="3" destOrd="0" presId="urn:microsoft.com/office/officeart/2005/8/layout/chart3"/>
    <dgm:cxn modelId="{EBA499C9-1A77-4767-AD92-E88AFB15A74B}" type="presParOf" srcId="{4770AFF1-0526-4972-9EA5-7E97B5BF0572}" destId="{853AE71B-C9E2-4B9D-9A1B-0A378ECC467E}" srcOrd="4" destOrd="0" presId="urn:microsoft.com/office/officeart/2005/8/layout/chart3"/>
    <dgm:cxn modelId="{B4719704-1DBF-4B47-89B4-50208EAAD73A}" type="presParOf" srcId="{4770AFF1-0526-4972-9EA5-7E97B5BF0572}" destId="{6B3E6408-6CE0-4992-8E5F-CD0D1C7281C0}"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CF0398-7A8C-4A08-B7D6-BB1BF4CE8E99}" type="doc">
      <dgm:prSet loTypeId="urn:microsoft.com/office/officeart/2005/8/layout/hProcess9" loCatId="process" qsTypeId="urn:microsoft.com/office/officeart/2005/8/quickstyle/3d3" qsCatId="3D" csTypeId="urn:microsoft.com/office/officeart/2005/8/colors/colorful5" csCatId="colorful" phldr="1"/>
      <dgm:spPr/>
      <dgm:t>
        <a:bodyPr/>
        <a:lstStyle/>
        <a:p>
          <a:endParaRPr lang="es-ES"/>
        </a:p>
      </dgm:t>
    </dgm:pt>
    <dgm:pt modelId="{AC349876-56DD-4FC5-BCC8-F7FB767D32FA}">
      <dgm:prSet/>
      <dgm:spPr/>
      <dgm:t>
        <a:bodyPr/>
        <a:lstStyle/>
        <a:p>
          <a:r>
            <a:rPr lang="es-ES" b="1" dirty="0"/>
            <a:t>TERCERA MEDIDA DE INTERVENCIÓN EN EL CENTRO </a:t>
          </a:r>
          <a:endParaRPr lang="es-ES" dirty="0"/>
        </a:p>
      </dgm:t>
    </dgm:pt>
    <dgm:pt modelId="{F935A8A9-D488-42FD-A3AB-E7AD9117CABC}" type="parTrans" cxnId="{E09B5B5F-5923-408B-B49D-0D18B77C054A}">
      <dgm:prSet/>
      <dgm:spPr/>
      <dgm:t>
        <a:bodyPr/>
        <a:lstStyle/>
        <a:p>
          <a:endParaRPr lang="es-ES"/>
        </a:p>
      </dgm:t>
    </dgm:pt>
    <dgm:pt modelId="{D9DBF1E3-289A-46C7-86B7-0DDB6E0B6A83}" type="sibTrans" cxnId="{E09B5B5F-5923-408B-B49D-0D18B77C054A}">
      <dgm:prSet/>
      <dgm:spPr/>
      <dgm:t>
        <a:bodyPr/>
        <a:lstStyle/>
        <a:p>
          <a:endParaRPr lang="es-ES"/>
        </a:p>
      </dgm:t>
    </dgm:pt>
    <dgm:pt modelId="{AEF69BE3-5249-431C-93D8-4C804C337103}" type="pres">
      <dgm:prSet presAssocID="{F9CF0398-7A8C-4A08-B7D6-BB1BF4CE8E99}" presName="CompostProcess" presStyleCnt="0">
        <dgm:presLayoutVars>
          <dgm:dir/>
          <dgm:resizeHandles val="exact"/>
        </dgm:presLayoutVars>
      </dgm:prSet>
      <dgm:spPr/>
    </dgm:pt>
    <dgm:pt modelId="{A5D7C9D0-7698-4054-AD63-269B37DD7CB5}" type="pres">
      <dgm:prSet presAssocID="{F9CF0398-7A8C-4A08-B7D6-BB1BF4CE8E99}" presName="arrow" presStyleLbl="bgShp" presStyleIdx="0" presStyleCnt="1" custScaleX="112899"/>
      <dgm:spPr>
        <a:solidFill>
          <a:srgbClr val="FF6600"/>
        </a:solidFill>
        <a:ln>
          <a:noFill/>
        </a:ln>
      </dgm:spPr>
    </dgm:pt>
    <dgm:pt modelId="{620E0861-F6EF-442F-9C5C-9A79E54128EE}" type="pres">
      <dgm:prSet presAssocID="{F9CF0398-7A8C-4A08-B7D6-BB1BF4CE8E99}" presName="linearProcess" presStyleCnt="0"/>
      <dgm:spPr/>
    </dgm:pt>
    <dgm:pt modelId="{087C96AC-2D2B-424B-935D-3A1D0F7AF6DF}" type="pres">
      <dgm:prSet presAssocID="{AC349876-56DD-4FC5-BCC8-F7FB767D32FA}" presName="textNode" presStyleLbl="node1" presStyleIdx="0" presStyleCnt="1">
        <dgm:presLayoutVars>
          <dgm:bulletEnabled val="1"/>
        </dgm:presLayoutVars>
      </dgm:prSet>
      <dgm:spPr/>
    </dgm:pt>
  </dgm:ptLst>
  <dgm:cxnLst>
    <dgm:cxn modelId="{E09B5B5F-5923-408B-B49D-0D18B77C054A}" srcId="{F9CF0398-7A8C-4A08-B7D6-BB1BF4CE8E99}" destId="{AC349876-56DD-4FC5-BCC8-F7FB767D32FA}" srcOrd="0" destOrd="0" parTransId="{F935A8A9-D488-42FD-A3AB-E7AD9117CABC}" sibTransId="{D9DBF1E3-289A-46C7-86B7-0DDB6E0B6A83}"/>
    <dgm:cxn modelId="{F9A4239C-027D-4FD1-B3B0-A0A9522627BB}" type="presOf" srcId="{F9CF0398-7A8C-4A08-B7D6-BB1BF4CE8E99}" destId="{AEF69BE3-5249-431C-93D8-4C804C337103}" srcOrd="0" destOrd="0" presId="urn:microsoft.com/office/officeart/2005/8/layout/hProcess9"/>
    <dgm:cxn modelId="{D0BFDEE9-CF32-4DE6-A5B0-F8A4CB9CBF74}" type="presOf" srcId="{AC349876-56DD-4FC5-BCC8-F7FB767D32FA}" destId="{087C96AC-2D2B-424B-935D-3A1D0F7AF6DF}" srcOrd="0" destOrd="0" presId="urn:microsoft.com/office/officeart/2005/8/layout/hProcess9"/>
    <dgm:cxn modelId="{5B2BE235-AB2F-4045-84D9-209C6E9D0030}" type="presParOf" srcId="{AEF69BE3-5249-431C-93D8-4C804C337103}" destId="{A5D7C9D0-7698-4054-AD63-269B37DD7CB5}" srcOrd="0" destOrd="0" presId="urn:microsoft.com/office/officeart/2005/8/layout/hProcess9"/>
    <dgm:cxn modelId="{FD3A9F3A-D9E2-477D-8896-5B2023CA4D90}" type="presParOf" srcId="{AEF69BE3-5249-431C-93D8-4C804C337103}" destId="{620E0861-F6EF-442F-9C5C-9A79E54128EE}" srcOrd="1" destOrd="0" presId="urn:microsoft.com/office/officeart/2005/8/layout/hProcess9"/>
    <dgm:cxn modelId="{81103BBA-95A2-42A8-935D-887FD2E0F6F6}" type="presParOf" srcId="{620E0861-F6EF-442F-9C5C-9A79E54128EE}" destId="{087C96AC-2D2B-424B-935D-3A1D0F7AF6DF}"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F4AE63-1189-462E-A44D-69ED0E9AC6D8}" type="doc">
      <dgm:prSet loTypeId="urn:microsoft.com/office/officeart/2005/8/layout/process2" loCatId="process" qsTypeId="urn:microsoft.com/office/officeart/2005/8/quickstyle/simple1" qsCatId="simple" csTypeId="urn:microsoft.com/office/officeart/2005/8/colors/colorful3" csCatId="colorful" phldr="1"/>
      <dgm:spPr/>
    </dgm:pt>
    <dgm:pt modelId="{8C84B54F-5339-4A42-81A4-D10F0241E097}">
      <dgm:prSet phldrT="[Texto]" custT="1"/>
      <dgm:spPr/>
      <dgm:t>
        <a:bodyPr/>
        <a:lstStyle/>
        <a:p>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Es importante dedicarles un tiempo a explicar cómo funcionan las listas de tareas o las anotaciones en la agenda.</a:t>
          </a:r>
          <a:endParaRPr lang="es-ES" sz="1600" b="0" dirty="0">
            <a:effectLst>
              <a:outerShdw blurRad="38100" dist="38100" dir="2700000" algn="tl">
                <a:srgbClr val="000000">
                  <a:alpha val="43137"/>
                </a:srgbClr>
              </a:outerShdw>
            </a:effectLst>
          </a:endParaRPr>
        </a:p>
      </dgm:t>
    </dgm:pt>
    <dgm:pt modelId="{61D83631-BC50-4B2F-9D5E-C5A29FC4BC36}" type="parTrans" cxnId="{5FC6878F-A270-4915-8068-E847BF06F62D}">
      <dgm:prSet/>
      <dgm:spPr/>
      <dgm:t>
        <a:bodyPr/>
        <a:lstStyle/>
        <a:p>
          <a:endParaRPr lang="es-ES" b="0">
            <a:effectLst>
              <a:outerShdw blurRad="38100" dist="38100" dir="2700000" algn="tl">
                <a:srgbClr val="000000">
                  <a:alpha val="43137"/>
                </a:srgbClr>
              </a:outerShdw>
            </a:effectLst>
          </a:endParaRPr>
        </a:p>
      </dgm:t>
    </dgm:pt>
    <dgm:pt modelId="{75D00FB9-569A-48D5-B6A8-D6A0572F2B7B}" type="sibTrans" cxnId="{5FC6878F-A270-4915-8068-E847BF06F62D}">
      <dgm:prSet/>
      <dgm:spPr/>
      <dgm:t>
        <a:bodyPr/>
        <a:lstStyle/>
        <a:p>
          <a:endParaRPr lang="es-ES" b="0">
            <a:effectLst>
              <a:outerShdw blurRad="38100" dist="38100" dir="2700000" algn="tl">
                <a:srgbClr val="000000">
                  <a:alpha val="43137"/>
                </a:srgbClr>
              </a:outerShdw>
            </a:effectLst>
          </a:endParaRPr>
        </a:p>
      </dgm:t>
    </dgm:pt>
    <dgm:pt modelId="{26EB74E4-4F97-4DA6-8E90-2B919FDE9E48}">
      <dgm:prSet phldrT="[Texto]" custT="1"/>
      <dgm:spPr/>
      <dgm:t>
        <a:bodyPr/>
        <a:lstStyle/>
        <a:p>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Apuntar y guardar el material que necesitarán llevar a casa para hacer las tareas.</a:t>
          </a:r>
          <a:endParaRPr lang="es-ES" sz="1600" b="0" dirty="0">
            <a:effectLst>
              <a:outerShdw blurRad="38100" dist="38100" dir="2700000" algn="tl">
                <a:srgbClr val="000000">
                  <a:alpha val="43137"/>
                </a:srgbClr>
              </a:outerShdw>
            </a:effectLst>
          </a:endParaRPr>
        </a:p>
      </dgm:t>
    </dgm:pt>
    <dgm:pt modelId="{C9ABE3F8-B2D6-4FFF-B94F-3569359F16A1}" type="parTrans" cxnId="{D67EC249-98F5-4E5C-B8BB-BF8F9C37097E}">
      <dgm:prSet/>
      <dgm:spPr/>
      <dgm:t>
        <a:bodyPr/>
        <a:lstStyle/>
        <a:p>
          <a:endParaRPr lang="es-ES" b="0">
            <a:effectLst>
              <a:outerShdw blurRad="38100" dist="38100" dir="2700000" algn="tl">
                <a:srgbClr val="000000">
                  <a:alpha val="43137"/>
                </a:srgbClr>
              </a:outerShdw>
            </a:effectLst>
          </a:endParaRPr>
        </a:p>
      </dgm:t>
    </dgm:pt>
    <dgm:pt modelId="{86EE43CF-93B4-4105-A268-25A165968E83}" type="sibTrans" cxnId="{D67EC249-98F5-4E5C-B8BB-BF8F9C37097E}">
      <dgm:prSet/>
      <dgm:spPr/>
      <dgm:t>
        <a:bodyPr/>
        <a:lstStyle/>
        <a:p>
          <a:endParaRPr lang="es-ES" b="0">
            <a:effectLst>
              <a:outerShdw blurRad="38100" dist="38100" dir="2700000" algn="tl">
                <a:srgbClr val="000000">
                  <a:alpha val="43137"/>
                </a:srgbClr>
              </a:outerShdw>
            </a:effectLst>
          </a:endParaRPr>
        </a:p>
      </dgm:t>
    </dgm:pt>
    <dgm:pt modelId="{D15286F6-04D0-4A3D-A5C5-3B3FA9833223}">
      <dgm:prSet custT="1"/>
      <dgm:spPr/>
      <dgm:t>
        <a:bodyPr/>
        <a:lstStyle/>
        <a:p>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Hay que explicarles cómo anotar en la agenda las tareas pendientes.</a:t>
          </a:r>
        </a:p>
      </dgm:t>
    </dgm:pt>
    <dgm:pt modelId="{E4D898EF-AA17-4530-98B7-B50A10C78F0F}" type="parTrans" cxnId="{C64B72E6-E586-4DC9-9720-F801DFEA6E28}">
      <dgm:prSet/>
      <dgm:spPr/>
      <dgm:t>
        <a:bodyPr/>
        <a:lstStyle/>
        <a:p>
          <a:endParaRPr lang="es-ES" b="0">
            <a:effectLst>
              <a:outerShdw blurRad="38100" dist="38100" dir="2700000" algn="tl">
                <a:srgbClr val="000000">
                  <a:alpha val="43137"/>
                </a:srgbClr>
              </a:outerShdw>
            </a:effectLst>
          </a:endParaRPr>
        </a:p>
      </dgm:t>
    </dgm:pt>
    <dgm:pt modelId="{90790BFA-FE6E-4490-8CC3-48C7812EBA75}" type="sibTrans" cxnId="{C64B72E6-E586-4DC9-9720-F801DFEA6E28}">
      <dgm:prSet/>
      <dgm:spPr/>
      <dgm:t>
        <a:bodyPr/>
        <a:lstStyle/>
        <a:p>
          <a:endParaRPr lang="es-ES" b="0">
            <a:effectLst>
              <a:outerShdw blurRad="38100" dist="38100" dir="2700000" algn="tl">
                <a:srgbClr val="000000">
                  <a:alpha val="43137"/>
                </a:srgbClr>
              </a:outerShdw>
            </a:effectLst>
          </a:endParaRPr>
        </a:p>
      </dgm:t>
    </dgm:pt>
    <dgm:pt modelId="{2F78B7E8-07CA-4992-81C5-F243BA54F3F3}">
      <dgm:prSet phldrT="[Texto]" custT="1"/>
      <dgm:spPr/>
      <dgm:t>
        <a:bodyPr/>
        <a:lstStyle/>
        <a:p>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Importante dejar un tiempo al final de la clase para que realicen las anotaciones. </a:t>
          </a:r>
          <a:endParaRPr lang="es-ES" sz="1600" b="0" dirty="0">
            <a:effectLst>
              <a:outerShdw blurRad="38100" dist="38100" dir="2700000" algn="tl">
                <a:srgbClr val="000000">
                  <a:alpha val="43137"/>
                </a:srgbClr>
              </a:outerShdw>
            </a:effectLst>
          </a:endParaRPr>
        </a:p>
      </dgm:t>
    </dgm:pt>
    <dgm:pt modelId="{8F64BFA9-2196-4A52-BBDE-A386D5A83213}" type="parTrans" cxnId="{34F6A77F-0B66-4275-8EFC-A58F2AAE82E8}">
      <dgm:prSet/>
      <dgm:spPr/>
      <dgm:t>
        <a:bodyPr/>
        <a:lstStyle/>
        <a:p>
          <a:endParaRPr lang="es-ES" b="0">
            <a:effectLst>
              <a:outerShdw blurRad="38100" dist="38100" dir="2700000" algn="tl">
                <a:srgbClr val="000000">
                  <a:alpha val="43137"/>
                </a:srgbClr>
              </a:outerShdw>
            </a:effectLst>
          </a:endParaRPr>
        </a:p>
      </dgm:t>
    </dgm:pt>
    <dgm:pt modelId="{1E7935B7-CAEC-4978-8555-6432792174A7}" type="sibTrans" cxnId="{34F6A77F-0B66-4275-8EFC-A58F2AAE82E8}">
      <dgm:prSet/>
      <dgm:spPr/>
      <dgm:t>
        <a:bodyPr/>
        <a:lstStyle/>
        <a:p>
          <a:endParaRPr lang="es-ES" b="0">
            <a:effectLst>
              <a:outerShdw blurRad="38100" dist="38100" dir="2700000" algn="tl">
                <a:srgbClr val="000000">
                  <a:alpha val="43137"/>
                </a:srgbClr>
              </a:outerShdw>
            </a:effectLst>
          </a:endParaRPr>
        </a:p>
      </dgm:t>
    </dgm:pt>
    <dgm:pt modelId="{F47F0B72-37F7-41C2-BCEB-E15DEE576443}">
      <dgm:prSet phldrT="[Texto]" custT="1"/>
      <dgm:spPr/>
      <dgm:t>
        <a:bodyPr/>
        <a:lstStyle/>
        <a:p>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No se trata de que el profe anote los deberes, si no que indique que lo haga, deje tiempo y supervise que lo hace.</a:t>
          </a:r>
          <a:endParaRPr lang="es-ES" sz="1600" b="0" dirty="0">
            <a:effectLst>
              <a:outerShdw blurRad="38100" dist="38100" dir="2700000" algn="tl">
                <a:srgbClr val="000000">
                  <a:alpha val="43137"/>
                </a:srgbClr>
              </a:outerShdw>
            </a:effectLst>
          </a:endParaRPr>
        </a:p>
      </dgm:t>
    </dgm:pt>
    <dgm:pt modelId="{55CF60E9-67A9-4F76-B9AA-E18F596AAA9C}" type="parTrans" cxnId="{B3532B5A-4752-41B1-80F8-E688972B6D8C}">
      <dgm:prSet/>
      <dgm:spPr/>
      <dgm:t>
        <a:bodyPr/>
        <a:lstStyle/>
        <a:p>
          <a:endParaRPr lang="es-ES" b="0">
            <a:effectLst>
              <a:outerShdw blurRad="38100" dist="38100" dir="2700000" algn="tl">
                <a:srgbClr val="000000">
                  <a:alpha val="43137"/>
                </a:srgbClr>
              </a:outerShdw>
            </a:effectLst>
          </a:endParaRPr>
        </a:p>
      </dgm:t>
    </dgm:pt>
    <dgm:pt modelId="{29867E99-50D3-4127-ADD8-D232AA550F84}" type="sibTrans" cxnId="{B3532B5A-4752-41B1-80F8-E688972B6D8C}">
      <dgm:prSet/>
      <dgm:spPr/>
      <dgm:t>
        <a:bodyPr/>
        <a:lstStyle/>
        <a:p>
          <a:endParaRPr lang="es-ES" b="0">
            <a:effectLst>
              <a:outerShdw blurRad="38100" dist="38100" dir="2700000" algn="tl">
                <a:srgbClr val="000000">
                  <a:alpha val="43137"/>
                </a:srgbClr>
              </a:outerShdw>
            </a:effectLst>
          </a:endParaRPr>
        </a:p>
      </dgm:t>
    </dgm:pt>
    <dgm:pt modelId="{4C38CACD-D5EE-4542-8DF0-8374D08E31A6}">
      <dgm:prSet phldrT="[Texto]" custT="1"/>
      <dgm:spPr/>
      <dgm:t>
        <a:bodyPr/>
        <a:lstStyle/>
        <a:p>
          <a:r>
            <a:rPr lang="es-ES" sz="1600" b="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En algunos casos puede encargarse un compañero de recordar al alumno con TDAH que anote lo necesario.</a:t>
          </a:r>
          <a:endParaRPr lang="es-ES" sz="1600" b="0" dirty="0">
            <a:effectLst>
              <a:outerShdw blurRad="38100" dist="38100" dir="2700000" algn="tl">
                <a:srgbClr val="000000">
                  <a:alpha val="43137"/>
                </a:srgbClr>
              </a:outerShdw>
            </a:effectLst>
          </a:endParaRPr>
        </a:p>
      </dgm:t>
    </dgm:pt>
    <dgm:pt modelId="{0065E91C-625D-4F89-8244-06CD7DC472D9}" type="parTrans" cxnId="{954556C7-2CB9-4719-BA3D-AA1C975812CD}">
      <dgm:prSet/>
      <dgm:spPr/>
      <dgm:t>
        <a:bodyPr/>
        <a:lstStyle/>
        <a:p>
          <a:endParaRPr lang="es-ES" b="0">
            <a:effectLst>
              <a:outerShdw blurRad="38100" dist="38100" dir="2700000" algn="tl">
                <a:srgbClr val="000000">
                  <a:alpha val="43137"/>
                </a:srgbClr>
              </a:outerShdw>
            </a:effectLst>
          </a:endParaRPr>
        </a:p>
      </dgm:t>
    </dgm:pt>
    <dgm:pt modelId="{024BD737-1EE7-4DCD-A9A2-208B5156B33D}" type="sibTrans" cxnId="{954556C7-2CB9-4719-BA3D-AA1C975812CD}">
      <dgm:prSet/>
      <dgm:spPr/>
      <dgm:t>
        <a:bodyPr/>
        <a:lstStyle/>
        <a:p>
          <a:endParaRPr lang="es-ES" b="0">
            <a:effectLst>
              <a:outerShdw blurRad="38100" dist="38100" dir="2700000" algn="tl">
                <a:srgbClr val="000000">
                  <a:alpha val="43137"/>
                </a:srgbClr>
              </a:outerShdw>
            </a:effectLst>
          </a:endParaRPr>
        </a:p>
      </dgm:t>
    </dgm:pt>
    <dgm:pt modelId="{5B4006A4-23A1-4A79-8DED-AC9F3257891F}" type="pres">
      <dgm:prSet presAssocID="{D7F4AE63-1189-462E-A44D-69ED0E9AC6D8}" presName="linearFlow" presStyleCnt="0">
        <dgm:presLayoutVars>
          <dgm:resizeHandles val="exact"/>
        </dgm:presLayoutVars>
      </dgm:prSet>
      <dgm:spPr/>
    </dgm:pt>
    <dgm:pt modelId="{0722B88F-494D-45E8-9C88-39732B68DDBD}" type="pres">
      <dgm:prSet presAssocID="{8C84B54F-5339-4A42-81A4-D10F0241E097}" presName="node" presStyleLbl="node1" presStyleIdx="0" presStyleCnt="6" custScaleX="357954">
        <dgm:presLayoutVars>
          <dgm:bulletEnabled val="1"/>
        </dgm:presLayoutVars>
      </dgm:prSet>
      <dgm:spPr/>
    </dgm:pt>
    <dgm:pt modelId="{84EBD029-6A6F-4611-A484-BBA7F6419E63}" type="pres">
      <dgm:prSet presAssocID="{75D00FB9-569A-48D5-B6A8-D6A0572F2B7B}" presName="sibTrans" presStyleLbl="sibTrans2D1" presStyleIdx="0" presStyleCnt="5"/>
      <dgm:spPr/>
    </dgm:pt>
    <dgm:pt modelId="{6D62B58E-46E0-4DF3-8398-CCC5D8512C1D}" type="pres">
      <dgm:prSet presAssocID="{75D00FB9-569A-48D5-B6A8-D6A0572F2B7B}" presName="connectorText" presStyleLbl="sibTrans2D1" presStyleIdx="0" presStyleCnt="5"/>
      <dgm:spPr/>
    </dgm:pt>
    <dgm:pt modelId="{A2798A92-051B-4AC1-8A87-75F781136662}" type="pres">
      <dgm:prSet presAssocID="{D15286F6-04D0-4A3D-A5C5-3B3FA9833223}" presName="node" presStyleLbl="node1" presStyleIdx="1" presStyleCnt="6" custScaleX="357954">
        <dgm:presLayoutVars>
          <dgm:bulletEnabled val="1"/>
        </dgm:presLayoutVars>
      </dgm:prSet>
      <dgm:spPr/>
    </dgm:pt>
    <dgm:pt modelId="{804E1D68-6A88-41BC-B9F3-4C61D1F56853}" type="pres">
      <dgm:prSet presAssocID="{90790BFA-FE6E-4490-8CC3-48C7812EBA75}" presName="sibTrans" presStyleLbl="sibTrans2D1" presStyleIdx="1" presStyleCnt="5"/>
      <dgm:spPr/>
    </dgm:pt>
    <dgm:pt modelId="{71B21F20-EFF5-49F4-8C05-64DBECF30F98}" type="pres">
      <dgm:prSet presAssocID="{90790BFA-FE6E-4490-8CC3-48C7812EBA75}" presName="connectorText" presStyleLbl="sibTrans2D1" presStyleIdx="1" presStyleCnt="5"/>
      <dgm:spPr/>
    </dgm:pt>
    <dgm:pt modelId="{20049D6A-C217-4954-9206-A96AD00ACE2F}" type="pres">
      <dgm:prSet presAssocID="{26EB74E4-4F97-4DA6-8E90-2B919FDE9E48}" presName="node" presStyleLbl="node1" presStyleIdx="2" presStyleCnt="6" custScaleX="357954">
        <dgm:presLayoutVars>
          <dgm:bulletEnabled val="1"/>
        </dgm:presLayoutVars>
      </dgm:prSet>
      <dgm:spPr/>
    </dgm:pt>
    <dgm:pt modelId="{5509E9F2-0003-4803-AFDE-5B491896628F}" type="pres">
      <dgm:prSet presAssocID="{86EE43CF-93B4-4105-A268-25A165968E83}" presName="sibTrans" presStyleLbl="sibTrans2D1" presStyleIdx="2" presStyleCnt="5"/>
      <dgm:spPr/>
    </dgm:pt>
    <dgm:pt modelId="{3E9A0629-D358-4248-B47E-F30423F3BC1A}" type="pres">
      <dgm:prSet presAssocID="{86EE43CF-93B4-4105-A268-25A165968E83}" presName="connectorText" presStyleLbl="sibTrans2D1" presStyleIdx="2" presStyleCnt="5"/>
      <dgm:spPr/>
    </dgm:pt>
    <dgm:pt modelId="{8BB1E5C2-4D59-4786-8AD7-E016C317C470}" type="pres">
      <dgm:prSet presAssocID="{2F78B7E8-07CA-4992-81C5-F243BA54F3F3}" presName="node" presStyleLbl="node1" presStyleIdx="3" presStyleCnt="6" custScaleX="357954">
        <dgm:presLayoutVars>
          <dgm:bulletEnabled val="1"/>
        </dgm:presLayoutVars>
      </dgm:prSet>
      <dgm:spPr/>
    </dgm:pt>
    <dgm:pt modelId="{DD23E826-F880-4638-AFB3-93B6ED10CB0D}" type="pres">
      <dgm:prSet presAssocID="{1E7935B7-CAEC-4978-8555-6432792174A7}" presName="sibTrans" presStyleLbl="sibTrans2D1" presStyleIdx="3" presStyleCnt="5"/>
      <dgm:spPr/>
    </dgm:pt>
    <dgm:pt modelId="{EA403AB2-B2BF-4EDD-924B-AEAF6B01245E}" type="pres">
      <dgm:prSet presAssocID="{1E7935B7-CAEC-4978-8555-6432792174A7}" presName="connectorText" presStyleLbl="sibTrans2D1" presStyleIdx="3" presStyleCnt="5"/>
      <dgm:spPr/>
    </dgm:pt>
    <dgm:pt modelId="{65257D98-75C0-415B-842F-F3D2058E9C03}" type="pres">
      <dgm:prSet presAssocID="{F47F0B72-37F7-41C2-BCEB-E15DEE576443}" presName="node" presStyleLbl="node1" presStyleIdx="4" presStyleCnt="6" custScaleX="357954">
        <dgm:presLayoutVars>
          <dgm:bulletEnabled val="1"/>
        </dgm:presLayoutVars>
      </dgm:prSet>
      <dgm:spPr/>
    </dgm:pt>
    <dgm:pt modelId="{4234377D-099C-4BBF-8E9D-23A77352C338}" type="pres">
      <dgm:prSet presAssocID="{29867E99-50D3-4127-ADD8-D232AA550F84}" presName="sibTrans" presStyleLbl="sibTrans2D1" presStyleIdx="4" presStyleCnt="5"/>
      <dgm:spPr/>
    </dgm:pt>
    <dgm:pt modelId="{4937DA08-FCDC-4D0C-A24E-27B015A67FB9}" type="pres">
      <dgm:prSet presAssocID="{29867E99-50D3-4127-ADD8-D232AA550F84}" presName="connectorText" presStyleLbl="sibTrans2D1" presStyleIdx="4" presStyleCnt="5"/>
      <dgm:spPr/>
    </dgm:pt>
    <dgm:pt modelId="{DD2F5AD2-9C87-49A6-97EA-35D4A85E7EBB}" type="pres">
      <dgm:prSet presAssocID="{4C38CACD-D5EE-4542-8DF0-8374D08E31A6}" presName="node" presStyleLbl="node1" presStyleIdx="5" presStyleCnt="6" custScaleX="357954">
        <dgm:presLayoutVars>
          <dgm:bulletEnabled val="1"/>
        </dgm:presLayoutVars>
      </dgm:prSet>
      <dgm:spPr/>
    </dgm:pt>
  </dgm:ptLst>
  <dgm:cxnLst>
    <dgm:cxn modelId="{2C693327-F9A9-4327-86EB-F3CE925040C6}" type="presOf" srcId="{D7F4AE63-1189-462E-A44D-69ED0E9AC6D8}" destId="{5B4006A4-23A1-4A79-8DED-AC9F3257891F}" srcOrd="0" destOrd="0" presId="urn:microsoft.com/office/officeart/2005/8/layout/process2"/>
    <dgm:cxn modelId="{280F592B-1136-433F-B80B-15DA2465E193}" type="presOf" srcId="{1E7935B7-CAEC-4978-8555-6432792174A7}" destId="{DD23E826-F880-4638-AFB3-93B6ED10CB0D}" srcOrd="0" destOrd="0" presId="urn:microsoft.com/office/officeart/2005/8/layout/process2"/>
    <dgm:cxn modelId="{02949E5B-EC61-4810-B7A6-77598F5674FA}" type="presOf" srcId="{86EE43CF-93B4-4105-A268-25A165968E83}" destId="{3E9A0629-D358-4248-B47E-F30423F3BC1A}" srcOrd="1" destOrd="0" presId="urn:microsoft.com/office/officeart/2005/8/layout/process2"/>
    <dgm:cxn modelId="{1926225F-718F-48F4-9B73-D7C4CB54ED84}" type="presOf" srcId="{86EE43CF-93B4-4105-A268-25A165968E83}" destId="{5509E9F2-0003-4803-AFDE-5B491896628F}" srcOrd="0" destOrd="0" presId="urn:microsoft.com/office/officeart/2005/8/layout/process2"/>
    <dgm:cxn modelId="{3A8B6561-09CA-4AC8-8D56-98817C1CFF95}" type="presOf" srcId="{75D00FB9-569A-48D5-B6A8-D6A0572F2B7B}" destId="{6D62B58E-46E0-4DF3-8398-CCC5D8512C1D}" srcOrd="1" destOrd="0" presId="urn:microsoft.com/office/officeart/2005/8/layout/process2"/>
    <dgm:cxn modelId="{292A1B42-5C36-411B-A75F-744326546DA4}" type="presOf" srcId="{90790BFA-FE6E-4490-8CC3-48C7812EBA75}" destId="{804E1D68-6A88-41BC-B9F3-4C61D1F56853}" srcOrd="0" destOrd="0" presId="urn:microsoft.com/office/officeart/2005/8/layout/process2"/>
    <dgm:cxn modelId="{D67EC249-98F5-4E5C-B8BB-BF8F9C37097E}" srcId="{D7F4AE63-1189-462E-A44D-69ED0E9AC6D8}" destId="{26EB74E4-4F97-4DA6-8E90-2B919FDE9E48}" srcOrd="2" destOrd="0" parTransId="{C9ABE3F8-B2D6-4FFF-B94F-3569359F16A1}" sibTransId="{86EE43CF-93B4-4105-A268-25A165968E83}"/>
    <dgm:cxn modelId="{4EC4454D-815A-4EE7-A0F0-7D12D6CA6750}" type="presOf" srcId="{75D00FB9-569A-48D5-B6A8-D6A0572F2B7B}" destId="{84EBD029-6A6F-4611-A484-BBA7F6419E63}" srcOrd="0" destOrd="0" presId="urn:microsoft.com/office/officeart/2005/8/layout/process2"/>
    <dgm:cxn modelId="{423A934F-6C7B-42EE-8737-A4280E74175C}" type="presOf" srcId="{29867E99-50D3-4127-ADD8-D232AA550F84}" destId="{4234377D-099C-4BBF-8E9D-23A77352C338}" srcOrd="0" destOrd="0" presId="urn:microsoft.com/office/officeart/2005/8/layout/process2"/>
    <dgm:cxn modelId="{1B354359-B747-4D7B-AE3B-C594A25A386E}" type="presOf" srcId="{2F78B7E8-07CA-4992-81C5-F243BA54F3F3}" destId="{8BB1E5C2-4D59-4786-8AD7-E016C317C470}" srcOrd="0" destOrd="0" presId="urn:microsoft.com/office/officeart/2005/8/layout/process2"/>
    <dgm:cxn modelId="{B3532B5A-4752-41B1-80F8-E688972B6D8C}" srcId="{D7F4AE63-1189-462E-A44D-69ED0E9AC6D8}" destId="{F47F0B72-37F7-41C2-BCEB-E15DEE576443}" srcOrd="4" destOrd="0" parTransId="{55CF60E9-67A9-4F76-B9AA-E18F596AAA9C}" sibTransId="{29867E99-50D3-4127-ADD8-D232AA550F84}"/>
    <dgm:cxn modelId="{34F6A77F-0B66-4275-8EFC-A58F2AAE82E8}" srcId="{D7F4AE63-1189-462E-A44D-69ED0E9AC6D8}" destId="{2F78B7E8-07CA-4992-81C5-F243BA54F3F3}" srcOrd="3" destOrd="0" parTransId="{8F64BFA9-2196-4A52-BBDE-A386D5A83213}" sibTransId="{1E7935B7-CAEC-4978-8555-6432792174A7}"/>
    <dgm:cxn modelId="{74BA4D86-C446-4C4F-AB50-518848DC29DA}" type="presOf" srcId="{D15286F6-04D0-4A3D-A5C5-3B3FA9833223}" destId="{A2798A92-051B-4AC1-8A87-75F781136662}" srcOrd="0" destOrd="0" presId="urn:microsoft.com/office/officeart/2005/8/layout/process2"/>
    <dgm:cxn modelId="{AA56BC8D-C379-4487-B878-9DFA0DC8A818}" type="presOf" srcId="{26EB74E4-4F97-4DA6-8E90-2B919FDE9E48}" destId="{20049D6A-C217-4954-9206-A96AD00ACE2F}" srcOrd="0" destOrd="0" presId="urn:microsoft.com/office/officeart/2005/8/layout/process2"/>
    <dgm:cxn modelId="{5FC6878F-A270-4915-8068-E847BF06F62D}" srcId="{D7F4AE63-1189-462E-A44D-69ED0E9AC6D8}" destId="{8C84B54F-5339-4A42-81A4-D10F0241E097}" srcOrd="0" destOrd="0" parTransId="{61D83631-BC50-4B2F-9D5E-C5A29FC4BC36}" sibTransId="{75D00FB9-569A-48D5-B6A8-D6A0572F2B7B}"/>
    <dgm:cxn modelId="{1EA768A4-3742-4CDC-A8C4-E3DA76B5A1CB}" type="presOf" srcId="{29867E99-50D3-4127-ADD8-D232AA550F84}" destId="{4937DA08-FCDC-4D0C-A24E-27B015A67FB9}" srcOrd="1" destOrd="0" presId="urn:microsoft.com/office/officeart/2005/8/layout/process2"/>
    <dgm:cxn modelId="{8AD9C6A6-092F-4CA6-8559-2F5A427B29C3}" type="presOf" srcId="{F47F0B72-37F7-41C2-BCEB-E15DEE576443}" destId="{65257D98-75C0-415B-842F-F3D2058E9C03}" srcOrd="0" destOrd="0" presId="urn:microsoft.com/office/officeart/2005/8/layout/process2"/>
    <dgm:cxn modelId="{2266E9A6-3125-45F9-A08E-B3D0AF68F858}" type="presOf" srcId="{90790BFA-FE6E-4490-8CC3-48C7812EBA75}" destId="{71B21F20-EFF5-49F4-8C05-64DBECF30F98}" srcOrd="1" destOrd="0" presId="urn:microsoft.com/office/officeart/2005/8/layout/process2"/>
    <dgm:cxn modelId="{954556C7-2CB9-4719-BA3D-AA1C975812CD}" srcId="{D7F4AE63-1189-462E-A44D-69ED0E9AC6D8}" destId="{4C38CACD-D5EE-4542-8DF0-8374D08E31A6}" srcOrd="5" destOrd="0" parTransId="{0065E91C-625D-4F89-8244-06CD7DC472D9}" sibTransId="{024BD737-1EE7-4DCD-A9A2-208B5156B33D}"/>
    <dgm:cxn modelId="{755961CE-728C-4B09-A731-12CAD79E0D6F}" type="presOf" srcId="{8C84B54F-5339-4A42-81A4-D10F0241E097}" destId="{0722B88F-494D-45E8-9C88-39732B68DDBD}" srcOrd="0" destOrd="0" presId="urn:microsoft.com/office/officeart/2005/8/layout/process2"/>
    <dgm:cxn modelId="{C64B72E6-E586-4DC9-9720-F801DFEA6E28}" srcId="{D7F4AE63-1189-462E-A44D-69ED0E9AC6D8}" destId="{D15286F6-04D0-4A3D-A5C5-3B3FA9833223}" srcOrd="1" destOrd="0" parTransId="{E4D898EF-AA17-4530-98B7-B50A10C78F0F}" sibTransId="{90790BFA-FE6E-4490-8CC3-48C7812EBA75}"/>
    <dgm:cxn modelId="{BA99ADFA-53CF-469D-8055-2DABF9D003F1}" type="presOf" srcId="{4C38CACD-D5EE-4542-8DF0-8374D08E31A6}" destId="{DD2F5AD2-9C87-49A6-97EA-35D4A85E7EBB}" srcOrd="0" destOrd="0" presId="urn:microsoft.com/office/officeart/2005/8/layout/process2"/>
    <dgm:cxn modelId="{B06305FE-85B4-48AB-87CD-1C91D9EEA8C5}" type="presOf" srcId="{1E7935B7-CAEC-4978-8555-6432792174A7}" destId="{EA403AB2-B2BF-4EDD-924B-AEAF6B01245E}" srcOrd="1" destOrd="0" presId="urn:microsoft.com/office/officeart/2005/8/layout/process2"/>
    <dgm:cxn modelId="{A814E243-EFD7-4EB2-9416-6FC5991DE166}" type="presParOf" srcId="{5B4006A4-23A1-4A79-8DED-AC9F3257891F}" destId="{0722B88F-494D-45E8-9C88-39732B68DDBD}" srcOrd="0" destOrd="0" presId="urn:microsoft.com/office/officeart/2005/8/layout/process2"/>
    <dgm:cxn modelId="{BD2CCF75-8ADF-4A46-BC61-CB0F99C35F77}" type="presParOf" srcId="{5B4006A4-23A1-4A79-8DED-AC9F3257891F}" destId="{84EBD029-6A6F-4611-A484-BBA7F6419E63}" srcOrd="1" destOrd="0" presId="urn:microsoft.com/office/officeart/2005/8/layout/process2"/>
    <dgm:cxn modelId="{CFEFAE36-D5DD-4A39-BB15-8967F5D78F15}" type="presParOf" srcId="{84EBD029-6A6F-4611-A484-BBA7F6419E63}" destId="{6D62B58E-46E0-4DF3-8398-CCC5D8512C1D}" srcOrd="0" destOrd="0" presId="urn:microsoft.com/office/officeart/2005/8/layout/process2"/>
    <dgm:cxn modelId="{8655D003-84E6-4A0A-A3FC-4481FF2F9A34}" type="presParOf" srcId="{5B4006A4-23A1-4A79-8DED-AC9F3257891F}" destId="{A2798A92-051B-4AC1-8A87-75F781136662}" srcOrd="2" destOrd="0" presId="urn:microsoft.com/office/officeart/2005/8/layout/process2"/>
    <dgm:cxn modelId="{9B951319-ACD7-413C-A5AC-4268218EBCF8}" type="presParOf" srcId="{5B4006A4-23A1-4A79-8DED-AC9F3257891F}" destId="{804E1D68-6A88-41BC-B9F3-4C61D1F56853}" srcOrd="3" destOrd="0" presId="urn:microsoft.com/office/officeart/2005/8/layout/process2"/>
    <dgm:cxn modelId="{5D68804C-5B32-4B06-9C3A-15A15C686D91}" type="presParOf" srcId="{804E1D68-6A88-41BC-B9F3-4C61D1F56853}" destId="{71B21F20-EFF5-49F4-8C05-64DBECF30F98}" srcOrd="0" destOrd="0" presId="urn:microsoft.com/office/officeart/2005/8/layout/process2"/>
    <dgm:cxn modelId="{F21943BE-7461-4562-821B-1DD17ACF0DF2}" type="presParOf" srcId="{5B4006A4-23A1-4A79-8DED-AC9F3257891F}" destId="{20049D6A-C217-4954-9206-A96AD00ACE2F}" srcOrd="4" destOrd="0" presId="urn:microsoft.com/office/officeart/2005/8/layout/process2"/>
    <dgm:cxn modelId="{7C473445-33E6-4393-8AB0-1268C11533F1}" type="presParOf" srcId="{5B4006A4-23A1-4A79-8DED-AC9F3257891F}" destId="{5509E9F2-0003-4803-AFDE-5B491896628F}" srcOrd="5" destOrd="0" presId="urn:microsoft.com/office/officeart/2005/8/layout/process2"/>
    <dgm:cxn modelId="{38032845-0696-4688-9720-3A604683FDC5}" type="presParOf" srcId="{5509E9F2-0003-4803-AFDE-5B491896628F}" destId="{3E9A0629-D358-4248-B47E-F30423F3BC1A}" srcOrd="0" destOrd="0" presId="urn:microsoft.com/office/officeart/2005/8/layout/process2"/>
    <dgm:cxn modelId="{1C1A873C-08EE-4172-B5ED-7EC82782A45F}" type="presParOf" srcId="{5B4006A4-23A1-4A79-8DED-AC9F3257891F}" destId="{8BB1E5C2-4D59-4786-8AD7-E016C317C470}" srcOrd="6" destOrd="0" presId="urn:microsoft.com/office/officeart/2005/8/layout/process2"/>
    <dgm:cxn modelId="{10D45D8C-273D-4089-B4AD-18A12E5DEBBC}" type="presParOf" srcId="{5B4006A4-23A1-4A79-8DED-AC9F3257891F}" destId="{DD23E826-F880-4638-AFB3-93B6ED10CB0D}" srcOrd="7" destOrd="0" presId="urn:microsoft.com/office/officeart/2005/8/layout/process2"/>
    <dgm:cxn modelId="{17AC161F-A3A5-490F-8327-26E062EE3672}" type="presParOf" srcId="{DD23E826-F880-4638-AFB3-93B6ED10CB0D}" destId="{EA403AB2-B2BF-4EDD-924B-AEAF6B01245E}" srcOrd="0" destOrd="0" presId="urn:microsoft.com/office/officeart/2005/8/layout/process2"/>
    <dgm:cxn modelId="{D88A8AB7-ED82-4536-B155-DF26C443145A}" type="presParOf" srcId="{5B4006A4-23A1-4A79-8DED-AC9F3257891F}" destId="{65257D98-75C0-415B-842F-F3D2058E9C03}" srcOrd="8" destOrd="0" presId="urn:microsoft.com/office/officeart/2005/8/layout/process2"/>
    <dgm:cxn modelId="{797F47AC-71D4-4CCA-8909-E73A32B11A9E}" type="presParOf" srcId="{5B4006A4-23A1-4A79-8DED-AC9F3257891F}" destId="{4234377D-099C-4BBF-8E9D-23A77352C338}" srcOrd="9" destOrd="0" presId="urn:microsoft.com/office/officeart/2005/8/layout/process2"/>
    <dgm:cxn modelId="{B1B11714-D068-4AD5-9E74-A6B8D0FDE9BF}" type="presParOf" srcId="{4234377D-099C-4BBF-8E9D-23A77352C338}" destId="{4937DA08-FCDC-4D0C-A24E-27B015A67FB9}" srcOrd="0" destOrd="0" presId="urn:microsoft.com/office/officeart/2005/8/layout/process2"/>
    <dgm:cxn modelId="{F0420CBA-1CC3-45E4-A8B1-90FF26B83CF0}" type="presParOf" srcId="{5B4006A4-23A1-4A79-8DED-AC9F3257891F}" destId="{DD2F5AD2-9C87-49A6-97EA-35D4A85E7EBB}" srcOrd="1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C8EF5F-2347-4422-8041-8E49B3B74BB6}"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s-ES"/>
        </a:p>
      </dgm:t>
    </dgm:pt>
    <dgm:pt modelId="{F380C1D8-18D8-4AB0-99AD-C1EEBA2522AD}">
      <dgm:prSet/>
      <dgm:spPr/>
      <dgm:t>
        <a:bodyPr/>
        <a:lstStyle/>
        <a:p>
          <a:r>
            <a:rPr lang="es-ES" b="0" i="0" baseline="0"/>
            <a:t>Recuérdale que puede preguntar al profesor las dudas que tenga acerca de las preguntas del examen</a:t>
          </a:r>
          <a:endParaRPr lang="es-ES"/>
        </a:p>
      </dgm:t>
    </dgm:pt>
    <dgm:pt modelId="{6075C72F-8492-433A-9C54-B4FBEF667A7B}" type="parTrans" cxnId="{2222500B-CB69-43C4-BD49-BB2B220A8FE4}">
      <dgm:prSet/>
      <dgm:spPr/>
      <dgm:t>
        <a:bodyPr/>
        <a:lstStyle/>
        <a:p>
          <a:endParaRPr lang="es-ES"/>
        </a:p>
      </dgm:t>
    </dgm:pt>
    <dgm:pt modelId="{06A47B54-3460-42AE-B2E5-99FB01062BF2}" type="sibTrans" cxnId="{2222500B-CB69-43C4-BD49-BB2B220A8FE4}">
      <dgm:prSet/>
      <dgm:spPr/>
      <dgm:t>
        <a:bodyPr/>
        <a:lstStyle/>
        <a:p>
          <a:endParaRPr lang="es-ES"/>
        </a:p>
      </dgm:t>
    </dgm:pt>
    <dgm:pt modelId="{811A20F2-3316-49DF-B4B8-E962CE79C78D}" type="pres">
      <dgm:prSet presAssocID="{E7C8EF5F-2347-4422-8041-8E49B3B74BB6}" presName="linear" presStyleCnt="0">
        <dgm:presLayoutVars>
          <dgm:animLvl val="lvl"/>
          <dgm:resizeHandles val="exact"/>
        </dgm:presLayoutVars>
      </dgm:prSet>
      <dgm:spPr/>
    </dgm:pt>
    <dgm:pt modelId="{A95E49FC-5E67-44E4-9106-F3BC32078D36}" type="pres">
      <dgm:prSet presAssocID="{F380C1D8-18D8-4AB0-99AD-C1EEBA2522AD}" presName="parentText" presStyleLbl="node1" presStyleIdx="0" presStyleCnt="1">
        <dgm:presLayoutVars>
          <dgm:chMax val="0"/>
          <dgm:bulletEnabled val="1"/>
        </dgm:presLayoutVars>
      </dgm:prSet>
      <dgm:spPr/>
    </dgm:pt>
  </dgm:ptLst>
  <dgm:cxnLst>
    <dgm:cxn modelId="{2222500B-CB69-43C4-BD49-BB2B220A8FE4}" srcId="{E7C8EF5F-2347-4422-8041-8E49B3B74BB6}" destId="{F380C1D8-18D8-4AB0-99AD-C1EEBA2522AD}" srcOrd="0" destOrd="0" parTransId="{6075C72F-8492-433A-9C54-B4FBEF667A7B}" sibTransId="{06A47B54-3460-42AE-B2E5-99FB01062BF2}"/>
    <dgm:cxn modelId="{6C63A573-4484-4008-9FEF-7C7E22142070}" type="presOf" srcId="{F380C1D8-18D8-4AB0-99AD-C1EEBA2522AD}" destId="{A95E49FC-5E67-44E4-9106-F3BC32078D36}" srcOrd="0" destOrd="0" presId="urn:microsoft.com/office/officeart/2005/8/layout/vList2"/>
    <dgm:cxn modelId="{28B05A81-4D13-4EB1-A3B5-30D453D89C78}" type="presOf" srcId="{E7C8EF5F-2347-4422-8041-8E49B3B74BB6}" destId="{811A20F2-3316-49DF-B4B8-E962CE79C78D}" srcOrd="0" destOrd="0" presId="urn:microsoft.com/office/officeart/2005/8/layout/vList2"/>
    <dgm:cxn modelId="{304F1B91-F94C-4666-AECF-5365F613A4B2}" type="presParOf" srcId="{811A20F2-3316-49DF-B4B8-E962CE79C78D}" destId="{A95E49FC-5E67-44E4-9106-F3BC32078D3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63849AC-DC78-476A-9C67-0CE3B6793D16}"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s-ES"/>
        </a:p>
      </dgm:t>
    </dgm:pt>
    <dgm:pt modelId="{F6D8C83F-33F3-4D9B-816A-30E1147C7912}">
      <dgm:prSet/>
      <dgm:spPr/>
      <dgm:t>
        <a:bodyPr/>
        <a:lstStyle/>
        <a:p>
          <a:r>
            <a:rPr lang="es-ES" b="0" i="0" baseline="0"/>
            <a:t>Que haga un esfuerzo por redactar de la mejor manera posible cada concepto (no vale poner tal cual el esquema que se ha memorizado)</a:t>
          </a:r>
          <a:endParaRPr lang="es-ES"/>
        </a:p>
      </dgm:t>
    </dgm:pt>
    <dgm:pt modelId="{CFA412AC-65AE-4F2B-AC5D-0466F9DE8EC3}" type="parTrans" cxnId="{BED5032C-3471-4C1E-94D8-2D271CA1E274}">
      <dgm:prSet/>
      <dgm:spPr/>
      <dgm:t>
        <a:bodyPr/>
        <a:lstStyle/>
        <a:p>
          <a:endParaRPr lang="es-ES"/>
        </a:p>
      </dgm:t>
    </dgm:pt>
    <dgm:pt modelId="{66313DCE-3321-45FF-B9E3-7D1E3F5B1FDA}" type="sibTrans" cxnId="{BED5032C-3471-4C1E-94D8-2D271CA1E274}">
      <dgm:prSet/>
      <dgm:spPr/>
      <dgm:t>
        <a:bodyPr/>
        <a:lstStyle/>
        <a:p>
          <a:endParaRPr lang="es-ES"/>
        </a:p>
      </dgm:t>
    </dgm:pt>
    <dgm:pt modelId="{802EB84D-36BB-4514-8DAE-D9129F554AA8}" type="pres">
      <dgm:prSet presAssocID="{163849AC-DC78-476A-9C67-0CE3B6793D16}" presName="linear" presStyleCnt="0">
        <dgm:presLayoutVars>
          <dgm:animLvl val="lvl"/>
          <dgm:resizeHandles val="exact"/>
        </dgm:presLayoutVars>
      </dgm:prSet>
      <dgm:spPr/>
    </dgm:pt>
    <dgm:pt modelId="{023038A4-E857-4692-9E08-08B0B64D6BDB}" type="pres">
      <dgm:prSet presAssocID="{F6D8C83F-33F3-4D9B-816A-30E1147C7912}" presName="parentText" presStyleLbl="node1" presStyleIdx="0" presStyleCnt="1">
        <dgm:presLayoutVars>
          <dgm:chMax val="0"/>
          <dgm:bulletEnabled val="1"/>
        </dgm:presLayoutVars>
      </dgm:prSet>
      <dgm:spPr/>
    </dgm:pt>
  </dgm:ptLst>
  <dgm:cxnLst>
    <dgm:cxn modelId="{E534F123-A9C7-402B-B232-23A06817EC19}" type="presOf" srcId="{163849AC-DC78-476A-9C67-0CE3B6793D16}" destId="{802EB84D-36BB-4514-8DAE-D9129F554AA8}" srcOrd="0" destOrd="0" presId="urn:microsoft.com/office/officeart/2005/8/layout/vList2"/>
    <dgm:cxn modelId="{BED5032C-3471-4C1E-94D8-2D271CA1E274}" srcId="{163849AC-DC78-476A-9C67-0CE3B6793D16}" destId="{F6D8C83F-33F3-4D9B-816A-30E1147C7912}" srcOrd="0" destOrd="0" parTransId="{CFA412AC-65AE-4F2B-AC5D-0466F9DE8EC3}" sibTransId="{66313DCE-3321-45FF-B9E3-7D1E3F5B1FDA}"/>
    <dgm:cxn modelId="{1E8BF050-605F-44C1-8D77-6C863856848D}" type="presOf" srcId="{F6D8C83F-33F3-4D9B-816A-30E1147C7912}" destId="{023038A4-E857-4692-9E08-08B0B64D6BDB}" srcOrd="0" destOrd="0" presId="urn:microsoft.com/office/officeart/2005/8/layout/vList2"/>
    <dgm:cxn modelId="{16972266-7957-403E-ACBE-FC033FC0E98B}" type="presParOf" srcId="{802EB84D-36BB-4514-8DAE-D9129F554AA8}" destId="{023038A4-E857-4692-9E08-08B0B64D6BD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9CF0398-7A8C-4A08-B7D6-BB1BF4CE8E99}" type="doc">
      <dgm:prSet loTypeId="urn:microsoft.com/office/officeart/2005/8/layout/hProcess9" loCatId="process" qsTypeId="urn:microsoft.com/office/officeart/2005/8/quickstyle/3d3" qsCatId="3D" csTypeId="urn:microsoft.com/office/officeart/2005/8/colors/colorful5" csCatId="colorful" phldr="1"/>
      <dgm:spPr/>
      <dgm:t>
        <a:bodyPr/>
        <a:lstStyle/>
        <a:p>
          <a:endParaRPr lang="es-ES"/>
        </a:p>
      </dgm:t>
    </dgm:pt>
    <dgm:pt modelId="{AC349876-56DD-4FC5-BCC8-F7FB767D32FA}">
      <dgm:prSet/>
      <dgm:spPr/>
      <dgm:t>
        <a:bodyPr/>
        <a:lstStyle/>
        <a:p>
          <a:r>
            <a:rPr lang="es-ES" b="1" dirty="0"/>
            <a:t>CUARTA MEDIDA DE INTERVENCIÓN EN EL CENTRO </a:t>
          </a:r>
          <a:endParaRPr lang="es-ES" dirty="0"/>
        </a:p>
      </dgm:t>
    </dgm:pt>
    <dgm:pt modelId="{F935A8A9-D488-42FD-A3AB-E7AD9117CABC}" type="parTrans" cxnId="{E09B5B5F-5923-408B-B49D-0D18B77C054A}">
      <dgm:prSet/>
      <dgm:spPr/>
      <dgm:t>
        <a:bodyPr/>
        <a:lstStyle/>
        <a:p>
          <a:endParaRPr lang="es-ES"/>
        </a:p>
      </dgm:t>
    </dgm:pt>
    <dgm:pt modelId="{D9DBF1E3-289A-46C7-86B7-0DDB6E0B6A83}" type="sibTrans" cxnId="{E09B5B5F-5923-408B-B49D-0D18B77C054A}">
      <dgm:prSet/>
      <dgm:spPr/>
      <dgm:t>
        <a:bodyPr/>
        <a:lstStyle/>
        <a:p>
          <a:endParaRPr lang="es-ES"/>
        </a:p>
      </dgm:t>
    </dgm:pt>
    <dgm:pt modelId="{AEF69BE3-5249-431C-93D8-4C804C337103}" type="pres">
      <dgm:prSet presAssocID="{F9CF0398-7A8C-4A08-B7D6-BB1BF4CE8E99}" presName="CompostProcess" presStyleCnt="0">
        <dgm:presLayoutVars>
          <dgm:dir/>
          <dgm:resizeHandles val="exact"/>
        </dgm:presLayoutVars>
      </dgm:prSet>
      <dgm:spPr/>
    </dgm:pt>
    <dgm:pt modelId="{A5D7C9D0-7698-4054-AD63-269B37DD7CB5}" type="pres">
      <dgm:prSet presAssocID="{F9CF0398-7A8C-4A08-B7D6-BB1BF4CE8E99}" presName="arrow" presStyleLbl="bgShp" presStyleIdx="0" presStyleCnt="1" custScaleX="112899"/>
      <dgm:spPr>
        <a:solidFill>
          <a:srgbClr val="FF6600"/>
        </a:solidFill>
        <a:ln>
          <a:noFill/>
        </a:ln>
      </dgm:spPr>
    </dgm:pt>
    <dgm:pt modelId="{620E0861-F6EF-442F-9C5C-9A79E54128EE}" type="pres">
      <dgm:prSet presAssocID="{F9CF0398-7A8C-4A08-B7D6-BB1BF4CE8E99}" presName="linearProcess" presStyleCnt="0"/>
      <dgm:spPr/>
    </dgm:pt>
    <dgm:pt modelId="{087C96AC-2D2B-424B-935D-3A1D0F7AF6DF}" type="pres">
      <dgm:prSet presAssocID="{AC349876-56DD-4FC5-BCC8-F7FB767D32FA}" presName="textNode" presStyleLbl="node1" presStyleIdx="0" presStyleCnt="1">
        <dgm:presLayoutVars>
          <dgm:bulletEnabled val="1"/>
        </dgm:presLayoutVars>
      </dgm:prSet>
      <dgm:spPr/>
    </dgm:pt>
  </dgm:ptLst>
  <dgm:cxnLst>
    <dgm:cxn modelId="{E09B5B5F-5923-408B-B49D-0D18B77C054A}" srcId="{F9CF0398-7A8C-4A08-B7D6-BB1BF4CE8E99}" destId="{AC349876-56DD-4FC5-BCC8-F7FB767D32FA}" srcOrd="0" destOrd="0" parTransId="{F935A8A9-D488-42FD-A3AB-E7AD9117CABC}" sibTransId="{D9DBF1E3-289A-46C7-86B7-0DDB6E0B6A83}"/>
    <dgm:cxn modelId="{F9A4239C-027D-4FD1-B3B0-A0A9522627BB}" type="presOf" srcId="{F9CF0398-7A8C-4A08-B7D6-BB1BF4CE8E99}" destId="{AEF69BE3-5249-431C-93D8-4C804C337103}" srcOrd="0" destOrd="0" presId="urn:microsoft.com/office/officeart/2005/8/layout/hProcess9"/>
    <dgm:cxn modelId="{D0BFDEE9-CF32-4DE6-A5B0-F8A4CB9CBF74}" type="presOf" srcId="{AC349876-56DD-4FC5-BCC8-F7FB767D32FA}" destId="{087C96AC-2D2B-424B-935D-3A1D0F7AF6DF}" srcOrd="0" destOrd="0" presId="urn:microsoft.com/office/officeart/2005/8/layout/hProcess9"/>
    <dgm:cxn modelId="{5B2BE235-AB2F-4045-84D9-209C6E9D0030}" type="presParOf" srcId="{AEF69BE3-5249-431C-93D8-4C804C337103}" destId="{A5D7C9D0-7698-4054-AD63-269B37DD7CB5}" srcOrd="0" destOrd="0" presId="urn:microsoft.com/office/officeart/2005/8/layout/hProcess9"/>
    <dgm:cxn modelId="{FD3A9F3A-D9E2-477D-8896-5B2023CA4D90}" type="presParOf" srcId="{AEF69BE3-5249-431C-93D8-4C804C337103}" destId="{620E0861-F6EF-442F-9C5C-9A79E54128EE}" srcOrd="1" destOrd="0" presId="urn:microsoft.com/office/officeart/2005/8/layout/hProcess9"/>
    <dgm:cxn modelId="{81103BBA-95A2-42A8-935D-887FD2E0F6F6}" type="presParOf" srcId="{620E0861-F6EF-442F-9C5C-9A79E54128EE}" destId="{087C96AC-2D2B-424B-935D-3A1D0F7AF6DF}"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CC8FD9B-465B-4805-BEFC-601C66EEA1FF}" type="doc">
      <dgm:prSet loTypeId="urn:microsoft.com/office/officeart/2008/layout/VerticalCircleList" loCatId="list" qsTypeId="urn:microsoft.com/office/officeart/2005/8/quickstyle/simple1" qsCatId="simple" csTypeId="urn:microsoft.com/office/officeart/2005/8/colors/colorful2" csCatId="colorful" phldr="1"/>
      <dgm:spPr/>
      <dgm:t>
        <a:bodyPr/>
        <a:lstStyle/>
        <a:p>
          <a:endParaRPr lang="es-ES"/>
        </a:p>
      </dgm:t>
    </dgm:pt>
    <dgm:pt modelId="{4F4B67FF-B86B-4E37-9062-B74759C4877A}">
      <dgm:prSet phldrT="[Texto]" custT="1"/>
      <dgm:spPr/>
      <dgm:t>
        <a:bodyPr/>
        <a:lstStyle/>
        <a:p>
          <a:r>
            <a:rPr lang="es-ES" sz="1600" b="1" i="1" dirty="0">
              <a:effectLst/>
              <a:latin typeface="Arial" panose="020B0604020202020204" pitchFamily="34" charset="0"/>
              <a:ea typeface="SimSun" panose="02010600030101010101" pitchFamily="2" charset="-122"/>
              <a:cs typeface="Mangal" panose="02040503050203030202" pitchFamily="18" charset="0"/>
            </a:rPr>
            <a:t>Instrucciones claras y concisas</a:t>
          </a:r>
          <a:r>
            <a:rPr lang="es-ES" sz="1600" b="0" dirty="0">
              <a:effectLst/>
              <a:latin typeface="Arial" panose="020B0604020202020204" pitchFamily="34" charset="0"/>
              <a:ea typeface="SimSun" panose="02010600030101010101" pitchFamily="2" charset="-122"/>
              <a:cs typeface="Mangal" panose="02040503050203030202" pitchFamily="18" charset="0"/>
            </a:rPr>
            <a:t>, que no presten a confusión: di lo que quieres que hagan, no lo que quieres que eviten.</a:t>
          </a:r>
          <a:endParaRPr lang="es-ES" sz="1600" b="0" dirty="0">
            <a:effectLst/>
          </a:endParaRPr>
        </a:p>
      </dgm:t>
    </dgm:pt>
    <dgm:pt modelId="{F213BDA7-E6FF-4834-9CB1-ABFE32EC632A}" type="parTrans" cxnId="{E88F4EA5-83B8-4FDB-A65B-CD360206F3E9}">
      <dgm:prSet/>
      <dgm:spPr/>
      <dgm:t>
        <a:bodyPr/>
        <a:lstStyle/>
        <a:p>
          <a:endParaRPr lang="es-ES" sz="2000" b="0">
            <a:solidFill>
              <a:schemeClr val="bg1"/>
            </a:solidFill>
            <a:effectLst/>
          </a:endParaRPr>
        </a:p>
      </dgm:t>
    </dgm:pt>
    <dgm:pt modelId="{9455BD4D-9033-492B-91C2-F22DF011B44B}" type="sibTrans" cxnId="{E88F4EA5-83B8-4FDB-A65B-CD360206F3E9}">
      <dgm:prSet/>
      <dgm:spPr/>
      <dgm:t>
        <a:bodyPr/>
        <a:lstStyle/>
        <a:p>
          <a:endParaRPr lang="es-ES" sz="2000" b="0">
            <a:solidFill>
              <a:schemeClr val="bg1"/>
            </a:solidFill>
            <a:effectLst/>
          </a:endParaRPr>
        </a:p>
      </dgm:t>
    </dgm:pt>
    <dgm:pt modelId="{CDE39446-0DDF-40A8-BC6C-E23875CDAA9E}">
      <dgm:prSet phldrT="[Texto]" custT="1"/>
      <dgm:spPr/>
      <dgm:t>
        <a:bodyPr/>
        <a:lstStyle/>
        <a:p>
          <a:r>
            <a:rPr lang="es-ES" sz="1600" b="1" i="1" dirty="0">
              <a:effectLst/>
              <a:latin typeface="Arial" panose="020B0604020202020204" pitchFamily="34" charset="0"/>
              <a:ea typeface="SimSun" panose="02010600030101010101" pitchFamily="2" charset="-122"/>
              <a:cs typeface="Mangal" panose="02040503050203030202" pitchFamily="18" charset="0"/>
            </a:rPr>
            <a:t>Acompaña las instrucciones de una anotación en la pizarra </a:t>
          </a:r>
          <a:r>
            <a:rPr lang="es-ES" sz="1600" b="0" dirty="0">
              <a:effectLst/>
              <a:latin typeface="Arial" panose="020B0604020202020204" pitchFamily="34" charset="0"/>
              <a:ea typeface="SimSun" panose="02010600030101010101" pitchFamily="2" charset="-122"/>
              <a:cs typeface="Mangal" panose="02040503050203030202" pitchFamily="18" charset="0"/>
            </a:rPr>
            <a:t>para que puedan recordar lo que hay que hacer.</a:t>
          </a:r>
          <a:endParaRPr lang="es-ES" sz="1600" b="0" dirty="0">
            <a:effectLst/>
          </a:endParaRPr>
        </a:p>
      </dgm:t>
    </dgm:pt>
    <dgm:pt modelId="{82652CEE-EA8F-43C9-9A54-5B87A353CC0E}" type="parTrans" cxnId="{18BFA1A5-38DF-42EA-A43C-E02B6789F1B0}">
      <dgm:prSet/>
      <dgm:spPr/>
      <dgm:t>
        <a:bodyPr/>
        <a:lstStyle/>
        <a:p>
          <a:endParaRPr lang="es-ES" sz="2000" b="0">
            <a:solidFill>
              <a:schemeClr val="bg1"/>
            </a:solidFill>
            <a:effectLst/>
          </a:endParaRPr>
        </a:p>
      </dgm:t>
    </dgm:pt>
    <dgm:pt modelId="{B966E645-9092-42D4-83F7-8F8525C29C04}" type="sibTrans" cxnId="{18BFA1A5-38DF-42EA-A43C-E02B6789F1B0}">
      <dgm:prSet/>
      <dgm:spPr/>
      <dgm:t>
        <a:bodyPr/>
        <a:lstStyle/>
        <a:p>
          <a:endParaRPr lang="es-ES" sz="2000" b="0">
            <a:solidFill>
              <a:schemeClr val="bg1"/>
            </a:solidFill>
            <a:effectLst/>
          </a:endParaRPr>
        </a:p>
      </dgm:t>
    </dgm:pt>
    <dgm:pt modelId="{2188736D-E203-402F-AB49-26BB32B73FEE}">
      <dgm:prSet phldrT="[Texto]" custT="1"/>
      <dgm:spPr/>
      <dgm:t>
        <a:bodyPr/>
        <a:lstStyle/>
        <a:p>
          <a:r>
            <a:rPr lang="es-ES" sz="1600" b="0" dirty="0">
              <a:effectLst/>
              <a:latin typeface="Arial" panose="020B0604020202020204" pitchFamily="34" charset="0"/>
              <a:ea typeface="SimSun" panose="02010600030101010101" pitchFamily="2" charset="-122"/>
              <a:cs typeface="Mangal" panose="02040503050203030202" pitchFamily="18" charset="0"/>
            </a:rPr>
            <a:t>Cuando las instrucciones se refieren a alguna tarea</a:t>
          </a:r>
          <a:r>
            <a:rPr lang="es-ES" sz="1600" b="1" i="1" dirty="0">
              <a:effectLst/>
              <a:latin typeface="Arial" panose="020B0604020202020204" pitchFamily="34" charset="0"/>
              <a:ea typeface="SimSun" panose="02010600030101010101" pitchFamily="2" charset="-122"/>
              <a:cs typeface="Mangal" panose="02040503050203030202" pitchFamily="18" charset="0"/>
            </a:rPr>
            <a:t>: indica los pasos que hay que seguir</a:t>
          </a:r>
          <a:r>
            <a:rPr lang="es-ES" sz="1600" b="0" dirty="0">
              <a:effectLst/>
              <a:latin typeface="Arial" panose="020B0604020202020204" pitchFamily="34" charset="0"/>
              <a:ea typeface="SimSun" panose="02010600030101010101" pitchFamily="2" charset="-122"/>
              <a:cs typeface="Mangal" panose="02040503050203030202" pitchFamily="18" charset="0"/>
            </a:rPr>
            <a:t> y anótalos en la pizarra de forma esquemática.</a:t>
          </a:r>
          <a:endParaRPr lang="es-ES" sz="1600" b="0" dirty="0">
            <a:effectLst/>
          </a:endParaRPr>
        </a:p>
      </dgm:t>
    </dgm:pt>
    <dgm:pt modelId="{14D37D4C-BB28-4833-A136-DA0969319B46}" type="parTrans" cxnId="{47BD7A42-3240-4489-BB40-C2A05607F5EF}">
      <dgm:prSet/>
      <dgm:spPr/>
      <dgm:t>
        <a:bodyPr/>
        <a:lstStyle/>
        <a:p>
          <a:endParaRPr lang="es-ES" sz="2000" b="0">
            <a:solidFill>
              <a:schemeClr val="bg1"/>
            </a:solidFill>
            <a:effectLst/>
          </a:endParaRPr>
        </a:p>
      </dgm:t>
    </dgm:pt>
    <dgm:pt modelId="{49060652-1765-49B0-8621-4BFEA2DA6F28}" type="sibTrans" cxnId="{47BD7A42-3240-4489-BB40-C2A05607F5EF}">
      <dgm:prSet/>
      <dgm:spPr/>
      <dgm:t>
        <a:bodyPr/>
        <a:lstStyle/>
        <a:p>
          <a:endParaRPr lang="es-ES" sz="2000" b="0">
            <a:solidFill>
              <a:schemeClr val="bg1"/>
            </a:solidFill>
            <a:effectLst/>
          </a:endParaRPr>
        </a:p>
      </dgm:t>
    </dgm:pt>
    <dgm:pt modelId="{0E85D3B5-ADAD-466B-8821-2BDDB2D619DC}">
      <dgm:prSet phldrT="[Texto]" custT="1"/>
      <dgm:spPr/>
      <dgm:t>
        <a:bodyPr/>
        <a:lstStyle/>
        <a:p>
          <a:r>
            <a:rPr lang="es-ES" sz="1600" b="1" i="1" dirty="0">
              <a:effectLst/>
              <a:latin typeface="Arial" panose="020B0604020202020204" pitchFamily="34" charset="0"/>
              <a:ea typeface="SimSun" panose="02010600030101010101" pitchFamily="2" charset="-122"/>
              <a:cs typeface="Mangal" panose="02040503050203030202" pitchFamily="18" charset="0"/>
            </a:rPr>
            <a:t>Dar instrucciones sin criticar</a:t>
          </a:r>
          <a:r>
            <a:rPr lang="es-ES" sz="1600" b="0" dirty="0">
              <a:effectLst/>
              <a:latin typeface="Arial" panose="020B0604020202020204" pitchFamily="34" charset="0"/>
              <a:ea typeface="SimSun" panose="02010600030101010101" pitchFamily="2" charset="-122"/>
              <a:cs typeface="Mangal" panose="02040503050203030202" pitchFamily="18" charset="0"/>
            </a:rPr>
            <a:t>. </a:t>
          </a:r>
          <a:r>
            <a:rPr lang="es-ES" sz="1600" b="0" dirty="0" err="1">
              <a:effectLst/>
              <a:latin typeface="Arial" panose="020B0604020202020204" pitchFamily="34" charset="0"/>
              <a:ea typeface="SimSun" panose="02010600030101010101" pitchFamily="2" charset="-122"/>
              <a:cs typeface="Mangal" panose="02040503050203030202" pitchFamily="18" charset="0"/>
            </a:rPr>
            <a:t>Ej</a:t>
          </a:r>
          <a:r>
            <a:rPr lang="es-ES" sz="1600" b="0" dirty="0">
              <a:effectLst/>
              <a:latin typeface="Arial" panose="020B0604020202020204" pitchFamily="34" charset="0"/>
              <a:ea typeface="SimSun" panose="02010600030101010101" pitchFamily="2" charset="-122"/>
              <a:cs typeface="Mangal" panose="02040503050203030202" pitchFamily="18" charset="0"/>
            </a:rPr>
            <a:t>: “a ver si no bajáis a la biblioteca con tanto alboroto como siempre ”---MEJOR: “bajaremos despacio y en silencio a la biblioteca”</a:t>
          </a:r>
          <a:endParaRPr lang="es-ES" sz="1600" b="0" dirty="0">
            <a:effectLst/>
          </a:endParaRPr>
        </a:p>
      </dgm:t>
    </dgm:pt>
    <dgm:pt modelId="{7CF4695A-45C2-4B93-BB74-7A14A8BFDEA2}" type="parTrans" cxnId="{EB33189B-0090-42BC-8921-9FDE54009F9E}">
      <dgm:prSet/>
      <dgm:spPr/>
      <dgm:t>
        <a:bodyPr/>
        <a:lstStyle/>
        <a:p>
          <a:endParaRPr lang="es-ES" sz="2000" b="0">
            <a:solidFill>
              <a:schemeClr val="bg1"/>
            </a:solidFill>
            <a:effectLst/>
          </a:endParaRPr>
        </a:p>
      </dgm:t>
    </dgm:pt>
    <dgm:pt modelId="{0D705451-EA28-4EA4-A361-D67D770D4362}" type="sibTrans" cxnId="{EB33189B-0090-42BC-8921-9FDE54009F9E}">
      <dgm:prSet/>
      <dgm:spPr/>
      <dgm:t>
        <a:bodyPr/>
        <a:lstStyle/>
        <a:p>
          <a:endParaRPr lang="es-ES" sz="2000" b="0">
            <a:solidFill>
              <a:schemeClr val="bg1"/>
            </a:solidFill>
            <a:effectLst/>
          </a:endParaRPr>
        </a:p>
      </dgm:t>
    </dgm:pt>
    <dgm:pt modelId="{3DD3969F-1BD4-4915-BE33-52A58AC14ECC}" type="pres">
      <dgm:prSet presAssocID="{ACC8FD9B-465B-4805-BEFC-601C66EEA1FF}" presName="Name0" presStyleCnt="0">
        <dgm:presLayoutVars>
          <dgm:dir/>
        </dgm:presLayoutVars>
      </dgm:prSet>
      <dgm:spPr/>
    </dgm:pt>
    <dgm:pt modelId="{3215F6FF-C3D0-42E8-B503-D3D3E2627D5A}" type="pres">
      <dgm:prSet presAssocID="{4F4B67FF-B86B-4E37-9062-B74759C4877A}" presName="noChildren" presStyleCnt="0"/>
      <dgm:spPr/>
    </dgm:pt>
    <dgm:pt modelId="{5D28A00A-E486-4D52-A4C0-824DDA314FA2}" type="pres">
      <dgm:prSet presAssocID="{4F4B67FF-B86B-4E37-9062-B74759C4877A}" presName="gap" presStyleCnt="0"/>
      <dgm:spPr/>
    </dgm:pt>
    <dgm:pt modelId="{9A9EA75D-38F4-497D-8BFA-5E2EBC83135E}" type="pres">
      <dgm:prSet presAssocID="{4F4B67FF-B86B-4E37-9062-B74759C4877A}" presName="medCircle2" presStyleLbl="vennNode1" presStyleIdx="0" presStyleCnt="4"/>
      <dgm:spPr/>
    </dgm:pt>
    <dgm:pt modelId="{1D848D06-18AF-4EBA-8D63-5FE3DA7D540B}" type="pres">
      <dgm:prSet presAssocID="{4F4B67FF-B86B-4E37-9062-B74759C4877A}" presName="txLvlOnly1" presStyleLbl="revTx" presStyleIdx="0" presStyleCnt="4"/>
      <dgm:spPr/>
    </dgm:pt>
    <dgm:pt modelId="{0D777A95-71E4-4807-AF7A-32BF31A0204D}" type="pres">
      <dgm:prSet presAssocID="{CDE39446-0DDF-40A8-BC6C-E23875CDAA9E}" presName="noChildren" presStyleCnt="0"/>
      <dgm:spPr/>
    </dgm:pt>
    <dgm:pt modelId="{47887772-9B0D-493E-9AF5-1A5AD8100197}" type="pres">
      <dgm:prSet presAssocID="{CDE39446-0DDF-40A8-BC6C-E23875CDAA9E}" presName="gap" presStyleCnt="0"/>
      <dgm:spPr/>
    </dgm:pt>
    <dgm:pt modelId="{0246E4A6-8B26-4736-96CD-65B9E22BC4F4}" type="pres">
      <dgm:prSet presAssocID="{CDE39446-0DDF-40A8-BC6C-E23875CDAA9E}" presName="medCircle2" presStyleLbl="vennNode1" presStyleIdx="1" presStyleCnt="4"/>
      <dgm:spPr/>
    </dgm:pt>
    <dgm:pt modelId="{055A3BFD-2612-4A40-B44E-CF9CBC97A710}" type="pres">
      <dgm:prSet presAssocID="{CDE39446-0DDF-40A8-BC6C-E23875CDAA9E}" presName="txLvlOnly1" presStyleLbl="revTx" presStyleIdx="1" presStyleCnt="4"/>
      <dgm:spPr/>
    </dgm:pt>
    <dgm:pt modelId="{6FA9021C-D767-4769-9D4F-41DF37C9AD83}" type="pres">
      <dgm:prSet presAssocID="{2188736D-E203-402F-AB49-26BB32B73FEE}" presName="noChildren" presStyleCnt="0"/>
      <dgm:spPr/>
    </dgm:pt>
    <dgm:pt modelId="{6B6CA3FF-1DD6-4D30-BBA5-53AEF031A130}" type="pres">
      <dgm:prSet presAssocID="{2188736D-E203-402F-AB49-26BB32B73FEE}" presName="gap" presStyleCnt="0"/>
      <dgm:spPr/>
    </dgm:pt>
    <dgm:pt modelId="{3B51613F-F9AB-4DEE-9AB0-FD01F3B22558}" type="pres">
      <dgm:prSet presAssocID="{2188736D-E203-402F-AB49-26BB32B73FEE}" presName="medCircle2" presStyleLbl="vennNode1" presStyleIdx="2" presStyleCnt="4"/>
      <dgm:spPr/>
    </dgm:pt>
    <dgm:pt modelId="{C1BFC115-B37C-4711-86E5-67D914A32E69}" type="pres">
      <dgm:prSet presAssocID="{2188736D-E203-402F-AB49-26BB32B73FEE}" presName="txLvlOnly1" presStyleLbl="revTx" presStyleIdx="2" presStyleCnt="4"/>
      <dgm:spPr/>
    </dgm:pt>
    <dgm:pt modelId="{3F43C806-E4D1-45F7-9E3A-16FDCF4B95E0}" type="pres">
      <dgm:prSet presAssocID="{0E85D3B5-ADAD-466B-8821-2BDDB2D619DC}" presName="noChildren" presStyleCnt="0"/>
      <dgm:spPr/>
    </dgm:pt>
    <dgm:pt modelId="{61C6EF75-7B76-47C9-8F2F-0E23FEF8D876}" type="pres">
      <dgm:prSet presAssocID="{0E85D3B5-ADAD-466B-8821-2BDDB2D619DC}" presName="gap" presStyleCnt="0"/>
      <dgm:spPr/>
    </dgm:pt>
    <dgm:pt modelId="{CF74DF2C-D7FE-45A3-8D4E-E0A4D88AD111}" type="pres">
      <dgm:prSet presAssocID="{0E85D3B5-ADAD-466B-8821-2BDDB2D619DC}" presName="medCircle2" presStyleLbl="vennNode1" presStyleIdx="3" presStyleCnt="4"/>
      <dgm:spPr/>
    </dgm:pt>
    <dgm:pt modelId="{66769989-DE8A-4AB3-B179-0FDB018F3F31}" type="pres">
      <dgm:prSet presAssocID="{0E85D3B5-ADAD-466B-8821-2BDDB2D619DC}" presName="txLvlOnly1" presStyleLbl="revTx" presStyleIdx="3" presStyleCnt="4"/>
      <dgm:spPr/>
    </dgm:pt>
  </dgm:ptLst>
  <dgm:cxnLst>
    <dgm:cxn modelId="{47BD7A42-3240-4489-BB40-C2A05607F5EF}" srcId="{ACC8FD9B-465B-4805-BEFC-601C66EEA1FF}" destId="{2188736D-E203-402F-AB49-26BB32B73FEE}" srcOrd="2" destOrd="0" parTransId="{14D37D4C-BB28-4833-A136-DA0969319B46}" sibTransId="{49060652-1765-49B0-8621-4BFEA2DA6F28}"/>
    <dgm:cxn modelId="{61D5654C-542F-479C-8BDD-142FB6B1E34F}" type="presOf" srcId="{0E85D3B5-ADAD-466B-8821-2BDDB2D619DC}" destId="{66769989-DE8A-4AB3-B179-0FDB018F3F31}" srcOrd="0" destOrd="0" presId="urn:microsoft.com/office/officeart/2008/layout/VerticalCircleList"/>
    <dgm:cxn modelId="{D42A0A5A-4684-49F1-9541-1668265E1749}" type="presOf" srcId="{2188736D-E203-402F-AB49-26BB32B73FEE}" destId="{C1BFC115-B37C-4711-86E5-67D914A32E69}" srcOrd="0" destOrd="0" presId="urn:microsoft.com/office/officeart/2008/layout/VerticalCircleList"/>
    <dgm:cxn modelId="{8A84D183-682B-4C4F-9000-D4998F661889}" type="presOf" srcId="{ACC8FD9B-465B-4805-BEFC-601C66EEA1FF}" destId="{3DD3969F-1BD4-4915-BE33-52A58AC14ECC}" srcOrd="0" destOrd="0" presId="urn:microsoft.com/office/officeart/2008/layout/VerticalCircleList"/>
    <dgm:cxn modelId="{57360193-D898-491E-91E4-41A4341C4F03}" type="presOf" srcId="{CDE39446-0DDF-40A8-BC6C-E23875CDAA9E}" destId="{055A3BFD-2612-4A40-B44E-CF9CBC97A710}" srcOrd="0" destOrd="0" presId="urn:microsoft.com/office/officeart/2008/layout/VerticalCircleList"/>
    <dgm:cxn modelId="{EB33189B-0090-42BC-8921-9FDE54009F9E}" srcId="{ACC8FD9B-465B-4805-BEFC-601C66EEA1FF}" destId="{0E85D3B5-ADAD-466B-8821-2BDDB2D619DC}" srcOrd="3" destOrd="0" parTransId="{7CF4695A-45C2-4B93-BB74-7A14A8BFDEA2}" sibTransId="{0D705451-EA28-4EA4-A361-D67D770D4362}"/>
    <dgm:cxn modelId="{E88F4EA5-83B8-4FDB-A65B-CD360206F3E9}" srcId="{ACC8FD9B-465B-4805-BEFC-601C66EEA1FF}" destId="{4F4B67FF-B86B-4E37-9062-B74759C4877A}" srcOrd="0" destOrd="0" parTransId="{F213BDA7-E6FF-4834-9CB1-ABFE32EC632A}" sibTransId="{9455BD4D-9033-492B-91C2-F22DF011B44B}"/>
    <dgm:cxn modelId="{18BFA1A5-38DF-42EA-A43C-E02B6789F1B0}" srcId="{ACC8FD9B-465B-4805-BEFC-601C66EEA1FF}" destId="{CDE39446-0DDF-40A8-BC6C-E23875CDAA9E}" srcOrd="1" destOrd="0" parTransId="{82652CEE-EA8F-43C9-9A54-5B87A353CC0E}" sibTransId="{B966E645-9092-42D4-83F7-8F8525C29C04}"/>
    <dgm:cxn modelId="{3AD262D7-A2C8-4A3C-9C3A-638ECBDDC79B}" type="presOf" srcId="{4F4B67FF-B86B-4E37-9062-B74759C4877A}" destId="{1D848D06-18AF-4EBA-8D63-5FE3DA7D540B}" srcOrd="0" destOrd="0" presId="urn:microsoft.com/office/officeart/2008/layout/VerticalCircleList"/>
    <dgm:cxn modelId="{F2968FC9-B8E1-4A95-A86E-4426126B1C9A}" type="presParOf" srcId="{3DD3969F-1BD4-4915-BE33-52A58AC14ECC}" destId="{3215F6FF-C3D0-42E8-B503-D3D3E2627D5A}" srcOrd="0" destOrd="0" presId="urn:microsoft.com/office/officeart/2008/layout/VerticalCircleList"/>
    <dgm:cxn modelId="{870210A7-FF01-469D-966C-D4959B2C8DE9}" type="presParOf" srcId="{3215F6FF-C3D0-42E8-B503-D3D3E2627D5A}" destId="{5D28A00A-E486-4D52-A4C0-824DDA314FA2}" srcOrd="0" destOrd="0" presId="urn:microsoft.com/office/officeart/2008/layout/VerticalCircleList"/>
    <dgm:cxn modelId="{CB8FB436-A426-47E0-97EE-813817B7E3EB}" type="presParOf" srcId="{3215F6FF-C3D0-42E8-B503-D3D3E2627D5A}" destId="{9A9EA75D-38F4-497D-8BFA-5E2EBC83135E}" srcOrd="1" destOrd="0" presId="urn:microsoft.com/office/officeart/2008/layout/VerticalCircleList"/>
    <dgm:cxn modelId="{5202F457-DD39-435D-80E0-4C95C0702E54}" type="presParOf" srcId="{3215F6FF-C3D0-42E8-B503-D3D3E2627D5A}" destId="{1D848D06-18AF-4EBA-8D63-5FE3DA7D540B}" srcOrd="2" destOrd="0" presId="urn:microsoft.com/office/officeart/2008/layout/VerticalCircleList"/>
    <dgm:cxn modelId="{B63552A8-93D3-4E56-8E6E-34EA7F3D7D6E}" type="presParOf" srcId="{3DD3969F-1BD4-4915-BE33-52A58AC14ECC}" destId="{0D777A95-71E4-4807-AF7A-32BF31A0204D}" srcOrd="1" destOrd="0" presId="urn:microsoft.com/office/officeart/2008/layout/VerticalCircleList"/>
    <dgm:cxn modelId="{10138364-22D6-414C-9840-DD8589D1E2B0}" type="presParOf" srcId="{0D777A95-71E4-4807-AF7A-32BF31A0204D}" destId="{47887772-9B0D-493E-9AF5-1A5AD8100197}" srcOrd="0" destOrd="0" presId="urn:microsoft.com/office/officeart/2008/layout/VerticalCircleList"/>
    <dgm:cxn modelId="{72822D41-26EB-4807-9D6F-4FA51BCAD23F}" type="presParOf" srcId="{0D777A95-71E4-4807-AF7A-32BF31A0204D}" destId="{0246E4A6-8B26-4736-96CD-65B9E22BC4F4}" srcOrd="1" destOrd="0" presId="urn:microsoft.com/office/officeart/2008/layout/VerticalCircleList"/>
    <dgm:cxn modelId="{811AD802-E21C-4702-A835-DC43EE6BA50D}" type="presParOf" srcId="{0D777A95-71E4-4807-AF7A-32BF31A0204D}" destId="{055A3BFD-2612-4A40-B44E-CF9CBC97A710}" srcOrd="2" destOrd="0" presId="urn:microsoft.com/office/officeart/2008/layout/VerticalCircleList"/>
    <dgm:cxn modelId="{DD794319-A18B-42CF-A672-7A72D1AB1FB2}" type="presParOf" srcId="{3DD3969F-1BD4-4915-BE33-52A58AC14ECC}" destId="{6FA9021C-D767-4769-9D4F-41DF37C9AD83}" srcOrd="2" destOrd="0" presId="urn:microsoft.com/office/officeart/2008/layout/VerticalCircleList"/>
    <dgm:cxn modelId="{DF9DB74D-BB7A-455C-9214-BA1F983283DF}" type="presParOf" srcId="{6FA9021C-D767-4769-9D4F-41DF37C9AD83}" destId="{6B6CA3FF-1DD6-4D30-BBA5-53AEF031A130}" srcOrd="0" destOrd="0" presId="urn:microsoft.com/office/officeart/2008/layout/VerticalCircleList"/>
    <dgm:cxn modelId="{DA4EE614-D6DA-4F34-B950-D6A849E4849F}" type="presParOf" srcId="{6FA9021C-D767-4769-9D4F-41DF37C9AD83}" destId="{3B51613F-F9AB-4DEE-9AB0-FD01F3B22558}" srcOrd="1" destOrd="0" presId="urn:microsoft.com/office/officeart/2008/layout/VerticalCircleList"/>
    <dgm:cxn modelId="{47406D2B-CAAA-4F41-8A82-7A8CEC676EE6}" type="presParOf" srcId="{6FA9021C-D767-4769-9D4F-41DF37C9AD83}" destId="{C1BFC115-B37C-4711-86E5-67D914A32E69}" srcOrd="2" destOrd="0" presId="urn:microsoft.com/office/officeart/2008/layout/VerticalCircleList"/>
    <dgm:cxn modelId="{99404E2A-B4B9-4FBA-8BF2-7F3D69A76517}" type="presParOf" srcId="{3DD3969F-1BD4-4915-BE33-52A58AC14ECC}" destId="{3F43C806-E4D1-45F7-9E3A-16FDCF4B95E0}" srcOrd="3" destOrd="0" presId="urn:microsoft.com/office/officeart/2008/layout/VerticalCircleList"/>
    <dgm:cxn modelId="{B8CDC7DB-3191-4536-929C-F554375F21D3}" type="presParOf" srcId="{3F43C806-E4D1-45F7-9E3A-16FDCF4B95E0}" destId="{61C6EF75-7B76-47C9-8F2F-0E23FEF8D876}" srcOrd="0" destOrd="0" presId="urn:microsoft.com/office/officeart/2008/layout/VerticalCircleList"/>
    <dgm:cxn modelId="{76431C11-3AA1-43EC-9B46-07C9E85AE0F0}" type="presParOf" srcId="{3F43C806-E4D1-45F7-9E3A-16FDCF4B95E0}" destId="{CF74DF2C-D7FE-45A3-8D4E-E0A4D88AD111}" srcOrd="1" destOrd="0" presId="urn:microsoft.com/office/officeart/2008/layout/VerticalCircleList"/>
    <dgm:cxn modelId="{58F74F51-788A-4202-A527-ABC81A355710}" type="presParOf" srcId="{3F43C806-E4D1-45F7-9E3A-16FDCF4B95E0}" destId="{66769989-DE8A-4AB3-B179-0FDB018F3F31}"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7C9D0-7698-4054-AD63-269B37DD7CB5}">
      <dsp:nvSpPr>
        <dsp:cNvPr id="0" name=""/>
        <dsp:cNvSpPr/>
      </dsp:nvSpPr>
      <dsp:spPr>
        <a:xfrm>
          <a:off x="136918" y="0"/>
          <a:ext cx="6511276" cy="992209"/>
        </a:xfrm>
        <a:prstGeom prst="rightArrow">
          <a:avLst/>
        </a:prstGeom>
        <a:solidFill>
          <a:srgbClr val="FF6600"/>
        </a:solidFill>
        <a:ln w="9525" cap="flat" cmpd="sng" algn="ctr">
          <a:no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87C96AC-2D2B-424B-935D-3A1D0F7AF6DF}">
      <dsp:nvSpPr>
        <dsp:cNvPr id="0" name=""/>
        <dsp:cNvSpPr/>
      </dsp:nvSpPr>
      <dsp:spPr>
        <a:xfrm>
          <a:off x="445273" y="297662"/>
          <a:ext cx="5894566" cy="396883"/>
        </a:xfrm>
        <a:prstGeom prst="roundRect">
          <a:avLst/>
        </a:prstGeom>
        <a:solidFill>
          <a:schemeClr val="accent5">
            <a:hueOff val="0"/>
            <a:satOff val="0"/>
            <a:lumOff val="0"/>
            <a:alphaOff val="0"/>
          </a:schemeClr>
        </a:solidFill>
        <a:ln>
          <a:noFill/>
        </a:ln>
        <a:effectLst>
          <a:outerShdw blurRad="381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b="1" kern="1200"/>
            <a:t>PRIMERA MEDIDA DE INTERVENCIÓN EN EL CENTRO </a:t>
          </a:r>
          <a:endParaRPr lang="es-ES" sz="1700" kern="1200"/>
        </a:p>
      </dsp:txBody>
      <dsp:txXfrm>
        <a:off x="464647" y="317036"/>
        <a:ext cx="5855818" cy="35813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93D16-A0F2-4EF2-BACB-B6A64FDE0165}">
      <dsp:nvSpPr>
        <dsp:cNvPr id="0" name=""/>
        <dsp:cNvSpPr/>
      </dsp:nvSpPr>
      <dsp:spPr>
        <a:xfrm>
          <a:off x="500641" y="28"/>
          <a:ext cx="1132913" cy="1132913"/>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86C1726-B299-4991-A609-F16D0A9415C3}">
      <dsp:nvSpPr>
        <dsp:cNvPr id="0" name=""/>
        <dsp:cNvSpPr/>
      </dsp:nvSpPr>
      <dsp:spPr>
        <a:xfrm>
          <a:off x="1067097" y="28"/>
          <a:ext cx="6044505" cy="1132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1" i="1" kern="1200" dirty="0">
              <a:effectLst/>
              <a:latin typeface="Arial" panose="020B0604020202020204" pitchFamily="34" charset="0"/>
              <a:ea typeface="SimSun" panose="02010600030101010101" pitchFamily="2" charset="-122"/>
              <a:cs typeface="Mangal" panose="02040503050203030202" pitchFamily="18" charset="0"/>
            </a:rPr>
            <a:t>Técnica del altavoz: </a:t>
          </a:r>
          <a:r>
            <a:rPr lang="es-ES" sz="1600" b="0" kern="1200" dirty="0">
              <a:effectLst/>
              <a:latin typeface="Arial" panose="020B0604020202020204" pitchFamily="34" charset="0"/>
              <a:ea typeface="SimSun" panose="02010600030101010101" pitchFamily="2" charset="-122"/>
              <a:cs typeface="Mangal" panose="02040503050203030202" pitchFamily="18" charset="0"/>
            </a:rPr>
            <a:t>consiste en avisarle antes de dar la instrucción que hará de altavoz nada más darla, recordando a los compañeros lo que hay que hacer. </a:t>
          </a:r>
          <a:endParaRPr lang="es-ES" sz="1600" b="0" kern="1200" dirty="0">
            <a:effectLst/>
          </a:endParaRPr>
        </a:p>
      </dsp:txBody>
      <dsp:txXfrm>
        <a:off x="1067097" y="28"/>
        <a:ext cx="6044505" cy="1132913"/>
      </dsp:txXfrm>
    </dsp:sp>
    <dsp:sp modelId="{EF36A1C1-0BCE-4265-A26B-105E6F45FA03}">
      <dsp:nvSpPr>
        <dsp:cNvPr id="0" name=""/>
        <dsp:cNvSpPr/>
      </dsp:nvSpPr>
      <dsp:spPr>
        <a:xfrm>
          <a:off x="500641" y="1132941"/>
          <a:ext cx="1132913" cy="1132913"/>
        </a:xfrm>
        <a:prstGeom prst="ellipse">
          <a:avLst/>
        </a:prstGeom>
        <a:solidFill>
          <a:schemeClr val="accent2">
            <a:alpha val="50000"/>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811A280-4B85-427E-BB70-9B366CB32253}">
      <dsp:nvSpPr>
        <dsp:cNvPr id="0" name=""/>
        <dsp:cNvSpPr/>
      </dsp:nvSpPr>
      <dsp:spPr>
        <a:xfrm>
          <a:off x="1067097" y="1132941"/>
          <a:ext cx="6044505" cy="1132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0" kern="1200" dirty="0">
              <a:effectLst/>
              <a:latin typeface="Arial" panose="020B0604020202020204" pitchFamily="34" charset="0"/>
              <a:ea typeface="SimSun" panose="02010600030101010101" pitchFamily="2" charset="-122"/>
              <a:cs typeface="Mangal" panose="02040503050203030202" pitchFamily="18" charset="0"/>
            </a:rPr>
            <a:t>Esta técnica le </a:t>
          </a:r>
          <a:r>
            <a:rPr lang="es-ES" sz="1600" b="1" i="1" kern="1200" dirty="0">
              <a:effectLst/>
              <a:latin typeface="Arial" panose="020B0604020202020204" pitchFamily="34" charset="0"/>
              <a:ea typeface="SimSun" panose="02010600030101010101" pitchFamily="2" charset="-122"/>
              <a:cs typeface="Mangal" panose="02040503050203030202" pitchFamily="18" charset="0"/>
            </a:rPr>
            <a:t>anima a estar más concentrado </a:t>
          </a:r>
          <a:r>
            <a:rPr lang="es-ES" sz="1600" b="0" kern="1200" dirty="0">
              <a:effectLst/>
              <a:latin typeface="Arial" panose="020B0604020202020204" pitchFamily="34" charset="0"/>
              <a:ea typeface="SimSun" panose="02010600030101010101" pitchFamily="2" charset="-122"/>
              <a:cs typeface="Mangal" panose="02040503050203030202" pitchFamily="18" charset="0"/>
            </a:rPr>
            <a:t>y sirve para comprobar hasta qué punto ha entendido la instrucción.</a:t>
          </a:r>
          <a:endParaRPr lang="es-ES" sz="1600" b="0" kern="1200" dirty="0">
            <a:effectLst/>
          </a:endParaRPr>
        </a:p>
      </dsp:txBody>
      <dsp:txXfrm>
        <a:off x="1067097" y="1132941"/>
        <a:ext cx="6044505" cy="1132913"/>
      </dsp:txXfrm>
    </dsp:sp>
    <dsp:sp modelId="{BC893E71-9F97-4CEC-9FDC-A692C11E3B70}">
      <dsp:nvSpPr>
        <dsp:cNvPr id="0" name=""/>
        <dsp:cNvSpPr/>
      </dsp:nvSpPr>
      <dsp:spPr>
        <a:xfrm>
          <a:off x="500641" y="2265855"/>
          <a:ext cx="1132913" cy="1132913"/>
        </a:xfrm>
        <a:prstGeom prst="ellipse">
          <a:avLst/>
        </a:prstGeom>
        <a:solidFill>
          <a:schemeClr val="accent2">
            <a:alpha val="50000"/>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5207ECA-56A5-4A70-B326-47807AB2CFE7}">
      <dsp:nvSpPr>
        <dsp:cNvPr id="0" name=""/>
        <dsp:cNvSpPr/>
      </dsp:nvSpPr>
      <dsp:spPr>
        <a:xfrm>
          <a:off x="1067097" y="2265855"/>
          <a:ext cx="6044505" cy="1132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0" kern="1200" dirty="0">
              <a:effectLst/>
              <a:latin typeface="Arial" panose="020B0604020202020204" pitchFamily="34" charset="0"/>
              <a:ea typeface="SimSun" panose="02010600030101010101" pitchFamily="2" charset="-122"/>
              <a:cs typeface="Mangal" panose="02040503050203030202" pitchFamily="18" charset="0"/>
            </a:rPr>
            <a:t>A veces es </a:t>
          </a:r>
          <a:r>
            <a:rPr lang="es-ES" sz="1600" b="1" i="1" kern="1200" dirty="0">
              <a:effectLst/>
              <a:latin typeface="Arial" panose="020B0604020202020204" pitchFamily="34" charset="0"/>
              <a:ea typeface="SimSun" panose="02010600030101010101" pitchFamily="2" charset="-122"/>
              <a:cs typeface="Mangal" panose="02040503050203030202" pitchFamily="18" charset="0"/>
            </a:rPr>
            <a:t>necesario dar instrucciones específicas y particulares a los alumnos con TDAH</a:t>
          </a:r>
          <a:r>
            <a:rPr lang="es-ES" sz="1600" b="0" kern="1200" dirty="0">
              <a:effectLst/>
              <a:latin typeface="Arial" panose="020B0604020202020204" pitchFamily="34" charset="0"/>
              <a:ea typeface="SimSun" panose="02010600030101010101" pitchFamily="2" charset="-122"/>
              <a:cs typeface="Mangal" panose="02040503050203030202" pitchFamily="18" charset="0"/>
            </a:rPr>
            <a:t>; ya que las que se dan en grupo pueden no ser suficientes para </a:t>
          </a:r>
          <a:r>
            <a:rPr lang="es-ES" sz="1600" b="0" kern="1200" dirty="0" err="1">
              <a:effectLst/>
              <a:latin typeface="Arial" panose="020B0604020202020204" pitchFamily="34" charset="0"/>
              <a:ea typeface="SimSun" panose="02010600030101010101" pitchFamily="2" charset="-122"/>
              <a:cs typeface="Mangal" panose="02040503050203030202" pitchFamily="18" charset="0"/>
            </a:rPr>
            <a:t>ell@s</a:t>
          </a:r>
          <a:r>
            <a:rPr lang="es-ES" sz="1600" b="0" kern="1200" dirty="0">
              <a:effectLst/>
              <a:latin typeface="Arial" panose="020B0604020202020204" pitchFamily="34" charset="0"/>
              <a:ea typeface="SimSun" panose="02010600030101010101" pitchFamily="2" charset="-122"/>
              <a:cs typeface="Mangal" panose="02040503050203030202" pitchFamily="18" charset="0"/>
            </a:rPr>
            <a:t>.</a:t>
          </a:r>
          <a:endParaRPr lang="es-ES" sz="1600" b="0" kern="1200" dirty="0">
            <a:effectLst/>
          </a:endParaRPr>
        </a:p>
      </dsp:txBody>
      <dsp:txXfrm>
        <a:off x="1067097" y="2265855"/>
        <a:ext cx="6044505" cy="1132913"/>
      </dsp:txXfrm>
    </dsp:sp>
    <dsp:sp modelId="{A2EA0F31-AAB9-41B2-A979-101216A75F30}">
      <dsp:nvSpPr>
        <dsp:cNvPr id="0" name=""/>
        <dsp:cNvSpPr/>
      </dsp:nvSpPr>
      <dsp:spPr>
        <a:xfrm>
          <a:off x="500641" y="3398768"/>
          <a:ext cx="1132913" cy="1132913"/>
        </a:xfrm>
        <a:prstGeom prst="ellipse">
          <a:avLst/>
        </a:prstGeom>
        <a:solidFill>
          <a:schemeClr val="accent2">
            <a:alpha val="50000"/>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EAFFD25-A6F5-4F97-B9CB-F74D1AADD30D}">
      <dsp:nvSpPr>
        <dsp:cNvPr id="0" name=""/>
        <dsp:cNvSpPr/>
      </dsp:nvSpPr>
      <dsp:spPr>
        <a:xfrm>
          <a:off x="1067097" y="3398768"/>
          <a:ext cx="6044505" cy="1132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0" kern="1200" dirty="0">
              <a:effectLst/>
              <a:latin typeface="Arial" panose="020B0604020202020204" pitchFamily="34" charset="0"/>
              <a:ea typeface="SimSun" panose="02010600030101010101" pitchFamily="2" charset="-122"/>
              <a:cs typeface="Mangal" panose="02040503050203030202" pitchFamily="18" charset="0"/>
            </a:rPr>
            <a:t>Intenta mantener el </a:t>
          </a:r>
          <a:r>
            <a:rPr lang="es-ES" sz="1600" b="1" i="1" kern="1200" dirty="0">
              <a:effectLst/>
              <a:latin typeface="Arial" panose="020B0604020202020204" pitchFamily="34" charset="0"/>
              <a:ea typeface="SimSun" panose="02010600030101010101" pitchFamily="2" charset="-122"/>
              <a:cs typeface="Mangal" panose="02040503050203030202" pitchFamily="18" charset="0"/>
            </a:rPr>
            <a:t>contacto visual</a:t>
          </a:r>
          <a:r>
            <a:rPr lang="es-ES" sz="1600" b="0" kern="1200" dirty="0">
              <a:effectLst/>
              <a:latin typeface="Arial" panose="020B0604020202020204" pitchFamily="34" charset="0"/>
              <a:ea typeface="SimSun" panose="02010600030101010101" pitchFamily="2" charset="-122"/>
              <a:cs typeface="Mangal" panose="02040503050203030202" pitchFamily="18" charset="0"/>
            </a:rPr>
            <a:t>.</a:t>
          </a:r>
          <a:endParaRPr lang="es-ES" sz="1600" b="0" kern="1200" dirty="0">
            <a:effectLst/>
          </a:endParaRPr>
        </a:p>
      </dsp:txBody>
      <dsp:txXfrm>
        <a:off x="1067097" y="3398768"/>
        <a:ext cx="6044505" cy="11329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7C9D0-7698-4054-AD63-269B37DD7CB5}">
      <dsp:nvSpPr>
        <dsp:cNvPr id="0" name=""/>
        <dsp:cNvSpPr/>
      </dsp:nvSpPr>
      <dsp:spPr>
        <a:xfrm>
          <a:off x="136918" y="0"/>
          <a:ext cx="6511276" cy="992209"/>
        </a:xfrm>
        <a:prstGeom prst="rightArrow">
          <a:avLst/>
        </a:prstGeom>
        <a:solidFill>
          <a:srgbClr val="FF6600"/>
        </a:solidFill>
        <a:ln w="9525" cap="flat" cmpd="sng" algn="ctr">
          <a:no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87C96AC-2D2B-424B-935D-3A1D0F7AF6DF}">
      <dsp:nvSpPr>
        <dsp:cNvPr id="0" name=""/>
        <dsp:cNvSpPr/>
      </dsp:nvSpPr>
      <dsp:spPr>
        <a:xfrm>
          <a:off x="445273" y="297662"/>
          <a:ext cx="5894566" cy="396883"/>
        </a:xfrm>
        <a:prstGeom prst="roundRect">
          <a:avLst/>
        </a:prstGeom>
        <a:solidFill>
          <a:schemeClr val="accent5">
            <a:hueOff val="0"/>
            <a:satOff val="0"/>
            <a:lumOff val="0"/>
            <a:alphaOff val="0"/>
          </a:schemeClr>
        </a:solidFill>
        <a:ln>
          <a:noFill/>
        </a:ln>
        <a:effectLst>
          <a:outerShdw blurRad="381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b="1" kern="1200" dirty="0"/>
            <a:t>SEGUNDA MEDIDA DE INTERVENCIÓN EN EL CENTRO </a:t>
          </a:r>
          <a:endParaRPr lang="es-ES" sz="1700" kern="1200" dirty="0"/>
        </a:p>
      </dsp:txBody>
      <dsp:txXfrm>
        <a:off x="464647" y="317036"/>
        <a:ext cx="5855818" cy="3581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6DBB3-D8E5-40F0-874D-214776F4B2ED}">
      <dsp:nvSpPr>
        <dsp:cNvPr id="0" name=""/>
        <dsp:cNvSpPr/>
      </dsp:nvSpPr>
      <dsp:spPr>
        <a:xfrm>
          <a:off x="1362571" y="374445"/>
          <a:ext cx="3413760" cy="3413760"/>
        </a:xfrm>
        <a:prstGeom prst="pie">
          <a:avLst>
            <a:gd name="adj1" fmla="val 16200000"/>
            <a:gd name="adj2" fmla="val 1800000"/>
          </a:avLst>
        </a:prstGeom>
        <a:solidFill>
          <a:srgbClr val="66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ES" sz="1700" b="1" i="1" kern="1200" dirty="0">
              <a:effectLst>
                <a:outerShdw blurRad="38100" dist="38100" dir="2700000" algn="tl">
                  <a:srgbClr val="000000">
                    <a:alpha val="43137"/>
                  </a:srgbClr>
                </a:outerShdw>
              </a:effectLst>
              <a:latin typeface="+mj-lt"/>
            </a:rPr>
            <a:t>Dificultades </a:t>
          </a:r>
          <a:r>
            <a:rPr lang="es-ES" sz="1700" b="1" i="1" kern="1200" dirty="0" err="1">
              <a:effectLst>
                <a:outerShdw blurRad="38100" dist="38100" dir="2700000" algn="tl">
                  <a:srgbClr val="000000">
                    <a:alpha val="43137"/>
                  </a:srgbClr>
                </a:outerShdw>
              </a:effectLst>
              <a:latin typeface="+mj-lt"/>
            </a:rPr>
            <a:t>sociais</a:t>
          </a:r>
          <a:endParaRPr lang="es-ES" sz="1700" b="1" i="1" kern="1200" dirty="0">
            <a:effectLst>
              <a:outerShdw blurRad="38100" dist="38100" dir="2700000" algn="tl">
                <a:srgbClr val="000000">
                  <a:alpha val="43137"/>
                </a:srgbClr>
              </a:outerShdw>
            </a:effectLst>
            <a:latin typeface="+mj-lt"/>
          </a:endParaRPr>
        </a:p>
      </dsp:txBody>
      <dsp:txXfrm>
        <a:off x="3218600" y="1004365"/>
        <a:ext cx="1158240" cy="1137920"/>
      </dsp:txXfrm>
    </dsp:sp>
    <dsp:sp modelId="{64F4CBDE-ED08-4053-A70F-C441CC97E1EB}">
      <dsp:nvSpPr>
        <dsp:cNvPr id="0" name=""/>
        <dsp:cNvSpPr/>
      </dsp:nvSpPr>
      <dsp:spPr>
        <a:xfrm>
          <a:off x="1326564" y="433851"/>
          <a:ext cx="3413760" cy="3413760"/>
        </a:xfrm>
        <a:prstGeom prst="pie">
          <a:avLst>
            <a:gd name="adj1" fmla="val 1800000"/>
            <a:gd name="adj2" fmla="val 900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ES" sz="1700" b="1" i="1" kern="1200" dirty="0" err="1">
              <a:effectLst>
                <a:outerShdw blurRad="38100" dist="38100" dir="2700000" algn="tl">
                  <a:srgbClr val="000000">
                    <a:alpha val="43137"/>
                  </a:srgbClr>
                </a:outerShdw>
              </a:effectLst>
              <a:latin typeface="+mj-lt"/>
            </a:rPr>
            <a:t>Comportamento</a:t>
          </a:r>
          <a:r>
            <a:rPr lang="es-ES" sz="1700" b="1" i="1" kern="1200" dirty="0">
              <a:effectLst>
                <a:outerShdw blurRad="38100" dist="38100" dir="2700000" algn="tl">
                  <a:srgbClr val="000000">
                    <a:alpha val="43137"/>
                  </a:srgbClr>
                </a:outerShdw>
              </a:effectLst>
              <a:latin typeface="+mj-lt"/>
            </a:rPr>
            <a:t> disruptivo</a:t>
          </a:r>
        </a:p>
      </dsp:txBody>
      <dsp:txXfrm>
        <a:off x="2261284" y="2587771"/>
        <a:ext cx="1544320" cy="1056640"/>
      </dsp:txXfrm>
    </dsp:sp>
    <dsp:sp modelId="{853AE71B-C9E2-4B9D-9A1B-0A378ECC467E}">
      <dsp:nvSpPr>
        <dsp:cNvPr id="0" name=""/>
        <dsp:cNvSpPr/>
      </dsp:nvSpPr>
      <dsp:spPr>
        <a:xfrm>
          <a:off x="1288774" y="375919"/>
          <a:ext cx="3413760" cy="3413760"/>
        </a:xfrm>
        <a:prstGeom prst="pie">
          <a:avLst>
            <a:gd name="adj1" fmla="val 9000000"/>
            <a:gd name="adj2" fmla="val 16200000"/>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ES" sz="1700" b="1" i="1" kern="1200" dirty="0" err="1">
              <a:effectLst>
                <a:outerShdw blurRad="38100" dist="38100" dir="2700000" algn="tl">
                  <a:srgbClr val="000000">
                    <a:alpha val="43137"/>
                  </a:srgbClr>
                </a:outerShdw>
              </a:effectLst>
              <a:latin typeface="+mj-lt"/>
            </a:rPr>
            <a:t>Baixo</a:t>
          </a:r>
          <a:r>
            <a:rPr lang="es-ES" sz="1700" b="1" i="1" kern="1200" dirty="0">
              <a:effectLst>
                <a:outerShdw blurRad="38100" dist="38100" dir="2700000" algn="tl">
                  <a:srgbClr val="000000">
                    <a:alpha val="43137"/>
                  </a:srgbClr>
                </a:outerShdw>
              </a:effectLst>
              <a:latin typeface="+mj-lt"/>
            </a:rPr>
            <a:t> </a:t>
          </a:r>
        </a:p>
        <a:p>
          <a:pPr marL="0" lvl="0" indent="0" algn="ctr" defTabSz="755650">
            <a:lnSpc>
              <a:spcPct val="90000"/>
            </a:lnSpc>
            <a:spcBef>
              <a:spcPct val="0"/>
            </a:spcBef>
            <a:spcAft>
              <a:spcPct val="35000"/>
            </a:spcAft>
            <a:buNone/>
          </a:pPr>
          <a:r>
            <a:rPr lang="es-ES" sz="1700" b="1" i="1" kern="1200" dirty="0" err="1">
              <a:effectLst>
                <a:outerShdw blurRad="38100" dist="38100" dir="2700000" algn="tl">
                  <a:srgbClr val="000000">
                    <a:alpha val="43137"/>
                  </a:srgbClr>
                </a:outerShdw>
              </a:effectLst>
              <a:latin typeface="+mj-lt"/>
            </a:rPr>
            <a:t>rendemento</a:t>
          </a:r>
          <a:endParaRPr lang="es-ES" sz="1700" b="1" i="1" kern="1200" dirty="0">
            <a:effectLst>
              <a:outerShdw blurRad="38100" dist="38100" dir="2700000" algn="tl">
                <a:srgbClr val="000000">
                  <a:alpha val="43137"/>
                </a:srgbClr>
              </a:outerShdw>
            </a:effectLst>
            <a:latin typeface="+mj-lt"/>
          </a:endParaRPr>
        </a:p>
      </dsp:txBody>
      <dsp:txXfrm>
        <a:off x="1654534" y="1046480"/>
        <a:ext cx="1158240" cy="11379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7C9D0-7698-4054-AD63-269B37DD7CB5}">
      <dsp:nvSpPr>
        <dsp:cNvPr id="0" name=""/>
        <dsp:cNvSpPr/>
      </dsp:nvSpPr>
      <dsp:spPr>
        <a:xfrm>
          <a:off x="136918" y="0"/>
          <a:ext cx="6511276" cy="992209"/>
        </a:xfrm>
        <a:prstGeom prst="rightArrow">
          <a:avLst/>
        </a:prstGeom>
        <a:solidFill>
          <a:srgbClr val="FF6600"/>
        </a:solidFill>
        <a:ln w="9525" cap="flat" cmpd="sng" algn="ctr">
          <a:no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87C96AC-2D2B-424B-935D-3A1D0F7AF6DF}">
      <dsp:nvSpPr>
        <dsp:cNvPr id="0" name=""/>
        <dsp:cNvSpPr/>
      </dsp:nvSpPr>
      <dsp:spPr>
        <a:xfrm>
          <a:off x="445273" y="297662"/>
          <a:ext cx="5894566" cy="396883"/>
        </a:xfrm>
        <a:prstGeom prst="roundRect">
          <a:avLst/>
        </a:prstGeom>
        <a:solidFill>
          <a:schemeClr val="accent5">
            <a:hueOff val="0"/>
            <a:satOff val="0"/>
            <a:lumOff val="0"/>
            <a:alphaOff val="0"/>
          </a:schemeClr>
        </a:solidFill>
        <a:ln>
          <a:noFill/>
        </a:ln>
        <a:effectLst>
          <a:outerShdw blurRad="381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b="1" kern="1200" dirty="0"/>
            <a:t>TERCERA MEDIDA DE INTERVENCIÓN EN EL CENTRO </a:t>
          </a:r>
          <a:endParaRPr lang="es-ES" sz="1700" kern="1200" dirty="0"/>
        </a:p>
      </dsp:txBody>
      <dsp:txXfrm>
        <a:off x="464647" y="317036"/>
        <a:ext cx="5855818" cy="3581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2B88F-494D-45E8-9C88-39732B68DDBD}">
      <dsp:nvSpPr>
        <dsp:cNvPr id="0" name=""/>
        <dsp:cNvSpPr/>
      </dsp:nvSpPr>
      <dsp:spPr>
        <a:xfrm>
          <a:off x="877958" y="3595"/>
          <a:ext cx="6833653" cy="47727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Es importante dedicarles un tiempo a explicar cómo funcionan las listas de tareas o las anotaciones en la agenda.</a:t>
          </a:r>
          <a:endParaRPr lang="es-ES" sz="1600" b="0" kern="1200" dirty="0">
            <a:effectLst>
              <a:outerShdw blurRad="38100" dist="38100" dir="2700000" algn="tl">
                <a:srgbClr val="000000">
                  <a:alpha val="43137"/>
                </a:srgbClr>
              </a:outerShdw>
            </a:effectLst>
          </a:endParaRPr>
        </a:p>
      </dsp:txBody>
      <dsp:txXfrm>
        <a:off x="891937" y="17574"/>
        <a:ext cx="6805695" cy="449313"/>
      </dsp:txXfrm>
    </dsp:sp>
    <dsp:sp modelId="{84EBD029-6A6F-4611-A484-BBA7F6419E63}">
      <dsp:nvSpPr>
        <dsp:cNvPr id="0" name=""/>
        <dsp:cNvSpPr/>
      </dsp:nvSpPr>
      <dsp:spPr>
        <a:xfrm rot="5400000">
          <a:off x="4205297" y="492798"/>
          <a:ext cx="178976" cy="21477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 sz="900" b="0" kern="1200">
            <a:effectLst>
              <a:outerShdw blurRad="38100" dist="38100" dir="2700000" algn="tl">
                <a:srgbClr val="000000">
                  <a:alpha val="43137"/>
                </a:srgbClr>
              </a:outerShdw>
            </a:effectLst>
          </a:endParaRPr>
        </a:p>
      </dsp:txBody>
      <dsp:txXfrm rot="-5400000">
        <a:off x="4230354" y="510696"/>
        <a:ext cx="128864" cy="125283"/>
      </dsp:txXfrm>
    </dsp:sp>
    <dsp:sp modelId="{A2798A92-051B-4AC1-8A87-75F781136662}">
      <dsp:nvSpPr>
        <dsp:cNvPr id="0" name=""/>
        <dsp:cNvSpPr/>
      </dsp:nvSpPr>
      <dsp:spPr>
        <a:xfrm>
          <a:off x="877958" y="719502"/>
          <a:ext cx="6833653" cy="477271"/>
        </a:xfrm>
        <a:prstGeom prst="roundRect">
          <a:avLst>
            <a:gd name="adj" fmla="val 10000"/>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Hay que explicarles cómo anotar en la agenda las tareas pendientes.</a:t>
          </a:r>
        </a:p>
      </dsp:txBody>
      <dsp:txXfrm>
        <a:off x="891937" y="733481"/>
        <a:ext cx="6805695" cy="449313"/>
      </dsp:txXfrm>
    </dsp:sp>
    <dsp:sp modelId="{804E1D68-6A88-41BC-B9F3-4C61D1F56853}">
      <dsp:nvSpPr>
        <dsp:cNvPr id="0" name=""/>
        <dsp:cNvSpPr/>
      </dsp:nvSpPr>
      <dsp:spPr>
        <a:xfrm rot="5400000">
          <a:off x="4205297" y="1208706"/>
          <a:ext cx="178976" cy="214772"/>
        </a:xfrm>
        <a:prstGeom prst="rightArrow">
          <a:avLst>
            <a:gd name="adj1" fmla="val 60000"/>
            <a:gd name="adj2" fmla="val 50000"/>
          </a:avLst>
        </a:prstGeom>
        <a:solidFill>
          <a:schemeClr val="accent3">
            <a:hueOff val="2812566"/>
            <a:satOff val="-4220"/>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 sz="900" b="0" kern="1200">
            <a:effectLst>
              <a:outerShdw blurRad="38100" dist="38100" dir="2700000" algn="tl">
                <a:srgbClr val="000000">
                  <a:alpha val="43137"/>
                </a:srgbClr>
              </a:outerShdw>
            </a:effectLst>
          </a:endParaRPr>
        </a:p>
      </dsp:txBody>
      <dsp:txXfrm rot="-5400000">
        <a:off x="4230354" y="1226604"/>
        <a:ext cx="128864" cy="125283"/>
      </dsp:txXfrm>
    </dsp:sp>
    <dsp:sp modelId="{20049D6A-C217-4954-9206-A96AD00ACE2F}">
      <dsp:nvSpPr>
        <dsp:cNvPr id="0" name=""/>
        <dsp:cNvSpPr/>
      </dsp:nvSpPr>
      <dsp:spPr>
        <a:xfrm>
          <a:off x="877958" y="1435410"/>
          <a:ext cx="6833653" cy="477271"/>
        </a:xfrm>
        <a:prstGeom prst="roundRect">
          <a:avLst>
            <a:gd name="adj" fmla="val 10000"/>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Apuntar y guardar el material que necesitarán llevar a casa para hacer las tareas.</a:t>
          </a:r>
          <a:endParaRPr lang="es-ES" sz="1600" b="0" kern="1200" dirty="0">
            <a:effectLst>
              <a:outerShdw blurRad="38100" dist="38100" dir="2700000" algn="tl">
                <a:srgbClr val="000000">
                  <a:alpha val="43137"/>
                </a:srgbClr>
              </a:outerShdw>
            </a:effectLst>
          </a:endParaRPr>
        </a:p>
      </dsp:txBody>
      <dsp:txXfrm>
        <a:off x="891937" y="1449389"/>
        <a:ext cx="6805695" cy="449313"/>
      </dsp:txXfrm>
    </dsp:sp>
    <dsp:sp modelId="{5509E9F2-0003-4803-AFDE-5B491896628F}">
      <dsp:nvSpPr>
        <dsp:cNvPr id="0" name=""/>
        <dsp:cNvSpPr/>
      </dsp:nvSpPr>
      <dsp:spPr>
        <a:xfrm rot="5400000">
          <a:off x="4205297" y="1924613"/>
          <a:ext cx="178976" cy="214772"/>
        </a:xfrm>
        <a:prstGeom prst="rightArrow">
          <a:avLst>
            <a:gd name="adj1" fmla="val 60000"/>
            <a:gd name="adj2" fmla="val 50000"/>
          </a:avLst>
        </a:prstGeom>
        <a:solidFill>
          <a:schemeClr val="accent3">
            <a:hueOff val="5625132"/>
            <a:satOff val="-8440"/>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 sz="900" b="0" kern="1200">
            <a:effectLst>
              <a:outerShdw blurRad="38100" dist="38100" dir="2700000" algn="tl">
                <a:srgbClr val="000000">
                  <a:alpha val="43137"/>
                </a:srgbClr>
              </a:outerShdw>
            </a:effectLst>
          </a:endParaRPr>
        </a:p>
      </dsp:txBody>
      <dsp:txXfrm rot="-5400000">
        <a:off x="4230354" y="1942511"/>
        <a:ext cx="128864" cy="125283"/>
      </dsp:txXfrm>
    </dsp:sp>
    <dsp:sp modelId="{8BB1E5C2-4D59-4786-8AD7-E016C317C470}">
      <dsp:nvSpPr>
        <dsp:cNvPr id="0" name=""/>
        <dsp:cNvSpPr/>
      </dsp:nvSpPr>
      <dsp:spPr>
        <a:xfrm>
          <a:off x="877958" y="2151317"/>
          <a:ext cx="6833653" cy="477271"/>
        </a:xfrm>
        <a:prstGeom prst="roundRect">
          <a:avLst>
            <a:gd name="adj" fmla="val 10000"/>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Importante dejar un tiempo al final de la clase para que realicen las anotaciones. </a:t>
          </a:r>
          <a:endParaRPr lang="es-ES" sz="1600" b="0" kern="1200" dirty="0">
            <a:effectLst>
              <a:outerShdw blurRad="38100" dist="38100" dir="2700000" algn="tl">
                <a:srgbClr val="000000">
                  <a:alpha val="43137"/>
                </a:srgbClr>
              </a:outerShdw>
            </a:effectLst>
          </a:endParaRPr>
        </a:p>
      </dsp:txBody>
      <dsp:txXfrm>
        <a:off x="891937" y="2165296"/>
        <a:ext cx="6805695" cy="449313"/>
      </dsp:txXfrm>
    </dsp:sp>
    <dsp:sp modelId="{DD23E826-F880-4638-AFB3-93B6ED10CB0D}">
      <dsp:nvSpPr>
        <dsp:cNvPr id="0" name=""/>
        <dsp:cNvSpPr/>
      </dsp:nvSpPr>
      <dsp:spPr>
        <a:xfrm rot="5400000">
          <a:off x="4205297" y="2640521"/>
          <a:ext cx="178976" cy="214772"/>
        </a:xfrm>
        <a:prstGeom prst="rightArrow">
          <a:avLst>
            <a:gd name="adj1" fmla="val 60000"/>
            <a:gd name="adj2" fmla="val 50000"/>
          </a:avLst>
        </a:prstGeom>
        <a:solidFill>
          <a:schemeClr val="accent3">
            <a:hueOff val="8437698"/>
            <a:satOff val="-12660"/>
            <a:lumOff val="-20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 sz="900" b="0" kern="1200">
            <a:effectLst>
              <a:outerShdw blurRad="38100" dist="38100" dir="2700000" algn="tl">
                <a:srgbClr val="000000">
                  <a:alpha val="43137"/>
                </a:srgbClr>
              </a:outerShdw>
            </a:effectLst>
          </a:endParaRPr>
        </a:p>
      </dsp:txBody>
      <dsp:txXfrm rot="-5400000">
        <a:off x="4230354" y="2658419"/>
        <a:ext cx="128864" cy="125283"/>
      </dsp:txXfrm>
    </dsp:sp>
    <dsp:sp modelId="{65257D98-75C0-415B-842F-F3D2058E9C03}">
      <dsp:nvSpPr>
        <dsp:cNvPr id="0" name=""/>
        <dsp:cNvSpPr/>
      </dsp:nvSpPr>
      <dsp:spPr>
        <a:xfrm>
          <a:off x="877958" y="2867225"/>
          <a:ext cx="6833653" cy="477271"/>
        </a:xfrm>
        <a:prstGeom prst="roundRect">
          <a:avLst>
            <a:gd name="adj" fmla="val 10000"/>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No se trata de que el profe anote los deberes, si no que indique que lo haga, deje tiempo y supervise que lo hace.</a:t>
          </a:r>
          <a:endParaRPr lang="es-ES" sz="1600" b="0" kern="1200" dirty="0">
            <a:effectLst>
              <a:outerShdw blurRad="38100" dist="38100" dir="2700000" algn="tl">
                <a:srgbClr val="000000">
                  <a:alpha val="43137"/>
                </a:srgbClr>
              </a:outerShdw>
            </a:effectLst>
          </a:endParaRPr>
        </a:p>
      </dsp:txBody>
      <dsp:txXfrm>
        <a:off x="891937" y="2881204"/>
        <a:ext cx="6805695" cy="449313"/>
      </dsp:txXfrm>
    </dsp:sp>
    <dsp:sp modelId="{4234377D-099C-4BBF-8E9D-23A77352C338}">
      <dsp:nvSpPr>
        <dsp:cNvPr id="0" name=""/>
        <dsp:cNvSpPr/>
      </dsp:nvSpPr>
      <dsp:spPr>
        <a:xfrm rot="5400000">
          <a:off x="4205297" y="3356429"/>
          <a:ext cx="178976" cy="214772"/>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 sz="900" b="0" kern="1200">
            <a:effectLst>
              <a:outerShdw blurRad="38100" dist="38100" dir="2700000" algn="tl">
                <a:srgbClr val="000000">
                  <a:alpha val="43137"/>
                </a:srgbClr>
              </a:outerShdw>
            </a:effectLst>
          </a:endParaRPr>
        </a:p>
      </dsp:txBody>
      <dsp:txXfrm rot="-5400000">
        <a:off x="4230354" y="3374327"/>
        <a:ext cx="128864" cy="125283"/>
      </dsp:txXfrm>
    </dsp:sp>
    <dsp:sp modelId="{DD2F5AD2-9C87-49A6-97EA-35D4A85E7EBB}">
      <dsp:nvSpPr>
        <dsp:cNvPr id="0" name=""/>
        <dsp:cNvSpPr/>
      </dsp:nvSpPr>
      <dsp:spPr>
        <a:xfrm>
          <a:off x="877958" y="3583133"/>
          <a:ext cx="6833653" cy="477271"/>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En algunos casos puede encargarse un compañero de recordar al alumno con TDAH que anote lo necesario.</a:t>
          </a:r>
          <a:endParaRPr lang="es-ES" sz="1600" b="0" kern="1200" dirty="0">
            <a:effectLst>
              <a:outerShdw blurRad="38100" dist="38100" dir="2700000" algn="tl">
                <a:srgbClr val="000000">
                  <a:alpha val="43137"/>
                </a:srgbClr>
              </a:outerShdw>
            </a:effectLst>
          </a:endParaRPr>
        </a:p>
      </dsp:txBody>
      <dsp:txXfrm>
        <a:off x="891937" y="3597112"/>
        <a:ext cx="6805695" cy="4493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5E49FC-5E67-44E4-9106-F3BC32078D36}">
      <dsp:nvSpPr>
        <dsp:cNvPr id="0" name=""/>
        <dsp:cNvSpPr/>
      </dsp:nvSpPr>
      <dsp:spPr>
        <a:xfrm>
          <a:off x="0" y="5494"/>
          <a:ext cx="7056120" cy="7722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0" i="0" kern="1200" baseline="0"/>
            <a:t>Recuérdale que puede preguntar al profesor las dudas que tenga acerca de las preguntas del examen</a:t>
          </a:r>
          <a:endParaRPr lang="es-ES" sz="2000" kern="1200"/>
        </a:p>
      </dsp:txBody>
      <dsp:txXfrm>
        <a:off x="37696" y="43190"/>
        <a:ext cx="6980728" cy="6968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3038A4-E857-4692-9E08-08B0B64D6BDB}">
      <dsp:nvSpPr>
        <dsp:cNvPr id="0" name=""/>
        <dsp:cNvSpPr/>
      </dsp:nvSpPr>
      <dsp:spPr>
        <a:xfrm>
          <a:off x="0" y="35353"/>
          <a:ext cx="5577840" cy="10530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0" i="0" kern="1200" baseline="0"/>
            <a:t>Que haga un esfuerzo por redactar de la mejor manera posible cada concepto (no vale poner tal cual el esquema que se ha memorizado)</a:t>
          </a:r>
          <a:endParaRPr lang="es-ES" sz="2000" kern="1200"/>
        </a:p>
      </dsp:txBody>
      <dsp:txXfrm>
        <a:off x="51403" y="86756"/>
        <a:ext cx="5475034" cy="9501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7C9D0-7698-4054-AD63-269B37DD7CB5}">
      <dsp:nvSpPr>
        <dsp:cNvPr id="0" name=""/>
        <dsp:cNvSpPr/>
      </dsp:nvSpPr>
      <dsp:spPr>
        <a:xfrm>
          <a:off x="136918" y="0"/>
          <a:ext cx="6511276" cy="992209"/>
        </a:xfrm>
        <a:prstGeom prst="rightArrow">
          <a:avLst/>
        </a:prstGeom>
        <a:solidFill>
          <a:srgbClr val="FF6600"/>
        </a:solidFill>
        <a:ln w="9525" cap="flat" cmpd="sng" algn="ctr">
          <a:no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87C96AC-2D2B-424B-935D-3A1D0F7AF6DF}">
      <dsp:nvSpPr>
        <dsp:cNvPr id="0" name=""/>
        <dsp:cNvSpPr/>
      </dsp:nvSpPr>
      <dsp:spPr>
        <a:xfrm>
          <a:off x="519485" y="297662"/>
          <a:ext cx="5746142" cy="396883"/>
        </a:xfrm>
        <a:prstGeom prst="roundRect">
          <a:avLst/>
        </a:prstGeom>
        <a:solidFill>
          <a:schemeClr val="accent5">
            <a:hueOff val="0"/>
            <a:satOff val="0"/>
            <a:lumOff val="0"/>
            <a:alphaOff val="0"/>
          </a:schemeClr>
        </a:solidFill>
        <a:ln>
          <a:noFill/>
        </a:ln>
        <a:effectLst>
          <a:outerShdw blurRad="381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b="1" kern="1200" dirty="0"/>
            <a:t>CUARTA MEDIDA DE INTERVENCIÓN EN EL CENTRO </a:t>
          </a:r>
          <a:endParaRPr lang="es-ES" sz="1700" kern="1200" dirty="0"/>
        </a:p>
      </dsp:txBody>
      <dsp:txXfrm>
        <a:off x="538859" y="317036"/>
        <a:ext cx="5707394" cy="3581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EA75D-38F4-497D-8BFA-5E2EBC83135E}">
      <dsp:nvSpPr>
        <dsp:cNvPr id="0" name=""/>
        <dsp:cNvSpPr/>
      </dsp:nvSpPr>
      <dsp:spPr>
        <a:xfrm>
          <a:off x="529132" y="396"/>
          <a:ext cx="1104536" cy="1104536"/>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D848D06-18AF-4EBA-8D63-5FE3DA7D540B}">
      <dsp:nvSpPr>
        <dsp:cNvPr id="0" name=""/>
        <dsp:cNvSpPr/>
      </dsp:nvSpPr>
      <dsp:spPr>
        <a:xfrm>
          <a:off x="1081400" y="396"/>
          <a:ext cx="5893104" cy="1104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1" i="1" kern="1200" dirty="0">
              <a:effectLst/>
              <a:latin typeface="Arial" panose="020B0604020202020204" pitchFamily="34" charset="0"/>
              <a:ea typeface="SimSun" panose="02010600030101010101" pitchFamily="2" charset="-122"/>
              <a:cs typeface="Mangal" panose="02040503050203030202" pitchFamily="18" charset="0"/>
            </a:rPr>
            <a:t>Instrucciones claras y concisas</a:t>
          </a:r>
          <a:r>
            <a:rPr lang="es-ES" sz="1600" b="0" kern="1200" dirty="0">
              <a:effectLst/>
              <a:latin typeface="Arial" panose="020B0604020202020204" pitchFamily="34" charset="0"/>
              <a:ea typeface="SimSun" panose="02010600030101010101" pitchFamily="2" charset="-122"/>
              <a:cs typeface="Mangal" panose="02040503050203030202" pitchFamily="18" charset="0"/>
            </a:rPr>
            <a:t>, que no presten a confusión: di lo que quieres que hagan, no lo que quieres que eviten.</a:t>
          </a:r>
          <a:endParaRPr lang="es-ES" sz="1600" b="0" kern="1200" dirty="0">
            <a:effectLst/>
          </a:endParaRPr>
        </a:p>
      </dsp:txBody>
      <dsp:txXfrm>
        <a:off x="1081400" y="396"/>
        <a:ext cx="5893104" cy="1104536"/>
      </dsp:txXfrm>
    </dsp:sp>
    <dsp:sp modelId="{0246E4A6-8B26-4736-96CD-65B9E22BC4F4}">
      <dsp:nvSpPr>
        <dsp:cNvPr id="0" name=""/>
        <dsp:cNvSpPr/>
      </dsp:nvSpPr>
      <dsp:spPr>
        <a:xfrm>
          <a:off x="529132" y="1104932"/>
          <a:ext cx="1104536" cy="1104536"/>
        </a:xfrm>
        <a:prstGeom prst="ellipse">
          <a:avLst/>
        </a:prstGeom>
        <a:solidFill>
          <a:schemeClr val="accent2">
            <a:alpha val="50000"/>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55A3BFD-2612-4A40-B44E-CF9CBC97A710}">
      <dsp:nvSpPr>
        <dsp:cNvPr id="0" name=""/>
        <dsp:cNvSpPr/>
      </dsp:nvSpPr>
      <dsp:spPr>
        <a:xfrm>
          <a:off x="1081400" y="1104932"/>
          <a:ext cx="5893104" cy="1104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1" i="1" kern="1200" dirty="0">
              <a:effectLst/>
              <a:latin typeface="Arial" panose="020B0604020202020204" pitchFamily="34" charset="0"/>
              <a:ea typeface="SimSun" panose="02010600030101010101" pitchFamily="2" charset="-122"/>
              <a:cs typeface="Mangal" panose="02040503050203030202" pitchFamily="18" charset="0"/>
            </a:rPr>
            <a:t>Acompaña las instrucciones de una anotación en la pizarra </a:t>
          </a:r>
          <a:r>
            <a:rPr lang="es-ES" sz="1600" b="0" kern="1200" dirty="0">
              <a:effectLst/>
              <a:latin typeface="Arial" panose="020B0604020202020204" pitchFamily="34" charset="0"/>
              <a:ea typeface="SimSun" panose="02010600030101010101" pitchFamily="2" charset="-122"/>
              <a:cs typeface="Mangal" panose="02040503050203030202" pitchFamily="18" charset="0"/>
            </a:rPr>
            <a:t>para que puedan recordar lo que hay que hacer.</a:t>
          </a:r>
          <a:endParaRPr lang="es-ES" sz="1600" b="0" kern="1200" dirty="0">
            <a:effectLst/>
          </a:endParaRPr>
        </a:p>
      </dsp:txBody>
      <dsp:txXfrm>
        <a:off x="1081400" y="1104932"/>
        <a:ext cx="5893104" cy="1104536"/>
      </dsp:txXfrm>
    </dsp:sp>
    <dsp:sp modelId="{3B51613F-F9AB-4DEE-9AB0-FD01F3B22558}">
      <dsp:nvSpPr>
        <dsp:cNvPr id="0" name=""/>
        <dsp:cNvSpPr/>
      </dsp:nvSpPr>
      <dsp:spPr>
        <a:xfrm>
          <a:off x="529132" y="2209468"/>
          <a:ext cx="1104536" cy="1104536"/>
        </a:xfrm>
        <a:prstGeom prst="ellipse">
          <a:avLst/>
        </a:prstGeom>
        <a:solidFill>
          <a:schemeClr val="accent2">
            <a:alpha val="50000"/>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1BFC115-B37C-4711-86E5-67D914A32E69}">
      <dsp:nvSpPr>
        <dsp:cNvPr id="0" name=""/>
        <dsp:cNvSpPr/>
      </dsp:nvSpPr>
      <dsp:spPr>
        <a:xfrm>
          <a:off x="1081400" y="2209468"/>
          <a:ext cx="5893104" cy="1104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0" kern="1200" dirty="0">
              <a:effectLst/>
              <a:latin typeface="Arial" panose="020B0604020202020204" pitchFamily="34" charset="0"/>
              <a:ea typeface="SimSun" panose="02010600030101010101" pitchFamily="2" charset="-122"/>
              <a:cs typeface="Mangal" panose="02040503050203030202" pitchFamily="18" charset="0"/>
            </a:rPr>
            <a:t>Cuando las instrucciones se refieren a alguna tarea</a:t>
          </a:r>
          <a:r>
            <a:rPr lang="es-ES" sz="1600" b="1" i="1" kern="1200" dirty="0">
              <a:effectLst/>
              <a:latin typeface="Arial" panose="020B0604020202020204" pitchFamily="34" charset="0"/>
              <a:ea typeface="SimSun" panose="02010600030101010101" pitchFamily="2" charset="-122"/>
              <a:cs typeface="Mangal" panose="02040503050203030202" pitchFamily="18" charset="0"/>
            </a:rPr>
            <a:t>: indica los pasos que hay que seguir</a:t>
          </a:r>
          <a:r>
            <a:rPr lang="es-ES" sz="1600" b="0" kern="1200" dirty="0">
              <a:effectLst/>
              <a:latin typeface="Arial" panose="020B0604020202020204" pitchFamily="34" charset="0"/>
              <a:ea typeface="SimSun" panose="02010600030101010101" pitchFamily="2" charset="-122"/>
              <a:cs typeface="Mangal" panose="02040503050203030202" pitchFamily="18" charset="0"/>
            </a:rPr>
            <a:t> y anótalos en la pizarra de forma esquemática.</a:t>
          </a:r>
          <a:endParaRPr lang="es-ES" sz="1600" b="0" kern="1200" dirty="0">
            <a:effectLst/>
          </a:endParaRPr>
        </a:p>
      </dsp:txBody>
      <dsp:txXfrm>
        <a:off x="1081400" y="2209468"/>
        <a:ext cx="5893104" cy="1104536"/>
      </dsp:txXfrm>
    </dsp:sp>
    <dsp:sp modelId="{CF74DF2C-D7FE-45A3-8D4E-E0A4D88AD111}">
      <dsp:nvSpPr>
        <dsp:cNvPr id="0" name=""/>
        <dsp:cNvSpPr/>
      </dsp:nvSpPr>
      <dsp:spPr>
        <a:xfrm>
          <a:off x="529132" y="3314004"/>
          <a:ext cx="1104536" cy="1104536"/>
        </a:xfrm>
        <a:prstGeom prst="ellipse">
          <a:avLst/>
        </a:prstGeom>
        <a:solidFill>
          <a:schemeClr val="accent2">
            <a:alpha val="50000"/>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6769989-DE8A-4AB3-B179-0FDB018F3F31}">
      <dsp:nvSpPr>
        <dsp:cNvPr id="0" name=""/>
        <dsp:cNvSpPr/>
      </dsp:nvSpPr>
      <dsp:spPr>
        <a:xfrm>
          <a:off x="1081400" y="3314004"/>
          <a:ext cx="5893104" cy="1104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s-ES" sz="1600" b="1" i="1" kern="1200" dirty="0">
              <a:effectLst/>
              <a:latin typeface="Arial" panose="020B0604020202020204" pitchFamily="34" charset="0"/>
              <a:ea typeface="SimSun" panose="02010600030101010101" pitchFamily="2" charset="-122"/>
              <a:cs typeface="Mangal" panose="02040503050203030202" pitchFamily="18" charset="0"/>
            </a:rPr>
            <a:t>Dar instrucciones sin criticar</a:t>
          </a:r>
          <a:r>
            <a:rPr lang="es-ES" sz="1600" b="0" kern="1200" dirty="0">
              <a:effectLst/>
              <a:latin typeface="Arial" panose="020B0604020202020204" pitchFamily="34" charset="0"/>
              <a:ea typeface="SimSun" panose="02010600030101010101" pitchFamily="2" charset="-122"/>
              <a:cs typeface="Mangal" panose="02040503050203030202" pitchFamily="18" charset="0"/>
            </a:rPr>
            <a:t>. </a:t>
          </a:r>
          <a:r>
            <a:rPr lang="es-ES" sz="1600" b="0" kern="1200" dirty="0" err="1">
              <a:effectLst/>
              <a:latin typeface="Arial" panose="020B0604020202020204" pitchFamily="34" charset="0"/>
              <a:ea typeface="SimSun" panose="02010600030101010101" pitchFamily="2" charset="-122"/>
              <a:cs typeface="Mangal" panose="02040503050203030202" pitchFamily="18" charset="0"/>
            </a:rPr>
            <a:t>Ej</a:t>
          </a:r>
          <a:r>
            <a:rPr lang="es-ES" sz="1600" b="0" kern="1200" dirty="0">
              <a:effectLst/>
              <a:latin typeface="Arial" panose="020B0604020202020204" pitchFamily="34" charset="0"/>
              <a:ea typeface="SimSun" panose="02010600030101010101" pitchFamily="2" charset="-122"/>
              <a:cs typeface="Mangal" panose="02040503050203030202" pitchFamily="18" charset="0"/>
            </a:rPr>
            <a:t>: “a ver si no bajáis a la biblioteca con tanto alboroto como siempre ”---MEJOR: “bajaremos despacio y en silencio a la biblioteca”</a:t>
          </a:r>
          <a:endParaRPr lang="es-ES" sz="1600" b="0" kern="1200" dirty="0">
            <a:effectLst/>
          </a:endParaRPr>
        </a:p>
      </dsp:txBody>
      <dsp:txXfrm>
        <a:off x="1081400" y="3314004"/>
        <a:ext cx="5893104" cy="110453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94D8C5-4F9D-4211-9F1C-148A837DBE22}" type="datetimeFigureOut">
              <a:rPr lang="es-ES" smtClean="0"/>
              <a:t>16/01/2021</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494368-3B58-416B-AE2E-C2E2E282ED3B}" type="slidenum">
              <a:rPr lang="es-ES" smtClean="0"/>
              <a:t>‹Nº›</a:t>
            </a:fld>
            <a:endParaRPr lang="es-ES"/>
          </a:p>
        </p:txBody>
      </p:sp>
    </p:spTree>
    <p:extLst>
      <p:ext uri="{BB962C8B-B14F-4D97-AF65-F5344CB8AC3E}">
        <p14:creationId xmlns:p14="http://schemas.microsoft.com/office/powerpoint/2010/main" val="4199191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1143000" y="685800"/>
            <a:ext cx="4572000" cy="3429000"/>
          </a:xfrm>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t>Barkley: Que consecuencias ocasiona?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529217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dirty="0"/>
              <a:t>PARA MÓDULO DE MARTA </a:t>
            </a:r>
          </a:p>
          <a:p>
            <a:endParaRPr lang="es-ES" dirty="0"/>
          </a:p>
        </p:txBody>
      </p:sp>
      <p:sp>
        <p:nvSpPr>
          <p:cNvPr id="4" name="Marcador de número de diapositiva 3"/>
          <p:cNvSpPr>
            <a:spLocks noGrp="1"/>
          </p:cNvSpPr>
          <p:nvPr>
            <p:ph type="sldNum" idx="10"/>
          </p:nvPr>
        </p:nvSpPr>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6D6B2F61-F12B-42F1-83C0-C5E2B6191C26}"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47</a:t>
            </a:fld>
            <a:endParaRPr kumimoji="0" lang="es-ES" altLang="es-ES" sz="1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endParaRPr>
          </a:p>
        </p:txBody>
      </p:sp>
    </p:spTree>
    <p:extLst>
      <p:ext uri="{BB962C8B-B14F-4D97-AF65-F5344CB8AC3E}">
        <p14:creationId xmlns:p14="http://schemas.microsoft.com/office/powerpoint/2010/main" val="1875780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dirty="0"/>
              <a:t>PARA MÓDULO DE MARTA </a:t>
            </a:r>
          </a:p>
          <a:p>
            <a:endParaRPr lang="es-ES" dirty="0"/>
          </a:p>
        </p:txBody>
      </p:sp>
      <p:sp>
        <p:nvSpPr>
          <p:cNvPr id="4" name="Marcador de número de diapositiva 3"/>
          <p:cNvSpPr>
            <a:spLocks noGrp="1"/>
          </p:cNvSpPr>
          <p:nvPr>
            <p:ph type="sldNum" idx="10"/>
          </p:nvPr>
        </p:nvSpPr>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6D6B2F61-F12B-42F1-83C0-C5E2B6191C26}"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48</a:t>
            </a:fld>
            <a:endParaRPr kumimoji="0" lang="es-ES" altLang="es-ES" sz="1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endParaRPr>
          </a:p>
        </p:txBody>
      </p:sp>
    </p:spTree>
    <p:extLst>
      <p:ext uri="{BB962C8B-B14F-4D97-AF65-F5344CB8AC3E}">
        <p14:creationId xmlns:p14="http://schemas.microsoft.com/office/powerpoint/2010/main" val="494283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dirty="0"/>
              <a:t>PARA MÓDULO DE MARTA </a:t>
            </a:r>
          </a:p>
          <a:p>
            <a:endParaRPr lang="es-ES" dirty="0"/>
          </a:p>
        </p:txBody>
      </p:sp>
      <p:sp>
        <p:nvSpPr>
          <p:cNvPr id="4" name="Marcador de número de diapositiva 3"/>
          <p:cNvSpPr>
            <a:spLocks noGrp="1"/>
          </p:cNvSpPr>
          <p:nvPr>
            <p:ph type="sldNum" idx="10"/>
          </p:nvPr>
        </p:nvSpPr>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6D6B2F61-F12B-42F1-83C0-C5E2B6191C26}"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49</a:t>
            </a:fld>
            <a:endParaRPr kumimoji="0" lang="es-ES" altLang="es-ES" sz="1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endParaRPr>
          </a:p>
        </p:txBody>
      </p:sp>
    </p:spTree>
    <p:extLst>
      <p:ext uri="{BB962C8B-B14F-4D97-AF65-F5344CB8AC3E}">
        <p14:creationId xmlns:p14="http://schemas.microsoft.com/office/powerpoint/2010/main" val="3516827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dirty="0"/>
              <a:t>PARA MÓDULO DE MARTA </a:t>
            </a:r>
          </a:p>
          <a:p>
            <a:endParaRPr lang="es-ES" dirty="0"/>
          </a:p>
        </p:txBody>
      </p:sp>
      <p:sp>
        <p:nvSpPr>
          <p:cNvPr id="4" name="Marcador de número de diapositiva 3"/>
          <p:cNvSpPr>
            <a:spLocks noGrp="1"/>
          </p:cNvSpPr>
          <p:nvPr>
            <p:ph type="sldNum" idx="10"/>
          </p:nvPr>
        </p:nvSpPr>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6D6B2F61-F12B-42F1-83C0-C5E2B6191C26}"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50</a:t>
            </a:fld>
            <a:endParaRPr kumimoji="0" lang="es-ES" altLang="es-ES" sz="1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endParaRPr>
          </a:p>
        </p:txBody>
      </p:sp>
    </p:spTree>
    <p:extLst>
      <p:ext uri="{BB962C8B-B14F-4D97-AF65-F5344CB8AC3E}">
        <p14:creationId xmlns:p14="http://schemas.microsoft.com/office/powerpoint/2010/main" val="2421054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dirty="0"/>
              <a:t>PARA MÓDULO DE MARTA </a:t>
            </a:r>
          </a:p>
          <a:p>
            <a:endParaRPr lang="es-ES" dirty="0"/>
          </a:p>
        </p:txBody>
      </p:sp>
      <p:sp>
        <p:nvSpPr>
          <p:cNvPr id="4" name="Marcador de número de diapositiva 3"/>
          <p:cNvSpPr>
            <a:spLocks noGrp="1"/>
          </p:cNvSpPr>
          <p:nvPr>
            <p:ph type="sldNum" idx="10"/>
          </p:nvPr>
        </p:nvSpPr>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6D6B2F61-F12B-42F1-83C0-C5E2B6191C26}"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51</a:t>
            </a:fld>
            <a:endParaRPr kumimoji="0" lang="es-ES" altLang="es-ES" sz="1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endParaRPr>
          </a:p>
        </p:txBody>
      </p:sp>
    </p:spTree>
    <p:extLst>
      <p:ext uri="{BB962C8B-B14F-4D97-AF65-F5344CB8AC3E}">
        <p14:creationId xmlns:p14="http://schemas.microsoft.com/office/powerpoint/2010/main" val="1751750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1"/>
          <p:cNvSpPr txBox="1">
            <a:spLocks noGrp="1" noRot="1" noChangeAspect="1" noChangeArrowheads="1" noTextEdit="1"/>
          </p:cNvSpPr>
          <p:nvPr>
            <p:ph type="sldImg"/>
          </p:nvPr>
        </p:nvSpPr>
        <p:spPr>
          <a:xfrm>
            <a:off x="-14220825" y="-11796713"/>
            <a:ext cx="16605250" cy="124539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5" name="Text Box 2"/>
          <p:cNvSpPr txBox="1">
            <a:spLocks noChangeArrowheads="1"/>
          </p:cNvSpPr>
          <p:nvPr/>
        </p:nvSpPr>
        <p:spPr bwMode="auto">
          <a:xfrm>
            <a:off x="685800" y="4343400"/>
            <a:ext cx="5446713" cy="407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s-ES" altLang="es-ES" sz="18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2" name="Marcador de notas 1"/>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dirty="0"/>
              <a:t>PARA MÓDULO DE MARTA </a:t>
            </a:r>
          </a:p>
          <a:p>
            <a:endParaRPr lang="es-ES" dirty="0"/>
          </a:p>
        </p:txBody>
      </p:sp>
    </p:spTree>
    <p:extLst>
      <p:ext uri="{BB962C8B-B14F-4D97-AF65-F5344CB8AC3E}">
        <p14:creationId xmlns:p14="http://schemas.microsoft.com/office/powerpoint/2010/main" val="1528292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a:extLst>
              <a:ext uri="{FF2B5EF4-FFF2-40B4-BE49-F238E27FC236}">
                <a16:creationId xmlns:a16="http://schemas.microsoft.com/office/drawing/2014/main" id="{15DB5C7C-9520-4ECE-9A42-C88AACA32B8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3FD09D3-7DB0-4B02-8484-F2831EF01F5A}" type="slidenum">
              <a:rPr lang="es-ES" altLang="es-ES" sz="1400" smtClean="0"/>
              <a:pPr>
                <a:spcBef>
                  <a:spcPct val="0"/>
                </a:spcBef>
              </a:pPr>
              <a:t>82</a:t>
            </a:fld>
            <a:endParaRPr lang="es-ES" altLang="es-ES" sz="1400"/>
          </a:p>
        </p:txBody>
      </p:sp>
      <p:sp>
        <p:nvSpPr>
          <p:cNvPr id="36867" name="Rectangle 1">
            <a:extLst>
              <a:ext uri="{FF2B5EF4-FFF2-40B4-BE49-F238E27FC236}">
                <a16:creationId xmlns:a16="http://schemas.microsoft.com/office/drawing/2014/main" id="{367FADC0-DF94-4EA2-873F-3C442C9138AC}"/>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a:extLst>
              <a:ext uri="{FF2B5EF4-FFF2-40B4-BE49-F238E27FC236}">
                <a16:creationId xmlns:a16="http://schemas.microsoft.com/office/drawing/2014/main" id="{6CD017BD-7AF1-4C77-AFBD-990E2B2CEC0D}"/>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4122898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En blanco copia">
    <p:spTree>
      <p:nvGrpSpPr>
        <p:cNvPr id="1" name=""/>
        <p:cNvGrpSpPr/>
        <p:nvPr/>
      </p:nvGrpSpPr>
      <p:grpSpPr>
        <a:xfrm>
          <a:off x="0" y="0"/>
          <a:ext cx="0" cy="0"/>
          <a:chOff x="0" y="0"/>
          <a:chExt cx="0" cy="0"/>
        </a:xfrm>
      </p:grpSpPr>
      <p:sp>
        <p:nvSpPr>
          <p:cNvPr id="18" name="Número de diapositiva"/>
          <p:cNvSpPr txBox="1">
            <a:spLocks noGrp="1"/>
          </p:cNvSpPr>
          <p:nvPr>
            <p:ph type="sldNum" sz="quarter" idx="2"/>
          </p:nvPr>
        </p:nvSpPr>
        <p:spPr>
          <a:prstGeom prst="rect">
            <a:avLst/>
          </a:prstGeom>
        </p:spPr>
        <p:txBody>
          <a:bodyPr/>
          <a:lstStyle/>
          <a:p>
            <a:fld id="{ABA3C425-E5CF-4D30-85CE-EEE27D31A33B}" type="slidenum">
              <a:rPr lang="es-ES" smtClean="0"/>
              <a:t>‹Nº›</a:t>
            </a:fld>
            <a:endParaRPr lang="es-ES"/>
          </a:p>
        </p:txBody>
      </p:sp>
    </p:spTree>
    <p:extLst>
      <p:ext uri="{BB962C8B-B14F-4D97-AF65-F5344CB8AC3E}">
        <p14:creationId xmlns:p14="http://schemas.microsoft.com/office/powerpoint/2010/main" val="137726985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C185AEB-E879-43EA-B727-16F4ABADD72F}"/>
              </a:ext>
            </a:extLst>
          </p:cNvPr>
          <p:cNvSpPr>
            <a:spLocks noGrp="1"/>
          </p:cNvSpPr>
          <p:nvPr>
            <p:ph type="dt" sz="half" idx="10"/>
          </p:nvPr>
        </p:nvSpPr>
        <p:spPr/>
        <p:txBody>
          <a:bodyPr/>
          <a:lstStyle/>
          <a:p>
            <a:fld id="{1F63C4CF-6736-4755-B328-D7840F633C6D}" type="datetimeFigureOut">
              <a:rPr lang="es-ES" smtClean="0"/>
              <a:t>16/01/2021</a:t>
            </a:fld>
            <a:endParaRPr lang="es-ES"/>
          </a:p>
        </p:txBody>
      </p:sp>
      <p:sp>
        <p:nvSpPr>
          <p:cNvPr id="3" name="Marcador de pie de página 2">
            <a:extLst>
              <a:ext uri="{FF2B5EF4-FFF2-40B4-BE49-F238E27FC236}">
                <a16:creationId xmlns:a16="http://schemas.microsoft.com/office/drawing/2014/main" id="{D498FDA6-63F6-4542-87D6-064C33E25A0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8D79123-C7BC-4CE2-BD3A-F99431D178AA}"/>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3504497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554FA-F8E2-4BCE-AE97-2C5088B8290B}"/>
              </a:ext>
            </a:extLst>
          </p:cNvPr>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71EBC9E-9748-4179-A3B7-7329282FE733}"/>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87C4C02-F297-47FC-9A69-B84CA766322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1FB5509-70EF-4220-9E51-90B764F4F394}"/>
              </a:ext>
            </a:extLst>
          </p:cNvPr>
          <p:cNvSpPr>
            <a:spLocks noGrp="1"/>
          </p:cNvSpPr>
          <p:nvPr>
            <p:ph type="dt" sz="half" idx="10"/>
          </p:nvPr>
        </p:nvSpPr>
        <p:spPr/>
        <p:txBody>
          <a:bodyPr/>
          <a:lstStyle/>
          <a:p>
            <a:fld id="{1F63C4CF-6736-4755-B328-D7840F633C6D}" type="datetimeFigureOut">
              <a:rPr lang="es-ES" smtClean="0"/>
              <a:t>16/01/2021</a:t>
            </a:fld>
            <a:endParaRPr lang="es-ES"/>
          </a:p>
        </p:txBody>
      </p:sp>
      <p:sp>
        <p:nvSpPr>
          <p:cNvPr id="6" name="Marcador de pie de página 5">
            <a:extLst>
              <a:ext uri="{FF2B5EF4-FFF2-40B4-BE49-F238E27FC236}">
                <a16:creationId xmlns:a16="http://schemas.microsoft.com/office/drawing/2014/main" id="{E2B52ABB-3C83-4823-83EA-830DA37F845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098891F-A417-4396-AB6F-D68C0F1224C3}"/>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1197923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C92E8C-E6AA-4015-B037-CC27FFA9270F}"/>
              </a:ext>
            </a:extLst>
          </p:cNvPr>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3174C4-0ACC-4055-8FBB-67F115A2B9F4}"/>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p>
        </p:txBody>
      </p:sp>
      <p:sp>
        <p:nvSpPr>
          <p:cNvPr id="4" name="Marcador de texto 3">
            <a:extLst>
              <a:ext uri="{FF2B5EF4-FFF2-40B4-BE49-F238E27FC236}">
                <a16:creationId xmlns:a16="http://schemas.microsoft.com/office/drawing/2014/main" id="{3363EF77-321D-453C-8A4A-07A424C85F58}"/>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D9C7AF9-CA2B-424E-8E36-B655D2372227}"/>
              </a:ext>
            </a:extLst>
          </p:cNvPr>
          <p:cNvSpPr>
            <a:spLocks noGrp="1"/>
          </p:cNvSpPr>
          <p:nvPr>
            <p:ph type="dt" sz="half" idx="10"/>
          </p:nvPr>
        </p:nvSpPr>
        <p:spPr/>
        <p:txBody>
          <a:bodyPr/>
          <a:lstStyle/>
          <a:p>
            <a:fld id="{1F63C4CF-6736-4755-B328-D7840F633C6D}" type="datetimeFigureOut">
              <a:rPr lang="es-ES" smtClean="0"/>
              <a:t>16/01/2021</a:t>
            </a:fld>
            <a:endParaRPr lang="es-ES"/>
          </a:p>
        </p:txBody>
      </p:sp>
      <p:sp>
        <p:nvSpPr>
          <p:cNvPr id="6" name="Marcador de pie de página 5">
            <a:extLst>
              <a:ext uri="{FF2B5EF4-FFF2-40B4-BE49-F238E27FC236}">
                <a16:creationId xmlns:a16="http://schemas.microsoft.com/office/drawing/2014/main" id="{8FB6AC65-AFAB-4F13-878D-6FEF92E71B7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8E3A9B-44C4-4B21-8BE7-9200479B4359}"/>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3467891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5CB67F-A981-4BCE-B975-557D6D6CE5C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560C0D2-36A3-495D-A41F-510950D99CC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2E09DB5-0A7A-4260-A9D7-34E02349CB42}"/>
              </a:ext>
            </a:extLst>
          </p:cNvPr>
          <p:cNvSpPr>
            <a:spLocks noGrp="1"/>
          </p:cNvSpPr>
          <p:nvPr>
            <p:ph type="dt" sz="half" idx="10"/>
          </p:nvPr>
        </p:nvSpPr>
        <p:spPr/>
        <p:txBody>
          <a:bodyPr/>
          <a:lstStyle/>
          <a:p>
            <a:fld id="{1F63C4CF-6736-4755-B328-D7840F633C6D}" type="datetimeFigureOut">
              <a:rPr lang="es-ES" smtClean="0"/>
              <a:t>16/01/2021</a:t>
            </a:fld>
            <a:endParaRPr lang="es-ES"/>
          </a:p>
        </p:txBody>
      </p:sp>
      <p:sp>
        <p:nvSpPr>
          <p:cNvPr id="5" name="Marcador de pie de página 4">
            <a:extLst>
              <a:ext uri="{FF2B5EF4-FFF2-40B4-BE49-F238E27FC236}">
                <a16:creationId xmlns:a16="http://schemas.microsoft.com/office/drawing/2014/main" id="{12D8DA5E-4DA9-486D-B434-819D52397A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E16B5FD-CFB0-4913-8A32-5F9E72C68DC4}"/>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3394847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05E1328-5E30-4EEA-A562-58F8E6054FFC}"/>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B36F1D1-B5AC-42CD-9A07-66A983CD2C39}"/>
              </a:ext>
            </a:extLst>
          </p:cNvPr>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42F396-68BD-4B68-BC17-B1571C0A7E5D}"/>
              </a:ext>
            </a:extLst>
          </p:cNvPr>
          <p:cNvSpPr>
            <a:spLocks noGrp="1"/>
          </p:cNvSpPr>
          <p:nvPr>
            <p:ph type="dt" sz="half" idx="10"/>
          </p:nvPr>
        </p:nvSpPr>
        <p:spPr/>
        <p:txBody>
          <a:bodyPr/>
          <a:lstStyle/>
          <a:p>
            <a:fld id="{1F63C4CF-6736-4755-B328-D7840F633C6D}" type="datetimeFigureOut">
              <a:rPr lang="es-ES" smtClean="0"/>
              <a:t>16/01/2021</a:t>
            </a:fld>
            <a:endParaRPr lang="es-ES"/>
          </a:p>
        </p:txBody>
      </p:sp>
      <p:sp>
        <p:nvSpPr>
          <p:cNvPr id="5" name="Marcador de pie de página 4">
            <a:extLst>
              <a:ext uri="{FF2B5EF4-FFF2-40B4-BE49-F238E27FC236}">
                <a16:creationId xmlns:a16="http://schemas.microsoft.com/office/drawing/2014/main" id="{D684445D-542D-4F69-9C31-8E77E180C92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B4561AD-27EA-4FF4-B21F-598A7C881207}"/>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1074509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3D2881-FD00-4F8B-AB85-4D11C3E8E891}"/>
              </a:ext>
            </a:extLst>
          </p:cNvPr>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96FF313-48E3-48C9-9CFE-F175B5B2973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F31FABE-1539-4913-B835-EC86CBFB600D}"/>
              </a:ext>
            </a:extLst>
          </p:cNvPr>
          <p:cNvSpPr>
            <a:spLocks noGrp="1"/>
          </p:cNvSpPr>
          <p:nvPr>
            <p:ph type="dt" sz="half" idx="10"/>
          </p:nvPr>
        </p:nvSpPr>
        <p:spPr/>
        <p:txBody>
          <a:bodyPr/>
          <a:lstStyle/>
          <a:p>
            <a:fld id="{83E3BEEB-16B7-422D-9B61-14909E13AF1F}" type="datetimeFigureOut">
              <a:rPr lang="es-ES" smtClean="0"/>
              <a:t>16/01/2021</a:t>
            </a:fld>
            <a:endParaRPr lang="es-ES"/>
          </a:p>
        </p:txBody>
      </p:sp>
      <p:sp>
        <p:nvSpPr>
          <p:cNvPr id="5" name="Marcador de pie de página 4">
            <a:extLst>
              <a:ext uri="{FF2B5EF4-FFF2-40B4-BE49-F238E27FC236}">
                <a16:creationId xmlns:a16="http://schemas.microsoft.com/office/drawing/2014/main" id="{A92D7CEF-FDB0-4B42-B46A-BB5ADA10BC4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52D10C-25D5-4D43-BE07-4DF9DCE65184}"/>
              </a:ext>
            </a:extLst>
          </p:cNvPr>
          <p:cNvSpPr>
            <a:spLocks noGrp="1"/>
          </p:cNvSpPr>
          <p:nvPr>
            <p:ph type="sldNum" sz="quarter" idx="12"/>
          </p:nvPr>
        </p:nvSpPr>
        <p:spPr/>
        <p:txBody>
          <a:bodyPr/>
          <a:lstStyle/>
          <a:p>
            <a:fld id="{ABA3C425-E5CF-4D30-85CE-EEE27D31A33B}" type="slidenum">
              <a:rPr lang="es-ES" smtClean="0"/>
              <a:t>‹Nº›</a:t>
            </a:fld>
            <a:endParaRPr lang="es-ES"/>
          </a:p>
        </p:txBody>
      </p:sp>
    </p:spTree>
    <p:extLst>
      <p:ext uri="{BB962C8B-B14F-4D97-AF65-F5344CB8AC3E}">
        <p14:creationId xmlns:p14="http://schemas.microsoft.com/office/powerpoint/2010/main" val="1048823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3">
            <a:extLst>
              <a:ext uri="{FF2B5EF4-FFF2-40B4-BE49-F238E27FC236}">
                <a16:creationId xmlns:a16="http://schemas.microsoft.com/office/drawing/2014/main" id="{AB592CD8-2B01-4BDF-9109-FD6FAFCBDCB3}"/>
              </a:ext>
            </a:extLst>
          </p:cNvPr>
          <p:cNvSpPr>
            <a:spLocks noGrp="1" noChangeArrowheads="1"/>
          </p:cNvSpPr>
          <p:nvPr>
            <p:ph type="dt" idx="10"/>
          </p:nvPr>
        </p:nvSpPr>
        <p:spPr>
          <a:ln/>
        </p:spPr>
        <p:txBody>
          <a:bodyPr/>
          <a:lstStyle>
            <a:lvl1pPr>
              <a:defRPr/>
            </a:lvl1pPr>
          </a:lstStyle>
          <a:p>
            <a:pPr>
              <a:defRPr/>
            </a:pPr>
            <a:r>
              <a:rPr lang="es-ES" altLang="es-ES"/>
              <a:t>13/09/19</a:t>
            </a:r>
          </a:p>
        </p:txBody>
      </p:sp>
      <p:sp>
        <p:nvSpPr>
          <p:cNvPr id="5" name="Rectangle 5">
            <a:extLst>
              <a:ext uri="{FF2B5EF4-FFF2-40B4-BE49-F238E27FC236}">
                <a16:creationId xmlns:a16="http://schemas.microsoft.com/office/drawing/2014/main" id="{A4B24902-A1C1-4762-8043-AF6B26FA1539}"/>
              </a:ext>
            </a:extLst>
          </p:cNvPr>
          <p:cNvSpPr>
            <a:spLocks noGrp="1" noChangeArrowheads="1"/>
          </p:cNvSpPr>
          <p:nvPr>
            <p:ph type="sldNum" idx="11"/>
          </p:nvPr>
        </p:nvSpPr>
        <p:spPr>
          <a:ln/>
        </p:spPr>
        <p:txBody>
          <a:bodyPr/>
          <a:lstStyle>
            <a:lvl1pPr>
              <a:defRPr/>
            </a:lvl1pPr>
          </a:lstStyle>
          <a:p>
            <a:pPr>
              <a:defRPr/>
            </a:pPr>
            <a:fld id="{E44DC7E7-272C-4800-84CA-1EBE3E3F7113}" type="slidenum">
              <a:rPr lang="es-ES" altLang="es-ES"/>
              <a:pPr>
                <a:defRPr/>
              </a:pPr>
              <a:t>‹Nº›</a:t>
            </a:fld>
            <a:endParaRPr lang="es-ES" altLang="es-ES"/>
          </a:p>
        </p:txBody>
      </p:sp>
    </p:spTree>
    <p:extLst>
      <p:ext uri="{BB962C8B-B14F-4D97-AF65-F5344CB8AC3E}">
        <p14:creationId xmlns:p14="http://schemas.microsoft.com/office/powerpoint/2010/main" val="3731124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E1265-627A-493B-91E1-3DDAA3E12939}"/>
              </a:ext>
            </a:extLst>
          </p:cNvPr>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9AB3444-0E1D-43C8-8853-10358CD2CF9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57EDCD2-EF9D-46F1-AC9B-08E3FD90E9E2}"/>
              </a:ext>
            </a:extLst>
          </p:cNvPr>
          <p:cNvSpPr>
            <a:spLocks noGrp="1"/>
          </p:cNvSpPr>
          <p:nvPr>
            <p:ph type="dt" sz="half" idx="10"/>
          </p:nvPr>
        </p:nvSpPr>
        <p:spPr/>
        <p:txBody>
          <a:bodyPr/>
          <a:lstStyle/>
          <a:p>
            <a:fld id="{1F63C4CF-6736-4755-B328-D7840F633C6D}" type="datetimeFigureOut">
              <a:rPr lang="es-ES" smtClean="0"/>
              <a:t>16/01/2021</a:t>
            </a:fld>
            <a:endParaRPr lang="es-ES"/>
          </a:p>
        </p:txBody>
      </p:sp>
      <p:sp>
        <p:nvSpPr>
          <p:cNvPr id="5" name="Marcador de pie de página 4">
            <a:extLst>
              <a:ext uri="{FF2B5EF4-FFF2-40B4-BE49-F238E27FC236}">
                <a16:creationId xmlns:a16="http://schemas.microsoft.com/office/drawing/2014/main" id="{AA21B511-5D51-4FF6-B9AE-E92D37DB5E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D2985D0-50B0-4FB7-8415-321BB327B810}"/>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360039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B79F1B-FFEF-4C3F-918A-9B3B68C1594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255F0E-2DC3-43F4-8E52-970A00DCAB6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9434BE5-4943-49AC-AEA1-D5F7938E1068}"/>
              </a:ext>
            </a:extLst>
          </p:cNvPr>
          <p:cNvSpPr>
            <a:spLocks noGrp="1"/>
          </p:cNvSpPr>
          <p:nvPr>
            <p:ph type="dt" sz="half" idx="10"/>
          </p:nvPr>
        </p:nvSpPr>
        <p:spPr/>
        <p:txBody>
          <a:bodyPr/>
          <a:lstStyle/>
          <a:p>
            <a:fld id="{1F63C4CF-6736-4755-B328-D7840F633C6D}" type="datetimeFigureOut">
              <a:rPr lang="es-ES" smtClean="0"/>
              <a:t>16/01/2021</a:t>
            </a:fld>
            <a:endParaRPr lang="es-ES"/>
          </a:p>
        </p:txBody>
      </p:sp>
      <p:sp>
        <p:nvSpPr>
          <p:cNvPr id="5" name="Marcador de pie de página 4">
            <a:extLst>
              <a:ext uri="{FF2B5EF4-FFF2-40B4-BE49-F238E27FC236}">
                <a16:creationId xmlns:a16="http://schemas.microsoft.com/office/drawing/2014/main" id="{6CE75F9F-59A4-4989-BCBF-DB463F16E62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F13275-6335-46EC-8C8C-572BFD919F74}"/>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1882733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A85843-9FBA-4ECE-A4C9-1107146A8909}"/>
              </a:ext>
            </a:extLst>
          </p:cNvPr>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3B3E80-F8E0-4678-92BF-807ECFB289DD}"/>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8E499E1-6C8F-46EB-8B8F-F80FDC436A19}"/>
              </a:ext>
            </a:extLst>
          </p:cNvPr>
          <p:cNvSpPr>
            <a:spLocks noGrp="1"/>
          </p:cNvSpPr>
          <p:nvPr>
            <p:ph type="dt" sz="half" idx="10"/>
          </p:nvPr>
        </p:nvSpPr>
        <p:spPr/>
        <p:txBody>
          <a:bodyPr/>
          <a:lstStyle/>
          <a:p>
            <a:fld id="{1F63C4CF-6736-4755-B328-D7840F633C6D}" type="datetimeFigureOut">
              <a:rPr lang="es-ES" smtClean="0"/>
              <a:t>16/01/2021</a:t>
            </a:fld>
            <a:endParaRPr lang="es-ES"/>
          </a:p>
        </p:txBody>
      </p:sp>
      <p:sp>
        <p:nvSpPr>
          <p:cNvPr id="5" name="Marcador de pie de página 4">
            <a:extLst>
              <a:ext uri="{FF2B5EF4-FFF2-40B4-BE49-F238E27FC236}">
                <a16:creationId xmlns:a16="http://schemas.microsoft.com/office/drawing/2014/main" id="{EAB81EE7-9C1F-4E81-BC53-30F03737E76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AA465D5-DA2A-4FB6-A184-5292974E9E79}"/>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2341282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079089-F252-488D-BBA6-11522575086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B5269DF-F3B1-4258-A0BC-017C6E0EDF03}"/>
              </a:ext>
            </a:extLst>
          </p:cNvPr>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6553BE3-C2E9-40DD-A301-1DB4689827B1}"/>
              </a:ext>
            </a:extLst>
          </p:cNvPr>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43628A1-C102-4085-AD45-AB9E169BD89B}"/>
              </a:ext>
            </a:extLst>
          </p:cNvPr>
          <p:cNvSpPr>
            <a:spLocks noGrp="1"/>
          </p:cNvSpPr>
          <p:nvPr>
            <p:ph type="dt" sz="half" idx="10"/>
          </p:nvPr>
        </p:nvSpPr>
        <p:spPr/>
        <p:txBody>
          <a:bodyPr/>
          <a:lstStyle/>
          <a:p>
            <a:fld id="{1F63C4CF-6736-4755-B328-D7840F633C6D}" type="datetimeFigureOut">
              <a:rPr lang="es-ES" smtClean="0"/>
              <a:t>16/01/2021</a:t>
            </a:fld>
            <a:endParaRPr lang="es-ES"/>
          </a:p>
        </p:txBody>
      </p:sp>
      <p:sp>
        <p:nvSpPr>
          <p:cNvPr id="6" name="Marcador de pie de página 5">
            <a:extLst>
              <a:ext uri="{FF2B5EF4-FFF2-40B4-BE49-F238E27FC236}">
                <a16:creationId xmlns:a16="http://schemas.microsoft.com/office/drawing/2014/main" id="{62FC477F-7B15-49C5-A3EE-86A546BAB9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45AB1E-757D-45D0-BCCE-B7C60A0A1C3D}"/>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1471379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5751D6-3199-4638-9850-68FEB3813CB0}"/>
              </a:ext>
            </a:extLst>
          </p:cNvPr>
          <p:cNvSpPr>
            <a:spLocks noGrp="1"/>
          </p:cNvSpPr>
          <p:nvPr>
            <p:ph type="title"/>
          </p:nvPr>
        </p:nvSpPr>
        <p:spPr>
          <a:xfrm>
            <a:off x="629841" y="365126"/>
            <a:ext cx="78867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762064D-5C0C-4355-A9FA-42E04D71A668}"/>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3C02E1E-9F09-4950-BF7D-8EC0639CF49F}"/>
              </a:ext>
            </a:extLst>
          </p:cNvPr>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4D54E7D-0B1A-409F-B1DB-550C9026AFFC}"/>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3C8F1AA-596E-41EB-A1E2-9522E4C22844}"/>
              </a:ext>
            </a:extLst>
          </p:cNvPr>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DD7D9E3-102D-45B7-8D6D-D666431E48C8}"/>
              </a:ext>
            </a:extLst>
          </p:cNvPr>
          <p:cNvSpPr>
            <a:spLocks noGrp="1"/>
          </p:cNvSpPr>
          <p:nvPr>
            <p:ph type="dt" sz="half" idx="10"/>
          </p:nvPr>
        </p:nvSpPr>
        <p:spPr/>
        <p:txBody>
          <a:bodyPr/>
          <a:lstStyle/>
          <a:p>
            <a:fld id="{1F63C4CF-6736-4755-B328-D7840F633C6D}" type="datetimeFigureOut">
              <a:rPr lang="es-ES" smtClean="0"/>
              <a:t>16/01/2021</a:t>
            </a:fld>
            <a:endParaRPr lang="es-ES"/>
          </a:p>
        </p:txBody>
      </p:sp>
      <p:sp>
        <p:nvSpPr>
          <p:cNvPr id="8" name="Marcador de pie de página 7">
            <a:extLst>
              <a:ext uri="{FF2B5EF4-FFF2-40B4-BE49-F238E27FC236}">
                <a16:creationId xmlns:a16="http://schemas.microsoft.com/office/drawing/2014/main" id="{54C5A37C-A4DE-4CB0-AF33-EEFAF0D4019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F208E2D-49EB-483C-A88D-A31A6F6A4154}"/>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3087910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B82E0-C1A8-476F-BF3B-27291EFD1BB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7555019-CC77-430A-9A8F-C504E3FC24A8}"/>
              </a:ext>
            </a:extLst>
          </p:cNvPr>
          <p:cNvSpPr>
            <a:spLocks noGrp="1"/>
          </p:cNvSpPr>
          <p:nvPr>
            <p:ph type="dt" sz="half" idx="10"/>
          </p:nvPr>
        </p:nvSpPr>
        <p:spPr/>
        <p:txBody>
          <a:bodyPr/>
          <a:lstStyle/>
          <a:p>
            <a:fld id="{1F63C4CF-6736-4755-B328-D7840F633C6D}" type="datetimeFigureOut">
              <a:rPr lang="es-ES" smtClean="0"/>
              <a:t>16/01/2021</a:t>
            </a:fld>
            <a:endParaRPr lang="es-ES"/>
          </a:p>
        </p:txBody>
      </p:sp>
      <p:sp>
        <p:nvSpPr>
          <p:cNvPr id="4" name="Marcador de pie de página 3">
            <a:extLst>
              <a:ext uri="{FF2B5EF4-FFF2-40B4-BE49-F238E27FC236}">
                <a16:creationId xmlns:a16="http://schemas.microsoft.com/office/drawing/2014/main" id="{BEF7196F-F66D-4264-89D5-47B5830183F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A292609-3602-4984-BFAD-DB24049CA14D}"/>
              </a:ext>
            </a:extLst>
          </p:cNvPr>
          <p:cNvSpPr>
            <a:spLocks noGrp="1"/>
          </p:cNvSpPr>
          <p:nvPr>
            <p:ph type="sldNum" sz="quarter" idx="12"/>
          </p:nvPr>
        </p:nvSpPr>
        <p:spPr/>
        <p:txBody>
          <a:bodyPr/>
          <a:lstStyle/>
          <a:p>
            <a:fld id="{4CB53C33-8B9E-4975-A7AA-E03DF73B0833}" type="slidenum">
              <a:rPr lang="es-ES" smtClean="0"/>
              <a:t>‹Nº›</a:t>
            </a:fld>
            <a:endParaRPr lang="es-ES"/>
          </a:p>
        </p:txBody>
      </p:sp>
    </p:spTree>
    <p:extLst>
      <p:ext uri="{BB962C8B-B14F-4D97-AF65-F5344CB8AC3E}">
        <p14:creationId xmlns:p14="http://schemas.microsoft.com/office/powerpoint/2010/main" val="9997022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1370013" y="769939"/>
            <a:ext cx="7315201" cy="1668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Texto del título</a:t>
            </a:r>
          </a:p>
        </p:txBody>
      </p:sp>
      <p:sp>
        <p:nvSpPr>
          <p:cNvPr id="3" name="Nivel de texto 1…"/>
          <p:cNvSpPr txBox="1">
            <a:spLocks noGrp="1"/>
          </p:cNvSpPr>
          <p:nvPr>
            <p:ph type="body" idx="1"/>
          </p:nvPr>
        </p:nvSpPr>
        <p:spPr>
          <a:xfrm>
            <a:off x="5103813" y="2438400"/>
            <a:ext cx="3581401" cy="441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8323564" y="6400417"/>
            <a:ext cx="363237" cy="276995"/>
          </a:xfrm>
          <a:prstGeom prst="rect">
            <a:avLst/>
          </a:prstGeom>
          <a:ln w="12700">
            <a:miter lim="400000"/>
          </a:ln>
        </p:spPr>
        <p:txBody>
          <a:bodyPr wrap="none" lIns="45718" tIns="45718" rIns="45718" bIns="45718" anchor="ctr">
            <a:spAutoFit/>
          </a:bodyPr>
          <a:lstStyle>
            <a:lvl1pPr algn="r">
              <a:defRPr sz="1200">
                <a:solidFill>
                  <a:srgbClr val="888888"/>
                </a:solidFill>
                <a:latin typeface="+mj-lt"/>
                <a:ea typeface="+mj-ea"/>
                <a:cs typeface="+mj-cs"/>
                <a:sym typeface="Calibri"/>
              </a:defRPr>
            </a:lvl1pPr>
          </a:lstStyle>
          <a:p>
            <a:fld id="{ABA3C425-E5CF-4D30-85CE-EEE27D31A33B}" type="slidenum">
              <a:rPr lang="es-ES" smtClean="0"/>
              <a:t>‹Nº›</a:t>
            </a:fld>
            <a:endParaRPr lang="es-ES"/>
          </a:p>
        </p:txBody>
      </p:sp>
    </p:spTree>
    <p:extLst>
      <p:ext uri="{BB962C8B-B14F-4D97-AF65-F5344CB8AC3E}">
        <p14:creationId xmlns:p14="http://schemas.microsoft.com/office/powerpoint/2010/main" val="20470722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7" r:id="rId3"/>
  </p:sldLayoutIdLst>
  <p:transition spd="med"/>
  <p:txStyles>
    <p:titleStyle>
      <a:lvl1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1pPr>
      <a:lvl2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2pPr>
      <a:lvl3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3pPr>
      <a:lvl4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4pPr>
      <a:lvl5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5pPr>
      <a:lvl6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6pPr>
      <a:lvl7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7pPr>
      <a:lvl8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8pPr>
      <a:lvl9pPr marL="0" marR="0" indent="0" algn="ctr" defTabSz="914400" rtl="0" eaLnBrk="1" latinLnBrk="0" hangingPunct="1">
        <a:lnSpc>
          <a:spcPct val="100000"/>
        </a:lnSpc>
        <a:spcBef>
          <a:spcPts val="0"/>
        </a:spcBef>
        <a:spcAft>
          <a:spcPts val="0"/>
        </a:spcAft>
        <a:buClrTx/>
        <a:buSzTx/>
        <a:buFontTx/>
        <a:buNone/>
        <a:tabLst/>
        <a:defRPr sz="5800" b="1" i="0" u="none" strike="noStrike" cap="none" spc="0" baseline="0">
          <a:ln>
            <a:noFill/>
          </a:ln>
          <a:solidFill>
            <a:srgbClr val="0433FF"/>
          </a:solidFill>
          <a:uFillTx/>
          <a:latin typeface="+mj-lt"/>
          <a:ea typeface="+mj-ea"/>
          <a:cs typeface="+mj-cs"/>
          <a:sym typeface="Calibri"/>
        </a:defRPr>
      </a:lvl9pPr>
    </p:titleStyle>
    <p:bodyStyle>
      <a:lvl1pPr marL="342900" marR="0" indent="-34290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311E5CF-1E38-4D08-A613-0F77897A20D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D65069-FFBA-410E-B968-61725D99911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57ADA4-69B7-4D13-B082-58F72E2319D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3C4CF-6736-4755-B328-D7840F633C6D}" type="datetimeFigureOut">
              <a:rPr lang="es-ES" smtClean="0"/>
              <a:t>16/01/2021</a:t>
            </a:fld>
            <a:endParaRPr lang="es-ES"/>
          </a:p>
        </p:txBody>
      </p:sp>
      <p:sp>
        <p:nvSpPr>
          <p:cNvPr id="5" name="Marcador de pie de página 4">
            <a:extLst>
              <a:ext uri="{FF2B5EF4-FFF2-40B4-BE49-F238E27FC236}">
                <a16:creationId xmlns:a16="http://schemas.microsoft.com/office/drawing/2014/main" id="{8A407053-F68B-4BFB-8806-FE3E214A428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FF4D250-5F6A-4DCC-BBB1-F8EBC744BEE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53C33-8B9E-4975-A7AA-E03DF73B0833}" type="slidenum">
              <a:rPr lang="es-ES" smtClean="0"/>
              <a:t>‹Nº›</a:t>
            </a:fld>
            <a:endParaRPr lang="es-ES"/>
          </a:p>
        </p:txBody>
      </p:sp>
    </p:spTree>
    <p:extLst>
      <p:ext uri="{BB962C8B-B14F-4D97-AF65-F5344CB8AC3E}">
        <p14:creationId xmlns:p14="http://schemas.microsoft.com/office/powerpoint/2010/main" val="381281228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jpeg"/><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iff"/><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9.png"/><Relationship Id="rId4" Type="http://schemas.openxmlformats.org/officeDocument/2006/relationships/image" Target="../media/image38.tiff"/></Relationships>
</file>

<file path=ppt/slides/_rels/slide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microsoft.com/office/2007/relationships/hdphoto" Target="../media/hdphoto2.wdp"/></Relationships>
</file>

<file path=ppt/slides/_rels/slide7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microsoft.com/office/2007/relationships/hdphoto" Target="../media/hdphoto3.wdp"/></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8.jpeg"/><Relationship Id="rId4" Type="http://schemas.microsoft.com/office/2007/relationships/hdphoto" Target="../media/hdphoto4.wdp"/></Relationships>
</file>

<file path=ppt/slides/_rels/slide7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s://www.edu.xunta.gal/portal/node/18451" TargetMode="External"/><Relationship Id="rId7" Type="http://schemas.openxmlformats.org/officeDocument/2006/relationships/diagramQuickStyle" Target="../diagrams/quickStyle2.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s://www.edu.xunta.gal/portal/node/30104" TargetMode="External"/><Relationship Id="rId9" Type="http://schemas.microsoft.com/office/2007/relationships/diagramDrawing" Target="../diagrams/drawing2.xml"/></Relationships>
</file>

<file path=ppt/slides/_rels/slide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a:extLst>
              <a:ext uri="{FF2B5EF4-FFF2-40B4-BE49-F238E27FC236}">
                <a16:creationId xmlns:a16="http://schemas.microsoft.com/office/drawing/2014/main" id="{8EF619AD-2973-4886-A04E-51B1A201A715}"/>
              </a:ext>
            </a:extLst>
          </p:cNvPr>
          <p:cNvSpPr txBox="1">
            <a:spLocks noChangeArrowheads="1"/>
          </p:cNvSpPr>
          <p:nvPr/>
        </p:nvSpPr>
        <p:spPr bwMode="auto">
          <a:xfrm>
            <a:off x="534260" y="933015"/>
            <a:ext cx="7772400" cy="2763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r>
              <a:rPr lang="es-ES" sz="3200" b="1" dirty="0">
                <a:solidFill>
                  <a:srgbClr val="FF6600"/>
                </a:solidFill>
              </a:rPr>
              <a:t>ORIENTACIONES DE INTERVENCIÓN PEDAGÓGICA EN ALUMNADO CON TDAH (ADAPTACIONES)</a:t>
            </a:r>
            <a:endParaRPr lang="es-ES" altLang="es-ES" sz="4800" b="1" dirty="0">
              <a:solidFill>
                <a:srgbClr val="FF6600"/>
              </a:solidFill>
              <a:cs typeface="Arial" panose="020B0604020202020204" pitchFamily="34" charset="0"/>
            </a:endParaRPr>
          </a:p>
        </p:txBody>
      </p:sp>
      <p:pic>
        <p:nvPicPr>
          <p:cNvPr id="6" name="Picture 3">
            <a:extLst>
              <a:ext uri="{FF2B5EF4-FFF2-40B4-BE49-F238E27FC236}">
                <a16:creationId xmlns:a16="http://schemas.microsoft.com/office/drawing/2014/main" id="{32A4E7B0-9B1F-4636-968A-4A5C4F3DB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27295"/>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a:extLst>
              <a:ext uri="{FF2B5EF4-FFF2-40B4-BE49-F238E27FC236}">
                <a16:creationId xmlns:a16="http://schemas.microsoft.com/office/drawing/2014/main" id="{63030A94-A57F-4A99-8319-B0084A704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3" y="107938"/>
            <a:ext cx="29146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33C19716-6E44-4498-B9CF-7A3B249FF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2863" y="28809"/>
            <a:ext cx="148113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Subtítulo">
            <a:extLst>
              <a:ext uri="{FF2B5EF4-FFF2-40B4-BE49-F238E27FC236}">
                <a16:creationId xmlns:a16="http://schemas.microsoft.com/office/drawing/2014/main" id="{98981AF4-6D42-4D4F-8551-AC6B0D0FA988}"/>
              </a:ext>
            </a:extLst>
          </p:cNvPr>
          <p:cNvSpPr>
            <a:spLocks noGrp="1"/>
          </p:cNvSpPr>
          <p:nvPr>
            <p:ph type="subTitle" idx="1"/>
          </p:nvPr>
        </p:nvSpPr>
        <p:spPr>
          <a:xfrm>
            <a:off x="0" y="3429000"/>
            <a:ext cx="8840921" cy="2266680"/>
          </a:xfrm>
        </p:spPr>
        <p:txBody>
          <a:bodyPr>
            <a:normAutofit/>
          </a:bodyPr>
          <a:lstStyle/>
          <a:p>
            <a:endParaRPr lang="es-ES" dirty="0">
              <a:solidFill>
                <a:srgbClr val="002060"/>
              </a:solidFill>
              <a:latin typeface="Arial" panose="020B0604020202020204" pitchFamily="34" charset="0"/>
              <a:cs typeface="Arial" panose="020B0604020202020204" pitchFamily="34" charset="0"/>
            </a:endParaRPr>
          </a:p>
          <a:p>
            <a:endParaRPr lang="es-ES" dirty="0">
              <a:solidFill>
                <a:schemeClr val="bg2">
                  <a:lumMod val="75000"/>
                </a:schemeClr>
              </a:solidFill>
              <a:latin typeface="Arial" panose="020B0604020202020204" pitchFamily="34" charset="0"/>
              <a:cs typeface="Arial" panose="020B0604020202020204" pitchFamily="34" charset="0"/>
            </a:endParaRPr>
          </a:p>
        </p:txBody>
      </p:sp>
      <p:sp>
        <p:nvSpPr>
          <p:cNvPr id="2" name="Rectángulo redondeado 1"/>
          <p:cNvSpPr/>
          <p:nvPr/>
        </p:nvSpPr>
        <p:spPr>
          <a:xfrm>
            <a:off x="576117" y="3898330"/>
            <a:ext cx="8264804" cy="1328019"/>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r>
              <a:rPr lang="es-ES" sz="1200" dirty="0">
                <a:latin typeface="Arial "/>
              </a:rPr>
              <a:t>La inteligencia humana se parece mucho al juego del póker, tanto en la vida como en el juego se nos reparten unas cartas que no podemos elegir, genéticas, sociales, económicas en un caso, naipes , en el otro; en ambos casos, hay cartas buenas y cartas malas, y no hay duda de que es mejor tenerlas buenas que malas, pero ahora viene la pregunta importante ¿gana siempre quién tiene las mejores cartas?. No. Gana quién juega mejor con las que tiene. Eso es lo que podemos hacer mediante la educación: enseñar a jugar bien.”</a:t>
            </a:r>
          </a:p>
          <a:p>
            <a:r>
              <a:rPr lang="es-ES" sz="1200" dirty="0">
                <a:latin typeface="Arial "/>
              </a:rPr>
              <a:t>                                                                                       Marina, J.A ( 2010 ) </a:t>
            </a:r>
            <a:r>
              <a:rPr lang="es-ES" sz="1200" i="1" dirty="0">
                <a:latin typeface="Arial "/>
              </a:rPr>
              <a:t>La educación del talento.</a:t>
            </a:r>
            <a:r>
              <a:rPr lang="es-ES" sz="1200" dirty="0">
                <a:latin typeface="Arial "/>
              </a:rPr>
              <a:t> Barcelona: Ariel</a:t>
            </a:r>
          </a:p>
        </p:txBody>
      </p:sp>
    </p:spTree>
    <p:extLst>
      <p:ext uri="{BB962C8B-B14F-4D97-AF65-F5344CB8AC3E}">
        <p14:creationId xmlns:p14="http://schemas.microsoft.com/office/powerpoint/2010/main" val="2040430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27 Título"/>
          <p:cNvSpPr txBox="1">
            <a:spLocks noGrp="1"/>
          </p:cNvSpPr>
          <p:nvPr>
            <p:ph type="title"/>
          </p:nvPr>
        </p:nvSpPr>
        <p:spPr>
          <a:xfrm>
            <a:off x="541719" y="1123572"/>
            <a:ext cx="2707166" cy="422276"/>
          </a:xfrm>
          <a:prstGeom prst="rect">
            <a:avLst/>
          </a:prstGeom>
        </p:spPr>
        <p:style>
          <a:lnRef idx="3">
            <a:schemeClr val="lt1"/>
          </a:lnRef>
          <a:fillRef idx="1">
            <a:schemeClr val="accent5"/>
          </a:fillRef>
          <a:effectRef idx="1">
            <a:schemeClr val="accent5"/>
          </a:effectRef>
          <a:fontRef idx="minor">
            <a:schemeClr val="lt1"/>
          </a:fontRef>
        </p:style>
        <p:txBody>
          <a:bodyPr>
            <a:noAutofit/>
          </a:bodyPr>
          <a:lstStyle>
            <a:lvl1pPr defTabSz="630936">
              <a:lnSpc>
                <a:spcPct val="100000"/>
              </a:lnSpc>
              <a:defRPr sz="2346"/>
            </a:lvl1pPr>
          </a:lstStyle>
          <a:p>
            <a:r>
              <a:rPr lang="es-ES" sz="2000" dirty="0">
                <a:solidFill>
                  <a:schemeClr val="bg1"/>
                </a:solidFill>
                <a:latin typeface="Arial "/>
              </a:rPr>
              <a:t>FINALIDAD</a:t>
            </a:r>
          </a:p>
        </p:txBody>
      </p:sp>
      <p:sp>
        <p:nvSpPr>
          <p:cNvPr id="140" name="2 Marcador de contenido"/>
          <p:cNvSpPr txBox="1">
            <a:spLocks noGrp="1"/>
          </p:cNvSpPr>
          <p:nvPr>
            <p:ph idx="1"/>
          </p:nvPr>
        </p:nvSpPr>
        <p:spPr>
          <a:xfrm>
            <a:off x="133348" y="2126383"/>
            <a:ext cx="4329116" cy="3280641"/>
          </a:xfrm>
          <a:prstGeom prst="roundRect">
            <a:avLst>
              <a:gd name="adj" fmla="val 23532"/>
            </a:avLst>
          </a:prstGeom>
        </p:spPr>
        <p:style>
          <a:lnRef idx="2">
            <a:schemeClr val="accent1"/>
          </a:lnRef>
          <a:fillRef idx="1">
            <a:schemeClr val="lt1"/>
          </a:fillRef>
          <a:effectRef idx="0">
            <a:schemeClr val="accent1"/>
          </a:effectRef>
          <a:fontRef idx="minor">
            <a:schemeClr val="dk1"/>
          </a:fontRef>
        </p:style>
        <p:txBody>
          <a:bodyPr>
            <a:normAutofit/>
          </a:bodyPr>
          <a:lstStyle/>
          <a:p>
            <a:pPr marL="0" indent="0" algn="ctr" defTabSz="786353">
              <a:lnSpc>
                <a:spcPct val="150000"/>
              </a:lnSpc>
              <a:spcBef>
                <a:spcPts val="500"/>
              </a:spcBef>
              <a:buNone/>
              <a:defRPr sz="2408"/>
            </a:pPr>
            <a:r>
              <a:rPr sz="2000" dirty="0" err="1">
                <a:latin typeface="Arial "/>
              </a:rPr>
              <a:t>Contribu</a:t>
            </a:r>
            <a:r>
              <a:rPr lang="es-ES" sz="2000" dirty="0">
                <a:latin typeface="Arial "/>
              </a:rPr>
              <a:t>ir a la mejora de la atención y a la reducción de las problemáticas</a:t>
            </a:r>
            <a:r>
              <a:rPr sz="2000" dirty="0">
                <a:latin typeface="Arial "/>
              </a:rPr>
              <a:t> que </a:t>
            </a:r>
            <a:r>
              <a:rPr sz="2000" dirty="0" err="1">
                <a:latin typeface="Arial "/>
              </a:rPr>
              <a:t>este</a:t>
            </a:r>
            <a:r>
              <a:rPr sz="2000" dirty="0">
                <a:latin typeface="Arial "/>
              </a:rPr>
              <a:t> </a:t>
            </a:r>
            <a:r>
              <a:rPr sz="2000" dirty="0" err="1">
                <a:latin typeface="Arial "/>
              </a:rPr>
              <a:t>trastorno</a:t>
            </a:r>
            <a:r>
              <a:rPr sz="2000" dirty="0">
                <a:latin typeface="Arial "/>
              </a:rPr>
              <a:t> </a:t>
            </a:r>
            <a:r>
              <a:rPr sz="2000" dirty="0" err="1">
                <a:latin typeface="Arial "/>
              </a:rPr>
              <a:t>ocasiona</a:t>
            </a:r>
            <a:r>
              <a:rPr sz="2000" dirty="0">
                <a:latin typeface="Arial "/>
              </a:rPr>
              <a:t> a </a:t>
            </a:r>
            <a:r>
              <a:rPr sz="2000" dirty="0" err="1">
                <a:latin typeface="Arial "/>
              </a:rPr>
              <a:t>diario</a:t>
            </a:r>
            <a:r>
              <a:rPr sz="2000" dirty="0">
                <a:latin typeface="Arial "/>
              </a:rPr>
              <a:t> </a:t>
            </a:r>
            <a:r>
              <a:rPr lang="es-ES" sz="2000" dirty="0">
                <a:latin typeface="Arial "/>
              </a:rPr>
              <a:t>en l</a:t>
            </a:r>
            <a:r>
              <a:rPr sz="2000" dirty="0">
                <a:latin typeface="Arial "/>
              </a:rPr>
              <a:t>a </a:t>
            </a:r>
            <a:r>
              <a:rPr sz="2000" dirty="0" err="1">
                <a:latin typeface="Arial "/>
              </a:rPr>
              <a:t>vida</a:t>
            </a:r>
            <a:r>
              <a:rPr sz="2000" dirty="0">
                <a:latin typeface="Arial "/>
              </a:rPr>
              <a:t> de </a:t>
            </a:r>
            <a:r>
              <a:rPr lang="es-ES" sz="2000" dirty="0">
                <a:latin typeface="Arial "/>
              </a:rPr>
              <a:t>muchas niñas y niñas y adolescentes gallegos.</a:t>
            </a:r>
            <a:endParaRPr sz="2000" dirty="0">
              <a:latin typeface="Arial "/>
            </a:endParaRPr>
          </a:p>
        </p:txBody>
      </p:sp>
      <p:pic>
        <p:nvPicPr>
          <p:cNvPr id="141" name="Picture 9" descr="Picture 9"/>
          <p:cNvPicPr>
            <a:picLocks noChangeAspect="1"/>
          </p:cNvPicPr>
          <p:nvPr/>
        </p:nvPicPr>
        <p:blipFill>
          <a:blip r:embed="rId2"/>
          <a:stretch>
            <a:fillRect/>
          </a:stretch>
        </p:blipFill>
        <p:spPr>
          <a:xfrm>
            <a:off x="7877176" y="2874963"/>
            <a:ext cx="1265238" cy="2532062"/>
          </a:xfrm>
          <a:prstGeom prst="rect">
            <a:avLst/>
          </a:prstGeom>
          <a:ln w="12700">
            <a:miter lim="400000"/>
          </a:ln>
        </p:spPr>
      </p:pic>
      <p:pic>
        <p:nvPicPr>
          <p:cNvPr id="142" name="Picture 13" descr="Picture 13"/>
          <p:cNvPicPr>
            <a:picLocks noChangeAspect="1"/>
          </p:cNvPicPr>
          <p:nvPr/>
        </p:nvPicPr>
        <p:blipFill>
          <a:blip r:embed="rId3"/>
          <a:srcRect l="31612" t="5965" r="29738" b="13953"/>
          <a:stretch>
            <a:fillRect/>
          </a:stretch>
        </p:blipFill>
        <p:spPr>
          <a:xfrm>
            <a:off x="4430712" y="2843213"/>
            <a:ext cx="1220788" cy="2530476"/>
          </a:xfrm>
          <a:prstGeom prst="rect">
            <a:avLst/>
          </a:prstGeom>
          <a:ln w="12700">
            <a:miter lim="400000"/>
          </a:ln>
        </p:spPr>
      </p:pic>
      <p:pic>
        <p:nvPicPr>
          <p:cNvPr id="143" name="Imagen 6" descr="Imagen 6"/>
          <p:cNvPicPr>
            <a:picLocks noChangeAspect="1"/>
          </p:cNvPicPr>
          <p:nvPr/>
        </p:nvPicPr>
        <p:blipFill>
          <a:blip r:embed="rId4"/>
          <a:stretch>
            <a:fillRect/>
          </a:stretch>
        </p:blipFill>
        <p:spPr>
          <a:xfrm>
            <a:off x="5580063" y="2708275"/>
            <a:ext cx="2444752" cy="259556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1 Marcador de contenido"/>
          <p:cNvSpPr txBox="1"/>
          <p:nvPr/>
        </p:nvSpPr>
        <p:spPr>
          <a:xfrm>
            <a:off x="956203" y="1920411"/>
            <a:ext cx="8086726" cy="1762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500"/>
              </a:spcBef>
              <a:buClr>
                <a:srgbClr val="000000"/>
              </a:buClr>
              <a:buSzPct val="75000"/>
              <a:defRPr sz="2400"/>
            </a:pPr>
            <a:r>
              <a:rPr sz="2400" dirty="0" err="1">
                <a:latin typeface="Arial "/>
              </a:rPr>
              <a:t>Actuaci</a:t>
            </a:r>
            <a:r>
              <a:rPr lang="es-ES" sz="2400" dirty="0" err="1">
                <a:latin typeface="Arial "/>
              </a:rPr>
              <a:t>one</a:t>
            </a:r>
            <a:r>
              <a:rPr sz="2400" dirty="0">
                <a:latin typeface="Arial "/>
              </a:rPr>
              <a:t>s por </a:t>
            </a:r>
            <a:r>
              <a:rPr sz="2400" dirty="0" err="1">
                <a:latin typeface="Arial "/>
              </a:rPr>
              <a:t>parte</a:t>
            </a:r>
            <a:r>
              <a:rPr sz="2400" dirty="0">
                <a:latin typeface="Arial "/>
              </a:rPr>
              <a:t> d</a:t>
            </a:r>
            <a:r>
              <a:rPr lang="es-ES" sz="2400" dirty="0">
                <a:latin typeface="Arial "/>
              </a:rPr>
              <a:t>e l</a:t>
            </a:r>
            <a:r>
              <a:rPr sz="2400" dirty="0" err="1">
                <a:latin typeface="Arial "/>
              </a:rPr>
              <a:t>os</a:t>
            </a:r>
            <a:r>
              <a:rPr sz="2400" dirty="0">
                <a:latin typeface="Arial "/>
              </a:rPr>
              <a:t> </a:t>
            </a:r>
            <a:r>
              <a:rPr sz="2400" dirty="0" err="1">
                <a:latin typeface="Arial "/>
              </a:rPr>
              <a:t>servi</a:t>
            </a:r>
            <a:r>
              <a:rPr lang="es-ES" sz="2400" dirty="0" err="1">
                <a:latin typeface="Arial "/>
              </a:rPr>
              <a:t>ci</a:t>
            </a:r>
            <a:r>
              <a:rPr sz="2400" dirty="0" err="1">
                <a:latin typeface="Arial "/>
              </a:rPr>
              <a:t>os</a:t>
            </a:r>
            <a:r>
              <a:rPr sz="2400" dirty="0">
                <a:latin typeface="Arial "/>
              </a:rPr>
              <a:t> </a:t>
            </a:r>
            <a:r>
              <a:rPr sz="2400" dirty="0" err="1">
                <a:latin typeface="Arial "/>
              </a:rPr>
              <a:t>educativos</a:t>
            </a:r>
            <a:endParaRPr sz="2400" dirty="0">
              <a:latin typeface="Arial "/>
            </a:endParaRPr>
          </a:p>
          <a:p>
            <a:pPr marL="812767" lvl="1" indent="-355585">
              <a:spcBef>
                <a:spcPts val="500"/>
              </a:spcBef>
              <a:buClr>
                <a:srgbClr val="C00000"/>
              </a:buClr>
              <a:buSzPct val="75000"/>
              <a:buFont typeface="Arial"/>
              <a:buChar char="►"/>
              <a:defRPr sz="2400"/>
            </a:pPr>
            <a:r>
              <a:rPr sz="2400" dirty="0" err="1">
                <a:latin typeface="Arial "/>
              </a:rPr>
              <a:t>Actuaci</a:t>
            </a:r>
            <a:r>
              <a:rPr lang="es-ES" sz="2400" dirty="0" err="1">
                <a:latin typeface="Arial "/>
              </a:rPr>
              <a:t>ones</a:t>
            </a:r>
            <a:r>
              <a:rPr sz="2400" dirty="0">
                <a:latin typeface="Arial "/>
              </a:rPr>
              <a:t> </a:t>
            </a:r>
            <a:r>
              <a:rPr sz="2400" dirty="0" err="1">
                <a:latin typeface="Arial "/>
              </a:rPr>
              <a:t>inicia</a:t>
            </a:r>
            <a:r>
              <a:rPr lang="es-ES" sz="2400" dirty="0">
                <a:latin typeface="Arial "/>
              </a:rPr>
              <a:t>le</a:t>
            </a:r>
            <a:r>
              <a:rPr sz="2400" dirty="0">
                <a:latin typeface="Arial "/>
              </a:rPr>
              <a:t>s </a:t>
            </a:r>
            <a:r>
              <a:rPr lang="es-ES" sz="2400" dirty="0">
                <a:latin typeface="Arial "/>
              </a:rPr>
              <a:t>e</a:t>
            </a:r>
            <a:r>
              <a:rPr sz="2400" dirty="0">
                <a:latin typeface="Arial "/>
              </a:rPr>
              <a:t>n</a:t>
            </a:r>
            <a:r>
              <a:rPr lang="es-ES" sz="2400" dirty="0">
                <a:latin typeface="Arial "/>
              </a:rPr>
              <a:t> l</a:t>
            </a:r>
            <a:r>
              <a:rPr sz="2400" dirty="0">
                <a:latin typeface="Arial "/>
              </a:rPr>
              <a:t>a </a:t>
            </a:r>
            <a:r>
              <a:rPr sz="2400" dirty="0" err="1">
                <a:latin typeface="Arial "/>
              </a:rPr>
              <a:t>familia</a:t>
            </a:r>
            <a:endParaRPr sz="2400" dirty="0">
              <a:latin typeface="Arial "/>
            </a:endParaRPr>
          </a:p>
          <a:p>
            <a:pPr marL="812767" lvl="1" indent="-355585">
              <a:spcBef>
                <a:spcPts val="500"/>
              </a:spcBef>
              <a:buClr>
                <a:srgbClr val="C00000"/>
              </a:buClr>
              <a:buSzPct val="75000"/>
              <a:buFont typeface="Arial"/>
              <a:buChar char="►"/>
              <a:defRPr sz="2400"/>
            </a:pPr>
            <a:r>
              <a:rPr sz="2400" dirty="0" err="1">
                <a:latin typeface="Arial "/>
              </a:rPr>
              <a:t>Actuaci</a:t>
            </a:r>
            <a:r>
              <a:rPr lang="es-ES" sz="2400" dirty="0">
                <a:latin typeface="Arial "/>
              </a:rPr>
              <a:t>o</a:t>
            </a:r>
            <a:r>
              <a:rPr sz="2400" dirty="0">
                <a:latin typeface="Arial "/>
              </a:rPr>
              <a:t>n</a:t>
            </a:r>
            <a:r>
              <a:rPr lang="es-ES" sz="2400" dirty="0">
                <a:latin typeface="Arial "/>
              </a:rPr>
              <a:t>e</a:t>
            </a:r>
            <a:r>
              <a:rPr sz="2400" dirty="0">
                <a:latin typeface="Arial "/>
              </a:rPr>
              <a:t>s d</a:t>
            </a:r>
            <a:r>
              <a:rPr lang="es-ES" sz="2400" dirty="0">
                <a:latin typeface="Arial "/>
              </a:rPr>
              <a:t>el </a:t>
            </a:r>
            <a:r>
              <a:rPr sz="2400" dirty="0" err="1">
                <a:latin typeface="Arial "/>
              </a:rPr>
              <a:t>profesorado</a:t>
            </a:r>
            <a:endParaRPr sz="2400" dirty="0">
              <a:latin typeface="Arial "/>
            </a:endParaRPr>
          </a:p>
          <a:p>
            <a:pPr marL="812767" lvl="1" indent="-355585">
              <a:spcBef>
                <a:spcPts val="500"/>
              </a:spcBef>
              <a:buClr>
                <a:srgbClr val="C00000"/>
              </a:buClr>
              <a:buSzPct val="75000"/>
              <a:buFont typeface="Arial"/>
              <a:buChar char="►"/>
              <a:defRPr sz="2400"/>
            </a:pPr>
            <a:r>
              <a:rPr sz="2400" dirty="0" err="1">
                <a:latin typeface="Arial "/>
              </a:rPr>
              <a:t>Actuaci</a:t>
            </a:r>
            <a:r>
              <a:rPr lang="es-ES" sz="2400" dirty="0">
                <a:latin typeface="Arial "/>
              </a:rPr>
              <a:t>o</a:t>
            </a:r>
            <a:r>
              <a:rPr sz="2400" dirty="0">
                <a:latin typeface="Arial "/>
              </a:rPr>
              <a:t>n</a:t>
            </a:r>
            <a:r>
              <a:rPr lang="es-ES" sz="2400" dirty="0">
                <a:latin typeface="Arial "/>
              </a:rPr>
              <a:t>es</a:t>
            </a:r>
            <a:r>
              <a:rPr sz="2400" dirty="0">
                <a:latin typeface="Arial "/>
              </a:rPr>
              <a:t> d</a:t>
            </a:r>
            <a:r>
              <a:rPr lang="es-ES" sz="2400" dirty="0">
                <a:latin typeface="Arial "/>
              </a:rPr>
              <a:t>e l</a:t>
            </a:r>
            <a:r>
              <a:rPr sz="2400" dirty="0" err="1">
                <a:latin typeface="Arial "/>
              </a:rPr>
              <a:t>os</a:t>
            </a:r>
            <a:r>
              <a:rPr sz="2400" dirty="0">
                <a:latin typeface="Arial "/>
              </a:rPr>
              <a:t> </a:t>
            </a:r>
            <a:r>
              <a:rPr sz="2400" dirty="0" err="1">
                <a:latin typeface="Arial "/>
              </a:rPr>
              <a:t>servi</a:t>
            </a:r>
            <a:r>
              <a:rPr lang="es-ES" sz="2400" dirty="0" err="1">
                <a:latin typeface="Arial "/>
              </a:rPr>
              <a:t>ci</a:t>
            </a:r>
            <a:r>
              <a:rPr sz="2400" dirty="0" err="1">
                <a:latin typeface="Arial "/>
              </a:rPr>
              <a:t>os</a:t>
            </a:r>
            <a:r>
              <a:rPr sz="2400" dirty="0">
                <a:latin typeface="Arial "/>
              </a:rPr>
              <a:t> de </a:t>
            </a:r>
            <a:r>
              <a:rPr sz="2400" dirty="0" err="1">
                <a:latin typeface="Arial "/>
              </a:rPr>
              <a:t>orientación</a:t>
            </a:r>
            <a:endParaRPr sz="2400" dirty="0">
              <a:latin typeface="Arial "/>
            </a:endParaRPr>
          </a:p>
        </p:txBody>
      </p:sp>
      <p:sp>
        <p:nvSpPr>
          <p:cNvPr id="185" name="Título 1"/>
          <p:cNvSpPr txBox="1">
            <a:spLocks noGrp="1"/>
          </p:cNvSpPr>
          <p:nvPr>
            <p:ph type="title"/>
          </p:nvPr>
        </p:nvSpPr>
        <p:spPr>
          <a:xfrm>
            <a:off x="2373168" y="1354251"/>
            <a:ext cx="4235335" cy="447443"/>
          </a:xfrm>
          <a:prstGeom prst="rect">
            <a:avLst/>
          </a:prstGeom>
        </p:spPr>
        <p:style>
          <a:lnRef idx="3">
            <a:schemeClr val="lt1"/>
          </a:lnRef>
          <a:fillRef idx="1">
            <a:schemeClr val="accent5"/>
          </a:fillRef>
          <a:effectRef idx="1">
            <a:schemeClr val="accent5"/>
          </a:effectRef>
          <a:fontRef idx="minor">
            <a:schemeClr val="lt1"/>
          </a:fontRef>
        </p:style>
        <p:txBody>
          <a:bodyPr>
            <a:normAutofit/>
          </a:bodyPr>
          <a:lstStyle>
            <a:lvl1pPr defTabSz="722376">
              <a:defRPr sz="2686"/>
            </a:lvl1pPr>
          </a:lstStyle>
          <a:p>
            <a:r>
              <a:rPr lang="es-ES" sz="2000" dirty="0">
                <a:solidFill>
                  <a:schemeClr val="bg1"/>
                </a:solidFill>
                <a:latin typeface="Arial "/>
              </a:rPr>
              <a:t>CONTENIDO DEL PROTOCOLO</a:t>
            </a:r>
          </a:p>
        </p:txBody>
      </p:sp>
      <p:sp>
        <p:nvSpPr>
          <p:cNvPr id="186" name="Figura"/>
          <p:cNvSpPr/>
          <p:nvPr/>
        </p:nvSpPr>
        <p:spPr>
          <a:xfrm>
            <a:off x="3574473" y="4271962"/>
            <a:ext cx="2473903" cy="1231787"/>
          </a:xfrm>
          <a:custGeom>
            <a:avLst/>
            <a:gdLst/>
            <a:ahLst/>
            <a:cxnLst>
              <a:cxn ang="0">
                <a:pos x="wd2" y="hd2"/>
              </a:cxn>
              <a:cxn ang="5400000">
                <a:pos x="wd2" y="hd2"/>
              </a:cxn>
              <a:cxn ang="10800000">
                <a:pos x="wd2" y="hd2"/>
              </a:cxn>
              <a:cxn ang="16200000">
                <a:pos x="wd2" y="hd2"/>
              </a:cxn>
            </a:cxnLst>
            <a:rect l="0" t="0" r="r" b="b"/>
            <a:pathLst>
              <a:path w="21600" h="21600" extrusionOk="0">
                <a:moveTo>
                  <a:pt x="1514" y="0"/>
                </a:moveTo>
                <a:lnTo>
                  <a:pt x="21600" y="0"/>
                </a:lnTo>
                <a:lnTo>
                  <a:pt x="21600" y="18000"/>
                </a:lnTo>
                <a:cubicBezTo>
                  <a:pt x="21600" y="19988"/>
                  <a:pt x="20922" y="21600"/>
                  <a:pt x="20086" y="21600"/>
                </a:cubicBezTo>
                <a:lnTo>
                  <a:pt x="0" y="21600"/>
                </a:lnTo>
                <a:lnTo>
                  <a:pt x="0" y="3600"/>
                </a:lnTo>
                <a:cubicBezTo>
                  <a:pt x="0" y="1612"/>
                  <a:pt x="678" y="0"/>
                  <a:pt x="1514" y="0"/>
                </a:cubicBezTo>
                <a:close/>
              </a:path>
            </a:pathLst>
          </a:custGeom>
          <a:solidFill>
            <a:srgbClr val="FF66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lIns="45719" tIns="45719" rIns="45719" bIns="45719" numCol="1" anchor="ctr">
            <a:noAutofit/>
          </a:bodyPr>
          <a:lstStyle/>
          <a:p>
            <a:pPr algn="ctr">
              <a:defRPr sz="2400"/>
            </a:pPr>
            <a:r>
              <a:rPr lang="es-ES" sz="2400" dirty="0">
                <a:latin typeface="Arial "/>
              </a:rPr>
              <a:t>Intervención en el</a:t>
            </a:r>
          </a:p>
          <a:p>
            <a:pPr algn="ctr">
              <a:defRPr sz="2400"/>
            </a:pPr>
            <a:r>
              <a:rPr lang="es-ES" sz="2400" dirty="0">
                <a:latin typeface="Arial "/>
              </a:rPr>
              <a:t>ámbito escolar</a:t>
            </a:r>
          </a:p>
        </p:txBody>
      </p:sp>
      <p:sp>
        <p:nvSpPr>
          <p:cNvPr id="189" name="Figura"/>
          <p:cNvSpPr/>
          <p:nvPr/>
        </p:nvSpPr>
        <p:spPr>
          <a:xfrm>
            <a:off x="806336" y="4271962"/>
            <a:ext cx="2397240" cy="1231787"/>
          </a:xfrm>
          <a:custGeom>
            <a:avLst/>
            <a:gdLst/>
            <a:ahLst/>
            <a:cxnLst>
              <a:cxn ang="0">
                <a:pos x="wd2" y="hd2"/>
              </a:cxn>
              <a:cxn ang="5400000">
                <a:pos x="wd2" y="hd2"/>
              </a:cxn>
              <a:cxn ang="10800000">
                <a:pos x="wd2" y="hd2"/>
              </a:cxn>
              <a:cxn ang="16200000">
                <a:pos x="wd2" y="hd2"/>
              </a:cxn>
            </a:cxnLst>
            <a:rect l="0" t="0" r="r" b="b"/>
            <a:pathLst>
              <a:path w="21600" h="21600" extrusionOk="0">
                <a:moveTo>
                  <a:pt x="1514" y="0"/>
                </a:moveTo>
                <a:lnTo>
                  <a:pt x="21600" y="0"/>
                </a:lnTo>
                <a:lnTo>
                  <a:pt x="21600" y="18000"/>
                </a:lnTo>
                <a:cubicBezTo>
                  <a:pt x="21600" y="19988"/>
                  <a:pt x="20922" y="21600"/>
                  <a:pt x="20086" y="21600"/>
                </a:cubicBezTo>
                <a:lnTo>
                  <a:pt x="0" y="21600"/>
                </a:lnTo>
                <a:lnTo>
                  <a:pt x="0" y="3600"/>
                </a:lnTo>
                <a:cubicBezTo>
                  <a:pt x="0" y="1612"/>
                  <a:pt x="678" y="0"/>
                  <a:pt x="1514" y="0"/>
                </a:cubicBezTo>
                <a:close/>
              </a:path>
            </a:pathLst>
          </a:custGeom>
          <a:solidFill>
            <a:srgbClr val="FF66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lIns="45719" tIns="45719" rIns="45719" bIns="45719" numCol="1" anchor="ctr">
            <a:noAutofit/>
          </a:bodyPr>
          <a:lstStyle/>
          <a:p>
            <a:pPr algn="ctr"/>
            <a:r>
              <a:rPr lang="es-ES" sz="2400" dirty="0">
                <a:latin typeface="Arial "/>
              </a:rPr>
              <a:t>Identificación</a:t>
            </a:r>
          </a:p>
        </p:txBody>
      </p:sp>
      <p:sp>
        <p:nvSpPr>
          <p:cNvPr id="192" name="Figura"/>
          <p:cNvSpPr/>
          <p:nvPr/>
        </p:nvSpPr>
        <p:spPr>
          <a:xfrm>
            <a:off x="6402649" y="4271962"/>
            <a:ext cx="2473903" cy="1231787"/>
          </a:xfrm>
          <a:custGeom>
            <a:avLst/>
            <a:gdLst/>
            <a:ahLst/>
            <a:cxnLst>
              <a:cxn ang="0">
                <a:pos x="wd2" y="hd2"/>
              </a:cxn>
              <a:cxn ang="5400000">
                <a:pos x="wd2" y="hd2"/>
              </a:cxn>
              <a:cxn ang="10800000">
                <a:pos x="wd2" y="hd2"/>
              </a:cxn>
              <a:cxn ang="16200000">
                <a:pos x="wd2" y="hd2"/>
              </a:cxn>
            </a:cxnLst>
            <a:rect l="0" t="0" r="r" b="b"/>
            <a:pathLst>
              <a:path w="21600" h="21600" extrusionOk="0">
                <a:moveTo>
                  <a:pt x="1513" y="0"/>
                </a:moveTo>
                <a:lnTo>
                  <a:pt x="21600" y="0"/>
                </a:lnTo>
                <a:lnTo>
                  <a:pt x="21600" y="18000"/>
                </a:lnTo>
                <a:cubicBezTo>
                  <a:pt x="21600" y="19988"/>
                  <a:pt x="20923" y="21600"/>
                  <a:pt x="20087" y="21600"/>
                </a:cubicBezTo>
                <a:lnTo>
                  <a:pt x="0" y="21600"/>
                </a:lnTo>
                <a:lnTo>
                  <a:pt x="0" y="3600"/>
                </a:lnTo>
                <a:cubicBezTo>
                  <a:pt x="0" y="1612"/>
                  <a:pt x="677" y="0"/>
                  <a:pt x="1513" y="0"/>
                </a:cubicBezTo>
                <a:close/>
              </a:path>
            </a:pathLst>
          </a:custGeom>
          <a:solidFill>
            <a:srgbClr val="FF66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lIns="45719" tIns="45719" rIns="45719" bIns="45719" numCol="1" anchor="ctr">
            <a:noAutofit/>
          </a:bodyPr>
          <a:lstStyle/>
          <a:p>
            <a:pPr algn="ctr">
              <a:defRPr sz="2400"/>
            </a:pPr>
            <a:r>
              <a:rPr lang="es-ES" sz="2400" dirty="0"/>
              <a:t> </a:t>
            </a:r>
            <a:r>
              <a:rPr lang="es-ES" sz="2400" dirty="0">
                <a:latin typeface="Arial "/>
              </a:rPr>
              <a:t>Colaboración</a:t>
            </a:r>
          </a:p>
          <a:p>
            <a:pPr algn="ctr">
              <a:defRPr sz="2400"/>
            </a:pPr>
            <a:r>
              <a:rPr lang="es-ES" sz="2400" dirty="0">
                <a:latin typeface="Arial "/>
              </a:rPr>
              <a:t>con la familia</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84">
                                            <p:bg/>
                                          </p:spTgt>
                                        </p:tgtEl>
                                        <p:attrNameLst>
                                          <p:attrName>style.visibility</p:attrName>
                                        </p:attrNameLst>
                                      </p:cBhvr>
                                      <p:to>
                                        <p:strVal val="visible"/>
                                      </p:to>
                                    </p:set>
                                    <p:animEffect transition="in" filter="wipe(left)">
                                      <p:cBhvr>
                                        <p:cTn id="7" dur="500"/>
                                        <p:tgtEl>
                                          <p:spTgt spid="184">
                                            <p:bg/>
                                          </p:spTgt>
                                        </p:tgtEl>
                                      </p:cBhvr>
                                    </p:animEffect>
                                  </p:childTnLst>
                                </p:cTn>
                              </p:par>
                              <p:par>
                                <p:cTn id="8" presetID="22" presetClass="entr" presetSubtype="8" fill="hold" grpId="0" nodeType="withEffect">
                                  <p:stCondLst>
                                    <p:cond delay="0"/>
                                  </p:stCondLst>
                                  <p:iterate>
                                    <p:tmAbs val="0"/>
                                  </p:iterate>
                                  <p:childTnLst>
                                    <p:set>
                                      <p:cBhvr>
                                        <p:cTn id="9" fill="hold"/>
                                        <p:tgtEl>
                                          <p:spTgt spid="184">
                                            <p:txEl>
                                              <p:pRg st="0" end="0"/>
                                            </p:txEl>
                                          </p:spTgt>
                                        </p:tgtEl>
                                        <p:attrNameLst>
                                          <p:attrName>style.visibility</p:attrName>
                                        </p:attrNameLst>
                                      </p:cBhvr>
                                      <p:to>
                                        <p:strVal val="visible"/>
                                      </p:to>
                                    </p:set>
                                    <p:animEffect transition="in" filter="wipe(left)">
                                      <p:cBhvr>
                                        <p:cTn id="10" dur="500"/>
                                        <p:tgtEl>
                                          <p:spTgt spid="184">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iterate>
                                    <p:tmAbs val="0"/>
                                  </p:iterate>
                                  <p:childTnLst>
                                    <p:set>
                                      <p:cBhvr>
                                        <p:cTn id="13" fill="hold"/>
                                        <p:tgtEl>
                                          <p:spTgt spid="184">
                                            <p:txEl>
                                              <p:pRg st="1" end="1"/>
                                            </p:txEl>
                                          </p:spTgt>
                                        </p:tgtEl>
                                        <p:attrNameLst>
                                          <p:attrName>style.visibility</p:attrName>
                                        </p:attrNameLst>
                                      </p:cBhvr>
                                      <p:to>
                                        <p:strVal val="visible"/>
                                      </p:to>
                                    </p:set>
                                    <p:animEffect transition="in" filter="wipe(left)">
                                      <p:cBhvr>
                                        <p:cTn id="14" dur="500"/>
                                        <p:tgtEl>
                                          <p:spTgt spid="184">
                                            <p:txEl>
                                              <p:pRg st="1" end="1"/>
                                            </p:txEl>
                                          </p:spTgt>
                                        </p:tgtEl>
                                      </p:cBhvr>
                                    </p:animEffect>
                                  </p:childTnLst>
                                </p:cTn>
                              </p:par>
                            </p:childTnLst>
                          </p:cTn>
                        </p:par>
                        <p:par>
                          <p:cTn id="15" fill="hold">
                            <p:stCondLst>
                              <p:cond delay="1000"/>
                            </p:stCondLst>
                            <p:childTnLst>
                              <p:par>
                                <p:cTn id="16" presetID="22" presetClass="entr" presetSubtype="8" fill="hold" grpId="0" nodeType="afterEffect">
                                  <p:stCondLst>
                                    <p:cond delay="0"/>
                                  </p:stCondLst>
                                  <p:iterate>
                                    <p:tmAbs val="0"/>
                                  </p:iterate>
                                  <p:childTnLst>
                                    <p:set>
                                      <p:cBhvr>
                                        <p:cTn id="17" fill="hold"/>
                                        <p:tgtEl>
                                          <p:spTgt spid="184">
                                            <p:txEl>
                                              <p:pRg st="2" end="2"/>
                                            </p:txEl>
                                          </p:spTgt>
                                        </p:tgtEl>
                                        <p:attrNameLst>
                                          <p:attrName>style.visibility</p:attrName>
                                        </p:attrNameLst>
                                      </p:cBhvr>
                                      <p:to>
                                        <p:strVal val="visible"/>
                                      </p:to>
                                    </p:set>
                                    <p:animEffect transition="in" filter="wipe(left)">
                                      <p:cBhvr>
                                        <p:cTn id="18" dur="500"/>
                                        <p:tgtEl>
                                          <p:spTgt spid="184">
                                            <p:txEl>
                                              <p:pRg st="2" end="2"/>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iterate>
                                    <p:tmAbs val="0"/>
                                  </p:iterate>
                                  <p:childTnLst>
                                    <p:set>
                                      <p:cBhvr>
                                        <p:cTn id="21" fill="hold"/>
                                        <p:tgtEl>
                                          <p:spTgt spid="184">
                                            <p:txEl>
                                              <p:pRg st="3" end="3"/>
                                            </p:txEl>
                                          </p:spTgt>
                                        </p:tgtEl>
                                        <p:attrNameLst>
                                          <p:attrName>style.visibility</p:attrName>
                                        </p:attrNameLst>
                                      </p:cBhvr>
                                      <p:to>
                                        <p:strVal val="visible"/>
                                      </p:to>
                                    </p:set>
                                    <p:animEffect transition="in" filter="wipe(left)">
                                      <p:cBhvr>
                                        <p:cTn id="22" dur="500"/>
                                        <p:tgtEl>
                                          <p:spTgt spid="18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9"/>
                                        </p:tgtEl>
                                        <p:attrNameLst>
                                          <p:attrName>style.visibility</p:attrName>
                                        </p:attrNameLst>
                                      </p:cBhvr>
                                      <p:to>
                                        <p:strVal val="visible"/>
                                      </p:to>
                                    </p:set>
                                    <p:animEffect transition="in" filter="fade">
                                      <p:cBhvr>
                                        <p:cTn id="27" dur="500"/>
                                        <p:tgtEl>
                                          <p:spTgt spid="18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6"/>
                                        </p:tgtEl>
                                        <p:attrNameLst>
                                          <p:attrName>style.visibility</p:attrName>
                                        </p:attrNameLst>
                                      </p:cBhvr>
                                      <p:to>
                                        <p:strVal val="visible"/>
                                      </p:to>
                                    </p:set>
                                    <p:animEffect transition="in" filter="fade">
                                      <p:cBhvr>
                                        <p:cTn id="32" dur="500"/>
                                        <p:tgtEl>
                                          <p:spTgt spid="18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2"/>
                                        </p:tgtEl>
                                        <p:attrNameLst>
                                          <p:attrName>style.visibility</p:attrName>
                                        </p:attrNameLst>
                                      </p:cBhvr>
                                      <p:to>
                                        <p:strVal val="visible"/>
                                      </p:to>
                                    </p:set>
                                    <p:animEffect transition="in" filter="fade">
                                      <p:cBhvr>
                                        <p:cTn id="37"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build="p" bldLvl="5" animBg="1" advAuto="0"/>
      <p:bldP spid="186" grpId="0" animBg="1"/>
      <p:bldP spid="189" grpId="0" animBg="1"/>
      <p:bldP spid="19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1 Marcador de contenido"/>
          <p:cNvSpPr txBox="1"/>
          <p:nvPr/>
        </p:nvSpPr>
        <p:spPr>
          <a:xfrm>
            <a:off x="528637" y="1828562"/>
            <a:ext cx="8086726" cy="3187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55585" indent="-355585">
              <a:spcBef>
                <a:spcPts val="600"/>
              </a:spcBef>
              <a:buClr>
                <a:srgbClr val="000000"/>
              </a:buClr>
              <a:buSzPct val="75000"/>
              <a:buChar char="▪"/>
              <a:defRPr sz="2600"/>
            </a:pPr>
            <a:r>
              <a:rPr sz="2400" dirty="0"/>
              <a:t>Con</a:t>
            </a:r>
            <a:r>
              <a:rPr lang="es-ES" sz="2400" dirty="0"/>
              <a:t>j</a:t>
            </a:r>
            <a:r>
              <a:rPr sz="2400" dirty="0"/>
              <a:t>unto de </a:t>
            </a:r>
            <a:r>
              <a:rPr sz="2400" dirty="0" err="1"/>
              <a:t>procesos</a:t>
            </a:r>
            <a:r>
              <a:rPr sz="2400" dirty="0"/>
              <a:t> de </a:t>
            </a:r>
            <a:r>
              <a:rPr sz="2400" dirty="0" err="1"/>
              <a:t>reco</a:t>
            </a:r>
            <a:r>
              <a:rPr lang="es-ES" sz="2400" dirty="0"/>
              <a:t>g</a:t>
            </a:r>
            <a:r>
              <a:rPr sz="2400" dirty="0" err="1"/>
              <a:t>ida</a:t>
            </a:r>
            <a:r>
              <a:rPr sz="2400" dirty="0"/>
              <a:t> de </a:t>
            </a:r>
            <a:r>
              <a:rPr sz="2400" dirty="0" err="1"/>
              <a:t>información</a:t>
            </a:r>
            <a:endParaRPr sz="2400" dirty="0"/>
          </a:p>
          <a:p>
            <a:pPr marL="812767" lvl="1" indent="-355585">
              <a:spcBef>
                <a:spcPts val="600"/>
              </a:spcBef>
              <a:buClr>
                <a:srgbClr val="000000"/>
              </a:buClr>
              <a:buSzPct val="75000"/>
              <a:buChar char="▪"/>
              <a:defRPr sz="2600"/>
            </a:pPr>
            <a:r>
              <a:rPr sz="2400" dirty="0" err="1"/>
              <a:t>Profesorado</a:t>
            </a:r>
            <a:r>
              <a:rPr sz="2400" dirty="0"/>
              <a:t> / </a:t>
            </a:r>
            <a:r>
              <a:rPr sz="2400" dirty="0" err="1"/>
              <a:t>servi</a:t>
            </a:r>
            <a:r>
              <a:rPr lang="es-ES" sz="2400" dirty="0" err="1"/>
              <a:t>ci</a:t>
            </a:r>
            <a:r>
              <a:rPr sz="2400" dirty="0" err="1"/>
              <a:t>os</a:t>
            </a:r>
            <a:r>
              <a:rPr sz="2400" dirty="0"/>
              <a:t> de </a:t>
            </a:r>
            <a:r>
              <a:rPr sz="2400" dirty="0" err="1"/>
              <a:t>orientación</a:t>
            </a:r>
            <a:endParaRPr sz="2400" dirty="0"/>
          </a:p>
          <a:p>
            <a:pPr marL="812767" lvl="1" indent="-355585">
              <a:spcBef>
                <a:spcPts val="600"/>
              </a:spcBef>
              <a:buClr>
                <a:srgbClr val="000000"/>
              </a:buClr>
              <a:buSzPct val="75000"/>
              <a:buChar char="▪"/>
              <a:defRPr sz="2600"/>
            </a:pPr>
            <a:r>
              <a:rPr sz="2400" dirty="0" err="1"/>
              <a:t>Finalidad</a:t>
            </a:r>
            <a:r>
              <a:rPr sz="2400" dirty="0"/>
              <a:t>:</a:t>
            </a:r>
          </a:p>
          <a:p>
            <a:pPr marL="1727131" lvl="3" indent="-355585">
              <a:spcBef>
                <a:spcPts val="600"/>
              </a:spcBef>
              <a:buClr>
                <a:srgbClr val="FF6600"/>
              </a:buClr>
              <a:buSzPct val="75000"/>
              <a:buFont typeface="Arial"/>
              <a:buChar char="►"/>
              <a:defRPr sz="2600"/>
            </a:pPr>
            <a:r>
              <a:rPr sz="2400" dirty="0" err="1"/>
              <a:t>Establec</a:t>
            </a:r>
            <a:r>
              <a:rPr lang="es-ES" sz="2400" dirty="0"/>
              <a:t>i</a:t>
            </a:r>
            <a:r>
              <a:rPr sz="2400" dirty="0"/>
              <a:t>m</a:t>
            </a:r>
            <a:r>
              <a:rPr lang="es-ES" sz="2400" dirty="0"/>
              <a:t>i</a:t>
            </a:r>
            <a:r>
              <a:rPr sz="2400" dirty="0" err="1"/>
              <a:t>ento</a:t>
            </a:r>
            <a:r>
              <a:rPr sz="2400" dirty="0"/>
              <a:t> de </a:t>
            </a:r>
            <a:r>
              <a:rPr sz="2400" dirty="0" err="1"/>
              <a:t>medidas</a:t>
            </a:r>
            <a:r>
              <a:rPr sz="2400" dirty="0"/>
              <a:t> de </a:t>
            </a:r>
            <a:r>
              <a:rPr sz="2400" dirty="0" err="1"/>
              <a:t>intervención</a:t>
            </a:r>
            <a:endParaRPr sz="2400" dirty="0"/>
          </a:p>
          <a:p>
            <a:pPr marL="1727131" lvl="3" indent="-355585">
              <a:spcBef>
                <a:spcPts val="600"/>
              </a:spcBef>
              <a:buClr>
                <a:srgbClr val="FF6600"/>
              </a:buClr>
              <a:buSzPct val="75000"/>
              <a:buFont typeface="Arial"/>
              <a:buChar char="►"/>
              <a:defRPr sz="2600"/>
            </a:pPr>
            <a:r>
              <a:rPr sz="2400" dirty="0" err="1"/>
              <a:t>Información</a:t>
            </a:r>
            <a:r>
              <a:rPr sz="2400" dirty="0"/>
              <a:t> </a:t>
            </a:r>
            <a:r>
              <a:rPr lang="es-ES" sz="2400" dirty="0"/>
              <a:t>a la</a:t>
            </a:r>
            <a:r>
              <a:rPr sz="2400" dirty="0"/>
              <a:t> </a:t>
            </a:r>
            <a:r>
              <a:rPr sz="2400" dirty="0" err="1"/>
              <a:t>familia</a:t>
            </a:r>
            <a:endParaRPr sz="2400" dirty="0"/>
          </a:p>
          <a:p>
            <a:pPr marL="1727131" lvl="3" indent="-355585">
              <a:spcBef>
                <a:spcPts val="600"/>
              </a:spcBef>
              <a:buClr>
                <a:srgbClr val="FF6600"/>
              </a:buClr>
              <a:buSzPct val="75000"/>
              <a:buFont typeface="Arial"/>
              <a:buChar char="►"/>
              <a:defRPr sz="2600"/>
            </a:pPr>
            <a:r>
              <a:rPr sz="2400" dirty="0" err="1"/>
              <a:t>Información</a:t>
            </a:r>
            <a:r>
              <a:rPr sz="2400" dirty="0"/>
              <a:t> a</a:t>
            </a:r>
            <a:r>
              <a:rPr lang="es-ES" sz="2400" dirty="0"/>
              <a:t> l</a:t>
            </a:r>
            <a:r>
              <a:rPr sz="2400" dirty="0" err="1"/>
              <a:t>os</a:t>
            </a:r>
            <a:r>
              <a:rPr sz="2400" dirty="0"/>
              <a:t> </a:t>
            </a:r>
            <a:r>
              <a:rPr sz="2400" dirty="0" err="1"/>
              <a:t>servi</a:t>
            </a:r>
            <a:r>
              <a:rPr lang="es-ES" sz="2400" dirty="0" err="1"/>
              <a:t>ci</a:t>
            </a:r>
            <a:r>
              <a:rPr sz="2400" dirty="0" err="1"/>
              <a:t>os</a:t>
            </a:r>
            <a:r>
              <a:rPr sz="2400" dirty="0"/>
              <a:t> de </a:t>
            </a:r>
            <a:r>
              <a:rPr sz="2400" dirty="0" err="1"/>
              <a:t>sa</a:t>
            </a:r>
            <a:r>
              <a:rPr lang="es-ES" sz="2400" dirty="0" err="1"/>
              <a:t>lud</a:t>
            </a:r>
            <a:endParaRPr sz="2400" dirty="0"/>
          </a:p>
          <a:p>
            <a:pPr marL="1269949" lvl="2" indent="-355585">
              <a:spcBef>
                <a:spcPts val="400"/>
              </a:spcBef>
              <a:buClr>
                <a:srgbClr val="000000"/>
              </a:buClr>
              <a:buSzPct val="75000"/>
              <a:buChar char="▪"/>
              <a:defRPr sz="2400"/>
            </a:pPr>
            <a:endParaRPr sz="2880" dirty="0"/>
          </a:p>
        </p:txBody>
      </p:sp>
      <p:sp>
        <p:nvSpPr>
          <p:cNvPr id="197" name="Título 1"/>
          <p:cNvSpPr txBox="1">
            <a:spLocks noGrp="1"/>
          </p:cNvSpPr>
          <p:nvPr>
            <p:ph type="title"/>
          </p:nvPr>
        </p:nvSpPr>
        <p:spPr>
          <a:xfrm>
            <a:off x="685802" y="1113905"/>
            <a:ext cx="3204554" cy="408240"/>
          </a:xfrm>
          <a:prstGeom prst="rect">
            <a:avLst/>
          </a:prstGeom>
        </p:spPr>
        <p:style>
          <a:lnRef idx="3">
            <a:schemeClr val="lt1"/>
          </a:lnRef>
          <a:fillRef idx="1">
            <a:schemeClr val="accent5"/>
          </a:fillRef>
          <a:effectRef idx="1">
            <a:schemeClr val="accent5"/>
          </a:effectRef>
          <a:fontRef idx="minor">
            <a:schemeClr val="lt1"/>
          </a:fontRef>
        </p:style>
        <p:txBody>
          <a:bodyPr>
            <a:normAutofit/>
          </a:bodyPr>
          <a:lstStyle>
            <a:lvl1pPr defTabSz="722376">
              <a:defRPr sz="2686"/>
            </a:lvl1pPr>
          </a:lstStyle>
          <a:p>
            <a:r>
              <a:rPr lang="es-ES" sz="2000" dirty="0">
                <a:solidFill>
                  <a:schemeClr val="bg1"/>
                </a:solidFill>
                <a:latin typeface="Arial "/>
              </a:rPr>
              <a:t>IDENTIFICACIÓN</a:t>
            </a:r>
          </a:p>
        </p:txBody>
      </p:sp>
      <p:sp>
        <p:nvSpPr>
          <p:cNvPr id="2" name="Rectángulo 1">
            <a:extLst>
              <a:ext uri="{FF2B5EF4-FFF2-40B4-BE49-F238E27FC236}">
                <a16:creationId xmlns:a16="http://schemas.microsoft.com/office/drawing/2014/main" id="{86B8BD01-A5CA-4FAF-BAED-B843920B4DD5}"/>
              </a:ext>
            </a:extLst>
          </p:cNvPr>
          <p:cNvSpPr/>
          <p:nvPr/>
        </p:nvSpPr>
        <p:spPr>
          <a:xfrm>
            <a:off x="1571105" y="4904509"/>
            <a:ext cx="7473142" cy="707886"/>
          </a:xfrm>
          <a:prstGeom prst="rect">
            <a:avLst/>
          </a:prstGeom>
          <a:noFill/>
        </p:spPr>
        <p:txBody>
          <a:bodyPr wrap="square" lIns="91440" tIns="45720" rIns="91440" bIns="45720">
            <a:spAutoFit/>
          </a:bodyPr>
          <a:lstStyle/>
          <a:p>
            <a:pPr algn="ctr"/>
            <a:r>
              <a:rPr lang="es-ES" sz="4000"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
              </a:rPr>
              <a:t>Informe psicopedagógico</a:t>
            </a:r>
            <a:endParaRPr lang="es-E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96">
                                            <p:bg/>
                                          </p:spTgt>
                                        </p:tgtEl>
                                        <p:attrNameLst>
                                          <p:attrName>style.visibility</p:attrName>
                                        </p:attrNameLst>
                                      </p:cBhvr>
                                      <p:to>
                                        <p:strVal val="visible"/>
                                      </p:to>
                                    </p:set>
                                    <p:animEffect transition="in" filter="wipe(left)">
                                      <p:cBhvr>
                                        <p:cTn id="7" dur="500"/>
                                        <p:tgtEl>
                                          <p:spTgt spid="196">
                                            <p:bg/>
                                          </p:spTgt>
                                        </p:tgtEl>
                                      </p:cBhvr>
                                    </p:animEffect>
                                  </p:childTnLst>
                                </p:cTn>
                              </p:par>
                              <p:par>
                                <p:cTn id="8" presetID="22" presetClass="entr" presetSubtype="8" fill="hold" grpId="0" nodeType="withEffect">
                                  <p:stCondLst>
                                    <p:cond delay="0"/>
                                  </p:stCondLst>
                                  <p:iterate>
                                    <p:tmAbs val="0"/>
                                  </p:iterate>
                                  <p:childTnLst>
                                    <p:set>
                                      <p:cBhvr>
                                        <p:cTn id="9" fill="hold"/>
                                        <p:tgtEl>
                                          <p:spTgt spid="196">
                                            <p:txEl>
                                              <p:pRg st="0" end="0"/>
                                            </p:txEl>
                                          </p:spTgt>
                                        </p:tgtEl>
                                        <p:attrNameLst>
                                          <p:attrName>style.visibility</p:attrName>
                                        </p:attrNameLst>
                                      </p:cBhvr>
                                      <p:to>
                                        <p:strVal val="visible"/>
                                      </p:to>
                                    </p:set>
                                    <p:animEffect transition="in" filter="wipe(left)">
                                      <p:cBhvr>
                                        <p:cTn id="10" dur="500"/>
                                        <p:tgtEl>
                                          <p:spTgt spid="196">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iterate>
                                    <p:tmAbs val="0"/>
                                  </p:iterate>
                                  <p:childTnLst>
                                    <p:set>
                                      <p:cBhvr>
                                        <p:cTn id="13" fill="hold"/>
                                        <p:tgtEl>
                                          <p:spTgt spid="196">
                                            <p:txEl>
                                              <p:pRg st="1" end="1"/>
                                            </p:txEl>
                                          </p:spTgt>
                                        </p:tgtEl>
                                        <p:attrNameLst>
                                          <p:attrName>style.visibility</p:attrName>
                                        </p:attrNameLst>
                                      </p:cBhvr>
                                      <p:to>
                                        <p:strVal val="visible"/>
                                      </p:to>
                                    </p:set>
                                    <p:animEffect transition="in" filter="wipe(left)">
                                      <p:cBhvr>
                                        <p:cTn id="14" dur="500"/>
                                        <p:tgtEl>
                                          <p:spTgt spid="196">
                                            <p:txEl>
                                              <p:pRg st="1" end="1"/>
                                            </p:txEl>
                                          </p:spTgt>
                                        </p:tgtEl>
                                      </p:cBhvr>
                                    </p:animEffect>
                                  </p:childTnLst>
                                </p:cTn>
                              </p:par>
                            </p:childTnLst>
                          </p:cTn>
                        </p:par>
                        <p:par>
                          <p:cTn id="15" fill="hold">
                            <p:stCondLst>
                              <p:cond delay="1000"/>
                            </p:stCondLst>
                            <p:childTnLst>
                              <p:par>
                                <p:cTn id="16" presetID="22" presetClass="entr" presetSubtype="8" fill="hold" grpId="0" nodeType="afterEffect">
                                  <p:stCondLst>
                                    <p:cond delay="0"/>
                                  </p:stCondLst>
                                  <p:iterate>
                                    <p:tmAbs val="0"/>
                                  </p:iterate>
                                  <p:childTnLst>
                                    <p:set>
                                      <p:cBhvr>
                                        <p:cTn id="17" fill="hold"/>
                                        <p:tgtEl>
                                          <p:spTgt spid="196">
                                            <p:txEl>
                                              <p:pRg st="2" end="2"/>
                                            </p:txEl>
                                          </p:spTgt>
                                        </p:tgtEl>
                                        <p:attrNameLst>
                                          <p:attrName>style.visibility</p:attrName>
                                        </p:attrNameLst>
                                      </p:cBhvr>
                                      <p:to>
                                        <p:strVal val="visible"/>
                                      </p:to>
                                    </p:set>
                                    <p:animEffect transition="in" filter="wipe(left)">
                                      <p:cBhvr>
                                        <p:cTn id="18" dur="500"/>
                                        <p:tgtEl>
                                          <p:spTgt spid="196">
                                            <p:txEl>
                                              <p:pRg st="2" end="2"/>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iterate>
                                    <p:tmAbs val="0"/>
                                  </p:iterate>
                                  <p:childTnLst>
                                    <p:set>
                                      <p:cBhvr>
                                        <p:cTn id="21" fill="hold"/>
                                        <p:tgtEl>
                                          <p:spTgt spid="196">
                                            <p:txEl>
                                              <p:pRg st="3" end="3"/>
                                            </p:txEl>
                                          </p:spTgt>
                                        </p:tgtEl>
                                        <p:attrNameLst>
                                          <p:attrName>style.visibility</p:attrName>
                                        </p:attrNameLst>
                                      </p:cBhvr>
                                      <p:to>
                                        <p:strVal val="visible"/>
                                      </p:to>
                                    </p:set>
                                    <p:animEffect transition="in" filter="wipe(left)">
                                      <p:cBhvr>
                                        <p:cTn id="22" dur="500"/>
                                        <p:tgtEl>
                                          <p:spTgt spid="196">
                                            <p:txEl>
                                              <p:pRg st="3" end="3"/>
                                            </p:txEl>
                                          </p:spTgt>
                                        </p:tgtEl>
                                      </p:cBhvr>
                                    </p:animEffect>
                                  </p:childTnLst>
                                </p:cTn>
                              </p:par>
                            </p:childTnLst>
                          </p:cTn>
                        </p:par>
                        <p:par>
                          <p:cTn id="23" fill="hold">
                            <p:stCondLst>
                              <p:cond delay="2000"/>
                            </p:stCondLst>
                            <p:childTnLst>
                              <p:par>
                                <p:cTn id="24" presetID="22" presetClass="entr" presetSubtype="8" fill="hold" grpId="0" nodeType="afterEffect">
                                  <p:stCondLst>
                                    <p:cond delay="0"/>
                                  </p:stCondLst>
                                  <p:iterate>
                                    <p:tmAbs val="0"/>
                                  </p:iterate>
                                  <p:childTnLst>
                                    <p:set>
                                      <p:cBhvr>
                                        <p:cTn id="25" fill="hold"/>
                                        <p:tgtEl>
                                          <p:spTgt spid="196">
                                            <p:txEl>
                                              <p:pRg st="4" end="4"/>
                                            </p:txEl>
                                          </p:spTgt>
                                        </p:tgtEl>
                                        <p:attrNameLst>
                                          <p:attrName>style.visibility</p:attrName>
                                        </p:attrNameLst>
                                      </p:cBhvr>
                                      <p:to>
                                        <p:strVal val="visible"/>
                                      </p:to>
                                    </p:set>
                                    <p:animEffect transition="in" filter="wipe(left)">
                                      <p:cBhvr>
                                        <p:cTn id="26" dur="500"/>
                                        <p:tgtEl>
                                          <p:spTgt spid="196">
                                            <p:txEl>
                                              <p:pRg st="4" end="4"/>
                                            </p:txEl>
                                          </p:spTgt>
                                        </p:tgtEl>
                                      </p:cBhvr>
                                    </p:animEffect>
                                  </p:childTnLst>
                                </p:cTn>
                              </p:par>
                            </p:childTnLst>
                          </p:cTn>
                        </p:par>
                        <p:par>
                          <p:cTn id="27" fill="hold">
                            <p:stCondLst>
                              <p:cond delay="2500"/>
                            </p:stCondLst>
                            <p:childTnLst>
                              <p:par>
                                <p:cTn id="28" presetID="22" presetClass="entr" presetSubtype="8" fill="hold" grpId="0" nodeType="afterEffect">
                                  <p:stCondLst>
                                    <p:cond delay="0"/>
                                  </p:stCondLst>
                                  <p:iterate>
                                    <p:tmAbs val="0"/>
                                  </p:iterate>
                                  <p:childTnLst>
                                    <p:set>
                                      <p:cBhvr>
                                        <p:cTn id="29" fill="hold"/>
                                        <p:tgtEl>
                                          <p:spTgt spid="196">
                                            <p:txEl>
                                              <p:pRg st="5" end="5"/>
                                            </p:txEl>
                                          </p:spTgt>
                                        </p:tgtEl>
                                        <p:attrNameLst>
                                          <p:attrName>style.visibility</p:attrName>
                                        </p:attrNameLst>
                                      </p:cBhvr>
                                      <p:to>
                                        <p:strVal val="visible"/>
                                      </p:to>
                                    </p:set>
                                    <p:animEffect transition="in" filter="wipe(left)">
                                      <p:cBhvr>
                                        <p:cTn id="30" dur="500"/>
                                        <p:tgtEl>
                                          <p:spTgt spid="19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1 Marcador de contenido"/>
          <p:cNvSpPr txBox="1"/>
          <p:nvPr/>
        </p:nvSpPr>
        <p:spPr>
          <a:xfrm>
            <a:off x="834335" y="1937162"/>
            <a:ext cx="7475332" cy="32521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55585" indent="-355585">
              <a:spcBef>
                <a:spcPts val="600"/>
              </a:spcBef>
              <a:buClr>
                <a:srgbClr val="000000"/>
              </a:buClr>
              <a:buSzPct val="75000"/>
              <a:buChar char="▪"/>
              <a:defRPr sz="2800"/>
            </a:pPr>
            <a:r>
              <a:rPr lang="es-ES" sz="2400" dirty="0"/>
              <a:t>El</a:t>
            </a:r>
            <a:r>
              <a:rPr sz="2400" dirty="0"/>
              <a:t> </a:t>
            </a:r>
            <a:r>
              <a:rPr sz="2400" dirty="0" err="1"/>
              <a:t>ob</a:t>
            </a:r>
            <a:r>
              <a:rPr lang="es-ES" sz="2400" dirty="0"/>
              <a:t>j</a:t>
            </a:r>
            <a:r>
              <a:rPr sz="2400" dirty="0" err="1"/>
              <a:t>etivo</a:t>
            </a:r>
            <a:r>
              <a:rPr sz="2400" dirty="0"/>
              <a:t> d</a:t>
            </a:r>
            <a:r>
              <a:rPr lang="es-ES" sz="2400" dirty="0"/>
              <a:t>el</a:t>
            </a:r>
            <a:r>
              <a:rPr sz="2400" dirty="0"/>
              <a:t> </a:t>
            </a:r>
            <a:r>
              <a:rPr sz="2400" dirty="0" err="1"/>
              <a:t>protocolo</a:t>
            </a:r>
            <a:r>
              <a:rPr sz="2400" dirty="0"/>
              <a:t> no </a:t>
            </a:r>
            <a:r>
              <a:rPr lang="es-ES" sz="2400" dirty="0"/>
              <a:t>es</a:t>
            </a:r>
            <a:r>
              <a:rPr sz="2400" dirty="0"/>
              <a:t> </a:t>
            </a:r>
            <a:r>
              <a:rPr lang="es-ES" sz="2400" dirty="0"/>
              <a:t>el</a:t>
            </a:r>
            <a:r>
              <a:rPr sz="2400" dirty="0"/>
              <a:t> </a:t>
            </a:r>
            <a:r>
              <a:rPr sz="2400" dirty="0" err="1"/>
              <a:t>incremento</a:t>
            </a:r>
            <a:r>
              <a:rPr sz="2400" dirty="0"/>
              <a:t> d</a:t>
            </a:r>
            <a:r>
              <a:rPr lang="es-ES" sz="2400" dirty="0"/>
              <a:t>el</a:t>
            </a:r>
            <a:r>
              <a:rPr sz="2400" dirty="0"/>
              <a:t> </a:t>
            </a:r>
            <a:r>
              <a:rPr sz="2400" dirty="0" err="1"/>
              <a:t>número</a:t>
            </a:r>
            <a:r>
              <a:rPr sz="2400" dirty="0"/>
              <a:t> de n</a:t>
            </a:r>
            <a:r>
              <a:rPr lang="es-ES" sz="2400" dirty="0" err="1"/>
              <a:t>iños</a:t>
            </a:r>
            <a:r>
              <a:rPr lang="es-ES" sz="2400" dirty="0"/>
              <a:t> y niñas</a:t>
            </a:r>
            <a:r>
              <a:rPr sz="2400" dirty="0"/>
              <a:t> </a:t>
            </a:r>
            <a:r>
              <a:rPr sz="2400" dirty="0" err="1"/>
              <a:t>afectad</a:t>
            </a:r>
            <a:r>
              <a:rPr lang="es-ES" sz="2400" dirty="0"/>
              <a:t>a</a:t>
            </a:r>
            <a:r>
              <a:rPr sz="2400" dirty="0"/>
              <a:t>s </a:t>
            </a:r>
            <a:r>
              <a:rPr sz="2400" dirty="0" err="1"/>
              <a:t>en</a:t>
            </a:r>
            <a:r>
              <a:rPr sz="2400" dirty="0"/>
              <a:t> base a un </a:t>
            </a:r>
            <a:r>
              <a:rPr sz="2400" dirty="0" err="1"/>
              <a:t>cribado</a:t>
            </a:r>
            <a:r>
              <a:rPr sz="2400" dirty="0"/>
              <a:t> de </a:t>
            </a:r>
            <a:r>
              <a:rPr sz="2400" dirty="0" err="1"/>
              <a:t>indicadores</a:t>
            </a:r>
            <a:r>
              <a:rPr sz="2400" dirty="0"/>
              <a:t> de </a:t>
            </a:r>
            <a:r>
              <a:rPr sz="2400" dirty="0" err="1"/>
              <a:t>síntomas</a:t>
            </a:r>
            <a:endParaRPr lang="gl-ES" sz="2400" dirty="0"/>
          </a:p>
          <a:p>
            <a:pPr>
              <a:spcBef>
                <a:spcPts val="600"/>
              </a:spcBef>
              <a:buClr>
                <a:srgbClr val="000000"/>
              </a:buClr>
              <a:buSzPct val="75000"/>
              <a:defRPr sz="2800"/>
            </a:pPr>
            <a:endParaRPr sz="2400" dirty="0"/>
          </a:p>
          <a:p>
            <a:pPr marL="355585" indent="-355585">
              <a:spcBef>
                <a:spcPts val="600"/>
              </a:spcBef>
              <a:buClr>
                <a:srgbClr val="000000"/>
              </a:buClr>
              <a:buSzPct val="75000"/>
              <a:buChar char="▪"/>
              <a:defRPr sz="2800"/>
            </a:pPr>
            <a:r>
              <a:rPr sz="2400" dirty="0" err="1"/>
              <a:t>Recomendación</a:t>
            </a:r>
            <a:r>
              <a:rPr sz="2400" dirty="0"/>
              <a:t> de </a:t>
            </a:r>
            <a:r>
              <a:rPr sz="2400" dirty="0" err="1"/>
              <a:t>integrar</a:t>
            </a:r>
            <a:r>
              <a:rPr sz="2400" dirty="0"/>
              <a:t> </a:t>
            </a:r>
            <a:r>
              <a:rPr sz="2400" dirty="0" err="1"/>
              <a:t>medidas</a:t>
            </a:r>
            <a:r>
              <a:rPr sz="2400" dirty="0"/>
              <a:t> </a:t>
            </a:r>
            <a:r>
              <a:rPr sz="2400" dirty="0" err="1"/>
              <a:t>sobre</a:t>
            </a:r>
            <a:r>
              <a:rPr sz="2400" dirty="0"/>
              <a:t> </a:t>
            </a:r>
            <a:r>
              <a:rPr lang="es-ES" sz="2400" dirty="0"/>
              <a:t>l</a:t>
            </a:r>
            <a:r>
              <a:rPr sz="2400" dirty="0"/>
              <a:t>a </a:t>
            </a:r>
            <a:r>
              <a:rPr sz="2400" dirty="0" err="1"/>
              <a:t>repercusión</a:t>
            </a:r>
            <a:r>
              <a:rPr sz="2400" dirty="0"/>
              <a:t> </a:t>
            </a:r>
            <a:r>
              <a:rPr sz="2400" dirty="0" err="1"/>
              <a:t>funcional</a:t>
            </a:r>
            <a:r>
              <a:rPr sz="2400" dirty="0"/>
              <a:t> </a:t>
            </a:r>
            <a:r>
              <a:rPr sz="2400" dirty="0" err="1"/>
              <a:t>apreciada</a:t>
            </a:r>
            <a:r>
              <a:rPr sz="2400" dirty="0"/>
              <a:t>  (</a:t>
            </a:r>
            <a:r>
              <a:rPr sz="2400" dirty="0" err="1"/>
              <a:t>especialmente</a:t>
            </a:r>
            <a:r>
              <a:rPr sz="2400" dirty="0"/>
              <a:t> </a:t>
            </a:r>
            <a:r>
              <a:rPr lang="es-ES" sz="2400" dirty="0"/>
              <a:t>en el</a:t>
            </a:r>
            <a:r>
              <a:rPr sz="2400" dirty="0"/>
              <a:t> </a:t>
            </a:r>
            <a:r>
              <a:rPr sz="2400" dirty="0" err="1"/>
              <a:t>ámbito</a:t>
            </a:r>
            <a:r>
              <a:rPr sz="2400" dirty="0"/>
              <a:t> escolar)</a:t>
            </a:r>
          </a:p>
          <a:p>
            <a:pPr>
              <a:spcBef>
                <a:spcPts val="400"/>
              </a:spcBef>
              <a:defRPr sz="2400"/>
            </a:pPr>
            <a:endParaRPr sz="2400" dirty="0"/>
          </a:p>
        </p:txBody>
      </p:sp>
      <p:sp>
        <p:nvSpPr>
          <p:cNvPr id="5" name="Título 1">
            <a:extLst>
              <a:ext uri="{FF2B5EF4-FFF2-40B4-BE49-F238E27FC236}">
                <a16:creationId xmlns:a16="http://schemas.microsoft.com/office/drawing/2014/main" id="{DCAB6A55-5FFD-4A38-A932-FE4E87EC5592}"/>
              </a:ext>
            </a:extLst>
          </p:cNvPr>
          <p:cNvSpPr txBox="1">
            <a:spLocks/>
          </p:cNvSpPr>
          <p:nvPr/>
        </p:nvSpPr>
        <p:spPr bwMode="auto">
          <a:xfrm>
            <a:off x="685802" y="297124"/>
            <a:ext cx="7772400" cy="122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728" tIns="54864" rIns="109728" bIns="54864" numCol="1" anchor="ctr" anchorCtr="0" compatLnSpc="1">
            <a:prstTxWarp prst="textNoShape">
              <a:avLst/>
            </a:prstTxWarp>
          </a:bodyPr>
          <a:lstStyle>
            <a:lvl1pPr algn="ctr" defTabSz="722376" rtl="0" eaLnBrk="1" fontAlgn="base" hangingPunct="1">
              <a:spcBef>
                <a:spcPct val="0"/>
              </a:spcBef>
              <a:spcAft>
                <a:spcPct val="0"/>
              </a:spcAft>
              <a:defRPr sz="2686">
                <a:solidFill>
                  <a:schemeClr val="tx2"/>
                </a:solidFill>
                <a:latin typeface="Arial" pitchFamily="34" charset="0"/>
              </a:defRPr>
            </a:lvl1pPr>
            <a:lvl2pPr algn="ctr" rtl="0" eaLnBrk="1" fontAlgn="base" hangingPunct="1">
              <a:spcBef>
                <a:spcPct val="0"/>
              </a:spcBef>
              <a:spcAft>
                <a:spcPct val="0"/>
              </a:spcAft>
              <a:defRPr sz="3056">
                <a:solidFill>
                  <a:schemeClr val="tx2"/>
                </a:solidFill>
                <a:latin typeface="Arial" pitchFamily="34" charset="0"/>
              </a:defRPr>
            </a:lvl2pPr>
            <a:lvl3pPr algn="ctr" rtl="0" eaLnBrk="1" fontAlgn="base" hangingPunct="1">
              <a:spcBef>
                <a:spcPct val="0"/>
              </a:spcBef>
              <a:spcAft>
                <a:spcPct val="0"/>
              </a:spcAft>
              <a:defRPr sz="3056">
                <a:solidFill>
                  <a:schemeClr val="tx2"/>
                </a:solidFill>
                <a:latin typeface="Arial" pitchFamily="34" charset="0"/>
              </a:defRPr>
            </a:lvl3pPr>
            <a:lvl4pPr algn="ctr" rtl="0" eaLnBrk="1" fontAlgn="base" hangingPunct="1">
              <a:spcBef>
                <a:spcPct val="0"/>
              </a:spcBef>
              <a:spcAft>
                <a:spcPct val="0"/>
              </a:spcAft>
              <a:defRPr sz="3056">
                <a:solidFill>
                  <a:schemeClr val="tx2"/>
                </a:solidFill>
                <a:latin typeface="Arial" pitchFamily="34" charset="0"/>
              </a:defRPr>
            </a:lvl4pPr>
            <a:lvl5pPr algn="ctr" rtl="0" eaLnBrk="1" fontAlgn="base" hangingPunct="1">
              <a:spcBef>
                <a:spcPct val="0"/>
              </a:spcBef>
              <a:spcAft>
                <a:spcPct val="0"/>
              </a:spcAft>
              <a:defRPr sz="3056">
                <a:solidFill>
                  <a:schemeClr val="tx2"/>
                </a:solidFill>
                <a:latin typeface="Arial" pitchFamily="34" charset="0"/>
              </a:defRPr>
            </a:lvl5pPr>
            <a:lvl6pPr marL="317475" algn="ctr" rtl="0" eaLnBrk="1" fontAlgn="base" hangingPunct="1">
              <a:spcBef>
                <a:spcPct val="0"/>
              </a:spcBef>
              <a:spcAft>
                <a:spcPct val="0"/>
              </a:spcAft>
              <a:defRPr sz="3056">
                <a:solidFill>
                  <a:schemeClr val="tx2"/>
                </a:solidFill>
                <a:latin typeface="Arial" pitchFamily="34" charset="0"/>
              </a:defRPr>
            </a:lvl6pPr>
            <a:lvl7pPr marL="634950" algn="ctr" rtl="0" eaLnBrk="1" fontAlgn="base" hangingPunct="1">
              <a:spcBef>
                <a:spcPct val="0"/>
              </a:spcBef>
              <a:spcAft>
                <a:spcPct val="0"/>
              </a:spcAft>
              <a:defRPr sz="3056">
                <a:solidFill>
                  <a:schemeClr val="tx2"/>
                </a:solidFill>
                <a:latin typeface="Arial" pitchFamily="34" charset="0"/>
              </a:defRPr>
            </a:lvl7pPr>
            <a:lvl8pPr marL="952424" algn="ctr" rtl="0" eaLnBrk="1" fontAlgn="base" hangingPunct="1">
              <a:spcBef>
                <a:spcPct val="0"/>
              </a:spcBef>
              <a:spcAft>
                <a:spcPct val="0"/>
              </a:spcAft>
              <a:defRPr sz="3056">
                <a:solidFill>
                  <a:schemeClr val="tx2"/>
                </a:solidFill>
                <a:latin typeface="Arial" pitchFamily="34" charset="0"/>
              </a:defRPr>
            </a:lvl8pPr>
            <a:lvl9pPr marL="1269898" algn="ctr" rtl="0" eaLnBrk="1" fontAlgn="base" hangingPunct="1">
              <a:spcBef>
                <a:spcPct val="0"/>
              </a:spcBef>
              <a:spcAft>
                <a:spcPct val="0"/>
              </a:spcAft>
              <a:defRPr sz="3056">
                <a:solidFill>
                  <a:schemeClr val="tx2"/>
                </a:solidFill>
                <a:latin typeface="Arial" pitchFamily="34" charset="0"/>
              </a:defRPr>
            </a:lvl9pPr>
          </a:lstStyle>
          <a:p>
            <a:endParaRPr lang="es-ES" sz="3600" b="1" kern="0" dirty="0">
              <a:solidFill>
                <a:srgbClr val="FF6600"/>
              </a:solidFill>
            </a:endParaRPr>
          </a:p>
        </p:txBody>
      </p:sp>
      <p:sp>
        <p:nvSpPr>
          <p:cNvPr id="4" name="Título 1">
            <a:extLst>
              <a:ext uri="{FF2B5EF4-FFF2-40B4-BE49-F238E27FC236}">
                <a16:creationId xmlns:a16="http://schemas.microsoft.com/office/drawing/2014/main" id="{3EF1342A-62AF-4FBC-B256-AF9EC5F66987}"/>
              </a:ext>
            </a:extLst>
          </p:cNvPr>
          <p:cNvSpPr txBox="1">
            <a:spLocks noGrp="1"/>
          </p:cNvSpPr>
          <p:nvPr>
            <p:ph type="title"/>
          </p:nvPr>
        </p:nvSpPr>
        <p:spPr>
          <a:xfrm>
            <a:off x="926871" y="1113905"/>
            <a:ext cx="3204554" cy="408240"/>
          </a:xfrm>
          <a:prstGeom prst="rect">
            <a:avLst/>
          </a:prstGeom>
        </p:spPr>
        <p:style>
          <a:lnRef idx="3">
            <a:schemeClr val="lt1"/>
          </a:lnRef>
          <a:fillRef idx="1">
            <a:schemeClr val="accent5"/>
          </a:fillRef>
          <a:effectRef idx="1">
            <a:schemeClr val="accent5"/>
          </a:effectRef>
          <a:fontRef idx="minor">
            <a:schemeClr val="lt1"/>
          </a:fontRef>
        </p:style>
        <p:txBody>
          <a:bodyPr>
            <a:normAutofit/>
          </a:bodyPr>
          <a:lstStyle>
            <a:lvl1pPr defTabSz="722376">
              <a:defRPr sz="2686"/>
            </a:lvl1pPr>
          </a:lstStyle>
          <a:p>
            <a:r>
              <a:rPr lang="es-ES" sz="2000" dirty="0">
                <a:solidFill>
                  <a:schemeClr val="bg1"/>
                </a:solidFill>
                <a:latin typeface="Arial "/>
              </a:rPr>
              <a:t>IDENTIFICACIÓN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202">
                                            <p:bg/>
                                          </p:spTgt>
                                        </p:tgtEl>
                                        <p:attrNameLst>
                                          <p:attrName>style.visibility</p:attrName>
                                        </p:attrNameLst>
                                      </p:cBhvr>
                                      <p:to>
                                        <p:strVal val="visible"/>
                                      </p:to>
                                    </p:set>
                                    <p:animEffect transition="in" filter="wipe(left)">
                                      <p:cBhvr>
                                        <p:cTn id="7" dur="500"/>
                                        <p:tgtEl>
                                          <p:spTgt spid="202">
                                            <p:bg/>
                                          </p:spTgt>
                                        </p:tgtEl>
                                      </p:cBhvr>
                                    </p:animEffect>
                                  </p:childTnLst>
                                </p:cTn>
                              </p:par>
                              <p:par>
                                <p:cTn id="8" presetID="22" presetClass="entr" presetSubtype="8" fill="hold" grpId="0" nodeType="withEffect">
                                  <p:stCondLst>
                                    <p:cond delay="0"/>
                                  </p:stCondLst>
                                  <p:iterate>
                                    <p:tmAbs val="0"/>
                                  </p:iterate>
                                  <p:childTnLst>
                                    <p:set>
                                      <p:cBhvr>
                                        <p:cTn id="9" fill="hold"/>
                                        <p:tgtEl>
                                          <p:spTgt spid="202">
                                            <p:txEl>
                                              <p:pRg st="0" end="0"/>
                                            </p:txEl>
                                          </p:spTgt>
                                        </p:tgtEl>
                                        <p:attrNameLst>
                                          <p:attrName>style.visibility</p:attrName>
                                        </p:attrNameLst>
                                      </p:cBhvr>
                                      <p:to>
                                        <p:strVal val="visible"/>
                                      </p:to>
                                    </p:set>
                                    <p:animEffect transition="in" filter="wipe(left)">
                                      <p:cBhvr>
                                        <p:cTn id="10" dur="500"/>
                                        <p:tgtEl>
                                          <p:spTgt spid="20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p:tmAbs val="0"/>
                                  </p:iterate>
                                  <p:childTnLst>
                                    <p:set>
                                      <p:cBhvr>
                                        <p:cTn id="14" fill="hold"/>
                                        <p:tgtEl>
                                          <p:spTgt spid="202">
                                            <p:txEl>
                                              <p:pRg st="2" end="2"/>
                                            </p:txEl>
                                          </p:spTgt>
                                        </p:tgtEl>
                                        <p:attrNameLst>
                                          <p:attrName>style.visibility</p:attrName>
                                        </p:attrNameLst>
                                      </p:cBhvr>
                                      <p:to>
                                        <p:strVal val="visible"/>
                                      </p:to>
                                    </p:set>
                                    <p:animEffect transition="in" filter="wipe(left)">
                                      <p:cBhvr>
                                        <p:cTn id="15" dur="500"/>
                                        <p:tgtEl>
                                          <p:spTgt spid="2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7 Título"/>
          <p:cNvSpPr txBox="1">
            <a:spLocks noGrp="1"/>
          </p:cNvSpPr>
          <p:nvPr>
            <p:ph type="title" idx="4294967295"/>
          </p:nvPr>
        </p:nvSpPr>
        <p:spPr>
          <a:xfrm>
            <a:off x="6073775" y="1322388"/>
            <a:ext cx="3070225" cy="468312"/>
          </a:xfrm>
          <a:prstGeom prst="rect">
            <a:avLst/>
          </a:prstGeom>
        </p:spPr>
        <p:txBody>
          <a:bodyPr>
            <a:noAutofit/>
          </a:bodyPr>
          <a:lstStyle>
            <a:lvl1pPr algn="ctr" defTabSz="749808">
              <a:defRPr sz="2788">
                <a:solidFill>
                  <a:srgbClr val="C00000"/>
                </a:solidFill>
              </a:defRPr>
            </a:lvl1pPr>
          </a:lstStyle>
          <a:p>
            <a:r>
              <a:rPr sz="2800" dirty="0" err="1">
                <a:solidFill>
                  <a:srgbClr val="FF6600"/>
                </a:solidFill>
                <a:latin typeface="Arial "/>
              </a:rPr>
              <a:t>Síntomas</a:t>
            </a:r>
            <a:endParaRPr sz="2800" dirty="0">
              <a:solidFill>
                <a:srgbClr val="FF6600"/>
              </a:solidFill>
              <a:latin typeface="Arial "/>
            </a:endParaRPr>
          </a:p>
        </p:txBody>
      </p:sp>
      <p:grpSp>
        <p:nvGrpSpPr>
          <p:cNvPr id="208" name="5 Rectángulo redondeado"/>
          <p:cNvGrpSpPr/>
          <p:nvPr/>
        </p:nvGrpSpPr>
        <p:grpSpPr>
          <a:xfrm>
            <a:off x="1285874" y="2007362"/>
            <a:ext cx="3286126" cy="893764"/>
            <a:chOff x="0" y="0"/>
            <a:chExt cx="3286125" cy="893763"/>
          </a:xfrm>
          <a:solidFill>
            <a:srgbClr val="663300"/>
          </a:solidFill>
        </p:grpSpPr>
        <p:sp>
          <p:nvSpPr>
            <p:cNvPr id="206" name="Rectángulo redondeado"/>
            <p:cNvSpPr/>
            <p:nvPr/>
          </p:nvSpPr>
          <p:spPr>
            <a:xfrm>
              <a:off x="0" y="0"/>
              <a:ext cx="3286125" cy="893763"/>
            </a:xfrm>
            <a:prstGeom prst="roundRect">
              <a:avLst>
                <a:gd name="adj" fmla="val 16667"/>
              </a:avLst>
            </a:prstGeom>
            <a:grp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207" name="Inatención"/>
            <p:cNvSpPr txBox="1"/>
            <p:nvPr/>
          </p:nvSpPr>
          <p:spPr>
            <a:xfrm>
              <a:off x="825852" y="200663"/>
              <a:ext cx="1634420" cy="492439"/>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algn="ctr">
                <a:defRPr sz="2600">
                  <a:solidFill>
                    <a:srgbClr val="FFFFFF"/>
                  </a:solidFill>
                </a:defRPr>
              </a:lvl1pPr>
            </a:lstStyle>
            <a:p>
              <a:r>
                <a:rPr dirty="0" err="1">
                  <a:latin typeface="Arial "/>
                </a:rPr>
                <a:t>Inatención</a:t>
              </a:r>
              <a:endParaRPr dirty="0">
                <a:latin typeface="Arial "/>
              </a:endParaRPr>
            </a:p>
          </p:txBody>
        </p:sp>
      </p:grpSp>
      <p:sp>
        <p:nvSpPr>
          <p:cNvPr id="209" name="Rectángulo redondeado"/>
          <p:cNvSpPr/>
          <p:nvPr/>
        </p:nvSpPr>
        <p:spPr>
          <a:xfrm>
            <a:off x="5352406" y="1994811"/>
            <a:ext cx="3286126" cy="882378"/>
          </a:xfrm>
          <a:prstGeom prst="roundRect">
            <a:avLst>
              <a:gd name="adj" fmla="val 16667"/>
            </a:avLst>
          </a:prstGeom>
          <a:solidFill>
            <a:srgbClr val="663300"/>
          </a:solid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ctr">
            <a:noAutofit/>
          </a:bodyPr>
          <a:lstStyle/>
          <a:p>
            <a:pPr algn="ctr">
              <a:defRPr>
                <a:solidFill>
                  <a:srgbClr val="FFFFFF"/>
                </a:solidFill>
              </a:defRPr>
            </a:pPr>
            <a:r>
              <a:rPr lang="es-ES" sz="2400" dirty="0">
                <a:latin typeface="Arial "/>
              </a:rPr>
              <a:t>Impulsividad</a:t>
            </a:r>
          </a:p>
          <a:p>
            <a:pPr algn="ctr">
              <a:defRPr>
                <a:solidFill>
                  <a:srgbClr val="FFFFFF"/>
                </a:solidFill>
              </a:defRPr>
            </a:pPr>
            <a:r>
              <a:rPr lang="es-ES" sz="2400" dirty="0">
                <a:latin typeface="Arial "/>
              </a:rPr>
              <a:t>Hiperactividad</a:t>
            </a:r>
            <a:endParaRPr sz="2400" dirty="0">
              <a:latin typeface="Arial "/>
            </a:endParaRPr>
          </a:p>
        </p:txBody>
      </p:sp>
      <p:sp>
        <p:nvSpPr>
          <p:cNvPr id="212" name="10 Flecha abajo"/>
          <p:cNvSpPr/>
          <p:nvPr/>
        </p:nvSpPr>
        <p:spPr>
          <a:xfrm>
            <a:off x="2843213" y="3335828"/>
            <a:ext cx="4105276" cy="115093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FFFFFF"/>
          </a:solidFill>
          <a:ln w="57150">
            <a:solidFill>
              <a:srgbClr val="0070C0"/>
            </a:solidFill>
          </a:ln>
        </p:spPr>
        <p:txBody>
          <a:bodyPr lIns="45719" rIns="45719"/>
          <a:lstStyle/>
          <a:p>
            <a:pPr algn="ctr">
              <a:defRPr sz="2400">
                <a:latin typeface="Times New Roman"/>
                <a:ea typeface="Times New Roman"/>
                <a:cs typeface="Times New Roman"/>
                <a:sym typeface="Times New Roman"/>
              </a:defRPr>
            </a:pPr>
            <a:endParaRPr sz="2400"/>
          </a:p>
        </p:txBody>
      </p:sp>
      <p:sp>
        <p:nvSpPr>
          <p:cNvPr id="213" name="7 Título"/>
          <p:cNvSpPr txBox="1"/>
          <p:nvPr/>
        </p:nvSpPr>
        <p:spPr>
          <a:xfrm>
            <a:off x="1043104" y="422666"/>
            <a:ext cx="3986095" cy="400110"/>
          </a:xfrm>
          <a:prstGeom prst="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3">
            <a:schemeClr val="lt1"/>
          </a:lnRef>
          <a:fillRef idx="1">
            <a:schemeClr val="accent5"/>
          </a:fillRef>
          <a:effectRef idx="1">
            <a:schemeClr val="accent5"/>
          </a:effectRef>
          <a:fontRef idx="minor">
            <a:schemeClr val="lt1"/>
          </a:fontRef>
        </p:style>
        <p:txBody>
          <a:bodyPr wrap="square" lIns="45719" rIns="45719" anchor="b">
            <a:spAutoFit/>
          </a:bodyPr>
          <a:lstStyle>
            <a:lvl1pPr algn="ctr">
              <a:defRPr sz="3400" b="1">
                <a:solidFill>
                  <a:srgbClr val="C00000"/>
                </a:solidFill>
              </a:defRPr>
            </a:lvl1pPr>
          </a:lstStyle>
          <a:p>
            <a:r>
              <a:rPr lang="es-ES" sz="2000" dirty="0">
                <a:solidFill>
                  <a:schemeClr val="bg1"/>
                </a:solidFill>
                <a:latin typeface="Arial "/>
              </a:rPr>
              <a:t>REPERCUSIÓN FUNCIONAL</a:t>
            </a:r>
          </a:p>
        </p:txBody>
      </p:sp>
      <p:grpSp>
        <p:nvGrpSpPr>
          <p:cNvPr id="216" name="12 Rectángulo redondeado"/>
          <p:cNvGrpSpPr/>
          <p:nvPr/>
        </p:nvGrpSpPr>
        <p:grpSpPr>
          <a:xfrm>
            <a:off x="827087" y="5084763"/>
            <a:ext cx="2709864" cy="893764"/>
            <a:chOff x="0" y="0"/>
            <a:chExt cx="2709862" cy="893763"/>
          </a:xfrm>
          <a:solidFill>
            <a:srgbClr val="FF6600"/>
          </a:solidFill>
        </p:grpSpPr>
        <p:sp>
          <p:nvSpPr>
            <p:cNvPr id="214" name="Rectángulo redondeado"/>
            <p:cNvSpPr/>
            <p:nvPr/>
          </p:nvSpPr>
          <p:spPr>
            <a:xfrm>
              <a:off x="0" y="0"/>
              <a:ext cx="2709862" cy="893763"/>
            </a:xfrm>
            <a:prstGeom prst="roundRect">
              <a:avLst>
                <a:gd name="adj" fmla="val 16667"/>
              </a:avLst>
            </a:prstGeom>
            <a:grp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215" name="Familiar"/>
            <p:cNvSpPr txBox="1"/>
            <p:nvPr/>
          </p:nvSpPr>
          <p:spPr>
            <a:xfrm>
              <a:off x="718860" y="216051"/>
              <a:ext cx="1272140" cy="461662"/>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algn="ctr">
                <a:defRPr sz="2400" b="1">
                  <a:solidFill>
                    <a:srgbClr val="FFFFFF"/>
                  </a:solidFill>
                </a:defRPr>
              </a:lvl1pPr>
            </a:lstStyle>
            <a:p>
              <a:r>
                <a:rPr dirty="0">
                  <a:latin typeface="Arial" panose="020B0604020202020204" pitchFamily="34" charset="0"/>
                  <a:cs typeface="Arial" panose="020B0604020202020204" pitchFamily="34" charset="0"/>
                </a:rPr>
                <a:t>Familiar</a:t>
              </a:r>
            </a:p>
          </p:txBody>
        </p:sp>
      </p:grpSp>
      <p:grpSp>
        <p:nvGrpSpPr>
          <p:cNvPr id="219" name="13 Rectángulo redondeado"/>
          <p:cNvGrpSpPr/>
          <p:nvPr/>
        </p:nvGrpSpPr>
        <p:grpSpPr>
          <a:xfrm>
            <a:off x="3609976" y="5084763"/>
            <a:ext cx="2709865" cy="893764"/>
            <a:chOff x="0" y="0"/>
            <a:chExt cx="2709864" cy="893763"/>
          </a:xfrm>
          <a:solidFill>
            <a:srgbClr val="FF6600"/>
          </a:solidFill>
        </p:grpSpPr>
        <p:sp>
          <p:nvSpPr>
            <p:cNvPr id="217" name="Rectángulo redondeado"/>
            <p:cNvSpPr/>
            <p:nvPr/>
          </p:nvSpPr>
          <p:spPr>
            <a:xfrm>
              <a:off x="0" y="0"/>
              <a:ext cx="2709864" cy="893763"/>
            </a:xfrm>
            <a:prstGeom prst="roundRect">
              <a:avLst>
                <a:gd name="adj" fmla="val 16667"/>
              </a:avLst>
            </a:prstGeom>
            <a:grp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218" name="Escolar"/>
            <p:cNvSpPr txBox="1"/>
            <p:nvPr/>
          </p:nvSpPr>
          <p:spPr>
            <a:xfrm>
              <a:off x="752525" y="216051"/>
              <a:ext cx="1204815" cy="461662"/>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algn="ctr">
                <a:defRPr sz="2400" b="1">
                  <a:solidFill>
                    <a:srgbClr val="FFFFFF"/>
                  </a:solidFill>
                </a:defRPr>
              </a:lvl1pPr>
            </a:lstStyle>
            <a:p>
              <a:r>
                <a:rPr dirty="0">
                  <a:latin typeface="Arial" panose="020B0604020202020204" pitchFamily="34" charset="0"/>
                  <a:cs typeface="Arial" panose="020B0604020202020204" pitchFamily="34" charset="0"/>
                </a:rPr>
                <a:t>Escolar</a:t>
              </a:r>
            </a:p>
          </p:txBody>
        </p:sp>
      </p:grpSp>
      <p:grpSp>
        <p:nvGrpSpPr>
          <p:cNvPr id="222" name="14 Rectángulo redondeado"/>
          <p:cNvGrpSpPr/>
          <p:nvPr/>
        </p:nvGrpSpPr>
        <p:grpSpPr>
          <a:xfrm>
            <a:off x="6372226" y="5084763"/>
            <a:ext cx="2709865" cy="893764"/>
            <a:chOff x="0" y="0"/>
            <a:chExt cx="2709864" cy="893763"/>
          </a:xfrm>
          <a:solidFill>
            <a:srgbClr val="FF6600"/>
          </a:solidFill>
        </p:grpSpPr>
        <p:sp>
          <p:nvSpPr>
            <p:cNvPr id="220" name="Rectángulo redondeado"/>
            <p:cNvSpPr/>
            <p:nvPr/>
          </p:nvSpPr>
          <p:spPr>
            <a:xfrm>
              <a:off x="0" y="0"/>
              <a:ext cx="2709864" cy="893763"/>
            </a:xfrm>
            <a:prstGeom prst="roundRect">
              <a:avLst>
                <a:gd name="adj" fmla="val 16667"/>
              </a:avLst>
            </a:prstGeom>
            <a:grp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221" name="Social"/>
            <p:cNvSpPr txBox="1"/>
            <p:nvPr/>
          </p:nvSpPr>
          <p:spPr>
            <a:xfrm>
              <a:off x="855918" y="216051"/>
              <a:ext cx="998028" cy="461662"/>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algn="ctr">
                <a:defRPr sz="2400" b="1">
                  <a:solidFill>
                    <a:srgbClr val="FFFFFF"/>
                  </a:solidFill>
                </a:defRPr>
              </a:lvl1pPr>
            </a:lstStyle>
            <a:p>
              <a:r>
                <a:rPr dirty="0">
                  <a:latin typeface="Arial" panose="020B0604020202020204" pitchFamily="34" charset="0"/>
                  <a:cs typeface="Arial" panose="020B0604020202020204" pitchFamily="34" charset="0"/>
                </a:rPr>
                <a:t>Social</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08"/>
                                        </p:tgtEl>
                                        <p:attrNameLst>
                                          <p:attrName>style.visibility</p:attrName>
                                        </p:attrNameLst>
                                      </p:cBhvr>
                                      <p:to>
                                        <p:strVal val="visible"/>
                                      </p:to>
                                    </p:set>
                                    <p:anim calcmode="lin" valueType="num">
                                      <p:cBhvr>
                                        <p:cTn id="7" dur="500" fill="hold"/>
                                        <p:tgtEl>
                                          <p:spTgt spid="208"/>
                                        </p:tgtEl>
                                        <p:attrNameLst>
                                          <p:attrName>ppt_w</p:attrName>
                                        </p:attrNameLst>
                                      </p:cBhvr>
                                      <p:tavLst>
                                        <p:tav tm="0">
                                          <p:val>
                                            <p:fltVal val="0"/>
                                          </p:val>
                                        </p:tav>
                                        <p:tav tm="100000">
                                          <p:val>
                                            <p:strVal val="#ppt_w"/>
                                          </p:val>
                                        </p:tav>
                                      </p:tavLst>
                                    </p:anim>
                                    <p:anim calcmode="lin" valueType="num">
                                      <p:cBhvr>
                                        <p:cTn id="8" dur="500" fill="hold"/>
                                        <p:tgtEl>
                                          <p:spTgt spid="20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0" nodeType="clickEffect">
                                  <p:stCondLst>
                                    <p:cond delay="0"/>
                                  </p:stCondLst>
                                  <p:iterate>
                                    <p:tmAbs val="0"/>
                                  </p:iterate>
                                  <p:childTnLst>
                                    <p:set>
                                      <p:cBhvr>
                                        <p:cTn id="12" fill="hold"/>
                                        <p:tgtEl>
                                          <p:spTgt spid="205"/>
                                        </p:tgtEl>
                                        <p:attrNameLst>
                                          <p:attrName>style.visibility</p:attrName>
                                        </p:attrNameLst>
                                      </p:cBhvr>
                                      <p:to>
                                        <p:strVal val="visible"/>
                                      </p:to>
                                    </p:set>
                                    <p:animEffect transition="in" filter="dissolve">
                                      <p:cBhvr>
                                        <p:cTn id="13" dur="1000"/>
                                        <p:tgtEl>
                                          <p:spTgt spid="20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p:tmAbs val="0"/>
                                  </p:iterate>
                                  <p:childTnLst>
                                    <p:set>
                                      <p:cBhvr>
                                        <p:cTn id="17" fill="hold"/>
                                        <p:tgtEl>
                                          <p:spTgt spid="212"/>
                                        </p:tgtEl>
                                        <p:attrNameLst>
                                          <p:attrName>style.visibility</p:attrName>
                                        </p:attrNameLst>
                                      </p:cBhvr>
                                      <p:to>
                                        <p:strVal val="visible"/>
                                      </p:to>
                                    </p:set>
                                    <p:animEffect transition="in" filter="wipe(up)">
                                      <p:cBhvr>
                                        <p:cTn id="18" dur="500"/>
                                        <p:tgtEl>
                                          <p:spTgt spid="212"/>
                                        </p:tgtEl>
                                      </p:cBhvr>
                                    </p:animEffect>
                                  </p:childTnLst>
                                </p:cTn>
                              </p:par>
                            </p:childTnLst>
                          </p:cTn>
                        </p:par>
                        <p:par>
                          <p:cTn id="19" fill="hold">
                            <p:stCondLst>
                              <p:cond delay="500"/>
                            </p:stCondLst>
                            <p:childTnLst>
                              <p:par>
                                <p:cTn id="20" presetID="9" presetClass="entr" fill="hold" grpId="0" nodeType="afterEffect">
                                  <p:stCondLst>
                                    <p:cond delay="0"/>
                                  </p:stCondLst>
                                  <p:iterate>
                                    <p:tmAbs val="0"/>
                                  </p:iterate>
                                  <p:childTnLst>
                                    <p:set>
                                      <p:cBhvr>
                                        <p:cTn id="21" fill="hold"/>
                                        <p:tgtEl>
                                          <p:spTgt spid="213"/>
                                        </p:tgtEl>
                                        <p:attrNameLst>
                                          <p:attrName>style.visibility</p:attrName>
                                        </p:attrNameLst>
                                      </p:cBhvr>
                                      <p:to>
                                        <p:strVal val="visible"/>
                                      </p:to>
                                    </p:set>
                                    <p:animEffect transition="in" filter="dissolve">
                                      <p:cBhvr>
                                        <p:cTn id="22" dur="1000"/>
                                        <p:tgtEl>
                                          <p:spTgt spid="213"/>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iterate>
                                    <p:tmAbs val="0"/>
                                  </p:iterate>
                                  <p:childTnLst>
                                    <p:set>
                                      <p:cBhvr>
                                        <p:cTn id="26" fill="hold"/>
                                        <p:tgtEl>
                                          <p:spTgt spid="216"/>
                                        </p:tgtEl>
                                        <p:attrNameLst>
                                          <p:attrName>style.visibility</p:attrName>
                                        </p:attrNameLst>
                                      </p:cBhvr>
                                      <p:to>
                                        <p:strVal val="visible"/>
                                      </p:to>
                                    </p:set>
                                    <p:anim calcmode="lin" valueType="num">
                                      <p:cBhvr>
                                        <p:cTn id="27" dur="500" fill="hold"/>
                                        <p:tgtEl>
                                          <p:spTgt spid="216"/>
                                        </p:tgtEl>
                                        <p:attrNameLst>
                                          <p:attrName>ppt_w</p:attrName>
                                        </p:attrNameLst>
                                      </p:cBhvr>
                                      <p:tavLst>
                                        <p:tav tm="0">
                                          <p:val>
                                            <p:fltVal val="0"/>
                                          </p:val>
                                        </p:tav>
                                        <p:tav tm="100000">
                                          <p:val>
                                            <p:strVal val="#ppt_w"/>
                                          </p:val>
                                        </p:tav>
                                      </p:tavLst>
                                    </p:anim>
                                    <p:anim calcmode="lin" valueType="num">
                                      <p:cBhvr>
                                        <p:cTn id="28" dur="500" fill="hold"/>
                                        <p:tgtEl>
                                          <p:spTgt spid="216"/>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iterate>
                                    <p:tmAbs val="0"/>
                                  </p:iterate>
                                  <p:childTnLst>
                                    <p:set>
                                      <p:cBhvr>
                                        <p:cTn id="32" fill="hold"/>
                                        <p:tgtEl>
                                          <p:spTgt spid="219"/>
                                        </p:tgtEl>
                                        <p:attrNameLst>
                                          <p:attrName>style.visibility</p:attrName>
                                        </p:attrNameLst>
                                      </p:cBhvr>
                                      <p:to>
                                        <p:strVal val="visible"/>
                                      </p:to>
                                    </p:set>
                                    <p:anim calcmode="lin" valueType="num">
                                      <p:cBhvr>
                                        <p:cTn id="33" dur="500" fill="hold"/>
                                        <p:tgtEl>
                                          <p:spTgt spid="219"/>
                                        </p:tgtEl>
                                        <p:attrNameLst>
                                          <p:attrName>ppt_w</p:attrName>
                                        </p:attrNameLst>
                                      </p:cBhvr>
                                      <p:tavLst>
                                        <p:tav tm="0">
                                          <p:val>
                                            <p:fltVal val="0"/>
                                          </p:val>
                                        </p:tav>
                                        <p:tav tm="100000">
                                          <p:val>
                                            <p:strVal val="#ppt_w"/>
                                          </p:val>
                                        </p:tav>
                                      </p:tavLst>
                                    </p:anim>
                                    <p:anim calcmode="lin" valueType="num">
                                      <p:cBhvr>
                                        <p:cTn id="34" dur="500" fill="hold"/>
                                        <p:tgtEl>
                                          <p:spTgt spid="219"/>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iterate>
                                    <p:tmAbs val="0"/>
                                  </p:iterate>
                                  <p:childTnLst>
                                    <p:set>
                                      <p:cBhvr>
                                        <p:cTn id="38" fill="hold"/>
                                        <p:tgtEl>
                                          <p:spTgt spid="222"/>
                                        </p:tgtEl>
                                        <p:attrNameLst>
                                          <p:attrName>style.visibility</p:attrName>
                                        </p:attrNameLst>
                                      </p:cBhvr>
                                      <p:to>
                                        <p:strVal val="visible"/>
                                      </p:to>
                                    </p:set>
                                    <p:anim calcmode="lin" valueType="num">
                                      <p:cBhvr>
                                        <p:cTn id="39" dur="500" fill="hold"/>
                                        <p:tgtEl>
                                          <p:spTgt spid="222"/>
                                        </p:tgtEl>
                                        <p:attrNameLst>
                                          <p:attrName>ppt_w</p:attrName>
                                        </p:attrNameLst>
                                      </p:cBhvr>
                                      <p:tavLst>
                                        <p:tav tm="0">
                                          <p:val>
                                            <p:fltVal val="0"/>
                                          </p:val>
                                        </p:tav>
                                        <p:tav tm="100000">
                                          <p:val>
                                            <p:strVal val="#ppt_w"/>
                                          </p:val>
                                        </p:tav>
                                      </p:tavLst>
                                    </p:anim>
                                    <p:anim calcmode="lin" valueType="num">
                                      <p:cBhvr>
                                        <p:cTn id="40" dur="500" fill="hold"/>
                                        <p:tgtEl>
                                          <p:spTgt spid="2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advAuto="0"/>
      <p:bldP spid="208" grpId="0" animBg="1" advAuto="0"/>
      <p:bldP spid="212" grpId="0" animBg="1" advAuto="0"/>
      <p:bldP spid="213" grpId="0" animBg="1" advAuto="0"/>
      <p:bldP spid="216" grpId="0" animBg="1" advAuto="0"/>
      <p:bldP spid="219" grpId="0" animBg="1" advAuto="0"/>
      <p:bldP spid="222"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5 Título"/>
          <p:cNvSpPr txBox="1">
            <a:spLocks noGrp="1"/>
          </p:cNvSpPr>
          <p:nvPr>
            <p:ph type="title"/>
          </p:nvPr>
        </p:nvSpPr>
        <p:spPr>
          <a:xfrm>
            <a:off x="418092" y="1238596"/>
            <a:ext cx="4394978" cy="400143"/>
          </a:xfrm>
          <a:prstGeom prst="rect">
            <a:avLst/>
          </a:prstGeom>
        </p:spPr>
        <p:style>
          <a:lnRef idx="3">
            <a:schemeClr val="lt1"/>
          </a:lnRef>
          <a:fillRef idx="1">
            <a:schemeClr val="accent5"/>
          </a:fillRef>
          <a:effectRef idx="1">
            <a:schemeClr val="accent5"/>
          </a:effectRef>
          <a:fontRef idx="minor">
            <a:schemeClr val="lt1"/>
          </a:fontRef>
        </p:style>
        <p:txBody>
          <a:bodyPr>
            <a:normAutofit/>
          </a:bodyPr>
          <a:lstStyle>
            <a:lvl1pPr defTabSz="630936">
              <a:defRPr sz="2346"/>
            </a:lvl1pPr>
          </a:lstStyle>
          <a:p>
            <a:r>
              <a:rPr lang="es-ES" sz="2000" dirty="0">
                <a:solidFill>
                  <a:schemeClr val="bg1"/>
                </a:solidFill>
                <a:latin typeface="Arial" panose="020B0604020202020204" pitchFamily="34" charset="0"/>
                <a:cs typeface="Arial" panose="020B0604020202020204" pitchFamily="34" charset="0"/>
              </a:rPr>
              <a:t>REPERCUSIÓN FUNCIONAL</a:t>
            </a:r>
          </a:p>
        </p:txBody>
      </p:sp>
      <p:sp>
        <p:nvSpPr>
          <p:cNvPr id="227" name="1 Marcador de contenido"/>
          <p:cNvSpPr txBox="1"/>
          <p:nvPr/>
        </p:nvSpPr>
        <p:spPr>
          <a:xfrm>
            <a:off x="418091" y="2151727"/>
            <a:ext cx="6737350" cy="2862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887" indent="-342887">
              <a:spcBef>
                <a:spcPts val="600"/>
              </a:spcBef>
              <a:buClr>
                <a:srgbClr val="000000"/>
              </a:buClr>
              <a:buSzPct val="75000"/>
              <a:buChar char="●"/>
              <a:defRPr sz="2800"/>
            </a:pPr>
            <a:r>
              <a:rPr lang="es-ES" sz="2000" dirty="0">
                <a:latin typeface="Arial" panose="020B0604020202020204" pitchFamily="34" charset="0"/>
                <a:cs typeface="Arial" panose="020B0604020202020204" pitchFamily="34" charset="0"/>
              </a:rPr>
              <a:t>La</a:t>
            </a:r>
            <a:r>
              <a:rPr sz="2000" dirty="0">
                <a:latin typeface="Arial" panose="020B0604020202020204" pitchFamily="34" charset="0"/>
                <a:cs typeface="Arial" panose="020B0604020202020204" pitchFamily="34" charset="0"/>
              </a:rPr>
              <a:t> causa po</a:t>
            </a:r>
            <a:r>
              <a:rPr lang="es-ES" sz="2000" dirty="0">
                <a:latin typeface="Arial" panose="020B0604020202020204" pitchFamily="34" charset="0"/>
                <a:cs typeface="Arial" panose="020B0604020202020204" pitchFamily="34" charset="0"/>
              </a:rPr>
              <a:t>r </a:t>
            </a:r>
            <a:r>
              <a:rPr sz="2000" dirty="0">
                <a:latin typeface="Arial" panose="020B0604020202020204" pitchFamily="34" charset="0"/>
                <a:cs typeface="Arial" panose="020B0604020202020204" pitchFamily="34" charset="0"/>
              </a:rPr>
              <a:t>la que se </a:t>
            </a:r>
            <a:r>
              <a:rPr sz="2000" dirty="0" err="1">
                <a:latin typeface="Arial" panose="020B0604020202020204" pitchFamily="34" charset="0"/>
                <a:cs typeface="Arial" panose="020B0604020202020204" pitchFamily="34" charset="0"/>
              </a:rPr>
              <a:t>solicita</a:t>
            </a:r>
            <a:r>
              <a:rPr sz="2000" dirty="0">
                <a:latin typeface="Arial" panose="020B0604020202020204" pitchFamily="34" charset="0"/>
                <a:cs typeface="Arial" panose="020B0604020202020204" pitchFamily="34" charset="0"/>
              </a:rPr>
              <a:t> </a:t>
            </a:r>
            <a:r>
              <a:rPr lang="es-ES" sz="2000" dirty="0">
                <a:latin typeface="Arial" panose="020B0604020202020204" pitchFamily="34" charset="0"/>
                <a:cs typeface="Arial" panose="020B0604020202020204" pitchFamily="34" charset="0"/>
              </a:rPr>
              <a:t>el</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diagnóstico</a:t>
            </a:r>
            <a:r>
              <a:rPr lang="gl-ES" sz="2000" dirty="0">
                <a:latin typeface="Arial" panose="020B0604020202020204" pitchFamily="34" charset="0"/>
                <a:cs typeface="Arial" panose="020B0604020202020204" pitchFamily="34" charset="0"/>
              </a:rPr>
              <a:t>.</a:t>
            </a:r>
          </a:p>
          <a:p>
            <a:pPr>
              <a:spcBef>
                <a:spcPts val="600"/>
              </a:spcBef>
              <a:buClr>
                <a:srgbClr val="000000"/>
              </a:buClr>
              <a:buSzPct val="75000"/>
              <a:defRPr sz="2800"/>
            </a:pPr>
            <a:endParaRPr sz="2000" dirty="0">
              <a:latin typeface="Arial" panose="020B0604020202020204" pitchFamily="34" charset="0"/>
              <a:cs typeface="Arial" panose="020B0604020202020204" pitchFamily="34" charset="0"/>
            </a:endParaRPr>
          </a:p>
          <a:p>
            <a:pPr marL="342887" indent="-342887">
              <a:spcBef>
                <a:spcPts val="600"/>
              </a:spcBef>
              <a:buClr>
                <a:srgbClr val="000000"/>
              </a:buClr>
              <a:buSzPct val="75000"/>
              <a:buChar char="●"/>
              <a:defRPr sz="2800"/>
            </a:pPr>
            <a:r>
              <a:rPr lang="es-ES" sz="2000" dirty="0">
                <a:latin typeface="Arial" panose="020B0604020202020204" pitchFamily="34" charset="0"/>
                <a:cs typeface="Arial" panose="020B0604020202020204" pitchFamily="34" charset="0"/>
              </a:rPr>
              <a:t>El</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verdadero</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ob</a:t>
            </a:r>
            <a:r>
              <a:rPr lang="es-ES" sz="2000" dirty="0">
                <a:latin typeface="Arial" panose="020B0604020202020204" pitchFamily="34" charset="0"/>
                <a:cs typeface="Arial" panose="020B0604020202020204" pitchFamily="34" charset="0"/>
              </a:rPr>
              <a:t>j</a:t>
            </a:r>
            <a:r>
              <a:rPr sz="2000" dirty="0" err="1">
                <a:latin typeface="Arial" panose="020B0604020202020204" pitchFamily="34" charset="0"/>
                <a:cs typeface="Arial" panose="020B0604020202020204" pitchFamily="34" charset="0"/>
              </a:rPr>
              <a:t>etivo</a:t>
            </a:r>
            <a:r>
              <a:rPr sz="2000" dirty="0">
                <a:latin typeface="Arial" panose="020B0604020202020204" pitchFamily="34" charset="0"/>
                <a:cs typeface="Arial" panose="020B0604020202020204" pitchFamily="34" charset="0"/>
              </a:rPr>
              <a:t> a l</a:t>
            </a:r>
            <a:r>
              <a:rPr lang="es-ES" sz="2000" dirty="0">
                <a:latin typeface="Arial" panose="020B0604020202020204" pitchFamily="34" charset="0"/>
                <a:cs typeface="Arial" panose="020B0604020202020204" pitchFamily="34" charset="0"/>
              </a:rPr>
              <a:t>ar</a:t>
            </a:r>
            <a:r>
              <a:rPr sz="2000" dirty="0">
                <a:latin typeface="Arial" panose="020B0604020202020204" pitchFamily="34" charset="0"/>
                <a:cs typeface="Arial" panose="020B0604020202020204" pitchFamily="34" charset="0"/>
              </a:rPr>
              <a:t>go p</a:t>
            </a:r>
            <a:r>
              <a:rPr lang="es-ES" sz="2000" dirty="0">
                <a:latin typeface="Arial" panose="020B0604020202020204" pitchFamily="34" charset="0"/>
                <a:cs typeface="Arial" panose="020B0604020202020204" pitchFamily="34" charset="0"/>
              </a:rPr>
              <a:t>l</a:t>
            </a:r>
            <a:r>
              <a:rPr sz="2000" dirty="0">
                <a:latin typeface="Arial" panose="020B0604020202020204" pitchFamily="34" charset="0"/>
                <a:cs typeface="Arial" panose="020B0604020202020204" pitchFamily="34" charset="0"/>
              </a:rPr>
              <a:t>azo d</a:t>
            </a:r>
            <a:r>
              <a:rPr lang="es-ES" sz="2000" dirty="0">
                <a:latin typeface="Arial" panose="020B0604020202020204" pitchFamily="34" charset="0"/>
                <a:cs typeface="Arial" panose="020B0604020202020204" pitchFamily="34" charset="0"/>
              </a:rPr>
              <a:t>e l</a:t>
            </a:r>
            <a:r>
              <a:rPr sz="2000" dirty="0">
                <a:latin typeface="Arial" panose="020B0604020202020204" pitchFamily="34" charset="0"/>
                <a:cs typeface="Arial" panose="020B0604020202020204" pitchFamily="34" charset="0"/>
              </a:rPr>
              <a:t>as </a:t>
            </a:r>
            <a:r>
              <a:rPr sz="2000" dirty="0" err="1">
                <a:latin typeface="Arial" panose="020B0604020202020204" pitchFamily="34" charset="0"/>
                <a:cs typeface="Arial" panose="020B0604020202020204" pitchFamily="34" charset="0"/>
              </a:rPr>
              <a:t>intervenci</a:t>
            </a:r>
            <a:r>
              <a:rPr lang="es-ES" sz="2000" dirty="0">
                <a:latin typeface="Arial" panose="020B0604020202020204" pitchFamily="34" charset="0"/>
                <a:cs typeface="Arial" panose="020B0604020202020204" pitchFamily="34" charset="0"/>
              </a:rPr>
              <a:t>o</a:t>
            </a:r>
            <a:r>
              <a:rPr sz="2000" dirty="0">
                <a:latin typeface="Arial" panose="020B0604020202020204" pitchFamily="34" charset="0"/>
                <a:cs typeface="Arial" panose="020B0604020202020204" pitchFamily="34" charset="0"/>
              </a:rPr>
              <a:t>n</a:t>
            </a:r>
            <a:r>
              <a:rPr lang="es-ES" sz="2000" dirty="0">
                <a:latin typeface="Arial" panose="020B0604020202020204" pitchFamily="34" charset="0"/>
                <a:cs typeface="Arial" panose="020B0604020202020204" pitchFamily="34" charset="0"/>
              </a:rPr>
              <a:t>e</a:t>
            </a:r>
            <a:r>
              <a:rPr sz="2000" dirty="0">
                <a:latin typeface="Arial" panose="020B0604020202020204" pitchFamily="34" charset="0"/>
                <a:cs typeface="Arial" panose="020B0604020202020204" pitchFamily="34" charset="0"/>
              </a:rPr>
              <a:t>s </a:t>
            </a:r>
            <a:r>
              <a:rPr lang="es-ES" sz="2000" dirty="0">
                <a:latin typeface="Arial" panose="020B0604020202020204" pitchFamily="34" charset="0"/>
                <a:cs typeface="Arial" panose="020B0604020202020204" pitchFamily="34" charset="0"/>
              </a:rPr>
              <a:t>es</a:t>
            </a:r>
            <a:r>
              <a:rPr sz="2000" dirty="0">
                <a:latin typeface="Arial" panose="020B0604020202020204" pitchFamily="34" charset="0"/>
                <a:cs typeface="Arial" panose="020B0604020202020204" pitchFamily="34" charset="0"/>
              </a:rPr>
              <a:t> </a:t>
            </a:r>
            <a:r>
              <a:rPr lang="es-ES" sz="2000" dirty="0">
                <a:latin typeface="Arial" panose="020B0604020202020204" pitchFamily="34" charset="0"/>
                <a:cs typeface="Arial" panose="020B0604020202020204" pitchFamily="34" charset="0"/>
              </a:rPr>
              <a:t>l</a:t>
            </a:r>
            <a:r>
              <a:rPr sz="2000" dirty="0">
                <a:latin typeface="Arial" panose="020B0604020202020204" pitchFamily="34" charset="0"/>
                <a:cs typeface="Arial" panose="020B0604020202020204" pitchFamily="34" charset="0"/>
              </a:rPr>
              <a:t>a </a:t>
            </a:r>
            <a:r>
              <a:rPr sz="2000" dirty="0" err="1">
                <a:latin typeface="Arial" panose="020B0604020202020204" pitchFamily="34" charset="0"/>
                <a:cs typeface="Arial" panose="020B0604020202020204" pitchFamily="34" charset="0"/>
              </a:rPr>
              <a:t>normalización</a:t>
            </a:r>
            <a:r>
              <a:rPr sz="2000" dirty="0">
                <a:latin typeface="Arial" panose="020B0604020202020204" pitchFamily="34" charset="0"/>
                <a:cs typeface="Arial" panose="020B0604020202020204" pitchFamily="34" charset="0"/>
              </a:rPr>
              <a:t> o </a:t>
            </a:r>
            <a:r>
              <a:rPr sz="2000" dirty="0" err="1">
                <a:latin typeface="Arial" panose="020B0604020202020204" pitchFamily="34" charset="0"/>
                <a:cs typeface="Arial" panose="020B0604020202020204" pitchFamily="34" charset="0"/>
              </a:rPr>
              <a:t>minimización</a:t>
            </a:r>
            <a:r>
              <a:rPr sz="2000" dirty="0">
                <a:latin typeface="Arial" panose="020B0604020202020204" pitchFamily="34" charset="0"/>
                <a:cs typeface="Arial" panose="020B0604020202020204" pitchFamily="34" charset="0"/>
              </a:rPr>
              <a:t> d</a:t>
            </a:r>
            <a:r>
              <a:rPr lang="es-ES" sz="2000" dirty="0">
                <a:latin typeface="Arial" panose="020B0604020202020204" pitchFamily="34" charset="0"/>
                <a:cs typeface="Arial" panose="020B0604020202020204" pitchFamily="34" charset="0"/>
              </a:rPr>
              <a:t>e l</a:t>
            </a:r>
            <a:r>
              <a:rPr sz="2000" dirty="0">
                <a:latin typeface="Arial" panose="020B0604020202020204" pitchFamily="34" charset="0"/>
                <a:cs typeface="Arial" panose="020B0604020202020204" pitchFamily="34" charset="0"/>
              </a:rPr>
              <a:t>a </a:t>
            </a:r>
            <a:r>
              <a:rPr sz="2000" dirty="0" err="1">
                <a:latin typeface="Arial" panose="020B0604020202020204" pitchFamily="34" charset="0"/>
                <a:cs typeface="Arial" panose="020B0604020202020204" pitchFamily="34" charset="0"/>
              </a:rPr>
              <a:t>repercusión</a:t>
            </a:r>
            <a:r>
              <a:rPr lang="gl-ES" sz="2000" dirty="0">
                <a:latin typeface="Arial" panose="020B0604020202020204" pitchFamily="34" charset="0"/>
                <a:cs typeface="Arial" panose="020B0604020202020204" pitchFamily="34" charset="0"/>
              </a:rPr>
              <a:t>.</a:t>
            </a:r>
          </a:p>
          <a:p>
            <a:pPr>
              <a:spcBef>
                <a:spcPts val="600"/>
              </a:spcBef>
              <a:buClr>
                <a:srgbClr val="000000"/>
              </a:buClr>
              <a:buSzPct val="75000"/>
              <a:defRPr sz="2800"/>
            </a:pPr>
            <a:endParaRPr sz="2000" dirty="0">
              <a:latin typeface="Arial" panose="020B0604020202020204" pitchFamily="34" charset="0"/>
              <a:cs typeface="Arial" panose="020B0604020202020204" pitchFamily="34" charset="0"/>
            </a:endParaRPr>
          </a:p>
          <a:p>
            <a:pPr marL="342887" indent="-342887">
              <a:spcBef>
                <a:spcPts val="600"/>
              </a:spcBef>
              <a:buClr>
                <a:srgbClr val="000000"/>
              </a:buClr>
              <a:buSzPct val="75000"/>
              <a:buChar char="●"/>
              <a:defRPr sz="2800"/>
            </a:pPr>
            <a:r>
              <a:rPr sz="2000" dirty="0" err="1">
                <a:latin typeface="Arial" panose="020B0604020202020204" pitchFamily="34" charset="0"/>
                <a:cs typeface="Arial" panose="020B0604020202020204" pitchFamily="34" charset="0"/>
              </a:rPr>
              <a:t>Constit</a:t>
            </a:r>
            <a:r>
              <a:rPr lang="es-ES" sz="2000" dirty="0" err="1">
                <a:latin typeface="Arial" panose="020B0604020202020204" pitchFamily="34" charset="0"/>
                <a:cs typeface="Arial" panose="020B0604020202020204" pitchFamily="34" charset="0"/>
              </a:rPr>
              <a:t>uye</a:t>
            </a:r>
            <a:r>
              <a:rPr sz="2000" dirty="0">
                <a:latin typeface="Arial" panose="020B0604020202020204" pitchFamily="34" charset="0"/>
                <a:cs typeface="Arial" panose="020B0604020202020204" pitchFamily="34" charset="0"/>
              </a:rPr>
              <a:t> </a:t>
            </a:r>
            <a:r>
              <a:rPr lang="es-ES" sz="2000" dirty="0">
                <a:latin typeface="Arial" panose="020B0604020202020204" pitchFamily="34" charset="0"/>
                <a:cs typeface="Arial" panose="020B0604020202020204" pitchFamily="34" charset="0"/>
              </a:rPr>
              <a:t>el</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criterio</a:t>
            </a:r>
            <a:r>
              <a:rPr sz="2000" dirty="0">
                <a:latin typeface="Arial" panose="020B0604020202020204" pitchFamily="34" charset="0"/>
                <a:cs typeface="Arial" panose="020B0604020202020204" pitchFamily="34" charset="0"/>
              </a:rPr>
              <a:t> para </a:t>
            </a:r>
            <a:r>
              <a:rPr sz="2000" dirty="0" err="1">
                <a:latin typeface="Arial" panose="020B0604020202020204" pitchFamily="34" charset="0"/>
                <a:cs typeface="Arial" panose="020B0604020202020204" pitchFamily="34" charset="0"/>
              </a:rPr>
              <a:t>valorar</a:t>
            </a:r>
            <a:r>
              <a:rPr sz="2000" dirty="0">
                <a:latin typeface="Arial" panose="020B0604020202020204" pitchFamily="34" charset="0"/>
                <a:cs typeface="Arial" panose="020B0604020202020204" pitchFamily="34" charset="0"/>
              </a:rPr>
              <a:t> </a:t>
            </a:r>
            <a:r>
              <a:rPr lang="es-ES" sz="2000" dirty="0">
                <a:latin typeface="Arial" panose="020B0604020202020204" pitchFamily="34" charset="0"/>
                <a:cs typeface="Arial" panose="020B0604020202020204" pitchFamily="34" charset="0"/>
              </a:rPr>
              <a:t>el</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gra</a:t>
            </a:r>
            <a:r>
              <a:rPr lang="es-ES" sz="2000" dirty="0">
                <a:latin typeface="Arial" panose="020B0604020202020204" pitchFamily="34" charset="0"/>
                <a:cs typeface="Arial" panose="020B0604020202020204" pitchFamily="34" charset="0"/>
              </a:rPr>
              <a:t>d</a:t>
            </a:r>
            <a:r>
              <a:rPr sz="2000" dirty="0">
                <a:latin typeface="Arial" panose="020B0604020202020204" pitchFamily="34" charset="0"/>
                <a:cs typeface="Arial" panose="020B0604020202020204" pitchFamily="34" charset="0"/>
              </a:rPr>
              <a:t>o de </a:t>
            </a:r>
            <a:r>
              <a:rPr sz="2000" dirty="0" err="1">
                <a:latin typeface="Arial" panose="020B0604020202020204" pitchFamily="34" charset="0"/>
                <a:cs typeface="Arial" panose="020B0604020202020204" pitchFamily="34" charset="0"/>
              </a:rPr>
              <a:t>eficacia</a:t>
            </a:r>
            <a:r>
              <a:rPr sz="2000" dirty="0">
                <a:latin typeface="Arial" panose="020B0604020202020204" pitchFamily="34" charset="0"/>
                <a:cs typeface="Arial" panose="020B0604020202020204" pitchFamily="34" charset="0"/>
              </a:rPr>
              <a:t> d</a:t>
            </a:r>
            <a:r>
              <a:rPr lang="es-ES" sz="2000" dirty="0">
                <a:latin typeface="Arial" panose="020B0604020202020204" pitchFamily="34" charset="0"/>
                <a:cs typeface="Arial" panose="020B0604020202020204" pitchFamily="34" charset="0"/>
              </a:rPr>
              <a:t>e l</a:t>
            </a:r>
            <a:r>
              <a:rPr sz="2000" dirty="0">
                <a:latin typeface="Arial" panose="020B0604020202020204" pitchFamily="34" charset="0"/>
                <a:cs typeface="Arial" panose="020B0604020202020204" pitchFamily="34" charset="0"/>
              </a:rPr>
              <a:t>as m</a:t>
            </a:r>
            <a:r>
              <a:rPr lang="es-ES" sz="2000" dirty="0">
                <a:latin typeface="Arial" panose="020B0604020202020204" pitchFamily="34" charset="0"/>
                <a:cs typeface="Arial" panose="020B0604020202020204" pitchFamily="34" charset="0"/>
              </a:rPr>
              <a:t>i</a:t>
            </a:r>
            <a:r>
              <a:rPr sz="2000" dirty="0" err="1">
                <a:latin typeface="Arial" panose="020B0604020202020204" pitchFamily="34" charset="0"/>
                <a:cs typeface="Arial" panose="020B0604020202020204" pitchFamily="34" charset="0"/>
              </a:rPr>
              <a:t>smas</a:t>
            </a:r>
            <a:r>
              <a:rPr lang="gl-ES" sz="2000" dirty="0">
                <a:latin typeface="Arial" panose="020B0604020202020204" pitchFamily="34" charset="0"/>
                <a:cs typeface="Arial" panose="020B0604020202020204" pitchFamily="34" charset="0"/>
              </a:rPr>
              <a:t>.</a:t>
            </a:r>
            <a:endParaRPr sz="2000" dirty="0">
              <a:latin typeface="Arial" panose="020B0604020202020204" pitchFamily="34" charset="0"/>
              <a:cs typeface="Arial" panose="020B0604020202020204" pitchFamily="34" charset="0"/>
            </a:endParaRPr>
          </a:p>
        </p:txBody>
      </p:sp>
      <p:pic>
        <p:nvPicPr>
          <p:cNvPr id="228" name="Picture 5" descr="Picture 5"/>
          <p:cNvPicPr>
            <a:picLocks noChangeAspect="1"/>
          </p:cNvPicPr>
          <p:nvPr/>
        </p:nvPicPr>
        <p:blipFill>
          <a:blip r:embed="rId2"/>
          <a:stretch>
            <a:fillRect/>
          </a:stretch>
        </p:blipFill>
        <p:spPr>
          <a:xfrm>
            <a:off x="7451725" y="2708275"/>
            <a:ext cx="1357313" cy="1516063"/>
          </a:xfrm>
          <a:prstGeom prst="rect">
            <a:avLst/>
          </a:prstGeom>
          <a:ln w="12700">
            <a:miter lim="400000"/>
          </a:ln>
        </p:spPr>
      </p:pic>
      <p:sp>
        <p:nvSpPr>
          <p:cNvPr id="229" name="Rectángulo 1"/>
          <p:cNvSpPr txBox="1"/>
          <p:nvPr/>
        </p:nvSpPr>
        <p:spPr>
          <a:xfrm>
            <a:off x="4914901" y="5276852"/>
            <a:ext cx="389413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lstStyle>
          <a:p>
            <a:r>
              <a:rPr dirty="0">
                <a:latin typeface="Arial" panose="020B0604020202020204" pitchFamily="34" charset="0"/>
                <a:cs typeface="Arial" panose="020B0604020202020204" pitchFamily="34" charset="0"/>
              </a:rPr>
              <a:t> (Pelham, Fabiano e </a:t>
            </a:r>
            <a:r>
              <a:rPr dirty="0" err="1">
                <a:latin typeface="Arial" panose="020B0604020202020204" pitchFamily="34" charset="0"/>
                <a:cs typeface="Arial" panose="020B0604020202020204" pitchFamily="34" charset="0"/>
              </a:rPr>
              <a:t>Massetti</a:t>
            </a:r>
            <a:r>
              <a:rPr dirty="0">
                <a:latin typeface="Arial" panose="020B0604020202020204" pitchFamily="34" charset="0"/>
                <a:cs typeface="Arial" panose="020B0604020202020204" pitchFamily="34" charset="0"/>
              </a:rPr>
              <a:t>, 2005)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28"/>
                                        </p:tgtEl>
                                        <p:attrNameLst>
                                          <p:attrName>style.visibility</p:attrName>
                                        </p:attrNameLst>
                                      </p:cBhvr>
                                      <p:to>
                                        <p:strVal val="visible"/>
                                      </p:to>
                                    </p:set>
                                    <p:animEffect transition="in" filter="dissolve">
                                      <p:cBhvr>
                                        <p:cTn id="7" dur="500"/>
                                        <p:tgtEl>
                                          <p:spTgt spid="2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27">
                                            <p:bg/>
                                          </p:spTgt>
                                        </p:tgtEl>
                                        <p:attrNameLst>
                                          <p:attrName>style.visibility</p:attrName>
                                        </p:attrNameLst>
                                      </p:cBhvr>
                                      <p:to>
                                        <p:strVal val="visible"/>
                                      </p:to>
                                    </p:set>
                                    <p:animEffect transition="in" filter="dissolve">
                                      <p:cBhvr>
                                        <p:cTn id="12" dur="500"/>
                                        <p:tgtEl>
                                          <p:spTgt spid="227">
                                            <p:bg/>
                                          </p:spTgt>
                                        </p:tgtEl>
                                      </p:cBhvr>
                                    </p:animEffect>
                                  </p:childTnLst>
                                </p:cTn>
                              </p:par>
                              <p:par>
                                <p:cTn id="13" presetID="9" presetClass="entr" presetSubtype="0" fill="hold" grpId="0" nodeType="withEffect">
                                  <p:stCondLst>
                                    <p:cond delay="0"/>
                                  </p:stCondLst>
                                  <p:iterate>
                                    <p:tmAbs val="0"/>
                                  </p:iterate>
                                  <p:childTnLst>
                                    <p:set>
                                      <p:cBhvr>
                                        <p:cTn id="14" fill="hold"/>
                                        <p:tgtEl>
                                          <p:spTgt spid="227">
                                            <p:txEl>
                                              <p:pRg st="0" end="0"/>
                                            </p:txEl>
                                          </p:spTgt>
                                        </p:tgtEl>
                                        <p:attrNameLst>
                                          <p:attrName>style.visibility</p:attrName>
                                        </p:attrNameLst>
                                      </p:cBhvr>
                                      <p:to>
                                        <p:strVal val="visible"/>
                                      </p:to>
                                    </p:set>
                                    <p:animEffect transition="in" filter="dissolve">
                                      <p:cBhvr>
                                        <p:cTn id="15" dur="500"/>
                                        <p:tgtEl>
                                          <p:spTgt spid="2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0" nodeType="clickEffect">
                                  <p:stCondLst>
                                    <p:cond delay="0"/>
                                  </p:stCondLst>
                                  <p:iterate>
                                    <p:tmAbs val="0"/>
                                  </p:iterate>
                                  <p:childTnLst>
                                    <p:set>
                                      <p:cBhvr>
                                        <p:cTn id="19" fill="hold"/>
                                        <p:tgtEl>
                                          <p:spTgt spid="227">
                                            <p:txEl>
                                              <p:pRg st="2" end="2"/>
                                            </p:txEl>
                                          </p:spTgt>
                                        </p:tgtEl>
                                        <p:attrNameLst>
                                          <p:attrName>style.visibility</p:attrName>
                                        </p:attrNameLst>
                                      </p:cBhvr>
                                      <p:to>
                                        <p:strVal val="visible"/>
                                      </p:to>
                                    </p:set>
                                    <p:animEffect transition="in" filter="dissolve">
                                      <p:cBhvr>
                                        <p:cTn id="20" dur="500"/>
                                        <p:tgtEl>
                                          <p:spTgt spid="22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0" nodeType="clickEffect">
                                  <p:stCondLst>
                                    <p:cond delay="0"/>
                                  </p:stCondLst>
                                  <p:iterate>
                                    <p:tmAbs val="0"/>
                                  </p:iterate>
                                  <p:childTnLst>
                                    <p:set>
                                      <p:cBhvr>
                                        <p:cTn id="24" fill="hold"/>
                                        <p:tgtEl>
                                          <p:spTgt spid="227">
                                            <p:txEl>
                                              <p:pRg st="4" end="4"/>
                                            </p:txEl>
                                          </p:spTgt>
                                        </p:tgtEl>
                                        <p:attrNameLst>
                                          <p:attrName>style.visibility</p:attrName>
                                        </p:attrNameLst>
                                      </p:cBhvr>
                                      <p:to>
                                        <p:strVal val="visible"/>
                                      </p:to>
                                    </p:set>
                                    <p:animEffect transition="in" filter="dissolve">
                                      <p:cBhvr>
                                        <p:cTn id="25" dur="500"/>
                                        <p:tgtEl>
                                          <p:spTgt spid="227">
                                            <p:txEl>
                                              <p:pRg st="4" end="4"/>
                                            </p:txEl>
                                          </p:spTgt>
                                        </p:tgtEl>
                                      </p:cBhvr>
                                    </p:animEffect>
                                  </p:childTnLst>
                                </p:cTn>
                              </p:par>
                            </p:childTnLst>
                          </p:cTn>
                        </p:par>
                        <p:par>
                          <p:cTn id="26" fill="hold">
                            <p:stCondLst>
                              <p:cond delay="500"/>
                            </p:stCondLst>
                            <p:childTnLst>
                              <p:par>
                                <p:cTn id="27" presetID="9" presetClass="entr" fill="hold" grpId="0" nodeType="afterEffect">
                                  <p:stCondLst>
                                    <p:cond delay="0"/>
                                  </p:stCondLst>
                                  <p:iterate>
                                    <p:tmAbs val="0"/>
                                  </p:iterate>
                                  <p:childTnLst>
                                    <p:set>
                                      <p:cBhvr>
                                        <p:cTn id="28" fill="hold"/>
                                        <p:tgtEl>
                                          <p:spTgt spid="229"/>
                                        </p:tgtEl>
                                        <p:attrNameLst>
                                          <p:attrName>style.visibility</p:attrName>
                                        </p:attrNameLst>
                                      </p:cBhvr>
                                      <p:to>
                                        <p:strVal val="visible"/>
                                      </p:to>
                                    </p:set>
                                    <p:animEffect transition="in" filter="dissolve">
                                      <p:cBhvr>
                                        <p:cTn id="29"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build="p" bldLvl="5" animBg="1" advAuto="0"/>
      <p:bldP spid="228" grpId="0" animBg="1" advAuto="0"/>
      <p:bldP spid="229"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9 CuadroTexto"/>
          <p:cNvSpPr txBox="1"/>
          <p:nvPr/>
        </p:nvSpPr>
        <p:spPr>
          <a:xfrm rot="19060232">
            <a:off x="2515324" y="3171885"/>
            <a:ext cx="204946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b="1"/>
            </a:pPr>
            <a:endParaRPr sz="2400" dirty="0"/>
          </a:p>
        </p:txBody>
      </p:sp>
      <p:graphicFrame>
        <p:nvGraphicFramePr>
          <p:cNvPr id="3" name="Diagrama 2">
            <a:extLst>
              <a:ext uri="{FF2B5EF4-FFF2-40B4-BE49-F238E27FC236}">
                <a16:creationId xmlns:a16="http://schemas.microsoft.com/office/drawing/2014/main" id="{EBA2D71B-E888-420F-B588-E7286AFBFAF3}"/>
              </a:ext>
            </a:extLst>
          </p:cNvPr>
          <p:cNvGraphicFramePr/>
          <p:nvPr>
            <p:extLst>
              <p:ext uri="{D42A27DB-BD31-4B8C-83A1-F6EECF244321}">
                <p14:modId xmlns:p14="http://schemas.microsoft.com/office/powerpoint/2010/main" val="410265690"/>
              </p:ext>
            </p:extLst>
          </p:nvPr>
        </p:nvGraphicFramePr>
        <p:xfrm>
          <a:off x="1524000" y="194232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2 Título">
            <a:extLst>
              <a:ext uri="{FF2B5EF4-FFF2-40B4-BE49-F238E27FC236}">
                <a16:creationId xmlns:a16="http://schemas.microsoft.com/office/drawing/2014/main" id="{0B8F0904-1F8C-412E-9647-1E2A6DEC1475}"/>
              </a:ext>
            </a:extLst>
          </p:cNvPr>
          <p:cNvSpPr txBox="1"/>
          <p:nvPr/>
        </p:nvSpPr>
        <p:spPr>
          <a:xfrm>
            <a:off x="-630505" y="1454060"/>
            <a:ext cx="6515101" cy="4247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90000"/>
              </a:lnSpc>
              <a:defRPr sz="3400" b="1"/>
            </a:pPr>
            <a:r>
              <a:rPr sz="2400" dirty="0" err="1">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Repercusión</a:t>
            </a:r>
            <a:r>
              <a:rPr sz="24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escolar</a:t>
            </a:r>
          </a:p>
        </p:txBody>
      </p:sp>
      <p:sp>
        <p:nvSpPr>
          <p:cNvPr id="6" name="5 Título">
            <a:extLst>
              <a:ext uri="{FF2B5EF4-FFF2-40B4-BE49-F238E27FC236}">
                <a16:creationId xmlns:a16="http://schemas.microsoft.com/office/drawing/2014/main" id="{DB6406E4-019B-478E-9269-5472E1E795C2}"/>
              </a:ext>
            </a:extLst>
          </p:cNvPr>
          <p:cNvSpPr txBox="1">
            <a:spLocks noGrp="1"/>
          </p:cNvSpPr>
          <p:nvPr>
            <p:ph type="title"/>
          </p:nvPr>
        </p:nvSpPr>
        <p:spPr>
          <a:xfrm>
            <a:off x="429557" y="515389"/>
            <a:ext cx="4394978" cy="400143"/>
          </a:xfrm>
          <a:prstGeom prst="rect">
            <a:avLst/>
          </a:prstGeom>
        </p:spPr>
        <p:style>
          <a:lnRef idx="3">
            <a:schemeClr val="lt1"/>
          </a:lnRef>
          <a:fillRef idx="1">
            <a:schemeClr val="accent5"/>
          </a:fillRef>
          <a:effectRef idx="1">
            <a:schemeClr val="accent5"/>
          </a:effectRef>
          <a:fontRef idx="minor">
            <a:schemeClr val="lt1"/>
          </a:fontRef>
        </p:style>
        <p:txBody>
          <a:bodyPr>
            <a:normAutofit/>
          </a:bodyPr>
          <a:lstStyle>
            <a:lvl1pPr defTabSz="630936">
              <a:defRPr sz="2346"/>
            </a:lvl1pPr>
          </a:lstStyle>
          <a:p>
            <a:r>
              <a:rPr lang="es-ES" sz="2000" dirty="0">
                <a:solidFill>
                  <a:schemeClr val="bg1"/>
                </a:solidFill>
                <a:latin typeface="Arial" panose="020B0604020202020204" pitchFamily="34" charset="0"/>
                <a:cs typeface="Arial" panose="020B0604020202020204" pitchFamily="34" charset="0"/>
              </a:rPr>
              <a:t>REPERCUSIÓN FUNCIONAL</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41"/>
                                        </p:tgtEl>
                                        <p:attrNameLst>
                                          <p:attrName>style.visibility</p:attrName>
                                        </p:attrNameLst>
                                      </p:cBhvr>
                                      <p:to>
                                        <p:strVal val="visible"/>
                                      </p:to>
                                    </p:set>
                                    <p:animEffect transition="in" filter="dissolve">
                                      <p:cBhvr>
                                        <p:cTn id="7" dur="10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ectángulo"/>
          <p:cNvSpPr/>
          <p:nvPr/>
        </p:nvSpPr>
        <p:spPr>
          <a:xfrm>
            <a:off x="2070100" y="817044"/>
            <a:ext cx="5003801" cy="865189"/>
          </a:xfrm>
          <a:prstGeom prst="roundRect">
            <a:avLst/>
          </a:prstGeom>
          <a:solidFill>
            <a:srgbClr val="0070C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lIns="45719" tIns="45719" rIns="45719" bIns="45719" numCol="1" anchor="t">
            <a:noAutofit/>
          </a:bodyPr>
          <a:lstStyle/>
          <a:p>
            <a:pPr algn="ctr">
              <a:defRPr sz="2400">
                <a:latin typeface="Arial Narrow"/>
                <a:ea typeface="Arial Narrow"/>
                <a:cs typeface="Arial Narrow"/>
                <a:sym typeface="Arial Narrow"/>
              </a:defRPr>
            </a:pPr>
            <a:r>
              <a:rPr lang="es-ES" sz="192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Información recogida en el</a:t>
            </a:r>
          </a:p>
          <a:p>
            <a:pPr algn="ctr">
              <a:defRPr sz="2400">
                <a:latin typeface="Arial Narrow"/>
                <a:ea typeface="Arial Narrow"/>
                <a:cs typeface="Arial Narrow"/>
                <a:sym typeface="Arial Narrow"/>
              </a:defRPr>
            </a:pPr>
            <a:r>
              <a:rPr lang="es-ES" sz="192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ámbito escolar (Informe Psicopedagógico)</a:t>
            </a:r>
            <a:endParaRPr sz="192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3" name="Rectángulo"/>
          <p:cNvSpPr/>
          <p:nvPr/>
        </p:nvSpPr>
        <p:spPr>
          <a:xfrm>
            <a:off x="2520157" y="1967345"/>
            <a:ext cx="4103689" cy="863602"/>
          </a:xfrm>
          <a:prstGeom prst="roundRect">
            <a:avLst/>
          </a:prstGeom>
          <a:solidFill>
            <a:srgbClr val="0070C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lIns="45719" tIns="45719" rIns="45719" bIns="45719" numCol="1" anchor="t">
            <a:noAutofit/>
          </a:bodyPr>
          <a:lstStyle/>
          <a:p>
            <a:pPr algn="ctr">
              <a:defRPr sz="2400">
                <a:latin typeface="Arial Narrow"/>
                <a:ea typeface="Arial Narrow"/>
                <a:cs typeface="Arial Narrow"/>
                <a:sym typeface="Arial Narrow"/>
              </a:defRPr>
            </a:pPr>
            <a:r>
              <a:rPr lang="es-ES" sz="192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Información a la familia</a:t>
            </a:r>
          </a:p>
          <a:p>
            <a:pPr algn="ctr">
              <a:defRPr sz="2400">
                <a:latin typeface="Arial Narrow"/>
                <a:ea typeface="Arial Narrow"/>
                <a:cs typeface="Arial Narrow"/>
                <a:sym typeface="Arial Narrow"/>
              </a:defRPr>
            </a:pPr>
            <a:r>
              <a:rPr lang="es-ES" sz="192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sobre las conclusiones</a:t>
            </a:r>
          </a:p>
        </p:txBody>
      </p:sp>
      <p:sp>
        <p:nvSpPr>
          <p:cNvPr id="326" name="Figura"/>
          <p:cNvSpPr/>
          <p:nvPr/>
        </p:nvSpPr>
        <p:spPr>
          <a:xfrm>
            <a:off x="2762397" y="3157308"/>
            <a:ext cx="3619203" cy="1739491"/>
          </a:xfrm>
          <a:prstGeom prst="diamond">
            <a:avLst/>
          </a:prstGeom>
          <a:solidFill>
            <a:srgbClr val="0070C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lIns="45719" tIns="45719" rIns="45719" bIns="45719" numCol="1" anchor="t">
            <a:noAutofit/>
          </a:bodyPr>
          <a:lstStyle/>
          <a:p>
            <a:pPr algn="ctr">
              <a:defRPr sz="1600">
                <a:latin typeface="Arial Narrow"/>
                <a:ea typeface="Arial Narrow"/>
                <a:cs typeface="Arial Narrow"/>
                <a:sym typeface="Arial Narrow"/>
              </a:defRPr>
            </a:pPr>
            <a:r>
              <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¿Es precisa una valoración</a:t>
            </a:r>
          </a:p>
          <a:p>
            <a:pPr algn="ctr">
              <a:defRPr sz="1600">
                <a:latin typeface="Arial Narrow"/>
                <a:ea typeface="Arial Narrow"/>
                <a:cs typeface="Arial Narrow"/>
                <a:sym typeface="Arial Narrow"/>
              </a:defRPr>
            </a:pPr>
            <a:r>
              <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por los servicios</a:t>
            </a:r>
          </a:p>
          <a:p>
            <a:pPr algn="ctr">
              <a:defRPr sz="1600">
                <a:latin typeface="Arial Narrow"/>
                <a:ea typeface="Arial Narrow"/>
                <a:cs typeface="Arial Narrow"/>
                <a:sym typeface="Arial Narrow"/>
              </a:defRPr>
            </a:pPr>
            <a:r>
              <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sanitarios? </a:t>
            </a:r>
          </a:p>
        </p:txBody>
      </p:sp>
      <p:sp>
        <p:nvSpPr>
          <p:cNvPr id="329" name="3 CuadroTexto"/>
          <p:cNvSpPr txBox="1"/>
          <p:nvPr/>
        </p:nvSpPr>
        <p:spPr>
          <a:xfrm>
            <a:off x="4333814" y="5120777"/>
            <a:ext cx="476370" cy="568762"/>
          </a:xfrm>
          <a:prstGeom prst="roundRect">
            <a:avLst/>
          </a:prstGeom>
          <a:ln w="12700">
            <a:solidFill>
              <a:srgbClr val="0070C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sz="2800" b="1" dirty="0">
                <a:solidFill>
                  <a:srgbClr val="FF6600"/>
                </a:solidFill>
                <a:latin typeface="Arial" panose="020B0604020202020204" pitchFamily="34" charset="0"/>
                <a:cs typeface="Arial" panose="020B0604020202020204" pitchFamily="34" charset="0"/>
              </a:rPr>
              <a:t>SI</a:t>
            </a:r>
          </a:p>
        </p:txBody>
      </p:sp>
      <p:sp>
        <p:nvSpPr>
          <p:cNvPr id="332" name="Rectángulo"/>
          <p:cNvSpPr/>
          <p:nvPr/>
        </p:nvSpPr>
        <p:spPr>
          <a:xfrm>
            <a:off x="2114328" y="5723053"/>
            <a:ext cx="1839913" cy="863602"/>
          </a:xfrm>
          <a:prstGeom prst="roundRect">
            <a:avLst/>
          </a:prstGeom>
          <a:solidFill>
            <a:srgbClr val="0070C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lIns="45719" tIns="45719" rIns="45719" bIns="45719" numCol="1" anchor="t">
            <a:noAutofit/>
          </a:bodyPr>
          <a:lstStyle/>
          <a:p>
            <a:pPr algn="ctr">
              <a:defRPr sz="2400">
                <a:latin typeface="Arial Narrow"/>
                <a:ea typeface="Arial Narrow"/>
                <a:cs typeface="Arial Narrow"/>
                <a:sym typeface="Arial Narrow"/>
              </a:defRPr>
            </a:pPr>
            <a:r>
              <a:rPr lang="es-ES" sz="192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Solicitud</a:t>
            </a:r>
          </a:p>
          <a:p>
            <a:pPr algn="ctr">
              <a:defRPr sz="2400">
                <a:latin typeface="Arial Narrow"/>
                <a:ea typeface="Arial Narrow"/>
                <a:cs typeface="Arial Narrow"/>
                <a:sym typeface="Arial Narrow"/>
              </a:defRPr>
            </a:pPr>
            <a:r>
              <a:rPr lang="es-ES" sz="192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 Informe</a:t>
            </a:r>
          </a:p>
        </p:txBody>
      </p:sp>
      <p:sp>
        <p:nvSpPr>
          <p:cNvPr id="336" name="Rectángulo"/>
          <p:cNvSpPr/>
          <p:nvPr/>
        </p:nvSpPr>
        <p:spPr>
          <a:xfrm>
            <a:off x="5302077" y="5726028"/>
            <a:ext cx="1838326" cy="863602"/>
          </a:xfrm>
          <a:prstGeom prst="roundRect">
            <a:avLst/>
          </a:prstGeom>
          <a:solidFill>
            <a:srgbClr val="0070C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lIns="45719" tIns="45719" rIns="45719" bIns="45719" numCol="1" anchor="t">
            <a:noAutofit/>
          </a:bodyPr>
          <a:lstStyle/>
          <a:p>
            <a:pPr algn="ctr">
              <a:defRPr sz="2400">
                <a:latin typeface="Arial Narrow"/>
                <a:ea typeface="Arial Narrow"/>
                <a:cs typeface="Arial Narrow"/>
                <a:sym typeface="Arial Narrow"/>
              </a:defRPr>
            </a:pPr>
            <a:r>
              <a:rPr lang="es-ES" sz="192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Justificación</a:t>
            </a:r>
          </a:p>
          <a:p>
            <a:pPr algn="ctr">
              <a:defRPr sz="2400">
                <a:latin typeface="Arial Narrow"/>
                <a:ea typeface="Arial Narrow"/>
                <a:cs typeface="Arial Narrow"/>
                <a:sym typeface="Arial Narrow"/>
              </a:defRPr>
            </a:pPr>
            <a:r>
              <a:rPr lang="es-ES" sz="192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 la entrega</a:t>
            </a:r>
          </a:p>
        </p:txBody>
      </p:sp>
      <p:cxnSp>
        <p:nvCxnSpPr>
          <p:cNvPr id="4" name="Conector recto de flecha 3">
            <a:extLst>
              <a:ext uri="{FF2B5EF4-FFF2-40B4-BE49-F238E27FC236}">
                <a16:creationId xmlns:a16="http://schemas.microsoft.com/office/drawing/2014/main" id="{A92A5D05-FC77-4842-8DA3-1E7E41EB7A8A}"/>
              </a:ext>
            </a:extLst>
          </p:cNvPr>
          <p:cNvCxnSpPr>
            <a:stCxn id="320" idx="2"/>
            <a:endCxn id="323" idx="0"/>
          </p:cNvCxnSpPr>
          <p:nvPr/>
        </p:nvCxnSpPr>
        <p:spPr>
          <a:xfrm>
            <a:off x="4572001" y="1682231"/>
            <a:ext cx="1" cy="2851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Conector recto de flecha 23">
            <a:extLst>
              <a:ext uri="{FF2B5EF4-FFF2-40B4-BE49-F238E27FC236}">
                <a16:creationId xmlns:a16="http://schemas.microsoft.com/office/drawing/2014/main" id="{AC9B3049-F199-46BC-9EAA-5A2F62C1CACE}"/>
              </a:ext>
            </a:extLst>
          </p:cNvPr>
          <p:cNvCxnSpPr/>
          <p:nvPr/>
        </p:nvCxnSpPr>
        <p:spPr>
          <a:xfrm>
            <a:off x="4571999" y="2857051"/>
            <a:ext cx="1" cy="2851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Conector recto de flecha 24">
            <a:extLst>
              <a:ext uri="{FF2B5EF4-FFF2-40B4-BE49-F238E27FC236}">
                <a16:creationId xmlns:a16="http://schemas.microsoft.com/office/drawing/2014/main" id="{978803E3-5CAF-4107-BCD7-C644EC1D7073}"/>
              </a:ext>
            </a:extLst>
          </p:cNvPr>
          <p:cNvCxnSpPr/>
          <p:nvPr/>
        </p:nvCxnSpPr>
        <p:spPr>
          <a:xfrm>
            <a:off x="4571999" y="4869792"/>
            <a:ext cx="1" cy="2851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1">
            <a:extLst>
              <a:ext uri="{FF2B5EF4-FFF2-40B4-BE49-F238E27FC236}">
                <a16:creationId xmlns:a16="http://schemas.microsoft.com/office/drawing/2014/main" id="{50A8504A-1B2A-483E-85BB-F67FA1FD3A7A}"/>
              </a:ext>
            </a:extLst>
          </p:cNvPr>
          <p:cNvCxnSpPr>
            <a:stCxn id="332" idx="3"/>
            <a:endCxn id="336" idx="1"/>
          </p:cNvCxnSpPr>
          <p:nvPr/>
        </p:nvCxnSpPr>
        <p:spPr>
          <a:xfrm>
            <a:off x="3954241" y="6154854"/>
            <a:ext cx="1347836" cy="29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Conector recto de flecha 10">
            <a:extLst>
              <a:ext uri="{FF2B5EF4-FFF2-40B4-BE49-F238E27FC236}">
                <a16:creationId xmlns:a16="http://schemas.microsoft.com/office/drawing/2014/main" id="{D694A4CF-E292-4467-94E5-5BBCD65114FE}"/>
              </a:ext>
            </a:extLst>
          </p:cNvPr>
          <p:cNvCxnSpPr>
            <a:cxnSpLocks/>
          </p:cNvCxnSpPr>
          <p:nvPr/>
        </p:nvCxnSpPr>
        <p:spPr>
          <a:xfrm flipH="1">
            <a:off x="3343844" y="5492636"/>
            <a:ext cx="989970" cy="230417"/>
          </a:xfrm>
          <a:prstGeom prst="straightConnector1">
            <a:avLst/>
          </a:prstGeom>
          <a:noFill/>
          <a:ln w="25400" cap="flat">
            <a:solidFill>
              <a:schemeClr val="accent1"/>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329"/>
                                        </p:tgtEl>
                                        <p:attrNameLst>
                                          <p:attrName>style.visibility</p:attrName>
                                        </p:attrNameLst>
                                      </p:cBhvr>
                                      <p:to>
                                        <p:strVal val="visible"/>
                                      </p:to>
                                    </p:set>
                                    <p:animEffect transition="in" filter="dissolve">
                                      <p:cBhvr>
                                        <p:cTn id="7"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D77A32E-164E-4400-BB6C-942422727A16}"/>
              </a:ext>
            </a:extLst>
          </p:cNvPr>
          <p:cNvSpPr/>
          <p:nvPr/>
        </p:nvSpPr>
        <p:spPr>
          <a:xfrm>
            <a:off x="1243881" y="669737"/>
            <a:ext cx="6645965" cy="400110"/>
          </a:xfrm>
          <a:prstGeom prst="rect">
            <a:avLst/>
          </a:prstGeom>
        </p:spPr>
        <p:txBody>
          <a:bodyPr wrap="square">
            <a:spAutoFit/>
          </a:bodyPr>
          <a:lstStyle/>
          <a:p>
            <a:pPr algn="ctr">
              <a:spcAft>
                <a:spcPts val="0"/>
              </a:spcAft>
            </a:pPr>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rPr>
              <a:t>a) Intervenciones educativas en el aula</a:t>
            </a:r>
          </a:p>
        </p:txBody>
      </p:sp>
      <p:pic>
        <p:nvPicPr>
          <p:cNvPr id="3" name="Picture 3">
            <a:extLst>
              <a:ext uri="{FF2B5EF4-FFF2-40B4-BE49-F238E27FC236}">
                <a16:creationId xmlns:a16="http://schemas.microsoft.com/office/drawing/2014/main" id="{EB1DBEDF-86A3-4B60-8DEC-5A7901BD8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Elipse 3"/>
          <p:cNvSpPr/>
          <p:nvPr/>
        </p:nvSpPr>
        <p:spPr>
          <a:xfrm>
            <a:off x="204951" y="1243248"/>
            <a:ext cx="4556234" cy="1298371"/>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hangingPunct="0"/>
            <a:r>
              <a:rPr lang="es-ES" b="1" dirty="0">
                <a:solidFill>
                  <a:srgbClr val="FF6600"/>
                </a:solidFill>
                <a:sym typeface="Helvetica"/>
              </a:rPr>
              <a:t>1. Tener unas expectativas realistas respecto al alumnado con TDAH</a:t>
            </a:r>
          </a:p>
        </p:txBody>
      </p:sp>
      <p:sp>
        <p:nvSpPr>
          <p:cNvPr id="6" name="Flecha abajo 5"/>
          <p:cNvSpPr/>
          <p:nvPr/>
        </p:nvSpPr>
        <p:spPr>
          <a:xfrm>
            <a:off x="1781503" y="2562109"/>
            <a:ext cx="1403131" cy="756745"/>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n-lt"/>
              <a:ea typeface="+mn-ea"/>
              <a:cs typeface="+mn-cs"/>
              <a:sym typeface="Helvetica"/>
            </a:endParaRPr>
          </a:p>
        </p:txBody>
      </p:sp>
      <p:sp>
        <p:nvSpPr>
          <p:cNvPr id="7" name="Rectángulo redondeado 6"/>
          <p:cNvSpPr/>
          <p:nvPr/>
        </p:nvSpPr>
        <p:spPr>
          <a:xfrm>
            <a:off x="593592" y="3318854"/>
            <a:ext cx="4167594" cy="2860353"/>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dirty="0">
                <a:latin typeface="Arial" panose="020B0604020202020204" pitchFamily="34" charset="0"/>
                <a:ea typeface="SimSun" panose="02010600030101010101" pitchFamily="2" charset="-122"/>
                <a:cs typeface="OpenSymbol"/>
              </a:rPr>
              <a:t>Lo que te ayudará como docente a no sentir continuamente sensación de frustración y fracaso. </a:t>
            </a:r>
            <a:r>
              <a:rPr lang="es-ES" dirty="0" err="1">
                <a:latin typeface="Arial" panose="020B0604020202020204" pitchFamily="34" charset="0"/>
                <a:ea typeface="SimSun" panose="02010600030101010101" pitchFamily="2" charset="-122"/>
                <a:cs typeface="OpenSymbol"/>
              </a:rPr>
              <a:t>Ej</a:t>
            </a:r>
            <a:r>
              <a:rPr lang="es-ES" dirty="0">
                <a:latin typeface="Arial" panose="020B0604020202020204" pitchFamily="34" charset="0"/>
                <a:ea typeface="SimSun" panose="02010600030101010101" pitchFamily="2" charset="-122"/>
                <a:cs typeface="OpenSymbol"/>
              </a:rPr>
              <a:t>: no es una expectativa realista pretender que esté atento  continuamente durante la explicación. Es importante conocer sus limitaciones (saber lo que puede dar y lo que puedes exigirle)</a:t>
            </a:r>
            <a:endParaRPr lang="es-ES" dirty="0"/>
          </a:p>
        </p:txBody>
      </p:sp>
      <p:sp>
        <p:nvSpPr>
          <p:cNvPr id="9" name="Elipse 8"/>
          <p:cNvSpPr/>
          <p:nvPr/>
        </p:nvSpPr>
        <p:spPr>
          <a:xfrm>
            <a:off x="5675582" y="2472519"/>
            <a:ext cx="2727435" cy="519345"/>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hangingPunct="0"/>
            <a:r>
              <a:rPr lang="es-ES_tradnl" b="1" dirty="0">
                <a:solidFill>
                  <a:srgbClr val="FF6600"/>
                </a:solidFill>
                <a:sym typeface="Helvetica"/>
              </a:rPr>
              <a:t>2. Comodidad</a:t>
            </a:r>
          </a:p>
        </p:txBody>
      </p:sp>
      <p:sp>
        <p:nvSpPr>
          <p:cNvPr id="10" name="Flecha abajo 9"/>
          <p:cNvSpPr/>
          <p:nvPr/>
        </p:nvSpPr>
        <p:spPr>
          <a:xfrm>
            <a:off x="6337735" y="3021246"/>
            <a:ext cx="1403131" cy="756745"/>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n-lt"/>
              <a:ea typeface="+mn-ea"/>
              <a:cs typeface="+mn-cs"/>
              <a:sym typeface="Helvetica"/>
            </a:endParaRPr>
          </a:p>
        </p:txBody>
      </p:sp>
      <p:sp>
        <p:nvSpPr>
          <p:cNvPr id="11" name="Rectángulo redondeado 10"/>
          <p:cNvSpPr/>
          <p:nvPr/>
        </p:nvSpPr>
        <p:spPr>
          <a:xfrm>
            <a:off x="4955504" y="3836754"/>
            <a:ext cx="4167594" cy="2247419"/>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dirty="0">
                <a:latin typeface="Arial" panose="020B0604020202020204" pitchFamily="34" charset="0"/>
                <a:ea typeface="SimSun" panose="02010600030101010101" pitchFamily="2" charset="-122"/>
                <a:cs typeface="OpenSymbol"/>
              </a:rPr>
              <a:t>La comodidad favorece la atención y disminuye el riesgo de hiperactividad. Es necesario adaptar la actividad a las condiciones en las que se realiza. </a:t>
            </a:r>
            <a:r>
              <a:rPr lang="es-ES" dirty="0" err="1">
                <a:latin typeface="Arial" panose="020B0604020202020204" pitchFamily="34" charset="0"/>
                <a:ea typeface="SimSun" panose="02010600030101010101" pitchFamily="2" charset="-122"/>
                <a:cs typeface="OpenSymbol"/>
              </a:rPr>
              <a:t>Ej</a:t>
            </a:r>
            <a:r>
              <a:rPr lang="es-ES" dirty="0">
                <a:latin typeface="Arial" panose="020B0604020202020204" pitchFamily="34" charset="0"/>
                <a:ea typeface="SimSun" panose="02010600030101010101" pitchFamily="2" charset="-122"/>
                <a:cs typeface="OpenSymbol"/>
              </a:rPr>
              <a:t>: en la asamblea no prolongarla mucho, porque se tienden a cansar y a moverse.</a:t>
            </a:r>
          </a:p>
        </p:txBody>
      </p:sp>
      <p:graphicFrame>
        <p:nvGraphicFramePr>
          <p:cNvPr id="12" name="Diagrama 11">
            <a:extLst>
              <a:ext uri="{FF2B5EF4-FFF2-40B4-BE49-F238E27FC236}">
                <a16:creationId xmlns:a16="http://schemas.microsoft.com/office/drawing/2014/main" id="{E8BAAA94-284A-4FE9-A37C-25D73D1B03C5}"/>
              </a:ext>
            </a:extLst>
          </p:cNvPr>
          <p:cNvGraphicFramePr/>
          <p:nvPr>
            <p:extLst>
              <p:ext uri="{D42A27DB-BD31-4B8C-83A1-F6EECF244321}">
                <p14:modId xmlns:p14="http://schemas.microsoft.com/office/powerpoint/2010/main" val="1844714602"/>
              </p:ext>
            </p:extLst>
          </p:nvPr>
        </p:nvGraphicFramePr>
        <p:xfrm>
          <a:off x="1254154" y="-122742"/>
          <a:ext cx="6785113" cy="992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7119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EB1DBEDF-86A3-4B60-8DEC-5A7901BD8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Elipse 3"/>
          <p:cNvSpPr/>
          <p:nvPr/>
        </p:nvSpPr>
        <p:spPr>
          <a:xfrm>
            <a:off x="126123" y="251755"/>
            <a:ext cx="2979680" cy="908858"/>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hangingPunct="0"/>
            <a:r>
              <a:rPr lang="es-ES_tradnl" b="1" dirty="0">
                <a:solidFill>
                  <a:srgbClr val="FF6600"/>
                </a:solidFill>
                <a:sym typeface="Helvetica"/>
              </a:rPr>
              <a:t>3. Reducir distractores</a:t>
            </a:r>
          </a:p>
        </p:txBody>
      </p:sp>
      <p:sp>
        <p:nvSpPr>
          <p:cNvPr id="6" name="Flecha abajo 5"/>
          <p:cNvSpPr/>
          <p:nvPr/>
        </p:nvSpPr>
        <p:spPr>
          <a:xfrm>
            <a:off x="1113236" y="1265264"/>
            <a:ext cx="1030873" cy="468943"/>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n-lt"/>
              <a:ea typeface="+mn-ea"/>
              <a:cs typeface="+mn-cs"/>
              <a:sym typeface="Helvetica"/>
            </a:endParaRPr>
          </a:p>
        </p:txBody>
      </p:sp>
      <p:sp>
        <p:nvSpPr>
          <p:cNvPr id="7" name="Rectángulo redondeado 6"/>
          <p:cNvSpPr/>
          <p:nvPr/>
        </p:nvSpPr>
        <p:spPr>
          <a:xfrm>
            <a:off x="162425" y="1770887"/>
            <a:ext cx="3058510" cy="3139138"/>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dirty="0"/>
              <a:t>Importante tener en cuenta los elementos que pueden ser un distractor para los alumnos con TDAH y considerar en qué medida se pueden modificar (</a:t>
            </a:r>
            <a:r>
              <a:rPr lang="es-ES" dirty="0" err="1"/>
              <a:t>p.e</a:t>
            </a:r>
            <a:r>
              <a:rPr lang="es-ES" dirty="0"/>
              <a:t> tener objetos innecesarios en la mesa, estar al lado de la ventana o de la puerta…</a:t>
            </a:r>
          </a:p>
        </p:txBody>
      </p:sp>
      <p:sp>
        <p:nvSpPr>
          <p:cNvPr id="9" name="Elipse 8"/>
          <p:cNvSpPr/>
          <p:nvPr/>
        </p:nvSpPr>
        <p:spPr>
          <a:xfrm>
            <a:off x="5135643" y="54056"/>
            <a:ext cx="2341181" cy="1298371"/>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lgn="ctr" hangingPunct="0"/>
            <a:r>
              <a:rPr lang="es-ES_tradnl" b="1" dirty="0">
                <a:solidFill>
                  <a:srgbClr val="FF6600"/>
                </a:solidFill>
                <a:sym typeface="Helvetica"/>
              </a:rPr>
              <a:t>4. </a:t>
            </a:r>
            <a:r>
              <a:rPr lang="es-ES" b="1" dirty="0">
                <a:solidFill>
                  <a:srgbClr val="FF6600"/>
                </a:solidFill>
                <a:latin typeface="Arial" panose="020B0604020202020204" pitchFamily="34" charset="0"/>
                <a:cs typeface="Arial" panose="020B0604020202020204" pitchFamily="34" charset="0"/>
              </a:rPr>
              <a:t>Ambiente estructurado y predecible</a:t>
            </a:r>
            <a:endParaRPr lang="es-ES" dirty="0"/>
          </a:p>
        </p:txBody>
      </p:sp>
      <p:sp>
        <p:nvSpPr>
          <p:cNvPr id="11" name="Rectángulo redondeado 10"/>
          <p:cNvSpPr/>
          <p:nvPr/>
        </p:nvSpPr>
        <p:spPr>
          <a:xfrm>
            <a:off x="3436937" y="1927031"/>
            <a:ext cx="5596704" cy="2553886"/>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dirty="0">
                <a:latin typeface="Arial" panose="020B0604020202020204" pitchFamily="34" charset="0"/>
                <a:cs typeface="Arial" panose="020B0604020202020204" pitchFamily="34" charset="0"/>
              </a:rPr>
              <a:t>Mantener rutina del aula. Ejemplo: resulta muy efectivo escribir en un lado de la pizarra la secuencia de actividades que se van a llevar a cabo (esquema de la sesión) , ir tachando  cada vez que se hace una actividad y citar la siguiente. Es una forma de ofrecer una especie de orden del día y que puedan prever lo que va a ocurrir y lo que se espera de ellos.</a:t>
            </a:r>
          </a:p>
        </p:txBody>
      </p:sp>
      <p:sp>
        <p:nvSpPr>
          <p:cNvPr id="12" name="Elipse 11"/>
          <p:cNvSpPr/>
          <p:nvPr/>
        </p:nvSpPr>
        <p:spPr>
          <a:xfrm>
            <a:off x="1340069" y="5087562"/>
            <a:ext cx="2790497" cy="1298371"/>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b="1" dirty="0">
                <a:solidFill>
                  <a:srgbClr val="FF6600"/>
                </a:solidFill>
                <a:latin typeface="Arial" panose="020B0604020202020204" pitchFamily="34" charset="0"/>
                <a:ea typeface="Calibri" panose="020F0502020204030204" pitchFamily="34" charset="0"/>
              </a:rPr>
              <a:t>5. Reforcemos al comienzo y final de cada clase </a:t>
            </a:r>
            <a:endParaRPr lang="es-ES" dirty="0"/>
          </a:p>
        </p:txBody>
      </p:sp>
      <p:sp>
        <p:nvSpPr>
          <p:cNvPr id="5" name="Flecha abajo 4"/>
          <p:cNvSpPr/>
          <p:nvPr/>
        </p:nvSpPr>
        <p:spPr>
          <a:xfrm>
            <a:off x="5779953" y="1439589"/>
            <a:ext cx="1052559" cy="421699"/>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n-lt"/>
              <a:ea typeface="+mn-ea"/>
              <a:cs typeface="+mn-cs"/>
              <a:sym typeface="Helvetica"/>
            </a:endParaRPr>
          </a:p>
        </p:txBody>
      </p:sp>
      <p:sp>
        <p:nvSpPr>
          <p:cNvPr id="8" name="Rectángulo redondeado 7"/>
          <p:cNvSpPr/>
          <p:nvPr/>
        </p:nvSpPr>
        <p:spPr>
          <a:xfrm>
            <a:off x="4739786" y="4968357"/>
            <a:ext cx="4404214" cy="1328019"/>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a:latin typeface="Arial" panose="020B0604020202020204" pitchFamily="34" charset="0"/>
                <a:ea typeface="Calibri" panose="020F0502020204030204" pitchFamily="34" charset="0"/>
              </a:rPr>
              <a:t>Una rutina de recogida y limpieza del espacio. Reduciremos su tensión. Evitaremos futuros “despistes”. Facilitaremos que sea más organizado</a:t>
            </a:r>
            <a:endParaRPr lang="es-ES" dirty="0">
              <a:latin typeface="Arial" panose="020B0604020202020204" pitchFamily="34" charset="0"/>
              <a:cs typeface="Arial" panose="020B0604020202020204" pitchFamily="34" charset="0"/>
            </a:endParaRPr>
          </a:p>
        </p:txBody>
      </p:sp>
      <p:sp>
        <p:nvSpPr>
          <p:cNvPr id="13" name="Flecha derecha 12"/>
          <p:cNvSpPr/>
          <p:nvPr/>
        </p:nvSpPr>
        <p:spPr>
          <a:xfrm>
            <a:off x="4196308" y="5061042"/>
            <a:ext cx="477735" cy="1289454"/>
          </a:xfrm>
          <a:prstGeom prst="right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274512281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10369A9-8CE1-483E-A291-B3A8E8C71315}"/>
              </a:ext>
            </a:extLst>
          </p:cNvPr>
          <p:cNvSpPr txBox="1"/>
          <p:nvPr/>
        </p:nvSpPr>
        <p:spPr>
          <a:xfrm>
            <a:off x="1179440" y="564987"/>
            <a:ext cx="6785113"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gl-ES" sz="3600" b="1" dirty="0">
                <a:solidFill>
                  <a:srgbClr val="FF6600"/>
                </a:solidFill>
                <a:latin typeface="Arial" panose="020B0604020202020204" pitchFamily="34" charset="0"/>
                <a:cs typeface="Arial" panose="020B0604020202020204" pitchFamily="34" charset="0"/>
                <a:sym typeface="Helvetica"/>
              </a:rPr>
              <a:t>ÍNDICE</a:t>
            </a:r>
            <a:endParaRPr kumimoji="0" lang="es-ES" sz="36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endParaRPr>
          </a:p>
        </p:txBody>
      </p:sp>
      <p:sp>
        <p:nvSpPr>
          <p:cNvPr id="5" name="Flecha derecha 4"/>
          <p:cNvSpPr/>
          <p:nvPr/>
        </p:nvSpPr>
        <p:spPr>
          <a:xfrm>
            <a:off x="3721993" y="1779922"/>
            <a:ext cx="1700009" cy="785611"/>
          </a:xfrm>
          <a:prstGeom prst="rightArrow">
            <a:avLst/>
          </a:prstGeom>
          <a:solidFill>
            <a:srgbClr val="FF660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n-lt"/>
              <a:ea typeface="+mn-ea"/>
              <a:cs typeface="+mn-cs"/>
              <a:sym typeface="Helvetica"/>
            </a:endParaRPr>
          </a:p>
        </p:txBody>
      </p:sp>
      <p:sp>
        <p:nvSpPr>
          <p:cNvPr id="9" name="Flecha abajo 8"/>
          <p:cNvSpPr/>
          <p:nvPr/>
        </p:nvSpPr>
        <p:spPr>
          <a:xfrm>
            <a:off x="6720058" y="3242463"/>
            <a:ext cx="816786" cy="1197734"/>
          </a:xfrm>
          <a:prstGeom prst="downArrow">
            <a:avLst/>
          </a:prstGeom>
          <a:solidFill>
            <a:srgbClr val="FF660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n-lt"/>
              <a:ea typeface="+mn-ea"/>
              <a:cs typeface="+mn-cs"/>
              <a:sym typeface="Helvetica"/>
            </a:endParaRPr>
          </a:p>
        </p:txBody>
      </p:sp>
      <p:pic>
        <p:nvPicPr>
          <p:cNvPr id="12" name="Picture 3">
            <a:extLst>
              <a:ext uri="{FF2B5EF4-FFF2-40B4-BE49-F238E27FC236}">
                <a16:creationId xmlns:a16="http://schemas.microsoft.com/office/drawing/2014/main" id="{7F2528F9-DE97-4F30-8492-A709BB0ED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Elipse 3"/>
          <p:cNvSpPr/>
          <p:nvPr/>
        </p:nvSpPr>
        <p:spPr>
          <a:xfrm>
            <a:off x="475583" y="1441512"/>
            <a:ext cx="2987899" cy="1298371"/>
          </a:xfrm>
          <a:prstGeom prst="ellipse">
            <a:avLst/>
          </a:prstGeom>
          <a:solidFill>
            <a:srgbClr val="FFFFFF"/>
          </a:solidFill>
          <a:ln w="25400" cap="flat">
            <a:solidFill>
              <a:srgbClr val="6633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_tradnl" sz="1800" b="0" i="0" u="none" strike="noStrike" cap="none" spc="0" normalizeH="0" baseline="0" dirty="0">
                <a:ln>
                  <a:noFill/>
                </a:ln>
                <a:solidFill>
                  <a:srgbClr val="000000"/>
                </a:solidFill>
                <a:effectLst/>
                <a:uFillTx/>
                <a:latin typeface="Arial "/>
                <a:sym typeface="Helvetica"/>
              </a:rPr>
              <a:t>1ª medida: </a:t>
            </a:r>
            <a:r>
              <a:rPr kumimoji="0" lang="es-ES_tradnl" sz="1800" b="1" i="0" u="none" strike="noStrike" cap="none" spc="0" normalizeH="0" baseline="0" dirty="0">
                <a:ln>
                  <a:noFill/>
                </a:ln>
                <a:solidFill>
                  <a:srgbClr val="0070C0"/>
                </a:solidFill>
                <a:effectLst/>
                <a:uFillTx/>
                <a:latin typeface="Arial "/>
                <a:sym typeface="Helvetica"/>
              </a:rPr>
              <a:t>PRINCIPIOS PEDAGÓGICOS</a:t>
            </a:r>
            <a:endParaRPr kumimoji="0" lang="es-ES" sz="1800" b="1" i="0" u="none" strike="noStrike" cap="none" spc="0" normalizeH="0" baseline="0" dirty="0">
              <a:ln>
                <a:noFill/>
              </a:ln>
              <a:solidFill>
                <a:srgbClr val="0070C0"/>
              </a:solidFill>
              <a:effectLst/>
              <a:uFillTx/>
              <a:latin typeface="Arial "/>
              <a:sym typeface="Helvetica"/>
            </a:endParaRPr>
          </a:p>
        </p:txBody>
      </p:sp>
      <p:sp>
        <p:nvSpPr>
          <p:cNvPr id="13" name="Elipse 12"/>
          <p:cNvSpPr/>
          <p:nvPr/>
        </p:nvSpPr>
        <p:spPr>
          <a:xfrm>
            <a:off x="5634503" y="1328787"/>
            <a:ext cx="2987899" cy="1687884"/>
          </a:xfrm>
          <a:prstGeom prst="ellipse">
            <a:avLst/>
          </a:prstGeom>
          <a:solidFill>
            <a:srgbClr val="FFFFFF"/>
          </a:solidFill>
          <a:ln w="25400" cap="flat">
            <a:solidFill>
              <a:srgbClr val="6633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_tradnl" sz="1800" b="0" i="0" u="none" strike="noStrike" cap="none" spc="0" normalizeH="0" baseline="0" dirty="0">
                <a:ln>
                  <a:noFill/>
                </a:ln>
                <a:solidFill>
                  <a:srgbClr val="000000"/>
                </a:solidFill>
                <a:effectLst/>
                <a:uFillTx/>
                <a:latin typeface="Arial "/>
                <a:sym typeface="Helvetica"/>
              </a:rPr>
              <a:t>2ª medida: </a:t>
            </a:r>
            <a:r>
              <a:rPr kumimoji="0" lang="es-ES_tradnl" sz="1800" b="1" i="0" u="none" strike="noStrike" cap="none" spc="0" normalizeH="0" baseline="0" dirty="0">
                <a:ln>
                  <a:noFill/>
                </a:ln>
                <a:solidFill>
                  <a:srgbClr val="0070C0"/>
                </a:solidFill>
                <a:effectLst/>
                <a:uFillTx/>
                <a:latin typeface="Arial "/>
                <a:sym typeface="Helvetica"/>
              </a:rPr>
              <a:t>CONOCIMIENTO BÁSICO DEL TRASTORNO</a:t>
            </a:r>
            <a:endParaRPr kumimoji="0" lang="es-ES" sz="1800" b="1" i="0" u="none" strike="noStrike" cap="none" spc="0" normalizeH="0" baseline="0" dirty="0">
              <a:ln>
                <a:noFill/>
              </a:ln>
              <a:solidFill>
                <a:srgbClr val="0070C0"/>
              </a:solidFill>
              <a:effectLst/>
              <a:uFillTx/>
              <a:latin typeface="Arial "/>
              <a:sym typeface="Helvetica"/>
            </a:endParaRPr>
          </a:p>
        </p:txBody>
      </p:sp>
      <p:sp>
        <p:nvSpPr>
          <p:cNvPr id="14" name="Elipse 13"/>
          <p:cNvSpPr/>
          <p:nvPr/>
        </p:nvSpPr>
        <p:spPr>
          <a:xfrm>
            <a:off x="5373702" y="4769866"/>
            <a:ext cx="3509497" cy="908858"/>
          </a:xfrm>
          <a:prstGeom prst="ellipse">
            <a:avLst/>
          </a:prstGeom>
          <a:solidFill>
            <a:srgbClr val="FFFFFF"/>
          </a:solidFill>
          <a:ln w="25400" cap="flat">
            <a:solidFill>
              <a:srgbClr val="6633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_tradnl" sz="1800" b="0" i="0" u="none" strike="noStrike" cap="none" spc="0" normalizeH="0" baseline="0" dirty="0">
                <a:ln>
                  <a:noFill/>
                </a:ln>
                <a:solidFill>
                  <a:srgbClr val="000000"/>
                </a:solidFill>
                <a:effectLst/>
                <a:uFillTx/>
                <a:latin typeface="Arial "/>
                <a:sym typeface="Helvetica"/>
              </a:rPr>
              <a:t>3ª medida: </a:t>
            </a:r>
            <a:r>
              <a:rPr kumimoji="0" lang="es-ES_tradnl" sz="1800" b="1" i="0" u="none" strike="noStrike" cap="none" spc="0" normalizeH="0" baseline="0" dirty="0">
                <a:ln>
                  <a:noFill/>
                </a:ln>
                <a:solidFill>
                  <a:srgbClr val="0070C0"/>
                </a:solidFill>
                <a:effectLst/>
                <a:uFillTx/>
                <a:latin typeface="Arial "/>
                <a:sym typeface="Helvetica"/>
              </a:rPr>
              <a:t>INTERVENCIONES</a:t>
            </a:r>
            <a:endParaRPr kumimoji="0" lang="es-ES" sz="1800" b="1" i="0" u="none" strike="noStrike" cap="none" spc="0" normalizeH="0" baseline="0" dirty="0">
              <a:ln>
                <a:noFill/>
              </a:ln>
              <a:solidFill>
                <a:srgbClr val="0070C0"/>
              </a:solidFill>
              <a:effectLst/>
              <a:uFillTx/>
              <a:latin typeface="Arial "/>
              <a:sym typeface="Helvetica"/>
            </a:endParaRPr>
          </a:p>
        </p:txBody>
      </p:sp>
      <p:sp>
        <p:nvSpPr>
          <p:cNvPr id="11" name="Flecha izquierda 10"/>
          <p:cNvSpPr/>
          <p:nvPr/>
        </p:nvSpPr>
        <p:spPr>
          <a:xfrm>
            <a:off x="3456034" y="4767302"/>
            <a:ext cx="1764406" cy="829727"/>
          </a:xfrm>
          <a:prstGeom prst="leftArrow">
            <a:avLst/>
          </a:prstGeom>
          <a:solidFill>
            <a:srgbClr val="FF660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n-lt"/>
              <a:ea typeface="+mn-ea"/>
              <a:cs typeface="+mn-cs"/>
              <a:sym typeface="Helvetica"/>
            </a:endParaRPr>
          </a:p>
        </p:txBody>
      </p:sp>
      <p:sp>
        <p:nvSpPr>
          <p:cNvPr id="16" name="Elipse 15"/>
          <p:cNvSpPr/>
          <p:nvPr/>
        </p:nvSpPr>
        <p:spPr>
          <a:xfrm>
            <a:off x="314873" y="4532981"/>
            <a:ext cx="2987899" cy="1298371"/>
          </a:xfrm>
          <a:prstGeom prst="ellipse">
            <a:avLst/>
          </a:prstGeom>
          <a:solidFill>
            <a:srgbClr val="FFFFFF"/>
          </a:solidFill>
          <a:ln w="25400" cap="flat">
            <a:solidFill>
              <a:srgbClr val="6633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_tradnl" sz="1800" b="0" i="0" u="none" strike="noStrike" cap="none" spc="0" normalizeH="0" baseline="0" dirty="0">
                <a:ln>
                  <a:noFill/>
                </a:ln>
                <a:solidFill>
                  <a:srgbClr val="000000"/>
                </a:solidFill>
                <a:effectLst/>
                <a:uFillTx/>
                <a:latin typeface="Arial "/>
                <a:sym typeface="Helvetica"/>
              </a:rPr>
              <a:t>4ª medida: </a:t>
            </a:r>
            <a:r>
              <a:rPr kumimoji="0" lang="es-ES_tradnl" sz="1800" b="1" i="0" u="none" strike="noStrike" cap="none" spc="0" normalizeH="0" baseline="0" dirty="0">
                <a:ln>
                  <a:noFill/>
                </a:ln>
                <a:solidFill>
                  <a:srgbClr val="0070C0"/>
                </a:solidFill>
                <a:effectLst/>
                <a:uFillTx/>
                <a:latin typeface="Arial "/>
                <a:sym typeface="Helvetica"/>
              </a:rPr>
              <a:t>GESTIÓN</a:t>
            </a:r>
            <a:r>
              <a:rPr kumimoji="0" lang="es-ES_tradnl" sz="1800" b="1" i="0" u="none" strike="noStrike" cap="none" spc="0" normalizeH="0" dirty="0">
                <a:ln>
                  <a:noFill/>
                </a:ln>
                <a:solidFill>
                  <a:srgbClr val="0070C0"/>
                </a:solidFill>
                <a:effectLst/>
                <a:uFillTx/>
                <a:latin typeface="Arial "/>
                <a:sym typeface="Helvetica"/>
              </a:rPr>
              <a:t> DE LOS CONFLICTOS</a:t>
            </a:r>
            <a:endParaRPr kumimoji="0" lang="es-ES" sz="1800" b="1" i="0" u="none" strike="noStrike" cap="none" spc="0" normalizeH="0" baseline="0" dirty="0">
              <a:ln>
                <a:noFill/>
              </a:ln>
              <a:solidFill>
                <a:srgbClr val="0070C0"/>
              </a:solidFill>
              <a:effectLst/>
              <a:uFillTx/>
              <a:latin typeface="Arial "/>
              <a:sym typeface="Helvetica"/>
            </a:endParaRPr>
          </a:p>
        </p:txBody>
      </p:sp>
    </p:spTree>
    <p:extLst>
      <p:ext uri="{BB962C8B-B14F-4D97-AF65-F5344CB8AC3E}">
        <p14:creationId xmlns:p14="http://schemas.microsoft.com/office/powerpoint/2010/main" val="325174012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EB1DBEDF-86A3-4B60-8DEC-5A7901BD8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Elipse 3"/>
          <p:cNvSpPr/>
          <p:nvPr/>
        </p:nvSpPr>
        <p:spPr>
          <a:xfrm>
            <a:off x="225487" y="2434169"/>
            <a:ext cx="2128346" cy="908858"/>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lgn="ctr" hangingPunct="0"/>
            <a:r>
              <a:rPr lang="es-ES_tradnl" b="1" dirty="0">
                <a:solidFill>
                  <a:srgbClr val="FF6600"/>
                </a:solidFill>
                <a:sym typeface="Helvetica"/>
              </a:rPr>
              <a:t>6. </a:t>
            </a:r>
            <a:r>
              <a:rPr lang="es-ES_tradnl" b="1" dirty="0">
                <a:solidFill>
                  <a:srgbClr val="FF6600"/>
                </a:solidFill>
                <a:latin typeface="Arial" panose="020B0604020202020204" pitchFamily="34" charset="0"/>
                <a:cs typeface="Arial" panose="020B0604020202020204" pitchFamily="34" charset="0"/>
              </a:rPr>
              <a:t>Sensación de orden</a:t>
            </a:r>
            <a:r>
              <a:rPr lang="es-ES_tradnl" b="1" dirty="0">
                <a:solidFill>
                  <a:srgbClr val="FF6600"/>
                </a:solidFill>
                <a:sym typeface="Helvetica"/>
              </a:rPr>
              <a:t> </a:t>
            </a:r>
          </a:p>
        </p:txBody>
      </p:sp>
      <p:sp>
        <p:nvSpPr>
          <p:cNvPr id="7" name="Rectángulo redondeado 6"/>
          <p:cNvSpPr/>
          <p:nvPr/>
        </p:nvSpPr>
        <p:spPr>
          <a:xfrm>
            <a:off x="3670827" y="3062521"/>
            <a:ext cx="5189394" cy="2553886"/>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hangingPunct="0"/>
            <a:r>
              <a:rPr lang="es-ES" dirty="0">
                <a:solidFill>
                  <a:srgbClr val="FF6600"/>
                </a:solidFill>
                <a:latin typeface="Arial" panose="020B0604020202020204" pitchFamily="34" charset="0"/>
                <a:cs typeface="Arial" panose="020B0604020202020204" pitchFamily="34" charset="0"/>
                <a:sym typeface="Helvetica"/>
              </a:rPr>
              <a:t>Prever un tiempo de “limpieza” </a:t>
            </a:r>
            <a:r>
              <a:rPr lang="es-ES" dirty="0">
                <a:solidFill>
                  <a:srgbClr val="000000"/>
                </a:solidFill>
                <a:latin typeface="Arial" panose="020B0604020202020204" pitchFamily="34" charset="0"/>
                <a:cs typeface="Arial" panose="020B0604020202020204" pitchFamily="34" charset="0"/>
                <a:sym typeface="Helvetica"/>
              </a:rPr>
              <a:t>para que  puedan ordenar sus escritorios y carpetas. Precisan que un adulto les ayude periódicamente a supervisar y ordenar “sus papeles” además de desecharlos o reciclarlos cuando son inútiles. </a:t>
            </a:r>
            <a:r>
              <a:rPr lang="es-ES" dirty="0">
                <a:solidFill>
                  <a:srgbClr val="FF6600"/>
                </a:solidFill>
                <a:latin typeface="Arial" panose="020B0604020202020204" pitchFamily="34" charset="0"/>
                <a:cs typeface="Arial" panose="020B0604020202020204" pitchFamily="34" charset="0"/>
                <a:sym typeface="Helvetica"/>
              </a:rPr>
              <a:t>Se recomienda que pueda contar con un ayudante o compañero muy organizado.</a:t>
            </a:r>
            <a:endParaRPr lang="es-ES" dirty="0">
              <a:solidFill>
                <a:srgbClr val="FF6600"/>
              </a:solidFill>
              <a:sym typeface="Helvetica"/>
            </a:endParaRPr>
          </a:p>
        </p:txBody>
      </p:sp>
      <p:sp>
        <p:nvSpPr>
          <p:cNvPr id="8" name="Rectángulo redondeado 7"/>
          <p:cNvSpPr/>
          <p:nvPr/>
        </p:nvSpPr>
        <p:spPr>
          <a:xfrm>
            <a:off x="3670827" y="465449"/>
            <a:ext cx="5349579" cy="1634486"/>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dirty="0">
                <a:latin typeface="Arial" panose="020B0604020202020204" pitchFamily="34" charset="0"/>
                <a:ea typeface="SimSun" panose="02010600030101010101" pitchFamily="2" charset="-122"/>
              </a:rPr>
              <a:t>Ayudarles a ser organizados es un objetivo prioritario en la intervención educativa del alumnado con TDAH.  </a:t>
            </a:r>
            <a:endParaRPr lang="es-ES" dirty="0">
              <a:latin typeface="Arial" panose="020B0604020202020204" pitchFamily="34" charset="0"/>
              <a:cs typeface="Arial" panose="020B0604020202020204" pitchFamily="34" charset="0"/>
            </a:endParaRPr>
          </a:p>
          <a:p>
            <a:pPr lvl="0"/>
            <a:r>
              <a:rPr lang="es-ES" dirty="0">
                <a:solidFill>
                  <a:srgbClr val="FF6600"/>
                </a:solidFill>
                <a:latin typeface="Arial" panose="020B0604020202020204" pitchFamily="34" charset="0"/>
                <a:ea typeface="SimSun" panose="02010600030101010101" pitchFamily="2" charset="-122"/>
              </a:rPr>
              <a:t>Se comenzará con mucha supervisión hasta conseguir el máximo de autonomía.</a:t>
            </a:r>
            <a:endParaRPr lang="es-ES" dirty="0">
              <a:solidFill>
                <a:srgbClr val="FF6600"/>
              </a:solidFill>
            </a:endParaRPr>
          </a:p>
        </p:txBody>
      </p:sp>
      <p:sp>
        <p:nvSpPr>
          <p:cNvPr id="13" name="Flecha derecha 12"/>
          <p:cNvSpPr/>
          <p:nvPr/>
        </p:nvSpPr>
        <p:spPr>
          <a:xfrm>
            <a:off x="2717442" y="906953"/>
            <a:ext cx="953385" cy="706227"/>
          </a:xfrm>
          <a:prstGeom prst="right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n-lt"/>
              <a:ea typeface="+mn-ea"/>
              <a:cs typeface="+mn-cs"/>
              <a:sym typeface="Helvetica"/>
            </a:endParaRPr>
          </a:p>
        </p:txBody>
      </p:sp>
      <p:sp>
        <p:nvSpPr>
          <p:cNvPr id="14" name="Flecha derecha 13"/>
          <p:cNvSpPr/>
          <p:nvPr/>
        </p:nvSpPr>
        <p:spPr>
          <a:xfrm>
            <a:off x="2717441" y="3986350"/>
            <a:ext cx="953385" cy="706227"/>
          </a:xfrm>
          <a:prstGeom prst="right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n-lt"/>
              <a:ea typeface="+mn-ea"/>
              <a:cs typeface="+mn-cs"/>
              <a:sym typeface="Helvetica"/>
            </a:endParaRPr>
          </a:p>
        </p:txBody>
      </p:sp>
      <p:sp>
        <p:nvSpPr>
          <p:cNvPr id="2" name="Abrir llave 1"/>
          <p:cNvSpPr/>
          <p:nvPr/>
        </p:nvSpPr>
        <p:spPr>
          <a:xfrm>
            <a:off x="2301766" y="378372"/>
            <a:ext cx="415675" cy="5464620"/>
          </a:xfrm>
          <a:prstGeom prst="leftBrace">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239590635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EB1DBEDF-86A3-4B60-8DEC-5A7901BD8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Elipse 3"/>
          <p:cNvSpPr/>
          <p:nvPr/>
        </p:nvSpPr>
        <p:spPr>
          <a:xfrm>
            <a:off x="3273002" y="276332"/>
            <a:ext cx="2491955" cy="908858"/>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b="1" dirty="0">
                <a:solidFill>
                  <a:srgbClr val="FF6600"/>
                </a:solidFill>
                <a:latin typeface="Arial" panose="020B0604020202020204" pitchFamily="34" charset="0"/>
                <a:ea typeface="SimSun" panose="02010600030101010101" pitchFamily="2" charset="-122"/>
                <a:cs typeface="OpenSymbol"/>
              </a:rPr>
              <a:t>7. Evitar interrupciones</a:t>
            </a:r>
            <a:endParaRPr lang="es-ES" b="1" dirty="0">
              <a:solidFill>
                <a:srgbClr val="FF6600"/>
              </a:solidFill>
            </a:endParaRPr>
          </a:p>
        </p:txBody>
      </p:sp>
      <p:sp>
        <p:nvSpPr>
          <p:cNvPr id="8" name="Rectángulo redondeado 7"/>
          <p:cNvSpPr/>
          <p:nvPr/>
        </p:nvSpPr>
        <p:spPr>
          <a:xfrm>
            <a:off x="2050406" y="2010362"/>
            <a:ext cx="4937145" cy="2553886"/>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dirty="0">
                <a:latin typeface="Arial" panose="020B0604020202020204" pitchFamily="34" charset="0"/>
                <a:ea typeface="SimSun" panose="02010600030101010101" pitchFamily="2" charset="-122"/>
                <a:cs typeface="OpenSymbol"/>
              </a:rPr>
              <a:t>Especialmente en los momentos en los que se requiera máxima concentración: </a:t>
            </a:r>
            <a:r>
              <a:rPr lang="es-ES" dirty="0" err="1">
                <a:latin typeface="Arial" panose="020B0604020202020204" pitchFamily="34" charset="0"/>
                <a:ea typeface="SimSun" panose="02010600030101010101" pitchFamily="2" charset="-122"/>
                <a:cs typeface="OpenSymbol"/>
              </a:rPr>
              <a:t>p.e</a:t>
            </a:r>
            <a:r>
              <a:rPr lang="es-ES" dirty="0">
                <a:latin typeface="Arial" panose="020B0604020202020204" pitchFamily="34" charset="0"/>
                <a:ea typeface="SimSun" panose="02010600030101010101" pitchFamily="2" charset="-122"/>
                <a:cs typeface="OpenSymbol"/>
              </a:rPr>
              <a:t> crear un cartel que ponga “POR FAVOR, NO INTERRUMPIR, MENTES TRABAJANDO”, al acabar el tiempo el cartel se quitará. También se puede trabajar con carteles que indican el modo de trabajo: Modo Ninja, concentrados y en silencio.</a:t>
            </a:r>
            <a:endParaRPr lang="es-ES" dirty="0"/>
          </a:p>
        </p:txBody>
      </p:sp>
      <p:sp>
        <p:nvSpPr>
          <p:cNvPr id="5" name="Flecha abajo 4"/>
          <p:cNvSpPr/>
          <p:nvPr/>
        </p:nvSpPr>
        <p:spPr>
          <a:xfrm>
            <a:off x="3761882" y="1189606"/>
            <a:ext cx="1514194" cy="832451"/>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n-lt"/>
              <a:ea typeface="+mn-ea"/>
              <a:cs typeface="+mn-cs"/>
              <a:sym typeface="Helvetica"/>
            </a:endParaRPr>
          </a:p>
        </p:txBody>
      </p:sp>
      <p:pic>
        <p:nvPicPr>
          <p:cNvPr id="10" name="Picture 2" descr="Resultado de imagen de modo ninja silencio">
            <a:extLst>
              <a:ext uri="{FF2B5EF4-FFF2-40B4-BE49-F238E27FC236}">
                <a16:creationId xmlns:a16="http://schemas.microsoft.com/office/drawing/2014/main" id="{81A88288-14F8-4CEA-BB14-3A286D832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3002" y="4808676"/>
            <a:ext cx="2740059" cy="1541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6934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0345940A-7BF9-417C-830C-FE5351CC9056}"/>
              </a:ext>
            </a:extLst>
          </p:cNvPr>
          <p:cNvSpPr/>
          <p:nvPr/>
        </p:nvSpPr>
        <p:spPr>
          <a:xfrm>
            <a:off x="2166732" y="6165830"/>
            <a:ext cx="6606206" cy="515779"/>
          </a:xfrm>
          <a:prstGeom prst="roundRect">
            <a:avLst>
              <a:gd name="adj" fmla="val 49098"/>
            </a:avLst>
          </a:prstGeom>
          <a:ln w="38100"/>
        </p:spPr>
        <p:style>
          <a:lnRef idx="2">
            <a:schemeClr val="accent3"/>
          </a:lnRef>
          <a:fillRef idx="1">
            <a:schemeClr val="lt1"/>
          </a:fillRef>
          <a:effectRef idx="0">
            <a:schemeClr val="accent3"/>
          </a:effectRef>
          <a:fontRef idx="minor">
            <a:schemeClr val="dk1"/>
          </a:fontRef>
        </p:style>
        <p:txBody>
          <a:bodyPr wrap="square">
            <a:spAutoFit/>
          </a:bodyPr>
          <a:lstStyle/>
          <a:p>
            <a:pPr algn="just">
              <a:spcAft>
                <a:spcPts val="0"/>
              </a:spcAft>
            </a:pPr>
            <a:r>
              <a:rPr lang="es-ES" b="1" kern="50" dirty="0">
                <a:solidFill>
                  <a:srgbClr val="FF6600"/>
                </a:solidFill>
                <a:latin typeface="Arial" panose="020B0604020202020204" pitchFamily="34" charset="0"/>
                <a:ea typeface="Calibri" panose="020F0502020204030204" pitchFamily="34" charset="0"/>
              </a:rPr>
              <a:t>Secciones: </a:t>
            </a:r>
            <a:r>
              <a:rPr lang="es-ES" i="1" kern="50" dirty="0">
                <a:solidFill>
                  <a:srgbClr val="000000"/>
                </a:solidFill>
                <a:latin typeface="Arial" panose="020B0604020202020204" pitchFamily="34" charset="0"/>
                <a:ea typeface="Calibri" panose="020F0502020204030204" pitchFamily="34" charset="0"/>
              </a:rPr>
              <a:t>deberes + exámenes + trabajos + recordatorios </a:t>
            </a:r>
            <a:endParaRPr lang="es-ES" sz="2000" kern="50" dirty="0">
              <a:solidFill>
                <a:srgbClr val="000000"/>
              </a:solidFill>
              <a:latin typeface="Calibri" panose="020F0502020204030204" pitchFamily="34" charset="0"/>
              <a:ea typeface="Calibri" panose="020F0502020204030204" pitchFamily="34" charset="0"/>
            </a:endParaRPr>
          </a:p>
        </p:txBody>
      </p:sp>
      <p:pic>
        <p:nvPicPr>
          <p:cNvPr id="3" name="Picture 3">
            <a:extLst>
              <a:ext uri="{FF2B5EF4-FFF2-40B4-BE49-F238E27FC236}">
                <a16:creationId xmlns:a16="http://schemas.microsoft.com/office/drawing/2014/main" id="{25358A35-475D-4B6E-9377-173A0BE0C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6" name="Diagrama 5">
            <a:extLst>
              <a:ext uri="{FF2B5EF4-FFF2-40B4-BE49-F238E27FC236}">
                <a16:creationId xmlns:a16="http://schemas.microsoft.com/office/drawing/2014/main" id="{F2991B16-5112-48B2-9F22-1C0985AA3F14}"/>
              </a:ext>
            </a:extLst>
          </p:cNvPr>
          <p:cNvGraphicFramePr/>
          <p:nvPr>
            <p:extLst>
              <p:ext uri="{D42A27DB-BD31-4B8C-83A1-F6EECF244321}">
                <p14:modId xmlns:p14="http://schemas.microsoft.com/office/powerpoint/2010/main" val="951048271"/>
              </p:ext>
            </p:extLst>
          </p:nvPr>
        </p:nvGraphicFramePr>
        <p:xfrm>
          <a:off x="183367" y="1533855"/>
          <a:ext cx="858957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7">
            <a:extLst>
              <a:ext uri="{FF2B5EF4-FFF2-40B4-BE49-F238E27FC236}">
                <a16:creationId xmlns:a16="http://schemas.microsoft.com/office/drawing/2014/main" id="{EC29AF8D-DE7C-4B64-980E-9E991063789D}"/>
              </a:ext>
            </a:extLst>
          </p:cNvPr>
          <p:cNvSpPr/>
          <p:nvPr/>
        </p:nvSpPr>
        <p:spPr>
          <a:xfrm>
            <a:off x="1249015" y="257994"/>
            <a:ext cx="6645965" cy="707886"/>
          </a:xfrm>
          <a:prstGeom prst="rect">
            <a:avLst/>
          </a:prstGeom>
        </p:spPr>
        <p:txBody>
          <a:bodyPr wrap="square">
            <a:spAutoFit/>
          </a:bodyPr>
          <a:lstStyle/>
          <a:p>
            <a:pPr algn="ctr">
              <a:spcAft>
                <a:spcPts val="0"/>
              </a:spcAft>
            </a:pPr>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rPr>
              <a:t>b) Uso de la agenda y planificación de deberes y trabajos</a:t>
            </a:r>
          </a:p>
        </p:txBody>
      </p:sp>
    </p:spTree>
    <p:extLst>
      <p:ext uri="{BB962C8B-B14F-4D97-AF65-F5344CB8AC3E}">
        <p14:creationId xmlns:p14="http://schemas.microsoft.com/office/powerpoint/2010/main" val="37001582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0722B88F-494D-45E8-9C88-39732B68DDBD}"/>
                                            </p:graphicEl>
                                          </p:spTgt>
                                        </p:tgtEl>
                                        <p:attrNameLst>
                                          <p:attrName>style.visibility</p:attrName>
                                        </p:attrNameLst>
                                      </p:cBhvr>
                                      <p:to>
                                        <p:strVal val="visible"/>
                                      </p:to>
                                    </p:set>
                                    <p:animEffect transition="in" filter="fade">
                                      <p:cBhvr>
                                        <p:cTn id="7" dur="500"/>
                                        <p:tgtEl>
                                          <p:spTgt spid="6">
                                            <p:graphicEl>
                                              <a:dgm id="{0722B88F-494D-45E8-9C88-39732B68DDB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84EBD029-6A6F-4611-A484-BBA7F6419E63}"/>
                                            </p:graphicEl>
                                          </p:spTgt>
                                        </p:tgtEl>
                                        <p:attrNameLst>
                                          <p:attrName>style.visibility</p:attrName>
                                        </p:attrNameLst>
                                      </p:cBhvr>
                                      <p:to>
                                        <p:strVal val="visible"/>
                                      </p:to>
                                    </p:set>
                                    <p:animEffect transition="in" filter="fade">
                                      <p:cBhvr>
                                        <p:cTn id="12" dur="500"/>
                                        <p:tgtEl>
                                          <p:spTgt spid="6">
                                            <p:graphicEl>
                                              <a:dgm id="{84EBD029-6A6F-4611-A484-BBA7F6419E63}"/>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graphicEl>
                                              <a:dgm id="{A2798A92-051B-4AC1-8A87-75F781136662}"/>
                                            </p:graphicEl>
                                          </p:spTgt>
                                        </p:tgtEl>
                                        <p:attrNameLst>
                                          <p:attrName>style.visibility</p:attrName>
                                        </p:attrNameLst>
                                      </p:cBhvr>
                                      <p:to>
                                        <p:strVal val="visible"/>
                                      </p:to>
                                    </p:set>
                                    <p:animEffect transition="in" filter="fade">
                                      <p:cBhvr>
                                        <p:cTn id="15" dur="500"/>
                                        <p:tgtEl>
                                          <p:spTgt spid="6">
                                            <p:graphicEl>
                                              <a:dgm id="{A2798A92-051B-4AC1-8A87-75F78113666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graphicEl>
                                              <a:dgm id="{804E1D68-6A88-41BC-B9F3-4C61D1F56853}"/>
                                            </p:graphicEl>
                                          </p:spTgt>
                                        </p:tgtEl>
                                        <p:attrNameLst>
                                          <p:attrName>style.visibility</p:attrName>
                                        </p:attrNameLst>
                                      </p:cBhvr>
                                      <p:to>
                                        <p:strVal val="visible"/>
                                      </p:to>
                                    </p:set>
                                    <p:animEffect transition="in" filter="fade">
                                      <p:cBhvr>
                                        <p:cTn id="20" dur="500"/>
                                        <p:tgtEl>
                                          <p:spTgt spid="6">
                                            <p:graphicEl>
                                              <a:dgm id="{804E1D68-6A88-41BC-B9F3-4C61D1F56853}"/>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graphicEl>
                                              <a:dgm id="{20049D6A-C217-4954-9206-A96AD00ACE2F}"/>
                                            </p:graphicEl>
                                          </p:spTgt>
                                        </p:tgtEl>
                                        <p:attrNameLst>
                                          <p:attrName>style.visibility</p:attrName>
                                        </p:attrNameLst>
                                      </p:cBhvr>
                                      <p:to>
                                        <p:strVal val="visible"/>
                                      </p:to>
                                    </p:set>
                                    <p:animEffect transition="in" filter="fade">
                                      <p:cBhvr>
                                        <p:cTn id="23" dur="500"/>
                                        <p:tgtEl>
                                          <p:spTgt spid="6">
                                            <p:graphicEl>
                                              <a:dgm id="{20049D6A-C217-4954-9206-A96AD00ACE2F}"/>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graphicEl>
                                              <a:dgm id="{5509E9F2-0003-4803-AFDE-5B491896628F}"/>
                                            </p:graphicEl>
                                          </p:spTgt>
                                        </p:tgtEl>
                                        <p:attrNameLst>
                                          <p:attrName>style.visibility</p:attrName>
                                        </p:attrNameLst>
                                      </p:cBhvr>
                                      <p:to>
                                        <p:strVal val="visible"/>
                                      </p:to>
                                    </p:set>
                                    <p:animEffect transition="in" filter="fade">
                                      <p:cBhvr>
                                        <p:cTn id="28" dur="500"/>
                                        <p:tgtEl>
                                          <p:spTgt spid="6">
                                            <p:graphicEl>
                                              <a:dgm id="{5509E9F2-0003-4803-AFDE-5B491896628F}"/>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graphicEl>
                                              <a:dgm id="{8BB1E5C2-4D59-4786-8AD7-E016C317C470}"/>
                                            </p:graphicEl>
                                          </p:spTgt>
                                        </p:tgtEl>
                                        <p:attrNameLst>
                                          <p:attrName>style.visibility</p:attrName>
                                        </p:attrNameLst>
                                      </p:cBhvr>
                                      <p:to>
                                        <p:strVal val="visible"/>
                                      </p:to>
                                    </p:set>
                                    <p:animEffect transition="in" filter="fade">
                                      <p:cBhvr>
                                        <p:cTn id="31" dur="500"/>
                                        <p:tgtEl>
                                          <p:spTgt spid="6">
                                            <p:graphicEl>
                                              <a:dgm id="{8BB1E5C2-4D59-4786-8AD7-E016C317C470}"/>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graphicEl>
                                              <a:dgm id="{DD23E826-F880-4638-AFB3-93B6ED10CB0D}"/>
                                            </p:graphicEl>
                                          </p:spTgt>
                                        </p:tgtEl>
                                        <p:attrNameLst>
                                          <p:attrName>style.visibility</p:attrName>
                                        </p:attrNameLst>
                                      </p:cBhvr>
                                      <p:to>
                                        <p:strVal val="visible"/>
                                      </p:to>
                                    </p:set>
                                    <p:animEffect transition="in" filter="fade">
                                      <p:cBhvr>
                                        <p:cTn id="36" dur="500"/>
                                        <p:tgtEl>
                                          <p:spTgt spid="6">
                                            <p:graphicEl>
                                              <a:dgm id="{DD23E826-F880-4638-AFB3-93B6ED10CB0D}"/>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graphicEl>
                                              <a:dgm id="{65257D98-75C0-415B-842F-F3D2058E9C03}"/>
                                            </p:graphicEl>
                                          </p:spTgt>
                                        </p:tgtEl>
                                        <p:attrNameLst>
                                          <p:attrName>style.visibility</p:attrName>
                                        </p:attrNameLst>
                                      </p:cBhvr>
                                      <p:to>
                                        <p:strVal val="visible"/>
                                      </p:to>
                                    </p:set>
                                    <p:animEffect transition="in" filter="fade">
                                      <p:cBhvr>
                                        <p:cTn id="39" dur="500"/>
                                        <p:tgtEl>
                                          <p:spTgt spid="6">
                                            <p:graphicEl>
                                              <a:dgm id="{65257D98-75C0-415B-842F-F3D2058E9C03}"/>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graphicEl>
                                              <a:dgm id="{4234377D-099C-4BBF-8E9D-23A77352C338}"/>
                                            </p:graphicEl>
                                          </p:spTgt>
                                        </p:tgtEl>
                                        <p:attrNameLst>
                                          <p:attrName>style.visibility</p:attrName>
                                        </p:attrNameLst>
                                      </p:cBhvr>
                                      <p:to>
                                        <p:strVal val="visible"/>
                                      </p:to>
                                    </p:set>
                                    <p:animEffect transition="in" filter="fade">
                                      <p:cBhvr>
                                        <p:cTn id="44" dur="500"/>
                                        <p:tgtEl>
                                          <p:spTgt spid="6">
                                            <p:graphicEl>
                                              <a:dgm id="{4234377D-099C-4BBF-8E9D-23A77352C338}"/>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graphicEl>
                                              <a:dgm id="{DD2F5AD2-9C87-49A6-97EA-35D4A85E7EBB}"/>
                                            </p:graphicEl>
                                          </p:spTgt>
                                        </p:tgtEl>
                                        <p:attrNameLst>
                                          <p:attrName>style.visibility</p:attrName>
                                        </p:attrNameLst>
                                      </p:cBhvr>
                                      <p:to>
                                        <p:strVal val="visible"/>
                                      </p:to>
                                    </p:set>
                                    <p:animEffect transition="in" filter="fade">
                                      <p:cBhvr>
                                        <p:cTn id="47" dur="500"/>
                                        <p:tgtEl>
                                          <p:spTgt spid="6">
                                            <p:graphicEl>
                                              <a:dgm id="{DD2F5AD2-9C87-49A6-97EA-35D4A85E7E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95E5809-8BCE-4473-BEB6-39E8B3F13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ángulo 4">
            <a:extLst>
              <a:ext uri="{FF2B5EF4-FFF2-40B4-BE49-F238E27FC236}">
                <a16:creationId xmlns:a16="http://schemas.microsoft.com/office/drawing/2014/main" id="{F5C7E73F-4D37-409B-B0D1-8ECD5561E0A5}"/>
              </a:ext>
            </a:extLst>
          </p:cNvPr>
          <p:cNvSpPr/>
          <p:nvPr/>
        </p:nvSpPr>
        <p:spPr>
          <a:xfrm>
            <a:off x="625249" y="507847"/>
            <a:ext cx="7888129" cy="1323439"/>
          </a:xfrm>
          <a:prstGeom prst="rect">
            <a:avLst/>
          </a:prstGeom>
        </p:spPr>
        <p:txBody>
          <a:bodyPr wrap="square">
            <a:spAutoFit/>
          </a:bodyPr>
          <a:lstStyle/>
          <a:p>
            <a:pPr algn="just">
              <a:spcAft>
                <a:spcPts val="0"/>
              </a:spcAft>
            </a:pP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PLANIFICAR TRABAJOS A MEDIO PLAZO: </a:t>
            </a:r>
            <a:r>
              <a:rPr lang="es-ES" sz="2000" kern="50" dirty="0">
                <a:latin typeface="Arial" panose="020B0604020202020204" pitchFamily="34" charset="0"/>
                <a:ea typeface="SimSun" panose="02010600030101010101" pitchFamily="2" charset="-122"/>
                <a:cs typeface="Mangal" panose="02040503050203030202" pitchFamily="18" charset="0"/>
              </a:rPr>
              <a:t>usando la agenda o calendarios/planificadores mensuales para la realización de trabajos a medio plazo como la lectura de un libro o para preparar exámenes. </a:t>
            </a:r>
          </a:p>
        </p:txBody>
      </p:sp>
      <p:sp>
        <p:nvSpPr>
          <p:cNvPr id="6" name="Rectángulo: esquinas redondeadas 5">
            <a:extLst>
              <a:ext uri="{FF2B5EF4-FFF2-40B4-BE49-F238E27FC236}">
                <a16:creationId xmlns:a16="http://schemas.microsoft.com/office/drawing/2014/main" id="{D8019EEB-A49F-4D59-8942-FBBAF7DAB226}"/>
              </a:ext>
            </a:extLst>
          </p:cNvPr>
          <p:cNvSpPr/>
          <p:nvPr/>
        </p:nvSpPr>
        <p:spPr>
          <a:xfrm>
            <a:off x="4569313" y="2067059"/>
            <a:ext cx="4270514" cy="4086225"/>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0"/>
              </a:spcAft>
            </a:pPr>
            <a:endParaRPr lang="es-ES" kern="5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SimSun" panose="02010600030101010101" pitchFamily="2" charset="-122"/>
              <a:cs typeface="Mangal" panose="02040503050203030202" pitchFamily="18" charset="0"/>
            </a:endParaRPr>
          </a:p>
          <a:p>
            <a:pPr algn="ctr">
              <a:spcAft>
                <a:spcPts val="0"/>
              </a:spcAft>
            </a:pPr>
            <a:r>
              <a:rPr lang="es-ES" kern="50" dirty="0">
                <a:ln w="0"/>
                <a:solidFill>
                  <a:schemeClr val="tx1"/>
                </a:solidFill>
                <a:latin typeface="Arial" panose="020B0604020202020204" pitchFamily="34" charset="0"/>
                <a:ea typeface="SimSun" panose="02010600030101010101" pitchFamily="2" charset="-122"/>
                <a:cs typeface="Mangal" panose="02040503050203030202" pitchFamily="18" charset="0"/>
              </a:rPr>
              <a:t>No basta con anotar la fecha de entrega o de realización, </a:t>
            </a:r>
            <a:r>
              <a:rPr lang="es-ES" i="1" u="sng" kern="50" dirty="0">
                <a:ln w="0"/>
                <a:solidFill>
                  <a:schemeClr val="tx1"/>
                </a:solidFill>
                <a:latin typeface="Arial" panose="020B0604020202020204" pitchFamily="34" charset="0"/>
                <a:ea typeface="SimSun" panose="02010600030101010101" pitchFamily="2" charset="-122"/>
                <a:cs typeface="Mangal" panose="02040503050203030202" pitchFamily="18" charset="0"/>
              </a:rPr>
              <a:t>si no que hay que establecer y anotar plazos intermedios. </a:t>
            </a:r>
            <a:r>
              <a:rPr lang="es-ES" kern="50" dirty="0" err="1">
                <a:ln w="0"/>
                <a:solidFill>
                  <a:schemeClr val="tx1"/>
                </a:solidFill>
                <a:latin typeface="Arial" panose="020B0604020202020204" pitchFamily="34" charset="0"/>
                <a:ea typeface="SimSun" panose="02010600030101010101" pitchFamily="2" charset="-122"/>
                <a:cs typeface="Mangal" panose="02040503050203030202" pitchFamily="18" charset="0"/>
              </a:rPr>
              <a:t>Ej</a:t>
            </a:r>
            <a:r>
              <a:rPr lang="es-ES" kern="50" dirty="0">
                <a:ln w="0"/>
                <a:solidFill>
                  <a:schemeClr val="tx1"/>
                </a:solidFill>
                <a:latin typeface="Arial" panose="020B0604020202020204" pitchFamily="34" charset="0"/>
                <a:ea typeface="SimSun" panose="02010600030101010101" pitchFamily="2" charset="-122"/>
                <a:cs typeface="Mangal" panose="02040503050203030202" pitchFamily="18" charset="0"/>
              </a:rPr>
              <a:t>: calendario de lectura con las páginas que debe llevar leídas cada 3 días, con los trabajos también se debe partir de la estructura y establecer plazos para las tareas intermedias (recoger información, organizar la información, esquema del trabajo, redacción, revisión y entrega).</a:t>
            </a:r>
            <a:endParaRPr lang="es-ES" sz="2000" kern="50" dirty="0">
              <a:ln w="0"/>
              <a:solidFill>
                <a:schemeClr val="tx1"/>
              </a:solidFill>
              <a:latin typeface="Times New Roman" panose="02020603050405020304" pitchFamily="18" charset="0"/>
              <a:ea typeface="SimSun" panose="02010600030101010101" pitchFamily="2" charset="-122"/>
              <a:cs typeface="Mangal" panose="02040503050203030202" pitchFamily="18" charset="0"/>
            </a:endParaRPr>
          </a:p>
        </p:txBody>
      </p:sp>
      <p:pic>
        <p:nvPicPr>
          <p:cNvPr id="6146" name="Picture 2">
            <a:extLst>
              <a:ext uri="{FF2B5EF4-FFF2-40B4-BE49-F238E27FC236}">
                <a16:creationId xmlns:a16="http://schemas.microsoft.com/office/drawing/2014/main" id="{F076F78F-4A9E-4D49-87D3-E142AF8B1692}"/>
              </a:ext>
            </a:extLst>
          </p:cNvPr>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263044" y="2700688"/>
            <a:ext cx="4007471" cy="28189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94761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075A759-2B3D-421A-9AC5-911E7E6FD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0" name="Picture 2" descr="ANd9GcRHNsfDujoUrNNq0xR9vP2fO-OzvYviWZws2ziWcwoHHsVqwwFD1A">
            <a:extLst>
              <a:ext uri="{FF2B5EF4-FFF2-40B4-BE49-F238E27FC236}">
                <a16:creationId xmlns:a16="http://schemas.microsoft.com/office/drawing/2014/main" id="{E02DD25C-21F7-4618-82A7-FE5442D974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44" t="4642" r="1863" b="4063"/>
          <a:stretch/>
        </p:blipFill>
        <p:spPr bwMode="auto">
          <a:xfrm>
            <a:off x="5919168" y="898909"/>
            <a:ext cx="2962140" cy="18943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7411" name="Picture 3" descr="ANd9GcR8bfTN2fbvRTkVjKeZohzriSdDitsjYN2XSsarU4n1GoqyA0n7sg">
            <a:extLst>
              <a:ext uri="{FF2B5EF4-FFF2-40B4-BE49-F238E27FC236}">
                <a16:creationId xmlns:a16="http://schemas.microsoft.com/office/drawing/2014/main" id="{94E39866-4FC0-4EE4-8237-59D9D21A22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21" t="3696" r="3761" b="17485"/>
          <a:stretch/>
        </p:blipFill>
        <p:spPr bwMode="auto">
          <a:xfrm>
            <a:off x="231819" y="3869085"/>
            <a:ext cx="3116687" cy="1973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5" name="Rectángulo: esquinas redondeadas 4">
            <a:extLst>
              <a:ext uri="{FF2B5EF4-FFF2-40B4-BE49-F238E27FC236}">
                <a16:creationId xmlns:a16="http://schemas.microsoft.com/office/drawing/2014/main" id="{4B22272D-4388-470D-922E-FF7FEB362910}"/>
              </a:ext>
            </a:extLst>
          </p:cNvPr>
          <p:cNvSpPr/>
          <p:nvPr/>
        </p:nvSpPr>
        <p:spPr>
          <a:xfrm>
            <a:off x="408017" y="2387155"/>
            <a:ext cx="5021986" cy="1039416"/>
          </a:xfrm>
          <a:prstGeom prst="roundRect">
            <a:avLst>
              <a:gd name="adj" fmla="val 19262"/>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pPr algn="ctr">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Se pueden crear rincones a los que pueda acudir cuando se encuentren nerviosos o precisen relajarse (</a:t>
            </a:r>
            <a:r>
              <a:rPr lang="es-ES" kern="50" dirty="0" err="1">
                <a:latin typeface="Arial" panose="020B0604020202020204" pitchFamily="34" charset="0"/>
                <a:ea typeface="SimSun" panose="02010600030101010101" pitchFamily="2" charset="-122"/>
                <a:cs typeface="Mangal" panose="02040503050203030202" pitchFamily="18" charset="0"/>
              </a:rPr>
              <a:t>ej</a:t>
            </a:r>
            <a:r>
              <a:rPr lang="es-ES" kern="50" dirty="0">
                <a:latin typeface="Arial" panose="020B0604020202020204" pitchFamily="34" charset="0"/>
                <a:ea typeface="SimSun" panose="02010600030101010101" pitchFamily="2" charset="-122"/>
                <a:cs typeface="Mangal" panose="02040503050203030202" pitchFamily="18" charset="0"/>
              </a:rPr>
              <a:t>: rincón de la calma).</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6" name="Rectángulo: esquinas redondeadas 5">
            <a:extLst>
              <a:ext uri="{FF2B5EF4-FFF2-40B4-BE49-F238E27FC236}">
                <a16:creationId xmlns:a16="http://schemas.microsoft.com/office/drawing/2014/main" id="{DB7E9064-29BA-44E5-A69A-191834D4B3BE}"/>
              </a:ext>
            </a:extLst>
          </p:cNvPr>
          <p:cNvSpPr/>
          <p:nvPr/>
        </p:nvSpPr>
        <p:spPr>
          <a:xfrm>
            <a:off x="3984565" y="4689395"/>
            <a:ext cx="4896743" cy="1940957"/>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pPr marL="285750" indent="-285750" algn="just">
              <a:spcAft>
                <a:spcPts val="0"/>
              </a:spcAft>
              <a:buFont typeface="Wingdings" panose="05000000000000000000" pitchFamily="2" charset="2"/>
              <a:buChar char="ü"/>
            </a:pPr>
            <a:r>
              <a:rPr lang="es-ES" kern="50" dirty="0">
                <a:latin typeface="Arial" panose="020B0604020202020204" pitchFamily="34" charset="0"/>
                <a:ea typeface="SimSun" panose="02010600030101010101" pitchFamily="2" charset="-122"/>
                <a:cs typeface="Mangal" panose="02040503050203030202" pitchFamily="18" charset="0"/>
              </a:rPr>
              <a:t>Zonas de trabajo individual y espacios de trabajo grupal.</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marL="285750" indent="-285750" algn="just">
              <a:spcAft>
                <a:spcPts val="0"/>
              </a:spcAft>
              <a:buFont typeface="Wingdings" panose="05000000000000000000" pitchFamily="2" charset="2"/>
              <a:buChar char="ü"/>
            </a:pPr>
            <a:r>
              <a:rPr lang="es-ES" kern="50" dirty="0">
                <a:latin typeface="Arial" panose="020B0604020202020204" pitchFamily="34" charset="0"/>
                <a:ea typeface="SimSun" panose="02010600030101010101" pitchFamily="2" charset="-122"/>
                <a:cs typeface="Mangal" panose="02040503050203030202" pitchFamily="18" charset="0"/>
              </a:rPr>
              <a:t>Zonas de aprendizaje manipulativo o kinestésico.</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marL="285750" indent="-285750" algn="just">
              <a:spcAft>
                <a:spcPts val="0"/>
              </a:spcAft>
              <a:buFont typeface="Wingdings" panose="05000000000000000000" pitchFamily="2" charset="2"/>
              <a:buChar char="ü"/>
            </a:pPr>
            <a:r>
              <a:rPr lang="es-ES" kern="50" dirty="0">
                <a:latin typeface="Arial" panose="020B0604020202020204" pitchFamily="34" charset="0"/>
                <a:ea typeface="SimSun" panose="02010600030101010101" pitchFamily="2" charset="-122"/>
                <a:cs typeface="Mangal" panose="02040503050203030202" pitchFamily="18" charset="0"/>
              </a:rPr>
              <a:t>Zonas en que se pueda trabajar de pie, en el suelo…</a:t>
            </a:r>
            <a:endParaRPr lang="es-ES" dirty="0"/>
          </a:p>
        </p:txBody>
      </p:sp>
      <p:sp>
        <p:nvSpPr>
          <p:cNvPr id="7" name="Rectángulo: esquinas redondeadas 6">
            <a:extLst>
              <a:ext uri="{FF2B5EF4-FFF2-40B4-BE49-F238E27FC236}">
                <a16:creationId xmlns:a16="http://schemas.microsoft.com/office/drawing/2014/main" id="{1528EEF4-5E17-41A3-B144-968DD7BBF5F2}"/>
              </a:ext>
            </a:extLst>
          </p:cNvPr>
          <p:cNvSpPr/>
          <p:nvPr/>
        </p:nvSpPr>
        <p:spPr>
          <a:xfrm>
            <a:off x="4230063" y="3765481"/>
            <a:ext cx="4572000" cy="715089"/>
          </a:xfrm>
          <a:prstGeom prst="roundRect">
            <a:avLst>
              <a:gd name="adj" fmla="val 29640"/>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algn="ctr">
              <a:spcAft>
                <a:spcPts val="0"/>
              </a:spcAft>
            </a:pPr>
            <a:r>
              <a:rPr lang="es-ES" b="1" i="1" kern="50" dirty="0">
                <a:solidFill>
                  <a:schemeClr val="bg1"/>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Mangal" panose="02040503050203030202" pitchFamily="18" charset="0"/>
              </a:rPr>
              <a:t>Facilitaremos la existencia de diferentes espacios para el trabajo:</a:t>
            </a:r>
            <a:endParaRPr lang="es-ES" sz="2000" b="1" i="1" kern="50" dirty="0">
              <a:solidFill>
                <a:schemeClr val="bg1"/>
              </a:solidFill>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cs typeface="Mangal" panose="02040503050203030202" pitchFamily="18" charset="0"/>
            </a:endParaRPr>
          </a:p>
        </p:txBody>
      </p:sp>
      <p:sp>
        <p:nvSpPr>
          <p:cNvPr id="9" name="Rectángulo 8">
            <a:extLst>
              <a:ext uri="{FF2B5EF4-FFF2-40B4-BE49-F238E27FC236}">
                <a16:creationId xmlns:a16="http://schemas.microsoft.com/office/drawing/2014/main" id="{EA1AFD56-EF24-4513-AF02-043C2E82A9B6}"/>
              </a:ext>
            </a:extLst>
          </p:cNvPr>
          <p:cNvSpPr/>
          <p:nvPr/>
        </p:nvSpPr>
        <p:spPr>
          <a:xfrm>
            <a:off x="1249017" y="191023"/>
            <a:ext cx="6645965" cy="400110"/>
          </a:xfrm>
          <a:prstGeom prst="rect">
            <a:avLst/>
          </a:prstGeom>
        </p:spPr>
        <p:txBody>
          <a:bodyPr wrap="square">
            <a:spAutoFit/>
          </a:bodyPr>
          <a:lstStyle/>
          <a:p>
            <a:pPr algn="ctr">
              <a:spcAft>
                <a:spcPts val="0"/>
              </a:spcAft>
            </a:pPr>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rPr>
              <a:t>c) </a:t>
            </a:r>
            <a:r>
              <a:rPr lang="es-ES" sz="2000" b="1" kern="50" dirty="0">
                <a:solidFill>
                  <a:srgbClr val="0070C0"/>
                </a:solidFill>
                <a:latin typeface="Arial" panose="020B0604020202020204" pitchFamily="34" charset="0"/>
                <a:ea typeface="SimSun" panose="02010600030101010101" pitchFamily="2" charset="-122"/>
                <a:cs typeface="Mangal" panose="02040503050203030202" pitchFamily="18" charset="0"/>
              </a:rPr>
              <a:t>La gestión del espacio en el aula</a:t>
            </a:r>
            <a:endPar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sp>
        <p:nvSpPr>
          <p:cNvPr id="10" name="Rectángulo: esquinas redondeadas 4">
            <a:extLst>
              <a:ext uri="{FF2B5EF4-FFF2-40B4-BE49-F238E27FC236}">
                <a16:creationId xmlns:a16="http://schemas.microsoft.com/office/drawing/2014/main" id="{4B22272D-4388-470D-922E-FF7FEB362910}"/>
              </a:ext>
            </a:extLst>
          </p:cNvPr>
          <p:cNvSpPr/>
          <p:nvPr/>
        </p:nvSpPr>
        <p:spPr>
          <a:xfrm>
            <a:off x="408017" y="901149"/>
            <a:ext cx="5021986" cy="1351240"/>
          </a:xfrm>
          <a:prstGeom prst="roundRect">
            <a:avLst>
              <a:gd name="adj" fmla="val 19262"/>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pPr hangingPunct="0"/>
            <a:r>
              <a:rPr lang="es-ES" b="1" dirty="0">
                <a:solidFill>
                  <a:srgbClr val="000000"/>
                </a:solidFill>
                <a:sym typeface="Helvetica"/>
              </a:rPr>
              <a:t>DISTRIBUCIÓN DE LA CLASE: </a:t>
            </a:r>
            <a:r>
              <a:rPr lang="es-ES" dirty="0">
                <a:solidFill>
                  <a:srgbClr val="000000"/>
                </a:solidFill>
                <a:sym typeface="Helvetica"/>
              </a:rPr>
              <a:t>no existe una distribución ideal, habrá que realizar pruebas “ensayo-error” para ver cuál es la distribución más adecuada para cada grupo. </a:t>
            </a:r>
          </a:p>
        </p:txBody>
      </p:sp>
    </p:spTree>
    <p:extLst>
      <p:ext uri="{BB962C8B-B14F-4D97-AF65-F5344CB8AC3E}">
        <p14:creationId xmlns:p14="http://schemas.microsoft.com/office/powerpoint/2010/main" val="18367564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7410"/>
                                        </p:tgtEl>
                                        <p:attrNameLst>
                                          <p:attrName>style.visibility</p:attrName>
                                        </p:attrNameLst>
                                      </p:cBhvr>
                                      <p:to>
                                        <p:strVal val="visible"/>
                                      </p:to>
                                    </p:set>
                                    <p:animEffect transition="in" filter="fade">
                                      <p:cBhvr>
                                        <p:cTn id="10" dur="500"/>
                                        <p:tgtEl>
                                          <p:spTgt spid="17410"/>
                                        </p:tgtEl>
                                      </p:cBhvr>
                                    </p:animEffect>
                                  </p:childTnLst>
                                </p:cTn>
                              </p:par>
                              <p:par>
                                <p:cTn id="11" presetID="10" presetClass="entr" presetSubtype="0" fill="hold" nodeType="withEffect">
                                  <p:stCondLst>
                                    <p:cond delay="0"/>
                                  </p:stCondLst>
                                  <p:childTnLst>
                                    <p:set>
                                      <p:cBhvr>
                                        <p:cTn id="12" dur="1" fill="hold">
                                          <p:stCondLst>
                                            <p:cond delay="0"/>
                                          </p:stCondLst>
                                        </p:cTn>
                                        <p:tgtEl>
                                          <p:spTgt spid="17411"/>
                                        </p:tgtEl>
                                        <p:attrNameLst>
                                          <p:attrName>style.visibility</p:attrName>
                                        </p:attrNameLst>
                                      </p:cBhvr>
                                      <p:to>
                                        <p:strVal val="visible"/>
                                      </p:to>
                                    </p:set>
                                    <p:animEffect transition="in" filter="fade">
                                      <p:cBhvr>
                                        <p:cTn id="13" dur="500"/>
                                        <p:tgtEl>
                                          <p:spTgt spid="174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F41158A-BB60-45CC-8873-95A676FB1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ángulo 4">
            <a:extLst>
              <a:ext uri="{FF2B5EF4-FFF2-40B4-BE49-F238E27FC236}">
                <a16:creationId xmlns:a16="http://schemas.microsoft.com/office/drawing/2014/main" id="{2AE6F7D1-4F63-439A-B130-0DEC4F2352CB}"/>
              </a:ext>
            </a:extLst>
          </p:cNvPr>
          <p:cNvSpPr/>
          <p:nvPr/>
        </p:nvSpPr>
        <p:spPr>
          <a:xfrm>
            <a:off x="671712" y="378246"/>
            <a:ext cx="7136296" cy="646331"/>
          </a:xfrm>
          <a:prstGeom prst="rect">
            <a:avLst/>
          </a:prstGeom>
        </p:spPr>
        <p:txBody>
          <a:bodyPr wrap="square">
            <a:spAutoFit/>
          </a:bodyPr>
          <a:lstStyle/>
          <a:p>
            <a:pPr algn="just">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UBICACIÓN DEL/LA ALUMNO EN EL AULA: </a:t>
            </a:r>
            <a:r>
              <a:rPr lang="es-ES" kern="50" dirty="0">
                <a:latin typeface="Arial" panose="020B0604020202020204" pitchFamily="34" charset="0"/>
                <a:ea typeface="SimSun" panose="02010600030101010101" pitchFamily="2" charset="-122"/>
                <a:cs typeface="Mangal" panose="02040503050203030202" pitchFamily="18" charset="0"/>
              </a:rPr>
              <a:t>va a depender de las necesidades particulares de cada caso. 		</a:t>
            </a:r>
            <a:endParaRPr lang="es-ES" sz="2000" kern="50" dirty="0">
              <a:effectLst/>
              <a:latin typeface="Times New Roman" panose="02020603050405020304" pitchFamily="18" charset="0"/>
              <a:ea typeface="SimSun" panose="02010600030101010101" pitchFamily="2" charset="-122"/>
              <a:cs typeface="Mangal" panose="02040503050203030202" pitchFamily="18" charset="0"/>
            </a:endParaRPr>
          </a:p>
        </p:txBody>
      </p:sp>
      <p:sp>
        <p:nvSpPr>
          <p:cNvPr id="6" name="Rectángulo: esquinas redondeadas 5">
            <a:extLst>
              <a:ext uri="{FF2B5EF4-FFF2-40B4-BE49-F238E27FC236}">
                <a16:creationId xmlns:a16="http://schemas.microsoft.com/office/drawing/2014/main" id="{26C4D234-2C1D-471F-96B3-F6F54A2BE187}"/>
              </a:ext>
            </a:extLst>
          </p:cNvPr>
          <p:cNvSpPr/>
          <p:nvPr/>
        </p:nvSpPr>
        <p:spPr>
          <a:xfrm>
            <a:off x="2290596" y="1681482"/>
            <a:ext cx="6853404" cy="1374458"/>
          </a:xfrm>
          <a:prstGeom prst="roundRect">
            <a:avLst>
              <a:gd name="adj" fmla="val 22654"/>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s-ES" kern="50" dirty="0">
                <a:latin typeface="Arial" panose="020B0604020202020204" pitchFamily="34" charset="0"/>
                <a:ea typeface="SimSun" panose="02010600030101010101" pitchFamily="2" charset="-122"/>
                <a:cs typeface="Mangal" panose="02040503050203030202" pitchFamily="18" charset="0"/>
              </a:rPr>
              <a:t>	Es conveniente situarlo en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un lugar con las menores distracciones posibles y que pueda mirar al profe </a:t>
            </a:r>
            <a:r>
              <a:rPr lang="es-ES" kern="50" dirty="0">
                <a:latin typeface="Arial" panose="020B0604020202020204" pitchFamily="34" charset="0"/>
                <a:ea typeface="SimSun" panose="02010600030101010101" pitchFamily="2" charset="-122"/>
                <a:cs typeface="Mangal" panose="02040503050203030202" pitchFamily="18" charset="0"/>
              </a:rPr>
              <a:t>cuando explica, que pueda salir de su mesa y moverse con facilidad (sin molestar a los demás) si lo precisa. </a:t>
            </a:r>
            <a:endParaRPr lang="es-ES" dirty="0"/>
          </a:p>
        </p:txBody>
      </p:sp>
      <p:sp>
        <p:nvSpPr>
          <p:cNvPr id="7" name="Rectángulo: esquinas redondeadas 6">
            <a:extLst>
              <a:ext uri="{FF2B5EF4-FFF2-40B4-BE49-F238E27FC236}">
                <a16:creationId xmlns:a16="http://schemas.microsoft.com/office/drawing/2014/main" id="{6BF44002-09F6-4807-938C-743841C0933E}"/>
              </a:ext>
            </a:extLst>
          </p:cNvPr>
          <p:cNvSpPr/>
          <p:nvPr/>
        </p:nvSpPr>
        <p:spPr>
          <a:xfrm>
            <a:off x="265044" y="3667114"/>
            <a:ext cx="6765235" cy="1075134"/>
          </a:xfrm>
          <a:prstGeom prst="roundRect">
            <a:avLst>
              <a:gd name="adj" fmla="val 24451"/>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Sentarlo cerca del profe y en las primeras filas </a:t>
            </a:r>
            <a:r>
              <a:rPr lang="es-ES" kern="50" dirty="0">
                <a:latin typeface="Arial" panose="020B0604020202020204" pitchFamily="34" charset="0"/>
                <a:ea typeface="SimSun" panose="02010600030101010101" pitchFamily="2" charset="-122"/>
                <a:cs typeface="Mangal" panose="02040503050203030202" pitchFamily="18" charset="0"/>
              </a:rPr>
              <a:t>reduce las posibilidades de que se distraiga y facilita que se le pueda supervisar de forma directa.</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8" name="Rectángulo: esquinas redondeadas 7">
            <a:extLst>
              <a:ext uri="{FF2B5EF4-FFF2-40B4-BE49-F238E27FC236}">
                <a16:creationId xmlns:a16="http://schemas.microsoft.com/office/drawing/2014/main" id="{CB486FCF-6672-47D3-82BE-A02086F9C1AE}"/>
              </a:ext>
            </a:extLst>
          </p:cNvPr>
          <p:cNvSpPr/>
          <p:nvPr/>
        </p:nvSpPr>
        <p:spPr>
          <a:xfrm>
            <a:off x="1793804" y="5138350"/>
            <a:ext cx="7275445" cy="1409283"/>
          </a:xfrm>
          <a:prstGeom prst="roundRect">
            <a:avLst>
              <a:gd name="adj" fmla="val 26646"/>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s-ES" kern="50" dirty="0">
                <a:latin typeface="Arial" panose="020B0604020202020204" pitchFamily="34" charset="0"/>
                <a:ea typeface="SimSun" panose="02010600030101010101" pitchFamily="2" charset="-122"/>
                <a:cs typeface="Mangal" panose="02040503050203030202" pitchFamily="18" charset="0"/>
              </a:rPr>
              <a:t>	Sin embargo,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hay casos en los que la ubicación más adecuada suele ser al final de la clase</a:t>
            </a:r>
            <a:r>
              <a:rPr lang="es-ES" kern="50" dirty="0">
                <a:latin typeface="Arial" panose="020B0604020202020204" pitchFamily="34" charset="0"/>
                <a:ea typeface="SimSun" panose="02010600030101010101" pitchFamily="2" charset="-122"/>
                <a:cs typeface="Mangal" panose="02040503050203030202" pitchFamily="18" charset="0"/>
              </a:rPr>
              <a:t>, especialmente en los casos de alumnos con un gran nivel de hiperactividad. Porque les permite moverse con más frecuencia , sin distraer a los demás.</a:t>
            </a:r>
            <a:endParaRPr lang="es-ES" dirty="0"/>
          </a:p>
        </p:txBody>
      </p:sp>
      <p:pic>
        <p:nvPicPr>
          <p:cNvPr id="18434" name="Picture 2" descr="Resultado de imagen de distracciÃ³n en clases animado">
            <a:extLst>
              <a:ext uri="{FF2B5EF4-FFF2-40B4-BE49-F238E27FC236}">
                <a16:creationId xmlns:a16="http://schemas.microsoft.com/office/drawing/2014/main" id="{E4D72BE4-D625-44A3-928E-D41AF061B5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044" y="1466410"/>
            <a:ext cx="1901692" cy="1804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6319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fade">
                                      <p:cBhvr>
                                        <p:cTn id="15" dur="500"/>
                                        <p:tgtEl>
                                          <p:spTgt spid="7">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bg/>
                                          </p:spTgt>
                                        </p:tgtEl>
                                        <p:attrNameLst>
                                          <p:attrName>style.visibility</p:attrName>
                                        </p:attrNameLst>
                                      </p:cBhvr>
                                      <p:to>
                                        <p:strVal val="visible"/>
                                      </p:to>
                                    </p:set>
                                    <p:animEffect transition="in" filter="fade">
                                      <p:cBhvr>
                                        <p:cTn id="23" dur="500"/>
                                        <p:tgtEl>
                                          <p:spTgt spid="8">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P spid="8"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5229E19-6D6C-4673-BCB9-A001712C4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ángulo 2">
            <a:extLst>
              <a:ext uri="{FF2B5EF4-FFF2-40B4-BE49-F238E27FC236}">
                <a16:creationId xmlns:a16="http://schemas.microsoft.com/office/drawing/2014/main" id="{A7D2C6AD-B5DF-402C-A27B-4F299E7EE0C1}"/>
              </a:ext>
            </a:extLst>
          </p:cNvPr>
          <p:cNvSpPr/>
          <p:nvPr/>
        </p:nvSpPr>
        <p:spPr>
          <a:xfrm>
            <a:off x="1249014" y="155564"/>
            <a:ext cx="6645965" cy="707886"/>
          </a:xfrm>
          <a:prstGeom prst="rect">
            <a:avLst/>
          </a:prstGeom>
        </p:spPr>
        <p:txBody>
          <a:bodyPr wrap="square">
            <a:spAutoFit/>
          </a:bodyPr>
          <a:lstStyle/>
          <a:p>
            <a:pPr algn="ctr">
              <a:spcAft>
                <a:spcPts val="0"/>
              </a:spcAft>
            </a:pPr>
            <a:endPar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a:p>
            <a:pPr algn="ctr">
              <a:spcAft>
                <a:spcPts val="0"/>
              </a:spcAft>
            </a:pPr>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rPr>
              <a:t>d) </a:t>
            </a:r>
            <a:r>
              <a:rPr lang="es-ES" sz="2000" b="1" kern="50" dirty="0">
                <a:solidFill>
                  <a:srgbClr val="0070C0"/>
                </a:solidFill>
                <a:latin typeface="Arial" panose="020B0604020202020204" pitchFamily="34" charset="0"/>
                <a:ea typeface="SimSun" panose="02010600030101010101" pitchFamily="2" charset="-122"/>
                <a:cs typeface="Mangal" panose="02040503050203030202" pitchFamily="18" charset="0"/>
              </a:rPr>
              <a:t>La distribución del tiempo durante la clase</a:t>
            </a:r>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rPr>
              <a:t> </a:t>
            </a:r>
          </a:p>
        </p:txBody>
      </p:sp>
      <p:sp>
        <p:nvSpPr>
          <p:cNvPr id="5" name="Rectángulo 4">
            <a:extLst>
              <a:ext uri="{FF2B5EF4-FFF2-40B4-BE49-F238E27FC236}">
                <a16:creationId xmlns:a16="http://schemas.microsoft.com/office/drawing/2014/main" id="{472A9CC3-8E00-4F97-AFEC-59E509AA3CE6}"/>
              </a:ext>
            </a:extLst>
          </p:cNvPr>
          <p:cNvSpPr/>
          <p:nvPr/>
        </p:nvSpPr>
        <p:spPr>
          <a:xfrm>
            <a:off x="752299" y="1090908"/>
            <a:ext cx="7772400" cy="3447098"/>
          </a:xfrm>
          <a:prstGeom prst="rect">
            <a:avLst/>
          </a:prstGeom>
        </p:spPr>
        <p:txBody>
          <a:bodyPr wrap="square">
            <a:spAutoFit/>
          </a:bodyPr>
          <a:lstStyle/>
          <a:p>
            <a:endParaRPr lang="es-ES"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a:p>
            <a:r>
              <a:rPr lang="es-ES" dirty="0">
                <a:latin typeface="Arial" panose="020B0604020202020204" pitchFamily="34" charset="0"/>
                <a:cs typeface="Arial" panose="020B0604020202020204" pitchFamily="34" charset="0"/>
              </a:rPr>
              <a:t>	</a:t>
            </a:r>
            <a:r>
              <a:rPr lang="es-ES" b="1" i="1" dirty="0">
                <a:solidFill>
                  <a:srgbClr val="FF6600"/>
                </a:solidFill>
                <a:latin typeface="Arial" panose="020B0604020202020204" pitchFamily="34" charset="0"/>
                <a:cs typeface="Arial" panose="020B0604020202020204" pitchFamily="34" charset="0"/>
              </a:rPr>
              <a:t>La atención varía a lo largo de una sesión de clase </a:t>
            </a:r>
            <a:r>
              <a:rPr lang="es-ES" dirty="0">
                <a:latin typeface="Arial" panose="020B0604020202020204" pitchFamily="34" charset="0"/>
                <a:cs typeface="Arial" panose="020B0604020202020204" pitchFamily="34" charset="0"/>
              </a:rPr>
              <a:t>y más especialmente en el caso de un alumno con TDAH. </a:t>
            </a:r>
          </a:p>
          <a:p>
            <a:r>
              <a:rPr lang="es-ES" dirty="0">
                <a:latin typeface="Arial" panose="020B0604020202020204" pitchFamily="34" charset="0"/>
                <a:cs typeface="Arial" panose="020B0604020202020204" pitchFamily="34" charset="0"/>
              </a:rPr>
              <a:t>	</a:t>
            </a:r>
            <a:r>
              <a:rPr lang="es-ES" b="1" i="1" dirty="0">
                <a:solidFill>
                  <a:srgbClr val="FF6600"/>
                </a:solidFill>
                <a:latin typeface="Arial" panose="020B0604020202020204" pitchFamily="34" charset="0"/>
                <a:cs typeface="Arial" panose="020B0604020202020204" pitchFamily="34" charset="0"/>
              </a:rPr>
              <a:t>Existe una curva de rendimiento en forma de u invertida  para la sesión</a:t>
            </a:r>
            <a:r>
              <a:rPr lang="es-ES" dirty="0">
                <a:latin typeface="Arial" panose="020B0604020202020204" pitchFamily="34" charset="0"/>
                <a:cs typeface="Arial" panose="020B0604020202020204" pitchFamily="34" charset="0"/>
              </a:rPr>
              <a:t>, de tal manera que la atención y el rendimiento ascienden rápidamente hasta conseguir el máximo rendimiento y luego van decayendo lentamente hasta que al final hay una mayor fatiga y la atención decae. Así, al empezar la clase </a:t>
            </a:r>
            <a:r>
              <a:rPr lang="es-ES" b="1" i="1" dirty="0">
                <a:solidFill>
                  <a:srgbClr val="FF6600"/>
                </a:solidFill>
                <a:latin typeface="Arial" panose="020B0604020202020204" pitchFamily="34" charset="0"/>
                <a:cs typeface="Arial" panose="020B0604020202020204" pitchFamily="34" charset="0"/>
              </a:rPr>
              <a:t>hay que invertir un tiempo en captar la atención</a:t>
            </a:r>
            <a:r>
              <a:rPr lang="es-ES" dirty="0">
                <a:latin typeface="Arial" panose="020B0604020202020204" pitchFamily="34" charset="0"/>
                <a:cs typeface="Arial" panose="020B0604020202020204" pitchFamily="34" charset="0"/>
              </a:rPr>
              <a:t>; ya que el máximo rendimiento es al principio. Comenzar con las tareas que requieran mayor </a:t>
            </a:r>
            <a:r>
              <a:rPr lang="es-ES" dirty="0" err="1">
                <a:latin typeface="Arial" panose="020B0604020202020204" pitchFamily="34" charset="0"/>
                <a:cs typeface="Arial" panose="020B0604020202020204" pitchFamily="34" charset="0"/>
              </a:rPr>
              <a:t>centración</a:t>
            </a:r>
            <a:r>
              <a:rPr lang="es-ES" dirty="0">
                <a:latin typeface="Arial" panose="020B0604020202020204" pitchFamily="34" charset="0"/>
                <a:cs typeface="Arial" panose="020B0604020202020204" pitchFamily="34" charset="0"/>
              </a:rPr>
              <a:t> y acabar la sesión con las tareas que requieran menos concentración.</a:t>
            </a:r>
          </a:p>
          <a:p>
            <a:pPr algn="just">
              <a:spcAft>
                <a:spcPts val="0"/>
              </a:spcAft>
            </a:pPr>
            <a:endPar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sp>
        <p:nvSpPr>
          <p:cNvPr id="6" name="CuadroTexto 5"/>
          <p:cNvSpPr txBox="1"/>
          <p:nvPr/>
        </p:nvSpPr>
        <p:spPr>
          <a:xfrm flipH="1">
            <a:off x="1888159" y="5077826"/>
            <a:ext cx="7147775"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s-ES" dirty="0">
                <a:solidFill>
                  <a:srgbClr val="000000"/>
                </a:solidFill>
                <a:sym typeface="Helvetica"/>
              </a:rPr>
              <a:t>El rendimiento no es el mismo a las primeras horas de la jornada, que a las últimas. </a:t>
            </a:r>
          </a:p>
          <a:p>
            <a:pPr hangingPunct="0"/>
            <a:r>
              <a:rPr lang="es-ES" dirty="0">
                <a:solidFill>
                  <a:srgbClr val="000000"/>
                </a:solidFill>
                <a:sym typeface="Helvetica"/>
              </a:rPr>
              <a:t>También hacia el final de la semana el rendimiento es menor.</a:t>
            </a:r>
          </a:p>
          <a:p>
            <a:pPr hangingPunct="0"/>
            <a:r>
              <a:rPr lang="es-ES" dirty="0">
                <a:solidFill>
                  <a:srgbClr val="000000"/>
                </a:solidFill>
                <a:sym typeface="Helvetica"/>
              </a:rPr>
              <a:t>Importante ajustar expectativas a la hora de distribuir las actividades que se van a realizar. </a:t>
            </a:r>
          </a:p>
        </p:txBody>
      </p:sp>
      <p:sp>
        <p:nvSpPr>
          <p:cNvPr id="7" name="Llamada de nube 6"/>
          <p:cNvSpPr/>
          <p:nvPr/>
        </p:nvSpPr>
        <p:spPr>
          <a:xfrm>
            <a:off x="3031290" y="4327895"/>
            <a:ext cx="2202933" cy="562207"/>
          </a:xfrm>
          <a:prstGeom prst="cloudCallou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_tradnl" sz="18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RECORDAD</a:t>
            </a:r>
            <a:endParaRPr kumimoji="0" lang="es-ES" sz="18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endParaRPr>
          </a:p>
        </p:txBody>
      </p:sp>
    </p:spTree>
    <p:extLst>
      <p:ext uri="{BB962C8B-B14F-4D97-AF65-F5344CB8AC3E}">
        <p14:creationId xmlns:p14="http://schemas.microsoft.com/office/powerpoint/2010/main" val="39076162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7275605-08B1-4007-ADC4-0E239509D98A}"/>
              </a:ext>
            </a:extLst>
          </p:cNvPr>
          <p:cNvSpPr>
            <a:spLocks noChangeArrowheads="1"/>
          </p:cNvSpPr>
          <p:nvPr/>
        </p:nvSpPr>
        <p:spPr bwMode="auto">
          <a:xfrm>
            <a:off x="253392" y="956505"/>
            <a:ext cx="587939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s-ES" altLang="es-ES" b="1" i="0" u="none" strike="noStrike" cap="none" normalizeH="0" baseline="0" dirty="0">
                <a:ln>
                  <a:noFill/>
                </a:ln>
                <a:solidFill>
                  <a:srgbClr val="FF6600"/>
                </a:solidFill>
                <a:effectLst/>
                <a:latin typeface="Arial" panose="020B0604020202020204" pitchFamily="34" charset="0"/>
                <a:ea typeface="SimSun" panose="02010600030101010101" pitchFamily="2" charset="-122"/>
                <a:cs typeface="Arial" panose="020B0604020202020204" pitchFamily="34" charset="0"/>
              </a:rPr>
              <a:t>1ª PARTE DE LA CLASE</a:t>
            </a:r>
            <a:endParaRPr kumimoji="0" lang="es-ES" altLang="es-ES" sz="1100" b="1" i="0" u="none" strike="noStrike" cap="none" normalizeH="0" baseline="0" dirty="0">
              <a:ln>
                <a:noFill/>
              </a:ln>
              <a:solidFill>
                <a:srgbClr val="FF6600"/>
              </a:solidFill>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Dedicada a despertar el interés, la curiosidad</a:t>
            </a:r>
            <a:endParaRPr kumimoji="0" lang="es-ES" altLang="es-ES" sz="105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Mediante presentaciones del contenido: con cuadros, videos, teatralización, blog de aula, camiseta del profe con frase sugerente, periódicos o revistas creadas y personalizadas.</a:t>
            </a:r>
            <a:endParaRPr kumimoji="0" lang="es-ES" altLang="es-ES" sz="105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1025" name="Picture 1">
            <a:extLst>
              <a:ext uri="{FF2B5EF4-FFF2-40B4-BE49-F238E27FC236}">
                <a16:creationId xmlns:a16="http://schemas.microsoft.com/office/drawing/2014/main" id="{E91DE2F7-B0FB-4C4C-B77B-E54426ED8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4569" y="956505"/>
            <a:ext cx="1642129" cy="13198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79304806-EFBC-43CC-A0A4-517949597899}"/>
              </a:ext>
            </a:extLst>
          </p:cNvPr>
          <p:cNvSpPr>
            <a:spLocks noChangeArrowheads="1"/>
          </p:cNvSpPr>
          <p:nvPr/>
        </p:nvSpPr>
        <p:spPr bwMode="auto">
          <a:xfrm>
            <a:off x="3659885" y="2386703"/>
            <a:ext cx="5258597"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b="1" i="0" u="none" strike="noStrike" cap="none" normalizeH="0" baseline="0" dirty="0">
                <a:ln>
                  <a:noFill/>
                </a:ln>
                <a:solidFill>
                  <a:srgbClr val="FF6600"/>
                </a:solidFill>
                <a:effectLst/>
                <a:latin typeface="Arial" panose="020B0604020202020204" pitchFamily="34" charset="0"/>
                <a:ea typeface="SimSun" panose="02010600030101010101" pitchFamily="2" charset="-122"/>
                <a:cs typeface="Arial" panose="020B0604020202020204" pitchFamily="34" charset="0"/>
              </a:rPr>
              <a:t>2ª PARTE DE LA CLASE</a:t>
            </a:r>
            <a:endParaRPr kumimoji="0" lang="es-ES" altLang="es-ES" b="1" i="0" u="none" strike="noStrike" cap="none" normalizeH="0" baseline="0" dirty="0">
              <a:ln>
                <a:noFill/>
              </a:ln>
              <a:solidFill>
                <a:srgbClr val="FF6600"/>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Dedicada a facilitar la reflexión individua y grupal</a:t>
            </a:r>
            <a:endParaRPr kumimoji="0" lang="es-ES" altLang="es-E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Mediante grupos</a:t>
            </a:r>
            <a:r>
              <a:rPr kumimoji="0" lang="es-ES" altLang="es-ES" sz="1600" b="0" i="0" u="none" strike="noStrike" cap="none" normalizeH="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colaborativos,</a:t>
            </a:r>
            <a:r>
              <a:rPr kumimoji="0" lang="es-ES" altLang="es-ES" sz="1600" b="0" i="0" u="none" strike="noStrike" cap="none" normalizeH="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pequeños debates dirigidos…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altLang="es-E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600" b="1" i="1"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Combinaremos diferentes tipos de actividad:</a:t>
            </a:r>
            <a:r>
              <a:rPr kumimoji="0" lang="es-ES" altLang="es-ES" sz="1600" b="1" i="1" u="none" strike="noStrike" cap="none" normalizeH="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Actividades de experimentación.</a:t>
            </a:r>
            <a:r>
              <a:rPr lang="es-ES" altLang="es-ES" sz="1600" dirty="0">
                <a:latin typeface="Arial" panose="020B0604020202020204" pitchFamily="34" charset="0"/>
                <a:cs typeface="Arial" panose="020B0604020202020204" pitchFamily="34" charset="0"/>
              </a:rPr>
              <a:t> </a:t>
            </a: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Debates y asambleas.</a:t>
            </a:r>
            <a:r>
              <a:rPr lang="es-ES" altLang="es-ES" sz="1600" dirty="0">
                <a:latin typeface="Arial" panose="020B0604020202020204" pitchFamily="34" charset="0"/>
                <a:cs typeface="Arial" panose="020B0604020202020204" pitchFamily="34" charset="0"/>
              </a:rPr>
              <a:t> </a:t>
            </a:r>
            <a:r>
              <a:rPr kumimoji="0" lang="es-ES" altLang="es-ES" sz="1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Centros de interés…</a:t>
            </a:r>
            <a:endParaRPr kumimoji="0" lang="es-ES" altLang="es-E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6" name="Picture 3">
            <a:extLst>
              <a:ext uri="{FF2B5EF4-FFF2-40B4-BE49-F238E27FC236}">
                <a16:creationId xmlns:a16="http://schemas.microsoft.com/office/drawing/2014/main" id="{0E57FF93-0650-468D-A1C9-E3AD86009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1">
            <a:extLst>
              <a:ext uri="{FF2B5EF4-FFF2-40B4-BE49-F238E27FC236}">
                <a16:creationId xmlns:a16="http://schemas.microsoft.com/office/drawing/2014/main" id="{35C25832-6949-4A56-AB45-F87CB681E3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895" y="2710832"/>
            <a:ext cx="2593381" cy="14446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3BF6ED3-76EE-4A76-899B-CE9EB6BC49F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7642" t="74662"/>
          <a:stretch/>
        </p:blipFill>
        <p:spPr bwMode="auto">
          <a:xfrm>
            <a:off x="6380003" y="4837827"/>
            <a:ext cx="2432977" cy="1354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4">
            <a:extLst>
              <a:ext uri="{FF2B5EF4-FFF2-40B4-BE49-F238E27FC236}">
                <a16:creationId xmlns:a16="http://schemas.microsoft.com/office/drawing/2014/main" id="{DF1F63F1-8E09-4BA8-B5CA-64510AAB5C61}"/>
              </a:ext>
            </a:extLst>
          </p:cNvPr>
          <p:cNvSpPr>
            <a:spLocks noChangeArrowheads="1"/>
          </p:cNvSpPr>
          <p:nvPr/>
        </p:nvSpPr>
        <p:spPr bwMode="auto">
          <a:xfrm>
            <a:off x="1212664" y="4479584"/>
            <a:ext cx="489444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b="1" u="none" strike="noStrike" cap="none" normalizeH="0" baseline="0" dirty="0">
                <a:ln>
                  <a:noFill/>
                </a:ln>
                <a:solidFill>
                  <a:srgbClr val="FF6600"/>
                </a:solidFill>
                <a:effectLst/>
                <a:latin typeface="Arial" panose="020B0604020202020204" pitchFamily="34" charset="0"/>
                <a:ea typeface="SimSun" panose="02010600030101010101" pitchFamily="2" charset="-122"/>
                <a:cs typeface="Arial" panose="020B0604020202020204" pitchFamily="34" charset="0"/>
              </a:rPr>
              <a:t>3ª PARTE DE LA CLASE</a:t>
            </a:r>
            <a:endParaRPr kumimoji="0" lang="es-ES" altLang="es-ES" b="1" u="none" strike="noStrike" cap="none" normalizeH="0" baseline="0" dirty="0">
              <a:ln>
                <a:noFill/>
              </a:ln>
              <a:solidFill>
                <a:srgbClr val="FF6600"/>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Dedicada a repasar lo esencial, lo prioritario: mediante presentaciones de los alumnos, </a:t>
            </a:r>
            <a:r>
              <a:rPr lang="es-ES" altLang="es-ES" dirty="0">
                <a:latin typeface="Arial" panose="020B0604020202020204" pitchFamily="34" charset="0"/>
                <a:ea typeface="SimSun" panose="02010600030101010101" pitchFamily="2" charset="-122"/>
                <a:cs typeface="Arial" panose="020B0604020202020204" pitchFamily="34" charset="0"/>
              </a:rPr>
              <a:t>a través de organizadores visuales que recojan las conclusiones finales</a:t>
            </a:r>
            <a:r>
              <a:rPr kumimoji="0" lang="es-ES" altLang="es-ES"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uso de las </a:t>
            </a:r>
            <a:r>
              <a:rPr kumimoji="0" lang="es-ES" altLang="es-ES" b="0" i="0" u="none" strike="noStrike" cap="none" normalizeH="0" baseline="0" dirty="0" err="1">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TICs</a:t>
            </a:r>
            <a:r>
              <a:rPr kumimoji="0" lang="es-ES" altLang="es-ES"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kumimoji="0" lang="es-ES" altLang="es-ES" b="0" i="0" u="none" strike="noStrike" cap="none" normalizeH="0" baseline="0" dirty="0" err="1">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Kahoot</a:t>
            </a:r>
            <a:r>
              <a:rPr kumimoji="0" lang="es-ES" altLang="es-ES"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cuestionarios, </a:t>
            </a:r>
            <a:r>
              <a:rPr kumimoji="0" lang="es-ES" altLang="es-ES" b="0" i="0" u="none" strike="noStrike" cap="none" normalizeH="0" baseline="0" dirty="0" err="1">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thatquik</a:t>
            </a:r>
            <a:r>
              <a:rPr kumimoji="0" lang="es-ES" altLang="es-ES"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kumimoji="0" lang="es-ES" altLang="es-ES" b="0" i="0" u="none" strike="noStrike" cap="none" normalizeH="0" baseline="0" dirty="0" err="1">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jotform</a:t>
            </a:r>
            <a:r>
              <a:rPr kumimoji="0" lang="es-ES" altLang="es-ES"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a:t>
            </a:r>
            <a:endParaRPr kumimoji="0" lang="es-ES" altLang="es-ES" b="0" i="0" u="none" strike="noStrike" cap="none" normalizeH="0" baseline="0" dirty="0">
              <a:ln>
                <a:noFill/>
              </a:ln>
              <a:solidFill>
                <a:schemeClr val="tx1"/>
              </a:solidFill>
              <a:effectLst/>
              <a:latin typeface="Arial" panose="020B0604020202020204" pitchFamily="34" charset="0"/>
            </a:endParaRPr>
          </a:p>
        </p:txBody>
      </p:sp>
      <p:sp>
        <p:nvSpPr>
          <p:cNvPr id="5" name="Rectángulo 4">
            <a:extLst>
              <a:ext uri="{FF2B5EF4-FFF2-40B4-BE49-F238E27FC236}">
                <a16:creationId xmlns:a16="http://schemas.microsoft.com/office/drawing/2014/main" id="{21E68526-297F-44DF-B4D8-5BBF92627023}"/>
              </a:ext>
            </a:extLst>
          </p:cNvPr>
          <p:cNvSpPr/>
          <p:nvPr/>
        </p:nvSpPr>
        <p:spPr>
          <a:xfrm>
            <a:off x="756949" y="202452"/>
            <a:ext cx="7630101" cy="523220"/>
          </a:xfrm>
          <a:prstGeom prst="rect">
            <a:avLst/>
          </a:prstGeom>
          <a:noFill/>
        </p:spPr>
        <p:txBody>
          <a:bodyPr wrap="none" lIns="91440" tIns="45720" rIns="91440" bIns="45720">
            <a:spAutoFit/>
          </a:bodyPr>
          <a:lstStyle/>
          <a:p>
            <a:pPr algn="ctr"/>
            <a:r>
              <a:rPr lang="es-ES" altLang="es-ES"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SimSun" panose="02010600030101010101" pitchFamily="2" charset="-122"/>
                <a:cs typeface="Arial" panose="020B0604020202020204" pitchFamily="34" charset="0"/>
              </a:rPr>
              <a:t>EJEMPLO DISTRIBUCIÓN DE UNA SESIÓN:</a:t>
            </a:r>
            <a:endParaRPr lang="es-ES"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05319254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F267614-3CBF-437C-9B9C-F4B8E732DFA8}"/>
              </a:ext>
            </a:extLst>
          </p:cNvPr>
          <p:cNvSpPr txBox="1"/>
          <p:nvPr/>
        </p:nvSpPr>
        <p:spPr>
          <a:xfrm>
            <a:off x="787355" y="144967"/>
            <a:ext cx="756929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gl-ES" sz="2000" b="1" dirty="0">
                <a:solidFill>
                  <a:srgbClr val="0070C0"/>
                </a:solidFill>
                <a:latin typeface="Arial" panose="020B0604020202020204" pitchFamily="34" charset="0"/>
                <a:cs typeface="Arial" panose="020B0604020202020204" pitchFamily="34" charset="0"/>
                <a:sym typeface="Helvetica"/>
              </a:rPr>
              <a:t>e)</a:t>
            </a:r>
            <a:r>
              <a:rPr kumimoji="0" lang="gl-ES" sz="2000" b="1" i="0" u="none" strike="noStrike" cap="none" spc="0" normalizeH="0" baseline="0" dirty="0">
                <a:ln>
                  <a:noFill/>
                </a:ln>
                <a:solidFill>
                  <a:srgbClr val="0070C0"/>
                </a:solidFill>
                <a:effectLst/>
                <a:uFillTx/>
                <a:latin typeface="Arial" panose="020B0604020202020204" pitchFamily="34" charset="0"/>
                <a:cs typeface="Arial" panose="020B0604020202020204" pitchFamily="34" charset="0"/>
                <a:sym typeface="Helvetica"/>
              </a:rPr>
              <a:t> </a:t>
            </a:r>
            <a:r>
              <a:rPr kumimoji="0" lang="es-ES" sz="2000" b="1" i="0" u="none" strike="noStrike" kern="50" cap="none" spc="0" normalizeH="0" baseline="0" dirty="0">
                <a:ln>
                  <a:noFill/>
                </a:ln>
                <a:solidFill>
                  <a:srgbClr val="0070C0"/>
                </a:solidFill>
                <a:effectLst/>
                <a:uFillTx/>
                <a:latin typeface="Arial" panose="020B0604020202020204" pitchFamily="34" charset="0"/>
                <a:ea typeface="SimSun" panose="02010600030101010101" pitchFamily="2" charset="-122"/>
                <a:cs typeface="Mangal" panose="02040503050203030202" pitchFamily="18" charset="0"/>
                <a:sym typeface="Helvetica"/>
              </a:rPr>
              <a:t>L</a:t>
            </a:r>
            <a:r>
              <a:rPr lang="es-ES" sz="2000" b="1" kern="50" dirty="0">
                <a:solidFill>
                  <a:srgbClr val="0070C0"/>
                </a:solidFill>
                <a:latin typeface="Arial" panose="020B0604020202020204" pitchFamily="34" charset="0"/>
                <a:ea typeface="SimSun" panose="02010600030101010101" pitchFamily="2" charset="-122"/>
                <a:cs typeface="Mangal" panose="02040503050203030202" pitchFamily="18" charset="0"/>
                <a:sym typeface="Helvetica"/>
              </a:rPr>
              <a:t>as explicaciones </a:t>
            </a:r>
            <a:endParaRPr lang="es-ES" sz="2000" b="1" kern="50" dirty="0">
              <a:solidFill>
                <a:srgbClr val="0070C0"/>
              </a:solidFill>
              <a:latin typeface="Arial" panose="020B0604020202020204" pitchFamily="34" charset="0"/>
              <a:ea typeface="SimSun" panose="02010600030101010101" pitchFamily="2" charset="-122"/>
              <a:cs typeface="Mangal" panose="02040503050203030202" pitchFamily="18" charset="0"/>
            </a:endParaRPr>
          </a:p>
        </p:txBody>
      </p:sp>
      <p:pic>
        <p:nvPicPr>
          <p:cNvPr id="4" name="Picture 3">
            <a:extLst>
              <a:ext uri="{FF2B5EF4-FFF2-40B4-BE49-F238E27FC236}">
                <a16:creationId xmlns:a16="http://schemas.microsoft.com/office/drawing/2014/main" id="{B736EBE8-2C82-4D2B-BE2D-E2A3562366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Imagen 6"/>
          <p:cNvPicPr>
            <a:picLocks noChangeAspect="1"/>
          </p:cNvPicPr>
          <p:nvPr/>
        </p:nvPicPr>
        <p:blipFill>
          <a:blip r:embed="rId3"/>
          <a:stretch>
            <a:fillRect/>
          </a:stretch>
        </p:blipFill>
        <p:spPr>
          <a:xfrm>
            <a:off x="2545777" y="3826804"/>
            <a:ext cx="5810868" cy="2410877"/>
          </a:xfrm>
          <a:prstGeom prst="rect">
            <a:avLst/>
          </a:prstGeom>
        </p:spPr>
      </p:pic>
      <p:sp>
        <p:nvSpPr>
          <p:cNvPr id="6" name="Rectángulo 5"/>
          <p:cNvSpPr/>
          <p:nvPr/>
        </p:nvSpPr>
        <p:spPr>
          <a:xfrm>
            <a:off x="4745865" y="629762"/>
            <a:ext cx="4240480" cy="2169821"/>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lnSpc>
                <a:spcPct val="150000"/>
              </a:lnSpc>
            </a:pPr>
            <a:r>
              <a:rPr lang="es-ES" dirty="0">
                <a:latin typeface="Arial" panose="020B0604020202020204" pitchFamily="34" charset="0"/>
                <a:ea typeface="SimSun" panose="02010600030101010101" pitchFamily="2" charset="-122"/>
                <a:cs typeface="Mangal" panose="02040503050203030202" pitchFamily="18" charset="0"/>
              </a:rPr>
              <a:t>Puede resultar útil el </a:t>
            </a:r>
            <a:r>
              <a:rPr lang="es-ES" b="1" i="1" dirty="0">
                <a:latin typeface="Arial" panose="020B0604020202020204" pitchFamily="34" charset="0"/>
                <a:ea typeface="SimSun" panose="02010600030101010101" pitchFamily="2" charset="-122"/>
                <a:cs typeface="Mangal" panose="02040503050203030202" pitchFamily="18" charset="0"/>
              </a:rPr>
              <a:t>“ORGANIZADOR PREVIO”,</a:t>
            </a:r>
            <a:r>
              <a:rPr lang="es-ES" dirty="0">
                <a:latin typeface="Arial" panose="020B0604020202020204" pitchFamily="34" charset="0"/>
                <a:ea typeface="SimSun" panose="02010600030101010101" pitchFamily="2" charset="-122"/>
                <a:cs typeface="Mangal" panose="02040503050203030202" pitchFamily="18" charset="0"/>
              </a:rPr>
              <a:t> especie de mapa mental que sitúa el contenido en el conjunto de lo que conocen. </a:t>
            </a:r>
            <a:r>
              <a:rPr lang="es-ES" dirty="0" err="1">
                <a:latin typeface="Arial" panose="020B0604020202020204" pitchFamily="34" charset="0"/>
                <a:ea typeface="SimSun" panose="02010600030101010101" pitchFamily="2" charset="-122"/>
                <a:cs typeface="Mangal" panose="02040503050203030202" pitchFamily="18" charset="0"/>
              </a:rPr>
              <a:t>Ej</a:t>
            </a:r>
            <a:r>
              <a:rPr lang="es-ES" dirty="0">
                <a:latin typeface="Arial" panose="020B0604020202020204" pitchFamily="34" charset="0"/>
                <a:ea typeface="SimSun" panose="02010600030101010101" pitchFamily="2" charset="-122"/>
                <a:cs typeface="Mangal" panose="02040503050203030202" pitchFamily="18" charset="0"/>
              </a:rPr>
              <a:t>: esquema del tema, índice, línea del tiempo…</a:t>
            </a:r>
          </a:p>
        </p:txBody>
      </p:sp>
      <p:sp>
        <p:nvSpPr>
          <p:cNvPr id="8" name="Rectángulo 7"/>
          <p:cNvSpPr/>
          <p:nvPr/>
        </p:nvSpPr>
        <p:spPr>
          <a:xfrm>
            <a:off x="117684" y="1449528"/>
            <a:ext cx="4454316" cy="2169821"/>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lnSpc>
                <a:spcPct val="150000"/>
              </a:lnSpc>
            </a:pPr>
            <a:r>
              <a:rPr lang="es-ES" dirty="0">
                <a:latin typeface="Arial" panose="020B0604020202020204" pitchFamily="34" charset="0"/>
                <a:ea typeface="SimSun" panose="02010600030101010101" pitchFamily="2" charset="-122"/>
                <a:cs typeface="Mangal" panose="02040503050203030202" pitchFamily="18" charset="0"/>
              </a:rPr>
              <a:t>Importante </a:t>
            </a:r>
            <a:r>
              <a:rPr lang="es-ES" b="1" dirty="0">
                <a:latin typeface="Arial" panose="020B0604020202020204" pitchFamily="34" charset="0"/>
                <a:ea typeface="SimSun" panose="02010600030101010101" pitchFamily="2" charset="-122"/>
                <a:cs typeface="Mangal" panose="02040503050203030202" pitchFamily="18" charset="0"/>
              </a:rPr>
              <a:t>explicar el objetivo de lo que van a aprender. Ofrecer un </a:t>
            </a:r>
            <a:r>
              <a:rPr lang="es-ES" b="1" dirty="0" err="1">
                <a:latin typeface="Arial" panose="020B0604020202020204" pitchFamily="34" charset="0"/>
                <a:ea typeface="SimSun" panose="02010600030101010101" pitchFamily="2" charset="-122"/>
                <a:cs typeface="Mangal" panose="02040503050203030202" pitchFamily="18" charset="0"/>
              </a:rPr>
              <a:t>guión</a:t>
            </a:r>
            <a:r>
              <a:rPr lang="es-ES" b="1" dirty="0">
                <a:latin typeface="Arial" panose="020B0604020202020204" pitchFamily="34" charset="0"/>
                <a:ea typeface="SimSun" panose="02010600030101010101" pitchFamily="2" charset="-122"/>
                <a:cs typeface="Mangal" panose="02040503050203030202" pitchFamily="18" charset="0"/>
              </a:rPr>
              <a:t> y un esquema, </a:t>
            </a:r>
            <a:r>
              <a:rPr lang="es-ES" dirty="0">
                <a:latin typeface="Arial" panose="020B0604020202020204" pitchFamily="34" charset="0"/>
                <a:ea typeface="SimSun" panose="02010600030101010101" pitchFamily="2" charset="-122"/>
                <a:cs typeface="Mangal" panose="02040503050203030202" pitchFamily="18" charset="0"/>
              </a:rPr>
              <a:t>(breve recordatorio de lo que han dado y lo que van a aprender relacionado con la clase anterior).</a:t>
            </a:r>
          </a:p>
        </p:txBody>
      </p:sp>
    </p:spTree>
    <p:extLst>
      <p:ext uri="{BB962C8B-B14F-4D97-AF65-F5344CB8AC3E}">
        <p14:creationId xmlns:p14="http://schemas.microsoft.com/office/powerpoint/2010/main" val="297414245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A88650-C08A-438E-B83F-8DBBC4AC4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agen 1"/>
          <p:cNvPicPr>
            <a:picLocks noChangeAspect="1"/>
          </p:cNvPicPr>
          <p:nvPr/>
        </p:nvPicPr>
        <p:blipFill>
          <a:blip r:embed="rId3"/>
          <a:stretch>
            <a:fillRect/>
          </a:stretch>
        </p:blipFill>
        <p:spPr>
          <a:xfrm>
            <a:off x="4951235" y="3766145"/>
            <a:ext cx="4056130" cy="2281573"/>
          </a:xfrm>
          <a:prstGeom prst="rect">
            <a:avLst/>
          </a:prstGeom>
        </p:spPr>
      </p:pic>
      <p:sp>
        <p:nvSpPr>
          <p:cNvPr id="5" name="Rectángulo 4"/>
          <p:cNvSpPr/>
          <p:nvPr/>
        </p:nvSpPr>
        <p:spPr>
          <a:xfrm>
            <a:off x="283779" y="488731"/>
            <a:ext cx="4729655" cy="2308320"/>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dirty="0">
                <a:latin typeface="Arial" panose="020B0604020202020204" pitchFamily="34" charset="0"/>
                <a:ea typeface="SimSun" panose="02010600030101010101" pitchFamily="2" charset="-122"/>
                <a:cs typeface="Mangal" panose="02040503050203030202" pitchFamily="18" charset="0"/>
              </a:rPr>
              <a:t>Cuando se distraiga, </a:t>
            </a:r>
            <a:r>
              <a:rPr lang="es-ES" b="1" i="1" dirty="0">
                <a:latin typeface="Arial" panose="020B0604020202020204" pitchFamily="34" charset="0"/>
                <a:ea typeface="SimSun" panose="02010600030101010101" pitchFamily="2" charset="-122"/>
                <a:cs typeface="Mangal" panose="02040503050203030202" pitchFamily="18" charset="0"/>
              </a:rPr>
              <a:t>intenta reforzar primero a los que atienden como una manera de “llamarle” la atención</a:t>
            </a:r>
            <a:r>
              <a:rPr lang="es-ES" dirty="0">
                <a:latin typeface="Arial" panose="020B0604020202020204" pitchFamily="34" charset="0"/>
                <a:ea typeface="SimSun" panose="02010600030101010101" pitchFamily="2" charset="-122"/>
                <a:cs typeface="Mangal" panose="02040503050203030202" pitchFamily="18" charset="0"/>
              </a:rPr>
              <a:t>. </a:t>
            </a:r>
            <a:r>
              <a:rPr lang="es-ES" dirty="0" err="1">
                <a:latin typeface="Arial" panose="020B0604020202020204" pitchFamily="34" charset="0"/>
                <a:ea typeface="SimSun" panose="02010600030101010101" pitchFamily="2" charset="-122"/>
                <a:cs typeface="Mangal" panose="02040503050203030202" pitchFamily="18" charset="0"/>
              </a:rPr>
              <a:t>Ej</a:t>
            </a:r>
            <a:r>
              <a:rPr lang="es-ES" dirty="0">
                <a:latin typeface="Arial" panose="020B0604020202020204" pitchFamily="34" charset="0"/>
                <a:ea typeface="SimSun" panose="02010600030101010101" pitchFamily="2" charset="-122"/>
                <a:cs typeface="Mangal" panose="02040503050203030202" pitchFamily="18" charset="0"/>
              </a:rPr>
              <a:t>: “Me alegra ver que estáis prestando mucha atención”. Si el alumno con TDAH reconduce la atención es el momento de reforzarlo: “Muy bien, me encanta que estés atento a las explicaciones”.</a:t>
            </a:r>
          </a:p>
        </p:txBody>
      </p:sp>
      <p:sp>
        <p:nvSpPr>
          <p:cNvPr id="7" name="Rectángulo 6"/>
          <p:cNvSpPr/>
          <p:nvPr/>
        </p:nvSpPr>
        <p:spPr>
          <a:xfrm>
            <a:off x="5665075" y="765730"/>
            <a:ext cx="3342290" cy="1754322"/>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b="1" i="1">
                <a:latin typeface="Arial" panose="020B0604020202020204" pitchFamily="34" charset="0"/>
                <a:ea typeface="SimSun" panose="02010600030101010101" pitchFamily="2" charset="-122"/>
                <a:cs typeface="Mangal" panose="02040503050203030202" pitchFamily="18" charset="0"/>
              </a:rPr>
              <a:t>Evita ser monótono en las explicaciones</a:t>
            </a:r>
            <a:r>
              <a:rPr lang="es-ES">
                <a:latin typeface="Arial" panose="020B0604020202020204" pitchFamily="34" charset="0"/>
                <a:ea typeface="SimSun" panose="02010600030101010101" pitchFamily="2" charset="-122"/>
                <a:cs typeface="Mangal" panose="02040503050203030202" pitchFamily="18" charset="0"/>
              </a:rPr>
              <a:t>: modula el tono de voz, pon ejemplos, cuenta anécdotas, dramatiza…rompe sus esquemas y despierta su curiosidad.</a:t>
            </a:r>
            <a:endParaRPr lang="es-ES" dirty="0">
              <a:latin typeface="Arial" panose="020B0604020202020204" pitchFamily="34" charset="0"/>
              <a:ea typeface="SimSun" panose="02010600030101010101" pitchFamily="2" charset="-122"/>
              <a:cs typeface="Mangal" panose="02040503050203030202" pitchFamily="18" charset="0"/>
            </a:endParaRPr>
          </a:p>
        </p:txBody>
      </p:sp>
      <p:sp>
        <p:nvSpPr>
          <p:cNvPr id="8" name="Rectángulo 7"/>
          <p:cNvSpPr/>
          <p:nvPr/>
        </p:nvSpPr>
        <p:spPr>
          <a:xfrm>
            <a:off x="845840" y="4116510"/>
            <a:ext cx="3664639" cy="1200325"/>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b="1" i="1">
                <a:latin typeface="Arial" panose="020B0604020202020204" pitchFamily="34" charset="0"/>
                <a:ea typeface="SimSun" panose="02010600030101010101" pitchFamily="2" charset="-122"/>
                <a:cs typeface="Mangal" panose="02040503050203030202" pitchFamily="18" charset="0"/>
              </a:rPr>
              <a:t>Apoya las explicaciones con imágenes </a:t>
            </a:r>
            <a:r>
              <a:rPr lang="es-ES">
                <a:latin typeface="Arial" panose="020B0604020202020204" pitchFamily="34" charset="0"/>
                <a:ea typeface="SimSun" panose="02010600030101010101" pitchFamily="2" charset="-122"/>
                <a:cs typeface="Mangal" panose="02040503050203030202" pitchFamily="18" charset="0"/>
              </a:rPr>
              <a:t>(visual thinking) o con vídeos. Uso de la pizarra digital, juegos…etc</a:t>
            </a:r>
            <a:endParaRPr lang="es-ES" dirty="0"/>
          </a:p>
        </p:txBody>
      </p:sp>
    </p:spTree>
    <p:extLst>
      <p:ext uri="{BB962C8B-B14F-4D97-AF65-F5344CB8AC3E}">
        <p14:creationId xmlns:p14="http://schemas.microsoft.com/office/powerpoint/2010/main" val="379196306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F2528F9-DE97-4F30-8492-A709BB0ED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uadroTexto 2">
            <a:extLst>
              <a:ext uri="{FF2B5EF4-FFF2-40B4-BE49-F238E27FC236}">
                <a16:creationId xmlns:a16="http://schemas.microsoft.com/office/drawing/2014/main" id="{B10369A9-8CE1-483E-A291-B3A8E8C71315}"/>
              </a:ext>
            </a:extLst>
          </p:cNvPr>
          <p:cNvSpPr txBox="1"/>
          <p:nvPr/>
        </p:nvSpPr>
        <p:spPr>
          <a:xfrm>
            <a:off x="1153684" y="643944"/>
            <a:ext cx="684409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gl-ES" sz="3600" b="1" dirty="0">
                <a:solidFill>
                  <a:srgbClr val="FF6600"/>
                </a:solidFill>
                <a:latin typeface="Arial" panose="020B0604020202020204" pitchFamily="34" charset="0"/>
                <a:cs typeface="Arial" panose="020B0604020202020204" pitchFamily="34" charset="0"/>
                <a:sym typeface="Helvetica"/>
              </a:rPr>
              <a:t>OBJETIVOS</a:t>
            </a:r>
            <a:endParaRPr kumimoji="0" lang="es-ES" sz="36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endParaRPr>
          </a:p>
        </p:txBody>
      </p:sp>
      <p:sp>
        <p:nvSpPr>
          <p:cNvPr id="9" name="Subtítulo 2"/>
          <p:cNvSpPr txBox="1">
            <a:spLocks/>
          </p:cNvSpPr>
          <p:nvPr/>
        </p:nvSpPr>
        <p:spPr>
          <a:xfrm>
            <a:off x="695459" y="2156395"/>
            <a:ext cx="8216721" cy="2820473"/>
          </a:xfrm>
          <a:prstGeom prst="rect">
            <a:avLst/>
          </a:prstGeom>
        </p:spPr>
        <p:txBody>
          <a:bodyPr>
            <a:normAutofit fontScale="92500" lnSpcReduction="10000"/>
          </a:bodyPr>
          <a:lstStyle>
            <a:lvl1pPr marL="342900" marR="0" indent="-34290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marL="457200" indent="-457200">
              <a:buFont typeface="Arial"/>
              <a:buAutoNum type="arabicPeriod"/>
            </a:pPr>
            <a:r>
              <a:rPr lang="es-ES_tradnl" kern="0" dirty="0"/>
              <a:t>Adquirir los conocimientos necesarios para planificar una </a:t>
            </a:r>
            <a:r>
              <a:rPr lang="es-ES_tradnl" kern="0" dirty="0">
                <a:solidFill>
                  <a:srgbClr val="0070C0"/>
                </a:solidFill>
              </a:rPr>
              <a:t>respuesta educativa y de calidad</a:t>
            </a:r>
            <a:r>
              <a:rPr lang="es-ES_tradnl" kern="0" dirty="0"/>
              <a:t>.</a:t>
            </a:r>
          </a:p>
          <a:p>
            <a:pPr marL="457200" indent="-457200">
              <a:buFont typeface="Arial"/>
              <a:buAutoNum type="arabicPeriod"/>
            </a:pPr>
            <a:r>
              <a:rPr lang="es-ES_tradnl" kern="0" dirty="0"/>
              <a:t>Conocer aquellas medidas y </a:t>
            </a:r>
            <a:r>
              <a:rPr lang="es-ES_tradnl" kern="0" dirty="0">
                <a:solidFill>
                  <a:srgbClr val="0070C0"/>
                </a:solidFill>
              </a:rPr>
              <a:t>estrategias metodológicas </a:t>
            </a:r>
            <a:r>
              <a:rPr lang="es-ES_tradnl" kern="0" dirty="0"/>
              <a:t>que adecúen el proceso de enseñanza-aprendizaje a las características y necesidades del alumnado con TDAH.</a:t>
            </a:r>
            <a:endParaRPr lang="es-ES" kern="0" dirty="0"/>
          </a:p>
        </p:txBody>
      </p:sp>
    </p:spTree>
    <p:extLst>
      <p:ext uri="{BB962C8B-B14F-4D97-AF65-F5344CB8AC3E}">
        <p14:creationId xmlns:p14="http://schemas.microsoft.com/office/powerpoint/2010/main" val="391391420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9C4DBB9-5F74-43FC-BF54-35D076966522}"/>
              </a:ext>
            </a:extLst>
          </p:cNvPr>
          <p:cNvSpPr/>
          <p:nvPr/>
        </p:nvSpPr>
        <p:spPr>
          <a:xfrm>
            <a:off x="1206062" y="721453"/>
            <a:ext cx="6858000" cy="1231106"/>
          </a:xfrm>
          <a:prstGeom prst="rect">
            <a:avLst/>
          </a:prstGeom>
        </p:spPr>
        <p:txBody>
          <a:bodyPr wrap="square">
            <a:spAutoFit/>
          </a:bodyPr>
          <a:lstStyle/>
          <a:p>
            <a:pPr algn="just">
              <a:spcAft>
                <a:spcPts val="0"/>
              </a:spcAft>
              <a:tabLst>
                <a:tab pos="3060065" algn="ctr"/>
              </a:tabLst>
            </a:pPr>
            <a:r>
              <a:rPr lang="es-ES" kern="50" dirty="0">
                <a:latin typeface="Arial" panose="020B0604020202020204" pitchFamily="34" charset="0"/>
                <a:ea typeface="SimSun" panose="02010600030101010101" pitchFamily="2" charset="-122"/>
                <a:cs typeface="Mangal" panose="02040503050203030202" pitchFamily="18" charset="0"/>
              </a:rPr>
              <a:t>Asignar a un alumno la función de ayudante Se propondrá a uno que pueda cumplir la función y cuya familia esté de acuerdo. Debe ser una ayuda temporal. Su misión consiste en:</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3" name="CuadroTexto 2">
            <a:extLst>
              <a:ext uri="{FF2B5EF4-FFF2-40B4-BE49-F238E27FC236}">
                <a16:creationId xmlns:a16="http://schemas.microsoft.com/office/drawing/2014/main" id="{A1BB74B3-3717-488D-BE10-85973CBFB304}"/>
              </a:ext>
            </a:extLst>
          </p:cNvPr>
          <p:cNvSpPr txBox="1"/>
          <p:nvPr/>
        </p:nvSpPr>
        <p:spPr>
          <a:xfrm>
            <a:off x="981167" y="182840"/>
            <a:ext cx="756929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gl-ES" sz="20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f) </a:t>
            </a:r>
            <a:r>
              <a:rPr lang="es-ES" sz="2000" b="1" kern="50" dirty="0">
                <a:solidFill>
                  <a:srgbClr val="0070C0"/>
                </a:solidFill>
                <a:latin typeface="Arial" panose="020B0604020202020204" pitchFamily="34" charset="0"/>
                <a:ea typeface="SimSun" panose="02010600030101010101" pitchFamily="2" charset="-122"/>
                <a:cs typeface="Mangal" panose="02040503050203030202" pitchFamily="18" charset="0"/>
                <a:sym typeface="Helvetica"/>
              </a:rPr>
              <a:t>El alumno ayudante</a:t>
            </a:r>
            <a:endParaRPr lang="es-ES" sz="2000" b="1" kern="50" dirty="0">
              <a:solidFill>
                <a:srgbClr val="0070C0"/>
              </a:solidFill>
              <a:latin typeface="Arial" panose="020B0604020202020204" pitchFamily="34" charset="0"/>
              <a:ea typeface="SimSun" panose="02010600030101010101" pitchFamily="2" charset="-122"/>
              <a:cs typeface="Mangal" panose="02040503050203030202" pitchFamily="18" charset="0"/>
            </a:endParaRPr>
          </a:p>
        </p:txBody>
      </p:sp>
      <p:pic>
        <p:nvPicPr>
          <p:cNvPr id="4" name="Picture 3">
            <a:extLst>
              <a:ext uri="{FF2B5EF4-FFF2-40B4-BE49-F238E27FC236}">
                <a16:creationId xmlns:a16="http://schemas.microsoft.com/office/drawing/2014/main" id="{52381AE0-1B2A-48F3-8A84-5E492B7C7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ángulo: esquinas redondeadas 4">
            <a:extLst>
              <a:ext uri="{FF2B5EF4-FFF2-40B4-BE49-F238E27FC236}">
                <a16:creationId xmlns:a16="http://schemas.microsoft.com/office/drawing/2014/main" id="{62445139-60AD-4C92-AF39-2221FF4E66B4}"/>
              </a:ext>
            </a:extLst>
          </p:cNvPr>
          <p:cNvSpPr/>
          <p:nvPr/>
        </p:nvSpPr>
        <p:spPr>
          <a:xfrm>
            <a:off x="65514" y="2008160"/>
            <a:ext cx="1626166" cy="408623"/>
          </a:xfrm>
          <a:prstGeom prst="round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wrap="none">
            <a:spAutoFit/>
          </a:bodyPr>
          <a:lstStyle/>
          <a:p>
            <a:pPr algn="just">
              <a:spcAft>
                <a:spcPts val="0"/>
              </a:spcAft>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No distraerle</a:t>
            </a:r>
            <a:endParaRPr lang="es-ES" sz="2000" b="1" i="1" kern="50" dirty="0">
              <a:solidFill>
                <a:srgbClr val="FF6600"/>
              </a:solidFill>
              <a:latin typeface="Times New Roman" panose="02020603050405020304" pitchFamily="18" charset="0"/>
              <a:ea typeface="SimSun" panose="02010600030101010101" pitchFamily="2" charset="-122"/>
              <a:cs typeface="Mangal" panose="02040503050203030202" pitchFamily="18" charset="0"/>
            </a:endParaRPr>
          </a:p>
        </p:txBody>
      </p:sp>
      <p:sp>
        <p:nvSpPr>
          <p:cNvPr id="6" name="Rectángulo: esquinas redondeadas 5">
            <a:extLst>
              <a:ext uri="{FF2B5EF4-FFF2-40B4-BE49-F238E27FC236}">
                <a16:creationId xmlns:a16="http://schemas.microsoft.com/office/drawing/2014/main" id="{67530E6F-C650-4CF4-B662-EF7AABC4222B}"/>
              </a:ext>
            </a:extLst>
          </p:cNvPr>
          <p:cNvSpPr/>
          <p:nvPr/>
        </p:nvSpPr>
        <p:spPr>
          <a:xfrm>
            <a:off x="309126" y="2505670"/>
            <a:ext cx="6249504" cy="715089"/>
          </a:xfrm>
          <a:prstGeom prst="round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just">
              <a:spcAft>
                <a:spcPts val="0"/>
              </a:spcAft>
              <a:tabLst>
                <a:tab pos="3060065" algn="ctr"/>
              </a:tabLst>
            </a:pPr>
            <a:r>
              <a:rPr lang="es-ES" kern="50" dirty="0">
                <a:latin typeface="Arial" panose="020B0604020202020204" pitchFamily="34" charset="0"/>
                <a:ea typeface="SimSun" panose="02010600030101010101" pitchFamily="2" charset="-122"/>
                <a:cs typeface="Mangal" panose="02040503050203030202" pitchFamily="18" charset="0"/>
              </a:rPr>
              <a:t>Usar la señal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de tocarle en el hombro </a:t>
            </a:r>
            <a:r>
              <a:rPr lang="es-ES" kern="50" dirty="0">
                <a:latin typeface="Arial" panose="020B0604020202020204" pitchFamily="34" charset="0"/>
                <a:ea typeface="SimSun" panose="02010600030101010101" pitchFamily="2" charset="-122"/>
                <a:cs typeface="Mangal" panose="02040503050203030202" pitchFamily="18" charset="0"/>
              </a:rPr>
              <a:t>(o gesto o palabra pactada) cuando se distraiga de una tarea o explicación.</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7" name="Rectángulo: esquinas redondeadas 6">
            <a:extLst>
              <a:ext uri="{FF2B5EF4-FFF2-40B4-BE49-F238E27FC236}">
                <a16:creationId xmlns:a16="http://schemas.microsoft.com/office/drawing/2014/main" id="{E53029BF-7EF2-4D7B-8BCD-91A9029C0DFE}"/>
              </a:ext>
            </a:extLst>
          </p:cNvPr>
          <p:cNvSpPr/>
          <p:nvPr/>
        </p:nvSpPr>
        <p:spPr>
          <a:xfrm>
            <a:off x="1468471" y="3304846"/>
            <a:ext cx="7406992" cy="715089"/>
          </a:xfrm>
          <a:prstGeom prst="round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just">
              <a:spcAft>
                <a:spcPts val="0"/>
              </a:spcAft>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Puede explicarle </a:t>
            </a:r>
            <a:r>
              <a:rPr lang="es-ES" kern="50" dirty="0">
                <a:latin typeface="Arial" panose="020B0604020202020204" pitchFamily="34" charset="0"/>
                <a:ea typeface="SimSun" panose="02010600030101010101" pitchFamily="2" charset="-122"/>
                <a:cs typeface="Mangal" panose="02040503050203030202" pitchFamily="18" charset="0"/>
              </a:rPr>
              <a:t>alguna consigna o animarlo en alguna tarea que le resulte complicada..</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9" name="Rectángulo: esquinas redondeadas 8">
            <a:extLst>
              <a:ext uri="{FF2B5EF4-FFF2-40B4-BE49-F238E27FC236}">
                <a16:creationId xmlns:a16="http://schemas.microsoft.com/office/drawing/2014/main" id="{FDE49D7F-EC81-4A67-8D17-AEC68CC51E40}"/>
              </a:ext>
            </a:extLst>
          </p:cNvPr>
          <p:cNvSpPr/>
          <p:nvPr/>
        </p:nvSpPr>
        <p:spPr>
          <a:xfrm>
            <a:off x="4272630" y="4104022"/>
            <a:ext cx="4572000" cy="715089"/>
          </a:xfrm>
          <a:prstGeom prst="roundRect">
            <a:avLst>
              <a:gd name="adj" fmla="val 14866"/>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a:spAutoFit/>
          </a:bodyPr>
          <a:lstStyle/>
          <a:p>
            <a:pPr algn="just">
              <a:spcAft>
                <a:spcPts val="0"/>
              </a:spcAft>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Le recuerda </a:t>
            </a:r>
            <a:r>
              <a:rPr lang="es-ES" kern="50" dirty="0">
                <a:latin typeface="Arial" panose="020B0604020202020204" pitchFamily="34" charset="0"/>
                <a:ea typeface="SimSun" panose="02010600030101010101" pitchFamily="2" charset="-122"/>
                <a:cs typeface="Mangal" panose="02040503050203030202" pitchFamily="18" charset="0"/>
              </a:rPr>
              <a:t>anotar en la agenda los deberes o lo que necesita.</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10" name="Rectángulo 9">
            <a:extLst>
              <a:ext uri="{FF2B5EF4-FFF2-40B4-BE49-F238E27FC236}">
                <a16:creationId xmlns:a16="http://schemas.microsoft.com/office/drawing/2014/main" id="{38BF1696-F787-41B9-AF3B-8CF8F892F2A6}"/>
              </a:ext>
            </a:extLst>
          </p:cNvPr>
          <p:cNvSpPr/>
          <p:nvPr/>
        </p:nvSpPr>
        <p:spPr>
          <a:xfrm>
            <a:off x="1691680" y="5362243"/>
            <a:ext cx="6858777" cy="646331"/>
          </a:xfrm>
          <a:prstGeom prst="rect">
            <a:avLst/>
          </a:prstGeom>
        </p:spPr>
        <p:txBody>
          <a:bodyPr wrap="square">
            <a:spAutoFit/>
          </a:bodyPr>
          <a:lstStyle/>
          <a:p>
            <a:pPr algn="ctr">
              <a:spcAft>
                <a:spcPts val="0"/>
              </a:spcAft>
              <a:tabLst>
                <a:tab pos="3060065" algn="ctr"/>
              </a:tabLst>
            </a:pPr>
            <a:r>
              <a:rPr lang="es-ES" kern="50" dirty="0">
                <a:latin typeface="Arial" panose="020B0604020202020204" pitchFamily="34" charset="0"/>
                <a:ea typeface="SimSun" panose="02010600030101010101" pitchFamily="2" charset="-122"/>
                <a:cs typeface="Mangal" panose="02040503050203030202" pitchFamily="18" charset="0"/>
              </a:rPr>
              <a:t>También es beneficioso cuando es el alumno con TDAH el que ayuda a otros; puesto que </a:t>
            </a:r>
            <a:r>
              <a:rPr lang="es-ES" b="1" i="1" kern="50" dirty="0">
                <a:latin typeface="Arial" panose="020B0604020202020204" pitchFamily="34" charset="0"/>
                <a:ea typeface="SimSun" panose="02010600030101010101" pitchFamily="2" charset="-122"/>
                <a:cs typeface="Mangal" panose="02040503050203030202" pitchFamily="18" charset="0"/>
              </a:rPr>
              <a:t>ayuda a cambiar su rol en el aula. </a:t>
            </a:r>
            <a:endParaRPr lang="es-ES" sz="2000" b="1" i="1"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11" name="Llamada de nube 10"/>
          <p:cNvSpPr/>
          <p:nvPr/>
        </p:nvSpPr>
        <p:spPr>
          <a:xfrm>
            <a:off x="1441568" y="4717132"/>
            <a:ext cx="2296002" cy="562207"/>
          </a:xfrm>
          <a:prstGeom prst="cloudCallou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1" i="0" u="none" strike="noStrike" normalizeH="0" baseline="0" dirty="0">
              <a:ln w="22225">
                <a:solidFill>
                  <a:schemeClr val="accent2"/>
                </a:solidFill>
                <a:prstDash val="solid"/>
              </a:ln>
              <a:solidFill>
                <a:srgbClr val="FF6600"/>
              </a:solidFill>
              <a:uFillTx/>
              <a:latin typeface="Arial" panose="020B0604020202020204" pitchFamily="34" charset="0"/>
              <a:cs typeface="Arial" panose="020B0604020202020204" pitchFamily="34" charset="0"/>
              <a:sym typeface="Helvetica"/>
            </a:endParaRPr>
          </a:p>
        </p:txBody>
      </p:sp>
      <p:sp>
        <p:nvSpPr>
          <p:cNvPr id="8" name="Rectángulo 7">
            <a:extLst>
              <a:ext uri="{FF2B5EF4-FFF2-40B4-BE49-F238E27FC236}">
                <a16:creationId xmlns:a16="http://schemas.microsoft.com/office/drawing/2014/main" id="{7952B0DB-01BE-4AF1-B5EB-4B8D3B857A19}"/>
              </a:ext>
            </a:extLst>
          </p:cNvPr>
          <p:cNvSpPr/>
          <p:nvPr/>
        </p:nvSpPr>
        <p:spPr>
          <a:xfrm>
            <a:off x="1659604" y="4828958"/>
            <a:ext cx="1774274" cy="338554"/>
          </a:xfrm>
          <a:prstGeom prst="rect">
            <a:avLst/>
          </a:prstGeom>
          <a:noFill/>
        </p:spPr>
        <p:txBody>
          <a:bodyPr wrap="square" lIns="91440" tIns="45720" rIns="91440" bIns="45720">
            <a:spAutoFit/>
          </a:bodyPr>
          <a:lstStyle/>
          <a:p>
            <a:pPr algn="ctr"/>
            <a:r>
              <a:rPr kumimoji="0" lang="es-ES_tradnl" sz="1600" b="0" i="0" u="none" strike="noStrike" cap="none" spc="0" normalizeH="0" baseline="0" dirty="0">
                <a:ln w="0"/>
                <a:solidFill>
                  <a:srgbClr val="FF6600"/>
                </a:solidFill>
                <a:effectLst>
                  <a:outerShdw blurRad="38100" dist="25400" dir="5400000" algn="ctr" rotWithShape="0">
                    <a:srgbClr val="6E747A">
                      <a:alpha val="43000"/>
                    </a:srgbClr>
                  </a:outerShdw>
                </a:effectLst>
                <a:uFillTx/>
                <a:latin typeface="Arial" panose="020B0604020202020204" pitchFamily="34" charset="0"/>
                <a:cs typeface="Arial" panose="020B0604020202020204" pitchFamily="34" charset="0"/>
                <a:sym typeface="Helvetica"/>
              </a:rPr>
              <a:t>RECORDAD</a:t>
            </a:r>
            <a:endParaRPr lang="es-ES" sz="1600" b="0" cap="none" spc="0" dirty="0">
              <a:ln w="0"/>
              <a:solidFill>
                <a:srgbClr val="FF66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6980694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500"/>
                                        <p:tgtEl>
                                          <p:spTgt spid="6">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fade">
                                      <p:cBhvr>
                                        <p:cTn id="23" dur="500"/>
                                        <p:tgtEl>
                                          <p:spTgt spid="7">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bg/>
                                          </p:spTgt>
                                        </p:tgtEl>
                                        <p:attrNameLst>
                                          <p:attrName>style.visibility</p:attrName>
                                        </p:attrNameLst>
                                      </p:cBhvr>
                                      <p:to>
                                        <p:strVal val="visible"/>
                                      </p:to>
                                    </p:set>
                                    <p:animEffect transition="in" filter="fade">
                                      <p:cBhvr>
                                        <p:cTn id="31" dur="500"/>
                                        <p:tgtEl>
                                          <p:spTgt spid="9">
                                            <p:bg/>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fade">
                                      <p:cBhvr>
                                        <p:cTn id="36" dur="500"/>
                                        <p:tgtEl>
                                          <p:spTgt spid="9">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fade">
                                      <p:cBhvr>
                                        <p:cTn id="3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P spid="7" grpId="0" build="p" animBg="1"/>
      <p:bldP spid="9" grpId="0" build="p" animBg="1"/>
      <p:bldP spid="1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6725B78-C285-4337-8F64-6F67BCE1F147}"/>
              </a:ext>
            </a:extLst>
          </p:cNvPr>
          <p:cNvSpPr/>
          <p:nvPr/>
        </p:nvSpPr>
        <p:spPr>
          <a:xfrm>
            <a:off x="845840" y="763442"/>
            <a:ext cx="7689064" cy="1815882"/>
          </a:xfrm>
          <a:prstGeom prst="rect">
            <a:avLst/>
          </a:prstGeom>
        </p:spPr>
        <p:txBody>
          <a:bodyPr wrap="square">
            <a:spAutoFit/>
          </a:bodyPr>
          <a:lstStyle/>
          <a:p>
            <a:pPr algn="just">
              <a:spcAft>
                <a:spcPts val="0"/>
              </a:spcAft>
              <a:tabLst>
                <a:tab pos="3060065" algn="ctr"/>
              </a:tabLst>
            </a:pPr>
            <a:endParaRPr lang="es-ES" sz="2000" kern="5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tabLst>
                <a:tab pos="3060065" algn="ctr"/>
              </a:tabLst>
            </a:pPr>
            <a:r>
              <a:rPr lang="es-ES" b="1" kern="50" dirty="0">
                <a:solidFill>
                  <a:srgbClr val="FF6600"/>
                </a:solidFill>
                <a:latin typeface="Arial" panose="020B0604020202020204" pitchFamily="34" charset="0"/>
                <a:ea typeface="SimSun" panose="02010600030101010101" pitchFamily="2" charset="-122"/>
                <a:cs typeface="Arial" panose="020B0604020202020204" pitchFamily="34" charset="0"/>
              </a:rPr>
              <a:t>1. SECUENCIAR LA DIFICULTAD: </a:t>
            </a:r>
            <a:r>
              <a:rPr lang="es-ES" kern="50" dirty="0">
                <a:latin typeface="Arial" panose="020B0604020202020204" pitchFamily="34" charset="0"/>
                <a:ea typeface="SimSun" panose="02010600030101010101" pitchFamily="2" charset="-122"/>
                <a:cs typeface="Arial" panose="020B0604020202020204" pitchFamily="34" charset="0"/>
              </a:rPr>
              <a:t>dividir en pequeños pasos, ir incrementando la dificultad gradualmente, aumentando la ayuda o combinando las estrategias.</a:t>
            </a:r>
          </a:p>
          <a:p>
            <a:pPr algn="just">
              <a:spcAft>
                <a:spcPts val="0"/>
              </a:spcAft>
              <a:tabLst>
                <a:tab pos="3060065" algn="ctr"/>
              </a:tabLst>
            </a:pPr>
            <a:endParaRPr lang="es-ES" sz="2000" kern="50" dirty="0">
              <a:latin typeface="Arial" panose="020B0604020202020204" pitchFamily="34" charset="0"/>
              <a:ea typeface="SimSun" panose="02010600030101010101" pitchFamily="2" charset="-122"/>
              <a:cs typeface="Arial" panose="020B0604020202020204" pitchFamily="34" charset="0"/>
            </a:endParaRPr>
          </a:p>
          <a:p>
            <a:r>
              <a:rPr lang="es-ES" b="1" kern="50" dirty="0">
                <a:solidFill>
                  <a:srgbClr val="FF6600"/>
                </a:solidFill>
                <a:latin typeface="Arial" panose="020B0604020202020204" pitchFamily="34" charset="0"/>
                <a:ea typeface="SimSun" panose="02010600030101010101" pitchFamily="2" charset="-122"/>
                <a:cs typeface="Arial" panose="020B0604020202020204" pitchFamily="34" charset="0"/>
              </a:rPr>
              <a:t>2. DIFERENTES NIVELES DE DIFICULTAD: </a:t>
            </a:r>
            <a:endParaRPr lang="es-ES" b="1" dirty="0">
              <a:solidFill>
                <a:srgbClr val="FF6600"/>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F8482378-46E5-4C63-9A13-E68A00C34904}"/>
              </a:ext>
            </a:extLst>
          </p:cNvPr>
          <p:cNvSpPr txBox="1"/>
          <p:nvPr/>
        </p:nvSpPr>
        <p:spPr>
          <a:xfrm>
            <a:off x="981167" y="344075"/>
            <a:ext cx="756929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gl-ES" sz="20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g) </a:t>
            </a:r>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O</a:t>
            </a:r>
            <a:r>
              <a:rPr kumimoji="0" lang="es-ES" sz="2000" b="1" i="0" u="none" strike="noStrike" kern="50" cap="none" spc="0" normalizeH="0" baseline="0" dirty="0">
                <a:ln>
                  <a:noFill/>
                </a:ln>
                <a:solidFill>
                  <a:srgbClr val="0070C0"/>
                </a:solidFill>
                <a:effectLst/>
                <a:uFillTx/>
                <a:latin typeface="Arial" panose="020B0604020202020204" pitchFamily="34" charset="0"/>
                <a:ea typeface="SimSun" panose="02010600030101010101" pitchFamily="2" charset="-122"/>
                <a:cs typeface="Arial" panose="020B0604020202020204" pitchFamily="34" charset="0"/>
                <a:sym typeface="Helvetica"/>
              </a:rPr>
              <a:t>rientaciones sobre las actividades </a:t>
            </a:r>
            <a:endPar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4" name="Picture 3">
            <a:extLst>
              <a:ext uri="{FF2B5EF4-FFF2-40B4-BE49-F238E27FC236}">
                <a16:creationId xmlns:a16="http://schemas.microsoft.com/office/drawing/2014/main" id="{0D05C8A4-2526-449A-ABB6-CE4F6CABF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2">
            <a:extLst>
              <a:ext uri="{FF2B5EF4-FFF2-40B4-BE49-F238E27FC236}">
                <a16:creationId xmlns:a16="http://schemas.microsoft.com/office/drawing/2014/main" id="{D3E22AF2-8C26-42FF-B5E4-545CC63CF14B}"/>
              </a:ext>
            </a:extLst>
          </p:cNvPr>
          <p:cNvSpPr>
            <a:spLocks noChangeArrowheads="1"/>
          </p:cNvSpPr>
          <p:nvPr/>
        </p:nvSpPr>
        <p:spPr bwMode="auto">
          <a:xfrm>
            <a:off x="5738191" y="-1"/>
            <a:ext cx="744772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7" name="Rectángulo: esquinas redondeadas 6">
            <a:extLst>
              <a:ext uri="{FF2B5EF4-FFF2-40B4-BE49-F238E27FC236}">
                <a16:creationId xmlns:a16="http://schemas.microsoft.com/office/drawing/2014/main" id="{8105916D-659B-4B38-8052-A5DCBFE4B4C0}"/>
              </a:ext>
            </a:extLst>
          </p:cNvPr>
          <p:cNvSpPr/>
          <p:nvPr/>
        </p:nvSpPr>
        <p:spPr>
          <a:xfrm>
            <a:off x="439349" y="3706652"/>
            <a:ext cx="2504661" cy="1293967"/>
          </a:xfrm>
          <a:prstGeom prst="roundRect">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285750" marR="0" indent="-285750" algn="l" defTabSz="914400" rtl="0" fontAlgn="auto" latinLnBrk="0" hangingPunct="0">
              <a:lnSpc>
                <a:spcPct val="100000"/>
              </a:lnSpc>
              <a:spcBef>
                <a:spcPts val="0"/>
              </a:spcBef>
              <a:spcAft>
                <a:spcPts val="0"/>
              </a:spcAft>
              <a:buClrTx/>
              <a:buSzTx/>
              <a:buFontTx/>
              <a:buChar char="-"/>
              <a:tabLst/>
            </a:pPr>
            <a:r>
              <a:rPr kumimoji="0" lang="gl-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Activamos </a:t>
            </a:r>
            <a:r>
              <a:rPr kumimoji="0" lang="gl-ES" sz="1400" b="0" i="0" u="none" strike="noStrike" cap="none" spc="0" normalizeH="0" baseline="0" dirty="0" err="1">
                <a:ln>
                  <a:noFill/>
                </a:ln>
                <a:solidFill>
                  <a:srgbClr val="000000"/>
                </a:solidFill>
                <a:effectLst/>
                <a:uFillTx/>
                <a:latin typeface="Arial" panose="020B0604020202020204" pitchFamily="34" charset="0"/>
                <a:cs typeface="Arial" panose="020B0604020202020204" pitchFamily="34" charset="0"/>
                <a:sym typeface="Helvetica"/>
              </a:rPr>
              <a:t>nuestras</a:t>
            </a:r>
            <a:r>
              <a:rPr kumimoji="0" lang="gl-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capacidades. </a:t>
            </a:r>
          </a:p>
          <a:p>
            <a:pPr marL="285750" marR="0" indent="-285750" algn="l" defTabSz="914400" rtl="0" fontAlgn="auto" latinLnBrk="0" hangingPunct="0">
              <a:lnSpc>
                <a:spcPct val="100000"/>
              </a:lnSpc>
              <a:spcBef>
                <a:spcPts val="0"/>
              </a:spcBef>
              <a:spcAft>
                <a:spcPts val="0"/>
              </a:spcAft>
              <a:buClrTx/>
              <a:buSzTx/>
              <a:buFontTx/>
              <a:buChar char="-"/>
              <a:tabLst/>
            </a:pPr>
            <a:r>
              <a:rPr kumimoji="0" lang="gl-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Contamos con más </a:t>
            </a:r>
            <a:r>
              <a:rPr kumimoji="0" lang="gl-ES" sz="1400" b="0" i="0" u="none" strike="noStrike" cap="none" spc="0" normalizeH="0" baseline="0" dirty="0" err="1">
                <a:ln>
                  <a:noFill/>
                </a:ln>
                <a:solidFill>
                  <a:srgbClr val="000000"/>
                </a:solidFill>
                <a:effectLst/>
                <a:uFillTx/>
                <a:latin typeface="Arial" panose="020B0604020202020204" pitchFamily="34" charset="0"/>
                <a:cs typeface="Arial" panose="020B0604020202020204" pitchFamily="34" charset="0"/>
                <a:sym typeface="Helvetica"/>
              </a:rPr>
              <a:t>energía</a:t>
            </a:r>
            <a:endParaRPr kumimoji="0" lang="gl-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a:p>
            <a:pPr marL="285750" marR="0" indent="-285750" algn="l" defTabSz="914400" rtl="0" fontAlgn="auto" latinLnBrk="0" hangingPunct="0">
              <a:lnSpc>
                <a:spcPct val="100000"/>
              </a:lnSpc>
              <a:spcBef>
                <a:spcPts val="0"/>
              </a:spcBef>
              <a:spcAft>
                <a:spcPts val="0"/>
              </a:spcAft>
              <a:buClrTx/>
              <a:buSzTx/>
              <a:buFontTx/>
              <a:buChar char="-"/>
              <a:tabLst/>
            </a:pPr>
            <a:r>
              <a:rPr lang="gl-ES" sz="1400" dirty="0">
                <a:solidFill>
                  <a:srgbClr val="000000"/>
                </a:solidFill>
                <a:latin typeface="Arial" panose="020B0604020202020204" pitchFamily="34" charset="0"/>
                <a:cs typeface="Arial" panose="020B0604020202020204" pitchFamily="34" charset="0"/>
                <a:sym typeface="Helvetica"/>
              </a:rPr>
              <a:t>Evitamos la frustración</a:t>
            </a:r>
            <a:endParaRPr kumimoji="0" lang="es-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8" name="Rectángulo: esquinas redondeadas 7">
            <a:extLst>
              <a:ext uri="{FF2B5EF4-FFF2-40B4-BE49-F238E27FC236}">
                <a16:creationId xmlns:a16="http://schemas.microsoft.com/office/drawing/2014/main" id="{78A8CC87-0959-4052-B1DE-547B25DEFCEB}"/>
              </a:ext>
            </a:extLst>
          </p:cNvPr>
          <p:cNvSpPr/>
          <p:nvPr/>
        </p:nvSpPr>
        <p:spPr>
          <a:xfrm>
            <a:off x="3210108" y="3664037"/>
            <a:ext cx="2676939" cy="1293967"/>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285750" marR="0" indent="-285750" algn="l" defTabSz="914400" rtl="0" fontAlgn="auto" latinLnBrk="0" hangingPunct="0">
              <a:lnSpc>
                <a:spcPct val="100000"/>
              </a:lnSpc>
              <a:spcBef>
                <a:spcPts val="0"/>
              </a:spcBef>
              <a:spcAft>
                <a:spcPts val="0"/>
              </a:spcAft>
              <a:buClrTx/>
              <a:buSzTx/>
              <a:buFontTx/>
              <a:buChar char="-"/>
              <a:tabLst/>
            </a:pPr>
            <a:r>
              <a:rPr kumimoji="0" lang="gl-ES" sz="1400" b="0" i="0" u="none" strike="noStrike" cap="none" spc="0" normalizeH="0" baseline="0" dirty="0" err="1">
                <a:ln>
                  <a:noFill/>
                </a:ln>
                <a:solidFill>
                  <a:srgbClr val="000000"/>
                </a:solidFill>
                <a:effectLst/>
                <a:uFillTx/>
                <a:latin typeface="Arial" panose="020B0604020202020204" pitchFamily="34" charset="0"/>
                <a:cs typeface="Arial" panose="020B0604020202020204" pitchFamily="34" charset="0"/>
                <a:sym typeface="Helvetica"/>
              </a:rPr>
              <a:t>Ya</a:t>
            </a:r>
            <a:r>
              <a:rPr kumimoji="0" lang="gl-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a:t>
            </a:r>
            <a:r>
              <a:rPr kumimoji="0" lang="gl-ES" sz="1400" b="0" i="0" u="none" strike="noStrike" cap="none" spc="0" normalizeH="0" baseline="0" dirty="0" err="1">
                <a:ln>
                  <a:noFill/>
                </a:ln>
                <a:solidFill>
                  <a:srgbClr val="000000"/>
                </a:solidFill>
                <a:effectLst/>
                <a:uFillTx/>
                <a:latin typeface="Arial" panose="020B0604020202020204" pitchFamily="34" charset="0"/>
                <a:cs typeface="Arial" panose="020B0604020202020204" pitchFamily="34" charset="0"/>
                <a:sym typeface="Helvetica"/>
              </a:rPr>
              <a:t>hemos</a:t>
            </a:r>
            <a:r>
              <a:rPr kumimoji="0" lang="gl-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entrado en la rutina de </a:t>
            </a:r>
            <a:r>
              <a:rPr kumimoji="0" lang="gl-ES" sz="1400" b="0" i="0" u="none" strike="noStrike" cap="none" spc="0" normalizeH="0" baseline="0" dirty="0" err="1">
                <a:ln>
                  <a:noFill/>
                </a:ln>
                <a:solidFill>
                  <a:srgbClr val="000000"/>
                </a:solidFill>
                <a:effectLst/>
                <a:uFillTx/>
                <a:latin typeface="Arial" panose="020B0604020202020204" pitchFamily="34" charset="0"/>
                <a:cs typeface="Arial" panose="020B0604020202020204" pitchFamily="34" charset="0"/>
                <a:sym typeface="Helvetica"/>
              </a:rPr>
              <a:t>trabajo</a:t>
            </a:r>
            <a:r>
              <a:rPr kumimoji="0" lang="gl-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a:t>
            </a:r>
          </a:p>
          <a:p>
            <a:pPr marL="285750" marR="0" indent="-285750" algn="l" defTabSz="914400" rtl="0" fontAlgn="auto" latinLnBrk="0" hangingPunct="0">
              <a:lnSpc>
                <a:spcPct val="100000"/>
              </a:lnSpc>
              <a:spcBef>
                <a:spcPts val="0"/>
              </a:spcBef>
              <a:spcAft>
                <a:spcPts val="0"/>
              </a:spcAft>
              <a:buClrTx/>
              <a:buSzTx/>
              <a:buFontTx/>
              <a:buChar char="-"/>
              <a:tabLst/>
            </a:pPr>
            <a:r>
              <a:rPr lang="gl-ES" sz="1400" dirty="0">
                <a:solidFill>
                  <a:srgbClr val="000000"/>
                </a:solidFill>
                <a:latin typeface="Arial" panose="020B0604020202020204" pitchFamily="34" charset="0"/>
                <a:cs typeface="Arial" panose="020B0604020202020204" pitchFamily="34" charset="0"/>
                <a:sym typeface="Helvetica"/>
              </a:rPr>
              <a:t>Tras haber superado las </a:t>
            </a:r>
            <a:r>
              <a:rPr lang="gl-ES" sz="1400" dirty="0" err="1">
                <a:solidFill>
                  <a:srgbClr val="000000"/>
                </a:solidFill>
                <a:latin typeface="Arial" panose="020B0604020202020204" pitchFamily="34" charset="0"/>
                <a:cs typeface="Arial" panose="020B0604020202020204" pitchFamily="34" charset="0"/>
                <a:sym typeface="Helvetica"/>
              </a:rPr>
              <a:t>tareas</a:t>
            </a:r>
            <a:r>
              <a:rPr lang="gl-ES" sz="1400" dirty="0">
                <a:solidFill>
                  <a:srgbClr val="000000"/>
                </a:solidFill>
                <a:latin typeface="Arial" panose="020B0604020202020204" pitchFamily="34" charset="0"/>
                <a:cs typeface="Arial" panose="020B0604020202020204" pitchFamily="34" charset="0"/>
                <a:sym typeface="Helvetica"/>
              </a:rPr>
              <a:t> anteriores, frustrarse es “más </a:t>
            </a:r>
            <a:r>
              <a:rPr lang="gl-ES" sz="1400" dirty="0" err="1">
                <a:solidFill>
                  <a:srgbClr val="000000"/>
                </a:solidFill>
                <a:latin typeface="Arial" panose="020B0604020202020204" pitchFamily="34" charset="0"/>
                <a:cs typeface="Arial" panose="020B0604020202020204" pitchFamily="34" charset="0"/>
                <a:sym typeface="Helvetica"/>
              </a:rPr>
              <a:t>dificil</a:t>
            </a:r>
            <a:r>
              <a:rPr lang="gl-ES" sz="1400" dirty="0">
                <a:solidFill>
                  <a:srgbClr val="000000"/>
                </a:solidFill>
                <a:latin typeface="Arial" panose="020B0604020202020204" pitchFamily="34" charset="0"/>
                <a:cs typeface="Arial" panose="020B0604020202020204" pitchFamily="34" charset="0"/>
                <a:sym typeface="Helvetica"/>
              </a:rPr>
              <a:t>”</a:t>
            </a:r>
            <a:endParaRPr kumimoji="0" lang="es-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9" name="Rectángulo: esquinas redondeadas 8">
            <a:extLst>
              <a:ext uri="{FF2B5EF4-FFF2-40B4-BE49-F238E27FC236}">
                <a16:creationId xmlns:a16="http://schemas.microsoft.com/office/drawing/2014/main" id="{0C156F80-9A2E-4EB2-AA14-EC18C70D0B8B}"/>
              </a:ext>
            </a:extLst>
          </p:cNvPr>
          <p:cNvSpPr/>
          <p:nvPr/>
        </p:nvSpPr>
        <p:spPr>
          <a:xfrm>
            <a:off x="6153145" y="3913128"/>
            <a:ext cx="2796209" cy="817241"/>
          </a:xfrm>
          <a:prstGeom prst="roundRect">
            <a:avLst/>
          </a:prstGeom>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285750" marR="0" indent="-285750" algn="l" defTabSz="914400" rtl="0" fontAlgn="auto" latinLnBrk="0" hangingPunct="0">
              <a:lnSpc>
                <a:spcPct val="100000"/>
              </a:lnSpc>
              <a:spcBef>
                <a:spcPts val="0"/>
              </a:spcBef>
              <a:spcAft>
                <a:spcPts val="0"/>
              </a:spcAft>
              <a:buClrTx/>
              <a:buSzTx/>
              <a:buFontTx/>
              <a:buChar char="-"/>
              <a:tabLst/>
            </a:pPr>
            <a:r>
              <a:rPr kumimoji="0" lang="es-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Curva de atención baja </a:t>
            </a:r>
          </a:p>
          <a:p>
            <a:pPr marL="285750" marR="0" indent="-285750" algn="l" defTabSz="914400" rtl="0" fontAlgn="auto" latinLnBrk="0" hangingPunct="0">
              <a:lnSpc>
                <a:spcPct val="100000"/>
              </a:lnSpc>
              <a:spcBef>
                <a:spcPts val="0"/>
              </a:spcBef>
              <a:spcAft>
                <a:spcPts val="0"/>
              </a:spcAft>
              <a:buClrTx/>
              <a:buSzTx/>
              <a:buFontTx/>
              <a:buChar char="-"/>
              <a:tabLst/>
            </a:pPr>
            <a:r>
              <a:rPr lang="es-ES" sz="1400" dirty="0">
                <a:solidFill>
                  <a:srgbClr val="000000"/>
                </a:solidFill>
                <a:latin typeface="Arial" panose="020B0604020202020204" pitchFamily="34" charset="0"/>
                <a:cs typeface="Arial" panose="020B0604020202020204" pitchFamily="34" charset="0"/>
                <a:sym typeface="Helvetica"/>
              </a:rPr>
              <a:t>Terminar con buen grado de satisfacción</a:t>
            </a:r>
            <a:endParaRPr kumimoji="0" lang="es-ES" sz="1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23" name="Cheurón 22"/>
          <p:cNvSpPr/>
          <p:nvPr/>
        </p:nvSpPr>
        <p:spPr>
          <a:xfrm>
            <a:off x="567863" y="2791929"/>
            <a:ext cx="2247631" cy="646327"/>
          </a:xfrm>
          <a:prstGeom prst="chevron">
            <a:avLst/>
          </a:prstGeom>
          <a:ln/>
        </p:spPr>
        <p:style>
          <a:lnRef idx="1">
            <a:schemeClr val="accent3"/>
          </a:lnRef>
          <a:fillRef idx="3">
            <a:schemeClr val="accent3"/>
          </a:fillRef>
          <a:effectRef idx="2">
            <a:schemeClr val="accent3"/>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_tradnl" sz="1800" b="0" i="0" u="none" strike="noStrike" cap="none" spc="0" normalizeH="0" baseline="0" dirty="0">
                <a:ln>
                  <a:noFill/>
                </a:ln>
                <a:solidFill>
                  <a:schemeClr val="tx1"/>
                </a:solidFill>
                <a:effectLst/>
                <a:uFillTx/>
                <a:latin typeface="+mn-lt"/>
                <a:ea typeface="+mn-ea"/>
                <a:cs typeface="+mn-cs"/>
                <a:sym typeface="Helvetica"/>
              </a:rPr>
              <a:t>DIFICULTAD MEDIA</a:t>
            </a:r>
            <a:endParaRPr kumimoji="0" lang="es-ES" sz="1800" b="0" i="0" u="none" strike="noStrike" cap="none" spc="0" normalizeH="0" baseline="0" dirty="0">
              <a:ln>
                <a:noFill/>
              </a:ln>
              <a:solidFill>
                <a:schemeClr val="tx1"/>
              </a:solidFill>
              <a:effectLst/>
              <a:uFillTx/>
              <a:latin typeface="+mn-lt"/>
              <a:ea typeface="+mn-ea"/>
              <a:cs typeface="+mn-cs"/>
              <a:sym typeface="Helvetica"/>
            </a:endParaRPr>
          </a:p>
        </p:txBody>
      </p:sp>
      <p:sp>
        <p:nvSpPr>
          <p:cNvPr id="24" name="Cheurón 23"/>
          <p:cNvSpPr/>
          <p:nvPr/>
        </p:nvSpPr>
        <p:spPr>
          <a:xfrm>
            <a:off x="3509876" y="2791928"/>
            <a:ext cx="2077404" cy="646327"/>
          </a:xfrm>
          <a:prstGeom prst="chevron">
            <a:avLst/>
          </a:prstGeom>
          <a:ln/>
        </p:spPr>
        <p:style>
          <a:lnRef idx="1">
            <a:schemeClr val="accent1"/>
          </a:lnRef>
          <a:fillRef idx="3">
            <a:schemeClr val="accent1"/>
          </a:fillRef>
          <a:effectRef idx="2">
            <a:schemeClr val="accent1"/>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_tradnl" sz="1800" b="0" i="0" u="none" strike="noStrike" cap="none" spc="0" normalizeH="0" baseline="0" dirty="0">
                <a:ln>
                  <a:noFill/>
                </a:ln>
                <a:solidFill>
                  <a:schemeClr val="bg1"/>
                </a:solidFill>
                <a:effectLst/>
                <a:uFillTx/>
                <a:latin typeface="+mn-lt"/>
                <a:ea typeface="+mn-ea"/>
                <a:cs typeface="+mn-cs"/>
                <a:sym typeface="Helvetica"/>
              </a:rPr>
              <a:t>DIFICULTAD ALTA</a:t>
            </a:r>
            <a:endParaRPr kumimoji="0" lang="es-ES" sz="1800" b="0" i="0" u="none" strike="noStrike" cap="none" spc="0" normalizeH="0" baseline="0" dirty="0">
              <a:ln>
                <a:noFill/>
              </a:ln>
              <a:solidFill>
                <a:schemeClr val="bg1"/>
              </a:solidFill>
              <a:effectLst/>
              <a:uFillTx/>
              <a:latin typeface="+mn-lt"/>
              <a:ea typeface="+mn-ea"/>
              <a:cs typeface="+mn-cs"/>
              <a:sym typeface="Helvetica"/>
            </a:endParaRPr>
          </a:p>
        </p:txBody>
      </p:sp>
      <p:sp>
        <p:nvSpPr>
          <p:cNvPr id="25" name="Cheurón 24"/>
          <p:cNvSpPr/>
          <p:nvPr/>
        </p:nvSpPr>
        <p:spPr>
          <a:xfrm>
            <a:off x="6302826" y="2791927"/>
            <a:ext cx="2247631" cy="646327"/>
          </a:xfrm>
          <a:prstGeom prst="chevron">
            <a:avLst/>
          </a:prstGeom>
          <a:ln/>
        </p:spPr>
        <p:style>
          <a:lnRef idx="1">
            <a:schemeClr val="accent4"/>
          </a:lnRef>
          <a:fillRef idx="3">
            <a:schemeClr val="accent4"/>
          </a:fillRef>
          <a:effectRef idx="2">
            <a:schemeClr val="accent4"/>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_tradnl" sz="1800" b="0" i="0" u="none" strike="noStrike" cap="none" spc="0" normalizeH="0" baseline="0" dirty="0">
                <a:ln>
                  <a:noFill/>
                </a:ln>
                <a:solidFill>
                  <a:schemeClr val="bg1"/>
                </a:solidFill>
                <a:effectLst/>
                <a:uFillTx/>
                <a:latin typeface="+mn-lt"/>
                <a:ea typeface="+mn-ea"/>
                <a:cs typeface="+mn-cs"/>
                <a:sym typeface="Helvetica"/>
              </a:rPr>
              <a:t>DIFICULTAD BAJA</a:t>
            </a:r>
            <a:endParaRPr kumimoji="0" lang="es-ES" sz="1800" b="0" i="0" u="none" strike="noStrike" cap="none" spc="0" normalizeH="0" baseline="0" dirty="0">
              <a:ln>
                <a:noFill/>
              </a:ln>
              <a:solidFill>
                <a:schemeClr val="bg1"/>
              </a:solidFill>
              <a:effectLst/>
              <a:uFillTx/>
              <a:latin typeface="+mn-lt"/>
              <a:ea typeface="+mn-ea"/>
              <a:cs typeface="+mn-cs"/>
              <a:sym typeface="Helvetica"/>
            </a:endParaRPr>
          </a:p>
        </p:txBody>
      </p:sp>
      <p:sp>
        <p:nvSpPr>
          <p:cNvPr id="26" name="Llamada de nube 25"/>
          <p:cNvSpPr/>
          <p:nvPr/>
        </p:nvSpPr>
        <p:spPr>
          <a:xfrm>
            <a:off x="1251268" y="5324554"/>
            <a:ext cx="7698086" cy="983867"/>
          </a:xfrm>
          <a:prstGeom prst="cloudCallou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hangingPunct="0"/>
            <a:r>
              <a:rPr lang="es-ES" b="1" dirty="0">
                <a:solidFill>
                  <a:srgbClr val="000000"/>
                </a:solidFill>
                <a:latin typeface="Arial" panose="020B0604020202020204" pitchFamily="34" charset="0"/>
                <a:cs typeface="Arial" panose="020B0604020202020204" pitchFamily="34" charset="0"/>
                <a:sym typeface="Helvetica"/>
              </a:rPr>
              <a:t>CLAVE: </a:t>
            </a:r>
            <a:r>
              <a:rPr lang="es-ES" dirty="0">
                <a:solidFill>
                  <a:srgbClr val="000000"/>
                </a:solidFill>
                <a:latin typeface="Arial" panose="020B0604020202020204" pitchFamily="34" charset="0"/>
                <a:cs typeface="Arial" panose="020B0604020202020204" pitchFamily="34" charset="0"/>
                <a:sym typeface="Helvetica"/>
              </a:rPr>
              <a:t>Tareas cortas, estructuradas y motivadoras. Pocas, variadas y supervisadas</a:t>
            </a:r>
          </a:p>
        </p:txBody>
      </p:sp>
    </p:spTree>
    <p:extLst>
      <p:ext uri="{BB962C8B-B14F-4D97-AF65-F5344CB8AC3E}">
        <p14:creationId xmlns:p14="http://schemas.microsoft.com/office/powerpoint/2010/main" val="182102494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8D7B94F5-EB65-43E7-8D61-D1F6FC69F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ángulo 3">
            <a:extLst>
              <a:ext uri="{FF2B5EF4-FFF2-40B4-BE49-F238E27FC236}">
                <a16:creationId xmlns:a16="http://schemas.microsoft.com/office/drawing/2014/main" id="{28000005-B8E1-4716-98EE-0DA4B44B5E7B}"/>
              </a:ext>
            </a:extLst>
          </p:cNvPr>
          <p:cNvSpPr/>
          <p:nvPr/>
        </p:nvSpPr>
        <p:spPr>
          <a:xfrm>
            <a:off x="696766" y="353127"/>
            <a:ext cx="7971183" cy="5139869"/>
          </a:xfrm>
          <a:prstGeom prst="rect">
            <a:avLst/>
          </a:prstGeom>
        </p:spPr>
        <p:txBody>
          <a:bodyPr wrap="square">
            <a:spAutoFit/>
          </a:bodyPr>
          <a:lstStyle/>
          <a:p>
            <a:pPr algn="just">
              <a:spcAft>
                <a:spcPts val="0"/>
              </a:spcAft>
              <a:tabLst>
                <a:tab pos="3060065" algn="ctr"/>
              </a:tabLs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3. PRESENTAR LAS ACTIVIDADES DE MANERA SECUENCIADA: </a:t>
            </a:r>
            <a:r>
              <a:rPr lang="es-ES" kern="50" dirty="0">
                <a:latin typeface="Arial" panose="020B0604020202020204" pitchFamily="34" charset="0"/>
                <a:ea typeface="SimSun" panose="02010600030101010101" pitchFamily="2" charset="-122"/>
                <a:cs typeface="Mangal" panose="02040503050203030202" pitchFamily="18" charset="0"/>
              </a:rPr>
              <a:t>que vaya realizando las tareas en pequeños bloques. </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algn="just">
              <a:spcAft>
                <a:spcPts val="0"/>
              </a:spcAft>
              <a:tabLst>
                <a:tab pos="3060065" algn="ctr"/>
              </a:tabLs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4.  ADAPTAR EL FORMATO DE RESPUESTA: </a:t>
            </a:r>
            <a:r>
              <a:rPr lang="es-ES" kern="50" dirty="0">
                <a:latin typeface="Arial" panose="020B0604020202020204" pitchFamily="34" charset="0"/>
                <a:ea typeface="SimSun" panose="02010600030101010101" pitchFamily="2" charset="-122"/>
                <a:cs typeface="Mangal" panose="02040503050203030202" pitchFamily="18" charset="0"/>
              </a:rPr>
              <a:t>que no tengan que copiar los enunciados, presentar actividades que requieran un tipo de respuesta más simple como TACHAR, SUBRAYAR, UNIR, MARCAR, RODEAR o COMPLETAR TEXTOS O TABLAS.</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algn="just">
              <a:spcAft>
                <a:spcPts val="0"/>
              </a:spcAft>
              <a:tabLst>
                <a:tab pos="3060065" algn="ctr"/>
              </a:tabLs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5. EMPLEAR TAREAS SIN LÁPIZ NI PAPEL</a:t>
            </a:r>
            <a:r>
              <a:rPr lang="es-ES" kern="50" dirty="0">
                <a:latin typeface="Arial" panose="020B0604020202020204" pitchFamily="34" charset="0"/>
                <a:ea typeface="SimSun" panose="02010600030101010101" pitchFamily="2" charset="-122"/>
                <a:cs typeface="Mangal" panose="02040503050203030202" pitchFamily="18" charset="0"/>
              </a:rPr>
              <a:t>. </a:t>
            </a:r>
            <a:r>
              <a:rPr lang="es-ES" kern="50" dirty="0" err="1">
                <a:latin typeface="Arial" panose="020B0604020202020204" pitchFamily="34" charset="0"/>
                <a:ea typeface="SimSun" panose="02010600030101010101" pitchFamily="2" charset="-122"/>
                <a:cs typeface="Mangal" panose="02040503050203030202" pitchFamily="18" charset="0"/>
              </a:rPr>
              <a:t>Ej</a:t>
            </a:r>
            <a:r>
              <a:rPr lang="es-ES" kern="50" dirty="0">
                <a:latin typeface="Arial" panose="020B0604020202020204" pitchFamily="34" charset="0"/>
                <a:ea typeface="SimSun" panose="02010600030101010101" pitchFamily="2" charset="-122"/>
                <a:cs typeface="Mangal" panose="02040503050203030202" pitchFamily="18" charset="0"/>
              </a:rPr>
              <a:t>: pregunta a tu abuelo por algún personaje de los que estás viendo en clase, lee alguna noticia que te llame la atención y coméntala con tus padres…</a:t>
            </a:r>
            <a:endParaRPr lang="es-ES_tradnl" sz="2000" kern="50" dirty="0">
              <a:effectLst/>
              <a:latin typeface="Arial" panose="020B0604020202020204" pitchFamily="34" charset="0"/>
              <a:ea typeface="SimSun" panose="02010600030101010101" pitchFamily="2" charset="-122"/>
              <a:cs typeface="Mangal" panose="02040503050203030202" pitchFamily="18" charset="0"/>
            </a:endParaRPr>
          </a:p>
          <a:p>
            <a:pPr algn="just">
              <a:spcAft>
                <a:spcPts val="0"/>
              </a:spcAft>
              <a:tabLst>
                <a:tab pos="3060065" algn="ctr"/>
              </a:tabLst>
            </a:pPr>
            <a:endParaRPr lang="es-ES" kern="50" dirty="0">
              <a:latin typeface="Times New Roman" panose="02020603050405020304" pitchFamily="18" charset="0"/>
              <a:ea typeface="SimSun" panose="02010600030101010101" pitchFamily="2" charset="-122"/>
              <a:cs typeface="Mangal" panose="02040503050203030202" pitchFamily="18" charset="0"/>
            </a:endParaRPr>
          </a:p>
          <a:p>
            <a:pPr algn="just">
              <a:tabLst>
                <a:tab pos="3060065" algn="ctr"/>
              </a:tabLs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6. EMPLEAR MATERIAL E INFORMACIÓN FAMILIAR: </a:t>
            </a:r>
            <a:r>
              <a:rPr lang="es-ES" kern="50" dirty="0">
                <a:latin typeface="Arial" panose="020B0604020202020204" pitchFamily="34" charset="0"/>
                <a:ea typeface="SimSun" panose="02010600030101010101" pitchFamily="2" charset="-122"/>
                <a:cs typeface="Mangal" panose="02040503050203030202" pitchFamily="18" charset="0"/>
              </a:rPr>
              <a:t>trata de incorporar material o información que sea familiar para ellos porque aumenta el nivel de motivación y concentración. Ejemplo: ciertas noticias de actualidad, videojuegos como el </a:t>
            </a:r>
            <a:r>
              <a:rPr lang="es-ES" kern="50" dirty="0" err="1">
                <a:latin typeface="Arial" panose="020B0604020202020204" pitchFamily="34" charset="0"/>
                <a:ea typeface="SimSun" panose="02010600030101010101" pitchFamily="2" charset="-122"/>
                <a:cs typeface="Mangal" panose="02040503050203030202" pitchFamily="18" charset="0"/>
              </a:rPr>
              <a:t>Fornite</a:t>
            </a:r>
            <a:r>
              <a:rPr lang="es-ES" kern="50" dirty="0">
                <a:latin typeface="Arial" panose="020B0604020202020204" pitchFamily="34" charset="0"/>
                <a:ea typeface="SimSun" panose="02010600030101010101" pitchFamily="2" charset="-122"/>
                <a:cs typeface="Mangal" panose="02040503050203030202" pitchFamily="18" charset="0"/>
              </a:rPr>
              <a:t>, las colecciones de </a:t>
            </a:r>
            <a:r>
              <a:rPr lang="es-ES" kern="50" dirty="0" err="1">
                <a:latin typeface="Arial" panose="020B0604020202020204" pitchFamily="34" charset="0"/>
                <a:ea typeface="SimSun" panose="02010600030101010101" pitchFamily="2" charset="-122"/>
                <a:cs typeface="Mangal" panose="02040503050203030202" pitchFamily="18" charset="0"/>
              </a:rPr>
              <a:t>Pokemon</a:t>
            </a:r>
            <a:r>
              <a:rPr lang="es-ES" kern="50" dirty="0">
                <a:latin typeface="Arial" panose="020B0604020202020204" pitchFamily="34" charset="0"/>
                <a:ea typeface="SimSun" panose="02010600030101010101" pitchFamily="2" charset="-122"/>
                <a:cs typeface="Mangal" panose="02040503050203030202" pitchFamily="18" charset="0"/>
              </a:rPr>
              <a:t>, </a:t>
            </a:r>
            <a:r>
              <a:rPr lang="es-ES" kern="50" dirty="0" err="1">
                <a:latin typeface="Arial" panose="020B0604020202020204" pitchFamily="34" charset="0"/>
                <a:ea typeface="SimSun" panose="02010600030101010101" pitchFamily="2" charset="-122"/>
                <a:cs typeface="Mangal" panose="02040503050203030202" pitchFamily="18" charset="0"/>
              </a:rPr>
              <a:t>Youtubers</a:t>
            </a:r>
            <a:r>
              <a:rPr lang="es-ES" kern="50" dirty="0">
                <a:latin typeface="Arial" panose="020B0604020202020204" pitchFamily="34" charset="0"/>
                <a:ea typeface="SimSun" panose="02010600030101010101" pitchFamily="2" charset="-122"/>
                <a:cs typeface="Mangal" panose="02040503050203030202" pitchFamily="18" charset="0"/>
              </a:rPr>
              <a:t>…Vamos a emplear esto al servicio de 	las actividades que queramos proponer. </a:t>
            </a:r>
          </a:p>
        </p:txBody>
      </p:sp>
      <p:sp>
        <p:nvSpPr>
          <p:cNvPr id="2" name="CuadroTexto 1"/>
          <p:cNvSpPr txBox="1"/>
          <p:nvPr/>
        </p:nvSpPr>
        <p:spPr>
          <a:xfrm>
            <a:off x="3578773" y="5354173"/>
            <a:ext cx="4918842"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just">
              <a:tabLst>
                <a:tab pos="3060065" algn="ctr"/>
              </a:tabLst>
            </a:pPr>
            <a:r>
              <a:rPr lang="es-ES" b="1" i="1" kern="50" dirty="0" err="1">
                <a:latin typeface="Arial" panose="020B0604020202020204" pitchFamily="34" charset="0"/>
                <a:ea typeface="SimSun" panose="02010600030101010101" pitchFamily="2" charset="-122"/>
                <a:cs typeface="Mangal" panose="02040503050203030202" pitchFamily="18" charset="0"/>
              </a:rPr>
              <a:t>Ej</a:t>
            </a:r>
            <a:r>
              <a:rPr lang="es-ES" b="1" i="1" kern="50" dirty="0">
                <a:latin typeface="Arial" panose="020B0604020202020204" pitchFamily="34" charset="0"/>
                <a:ea typeface="SimSun" panose="02010600030101010101" pitchFamily="2" charset="-122"/>
                <a:cs typeface="Mangal" panose="02040503050203030202" pitchFamily="18" charset="0"/>
              </a:rPr>
              <a:t>: Cromos de Fútbol: </a:t>
            </a:r>
            <a:r>
              <a:rPr lang="es-ES" kern="50" dirty="0">
                <a:latin typeface="Arial" panose="020B0604020202020204" pitchFamily="34" charset="0"/>
                <a:ea typeface="SimSun" panose="02010600030101010101" pitchFamily="2" charset="-122"/>
                <a:cs typeface="Mangal" panose="02040503050203030202" pitchFamily="18" charset="0"/>
              </a:rPr>
              <a:t>sirven para extraer la información (clasificar), hacer tablas estadísticas (goles de la temporada), geografía (de dónde son y ubicarlos en el mapa), etc.</a:t>
            </a:r>
            <a:endParaRPr lang="es-ES" kern="50" dirty="0">
              <a:latin typeface="Times New Roman" panose="02020603050405020304" pitchFamily="18" charset="0"/>
              <a:ea typeface="SimSun" panose="02010600030101010101" pitchFamily="2" charset="-122"/>
              <a:cs typeface="Mangal" panose="02040503050203030202" pitchFamily="18" charset="0"/>
            </a:endParaRPr>
          </a:p>
          <a:p>
            <a:pPr algn="just">
              <a:spcAft>
                <a:spcPts val="0"/>
              </a:spcAft>
              <a:tabLst>
                <a:tab pos="3060065" algn="ctr"/>
              </a:tabLst>
            </a:pPr>
            <a:endParaRPr lang="es-ES" kern="50" dirty="0">
              <a:latin typeface="Arial" panose="020B0604020202020204" pitchFamily="34" charset="0"/>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val="5887812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7BCC43E-015D-4A65-99C7-679E0CF84000}"/>
              </a:ext>
            </a:extLst>
          </p:cNvPr>
          <p:cNvSpPr txBox="1"/>
          <p:nvPr/>
        </p:nvSpPr>
        <p:spPr>
          <a:xfrm>
            <a:off x="994419" y="344075"/>
            <a:ext cx="756929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gl-ES" sz="20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 </a:t>
            </a:r>
            <a:r>
              <a:rPr lang="es-ES" sz="2000" b="1" kern="50" dirty="0">
                <a:solidFill>
                  <a:srgbClr val="0070C0"/>
                </a:solidFill>
                <a:latin typeface="Arial" panose="020B0604020202020204" pitchFamily="34" charset="0"/>
                <a:ea typeface="SimSun" panose="02010600030101010101" pitchFamily="2" charset="-122"/>
                <a:cs typeface="Mangal" panose="02040503050203030202" pitchFamily="18" charset="0"/>
                <a:sym typeface="Helvetica"/>
              </a:rPr>
              <a:t>Enseñar técnicas de estudios, aprender a aprender </a:t>
            </a:r>
            <a:endParaRPr lang="es-ES" sz="2000" b="1" kern="50" dirty="0">
              <a:solidFill>
                <a:srgbClr val="0070C0"/>
              </a:solidFill>
              <a:latin typeface="Arial" panose="020B0604020202020204" pitchFamily="34" charset="0"/>
              <a:ea typeface="SimSun" panose="02010600030101010101" pitchFamily="2" charset="-122"/>
              <a:cs typeface="Mangal" panose="02040503050203030202" pitchFamily="18" charset="0"/>
            </a:endParaRPr>
          </a:p>
        </p:txBody>
      </p:sp>
      <p:pic>
        <p:nvPicPr>
          <p:cNvPr id="3" name="Picture 3">
            <a:extLst>
              <a:ext uri="{FF2B5EF4-FFF2-40B4-BE49-F238E27FC236}">
                <a16:creationId xmlns:a16="http://schemas.microsoft.com/office/drawing/2014/main" id="{1E043864-D804-4BB9-A626-BE96ECC12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8" name="Picture 2" descr="Resultado de imagen de tecnicas de estudio">
            <a:extLst>
              <a:ext uri="{FF2B5EF4-FFF2-40B4-BE49-F238E27FC236}">
                <a16:creationId xmlns:a16="http://schemas.microsoft.com/office/drawing/2014/main" id="{F44702D8-550A-4A20-AF20-E6909B443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85" y="1051957"/>
            <a:ext cx="3723434" cy="1709423"/>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CABA4354-DD07-4F42-A072-7DDA04C0FB94}"/>
              </a:ext>
            </a:extLst>
          </p:cNvPr>
          <p:cNvSpPr/>
          <p:nvPr/>
        </p:nvSpPr>
        <p:spPr>
          <a:xfrm>
            <a:off x="4256691" y="1207198"/>
            <a:ext cx="4477406" cy="2862322"/>
          </a:xfrm>
          <a:prstGeom prst="rect">
            <a:avLst/>
          </a:prstGeom>
        </p:spPr>
        <p:txBody>
          <a:bodyPr wrap="square">
            <a:spAutoFit/>
          </a:bodyPr>
          <a:lstStyle/>
          <a:p>
            <a:pPr>
              <a:spcAft>
                <a:spcPts val="0"/>
              </a:spcAft>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Tener buenas herramientas de aprendizaje es esencial</a:t>
            </a:r>
            <a:r>
              <a:rPr lang="es-ES" kern="50" dirty="0">
                <a:latin typeface="Arial" panose="020B0604020202020204" pitchFamily="34" charset="0"/>
                <a:ea typeface="SimSun" panose="02010600030101010101" pitchFamily="2" charset="-122"/>
                <a:cs typeface="Mangal" panose="02040503050203030202" pitchFamily="18" charset="0"/>
              </a:rPr>
              <a:t>, de la misma manera que es esencial dominar determinados conceptos, utilizar procesos y procedimientos de trabajo adecuados, disponer de determinadas capacidades, destrezas y habilidades y contar con determinadas actitudes y valores ligados al </a:t>
            </a:r>
            <a:r>
              <a:rPr lang="es-ES" b="1" i="1" kern="50" dirty="0">
                <a:latin typeface="Arial" panose="020B0604020202020204" pitchFamily="34" charset="0"/>
                <a:ea typeface="SimSun" panose="02010600030101010101" pitchFamily="2" charset="-122"/>
                <a:cs typeface="Mangal" panose="02040503050203030202" pitchFamily="18" charset="0"/>
              </a:rPr>
              <a:t>proceso de aprendizaje- enseñanza. </a:t>
            </a:r>
            <a:endParaRPr lang="es-ES" sz="2000" b="1" i="1" kern="50" dirty="0">
              <a:latin typeface="Times New Roman" panose="02020603050405020304" pitchFamily="18" charset="0"/>
              <a:ea typeface="SimSun" panose="02010600030101010101" pitchFamily="2" charset="-122"/>
              <a:cs typeface="Mangal" panose="02040503050203030202" pitchFamily="18" charset="0"/>
            </a:endParaRPr>
          </a:p>
          <a:p>
            <a:endParaRPr lang="es-ES" dirty="0"/>
          </a:p>
        </p:txBody>
      </p:sp>
      <p:sp>
        <p:nvSpPr>
          <p:cNvPr id="7" name="CuadroTexto 6">
            <a:extLst>
              <a:ext uri="{FF2B5EF4-FFF2-40B4-BE49-F238E27FC236}">
                <a16:creationId xmlns:a16="http://schemas.microsoft.com/office/drawing/2014/main" id="{83B76CCF-0EAE-4C6D-9B70-B71813FEE959}"/>
              </a:ext>
            </a:extLst>
          </p:cNvPr>
          <p:cNvSpPr txBox="1"/>
          <p:nvPr/>
        </p:nvSpPr>
        <p:spPr>
          <a:xfrm>
            <a:off x="349470" y="4107065"/>
            <a:ext cx="3440264" cy="1634486"/>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8" tIns="45718" rIns="45718" bIns="45718" numCol="1" spcCol="38100" rtlCol="0" anchor="t">
            <a:spAutoFit/>
          </a:bodyPr>
          <a:lstStyle/>
          <a:p>
            <a:pPr algn="ctr" hangingPunct="0"/>
            <a:r>
              <a:rPr lang="es-ES" b="1" i="1" kern="50" dirty="0">
                <a:latin typeface="Arial" panose="020B0604020202020204" pitchFamily="34" charset="0"/>
                <a:ea typeface="SimSun" panose="02010600030101010101" pitchFamily="2" charset="-122"/>
              </a:rPr>
              <a:t>Selección y organización de conceptos</a:t>
            </a:r>
            <a:r>
              <a:rPr lang="es-ES" kern="50" dirty="0">
                <a:latin typeface="Arial" panose="020B0604020202020204" pitchFamily="34" charset="0"/>
                <a:ea typeface="SimSun" panose="02010600030101010101" pitchFamily="2" charset="-122"/>
              </a:rPr>
              <a:t>, de manera que la cantidad de información sea menor y por lo tanto más fácil de aprender.</a:t>
            </a:r>
            <a:endParaRPr kumimoji="0" lang="es-E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8" name="Flecha: curvada hacia abajo 7">
            <a:extLst>
              <a:ext uri="{FF2B5EF4-FFF2-40B4-BE49-F238E27FC236}">
                <a16:creationId xmlns:a16="http://schemas.microsoft.com/office/drawing/2014/main" id="{DA20DEAD-D4A2-4C55-9524-E7A57356A416}"/>
              </a:ext>
            </a:extLst>
          </p:cNvPr>
          <p:cNvSpPr/>
          <p:nvPr/>
        </p:nvSpPr>
        <p:spPr>
          <a:xfrm>
            <a:off x="2617743" y="3592948"/>
            <a:ext cx="2343981" cy="514117"/>
          </a:xfrm>
          <a:prstGeom prst="curvedDownArrow">
            <a:avLst>
              <a:gd name="adj1" fmla="val 64431"/>
              <a:gd name="adj2" fmla="val 145685"/>
              <a:gd name="adj3" fmla="val 39484"/>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9" name="Rectángulo: esquinas redondeadas 5">
            <a:extLst>
              <a:ext uri="{FF2B5EF4-FFF2-40B4-BE49-F238E27FC236}">
                <a16:creationId xmlns:a16="http://schemas.microsoft.com/office/drawing/2014/main" id="{713352E0-6781-4594-A47B-FCA0AE09AB48}"/>
              </a:ext>
            </a:extLst>
          </p:cNvPr>
          <p:cNvSpPr/>
          <p:nvPr/>
        </p:nvSpPr>
        <p:spPr>
          <a:xfrm>
            <a:off x="4118288" y="4122433"/>
            <a:ext cx="3440264" cy="71508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s-ES" b="1" i="1" kern="50" dirty="0">
                <a:latin typeface="Arial" panose="020B0604020202020204" pitchFamily="34" charset="0"/>
                <a:ea typeface="SimSun" panose="02010600030101010101" pitchFamily="2" charset="-122"/>
              </a:rPr>
              <a:t>Memorización </a:t>
            </a:r>
            <a:r>
              <a:rPr lang="es-ES" kern="50" dirty="0">
                <a:latin typeface="Arial" panose="020B0604020202020204" pitchFamily="34" charset="0"/>
                <a:ea typeface="SimSun" panose="02010600030101010101" pitchFamily="2" charset="-122"/>
              </a:rPr>
              <a:t>de los conceptos fundamentales.</a:t>
            </a:r>
            <a:endParaRPr lang="es-ES" dirty="0"/>
          </a:p>
        </p:txBody>
      </p:sp>
      <p:sp>
        <p:nvSpPr>
          <p:cNvPr id="10" name="Flecha: curvada hacia abajo 8">
            <a:extLst>
              <a:ext uri="{FF2B5EF4-FFF2-40B4-BE49-F238E27FC236}">
                <a16:creationId xmlns:a16="http://schemas.microsoft.com/office/drawing/2014/main" id="{77C79BA8-4E62-4486-8975-F7D165F70C06}"/>
              </a:ext>
            </a:extLst>
          </p:cNvPr>
          <p:cNvSpPr/>
          <p:nvPr/>
        </p:nvSpPr>
        <p:spPr>
          <a:xfrm rot="5248391">
            <a:off x="6913334" y="5082777"/>
            <a:ext cx="1947542" cy="514117"/>
          </a:xfrm>
          <a:prstGeom prst="curvedDownArrow">
            <a:avLst>
              <a:gd name="adj1" fmla="val 40340"/>
              <a:gd name="adj2" fmla="val 111398"/>
              <a:gd name="adj3" fmla="val 39484"/>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11" name="Rectángulo: esquinas redondeadas 6">
            <a:extLst>
              <a:ext uri="{FF2B5EF4-FFF2-40B4-BE49-F238E27FC236}">
                <a16:creationId xmlns:a16="http://schemas.microsoft.com/office/drawing/2014/main" id="{8B035EF3-DF85-4027-92D9-91C3B48D3CEE}"/>
              </a:ext>
            </a:extLst>
          </p:cNvPr>
          <p:cNvSpPr/>
          <p:nvPr/>
        </p:nvSpPr>
        <p:spPr>
          <a:xfrm>
            <a:off x="4793578" y="5783969"/>
            <a:ext cx="2793787" cy="78319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s-ES" sz="2000" b="1" i="1" kern="50" dirty="0">
                <a:latin typeface="Arial" panose="020B0604020202020204" pitchFamily="34" charset="0"/>
                <a:ea typeface="SimSun" panose="02010600030101010101" pitchFamily="2" charset="-122"/>
              </a:rPr>
              <a:t>Evocación de lo estudiado.</a:t>
            </a:r>
            <a:endParaRPr lang="es-ES" sz="2000" b="1" i="1" dirty="0"/>
          </a:p>
        </p:txBody>
      </p:sp>
    </p:spTree>
    <p:extLst>
      <p:ext uri="{BB962C8B-B14F-4D97-AF65-F5344CB8AC3E}">
        <p14:creationId xmlns:p14="http://schemas.microsoft.com/office/powerpoint/2010/main" val="32475588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1966267-6D1F-4143-A20A-038B6D31C50F}"/>
              </a:ext>
            </a:extLst>
          </p:cNvPr>
          <p:cNvSpPr txBox="1"/>
          <p:nvPr/>
        </p:nvSpPr>
        <p:spPr>
          <a:xfrm>
            <a:off x="994419" y="344075"/>
            <a:ext cx="7569290" cy="40010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45718" tIns="45718" rIns="45718" bIns="45718" numCol="1" spcCol="38100" rtlCol="0" anchor="t">
            <a:spAutoFit/>
          </a:bodyPr>
          <a:lstStyle/>
          <a:p>
            <a:pPr algn="ctr" hangingPunct="0"/>
            <a:r>
              <a:rPr kumimoji="0" lang="es-ES" sz="20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a:rPr>
              <a:t>CÓMO ORIENTAR LA ENSEÑANZA: IDEAS ESPECÍFICAS</a:t>
            </a:r>
            <a:endParaRPr lang="es-ES" sz="2000" b="1" kern="50" dirty="0">
              <a:solidFill>
                <a:schemeClr val="bg1"/>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0B3D750B-3200-4D18-961A-B14D0A750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uadroTexto 3">
            <a:extLst>
              <a:ext uri="{FF2B5EF4-FFF2-40B4-BE49-F238E27FC236}">
                <a16:creationId xmlns:a16="http://schemas.microsoft.com/office/drawing/2014/main" id="{B5204168-549D-4F20-9BC8-C0CC9E3AD2CB}"/>
              </a:ext>
            </a:extLst>
          </p:cNvPr>
          <p:cNvSpPr txBox="1"/>
          <p:nvPr/>
        </p:nvSpPr>
        <p:spPr>
          <a:xfrm>
            <a:off x="655320" y="1171135"/>
            <a:ext cx="381000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800" b="1" i="0" u="none" strike="noStrike" cap="none" spc="0" normalizeH="0" baseline="0" dirty="0">
                <a:ln>
                  <a:noFill/>
                </a:ln>
                <a:solidFill>
                  <a:srgbClr val="0070C0"/>
                </a:solidFill>
                <a:effectLst/>
                <a:uFillTx/>
                <a:latin typeface="Arial" panose="020B0604020202020204" pitchFamily="34" charset="0"/>
                <a:cs typeface="Arial" panose="020B0604020202020204" pitchFamily="34" charset="0"/>
                <a:sym typeface="Helvetica"/>
              </a:rPr>
              <a:t>Técnicas de estudio</a:t>
            </a:r>
          </a:p>
        </p:txBody>
      </p:sp>
      <p:sp>
        <p:nvSpPr>
          <p:cNvPr id="5" name="CuadroTexto 4">
            <a:extLst>
              <a:ext uri="{FF2B5EF4-FFF2-40B4-BE49-F238E27FC236}">
                <a16:creationId xmlns:a16="http://schemas.microsoft.com/office/drawing/2014/main" id="{1939A402-C9C4-453D-9B04-360C80D3E154}"/>
              </a:ext>
            </a:extLst>
          </p:cNvPr>
          <p:cNvSpPr txBox="1"/>
          <p:nvPr/>
        </p:nvSpPr>
        <p:spPr>
          <a:xfrm>
            <a:off x="845840" y="1722120"/>
            <a:ext cx="7299960" cy="341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914400" rtl="0" fontAlgn="auto" latinLnBrk="0" hangingPunct="0">
              <a:lnSpc>
                <a:spcPct val="100000"/>
              </a:lnSpc>
              <a:spcBef>
                <a:spcPts val="0"/>
              </a:spcBef>
              <a:spcAft>
                <a:spcPts val="0"/>
              </a:spcAft>
              <a:buClrTx/>
              <a:buSzTx/>
              <a:tabLst/>
            </a:pPr>
            <a:r>
              <a:rPr lang="es-ES" dirty="0">
                <a:solidFill>
                  <a:srgbClr val="000000"/>
                </a:solidFill>
                <a:latin typeface="Arial" panose="020B0604020202020204" pitchFamily="34" charset="0"/>
                <a:cs typeface="Arial" panose="020B0604020202020204" pitchFamily="34" charset="0"/>
                <a:sym typeface="Helvetica"/>
              </a:rPr>
              <a:t>H</a:t>
            </a:r>
            <a:r>
              <a:rPr kumimoji="0" lang="es-ES" sz="180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ay infinidad de técnicas de estudio apropiadas. Todo depende de las </a:t>
            </a:r>
            <a:r>
              <a:rPr kumimoji="0" lang="es-ES" sz="1800" i="1"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características del </a:t>
            </a:r>
            <a:r>
              <a:rPr lang="es-ES" i="1" dirty="0">
                <a:solidFill>
                  <a:srgbClr val="000000"/>
                </a:solidFill>
                <a:latin typeface="Arial" panose="020B0604020202020204" pitchFamily="34" charset="0"/>
                <a:cs typeface="Arial" panose="020B0604020202020204" pitchFamily="34" charset="0"/>
                <a:sym typeface="Helvetica"/>
              </a:rPr>
              <a:t>alumno</a:t>
            </a:r>
            <a:r>
              <a:rPr lang="es-ES" dirty="0">
                <a:solidFill>
                  <a:srgbClr val="000000"/>
                </a:solidFill>
                <a:latin typeface="Arial" panose="020B0604020202020204" pitchFamily="34" charset="0"/>
                <a:cs typeface="Arial" panose="020B0604020202020204" pitchFamily="34" charset="0"/>
                <a:sym typeface="Helvetica"/>
              </a:rPr>
              <a:t>. </a:t>
            </a:r>
          </a:p>
          <a:p>
            <a:pPr marR="0" algn="l" defTabSz="914400" rtl="0" fontAlgn="auto" latinLnBrk="0" hangingPunct="0">
              <a:lnSpc>
                <a:spcPct val="100000"/>
              </a:lnSpc>
              <a:spcBef>
                <a:spcPts val="0"/>
              </a:spcBef>
              <a:spcAft>
                <a:spcPts val="0"/>
              </a:spcAft>
              <a:buClrTx/>
              <a:buSzTx/>
              <a:tabLst/>
            </a:pPr>
            <a:endParaRPr lang="es-ES" dirty="0">
              <a:solidFill>
                <a:srgbClr val="000000"/>
              </a:solidFill>
              <a:latin typeface="Arial" panose="020B0604020202020204" pitchFamily="34" charset="0"/>
              <a:cs typeface="Arial" panose="020B0604020202020204" pitchFamily="34" charset="0"/>
              <a:sym typeface="Helvetica"/>
            </a:endParaRPr>
          </a:p>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s-ES" sz="1800" b="1"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Flash – </a:t>
            </a:r>
            <a:r>
              <a:rPr kumimoji="0" lang="es-ES" sz="1800" b="1" u="none" strike="noStrike" cap="none" spc="0" normalizeH="0" baseline="0" dirty="0" err="1">
                <a:ln>
                  <a:noFill/>
                </a:ln>
                <a:solidFill>
                  <a:srgbClr val="FF6600"/>
                </a:solidFill>
                <a:effectLst/>
                <a:uFillTx/>
                <a:latin typeface="Arial" panose="020B0604020202020204" pitchFamily="34" charset="0"/>
                <a:cs typeface="Arial" panose="020B0604020202020204" pitchFamily="34" charset="0"/>
                <a:sym typeface="Helvetica"/>
              </a:rPr>
              <a:t>cards</a:t>
            </a:r>
            <a:r>
              <a:rPr kumimoji="0" lang="es-ES" sz="1800" b="1"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 </a:t>
            </a:r>
          </a:p>
          <a:p>
            <a:pPr marR="0" algn="l" defTabSz="914400" rtl="0" fontAlgn="auto" latinLnBrk="0" hangingPunct="0">
              <a:lnSpc>
                <a:spcPct val="100000"/>
              </a:lnSpc>
              <a:spcBef>
                <a:spcPts val="0"/>
              </a:spcBef>
              <a:spcAft>
                <a:spcPts val="0"/>
              </a:spcAft>
              <a:buClrTx/>
              <a:buSzTx/>
              <a:tabLst/>
            </a:pPr>
            <a:r>
              <a:rPr lang="es-ES" dirty="0">
                <a:solidFill>
                  <a:srgbClr val="000000"/>
                </a:solidFill>
                <a:latin typeface="Arial" panose="020B0604020202020204" pitchFamily="34" charset="0"/>
                <a:cs typeface="Arial" panose="020B0604020202020204" pitchFamily="34" charset="0"/>
                <a:sym typeface="Helvetica"/>
              </a:rPr>
              <a:t>	Fáciles de trasportar, siempre las pueden tener a la mano.</a:t>
            </a:r>
          </a:p>
          <a:p>
            <a:pPr marR="0" algn="l" defTabSz="914400" rtl="0" fontAlgn="auto" latinLnBrk="0" hangingPunct="0">
              <a:lnSpc>
                <a:spcPct val="100000"/>
              </a:lnSpc>
              <a:spcBef>
                <a:spcPts val="0"/>
              </a:spcBef>
              <a:spcAft>
                <a:spcPts val="0"/>
              </a:spcAft>
              <a:buClrTx/>
              <a:buSzTx/>
              <a:tabLst/>
            </a:pPr>
            <a:endParaRPr lang="es-ES" dirty="0">
              <a:solidFill>
                <a:srgbClr val="000000"/>
              </a:solidFill>
              <a:latin typeface="Arial" panose="020B0604020202020204" pitchFamily="34" charset="0"/>
              <a:cs typeface="Arial" panose="020B0604020202020204" pitchFamily="34" charset="0"/>
              <a:sym typeface="Helvetica"/>
            </a:endParaRPr>
          </a:p>
          <a:p>
            <a:pPr marR="0" algn="l" defTabSz="914400" rtl="0" fontAlgn="auto" latinLnBrk="0" hangingPunct="0">
              <a:lnSpc>
                <a:spcPct val="100000"/>
              </a:lnSpc>
              <a:spcBef>
                <a:spcPts val="0"/>
              </a:spcBef>
              <a:spcAft>
                <a:spcPts val="0"/>
              </a:spcAft>
              <a:buClrTx/>
              <a:buSzTx/>
              <a:tabLst/>
            </a:pPr>
            <a:r>
              <a:rPr lang="es-ES" b="1" dirty="0">
                <a:solidFill>
                  <a:srgbClr val="FF6600"/>
                </a:solidFill>
                <a:latin typeface="Arial" panose="020B0604020202020204" pitchFamily="34" charset="0"/>
                <a:cs typeface="Arial" panose="020B0604020202020204" pitchFamily="34" charset="0"/>
                <a:sym typeface="Helvetica"/>
              </a:rPr>
              <a:t>2</a:t>
            </a:r>
            <a:r>
              <a:rPr kumimoji="0" lang="es-ES" sz="1800" b="1"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   Po</a:t>
            </a:r>
            <a:r>
              <a:rPr lang="es-ES" b="1" dirty="0">
                <a:solidFill>
                  <a:srgbClr val="FF6600"/>
                </a:solidFill>
                <a:latin typeface="Arial" panose="020B0604020202020204" pitchFamily="34" charset="0"/>
                <a:cs typeface="Arial" panose="020B0604020202020204" pitchFamily="34" charset="0"/>
                <a:sym typeface="Helvetica"/>
              </a:rPr>
              <a:t>sters: </a:t>
            </a:r>
          </a:p>
          <a:p>
            <a:pPr marR="0" algn="l" defTabSz="914400" rtl="0" fontAlgn="auto" latinLnBrk="0" hangingPunct="0">
              <a:lnSpc>
                <a:spcPct val="100000"/>
              </a:lnSpc>
              <a:spcBef>
                <a:spcPts val="0"/>
              </a:spcBef>
              <a:spcAft>
                <a:spcPts val="0"/>
              </a:spcAft>
              <a:buClrTx/>
              <a:buSzTx/>
              <a:tabLst/>
            </a:pPr>
            <a:r>
              <a:rPr kumimoji="0" lang="es-ES" sz="180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Recogerán los elementos clave de la lección.</a:t>
            </a:r>
          </a:p>
          <a:p>
            <a:pPr marR="0" algn="l" defTabSz="914400" rtl="0" fontAlgn="auto" latinLnBrk="0" hangingPunct="0">
              <a:lnSpc>
                <a:spcPct val="100000"/>
              </a:lnSpc>
              <a:spcBef>
                <a:spcPts val="0"/>
              </a:spcBef>
              <a:spcAft>
                <a:spcPts val="0"/>
              </a:spcAft>
              <a:buClrTx/>
              <a:buSzTx/>
              <a:tabLst/>
            </a:pPr>
            <a:endParaRPr kumimoji="0" lang="es-ES" sz="180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a:p>
            <a:pPr marR="0" algn="l" defTabSz="914400" rtl="0" fontAlgn="auto" latinLnBrk="0" hangingPunct="0">
              <a:lnSpc>
                <a:spcPct val="100000"/>
              </a:lnSpc>
              <a:spcBef>
                <a:spcPts val="0"/>
              </a:spcBef>
              <a:spcAft>
                <a:spcPts val="0"/>
              </a:spcAft>
              <a:buClrTx/>
              <a:buSzTx/>
              <a:tabLst/>
            </a:pPr>
            <a:r>
              <a:rPr lang="es-ES" b="1" dirty="0">
                <a:solidFill>
                  <a:srgbClr val="FF6600"/>
                </a:solidFill>
                <a:latin typeface="Arial" panose="020B0604020202020204" pitchFamily="34" charset="0"/>
                <a:cs typeface="Arial" panose="020B0604020202020204" pitchFamily="34" charset="0"/>
                <a:sym typeface="Helvetica"/>
              </a:rPr>
              <a:t>3.   Esquemas y mapas conceptuales: </a:t>
            </a:r>
          </a:p>
          <a:p>
            <a:pPr marR="0" algn="l" defTabSz="914400" rtl="0" fontAlgn="auto" latinLnBrk="0" hangingPunct="0">
              <a:lnSpc>
                <a:spcPct val="100000"/>
              </a:lnSpc>
              <a:spcBef>
                <a:spcPts val="0"/>
              </a:spcBef>
              <a:spcAft>
                <a:spcPts val="0"/>
              </a:spcAft>
              <a:buClrTx/>
              <a:buSzTx/>
              <a:tabLst/>
            </a:pPr>
            <a:r>
              <a:rPr kumimoji="0" lang="es-ES" sz="180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a:t>
            </a:r>
            <a:r>
              <a:rPr lang="es-ES" dirty="0">
                <a:solidFill>
                  <a:srgbClr val="000000"/>
                </a:solidFill>
                <a:latin typeface="Arial" panose="020B0604020202020204" pitchFamily="34" charset="0"/>
                <a:cs typeface="Arial" panose="020B0604020202020204" pitchFamily="34" charset="0"/>
                <a:sym typeface="Helvetica"/>
              </a:rPr>
              <a:t>a. Organizamos la información.</a:t>
            </a:r>
          </a:p>
          <a:p>
            <a:pPr marR="0" algn="l" defTabSz="914400" rtl="0" fontAlgn="auto" latinLnBrk="0" hangingPunct="0">
              <a:lnSpc>
                <a:spcPct val="100000"/>
              </a:lnSpc>
              <a:spcBef>
                <a:spcPts val="0"/>
              </a:spcBef>
              <a:spcAft>
                <a:spcPts val="0"/>
              </a:spcAft>
              <a:buClrTx/>
              <a:buSzTx/>
              <a:tabLst/>
            </a:pPr>
            <a:r>
              <a:rPr kumimoji="0" lang="es-ES" sz="180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b. Fomentan el aprendizaje activo del in</a:t>
            </a:r>
            <a:r>
              <a:rPr lang="es-ES" dirty="0">
                <a:solidFill>
                  <a:srgbClr val="000000"/>
                </a:solidFill>
                <a:latin typeface="Arial" panose="020B0604020202020204" pitchFamily="34" charset="0"/>
                <a:cs typeface="Arial" panose="020B0604020202020204" pitchFamily="34" charset="0"/>
                <a:sym typeface="Helvetica"/>
              </a:rPr>
              <a:t>dividuo.</a:t>
            </a:r>
            <a:endParaRPr kumimoji="0" lang="es-ES" sz="180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6" name="Cerrar llave 5">
            <a:extLst>
              <a:ext uri="{FF2B5EF4-FFF2-40B4-BE49-F238E27FC236}">
                <a16:creationId xmlns:a16="http://schemas.microsoft.com/office/drawing/2014/main" id="{97A24DE1-6E00-4A7E-A805-90F9B80EAF0C}"/>
              </a:ext>
            </a:extLst>
          </p:cNvPr>
          <p:cNvSpPr/>
          <p:nvPr/>
        </p:nvSpPr>
        <p:spPr>
          <a:xfrm>
            <a:off x="6978749" y="2621279"/>
            <a:ext cx="1584960" cy="3109003"/>
          </a:xfrm>
          <a:prstGeom prst="rightBrace">
            <a:avLst>
              <a:gd name="adj1" fmla="val 16987"/>
              <a:gd name="adj2" fmla="val 49020"/>
            </a:avLst>
          </a:prstGeom>
          <a:ln/>
        </p:spPr>
        <p:style>
          <a:lnRef idx="3">
            <a:schemeClr val="accent6"/>
          </a:lnRef>
          <a:fillRef idx="0">
            <a:schemeClr val="accent6"/>
          </a:fillRef>
          <a:effectRef idx="2">
            <a:schemeClr val="accent6"/>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endParaRPr>
          </a:p>
        </p:txBody>
      </p:sp>
      <p:sp>
        <p:nvSpPr>
          <p:cNvPr id="7" name="CuadroTexto 6">
            <a:extLst>
              <a:ext uri="{FF2B5EF4-FFF2-40B4-BE49-F238E27FC236}">
                <a16:creationId xmlns:a16="http://schemas.microsoft.com/office/drawing/2014/main" id="{75827629-20A2-45C8-BF75-DAD35D69F66B}"/>
              </a:ext>
            </a:extLst>
          </p:cNvPr>
          <p:cNvSpPr txBox="1"/>
          <p:nvPr/>
        </p:nvSpPr>
        <p:spPr>
          <a:xfrm>
            <a:off x="7580244" y="3245613"/>
            <a:ext cx="1764838"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 sz="1800" b="1" i="1" u="none" strike="noStrike" cap="none" spc="0" normalizeH="0" baseline="0" dirty="0">
                <a:ln>
                  <a:noFill/>
                </a:ln>
                <a:solidFill>
                  <a:srgbClr val="0070C0"/>
                </a:solidFill>
                <a:effectLst/>
                <a:uFillTx/>
                <a:latin typeface="Arial" panose="020B0604020202020204" pitchFamily="34" charset="0"/>
                <a:cs typeface="Arial" panose="020B0604020202020204" pitchFamily="34" charset="0"/>
                <a:sym typeface="Helvetica"/>
              </a:rPr>
              <a:t>Recursos visuales</a:t>
            </a:r>
          </a:p>
        </p:txBody>
      </p:sp>
    </p:spTree>
    <p:extLst>
      <p:ext uri="{BB962C8B-B14F-4D97-AF65-F5344CB8AC3E}">
        <p14:creationId xmlns:p14="http://schemas.microsoft.com/office/powerpoint/2010/main" val="135209821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4FD80E1F-2B39-4CF3-9B6E-57FDE4E6A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uadroTexto 3">
            <a:extLst>
              <a:ext uri="{FF2B5EF4-FFF2-40B4-BE49-F238E27FC236}">
                <a16:creationId xmlns:a16="http://schemas.microsoft.com/office/drawing/2014/main" id="{F916F99D-B547-42D9-8E41-EB47D770648D}"/>
              </a:ext>
            </a:extLst>
          </p:cNvPr>
          <p:cNvSpPr txBox="1"/>
          <p:nvPr/>
        </p:nvSpPr>
        <p:spPr>
          <a:xfrm>
            <a:off x="688570" y="639020"/>
            <a:ext cx="381000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800" b="1" i="0" u="none" strike="noStrike" cap="none" spc="0" normalizeH="0" baseline="0" dirty="0">
                <a:ln>
                  <a:noFill/>
                </a:ln>
                <a:solidFill>
                  <a:srgbClr val="0070C0"/>
                </a:solidFill>
                <a:effectLst/>
                <a:uFillTx/>
                <a:latin typeface="Arial" panose="020B0604020202020204" pitchFamily="34" charset="0"/>
                <a:cs typeface="Arial" panose="020B0604020202020204" pitchFamily="34" charset="0"/>
                <a:sym typeface="Helvetica"/>
              </a:rPr>
              <a:t>Técnicas de estudio</a:t>
            </a:r>
          </a:p>
        </p:txBody>
      </p:sp>
      <p:sp>
        <p:nvSpPr>
          <p:cNvPr id="6" name="CuadroTexto 5">
            <a:extLst>
              <a:ext uri="{FF2B5EF4-FFF2-40B4-BE49-F238E27FC236}">
                <a16:creationId xmlns:a16="http://schemas.microsoft.com/office/drawing/2014/main" id="{5485D143-DFD9-458F-AB43-C61ECFCD2F3E}"/>
              </a:ext>
            </a:extLst>
          </p:cNvPr>
          <p:cNvSpPr txBox="1"/>
          <p:nvPr/>
        </p:nvSpPr>
        <p:spPr>
          <a:xfrm>
            <a:off x="845840" y="1611928"/>
            <a:ext cx="5943600" cy="341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s-ES" b="1" dirty="0">
                <a:solidFill>
                  <a:srgbClr val="FF6600"/>
                </a:solidFill>
                <a:latin typeface="Arial" panose="020B0604020202020204" pitchFamily="34" charset="0"/>
                <a:cs typeface="Arial" panose="020B0604020202020204" pitchFamily="34" charset="0"/>
                <a:sym typeface="Helvetica"/>
              </a:rPr>
              <a:t>4</a:t>
            </a:r>
            <a:r>
              <a:rPr kumimoji="0" lang="es-ES" sz="18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 Técnica de la clase invertida: </a:t>
            </a:r>
          </a:p>
          <a:p>
            <a:pPr marL="0" marR="0" indent="0" algn="l" defTabSz="914400" rtl="0" fontAlgn="auto" latinLnBrk="0" hangingPunct="0">
              <a:lnSpc>
                <a:spcPct val="100000"/>
              </a:lnSpc>
              <a:spcBef>
                <a:spcPts val="0"/>
              </a:spcBef>
              <a:spcAft>
                <a:spcPts val="0"/>
              </a:spcAft>
              <a:buClrTx/>
              <a:buSzTx/>
              <a:buFontTx/>
              <a:buNone/>
              <a:tabLst/>
            </a:pPr>
            <a:r>
              <a:rPr lang="es-ES" dirty="0">
                <a:solidFill>
                  <a:srgbClr val="000000"/>
                </a:solidFill>
                <a:latin typeface="Arial" panose="020B0604020202020204" pitchFamily="34" charset="0"/>
                <a:cs typeface="Arial" panose="020B0604020202020204" pitchFamily="34" charset="0"/>
                <a:sym typeface="Helvetica"/>
              </a:rPr>
              <a:t>	a. Un alumno se convierte en un profesor </a:t>
            </a:r>
          </a:p>
          <a:p>
            <a:pPr marL="0" marR="0" indent="0" algn="l" defTabSz="914400" rtl="0" fontAlgn="auto" latinLnBrk="0" hangingPunct="0">
              <a:lnSpc>
                <a:spcPct val="100000"/>
              </a:lnSpc>
              <a:spcBef>
                <a:spcPts val="0"/>
              </a:spcBef>
              <a:spcAft>
                <a:spcPts val="0"/>
              </a:spcAft>
              <a:buClrTx/>
              <a:buSzTx/>
              <a:buFontTx/>
              <a:buNone/>
              <a:tabLst/>
            </a:pPr>
            <a:r>
              <a:rPr lang="es-ES" dirty="0">
                <a:solidFill>
                  <a:srgbClr val="000000"/>
                </a:solidFill>
                <a:latin typeface="Arial" panose="020B0604020202020204" pitchFamily="34" charset="0"/>
                <a:cs typeface="Arial" panose="020B0604020202020204" pitchFamily="34" charset="0"/>
                <a:sym typeface="Helvetica"/>
              </a:rPr>
              <a:t>	b. Uso de a pizarra como soporte</a:t>
            </a:r>
          </a:p>
          <a:p>
            <a:pPr marL="0" marR="0" indent="0" algn="l" defTabSz="914400" rtl="0" fontAlgn="auto" latinLnBrk="0" hangingPunct="0">
              <a:lnSpc>
                <a:spcPct val="100000"/>
              </a:lnSpc>
              <a:spcBef>
                <a:spcPts val="0"/>
              </a:spcBef>
              <a:spcAft>
                <a:spcPts val="0"/>
              </a:spcAft>
              <a:buClrTx/>
              <a:buSzTx/>
              <a:buFontTx/>
              <a:buNone/>
              <a:tabLst/>
            </a:pPr>
            <a:r>
              <a:rPr kumimoji="0" lang="es-E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c. Conciencia y control del propio cuerpo </a:t>
            </a:r>
          </a:p>
          <a:p>
            <a:pPr marL="0" marR="0" indent="0" algn="l" defTabSz="914400" rtl="0" fontAlgn="auto" latinLnBrk="0" hangingPunct="0">
              <a:lnSpc>
                <a:spcPct val="100000"/>
              </a:lnSpc>
              <a:spcBef>
                <a:spcPts val="0"/>
              </a:spcBef>
              <a:spcAft>
                <a:spcPts val="0"/>
              </a:spcAft>
              <a:buClrTx/>
              <a:buSzTx/>
              <a:buFontTx/>
              <a:buNone/>
              <a:tabLst/>
            </a:pPr>
            <a:r>
              <a:rPr lang="es-ES" dirty="0">
                <a:solidFill>
                  <a:srgbClr val="000000"/>
                </a:solidFill>
                <a:latin typeface="Arial" panose="020B0604020202020204" pitchFamily="34" charset="0"/>
                <a:cs typeface="Arial" panose="020B0604020202020204" pitchFamily="34" charset="0"/>
                <a:sym typeface="Helvetica"/>
              </a:rPr>
              <a:t>	d. Refuerzo de la autoestima </a:t>
            </a:r>
          </a:p>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s-ES" b="1" dirty="0">
                <a:solidFill>
                  <a:srgbClr val="FF6600"/>
                </a:solidFill>
                <a:latin typeface="Arial" panose="020B0604020202020204" pitchFamily="34" charset="0"/>
                <a:cs typeface="Arial" panose="020B0604020202020204" pitchFamily="34" charset="0"/>
                <a:sym typeface="Helvetica"/>
              </a:rPr>
              <a:t>5. Rincón de experimentación </a:t>
            </a:r>
          </a:p>
          <a:p>
            <a:pPr marL="0" marR="0" indent="0" algn="l" defTabSz="914400" rtl="0" fontAlgn="auto" latinLnBrk="0" hangingPunct="0">
              <a:lnSpc>
                <a:spcPct val="100000"/>
              </a:lnSpc>
              <a:spcBef>
                <a:spcPts val="0"/>
              </a:spcBef>
              <a:spcAft>
                <a:spcPts val="0"/>
              </a:spcAft>
              <a:buClrTx/>
              <a:buSzTx/>
              <a:buFontTx/>
              <a:buNone/>
              <a:tabLst/>
            </a:pPr>
            <a:r>
              <a:rPr kumimoji="0" lang="es-E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a. Acercar el </a:t>
            </a:r>
            <a:r>
              <a:rPr lang="es-ES" dirty="0">
                <a:solidFill>
                  <a:srgbClr val="000000"/>
                </a:solidFill>
                <a:latin typeface="Arial" panose="020B0604020202020204" pitchFamily="34" charset="0"/>
                <a:cs typeface="Arial" panose="020B0604020202020204" pitchFamily="34" charset="0"/>
                <a:sym typeface="Helvetica"/>
              </a:rPr>
              <a:t>conocimiento a la realidad de los</a:t>
            </a:r>
          </a:p>
          <a:p>
            <a:pPr marL="0" marR="0" indent="0" algn="l" defTabSz="914400" rtl="0" fontAlgn="auto" latinLnBrk="0" hangingPunct="0">
              <a:lnSpc>
                <a:spcPct val="100000"/>
              </a:lnSpc>
              <a:spcBef>
                <a:spcPts val="0"/>
              </a:spcBef>
              <a:spcAft>
                <a:spcPts val="0"/>
              </a:spcAft>
              <a:buClrTx/>
              <a:buSzTx/>
              <a:buFontTx/>
              <a:buNone/>
              <a:tabLst/>
            </a:pPr>
            <a:r>
              <a:rPr lang="es-ES" dirty="0">
                <a:solidFill>
                  <a:srgbClr val="000000"/>
                </a:solidFill>
                <a:latin typeface="Arial" panose="020B0604020202020204" pitchFamily="34" charset="0"/>
                <a:cs typeface="Arial" panose="020B0604020202020204" pitchFamily="34" charset="0"/>
                <a:sym typeface="Helvetica"/>
              </a:rPr>
              <a:t>               niños </a:t>
            </a:r>
          </a:p>
          <a:p>
            <a:pPr marL="0" marR="0" indent="0" algn="l" defTabSz="914400" rtl="0" fontAlgn="auto" latinLnBrk="0" hangingPunct="0">
              <a:lnSpc>
                <a:spcPct val="100000"/>
              </a:lnSpc>
              <a:spcBef>
                <a:spcPts val="0"/>
              </a:spcBef>
              <a:spcAft>
                <a:spcPts val="0"/>
              </a:spcAft>
              <a:buClrTx/>
              <a:buSzTx/>
              <a:buFontTx/>
              <a:buNone/>
              <a:tabLst/>
            </a:pPr>
            <a:r>
              <a:rPr kumimoji="0" lang="es-E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	b. Potenciar el aprendizaje de ideas abstractas </a:t>
            </a:r>
          </a:p>
          <a:p>
            <a:pPr marL="0" marR="0" indent="0" algn="l" defTabSz="914400" rtl="0" fontAlgn="auto" latinLnBrk="0" hangingPunct="0">
              <a:lnSpc>
                <a:spcPct val="100000"/>
              </a:lnSpc>
              <a:spcBef>
                <a:spcPts val="0"/>
              </a:spcBef>
              <a:spcAft>
                <a:spcPts val="0"/>
              </a:spcAft>
              <a:buClrTx/>
              <a:buSzTx/>
              <a:buFontTx/>
              <a:buNone/>
              <a:tabLst/>
            </a:pPr>
            <a:endParaRPr lang="es-ES" dirty="0">
              <a:solidFill>
                <a:srgbClr val="000000"/>
              </a:solidFill>
              <a:latin typeface="Arial" panose="020B0604020202020204" pitchFamily="34" charset="0"/>
              <a:cs typeface="Arial" panose="020B0604020202020204" pitchFamily="34" charset="0"/>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s-ES" b="1" dirty="0">
                <a:solidFill>
                  <a:srgbClr val="FF6600"/>
                </a:solidFill>
                <a:latin typeface="Arial" panose="020B0604020202020204" pitchFamily="34" charset="0"/>
                <a:cs typeface="Arial" panose="020B0604020202020204" pitchFamily="34" charset="0"/>
                <a:sym typeface="Helvetica"/>
              </a:rPr>
              <a:t>6</a:t>
            </a:r>
            <a:r>
              <a:rPr kumimoji="0" lang="es-ES" sz="18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 Técnica del role-</a:t>
            </a:r>
            <a:r>
              <a:rPr kumimoji="0" lang="es-ES" sz="1800" b="1" i="0" u="none" strike="noStrike" cap="none" spc="0" normalizeH="0" baseline="0" dirty="0" err="1">
                <a:ln>
                  <a:noFill/>
                </a:ln>
                <a:solidFill>
                  <a:srgbClr val="FF6600"/>
                </a:solidFill>
                <a:effectLst/>
                <a:uFillTx/>
                <a:latin typeface="Arial" panose="020B0604020202020204" pitchFamily="34" charset="0"/>
                <a:cs typeface="Arial" panose="020B0604020202020204" pitchFamily="34" charset="0"/>
                <a:sym typeface="Helvetica"/>
              </a:rPr>
              <a:t>playing</a:t>
            </a:r>
            <a:r>
              <a:rPr kumimoji="0" lang="es-ES" sz="18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rPr>
              <a:t> </a:t>
            </a:r>
          </a:p>
        </p:txBody>
      </p:sp>
      <p:sp>
        <p:nvSpPr>
          <p:cNvPr id="7" name="CuadroTexto 6">
            <a:extLst>
              <a:ext uri="{FF2B5EF4-FFF2-40B4-BE49-F238E27FC236}">
                <a16:creationId xmlns:a16="http://schemas.microsoft.com/office/drawing/2014/main" id="{6D61595A-D4A1-4228-A5AA-C6470B8F9203}"/>
              </a:ext>
            </a:extLst>
          </p:cNvPr>
          <p:cNvSpPr txBox="1"/>
          <p:nvPr/>
        </p:nvSpPr>
        <p:spPr>
          <a:xfrm>
            <a:off x="2331720" y="5458098"/>
            <a:ext cx="5943600" cy="1107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 sz="18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¡NO LO OLVIDES, USA LA MNEMOTÉCNICA!</a:t>
            </a:r>
          </a:p>
          <a:p>
            <a:pPr marL="0" marR="0" indent="0" algn="ctr" defTabSz="914400" rtl="0" fontAlgn="auto" latinLnBrk="0" hangingPunct="0">
              <a:lnSpc>
                <a:spcPct val="100000"/>
              </a:lnSpc>
              <a:spcBef>
                <a:spcPts val="0"/>
              </a:spcBef>
              <a:spcAft>
                <a:spcPts val="0"/>
              </a:spcAft>
              <a:buClrTx/>
              <a:buSzTx/>
              <a:buFontTx/>
              <a:buNone/>
              <a:tabLst/>
            </a:pPr>
            <a:endParaRPr kumimoji="0" lang="es-ES" sz="16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a:p>
            <a:pPr marL="0" marR="0" indent="0" algn="ctr" defTabSz="914400" rtl="0" fontAlgn="auto" latinLnBrk="0" hangingPunct="0">
              <a:lnSpc>
                <a:spcPct val="100000"/>
              </a:lnSpc>
              <a:spcBef>
                <a:spcPts val="0"/>
              </a:spcBef>
              <a:spcAft>
                <a:spcPts val="0"/>
              </a:spcAft>
              <a:buClrTx/>
              <a:buSzTx/>
              <a:buFontTx/>
              <a:buNone/>
              <a:tabLst/>
            </a:pPr>
            <a:r>
              <a:rPr lang="es-ES" sz="1600" dirty="0">
                <a:solidFill>
                  <a:srgbClr val="000000"/>
                </a:solidFill>
                <a:latin typeface="Arial" panose="020B0604020202020204" pitchFamily="34" charset="0"/>
                <a:cs typeface="Arial" panose="020B0604020202020204" pitchFamily="34" charset="0"/>
                <a:sym typeface="Helvetica"/>
              </a:rPr>
              <a:t>Memorizaremos más rápido , recuperaremos mejor. </a:t>
            </a:r>
          </a:p>
          <a:p>
            <a:pPr marL="0" marR="0" indent="0" algn="ctr" defTabSz="914400" rtl="0" fontAlgn="auto" latinLnBrk="0" hangingPunct="0">
              <a:lnSpc>
                <a:spcPct val="100000"/>
              </a:lnSpc>
              <a:spcBef>
                <a:spcPts val="0"/>
              </a:spcBef>
              <a:spcAft>
                <a:spcPts val="0"/>
              </a:spcAft>
              <a:buClrTx/>
              <a:buSzTx/>
              <a:buFontTx/>
              <a:buNone/>
              <a:tabLst/>
            </a:pPr>
            <a:r>
              <a:rPr lang="es-ES" sz="1600" dirty="0">
                <a:solidFill>
                  <a:srgbClr val="000000"/>
                </a:solidFill>
                <a:latin typeface="Arial" panose="020B0604020202020204" pitchFamily="34" charset="0"/>
                <a:cs typeface="Arial" panose="020B0604020202020204" pitchFamily="34" charset="0"/>
                <a:sym typeface="Helvetica"/>
              </a:rPr>
              <a:t>Propuestas: Series, historias, acrónimos o acróstico.</a:t>
            </a:r>
          </a:p>
        </p:txBody>
      </p:sp>
      <p:sp>
        <p:nvSpPr>
          <p:cNvPr id="8" name="Cerrar llave 7">
            <a:extLst>
              <a:ext uri="{FF2B5EF4-FFF2-40B4-BE49-F238E27FC236}">
                <a16:creationId xmlns:a16="http://schemas.microsoft.com/office/drawing/2014/main" id="{DC3BA0BC-4FEE-4EAC-9D40-55E4D6A04AA2}"/>
              </a:ext>
            </a:extLst>
          </p:cNvPr>
          <p:cNvSpPr/>
          <p:nvPr/>
        </p:nvSpPr>
        <p:spPr>
          <a:xfrm>
            <a:off x="5844520" y="1282423"/>
            <a:ext cx="1584960" cy="4075325"/>
          </a:xfrm>
          <a:prstGeom prst="rightBrace">
            <a:avLst>
              <a:gd name="adj1" fmla="val 16987"/>
              <a:gd name="adj2" fmla="val 49020"/>
            </a:avLst>
          </a:prstGeom>
          <a:ln/>
        </p:spPr>
        <p:style>
          <a:lnRef idx="3">
            <a:schemeClr val="accent6"/>
          </a:lnRef>
          <a:fillRef idx="0">
            <a:schemeClr val="accent6"/>
          </a:fillRef>
          <a:effectRef idx="2">
            <a:schemeClr val="accent6"/>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endParaRPr>
          </a:p>
        </p:txBody>
      </p:sp>
      <p:sp>
        <p:nvSpPr>
          <p:cNvPr id="9" name="CuadroTexto 8">
            <a:extLst>
              <a:ext uri="{FF2B5EF4-FFF2-40B4-BE49-F238E27FC236}">
                <a16:creationId xmlns:a16="http://schemas.microsoft.com/office/drawing/2014/main" id="{50C692AB-0898-4F61-A0D7-218AAE88278A}"/>
              </a:ext>
            </a:extLst>
          </p:cNvPr>
          <p:cNvSpPr txBox="1"/>
          <p:nvPr/>
        </p:nvSpPr>
        <p:spPr>
          <a:xfrm>
            <a:off x="6789440" y="2270760"/>
            <a:ext cx="2019240"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 sz="1800" b="1" i="0" u="none" strike="noStrike" cap="none" spc="0" normalizeH="0" baseline="0" dirty="0">
                <a:ln>
                  <a:noFill/>
                </a:ln>
                <a:solidFill>
                  <a:srgbClr val="0070C0"/>
                </a:solidFill>
                <a:effectLst/>
                <a:uFillTx/>
                <a:latin typeface="Arial" panose="020B0604020202020204" pitchFamily="34" charset="0"/>
                <a:cs typeface="Arial" panose="020B0604020202020204" pitchFamily="34" charset="0"/>
                <a:sym typeface="Helvetica"/>
              </a:rPr>
              <a:t>Recursos basados en el movimiento </a:t>
            </a:r>
          </a:p>
        </p:txBody>
      </p:sp>
    </p:spTree>
    <p:extLst>
      <p:ext uri="{BB962C8B-B14F-4D97-AF65-F5344CB8AC3E}">
        <p14:creationId xmlns:p14="http://schemas.microsoft.com/office/powerpoint/2010/main" val="70360482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1758BF3-7FC7-4E69-ABAC-F79F2B8F896A}"/>
              </a:ext>
            </a:extLst>
          </p:cNvPr>
          <p:cNvSpPr/>
          <p:nvPr/>
        </p:nvSpPr>
        <p:spPr>
          <a:xfrm>
            <a:off x="661457" y="1446061"/>
            <a:ext cx="7772401" cy="3508653"/>
          </a:xfrm>
          <a:prstGeom prst="rect">
            <a:avLst/>
          </a:prstGeom>
        </p:spPr>
        <p:txBody>
          <a:bodyPr wrap="square">
            <a:spAutoFit/>
          </a:bodyPr>
          <a:lstStyle/>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Arial" panose="020B0604020202020204" pitchFamily="34" charset="0"/>
              </a:rPr>
              <a:t>Evitar ejercicios repetitivos.</a:t>
            </a:r>
            <a:r>
              <a:rPr lang="es-ES" kern="50" dirty="0">
                <a:latin typeface="Arial" panose="020B0604020202020204" pitchFamily="34" charset="0"/>
                <a:ea typeface="SimSun" panose="02010600030101010101" pitchFamily="2" charset="-122"/>
                <a:cs typeface="Arial" panose="020B0604020202020204" pitchFamily="34" charset="0"/>
              </a:rPr>
              <a:t> </a:t>
            </a:r>
          </a:p>
          <a:p>
            <a:pPr algn="just">
              <a:spcAft>
                <a:spcPts val="0"/>
              </a:spcAft>
              <a:tabLst>
                <a:tab pos="3060065" algn="ctr"/>
              </a:tabLst>
            </a:pPr>
            <a:endParaRPr lang="es-ES" sz="2000" kern="50" dirty="0">
              <a:latin typeface="Arial" panose="020B0604020202020204" pitchFamily="34" charset="0"/>
              <a:ea typeface="SimSun" panose="02010600030101010101" pitchFamily="2" charset="-122"/>
              <a:cs typeface="Arial" panose="020B0604020202020204" pitchFamily="34" charset="0"/>
            </a:endParaRPr>
          </a:p>
          <a:p>
            <a:pPr marL="285750" indent="-285750" algn="jus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Arial" panose="020B0604020202020204" pitchFamily="34" charset="0"/>
              </a:rPr>
              <a:t>Controlar la cantidad de tarea para casa: </a:t>
            </a:r>
            <a:r>
              <a:rPr lang="es-ES" kern="50" dirty="0">
                <a:latin typeface="Arial" panose="020B0604020202020204" pitchFamily="34" charset="0"/>
                <a:ea typeface="SimSun" panose="02010600030101010101" pitchFamily="2" charset="-122"/>
                <a:cs typeface="Arial" panose="020B0604020202020204" pitchFamily="34" charset="0"/>
              </a:rPr>
              <a:t>usar la pizarra de los deberes para que cada profesor deje anotadas las tareas que manda y así se puede ir modulando la cantidad. </a:t>
            </a:r>
            <a:endParaRPr lang="es-ES" sz="2000" kern="5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tabLst>
                <a:tab pos="3060065" algn="ctr"/>
              </a:tabLst>
            </a:pPr>
            <a:endParaRPr lang="es-ES" sz="2000" kern="50" dirty="0">
              <a:latin typeface="Arial" panose="020B0604020202020204" pitchFamily="34" charset="0"/>
              <a:ea typeface="SimSun" panose="02010600030101010101" pitchFamily="2" charset="-122"/>
              <a:cs typeface="Arial" panose="020B0604020202020204" pitchFamily="34" charset="0"/>
            </a:endParaRPr>
          </a:p>
          <a:p>
            <a:pPr marL="285750" indent="-285750" algn="just">
              <a:spcAft>
                <a:spcPts val="0"/>
              </a:spcAft>
              <a:buFontTx/>
              <a:buChar char="-"/>
              <a:tabLst>
                <a:tab pos="3060065" algn="ctr"/>
              </a:tabLst>
            </a:pPr>
            <a:r>
              <a:rPr lang="es-ES" kern="50" dirty="0">
                <a:latin typeface="Arial" panose="020B0604020202020204" pitchFamily="34" charset="0"/>
                <a:ea typeface="SimSun" panose="02010600030101010101" pitchFamily="2" charset="-122"/>
                <a:cs typeface="Arial" panose="020B0604020202020204" pitchFamily="34" charset="0"/>
              </a:rPr>
              <a:t>Proponer un </a:t>
            </a:r>
            <a:r>
              <a:rPr lang="es-ES" b="1" i="1" kern="50" dirty="0">
                <a:solidFill>
                  <a:srgbClr val="FF6600"/>
                </a:solidFill>
                <a:latin typeface="Arial" panose="020B0604020202020204" pitchFamily="34" charset="0"/>
                <a:ea typeface="SimSun" panose="02010600030101010101" pitchFamily="2" charset="-122"/>
                <a:cs typeface="Arial" panose="020B0604020202020204" pitchFamily="34" charset="0"/>
              </a:rPr>
              <a:t>menú de actividades</a:t>
            </a:r>
            <a:r>
              <a:rPr lang="es-ES" kern="50" dirty="0">
                <a:latin typeface="Arial" panose="020B0604020202020204" pitchFamily="34" charset="0"/>
                <a:ea typeface="SimSun" panose="02010600030101010101" pitchFamily="2" charset="-122"/>
                <a:cs typeface="Arial" panose="020B0604020202020204" pitchFamily="34" charset="0"/>
              </a:rPr>
              <a:t>. </a:t>
            </a:r>
            <a:r>
              <a:rPr lang="es-ES" kern="50" dirty="0" err="1">
                <a:latin typeface="Arial" panose="020B0604020202020204" pitchFamily="34" charset="0"/>
                <a:ea typeface="SimSun" panose="02010600030101010101" pitchFamily="2" charset="-122"/>
                <a:cs typeface="Arial" panose="020B0604020202020204" pitchFamily="34" charset="0"/>
              </a:rPr>
              <a:t>Ej</a:t>
            </a:r>
            <a:r>
              <a:rPr lang="es-ES" kern="50" dirty="0">
                <a:latin typeface="Arial" panose="020B0604020202020204" pitchFamily="34" charset="0"/>
                <a:ea typeface="SimSun" panose="02010600030101010101" pitchFamily="2" charset="-122"/>
                <a:cs typeface="Arial" panose="020B0604020202020204" pitchFamily="34" charset="0"/>
              </a:rPr>
              <a:t>: De los ejercicios 1 al 7, elige los 3 que quieras hacer.</a:t>
            </a:r>
          </a:p>
          <a:p>
            <a:pPr algn="just">
              <a:spcAft>
                <a:spcPts val="0"/>
              </a:spcAft>
              <a:tabLst>
                <a:tab pos="3060065" algn="ctr"/>
              </a:tabLst>
            </a:pPr>
            <a:endParaRPr lang="es-ES" sz="2000" kern="50" dirty="0">
              <a:latin typeface="Arial" panose="020B0604020202020204" pitchFamily="34" charset="0"/>
              <a:ea typeface="SimSun" panose="02010600030101010101" pitchFamily="2" charset="-122"/>
              <a:cs typeface="Arial" panose="020B0604020202020204" pitchFamily="34"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Arial" panose="020B0604020202020204" pitchFamily="34" charset="0"/>
              </a:rPr>
              <a:t>Evitar que copien los enunciados</a:t>
            </a:r>
            <a:r>
              <a:rPr lang="es-ES" kern="50" dirty="0">
                <a:latin typeface="Arial" panose="020B0604020202020204" pitchFamily="34" charset="0"/>
                <a:ea typeface="SimSun" panose="02010600030101010101" pitchFamily="2" charset="-122"/>
                <a:cs typeface="Arial" panose="020B0604020202020204" pitchFamily="34" charset="0"/>
              </a:rPr>
              <a:t>.</a:t>
            </a:r>
          </a:p>
          <a:p>
            <a:pPr algn="just">
              <a:spcAft>
                <a:spcPts val="0"/>
              </a:spcAft>
              <a:tabLst>
                <a:tab pos="3060065" algn="ctr"/>
              </a:tabLst>
            </a:pPr>
            <a:endParaRPr lang="es-ES" kern="50" dirty="0">
              <a:latin typeface="Arial" panose="020B0604020202020204" pitchFamily="34" charset="0"/>
              <a:ea typeface="SimSun" panose="02010600030101010101" pitchFamily="2" charset="-122"/>
              <a:cs typeface="Arial" panose="020B0604020202020204" pitchFamily="34" charset="0"/>
            </a:endParaRPr>
          </a:p>
          <a:p>
            <a:pPr marL="285750" indent="-285750" algn="just">
              <a:spcAft>
                <a:spcPts val="0"/>
              </a:spcAft>
              <a:buFontTx/>
              <a:buChar char="-"/>
              <a:tabLst>
                <a:tab pos="3060065" algn="ctr"/>
              </a:tabLst>
            </a:pPr>
            <a:r>
              <a:rPr lang="es-ES" kern="50" dirty="0">
                <a:latin typeface="Arial" panose="020B0604020202020204" pitchFamily="34" charset="0"/>
                <a:ea typeface="SimSun" panose="02010600030101010101" pitchFamily="2" charset="-122"/>
                <a:cs typeface="Arial" panose="020B0604020202020204" pitchFamily="34" charset="0"/>
              </a:rPr>
              <a:t>Tratar de mandar alguna </a:t>
            </a:r>
            <a:r>
              <a:rPr lang="es-ES" b="1" i="1" kern="50" dirty="0">
                <a:solidFill>
                  <a:srgbClr val="FF6600"/>
                </a:solidFill>
                <a:latin typeface="Arial" panose="020B0604020202020204" pitchFamily="34" charset="0"/>
                <a:ea typeface="SimSun" panose="02010600030101010101" pitchFamily="2" charset="-122"/>
                <a:cs typeface="Arial" panose="020B0604020202020204" pitchFamily="34" charset="0"/>
              </a:rPr>
              <a:t>actividad que favorezca la creatividad</a:t>
            </a:r>
            <a:r>
              <a:rPr lang="es-ES" kern="50" dirty="0">
                <a:latin typeface="Arial" panose="020B0604020202020204" pitchFamily="34" charset="0"/>
                <a:ea typeface="SimSun" panose="02010600030101010101" pitchFamily="2" charset="-122"/>
                <a:cs typeface="Arial" panose="020B0604020202020204" pitchFamily="34" charset="0"/>
              </a:rPr>
              <a:t>.</a:t>
            </a:r>
          </a:p>
        </p:txBody>
      </p:sp>
      <p:sp>
        <p:nvSpPr>
          <p:cNvPr id="3" name="CuadroTexto 2">
            <a:extLst>
              <a:ext uri="{FF2B5EF4-FFF2-40B4-BE49-F238E27FC236}">
                <a16:creationId xmlns:a16="http://schemas.microsoft.com/office/drawing/2014/main" id="{A9E1A026-D4B0-45D5-8BCF-150D499F6A44}"/>
              </a:ext>
            </a:extLst>
          </p:cNvPr>
          <p:cNvSpPr txBox="1"/>
          <p:nvPr/>
        </p:nvSpPr>
        <p:spPr>
          <a:xfrm>
            <a:off x="974629" y="431053"/>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i) Orientaciones sobre deberes para casa</a:t>
            </a:r>
          </a:p>
          <a:p>
            <a:pPr algn="ctr" hangingPunct="0"/>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Herramientas e intervención </a:t>
            </a:r>
            <a:endPar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4" name="Picture 3">
            <a:extLst>
              <a:ext uri="{FF2B5EF4-FFF2-40B4-BE49-F238E27FC236}">
                <a16:creationId xmlns:a16="http://schemas.microsoft.com/office/drawing/2014/main" id="{B9397BC6-E086-4C02-A8A2-77DD3BD5F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Llamada de nube 4"/>
          <p:cNvSpPr/>
          <p:nvPr/>
        </p:nvSpPr>
        <p:spPr>
          <a:xfrm>
            <a:off x="3657600" y="5079640"/>
            <a:ext cx="4650828" cy="1405527"/>
          </a:xfrm>
          <a:prstGeom prst="cloudCallou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_tradnl" sz="1800" i="0" u="none" strike="noStrike" cap="none" spc="0" normalizeH="0" baseline="0" dirty="0">
                <a:ln>
                  <a:noFill/>
                </a:ln>
                <a:solidFill>
                  <a:srgbClr val="FF6600"/>
                </a:solidFill>
                <a:effectLst/>
                <a:uFillTx/>
                <a:latin typeface="Arial "/>
                <a:sym typeface="Helvetica"/>
              </a:rPr>
              <a:t>Revisar Orden</a:t>
            </a:r>
            <a:r>
              <a:rPr kumimoji="0" lang="es-ES_tradnl" sz="1800" i="0" u="none" strike="noStrike" cap="none" spc="0" normalizeH="0" dirty="0">
                <a:ln>
                  <a:noFill/>
                </a:ln>
                <a:solidFill>
                  <a:srgbClr val="FF6600"/>
                </a:solidFill>
                <a:effectLst/>
                <a:uFillTx/>
                <a:latin typeface="Arial "/>
                <a:sym typeface="Helvetica"/>
              </a:rPr>
              <a:t> 22 de julio de 1997. Capítulo IV alumnado. 9 Trabajos extraescolares</a:t>
            </a:r>
            <a:endParaRPr kumimoji="0" lang="es-ES" sz="1800" i="0" u="none" strike="noStrike" cap="none" spc="0" normalizeH="0" baseline="0" dirty="0">
              <a:ln>
                <a:noFill/>
              </a:ln>
              <a:solidFill>
                <a:srgbClr val="FF6600"/>
              </a:solidFill>
              <a:effectLst/>
              <a:uFillTx/>
              <a:latin typeface="Arial "/>
              <a:sym typeface="Helvetica"/>
            </a:endParaRPr>
          </a:p>
        </p:txBody>
      </p:sp>
    </p:spTree>
    <p:extLst>
      <p:ext uri="{BB962C8B-B14F-4D97-AF65-F5344CB8AC3E}">
        <p14:creationId xmlns:p14="http://schemas.microsoft.com/office/powerpoint/2010/main" val="195262919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4608B72-01AA-4323-88DA-4A4441DF30D1}"/>
              </a:ext>
            </a:extLst>
          </p:cNvPr>
          <p:cNvSpPr/>
          <p:nvPr/>
        </p:nvSpPr>
        <p:spPr>
          <a:xfrm>
            <a:off x="624441" y="1287257"/>
            <a:ext cx="8012088" cy="4339650"/>
          </a:xfrm>
          <a:prstGeom prst="rect">
            <a:avLst/>
          </a:prstGeom>
        </p:spPr>
        <p:txBody>
          <a:bodyPr wrap="square">
            <a:spAutoFit/>
          </a:bodyPr>
          <a:lstStyle/>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Valorar el sistema de evaluación </a:t>
            </a:r>
            <a:r>
              <a:rPr lang="es-ES" kern="50" dirty="0">
                <a:latin typeface="Arial" panose="020B0604020202020204" pitchFamily="34" charset="0"/>
                <a:ea typeface="SimSun" panose="02010600030101010101" pitchFamily="2" charset="-122"/>
                <a:cs typeface="Mangal" panose="02040503050203030202" pitchFamily="18" charset="0"/>
              </a:rPr>
              <a:t>idóneo para cada alumno.</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Hacer exámenes orales. </a:t>
            </a:r>
            <a:r>
              <a:rPr lang="es-ES" kern="50" dirty="0">
                <a:latin typeface="Arial" panose="020B0604020202020204" pitchFamily="34" charset="0"/>
                <a:ea typeface="SimSun" panose="02010600030101010101" pitchFamily="2" charset="-122"/>
                <a:cs typeface="Mangal" panose="02040503050203030202" pitchFamily="18" charset="0"/>
              </a:rPr>
              <a:t>Lo ideal es que cuente con las preguntas y con cierto tiempo de preparación para responder (como sucede con los exámenes escritos).</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Adaptar el tiempo: </a:t>
            </a:r>
            <a:r>
              <a:rPr lang="es-ES" kern="50" dirty="0">
                <a:latin typeface="Arial" panose="020B0604020202020204" pitchFamily="34" charset="0"/>
                <a:ea typeface="SimSun" panose="02010600030101010101" pitchFamily="2" charset="-122"/>
                <a:cs typeface="Mangal" panose="02040503050203030202" pitchFamily="18" charset="0"/>
              </a:rPr>
              <a:t>dejar más tiempo, dividir en dos días.</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Secuenciar las preguntas: </a:t>
            </a:r>
            <a:r>
              <a:rPr lang="es-ES" kern="50" dirty="0">
                <a:latin typeface="Arial" panose="020B0604020202020204" pitchFamily="34" charset="0"/>
                <a:ea typeface="SimSun" panose="02010600030101010101" pitchFamily="2" charset="-122"/>
                <a:cs typeface="Mangal" panose="02040503050203030202" pitchFamily="18" charset="0"/>
              </a:rPr>
              <a:t>dividir en mitades, entregar una hoja de examen y no dar la otra hasta que finalice, que responda a las dos primeras y que las enseñe antes de seguir con las siguientes. </a:t>
            </a:r>
          </a:p>
          <a:p>
            <a:pPr algn="just">
              <a:spcAft>
                <a:spcPts val="0"/>
              </a:spcAft>
              <a:tabLst>
                <a:tab pos="3060065" algn="ctr"/>
              </a:tabLst>
            </a:pPr>
            <a:endParaRPr lang="es-ES" kern="50" dirty="0">
              <a:latin typeface="Arial" panose="020B0604020202020204" pitchFamily="34"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Gestión del tiempo: </a:t>
            </a:r>
            <a:r>
              <a:rPr lang="es-ES" kern="50" dirty="0">
                <a:latin typeface="Arial" panose="020B0604020202020204" pitchFamily="34" charset="0"/>
                <a:ea typeface="SimSun" panose="02010600030101010101" pitchFamily="2" charset="-122"/>
                <a:cs typeface="Mangal" panose="02040503050203030202" pitchFamily="18" charset="0"/>
              </a:rPr>
              <a:t>reloj de arena, entrenar previamente con marcadores de tiempo visual y/o auditivos en simulacros de exámenes, indicar el tiempo que falta…</a:t>
            </a:r>
            <a:endParaRPr lang="es-ES" sz="2000" kern="50" dirty="0">
              <a:effectLst/>
              <a:latin typeface="Times New Roman" panose="02020603050405020304" pitchFamily="18" charset="0"/>
              <a:ea typeface="SimSun" panose="02010600030101010101" pitchFamily="2" charset="-122"/>
              <a:cs typeface="Mangal" panose="02040503050203030202" pitchFamily="18" charset="0"/>
            </a:endParaRPr>
          </a:p>
        </p:txBody>
      </p:sp>
      <p:sp>
        <p:nvSpPr>
          <p:cNvPr id="3" name="CuadroTexto 2">
            <a:extLst>
              <a:ext uri="{FF2B5EF4-FFF2-40B4-BE49-F238E27FC236}">
                <a16:creationId xmlns:a16="http://schemas.microsoft.com/office/drawing/2014/main" id="{09A608B5-BA25-4F33-9CA9-EB145390F3F8}"/>
              </a:ext>
            </a:extLst>
          </p:cNvPr>
          <p:cNvSpPr txBox="1"/>
          <p:nvPr/>
        </p:nvSpPr>
        <p:spPr>
          <a:xfrm>
            <a:off x="388640" y="389794"/>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j) La evaluación </a:t>
            </a:r>
          </a:p>
          <a:p>
            <a:pPr algn="ctr" hangingPunct="0"/>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Herramientas e intervención </a:t>
            </a:r>
            <a:endPar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4" name="Picture 3">
            <a:extLst>
              <a:ext uri="{FF2B5EF4-FFF2-40B4-BE49-F238E27FC236}">
                <a16:creationId xmlns:a16="http://schemas.microsoft.com/office/drawing/2014/main" id="{066788F8-A467-4650-84B0-39B372F25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2455764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4474E00-5D89-4037-98A7-E04D00470F5D}"/>
              </a:ext>
            </a:extLst>
          </p:cNvPr>
          <p:cNvSpPr txBox="1"/>
          <p:nvPr/>
        </p:nvSpPr>
        <p:spPr>
          <a:xfrm>
            <a:off x="845840" y="389795"/>
            <a:ext cx="756929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Herramientas e intervención </a:t>
            </a:r>
            <a:endPar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DD65945F-2FDC-4874-AB1B-252B95957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ángulo 3">
            <a:extLst>
              <a:ext uri="{FF2B5EF4-FFF2-40B4-BE49-F238E27FC236}">
                <a16:creationId xmlns:a16="http://schemas.microsoft.com/office/drawing/2014/main" id="{82595575-6D81-4ADF-81E2-25AD2728FC8B}"/>
              </a:ext>
            </a:extLst>
          </p:cNvPr>
          <p:cNvSpPr/>
          <p:nvPr/>
        </p:nvSpPr>
        <p:spPr>
          <a:xfrm>
            <a:off x="366090" y="1153346"/>
            <a:ext cx="8411819" cy="5139869"/>
          </a:xfrm>
          <a:prstGeom prst="rect">
            <a:avLst/>
          </a:prstGeom>
        </p:spPr>
        <p:txBody>
          <a:bodyPr wrap="square">
            <a:spAutoFit/>
          </a:bodyPr>
          <a:lstStyle/>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La Pregunta Comodín</a:t>
            </a:r>
            <a:r>
              <a:rPr lang="es-ES" kern="50" dirty="0">
                <a:latin typeface="Arial" panose="020B0604020202020204" pitchFamily="34" charset="0"/>
                <a:ea typeface="SimSun" panose="02010600030101010101" pitchFamily="2" charset="-122"/>
                <a:cs typeface="Mangal" panose="02040503050203030202" pitchFamily="18" charset="0"/>
              </a:rPr>
              <a:t>: “escribe otras cosas que sepas del tema”</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Enseñar previamente cómo responder </a:t>
            </a:r>
            <a:r>
              <a:rPr lang="es-ES" kern="50" dirty="0">
                <a:latin typeface="Arial" panose="020B0604020202020204" pitchFamily="34" charset="0"/>
                <a:ea typeface="SimSun" panose="02010600030101010101" pitchFamily="2" charset="-122"/>
                <a:cs typeface="Mangal" panose="02040503050203030202" pitchFamily="18" charset="0"/>
              </a:rPr>
              <a:t>a los exámenes según el tipo de preguntas: tipo test, de redacción, mates. </a:t>
            </a:r>
          </a:p>
          <a:p>
            <a:pPr algn="just">
              <a:spcAft>
                <a:spcPts val="0"/>
              </a:spcAft>
              <a:tabLst>
                <a:tab pos="3060065" algn="ctr"/>
              </a:tabLst>
            </a:pPr>
            <a:endParaRPr lang="es-ES" kern="50" dirty="0">
              <a:latin typeface="Arial" panose="020B0604020202020204" pitchFamily="34"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Adaptaciones en los exámenes escritos: </a:t>
            </a:r>
            <a:r>
              <a:rPr lang="es-ES" kern="50" dirty="0">
                <a:latin typeface="Arial" panose="020B0604020202020204" pitchFamily="34" charset="0"/>
                <a:ea typeface="SimSun" panose="02010600030101010101" pitchFamily="2" charset="-122"/>
                <a:cs typeface="Mangal" panose="02040503050203030202" pitchFamily="18" charset="0"/>
              </a:rPr>
              <a:t>aumentar el espacio entre preguntas, aumentar la letra. Reducir los enunciados y subrayar las palabras clave o ponerlas en mayúscula. Dividir los enunciados en apartados separados.</a:t>
            </a:r>
          </a:p>
          <a:p>
            <a:pPr algn="just">
              <a:spcAft>
                <a:spcPts val="0"/>
              </a:spcAft>
              <a:tabLst>
                <a:tab pos="3060065" algn="ctr"/>
              </a:tabLst>
            </a:pPr>
            <a:endParaRPr lang="es-ES" kern="50" dirty="0">
              <a:latin typeface="Arial" panose="020B0604020202020204" pitchFamily="34"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Acompañar (si es posible) la pregunta de un dibujo o gráfico</a:t>
            </a:r>
            <a:r>
              <a:rPr lang="es-ES" kern="50" dirty="0">
                <a:latin typeface="Arial" panose="020B0604020202020204" pitchFamily="34" charset="0"/>
                <a:ea typeface="SimSun" panose="02010600030101010101" pitchFamily="2" charset="-122"/>
                <a:cs typeface="Mangal" panose="02040503050203030202" pitchFamily="18" charset="0"/>
              </a:rPr>
              <a:t>, presentar un ejemplo de respuesta de pregunta que sirva de apoyo o referencia. </a:t>
            </a:r>
          </a:p>
          <a:p>
            <a:pPr algn="just">
              <a:spcAft>
                <a:spcPts val="0"/>
              </a:spcAft>
              <a:tabLst>
                <a:tab pos="3060065" algn="ctr"/>
              </a:tabLst>
            </a:pPr>
            <a:endParaRPr lang="es-ES" kern="50" dirty="0">
              <a:latin typeface="Arial" panose="020B0604020202020204" pitchFamily="34"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kern="50" dirty="0">
                <a:latin typeface="Arial" panose="020B0604020202020204" pitchFamily="34" charset="0"/>
                <a:ea typeface="SimSun" panose="02010600030101010101" pitchFamily="2" charset="-122"/>
                <a:cs typeface="Mangal" panose="02040503050203030202" pitchFamily="18" charset="0"/>
              </a:rPr>
              <a:t>En las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preguntas de respuesta extensa</a:t>
            </a:r>
            <a:r>
              <a:rPr lang="es-ES" kern="50" dirty="0">
                <a:latin typeface="Arial" panose="020B0604020202020204" pitchFamily="34" charset="0"/>
                <a:ea typeface="SimSun" panose="02010600030101010101" pitchFamily="2" charset="-122"/>
                <a:cs typeface="Mangal" panose="02040503050203030202" pitchFamily="18" charset="0"/>
              </a:rPr>
              <a:t> ayudarlos secuenciando el enunciado con preguntas concretas o con </a:t>
            </a:r>
            <a:r>
              <a:rPr lang="es-ES" kern="50" dirty="0" err="1">
                <a:latin typeface="Arial" panose="020B0604020202020204" pitchFamily="34" charset="0"/>
                <a:ea typeface="SimSun" panose="02010600030101010101" pitchFamily="2" charset="-122"/>
                <a:cs typeface="Mangal" panose="02040503050203030202" pitchFamily="18" charset="0"/>
              </a:rPr>
              <a:t>autoinstrucciones</a:t>
            </a:r>
            <a:r>
              <a:rPr lang="es-ES" kern="50" dirty="0">
                <a:latin typeface="Arial" panose="020B0604020202020204" pitchFamily="34" charset="0"/>
                <a:ea typeface="SimSun" panose="02010600030101010101" pitchFamily="2" charset="-122"/>
                <a:cs typeface="Mangal" panose="02040503050203030202" pitchFamily="18" charset="0"/>
              </a:rPr>
              <a:t>.</a:t>
            </a:r>
          </a:p>
          <a:p>
            <a:pPr algn="just">
              <a:spcAft>
                <a:spcPts val="0"/>
              </a:spcAft>
              <a:tabLst>
                <a:tab pos="3060065" algn="ctr"/>
              </a:tabLst>
            </a:pP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marL="285750" indent="-285750" algn="just">
              <a:spcAft>
                <a:spcPts val="0"/>
              </a:spcAft>
              <a:buFontTx/>
              <a:buChar char="-"/>
              <a:tabLst>
                <a:tab pos="3060065" algn="ctr"/>
              </a:tabLst>
            </a:pP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No tener tanto en cuenta las faltas</a:t>
            </a:r>
            <a:r>
              <a:rPr lang="es-ES" kern="50" dirty="0">
                <a:latin typeface="Arial" panose="020B0604020202020204" pitchFamily="34" charset="0"/>
                <a:ea typeface="SimSun" panose="02010600030101010101" pitchFamily="2" charset="-122"/>
                <a:cs typeface="Mangal" panose="02040503050203030202" pitchFamily="18" charset="0"/>
              </a:rPr>
              <a:t>, no suelen revisar. </a:t>
            </a:r>
            <a:r>
              <a:rPr lang="es-ES" kern="50" dirty="0">
                <a:latin typeface="Arial" panose="020B0604020202020204" pitchFamily="34" charset="0"/>
                <a:ea typeface="SimSun" panose="02010600030101010101" pitchFamily="2" charset="-122"/>
              </a:rPr>
              <a:t>Animarles a que revisen las respuestas antes de entregar el examen</a:t>
            </a:r>
            <a:endParaRPr lang="es-ES" dirty="0"/>
          </a:p>
        </p:txBody>
      </p:sp>
    </p:spTree>
    <p:extLst>
      <p:ext uri="{BB962C8B-B14F-4D97-AF65-F5344CB8AC3E}">
        <p14:creationId xmlns:p14="http://schemas.microsoft.com/office/powerpoint/2010/main" val="94370907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FB42B37-B169-4295-AAAA-29FD823BF669}"/>
              </a:ext>
            </a:extLst>
          </p:cNvPr>
          <p:cNvSpPr txBox="1"/>
          <p:nvPr/>
        </p:nvSpPr>
        <p:spPr>
          <a:xfrm>
            <a:off x="845840" y="354448"/>
            <a:ext cx="756929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Herramientas e intervención </a:t>
            </a:r>
            <a:endParaRPr lang="es-ES" sz="20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4653C602-9B1E-4A50-9416-F6BD7F783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7" name="Diagrama 6">
            <a:extLst>
              <a:ext uri="{FF2B5EF4-FFF2-40B4-BE49-F238E27FC236}">
                <a16:creationId xmlns:a16="http://schemas.microsoft.com/office/drawing/2014/main" id="{CF8D61D1-19E7-4CA3-87D9-56640A5361CA}"/>
              </a:ext>
            </a:extLst>
          </p:cNvPr>
          <p:cNvGraphicFramePr/>
          <p:nvPr>
            <p:extLst>
              <p:ext uri="{D42A27DB-BD31-4B8C-83A1-F6EECF244321}">
                <p14:modId xmlns:p14="http://schemas.microsoft.com/office/powerpoint/2010/main" val="2347359847"/>
              </p:ext>
            </p:extLst>
          </p:nvPr>
        </p:nvGraphicFramePr>
        <p:xfrm>
          <a:off x="1043940" y="1661072"/>
          <a:ext cx="7056120" cy="783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esquinas redondeadas 4">
            <a:extLst>
              <a:ext uri="{FF2B5EF4-FFF2-40B4-BE49-F238E27FC236}">
                <a16:creationId xmlns:a16="http://schemas.microsoft.com/office/drawing/2014/main" id="{60D71015-48B8-43DE-8EA7-5B92D3DF3B0A}"/>
              </a:ext>
            </a:extLst>
          </p:cNvPr>
          <p:cNvSpPr/>
          <p:nvPr/>
        </p:nvSpPr>
        <p:spPr>
          <a:xfrm>
            <a:off x="2344485" y="3042934"/>
            <a:ext cx="4572000" cy="783193"/>
          </a:xfrm>
          <a:prstGeom prst="roundRect">
            <a:avLst/>
          </a:prstGeom>
          <a:solidFill>
            <a:srgbClr val="FF6600"/>
          </a:solidFill>
          <a:ln>
            <a:solidFill>
              <a:schemeClr val="bg1"/>
            </a:solidFill>
          </a:ln>
        </p:spPr>
        <p:style>
          <a:lnRef idx="2">
            <a:schemeClr val="accent5"/>
          </a:lnRef>
          <a:fillRef idx="1">
            <a:schemeClr val="lt1"/>
          </a:fillRef>
          <a:effectRef idx="0">
            <a:schemeClr val="accent5"/>
          </a:effectRef>
          <a:fontRef idx="minor">
            <a:schemeClr val="dk1"/>
          </a:fontRef>
        </p:style>
        <p:txBody>
          <a:bodyPr>
            <a:spAutoFit/>
          </a:bodyPr>
          <a:lstStyle/>
          <a:p>
            <a:pPr algn="ctr" hangingPunct="0"/>
            <a:r>
              <a:rPr lang="es-ES" sz="2000" dirty="0">
                <a:solidFill>
                  <a:schemeClr val="bg1"/>
                </a:solidFill>
                <a:latin typeface="Arial" panose="020B0604020202020204" pitchFamily="34" charset="0"/>
                <a:cs typeface="Arial" panose="020B0604020202020204" pitchFamily="34" charset="0"/>
                <a:sym typeface="Helvetica"/>
              </a:rPr>
              <a:t>Que ponga el reloj en la mesa para organizase bien el tiempo </a:t>
            </a:r>
          </a:p>
        </p:txBody>
      </p:sp>
      <p:sp>
        <p:nvSpPr>
          <p:cNvPr id="6" name="Rectángulo: esquinas redondeadas 5">
            <a:extLst>
              <a:ext uri="{FF2B5EF4-FFF2-40B4-BE49-F238E27FC236}">
                <a16:creationId xmlns:a16="http://schemas.microsoft.com/office/drawing/2014/main" id="{83224D82-45F2-4096-8F1E-EA8FA7135BEC}"/>
              </a:ext>
            </a:extLst>
          </p:cNvPr>
          <p:cNvSpPr/>
          <p:nvPr/>
        </p:nvSpPr>
        <p:spPr>
          <a:xfrm>
            <a:off x="1143000" y="4200688"/>
            <a:ext cx="6858000" cy="1464231"/>
          </a:xfrm>
          <a:prstGeom prst="roundRect">
            <a:avLst/>
          </a:prstGeom>
          <a:solidFill>
            <a:srgbClr val="663300"/>
          </a:solidFill>
          <a:ln>
            <a:solidFill>
              <a:schemeClr val="bg1"/>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hangingPunct="0"/>
            <a:r>
              <a:rPr lang="es-ES" sz="2000" dirty="0">
                <a:solidFill>
                  <a:schemeClr val="bg1"/>
                </a:solidFill>
                <a:latin typeface="Arial" panose="020B0604020202020204" pitchFamily="34" charset="0"/>
                <a:cs typeface="Arial" panose="020B0604020202020204" pitchFamily="34" charset="0"/>
                <a:sym typeface="Helvetica"/>
              </a:rPr>
              <a:t>Que empiece por contestar las preguntas más fáciles pero sin impulsividad: que se obligue a leer al menos dos veces el enunciado y esbozar un esquema en una hoja aparte con lo que va a responder </a:t>
            </a:r>
          </a:p>
        </p:txBody>
      </p:sp>
    </p:spTree>
    <p:extLst>
      <p:ext uri="{BB962C8B-B14F-4D97-AF65-F5344CB8AC3E}">
        <p14:creationId xmlns:p14="http://schemas.microsoft.com/office/powerpoint/2010/main" val="33430180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500"/>
                                        <p:tgtEl>
                                          <p:spTgt spid="6">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F2528F9-DE97-4F30-8492-A709BB0ED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8" name="Diagrama 7">
            <a:extLst>
              <a:ext uri="{FF2B5EF4-FFF2-40B4-BE49-F238E27FC236}">
                <a16:creationId xmlns:a16="http://schemas.microsoft.com/office/drawing/2014/main" id="{BDB27806-6814-4D02-8DE8-F39F24D79773}"/>
              </a:ext>
            </a:extLst>
          </p:cNvPr>
          <p:cNvGraphicFramePr/>
          <p:nvPr>
            <p:extLst>
              <p:ext uri="{D42A27DB-BD31-4B8C-83A1-F6EECF244321}">
                <p14:modId xmlns:p14="http://schemas.microsoft.com/office/powerpoint/2010/main" val="3388232120"/>
              </p:ext>
            </p:extLst>
          </p:nvPr>
        </p:nvGraphicFramePr>
        <p:xfrm>
          <a:off x="1284544" y="5318"/>
          <a:ext cx="6785113" cy="992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A3826AC5-B5C1-4D00-AA10-C8688008BC6D}"/>
              </a:ext>
            </a:extLst>
          </p:cNvPr>
          <p:cNvSpPr txBox="1"/>
          <p:nvPr/>
        </p:nvSpPr>
        <p:spPr>
          <a:xfrm>
            <a:off x="1284544" y="789753"/>
            <a:ext cx="6785113"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gl-ES" sz="2000" b="1" dirty="0">
                <a:solidFill>
                  <a:srgbClr val="0070C0"/>
                </a:solidFill>
                <a:latin typeface="Arial" panose="020B0604020202020204" pitchFamily="34" charset="0"/>
                <a:cs typeface="Arial" panose="020B0604020202020204" pitchFamily="34" charset="0"/>
                <a:sym typeface="Helvetica"/>
              </a:rPr>
              <a:t>Principios pedagógicos </a:t>
            </a:r>
            <a:endParaRPr kumimoji="0" lang="es-ES" sz="2000" b="1" i="0" u="none" strike="noStrike" cap="none" spc="0" normalizeH="0" baseline="0" dirty="0">
              <a:ln>
                <a:noFill/>
              </a:ln>
              <a:solidFill>
                <a:srgbClr val="0070C0"/>
              </a:solidFill>
              <a:effectLst/>
              <a:uFillTx/>
              <a:latin typeface="Arial" panose="020B0604020202020204" pitchFamily="34" charset="0"/>
              <a:cs typeface="Arial" panose="020B0604020202020204" pitchFamily="34" charset="0"/>
              <a:sym typeface="Helvetica"/>
            </a:endParaRPr>
          </a:p>
        </p:txBody>
      </p:sp>
      <p:sp>
        <p:nvSpPr>
          <p:cNvPr id="7" name="CuadroTexto 6">
            <a:extLst>
              <a:ext uri="{FF2B5EF4-FFF2-40B4-BE49-F238E27FC236}">
                <a16:creationId xmlns:a16="http://schemas.microsoft.com/office/drawing/2014/main" id="{3226F4D9-D59C-4067-A15F-D5DA0BD1D248}"/>
              </a:ext>
            </a:extLst>
          </p:cNvPr>
          <p:cNvSpPr txBox="1"/>
          <p:nvPr/>
        </p:nvSpPr>
        <p:spPr>
          <a:xfrm>
            <a:off x="747829" y="1136389"/>
            <a:ext cx="7858539"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s-ES" dirty="0">
                <a:latin typeface="Arial" panose="020B0604020202020204" pitchFamily="34" charset="0"/>
                <a:cs typeface="Arial" panose="020B0604020202020204" pitchFamily="34" charset="0"/>
              </a:rPr>
              <a:t>La primera medida consiste en tener presente los principios pedagógicos que serán la referencia para guiar la actuación de todo el centro educativo y que son:</a:t>
            </a:r>
          </a:p>
          <a:p>
            <a:endParaRPr lang="es-ES" dirty="0">
              <a:latin typeface="Arial" panose="020B0604020202020204" pitchFamily="34" charset="0"/>
              <a:cs typeface="Arial" panose="020B0604020202020204" pitchFamily="34" charset="0"/>
            </a:endParaRPr>
          </a:p>
          <a:p>
            <a:endParaRPr lang="es-ES" dirty="0">
              <a:latin typeface="Arial" panose="020B0604020202020204" pitchFamily="34" charset="0"/>
              <a:cs typeface="Arial" panose="020B0604020202020204" pitchFamily="34" charset="0"/>
            </a:endParaRPr>
          </a:p>
          <a:p>
            <a:endParaRPr lang="es-ES" dirty="0">
              <a:latin typeface="Arial" panose="020B0604020202020204" pitchFamily="34" charset="0"/>
              <a:cs typeface="Arial" panose="020B0604020202020204" pitchFamily="34" charset="0"/>
            </a:endParaRPr>
          </a:p>
          <a:p>
            <a:pPr marL="342900" indent="-342900">
              <a:buAutoNum type="alphaUcParenR"/>
            </a:pPr>
            <a:endParaRPr lang="es-ES" dirty="0">
              <a:latin typeface="Arial" panose="020B0604020202020204" pitchFamily="34" charset="0"/>
              <a:cs typeface="Arial" panose="020B060402020202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4" name="Elipse 3"/>
          <p:cNvSpPr/>
          <p:nvPr/>
        </p:nvSpPr>
        <p:spPr>
          <a:xfrm>
            <a:off x="456709" y="2290549"/>
            <a:ext cx="4220389" cy="2856423"/>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342900" indent="-342900">
              <a:buAutoNum type="alphaUcParenR"/>
            </a:pPr>
            <a:r>
              <a:rPr lang="es-ES" b="1" dirty="0">
                <a:solidFill>
                  <a:srgbClr val="FF6600"/>
                </a:solidFill>
                <a:latin typeface="Arial" panose="020B0604020202020204" pitchFamily="34" charset="0"/>
                <a:cs typeface="Arial" panose="020B0604020202020204" pitchFamily="34" charset="0"/>
              </a:rPr>
              <a:t>PRINCIPIO DE PREVENCIÓN: </a:t>
            </a:r>
            <a:r>
              <a:rPr lang="es-ES" dirty="0">
                <a:latin typeface="Arial" panose="020B0604020202020204" pitchFamily="34" charset="0"/>
                <a:cs typeface="Arial" panose="020B0604020202020204" pitchFamily="34" charset="0"/>
              </a:rPr>
              <a:t>medidas encaminadas a evitar la aparición de dificultades o evitar que empeoren. Debe ser la primera medida de actuación.</a:t>
            </a:r>
          </a:p>
        </p:txBody>
      </p:sp>
      <p:sp>
        <p:nvSpPr>
          <p:cNvPr id="5" name="Elipse 4"/>
          <p:cNvSpPr/>
          <p:nvPr/>
        </p:nvSpPr>
        <p:spPr>
          <a:xfrm>
            <a:off x="5170173" y="3668041"/>
            <a:ext cx="3626069" cy="2466910"/>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r>
              <a:rPr lang="es-ES" b="1" dirty="0">
                <a:solidFill>
                  <a:srgbClr val="FF6600"/>
                </a:solidFill>
                <a:latin typeface="Arial" panose="020B0604020202020204" pitchFamily="34" charset="0"/>
                <a:cs typeface="Arial" panose="020B0604020202020204" pitchFamily="34" charset="0"/>
              </a:rPr>
              <a:t>B) DETECCIÓN PRECOZ: </a:t>
            </a:r>
            <a:r>
              <a:rPr lang="es-ES" dirty="0">
                <a:latin typeface="Arial" panose="020B0604020202020204" pitchFamily="34" charset="0"/>
                <a:cs typeface="Arial" panose="020B0604020202020204" pitchFamily="34" charset="0"/>
              </a:rPr>
              <a:t>estar atento a los signos de sospecha del trastorno. Es clave la etapa de Ed. Infantil (3-6 años).</a:t>
            </a:r>
          </a:p>
        </p:txBody>
      </p:sp>
    </p:spTree>
    <p:extLst>
      <p:ext uri="{BB962C8B-B14F-4D97-AF65-F5344CB8AC3E}">
        <p14:creationId xmlns:p14="http://schemas.microsoft.com/office/powerpoint/2010/main" val="392998166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AFCF0AD1-EBAA-4975-8959-6FFB9AEA2909}"/>
              </a:ext>
            </a:extLst>
          </p:cNvPr>
          <p:cNvGraphicFramePr/>
          <p:nvPr>
            <p:extLst>
              <p:ext uri="{D42A27DB-BD31-4B8C-83A1-F6EECF244321}">
                <p14:modId xmlns:p14="http://schemas.microsoft.com/office/powerpoint/2010/main" val="2339459025"/>
              </p:ext>
            </p:extLst>
          </p:nvPr>
        </p:nvGraphicFramePr>
        <p:xfrm>
          <a:off x="1691680" y="1336434"/>
          <a:ext cx="5577840" cy="11237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A599BE43-ACFD-40A6-8A28-6B8BB4FDC067}"/>
              </a:ext>
            </a:extLst>
          </p:cNvPr>
          <p:cNvSpPr txBox="1"/>
          <p:nvPr/>
        </p:nvSpPr>
        <p:spPr>
          <a:xfrm>
            <a:off x="787355" y="391779"/>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sym typeface="Helvetica"/>
              </a:rPr>
              <a:t>Herramientas e intervención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4" name="Picture 3">
            <a:extLst>
              <a:ext uri="{FF2B5EF4-FFF2-40B4-BE49-F238E27FC236}">
                <a16:creationId xmlns:a16="http://schemas.microsoft.com/office/drawing/2014/main" id="{43F0C0C5-62FA-4A0F-8900-358DF061D7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ángulo: esquinas redondeadas 4">
            <a:extLst>
              <a:ext uri="{FF2B5EF4-FFF2-40B4-BE49-F238E27FC236}">
                <a16:creationId xmlns:a16="http://schemas.microsoft.com/office/drawing/2014/main" id="{C0978177-7D5A-4991-8C58-AFAD59CBF5B1}"/>
              </a:ext>
            </a:extLst>
          </p:cNvPr>
          <p:cNvSpPr/>
          <p:nvPr/>
        </p:nvSpPr>
        <p:spPr>
          <a:xfrm>
            <a:off x="1615796" y="2808316"/>
            <a:ext cx="6129130" cy="2145268"/>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hangingPunct="0"/>
            <a:r>
              <a:rPr lang="es-ES" sz="2000" b="1" i="1" dirty="0">
                <a:solidFill>
                  <a:srgbClr val="FF6600"/>
                </a:solidFill>
                <a:latin typeface="Arial" panose="020B0604020202020204" pitchFamily="34" charset="0"/>
                <a:cs typeface="Arial" panose="020B0604020202020204" pitchFamily="34" charset="0"/>
                <a:sym typeface="Helvetica"/>
              </a:rPr>
              <a:t>OBLIGATORIO: </a:t>
            </a:r>
            <a:r>
              <a:rPr lang="es-ES" sz="2000" dirty="0">
                <a:solidFill>
                  <a:srgbClr val="000000"/>
                </a:solidFill>
                <a:latin typeface="Arial" panose="020B0604020202020204" pitchFamily="34" charset="0"/>
                <a:cs typeface="Arial" panose="020B0604020202020204" pitchFamily="34" charset="0"/>
                <a:sym typeface="Helvetica"/>
              </a:rPr>
              <a:t>Que deje al menos </a:t>
            </a:r>
            <a:r>
              <a:rPr lang="es-ES" sz="2000" b="1" i="1" dirty="0">
                <a:solidFill>
                  <a:srgbClr val="FF6600"/>
                </a:solidFill>
                <a:latin typeface="Arial" panose="020B0604020202020204" pitchFamily="34" charset="0"/>
                <a:cs typeface="Arial" panose="020B0604020202020204" pitchFamily="34" charset="0"/>
                <a:sym typeface="Helvetica"/>
              </a:rPr>
              <a:t>cinco minutos para asegurarse</a:t>
            </a:r>
            <a:r>
              <a:rPr lang="es-ES" sz="2000" dirty="0">
                <a:solidFill>
                  <a:srgbClr val="000000"/>
                </a:solidFill>
                <a:latin typeface="Arial" panose="020B0604020202020204" pitchFamily="34" charset="0"/>
                <a:cs typeface="Arial" panose="020B0604020202020204" pitchFamily="34" charset="0"/>
                <a:sym typeface="Helvetica"/>
              </a:rPr>
              <a:t> de que ha puesto e nombre en el examen, que ha respondido todas la preguntas, que no hay razonamientos equivocados, operaciones mal hechas ni demasiadas faltas de ortografía. </a:t>
            </a:r>
          </a:p>
        </p:txBody>
      </p:sp>
    </p:spTree>
    <p:extLst>
      <p:ext uri="{BB962C8B-B14F-4D97-AF65-F5344CB8AC3E}">
        <p14:creationId xmlns:p14="http://schemas.microsoft.com/office/powerpoint/2010/main" val="26178610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5135E09B-DC92-432D-AC4A-35DC4D2AD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Imagen 4" descr="Imagen que contiene captura de pantalla&#10;&#10;Descripción generada automáticamente">
            <a:extLst>
              <a:ext uri="{FF2B5EF4-FFF2-40B4-BE49-F238E27FC236}">
                <a16:creationId xmlns:a16="http://schemas.microsoft.com/office/drawing/2014/main" id="{C2CD4FE9-A5C9-45B3-8E08-F7314AD4D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560" y="773230"/>
            <a:ext cx="3977258" cy="5669134"/>
          </a:xfrm>
          <a:prstGeom prst="rect">
            <a:avLst/>
          </a:prstGeom>
        </p:spPr>
      </p:pic>
      <p:pic>
        <p:nvPicPr>
          <p:cNvPr id="7" name="Imagen 6" descr="Imagen que contiene captura de pantalla&#10;&#10;Descripción generada automáticamente">
            <a:extLst>
              <a:ext uri="{FF2B5EF4-FFF2-40B4-BE49-F238E27FC236}">
                <a16:creationId xmlns:a16="http://schemas.microsoft.com/office/drawing/2014/main" id="{460AF79D-543F-422E-8591-5981D5E36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016" y="810474"/>
            <a:ext cx="3885149" cy="5498885"/>
          </a:xfrm>
          <a:prstGeom prst="rect">
            <a:avLst/>
          </a:prstGeom>
        </p:spPr>
      </p:pic>
      <p:sp>
        <p:nvSpPr>
          <p:cNvPr id="4" name="Rectángulo 3">
            <a:extLst>
              <a:ext uri="{FF2B5EF4-FFF2-40B4-BE49-F238E27FC236}">
                <a16:creationId xmlns:a16="http://schemas.microsoft.com/office/drawing/2014/main" id="{D246AB5D-93C5-40A8-BA41-36C136993915}"/>
              </a:ext>
            </a:extLst>
          </p:cNvPr>
          <p:cNvSpPr/>
          <p:nvPr/>
        </p:nvSpPr>
        <p:spPr>
          <a:xfrm>
            <a:off x="845772" y="225700"/>
            <a:ext cx="7186583" cy="584775"/>
          </a:xfrm>
          <a:prstGeom prst="rect">
            <a:avLst/>
          </a:prstGeom>
          <a:noFill/>
        </p:spPr>
        <p:txBody>
          <a:bodyPr wrap="none" lIns="91440" tIns="45720" rIns="91440" bIns="45720">
            <a:spAutoFit/>
          </a:bodyPr>
          <a:lstStyle/>
          <a:p>
            <a:pPr algn="ctr"/>
            <a:r>
              <a:rPr lang="es-ES" sz="3200" b="1" kern="50"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SimSun" panose="02010600030101010101" pitchFamily="2" charset="-122"/>
                <a:cs typeface="Arial" panose="020B0604020202020204" pitchFamily="34" charset="0"/>
                <a:sym typeface="Helvetica"/>
              </a:rPr>
              <a:t>EJEMPLO DE DISEÑO DE EXAMEN </a:t>
            </a:r>
            <a:endParaRPr lang="es-E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26717911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45B6DAC1-BDBB-4C6E-AF9C-DA0807C58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Imagen 4" descr="Imagen que contiene captura de pantalla&#10;&#10;Descripción generada automáticamente">
            <a:extLst>
              <a:ext uri="{FF2B5EF4-FFF2-40B4-BE49-F238E27FC236}">
                <a16:creationId xmlns:a16="http://schemas.microsoft.com/office/drawing/2014/main" id="{09C6D62A-EF2B-4D8F-9E7B-36BCD714B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08" y="789940"/>
            <a:ext cx="3729169" cy="5278119"/>
          </a:xfrm>
          <a:prstGeom prst="rect">
            <a:avLst/>
          </a:prstGeom>
        </p:spPr>
      </p:pic>
      <p:pic>
        <p:nvPicPr>
          <p:cNvPr id="7" name="Imagen 6" descr="Imagen que contiene texto&#10;&#10;Descripción generada automáticamente">
            <a:extLst>
              <a:ext uri="{FF2B5EF4-FFF2-40B4-BE49-F238E27FC236}">
                <a16:creationId xmlns:a16="http://schemas.microsoft.com/office/drawing/2014/main" id="{BA34F43B-5930-43BF-8E06-F8D2328680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3159" y="773230"/>
            <a:ext cx="4076804" cy="5278120"/>
          </a:xfrm>
          <a:prstGeom prst="rect">
            <a:avLst/>
          </a:prstGeom>
        </p:spPr>
      </p:pic>
      <p:sp>
        <p:nvSpPr>
          <p:cNvPr id="6" name="Rectángulo 5">
            <a:extLst>
              <a:ext uri="{FF2B5EF4-FFF2-40B4-BE49-F238E27FC236}">
                <a16:creationId xmlns:a16="http://schemas.microsoft.com/office/drawing/2014/main" id="{7DE849DD-F07A-4530-91C0-C5A2AD203CB4}"/>
              </a:ext>
            </a:extLst>
          </p:cNvPr>
          <p:cNvSpPr/>
          <p:nvPr/>
        </p:nvSpPr>
        <p:spPr>
          <a:xfrm>
            <a:off x="845772" y="225700"/>
            <a:ext cx="7186583" cy="584775"/>
          </a:xfrm>
          <a:prstGeom prst="rect">
            <a:avLst/>
          </a:prstGeom>
          <a:noFill/>
        </p:spPr>
        <p:txBody>
          <a:bodyPr wrap="none" lIns="91440" tIns="45720" rIns="91440" bIns="45720">
            <a:spAutoFit/>
          </a:bodyPr>
          <a:lstStyle/>
          <a:p>
            <a:pPr algn="ctr"/>
            <a:r>
              <a:rPr lang="es-ES" sz="3200" b="1" kern="50"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SimSun" panose="02010600030101010101" pitchFamily="2" charset="-122"/>
                <a:cs typeface="Arial" panose="020B0604020202020204" pitchFamily="34" charset="0"/>
                <a:sym typeface="Helvetica"/>
              </a:rPr>
              <a:t>EJEMPLO DE DISEÑO DE EXAMEN </a:t>
            </a:r>
            <a:endParaRPr lang="es-E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6324555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7440" y="831897"/>
            <a:ext cx="4210186" cy="5644371"/>
          </a:xfrm>
          <a:prstGeom prst="rect">
            <a:avLst/>
          </a:prstGeom>
        </p:spPr>
      </p:pic>
      <p:sp>
        <p:nvSpPr>
          <p:cNvPr id="7" name="Rectángulo 6">
            <a:extLst>
              <a:ext uri="{FF2B5EF4-FFF2-40B4-BE49-F238E27FC236}">
                <a16:creationId xmlns:a16="http://schemas.microsoft.com/office/drawing/2014/main" id="{85C5EE56-6CC2-4882-B071-00398B10C4B9}"/>
              </a:ext>
            </a:extLst>
          </p:cNvPr>
          <p:cNvSpPr/>
          <p:nvPr/>
        </p:nvSpPr>
        <p:spPr>
          <a:xfrm>
            <a:off x="845772" y="225700"/>
            <a:ext cx="7186583" cy="584775"/>
          </a:xfrm>
          <a:prstGeom prst="rect">
            <a:avLst/>
          </a:prstGeom>
          <a:noFill/>
        </p:spPr>
        <p:txBody>
          <a:bodyPr wrap="none" lIns="91440" tIns="45720" rIns="91440" bIns="45720">
            <a:spAutoFit/>
          </a:bodyPr>
          <a:lstStyle/>
          <a:p>
            <a:pPr algn="ctr"/>
            <a:r>
              <a:rPr lang="es-ES" sz="3200" b="1" kern="50"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SimSun" panose="02010600030101010101" pitchFamily="2" charset="-122"/>
                <a:cs typeface="Arial" panose="020B0604020202020204" pitchFamily="34" charset="0"/>
                <a:sym typeface="Helvetica"/>
              </a:rPr>
              <a:t>EJEMPLO DE DISEÑO DE EXAMEN </a:t>
            </a:r>
            <a:endParaRPr lang="es-E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0315837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127826-C63A-4E15-A83E-CB048508BFBD}"/>
              </a:ext>
            </a:extLst>
          </p:cNvPr>
          <p:cNvSpPr>
            <a:spLocks noGrp="1"/>
          </p:cNvSpPr>
          <p:nvPr>
            <p:ph type="ctrTitle"/>
          </p:nvPr>
        </p:nvSpPr>
        <p:spPr/>
        <p:txBody>
          <a:bodyPr/>
          <a:lstStyle/>
          <a:p>
            <a:endParaRPr lang="es-ES"/>
          </a:p>
        </p:txBody>
      </p:sp>
      <p:sp>
        <p:nvSpPr>
          <p:cNvPr id="3" name="Subtítulo 2">
            <a:extLst>
              <a:ext uri="{FF2B5EF4-FFF2-40B4-BE49-F238E27FC236}">
                <a16:creationId xmlns:a16="http://schemas.microsoft.com/office/drawing/2014/main" id="{67435B1E-F67A-4BFC-A390-695DF18AB5BB}"/>
              </a:ext>
            </a:extLst>
          </p:cNvPr>
          <p:cNvSpPr>
            <a:spLocks noGrp="1"/>
          </p:cNvSpPr>
          <p:nvPr>
            <p:ph type="subTitle" idx="1"/>
          </p:nvPr>
        </p:nvSpPr>
        <p:spPr/>
        <p:txBody>
          <a:bodyPr/>
          <a:lstStyle/>
          <a:p>
            <a:endParaRPr lang="es-ES"/>
          </a:p>
        </p:txBody>
      </p:sp>
      <p:sp>
        <p:nvSpPr>
          <p:cNvPr id="4" name="Rectángulo 3">
            <a:extLst>
              <a:ext uri="{FF2B5EF4-FFF2-40B4-BE49-F238E27FC236}">
                <a16:creationId xmlns:a16="http://schemas.microsoft.com/office/drawing/2014/main" id="{0AFA2667-BB38-456B-AB54-635A1083868B}"/>
              </a:ext>
            </a:extLst>
          </p:cNvPr>
          <p:cNvSpPr/>
          <p:nvPr/>
        </p:nvSpPr>
        <p:spPr>
          <a:xfrm>
            <a:off x="845772" y="225700"/>
            <a:ext cx="7186583" cy="584775"/>
          </a:xfrm>
          <a:prstGeom prst="rect">
            <a:avLst/>
          </a:prstGeom>
          <a:noFill/>
        </p:spPr>
        <p:txBody>
          <a:bodyPr wrap="none" lIns="91440" tIns="45720" rIns="91440" bIns="45720">
            <a:spAutoFit/>
          </a:bodyPr>
          <a:lstStyle/>
          <a:p>
            <a:pPr algn="ctr"/>
            <a:r>
              <a:rPr lang="es-ES" sz="3200" b="1" kern="50"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SimSun" panose="02010600030101010101" pitchFamily="2" charset="-122"/>
                <a:cs typeface="Arial" panose="020B0604020202020204" pitchFamily="34" charset="0"/>
                <a:sym typeface="Helvetica"/>
              </a:rPr>
              <a:t>EJEMPLO DE DISEÑO DE EXAMEN </a:t>
            </a:r>
            <a:endParaRPr lang="es-E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5" name="Imagen 4">
            <a:extLst>
              <a:ext uri="{FF2B5EF4-FFF2-40B4-BE49-F238E27FC236}">
                <a16:creationId xmlns:a16="http://schemas.microsoft.com/office/drawing/2014/main" id="{876CC5A0-B92D-4844-8907-59AE6702A4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4564" y="836202"/>
            <a:ext cx="4434872" cy="5796098"/>
          </a:xfrm>
          <a:prstGeom prst="rect">
            <a:avLst/>
          </a:prstGeom>
        </p:spPr>
      </p:pic>
    </p:spTree>
    <p:extLst>
      <p:ext uri="{BB962C8B-B14F-4D97-AF65-F5344CB8AC3E}">
        <p14:creationId xmlns:p14="http://schemas.microsoft.com/office/powerpoint/2010/main" val="2923976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A229B1-F8E2-4114-BE4C-A6C3B3D4D64C}"/>
              </a:ext>
            </a:extLst>
          </p:cNvPr>
          <p:cNvSpPr>
            <a:spLocks noGrp="1"/>
          </p:cNvSpPr>
          <p:nvPr>
            <p:ph type="ctrTitle"/>
          </p:nvPr>
        </p:nvSpPr>
        <p:spPr/>
        <p:txBody>
          <a:bodyPr/>
          <a:lstStyle/>
          <a:p>
            <a:endParaRPr lang="es-ES"/>
          </a:p>
        </p:txBody>
      </p:sp>
      <p:sp>
        <p:nvSpPr>
          <p:cNvPr id="3" name="Subtítulo 2">
            <a:extLst>
              <a:ext uri="{FF2B5EF4-FFF2-40B4-BE49-F238E27FC236}">
                <a16:creationId xmlns:a16="http://schemas.microsoft.com/office/drawing/2014/main" id="{06C5ECB0-476A-432C-9492-31744CD7DC2E}"/>
              </a:ext>
            </a:extLst>
          </p:cNvPr>
          <p:cNvSpPr>
            <a:spLocks noGrp="1"/>
          </p:cNvSpPr>
          <p:nvPr>
            <p:ph type="subTitle" idx="1"/>
          </p:nvPr>
        </p:nvSpPr>
        <p:spPr/>
        <p:txBody>
          <a:bodyPr/>
          <a:lstStyle/>
          <a:p>
            <a:endParaRPr lang="es-ES"/>
          </a:p>
        </p:txBody>
      </p:sp>
      <p:pic>
        <p:nvPicPr>
          <p:cNvPr id="5" name="Imagen 4">
            <a:extLst>
              <a:ext uri="{FF2B5EF4-FFF2-40B4-BE49-F238E27FC236}">
                <a16:creationId xmlns:a16="http://schemas.microsoft.com/office/drawing/2014/main" id="{4A71B1B6-D11C-4DEC-9577-EBAC535C59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8857" y="985981"/>
            <a:ext cx="4058795" cy="5705764"/>
          </a:xfrm>
          <a:prstGeom prst="rect">
            <a:avLst/>
          </a:prstGeom>
        </p:spPr>
      </p:pic>
      <p:sp>
        <p:nvSpPr>
          <p:cNvPr id="6" name="Rectángulo 5">
            <a:extLst>
              <a:ext uri="{FF2B5EF4-FFF2-40B4-BE49-F238E27FC236}">
                <a16:creationId xmlns:a16="http://schemas.microsoft.com/office/drawing/2014/main" id="{319B5D23-9FF4-45A9-ADB5-9C073767D094}"/>
              </a:ext>
            </a:extLst>
          </p:cNvPr>
          <p:cNvSpPr/>
          <p:nvPr/>
        </p:nvSpPr>
        <p:spPr>
          <a:xfrm>
            <a:off x="845772" y="225700"/>
            <a:ext cx="7186583" cy="584775"/>
          </a:xfrm>
          <a:prstGeom prst="rect">
            <a:avLst/>
          </a:prstGeom>
          <a:noFill/>
        </p:spPr>
        <p:txBody>
          <a:bodyPr wrap="none" lIns="91440" tIns="45720" rIns="91440" bIns="45720">
            <a:spAutoFit/>
          </a:bodyPr>
          <a:lstStyle/>
          <a:p>
            <a:pPr algn="ctr"/>
            <a:r>
              <a:rPr lang="es-ES" sz="3200" b="1" kern="50"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SimSun" panose="02010600030101010101" pitchFamily="2" charset="-122"/>
                <a:cs typeface="Arial" panose="020B0604020202020204" pitchFamily="34" charset="0"/>
                <a:sym typeface="Helvetica"/>
              </a:rPr>
              <a:t>EJEMPLO DE DISEÑO DE EXAMEN </a:t>
            </a:r>
            <a:endParaRPr lang="es-E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080528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044" y="1038225"/>
            <a:ext cx="4036252" cy="5819775"/>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967517"/>
            <a:ext cx="4516425" cy="4214156"/>
          </a:xfrm>
          <a:prstGeom prst="rect">
            <a:avLst/>
          </a:prstGeom>
        </p:spPr>
      </p:pic>
      <p:sp>
        <p:nvSpPr>
          <p:cNvPr id="6" name="Rectángulo 5">
            <a:extLst>
              <a:ext uri="{FF2B5EF4-FFF2-40B4-BE49-F238E27FC236}">
                <a16:creationId xmlns:a16="http://schemas.microsoft.com/office/drawing/2014/main" id="{7F330B23-978F-4F76-AC20-67363473AF8A}"/>
              </a:ext>
            </a:extLst>
          </p:cNvPr>
          <p:cNvSpPr/>
          <p:nvPr/>
        </p:nvSpPr>
        <p:spPr>
          <a:xfrm>
            <a:off x="845772" y="225700"/>
            <a:ext cx="7186583" cy="584775"/>
          </a:xfrm>
          <a:prstGeom prst="rect">
            <a:avLst/>
          </a:prstGeom>
          <a:noFill/>
        </p:spPr>
        <p:txBody>
          <a:bodyPr wrap="none" lIns="91440" tIns="45720" rIns="91440" bIns="45720">
            <a:spAutoFit/>
          </a:bodyPr>
          <a:lstStyle/>
          <a:p>
            <a:pPr algn="ctr"/>
            <a:r>
              <a:rPr lang="es-ES" sz="3200" b="1" kern="50"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SimSun" panose="02010600030101010101" pitchFamily="2" charset="-122"/>
                <a:cs typeface="Arial" panose="020B0604020202020204" pitchFamily="34" charset="0"/>
                <a:sym typeface="Helvetica"/>
              </a:rPr>
              <a:t>EJEMPLO DE DISEÑO DE EXAMEN </a:t>
            </a:r>
            <a:endParaRPr lang="es-E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486611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4818" y="1354141"/>
            <a:ext cx="8228013" cy="771195"/>
          </a:xfrm>
        </p:spPr>
        <p:txBody>
          <a:bodyPr>
            <a:normAutofit/>
          </a:bodyPr>
          <a:lstStyle/>
          <a:p>
            <a:r>
              <a:rPr lang="es-ES" sz="1800" b="1" dirty="0">
                <a:solidFill>
                  <a:srgbClr val="FF6600"/>
                </a:solidFill>
                <a:latin typeface="Arial" panose="020B0604020202020204" pitchFamily="34" charset="0"/>
                <a:cs typeface="Arial" panose="020B0604020202020204" pitchFamily="34" charset="0"/>
              </a:rPr>
              <a:t>Plan de Convivencia</a:t>
            </a:r>
          </a:p>
        </p:txBody>
      </p:sp>
      <p:sp>
        <p:nvSpPr>
          <p:cNvPr id="4" name="Text Box 2">
            <a:extLst>
              <a:ext uri="{FF2B5EF4-FFF2-40B4-BE49-F238E27FC236}">
                <a16:creationId xmlns:a16="http://schemas.microsoft.com/office/drawing/2014/main" id="{993E369C-596E-4207-BE03-A359B3631C5F}"/>
              </a:ext>
            </a:extLst>
          </p:cNvPr>
          <p:cNvSpPr txBox="1">
            <a:spLocks noChangeArrowheads="1"/>
          </p:cNvSpPr>
          <p:nvPr/>
        </p:nvSpPr>
        <p:spPr bwMode="auto">
          <a:xfrm>
            <a:off x="0" y="679869"/>
            <a:ext cx="9144000" cy="823018"/>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s-ES" altLang="es-ES" sz="2000" b="1" dirty="0">
                <a:solidFill>
                  <a:srgbClr val="0070C0"/>
                </a:solidFill>
                <a:latin typeface="Arial "/>
              </a:rPr>
              <a:t>G</a:t>
            </a:r>
            <a:r>
              <a:rPr kumimoji="0" lang="es-ES" altLang="es-ES" sz="2000" b="1" i="0" u="none" strike="noStrike" kern="1200" cap="none" spc="0" normalizeH="0" baseline="0" noProof="0" dirty="0" err="1">
                <a:ln>
                  <a:noFill/>
                </a:ln>
                <a:solidFill>
                  <a:srgbClr val="0070C0"/>
                </a:solidFill>
                <a:effectLst/>
                <a:uLnTx/>
                <a:uFillTx/>
                <a:latin typeface="Arial "/>
                <a:ea typeface="Microsoft YaHei" panose="020B0503020204020204" pitchFamily="34" charset="-122"/>
                <a:cs typeface="+mn-cs"/>
              </a:rPr>
              <a:t>estión</a:t>
            </a:r>
            <a:r>
              <a:rPr kumimoji="0" lang="es-ES" altLang="es-ES" sz="2000" b="1" i="0" u="none" strike="noStrike" kern="1200" cap="none" spc="0" normalizeH="0" baseline="0" noProof="0" dirty="0">
                <a:ln>
                  <a:noFill/>
                </a:ln>
                <a:solidFill>
                  <a:srgbClr val="0070C0"/>
                </a:solidFill>
                <a:effectLst/>
                <a:uLnTx/>
                <a:uFillTx/>
                <a:latin typeface="Arial "/>
                <a:ea typeface="Microsoft YaHei" panose="020B0503020204020204" pitchFamily="34" charset="-122"/>
                <a:cs typeface="+mn-cs"/>
              </a:rPr>
              <a:t> de los conflictos desde el ámbito educativo</a:t>
            </a:r>
            <a:endParaRPr kumimoji="0" lang="es-ES" altLang="es-ES" sz="20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sp>
        <p:nvSpPr>
          <p:cNvPr id="2" name="Elipse 1"/>
          <p:cNvSpPr/>
          <p:nvPr/>
        </p:nvSpPr>
        <p:spPr>
          <a:xfrm>
            <a:off x="141889" y="2406651"/>
            <a:ext cx="3515710" cy="1514767"/>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just">
              <a:buClr>
                <a:srgbClr val="FF6600"/>
              </a:buClr>
            </a:pPr>
            <a:r>
              <a:rPr lang="es-ES" sz="1600" b="1" dirty="0">
                <a:solidFill>
                  <a:srgbClr val="FF6600"/>
                </a:solidFill>
                <a:latin typeface="Arial" panose="020B0604020202020204" pitchFamily="34" charset="0"/>
                <a:cs typeface="Arial" panose="020B0604020202020204" pitchFamily="34" charset="0"/>
              </a:rPr>
              <a:t>Medidas preventivas</a:t>
            </a:r>
            <a:r>
              <a:rPr lang="es-ES" sz="1600" dirty="0">
                <a:latin typeface="Arial" panose="020B0604020202020204" pitchFamily="34" charset="0"/>
                <a:cs typeface="Arial" panose="020B0604020202020204" pitchFamily="34" charset="0"/>
              </a:rPr>
              <a:t>, interviniendo antes de que los conflictos y los actos violentos se produzcan.</a:t>
            </a:r>
          </a:p>
        </p:txBody>
      </p:sp>
      <p:sp>
        <p:nvSpPr>
          <p:cNvPr id="5" name="Elipse 4"/>
          <p:cNvSpPr/>
          <p:nvPr/>
        </p:nvSpPr>
        <p:spPr>
          <a:xfrm>
            <a:off x="1751783" y="4227125"/>
            <a:ext cx="5184226" cy="2553468"/>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just">
              <a:buClr>
                <a:srgbClr val="FF6600"/>
              </a:buClr>
            </a:pPr>
            <a:r>
              <a:rPr lang="es-ES" sz="1600" b="1" dirty="0">
                <a:solidFill>
                  <a:srgbClr val="FF6600"/>
                </a:solidFill>
                <a:latin typeface="Arial" panose="020B0604020202020204" pitchFamily="34" charset="0"/>
                <a:cs typeface="Arial" panose="020B0604020202020204" pitchFamily="34" charset="0"/>
              </a:rPr>
              <a:t>Medidas de intervención</a:t>
            </a:r>
            <a:r>
              <a:rPr lang="es-ES" sz="1600" dirty="0">
                <a:latin typeface="Arial" panose="020B0604020202020204" pitchFamily="34" charset="0"/>
                <a:cs typeface="Arial" panose="020B0604020202020204" pitchFamily="34" charset="0"/>
              </a:rPr>
              <a:t>, con un enfoque global donde se actúe, simultáneamente, sobre los aspectos disciplinarios, curriculares y metodológicos, junto con la mejora de la cultura escolar y la dimensión </a:t>
            </a:r>
            <a:r>
              <a:rPr lang="es-ES" sz="1600" dirty="0" err="1">
                <a:latin typeface="Arial" panose="020B0604020202020204" pitchFamily="34" charset="0"/>
                <a:cs typeface="Arial" panose="020B0604020202020204" pitchFamily="34" charset="0"/>
              </a:rPr>
              <a:t>sociocomunitaria</a:t>
            </a:r>
            <a:r>
              <a:rPr lang="es-ES" sz="1600" dirty="0">
                <a:latin typeface="Arial" panose="020B0604020202020204" pitchFamily="34" charset="0"/>
                <a:cs typeface="Arial" panose="020B0604020202020204" pitchFamily="34" charset="0"/>
              </a:rPr>
              <a:t>.</a:t>
            </a:r>
          </a:p>
        </p:txBody>
      </p:sp>
      <p:sp>
        <p:nvSpPr>
          <p:cNvPr id="6" name="Elipse 5"/>
          <p:cNvSpPr/>
          <p:nvPr/>
        </p:nvSpPr>
        <p:spPr>
          <a:xfrm>
            <a:off x="3800281" y="1439378"/>
            <a:ext cx="5340544" cy="2553468"/>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just">
              <a:buClr>
                <a:srgbClr val="FF6600"/>
              </a:buClr>
            </a:pPr>
            <a:r>
              <a:rPr lang="es-ES" sz="1600" b="1" dirty="0">
                <a:solidFill>
                  <a:srgbClr val="FF6600"/>
                </a:solidFill>
                <a:latin typeface="Arial" panose="020B0604020202020204" pitchFamily="34" charset="0"/>
                <a:cs typeface="Arial" panose="020B0604020202020204" pitchFamily="34" charset="0"/>
              </a:rPr>
              <a:t>Protocolos y documentos </a:t>
            </a:r>
            <a:r>
              <a:rPr lang="es-ES" sz="1600" dirty="0">
                <a:latin typeface="Arial" panose="020B0604020202020204" pitchFamily="34" charset="0"/>
                <a:cs typeface="Arial" panose="020B0604020202020204" pitchFamily="34" charset="0"/>
              </a:rPr>
              <a:t>que proporcionen pautas de acción y orientaciones en situaciones relativamente desconocidas y en las que se requiere un procedimiento sistemático para su identificación y resolución.</a:t>
            </a:r>
          </a:p>
        </p:txBody>
      </p:sp>
      <p:graphicFrame>
        <p:nvGraphicFramePr>
          <p:cNvPr id="7" name="Diagrama 6">
            <a:extLst>
              <a:ext uri="{FF2B5EF4-FFF2-40B4-BE49-F238E27FC236}">
                <a16:creationId xmlns:a16="http://schemas.microsoft.com/office/drawing/2014/main" id="{7F49A482-BAA7-4A79-A32D-92C9CBC1DF1F}"/>
              </a:ext>
            </a:extLst>
          </p:cNvPr>
          <p:cNvGraphicFramePr/>
          <p:nvPr>
            <p:extLst>
              <p:ext uri="{D42A27DB-BD31-4B8C-83A1-F6EECF244321}">
                <p14:modId xmlns:p14="http://schemas.microsoft.com/office/powerpoint/2010/main" val="2853179724"/>
              </p:ext>
            </p:extLst>
          </p:nvPr>
        </p:nvGraphicFramePr>
        <p:xfrm>
          <a:off x="1176267" y="24796"/>
          <a:ext cx="6785113" cy="992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1394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10992" y="285680"/>
            <a:ext cx="8473293" cy="925128"/>
          </a:xfrm>
        </p:spPr>
        <p:txBody>
          <a:bodyPr/>
          <a:lstStyle/>
          <a:p>
            <a:pPr marL="0" indent="0">
              <a:buNone/>
            </a:pPr>
            <a:r>
              <a:rPr lang="es-ES" sz="2000" dirty="0">
                <a:latin typeface="Arial" panose="020B0604020202020204" pitchFamily="34" charset="0"/>
                <a:cs typeface="Arial" panose="020B0604020202020204" pitchFamily="34" charset="0"/>
              </a:rPr>
              <a:t>Medidas recogidas en el </a:t>
            </a:r>
            <a:r>
              <a:rPr lang="es-ES" sz="2000" b="1" dirty="0">
                <a:solidFill>
                  <a:srgbClr val="FF6600"/>
                </a:solidFill>
                <a:latin typeface="Arial" panose="020B0604020202020204" pitchFamily="34" charset="0"/>
                <a:cs typeface="Arial" panose="020B0604020202020204" pitchFamily="34" charset="0"/>
              </a:rPr>
              <a:t>Plan de Convivencia del Centro</a:t>
            </a:r>
            <a:r>
              <a:rPr lang="es-ES" sz="2000" dirty="0">
                <a:latin typeface="Arial" panose="020B0604020202020204" pitchFamily="34" charset="0"/>
                <a:cs typeface="Arial" panose="020B0604020202020204" pitchFamily="34" charset="0"/>
              </a:rPr>
              <a:t> y atención a la diversidad, aplicando medidas disciplinarias alternativas y preventivas</a:t>
            </a:r>
            <a:r>
              <a:rPr lang="es-ES" sz="2400" dirty="0">
                <a:latin typeface="Arial" panose="020B0604020202020204" pitchFamily="34" charset="0"/>
                <a:cs typeface="Arial" panose="020B0604020202020204" pitchFamily="34" charset="0"/>
              </a:rPr>
              <a:t>.</a:t>
            </a:r>
          </a:p>
          <a:p>
            <a:pPr algn="just"/>
            <a:endParaRPr lang="es-ES" sz="2800" dirty="0">
              <a:latin typeface="Arial" panose="020B0604020202020204" pitchFamily="34" charset="0"/>
              <a:cs typeface="Arial" panose="020B0604020202020204" pitchFamily="34" charset="0"/>
            </a:endParaRPr>
          </a:p>
        </p:txBody>
      </p:sp>
      <p:sp>
        <p:nvSpPr>
          <p:cNvPr id="4" name="Rectángulo 3"/>
          <p:cNvSpPr/>
          <p:nvPr/>
        </p:nvSpPr>
        <p:spPr>
          <a:xfrm>
            <a:off x="310992" y="2964912"/>
            <a:ext cx="2488567" cy="280076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indent="0" algn="just">
              <a:buClrTx/>
              <a:buNone/>
            </a:pPr>
            <a:r>
              <a:rPr lang="es-ES" altLang="es-ES" sz="1600" dirty="0">
                <a:latin typeface="Arial" panose="020B0604020202020204" pitchFamily="34" charset="0"/>
                <a:cs typeface="Arial" panose="020B0604020202020204" pitchFamily="34" charset="0"/>
              </a:rPr>
              <a:t>Pretende sustituir el tiempo de expulsión del alumnado  temporalmente privado de su derecho de asistencia al centro, como consecuencia de la imposición de medidas correctoras, buscando la </a:t>
            </a:r>
            <a:r>
              <a:rPr lang="es-ES" altLang="es-ES" sz="1600" dirty="0">
                <a:solidFill>
                  <a:srgbClr val="FF6600"/>
                </a:solidFill>
                <a:latin typeface="Arial" panose="020B0604020202020204" pitchFamily="34" charset="0"/>
                <a:cs typeface="Arial" panose="020B0604020202020204" pitchFamily="34" charset="0"/>
              </a:rPr>
              <a:t>reincorporación a su propia aula en el menor tiempo posible.</a:t>
            </a:r>
          </a:p>
        </p:txBody>
      </p:sp>
      <p:sp>
        <p:nvSpPr>
          <p:cNvPr id="7" name="Rectángulo 6"/>
          <p:cNvSpPr/>
          <p:nvPr/>
        </p:nvSpPr>
        <p:spPr>
          <a:xfrm>
            <a:off x="3068128" y="2964912"/>
            <a:ext cx="2575034" cy="3293205"/>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just">
              <a:buClr>
                <a:srgbClr val="FF6600"/>
              </a:buClr>
            </a:pPr>
            <a:r>
              <a:rPr lang="es-ES" sz="1600" b="1" dirty="0">
                <a:solidFill>
                  <a:srgbClr val="FF6600"/>
                </a:solidFill>
                <a:latin typeface="Arial" panose="020B0604020202020204" pitchFamily="34" charset="0"/>
                <a:cs typeface="Arial" panose="020B0604020202020204" pitchFamily="34" charset="0"/>
              </a:rPr>
              <a:t>Programa de convivencia institucional </a:t>
            </a:r>
            <a:r>
              <a:rPr lang="es-ES" sz="1600" dirty="0">
                <a:latin typeface="Arial" panose="020B0604020202020204" pitchFamily="34" charset="0"/>
                <a:cs typeface="Arial" panose="020B0604020202020204" pitchFamily="34" charset="0"/>
              </a:rPr>
              <a:t>que implica a toda la comunidad educativa. </a:t>
            </a:r>
          </a:p>
          <a:p>
            <a:pPr algn="just">
              <a:buClr>
                <a:srgbClr val="FF6600"/>
              </a:buClr>
            </a:pPr>
            <a:r>
              <a:rPr lang="es-ES" sz="1600" dirty="0">
                <a:latin typeface="Arial" panose="020B0604020202020204" pitchFamily="34" charset="0"/>
                <a:cs typeface="Arial" panose="020B0604020202020204" pitchFamily="34" charset="0"/>
              </a:rPr>
              <a:t>Se orienta a mejorar la </a:t>
            </a:r>
            <a:r>
              <a:rPr lang="es-ES" sz="1600" b="1" dirty="0">
                <a:solidFill>
                  <a:srgbClr val="FF6600"/>
                </a:solidFill>
                <a:latin typeface="Arial" panose="020B0604020202020204" pitchFamily="34" charset="0"/>
                <a:cs typeface="Arial" panose="020B0604020202020204" pitchFamily="34" charset="0"/>
              </a:rPr>
              <a:t>integración escolar </a:t>
            </a:r>
            <a:r>
              <a:rPr lang="es-ES" sz="1600" dirty="0">
                <a:latin typeface="Arial" panose="020B0604020202020204" pitchFamily="34" charset="0"/>
                <a:cs typeface="Arial" panose="020B0604020202020204" pitchFamily="34" charset="0"/>
              </a:rPr>
              <a:t>y trabajar por una escuela inclusiva y no violenta. </a:t>
            </a:r>
          </a:p>
          <a:p>
            <a:pPr algn="just">
              <a:buClr>
                <a:srgbClr val="FF6600"/>
              </a:buClr>
            </a:pPr>
            <a:r>
              <a:rPr lang="es-ES" sz="1600" dirty="0">
                <a:latin typeface="Arial" panose="020B0604020202020204" pitchFamily="34" charset="0"/>
                <a:cs typeface="Arial" panose="020B0604020202020204" pitchFamily="34" charset="0"/>
              </a:rPr>
              <a:t>Está dirigido a la </a:t>
            </a:r>
            <a:r>
              <a:rPr lang="es-ES" sz="1600" b="1" dirty="0">
                <a:solidFill>
                  <a:srgbClr val="FF6600"/>
                </a:solidFill>
                <a:latin typeface="Arial" panose="020B0604020202020204" pitchFamily="34" charset="0"/>
                <a:cs typeface="Arial" panose="020B0604020202020204" pitchFamily="34" charset="0"/>
              </a:rPr>
              <a:t>mejora o modificación del clima </a:t>
            </a:r>
            <a:r>
              <a:rPr lang="es-ES" sz="1600" dirty="0">
                <a:latin typeface="Arial" panose="020B0604020202020204" pitchFamily="34" charset="0"/>
                <a:cs typeface="Arial" panose="020B0604020202020204" pitchFamily="34" charset="0"/>
              </a:rPr>
              <a:t>y la cultura del centro respecto a la convivencia, conflicto y violencia. </a:t>
            </a:r>
          </a:p>
        </p:txBody>
      </p:sp>
      <p:sp>
        <p:nvSpPr>
          <p:cNvPr id="9" name="Rectángulo 8"/>
          <p:cNvSpPr/>
          <p:nvPr/>
        </p:nvSpPr>
        <p:spPr>
          <a:xfrm>
            <a:off x="310992" y="1479147"/>
            <a:ext cx="2258787" cy="997092"/>
          </a:xfrm>
          <a:prstGeom prst="rect">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r>
              <a:rPr lang="es-ES_tradnl" sz="2400" b="1" dirty="0"/>
              <a:t>Aula de convivencia</a:t>
            </a:r>
            <a:endParaRPr lang="es-ES" sz="2400" b="1" dirty="0"/>
          </a:p>
        </p:txBody>
      </p:sp>
      <p:sp>
        <p:nvSpPr>
          <p:cNvPr id="13" name="Rectángulo 12"/>
          <p:cNvSpPr/>
          <p:nvPr/>
        </p:nvSpPr>
        <p:spPr>
          <a:xfrm>
            <a:off x="3208026" y="1494819"/>
            <a:ext cx="2364826" cy="997092"/>
          </a:xfrm>
          <a:prstGeom prst="rect">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r>
              <a:rPr lang="es-ES_tradnl" sz="2400" b="1" dirty="0"/>
              <a:t>Tutoría entre iguales (TEI)</a:t>
            </a:r>
            <a:endParaRPr lang="es-ES" sz="2400" b="1" dirty="0"/>
          </a:p>
        </p:txBody>
      </p:sp>
      <p:sp>
        <p:nvSpPr>
          <p:cNvPr id="16" name="Rectángulo 15"/>
          <p:cNvSpPr/>
          <p:nvPr/>
        </p:nvSpPr>
        <p:spPr>
          <a:xfrm>
            <a:off x="6211100" y="1490536"/>
            <a:ext cx="2526044" cy="1001375"/>
          </a:xfrm>
          <a:prstGeom prst="rect">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r>
              <a:rPr lang="es-ES_tradnl" sz="2400" b="1" dirty="0"/>
              <a:t>Mediación escolar</a:t>
            </a:r>
            <a:endParaRPr lang="es-ES" sz="2400" b="1" dirty="0"/>
          </a:p>
        </p:txBody>
      </p:sp>
      <p:sp>
        <p:nvSpPr>
          <p:cNvPr id="18" name="Rectángulo 17"/>
          <p:cNvSpPr/>
          <p:nvPr/>
        </p:nvSpPr>
        <p:spPr>
          <a:xfrm>
            <a:off x="5867777" y="2975997"/>
            <a:ext cx="3212691" cy="3046984"/>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r>
              <a:rPr lang="es-ES" altLang="es-ES" sz="1600" dirty="0">
                <a:latin typeface="Arial" panose="020B0604020202020204" pitchFamily="34" charset="0"/>
                <a:cs typeface="Arial" panose="020B0604020202020204" pitchFamily="34" charset="0"/>
              </a:rPr>
              <a:t>Estrategia </a:t>
            </a:r>
            <a:r>
              <a:rPr lang="es-ES" altLang="es-ES" sz="1600" b="1" dirty="0">
                <a:solidFill>
                  <a:srgbClr val="FF6600"/>
                </a:solidFill>
                <a:latin typeface="Arial" panose="020B0604020202020204" pitchFamily="34" charset="0"/>
                <a:cs typeface="Arial" panose="020B0604020202020204" pitchFamily="34" charset="0"/>
              </a:rPr>
              <a:t>preventiva, resolutiva y reparadora </a:t>
            </a:r>
            <a:r>
              <a:rPr lang="es-ES" altLang="es-ES" sz="1600" dirty="0">
                <a:latin typeface="Arial" panose="020B0604020202020204" pitchFamily="34" charset="0"/>
                <a:cs typeface="Arial" panose="020B0604020202020204" pitchFamily="34" charset="0"/>
              </a:rPr>
              <a:t>en la gestión de cualquier conflicto entre miembros de la comunidad educativa, sin perjuicio de los procedimientos correctores de las conductas gravemente perjudiciales para la convivencia. </a:t>
            </a:r>
            <a:r>
              <a:rPr lang="es-ES" altLang="es-ES" sz="1600" b="1" dirty="0">
                <a:solidFill>
                  <a:srgbClr val="FF6600"/>
                </a:solidFill>
                <a:latin typeface="Arial" panose="020B0604020202020204" pitchFamily="34" charset="0"/>
                <a:cs typeface="Arial" panose="020B0604020202020204" pitchFamily="34" charset="0"/>
              </a:rPr>
              <a:t>Características: </a:t>
            </a:r>
            <a:r>
              <a:rPr lang="es-ES" altLang="es-ES" sz="1600" dirty="0">
                <a:latin typeface="Arial" panose="020B0604020202020204" pitchFamily="34" charset="0"/>
                <a:cs typeface="Arial" panose="020B0604020202020204" pitchFamily="34" charset="0"/>
              </a:rPr>
              <a:t>v</a:t>
            </a:r>
            <a:r>
              <a:rPr lang="es-ES" sz="1600" dirty="0">
                <a:latin typeface="Arial" panose="020B0604020202020204" pitchFamily="34" charset="0"/>
                <a:cs typeface="Arial" panose="020B0604020202020204" pitchFamily="34" charset="0"/>
              </a:rPr>
              <a:t>oluntariedad, imparcialidad o neutralidad de la persona mediadora, compromiso y confidencialidad.</a:t>
            </a:r>
            <a:endParaRPr lang="es-ES" altLang="es-E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5692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99259" y="388883"/>
            <a:ext cx="8387542" cy="2496207"/>
          </a:xfrm>
        </p:spPr>
        <p:txBody>
          <a:bodyPr>
            <a:normAutofit fontScale="70000" lnSpcReduction="20000"/>
          </a:bodyPr>
          <a:lstStyle/>
          <a:p>
            <a:pPr marL="0" indent="0" algn="just">
              <a:lnSpc>
                <a:spcPct val="170000"/>
              </a:lnSpc>
              <a:buClr>
                <a:srgbClr val="FF6600"/>
              </a:buClr>
              <a:buNone/>
            </a:pPr>
            <a:r>
              <a:rPr lang="es-ES" sz="3400" b="1" dirty="0">
                <a:solidFill>
                  <a:schemeClr val="accent5">
                    <a:lumMod val="75000"/>
                  </a:schemeClr>
                </a:solidFill>
                <a:latin typeface="Arial" panose="020B0604020202020204" pitchFamily="34" charset="0"/>
                <a:cs typeface="Arial" panose="020B0604020202020204" pitchFamily="34" charset="0"/>
              </a:rPr>
              <a:t>Aula de convivencia</a:t>
            </a:r>
            <a:endParaRPr lang="es-ES" sz="3400" dirty="0">
              <a:solidFill>
                <a:schemeClr val="accent5">
                  <a:lumMod val="75000"/>
                </a:schemeClr>
              </a:solidFill>
              <a:latin typeface="Arial" panose="020B0604020202020204" pitchFamily="34" charset="0"/>
              <a:cs typeface="Arial" panose="020B0604020202020204" pitchFamily="34" charset="0"/>
            </a:endParaRPr>
          </a:p>
          <a:p>
            <a:pPr algn="just">
              <a:lnSpc>
                <a:spcPct val="170000"/>
              </a:lnSpc>
              <a:buClr>
                <a:srgbClr val="FF6600"/>
              </a:buClr>
              <a:buFont typeface="Wingdings" panose="05000000000000000000" pitchFamily="2" charset="2"/>
              <a:buChar char="§"/>
            </a:pPr>
            <a:r>
              <a:rPr lang="es-ES" sz="2300" dirty="0">
                <a:solidFill>
                  <a:schemeClr val="tx1"/>
                </a:solidFill>
                <a:latin typeface="Arial" panose="020B0604020202020204" pitchFamily="34" charset="0"/>
                <a:cs typeface="Arial" panose="020B0604020202020204" pitchFamily="34" charset="0"/>
              </a:rPr>
              <a:t>En vez de expulsar al alumnado del centro, se le envía al aula de convivencia, donde </a:t>
            </a:r>
            <a:r>
              <a:rPr lang="es-ES" sz="2300" b="1" dirty="0">
                <a:solidFill>
                  <a:srgbClr val="FF6600"/>
                </a:solidFill>
                <a:latin typeface="Arial" panose="020B0604020202020204" pitchFamily="34" charset="0"/>
                <a:cs typeface="Arial" panose="020B0604020202020204" pitchFamily="34" charset="0"/>
              </a:rPr>
              <a:t>reflexionará sobre las faltas cometidas</a:t>
            </a:r>
            <a:r>
              <a:rPr lang="es-ES" sz="2300" dirty="0">
                <a:solidFill>
                  <a:schemeClr val="tx1"/>
                </a:solidFill>
                <a:latin typeface="Arial" panose="020B0604020202020204" pitchFamily="34" charset="0"/>
                <a:cs typeface="Arial" panose="020B0604020202020204" pitchFamily="34" charset="0"/>
              </a:rPr>
              <a:t>, llegará a </a:t>
            </a:r>
            <a:r>
              <a:rPr lang="es-ES" sz="2300" b="1" dirty="0">
                <a:solidFill>
                  <a:srgbClr val="FF6600"/>
                </a:solidFill>
                <a:latin typeface="Arial" panose="020B0604020202020204" pitchFamily="34" charset="0"/>
                <a:cs typeface="Arial" panose="020B0604020202020204" pitchFamily="34" charset="0"/>
              </a:rPr>
              <a:t>compromisos de conducta futura </a:t>
            </a:r>
            <a:r>
              <a:rPr lang="es-ES" sz="2300" dirty="0">
                <a:solidFill>
                  <a:schemeClr val="tx1"/>
                </a:solidFill>
                <a:latin typeface="Arial" panose="020B0604020202020204" pitchFamily="34" charset="0"/>
                <a:cs typeface="Arial" panose="020B0604020202020204" pitchFamily="34" charset="0"/>
              </a:rPr>
              <a:t>y realizará </a:t>
            </a:r>
            <a:r>
              <a:rPr lang="es-ES" sz="2300" b="1" u="sng" dirty="0">
                <a:solidFill>
                  <a:srgbClr val="FF6600"/>
                </a:solidFill>
                <a:latin typeface="Arial" panose="020B0604020202020204" pitchFamily="34" charset="0"/>
                <a:cs typeface="Arial" panose="020B0604020202020204" pitchFamily="34" charset="0"/>
              </a:rPr>
              <a:t>reparaciones del daño.</a:t>
            </a:r>
            <a:endParaRPr lang="es-ES" sz="2300" dirty="0">
              <a:solidFill>
                <a:schemeClr val="tx1"/>
              </a:solidFill>
              <a:latin typeface="Arial" panose="020B0604020202020204" pitchFamily="34" charset="0"/>
              <a:cs typeface="Arial" panose="020B0604020202020204" pitchFamily="34" charset="0"/>
            </a:endParaRPr>
          </a:p>
          <a:p>
            <a:pPr algn="just">
              <a:lnSpc>
                <a:spcPct val="170000"/>
              </a:lnSpc>
              <a:buClr>
                <a:srgbClr val="FF6600"/>
              </a:buClr>
              <a:buFont typeface="Wingdings" panose="05000000000000000000" pitchFamily="2" charset="2"/>
              <a:buChar char="§"/>
            </a:pPr>
            <a:r>
              <a:rPr lang="es-ES" sz="2300" dirty="0">
                <a:solidFill>
                  <a:schemeClr val="tx1"/>
                </a:solidFill>
                <a:latin typeface="Arial" panose="020B0604020202020204" pitchFamily="34" charset="0"/>
                <a:cs typeface="Arial" panose="020B0604020202020204" pitchFamily="34" charset="0"/>
              </a:rPr>
              <a:t>Requiere que el </a:t>
            </a:r>
            <a:r>
              <a:rPr lang="es-ES" sz="2300" b="1" dirty="0">
                <a:solidFill>
                  <a:srgbClr val="FF6600"/>
                </a:solidFill>
                <a:latin typeface="Arial" panose="020B0604020202020204" pitchFamily="34" charset="0"/>
                <a:cs typeface="Arial" panose="020B0604020202020204" pitchFamily="34" charset="0"/>
              </a:rPr>
              <a:t>profesorado esté formado </a:t>
            </a:r>
            <a:r>
              <a:rPr lang="es-ES" sz="2300" dirty="0">
                <a:solidFill>
                  <a:schemeClr val="tx1"/>
                </a:solidFill>
                <a:latin typeface="Arial" panose="020B0604020202020204" pitchFamily="34" charset="0"/>
                <a:cs typeface="Arial" panose="020B0604020202020204" pitchFamily="34" charset="0"/>
              </a:rPr>
              <a:t>así como materiales específicos.</a:t>
            </a:r>
          </a:p>
          <a:p>
            <a:endParaRPr lang="es-ES" dirty="0">
              <a:latin typeface="Arial" panose="020B0604020202020204" pitchFamily="34" charset="0"/>
              <a:cs typeface="Arial" panose="020B0604020202020204" pitchFamily="34" charset="0"/>
            </a:endParaRPr>
          </a:p>
        </p:txBody>
      </p:sp>
      <p:sp>
        <p:nvSpPr>
          <p:cNvPr id="5" name="Marcador de contenido 2"/>
          <p:cNvSpPr txBox="1">
            <a:spLocks/>
          </p:cNvSpPr>
          <p:nvPr/>
        </p:nvSpPr>
        <p:spPr>
          <a:xfrm>
            <a:off x="299259" y="3258207"/>
            <a:ext cx="8844741" cy="30322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92500" lnSpcReduction="10000"/>
          </a:bodyPr>
          <a:lstStyle>
            <a:lvl1pPr marL="342900" marR="0" indent="-34290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marL="0" indent="0">
              <a:buNone/>
            </a:pPr>
            <a:r>
              <a:rPr lang="es-ES" sz="2600" b="1" kern="0" dirty="0">
                <a:solidFill>
                  <a:schemeClr val="accent5">
                    <a:lumMod val="75000"/>
                  </a:schemeClr>
                </a:solidFill>
                <a:latin typeface="Arial" panose="020B0604020202020204" pitchFamily="34" charset="0"/>
                <a:cs typeface="Arial" panose="020B0604020202020204" pitchFamily="34" charset="0"/>
              </a:rPr>
              <a:t>Tutoría entre iguales</a:t>
            </a:r>
          </a:p>
          <a:p>
            <a:pPr marL="0" indent="0">
              <a:lnSpc>
                <a:spcPct val="150000"/>
              </a:lnSpc>
              <a:buNone/>
            </a:pPr>
            <a:r>
              <a:rPr lang="es-ES" sz="1700" kern="0" dirty="0">
                <a:solidFill>
                  <a:schemeClr val="tx1"/>
                </a:solidFill>
                <a:latin typeface="Arial" panose="020B0604020202020204" pitchFamily="34" charset="0"/>
                <a:cs typeface="Arial" panose="020B0604020202020204" pitchFamily="34" charset="0"/>
              </a:rPr>
              <a:t>Se basa en la </a:t>
            </a:r>
            <a:r>
              <a:rPr lang="es-ES" sz="1700" kern="0" dirty="0" err="1">
                <a:solidFill>
                  <a:schemeClr val="tx1"/>
                </a:solidFill>
                <a:latin typeface="Arial" panose="020B0604020202020204" pitchFamily="34" charset="0"/>
                <a:cs typeface="Arial" panose="020B0604020202020204" pitchFamily="34" charset="0"/>
              </a:rPr>
              <a:t>tutorización</a:t>
            </a:r>
            <a:r>
              <a:rPr lang="es-ES" sz="1700" kern="0" dirty="0">
                <a:solidFill>
                  <a:schemeClr val="tx1"/>
                </a:solidFill>
                <a:latin typeface="Arial" panose="020B0604020202020204" pitchFamily="34" charset="0"/>
                <a:cs typeface="Arial" panose="020B0604020202020204" pitchFamily="34" charset="0"/>
              </a:rPr>
              <a:t> emocional entre iguales donde el </a:t>
            </a:r>
            <a:r>
              <a:rPr lang="es-ES" sz="1700" b="1" kern="0" dirty="0">
                <a:solidFill>
                  <a:srgbClr val="FF6600"/>
                </a:solidFill>
                <a:latin typeface="Arial" panose="020B0604020202020204" pitchFamily="34" charset="0"/>
                <a:cs typeface="Arial" panose="020B0604020202020204" pitchFamily="34" charset="0"/>
              </a:rPr>
              <a:t>respeto, la empatía y el compromiso </a:t>
            </a:r>
            <a:r>
              <a:rPr lang="es-ES" sz="1700" kern="0" dirty="0">
                <a:solidFill>
                  <a:schemeClr val="tx1"/>
                </a:solidFill>
                <a:latin typeface="Arial" panose="020B0604020202020204" pitchFamily="34" charset="0"/>
                <a:cs typeface="Arial" panose="020B0604020202020204" pitchFamily="34" charset="0"/>
              </a:rPr>
              <a:t>son los pilares básicos de su desarrollo en los centros educativos.</a:t>
            </a:r>
          </a:p>
          <a:p>
            <a:pPr marL="0" indent="0" algn="just">
              <a:lnSpc>
                <a:spcPct val="150000"/>
              </a:lnSpc>
              <a:buClr>
                <a:srgbClr val="FF6600"/>
              </a:buClr>
              <a:buNone/>
            </a:pPr>
            <a:r>
              <a:rPr lang="es-ES" sz="1700" kern="0" dirty="0">
                <a:solidFill>
                  <a:schemeClr val="tx1"/>
                </a:solidFill>
                <a:latin typeface="Arial" panose="020B0604020202020204" pitchFamily="34" charset="0"/>
                <a:cs typeface="Arial" panose="020B0604020202020204" pitchFamily="34" charset="0"/>
              </a:rPr>
              <a:t>La organización sería la siguiente:</a:t>
            </a:r>
          </a:p>
          <a:p>
            <a:pPr algn="just">
              <a:lnSpc>
                <a:spcPct val="150000"/>
              </a:lnSpc>
              <a:buClr>
                <a:srgbClr val="FF6600"/>
              </a:buClr>
              <a:buFont typeface="Wingdings" panose="05000000000000000000" pitchFamily="2" charset="2"/>
              <a:buChar char="§"/>
            </a:pPr>
            <a:r>
              <a:rPr lang="es-ES" sz="1700" b="1" kern="0" dirty="0">
                <a:solidFill>
                  <a:srgbClr val="FF6600"/>
                </a:solidFill>
                <a:latin typeface="Arial" panose="020B0604020202020204" pitchFamily="34" charset="0"/>
                <a:cs typeface="Arial" panose="020B0604020202020204" pitchFamily="34" charset="0"/>
              </a:rPr>
              <a:t>Secundaria:</a:t>
            </a:r>
            <a:r>
              <a:rPr lang="es-ES" sz="1700" kern="0" dirty="0">
                <a:solidFill>
                  <a:schemeClr val="tx1"/>
                </a:solidFill>
                <a:latin typeface="Arial" panose="020B0604020202020204" pitchFamily="34" charset="0"/>
                <a:cs typeface="Arial" panose="020B0604020202020204" pitchFamily="34" charset="0"/>
              </a:rPr>
              <a:t> Los alumnos de 3º son tutores emocionales de los de 1º.</a:t>
            </a:r>
          </a:p>
          <a:p>
            <a:pPr algn="just">
              <a:lnSpc>
                <a:spcPct val="150000"/>
              </a:lnSpc>
              <a:buClr>
                <a:srgbClr val="FF6600"/>
              </a:buClr>
              <a:buFont typeface="Wingdings" panose="05000000000000000000" pitchFamily="2" charset="2"/>
              <a:buChar char="§"/>
            </a:pPr>
            <a:r>
              <a:rPr lang="es-ES" sz="1700" b="1" kern="0" dirty="0">
                <a:solidFill>
                  <a:srgbClr val="FF6600"/>
                </a:solidFill>
                <a:latin typeface="Arial" panose="020B0604020202020204" pitchFamily="34" charset="0"/>
                <a:cs typeface="Arial" panose="020B0604020202020204" pitchFamily="34" charset="0"/>
              </a:rPr>
              <a:t>Primaria: </a:t>
            </a:r>
            <a:r>
              <a:rPr lang="es-ES" sz="1700" kern="0" dirty="0">
                <a:solidFill>
                  <a:schemeClr val="tx1"/>
                </a:solidFill>
                <a:latin typeface="Arial" panose="020B0604020202020204" pitchFamily="34" charset="0"/>
                <a:cs typeface="Arial" panose="020B0604020202020204" pitchFamily="34" charset="0"/>
              </a:rPr>
              <a:t>Los alumnos de 5º son tutores emocionales de los de 3º.</a:t>
            </a:r>
          </a:p>
          <a:p>
            <a:pPr algn="just">
              <a:lnSpc>
                <a:spcPct val="150000"/>
              </a:lnSpc>
              <a:buClr>
                <a:srgbClr val="FF6600"/>
              </a:buClr>
              <a:buFont typeface="Wingdings" panose="05000000000000000000" pitchFamily="2" charset="2"/>
              <a:buChar char="§"/>
            </a:pPr>
            <a:r>
              <a:rPr lang="es-ES" sz="1700" b="1" kern="0" dirty="0">
                <a:solidFill>
                  <a:srgbClr val="FF6600"/>
                </a:solidFill>
                <a:latin typeface="Arial" panose="020B0604020202020204" pitchFamily="34" charset="0"/>
                <a:cs typeface="Arial" panose="020B0604020202020204" pitchFamily="34" charset="0"/>
              </a:rPr>
              <a:t>Infantil: </a:t>
            </a:r>
            <a:r>
              <a:rPr lang="es-ES" sz="1700" kern="0" dirty="0">
                <a:solidFill>
                  <a:schemeClr val="tx1"/>
                </a:solidFill>
                <a:latin typeface="Arial" panose="020B0604020202020204" pitchFamily="34" charset="0"/>
                <a:cs typeface="Arial" panose="020B0604020202020204" pitchFamily="34" charset="0"/>
              </a:rPr>
              <a:t>Los alumnos de 5 años son tutores emocionales de los de 3 años.</a:t>
            </a:r>
          </a:p>
          <a:p>
            <a:endParaRPr lang="es-ES" sz="2500" b="1" kern="0" dirty="0">
              <a:solidFill>
                <a:srgbClr val="FF6600"/>
              </a:solidFill>
              <a:latin typeface="Arial" panose="020B0604020202020204" pitchFamily="34" charset="0"/>
              <a:cs typeface="Arial" panose="020B0604020202020204" pitchFamily="34" charset="0"/>
            </a:endParaRPr>
          </a:p>
          <a:p>
            <a:endParaRPr lang="es-ES" kern="0" dirty="0"/>
          </a:p>
        </p:txBody>
      </p:sp>
    </p:spTree>
    <p:extLst>
      <p:ext uri="{BB962C8B-B14F-4D97-AF65-F5344CB8AC3E}">
        <p14:creationId xmlns:p14="http://schemas.microsoft.com/office/powerpoint/2010/main" val="3450545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4AB343C0-23AC-4395-808E-061392B78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Elipse 7"/>
          <p:cNvSpPr/>
          <p:nvPr/>
        </p:nvSpPr>
        <p:spPr>
          <a:xfrm>
            <a:off x="1270265" y="1106065"/>
            <a:ext cx="6225091" cy="4024962"/>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r>
              <a:rPr lang="es-ES" b="1" dirty="0">
                <a:solidFill>
                  <a:srgbClr val="FF6600"/>
                </a:solidFill>
                <a:latin typeface="Arial" panose="020B0604020202020204" pitchFamily="34" charset="0"/>
                <a:cs typeface="Arial" panose="020B0604020202020204" pitchFamily="34" charset="0"/>
              </a:rPr>
              <a:t>C) PRINCIPIO DE ATENCIÓN TEMPRANA: </a:t>
            </a:r>
            <a:r>
              <a:rPr lang="es-ES" dirty="0">
                <a:latin typeface="Arial" panose="020B0604020202020204" pitchFamily="34" charset="0"/>
                <a:cs typeface="Arial" panose="020B0604020202020204" pitchFamily="34" charset="0"/>
              </a:rPr>
              <a:t>la intervención debe comenzar desde el momento en el que se detectan las dificultades. Para empezar a intervenir no es preciso un Diagnóstico de TDAH definitivo. Se pueden realizar actuaciones cuando empiezan las dificultades. Intervenir tempranamente supone un cambio radical en la evolución y pronóstico de los niños con TDA/H.</a:t>
            </a:r>
          </a:p>
        </p:txBody>
      </p:sp>
    </p:spTree>
    <p:extLst>
      <p:ext uri="{BB962C8B-B14F-4D97-AF65-F5344CB8AC3E}">
        <p14:creationId xmlns:p14="http://schemas.microsoft.com/office/powerpoint/2010/main" val="68746198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72965" y="622738"/>
            <a:ext cx="8228013" cy="3239814"/>
          </a:xfrm>
        </p:spPr>
        <p:txBody>
          <a:bodyPr/>
          <a:lstStyle/>
          <a:p>
            <a:pPr algn="just">
              <a:buClrTx/>
              <a:buFontTx/>
              <a:buNone/>
            </a:pPr>
            <a:r>
              <a:rPr lang="es-ES" altLang="es-ES" sz="2400" b="1" dirty="0">
                <a:solidFill>
                  <a:srgbClr val="FF6600"/>
                </a:solidFill>
              </a:rPr>
              <a:t>Mediación escolar</a:t>
            </a:r>
          </a:p>
          <a:p>
            <a:pPr algn="just">
              <a:buClrTx/>
              <a:buFontTx/>
              <a:buNone/>
            </a:pPr>
            <a:r>
              <a:rPr lang="es-ES" altLang="es-ES" sz="2000" dirty="0">
                <a:solidFill>
                  <a:srgbClr val="0070C0"/>
                </a:solidFill>
                <a:latin typeface="Arial" panose="020B0604020202020204" pitchFamily="34" charset="0"/>
                <a:cs typeface="Arial" panose="020B0604020202020204" pitchFamily="34" charset="0"/>
              </a:rPr>
              <a:t>Método constructivo </a:t>
            </a:r>
            <a:r>
              <a:rPr lang="es-ES" altLang="es-ES" sz="2000" dirty="0">
                <a:latin typeface="Arial" panose="020B0604020202020204" pitchFamily="34" charset="0"/>
                <a:cs typeface="Arial" panose="020B0604020202020204" pitchFamily="34" charset="0"/>
              </a:rPr>
              <a:t>para la </a:t>
            </a:r>
            <a:r>
              <a:rPr lang="es-ES" altLang="es-ES" sz="2000" dirty="0">
                <a:solidFill>
                  <a:srgbClr val="0070C0"/>
                </a:solidFill>
                <a:latin typeface="Arial" panose="020B0604020202020204" pitchFamily="34" charset="0"/>
                <a:cs typeface="Arial" panose="020B0604020202020204" pitchFamily="34" charset="0"/>
              </a:rPr>
              <a:t>resolución pacífica de conflictos.</a:t>
            </a:r>
          </a:p>
          <a:p>
            <a:pPr algn="just">
              <a:buClrTx/>
              <a:buFontTx/>
              <a:buNone/>
            </a:pPr>
            <a:r>
              <a:rPr lang="es-ES" altLang="es-ES" sz="2000" i="1" dirty="0">
                <a:latin typeface="Arial" panose="020B0604020202020204" pitchFamily="34" charset="0"/>
                <a:cs typeface="Arial" panose="020B0604020202020204" pitchFamily="34" charset="0"/>
              </a:rPr>
              <a:t>- artículo 10 de la Ley 4/2011:</a:t>
            </a:r>
            <a:r>
              <a:rPr lang="es-ES" altLang="es-ES" sz="2000" dirty="0">
                <a:latin typeface="Arial" panose="020B0604020202020204" pitchFamily="34" charset="0"/>
                <a:cs typeface="Arial" panose="020B0604020202020204" pitchFamily="34" charset="0"/>
              </a:rPr>
              <a:t> indica que en el plan de convivencia se integrará la mediación en la gestión de los conflictos.</a:t>
            </a:r>
          </a:p>
          <a:p>
            <a:pPr algn="just">
              <a:buClrTx/>
              <a:buFontTx/>
              <a:buNone/>
            </a:pPr>
            <a:r>
              <a:rPr lang="es-ES" altLang="es-ES" sz="2000" dirty="0">
                <a:latin typeface="Arial" panose="020B0604020202020204" pitchFamily="34" charset="0"/>
                <a:cs typeface="Arial" panose="020B0604020202020204" pitchFamily="34" charset="0"/>
              </a:rPr>
              <a:t>- artículo </a:t>
            </a:r>
            <a:r>
              <a:rPr lang="es-ES" altLang="es-ES" sz="2000" i="1" dirty="0">
                <a:latin typeface="Arial" panose="020B0604020202020204" pitchFamily="34" charset="0"/>
                <a:cs typeface="Arial" panose="020B0604020202020204" pitchFamily="34" charset="0"/>
              </a:rPr>
              <a:t>26 del Decreto 8/2015:</a:t>
            </a:r>
            <a:r>
              <a:rPr lang="es-ES" altLang="es-ES" sz="2000" dirty="0">
                <a:latin typeface="Arial" panose="020B0604020202020204" pitchFamily="34" charset="0"/>
                <a:cs typeface="Arial" panose="020B0604020202020204" pitchFamily="34" charset="0"/>
              </a:rPr>
              <a:t> define la mediación como una </a:t>
            </a:r>
            <a:r>
              <a:rPr lang="es-ES" altLang="es-ES" sz="2000" dirty="0">
                <a:solidFill>
                  <a:srgbClr val="FF6600"/>
                </a:solidFill>
                <a:latin typeface="Arial" panose="020B0604020202020204" pitchFamily="34" charset="0"/>
                <a:cs typeface="Arial" panose="020B0604020202020204" pitchFamily="34" charset="0"/>
              </a:rPr>
              <a:t>estrategia de intervención imparcial para la resolución de conflictos, en la que una tercera persona ayuda a las partes implicadas a alcanzar un acuerdo satisfactorio para ambas.</a:t>
            </a:r>
            <a:endParaRPr lang="es-ES" dirty="0"/>
          </a:p>
          <a:p>
            <a:endParaRPr lang="es-ES" dirty="0"/>
          </a:p>
        </p:txBody>
      </p:sp>
      <p:sp>
        <p:nvSpPr>
          <p:cNvPr id="5" name="Marcador de contenido 2"/>
          <p:cNvSpPr txBox="1">
            <a:spLocks/>
          </p:cNvSpPr>
          <p:nvPr/>
        </p:nvSpPr>
        <p:spPr>
          <a:xfrm>
            <a:off x="472965" y="3431627"/>
            <a:ext cx="7930056" cy="2984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85000" lnSpcReduction="20000"/>
          </a:bodyPr>
          <a:lstStyle>
            <a:lvl1pPr marL="342900" marR="0" indent="-34290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just">
              <a:lnSpc>
                <a:spcPct val="150000"/>
              </a:lnSpc>
              <a:buFontTx/>
              <a:buNone/>
            </a:pPr>
            <a:r>
              <a:rPr lang="es-ES" altLang="es-ES" sz="2400" kern="0" dirty="0">
                <a:solidFill>
                  <a:schemeClr val="tx1"/>
                </a:solidFill>
                <a:latin typeface="Arial" panose="020B0604020202020204" pitchFamily="34" charset="0"/>
                <a:cs typeface="Arial" panose="020B0604020202020204" pitchFamily="34" charset="0"/>
              </a:rPr>
              <a:t>No todos los conflictos son susceptibles de tratarse a través de la mediación </a:t>
            </a:r>
            <a:r>
              <a:rPr lang="es-ES" altLang="es-ES" sz="2400" kern="0" dirty="0">
                <a:solidFill>
                  <a:srgbClr val="0070C0"/>
                </a:solidFill>
                <a:latin typeface="Arial" panose="020B0604020202020204" pitchFamily="34" charset="0"/>
                <a:cs typeface="Arial" panose="020B0604020202020204" pitchFamily="34" charset="0"/>
              </a:rPr>
              <a:t>(Ej. Acoso escolar).</a:t>
            </a:r>
          </a:p>
          <a:p>
            <a:pPr algn="just">
              <a:lnSpc>
                <a:spcPct val="150000"/>
              </a:lnSpc>
              <a:buFontTx/>
              <a:buNone/>
            </a:pPr>
            <a:r>
              <a:rPr lang="es-ES" altLang="es-ES" sz="2400" kern="0" dirty="0">
                <a:latin typeface="Arial" panose="020B0604020202020204" pitchFamily="34" charset="0"/>
                <a:cs typeface="Arial" panose="020B0604020202020204" pitchFamily="34" charset="0"/>
              </a:rPr>
              <a:t>El </a:t>
            </a:r>
            <a:r>
              <a:rPr lang="es-ES" altLang="es-ES" sz="2400" b="1" kern="0" dirty="0">
                <a:solidFill>
                  <a:srgbClr val="FF6600"/>
                </a:solidFill>
                <a:latin typeface="Arial" panose="020B0604020202020204" pitchFamily="34" charset="0"/>
                <a:cs typeface="Arial" panose="020B0604020202020204" pitchFamily="34" charset="0"/>
              </a:rPr>
              <a:t>Plan de Convivencia </a:t>
            </a:r>
            <a:r>
              <a:rPr lang="es-ES" altLang="es-ES" sz="2400" kern="0" dirty="0">
                <a:latin typeface="Arial" panose="020B0604020202020204" pitchFamily="34" charset="0"/>
                <a:cs typeface="Arial" panose="020B0604020202020204" pitchFamily="34" charset="0"/>
              </a:rPr>
              <a:t>incluirá </a:t>
            </a:r>
            <a:r>
              <a:rPr lang="es-ES" altLang="es-ES" sz="2400" kern="0" dirty="0">
                <a:solidFill>
                  <a:srgbClr val="0070C0"/>
                </a:solidFill>
                <a:latin typeface="Arial" panose="020B0604020202020204" pitchFamily="34" charset="0"/>
                <a:cs typeface="Arial" panose="020B0604020202020204" pitchFamily="34" charset="0"/>
              </a:rPr>
              <a:t>el procedimiento general para derivar un caso de conflicto hacia la mediación escolar</a:t>
            </a:r>
            <a:r>
              <a:rPr lang="es-ES" altLang="es-ES" sz="2400" kern="0" dirty="0">
                <a:latin typeface="Arial" panose="020B0604020202020204" pitchFamily="34" charset="0"/>
                <a:cs typeface="Arial" panose="020B0604020202020204" pitchFamily="34" charset="0"/>
              </a:rPr>
              <a:t>, qué tipo de casos son derivables (según la normativa al respecto), a qué tipo de compromisos se puede llegar, el proceso que hay que seguir y su final.</a:t>
            </a:r>
          </a:p>
          <a:p>
            <a:pPr>
              <a:lnSpc>
                <a:spcPct val="150000"/>
              </a:lnSpc>
            </a:pPr>
            <a:endParaRPr lang="es-ES" sz="24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3329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1" y="851338"/>
            <a:ext cx="8212248" cy="5328745"/>
          </a:xfrm>
        </p:spPr>
        <p:txBody>
          <a:bodyPr>
            <a:normAutofit/>
          </a:bodyPr>
          <a:lstStyle/>
          <a:p>
            <a:pPr marL="0" indent="0" algn="just">
              <a:buClr>
                <a:srgbClr val="FF6600"/>
              </a:buClr>
              <a:buNone/>
            </a:pPr>
            <a:r>
              <a:rPr lang="es-ES" sz="2400" b="1" dirty="0">
                <a:solidFill>
                  <a:srgbClr val="FF6600"/>
                </a:solidFill>
                <a:latin typeface="Arial" panose="020B0604020202020204" pitchFamily="34" charset="0"/>
                <a:cs typeface="Arial" panose="020B0604020202020204" pitchFamily="34" charset="0"/>
              </a:rPr>
              <a:t>Grupo de mediación entre iguales</a:t>
            </a:r>
          </a:p>
          <a:p>
            <a:pPr algn="just">
              <a:lnSpc>
                <a:spcPct val="150000"/>
              </a:lnSpc>
              <a:buClr>
                <a:srgbClr val="FF6600"/>
              </a:buClr>
              <a:buFont typeface="Wingdings" panose="05000000000000000000" pitchFamily="2" charset="2"/>
              <a:buChar char="§"/>
            </a:pPr>
            <a:r>
              <a:rPr lang="es-ES" sz="2400" dirty="0">
                <a:solidFill>
                  <a:srgbClr val="0070C0"/>
                </a:solidFill>
                <a:latin typeface="Arial" panose="020B0604020202020204" pitchFamily="34" charset="0"/>
                <a:cs typeface="Arial" panose="020B0604020202020204" pitchFamily="34" charset="0"/>
              </a:rPr>
              <a:t>Primero</a:t>
            </a:r>
            <a:r>
              <a:rPr lang="es-ES" sz="2400" dirty="0">
                <a:solidFill>
                  <a:schemeClr val="tx1"/>
                </a:solidFill>
                <a:latin typeface="Arial" panose="020B0604020202020204" pitchFamily="34" charset="0"/>
                <a:cs typeface="Arial" panose="020B0604020202020204" pitchFamily="34" charset="0"/>
              </a:rPr>
              <a:t> se reúne con las partes por </a:t>
            </a:r>
            <a:r>
              <a:rPr lang="es-ES" sz="2400" dirty="0">
                <a:solidFill>
                  <a:srgbClr val="0070C0"/>
                </a:solidFill>
                <a:latin typeface="Arial" panose="020B0604020202020204" pitchFamily="34" charset="0"/>
                <a:cs typeface="Arial" panose="020B0604020202020204" pitchFamily="34" charset="0"/>
              </a:rPr>
              <a:t>separado</a:t>
            </a:r>
            <a:r>
              <a:rPr lang="es-ES" sz="2400" dirty="0">
                <a:solidFill>
                  <a:schemeClr val="tx1"/>
                </a:solidFill>
                <a:latin typeface="Arial" panose="020B0604020202020204" pitchFamily="34" charset="0"/>
                <a:cs typeface="Arial" panose="020B0604020202020204" pitchFamily="34" charset="0"/>
              </a:rPr>
              <a:t>, luego conjuntamente, se redacta un compromiso de solución y se revisará pasado un tiempo.</a:t>
            </a:r>
          </a:p>
          <a:p>
            <a:pPr algn="just">
              <a:lnSpc>
                <a:spcPct val="150000"/>
              </a:lnSpc>
              <a:buClr>
                <a:srgbClr val="FF6600"/>
              </a:buClr>
              <a:buFont typeface="Wingdings" panose="05000000000000000000" pitchFamily="2" charset="2"/>
              <a:buChar char="§"/>
            </a:pPr>
            <a:r>
              <a:rPr lang="es-ES" sz="2400" dirty="0">
                <a:solidFill>
                  <a:srgbClr val="0070C0"/>
                </a:solidFill>
                <a:latin typeface="Arial" panose="020B0604020202020204" pitchFamily="34" charset="0"/>
                <a:cs typeface="Arial" panose="020B0604020202020204" pitchFamily="34" charset="0"/>
              </a:rPr>
              <a:t>Alternativa a las medidas disciplinarias </a:t>
            </a:r>
            <a:r>
              <a:rPr lang="es-ES" sz="2400" dirty="0">
                <a:solidFill>
                  <a:schemeClr val="tx1"/>
                </a:solidFill>
                <a:latin typeface="Arial" panose="020B0604020202020204" pitchFamily="34" charset="0"/>
                <a:cs typeface="Arial" panose="020B0604020202020204" pitchFamily="34" charset="0"/>
              </a:rPr>
              <a:t>y puede servir para fases iniciales de rechazo entre iguales.</a:t>
            </a:r>
          </a:p>
          <a:p>
            <a:pPr algn="just">
              <a:lnSpc>
                <a:spcPct val="150000"/>
              </a:lnSpc>
              <a:buClr>
                <a:srgbClr val="FF6600"/>
              </a:buClr>
              <a:buFont typeface="Wingdings" panose="05000000000000000000" pitchFamily="2" charset="2"/>
              <a:buChar char="§"/>
            </a:pPr>
            <a:r>
              <a:rPr lang="es-ES" sz="2400" dirty="0">
                <a:solidFill>
                  <a:schemeClr val="tx1"/>
                </a:solidFill>
                <a:latin typeface="Arial" panose="020B0604020202020204" pitchFamily="34" charset="0"/>
                <a:cs typeface="Arial" panose="020B0604020202020204" pitchFamily="34" charset="0"/>
              </a:rPr>
              <a:t>No apto si existe acoso.</a:t>
            </a:r>
          </a:p>
          <a:p>
            <a:endParaRPr lang="es-ES"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2628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251520" y="1360488"/>
            <a:ext cx="8228013" cy="4524375"/>
          </a:xfrm>
        </p:spPr>
        <p:txBody>
          <a:bodyPr>
            <a:normAutofit/>
          </a:bodyPr>
          <a:lstStyle/>
          <a:p>
            <a:pPr algn="just">
              <a:lnSpc>
                <a:spcPct val="150000"/>
              </a:lnSpc>
              <a:buFont typeface="Wingdings" panose="05000000000000000000" pitchFamily="2" charset="2"/>
              <a:buChar char="Ø"/>
            </a:pPr>
            <a:r>
              <a:rPr lang="es-ES" sz="2400" i="1" dirty="0"/>
              <a:t>DECRETO 8/2015, de 8 de enero, por el que se desarrolla la Ley 4/2011, de 30 de junio, de convivencia y participación de la comunidad educativa en materia de convivencia escolar.</a:t>
            </a:r>
            <a:endParaRPr lang="es-ES" sz="2400" dirty="0">
              <a:solidFill>
                <a:srgbClr val="FF6600"/>
              </a:solidFill>
              <a:latin typeface="Arial" panose="020B0604020202020204" pitchFamily="34" charset="0"/>
              <a:cs typeface="Arial" panose="020B0604020202020204" pitchFamily="34" charset="0"/>
            </a:endParaRPr>
          </a:p>
          <a:p>
            <a:pPr algn="just">
              <a:lnSpc>
                <a:spcPct val="150000"/>
              </a:lnSpc>
              <a:buFont typeface="Wingdings" panose="05000000000000000000" pitchFamily="2" charset="2"/>
              <a:buChar char="Ø"/>
            </a:pPr>
            <a:r>
              <a:rPr lang="es-ES" sz="2400" dirty="0">
                <a:solidFill>
                  <a:schemeClr val="tx1"/>
                </a:solidFill>
                <a:latin typeface="Arial" panose="020B0604020202020204" pitchFamily="34" charset="0"/>
                <a:cs typeface="Arial" panose="020B0604020202020204" pitchFamily="34" charset="0"/>
              </a:rPr>
              <a:t>A</a:t>
            </a:r>
            <a:r>
              <a:rPr lang="es-ES" altLang="es-ES" sz="2400" i="1" dirty="0">
                <a:latin typeface="Arial" panose="020B0604020202020204" pitchFamily="34" charset="0"/>
                <a:cs typeface="Arial" panose="020B0604020202020204" pitchFamily="34" charset="0"/>
              </a:rPr>
              <a:t>rtículo 19.3 da </a:t>
            </a:r>
            <a:r>
              <a:rPr lang="es-ES" altLang="es-ES" sz="2400" i="1" dirty="0" err="1">
                <a:latin typeface="Arial" panose="020B0604020202020204" pitchFamily="34" charset="0"/>
                <a:cs typeface="Arial" panose="020B0604020202020204" pitchFamily="34" charset="0"/>
              </a:rPr>
              <a:t>Lei</a:t>
            </a:r>
            <a:r>
              <a:rPr lang="es-ES" altLang="es-ES" sz="2400" i="1" dirty="0">
                <a:latin typeface="Arial" panose="020B0604020202020204" pitchFamily="34" charset="0"/>
                <a:cs typeface="Arial" panose="020B0604020202020204" pitchFamily="34" charset="0"/>
              </a:rPr>
              <a:t> 4/2011, do 30 de </a:t>
            </a:r>
            <a:r>
              <a:rPr lang="es-ES" altLang="es-ES" sz="2400" i="1" dirty="0" err="1">
                <a:latin typeface="Arial" panose="020B0604020202020204" pitchFamily="34" charset="0"/>
                <a:cs typeface="Arial" panose="020B0604020202020204" pitchFamily="34" charset="0"/>
              </a:rPr>
              <a:t>xuño</a:t>
            </a:r>
            <a:r>
              <a:rPr lang="es-ES" altLang="es-ES" sz="2400" i="1" dirty="0">
                <a:latin typeface="Arial" panose="020B0604020202020204" pitchFamily="34" charset="0"/>
                <a:cs typeface="Arial" panose="020B0604020202020204" pitchFamily="34" charset="0"/>
              </a:rPr>
              <a:t>.</a:t>
            </a:r>
            <a:endParaRPr lang="es-ES" altLang="es-ES" sz="2400" b="1" i="1" dirty="0">
              <a:solidFill>
                <a:srgbClr val="FF0000"/>
              </a:solidFill>
              <a:latin typeface="Arial" panose="020B0604020202020204" pitchFamily="34" charset="0"/>
              <a:cs typeface="Arial" panose="020B0604020202020204" pitchFamily="34" charset="0"/>
            </a:endParaRPr>
          </a:p>
          <a:p>
            <a:pPr marL="0" indent="0">
              <a:buNone/>
            </a:pPr>
            <a:endParaRPr lang="es-ES" sz="4000" dirty="0">
              <a:latin typeface="Arial" panose="020B0604020202020204" pitchFamily="34" charset="0"/>
              <a:cs typeface="Arial" panose="020B0604020202020204" pitchFamily="34" charset="0"/>
            </a:endParaRPr>
          </a:p>
        </p:txBody>
      </p:sp>
      <p:sp>
        <p:nvSpPr>
          <p:cNvPr id="6" name="Text Box 2">
            <a:extLst>
              <a:ext uri="{FF2B5EF4-FFF2-40B4-BE49-F238E27FC236}">
                <a16:creationId xmlns:a16="http://schemas.microsoft.com/office/drawing/2014/main" id="{993E369C-596E-4207-BE03-A359B3631C5F}"/>
              </a:ext>
            </a:extLst>
          </p:cNvPr>
          <p:cNvSpPr txBox="1">
            <a:spLocks noChangeArrowheads="1"/>
          </p:cNvSpPr>
          <p:nvPr/>
        </p:nvSpPr>
        <p:spPr bwMode="auto">
          <a:xfrm>
            <a:off x="-3175" y="0"/>
            <a:ext cx="9144000" cy="1360488"/>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s-ES_tradnl" altLang="es-ES" sz="2800" b="1" dirty="0">
                <a:solidFill>
                  <a:srgbClr val="FF6600"/>
                </a:solidFill>
                <a:latin typeface="Arial "/>
              </a:rPr>
              <a:t>LEGISLACIÓN</a:t>
            </a:r>
            <a:endParaRPr kumimoji="0" lang="es-ES" altLang="es-ES"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sp>
        <p:nvSpPr>
          <p:cNvPr id="2" name="Rectángulo 1"/>
          <p:cNvSpPr/>
          <p:nvPr/>
        </p:nvSpPr>
        <p:spPr>
          <a:xfrm>
            <a:off x="-265681" y="5455722"/>
            <a:ext cx="248786" cy="369332"/>
          </a:xfrm>
          <a:prstGeom prst="rect">
            <a:avLst/>
          </a:prstGeom>
        </p:spPr>
        <p:txBody>
          <a:bodyPr wrap="none">
            <a:spAutoFit/>
          </a:bodyPr>
          <a:lstStyle/>
          <a:p>
            <a:r>
              <a:rPr lang="es-ES" altLang="es-ES" i="1" dirty="0">
                <a:latin typeface="Arial" panose="020B0604020202020204" pitchFamily="34" charset="0"/>
                <a:cs typeface="Arial" panose="020B0604020202020204" pitchFamily="34" charset="0"/>
              </a:rPr>
              <a:t> </a:t>
            </a:r>
            <a:endParaRPr lang="es-ES" dirty="0"/>
          </a:p>
        </p:txBody>
      </p:sp>
    </p:spTree>
    <p:extLst>
      <p:ext uri="{BB962C8B-B14F-4D97-AF65-F5344CB8AC3E}">
        <p14:creationId xmlns:p14="http://schemas.microsoft.com/office/powerpoint/2010/main" val="4447634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Marcador de contenido"/>
          <p:cNvPicPr>
            <a:picLocks noGrp="1" noChangeAspect="1"/>
          </p:cNvPicPr>
          <p:nvPr>
            <p:ph idx="1"/>
          </p:nvPr>
        </p:nvPicPr>
        <p:blipFill rotWithShape="1">
          <a:blip r:embed="rId2">
            <a:extLst>
              <a:ext uri="{28A0092B-C50C-407E-A947-70E740481C1C}">
                <a14:useLocalDpi xmlns:a14="http://schemas.microsoft.com/office/drawing/2010/main" val="0"/>
              </a:ext>
            </a:extLst>
          </a:blip>
          <a:srcRect t="31820"/>
          <a:stretch/>
        </p:blipFill>
        <p:spPr>
          <a:xfrm>
            <a:off x="-22381" y="857251"/>
            <a:ext cx="9166381" cy="1464628"/>
          </a:xfrm>
        </p:spPr>
      </p:pic>
      <p:sp>
        <p:nvSpPr>
          <p:cNvPr id="4" name="3 Rectángulo"/>
          <p:cNvSpPr/>
          <p:nvPr/>
        </p:nvSpPr>
        <p:spPr>
          <a:xfrm>
            <a:off x="421189" y="2866242"/>
            <a:ext cx="3425597" cy="124339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S" sz="1350" dirty="0"/>
              <a:t>- </a:t>
            </a:r>
            <a:r>
              <a:rPr lang="es-ES" dirty="0"/>
              <a:t>Participación</a:t>
            </a:r>
          </a:p>
          <a:p>
            <a:pPr algn="ctr"/>
            <a:r>
              <a:rPr lang="es-ES" dirty="0"/>
              <a:t>- Concienciación</a:t>
            </a:r>
          </a:p>
          <a:p>
            <a:pPr algn="ctr"/>
            <a:r>
              <a:rPr lang="es-ES" dirty="0"/>
              <a:t>- Prevención</a:t>
            </a:r>
          </a:p>
          <a:p>
            <a:pPr algn="ctr"/>
            <a:endParaRPr lang="es-ES" sz="1350" dirty="0"/>
          </a:p>
        </p:txBody>
      </p:sp>
      <p:sp>
        <p:nvSpPr>
          <p:cNvPr id="5" name="4 Rectángulo"/>
          <p:cNvSpPr/>
          <p:nvPr/>
        </p:nvSpPr>
        <p:spPr>
          <a:xfrm>
            <a:off x="663013" y="2420556"/>
            <a:ext cx="2941948" cy="336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latin typeface="Times New Roman" pitchFamily="18" charset="0"/>
                <a:cs typeface="Times New Roman" pitchFamily="18" charset="0"/>
              </a:rPr>
              <a:t>PROMUEVE</a:t>
            </a:r>
          </a:p>
        </p:txBody>
      </p:sp>
      <p:sp>
        <p:nvSpPr>
          <p:cNvPr id="6" name="5 Rectángulo"/>
          <p:cNvSpPr/>
          <p:nvPr/>
        </p:nvSpPr>
        <p:spPr>
          <a:xfrm>
            <a:off x="5233821" y="2866242"/>
            <a:ext cx="2977997" cy="458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t>OBJETIVOS</a:t>
            </a:r>
          </a:p>
        </p:txBody>
      </p:sp>
      <p:sp>
        <p:nvSpPr>
          <p:cNvPr id="7" name="6 Rectángulo"/>
          <p:cNvSpPr/>
          <p:nvPr/>
        </p:nvSpPr>
        <p:spPr>
          <a:xfrm>
            <a:off x="4680012" y="3429000"/>
            <a:ext cx="4085616" cy="271955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214313" indent="-214313" algn="ctr">
              <a:buFont typeface="Arial" pitchFamily="34" charset="0"/>
              <a:buChar char="•"/>
            </a:pPr>
            <a:r>
              <a:rPr lang="es-ES" dirty="0"/>
              <a:t>Facilitar la INTEGRACIÓN</a:t>
            </a:r>
          </a:p>
          <a:p>
            <a:pPr marL="214313" indent="-214313" algn="ctr">
              <a:buFont typeface="Arial" pitchFamily="34" charset="0"/>
              <a:buChar char="•"/>
            </a:pPr>
            <a:r>
              <a:rPr lang="es-ES" dirty="0"/>
              <a:t>Facilitar la AUTOESTIMA y reducir los niveles de inseguridad.</a:t>
            </a:r>
          </a:p>
          <a:p>
            <a:pPr marL="214313" indent="-214313" algn="ctr">
              <a:buFont typeface="Arial" pitchFamily="34" charset="0"/>
              <a:buChar char="•"/>
            </a:pPr>
            <a:r>
              <a:rPr lang="es-ES" dirty="0"/>
              <a:t>Promover ACCIONES PREVENTIVAS Y DISUASIVAS ante posibles situaciones de desequilibrio de poder y fuerzas.</a:t>
            </a:r>
          </a:p>
          <a:p>
            <a:pPr marL="214313" indent="-214313" algn="ctr">
              <a:buFont typeface="Arial" pitchFamily="34" charset="0"/>
              <a:buChar char="•"/>
            </a:pPr>
            <a:r>
              <a:rPr lang="es-ES" dirty="0"/>
              <a:t>COHESIONAR y promover la TOLERANCIA</a:t>
            </a:r>
            <a:endParaRPr lang="es-ES" sz="1350" dirty="0"/>
          </a:p>
        </p:txBody>
      </p:sp>
      <p:sp>
        <p:nvSpPr>
          <p:cNvPr id="8" name="7 Rectángulo"/>
          <p:cNvSpPr/>
          <p:nvPr/>
        </p:nvSpPr>
        <p:spPr>
          <a:xfrm>
            <a:off x="563078" y="4483368"/>
            <a:ext cx="3150072" cy="295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t>SUPONE</a:t>
            </a:r>
          </a:p>
        </p:txBody>
      </p:sp>
      <p:sp>
        <p:nvSpPr>
          <p:cNvPr id="9" name="8 Rectángulo"/>
          <p:cNvSpPr/>
          <p:nvPr/>
        </p:nvSpPr>
        <p:spPr>
          <a:xfrm>
            <a:off x="372181" y="4887310"/>
            <a:ext cx="3340969" cy="174997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S" dirty="0">
                <a:latin typeface="Times New Roman" pitchFamily="18" charset="0"/>
                <a:cs typeface="Times New Roman" pitchFamily="18" charset="0"/>
              </a:rPr>
              <a:t>Realizar un trabajo de Sensibilización y convivencia para que perciban situaciones de abuso (insolidaridad, rivalidad…)</a:t>
            </a:r>
            <a:endParaRPr lang="es-ES" dirty="0"/>
          </a:p>
        </p:txBody>
      </p:sp>
      <p:sp>
        <p:nvSpPr>
          <p:cNvPr id="2" name="CuadroTexto 1"/>
          <p:cNvSpPr txBox="1"/>
          <p:nvPr/>
        </p:nvSpPr>
        <p:spPr>
          <a:xfrm>
            <a:off x="1072056" y="149369"/>
            <a:ext cx="6716111"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_tradnl" sz="4000" b="1" i="0" u="none" strike="noStrike" cap="none" spc="0" normalizeH="0" baseline="0" dirty="0">
                <a:ln>
                  <a:noFill/>
                </a:ln>
                <a:solidFill>
                  <a:schemeClr val="accent5">
                    <a:lumMod val="75000"/>
                  </a:schemeClr>
                </a:solidFill>
                <a:effectLst/>
                <a:uFillTx/>
                <a:latin typeface="Arial" panose="020B0604020202020204" pitchFamily="34" charset="0"/>
                <a:cs typeface="Arial" panose="020B0604020202020204" pitchFamily="34" charset="0"/>
                <a:sym typeface="Helvetica"/>
              </a:rPr>
              <a:t>TEI</a:t>
            </a:r>
            <a:endParaRPr kumimoji="0" lang="es-ES" sz="1800" b="1" i="0" u="none" strike="noStrike" cap="none" spc="0" normalizeH="0" baseline="0" dirty="0">
              <a:ln>
                <a:noFill/>
              </a:ln>
              <a:solidFill>
                <a:schemeClr val="accent5">
                  <a:lumMod val="75000"/>
                </a:schemeClr>
              </a:solidFill>
              <a:effectLst/>
              <a:uFillTx/>
              <a:latin typeface="Arial" panose="020B0604020202020204" pitchFamily="34" charset="0"/>
              <a:cs typeface="Arial" panose="020B0604020202020204" pitchFamily="34" charset="0"/>
              <a:sym typeface="Helvetica"/>
            </a:endParaRPr>
          </a:p>
        </p:txBody>
      </p:sp>
    </p:spTree>
    <p:extLst>
      <p:ext uri="{BB962C8B-B14F-4D97-AF65-F5344CB8AC3E}">
        <p14:creationId xmlns:p14="http://schemas.microsoft.com/office/powerpoint/2010/main" val="37013618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71" y="860394"/>
            <a:ext cx="2704728" cy="1488486"/>
          </a:xfr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033" y="857250"/>
            <a:ext cx="3048000" cy="1383618"/>
          </a:xfrm>
          <a:prstGeom prst="rect">
            <a:avLst/>
          </a:prstGeom>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18409"/>
            <a:ext cx="2771800" cy="1582341"/>
          </a:xfrm>
          <a:prstGeom prst="rect">
            <a:avLst/>
          </a:prstGeom>
        </p:spPr>
      </p:pic>
      <p:pic>
        <p:nvPicPr>
          <p:cNvPr id="7" name="6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4033" y="4418409"/>
            <a:ext cx="3048000" cy="1582341"/>
          </a:xfrm>
          <a:prstGeom prst="rect">
            <a:avLst/>
          </a:prstGeom>
        </p:spPr>
      </p:pic>
      <p:pic>
        <p:nvPicPr>
          <p:cNvPr id="8" name="7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0522" y="2344431"/>
            <a:ext cx="3240360" cy="1923446"/>
          </a:xfrm>
          <a:prstGeom prst="rect">
            <a:avLst/>
          </a:prstGeom>
        </p:spPr>
      </p:pic>
      <p:sp>
        <p:nvSpPr>
          <p:cNvPr id="9" name="8 CuadroTexto"/>
          <p:cNvSpPr txBox="1"/>
          <p:nvPr/>
        </p:nvSpPr>
        <p:spPr>
          <a:xfrm>
            <a:off x="2915816" y="998730"/>
            <a:ext cx="3601819" cy="830997"/>
          </a:xfrm>
          <a:prstGeom prst="rect">
            <a:avLst/>
          </a:prstGeom>
          <a:noFill/>
        </p:spPr>
        <p:txBody>
          <a:bodyPr wrap="square" rtlCol="0">
            <a:spAutoFit/>
          </a:bodyPr>
          <a:lstStyle/>
          <a:p>
            <a:r>
              <a:rPr lang="es-ES" sz="2400" dirty="0">
                <a:latin typeface="Arial" panose="020B0604020202020204" pitchFamily="34" charset="0"/>
                <a:cs typeface="Arial" panose="020B0604020202020204" pitchFamily="34" charset="0"/>
              </a:rPr>
              <a:t>Para facilitar la cohesión del grupo TEI:</a:t>
            </a:r>
          </a:p>
        </p:txBody>
      </p:sp>
      <p:sp>
        <p:nvSpPr>
          <p:cNvPr id="10" name="9 CuadroTexto"/>
          <p:cNvSpPr txBox="1"/>
          <p:nvPr/>
        </p:nvSpPr>
        <p:spPr>
          <a:xfrm>
            <a:off x="97295" y="2591160"/>
            <a:ext cx="2520280" cy="300082"/>
          </a:xfrm>
          <a:prstGeom prst="rect">
            <a:avLst/>
          </a:prstGeom>
          <a:noFill/>
        </p:spPr>
        <p:txBody>
          <a:bodyPr wrap="square" rtlCol="0">
            <a:spAutoFit/>
          </a:bodyPr>
          <a:lstStyle/>
          <a:p>
            <a:pPr algn="ctr"/>
            <a:r>
              <a:rPr lang="es-ES" sz="1350" b="1" dirty="0">
                <a:solidFill>
                  <a:srgbClr val="0070C0"/>
                </a:solidFill>
                <a:latin typeface="Arial" panose="020B0604020202020204" pitchFamily="34" charset="0"/>
                <a:cs typeface="Arial" panose="020B0604020202020204" pitchFamily="34" charset="0"/>
              </a:rPr>
              <a:t>ESCUCHA ACTIVA</a:t>
            </a:r>
          </a:p>
        </p:txBody>
      </p:sp>
      <p:sp>
        <p:nvSpPr>
          <p:cNvPr id="11" name="10 CuadroTexto"/>
          <p:cNvSpPr txBox="1"/>
          <p:nvPr/>
        </p:nvSpPr>
        <p:spPr>
          <a:xfrm>
            <a:off x="6527913" y="2342600"/>
            <a:ext cx="2160240" cy="715581"/>
          </a:xfrm>
          <a:prstGeom prst="rect">
            <a:avLst/>
          </a:prstGeom>
          <a:noFill/>
        </p:spPr>
        <p:txBody>
          <a:bodyPr wrap="square" rtlCol="0">
            <a:spAutoFit/>
          </a:bodyPr>
          <a:lstStyle/>
          <a:p>
            <a:pPr algn="ctr"/>
            <a:r>
              <a:rPr lang="es-ES" sz="1350" b="1" dirty="0">
                <a:solidFill>
                  <a:srgbClr val="0070C0"/>
                </a:solidFill>
                <a:latin typeface="Arial" panose="020B0604020202020204" pitchFamily="34" charset="0"/>
                <a:cs typeface="Arial" panose="020B0604020202020204" pitchFamily="34" charset="0"/>
              </a:rPr>
              <a:t>REGLAS DEL JUEGO:</a:t>
            </a:r>
          </a:p>
          <a:p>
            <a:pPr algn="ctr"/>
            <a:r>
              <a:rPr lang="es-ES" sz="1350" b="1" dirty="0">
                <a:solidFill>
                  <a:srgbClr val="0070C0"/>
                </a:solidFill>
                <a:latin typeface="Arial" panose="020B0604020202020204" pitchFamily="34" charset="0"/>
                <a:cs typeface="Arial" panose="020B0604020202020204" pitchFamily="34" charset="0"/>
              </a:rPr>
              <a:t>JUEGOS COOPERATIVOS</a:t>
            </a:r>
          </a:p>
        </p:txBody>
      </p:sp>
      <p:sp>
        <p:nvSpPr>
          <p:cNvPr id="12" name="11 CuadroTexto"/>
          <p:cNvSpPr txBox="1"/>
          <p:nvPr/>
        </p:nvSpPr>
        <p:spPr>
          <a:xfrm>
            <a:off x="269776" y="4051334"/>
            <a:ext cx="2232248" cy="300082"/>
          </a:xfrm>
          <a:prstGeom prst="rect">
            <a:avLst/>
          </a:prstGeom>
          <a:noFill/>
        </p:spPr>
        <p:txBody>
          <a:bodyPr wrap="square" rtlCol="0">
            <a:spAutoFit/>
          </a:bodyPr>
          <a:lstStyle/>
          <a:p>
            <a:pPr algn="ctr"/>
            <a:r>
              <a:rPr lang="es-ES" sz="1350" b="1" dirty="0">
                <a:solidFill>
                  <a:srgbClr val="0070C0"/>
                </a:solidFill>
                <a:latin typeface="Arial" panose="020B0604020202020204" pitchFamily="34" charset="0"/>
                <a:cs typeface="Arial" panose="020B0604020202020204" pitchFamily="34" charset="0"/>
              </a:rPr>
              <a:t>COOPERACIÓN</a:t>
            </a:r>
          </a:p>
        </p:txBody>
      </p:sp>
      <p:sp>
        <p:nvSpPr>
          <p:cNvPr id="13" name="12 CuadroTexto"/>
          <p:cNvSpPr txBox="1"/>
          <p:nvPr/>
        </p:nvSpPr>
        <p:spPr>
          <a:xfrm>
            <a:off x="6499380" y="3601096"/>
            <a:ext cx="2160240" cy="715581"/>
          </a:xfrm>
          <a:prstGeom prst="rect">
            <a:avLst/>
          </a:prstGeom>
          <a:noFill/>
        </p:spPr>
        <p:txBody>
          <a:bodyPr wrap="square" rtlCol="0">
            <a:spAutoFit/>
          </a:bodyPr>
          <a:lstStyle/>
          <a:p>
            <a:pPr algn="ctr"/>
            <a:r>
              <a:rPr lang="es-ES" sz="1350" b="1" dirty="0">
                <a:solidFill>
                  <a:srgbClr val="0070C0"/>
                </a:solidFill>
                <a:latin typeface="Arial" panose="020B0604020202020204" pitchFamily="34" charset="0"/>
                <a:cs typeface="Arial" panose="020B0604020202020204" pitchFamily="34" charset="0"/>
              </a:rPr>
              <a:t>MODALES:</a:t>
            </a:r>
          </a:p>
          <a:p>
            <a:pPr algn="ctr"/>
            <a:r>
              <a:rPr lang="es-ES" sz="1350" b="1" dirty="0">
                <a:solidFill>
                  <a:srgbClr val="0070C0"/>
                </a:solidFill>
                <a:latin typeface="Arial" panose="020B0604020202020204" pitchFamily="34" charset="0"/>
                <a:cs typeface="Arial" panose="020B0604020202020204" pitchFamily="34" charset="0"/>
              </a:rPr>
              <a:t>NORMAS DE CONVIVENCIA</a:t>
            </a:r>
          </a:p>
        </p:txBody>
      </p:sp>
      <p:sp>
        <p:nvSpPr>
          <p:cNvPr id="14" name="13 CuadroTexto"/>
          <p:cNvSpPr txBox="1"/>
          <p:nvPr/>
        </p:nvSpPr>
        <p:spPr>
          <a:xfrm>
            <a:off x="3923928" y="2996953"/>
            <a:ext cx="1296144" cy="461665"/>
          </a:xfrm>
          <a:prstGeom prst="rect">
            <a:avLst/>
          </a:prstGeom>
          <a:noFill/>
        </p:spPr>
        <p:txBody>
          <a:bodyPr wrap="square" rtlCol="0">
            <a:spAutoFit/>
          </a:bodyPr>
          <a:lstStyle/>
          <a:p>
            <a:pPr algn="ctr"/>
            <a:r>
              <a:rPr lang="es-ES" sz="2400" dirty="0"/>
              <a:t>TEI</a:t>
            </a:r>
          </a:p>
        </p:txBody>
      </p:sp>
      <p:sp>
        <p:nvSpPr>
          <p:cNvPr id="15" name="14 CuadroTexto"/>
          <p:cNvSpPr txBox="1"/>
          <p:nvPr/>
        </p:nvSpPr>
        <p:spPr>
          <a:xfrm>
            <a:off x="3125089" y="4418409"/>
            <a:ext cx="2605654" cy="507831"/>
          </a:xfrm>
          <a:prstGeom prst="rect">
            <a:avLst/>
          </a:prstGeom>
          <a:noFill/>
        </p:spPr>
        <p:txBody>
          <a:bodyPr wrap="square" rtlCol="0">
            <a:spAutoFit/>
          </a:bodyPr>
          <a:lstStyle/>
          <a:p>
            <a:r>
              <a:rPr lang="es-ES" sz="1350" b="1" dirty="0">
                <a:solidFill>
                  <a:srgbClr val="0070C0"/>
                </a:solidFill>
                <a:latin typeface="Arial" panose="020B0604020202020204" pitchFamily="34" charset="0"/>
                <a:cs typeface="Arial" panose="020B0604020202020204" pitchFamily="34" charset="0"/>
              </a:rPr>
              <a:t>HABILIDADES AFECTIVAS Y SOCIALES</a:t>
            </a:r>
          </a:p>
        </p:txBody>
      </p:sp>
    </p:spTree>
    <p:extLst>
      <p:ext uri="{BB962C8B-B14F-4D97-AF65-F5344CB8AC3E}">
        <p14:creationId xmlns:p14="http://schemas.microsoft.com/office/powerpoint/2010/main" val="100365675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11890"/>
            <a:ext cx="8229600" cy="1015622"/>
          </a:xfrm>
        </p:spPr>
        <p:txBody>
          <a:bodyPr>
            <a:normAutofit fontScale="90000"/>
          </a:bodyPr>
          <a:lstStyle/>
          <a:p>
            <a:br>
              <a:rPr lang="es-ES" sz="2025" dirty="0"/>
            </a:br>
            <a:br>
              <a:rPr lang="es-ES" sz="2025" dirty="0"/>
            </a:br>
            <a:r>
              <a:rPr lang="es-ES" sz="2700" dirty="0">
                <a:solidFill>
                  <a:srgbClr val="FF6600"/>
                </a:solidFill>
              </a:rPr>
              <a:t>ÁMBITOS DE ACTUACIÓN DEL TEI</a:t>
            </a:r>
            <a:br>
              <a:rPr lang="es-ES" sz="2700" dirty="0">
                <a:solidFill>
                  <a:srgbClr val="FF6600"/>
                </a:solidFill>
              </a:rPr>
            </a:br>
            <a:r>
              <a:rPr lang="es-ES" sz="2700" dirty="0">
                <a:solidFill>
                  <a:srgbClr val="FF6600"/>
                </a:solidFill>
              </a:rPr>
              <a:t>Formación, Prevención, Intervención, Restauración</a:t>
            </a:r>
            <a:br>
              <a:rPr lang="es-ES" dirty="0">
                <a:solidFill>
                  <a:srgbClr val="FFC000"/>
                </a:solidFill>
              </a:rPr>
            </a:br>
            <a:endParaRPr lang="es-ES" dirty="0">
              <a:solidFill>
                <a:srgbClr val="FFC000"/>
              </a:solidFill>
            </a:endParaRPr>
          </a:p>
        </p:txBody>
      </p:sp>
      <p:sp>
        <p:nvSpPr>
          <p:cNvPr id="3" name="2 Marcador de contenido"/>
          <p:cNvSpPr>
            <a:spLocks noGrp="1"/>
          </p:cNvSpPr>
          <p:nvPr>
            <p:ph idx="1"/>
          </p:nvPr>
        </p:nvSpPr>
        <p:spPr>
          <a:xfrm>
            <a:off x="467544" y="1227511"/>
            <a:ext cx="8229600" cy="5472833"/>
          </a:xfrm>
        </p:spPr>
        <p:txBody>
          <a:bodyPr>
            <a:normAutofit fontScale="32500" lnSpcReduction="20000"/>
          </a:bodyPr>
          <a:lstStyle/>
          <a:p>
            <a:pPr lvl="0"/>
            <a:r>
              <a:rPr lang="es-ES" sz="5600" u="sng" dirty="0"/>
              <a:t>PROFESORADO</a:t>
            </a:r>
            <a:r>
              <a:rPr lang="es-ES" sz="5600" b="1" dirty="0"/>
              <a:t>:</a:t>
            </a:r>
            <a:endParaRPr lang="es-ES" sz="5600" dirty="0"/>
          </a:p>
          <a:p>
            <a:pPr marL="0" indent="0">
              <a:buNone/>
            </a:pPr>
            <a:r>
              <a:rPr lang="es-ES" sz="5600" dirty="0"/>
              <a:t>        - Presentación</a:t>
            </a:r>
          </a:p>
          <a:p>
            <a:pPr marL="0" indent="0">
              <a:buNone/>
            </a:pPr>
            <a:r>
              <a:rPr lang="es-ES" sz="5600" dirty="0"/>
              <a:t>        - Aprobación</a:t>
            </a:r>
          </a:p>
          <a:p>
            <a:pPr marL="0" indent="0">
              <a:buNone/>
            </a:pPr>
            <a:r>
              <a:rPr lang="es-ES" sz="5600" dirty="0"/>
              <a:t>        - Información</a:t>
            </a:r>
          </a:p>
          <a:p>
            <a:pPr marL="0" indent="0">
              <a:buNone/>
            </a:pPr>
            <a:endParaRPr lang="es-ES" sz="5600" dirty="0"/>
          </a:p>
          <a:p>
            <a:pPr lvl="0"/>
            <a:r>
              <a:rPr lang="es-ES" sz="5600" u="sng" dirty="0"/>
              <a:t>ALUMNADO</a:t>
            </a:r>
            <a:r>
              <a:rPr lang="es-ES" sz="5600" dirty="0"/>
              <a:t>:</a:t>
            </a:r>
          </a:p>
          <a:p>
            <a:pPr marL="0" indent="0">
              <a:buNone/>
            </a:pPr>
            <a:r>
              <a:rPr lang="es-ES" sz="5600" dirty="0"/>
              <a:t>        - Información y sensibilización</a:t>
            </a:r>
          </a:p>
          <a:p>
            <a:pPr marL="0" indent="0">
              <a:buNone/>
            </a:pPr>
            <a:r>
              <a:rPr lang="es-ES" sz="5600" dirty="0"/>
              <a:t>        - Formación de tutores</a:t>
            </a:r>
          </a:p>
          <a:p>
            <a:pPr marL="0" indent="0">
              <a:buNone/>
            </a:pPr>
            <a:r>
              <a:rPr lang="es-ES" sz="5600" dirty="0"/>
              <a:t>        - Nombramiento de presentación de tutores y </a:t>
            </a:r>
            <a:r>
              <a:rPr lang="es-ES" sz="5600" dirty="0" err="1"/>
              <a:t>tutorizados</a:t>
            </a:r>
            <a:r>
              <a:rPr lang="es-ES" sz="5600" dirty="0"/>
              <a:t> </a:t>
            </a:r>
          </a:p>
          <a:p>
            <a:pPr marL="0" indent="0">
              <a:buNone/>
            </a:pPr>
            <a:endParaRPr lang="es-ES" sz="5600" dirty="0"/>
          </a:p>
          <a:p>
            <a:pPr lvl="0"/>
            <a:r>
              <a:rPr lang="es-ES" sz="5600" u="sng" dirty="0"/>
              <a:t>FORMACIÓN CONTINUADA</a:t>
            </a:r>
            <a:r>
              <a:rPr lang="es-ES" sz="5600" dirty="0"/>
              <a:t>, mediante actividades:</a:t>
            </a:r>
          </a:p>
          <a:p>
            <a:pPr marL="0" indent="0">
              <a:buNone/>
            </a:pPr>
            <a:r>
              <a:rPr lang="es-ES" sz="5600" dirty="0"/>
              <a:t>         - De cohesión</a:t>
            </a:r>
          </a:p>
          <a:p>
            <a:pPr marL="0" indent="0">
              <a:buNone/>
            </a:pPr>
            <a:r>
              <a:rPr lang="es-ES" sz="5600" dirty="0"/>
              <a:t>         - De tutoría sobre valores y emociones</a:t>
            </a:r>
          </a:p>
          <a:p>
            <a:pPr marL="0" indent="0">
              <a:buNone/>
            </a:pPr>
            <a:r>
              <a:rPr lang="es-ES" sz="5600" dirty="0"/>
              <a:t>         - De formación permanente de tutores mediante la resolución de casos </a:t>
            </a:r>
          </a:p>
          <a:p>
            <a:pPr marL="0" indent="0">
              <a:buNone/>
            </a:pPr>
            <a:endParaRPr lang="es-ES" sz="5600" dirty="0"/>
          </a:p>
          <a:p>
            <a:pPr lvl="0"/>
            <a:r>
              <a:rPr lang="es-ES" sz="5600" u="sng" dirty="0"/>
              <a:t>FAMILIAS</a:t>
            </a:r>
            <a:r>
              <a:rPr lang="es-ES" sz="5600" dirty="0"/>
              <a:t>:</a:t>
            </a:r>
          </a:p>
          <a:p>
            <a:pPr marL="0" indent="0">
              <a:buNone/>
            </a:pPr>
            <a:r>
              <a:rPr lang="es-ES" sz="5600" dirty="0"/>
              <a:t>         - Información sobre el TEI y contextualización con las familias.</a:t>
            </a:r>
          </a:p>
          <a:p>
            <a:endParaRPr lang="es-ES" dirty="0"/>
          </a:p>
        </p:txBody>
      </p:sp>
    </p:spTree>
    <p:extLst>
      <p:ext uri="{BB962C8B-B14F-4D97-AF65-F5344CB8AC3E}">
        <p14:creationId xmlns:p14="http://schemas.microsoft.com/office/powerpoint/2010/main" val="33520362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857250"/>
            <a:ext cx="9144000" cy="1807811"/>
          </a:xfrm>
          <a:prstGeom prst="rect">
            <a:avLst/>
          </a:prstGeom>
        </p:spPr>
      </p:pic>
      <p:sp>
        <p:nvSpPr>
          <p:cNvPr id="2" name="Título 1"/>
          <p:cNvSpPr>
            <a:spLocks noGrp="1"/>
          </p:cNvSpPr>
          <p:nvPr>
            <p:ph type="title"/>
          </p:nvPr>
        </p:nvSpPr>
        <p:spPr>
          <a:xfrm>
            <a:off x="95693" y="988750"/>
            <a:ext cx="3149896" cy="1359716"/>
          </a:xfrm>
        </p:spPr>
        <p:txBody>
          <a:bodyPr>
            <a:normAutofit/>
          </a:bodyPr>
          <a:lstStyle/>
          <a:p>
            <a:r>
              <a:rPr lang="es-ES_tradnl" sz="2700" dirty="0">
                <a:solidFill>
                  <a:schemeClr val="bg1"/>
                </a:solidFill>
              </a:rPr>
              <a:t>“No hay recetas, sólo escucha y mirada</a:t>
            </a:r>
            <a:r>
              <a:rPr lang="mr-IN" sz="2700" dirty="0">
                <a:solidFill>
                  <a:schemeClr val="bg1"/>
                </a:solidFill>
              </a:rPr>
              <a:t>…</a:t>
            </a:r>
            <a:r>
              <a:rPr lang="es-ES_tradnl" sz="2700" dirty="0">
                <a:solidFill>
                  <a:schemeClr val="bg1"/>
                </a:solidFill>
              </a:rPr>
              <a:t>”</a:t>
            </a:r>
          </a:p>
        </p:txBody>
      </p:sp>
      <p:sp>
        <p:nvSpPr>
          <p:cNvPr id="3" name="Marcador de contenido 2"/>
          <p:cNvSpPr>
            <a:spLocks noGrp="1"/>
          </p:cNvSpPr>
          <p:nvPr>
            <p:ph idx="1"/>
          </p:nvPr>
        </p:nvSpPr>
        <p:spPr>
          <a:xfrm>
            <a:off x="532957" y="2665061"/>
            <a:ext cx="7886700" cy="3263504"/>
          </a:xfrm>
        </p:spPr>
        <p:txBody>
          <a:bodyPr>
            <a:normAutofit fontScale="70000" lnSpcReduction="20000"/>
          </a:bodyPr>
          <a:lstStyle/>
          <a:p>
            <a:pPr marL="0" indent="0" algn="ctr" defTabSz="685800">
              <a:spcBef>
                <a:spcPts val="0"/>
              </a:spcBef>
              <a:buSzTx/>
              <a:buNone/>
              <a:defRPr/>
            </a:pPr>
            <a:r>
              <a:rPr lang="es-ES" sz="2400" dirty="0"/>
              <a:t>... y RECORDAD:</a:t>
            </a:r>
          </a:p>
          <a:p>
            <a:pPr marL="0" indent="0" algn="just" defTabSz="685800">
              <a:spcBef>
                <a:spcPts val="0"/>
              </a:spcBef>
              <a:buSzTx/>
              <a:buNone/>
              <a:defRPr/>
            </a:pPr>
            <a:r>
              <a:rPr lang="es-ES" dirty="0"/>
              <a:t>APRENDO:</a:t>
            </a:r>
          </a:p>
          <a:p>
            <a:pPr algn="just" defTabSz="685800">
              <a:spcBef>
                <a:spcPts val="0"/>
              </a:spcBef>
              <a:buSzTx/>
              <a:buFont typeface="Arial" charset="0"/>
              <a:buChar char="•"/>
              <a:defRPr/>
            </a:pPr>
            <a:r>
              <a:rPr lang="es-ES" dirty="0"/>
              <a:t>Desde la curiosidad</a:t>
            </a:r>
          </a:p>
          <a:p>
            <a:pPr algn="just" defTabSz="685800">
              <a:spcBef>
                <a:spcPts val="0"/>
              </a:spcBef>
              <a:buSzTx/>
              <a:buFont typeface="Arial" charset="0"/>
              <a:buChar char="•"/>
              <a:defRPr/>
            </a:pPr>
            <a:r>
              <a:rPr lang="es-ES" dirty="0"/>
              <a:t>Experimentando </a:t>
            </a:r>
          </a:p>
          <a:p>
            <a:pPr algn="just" defTabSz="685800">
              <a:spcBef>
                <a:spcPts val="0"/>
              </a:spcBef>
              <a:buSzTx/>
              <a:buFont typeface="Arial" charset="0"/>
              <a:buChar char="•"/>
              <a:defRPr/>
            </a:pPr>
            <a:r>
              <a:rPr lang="es-ES" dirty="0"/>
              <a:t>Con los otros </a:t>
            </a:r>
          </a:p>
          <a:p>
            <a:pPr algn="just" defTabSz="685800">
              <a:spcBef>
                <a:spcPts val="0"/>
              </a:spcBef>
              <a:buSzTx/>
              <a:buFont typeface="Arial" charset="0"/>
              <a:buChar char="•"/>
              <a:defRPr/>
            </a:pPr>
            <a:r>
              <a:rPr lang="es-ES" dirty="0"/>
              <a:t>Desde las emociones</a:t>
            </a:r>
          </a:p>
          <a:p>
            <a:pPr algn="just" defTabSz="685800">
              <a:spcBef>
                <a:spcPts val="0"/>
              </a:spcBef>
              <a:buSzTx/>
              <a:buFont typeface="Arial" charset="0"/>
              <a:buChar char="•"/>
              <a:defRPr/>
            </a:pPr>
            <a:r>
              <a:rPr lang="es-ES" dirty="0"/>
              <a:t>Cometiendo errores</a:t>
            </a:r>
          </a:p>
          <a:p>
            <a:pPr algn="just" defTabSz="685800">
              <a:spcBef>
                <a:spcPts val="0"/>
              </a:spcBef>
              <a:buSzTx/>
              <a:buFont typeface="Arial" charset="0"/>
              <a:buChar char="•"/>
              <a:defRPr/>
            </a:pPr>
            <a:r>
              <a:rPr lang="es-ES" dirty="0"/>
              <a:t>Pensando por mí mismo</a:t>
            </a:r>
          </a:p>
          <a:p>
            <a:pPr algn="just" defTabSz="685800">
              <a:spcBef>
                <a:spcPts val="0"/>
              </a:spcBef>
              <a:buSzTx/>
              <a:buFont typeface="Arial" charset="0"/>
              <a:buChar char="•"/>
              <a:defRPr/>
            </a:pPr>
            <a:r>
              <a:rPr lang="es-ES" dirty="0"/>
              <a:t>Reconociendo mis debilidades y fortalezas.                         </a:t>
            </a:r>
          </a:p>
          <a:p>
            <a:pPr algn="just" defTabSz="685800">
              <a:spcBef>
                <a:spcPts val="0"/>
              </a:spcBef>
              <a:buSzTx/>
              <a:buFont typeface="Arial" charset="0"/>
              <a:buChar char="•"/>
              <a:defRPr/>
            </a:pPr>
            <a:endParaRPr lang="es-ES" dirty="0"/>
          </a:p>
          <a:p>
            <a:pPr marL="0" indent="0" algn="ctr" defTabSz="685800">
              <a:spcBef>
                <a:spcPts val="0"/>
              </a:spcBef>
              <a:buSzTx/>
              <a:buNone/>
              <a:defRPr/>
            </a:pPr>
            <a:r>
              <a:rPr lang="es-ES" b="1" dirty="0"/>
              <a:t>”Caminos diferentes, llegan a alumnos diversos”</a:t>
            </a:r>
            <a:endParaRPr lang="es-ES_tradnl" b="1" i="1"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624584"/>
            <a:ext cx="1873155" cy="123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678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4"/>
          <a:stretch>
            <a:fillRect/>
          </a:stretch>
        </p:blipFill>
        <p:spPr>
          <a:xfrm>
            <a:off x="1" y="857250"/>
            <a:ext cx="9173211" cy="5143501"/>
          </a:xfrm>
          <a:prstGeom prst="rect">
            <a:avLst/>
          </a:prstGeom>
        </p:spPr>
      </p:pic>
      <p:sp>
        <p:nvSpPr>
          <p:cNvPr id="3" name="Marcador de contenido 2"/>
          <p:cNvSpPr>
            <a:spLocks noGrp="1"/>
          </p:cNvSpPr>
          <p:nvPr>
            <p:ph idx="1"/>
          </p:nvPr>
        </p:nvSpPr>
        <p:spPr>
          <a:xfrm>
            <a:off x="195098" y="1131094"/>
            <a:ext cx="2745171" cy="4514481"/>
          </a:xfrm>
        </p:spPr>
        <p:txBody>
          <a:bodyPr>
            <a:normAutofit fontScale="85000" lnSpcReduction="20000"/>
          </a:bodyPr>
          <a:lstStyle/>
          <a:p>
            <a:pPr marL="0" indent="0" algn="ctr" defTabSz="685800">
              <a:lnSpc>
                <a:spcPct val="150000"/>
              </a:lnSpc>
              <a:spcBef>
                <a:spcPts val="0"/>
              </a:spcBef>
              <a:buSzTx/>
              <a:buNone/>
              <a:defRPr/>
            </a:pPr>
            <a:endParaRPr lang="es-ES_tradnl" sz="2700" dirty="0"/>
          </a:p>
          <a:p>
            <a:pPr marL="0" indent="0" algn="ctr" defTabSz="685800">
              <a:lnSpc>
                <a:spcPct val="150000"/>
              </a:lnSpc>
              <a:spcBef>
                <a:spcPts val="0"/>
              </a:spcBef>
              <a:buSzTx/>
              <a:buNone/>
              <a:defRPr/>
            </a:pPr>
            <a:r>
              <a:rPr lang="es-ES_tradnl" sz="2925" dirty="0">
                <a:solidFill>
                  <a:schemeClr val="bg1"/>
                </a:solidFill>
                <a:latin typeface="Bradley Hand" charset="0"/>
                <a:ea typeface="Bradley Hand" charset="0"/>
                <a:cs typeface="Bradley Hand" charset="0"/>
              </a:rPr>
              <a:t>“LA EDUCACIÓN NECESITA TANTO DE FORMACIÓN TÉCNICA, CIENTÍFICA Y PROFESIONAL COMO DE SUEÑOS Y UTOPÍA”</a:t>
            </a:r>
          </a:p>
        </p:txBody>
      </p:sp>
      <p:sp>
        <p:nvSpPr>
          <p:cNvPr id="2" name="CuadroTexto 1"/>
          <p:cNvSpPr txBox="1"/>
          <p:nvPr/>
        </p:nvSpPr>
        <p:spPr>
          <a:xfrm>
            <a:off x="6172200" y="1016739"/>
            <a:ext cx="2878765" cy="5147563"/>
          </a:xfrm>
          <a:prstGeom prst="rect">
            <a:avLst/>
          </a:prstGeom>
          <a:noFill/>
        </p:spPr>
        <p:txBody>
          <a:bodyPr wrap="square" rtlCol="0">
            <a:spAutoFit/>
          </a:bodyPr>
          <a:lstStyle/>
          <a:p>
            <a:r>
              <a:rPr lang="es-ES" sz="2100" dirty="0">
                <a:solidFill>
                  <a:schemeClr val="bg1"/>
                </a:solidFill>
                <a:latin typeface="Bradley Hand ITC" pitchFamily="66" charset="0"/>
              </a:rPr>
              <a:t>«AMARLOS POR QUIENES SON Y POR SUS GUSTOS O PREFERENCIAS, PERMITIDLES ELEGIR SABIENDO QUE ELLOS Y ELLAS NOS APRENDEN Y LO HACEN PORQUE SOMOS SU REFERENTE, EN OCASIONES SU ESPEJO Y EN OCASIONES SU HORIZONTE»</a:t>
            </a:r>
            <a:endParaRPr lang="gl-ES" sz="2100" dirty="0">
              <a:solidFill>
                <a:schemeClr val="bg1"/>
              </a:solidFill>
            </a:endParaRPr>
          </a:p>
          <a:p>
            <a:endParaRPr lang="es-ES_tradnl" sz="1350" dirty="0"/>
          </a:p>
        </p:txBody>
      </p:sp>
      <p:pic>
        <p:nvPicPr>
          <p:cNvPr id="4" name="Queen - We Are the Champion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408" y="902494"/>
            <a:ext cx="457200" cy="457200"/>
          </a:xfrm>
          <a:prstGeom prst="rect">
            <a:avLst/>
          </a:prstGeom>
        </p:spPr>
      </p:pic>
    </p:spTree>
    <p:extLst>
      <p:ext uri="{BB962C8B-B14F-4D97-AF65-F5344CB8AC3E}">
        <p14:creationId xmlns:p14="http://schemas.microsoft.com/office/powerpoint/2010/main" val="407772479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9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3AD9031-B718-4DE5-92FA-10B3E97DB29E}"/>
              </a:ext>
            </a:extLst>
          </p:cNvPr>
          <p:cNvSpPr txBox="1"/>
          <p:nvPr/>
        </p:nvSpPr>
        <p:spPr>
          <a:xfrm>
            <a:off x="1436711" y="2921170"/>
            <a:ext cx="6270577" cy="1015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_tradnl" sz="6000" b="1" kern="50" dirty="0">
                <a:solidFill>
                  <a:srgbClr val="FF66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sym typeface="Helvetica"/>
              </a:rPr>
              <a:t>ANEXOS</a:t>
            </a:r>
            <a:endParaRPr lang="es-ES" sz="6000" b="1" kern="50" dirty="0">
              <a:solidFill>
                <a:srgbClr val="0070C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0AB6B863-FDF4-47B2-9426-695D2BB41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47039516"/>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DF60FC5-4B92-425D-88B7-9773D56DA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uadroTexto 2">
            <a:extLst>
              <a:ext uri="{FF2B5EF4-FFF2-40B4-BE49-F238E27FC236}">
                <a16:creationId xmlns:a16="http://schemas.microsoft.com/office/drawing/2014/main" id="{22390B7D-BB46-4BEA-B633-1B0F71584EE0}"/>
              </a:ext>
            </a:extLst>
          </p:cNvPr>
          <p:cNvSpPr txBox="1"/>
          <p:nvPr/>
        </p:nvSpPr>
        <p:spPr>
          <a:xfrm>
            <a:off x="1234440" y="2120951"/>
            <a:ext cx="6675120" cy="26160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s-ES" sz="4000" b="1" dirty="0">
                <a:solidFill>
                  <a:srgbClr val="FF6600"/>
                </a:solidFill>
                <a:latin typeface="Arial" panose="020B0604020202020204" pitchFamily="34" charset="0"/>
                <a:cs typeface="Arial" panose="020B0604020202020204" pitchFamily="34" charset="0"/>
                <a:sym typeface="Helvetica"/>
              </a:rPr>
              <a:t>MEDIDAS ESPECÍFICAS</a:t>
            </a:r>
          </a:p>
          <a:p>
            <a:pPr marL="0" marR="0" indent="0" algn="ctr" defTabSz="914400" rtl="0" fontAlgn="auto" latinLnBrk="0" hangingPunct="0">
              <a:lnSpc>
                <a:spcPct val="100000"/>
              </a:lnSpc>
              <a:spcBef>
                <a:spcPts val="0"/>
              </a:spcBef>
              <a:spcAft>
                <a:spcPts val="0"/>
              </a:spcAft>
              <a:buClrTx/>
              <a:buSzTx/>
              <a:buFontTx/>
              <a:buNone/>
              <a:tabLst/>
            </a:pPr>
            <a:endParaRPr lang="es-ES" sz="4000" b="1" dirty="0">
              <a:solidFill>
                <a:srgbClr val="FF6600"/>
              </a:solidFill>
              <a:latin typeface="Arial" panose="020B0604020202020204" pitchFamily="34" charset="0"/>
              <a:cs typeface="Arial" panose="020B0604020202020204" pitchFamily="34" charset="0"/>
              <a:sym typeface="Helvetica"/>
            </a:endParaRPr>
          </a:p>
          <a:p>
            <a:pPr marL="0" marR="0" indent="0" algn="ctr" defTabSz="914400" rtl="0" fontAlgn="auto" latinLnBrk="0" hangingPunct="0">
              <a:lnSpc>
                <a:spcPct val="100000"/>
              </a:lnSpc>
              <a:spcBef>
                <a:spcPts val="0"/>
              </a:spcBef>
              <a:spcAft>
                <a:spcPts val="0"/>
              </a:spcAft>
              <a:buClrTx/>
              <a:buSzTx/>
              <a:buFontTx/>
              <a:buNone/>
              <a:tabLst/>
            </a:pPr>
            <a:r>
              <a:rPr lang="es-ES" sz="2800" b="1" dirty="0">
                <a:solidFill>
                  <a:srgbClr val="002060"/>
                </a:solidFill>
                <a:latin typeface="Arial" panose="020B0604020202020204" pitchFamily="34" charset="0"/>
                <a:cs typeface="Arial" panose="020B0604020202020204" pitchFamily="34" charset="0"/>
                <a:sym typeface="Helvetica"/>
              </a:rPr>
              <a:t>¿Qué pautas educativas específicas se pueden llevar a cabo según la etapa escolar del alumno con TDAH? </a:t>
            </a:r>
            <a:endParaRPr kumimoji="0" lang="es-ES" sz="28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Helvetica"/>
            </a:endParaRPr>
          </a:p>
        </p:txBody>
      </p:sp>
      <p:sp>
        <p:nvSpPr>
          <p:cNvPr id="4" name="Rectangle 2">
            <a:extLst>
              <a:ext uri="{FF2B5EF4-FFF2-40B4-BE49-F238E27FC236}">
                <a16:creationId xmlns:a16="http://schemas.microsoft.com/office/drawing/2014/main" id="{927C5B64-47C2-438D-A7AB-E12155158C3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Tree>
    <p:extLst>
      <p:ext uri="{BB962C8B-B14F-4D97-AF65-F5344CB8AC3E}">
        <p14:creationId xmlns:p14="http://schemas.microsoft.com/office/powerpoint/2010/main" val="416914858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69440422-FA5B-4A7C-BC4D-CC0261F04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Elipse 5"/>
          <p:cNvSpPr/>
          <p:nvPr/>
        </p:nvSpPr>
        <p:spPr>
          <a:xfrm>
            <a:off x="346843" y="750173"/>
            <a:ext cx="8560676" cy="5445676"/>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just">
              <a:spcAft>
                <a:spcPts val="1425"/>
              </a:spcAft>
            </a:pPr>
            <a:r>
              <a:rPr lang="es-ES" b="1" kern="50" dirty="0">
                <a:solidFill>
                  <a:srgbClr val="FF6600"/>
                </a:solidFill>
                <a:latin typeface="Arial" panose="020B0604020202020204" pitchFamily="34" charset="0"/>
                <a:ea typeface="Calibri" panose="020F0502020204030204" pitchFamily="34" charset="0"/>
                <a:cs typeface="Arial" panose="020B0604020202020204" pitchFamily="34" charset="0"/>
              </a:rPr>
              <a:t>D) PRINCIPIO DE HABILITACIÓN: </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la intervención deberá procurar habilitar a los </a:t>
            </a:r>
            <a:r>
              <a:rPr lang="es-ES" kern="50" dirty="0">
                <a:latin typeface="Arial" panose="020B0604020202020204" pitchFamily="34" charset="0"/>
                <a:ea typeface="Calibri" panose="020F0502020204030204" pitchFamily="34" charset="0"/>
                <a:cs typeface="Arial" panose="020B0604020202020204" pitchFamily="34" charset="0"/>
              </a:rPr>
              <a:t>alumnos, hacerlos </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más competentes, es decir, ayudarles a funcionar con la mayor autonomía posible en su día  a día: los estudios, la relación con los demás, su bienestar socio-emocional...</a:t>
            </a:r>
            <a:endParaRPr lang="es-ES" sz="4400" kern="50" dirty="0">
              <a:solidFill>
                <a:srgbClr val="000000"/>
              </a:solidFill>
              <a:latin typeface="Arial" panose="020B0604020202020204" pitchFamily="34" charset="0"/>
              <a:ea typeface="Noto Sans CJK SC Regular"/>
              <a:cs typeface="Arial" panose="020B0604020202020204" pitchFamily="34" charset="0"/>
            </a:endParaRPr>
          </a:p>
          <a:p>
            <a:pPr algn="just">
              <a:spcAft>
                <a:spcPts val="1425"/>
              </a:spcAft>
            </a:pP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Este principio debe ayudar a seleccionar qué es importante y qué es secundario a la hora de enseñarles. Hay que priorizar los aprendizajes realmente funcionales o imprescindibles para seguir aprendiendo. Ejemplo: ayudarles a ser organizados, planificar su tiempo, anotar los deberes, enseñar a estudiar, a pensar antes de actuar, leer o escribir, etc.</a:t>
            </a:r>
            <a:endParaRPr lang="es-ES" sz="4400" kern="50" dirty="0">
              <a:solidFill>
                <a:srgbClr val="000000"/>
              </a:solidFill>
              <a:latin typeface="Arial" panose="020B0604020202020204" pitchFamily="34" charset="0"/>
              <a:ea typeface="Noto Sans CJK SC Regular"/>
              <a:cs typeface="Arial" panose="020B0604020202020204" pitchFamily="34" charset="0"/>
            </a:endParaRPr>
          </a:p>
        </p:txBody>
      </p:sp>
    </p:spTree>
    <p:extLst>
      <p:ext uri="{BB962C8B-B14F-4D97-AF65-F5344CB8AC3E}">
        <p14:creationId xmlns:p14="http://schemas.microsoft.com/office/powerpoint/2010/main" val="297795109"/>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D0A145E-99D4-41D2-AA24-35D307436ACF}"/>
              </a:ext>
            </a:extLst>
          </p:cNvPr>
          <p:cNvSpPr txBox="1"/>
          <p:nvPr/>
        </p:nvSpPr>
        <p:spPr>
          <a:xfrm>
            <a:off x="787355" y="396411"/>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EDUCACIÓN PRIMARIA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5A2BE1E6-F59D-4077-B77C-8C0142639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uadroTexto 4">
            <a:extLst>
              <a:ext uri="{FF2B5EF4-FFF2-40B4-BE49-F238E27FC236}">
                <a16:creationId xmlns:a16="http://schemas.microsoft.com/office/drawing/2014/main" id="{4ADE7AB8-D064-4251-A8F6-7A3100874E5A}"/>
              </a:ext>
            </a:extLst>
          </p:cNvPr>
          <p:cNvSpPr txBox="1"/>
          <p:nvPr/>
        </p:nvSpPr>
        <p:spPr>
          <a:xfrm>
            <a:off x="635431" y="858072"/>
            <a:ext cx="7721214"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dirty="0">
                <a:solidFill>
                  <a:srgbClr val="000000"/>
                </a:solidFill>
                <a:latin typeface="Arial" panose="020B0604020202020204" pitchFamily="34" charset="0"/>
                <a:cs typeface="Arial" panose="020B0604020202020204" pitchFamily="34" charset="0"/>
                <a:sym typeface="Helvetica"/>
              </a:rPr>
              <a:t>La finalidad de la educación primaria es proporcionar a todos los niños y niñas una educación que permita afianzar su desarrollo personal y su propio bienestar. </a:t>
            </a:r>
          </a:p>
          <a:p>
            <a:pPr algn="ctr" hangingPunct="0"/>
            <a:r>
              <a:rPr lang="es-ES" dirty="0">
                <a:solidFill>
                  <a:srgbClr val="000000"/>
                </a:solidFill>
                <a:latin typeface="Arial" panose="020B0604020202020204" pitchFamily="34" charset="0"/>
                <a:cs typeface="Arial" panose="020B0604020202020204" pitchFamily="34" charset="0"/>
                <a:sym typeface="Helvetica"/>
              </a:rPr>
              <a:t>Por ello es importante utilizar pautas específicas en nuestra labor docente que faciliten al niño alcanzar objetivos propios de esta etapa, y proporcionen a todo el alumnado las mismas posibilidades educativas para enfrentarse a la siguiente etapa.  
</a:t>
            </a:r>
            <a:endParaRPr kumimoji="0" lang="es-E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pic>
        <p:nvPicPr>
          <p:cNvPr id="6" name="Imagen 5"/>
          <p:cNvPicPr>
            <a:picLocks noChangeAspect="1"/>
          </p:cNvPicPr>
          <p:nvPr/>
        </p:nvPicPr>
        <p:blipFill>
          <a:blip r:embed="rId3"/>
          <a:stretch>
            <a:fillRect/>
          </a:stretch>
        </p:blipFill>
        <p:spPr>
          <a:xfrm>
            <a:off x="2284108" y="3166392"/>
            <a:ext cx="5662543" cy="3157600"/>
          </a:xfrm>
          <a:prstGeom prst="rect">
            <a:avLst/>
          </a:prstGeom>
        </p:spPr>
      </p:pic>
    </p:spTree>
    <p:extLst>
      <p:ext uri="{BB962C8B-B14F-4D97-AF65-F5344CB8AC3E}">
        <p14:creationId xmlns:p14="http://schemas.microsoft.com/office/powerpoint/2010/main" val="1261860574"/>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4AAF7F0-83C9-49E9-A6C0-BF9E81FABA2B}"/>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9A8CF1D5-7B69-4A22-95A6-0925E1529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68808DAE-C8E8-47E8-A991-341E16C1253D}"/>
              </a:ext>
            </a:extLst>
          </p:cNvPr>
          <p:cNvGraphicFramePr>
            <a:graphicFrameLocks noGrp="1"/>
          </p:cNvGraphicFramePr>
          <p:nvPr>
            <p:extLst>
              <p:ext uri="{D42A27DB-BD31-4B8C-83A1-F6EECF244321}">
                <p14:modId xmlns:p14="http://schemas.microsoft.com/office/powerpoint/2010/main" val="3804955804"/>
              </p:ext>
            </p:extLst>
          </p:nvPr>
        </p:nvGraphicFramePr>
        <p:xfrm>
          <a:off x="907773" y="1817817"/>
          <a:ext cx="7328453" cy="2948577"/>
        </p:xfrm>
        <a:graphic>
          <a:graphicData uri="http://schemas.openxmlformats.org/drawingml/2006/table">
            <a:tbl>
              <a:tblPr firstRow="1" bandRow="1">
                <a:tableStyleId>{21E4AEA4-8DFA-4A89-87EB-49C32662AFE0}</a:tableStyleId>
              </a:tblPr>
              <a:tblGrid>
                <a:gridCol w="1905398">
                  <a:extLst>
                    <a:ext uri="{9D8B030D-6E8A-4147-A177-3AD203B41FA5}">
                      <a16:colId xmlns:a16="http://schemas.microsoft.com/office/drawing/2014/main" val="1247709280"/>
                    </a:ext>
                  </a:extLst>
                </a:gridCol>
                <a:gridCol w="5423055">
                  <a:extLst>
                    <a:ext uri="{9D8B030D-6E8A-4147-A177-3AD203B41FA5}">
                      <a16:colId xmlns:a16="http://schemas.microsoft.com/office/drawing/2014/main" val="1757712106"/>
                    </a:ext>
                  </a:extLst>
                </a:gridCol>
              </a:tblGrid>
              <a:tr h="378825">
                <a:tc gridSpan="2">
                  <a:txBody>
                    <a:bodyPr/>
                    <a:lstStyle/>
                    <a:p>
                      <a:pPr algn="ct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solidFill>
                      <a:schemeClr val="accent5">
                        <a:lumMod val="40000"/>
                        <a:lumOff val="60000"/>
                      </a:schemeClr>
                    </a:solidFill>
                  </a:tcPr>
                </a:tc>
                <a:tc hMerge="1">
                  <a:txBody>
                    <a:bodyPr/>
                    <a:lstStyle/>
                    <a:p>
                      <a:endParaRPr lang="es-ES" dirty="0"/>
                    </a:p>
                  </a:txBody>
                  <a:tcPr/>
                </a:tc>
                <a:extLst>
                  <a:ext uri="{0D108BD9-81ED-4DB2-BD59-A6C34878D82A}">
                    <a16:rowId xmlns:a16="http://schemas.microsoft.com/office/drawing/2014/main" val="3535310419"/>
                  </a:ext>
                </a:extLst>
              </a:tr>
              <a:tr h="653862">
                <a:tc rowSpan="5">
                  <a:txBody>
                    <a:bodyPr/>
                    <a:lstStyle/>
                    <a:p>
                      <a:pPr algn="ctr"/>
                      <a:r>
                        <a:rPr lang="es-ES" sz="1600" b="1" dirty="0"/>
                        <a:t>Crear un entorno físico y ambiente estructurado </a:t>
                      </a:r>
                      <a:endParaRPr lang="es-ES" sz="1600" b="1" dirty="0">
                        <a:latin typeface="Arial" panose="020B0604020202020204" pitchFamily="34" charset="0"/>
                        <a:cs typeface="Arial" panose="020B0604020202020204" pitchFamily="34" charset="0"/>
                      </a:endParaRPr>
                    </a:p>
                  </a:txBody>
                  <a:tcPr anchor="ctr">
                    <a:solidFill>
                      <a:schemeClr val="accent5">
                        <a:lumMod val="40000"/>
                        <a:lumOff val="60000"/>
                      </a:schemeClr>
                    </a:solidFill>
                  </a:tcPr>
                </a:tc>
                <a:tc>
                  <a:txBody>
                    <a:bodyPr/>
                    <a:lstStyle/>
                    <a:p>
                      <a:pPr algn="l"/>
                      <a:r>
                        <a:rPr lang="es-ES" sz="1600" dirty="0"/>
                        <a:t>1. Trabajar las normas, que deben ser claras, sencillas y consensuadas. Colocarlas en un lugar visible. </a:t>
                      </a:r>
                      <a:endParaRPr lang="es-ES" sz="1600" dirty="0">
                        <a:latin typeface="Arial" panose="020B0604020202020204" pitchFamily="34" charset="0"/>
                        <a:cs typeface="Arial" panose="020B0604020202020204" pitchFamily="34" charset="0"/>
                      </a:endParaRPr>
                    </a:p>
                  </a:txBody>
                  <a:tcPr anchor="ctr">
                    <a:solidFill>
                      <a:schemeClr val="accent5">
                        <a:lumMod val="40000"/>
                        <a:lumOff val="60000"/>
                      </a:schemeClr>
                    </a:solidFill>
                  </a:tcPr>
                </a:tc>
                <a:extLst>
                  <a:ext uri="{0D108BD9-81ED-4DB2-BD59-A6C34878D82A}">
                    <a16:rowId xmlns:a16="http://schemas.microsoft.com/office/drawing/2014/main" val="3833037496"/>
                  </a:ext>
                </a:extLst>
              </a:tr>
              <a:tr h="467044">
                <a:tc vMerge="1">
                  <a:txBody>
                    <a:bodyPr/>
                    <a:lstStyle/>
                    <a:p>
                      <a:endParaRPr lang="es-ES" dirty="0"/>
                    </a:p>
                  </a:txBody>
                  <a:tcPr/>
                </a:tc>
                <a:tc>
                  <a:txBody>
                    <a:bodyPr/>
                    <a:lstStyle/>
                    <a:p>
                      <a:pPr algn="l"/>
                      <a:r>
                        <a:rPr lang="es-ES" sz="1600" dirty="0"/>
                        <a:t>2. Establecer una rutina diaria de funcionamiento de la clase.</a:t>
                      </a:r>
                      <a:endParaRPr lang="es-ES" sz="1600" dirty="0">
                        <a:latin typeface="Arial" panose="020B0604020202020204" pitchFamily="34" charset="0"/>
                        <a:cs typeface="Arial" panose="020B0604020202020204" pitchFamily="34" charset="0"/>
                      </a:endParaRPr>
                    </a:p>
                  </a:txBody>
                  <a:tcPr anchor="ctr">
                    <a:solidFill>
                      <a:schemeClr val="accent5">
                        <a:lumMod val="40000"/>
                        <a:lumOff val="60000"/>
                      </a:schemeClr>
                    </a:solidFill>
                  </a:tcPr>
                </a:tc>
                <a:extLst>
                  <a:ext uri="{0D108BD9-81ED-4DB2-BD59-A6C34878D82A}">
                    <a16:rowId xmlns:a16="http://schemas.microsoft.com/office/drawing/2014/main" val="4261868589"/>
                  </a:ext>
                </a:extLst>
              </a:tr>
              <a:tr h="378825">
                <a:tc vMerge="1">
                  <a:txBody>
                    <a:bodyPr/>
                    <a:lstStyle/>
                    <a:p>
                      <a:endParaRPr lang="es-ES" dirty="0"/>
                    </a:p>
                  </a:txBody>
                  <a:tcPr/>
                </a:tc>
                <a:tc>
                  <a:txBody>
                    <a:bodyPr/>
                    <a:lstStyle/>
                    <a:p>
                      <a:pPr algn="l"/>
                      <a:r>
                        <a:rPr lang="es-ES" sz="1600" dirty="0"/>
                        <a:t>3. Anticipar los cambios de rutina.</a:t>
                      </a:r>
                      <a:endParaRPr lang="es-ES" sz="1600" dirty="0">
                        <a:latin typeface="Arial" panose="020B0604020202020204" pitchFamily="34" charset="0"/>
                        <a:cs typeface="Arial" panose="020B0604020202020204" pitchFamily="34" charset="0"/>
                      </a:endParaRPr>
                    </a:p>
                  </a:txBody>
                  <a:tcPr anchor="ctr">
                    <a:solidFill>
                      <a:schemeClr val="accent5">
                        <a:lumMod val="40000"/>
                        <a:lumOff val="60000"/>
                      </a:schemeClr>
                    </a:solidFill>
                  </a:tcPr>
                </a:tc>
                <a:extLst>
                  <a:ext uri="{0D108BD9-81ED-4DB2-BD59-A6C34878D82A}">
                    <a16:rowId xmlns:a16="http://schemas.microsoft.com/office/drawing/2014/main" val="2999830051"/>
                  </a:ext>
                </a:extLst>
              </a:tr>
              <a:tr h="467044">
                <a:tc vMerge="1">
                  <a:txBody>
                    <a:bodyPr/>
                    <a:lstStyle/>
                    <a:p>
                      <a:endParaRPr lang="es-ES" dirty="0"/>
                    </a:p>
                  </a:txBody>
                  <a:tcPr/>
                </a:tc>
                <a:tc>
                  <a:txBody>
                    <a:bodyPr/>
                    <a:lstStyle/>
                    <a:p>
                      <a:pPr algn="l"/>
                      <a:r>
                        <a:rPr lang="es-ES" sz="1600" dirty="0"/>
                        <a:t>4. Colocar en un lugar visible el horario semanal de clases.</a:t>
                      </a:r>
                      <a:endParaRPr lang="es-ES" sz="1600" dirty="0">
                        <a:latin typeface="Arial" panose="020B0604020202020204" pitchFamily="34" charset="0"/>
                        <a:cs typeface="Arial" panose="020B0604020202020204" pitchFamily="34" charset="0"/>
                      </a:endParaRPr>
                    </a:p>
                  </a:txBody>
                  <a:tcPr anchor="ctr">
                    <a:solidFill>
                      <a:schemeClr val="accent5">
                        <a:lumMod val="40000"/>
                        <a:lumOff val="60000"/>
                      </a:schemeClr>
                    </a:solidFill>
                  </a:tcPr>
                </a:tc>
                <a:extLst>
                  <a:ext uri="{0D108BD9-81ED-4DB2-BD59-A6C34878D82A}">
                    <a16:rowId xmlns:a16="http://schemas.microsoft.com/office/drawing/2014/main" val="1136383692"/>
                  </a:ext>
                </a:extLst>
              </a:tr>
              <a:tr h="378825">
                <a:tc vMerge="1">
                  <a:txBody>
                    <a:bodyPr/>
                    <a:lstStyle/>
                    <a:p>
                      <a:endParaRPr lang="es-ES" dirty="0"/>
                    </a:p>
                  </a:txBody>
                  <a:tcPr/>
                </a:tc>
                <a:tc>
                  <a:txBody>
                    <a:bodyPr/>
                    <a:lstStyle/>
                    <a:p>
                      <a:pPr algn="l"/>
                      <a:r>
                        <a:rPr lang="es-ES" sz="1600" dirty="0"/>
                        <a:t>5. Planificar la ubicación del alumno.</a:t>
                      </a:r>
                      <a:endParaRPr lang="es-ES" sz="1600" dirty="0">
                        <a:latin typeface="Arial" panose="020B0604020202020204" pitchFamily="34" charset="0"/>
                        <a:cs typeface="Arial" panose="020B0604020202020204" pitchFamily="34" charset="0"/>
                      </a:endParaRPr>
                    </a:p>
                  </a:txBody>
                  <a:tcPr anchor="ctr">
                    <a:solidFill>
                      <a:schemeClr val="accent5">
                        <a:lumMod val="40000"/>
                        <a:lumOff val="60000"/>
                      </a:schemeClr>
                    </a:solidFill>
                  </a:tcPr>
                </a:tc>
                <a:extLst>
                  <a:ext uri="{0D108BD9-81ED-4DB2-BD59-A6C34878D82A}">
                    <a16:rowId xmlns:a16="http://schemas.microsoft.com/office/drawing/2014/main" val="859580270"/>
                  </a:ext>
                </a:extLst>
              </a:tr>
            </a:tbl>
          </a:graphicData>
        </a:graphic>
      </p:graphicFrame>
    </p:spTree>
    <p:extLst>
      <p:ext uri="{BB962C8B-B14F-4D97-AF65-F5344CB8AC3E}">
        <p14:creationId xmlns:p14="http://schemas.microsoft.com/office/powerpoint/2010/main" val="3159100038"/>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CEA415E-40CC-4D0E-AFF4-DEEE9E8AA647}"/>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ED23FB92-E7E0-4E42-83AF-FE37D5AD0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0BB24E31-0799-41A6-8D3F-030F367E3FE2}"/>
              </a:ext>
            </a:extLst>
          </p:cNvPr>
          <p:cNvGraphicFramePr>
            <a:graphicFrameLocks noGrp="1"/>
          </p:cNvGraphicFramePr>
          <p:nvPr>
            <p:extLst>
              <p:ext uri="{D42A27DB-BD31-4B8C-83A1-F6EECF244321}">
                <p14:modId xmlns:p14="http://schemas.microsoft.com/office/powerpoint/2010/main" val="3247223386"/>
              </p:ext>
            </p:extLst>
          </p:nvPr>
        </p:nvGraphicFramePr>
        <p:xfrm>
          <a:off x="453886" y="1320688"/>
          <a:ext cx="8236227" cy="4495800"/>
        </p:xfrm>
        <a:graphic>
          <a:graphicData uri="http://schemas.openxmlformats.org/drawingml/2006/table">
            <a:tbl>
              <a:tblPr firstRow="1" bandRow="1">
                <a:tableStyleId>{21E4AEA4-8DFA-4A89-87EB-49C32662AFE0}</a:tableStyleId>
              </a:tblPr>
              <a:tblGrid>
                <a:gridCol w="1649897">
                  <a:extLst>
                    <a:ext uri="{9D8B030D-6E8A-4147-A177-3AD203B41FA5}">
                      <a16:colId xmlns:a16="http://schemas.microsoft.com/office/drawing/2014/main" val="4284293155"/>
                    </a:ext>
                  </a:extLst>
                </a:gridCol>
                <a:gridCol w="6586330">
                  <a:extLst>
                    <a:ext uri="{9D8B030D-6E8A-4147-A177-3AD203B41FA5}">
                      <a16:colId xmlns:a16="http://schemas.microsoft.com/office/drawing/2014/main" val="2576251221"/>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solidFill>
                      <a:schemeClr val="accent5">
                        <a:lumMod val="40000"/>
                        <a:lumOff val="60000"/>
                      </a:schemeClr>
                    </a:solidFill>
                  </a:tcPr>
                </a:tc>
                <a:tc hMerge="1">
                  <a:txBody>
                    <a:bodyPr/>
                    <a:lstStyle/>
                    <a:p>
                      <a:endParaRPr lang="es-ES" dirty="0"/>
                    </a:p>
                  </a:txBody>
                  <a:tcPr/>
                </a:tc>
                <a:extLst>
                  <a:ext uri="{0D108BD9-81ED-4DB2-BD59-A6C34878D82A}">
                    <a16:rowId xmlns:a16="http://schemas.microsoft.com/office/drawing/2014/main" val="1053426415"/>
                  </a:ext>
                </a:extLst>
              </a:tr>
              <a:tr h="370840">
                <a:tc rowSpan="7">
                  <a:txBody>
                    <a:bodyPr/>
                    <a:lstStyle/>
                    <a:p>
                      <a:pPr algn="ctr"/>
                      <a:r>
                        <a:rPr lang="es-ES" sz="1600" b="1" dirty="0"/>
                        <a:t>Organizar las tareas a realizar y los recursos a utilizar </a:t>
                      </a:r>
                      <a:endParaRPr lang="es-ES" sz="1600" b="1" dirty="0">
                        <a:latin typeface="Arial" panose="020B0604020202020204" pitchFamily="34" charset="0"/>
                        <a:cs typeface="Arial" panose="020B0604020202020204" pitchFamily="34" charset="0"/>
                      </a:endParaRPr>
                    </a:p>
                  </a:txBody>
                  <a:tcPr anchor="ctr">
                    <a:solidFill>
                      <a:schemeClr val="accent5">
                        <a:lumMod val="40000"/>
                        <a:lumOff val="60000"/>
                      </a:schemeClr>
                    </a:solidFill>
                  </a:tcPr>
                </a:tc>
                <a:tc>
                  <a:txBody>
                    <a:bodyPr/>
                    <a:lstStyle/>
                    <a:p>
                      <a:pPr algn="l"/>
                      <a:r>
                        <a:rPr lang="es-ES" sz="1600" dirty="0"/>
                        <a:t>1. Usar medios técnicos que favorecen su atención (video, ordenadores).</a:t>
                      </a:r>
                      <a:endParaRPr lang="es-ES" sz="1600" dirty="0">
                        <a:latin typeface="Arial" panose="020B0604020202020204" pitchFamily="34" charset="0"/>
                        <a:cs typeface="Arial" panose="020B0604020202020204" pitchFamily="34" charset="0"/>
                      </a:endParaRPr>
                    </a:p>
                  </a:txBody>
                  <a:tcPr>
                    <a:solidFill>
                      <a:schemeClr val="accent5">
                        <a:lumMod val="40000"/>
                        <a:lumOff val="60000"/>
                      </a:schemeClr>
                    </a:solidFill>
                  </a:tcPr>
                </a:tc>
                <a:extLst>
                  <a:ext uri="{0D108BD9-81ED-4DB2-BD59-A6C34878D82A}">
                    <a16:rowId xmlns:a16="http://schemas.microsoft.com/office/drawing/2014/main" val="3410004792"/>
                  </a:ext>
                </a:extLst>
              </a:tr>
              <a:tr h="370840">
                <a:tc vMerge="1">
                  <a:txBody>
                    <a:bodyPr/>
                    <a:lstStyle/>
                    <a:p>
                      <a:endParaRPr lang="es-ES" dirty="0"/>
                    </a:p>
                  </a:txBody>
                  <a:tcPr/>
                </a:tc>
                <a:tc>
                  <a:txBody>
                    <a:bodyPr/>
                    <a:lstStyle/>
                    <a:p>
                      <a:pPr algn="l"/>
                      <a:r>
                        <a:rPr lang="es-ES" sz="1600" dirty="0"/>
                        <a:t>2. En relación a las tareas escolares, tener en cuenta que estas seas:</a:t>
                      </a:r>
                    </a:p>
                    <a:p>
                      <a:pPr marL="285750" indent="-285750" algn="l">
                        <a:buFont typeface="Arial" panose="020B0604020202020204" pitchFamily="34" charset="0"/>
                        <a:buChar char="•"/>
                      </a:pPr>
                      <a:r>
                        <a:rPr lang="es-ES" sz="1600" dirty="0"/>
                        <a:t>Cortas, estructuradas y motivadoras.</a:t>
                      </a:r>
                    </a:p>
                    <a:p>
                      <a:pPr marL="285750" indent="-285750" algn="l">
                        <a:buFont typeface="Arial" panose="020B0604020202020204" pitchFamily="34" charset="0"/>
                        <a:buChar char="•"/>
                      </a:pPr>
                      <a:r>
                        <a:rPr lang="es-ES" sz="1600" dirty="0"/>
                        <a:t>Mejor pocas, variadas  y supervisadas. </a:t>
                      </a:r>
                      <a:endParaRPr lang="es-ES" sz="1600" dirty="0">
                        <a:latin typeface="Arial" panose="020B0604020202020204" pitchFamily="34" charset="0"/>
                        <a:cs typeface="Arial" panose="020B0604020202020204" pitchFamily="34" charset="0"/>
                      </a:endParaRPr>
                    </a:p>
                  </a:txBody>
                  <a:tcPr>
                    <a:solidFill>
                      <a:schemeClr val="accent5">
                        <a:lumMod val="40000"/>
                        <a:lumOff val="60000"/>
                      </a:schemeClr>
                    </a:solidFill>
                  </a:tcPr>
                </a:tc>
                <a:extLst>
                  <a:ext uri="{0D108BD9-81ED-4DB2-BD59-A6C34878D82A}">
                    <a16:rowId xmlns:a16="http://schemas.microsoft.com/office/drawing/2014/main" val="353676226"/>
                  </a:ext>
                </a:extLst>
              </a:tr>
              <a:tr h="370840">
                <a:tc vMerge="1">
                  <a:txBody>
                    <a:bodyPr/>
                    <a:lstStyle/>
                    <a:p>
                      <a:endParaRPr lang="es-ES" dirty="0"/>
                    </a:p>
                  </a:txBody>
                  <a:tcPr/>
                </a:tc>
                <a:tc>
                  <a:txBody>
                    <a:bodyPr/>
                    <a:lstStyle/>
                    <a:p>
                      <a:pPr algn="l"/>
                      <a:r>
                        <a:rPr lang="es-ES" sz="1600" dirty="0"/>
                        <a:t>3. Utilizar esquemas.</a:t>
                      </a:r>
                      <a:endParaRPr lang="es-ES" sz="1600" dirty="0">
                        <a:latin typeface="Arial" panose="020B0604020202020204" pitchFamily="34" charset="0"/>
                        <a:cs typeface="Arial" panose="020B0604020202020204" pitchFamily="34" charset="0"/>
                      </a:endParaRPr>
                    </a:p>
                  </a:txBody>
                  <a:tcPr>
                    <a:solidFill>
                      <a:schemeClr val="accent5">
                        <a:lumMod val="40000"/>
                        <a:lumOff val="60000"/>
                      </a:schemeClr>
                    </a:solidFill>
                  </a:tcPr>
                </a:tc>
                <a:extLst>
                  <a:ext uri="{0D108BD9-81ED-4DB2-BD59-A6C34878D82A}">
                    <a16:rowId xmlns:a16="http://schemas.microsoft.com/office/drawing/2014/main" val="1341734571"/>
                  </a:ext>
                </a:extLst>
              </a:tr>
              <a:tr h="370840">
                <a:tc vMerge="1">
                  <a:txBody>
                    <a:bodyPr/>
                    <a:lstStyle/>
                    <a:p>
                      <a:endParaRPr lang="es-ES" dirty="0"/>
                    </a:p>
                  </a:txBody>
                  <a:tcPr/>
                </a:tc>
                <a:tc>
                  <a:txBody>
                    <a:bodyPr/>
                    <a:lstStyle/>
                    <a:p>
                      <a:pPr algn="l"/>
                      <a:r>
                        <a:rPr lang="es-ES" sz="1600" dirty="0"/>
                        <a:t>4. Enseñarle al alumno a utilizar listas de secuenciación de las tareas que le guíen en la realización de las actividades, pueden ser con imágenes o con texto. </a:t>
                      </a:r>
                      <a:endParaRPr lang="es-ES" sz="1600" dirty="0">
                        <a:latin typeface="Arial" panose="020B0604020202020204" pitchFamily="34" charset="0"/>
                        <a:cs typeface="Arial" panose="020B0604020202020204" pitchFamily="34" charset="0"/>
                      </a:endParaRPr>
                    </a:p>
                  </a:txBody>
                  <a:tcPr>
                    <a:solidFill>
                      <a:schemeClr val="accent5">
                        <a:lumMod val="40000"/>
                        <a:lumOff val="60000"/>
                      </a:schemeClr>
                    </a:solidFill>
                  </a:tcPr>
                </a:tc>
                <a:extLst>
                  <a:ext uri="{0D108BD9-81ED-4DB2-BD59-A6C34878D82A}">
                    <a16:rowId xmlns:a16="http://schemas.microsoft.com/office/drawing/2014/main" val="268004957"/>
                  </a:ext>
                </a:extLst>
              </a:tr>
              <a:tr h="370840">
                <a:tc vMerge="1">
                  <a:txBody>
                    <a:bodyPr/>
                    <a:lstStyle/>
                    <a:p>
                      <a:endParaRPr lang="es-ES" dirty="0"/>
                    </a:p>
                  </a:txBody>
                  <a:tcPr/>
                </a:tc>
                <a:tc>
                  <a:txBody>
                    <a:bodyPr/>
                    <a:lstStyle/>
                    <a:p>
                      <a:pPr algn="l"/>
                      <a:r>
                        <a:rPr lang="es-ES" sz="1600" dirty="0"/>
                        <a:t>5. Enseñarles técnicas para organizar el tiempo. </a:t>
                      </a:r>
                      <a:endParaRPr lang="es-ES" sz="1600" dirty="0">
                        <a:latin typeface="Arial" panose="020B0604020202020204" pitchFamily="34" charset="0"/>
                        <a:cs typeface="Arial" panose="020B0604020202020204" pitchFamily="34" charset="0"/>
                      </a:endParaRPr>
                    </a:p>
                  </a:txBody>
                  <a:tcPr>
                    <a:solidFill>
                      <a:schemeClr val="accent5">
                        <a:lumMod val="40000"/>
                        <a:lumOff val="60000"/>
                      </a:schemeClr>
                    </a:solidFill>
                  </a:tcPr>
                </a:tc>
                <a:extLst>
                  <a:ext uri="{0D108BD9-81ED-4DB2-BD59-A6C34878D82A}">
                    <a16:rowId xmlns:a16="http://schemas.microsoft.com/office/drawing/2014/main" val="2078448119"/>
                  </a:ext>
                </a:extLst>
              </a:tr>
              <a:tr h="370840">
                <a:tc vMerge="1">
                  <a:txBody>
                    <a:bodyPr/>
                    <a:lstStyle/>
                    <a:p>
                      <a:endParaRPr lang="es-ES" dirty="0"/>
                    </a:p>
                  </a:txBody>
                  <a:tcPr/>
                </a:tc>
                <a:tc>
                  <a:txBody>
                    <a:bodyPr/>
                    <a:lstStyle/>
                    <a:p>
                      <a:pPr algn="l"/>
                      <a:r>
                        <a:rPr lang="es-ES" sz="1600" dirty="0"/>
                        <a:t>6. Enseñarle a preparar y organizar el material necesario para la actividad, antes y al finalizar la sesión. </a:t>
                      </a:r>
                      <a:endParaRPr lang="es-ES" sz="1600" dirty="0">
                        <a:latin typeface="Arial" panose="020B0604020202020204" pitchFamily="34" charset="0"/>
                        <a:cs typeface="Arial" panose="020B0604020202020204" pitchFamily="34" charset="0"/>
                      </a:endParaRPr>
                    </a:p>
                  </a:txBody>
                  <a:tcPr>
                    <a:solidFill>
                      <a:schemeClr val="accent5">
                        <a:lumMod val="40000"/>
                        <a:lumOff val="60000"/>
                      </a:schemeClr>
                    </a:solidFill>
                  </a:tcPr>
                </a:tc>
                <a:extLst>
                  <a:ext uri="{0D108BD9-81ED-4DB2-BD59-A6C34878D82A}">
                    <a16:rowId xmlns:a16="http://schemas.microsoft.com/office/drawing/2014/main" val="765620537"/>
                  </a:ext>
                </a:extLst>
              </a:tr>
              <a:tr h="370840">
                <a:tc vMerge="1">
                  <a:txBody>
                    <a:bodyPr/>
                    <a:lstStyle/>
                    <a:p>
                      <a:endParaRPr lang="es-ES" dirty="0"/>
                    </a:p>
                  </a:txBody>
                  <a:tcPr/>
                </a:tc>
                <a:tc>
                  <a:txBody>
                    <a:bodyPr/>
                    <a:lstStyle/>
                    <a:p>
                      <a:pPr algn="l"/>
                      <a:r>
                        <a:rPr lang="es-ES" sz="1600" dirty="0"/>
                        <a:t>7. Avanzando al funcionamiento más autónomo, dar un tiempo para que el alumno organice el material que va a necesitar. </a:t>
                      </a:r>
                      <a:endParaRPr lang="es-ES" sz="1600" dirty="0">
                        <a:latin typeface="Arial" panose="020B0604020202020204" pitchFamily="34" charset="0"/>
                        <a:cs typeface="Arial" panose="020B0604020202020204" pitchFamily="34" charset="0"/>
                      </a:endParaRPr>
                    </a:p>
                  </a:txBody>
                  <a:tcPr>
                    <a:solidFill>
                      <a:schemeClr val="accent5">
                        <a:lumMod val="40000"/>
                        <a:lumOff val="60000"/>
                      </a:schemeClr>
                    </a:solidFill>
                  </a:tcPr>
                </a:tc>
                <a:extLst>
                  <a:ext uri="{0D108BD9-81ED-4DB2-BD59-A6C34878D82A}">
                    <a16:rowId xmlns:a16="http://schemas.microsoft.com/office/drawing/2014/main" val="756693729"/>
                  </a:ext>
                </a:extLst>
              </a:tr>
            </a:tbl>
          </a:graphicData>
        </a:graphic>
      </p:graphicFrame>
    </p:spTree>
    <p:extLst>
      <p:ext uri="{BB962C8B-B14F-4D97-AF65-F5344CB8AC3E}">
        <p14:creationId xmlns:p14="http://schemas.microsoft.com/office/powerpoint/2010/main" val="3433823454"/>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CEA415E-40CC-4D0E-AFF4-DEEE9E8AA647}"/>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ED23FB92-E7E0-4E42-83AF-FE37D5AD0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0BB24E31-0799-41A6-8D3F-030F367E3FE2}"/>
              </a:ext>
            </a:extLst>
          </p:cNvPr>
          <p:cNvGraphicFramePr>
            <a:graphicFrameLocks noGrp="1"/>
          </p:cNvGraphicFramePr>
          <p:nvPr>
            <p:extLst>
              <p:ext uri="{D42A27DB-BD31-4B8C-83A1-F6EECF244321}">
                <p14:modId xmlns:p14="http://schemas.microsoft.com/office/powerpoint/2010/main" val="1543416916"/>
              </p:ext>
            </p:extLst>
          </p:nvPr>
        </p:nvGraphicFramePr>
        <p:xfrm>
          <a:off x="327682" y="1772347"/>
          <a:ext cx="8488636" cy="3313305"/>
        </p:xfrm>
        <a:graphic>
          <a:graphicData uri="http://schemas.openxmlformats.org/drawingml/2006/table">
            <a:tbl>
              <a:tblPr firstRow="1" bandRow="1">
                <a:tableStyleId>{21E4AEA4-8DFA-4A89-87EB-49C32662AFE0}</a:tableStyleId>
              </a:tblPr>
              <a:tblGrid>
                <a:gridCol w="1700460">
                  <a:extLst>
                    <a:ext uri="{9D8B030D-6E8A-4147-A177-3AD203B41FA5}">
                      <a16:colId xmlns:a16="http://schemas.microsoft.com/office/drawing/2014/main" val="4284293155"/>
                    </a:ext>
                  </a:extLst>
                </a:gridCol>
                <a:gridCol w="6788176">
                  <a:extLst>
                    <a:ext uri="{9D8B030D-6E8A-4147-A177-3AD203B41FA5}">
                      <a16:colId xmlns:a16="http://schemas.microsoft.com/office/drawing/2014/main" val="2576251221"/>
                    </a:ext>
                  </a:extLst>
                </a:gridCol>
              </a:tblGrid>
              <a:tr h="39716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solidFill>
                      <a:schemeClr val="accent5">
                        <a:lumMod val="40000"/>
                        <a:lumOff val="60000"/>
                      </a:schemeClr>
                    </a:solidFill>
                  </a:tcPr>
                </a:tc>
                <a:tc hMerge="1">
                  <a:txBody>
                    <a:bodyPr/>
                    <a:lstStyle/>
                    <a:p>
                      <a:endParaRPr lang="es-ES" dirty="0"/>
                    </a:p>
                  </a:txBody>
                  <a:tcPr/>
                </a:tc>
                <a:extLst>
                  <a:ext uri="{0D108BD9-81ED-4DB2-BD59-A6C34878D82A}">
                    <a16:rowId xmlns:a16="http://schemas.microsoft.com/office/drawing/2014/main" val="1053426415"/>
                  </a:ext>
                </a:extLst>
              </a:tr>
              <a:tr h="397161">
                <a:tc rowSpan="5">
                  <a:txBody>
                    <a:bodyPr/>
                    <a:lstStyle/>
                    <a:p>
                      <a:pPr algn="ctr"/>
                      <a:r>
                        <a:rPr lang="es-ES" sz="1600" b="1" dirty="0">
                          <a:latin typeface="Arial" panose="020B0604020202020204" pitchFamily="34" charset="0"/>
                          <a:cs typeface="Arial" panose="020B0604020202020204" pitchFamily="34" charset="0"/>
                        </a:rPr>
                        <a:t>Asegurar que ha entendido la actividad </a:t>
                      </a:r>
                    </a:p>
                  </a:txBody>
                  <a:tcPr anchor="ctr">
                    <a:solidFill>
                      <a:schemeClr val="accent5">
                        <a:lumMod val="40000"/>
                        <a:lumOff val="60000"/>
                      </a:schemeClr>
                    </a:solidFill>
                  </a:tcPr>
                </a:tc>
                <a:tc>
                  <a:txBody>
                    <a:bodyPr/>
                    <a:lstStyle/>
                    <a:p>
                      <a:pPr algn="l"/>
                      <a:r>
                        <a:rPr lang="es-ES" sz="1600" dirty="0">
                          <a:latin typeface="Arial" panose="020B0604020202020204" pitchFamily="34" charset="0"/>
                          <a:cs typeface="Arial" panose="020B0604020202020204" pitchFamily="34" charset="0"/>
                        </a:rPr>
                        <a:t>1. Captar la atención del alumno antes de la explicación al grupo.</a:t>
                      </a:r>
                    </a:p>
                  </a:txBody>
                  <a:tcPr>
                    <a:solidFill>
                      <a:schemeClr val="accent5">
                        <a:lumMod val="40000"/>
                        <a:lumOff val="60000"/>
                      </a:schemeClr>
                    </a:solidFill>
                  </a:tcPr>
                </a:tc>
                <a:extLst>
                  <a:ext uri="{0D108BD9-81ED-4DB2-BD59-A6C34878D82A}">
                    <a16:rowId xmlns:a16="http://schemas.microsoft.com/office/drawing/2014/main" val="3410004792"/>
                  </a:ext>
                </a:extLst>
              </a:tr>
              <a:tr h="397161">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2. Resumir de forma individual las consignas dadas al grupo.</a:t>
                      </a:r>
                    </a:p>
                  </a:txBody>
                  <a:tcPr>
                    <a:solidFill>
                      <a:schemeClr val="accent5">
                        <a:lumMod val="40000"/>
                        <a:lumOff val="60000"/>
                      </a:schemeClr>
                    </a:solidFill>
                  </a:tcPr>
                </a:tc>
                <a:extLst>
                  <a:ext uri="{0D108BD9-81ED-4DB2-BD59-A6C34878D82A}">
                    <a16:rowId xmlns:a16="http://schemas.microsoft.com/office/drawing/2014/main" val="353676226"/>
                  </a:ext>
                </a:extLst>
              </a:tr>
              <a:tr h="620225">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3. Repetir los mensajes utilizando otras palabras, gestos o un apoyo visual.</a:t>
                      </a:r>
                    </a:p>
                  </a:txBody>
                  <a:tcPr>
                    <a:solidFill>
                      <a:schemeClr val="accent5">
                        <a:lumMod val="40000"/>
                        <a:lumOff val="60000"/>
                      </a:schemeClr>
                    </a:solidFill>
                  </a:tcPr>
                </a:tc>
                <a:extLst>
                  <a:ext uri="{0D108BD9-81ED-4DB2-BD59-A6C34878D82A}">
                    <a16:rowId xmlns:a16="http://schemas.microsoft.com/office/drawing/2014/main" val="1341734571"/>
                  </a:ext>
                </a:extLst>
              </a:tr>
              <a:tr h="620225">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4. Pedirle de modo discreto que exprese verbalmente lo que ha entendido.  </a:t>
                      </a:r>
                    </a:p>
                  </a:txBody>
                  <a:tcPr>
                    <a:solidFill>
                      <a:schemeClr val="accent5">
                        <a:lumMod val="40000"/>
                        <a:lumOff val="60000"/>
                      </a:schemeClr>
                    </a:solidFill>
                  </a:tcPr>
                </a:tc>
                <a:extLst>
                  <a:ext uri="{0D108BD9-81ED-4DB2-BD59-A6C34878D82A}">
                    <a16:rowId xmlns:a16="http://schemas.microsoft.com/office/drawing/2014/main" val="268004957"/>
                  </a:ext>
                </a:extLst>
              </a:tr>
              <a:tr h="881372">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5. Establecer compañeros de supervisión y estudio con estrategias adecuadas y buen nivel de concentración que ayude al alumno en determinados momentos. </a:t>
                      </a:r>
                    </a:p>
                  </a:txBody>
                  <a:tcPr>
                    <a:solidFill>
                      <a:schemeClr val="accent5">
                        <a:lumMod val="40000"/>
                        <a:lumOff val="60000"/>
                      </a:schemeClr>
                    </a:solidFill>
                  </a:tcPr>
                </a:tc>
                <a:extLst>
                  <a:ext uri="{0D108BD9-81ED-4DB2-BD59-A6C34878D82A}">
                    <a16:rowId xmlns:a16="http://schemas.microsoft.com/office/drawing/2014/main" val="2078448119"/>
                  </a:ext>
                </a:extLst>
              </a:tr>
            </a:tbl>
          </a:graphicData>
        </a:graphic>
      </p:graphicFrame>
    </p:spTree>
    <p:extLst>
      <p:ext uri="{BB962C8B-B14F-4D97-AF65-F5344CB8AC3E}">
        <p14:creationId xmlns:p14="http://schemas.microsoft.com/office/powerpoint/2010/main" val="1035054938"/>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BC0357B-AB9B-4F98-8382-83B65C16D52B}"/>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A9D2D1D4-88B0-4A8E-BCE0-726E9D99C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CDEE4330-3D9E-4412-84D3-0E94565345D5}"/>
              </a:ext>
            </a:extLst>
          </p:cNvPr>
          <p:cNvGraphicFramePr>
            <a:graphicFrameLocks noGrp="1"/>
          </p:cNvGraphicFramePr>
          <p:nvPr>
            <p:extLst>
              <p:ext uri="{D42A27DB-BD31-4B8C-83A1-F6EECF244321}">
                <p14:modId xmlns:p14="http://schemas.microsoft.com/office/powerpoint/2010/main" val="2139298040"/>
              </p:ext>
            </p:extLst>
          </p:nvPr>
        </p:nvGraphicFramePr>
        <p:xfrm>
          <a:off x="712304" y="1320800"/>
          <a:ext cx="7719391" cy="4216400"/>
        </p:xfrm>
        <a:graphic>
          <a:graphicData uri="http://schemas.openxmlformats.org/drawingml/2006/table">
            <a:tbl>
              <a:tblPr firstRow="1" bandRow="1">
                <a:tableStyleId>{21E4AEA4-8DFA-4A89-87EB-49C32662AFE0}</a:tableStyleId>
              </a:tblPr>
              <a:tblGrid>
                <a:gridCol w="1646583">
                  <a:extLst>
                    <a:ext uri="{9D8B030D-6E8A-4147-A177-3AD203B41FA5}">
                      <a16:colId xmlns:a16="http://schemas.microsoft.com/office/drawing/2014/main" val="4284293155"/>
                    </a:ext>
                  </a:extLst>
                </a:gridCol>
                <a:gridCol w="6072808">
                  <a:extLst>
                    <a:ext uri="{9D8B030D-6E8A-4147-A177-3AD203B41FA5}">
                      <a16:colId xmlns:a16="http://schemas.microsoft.com/office/drawing/2014/main" val="2576251221"/>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FALTA DE ATENCIÓN </a:t>
                      </a:r>
                    </a:p>
                  </a:txBody>
                  <a:tcPr anchor="ctr">
                    <a:solidFill>
                      <a:schemeClr val="accent5">
                        <a:lumMod val="40000"/>
                        <a:lumOff val="60000"/>
                      </a:schemeClr>
                    </a:solidFill>
                  </a:tcPr>
                </a:tc>
                <a:tc hMerge="1">
                  <a:txBody>
                    <a:bodyPr/>
                    <a:lstStyle/>
                    <a:p>
                      <a:endParaRPr lang="es-ES" dirty="0"/>
                    </a:p>
                  </a:txBody>
                  <a:tcPr/>
                </a:tc>
                <a:extLst>
                  <a:ext uri="{0D108BD9-81ED-4DB2-BD59-A6C34878D82A}">
                    <a16:rowId xmlns:a16="http://schemas.microsoft.com/office/drawing/2014/main" val="1053426415"/>
                  </a:ext>
                </a:extLst>
              </a:tr>
              <a:tr h="370840">
                <a:tc rowSpan="7">
                  <a:txBody>
                    <a:bodyPr/>
                    <a:lstStyle/>
                    <a:p>
                      <a:pPr algn="ctr"/>
                      <a:r>
                        <a:rPr lang="es-ES" sz="1600" b="1" dirty="0">
                          <a:latin typeface="Arial" panose="020B0604020202020204" pitchFamily="34" charset="0"/>
                          <a:cs typeface="Arial" panose="020B0604020202020204" pitchFamily="34" charset="0"/>
                        </a:rPr>
                        <a:t>Controlar el tiempo en las actividades </a:t>
                      </a:r>
                    </a:p>
                  </a:txBody>
                  <a:tcPr anchor="ctr">
                    <a:solidFill>
                      <a:schemeClr val="accent5">
                        <a:lumMod val="40000"/>
                        <a:lumOff val="60000"/>
                      </a:schemeClr>
                    </a:solidFill>
                  </a:tcPr>
                </a:tc>
                <a:tc>
                  <a:txBody>
                    <a:bodyPr/>
                    <a:lstStyle/>
                    <a:p>
                      <a:pPr algn="l"/>
                      <a:r>
                        <a:rPr lang="es-ES" sz="1600" dirty="0">
                          <a:latin typeface="Arial" panose="020B0604020202020204" pitchFamily="34" charset="0"/>
                          <a:cs typeface="Arial" panose="020B0604020202020204" pitchFamily="34" charset="0"/>
                        </a:rPr>
                        <a:t>1. Acordar con el alumno de forma individual  una señal que evite su distracción y le reconduzca en su tarea.</a:t>
                      </a:r>
                    </a:p>
                  </a:txBody>
                  <a:tcPr>
                    <a:solidFill>
                      <a:schemeClr val="accent5">
                        <a:lumMod val="40000"/>
                        <a:lumOff val="60000"/>
                      </a:schemeClr>
                    </a:solidFill>
                  </a:tcPr>
                </a:tc>
                <a:extLst>
                  <a:ext uri="{0D108BD9-81ED-4DB2-BD59-A6C34878D82A}">
                    <a16:rowId xmlns:a16="http://schemas.microsoft.com/office/drawing/2014/main" val="3410004792"/>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2. Fragmentar la actividad en partes cortas, supervisando el tiempo que dedica a cada uno. </a:t>
                      </a:r>
                    </a:p>
                  </a:txBody>
                  <a:tcPr>
                    <a:solidFill>
                      <a:schemeClr val="accent5">
                        <a:lumMod val="40000"/>
                        <a:lumOff val="60000"/>
                      </a:schemeClr>
                    </a:solidFill>
                  </a:tcPr>
                </a:tc>
                <a:extLst>
                  <a:ext uri="{0D108BD9-81ED-4DB2-BD59-A6C34878D82A}">
                    <a16:rowId xmlns:a16="http://schemas.microsoft.com/office/drawing/2014/main" val="353676226"/>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3. Marcar tiempos concretos para la realización de la tarea. </a:t>
                      </a:r>
                    </a:p>
                  </a:txBody>
                  <a:tcPr>
                    <a:solidFill>
                      <a:schemeClr val="accent5">
                        <a:lumMod val="40000"/>
                        <a:lumOff val="60000"/>
                      </a:schemeClr>
                    </a:solidFill>
                  </a:tcPr>
                </a:tc>
                <a:extLst>
                  <a:ext uri="{0D108BD9-81ED-4DB2-BD59-A6C34878D82A}">
                    <a16:rowId xmlns:a16="http://schemas.microsoft.com/office/drawing/2014/main" val="1341734571"/>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4. Usar un reloj o cronómetro para la realización de las actividades. </a:t>
                      </a:r>
                    </a:p>
                  </a:txBody>
                  <a:tcPr>
                    <a:solidFill>
                      <a:schemeClr val="accent5">
                        <a:lumMod val="40000"/>
                        <a:lumOff val="60000"/>
                      </a:schemeClr>
                    </a:solidFill>
                  </a:tcPr>
                </a:tc>
                <a:extLst>
                  <a:ext uri="{0D108BD9-81ED-4DB2-BD59-A6C34878D82A}">
                    <a16:rowId xmlns:a16="http://schemas.microsoft.com/office/drawing/2014/main" val="268004957"/>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5. Dar instrucciones a medida que vaya realizando los diferentes pasos. </a:t>
                      </a:r>
                    </a:p>
                  </a:txBody>
                  <a:tcPr>
                    <a:solidFill>
                      <a:schemeClr val="accent5">
                        <a:lumMod val="40000"/>
                        <a:lumOff val="60000"/>
                      </a:schemeClr>
                    </a:solidFill>
                  </a:tcPr>
                </a:tc>
                <a:extLst>
                  <a:ext uri="{0D108BD9-81ED-4DB2-BD59-A6C34878D82A}">
                    <a16:rowId xmlns:a16="http://schemas.microsoft.com/office/drawing/2014/main" val="2078448119"/>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6. Avisar con antelación antes de la finalización del tiempo dedicado  a la actividad. </a:t>
                      </a:r>
                    </a:p>
                  </a:txBody>
                  <a:tcPr>
                    <a:solidFill>
                      <a:schemeClr val="accent5">
                        <a:lumMod val="40000"/>
                        <a:lumOff val="60000"/>
                      </a:schemeClr>
                    </a:solidFill>
                  </a:tcPr>
                </a:tc>
                <a:extLst>
                  <a:ext uri="{0D108BD9-81ED-4DB2-BD59-A6C34878D82A}">
                    <a16:rowId xmlns:a16="http://schemas.microsoft.com/office/drawing/2014/main" val="765620537"/>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7. Supervisar de forma discreta la realización de la actividad propuesta.</a:t>
                      </a:r>
                    </a:p>
                  </a:txBody>
                  <a:tcPr>
                    <a:solidFill>
                      <a:schemeClr val="accent5">
                        <a:lumMod val="40000"/>
                        <a:lumOff val="60000"/>
                      </a:schemeClr>
                    </a:solidFill>
                  </a:tcPr>
                </a:tc>
                <a:extLst>
                  <a:ext uri="{0D108BD9-81ED-4DB2-BD59-A6C34878D82A}">
                    <a16:rowId xmlns:a16="http://schemas.microsoft.com/office/drawing/2014/main" val="756693729"/>
                  </a:ext>
                </a:extLst>
              </a:tr>
            </a:tbl>
          </a:graphicData>
        </a:graphic>
      </p:graphicFrame>
    </p:spTree>
    <p:extLst>
      <p:ext uri="{BB962C8B-B14F-4D97-AF65-F5344CB8AC3E}">
        <p14:creationId xmlns:p14="http://schemas.microsoft.com/office/powerpoint/2010/main" val="2088591615"/>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BC0357B-AB9B-4F98-8382-83B65C16D52B}"/>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A9D2D1D4-88B0-4A8E-BCE0-726E9D99C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CDEE4330-3D9E-4412-84D3-0E94565345D5}"/>
              </a:ext>
            </a:extLst>
          </p:cNvPr>
          <p:cNvGraphicFramePr>
            <a:graphicFrameLocks noGrp="1"/>
          </p:cNvGraphicFramePr>
          <p:nvPr>
            <p:extLst>
              <p:ext uri="{D42A27DB-BD31-4B8C-83A1-F6EECF244321}">
                <p14:modId xmlns:p14="http://schemas.microsoft.com/office/powerpoint/2010/main" val="1937364554"/>
              </p:ext>
            </p:extLst>
          </p:nvPr>
        </p:nvGraphicFramePr>
        <p:xfrm>
          <a:off x="554865" y="1191576"/>
          <a:ext cx="8184367" cy="2143760"/>
        </p:xfrm>
        <a:graphic>
          <a:graphicData uri="http://schemas.openxmlformats.org/drawingml/2006/table">
            <a:tbl>
              <a:tblPr firstRow="1" bandRow="1">
                <a:tableStyleId>{21E4AEA4-8DFA-4A89-87EB-49C32662AFE0}</a:tableStyleId>
              </a:tblPr>
              <a:tblGrid>
                <a:gridCol w="2075115">
                  <a:extLst>
                    <a:ext uri="{9D8B030D-6E8A-4147-A177-3AD203B41FA5}">
                      <a16:colId xmlns:a16="http://schemas.microsoft.com/office/drawing/2014/main" val="4284293155"/>
                    </a:ext>
                  </a:extLst>
                </a:gridCol>
                <a:gridCol w="6109252">
                  <a:extLst>
                    <a:ext uri="{9D8B030D-6E8A-4147-A177-3AD203B41FA5}">
                      <a16:colId xmlns:a16="http://schemas.microsoft.com/office/drawing/2014/main" val="2576251221"/>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solidFill>
                      <a:schemeClr val="accent5">
                        <a:lumMod val="40000"/>
                        <a:lumOff val="60000"/>
                      </a:schemeClr>
                    </a:solidFill>
                  </a:tcPr>
                </a:tc>
                <a:tc hMerge="1">
                  <a:txBody>
                    <a:bodyPr/>
                    <a:lstStyle/>
                    <a:p>
                      <a:endParaRPr lang="es-ES" dirty="0"/>
                    </a:p>
                  </a:txBody>
                  <a:tcPr/>
                </a:tc>
                <a:extLst>
                  <a:ext uri="{0D108BD9-81ED-4DB2-BD59-A6C34878D82A}">
                    <a16:rowId xmlns:a16="http://schemas.microsoft.com/office/drawing/2014/main" val="1053426415"/>
                  </a:ext>
                </a:extLst>
              </a:tr>
              <a:tr h="370840">
                <a:tc rowSpan="3">
                  <a:txBody>
                    <a:bodyPr/>
                    <a:lstStyle/>
                    <a:p>
                      <a:pPr algn="ctr"/>
                      <a:r>
                        <a:rPr lang="es-ES" sz="1600" b="1" dirty="0">
                          <a:latin typeface="Arial" panose="020B0604020202020204" pitchFamily="34" charset="0"/>
                          <a:cs typeface="Arial" panose="020B0604020202020204" pitchFamily="34" charset="0"/>
                        </a:rPr>
                        <a:t>Desarrollar periodos de concentración cada vez más largos </a:t>
                      </a:r>
                    </a:p>
                  </a:txBody>
                  <a:tcPr anchor="ctr">
                    <a:solidFill>
                      <a:schemeClr val="accent5">
                        <a:lumMod val="40000"/>
                        <a:lumOff val="60000"/>
                      </a:schemeClr>
                    </a:solidFill>
                  </a:tcPr>
                </a:tc>
                <a:tc>
                  <a:txBody>
                    <a:bodyPr/>
                    <a:lstStyle/>
                    <a:p>
                      <a:pPr algn="l"/>
                      <a:r>
                        <a:rPr lang="es-ES" sz="1600" dirty="0">
                          <a:latin typeface="Arial" panose="020B0604020202020204" pitchFamily="34" charset="0"/>
                          <a:cs typeface="Arial" panose="020B0604020202020204" pitchFamily="34" charset="0"/>
                        </a:rPr>
                        <a:t>1. Mantener contacto visual frecuentemente. </a:t>
                      </a:r>
                    </a:p>
                  </a:txBody>
                  <a:tcPr>
                    <a:solidFill>
                      <a:schemeClr val="accent5">
                        <a:lumMod val="40000"/>
                        <a:lumOff val="60000"/>
                      </a:schemeClr>
                    </a:solidFill>
                  </a:tcPr>
                </a:tc>
                <a:extLst>
                  <a:ext uri="{0D108BD9-81ED-4DB2-BD59-A6C34878D82A}">
                    <a16:rowId xmlns:a16="http://schemas.microsoft.com/office/drawing/2014/main" val="3410004792"/>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2. Estructurar la sesión planificando el trabajo y los descansos, respetando sus periodos de concentración, reflejándolo de forma visual a nivel general o de forma individualizada para el alumno. </a:t>
                      </a:r>
                    </a:p>
                  </a:txBody>
                  <a:tcPr>
                    <a:solidFill>
                      <a:schemeClr val="accent5">
                        <a:lumMod val="40000"/>
                        <a:lumOff val="60000"/>
                      </a:schemeClr>
                    </a:solidFill>
                  </a:tcPr>
                </a:tc>
                <a:extLst>
                  <a:ext uri="{0D108BD9-81ED-4DB2-BD59-A6C34878D82A}">
                    <a16:rowId xmlns:a16="http://schemas.microsoft.com/office/drawing/2014/main" val="353676226"/>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3. Reforzar los aumentos en el tiempo de atención con guiño, una sonrisa. </a:t>
                      </a:r>
                    </a:p>
                  </a:txBody>
                  <a:tcPr>
                    <a:solidFill>
                      <a:schemeClr val="accent5">
                        <a:lumMod val="40000"/>
                        <a:lumOff val="60000"/>
                      </a:schemeClr>
                    </a:solidFill>
                  </a:tcPr>
                </a:tc>
                <a:extLst>
                  <a:ext uri="{0D108BD9-81ED-4DB2-BD59-A6C34878D82A}">
                    <a16:rowId xmlns:a16="http://schemas.microsoft.com/office/drawing/2014/main" val="1341734571"/>
                  </a:ext>
                </a:extLst>
              </a:tr>
            </a:tbl>
          </a:graphicData>
        </a:graphic>
      </p:graphicFrame>
      <p:graphicFrame>
        <p:nvGraphicFramePr>
          <p:cNvPr id="5" name="Tabla 4">
            <a:extLst>
              <a:ext uri="{FF2B5EF4-FFF2-40B4-BE49-F238E27FC236}">
                <a16:creationId xmlns:a16="http://schemas.microsoft.com/office/drawing/2014/main" id="{788943D2-905A-41B0-9C13-2F507D5A2F2F}"/>
              </a:ext>
            </a:extLst>
          </p:cNvPr>
          <p:cNvGraphicFramePr>
            <a:graphicFrameLocks noGrp="1"/>
          </p:cNvGraphicFramePr>
          <p:nvPr>
            <p:extLst>
              <p:ext uri="{D42A27DB-BD31-4B8C-83A1-F6EECF244321}">
                <p14:modId xmlns:p14="http://schemas.microsoft.com/office/powerpoint/2010/main" val="3273027062"/>
              </p:ext>
            </p:extLst>
          </p:nvPr>
        </p:nvGraphicFramePr>
        <p:xfrm>
          <a:off x="554865" y="3531705"/>
          <a:ext cx="8184367" cy="1991360"/>
        </p:xfrm>
        <a:graphic>
          <a:graphicData uri="http://schemas.openxmlformats.org/drawingml/2006/table">
            <a:tbl>
              <a:tblPr firstRow="1" bandRow="1">
                <a:tableStyleId>{21E4AEA4-8DFA-4A89-87EB-49C32662AFE0}</a:tableStyleId>
              </a:tblPr>
              <a:tblGrid>
                <a:gridCol w="2137494">
                  <a:extLst>
                    <a:ext uri="{9D8B030D-6E8A-4147-A177-3AD203B41FA5}">
                      <a16:colId xmlns:a16="http://schemas.microsoft.com/office/drawing/2014/main" val="1002942287"/>
                    </a:ext>
                  </a:extLst>
                </a:gridCol>
                <a:gridCol w="6046873">
                  <a:extLst>
                    <a:ext uri="{9D8B030D-6E8A-4147-A177-3AD203B41FA5}">
                      <a16:colId xmlns:a16="http://schemas.microsoft.com/office/drawing/2014/main" val="3400274167"/>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solidFill>
                      <a:schemeClr val="accent5">
                        <a:lumMod val="40000"/>
                        <a:lumOff val="60000"/>
                      </a:schemeClr>
                    </a:solidFill>
                  </a:tcPr>
                </a:tc>
                <a:tc hMerge="1">
                  <a:txBody>
                    <a:bodyPr/>
                    <a:lstStyle/>
                    <a:p>
                      <a:endParaRPr lang="es-ES" dirty="0"/>
                    </a:p>
                  </a:txBody>
                  <a:tcPr/>
                </a:tc>
                <a:extLst>
                  <a:ext uri="{0D108BD9-81ED-4DB2-BD59-A6C34878D82A}">
                    <a16:rowId xmlns:a16="http://schemas.microsoft.com/office/drawing/2014/main" val="2139184331"/>
                  </a:ext>
                </a:extLst>
              </a:tr>
              <a:tr h="370840">
                <a:tc rowSpan="4">
                  <a:txBody>
                    <a:bodyPr/>
                    <a:lstStyle/>
                    <a:p>
                      <a:pPr algn="ctr"/>
                      <a:r>
                        <a:rPr lang="es-ES" sz="1600" b="1" dirty="0">
                          <a:latin typeface="Arial" panose="020B0604020202020204" pitchFamily="34" charset="0"/>
                          <a:cs typeface="Arial" panose="020B0604020202020204" pitchFamily="34" charset="0"/>
                        </a:rPr>
                        <a:t>Ayudar a planificar su vida escolar </a:t>
                      </a:r>
                    </a:p>
                  </a:txBody>
                  <a:tcPr anchor="ctr">
                    <a:solidFill>
                      <a:schemeClr val="accent5">
                        <a:lumMod val="40000"/>
                        <a:lumOff val="60000"/>
                      </a:schemeClr>
                    </a:solidFill>
                  </a:tcPr>
                </a:tc>
                <a:tc>
                  <a:txBody>
                    <a:bodyPr/>
                    <a:lstStyle/>
                    <a:p>
                      <a:pPr algn="l"/>
                      <a:r>
                        <a:rPr lang="es-ES" sz="1600" dirty="0">
                          <a:latin typeface="Arial" panose="020B0604020202020204" pitchFamily="34" charset="0"/>
                          <a:cs typeface="Arial" panose="020B0604020202020204" pitchFamily="34" charset="0"/>
                        </a:rPr>
                        <a:t>1. Recordarle el horario escolar y las actividades diarias. </a:t>
                      </a:r>
                    </a:p>
                  </a:txBody>
                  <a:tcPr>
                    <a:solidFill>
                      <a:schemeClr val="accent5">
                        <a:lumMod val="40000"/>
                        <a:lumOff val="60000"/>
                      </a:schemeClr>
                    </a:solidFill>
                  </a:tcPr>
                </a:tc>
                <a:extLst>
                  <a:ext uri="{0D108BD9-81ED-4DB2-BD59-A6C34878D82A}">
                    <a16:rowId xmlns:a16="http://schemas.microsoft.com/office/drawing/2014/main" val="3809053216"/>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2. Recordarle las fechas de entrega de trabajos o realización de exámenes a medida que se vayan acercando. </a:t>
                      </a:r>
                    </a:p>
                  </a:txBody>
                  <a:tcPr>
                    <a:solidFill>
                      <a:schemeClr val="accent5">
                        <a:lumMod val="40000"/>
                        <a:lumOff val="60000"/>
                      </a:schemeClr>
                    </a:solidFill>
                  </a:tcPr>
                </a:tc>
                <a:extLst>
                  <a:ext uri="{0D108BD9-81ED-4DB2-BD59-A6C34878D82A}">
                    <a16:rowId xmlns:a16="http://schemas.microsoft.com/office/drawing/2014/main" val="1369485538"/>
                  </a:ext>
                </a:extLst>
              </a:tr>
              <a:tr h="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3. Ayudarle a apuntar las tareas y supervisar que lo haya hecho. </a:t>
                      </a:r>
                    </a:p>
                  </a:txBody>
                  <a:tcPr>
                    <a:solidFill>
                      <a:schemeClr val="accent5">
                        <a:lumMod val="40000"/>
                        <a:lumOff val="60000"/>
                      </a:schemeClr>
                    </a:solidFill>
                  </a:tcPr>
                </a:tc>
                <a:extLst>
                  <a:ext uri="{0D108BD9-81ED-4DB2-BD59-A6C34878D82A}">
                    <a16:rowId xmlns:a16="http://schemas.microsoft.com/office/drawing/2014/main" val="2377439322"/>
                  </a:ext>
                </a:extLst>
              </a:tr>
              <a:tr h="0">
                <a:tc vMerge="1">
                  <a:txBody>
                    <a:bodyPr/>
                    <a:lstStyle/>
                    <a:p>
                      <a:pPr algn="ctr"/>
                      <a:endParaRPr lang="es-ES" sz="1600" b="1" dirty="0">
                        <a:latin typeface="Arial" panose="020B0604020202020204" pitchFamily="34" charset="0"/>
                        <a:cs typeface="Arial" panose="020B0604020202020204" pitchFamily="34" charset="0"/>
                      </a:endParaRPr>
                    </a:p>
                  </a:txBody>
                  <a:tcPr anchor="ctr"/>
                </a:tc>
                <a:tc>
                  <a:txBody>
                    <a:bodyPr/>
                    <a:lstStyle/>
                    <a:p>
                      <a:pPr algn="l"/>
                      <a:r>
                        <a:rPr lang="es-ES" sz="1600" dirty="0">
                          <a:latin typeface="Arial" panose="020B0604020202020204" pitchFamily="34" charset="0"/>
                          <a:cs typeface="Arial" panose="020B0604020202020204" pitchFamily="34" charset="0"/>
                        </a:rPr>
                        <a:t>4. Supervisar la agenda y el material que va a necesitar. </a:t>
                      </a:r>
                    </a:p>
                  </a:txBody>
                  <a:tcPr>
                    <a:solidFill>
                      <a:schemeClr val="accent5">
                        <a:lumMod val="40000"/>
                        <a:lumOff val="60000"/>
                      </a:schemeClr>
                    </a:solidFill>
                  </a:tcPr>
                </a:tc>
                <a:extLst>
                  <a:ext uri="{0D108BD9-81ED-4DB2-BD59-A6C34878D82A}">
                    <a16:rowId xmlns:a16="http://schemas.microsoft.com/office/drawing/2014/main" val="3472679898"/>
                  </a:ext>
                </a:extLst>
              </a:tr>
            </a:tbl>
          </a:graphicData>
        </a:graphic>
      </p:graphicFrame>
    </p:spTree>
    <p:extLst>
      <p:ext uri="{BB962C8B-B14F-4D97-AF65-F5344CB8AC3E}">
        <p14:creationId xmlns:p14="http://schemas.microsoft.com/office/powerpoint/2010/main" val="3253952023"/>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BC0357B-AB9B-4F98-8382-83B65C16D52B}"/>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A9D2D1D4-88B0-4A8E-BCE0-726E9D99C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CDEE4330-3D9E-4412-84D3-0E94565345D5}"/>
              </a:ext>
            </a:extLst>
          </p:cNvPr>
          <p:cNvGraphicFramePr>
            <a:graphicFrameLocks noGrp="1"/>
          </p:cNvGraphicFramePr>
          <p:nvPr>
            <p:extLst>
              <p:ext uri="{D42A27DB-BD31-4B8C-83A1-F6EECF244321}">
                <p14:modId xmlns:p14="http://schemas.microsoft.com/office/powerpoint/2010/main" val="28447509"/>
              </p:ext>
            </p:extLst>
          </p:nvPr>
        </p:nvGraphicFramePr>
        <p:xfrm>
          <a:off x="712304" y="1412240"/>
          <a:ext cx="7719391" cy="4033520"/>
        </p:xfrm>
        <a:graphic>
          <a:graphicData uri="http://schemas.openxmlformats.org/drawingml/2006/table">
            <a:tbl>
              <a:tblPr firstRow="1" bandRow="1">
                <a:tableStyleId>{21E4AEA4-8DFA-4A89-87EB-49C32662AFE0}</a:tableStyleId>
              </a:tblPr>
              <a:tblGrid>
                <a:gridCol w="1646583">
                  <a:extLst>
                    <a:ext uri="{9D8B030D-6E8A-4147-A177-3AD203B41FA5}">
                      <a16:colId xmlns:a16="http://schemas.microsoft.com/office/drawing/2014/main" val="4284293155"/>
                    </a:ext>
                  </a:extLst>
                </a:gridCol>
                <a:gridCol w="6072808">
                  <a:extLst>
                    <a:ext uri="{9D8B030D-6E8A-4147-A177-3AD203B41FA5}">
                      <a16:colId xmlns:a16="http://schemas.microsoft.com/office/drawing/2014/main" val="2576251221"/>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FALTA DE ATENCIÓN </a:t>
                      </a:r>
                    </a:p>
                  </a:txBody>
                  <a:tcPr anchor="ctr">
                    <a:solidFill>
                      <a:schemeClr val="accent5">
                        <a:lumMod val="40000"/>
                        <a:lumOff val="60000"/>
                      </a:schemeClr>
                    </a:solidFill>
                  </a:tcPr>
                </a:tc>
                <a:tc hMerge="1">
                  <a:txBody>
                    <a:bodyPr/>
                    <a:lstStyle/>
                    <a:p>
                      <a:endParaRPr lang="es-ES" dirty="0"/>
                    </a:p>
                  </a:txBody>
                  <a:tcPr/>
                </a:tc>
                <a:extLst>
                  <a:ext uri="{0D108BD9-81ED-4DB2-BD59-A6C34878D82A}">
                    <a16:rowId xmlns:a16="http://schemas.microsoft.com/office/drawing/2014/main" val="1053426415"/>
                  </a:ext>
                </a:extLst>
              </a:tr>
              <a:tr h="370840">
                <a:tc rowSpan="5">
                  <a:txBody>
                    <a:bodyPr/>
                    <a:lstStyle/>
                    <a:p>
                      <a:pPr algn="ctr"/>
                      <a:r>
                        <a:rPr lang="es-ES" sz="1600" b="1" dirty="0">
                          <a:latin typeface="Arial" panose="020B0604020202020204" pitchFamily="34" charset="0"/>
                          <a:cs typeface="Arial" panose="020B0604020202020204" pitchFamily="34" charset="0"/>
                        </a:rPr>
                        <a:t>Controlar los estímulos </a:t>
                      </a:r>
                    </a:p>
                  </a:txBody>
                  <a:tcPr anchor="ctr">
                    <a:solidFill>
                      <a:schemeClr val="accent5">
                        <a:lumMod val="40000"/>
                        <a:lumOff val="60000"/>
                      </a:schemeClr>
                    </a:solidFill>
                  </a:tcPr>
                </a:tc>
                <a:tc>
                  <a:txBody>
                    <a:bodyPr/>
                    <a:lstStyle/>
                    <a:p>
                      <a:pPr algn="l"/>
                      <a:r>
                        <a:rPr lang="es-ES" sz="1600" dirty="0">
                          <a:latin typeface="Arial" panose="020B0604020202020204" pitchFamily="34" charset="0"/>
                          <a:cs typeface="Arial" panose="020B0604020202020204" pitchFamily="34" charset="0"/>
                        </a:rPr>
                        <a:t>1. Darles menos ejercicios, de modo que se centre en la calidad más que en la cantidad.</a:t>
                      </a:r>
                    </a:p>
                  </a:txBody>
                  <a:tcPr>
                    <a:solidFill>
                      <a:schemeClr val="accent5">
                        <a:lumMod val="40000"/>
                        <a:lumOff val="60000"/>
                      </a:schemeClr>
                    </a:solidFill>
                  </a:tcPr>
                </a:tc>
                <a:extLst>
                  <a:ext uri="{0D108BD9-81ED-4DB2-BD59-A6C34878D82A}">
                    <a16:rowId xmlns:a16="http://schemas.microsoft.com/office/drawing/2014/main" val="3410004792"/>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2. Presentarle la tarea conforme vaya finalizando la anterior, dándole un tiempo para su realización y corrigiéndola inmediatamente. </a:t>
                      </a:r>
                    </a:p>
                  </a:txBody>
                  <a:tcPr>
                    <a:solidFill>
                      <a:schemeClr val="accent5">
                        <a:lumMod val="40000"/>
                        <a:lumOff val="60000"/>
                      </a:schemeClr>
                    </a:solidFill>
                  </a:tcPr>
                </a:tc>
                <a:extLst>
                  <a:ext uri="{0D108BD9-81ED-4DB2-BD59-A6C34878D82A}">
                    <a16:rowId xmlns:a16="http://schemas.microsoft.com/office/drawing/2014/main" val="353676226"/>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3. Programar la realización de tareas que requieren esfuerzo mental después de periodos de esfuerzo físico: recreo, educación física. Con esto conseguimos que el cansancio favorezca su concentración, aunque es posible que necesitemos dedicar un tiempo a la relajación.</a:t>
                      </a:r>
                    </a:p>
                  </a:txBody>
                  <a:tcPr>
                    <a:solidFill>
                      <a:schemeClr val="accent5">
                        <a:lumMod val="40000"/>
                        <a:lumOff val="60000"/>
                      </a:schemeClr>
                    </a:solidFill>
                  </a:tcPr>
                </a:tc>
                <a:extLst>
                  <a:ext uri="{0D108BD9-81ED-4DB2-BD59-A6C34878D82A}">
                    <a16:rowId xmlns:a16="http://schemas.microsoft.com/office/drawing/2014/main" val="1341734571"/>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4. Utilizar marcadores de tiempo como relojes de arena, cronómetros con el fin de trabajar conciencia de tiempo. </a:t>
                      </a:r>
                    </a:p>
                  </a:txBody>
                  <a:tcPr>
                    <a:solidFill>
                      <a:schemeClr val="accent5">
                        <a:lumMod val="40000"/>
                        <a:lumOff val="60000"/>
                      </a:schemeClr>
                    </a:solidFill>
                  </a:tcPr>
                </a:tc>
                <a:extLst>
                  <a:ext uri="{0D108BD9-81ED-4DB2-BD59-A6C34878D82A}">
                    <a16:rowId xmlns:a16="http://schemas.microsoft.com/office/drawing/2014/main" val="268004957"/>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5. Permitir cierto nivel de murmullo y movimiento en el aula </a:t>
                      </a:r>
                    </a:p>
                  </a:txBody>
                  <a:tcPr>
                    <a:solidFill>
                      <a:schemeClr val="accent5">
                        <a:lumMod val="40000"/>
                        <a:lumOff val="60000"/>
                      </a:schemeClr>
                    </a:solidFill>
                  </a:tcPr>
                </a:tc>
                <a:extLst>
                  <a:ext uri="{0D108BD9-81ED-4DB2-BD59-A6C34878D82A}">
                    <a16:rowId xmlns:a16="http://schemas.microsoft.com/office/drawing/2014/main" val="2078448119"/>
                  </a:ext>
                </a:extLst>
              </a:tr>
            </a:tbl>
          </a:graphicData>
        </a:graphic>
      </p:graphicFrame>
    </p:spTree>
    <p:extLst>
      <p:ext uri="{BB962C8B-B14F-4D97-AF65-F5344CB8AC3E}">
        <p14:creationId xmlns:p14="http://schemas.microsoft.com/office/powerpoint/2010/main" val="3260477305"/>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BC0357B-AB9B-4F98-8382-83B65C16D52B}"/>
              </a:ext>
            </a:extLst>
          </p:cNvPr>
          <p:cNvSpPr txBox="1"/>
          <p:nvPr/>
        </p:nvSpPr>
        <p:spPr>
          <a:xfrm>
            <a:off x="787355" y="669378"/>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A9D2D1D4-88B0-4A8E-BCE0-726E9D99C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CDEE4330-3D9E-4412-84D3-0E94565345D5}"/>
              </a:ext>
            </a:extLst>
          </p:cNvPr>
          <p:cNvGraphicFramePr>
            <a:graphicFrameLocks noGrp="1"/>
          </p:cNvGraphicFramePr>
          <p:nvPr>
            <p:extLst>
              <p:ext uri="{D42A27DB-BD31-4B8C-83A1-F6EECF244321}">
                <p14:modId xmlns:p14="http://schemas.microsoft.com/office/powerpoint/2010/main" val="3526702426"/>
              </p:ext>
            </p:extLst>
          </p:nvPr>
        </p:nvGraphicFramePr>
        <p:xfrm>
          <a:off x="712304" y="1412240"/>
          <a:ext cx="7719391" cy="3881120"/>
        </p:xfrm>
        <a:graphic>
          <a:graphicData uri="http://schemas.openxmlformats.org/drawingml/2006/table">
            <a:tbl>
              <a:tblPr firstRow="1" bandRow="1">
                <a:tableStyleId>{21E4AEA4-8DFA-4A89-87EB-49C32662AFE0}</a:tableStyleId>
              </a:tblPr>
              <a:tblGrid>
                <a:gridCol w="1646583">
                  <a:extLst>
                    <a:ext uri="{9D8B030D-6E8A-4147-A177-3AD203B41FA5}">
                      <a16:colId xmlns:a16="http://schemas.microsoft.com/office/drawing/2014/main" val="4284293155"/>
                    </a:ext>
                  </a:extLst>
                </a:gridCol>
                <a:gridCol w="6072808">
                  <a:extLst>
                    <a:ext uri="{9D8B030D-6E8A-4147-A177-3AD203B41FA5}">
                      <a16:colId xmlns:a16="http://schemas.microsoft.com/office/drawing/2014/main" val="2576251221"/>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FALTA DE ATENCIÓN </a:t>
                      </a:r>
                    </a:p>
                  </a:txBody>
                  <a:tcPr anchor="ctr">
                    <a:solidFill>
                      <a:schemeClr val="accent5">
                        <a:lumMod val="40000"/>
                        <a:lumOff val="60000"/>
                      </a:schemeClr>
                    </a:solidFill>
                  </a:tcPr>
                </a:tc>
                <a:tc hMerge="1">
                  <a:txBody>
                    <a:bodyPr/>
                    <a:lstStyle/>
                    <a:p>
                      <a:endParaRPr lang="es-ES" dirty="0"/>
                    </a:p>
                  </a:txBody>
                  <a:tcPr/>
                </a:tc>
                <a:extLst>
                  <a:ext uri="{0D108BD9-81ED-4DB2-BD59-A6C34878D82A}">
                    <a16:rowId xmlns:a16="http://schemas.microsoft.com/office/drawing/2014/main" val="1053426415"/>
                  </a:ext>
                </a:extLst>
              </a:tr>
              <a:tr h="370840">
                <a:tc rowSpan="6">
                  <a:txBody>
                    <a:bodyPr/>
                    <a:lstStyle/>
                    <a:p>
                      <a:pPr algn="ctr"/>
                      <a:r>
                        <a:rPr lang="es-ES" sz="1600" b="1" dirty="0">
                          <a:latin typeface="Arial" panose="020B0604020202020204" pitchFamily="34" charset="0"/>
                          <a:cs typeface="Arial" panose="020B0604020202020204" pitchFamily="34" charset="0"/>
                        </a:rPr>
                        <a:t>Afrontar situaciones generales de manera óptima </a:t>
                      </a:r>
                    </a:p>
                  </a:txBody>
                  <a:tcPr anchor="ctr">
                    <a:solidFill>
                      <a:schemeClr val="accent5">
                        <a:lumMod val="40000"/>
                        <a:lumOff val="60000"/>
                      </a:schemeClr>
                    </a:solidFill>
                  </a:tcPr>
                </a:tc>
                <a:tc>
                  <a:txBody>
                    <a:bodyPr/>
                    <a:lstStyle/>
                    <a:p>
                      <a:pPr algn="l"/>
                      <a:r>
                        <a:rPr lang="es-ES" sz="1600" dirty="0">
                          <a:latin typeface="Arial" panose="020B0604020202020204" pitchFamily="34" charset="0"/>
                          <a:cs typeface="Arial" panose="020B0604020202020204" pitchFamily="34" charset="0"/>
                        </a:rPr>
                        <a:t>1. Ignorar movimientos incontrolados y acordar con el alumno una señar que le ayude a la reconducción sin necesidad de llamarle la atención. </a:t>
                      </a:r>
                    </a:p>
                  </a:txBody>
                  <a:tcPr>
                    <a:solidFill>
                      <a:schemeClr val="accent5">
                        <a:lumMod val="40000"/>
                        <a:lumOff val="60000"/>
                      </a:schemeClr>
                    </a:solidFill>
                  </a:tcPr>
                </a:tc>
                <a:extLst>
                  <a:ext uri="{0D108BD9-81ED-4DB2-BD59-A6C34878D82A}">
                    <a16:rowId xmlns:a16="http://schemas.microsoft.com/office/drawing/2014/main" val="3410004792"/>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2. Enseñarle a respetar los turnos de participación en tareas grupales.</a:t>
                      </a:r>
                    </a:p>
                  </a:txBody>
                  <a:tcPr>
                    <a:solidFill>
                      <a:schemeClr val="accent5">
                        <a:lumMod val="40000"/>
                        <a:lumOff val="60000"/>
                      </a:schemeClr>
                    </a:solidFill>
                  </a:tcPr>
                </a:tc>
                <a:extLst>
                  <a:ext uri="{0D108BD9-81ED-4DB2-BD59-A6C34878D82A}">
                    <a16:rowId xmlns:a16="http://schemas.microsoft.com/office/drawing/2014/main" val="353676226"/>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3. Permitir que realice explicaciones a otros estudiantes. </a:t>
                      </a:r>
                    </a:p>
                  </a:txBody>
                  <a:tcPr>
                    <a:solidFill>
                      <a:schemeClr val="accent5">
                        <a:lumMod val="40000"/>
                        <a:lumOff val="60000"/>
                      </a:schemeClr>
                    </a:solidFill>
                  </a:tcPr>
                </a:tc>
                <a:extLst>
                  <a:ext uri="{0D108BD9-81ED-4DB2-BD59-A6C34878D82A}">
                    <a16:rowId xmlns:a16="http://schemas.microsoft.com/office/drawing/2014/main" val="1341734571"/>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4. Darle a oportunidad de expresar su punto de vista en situaciones conflictivas en las que ha estado implicado. </a:t>
                      </a:r>
                    </a:p>
                  </a:txBody>
                  <a:tcPr>
                    <a:solidFill>
                      <a:schemeClr val="accent5">
                        <a:lumMod val="40000"/>
                        <a:lumOff val="60000"/>
                      </a:schemeClr>
                    </a:solidFill>
                  </a:tcPr>
                </a:tc>
                <a:extLst>
                  <a:ext uri="{0D108BD9-81ED-4DB2-BD59-A6C34878D82A}">
                    <a16:rowId xmlns:a16="http://schemas.microsoft.com/office/drawing/2014/main" val="268004957"/>
                  </a:ext>
                </a:extLst>
              </a:tr>
              <a:tr h="370840">
                <a:tc vMerge="1">
                  <a:txBody>
                    <a:bodyPr/>
                    <a:lstStyle/>
                    <a:p>
                      <a:endParaRPr lang="es-ES" dirty="0"/>
                    </a:p>
                  </a:txBody>
                  <a:tcPr/>
                </a:tc>
                <a:tc>
                  <a:txBody>
                    <a:bodyPr/>
                    <a:lstStyle/>
                    <a:p>
                      <a:pPr algn="l"/>
                      <a:r>
                        <a:rPr lang="es-ES" sz="1600" dirty="0">
                          <a:latin typeface="Arial" panose="020B0604020202020204" pitchFamily="34" charset="0"/>
                          <a:cs typeface="Arial" panose="020B0604020202020204" pitchFamily="34" charset="0"/>
                        </a:rPr>
                        <a:t>5. Intervenir con el resto de compañeros para que acepten algunas intervenciones no adecuadas de su compañero. </a:t>
                      </a:r>
                    </a:p>
                  </a:txBody>
                  <a:tcPr>
                    <a:solidFill>
                      <a:schemeClr val="accent5">
                        <a:lumMod val="40000"/>
                        <a:lumOff val="60000"/>
                      </a:schemeClr>
                    </a:solidFill>
                  </a:tcPr>
                </a:tc>
                <a:extLst>
                  <a:ext uri="{0D108BD9-81ED-4DB2-BD59-A6C34878D82A}">
                    <a16:rowId xmlns:a16="http://schemas.microsoft.com/office/drawing/2014/main" val="2078448119"/>
                  </a:ext>
                </a:extLst>
              </a:tr>
              <a:tr h="370840">
                <a:tc vMerge="1">
                  <a:txBody>
                    <a:bodyPr/>
                    <a:lstStyle/>
                    <a:p>
                      <a:pPr algn="ctr"/>
                      <a:endParaRPr lang="es-ES" sz="1600" b="1" dirty="0">
                        <a:latin typeface="Arial" panose="020B0604020202020204" pitchFamily="34" charset="0"/>
                        <a:cs typeface="Arial" panose="020B0604020202020204" pitchFamily="34" charset="0"/>
                      </a:endParaRPr>
                    </a:p>
                  </a:txBody>
                  <a:tcPr anchor="ctr"/>
                </a:tc>
                <a:tc>
                  <a:txBody>
                    <a:bodyPr/>
                    <a:lstStyle/>
                    <a:p>
                      <a:pPr algn="l"/>
                      <a:r>
                        <a:rPr lang="es-ES" sz="1600" dirty="0">
                          <a:latin typeface="Arial" panose="020B0604020202020204" pitchFamily="34" charset="0"/>
                          <a:cs typeface="Arial" panose="020B0604020202020204" pitchFamily="34" charset="0"/>
                        </a:rPr>
                        <a:t>6. Evitar que los compañeros imiten o animen al alumno a realizar movimientos inadecuados. </a:t>
                      </a:r>
                    </a:p>
                  </a:txBody>
                  <a:tcPr>
                    <a:solidFill>
                      <a:schemeClr val="accent5">
                        <a:lumMod val="40000"/>
                        <a:lumOff val="60000"/>
                      </a:schemeClr>
                    </a:solidFill>
                  </a:tcPr>
                </a:tc>
                <a:extLst>
                  <a:ext uri="{0D108BD9-81ED-4DB2-BD59-A6C34878D82A}">
                    <a16:rowId xmlns:a16="http://schemas.microsoft.com/office/drawing/2014/main" val="570753922"/>
                  </a:ext>
                </a:extLst>
              </a:tr>
            </a:tbl>
          </a:graphicData>
        </a:graphic>
      </p:graphicFrame>
    </p:spTree>
    <p:extLst>
      <p:ext uri="{BB962C8B-B14F-4D97-AF65-F5344CB8AC3E}">
        <p14:creationId xmlns:p14="http://schemas.microsoft.com/office/powerpoint/2010/main" val="379118651"/>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61F62C4-14C8-4C1A-A13C-E480A0971F79}"/>
              </a:ext>
            </a:extLst>
          </p:cNvPr>
          <p:cNvSpPr txBox="1"/>
          <p:nvPr/>
        </p:nvSpPr>
        <p:spPr>
          <a:xfrm>
            <a:off x="787355" y="328042"/>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EDUCACIÓN SECUNDARIA </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283A3684-B3C6-410A-80B3-E044BEB87E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864054"/>
            <a:ext cx="1612402" cy="9674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ángulo 3">
            <a:extLst>
              <a:ext uri="{FF2B5EF4-FFF2-40B4-BE49-F238E27FC236}">
                <a16:creationId xmlns:a16="http://schemas.microsoft.com/office/drawing/2014/main" id="{AA292C67-1B42-4FC5-B767-4000276189C5}"/>
              </a:ext>
            </a:extLst>
          </p:cNvPr>
          <p:cNvSpPr/>
          <p:nvPr/>
        </p:nvSpPr>
        <p:spPr>
          <a:xfrm>
            <a:off x="502275" y="805393"/>
            <a:ext cx="7569290" cy="2637710"/>
          </a:xfrm>
          <a:prstGeom prst="rect">
            <a:avLst/>
          </a:prstGeom>
        </p:spPr>
        <p:txBody>
          <a:bodyPr wrap="square">
            <a:spAutoFit/>
          </a:bodyPr>
          <a:lstStyle/>
          <a:p>
            <a:pPr algn="just">
              <a:lnSpc>
                <a:spcPct val="150000"/>
              </a:lnSpc>
              <a:spcAft>
                <a:spcPts val="0"/>
              </a:spcAft>
              <a:tabLst>
                <a:tab pos="3060065" algn="ctr"/>
              </a:tabLst>
            </a:pPr>
            <a:r>
              <a:rPr lang="es-ES" sz="1400" kern="50" dirty="0">
                <a:latin typeface="Arial" panose="020B0604020202020204" pitchFamily="34" charset="0"/>
                <a:ea typeface="SimSun" panose="02010600030101010101" pitchFamily="2" charset="-122"/>
                <a:cs typeface="Arial" panose="020B0604020202020204" pitchFamily="34" charset="0"/>
              </a:rPr>
              <a:t>Los alumnos de Secundaria dadas las características de la etapa vital en la que se encuentran, la adolescencia, </a:t>
            </a:r>
            <a:r>
              <a:rPr lang="es-ES" sz="1400" b="1" i="1" kern="50" dirty="0">
                <a:solidFill>
                  <a:srgbClr val="0070C0"/>
                </a:solidFill>
                <a:latin typeface="Arial" panose="020B0604020202020204" pitchFamily="34" charset="0"/>
                <a:ea typeface="SimSun" panose="02010600030101010101" pitchFamily="2" charset="-122"/>
                <a:cs typeface="Arial" panose="020B0604020202020204" pitchFamily="34" charset="0"/>
              </a:rPr>
              <a:t>necesitan la presencia cercana del docente, que sirva de guía, de modelo,  les oriente y dé seguridad en su desarrollo personal y social</a:t>
            </a:r>
            <a:r>
              <a:rPr lang="es-ES" sz="1400" kern="50" dirty="0">
                <a:latin typeface="Arial" panose="020B0604020202020204" pitchFamily="34" charset="0"/>
                <a:ea typeface="SimSun" panose="02010600030101010101" pitchFamily="2" charset="-122"/>
                <a:cs typeface="Arial" panose="020B0604020202020204" pitchFamily="34" charset="0"/>
              </a:rPr>
              <a:t>. Esto se hace realmente imprescindible en los alumnos que presentan TDAH .</a:t>
            </a:r>
          </a:p>
          <a:p>
            <a:pPr algn="just">
              <a:lnSpc>
                <a:spcPct val="150000"/>
              </a:lnSpc>
              <a:spcAft>
                <a:spcPts val="0"/>
              </a:spcAft>
              <a:tabLst>
                <a:tab pos="3060065" algn="ctr"/>
              </a:tabLst>
            </a:pPr>
            <a:r>
              <a:rPr lang="es-ES" sz="1400" kern="50" dirty="0">
                <a:latin typeface="Arial" panose="020B0604020202020204" pitchFamily="34" charset="0"/>
                <a:ea typeface="SimSun" panose="02010600030101010101" pitchFamily="2" charset="-122"/>
                <a:cs typeface="Arial" panose="020B0604020202020204" pitchFamily="34" charset="0"/>
              </a:rPr>
              <a:t>La respuesta educativa a este alumnado requiere un trabajo conjunto y coordinado de todos los profesionales que atienden al alumno, por ello es conveniente planificar momentos periódicos de encuentro y coordinación. Se hace necesario que el centro facilite esta coordinación para dar una respuesta ajustada y de calidad.</a:t>
            </a:r>
          </a:p>
        </p:txBody>
      </p:sp>
      <p:pic>
        <p:nvPicPr>
          <p:cNvPr id="6" name="Imagen 5"/>
          <p:cNvPicPr>
            <a:picLocks noChangeAspect="1"/>
          </p:cNvPicPr>
          <p:nvPr/>
        </p:nvPicPr>
        <p:blipFill rotWithShape="1">
          <a:blip r:embed="rId3"/>
          <a:srcRect l="2135" t="1598" r="2135" b="13590"/>
          <a:stretch/>
        </p:blipFill>
        <p:spPr>
          <a:xfrm>
            <a:off x="1679022" y="3813441"/>
            <a:ext cx="3826842" cy="2637710"/>
          </a:xfrm>
          <a:prstGeom prst="rect">
            <a:avLst/>
          </a:prstGeom>
        </p:spPr>
      </p:pic>
      <p:pic>
        <p:nvPicPr>
          <p:cNvPr id="8" name="Imagen 7"/>
          <p:cNvPicPr>
            <a:picLocks noChangeAspect="1"/>
          </p:cNvPicPr>
          <p:nvPr/>
        </p:nvPicPr>
        <p:blipFill>
          <a:blip r:embed="rId4"/>
          <a:stretch>
            <a:fillRect/>
          </a:stretch>
        </p:blipFill>
        <p:spPr>
          <a:xfrm>
            <a:off x="6014435" y="3443103"/>
            <a:ext cx="2627290" cy="3246482"/>
          </a:xfrm>
          <a:prstGeom prst="rect">
            <a:avLst/>
          </a:prstGeom>
        </p:spPr>
      </p:pic>
    </p:spTree>
    <p:extLst>
      <p:ext uri="{BB962C8B-B14F-4D97-AF65-F5344CB8AC3E}">
        <p14:creationId xmlns:p14="http://schemas.microsoft.com/office/powerpoint/2010/main" val="1534921001"/>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D8A197B-69DA-498D-9E87-380FC5306698}"/>
              </a:ext>
            </a:extLst>
          </p:cNvPr>
          <p:cNvSpPr txBox="1"/>
          <p:nvPr/>
        </p:nvSpPr>
        <p:spPr>
          <a:xfrm>
            <a:off x="787355" y="298317"/>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A64D9966-82D8-43C9-8128-A03A38D17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5B42B389-B228-4B9D-A910-B1E3CA86E8CB}"/>
              </a:ext>
            </a:extLst>
          </p:cNvPr>
          <p:cNvGraphicFramePr>
            <a:graphicFrameLocks noGrp="1"/>
          </p:cNvGraphicFramePr>
          <p:nvPr>
            <p:extLst>
              <p:ext uri="{D42A27DB-BD31-4B8C-83A1-F6EECF244321}">
                <p14:modId xmlns:p14="http://schemas.microsoft.com/office/powerpoint/2010/main" val="2689574479"/>
              </p:ext>
            </p:extLst>
          </p:nvPr>
        </p:nvGraphicFramePr>
        <p:xfrm>
          <a:off x="422654" y="1163408"/>
          <a:ext cx="8431696" cy="4947920"/>
        </p:xfrm>
        <a:graphic>
          <a:graphicData uri="http://schemas.openxmlformats.org/drawingml/2006/table">
            <a:tbl>
              <a:tblPr firstRow="1" bandRow="1">
                <a:tableStyleId>{10A1B5D5-9B99-4C35-A422-299274C87663}</a:tableStyleId>
              </a:tblPr>
              <a:tblGrid>
                <a:gridCol w="1769571">
                  <a:extLst>
                    <a:ext uri="{9D8B030D-6E8A-4147-A177-3AD203B41FA5}">
                      <a16:colId xmlns:a16="http://schemas.microsoft.com/office/drawing/2014/main" val="4284293155"/>
                    </a:ext>
                  </a:extLst>
                </a:gridCol>
                <a:gridCol w="6662125">
                  <a:extLst>
                    <a:ext uri="{9D8B030D-6E8A-4147-A177-3AD203B41FA5}">
                      <a16:colId xmlns:a16="http://schemas.microsoft.com/office/drawing/2014/main" val="2576251221"/>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hMerge="1">
                  <a:txBody>
                    <a:bodyPr/>
                    <a:lstStyle/>
                    <a:p>
                      <a:endParaRPr lang="es-ES" dirty="0"/>
                    </a:p>
                  </a:txBody>
                  <a:tcPr/>
                </a:tc>
                <a:extLst>
                  <a:ext uri="{0D108BD9-81ED-4DB2-BD59-A6C34878D82A}">
                    <a16:rowId xmlns:a16="http://schemas.microsoft.com/office/drawing/2014/main" val="1053426415"/>
                  </a:ext>
                </a:extLst>
              </a:tr>
              <a:tr h="370840">
                <a:tc rowSpan="7">
                  <a:txBody>
                    <a:bodyPr/>
                    <a:lstStyle/>
                    <a:p>
                      <a:pPr algn="ctr"/>
                      <a:r>
                        <a:rPr lang="es-ES" sz="1600" b="1" dirty="0">
                          <a:latin typeface="Arial" panose="020B0604020202020204" pitchFamily="34" charset="0"/>
                          <a:cs typeface="Arial" panose="020B0604020202020204" pitchFamily="34" charset="0"/>
                        </a:rPr>
                        <a:t>Propuesta metodológica </a:t>
                      </a:r>
                    </a:p>
                  </a:txBody>
                  <a:tcPr anchor="ctr"/>
                </a:tc>
                <a:tc>
                  <a:txBody>
                    <a:bodyPr/>
                    <a:lstStyle/>
                    <a:p>
                      <a:pPr algn="l"/>
                      <a:r>
                        <a:rPr lang="gl-ES" sz="1600" dirty="0">
                          <a:latin typeface="Arial" panose="020B0604020202020204" pitchFamily="34" charset="0"/>
                          <a:cs typeface="Arial" panose="020B0604020202020204" pitchFamily="34" charset="0"/>
                        </a:rPr>
                        <a:t>1</a:t>
                      </a:r>
                      <a:r>
                        <a:rPr lang="es-ES" sz="1600" dirty="0">
                          <a:latin typeface="Arial" panose="020B0604020202020204" pitchFamily="34" charset="0"/>
                          <a:cs typeface="Arial" panose="020B0604020202020204" pitchFamily="34" charset="0"/>
                        </a:rPr>
                        <a:t>. Crear rutinas que favorezcan una mejor organización de las sesiones y que permitan al alumno anticipar que sigue a continuación. </a:t>
                      </a:r>
                    </a:p>
                  </a:txBody>
                  <a:tcPr/>
                </a:tc>
                <a:extLst>
                  <a:ext uri="{0D108BD9-81ED-4DB2-BD59-A6C34878D82A}">
                    <a16:rowId xmlns:a16="http://schemas.microsoft.com/office/drawing/2014/main" val="3410004792"/>
                  </a:ext>
                </a:extLst>
              </a:tr>
              <a:tr h="370840">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2. </a:t>
                      </a:r>
                      <a:r>
                        <a:rPr lang="es-ES" sz="1600" dirty="0">
                          <a:latin typeface="Arial" panose="020B0604020202020204" pitchFamily="34" charset="0"/>
                          <a:cs typeface="Arial" panose="020B0604020202020204" pitchFamily="34" charset="0"/>
                        </a:rPr>
                        <a:t>Estructurar las sesiones de forma que resulten dinámicas y motivadoras. Utilizar diferentes formas de presentación del contenido (Libros, fichas, soportes informáticos, investigación en grupos, búsqueda activa en parejas o individualmente). </a:t>
                      </a:r>
                    </a:p>
                  </a:txBody>
                  <a:tcPr/>
                </a:tc>
                <a:extLst>
                  <a:ext uri="{0D108BD9-81ED-4DB2-BD59-A6C34878D82A}">
                    <a16:rowId xmlns:a16="http://schemas.microsoft.com/office/drawing/2014/main" val="353676226"/>
                  </a:ext>
                </a:extLst>
              </a:tr>
              <a:tr h="370840">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3. </a:t>
                      </a:r>
                      <a:r>
                        <a:rPr lang="es-ES" sz="1600" dirty="0">
                          <a:latin typeface="Arial" panose="020B0604020202020204" pitchFamily="34" charset="0"/>
                          <a:cs typeface="Arial" panose="020B0604020202020204" pitchFamily="34" charset="0"/>
                        </a:rPr>
                        <a:t>Reducir el tiempo dedicado a las explicaciones verbales, buscando la mayor implicación del alumno. </a:t>
                      </a:r>
                    </a:p>
                  </a:txBody>
                  <a:tcPr/>
                </a:tc>
                <a:extLst>
                  <a:ext uri="{0D108BD9-81ED-4DB2-BD59-A6C34878D82A}">
                    <a16:rowId xmlns:a16="http://schemas.microsoft.com/office/drawing/2014/main" val="1341734571"/>
                  </a:ext>
                </a:extLst>
              </a:tr>
              <a:tr h="370840">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4. </a:t>
                      </a:r>
                      <a:r>
                        <a:rPr lang="es-ES" sz="1600" dirty="0">
                          <a:latin typeface="Arial" panose="020B0604020202020204" pitchFamily="34" charset="0"/>
                          <a:cs typeface="Arial" panose="020B0604020202020204" pitchFamily="34" charset="0"/>
                        </a:rPr>
                        <a:t>Explicar previamente el vocabulario  con el que se darán las explicaciones. </a:t>
                      </a:r>
                    </a:p>
                  </a:txBody>
                  <a:tcPr/>
                </a:tc>
                <a:extLst>
                  <a:ext uri="{0D108BD9-81ED-4DB2-BD59-A6C34878D82A}">
                    <a16:rowId xmlns:a16="http://schemas.microsoft.com/office/drawing/2014/main" val="268004957"/>
                  </a:ext>
                </a:extLst>
              </a:tr>
              <a:tr h="370840">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5. Favorecer la participación. </a:t>
                      </a:r>
                      <a:endParaRPr lang="es-E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78448119"/>
                  </a:ext>
                </a:extLst>
              </a:tr>
              <a:tr h="370840">
                <a:tc vMerge="1">
                  <a:txBody>
                    <a:bodyPr/>
                    <a:lstStyle/>
                    <a:p>
                      <a:pPr algn="ctr"/>
                      <a:endParaRPr lang="es-ES" sz="1600" b="1" dirty="0">
                        <a:latin typeface="Arial" panose="020B0604020202020204" pitchFamily="34" charset="0"/>
                        <a:cs typeface="Arial" panose="020B0604020202020204" pitchFamily="34" charset="0"/>
                      </a:endParaRPr>
                    </a:p>
                  </a:txBody>
                  <a:tcPr anchor="ctr"/>
                </a:tc>
                <a:tc>
                  <a:txBody>
                    <a:bodyPr/>
                    <a:lstStyle/>
                    <a:p>
                      <a:pPr algn="l"/>
                      <a:r>
                        <a:rPr lang="gl-ES" sz="1600" dirty="0">
                          <a:latin typeface="Arial" panose="020B0604020202020204" pitchFamily="34" charset="0"/>
                          <a:cs typeface="Arial" panose="020B0604020202020204" pitchFamily="34" charset="0"/>
                        </a:rPr>
                        <a:t>6. </a:t>
                      </a:r>
                      <a:r>
                        <a:rPr lang="es-ES" sz="1600" dirty="0">
                          <a:latin typeface="Arial" panose="020B0604020202020204" pitchFamily="34" charset="0"/>
                          <a:cs typeface="Arial" panose="020B0604020202020204" pitchFamily="34" charset="0"/>
                        </a:rPr>
                        <a:t>Explicar con detalle, de forma individual si es necesario, los procedimientos de resolución de las actividades o tareas que se emplean. </a:t>
                      </a:r>
                    </a:p>
                  </a:txBody>
                  <a:tcPr/>
                </a:tc>
                <a:extLst>
                  <a:ext uri="{0D108BD9-81ED-4DB2-BD59-A6C34878D82A}">
                    <a16:rowId xmlns:a16="http://schemas.microsoft.com/office/drawing/2014/main" val="570753922"/>
                  </a:ext>
                </a:extLst>
              </a:tr>
              <a:tr h="370840">
                <a:tc vMerge="1">
                  <a:txBody>
                    <a:bodyPr/>
                    <a:lstStyle/>
                    <a:p>
                      <a:pPr algn="ctr"/>
                      <a:endParaRPr lang="es-ES" sz="1600" b="1" dirty="0">
                        <a:latin typeface="Arial" panose="020B0604020202020204" pitchFamily="34" charset="0"/>
                        <a:cs typeface="Arial" panose="020B0604020202020204" pitchFamily="34" charset="0"/>
                      </a:endParaRPr>
                    </a:p>
                  </a:txBody>
                  <a:tcPr anchor="ctr"/>
                </a:tc>
                <a:tc>
                  <a:txBody>
                    <a:bodyPr/>
                    <a:lstStyle/>
                    <a:p>
                      <a:pPr algn="l"/>
                      <a:r>
                        <a:rPr lang="gl-ES" sz="1600" dirty="0">
                          <a:latin typeface="Arial" panose="020B0604020202020204" pitchFamily="34" charset="0"/>
                          <a:cs typeface="Arial" panose="020B0604020202020204" pitchFamily="34" charset="0"/>
                        </a:rPr>
                        <a:t>7. </a:t>
                      </a:r>
                      <a:r>
                        <a:rPr lang="es-ES" sz="1600" dirty="0">
                          <a:latin typeface="Arial" panose="020B0604020202020204" pitchFamily="34" charset="0"/>
                          <a:cs typeface="Arial" panose="020B0604020202020204" pitchFamily="34" charset="0"/>
                        </a:rPr>
                        <a:t>Enseñar y aplicar de forma práctica las  técnicas de estudio en el día a día : Realizar esquemas, incentivar el subrayado, etc. </a:t>
                      </a:r>
                    </a:p>
                  </a:txBody>
                  <a:tcPr/>
                </a:tc>
                <a:extLst>
                  <a:ext uri="{0D108BD9-81ED-4DB2-BD59-A6C34878D82A}">
                    <a16:rowId xmlns:a16="http://schemas.microsoft.com/office/drawing/2014/main" val="353347977"/>
                  </a:ext>
                </a:extLst>
              </a:tr>
            </a:tbl>
          </a:graphicData>
        </a:graphic>
      </p:graphicFrame>
    </p:spTree>
    <p:extLst>
      <p:ext uri="{BB962C8B-B14F-4D97-AF65-F5344CB8AC3E}">
        <p14:creationId xmlns:p14="http://schemas.microsoft.com/office/powerpoint/2010/main" val="182413428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646386" y="701590"/>
            <a:ext cx="8056179" cy="5676785"/>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just">
              <a:spcAft>
                <a:spcPts val="1425"/>
              </a:spcAft>
            </a:pPr>
            <a:r>
              <a:rPr lang="es-ES" b="1" kern="50">
                <a:solidFill>
                  <a:srgbClr val="FF6600"/>
                </a:solidFill>
                <a:latin typeface="Arial" panose="020B0604020202020204" pitchFamily="34" charset="0"/>
                <a:ea typeface="Calibri" panose="020F0502020204030204" pitchFamily="34" charset="0"/>
                <a:cs typeface="Arial" panose="020B0604020202020204" pitchFamily="34" charset="0"/>
              </a:rPr>
              <a:t>E) PRINCIPIO DE COOPERACIÓN ENTRE RECURSOS: </a:t>
            </a:r>
            <a:r>
              <a:rPr lang="es-ES" kern="50">
                <a:solidFill>
                  <a:srgbClr val="000000"/>
                </a:solidFill>
                <a:latin typeface="Arial" panose="020B0604020202020204" pitchFamily="34" charset="0"/>
                <a:ea typeface="Calibri" panose="020F0502020204030204" pitchFamily="34" charset="0"/>
                <a:cs typeface="Arial" panose="020B0604020202020204" pitchFamily="34" charset="0"/>
              </a:rPr>
              <a:t>implica</a:t>
            </a:r>
            <a:endParaRPr lang="es-ES" sz="4400" kern="50">
              <a:solidFill>
                <a:srgbClr val="000000"/>
              </a:solidFill>
              <a:latin typeface="Arial" panose="020B0604020202020204" pitchFamily="34" charset="0"/>
              <a:ea typeface="Noto Sans CJK SC Regular"/>
              <a:cs typeface="Arial" panose="020B0604020202020204" pitchFamily="34" charset="0"/>
            </a:endParaRPr>
          </a:p>
          <a:p>
            <a:pPr marL="285750" lvl="0" indent="-285750" algn="just">
              <a:spcAft>
                <a:spcPts val="1425"/>
              </a:spcAft>
              <a:buFont typeface="Wingdings" panose="05000000000000000000" pitchFamily="2" charset="2"/>
              <a:buChar char="ü"/>
              <a:tabLst>
                <a:tab pos="457200" algn="l"/>
              </a:tabLst>
            </a:pPr>
            <a:r>
              <a:rPr lang="es-ES" kern="50">
                <a:solidFill>
                  <a:srgbClr val="000000"/>
                </a:solidFill>
                <a:latin typeface="Arial" panose="020B0604020202020204" pitchFamily="34" charset="0"/>
                <a:ea typeface="Calibri" panose="020F0502020204030204" pitchFamily="34" charset="0"/>
                <a:cs typeface="Arial" panose="020B0604020202020204" pitchFamily="34" charset="0"/>
              </a:rPr>
              <a:t>Que el/la tutor/a conozca las personas que están interviniendo con el niño.</a:t>
            </a:r>
            <a:endParaRPr lang="es-ES" sz="4400" kern="50">
              <a:solidFill>
                <a:srgbClr val="000000"/>
              </a:solidFill>
              <a:latin typeface="Arial" panose="020B0604020202020204" pitchFamily="34" charset="0"/>
              <a:ea typeface="Noto Sans CJK SC Regular"/>
              <a:cs typeface="Arial" panose="020B0604020202020204" pitchFamily="34" charset="0"/>
            </a:endParaRPr>
          </a:p>
          <a:p>
            <a:pPr marL="285750" lvl="0" indent="-285750" algn="just">
              <a:spcAft>
                <a:spcPts val="1425"/>
              </a:spcAft>
              <a:buFont typeface="Wingdings" panose="05000000000000000000" pitchFamily="2" charset="2"/>
              <a:buChar char="ü"/>
              <a:tabLst>
                <a:tab pos="457200" algn="l"/>
              </a:tabLst>
            </a:pPr>
            <a:r>
              <a:rPr lang="es-ES" kern="50">
                <a:solidFill>
                  <a:srgbClr val="000000"/>
                </a:solidFill>
                <a:latin typeface="Arial" panose="020B0604020202020204" pitchFamily="34" charset="0"/>
                <a:ea typeface="Calibri" panose="020F0502020204030204" pitchFamily="34" charset="0"/>
                <a:cs typeface="Arial" panose="020B0604020202020204" pitchFamily="34" charset="0"/>
              </a:rPr>
              <a:t>Plantear criterios y objetivos comunes. Ejemplo: si en el centro se está trabajando la multiplicación de dos cifras, que fuera no se trabaje otra operación con método diferente.</a:t>
            </a:r>
            <a:endParaRPr lang="es-ES" sz="4400" kern="50">
              <a:solidFill>
                <a:srgbClr val="000000"/>
              </a:solidFill>
              <a:latin typeface="Arial" panose="020B0604020202020204" pitchFamily="34" charset="0"/>
              <a:ea typeface="Noto Sans CJK SC Regular"/>
              <a:cs typeface="Arial" panose="020B0604020202020204" pitchFamily="34" charset="0"/>
            </a:endParaRPr>
          </a:p>
          <a:p>
            <a:pPr marL="285750" lvl="0" indent="-285750" algn="just">
              <a:spcAft>
                <a:spcPts val="1425"/>
              </a:spcAft>
              <a:buFont typeface="Wingdings" panose="05000000000000000000" pitchFamily="2" charset="2"/>
              <a:buChar char="ü"/>
              <a:tabLst>
                <a:tab pos="457200" algn="l"/>
              </a:tabLst>
            </a:pPr>
            <a:r>
              <a:rPr lang="es-ES" kern="50">
                <a:solidFill>
                  <a:srgbClr val="000000"/>
                </a:solidFill>
                <a:latin typeface="Arial" panose="020B0604020202020204" pitchFamily="34" charset="0"/>
                <a:ea typeface="Calibri" panose="020F0502020204030204" pitchFamily="34" charset="0"/>
                <a:cs typeface="Arial" panose="020B0604020202020204" pitchFamily="34" charset="0"/>
              </a:rPr>
              <a:t>Que las metodologías de cada profesional no interfieran (aunar criterios y métodos)</a:t>
            </a:r>
            <a:endParaRPr lang="es-ES" sz="4400" kern="50">
              <a:solidFill>
                <a:srgbClr val="000000"/>
              </a:solidFill>
              <a:latin typeface="Arial" panose="020B0604020202020204" pitchFamily="34" charset="0"/>
              <a:ea typeface="Noto Sans CJK SC Regular"/>
              <a:cs typeface="Arial" panose="020B0604020202020204" pitchFamily="34" charset="0"/>
            </a:endParaRPr>
          </a:p>
          <a:p>
            <a:pPr marL="285750" lvl="0" indent="-285750" algn="just">
              <a:spcAft>
                <a:spcPts val="1425"/>
              </a:spcAft>
              <a:buFont typeface="Wingdings" panose="05000000000000000000" pitchFamily="2" charset="2"/>
              <a:buChar char="ü"/>
              <a:tabLst>
                <a:tab pos="457200" algn="l"/>
              </a:tabLst>
            </a:pPr>
            <a:r>
              <a:rPr lang="es-ES" kern="50">
                <a:solidFill>
                  <a:srgbClr val="000000"/>
                </a:solidFill>
                <a:latin typeface="Arial" panose="020B0604020202020204" pitchFamily="34" charset="0"/>
                <a:ea typeface="Calibri" panose="020F0502020204030204" pitchFamily="34" charset="0"/>
                <a:cs typeface="Arial" panose="020B0604020202020204" pitchFamily="34" charset="0"/>
              </a:rPr>
              <a:t>Facilitar la comunicación (ej: agenda viajera)</a:t>
            </a:r>
            <a:endParaRPr lang="es-ES" sz="4400" kern="50" dirty="0">
              <a:solidFill>
                <a:srgbClr val="000000"/>
              </a:solidFill>
              <a:latin typeface="Arial" panose="020B0604020202020204" pitchFamily="34" charset="0"/>
              <a:ea typeface="Noto Sans CJK SC Regular"/>
              <a:cs typeface="Arial" panose="020B0604020202020204" pitchFamily="34" charset="0"/>
            </a:endParaRPr>
          </a:p>
        </p:txBody>
      </p:sp>
    </p:spTree>
    <p:extLst>
      <p:ext uri="{BB962C8B-B14F-4D97-AF65-F5344CB8AC3E}">
        <p14:creationId xmlns:p14="http://schemas.microsoft.com/office/powerpoint/2010/main" val="23984535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A4C0F7D-BDF5-44F7-8FC7-15EBA942E36D}"/>
              </a:ext>
            </a:extLst>
          </p:cNvPr>
          <p:cNvSpPr txBox="1"/>
          <p:nvPr/>
        </p:nvSpPr>
        <p:spPr>
          <a:xfrm>
            <a:off x="787355" y="285064"/>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39B30A57-68DD-4590-813E-357997A00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6B5B9DFD-052D-4045-B168-6069810A618E}"/>
              </a:ext>
            </a:extLst>
          </p:cNvPr>
          <p:cNvGraphicFramePr>
            <a:graphicFrameLocks noGrp="1"/>
          </p:cNvGraphicFramePr>
          <p:nvPr>
            <p:extLst>
              <p:ext uri="{D42A27DB-BD31-4B8C-83A1-F6EECF244321}">
                <p14:modId xmlns:p14="http://schemas.microsoft.com/office/powerpoint/2010/main" val="2787402377"/>
              </p:ext>
            </p:extLst>
          </p:nvPr>
        </p:nvGraphicFramePr>
        <p:xfrm>
          <a:off x="356152" y="1339906"/>
          <a:ext cx="8431696" cy="4395876"/>
        </p:xfrm>
        <a:graphic>
          <a:graphicData uri="http://schemas.openxmlformats.org/drawingml/2006/table">
            <a:tbl>
              <a:tblPr firstRow="1" bandRow="1">
                <a:tableStyleId>{10A1B5D5-9B99-4C35-A422-299274C87663}</a:tableStyleId>
              </a:tblPr>
              <a:tblGrid>
                <a:gridCol w="1769571">
                  <a:extLst>
                    <a:ext uri="{9D8B030D-6E8A-4147-A177-3AD203B41FA5}">
                      <a16:colId xmlns:a16="http://schemas.microsoft.com/office/drawing/2014/main" val="4284293155"/>
                    </a:ext>
                  </a:extLst>
                </a:gridCol>
                <a:gridCol w="6662125">
                  <a:extLst>
                    <a:ext uri="{9D8B030D-6E8A-4147-A177-3AD203B41FA5}">
                      <a16:colId xmlns:a16="http://schemas.microsoft.com/office/drawing/2014/main" val="2576251221"/>
                    </a:ext>
                  </a:extLst>
                </a:gridCol>
              </a:tblGrid>
              <a:tr h="43263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hMerge="1">
                  <a:txBody>
                    <a:bodyPr/>
                    <a:lstStyle/>
                    <a:p>
                      <a:endParaRPr lang="es-ES" dirty="0"/>
                    </a:p>
                  </a:txBody>
                  <a:tcPr/>
                </a:tc>
                <a:extLst>
                  <a:ext uri="{0D108BD9-81ED-4DB2-BD59-A6C34878D82A}">
                    <a16:rowId xmlns:a16="http://schemas.microsoft.com/office/drawing/2014/main" val="1053426415"/>
                  </a:ext>
                </a:extLst>
              </a:tr>
              <a:tr h="432635">
                <a:tc rowSpan="5">
                  <a:txBody>
                    <a:bodyPr/>
                    <a:lstStyle/>
                    <a:p>
                      <a:pPr algn="ctr"/>
                      <a:r>
                        <a:rPr lang="es-ES" sz="1600" b="1" dirty="0">
                          <a:latin typeface="Arial" panose="020B0604020202020204" pitchFamily="34" charset="0"/>
                          <a:cs typeface="Arial" panose="020B0604020202020204" pitchFamily="34" charset="0"/>
                        </a:rPr>
                        <a:t>Aprender a aprender </a:t>
                      </a:r>
                    </a:p>
                  </a:txBody>
                  <a:tcPr anchor="ctr"/>
                </a:tc>
                <a:tc>
                  <a:txBody>
                    <a:bodyPr/>
                    <a:lstStyle/>
                    <a:p>
                      <a:pPr algn="l"/>
                      <a:r>
                        <a:rPr lang="es-ES" sz="1600" dirty="0">
                          <a:latin typeface="Arial" panose="020B0604020202020204" pitchFamily="34" charset="0"/>
                          <a:cs typeface="Arial" panose="020B0604020202020204" pitchFamily="34" charset="0"/>
                        </a:rPr>
                        <a:t>1. Hacer que pidan ayuda sin anticiparnos a lo que necesite.</a:t>
                      </a:r>
                    </a:p>
                  </a:txBody>
                  <a:tcPr/>
                </a:tc>
                <a:extLst>
                  <a:ext uri="{0D108BD9-81ED-4DB2-BD59-A6C34878D82A}">
                    <a16:rowId xmlns:a16="http://schemas.microsoft.com/office/drawing/2014/main" val="3410004792"/>
                  </a:ext>
                </a:extLst>
              </a:tr>
              <a:tr h="960094">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2</a:t>
                      </a:r>
                      <a:r>
                        <a:rPr lang="es-ES" sz="1600" dirty="0">
                          <a:latin typeface="Arial" panose="020B0604020202020204" pitchFamily="34" charset="0"/>
                          <a:cs typeface="Arial" panose="020B0604020202020204" pitchFamily="34" charset="0"/>
                        </a:rPr>
                        <a:t>. Estimularle para que cree su propio sistema de recordar los procesos más habituales de su vida escolar: preparar la mochila, hacer la tarea, entregar el trabajo. </a:t>
                      </a:r>
                    </a:p>
                  </a:txBody>
                  <a:tcPr/>
                </a:tc>
                <a:extLst>
                  <a:ext uri="{0D108BD9-81ED-4DB2-BD59-A6C34878D82A}">
                    <a16:rowId xmlns:a16="http://schemas.microsoft.com/office/drawing/2014/main" val="353676226"/>
                  </a:ext>
                </a:extLst>
              </a:tr>
              <a:tr h="960094">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3. </a:t>
                      </a:r>
                      <a:r>
                        <a:rPr lang="es-ES" sz="1600" dirty="0">
                          <a:latin typeface="Arial" panose="020B0604020202020204" pitchFamily="34" charset="0"/>
                          <a:cs typeface="Arial" panose="020B0604020202020204" pitchFamily="34" charset="0"/>
                        </a:rPr>
                        <a:t>Actuar como mediador entre el alumno y la estrategia y modalidades para aprender, asimilar e interiorizar contenidos. Posibilitar encuentros antes y después de la sesión.</a:t>
                      </a:r>
                    </a:p>
                  </a:txBody>
                  <a:tcPr/>
                </a:tc>
                <a:extLst>
                  <a:ext uri="{0D108BD9-81ED-4DB2-BD59-A6C34878D82A}">
                    <a16:rowId xmlns:a16="http://schemas.microsoft.com/office/drawing/2014/main" val="1341734571"/>
                  </a:ext>
                </a:extLst>
              </a:tr>
              <a:tr h="960094">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4. </a:t>
                      </a:r>
                      <a:r>
                        <a:rPr lang="es-ES" sz="1600" dirty="0">
                          <a:latin typeface="Arial" panose="020B0604020202020204" pitchFamily="34" charset="0"/>
                          <a:cs typeface="Arial" panose="020B0604020202020204" pitchFamily="34" charset="0"/>
                        </a:rPr>
                        <a:t>Trasmitir conocimientos por medio de la asociación y las vivencias, partiendo de conocimientos previos y acercando los contenidos y su presentación a lo intereses del alumno. </a:t>
                      </a:r>
                    </a:p>
                  </a:txBody>
                  <a:tcPr/>
                </a:tc>
                <a:extLst>
                  <a:ext uri="{0D108BD9-81ED-4DB2-BD59-A6C34878D82A}">
                    <a16:rowId xmlns:a16="http://schemas.microsoft.com/office/drawing/2014/main" val="268004957"/>
                  </a:ext>
                </a:extLst>
              </a:tr>
              <a:tr h="650324">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5. </a:t>
                      </a:r>
                      <a:r>
                        <a:rPr lang="es-ES" sz="1600" dirty="0">
                          <a:latin typeface="Arial" panose="020B0604020202020204" pitchFamily="34" charset="0"/>
                          <a:cs typeface="Arial" panose="020B0604020202020204" pitchFamily="34" charset="0"/>
                        </a:rPr>
                        <a:t>Fomenta la realización de ejercicios prácticos. </a:t>
                      </a:r>
                    </a:p>
                  </a:txBody>
                  <a:tcPr/>
                </a:tc>
                <a:extLst>
                  <a:ext uri="{0D108BD9-81ED-4DB2-BD59-A6C34878D82A}">
                    <a16:rowId xmlns:a16="http://schemas.microsoft.com/office/drawing/2014/main" val="2078448119"/>
                  </a:ext>
                </a:extLst>
              </a:tr>
            </a:tbl>
          </a:graphicData>
        </a:graphic>
      </p:graphicFrame>
    </p:spTree>
    <p:extLst>
      <p:ext uri="{BB962C8B-B14F-4D97-AF65-F5344CB8AC3E}">
        <p14:creationId xmlns:p14="http://schemas.microsoft.com/office/powerpoint/2010/main" val="1523207248"/>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A4C0F7D-BDF5-44F7-8FC7-15EBA942E36D}"/>
              </a:ext>
            </a:extLst>
          </p:cNvPr>
          <p:cNvSpPr txBox="1"/>
          <p:nvPr/>
        </p:nvSpPr>
        <p:spPr>
          <a:xfrm>
            <a:off x="787355" y="285064"/>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MEDIDAS ESPECÍFICAS PARA ADOPTAR</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39B30A57-68DD-4590-813E-357997A00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Tabla 4">
            <a:extLst>
              <a:ext uri="{FF2B5EF4-FFF2-40B4-BE49-F238E27FC236}">
                <a16:creationId xmlns:a16="http://schemas.microsoft.com/office/drawing/2014/main" id="{6B5B9DFD-052D-4045-B168-6069810A618E}"/>
              </a:ext>
            </a:extLst>
          </p:cNvPr>
          <p:cNvGraphicFramePr>
            <a:graphicFrameLocks noGrp="1"/>
          </p:cNvGraphicFramePr>
          <p:nvPr/>
        </p:nvGraphicFramePr>
        <p:xfrm>
          <a:off x="356152" y="1611201"/>
          <a:ext cx="8431696" cy="3635597"/>
        </p:xfrm>
        <a:graphic>
          <a:graphicData uri="http://schemas.openxmlformats.org/drawingml/2006/table">
            <a:tbl>
              <a:tblPr firstRow="1" bandRow="1">
                <a:tableStyleId>{10A1B5D5-9B99-4C35-A422-299274C87663}</a:tableStyleId>
              </a:tblPr>
              <a:tblGrid>
                <a:gridCol w="1769571">
                  <a:extLst>
                    <a:ext uri="{9D8B030D-6E8A-4147-A177-3AD203B41FA5}">
                      <a16:colId xmlns:a16="http://schemas.microsoft.com/office/drawing/2014/main" val="4284293155"/>
                    </a:ext>
                  </a:extLst>
                </a:gridCol>
                <a:gridCol w="6662125">
                  <a:extLst>
                    <a:ext uri="{9D8B030D-6E8A-4147-A177-3AD203B41FA5}">
                      <a16:colId xmlns:a16="http://schemas.microsoft.com/office/drawing/2014/main" val="2576251221"/>
                    </a:ext>
                  </a:extLst>
                </a:gridCol>
              </a:tblGrid>
              <a:tr h="43263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effectLst>
                            <a:outerShdw blurRad="38100" dist="38100" dir="2700000" algn="tl">
                              <a:srgbClr val="000000">
                                <a:alpha val="43137"/>
                              </a:srgbClr>
                            </a:outerShdw>
                          </a:effectLst>
                        </a:rPr>
                        <a:t>FALTA DE ATENCIÓN </a:t>
                      </a:r>
                      <a:endParaRPr lang="es-E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hMerge="1">
                  <a:txBody>
                    <a:bodyPr/>
                    <a:lstStyle/>
                    <a:p>
                      <a:endParaRPr lang="es-ES" dirty="0"/>
                    </a:p>
                  </a:txBody>
                  <a:tcPr/>
                </a:tc>
                <a:extLst>
                  <a:ext uri="{0D108BD9-81ED-4DB2-BD59-A6C34878D82A}">
                    <a16:rowId xmlns:a16="http://schemas.microsoft.com/office/drawing/2014/main" val="1053426415"/>
                  </a:ext>
                </a:extLst>
              </a:tr>
              <a:tr h="432635">
                <a:tc rowSpan="4">
                  <a:txBody>
                    <a:bodyPr/>
                    <a:lstStyle/>
                    <a:p>
                      <a:pPr algn="ctr"/>
                      <a:r>
                        <a:rPr lang="es-ES" sz="1600" b="1" dirty="0">
                          <a:latin typeface="Arial" panose="020B0604020202020204" pitchFamily="34" charset="0"/>
                          <a:cs typeface="Arial" panose="020B0604020202020204" pitchFamily="34" charset="0"/>
                        </a:rPr>
                        <a:t>Motivación</a:t>
                      </a:r>
                    </a:p>
                  </a:txBody>
                  <a:tcPr anchor="ctr"/>
                </a:tc>
                <a:tc>
                  <a:txBody>
                    <a:bodyPr/>
                    <a:lstStyle/>
                    <a:p>
                      <a:pPr algn="l"/>
                      <a:r>
                        <a:rPr lang="gl-ES" sz="1600" dirty="0">
                          <a:latin typeface="Arial" panose="020B0604020202020204" pitchFamily="34" charset="0"/>
                          <a:cs typeface="Arial" panose="020B0604020202020204" pitchFamily="34" charset="0"/>
                        </a:rPr>
                        <a:t>1. </a:t>
                      </a:r>
                      <a:r>
                        <a:rPr lang="es-ES" sz="1600" dirty="0">
                          <a:latin typeface="Arial" panose="020B0604020202020204" pitchFamily="34" charset="0"/>
                          <a:cs typeface="Arial" panose="020B0604020202020204" pitchFamily="34" charset="0"/>
                        </a:rPr>
                        <a:t>Asegurarse de que el alumno conoce las características de su trastorno y que comprende las posibilidades que tiene y las dificultades que implica.</a:t>
                      </a:r>
                    </a:p>
                  </a:txBody>
                  <a:tcPr/>
                </a:tc>
                <a:extLst>
                  <a:ext uri="{0D108BD9-81ED-4DB2-BD59-A6C34878D82A}">
                    <a16:rowId xmlns:a16="http://schemas.microsoft.com/office/drawing/2014/main" val="3410004792"/>
                  </a:ext>
                </a:extLst>
              </a:tr>
              <a:tr h="691038">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2. </a:t>
                      </a:r>
                      <a:r>
                        <a:rPr lang="es-ES" sz="1600" dirty="0">
                          <a:latin typeface="Arial" panose="020B0604020202020204" pitchFamily="34" charset="0"/>
                          <a:cs typeface="Arial" panose="020B0604020202020204" pitchFamily="34" charset="0"/>
                        </a:rPr>
                        <a:t>Descubrir con el alumno sus potenciales, para ayudarle a sentirse mejor y potenciar su desarrollo personal. </a:t>
                      </a:r>
                    </a:p>
                  </a:txBody>
                  <a:tcPr/>
                </a:tc>
                <a:extLst>
                  <a:ext uri="{0D108BD9-81ED-4DB2-BD59-A6C34878D82A}">
                    <a16:rowId xmlns:a16="http://schemas.microsoft.com/office/drawing/2014/main" val="353676226"/>
                  </a:ext>
                </a:extLst>
              </a:tr>
              <a:tr h="728870">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3. </a:t>
                      </a:r>
                      <a:r>
                        <a:rPr lang="es-ES" sz="1600" dirty="0">
                          <a:latin typeface="Arial" panose="020B0604020202020204" pitchFamily="34" charset="0"/>
                          <a:cs typeface="Arial" panose="020B0604020202020204" pitchFamily="34" charset="0"/>
                        </a:rPr>
                        <a:t>Fomentar la buena conducta y la utilización de elogio, buscando y resaltando el éxito que sea posible. </a:t>
                      </a:r>
                    </a:p>
                  </a:txBody>
                  <a:tcPr/>
                </a:tc>
                <a:extLst>
                  <a:ext uri="{0D108BD9-81ED-4DB2-BD59-A6C34878D82A}">
                    <a16:rowId xmlns:a16="http://schemas.microsoft.com/office/drawing/2014/main" val="1341734571"/>
                  </a:ext>
                </a:extLst>
              </a:tr>
              <a:tr h="960094">
                <a:tc vMerge="1">
                  <a:txBody>
                    <a:bodyPr/>
                    <a:lstStyle/>
                    <a:p>
                      <a:endParaRPr lang="es-ES" dirty="0"/>
                    </a:p>
                  </a:txBody>
                  <a:tcPr/>
                </a:tc>
                <a:tc>
                  <a:txBody>
                    <a:bodyPr/>
                    <a:lstStyle/>
                    <a:p>
                      <a:pPr algn="l"/>
                      <a:r>
                        <a:rPr lang="gl-ES" sz="1600" dirty="0">
                          <a:latin typeface="Arial" panose="020B0604020202020204" pitchFamily="34" charset="0"/>
                          <a:cs typeface="Arial" panose="020B0604020202020204" pitchFamily="34" charset="0"/>
                        </a:rPr>
                        <a:t>4. </a:t>
                      </a:r>
                      <a:r>
                        <a:rPr lang="es-ES" sz="1600" dirty="0">
                          <a:latin typeface="Arial" panose="020B0604020202020204" pitchFamily="34" charset="0"/>
                          <a:cs typeface="Arial" panose="020B0604020202020204" pitchFamily="34" charset="0"/>
                        </a:rPr>
                        <a:t>Ofrecer algún tipo de incentivo que ayude al alumno o interesarse por conseguir una meta, partiendo de una búsqueda previa de sus intereses.</a:t>
                      </a:r>
                    </a:p>
                  </a:txBody>
                  <a:tcPr/>
                </a:tc>
                <a:extLst>
                  <a:ext uri="{0D108BD9-81ED-4DB2-BD59-A6C34878D82A}">
                    <a16:rowId xmlns:a16="http://schemas.microsoft.com/office/drawing/2014/main" val="268004957"/>
                  </a:ext>
                </a:extLst>
              </a:tr>
            </a:tbl>
          </a:graphicData>
        </a:graphic>
      </p:graphicFrame>
    </p:spTree>
    <p:extLst>
      <p:ext uri="{BB962C8B-B14F-4D97-AF65-F5344CB8AC3E}">
        <p14:creationId xmlns:p14="http://schemas.microsoft.com/office/powerpoint/2010/main" val="2392695334"/>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F612EEA-291F-4B39-9D95-098D7EB8ACDF}"/>
              </a:ext>
            </a:extLst>
          </p:cNvPr>
          <p:cNvSpPr/>
          <p:nvPr/>
        </p:nvSpPr>
        <p:spPr>
          <a:xfrm>
            <a:off x="725553" y="1760088"/>
            <a:ext cx="7692887" cy="12003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	Otra opción es ubicar al final de la clase un rincón con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un balón de pilates o un cojín sensorial para que el alumno </a:t>
            </a:r>
            <a:r>
              <a:rPr lang="es-ES" kern="50" dirty="0">
                <a:latin typeface="Arial" panose="020B0604020202020204" pitchFamily="34" charset="0"/>
                <a:ea typeface="SimSun" panose="02010600030101010101" pitchFamily="2" charset="-122"/>
                <a:cs typeface="Mangal" panose="02040503050203030202" pitchFamily="18" charset="0"/>
              </a:rPr>
              <a:t>se vaya a trabajar allí cuando se sienta inquieto  (el movimiento les ayuda a autorregularse conductualmente).	</a:t>
            </a:r>
            <a:endParaRPr lang="es-ES" sz="2000" kern="50" dirty="0">
              <a:effectLst/>
              <a:latin typeface="Times New Roman" panose="02020603050405020304" pitchFamily="18" charset="0"/>
              <a:ea typeface="SimSun" panose="02010600030101010101" pitchFamily="2" charset="-122"/>
              <a:cs typeface="Mangal" panose="02040503050203030202" pitchFamily="18" charset="0"/>
            </a:endParaRPr>
          </a:p>
        </p:txBody>
      </p:sp>
      <p:pic>
        <p:nvPicPr>
          <p:cNvPr id="3" name="Picture 3">
            <a:extLst>
              <a:ext uri="{FF2B5EF4-FFF2-40B4-BE49-F238E27FC236}">
                <a16:creationId xmlns:a16="http://schemas.microsoft.com/office/drawing/2014/main" id="{AE480693-DB4A-418F-9BE8-C02658943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2" name="Picture 2" descr="Resultado de imagen de balon de pilates en clases">
            <a:extLst>
              <a:ext uri="{FF2B5EF4-FFF2-40B4-BE49-F238E27FC236}">
                <a16:creationId xmlns:a16="http://schemas.microsoft.com/office/drawing/2014/main" id="{4BB2F87C-1489-4366-A56B-FCB99E7DBE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341960" y="2960417"/>
            <a:ext cx="3490363" cy="2386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ángulo 6">
            <a:extLst>
              <a:ext uri="{FF2B5EF4-FFF2-40B4-BE49-F238E27FC236}">
                <a16:creationId xmlns:a16="http://schemas.microsoft.com/office/drawing/2014/main" id="{28188D8E-7590-4FD0-B5DB-0FCE12B48D1C}"/>
              </a:ext>
            </a:extLst>
          </p:cNvPr>
          <p:cNvSpPr/>
          <p:nvPr/>
        </p:nvSpPr>
        <p:spPr>
          <a:xfrm>
            <a:off x="725553" y="3154815"/>
            <a:ext cx="4463753" cy="12003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es-ES" kern="50" dirty="0">
                <a:latin typeface="Arial" panose="020B0604020202020204" pitchFamily="34" charset="0"/>
                <a:ea typeface="SimSun" panose="02010600030101010101" pitchFamily="2" charset="-122"/>
                <a:cs typeface="Mangal" panose="02040503050203030202" pitchFamily="18" charset="0"/>
              </a:rPr>
              <a:t>También se puede probar a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sentarlo junto a un compañero </a:t>
            </a:r>
            <a:r>
              <a:rPr lang="es-ES" kern="50" dirty="0">
                <a:latin typeface="Arial" panose="020B0604020202020204" pitchFamily="34" charset="0"/>
                <a:ea typeface="SimSun" panose="02010600030101010101" pitchFamily="2" charset="-122"/>
                <a:cs typeface="Mangal" panose="02040503050203030202" pitchFamily="18" charset="0"/>
              </a:rPr>
              <a:t>que no suponga una distracción añadida y pueda servir de “ayudante”.</a:t>
            </a:r>
            <a:endParaRPr lang="es-ES" dirty="0"/>
          </a:p>
        </p:txBody>
      </p:sp>
      <p:sp>
        <p:nvSpPr>
          <p:cNvPr id="9" name="Rectángulo 8">
            <a:extLst>
              <a:ext uri="{FF2B5EF4-FFF2-40B4-BE49-F238E27FC236}">
                <a16:creationId xmlns:a16="http://schemas.microsoft.com/office/drawing/2014/main" id="{38DDD850-08CD-4093-A3FF-8113AB2B15DC}"/>
              </a:ext>
            </a:extLst>
          </p:cNvPr>
          <p:cNvSpPr/>
          <p:nvPr/>
        </p:nvSpPr>
        <p:spPr>
          <a:xfrm>
            <a:off x="1249013" y="429251"/>
            <a:ext cx="6645965" cy="400110"/>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LA GESTIÓN DEL ESPACIO EN EL AULA</a:t>
            </a:r>
            <a:endPar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p:txBody>
      </p:sp>
      <p:sp>
        <p:nvSpPr>
          <p:cNvPr id="5" name="CuadroTexto 4"/>
          <p:cNvSpPr txBox="1"/>
          <p:nvPr/>
        </p:nvSpPr>
        <p:spPr>
          <a:xfrm>
            <a:off x="836771" y="4549542"/>
            <a:ext cx="4241315"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s-ES" dirty="0">
                <a:solidFill>
                  <a:srgbClr val="FF6600"/>
                </a:solidFill>
                <a:sym typeface="Helvetica"/>
              </a:rPr>
              <a:t>IMPORTANTE: </a:t>
            </a:r>
            <a:r>
              <a:rPr lang="es-ES" dirty="0">
                <a:solidFill>
                  <a:srgbClr val="000000"/>
                </a:solidFill>
                <a:sym typeface="Helvetica"/>
              </a:rPr>
              <a:t>que la ubicación del alumno sea siempre la misma independientemente del profesor/a.</a:t>
            </a:r>
          </a:p>
        </p:txBody>
      </p:sp>
    </p:spTree>
    <p:extLst>
      <p:ext uri="{BB962C8B-B14F-4D97-AF65-F5344CB8AC3E}">
        <p14:creationId xmlns:p14="http://schemas.microsoft.com/office/powerpoint/2010/main" val="8248222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fade">
                                      <p:cBhvr>
                                        <p:cTn id="15" dur="500"/>
                                        <p:tgtEl>
                                          <p:spTgt spid="7">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7" grpId="0" build="p"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B2D7CE3-2881-4A64-945C-62FAA6CD49BF}"/>
              </a:ext>
            </a:extLst>
          </p:cNvPr>
          <p:cNvSpPr txBox="1"/>
          <p:nvPr/>
        </p:nvSpPr>
        <p:spPr>
          <a:xfrm>
            <a:off x="981167" y="344075"/>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endParaRPr kumimoji="0" lang="gl-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endParaRPr>
          </a:p>
          <a:p>
            <a:pPr algn="ctr" hangingPunct="0"/>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sym typeface="Helvetica"/>
              </a:rPr>
              <a:t>¿CÓMO DAR INSTRUCCIONES EN CLASE?</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 </a:t>
            </a:r>
          </a:p>
        </p:txBody>
      </p:sp>
      <p:pic>
        <p:nvPicPr>
          <p:cNvPr id="5" name="Picture 3">
            <a:extLst>
              <a:ext uri="{FF2B5EF4-FFF2-40B4-BE49-F238E27FC236}">
                <a16:creationId xmlns:a16="http://schemas.microsoft.com/office/drawing/2014/main" id="{D9497EA9-23FC-427C-84ED-93986E36C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6" name="Diagrama 5">
            <a:extLst>
              <a:ext uri="{FF2B5EF4-FFF2-40B4-BE49-F238E27FC236}">
                <a16:creationId xmlns:a16="http://schemas.microsoft.com/office/drawing/2014/main" id="{2449CC6C-514E-44E6-867A-8507208DE3B5}"/>
              </a:ext>
            </a:extLst>
          </p:cNvPr>
          <p:cNvGraphicFramePr/>
          <p:nvPr/>
        </p:nvGraphicFramePr>
        <p:xfrm>
          <a:off x="1158795" y="1397551"/>
          <a:ext cx="7214034" cy="4418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Resultado de imagen de instrucciones animado">
            <a:extLst>
              <a:ext uri="{FF2B5EF4-FFF2-40B4-BE49-F238E27FC236}">
                <a16:creationId xmlns:a16="http://schemas.microsoft.com/office/drawing/2014/main" id="{D118D033-EE94-42E9-8486-C65FC888FBD4}"/>
              </a:ext>
            </a:extLst>
          </p:cNvPr>
          <p:cNvPicPr>
            <a:picLocks noChangeAspect="1" noChangeArrowheads="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1011" y="2123578"/>
            <a:ext cx="2295568" cy="283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1601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9A9EA75D-38F4-497D-8BFA-5E2EBC83135E}"/>
                                            </p:graphicEl>
                                          </p:spTgt>
                                        </p:tgtEl>
                                        <p:attrNameLst>
                                          <p:attrName>style.visibility</p:attrName>
                                        </p:attrNameLst>
                                      </p:cBhvr>
                                      <p:to>
                                        <p:strVal val="visible"/>
                                      </p:to>
                                    </p:set>
                                    <p:animEffect transition="in" filter="fade">
                                      <p:cBhvr>
                                        <p:cTn id="7" dur="500"/>
                                        <p:tgtEl>
                                          <p:spTgt spid="6">
                                            <p:graphicEl>
                                              <a:dgm id="{9A9EA75D-38F4-497D-8BFA-5E2EBC83135E}"/>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1D848D06-18AF-4EBA-8D63-5FE3DA7D540B}"/>
                                            </p:graphicEl>
                                          </p:spTgt>
                                        </p:tgtEl>
                                        <p:attrNameLst>
                                          <p:attrName>style.visibility</p:attrName>
                                        </p:attrNameLst>
                                      </p:cBhvr>
                                      <p:to>
                                        <p:strVal val="visible"/>
                                      </p:to>
                                    </p:set>
                                    <p:animEffect transition="in" filter="fade">
                                      <p:cBhvr>
                                        <p:cTn id="10" dur="500"/>
                                        <p:tgtEl>
                                          <p:spTgt spid="6">
                                            <p:graphicEl>
                                              <a:dgm id="{1D848D06-18AF-4EBA-8D63-5FE3DA7D540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graphicEl>
                                              <a:dgm id="{0246E4A6-8B26-4736-96CD-65B9E22BC4F4}"/>
                                            </p:graphicEl>
                                          </p:spTgt>
                                        </p:tgtEl>
                                        <p:attrNameLst>
                                          <p:attrName>style.visibility</p:attrName>
                                        </p:attrNameLst>
                                      </p:cBhvr>
                                      <p:to>
                                        <p:strVal val="visible"/>
                                      </p:to>
                                    </p:set>
                                    <p:animEffect transition="in" filter="fade">
                                      <p:cBhvr>
                                        <p:cTn id="15" dur="500"/>
                                        <p:tgtEl>
                                          <p:spTgt spid="6">
                                            <p:graphicEl>
                                              <a:dgm id="{0246E4A6-8B26-4736-96CD-65B9E22BC4F4}"/>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graphicEl>
                                              <a:dgm id="{055A3BFD-2612-4A40-B44E-CF9CBC97A710}"/>
                                            </p:graphicEl>
                                          </p:spTgt>
                                        </p:tgtEl>
                                        <p:attrNameLst>
                                          <p:attrName>style.visibility</p:attrName>
                                        </p:attrNameLst>
                                      </p:cBhvr>
                                      <p:to>
                                        <p:strVal val="visible"/>
                                      </p:to>
                                    </p:set>
                                    <p:animEffect transition="in" filter="fade">
                                      <p:cBhvr>
                                        <p:cTn id="18" dur="500"/>
                                        <p:tgtEl>
                                          <p:spTgt spid="6">
                                            <p:graphicEl>
                                              <a:dgm id="{055A3BFD-2612-4A40-B44E-CF9CBC97A710}"/>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graphicEl>
                                              <a:dgm id="{3B51613F-F9AB-4DEE-9AB0-FD01F3B22558}"/>
                                            </p:graphicEl>
                                          </p:spTgt>
                                        </p:tgtEl>
                                        <p:attrNameLst>
                                          <p:attrName>style.visibility</p:attrName>
                                        </p:attrNameLst>
                                      </p:cBhvr>
                                      <p:to>
                                        <p:strVal val="visible"/>
                                      </p:to>
                                    </p:set>
                                    <p:animEffect transition="in" filter="fade">
                                      <p:cBhvr>
                                        <p:cTn id="23" dur="500"/>
                                        <p:tgtEl>
                                          <p:spTgt spid="6">
                                            <p:graphicEl>
                                              <a:dgm id="{3B51613F-F9AB-4DEE-9AB0-FD01F3B22558}"/>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graphicEl>
                                              <a:dgm id="{C1BFC115-B37C-4711-86E5-67D914A32E69}"/>
                                            </p:graphicEl>
                                          </p:spTgt>
                                        </p:tgtEl>
                                        <p:attrNameLst>
                                          <p:attrName>style.visibility</p:attrName>
                                        </p:attrNameLst>
                                      </p:cBhvr>
                                      <p:to>
                                        <p:strVal val="visible"/>
                                      </p:to>
                                    </p:set>
                                    <p:animEffect transition="in" filter="fade">
                                      <p:cBhvr>
                                        <p:cTn id="26" dur="500"/>
                                        <p:tgtEl>
                                          <p:spTgt spid="6">
                                            <p:graphicEl>
                                              <a:dgm id="{C1BFC115-B37C-4711-86E5-67D914A32E69}"/>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graphicEl>
                                              <a:dgm id="{CF74DF2C-D7FE-45A3-8D4E-E0A4D88AD111}"/>
                                            </p:graphicEl>
                                          </p:spTgt>
                                        </p:tgtEl>
                                        <p:attrNameLst>
                                          <p:attrName>style.visibility</p:attrName>
                                        </p:attrNameLst>
                                      </p:cBhvr>
                                      <p:to>
                                        <p:strVal val="visible"/>
                                      </p:to>
                                    </p:set>
                                    <p:animEffect transition="in" filter="fade">
                                      <p:cBhvr>
                                        <p:cTn id="31" dur="500"/>
                                        <p:tgtEl>
                                          <p:spTgt spid="6">
                                            <p:graphicEl>
                                              <a:dgm id="{CF74DF2C-D7FE-45A3-8D4E-E0A4D88AD111}"/>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graphicEl>
                                              <a:dgm id="{66769989-DE8A-4AB3-B179-0FDB018F3F31}"/>
                                            </p:graphicEl>
                                          </p:spTgt>
                                        </p:tgtEl>
                                        <p:attrNameLst>
                                          <p:attrName>style.visibility</p:attrName>
                                        </p:attrNameLst>
                                      </p:cBhvr>
                                      <p:to>
                                        <p:strVal val="visible"/>
                                      </p:to>
                                    </p:set>
                                    <p:animEffect transition="in" filter="fade">
                                      <p:cBhvr>
                                        <p:cTn id="34" dur="500"/>
                                        <p:tgtEl>
                                          <p:spTgt spid="6">
                                            <p:graphicEl>
                                              <a:dgm id="{66769989-DE8A-4AB3-B179-0FDB018F3F3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F68D30-3A74-4C17-B3C2-AFAA94D36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5" name="Diagrama 4">
            <a:extLst>
              <a:ext uri="{FF2B5EF4-FFF2-40B4-BE49-F238E27FC236}">
                <a16:creationId xmlns:a16="http://schemas.microsoft.com/office/drawing/2014/main" id="{9F5D9129-B8A2-48A9-AAF9-C002C4195943}"/>
              </a:ext>
            </a:extLst>
          </p:cNvPr>
          <p:cNvGraphicFramePr/>
          <p:nvPr/>
        </p:nvGraphicFramePr>
        <p:xfrm>
          <a:off x="1373255" y="1373709"/>
          <a:ext cx="7315200" cy="4531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8" name="Picture 6" descr="Resultado de imagen de maestra dibujo png">
            <a:extLst>
              <a:ext uri="{FF2B5EF4-FFF2-40B4-BE49-F238E27FC236}">
                <a16:creationId xmlns:a16="http://schemas.microsoft.com/office/drawing/2014/main" id="{1D8B461D-C084-423D-8DC5-AE2F947F3868}"/>
              </a:ext>
            </a:extLst>
          </p:cNvPr>
          <p:cNvPicPr>
            <a:picLocks noChangeAspect="1" noChangeArrowheads="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99233" y="2112686"/>
            <a:ext cx="3360800" cy="263262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F31CFA9-F707-470F-BD1F-0FD45073D3A2}"/>
              </a:ext>
            </a:extLst>
          </p:cNvPr>
          <p:cNvSpPr txBox="1"/>
          <p:nvPr/>
        </p:nvSpPr>
        <p:spPr>
          <a:xfrm>
            <a:off x="981167" y="344075"/>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endParaRPr kumimoji="0" lang="gl-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endParaRPr>
          </a:p>
          <a:p>
            <a:pPr algn="ctr" hangingPunct="0"/>
            <a:r>
              <a:rPr lang="gl-ES" sz="20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sym typeface="Helvetica"/>
              </a:rPr>
              <a:t>¿CÓMO DAR INSTRUCCIONES EN CLASE?</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rPr>
              <a:t>: </a:t>
            </a:r>
          </a:p>
        </p:txBody>
      </p:sp>
    </p:spTree>
    <p:extLst>
      <p:ext uri="{BB962C8B-B14F-4D97-AF65-F5344CB8AC3E}">
        <p14:creationId xmlns:p14="http://schemas.microsoft.com/office/powerpoint/2010/main" val="31277659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25193D16-A0F2-4EF2-BACB-B6A64FDE0165}"/>
                                            </p:graphicEl>
                                          </p:spTgt>
                                        </p:tgtEl>
                                        <p:attrNameLst>
                                          <p:attrName>style.visibility</p:attrName>
                                        </p:attrNameLst>
                                      </p:cBhvr>
                                      <p:to>
                                        <p:strVal val="visible"/>
                                      </p:to>
                                    </p:set>
                                    <p:animEffect transition="in" filter="fade">
                                      <p:cBhvr>
                                        <p:cTn id="7" dur="500"/>
                                        <p:tgtEl>
                                          <p:spTgt spid="5">
                                            <p:graphicEl>
                                              <a:dgm id="{25193D16-A0F2-4EF2-BACB-B6A64FDE0165}"/>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286C1726-B299-4991-A609-F16D0A9415C3}"/>
                                            </p:graphicEl>
                                          </p:spTgt>
                                        </p:tgtEl>
                                        <p:attrNameLst>
                                          <p:attrName>style.visibility</p:attrName>
                                        </p:attrNameLst>
                                      </p:cBhvr>
                                      <p:to>
                                        <p:strVal val="visible"/>
                                      </p:to>
                                    </p:set>
                                    <p:animEffect transition="in" filter="fade">
                                      <p:cBhvr>
                                        <p:cTn id="10" dur="500"/>
                                        <p:tgtEl>
                                          <p:spTgt spid="5">
                                            <p:graphicEl>
                                              <a:dgm id="{286C1726-B299-4991-A609-F16D0A9415C3}"/>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graphicEl>
                                              <a:dgm id="{EF36A1C1-0BCE-4265-A26B-105E6F45FA03}"/>
                                            </p:graphicEl>
                                          </p:spTgt>
                                        </p:tgtEl>
                                        <p:attrNameLst>
                                          <p:attrName>style.visibility</p:attrName>
                                        </p:attrNameLst>
                                      </p:cBhvr>
                                      <p:to>
                                        <p:strVal val="visible"/>
                                      </p:to>
                                    </p:set>
                                    <p:animEffect transition="in" filter="fade">
                                      <p:cBhvr>
                                        <p:cTn id="15" dur="500"/>
                                        <p:tgtEl>
                                          <p:spTgt spid="5">
                                            <p:graphicEl>
                                              <a:dgm id="{EF36A1C1-0BCE-4265-A26B-105E6F45FA03}"/>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graphicEl>
                                              <a:dgm id="{4811A280-4B85-427E-BB70-9B366CB32253}"/>
                                            </p:graphicEl>
                                          </p:spTgt>
                                        </p:tgtEl>
                                        <p:attrNameLst>
                                          <p:attrName>style.visibility</p:attrName>
                                        </p:attrNameLst>
                                      </p:cBhvr>
                                      <p:to>
                                        <p:strVal val="visible"/>
                                      </p:to>
                                    </p:set>
                                    <p:animEffect transition="in" filter="fade">
                                      <p:cBhvr>
                                        <p:cTn id="18" dur="500"/>
                                        <p:tgtEl>
                                          <p:spTgt spid="5">
                                            <p:graphicEl>
                                              <a:dgm id="{4811A280-4B85-427E-BB70-9B366CB32253}"/>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graphicEl>
                                              <a:dgm id="{BC893E71-9F97-4CEC-9FDC-A692C11E3B70}"/>
                                            </p:graphicEl>
                                          </p:spTgt>
                                        </p:tgtEl>
                                        <p:attrNameLst>
                                          <p:attrName>style.visibility</p:attrName>
                                        </p:attrNameLst>
                                      </p:cBhvr>
                                      <p:to>
                                        <p:strVal val="visible"/>
                                      </p:to>
                                    </p:set>
                                    <p:animEffect transition="in" filter="fade">
                                      <p:cBhvr>
                                        <p:cTn id="23" dur="500"/>
                                        <p:tgtEl>
                                          <p:spTgt spid="5">
                                            <p:graphicEl>
                                              <a:dgm id="{BC893E71-9F97-4CEC-9FDC-A692C11E3B70}"/>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dgm id="{15207ECA-56A5-4A70-B326-47807AB2CFE7}"/>
                                            </p:graphicEl>
                                          </p:spTgt>
                                        </p:tgtEl>
                                        <p:attrNameLst>
                                          <p:attrName>style.visibility</p:attrName>
                                        </p:attrNameLst>
                                      </p:cBhvr>
                                      <p:to>
                                        <p:strVal val="visible"/>
                                      </p:to>
                                    </p:set>
                                    <p:animEffect transition="in" filter="fade">
                                      <p:cBhvr>
                                        <p:cTn id="26" dur="500"/>
                                        <p:tgtEl>
                                          <p:spTgt spid="5">
                                            <p:graphicEl>
                                              <a:dgm id="{15207ECA-56A5-4A70-B326-47807AB2CFE7}"/>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graphicEl>
                                              <a:dgm id="{A2EA0F31-AAB9-41B2-A979-101216A75F30}"/>
                                            </p:graphicEl>
                                          </p:spTgt>
                                        </p:tgtEl>
                                        <p:attrNameLst>
                                          <p:attrName>style.visibility</p:attrName>
                                        </p:attrNameLst>
                                      </p:cBhvr>
                                      <p:to>
                                        <p:strVal val="visible"/>
                                      </p:to>
                                    </p:set>
                                    <p:animEffect transition="in" filter="fade">
                                      <p:cBhvr>
                                        <p:cTn id="31" dur="500"/>
                                        <p:tgtEl>
                                          <p:spTgt spid="5">
                                            <p:graphicEl>
                                              <a:dgm id="{A2EA0F31-AAB9-41B2-A979-101216A75F30}"/>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graphicEl>
                                              <a:dgm id="{FEAFFD25-A6F5-4F97-B9CB-F74D1AADD30D}"/>
                                            </p:graphicEl>
                                          </p:spTgt>
                                        </p:tgtEl>
                                        <p:attrNameLst>
                                          <p:attrName>style.visibility</p:attrName>
                                        </p:attrNameLst>
                                      </p:cBhvr>
                                      <p:to>
                                        <p:strVal val="visible"/>
                                      </p:to>
                                    </p:set>
                                    <p:animEffect transition="in" filter="fade">
                                      <p:cBhvr>
                                        <p:cTn id="34" dur="500"/>
                                        <p:tgtEl>
                                          <p:spTgt spid="5">
                                            <p:graphicEl>
                                              <a:dgm id="{FEAFFD25-A6F5-4F97-B9CB-F74D1AADD30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6CF86EE-9BF5-49F4-BB2F-C060EB6B3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4" name="Picture 2" descr="Resultado de imagen de RESALTAR PALABRAS CLAVE">
            <a:extLst>
              <a:ext uri="{FF2B5EF4-FFF2-40B4-BE49-F238E27FC236}">
                <a16:creationId xmlns:a16="http://schemas.microsoft.com/office/drawing/2014/main" id="{DA233BFD-AF1C-4035-9768-081B4F5AEE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4430" y="2069572"/>
            <a:ext cx="4444634" cy="301511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o cabe duda de que las TÃ©cnicas de Estudio son una de las herramientas bÃ¡sicas para el aprendizaje de nuestros alumnos. Es por ello que tengo la intenci">
            <a:extLst>
              <a:ext uri="{FF2B5EF4-FFF2-40B4-BE49-F238E27FC236}">
                <a16:creationId xmlns:a16="http://schemas.microsoft.com/office/drawing/2014/main" id="{8F514D64-9BE6-4CF9-9AA1-CA337B203B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0872" y="2699522"/>
            <a:ext cx="4298213" cy="3116966"/>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36BF090E-4655-4136-82CB-1886155EEC49}"/>
              </a:ext>
            </a:extLst>
          </p:cNvPr>
          <p:cNvSpPr/>
          <p:nvPr/>
        </p:nvSpPr>
        <p:spPr>
          <a:xfrm>
            <a:off x="4708893" y="1700985"/>
            <a:ext cx="4572000" cy="584775"/>
          </a:xfrm>
          <a:prstGeom prst="rect">
            <a:avLst/>
          </a:prstGeom>
        </p:spPr>
        <p:txBody>
          <a:bodyPr>
            <a:spAutoFit/>
          </a:bodyPr>
          <a:lstStyle/>
          <a:p>
            <a:pPr algn="ctr"/>
            <a:r>
              <a:rPr lang="es-ES" sz="1600" b="1" kern="50" dirty="0">
                <a:latin typeface="Arial" panose="020B0604020202020204" pitchFamily="34" charset="0"/>
                <a:ea typeface="SimSun" panose="02010600030101010101" pitchFamily="2" charset="-122"/>
                <a:cs typeface="Mangal" panose="02040503050203030202" pitchFamily="18" charset="0"/>
                <a:sym typeface="Helvetica"/>
              </a:rPr>
              <a:t>RESALTAR PALABRAS CLAVE EN LOS ENUNCIADOS </a:t>
            </a:r>
            <a:endParaRPr lang="es-ES" sz="1600" dirty="0"/>
          </a:p>
        </p:txBody>
      </p:sp>
      <p:sp>
        <p:nvSpPr>
          <p:cNvPr id="7" name="CuadroTexto 6">
            <a:extLst>
              <a:ext uri="{FF2B5EF4-FFF2-40B4-BE49-F238E27FC236}">
                <a16:creationId xmlns:a16="http://schemas.microsoft.com/office/drawing/2014/main" id="{C16B34E0-576A-4B70-B62E-1CACDD5D8EBE}"/>
              </a:ext>
            </a:extLst>
          </p:cNvPr>
          <p:cNvSpPr txBox="1"/>
          <p:nvPr/>
        </p:nvSpPr>
        <p:spPr>
          <a:xfrm>
            <a:off x="981167" y="344075"/>
            <a:ext cx="756929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endParaRPr kumimoji="0" lang="gl-ES" sz="2000" b="1" i="0" u="none" strike="noStrike" cap="none" spc="0" normalizeH="0" baseline="0" dirty="0">
              <a:ln>
                <a:noFill/>
              </a:ln>
              <a:solidFill>
                <a:srgbClr val="FF6600"/>
              </a:solidFill>
              <a:effectLst/>
              <a:uFillTx/>
              <a:latin typeface="Arial" panose="020B0604020202020204" pitchFamily="34" charset="0"/>
              <a:cs typeface="Arial" panose="020B0604020202020204" pitchFamily="34" charset="0"/>
              <a:sym typeface="Helvetica"/>
            </a:endParaRPr>
          </a:p>
          <a:p>
            <a:pPr algn="ctr" hangingPunct="0"/>
            <a:r>
              <a:rPr lang="gl-ES" sz="20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 </a:t>
            </a:r>
            <a:r>
              <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sym typeface="Helvetica"/>
              </a:rPr>
              <a:t>ACTIVIDADES DE COMPRENSIÓN DE INSTRUCCIONES </a:t>
            </a:r>
            <a:endParaRPr lang="es-ES" sz="2000" b="1" kern="50" dirty="0">
              <a:solidFill>
                <a:srgbClr val="FF6600"/>
              </a:solidFill>
              <a:latin typeface="Arial" panose="020B0604020202020204" pitchFamily="34" charset="0"/>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val="3685841448"/>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053ABE7F-8D81-4CEC-AD33-2654785CDC3F}"/>
              </a:ext>
            </a:extLst>
          </p:cNvPr>
          <p:cNvSpPr/>
          <p:nvPr/>
        </p:nvSpPr>
        <p:spPr>
          <a:xfrm>
            <a:off x="742120" y="1656197"/>
            <a:ext cx="7659756" cy="1328023"/>
          </a:xfrm>
          <a:prstGeom prst="roundRect">
            <a:avLst/>
          </a:prstGeom>
          <a:ln w="38100">
            <a:solidFill>
              <a:schemeClr val="accent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s-ES" b="1" kern="50" dirty="0">
                <a:solidFill>
                  <a:srgbClr val="FF6600"/>
                </a:solidFill>
                <a:latin typeface="Arial" panose="020B0604020202020204" pitchFamily="34" charset="0"/>
                <a:ea typeface="SimSun" panose="02010600030101010101" pitchFamily="2" charset="-122"/>
              </a:rPr>
              <a:t>1. MANEJAR EL HORARIO DE CLASE: </a:t>
            </a:r>
            <a:r>
              <a:rPr lang="es-ES" kern="50" dirty="0">
                <a:latin typeface="Arial" panose="020B0604020202020204" pitchFamily="34" charset="0"/>
                <a:ea typeface="SimSun" panose="02010600030101010101" pitchFamily="2" charset="-122"/>
              </a:rPr>
              <a:t>lo más básico en Ed. Primaria es ayudarles a comprender y manejar el horario de clase (las asignaturas que tienen cada día y cuándo vuelven a tener asignaturas que están distribuidas a lo largo de la semana).</a:t>
            </a:r>
            <a:endParaRPr lang="es-ES" dirty="0"/>
          </a:p>
        </p:txBody>
      </p:sp>
      <p:pic>
        <p:nvPicPr>
          <p:cNvPr id="3" name="Picture 3">
            <a:extLst>
              <a:ext uri="{FF2B5EF4-FFF2-40B4-BE49-F238E27FC236}">
                <a16:creationId xmlns:a16="http://schemas.microsoft.com/office/drawing/2014/main" id="{059196D7-0D3B-411D-9CDD-629C07D9F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 name="Picture 2" descr="Resultado de imagen de HORARIO DE CLASES COLEGIO">
            <a:extLst>
              <a:ext uri="{FF2B5EF4-FFF2-40B4-BE49-F238E27FC236}">
                <a16:creationId xmlns:a16="http://schemas.microsoft.com/office/drawing/2014/main" id="{6F28A305-52A9-4FF3-B555-BBC12958A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154" y="3460913"/>
            <a:ext cx="7125021" cy="2225469"/>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5E88B3FE-7047-440B-AFFC-C6DC7583E90F}"/>
              </a:ext>
            </a:extLst>
          </p:cNvPr>
          <p:cNvSpPr/>
          <p:nvPr/>
        </p:nvSpPr>
        <p:spPr>
          <a:xfrm>
            <a:off x="1249016" y="208258"/>
            <a:ext cx="6645965" cy="707886"/>
          </a:xfrm>
          <a:prstGeom prst="rect">
            <a:avLst/>
          </a:prstGeom>
        </p:spPr>
        <p:txBody>
          <a:bodyPr wrap="square">
            <a:spAutoFit/>
          </a:bodyPr>
          <a:lstStyle/>
          <a:p>
            <a:pPr algn="ctr">
              <a:spcAft>
                <a:spcPts val="0"/>
              </a:spcAft>
            </a:pPr>
            <a:endPar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DE ORGANIZACIÓN</a:t>
            </a:r>
          </a:p>
        </p:txBody>
      </p:sp>
    </p:spTree>
    <p:extLst>
      <p:ext uri="{BB962C8B-B14F-4D97-AF65-F5344CB8AC3E}">
        <p14:creationId xmlns:p14="http://schemas.microsoft.com/office/powerpoint/2010/main" val="2758518984"/>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33EC6F7-7999-4B0E-B4DD-394F51B1BCBC}"/>
              </a:ext>
            </a:extLst>
          </p:cNvPr>
          <p:cNvSpPr/>
          <p:nvPr/>
        </p:nvSpPr>
        <p:spPr>
          <a:xfrm>
            <a:off x="75557" y="1819172"/>
            <a:ext cx="5985008" cy="1477328"/>
          </a:xfrm>
          <a:prstGeom prst="rect">
            <a:avLst/>
          </a:prstGeom>
        </p:spPr>
        <p:txBody>
          <a:bodyPr wrap="square">
            <a:spAutoFit/>
          </a:bodyPr>
          <a:lstStyle/>
          <a:p>
            <a:pPr>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2. PREPARAR LA MOCHILA: </a:t>
            </a:r>
            <a:r>
              <a:rPr lang="es-ES" kern="50" dirty="0">
                <a:latin typeface="Arial" panose="020B0604020202020204" pitchFamily="34" charset="0"/>
                <a:ea typeface="SimSun" panose="02010600030101010101" pitchFamily="2" charset="-122"/>
                <a:cs typeface="Mangal" panose="02040503050203030202" pitchFamily="18" charset="0"/>
              </a:rPr>
              <a:t>Enseñar lo que tienen que llevar a casa en la mochila y lo que pueden dejar en clase.  Sistematizar el aprendizaje: consultar lista de tareas y horario de clase.</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a:p>
            <a:pPr algn="ctr">
              <a:spcAft>
                <a:spcPts val="0"/>
              </a:spcAft>
            </a:pPr>
            <a:r>
              <a:rPr lang="es-ES" b="1" i="1" kern="50" dirty="0">
                <a:solidFill>
                  <a:srgbClr val="000000"/>
                </a:solidFill>
                <a:latin typeface="Arial" panose="020B0604020202020204" pitchFamily="34" charset="0"/>
                <a:ea typeface="Calibri" panose="020F0502020204030204" pitchFamily="34" charset="0"/>
              </a:rPr>
              <a:t>Enseñarle a organizar la mochila: </a:t>
            </a:r>
          </a:p>
        </p:txBody>
      </p:sp>
      <p:pic>
        <p:nvPicPr>
          <p:cNvPr id="3" name="Picture 3">
            <a:extLst>
              <a:ext uri="{FF2B5EF4-FFF2-40B4-BE49-F238E27FC236}">
                <a16:creationId xmlns:a16="http://schemas.microsoft.com/office/drawing/2014/main" id="{8987AD95-AA4B-4300-A884-FCBE05B96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ángulo: esquinas redondeadas 5">
            <a:extLst>
              <a:ext uri="{FF2B5EF4-FFF2-40B4-BE49-F238E27FC236}">
                <a16:creationId xmlns:a16="http://schemas.microsoft.com/office/drawing/2014/main" id="{EB3AEFFC-D2BE-4423-AC60-45D524E58876}"/>
              </a:ext>
            </a:extLst>
          </p:cNvPr>
          <p:cNvSpPr/>
          <p:nvPr/>
        </p:nvSpPr>
        <p:spPr>
          <a:xfrm>
            <a:off x="4156715" y="6007547"/>
            <a:ext cx="4788498" cy="715089"/>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pPr algn="just">
              <a:spcAft>
                <a:spcPts val="0"/>
              </a:spcAft>
            </a:pPr>
            <a:r>
              <a:rPr lang="es-ES" kern="50" dirty="0">
                <a:solidFill>
                  <a:srgbClr val="000000"/>
                </a:solidFill>
                <a:latin typeface="Arial" panose="020B0604020202020204" pitchFamily="34" charset="0"/>
                <a:ea typeface="Arial" panose="020B0604020202020204" pitchFamily="34" charset="0"/>
              </a:rPr>
              <a:t>•</a:t>
            </a:r>
            <a:r>
              <a:rPr lang="es-ES" kern="50" dirty="0">
                <a:solidFill>
                  <a:srgbClr val="000000"/>
                </a:solidFill>
                <a:latin typeface="Arial" panose="020B0604020202020204" pitchFamily="34" charset="0"/>
                <a:ea typeface="Calibri" panose="020F0502020204030204" pitchFamily="34" charset="0"/>
              </a:rPr>
              <a:t>Rotular los cantos superiores: uso un código de colores para cada asignatura. </a:t>
            </a:r>
            <a:endParaRPr lang="es-ES" sz="2000" kern="50" dirty="0">
              <a:solidFill>
                <a:srgbClr val="000000"/>
              </a:solidFill>
              <a:latin typeface="Calibri" panose="020F0502020204030204" pitchFamily="34" charset="0"/>
              <a:ea typeface="Calibri" panose="020F0502020204030204" pitchFamily="34" charset="0"/>
            </a:endParaRPr>
          </a:p>
        </p:txBody>
      </p:sp>
      <p:sp>
        <p:nvSpPr>
          <p:cNvPr id="7" name="Rectángulo: esquinas redondeadas 6">
            <a:extLst>
              <a:ext uri="{FF2B5EF4-FFF2-40B4-BE49-F238E27FC236}">
                <a16:creationId xmlns:a16="http://schemas.microsoft.com/office/drawing/2014/main" id="{6B5B2F87-EC4B-4B09-8751-CD8E13362053}"/>
              </a:ext>
            </a:extLst>
          </p:cNvPr>
          <p:cNvSpPr/>
          <p:nvPr/>
        </p:nvSpPr>
        <p:spPr>
          <a:xfrm>
            <a:off x="273975" y="3497112"/>
            <a:ext cx="3898303" cy="715089"/>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r>
              <a:rPr lang="es-ES" kern="50" dirty="0">
                <a:solidFill>
                  <a:srgbClr val="000000"/>
                </a:solidFill>
                <a:latin typeface="Arial" panose="020B0604020202020204" pitchFamily="34" charset="0"/>
                <a:ea typeface="Arial" panose="020B0604020202020204" pitchFamily="34" charset="0"/>
              </a:rPr>
              <a:t>•</a:t>
            </a:r>
            <a:r>
              <a:rPr lang="es-ES" kern="50" dirty="0">
                <a:solidFill>
                  <a:srgbClr val="000000"/>
                </a:solidFill>
                <a:latin typeface="Arial" panose="020B0604020202020204" pitchFamily="34" charset="0"/>
                <a:ea typeface="Calibri" panose="020F0502020204030204" pitchFamily="34" charset="0"/>
              </a:rPr>
              <a:t>Libros con la portada mirando hacia las asas</a:t>
            </a:r>
            <a:endParaRPr lang="es-ES" dirty="0"/>
          </a:p>
        </p:txBody>
      </p:sp>
      <p:sp>
        <p:nvSpPr>
          <p:cNvPr id="8" name="Rectángulo: esquinas redondeadas 7">
            <a:extLst>
              <a:ext uri="{FF2B5EF4-FFF2-40B4-BE49-F238E27FC236}">
                <a16:creationId xmlns:a16="http://schemas.microsoft.com/office/drawing/2014/main" id="{1D0000F1-FF92-4A64-B42B-C4AE7D38BE15}"/>
              </a:ext>
            </a:extLst>
          </p:cNvPr>
          <p:cNvSpPr/>
          <p:nvPr/>
        </p:nvSpPr>
        <p:spPr>
          <a:xfrm>
            <a:off x="669418" y="4453702"/>
            <a:ext cx="4572000" cy="715089"/>
          </a:xfrm>
          <a:prstGeom prst="roundRect">
            <a:avLst/>
          </a:prstGeom>
          <a:ln w="38100"/>
        </p:spPr>
        <p:style>
          <a:lnRef idx="2">
            <a:schemeClr val="accent5"/>
          </a:lnRef>
          <a:fillRef idx="1">
            <a:schemeClr val="lt1"/>
          </a:fillRef>
          <a:effectRef idx="0">
            <a:schemeClr val="accent5"/>
          </a:effectRef>
          <a:fontRef idx="minor">
            <a:schemeClr val="dk1"/>
          </a:fontRef>
        </p:style>
        <p:txBody>
          <a:bodyPr>
            <a:spAutoFit/>
          </a:bodyPr>
          <a:lstStyle/>
          <a:p>
            <a:pPr marL="285750" indent="-285750" algn="just">
              <a:spcAft>
                <a:spcPts val="1265"/>
              </a:spcAft>
              <a:buFont typeface="Arial" panose="020B0604020202020204" pitchFamily="34" charset="0"/>
              <a:buChar char="•"/>
            </a:pPr>
            <a:r>
              <a:rPr lang="es-ES" kern="50" dirty="0">
                <a:solidFill>
                  <a:srgbClr val="000000"/>
                </a:solidFill>
                <a:latin typeface="Arial" panose="020B0604020202020204" pitchFamily="34" charset="0"/>
                <a:ea typeface="Calibri" panose="020F0502020204030204" pitchFamily="34" charset="0"/>
              </a:rPr>
              <a:t>Servirse del horario para colocar los libros (al fondo los últimos del día)</a:t>
            </a:r>
            <a:endParaRPr lang="es-ES" sz="2000" kern="50" dirty="0">
              <a:solidFill>
                <a:srgbClr val="000000"/>
              </a:solidFill>
              <a:latin typeface="Calibri" panose="020F0502020204030204" pitchFamily="34" charset="0"/>
              <a:ea typeface="Calibri" panose="020F0502020204030204" pitchFamily="34" charset="0"/>
            </a:endParaRPr>
          </a:p>
        </p:txBody>
      </p:sp>
      <p:sp>
        <p:nvSpPr>
          <p:cNvPr id="9" name="Rectángulo: esquinas redondeadas 8">
            <a:extLst>
              <a:ext uri="{FF2B5EF4-FFF2-40B4-BE49-F238E27FC236}">
                <a16:creationId xmlns:a16="http://schemas.microsoft.com/office/drawing/2014/main" id="{F9AFAF19-FBDC-489E-AFF9-4B90BD3E1D41}"/>
              </a:ext>
            </a:extLst>
          </p:cNvPr>
          <p:cNvSpPr/>
          <p:nvPr/>
        </p:nvSpPr>
        <p:spPr>
          <a:xfrm>
            <a:off x="2287088" y="5434369"/>
            <a:ext cx="3452191" cy="408623"/>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pPr algn="just">
              <a:spcAft>
                <a:spcPts val="1265"/>
              </a:spcAft>
            </a:pPr>
            <a:r>
              <a:rPr lang="es-ES" kern="50" dirty="0">
                <a:solidFill>
                  <a:srgbClr val="000000"/>
                </a:solidFill>
                <a:latin typeface="Arial" panose="020B0604020202020204" pitchFamily="34" charset="0"/>
                <a:ea typeface="Arial" panose="020B0604020202020204" pitchFamily="34" charset="0"/>
              </a:rPr>
              <a:t>•</a:t>
            </a:r>
            <a:r>
              <a:rPr lang="es-ES" kern="50" dirty="0">
                <a:solidFill>
                  <a:srgbClr val="000000"/>
                </a:solidFill>
                <a:latin typeface="Arial" panose="020B0604020202020204" pitchFamily="34" charset="0"/>
                <a:ea typeface="Calibri" panose="020F0502020204030204" pitchFamily="34" charset="0"/>
              </a:rPr>
              <a:t>Libretas dentro de los libros. </a:t>
            </a:r>
            <a:endParaRPr lang="es-ES" sz="2000" kern="50" dirty="0">
              <a:solidFill>
                <a:srgbClr val="000000"/>
              </a:solidFill>
              <a:latin typeface="Calibri" panose="020F0502020204030204" pitchFamily="34" charset="0"/>
              <a:ea typeface="Calibri" panose="020F0502020204030204" pitchFamily="34" charset="0"/>
            </a:endParaRPr>
          </a:p>
        </p:txBody>
      </p:sp>
      <p:pic>
        <p:nvPicPr>
          <p:cNvPr id="3075" name="Picture 3" descr="autoinstrucciones-mochila-1-638">
            <a:extLst>
              <a:ext uri="{FF2B5EF4-FFF2-40B4-BE49-F238E27FC236}">
                <a16:creationId xmlns:a16="http://schemas.microsoft.com/office/drawing/2014/main" id="{9539C777-3310-4243-8FDB-4424BE071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0565" y="1576831"/>
            <a:ext cx="3083435" cy="406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9">
            <a:extLst>
              <a:ext uri="{FF2B5EF4-FFF2-40B4-BE49-F238E27FC236}">
                <a16:creationId xmlns:a16="http://schemas.microsoft.com/office/drawing/2014/main" id="{9FA0F56C-D3E2-41FE-8F1A-C22B31F6DBFE}"/>
              </a:ext>
            </a:extLst>
          </p:cNvPr>
          <p:cNvSpPr/>
          <p:nvPr/>
        </p:nvSpPr>
        <p:spPr>
          <a:xfrm>
            <a:off x="1249016" y="208258"/>
            <a:ext cx="6645965" cy="707886"/>
          </a:xfrm>
          <a:prstGeom prst="rect">
            <a:avLst/>
          </a:prstGeom>
        </p:spPr>
        <p:txBody>
          <a:bodyPr wrap="square">
            <a:spAutoFit/>
          </a:bodyPr>
          <a:lstStyle/>
          <a:p>
            <a:pPr algn="ctr">
              <a:spcAft>
                <a:spcPts val="0"/>
              </a:spcAft>
            </a:pPr>
            <a:endPar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DE ORGANIZACIÓN</a:t>
            </a:r>
          </a:p>
        </p:txBody>
      </p:sp>
    </p:spTree>
    <p:extLst>
      <p:ext uri="{BB962C8B-B14F-4D97-AF65-F5344CB8AC3E}">
        <p14:creationId xmlns:p14="http://schemas.microsoft.com/office/powerpoint/2010/main" val="1911768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500"/>
                                        <p:tgtEl>
                                          <p:spTgt spid="6">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bg/>
                                          </p:spTgt>
                                        </p:tgtEl>
                                        <p:attrNameLst>
                                          <p:attrName>style.visibility</p:attrName>
                                        </p:attrNameLst>
                                      </p:cBhvr>
                                      <p:to>
                                        <p:strVal val="visible"/>
                                      </p:to>
                                    </p:set>
                                    <p:animEffect transition="in" filter="fade">
                                      <p:cBhvr>
                                        <p:cTn id="23" dur="500"/>
                                        <p:tgtEl>
                                          <p:spTgt spid="8">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500"/>
                                        <p:tgtEl>
                                          <p:spTgt spid="8">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bg/>
                                          </p:spTgt>
                                        </p:tgtEl>
                                        <p:attrNameLst>
                                          <p:attrName>style.visibility</p:attrName>
                                        </p:attrNameLst>
                                      </p:cBhvr>
                                      <p:to>
                                        <p:strVal val="visible"/>
                                      </p:to>
                                    </p:set>
                                    <p:animEffect transition="in" filter="fade">
                                      <p:cBhvr>
                                        <p:cTn id="31" dur="500"/>
                                        <p:tgtEl>
                                          <p:spTgt spid="9">
                                            <p:bg/>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fade">
                                      <p:cBhvr>
                                        <p:cTn id="3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P spid="8" grpId="0" build="p" animBg="1"/>
      <p:bldP spid="9" grpId="0" build="p"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D805F83-AC5A-4FBA-93BA-017B8C0222DB}"/>
              </a:ext>
            </a:extLst>
          </p:cNvPr>
          <p:cNvSpPr/>
          <p:nvPr/>
        </p:nvSpPr>
        <p:spPr>
          <a:xfrm>
            <a:off x="735495" y="1619733"/>
            <a:ext cx="7865165" cy="1328023"/>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3. ORGANIZAR EL CUADERNO:  </a:t>
            </a:r>
            <a:r>
              <a:rPr lang="es-ES" kern="50" dirty="0">
                <a:latin typeface="Arial" panose="020B0604020202020204" pitchFamily="34" charset="0"/>
                <a:ea typeface="SimSun" panose="02010600030101010101" pitchFamily="2" charset="-122"/>
                <a:cs typeface="Mangal" panose="02040503050203030202" pitchFamily="18" charset="0"/>
              </a:rPr>
              <a:t>indicar dónde escribir la fecha, pautas de ser necesario para los márgenes, dejar espacio entre ejercicio y ejercicio, distribuir lo que se escribe de manera ordenada. Rutina de trabajo con el cuaderno.</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pic>
        <p:nvPicPr>
          <p:cNvPr id="3" name="Picture 3">
            <a:extLst>
              <a:ext uri="{FF2B5EF4-FFF2-40B4-BE49-F238E27FC236}">
                <a16:creationId xmlns:a16="http://schemas.microsoft.com/office/drawing/2014/main" id="{7BBE1335-10C0-475A-A9BF-AAF403A6E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ángulo: esquinas redondeadas 5">
            <a:extLst>
              <a:ext uri="{FF2B5EF4-FFF2-40B4-BE49-F238E27FC236}">
                <a16:creationId xmlns:a16="http://schemas.microsoft.com/office/drawing/2014/main" id="{71332F2A-BEAB-452D-BD2C-61F086765F40}"/>
              </a:ext>
            </a:extLst>
          </p:cNvPr>
          <p:cNvSpPr/>
          <p:nvPr/>
        </p:nvSpPr>
        <p:spPr>
          <a:xfrm>
            <a:off x="735495" y="3404944"/>
            <a:ext cx="6606209" cy="1940957"/>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4. ORGANIZACIÓN PUPITRE:  </a:t>
            </a:r>
            <a:r>
              <a:rPr lang="es-ES" kern="50" dirty="0">
                <a:latin typeface="Arial" panose="020B0604020202020204" pitchFamily="34" charset="0"/>
                <a:ea typeface="SimSun" panose="02010600030101010101" pitchFamily="2" charset="-122"/>
                <a:cs typeface="Mangal" panose="02040503050203030202" pitchFamily="18" charset="0"/>
              </a:rPr>
              <a:t>en la mesa sólo tendrá lo imprescindible para trabajar. Tendrá la menor cantidad de materiales posible. Cuanto más sencillos, ¡mejor! (tipo de estuche y material escolar, archivador y carpeta).  </a:t>
            </a:r>
            <a:r>
              <a:rPr lang="es-ES" kern="50" dirty="0">
                <a:solidFill>
                  <a:srgbClr val="FF6600"/>
                </a:solidFill>
                <a:latin typeface="Arial" panose="020B0604020202020204" pitchFamily="34" charset="0"/>
                <a:ea typeface="SimSun" panose="02010600030101010101" pitchFamily="2" charset="-122"/>
                <a:cs typeface="Mangal" panose="02040503050203030202" pitchFamily="18" charset="0"/>
              </a:rPr>
              <a:t>EN LA ESQUINA SIEMPRE LA AGENDA ABIERTA </a:t>
            </a:r>
            <a:r>
              <a:rPr lang="es-ES" kern="50" dirty="0">
                <a:latin typeface="Arial" panose="020B0604020202020204" pitchFamily="34" charset="0"/>
                <a:ea typeface="SimSun" panose="02010600030101010101" pitchFamily="2" charset="-122"/>
                <a:cs typeface="Mangal" panose="02040503050203030202" pitchFamily="18" charset="0"/>
              </a:rPr>
              <a:t>y puede tener un horario pegado en la mesa.</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pic>
        <p:nvPicPr>
          <p:cNvPr id="4100" name="Picture 4" descr="Resultado de imagen de el cuaderno">
            <a:extLst>
              <a:ext uri="{FF2B5EF4-FFF2-40B4-BE49-F238E27FC236}">
                <a16:creationId xmlns:a16="http://schemas.microsoft.com/office/drawing/2014/main" id="{380D6BF7-E148-4CF3-99A5-E3CF332624A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44815" y="4845957"/>
            <a:ext cx="1999185" cy="1940956"/>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FEACA4E9-C8E5-4EF2-9FA4-142EB8070281}"/>
              </a:ext>
            </a:extLst>
          </p:cNvPr>
          <p:cNvSpPr/>
          <p:nvPr/>
        </p:nvSpPr>
        <p:spPr>
          <a:xfrm>
            <a:off x="1249016" y="208258"/>
            <a:ext cx="6645965" cy="707886"/>
          </a:xfrm>
          <a:prstGeom prst="rect">
            <a:avLst/>
          </a:prstGeom>
        </p:spPr>
        <p:txBody>
          <a:bodyPr wrap="square">
            <a:spAutoFit/>
          </a:bodyPr>
          <a:lstStyle/>
          <a:p>
            <a:pPr algn="ctr">
              <a:spcAft>
                <a:spcPts val="0"/>
              </a:spcAft>
            </a:pPr>
            <a:endPar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DE ORGANIZACIÓN</a:t>
            </a:r>
          </a:p>
        </p:txBody>
      </p:sp>
    </p:spTree>
    <p:extLst>
      <p:ext uri="{BB962C8B-B14F-4D97-AF65-F5344CB8AC3E}">
        <p14:creationId xmlns:p14="http://schemas.microsoft.com/office/powerpoint/2010/main" val="94220653"/>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2A7CA71-2C76-49F2-B650-638BBEFBC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ángulo 4">
            <a:extLst>
              <a:ext uri="{FF2B5EF4-FFF2-40B4-BE49-F238E27FC236}">
                <a16:creationId xmlns:a16="http://schemas.microsoft.com/office/drawing/2014/main" id="{F758EDCD-EE08-4492-BE4C-12FB7FBD1B53}"/>
              </a:ext>
            </a:extLst>
          </p:cNvPr>
          <p:cNvSpPr/>
          <p:nvPr/>
        </p:nvSpPr>
        <p:spPr>
          <a:xfrm>
            <a:off x="1056859" y="1286691"/>
            <a:ext cx="7030278" cy="2031325"/>
          </a:xfrm>
          <a:prstGeom prst="rect">
            <a:avLst/>
          </a:prstGeom>
        </p:spPr>
        <p:txBody>
          <a:bodyPr wrap="square">
            <a:spAutoFit/>
          </a:bodyPr>
          <a:lstStyle/>
          <a:p>
            <a:pPr>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5. TRABAJAR DE MANERA SISTEMÁTICA: </a:t>
            </a:r>
          </a:p>
          <a:p>
            <a:pPr>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Enseñar a trabajar de manera ordenada y sistemática; ya que suelen hacerlo de manera desordenada: </a:t>
            </a:r>
          </a:p>
          <a:p>
            <a:pPr>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	</a:t>
            </a:r>
          </a:p>
          <a:p>
            <a:pPr>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	</a:t>
            </a:r>
          </a:p>
          <a:p>
            <a:pPr>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	</a:t>
            </a:r>
            <a:endParaRPr lang="es-ES" sz="2000" kern="50" dirty="0">
              <a:effectLst/>
              <a:latin typeface="Times New Roman" panose="02020603050405020304" pitchFamily="18" charset="0"/>
              <a:ea typeface="SimSun" panose="02010600030101010101" pitchFamily="2" charset="-122"/>
              <a:cs typeface="Mangal" panose="02040503050203030202" pitchFamily="18" charset="0"/>
            </a:endParaRPr>
          </a:p>
        </p:txBody>
      </p:sp>
      <p:sp>
        <p:nvSpPr>
          <p:cNvPr id="6" name="Rectángulo: esquinas redondeadas 5">
            <a:extLst>
              <a:ext uri="{FF2B5EF4-FFF2-40B4-BE49-F238E27FC236}">
                <a16:creationId xmlns:a16="http://schemas.microsoft.com/office/drawing/2014/main" id="{01032592-7EE7-429B-B3BA-0B7B242B9965}"/>
              </a:ext>
            </a:extLst>
          </p:cNvPr>
          <p:cNvSpPr/>
          <p:nvPr/>
        </p:nvSpPr>
        <p:spPr>
          <a:xfrm>
            <a:off x="207438" y="2787924"/>
            <a:ext cx="4572000" cy="1021556"/>
          </a:xfrm>
          <a:prstGeom prst="round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a:spAutoFit/>
          </a:bodyPr>
          <a:lstStyle/>
          <a:p>
            <a:pPr>
              <a:spcAft>
                <a:spcPts val="0"/>
              </a:spcAft>
            </a:pPr>
            <a:r>
              <a:rPr lang="es-ES" i="1" kern="50" dirty="0">
                <a:solidFill>
                  <a:srgbClr val="FF6600"/>
                </a:solidFill>
                <a:latin typeface="Arial" panose="020B0604020202020204" pitchFamily="34" charset="0"/>
                <a:ea typeface="SimSun" panose="02010600030101010101" pitchFamily="2" charset="-122"/>
                <a:cs typeface="Mangal" panose="02040503050203030202" pitchFamily="18" charset="0"/>
              </a:rPr>
              <a:t>Se saltan renglones o tareas</a:t>
            </a:r>
            <a:r>
              <a:rPr lang="es-ES" kern="50" dirty="0">
                <a:latin typeface="Arial" panose="020B0604020202020204" pitchFamily="34" charset="0"/>
                <a:ea typeface="SimSun" panose="02010600030101010101" pitchFamily="2" charset="-122"/>
                <a:cs typeface="Mangal" panose="02040503050203030202" pitchFamily="18" charset="0"/>
              </a:rPr>
              <a:t>, no terminan de leer el enunciado, buscan la información sin orden... </a:t>
            </a:r>
          </a:p>
        </p:txBody>
      </p:sp>
      <p:sp>
        <p:nvSpPr>
          <p:cNvPr id="7" name="Rectángulo: esquinas redondeadas 6">
            <a:extLst>
              <a:ext uri="{FF2B5EF4-FFF2-40B4-BE49-F238E27FC236}">
                <a16:creationId xmlns:a16="http://schemas.microsoft.com/office/drawing/2014/main" id="{060DE0BB-D00D-4B9E-A6A7-FE21FA1623BE}"/>
              </a:ext>
            </a:extLst>
          </p:cNvPr>
          <p:cNvSpPr/>
          <p:nvPr/>
        </p:nvSpPr>
        <p:spPr>
          <a:xfrm>
            <a:off x="2231707" y="4002004"/>
            <a:ext cx="5095462" cy="1634490"/>
          </a:xfrm>
          <a:prstGeom prst="round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wrap="square">
            <a:spAutoFit/>
          </a:bodyPr>
          <a:lstStyle/>
          <a:p>
            <a:r>
              <a:rPr lang="es-ES" kern="50" dirty="0">
                <a:latin typeface="Arial" panose="020B0604020202020204" pitchFamily="34" charset="0"/>
                <a:ea typeface="SimSun" panose="02010600030101010101" pitchFamily="2" charset="-122"/>
                <a:cs typeface="Mangal" panose="02040503050203030202" pitchFamily="18" charset="0"/>
              </a:rPr>
              <a:t>Así debemos: </a:t>
            </a:r>
            <a:r>
              <a:rPr lang="es-ES" i="1" kern="50" dirty="0">
                <a:solidFill>
                  <a:srgbClr val="FF6600"/>
                </a:solidFill>
                <a:latin typeface="Arial" panose="020B0604020202020204" pitchFamily="34" charset="0"/>
                <a:ea typeface="SimSun" panose="02010600030101010101" pitchFamily="2" charset="-122"/>
                <a:cs typeface="Mangal" panose="02040503050203030202" pitchFamily="18" charset="0"/>
              </a:rPr>
              <a:t>enseñar a buscar la información de izquierda a derecha y de arriba a abajo</a:t>
            </a:r>
            <a:r>
              <a:rPr lang="es-ES" kern="50" dirty="0">
                <a:latin typeface="Arial" panose="020B0604020202020204" pitchFamily="34" charset="0"/>
                <a:ea typeface="SimSun" panose="02010600030101010101" pitchFamily="2" charset="-122"/>
                <a:cs typeface="Mangal" panose="02040503050203030202" pitchFamily="18" charset="0"/>
              </a:rPr>
              <a:t>, para no saltarse renglones en la lectura se puede usar un folio o marcapáginas que indique la línea dónde está y tape las otras. </a:t>
            </a:r>
            <a:endParaRPr lang="es-ES" dirty="0"/>
          </a:p>
        </p:txBody>
      </p:sp>
      <p:sp>
        <p:nvSpPr>
          <p:cNvPr id="8" name="Rectángulo: esquinas redondeadas 7">
            <a:extLst>
              <a:ext uri="{FF2B5EF4-FFF2-40B4-BE49-F238E27FC236}">
                <a16:creationId xmlns:a16="http://schemas.microsoft.com/office/drawing/2014/main" id="{FA8D11E5-9458-4E1E-8D5B-E0BEA340C7A5}"/>
              </a:ext>
            </a:extLst>
          </p:cNvPr>
          <p:cNvSpPr/>
          <p:nvPr/>
        </p:nvSpPr>
        <p:spPr>
          <a:xfrm>
            <a:off x="4459356" y="5898329"/>
            <a:ext cx="4572000" cy="715089"/>
          </a:xfrm>
          <a:prstGeom prst="round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a:spAutoFit/>
          </a:bodyPr>
          <a:lstStyle/>
          <a:p>
            <a:r>
              <a:rPr lang="es-ES" i="1" kern="50" dirty="0">
                <a:solidFill>
                  <a:srgbClr val="FF6600"/>
                </a:solidFill>
                <a:latin typeface="Arial" panose="020B0604020202020204" pitchFamily="34" charset="0"/>
                <a:ea typeface="SimSun" panose="02010600030101010101" pitchFamily="2" charset="-122"/>
                <a:cs typeface="Mangal" panose="02040503050203030202" pitchFamily="18" charset="0"/>
              </a:rPr>
              <a:t>También hay que indicarles el orden </a:t>
            </a:r>
            <a:r>
              <a:rPr lang="es-ES" kern="50" dirty="0">
                <a:latin typeface="Arial" panose="020B0604020202020204" pitchFamily="34" charset="0"/>
                <a:ea typeface="SimSun" panose="02010600030101010101" pitchFamily="2" charset="-122"/>
                <a:cs typeface="Mangal" panose="02040503050203030202" pitchFamily="18" charset="0"/>
              </a:rPr>
              <a:t>en el que deben realizar las tareas.</a:t>
            </a:r>
            <a:endParaRPr lang="es-ES" dirty="0"/>
          </a:p>
        </p:txBody>
      </p:sp>
      <p:sp>
        <p:nvSpPr>
          <p:cNvPr id="10" name="Rectángulo 9">
            <a:extLst>
              <a:ext uri="{FF2B5EF4-FFF2-40B4-BE49-F238E27FC236}">
                <a16:creationId xmlns:a16="http://schemas.microsoft.com/office/drawing/2014/main" id="{6799D331-8F68-4C11-B866-41FA51F81412}"/>
              </a:ext>
            </a:extLst>
          </p:cNvPr>
          <p:cNvSpPr/>
          <p:nvPr/>
        </p:nvSpPr>
        <p:spPr>
          <a:xfrm>
            <a:off x="1249016" y="208258"/>
            <a:ext cx="6645965" cy="707886"/>
          </a:xfrm>
          <a:prstGeom prst="rect">
            <a:avLst/>
          </a:prstGeom>
        </p:spPr>
        <p:txBody>
          <a:bodyPr wrap="square">
            <a:spAutoFit/>
          </a:bodyPr>
          <a:lstStyle/>
          <a:p>
            <a:pPr algn="ctr">
              <a:spcAft>
                <a:spcPts val="0"/>
              </a:spcAft>
            </a:pPr>
            <a:endPar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MEDIDAS DE ORGANIZACIÓN</a:t>
            </a:r>
          </a:p>
        </p:txBody>
      </p:sp>
    </p:spTree>
    <p:extLst>
      <p:ext uri="{BB962C8B-B14F-4D97-AF65-F5344CB8AC3E}">
        <p14:creationId xmlns:p14="http://schemas.microsoft.com/office/powerpoint/2010/main" val="12555136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fade">
                                      <p:cBhvr>
                                        <p:cTn id="15" dur="500"/>
                                        <p:tgtEl>
                                          <p:spTgt spid="7">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bg/>
                                          </p:spTgt>
                                        </p:tgtEl>
                                        <p:attrNameLst>
                                          <p:attrName>style.visibility</p:attrName>
                                        </p:attrNameLst>
                                      </p:cBhvr>
                                      <p:to>
                                        <p:strVal val="visible"/>
                                      </p:to>
                                    </p:set>
                                    <p:animEffect transition="in" filter="fade">
                                      <p:cBhvr>
                                        <p:cTn id="23" dur="500"/>
                                        <p:tgtEl>
                                          <p:spTgt spid="8">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P spid="8"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0F042EE-CD49-4E15-93FB-D6D6A081F2AA}"/>
              </a:ext>
            </a:extLst>
          </p:cNvPr>
          <p:cNvSpPr/>
          <p:nvPr/>
        </p:nvSpPr>
        <p:spPr>
          <a:xfrm>
            <a:off x="1197092" y="1152489"/>
            <a:ext cx="6619461" cy="400110"/>
          </a:xfrm>
          <a:prstGeom prst="rect">
            <a:avLst/>
          </a:prstGeom>
        </p:spPr>
        <p:txBody>
          <a:bodyPr wrap="square">
            <a:spAutoFit/>
          </a:bodyPr>
          <a:lstStyle/>
          <a:p>
            <a:pPr algn="ctr">
              <a:spcAft>
                <a:spcPts val="1425"/>
              </a:spcAft>
            </a:pPr>
            <a:r>
              <a:rPr lang="es-ES" sz="2000" b="1" kern="50" dirty="0">
                <a:solidFill>
                  <a:srgbClr val="0070C0"/>
                </a:solidFill>
                <a:latin typeface="Arial" panose="020B0604020202020204" pitchFamily="34" charset="0"/>
                <a:ea typeface="Calibri" panose="020F0502020204030204" pitchFamily="34" charset="0"/>
                <a:cs typeface="Arial" panose="020B0604020202020204" pitchFamily="34" charset="0"/>
              </a:rPr>
              <a:t>Conocimiento básico acerca del trastorn</a:t>
            </a:r>
            <a:r>
              <a:rPr lang="es-ES" sz="2000" b="1" i="1" kern="50" dirty="0">
                <a:solidFill>
                  <a:srgbClr val="0070C0"/>
                </a:solidFill>
                <a:latin typeface="Arial" panose="020B0604020202020204" pitchFamily="34" charset="0"/>
                <a:ea typeface="Calibri" panose="020F0502020204030204" pitchFamily="34" charset="0"/>
                <a:cs typeface="Arial" panose="020B0604020202020204" pitchFamily="34" charset="0"/>
              </a:rPr>
              <a:t>o</a:t>
            </a:r>
            <a:endParaRPr lang="es-ES" sz="4800" b="1" i="1" kern="50" dirty="0">
              <a:solidFill>
                <a:srgbClr val="0070C0"/>
              </a:solidFill>
              <a:latin typeface="Arial" panose="020B0604020202020204" pitchFamily="34" charset="0"/>
              <a:ea typeface="Noto Sans CJK SC Regular"/>
              <a:cs typeface="Arial" panose="020B0604020202020204" pitchFamily="34" charset="0"/>
            </a:endParaRPr>
          </a:p>
        </p:txBody>
      </p:sp>
      <p:pic>
        <p:nvPicPr>
          <p:cNvPr id="4" name="Picture 3">
            <a:extLst>
              <a:ext uri="{FF2B5EF4-FFF2-40B4-BE49-F238E27FC236}">
                <a16:creationId xmlns:a16="http://schemas.microsoft.com/office/drawing/2014/main" id="{7F7C99D6-8EF4-46D8-95EF-EC69A407D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ángulo: esquinas redondeadas 6">
            <a:extLst>
              <a:ext uri="{FF2B5EF4-FFF2-40B4-BE49-F238E27FC236}">
                <a16:creationId xmlns:a16="http://schemas.microsoft.com/office/drawing/2014/main" id="{E33496C2-3E47-4E26-8680-7669038881F2}"/>
              </a:ext>
            </a:extLst>
          </p:cNvPr>
          <p:cNvSpPr/>
          <p:nvPr/>
        </p:nvSpPr>
        <p:spPr>
          <a:xfrm>
            <a:off x="163278" y="2359049"/>
            <a:ext cx="1192927" cy="408623"/>
          </a:xfrm>
          <a:prstGeom prst="roundRect">
            <a:avLst/>
          </a:prstGeom>
          <a:ln w="38100">
            <a:extLst>
              <a:ext uri="{C807C97D-BFC1-408E-A445-0C87EB9F89A2}">
                <ask:lineSketchStyleProps xmlns:ask="http://schemas.microsoft.com/office/drawing/2018/sketchyshapes" sd="1779473572">
                  <a:custGeom>
                    <a:avLst/>
                    <a:gdLst>
                      <a:gd name="connsiteX0" fmla="*/ 0 w 1192927"/>
                      <a:gd name="connsiteY0" fmla="*/ 68105 h 408623"/>
                      <a:gd name="connsiteX1" fmla="*/ 68105 w 1192927"/>
                      <a:gd name="connsiteY1" fmla="*/ 0 h 408623"/>
                      <a:gd name="connsiteX2" fmla="*/ 1124822 w 1192927"/>
                      <a:gd name="connsiteY2" fmla="*/ 0 h 408623"/>
                      <a:gd name="connsiteX3" fmla="*/ 1192927 w 1192927"/>
                      <a:gd name="connsiteY3" fmla="*/ 68105 h 408623"/>
                      <a:gd name="connsiteX4" fmla="*/ 1192927 w 1192927"/>
                      <a:gd name="connsiteY4" fmla="*/ 340518 h 408623"/>
                      <a:gd name="connsiteX5" fmla="*/ 1124822 w 1192927"/>
                      <a:gd name="connsiteY5" fmla="*/ 408623 h 408623"/>
                      <a:gd name="connsiteX6" fmla="*/ 68105 w 1192927"/>
                      <a:gd name="connsiteY6" fmla="*/ 408623 h 408623"/>
                      <a:gd name="connsiteX7" fmla="*/ 0 w 1192927"/>
                      <a:gd name="connsiteY7" fmla="*/ 340518 h 408623"/>
                      <a:gd name="connsiteX8" fmla="*/ 0 w 1192927"/>
                      <a:gd name="connsiteY8" fmla="*/ 68105 h 4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927" h="408623" fill="none" extrusionOk="0">
                        <a:moveTo>
                          <a:pt x="0" y="68105"/>
                        </a:moveTo>
                        <a:cubicBezTo>
                          <a:pt x="3497" y="25530"/>
                          <a:pt x="36169" y="1697"/>
                          <a:pt x="68105" y="0"/>
                        </a:cubicBezTo>
                        <a:cubicBezTo>
                          <a:pt x="343898" y="-10156"/>
                          <a:pt x="634678" y="4886"/>
                          <a:pt x="1124822" y="0"/>
                        </a:cubicBezTo>
                        <a:cubicBezTo>
                          <a:pt x="1155572" y="-949"/>
                          <a:pt x="1187806" y="28787"/>
                          <a:pt x="1192927" y="68105"/>
                        </a:cubicBezTo>
                        <a:cubicBezTo>
                          <a:pt x="1196111" y="105823"/>
                          <a:pt x="1201751" y="296349"/>
                          <a:pt x="1192927" y="340518"/>
                        </a:cubicBezTo>
                        <a:cubicBezTo>
                          <a:pt x="1198292" y="372879"/>
                          <a:pt x="1159589" y="405130"/>
                          <a:pt x="1124822" y="408623"/>
                        </a:cubicBezTo>
                        <a:cubicBezTo>
                          <a:pt x="598194" y="454729"/>
                          <a:pt x="578907" y="486476"/>
                          <a:pt x="68105" y="408623"/>
                        </a:cubicBezTo>
                        <a:cubicBezTo>
                          <a:pt x="31996" y="407779"/>
                          <a:pt x="-2787" y="376256"/>
                          <a:pt x="0" y="340518"/>
                        </a:cubicBezTo>
                        <a:cubicBezTo>
                          <a:pt x="-20427" y="298451"/>
                          <a:pt x="24042" y="110548"/>
                          <a:pt x="0" y="68105"/>
                        </a:cubicBezTo>
                        <a:close/>
                      </a:path>
                      <a:path w="1192927" h="408623" stroke="0" extrusionOk="0">
                        <a:moveTo>
                          <a:pt x="0" y="68105"/>
                        </a:moveTo>
                        <a:cubicBezTo>
                          <a:pt x="2446" y="24002"/>
                          <a:pt x="35533" y="468"/>
                          <a:pt x="68105" y="0"/>
                        </a:cubicBezTo>
                        <a:cubicBezTo>
                          <a:pt x="578011" y="-73883"/>
                          <a:pt x="907087" y="93931"/>
                          <a:pt x="1124822" y="0"/>
                        </a:cubicBezTo>
                        <a:cubicBezTo>
                          <a:pt x="1164740" y="-5640"/>
                          <a:pt x="1195051" y="30899"/>
                          <a:pt x="1192927" y="68105"/>
                        </a:cubicBezTo>
                        <a:cubicBezTo>
                          <a:pt x="1176434" y="124280"/>
                          <a:pt x="1195774" y="245613"/>
                          <a:pt x="1192927" y="340518"/>
                        </a:cubicBezTo>
                        <a:cubicBezTo>
                          <a:pt x="1196481" y="375537"/>
                          <a:pt x="1162685" y="406668"/>
                          <a:pt x="1124822" y="408623"/>
                        </a:cubicBezTo>
                        <a:cubicBezTo>
                          <a:pt x="970613" y="413403"/>
                          <a:pt x="234483" y="414109"/>
                          <a:pt x="68105" y="408623"/>
                        </a:cubicBezTo>
                        <a:cubicBezTo>
                          <a:pt x="28854" y="407383"/>
                          <a:pt x="2094" y="380395"/>
                          <a:pt x="0" y="340518"/>
                        </a:cubicBezTo>
                        <a:cubicBezTo>
                          <a:pt x="-8901" y="208292"/>
                          <a:pt x="-19589" y="101229"/>
                          <a:pt x="0" y="6810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wrap="none">
            <a:spAutoFit/>
          </a:bodyPr>
          <a:lstStyle/>
          <a:p>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Síntomas</a:t>
            </a:r>
            <a:endParaRPr lang="es-ES" dirty="0"/>
          </a:p>
        </p:txBody>
      </p:sp>
      <p:sp>
        <p:nvSpPr>
          <p:cNvPr id="8" name="Rectángulo: esquinas redondeadas 7">
            <a:extLst>
              <a:ext uri="{FF2B5EF4-FFF2-40B4-BE49-F238E27FC236}">
                <a16:creationId xmlns:a16="http://schemas.microsoft.com/office/drawing/2014/main" id="{30B14A13-368B-43D5-91FF-4B312BAD3ADF}"/>
              </a:ext>
            </a:extLst>
          </p:cNvPr>
          <p:cNvSpPr/>
          <p:nvPr/>
        </p:nvSpPr>
        <p:spPr>
          <a:xfrm>
            <a:off x="759741" y="2966585"/>
            <a:ext cx="2840801" cy="408623"/>
          </a:xfrm>
          <a:prstGeom prst="roundRect">
            <a:avLst/>
          </a:prstGeom>
          <a:ln w="38100">
            <a:extLst>
              <a:ext uri="{C807C97D-BFC1-408E-A445-0C87EB9F89A2}">
                <ask:lineSketchStyleProps xmlns:ask="http://schemas.microsoft.com/office/drawing/2018/sketchyshapes" sd="895657307">
                  <a:custGeom>
                    <a:avLst/>
                    <a:gdLst>
                      <a:gd name="connsiteX0" fmla="*/ 0 w 2840801"/>
                      <a:gd name="connsiteY0" fmla="*/ 68105 h 408623"/>
                      <a:gd name="connsiteX1" fmla="*/ 68105 w 2840801"/>
                      <a:gd name="connsiteY1" fmla="*/ 0 h 408623"/>
                      <a:gd name="connsiteX2" fmla="*/ 2772696 w 2840801"/>
                      <a:gd name="connsiteY2" fmla="*/ 0 h 408623"/>
                      <a:gd name="connsiteX3" fmla="*/ 2840801 w 2840801"/>
                      <a:gd name="connsiteY3" fmla="*/ 68105 h 408623"/>
                      <a:gd name="connsiteX4" fmla="*/ 2840801 w 2840801"/>
                      <a:gd name="connsiteY4" fmla="*/ 340518 h 408623"/>
                      <a:gd name="connsiteX5" fmla="*/ 2772696 w 2840801"/>
                      <a:gd name="connsiteY5" fmla="*/ 408623 h 408623"/>
                      <a:gd name="connsiteX6" fmla="*/ 68105 w 2840801"/>
                      <a:gd name="connsiteY6" fmla="*/ 408623 h 408623"/>
                      <a:gd name="connsiteX7" fmla="*/ 0 w 2840801"/>
                      <a:gd name="connsiteY7" fmla="*/ 340518 h 408623"/>
                      <a:gd name="connsiteX8" fmla="*/ 0 w 2840801"/>
                      <a:gd name="connsiteY8" fmla="*/ 68105 h 4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0801" h="408623" fill="none" extrusionOk="0">
                        <a:moveTo>
                          <a:pt x="0" y="68105"/>
                        </a:moveTo>
                        <a:cubicBezTo>
                          <a:pt x="-2572" y="29415"/>
                          <a:pt x="29458" y="3439"/>
                          <a:pt x="68105" y="0"/>
                        </a:cubicBezTo>
                        <a:cubicBezTo>
                          <a:pt x="1092550" y="21410"/>
                          <a:pt x="1634457" y="119840"/>
                          <a:pt x="2772696" y="0"/>
                        </a:cubicBezTo>
                        <a:cubicBezTo>
                          <a:pt x="2808028" y="-5473"/>
                          <a:pt x="2837745" y="30530"/>
                          <a:pt x="2840801" y="68105"/>
                        </a:cubicBezTo>
                        <a:cubicBezTo>
                          <a:pt x="2836135" y="131963"/>
                          <a:pt x="2842152" y="219613"/>
                          <a:pt x="2840801" y="340518"/>
                        </a:cubicBezTo>
                        <a:cubicBezTo>
                          <a:pt x="2837537" y="382831"/>
                          <a:pt x="2811394" y="406262"/>
                          <a:pt x="2772696" y="408623"/>
                        </a:cubicBezTo>
                        <a:cubicBezTo>
                          <a:pt x="2406584" y="349841"/>
                          <a:pt x="1384906" y="472278"/>
                          <a:pt x="68105" y="408623"/>
                        </a:cubicBezTo>
                        <a:cubicBezTo>
                          <a:pt x="32508" y="405579"/>
                          <a:pt x="-1552" y="377608"/>
                          <a:pt x="0" y="340518"/>
                        </a:cubicBezTo>
                        <a:cubicBezTo>
                          <a:pt x="-15234" y="244661"/>
                          <a:pt x="-6727" y="180749"/>
                          <a:pt x="0" y="68105"/>
                        </a:cubicBezTo>
                        <a:close/>
                      </a:path>
                      <a:path w="2840801" h="408623" stroke="0" extrusionOk="0">
                        <a:moveTo>
                          <a:pt x="0" y="68105"/>
                        </a:moveTo>
                        <a:cubicBezTo>
                          <a:pt x="-2228" y="30112"/>
                          <a:pt x="28810" y="2836"/>
                          <a:pt x="68105" y="0"/>
                        </a:cubicBezTo>
                        <a:cubicBezTo>
                          <a:pt x="1106595" y="-56837"/>
                          <a:pt x="2299987" y="155328"/>
                          <a:pt x="2772696" y="0"/>
                        </a:cubicBezTo>
                        <a:cubicBezTo>
                          <a:pt x="2815054" y="-5823"/>
                          <a:pt x="2843608" y="36683"/>
                          <a:pt x="2840801" y="68105"/>
                        </a:cubicBezTo>
                        <a:cubicBezTo>
                          <a:pt x="2848325" y="138637"/>
                          <a:pt x="2826039" y="288257"/>
                          <a:pt x="2840801" y="340518"/>
                        </a:cubicBezTo>
                        <a:cubicBezTo>
                          <a:pt x="2837222" y="378755"/>
                          <a:pt x="2806923" y="405502"/>
                          <a:pt x="2772696" y="408623"/>
                        </a:cubicBezTo>
                        <a:cubicBezTo>
                          <a:pt x="2026172" y="241200"/>
                          <a:pt x="812900" y="334625"/>
                          <a:pt x="68105" y="408623"/>
                        </a:cubicBezTo>
                        <a:cubicBezTo>
                          <a:pt x="23637" y="411100"/>
                          <a:pt x="-3817" y="381770"/>
                          <a:pt x="0" y="340518"/>
                        </a:cubicBezTo>
                        <a:cubicBezTo>
                          <a:pt x="-10251" y="235363"/>
                          <a:pt x="328" y="108133"/>
                          <a:pt x="0" y="6810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wrap="none">
            <a:spAutoFit/>
          </a:bodyPr>
          <a:lstStyle/>
          <a:p>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Características cognitivas</a:t>
            </a:r>
            <a:endParaRPr lang="es-ES" dirty="0"/>
          </a:p>
        </p:txBody>
      </p:sp>
      <p:sp>
        <p:nvSpPr>
          <p:cNvPr id="9" name="Rectángulo: esquinas redondeadas 8">
            <a:extLst>
              <a:ext uri="{FF2B5EF4-FFF2-40B4-BE49-F238E27FC236}">
                <a16:creationId xmlns:a16="http://schemas.microsoft.com/office/drawing/2014/main" id="{861A8E7B-FDBD-44C2-B322-A9F8F6114C48}"/>
              </a:ext>
            </a:extLst>
          </p:cNvPr>
          <p:cNvSpPr/>
          <p:nvPr/>
        </p:nvSpPr>
        <p:spPr>
          <a:xfrm>
            <a:off x="1472583" y="3570552"/>
            <a:ext cx="3345775" cy="408623"/>
          </a:xfrm>
          <a:prstGeom prst="roundRect">
            <a:avLst/>
          </a:prstGeom>
          <a:ln w="38100">
            <a:extLst>
              <a:ext uri="{C807C97D-BFC1-408E-A445-0C87EB9F89A2}">
                <ask:lineSketchStyleProps xmlns:ask="http://schemas.microsoft.com/office/drawing/2018/sketchyshapes" sd="3651824174">
                  <a:custGeom>
                    <a:avLst/>
                    <a:gdLst>
                      <a:gd name="connsiteX0" fmla="*/ 0 w 3345775"/>
                      <a:gd name="connsiteY0" fmla="*/ 68105 h 408623"/>
                      <a:gd name="connsiteX1" fmla="*/ 68105 w 3345775"/>
                      <a:gd name="connsiteY1" fmla="*/ 0 h 408623"/>
                      <a:gd name="connsiteX2" fmla="*/ 3277670 w 3345775"/>
                      <a:gd name="connsiteY2" fmla="*/ 0 h 408623"/>
                      <a:gd name="connsiteX3" fmla="*/ 3345775 w 3345775"/>
                      <a:gd name="connsiteY3" fmla="*/ 68105 h 408623"/>
                      <a:gd name="connsiteX4" fmla="*/ 3345775 w 3345775"/>
                      <a:gd name="connsiteY4" fmla="*/ 340518 h 408623"/>
                      <a:gd name="connsiteX5" fmla="*/ 3277670 w 3345775"/>
                      <a:gd name="connsiteY5" fmla="*/ 408623 h 408623"/>
                      <a:gd name="connsiteX6" fmla="*/ 68105 w 3345775"/>
                      <a:gd name="connsiteY6" fmla="*/ 408623 h 408623"/>
                      <a:gd name="connsiteX7" fmla="*/ 0 w 3345775"/>
                      <a:gd name="connsiteY7" fmla="*/ 340518 h 408623"/>
                      <a:gd name="connsiteX8" fmla="*/ 0 w 3345775"/>
                      <a:gd name="connsiteY8" fmla="*/ 68105 h 4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5775" h="408623" fill="none" extrusionOk="0">
                        <a:moveTo>
                          <a:pt x="0" y="68105"/>
                        </a:moveTo>
                        <a:cubicBezTo>
                          <a:pt x="-1230" y="28521"/>
                          <a:pt x="33020" y="-580"/>
                          <a:pt x="68105" y="0"/>
                        </a:cubicBezTo>
                        <a:cubicBezTo>
                          <a:pt x="880426" y="-31277"/>
                          <a:pt x="1720315" y="91488"/>
                          <a:pt x="3277670" y="0"/>
                        </a:cubicBezTo>
                        <a:cubicBezTo>
                          <a:pt x="3311667" y="710"/>
                          <a:pt x="3351586" y="31072"/>
                          <a:pt x="3345775" y="68105"/>
                        </a:cubicBezTo>
                        <a:cubicBezTo>
                          <a:pt x="3353445" y="196330"/>
                          <a:pt x="3342109" y="306182"/>
                          <a:pt x="3345775" y="340518"/>
                        </a:cubicBezTo>
                        <a:cubicBezTo>
                          <a:pt x="3346952" y="380554"/>
                          <a:pt x="3313700" y="406104"/>
                          <a:pt x="3277670" y="408623"/>
                        </a:cubicBezTo>
                        <a:cubicBezTo>
                          <a:pt x="1817841" y="420129"/>
                          <a:pt x="551605" y="569558"/>
                          <a:pt x="68105" y="408623"/>
                        </a:cubicBezTo>
                        <a:cubicBezTo>
                          <a:pt x="31753" y="409660"/>
                          <a:pt x="3932" y="376396"/>
                          <a:pt x="0" y="340518"/>
                        </a:cubicBezTo>
                        <a:cubicBezTo>
                          <a:pt x="23208" y="253032"/>
                          <a:pt x="-15808" y="150917"/>
                          <a:pt x="0" y="68105"/>
                        </a:cubicBezTo>
                        <a:close/>
                      </a:path>
                      <a:path w="3345775" h="408623" stroke="0" extrusionOk="0">
                        <a:moveTo>
                          <a:pt x="0" y="68105"/>
                        </a:moveTo>
                        <a:cubicBezTo>
                          <a:pt x="3166" y="32777"/>
                          <a:pt x="35745" y="-5197"/>
                          <a:pt x="68105" y="0"/>
                        </a:cubicBezTo>
                        <a:cubicBezTo>
                          <a:pt x="1370485" y="145186"/>
                          <a:pt x="2067497" y="20122"/>
                          <a:pt x="3277670" y="0"/>
                        </a:cubicBezTo>
                        <a:cubicBezTo>
                          <a:pt x="3312603" y="-516"/>
                          <a:pt x="3341329" y="27249"/>
                          <a:pt x="3345775" y="68105"/>
                        </a:cubicBezTo>
                        <a:cubicBezTo>
                          <a:pt x="3341974" y="98405"/>
                          <a:pt x="3340378" y="255703"/>
                          <a:pt x="3345775" y="340518"/>
                        </a:cubicBezTo>
                        <a:cubicBezTo>
                          <a:pt x="3352244" y="381361"/>
                          <a:pt x="3313309" y="403448"/>
                          <a:pt x="3277670" y="408623"/>
                        </a:cubicBezTo>
                        <a:cubicBezTo>
                          <a:pt x="2040978" y="385030"/>
                          <a:pt x="840210" y="472198"/>
                          <a:pt x="68105" y="408623"/>
                        </a:cubicBezTo>
                        <a:cubicBezTo>
                          <a:pt x="30111" y="408970"/>
                          <a:pt x="-4844" y="376132"/>
                          <a:pt x="0" y="340518"/>
                        </a:cubicBezTo>
                        <a:cubicBezTo>
                          <a:pt x="20263" y="259890"/>
                          <a:pt x="21840" y="186677"/>
                          <a:pt x="0" y="6810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wrap="none">
            <a:spAutoFit/>
          </a:bodyPr>
          <a:lstStyle/>
          <a:p>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Cómo procesan la información</a:t>
            </a:r>
            <a:endParaRPr lang="es-ES" dirty="0"/>
          </a:p>
        </p:txBody>
      </p:sp>
      <p:sp>
        <p:nvSpPr>
          <p:cNvPr id="10" name="Rectángulo: esquinas redondeadas 9">
            <a:extLst>
              <a:ext uri="{FF2B5EF4-FFF2-40B4-BE49-F238E27FC236}">
                <a16:creationId xmlns:a16="http://schemas.microsoft.com/office/drawing/2014/main" id="{F0E620B1-A04E-48F8-90D5-337896280DE9}"/>
              </a:ext>
            </a:extLst>
          </p:cNvPr>
          <p:cNvSpPr/>
          <p:nvPr/>
        </p:nvSpPr>
        <p:spPr>
          <a:xfrm>
            <a:off x="2457973" y="4296452"/>
            <a:ext cx="3734217" cy="408623"/>
          </a:xfrm>
          <a:prstGeom prst="roundRect">
            <a:avLst/>
          </a:prstGeom>
          <a:ln w="38100">
            <a:extLst>
              <a:ext uri="{C807C97D-BFC1-408E-A445-0C87EB9F89A2}">
                <ask:lineSketchStyleProps xmlns:ask="http://schemas.microsoft.com/office/drawing/2018/sketchyshapes" sd="3540355425">
                  <a:custGeom>
                    <a:avLst/>
                    <a:gdLst>
                      <a:gd name="connsiteX0" fmla="*/ 0 w 3734217"/>
                      <a:gd name="connsiteY0" fmla="*/ 68105 h 408623"/>
                      <a:gd name="connsiteX1" fmla="*/ 68105 w 3734217"/>
                      <a:gd name="connsiteY1" fmla="*/ 0 h 408623"/>
                      <a:gd name="connsiteX2" fmla="*/ 3666112 w 3734217"/>
                      <a:gd name="connsiteY2" fmla="*/ 0 h 408623"/>
                      <a:gd name="connsiteX3" fmla="*/ 3734217 w 3734217"/>
                      <a:gd name="connsiteY3" fmla="*/ 68105 h 408623"/>
                      <a:gd name="connsiteX4" fmla="*/ 3734217 w 3734217"/>
                      <a:gd name="connsiteY4" fmla="*/ 340518 h 408623"/>
                      <a:gd name="connsiteX5" fmla="*/ 3666112 w 3734217"/>
                      <a:gd name="connsiteY5" fmla="*/ 408623 h 408623"/>
                      <a:gd name="connsiteX6" fmla="*/ 68105 w 3734217"/>
                      <a:gd name="connsiteY6" fmla="*/ 408623 h 408623"/>
                      <a:gd name="connsiteX7" fmla="*/ 0 w 3734217"/>
                      <a:gd name="connsiteY7" fmla="*/ 340518 h 408623"/>
                      <a:gd name="connsiteX8" fmla="*/ 0 w 3734217"/>
                      <a:gd name="connsiteY8" fmla="*/ 68105 h 4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4217" h="408623" fill="none" extrusionOk="0">
                        <a:moveTo>
                          <a:pt x="0" y="68105"/>
                        </a:moveTo>
                        <a:cubicBezTo>
                          <a:pt x="995" y="31354"/>
                          <a:pt x="27842" y="7036"/>
                          <a:pt x="68105" y="0"/>
                        </a:cubicBezTo>
                        <a:cubicBezTo>
                          <a:pt x="958021" y="-39694"/>
                          <a:pt x="2460999" y="-159879"/>
                          <a:pt x="3666112" y="0"/>
                        </a:cubicBezTo>
                        <a:cubicBezTo>
                          <a:pt x="3701385" y="5160"/>
                          <a:pt x="3734108" y="29733"/>
                          <a:pt x="3734217" y="68105"/>
                        </a:cubicBezTo>
                        <a:cubicBezTo>
                          <a:pt x="3725648" y="139178"/>
                          <a:pt x="3739292" y="253941"/>
                          <a:pt x="3734217" y="340518"/>
                        </a:cubicBezTo>
                        <a:cubicBezTo>
                          <a:pt x="3734182" y="376838"/>
                          <a:pt x="3703799" y="411552"/>
                          <a:pt x="3666112" y="408623"/>
                        </a:cubicBezTo>
                        <a:cubicBezTo>
                          <a:pt x="2401537" y="242457"/>
                          <a:pt x="484830" y="410445"/>
                          <a:pt x="68105" y="408623"/>
                        </a:cubicBezTo>
                        <a:cubicBezTo>
                          <a:pt x="32714" y="407223"/>
                          <a:pt x="2054" y="378496"/>
                          <a:pt x="0" y="340518"/>
                        </a:cubicBezTo>
                        <a:cubicBezTo>
                          <a:pt x="-19737" y="213172"/>
                          <a:pt x="-12968" y="150999"/>
                          <a:pt x="0" y="68105"/>
                        </a:cubicBezTo>
                        <a:close/>
                      </a:path>
                      <a:path w="3734217" h="408623" stroke="0" extrusionOk="0">
                        <a:moveTo>
                          <a:pt x="0" y="68105"/>
                        </a:moveTo>
                        <a:cubicBezTo>
                          <a:pt x="1447" y="31787"/>
                          <a:pt x="24572" y="2235"/>
                          <a:pt x="68105" y="0"/>
                        </a:cubicBezTo>
                        <a:cubicBezTo>
                          <a:pt x="1564829" y="147749"/>
                          <a:pt x="2539683" y="5942"/>
                          <a:pt x="3666112" y="0"/>
                        </a:cubicBezTo>
                        <a:cubicBezTo>
                          <a:pt x="3700559" y="5591"/>
                          <a:pt x="3736804" y="27547"/>
                          <a:pt x="3734217" y="68105"/>
                        </a:cubicBezTo>
                        <a:cubicBezTo>
                          <a:pt x="3734189" y="137955"/>
                          <a:pt x="3732244" y="238407"/>
                          <a:pt x="3734217" y="340518"/>
                        </a:cubicBezTo>
                        <a:cubicBezTo>
                          <a:pt x="3734673" y="376657"/>
                          <a:pt x="3705877" y="403312"/>
                          <a:pt x="3666112" y="408623"/>
                        </a:cubicBezTo>
                        <a:cubicBezTo>
                          <a:pt x="2666240" y="507796"/>
                          <a:pt x="1706270" y="376331"/>
                          <a:pt x="68105" y="408623"/>
                        </a:cubicBezTo>
                        <a:cubicBezTo>
                          <a:pt x="34618" y="409203"/>
                          <a:pt x="-4973" y="380361"/>
                          <a:pt x="0" y="340518"/>
                        </a:cubicBezTo>
                        <a:cubicBezTo>
                          <a:pt x="-3984" y="275677"/>
                          <a:pt x="-2200" y="187366"/>
                          <a:pt x="0" y="6810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wrap="none">
            <a:spAutoFit/>
          </a:bodyPr>
          <a:lstStyle/>
          <a:p>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Características socio-emocionales</a:t>
            </a:r>
            <a:endParaRPr lang="es-ES" dirty="0"/>
          </a:p>
        </p:txBody>
      </p:sp>
      <p:sp>
        <p:nvSpPr>
          <p:cNvPr id="11" name="Rectángulo: esquinas redondeadas 10">
            <a:extLst>
              <a:ext uri="{FF2B5EF4-FFF2-40B4-BE49-F238E27FC236}">
                <a16:creationId xmlns:a16="http://schemas.microsoft.com/office/drawing/2014/main" id="{741120DF-F249-4DB6-AE84-2F9D4D041B35}"/>
              </a:ext>
            </a:extLst>
          </p:cNvPr>
          <p:cNvSpPr/>
          <p:nvPr/>
        </p:nvSpPr>
        <p:spPr>
          <a:xfrm>
            <a:off x="4192077" y="5092389"/>
            <a:ext cx="4572000" cy="1021556"/>
          </a:xfrm>
          <a:prstGeom prst="roundRect">
            <a:avLst/>
          </a:prstGeom>
          <a:ln w="38100">
            <a:extLst>
              <a:ext uri="{C807C97D-BFC1-408E-A445-0C87EB9F89A2}">
                <ask:lineSketchStyleProps xmlns:ask="http://schemas.microsoft.com/office/drawing/2018/sketchyshapes" sd="3321373699">
                  <a:custGeom>
                    <a:avLst/>
                    <a:gdLst>
                      <a:gd name="connsiteX0" fmla="*/ 0 w 4572000"/>
                      <a:gd name="connsiteY0" fmla="*/ 119184 h 715089"/>
                      <a:gd name="connsiteX1" fmla="*/ 119184 w 4572000"/>
                      <a:gd name="connsiteY1" fmla="*/ 0 h 715089"/>
                      <a:gd name="connsiteX2" fmla="*/ 4452816 w 4572000"/>
                      <a:gd name="connsiteY2" fmla="*/ 0 h 715089"/>
                      <a:gd name="connsiteX3" fmla="*/ 4572000 w 4572000"/>
                      <a:gd name="connsiteY3" fmla="*/ 119184 h 715089"/>
                      <a:gd name="connsiteX4" fmla="*/ 4572000 w 4572000"/>
                      <a:gd name="connsiteY4" fmla="*/ 595905 h 715089"/>
                      <a:gd name="connsiteX5" fmla="*/ 4452816 w 4572000"/>
                      <a:gd name="connsiteY5" fmla="*/ 715089 h 715089"/>
                      <a:gd name="connsiteX6" fmla="*/ 119184 w 4572000"/>
                      <a:gd name="connsiteY6" fmla="*/ 715089 h 715089"/>
                      <a:gd name="connsiteX7" fmla="*/ 0 w 4572000"/>
                      <a:gd name="connsiteY7" fmla="*/ 595905 h 715089"/>
                      <a:gd name="connsiteX8" fmla="*/ 0 w 4572000"/>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715089" fill="none" extrusionOk="0">
                        <a:moveTo>
                          <a:pt x="0" y="119184"/>
                        </a:moveTo>
                        <a:cubicBezTo>
                          <a:pt x="-7663" y="54696"/>
                          <a:pt x="53808" y="-891"/>
                          <a:pt x="119184" y="0"/>
                        </a:cubicBezTo>
                        <a:cubicBezTo>
                          <a:pt x="2062739" y="-168192"/>
                          <a:pt x="2687371" y="-105316"/>
                          <a:pt x="4452816" y="0"/>
                        </a:cubicBezTo>
                        <a:cubicBezTo>
                          <a:pt x="4516775" y="-9636"/>
                          <a:pt x="4573477" y="57715"/>
                          <a:pt x="4572000" y="119184"/>
                        </a:cubicBezTo>
                        <a:cubicBezTo>
                          <a:pt x="4613793" y="294486"/>
                          <a:pt x="4601167" y="443250"/>
                          <a:pt x="4572000" y="595905"/>
                        </a:cubicBezTo>
                        <a:cubicBezTo>
                          <a:pt x="4562917" y="668039"/>
                          <a:pt x="4512558" y="712403"/>
                          <a:pt x="4452816" y="715089"/>
                        </a:cubicBezTo>
                        <a:cubicBezTo>
                          <a:pt x="3406302" y="822923"/>
                          <a:pt x="1113940" y="604923"/>
                          <a:pt x="119184" y="715089"/>
                        </a:cubicBezTo>
                        <a:cubicBezTo>
                          <a:pt x="56210" y="705628"/>
                          <a:pt x="-4982" y="660063"/>
                          <a:pt x="0" y="595905"/>
                        </a:cubicBezTo>
                        <a:cubicBezTo>
                          <a:pt x="-30660" y="372414"/>
                          <a:pt x="-12673" y="276002"/>
                          <a:pt x="0" y="119184"/>
                        </a:cubicBezTo>
                        <a:close/>
                      </a:path>
                      <a:path w="4572000" h="715089" stroke="0" extrusionOk="0">
                        <a:moveTo>
                          <a:pt x="0" y="119184"/>
                        </a:moveTo>
                        <a:cubicBezTo>
                          <a:pt x="-2790" y="59792"/>
                          <a:pt x="43886" y="2453"/>
                          <a:pt x="119184" y="0"/>
                        </a:cubicBezTo>
                        <a:cubicBezTo>
                          <a:pt x="1003847" y="70458"/>
                          <a:pt x="3326173" y="90733"/>
                          <a:pt x="4452816" y="0"/>
                        </a:cubicBezTo>
                        <a:cubicBezTo>
                          <a:pt x="4528559" y="-6865"/>
                          <a:pt x="4578238" y="63871"/>
                          <a:pt x="4572000" y="119184"/>
                        </a:cubicBezTo>
                        <a:cubicBezTo>
                          <a:pt x="4558875" y="293617"/>
                          <a:pt x="4541902" y="482274"/>
                          <a:pt x="4572000" y="595905"/>
                        </a:cubicBezTo>
                        <a:cubicBezTo>
                          <a:pt x="4566995" y="667117"/>
                          <a:pt x="4524888" y="714519"/>
                          <a:pt x="4452816" y="715089"/>
                        </a:cubicBezTo>
                        <a:cubicBezTo>
                          <a:pt x="3358346" y="581301"/>
                          <a:pt x="2226536" y="789258"/>
                          <a:pt x="119184" y="715089"/>
                        </a:cubicBezTo>
                        <a:cubicBezTo>
                          <a:pt x="54859" y="708382"/>
                          <a:pt x="2113" y="661333"/>
                          <a:pt x="0" y="595905"/>
                        </a:cubicBezTo>
                        <a:cubicBezTo>
                          <a:pt x="-16983" y="360130"/>
                          <a:pt x="-21954" y="197410"/>
                          <a:pt x="0" y="119184"/>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a:spAutoFit/>
          </a:bodyPr>
          <a:lstStyle/>
          <a:p>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Saber las pautas mínimas de intervención en el aula ( </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hlinkClick r:id="rId3"/>
              </a:rPr>
              <a:t>Protocolo de TDAH</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 y </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hlinkClick r:id="rId4"/>
              </a:rPr>
              <a:t>Protocolo de Dislexia y otras DEA</a:t>
            </a:r>
            <a:r>
              <a:rPr lang="es-ES" kern="5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s-ES" dirty="0"/>
          </a:p>
        </p:txBody>
      </p:sp>
      <p:graphicFrame>
        <p:nvGraphicFramePr>
          <p:cNvPr id="12" name="Diagrama 11">
            <a:extLst>
              <a:ext uri="{FF2B5EF4-FFF2-40B4-BE49-F238E27FC236}">
                <a16:creationId xmlns:a16="http://schemas.microsoft.com/office/drawing/2014/main" id="{D6AF1979-3F88-4703-9BEE-7F2417A4F4D1}"/>
              </a:ext>
            </a:extLst>
          </p:cNvPr>
          <p:cNvGraphicFramePr/>
          <p:nvPr>
            <p:extLst>
              <p:ext uri="{D42A27DB-BD31-4B8C-83A1-F6EECF244321}">
                <p14:modId xmlns:p14="http://schemas.microsoft.com/office/powerpoint/2010/main" val="1805879760"/>
              </p:ext>
            </p:extLst>
          </p:nvPr>
        </p:nvGraphicFramePr>
        <p:xfrm>
          <a:off x="1285863" y="60823"/>
          <a:ext cx="6785113" cy="9922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252602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fade">
                                      <p:cBhvr>
                                        <p:cTn id="15" dur="500"/>
                                        <p:tgtEl>
                                          <p:spTgt spid="8">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bg/>
                                          </p:spTgt>
                                        </p:tgtEl>
                                        <p:attrNameLst>
                                          <p:attrName>style.visibility</p:attrName>
                                        </p:attrNameLst>
                                      </p:cBhvr>
                                      <p:to>
                                        <p:strVal val="visible"/>
                                      </p:to>
                                    </p:set>
                                    <p:animEffect transition="in" filter="fade">
                                      <p:cBhvr>
                                        <p:cTn id="23" dur="500"/>
                                        <p:tgtEl>
                                          <p:spTgt spid="9">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500"/>
                                        <p:tgtEl>
                                          <p:spTgt spid="9">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bg/>
                                          </p:spTgt>
                                        </p:tgtEl>
                                        <p:attrNameLst>
                                          <p:attrName>style.visibility</p:attrName>
                                        </p:attrNameLst>
                                      </p:cBhvr>
                                      <p:to>
                                        <p:strVal val="visible"/>
                                      </p:to>
                                    </p:set>
                                    <p:animEffect transition="in" filter="fade">
                                      <p:cBhvr>
                                        <p:cTn id="31" dur="500"/>
                                        <p:tgtEl>
                                          <p:spTgt spid="10">
                                            <p:bg/>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fade">
                                      <p:cBhvr>
                                        <p:cTn id="36" dur="500"/>
                                        <p:tgtEl>
                                          <p:spTgt spid="10">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bg/>
                                          </p:spTgt>
                                        </p:tgtEl>
                                        <p:attrNameLst>
                                          <p:attrName>style.visibility</p:attrName>
                                        </p:attrNameLst>
                                      </p:cBhvr>
                                      <p:to>
                                        <p:strVal val="visible"/>
                                      </p:to>
                                    </p:set>
                                    <p:animEffect transition="in" filter="fade">
                                      <p:cBhvr>
                                        <p:cTn id="39" dur="500"/>
                                        <p:tgtEl>
                                          <p:spTgt spid="11">
                                            <p:bg/>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fade">
                                      <p:cBhvr>
                                        <p:cTn id="4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build="p" animBg="1"/>
      <p:bldP spid="9" grpId="0" build="p" animBg="1"/>
      <p:bldP spid="10" grpId="0" build="p" animBg="1"/>
      <p:bldP spid="11" grpId="0" build="p"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718EE47-1710-43FD-A599-38E72FA00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ángulo 2">
            <a:extLst>
              <a:ext uri="{FF2B5EF4-FFF2-40B4-BE49-F238E27FC236}">
                <a16:creationId xmlns:a16="http://schemas.microsoft.com/office/drawing/2014/main" id="{AFA4C377-67A2-4A48-B174-AD828FFF7396}"/>
              </a:ext>
            </a:extLst>
          </p:cNvPr>
          <p:cNvSpPr/>
          <p:nvPr/>
        </p:nvSpPr>
        <p:spPr>
          <a:xfrm>
            <a:off x="1249015" y="257994"/>
            <a:ext cx="6645965" cy="1015663"/>
          </a:xfrm>
          <a:prstGeom prst="rect">
            <a:avLst/>
          </a:prstGeom>
        </p:spPr>
        <p:txBody>
          <a:bodyPr wrap="square">
            <a:spAutoFit/>
          </a:bodyPr>
          <a:lstStyle/>
          <a:p>
            <a:pPr algn="ctr">
              <a:spcAft>
                <a:spcPts val="0"/>
              </a:spcAft>
            </a:pPr>
            <a:endPar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endParaRPr>
          </a:p>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 USO DE LA AGENDA Y PLANIFICACIÓN DE DEBERES Y TRABAJOS</a:t>
            </a:r>
          </a:p>
        </p:txBody>
      </p:sp>
      <p:sp>
        <p:nvSpPr>
          <p:cNvPr id="5" name="Rectángulo 4">
            <a:extLst>
              <a:ext uri="{FF2B5EF4-FFF2-40B4-BE49-F238E27FC236}">
                <a16:creationId xmlns:a16="http://schemas.microsoft.com/office/drawing/2014/main" id="{4A6E8CA8-01FE-4A77-BB4C-5D504662F72A}"/>
              </a:ext>
            </a:extLst>
          </p:cNvPr>
          <p:cNvSpPr/>
          <p:nvPr/>
        </p:nvSpPr>
        <p:spPr>
          <a:xfrm>
            <a:off x="520145" y="1862787"/>
            <a:ext cx="8103704" cy="1477328"/>
          </a:xfrm>
          <a:prstGeom prst="rect">
            <a:avLst/>
          </a:prstGeom>
        </p:spPr>
        <p:txBody>
          <a:bodyPr wrap="square">
            <a:spAutoFit/>
          </a:bodyPr>
          <a:lstStyle/>
          <a:p>
            <a:pPr algn="just">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LA AGENDA: </a:t>
            </a:r>
            <a:r>
              <a:rPr lang="es-ES" kern="50" dirty="0">
                <a:latin typeface="Arial" panose="020B0604020202020204" pitchFamily="34" charset="0"/>
                <a:ea typeface="SimSun" panose="02010600030101010101" pitchFamily="2" charset="-122"/>
                <a:cs typeface="Mangal" panose="02040503050203030202" pitchFamily="18" charset="0"/>
              </a:rPr>
              <a:t>es un elemento de ayuda personal.</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 Evitar que sea el medio en el que se “transmiten malas noticas a casa”.   </a:t>
            </a:r>
            <a:r>
              <a:rPr lang="es-ES" kern="50" dirty="0">
                <a:latin typeface="Arial" panose="020B0604020202020204" pitchFamily="34" charset="0"/>
                <a:ea typeface="SimSun" panose="02010600030101010101" pitchFamily="2" charset="-122"/>
                <a:cs typeface="Mangal" panose="02040503050203030202" pitchFamily="18" charset="0"/>
              </a:rPr>
              <a:t>Dependiendo de la edad puede que no sea el mejor medio para anotar las cosas porque pueden ser muy pequeñas o tener poco espacio (una solución es hacer una que se ajuste a las necesidades de cada uno).</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6" name="Rectángulo: esquinas redondeadas 5">
            <a:extLst>
              <a:ext uri="{FF2B5EF4-FFF2-40B4-BE49-F238E27FC236}">
                <a16:creationId xmlns:a16="http://schemas.microsoft.com/office/drawing/2014/main" id="{052E09D4-92D5-4BE3-9776-61657E963FDD}"/>
              </a:ext>
            </a:extLst>
          </p:cNvPr>
          <p:cNvSpPr/>
          <p:nvPr/>
        </p:nvSpPr>
        <p:spPr>
          <a:xfrm>
            <a:off x="246045" y="4096424"/>
            <a:ext cx="5704181" cy="1328023"/>
          </a:xfrm>
          <a:prstGeom prst="roundRect">
            <a:avLst/>
          </a:prstGeom>
          <a:ln w="38100"/>
        </p:spPr>
        <p:style>
          <a:lnRef idx="2">
            <a:schemeClr val="accent6"/>
          </a:lnRef>
          <a:fillRef idx="1">
            <a:schemeClr val="lt1"/>
          </a:fillRef>
          <a:effectRef idx="0">
            <a:schemeClr val="accent6"/>
          </a:effectRef>
          <a:fontRef idx="minor">
            <a:schemeClr val="dk1"/>
          </a:fontRef>
        </p:style>
        <p:txBody>
          <a:bodyPr wrap="square">
            <a:spAutoFit/>
          </a:bodyPr>
          <a:lstStyle/>
          <a:p>
            <a:pPr algn="just">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En 1º y 2º de Primaria </a:t>
            </a:r>
            <a:r>
              <a:rPr lang="es-ES" kern="50" dirty="0">
                <a:latin typeface="Arial" panose="020B0604020202020204" pitchFamily="34" charset="0"/>
                <a:ea typeface="SimSun" panose="02010600030101010101" pitchFamily="2" charset="-122"/>
                <a:cs typeface="Mangal" panose="02040503050203030202" pitchFamily="18" charset="0"/>
              </a:rPr>
              <a:t>pueden anotar los deberes en el propio cuaderno (con otro color y recuadrando). Lo importante es habituarlos a anotar lo que queda pendiente o lo que tienen que recordar.</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
        <p:nvSpPr>
          <p:cNvPr id="7" name="Rectángulo: esquinas redondeadas 6">
            <a:extLst>
              <a:ext uri="{FF2B5EF4-FFF2-40B4-BE49-F238E27FC236}">
                <a16:creationId xmlns:a16="http://schemas.microsoft.com/office/drawing/2014/main" id="{A119A983-5583-44AB-B629-69F8F3F177E5}"/>
              </a:ext>
            </a:extLst>
          </p:cNvPr>
          <p:cNvSpPr/>
          <p:nvPr/>
        </p:nvSpPr>
        <p:spPr>
          <a:xfrm>
            <a:off x="4432853" y="5578450"/>
            <a:ext cx="4572000" cy="1021556"/>
          </a:xfrm>
          <a:prstGeom prst="roundRect">
            <a:avLst/>
          </a:prstGeom>
          <a:ln w="38100"/>
        </p:spPr>
        <p:style>
          <a:lnRef idx="2">
            <a:schemeClr val="accent6"/>
          </a:lnRef>
          <a:fillRef idx="1">
            <a:schemeClr val="lt1"/>
          </a:fillRef>
          <a:effectRef idx="0">
            <a:schemeClr val="accent6"/>
          </a:effectRef>
          <a:fontRef idx="minor">
            <a:schemeClr val="dk1"/>
          </a:fontRef>
        </p:style>
        <p:txBody>
          <a:bodyPr>
            <a:spAutoFit/>
          </a:bodyPr>
          <a:lstStyle/>
          <a:p>
            <a:pPr algn="just">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En 3º y 4º </a:t>
            </a:r>
            <a:r>
              <a:rPr lang="es-ES" kern="50" dirty="0">
                <a:latin typeface="Arial" panose="020B0604020202020204" pitchFamily="34" charset="0"/>
                <a:ea typeface="SimSun" panose="02010600030101010101" pitchFamily="2" charset="-122"/>
                <a:cs typeface="Mangal" panose="02040503050203030202" pitchFamily="18" charset="0"/>
              </a:rPr>
              <a:t>pueden emplear una libreta pequeña y a partir de 6º ya pueden usar las agendas convencionales.</a:t>
            </a:r>
            <a:endParaRPr lang="es-ES" sz="2000" kern="50" dirty="0">
              <a:latin typeface="Times New Roman" panose="02020603050405020304" pitchFamily="18" charset="0"/>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val="26987357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fade">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935F9E3-E35A-4156-8551-39E86BF92181}"/>
              </a:ext>
            </a:extLst>
          </p:cNvPr>
          <p:cNvSpPr/>
          <p:nvPr/>
        </p:nvSpPr>
        <p:spPr>
          <a:xfrm>
            <a:off x="790159" y="1738613"/>
            <a:ext cx="7563679" cy="50783133"/>
          </a:xfrm>
          <a:prstGeom prst="rect">
            <a:avLst/>
          </a:prstGeom>
        </p:spPr>
        <p:txBody>
          <a:bodyPr wrap="square">
            <a:spAutoFit/>
          </a:bodyPr>
          <a:lstStyle/>
          <a:p>
            <a:pPr algn="just">
              <a:spcAft>
                <a:spcPts val="0"/>
              </a:spcAft>
            </a:pPr>
            <a:r>
              <a:rPr lang="es-ES" b="1" kern="50" dirty="0">
                <a:solidFill>
                  <a:srgbClr val="FF6600"/>
                </a:solidFill>
                <a:latin typeface="Arial" panose="020B0604020202020204" pitchFamily="34" charset="0"/>
                <a:ea typeface="SimSun" panose="02010600030101010101" pitchFamily="2" charset="-122"/>
                <a:cs typeface="Mangal" panose="02040503050203030202" pitchFamily="18" charset="0"/>
              </a:rPr>
              <a:t>LISTAS DE TAREAS: </a:t>
            </a:r>
            <a:r>
              <a:rPr lang="es-ES" kern="50" dirty="0">
                <a:latin typeface="Arial" panose="020B0604020202020204" pitchFamily="34" charset="0"/>
                <a:ea typeface="SimSun" panose="02010600030101010101" pitchFamily="2" charset="-122"/>
                <a:cs typeface="Mangal" panose="02040503050203030202" pitchFamily="18" charset="0"/>
              </a:rPr>
              <a:t>anotar las tareas pendientes, priorizar en función de la importancia o la urgencia, consultar la lista e ir tachando las tareas que se van realizando.</a:t>
            </a: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r>
              <a:rPr lang="es-ES" kern="50" dirty="0">
                <a:latin typeface="Arial" panose="020B0604020202020204" pitchFamily="34" charset="0"/>
                <a:ea typeface="SimSun" panose="02010600030101010101" pitchFamily="2" charset="-122"/>
                <a:cs typeface="Mangal" panose="02040503050203030202" pitchFamily="18" charset="0"/>
              </a:rPr>
              <a:t>	Se </a:t>
            </a:r>
            <a:r>
              <a:rPr lang="es-ES" b="1" i="1" kern="50" dirty="0">
                <a:solidFill>
                  <a:srgbClr val="FF6600"/>
                </a:solidFill>
                <a:latin typeface="Arial" panose="020B0604020202020204" pitchFamily="34" charset="0"/>
                <a:ea typeface="SimSun" panose="02010600030101010101" pitchFamily="2" charset="-122"/>
                <a:cs typeface="Mangal" panose="02040503050203030202" pitchFamily="18" charset="0"/>
              </a:rPr>
              <a:t>puede utilizar la pizarra e ir anotando la lista de tareas</a:t>
            </a:r>
            <a:r>
              <a:rPr lang="es-ES" kern="50" dirty="0">
                <a:latin typeface="Arial" panose="020B0604020202020204" pitchFamily="34" charset="0"/>
                <a:ea typeface="SimSun" panose="02010600030101010101" pitchFamily="2" charset="-122"/>
                <a:cs typeface="Mangal" panose="02040503050203030202" pitchFamily="18" charset="0"/>
              </a:rPr>
              <a:t> y tachar o bien hacer con ellos una HOJA DE AUTOEVALUACIÓN o DIARIO DE 3</a:t>
            </a: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kern="50" dirty="0">
              <a:latin typeface="Arial" panose="020B0604020202020204" pitchFamily="34" charset="0"/>
              <a:ea typeface="SimSun" panose="02010600030101010101" pitchFamily="2" charset="-122"/>
              <a:cs typeface="Mangal" panose="02040503050203030202" pitchFamily="18" charset="0"/>
            </a:endParaRPr>
          </a:p>
          <a:p>
            <a:pPr algn="just">
              <a:spcAft>
                <a:spcPts val="0"/>
              </a:spcAft>
            </a:pPr>
            <a:r>
              <a:rPr lang="es-ES" kern="50">
                <a:latin typeface="Arial" panose="020B0604020202020204" pitchFamily="34" charset="0"/>
                <a:ea typeface="SimSun" panose="02010600030101010101" pitchFamily="2" charset="-122"/>
                <a:cs typeface="Mangal" panose="02040503050203030202" pitchFamily="18" charset="0"/>
              </a:rPr>
              <a:t>00 .</a:t>
            </a:r>
            <a:endParaRPr lang="es-ES" sz="2000" kern="50" dirty="0">
              <a:effectLst/>
              <a:latin typeface="Times New Roman" panose="02020603050405020304" pitchFamily="18" charset="0"/>
              <a:ea typeface="SimSun" panose="02010600030101010101" pitchFamily="2" charset="-122"/>
              <a:cs typeface="Mangal" panose="02040503050203030202" pitchFamily="18" charset="0"/>
            </a:endParaRPr>
          </a:p>
        </p:txBody>
      </p:sp>
      <p:pic>
        <p:nvPicPr>
          <p:cNvPr id="4" name="Picture 3">
            <a:extLst>
              <a:ext uri="{FF2B5EF4-FFF2-40B4-BE49-F238E27FC236}">
                <a16:creationId xmlns:a16="http://schemas.microsoft.com/office/drawing/2014/main" id="{44913CBE-EAB0-480E-A3C0-352447B63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descr="item-organizador-de-deberes-tdahytu">
            <a:extLst>
              <a:ext uri="{FF2B5EF4-FFF2-40B4-BE49-F238E27FC236}">
                <a16:creationId xmlns:a16="http://schemas.microsoft.com/office/drawing/2014/main" id="{04EB613E-1406-488C-958C-67FAC84B6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9778" y="4128918"/>
            <a:ext cx="4355202" cy="247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a:extLst>
              <a:ext uri="{FF2B5EF4-FFF2-40B4-BE49-F238E27FC236}">
                <a16:creationId xmlns:a16="http://schemas.microsoft.com/office/drawing/2014/main" id="{43F86993-8FFB-4AED-8CC7-E0B5DA095590}"/>
              </a:ext>
            </a:extLst>
          </p:cNvPr>
          <p:cNvSpPr/>
          <p:nvPr/>
        </p:nvSpPr>
        <p:spPr>
          <a:xfrm>
            <a:off x="1249015" y="257994"/>
            <a:ext cx="6645965" cy="707886"/>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USO DE LA AGENDA Y PLANIFICACIÓN DE DEBERES Y TRABAJOS</a:t>
            </a:r>
          </a:p>
        </p:txBody>
      </p:sp>
    </p:spTree>
    <p:extLst>
      <p:ext uri="{BB962C8B-B14F-4D97-AF65-F5344CB8AC3E}">
        <p14:creationId xmlns:p14="http://schemas.microsoft.com/office/powerpoint/2010/main" val="4285467419"/>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a:extLst>
              <a:ext uri="{FF2B5EF4-FFF2-40B4-BE49-F238E27FC236}">
                <a16:creationId xmlns:a16="http://schemas.microsoft.com/office/drawing/2014/main" id="{009292D7-7868-4AC3-826B-B5760D18C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044" t="10585" r="15694"/>
          <a:stretch>
            <a:fillRect/>
          </a:stretch>
        </p:blipFill>
        <p:spPr bwMode="auto">
          <a:xfrm>
            <a:off x="2842881" y="3103737"/>
            <a:ext cx="3458232" cy="3683769"/>
          </a:xfrm>
          <a:prstGeom prst="rect">
            <a:avLst/>
          </a:prstGeom>
          <a:noFill/>
          <a:ln>
            <a:noFill/>
          </a:ln>
          <a:effectLst/>
          <a:extLst>
            <a:ext uri="{909E8E84-426E-40DD-AFC4-6F175D3DCCD1}">
              <a14:hiddenFill xmlns:a14="http://schemas.microsoft.com/office/drawing/2010/main">
                <a:blipFill dpi="0" rotWithShape="0">
                  <a:blip/>
                  <a:srcRect l="12044" t="10585" r="1569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CuadroTexto 1">
            <a:extLst>
              <a:ext uri="{FF2B5EF4-FFF2-40B4-BE49-F238E27FC236}">
                <a16:creationId xmlns:a16="http://schemas.microsoft.com/office/drawing/2014/main" id="{A6CA22CD-E7AF-4BA9-A3D8-C4FFA76F2D29}"/>
              </a:ext>
            </a:extLst>
          </p:cNvPr>
          <p:cNvSpPr txBox="1">
            <a:spLocks noChangeArrowheads="1"/>
          </p:cNvSpPr>
          <p:nvPr/>
        </p:nvSpPr>
        <p:spPr bwMode="auto">
          <a:xfrm>
            <a:off x="107950" y="1626409"/>
            <a:ext cx="9036050"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ES" b="1" dirty="0">
                <a:solidFill>
                  <a:srgbClr val="FF6600"/>
                </a:solidFill>
                <a:latin typeface="Arial" panose="020B0604020202020204" pitchFamily="34" charset="0"/>
                <a:cs typeface="Arial" panose="020B0604020202020204" pitchFamily="34" charset="0"/>
              </a:rPr>
              <a:t>El superreloj </a:t>
            </a:r>
          </a:p>
          <a:p>
            <a:pPr algn="ctr"/>
            <a:endParaRPr lang="es-ES" altLang="es-ES" b="1" dirty="0">
              <a:solidFill>
                <a:srgbClr val="FF6600"/>
              </a:solidFill>
              <a:latin typeface="Arial" panose="020B0604020202020204" pitchFamily="34" charset="0"/>
              <a:cs typeface="Arial" panose="020B0604020202020204" pitchFamily="34" charset="0"/>
            </a:endParaRPr>
          </a:p>
          <a:p>
            <a:pPr algn="ctr"/>
            <a:r>
              <a:rPr lang="es-ES" altLang="es-ES" b="1" dirty="0">
                <a:latin typeface="Arial" panose="020B0604020202020204" pitchFamily="34" charset="0"/>
                <a:cs typeface="Arial" panose="020B0604020202020204" pitchFamily="34" charset="0"/>
              </a:rPr>
              <a:t>Instrucción: </a:t>
            </a:r>
            <a:r>
              <a:rPr lang="es-ES" altLang="es-ES" dirty="0">
                <a:latin typeface="Arial" panose="020B0604020202020204" pitchFamily="34" charset="0"/>
                <a:cs typeface="Arial" panose="020B0604020202020204" pitchFamily="34" charset="0"/>
              </a:rPr>
              <a:t>El </a:t>
            </a:r>
            <a:r>
              <a:rPr lang="es-ES" altLang="es-ES" dirty="0" err="1">
                <a:latin typeface="Arial" panose="020B0604020202020204" pitchFamily="34" charset="0"/>
                <a:cs typeface="Arial" panose="020B0604020202020204" pitchFamily="34" charset="0"/>
              </a:rPr>
              <a:t>superreloj</a:t>
            </a:r>
            <a:r>
              <a:rPr lang="es-ES" altLang="es-ES" dirty="0">
                <a:latin typeface="Arial" panose="020B0604020202020204" pitchFamily="34" charset="0"/>
                <a:cs typeface="Arial" panose="020B0604020202020204" pitchFamily="34" charset="0"/>
              </a:rPr>
              <a:t> le va a ayudar a organizar su tiempo. Puede cubrir con las tareas que quiera realizar , las pegatinas que se adjuntan o realizar nuevas. Deberán ser colocadas en el reloj, respetando sus tiempos</a:t>
            </a:r>
          </a:p>
        </p:txBody>
      </p:sp>
      <p:sp>
        <p:nvSpPr>
          <p:cNvPr id="4" name="Rectángulo 3">
            <a:extLst>
              <a:ext uri="{FF2B5EF4-FFF2-40B4-BE49-F238E27FC236}">
                <a16:creationId xmlns:a16="http://schemas.microsoft.com/office/drawing/2014/main" id="{03FCAC4A-08FB-4E90-ACC1-80ADC489F7E6}"/>
              </a:ext>
            </a:extLst>
          </p:cNvPr>
          <p:cNvSpPr/>
          <p:nvPr/>
        </p:nvSpPr>
        <p:spPr>
          <a:xfrm>
            <a:off x="1249015" y="257994"/>
            <a:ext cx="6645965" cy="707886"/>
          </a:xfrm>
          <a:prstGeom prst="rect">
            <a:avLst/>
          </a:prstGeom>
        </p:spPr>
        <p:txBody>
          <a:bodyPr wrap="square">
            <a:spAutoFit/>
          </a:bodyPr>
          <a:lstStyle/>
          <a:p>
            <a:pPr algn="ctr">
              <a:spcAft>
                <a:spcPts val="0"/>
              </a:spcAft>
            </a:pPr>
            <a:r>
              <a:rPr lang="es-ES" sz="2000" b="1" kern="50" dirty="0">
                <a:solidFill>
                  <a:srgbClr val="FF6600"/>
                </a:solidFill>
                <a:latin typeface="Arial" panose="020B0604020202020204" pitchFamily="34" charset="0"/>
                <a:ea typeface="SimSun" panose="02010600030101010101" pitchFamily="2" charset="-122"/>
                <a:cs typeface="Arial" panose="020B0604020202020204" pitchFamily="34" charset="0"/>
              </a:rPr>
              <a:t>USO DE LA AGENDA Y PLANIFICACIÓN DE DEBERES Y TRABAJOS</a:t>
            </a:r>
          </a:p>
        </p:txBody>
      </p:sp>
      <p:pic>
        <p:nvPicPr>
          <p:cNvPr id="5" name="Picture 3">
            <a:extLst>
              <a:ext uri="{FF2B5EF4-FFF2-40B4-BE49-F238E27FC236}">
                <a16:creationId xmlns:a16="http://schemas.microsoft.com/office/drawing/2014/main" id="{FF5DD347-EA98-451C-BD28-D0F7AC6DC0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42992"/>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04895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31AC558-05BA-40EF-90D4-9C53293796C2}"/>
              </a:ext>
            </a:extLst>
          </p:cNvPr>
          <p:cNvSpPr txBox="1"/>
          <p:nvPr/>
        </p:nvSpPr>
        <p:spPr>
          <a:xfrm>
            <a:off x="678415" y="159222"/>
            <a:ext cx="7569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2400" b="1" kern="50" dirty="0">
                <a:solidFill>
                  <a:srgbClr val="FF6600"/>
                </a:solidFill>
                <a:latin typeface="Arial" panose="020B0604020202020204" pitchFamily="34" charset="0"/>
                <a:ea typeface="SimSun" panose="02010600030101010101" pitchFamily="2" charset="-122"/>
                <a:cs typeface="Arial" panose="020B0604020202020204" pitchFamily="34" charset="0"/>
                <a:sym typeface="Helvetica"/>
              </a:rPr>
              <a:t>REFERENCIAS BIBLIOGRÁFICAS</a:t>
            </a:r>
            <a:endParaRPr lang="es-ES" sz="2400" b="1" kern="50" dirty="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765B80CD-4C93-438F-B9D7-CBB9BB4228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uadroTexto 4"/>
          <p:cNvSpPr txBox="1"/>
          <p:nvPr/>
        </p:nvSpPr>
        <p:spPr>
          <a:xfrm>
            <a:off x="425002" y="818030"/>
            <a:ext cx="8577330" cy="4524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lnSpc>
                <a:spcPct val="150000"/>
              </a:lnSpc>
              <a:buFont typeface="Wingdings" panose="05000000000000000000" pitchFamily="2" charset="2"/>
              <a:buChar char="ü"/>
            </a:pPr>
            <a:r>
              <a:rPr lang="es-ES" sz="2000" dirty="0"/>
              <a:t>Núñez Pereira, C. y Valcárcel, R. R. (2013). </a:t>
            </a:r>
            <a:r>
              <a:rPr lang="es-ES" sz="2000" i="1" dirty="0" err="1"/>
              <a:t>Emocionario</a:t>
            </a:r>
            <a:r>
              <a:rPr lang="es-ES" sz="2000" i="1" dirty="0"/>
              <a:t>. Di lo que sientes.</a:t>
            </a:r>
            <a:r>
              <a:rPr lang="es-ES" sz="2000" dirty="0"/>
              <a:t> Asturias: Palabras Aladas.</a:t>
            </a:r>
          </a:p>
          <a:p>
            <a:pPr marL="285750" indent="-285750">
              <a:lnSpc>
                <a:spcPct val="150000"/>
              </a:lnSpc>
              <a:buFont typeface="Wingdings" panose="05000000000000000000" pitchFamily="2" charset="2"/>
              <a:buChar char="ü"/>
            </a:pPr>
            <a:r>
              <a:rPr lang="es-ES" sz="2000" dirty="0"/>
              <a:t>Núñez Pereira, C. y Valcárcel, R. R. (2014). </a:t>
            </a:r>
            <a:r>
              <a:rPr lang="es-ES" sz="2000" i="1" dirty="0"/>
              <a:t>Manual para soñar. Entrénate para soñar.</a:t>
            </a:r>
            <a:r>
              <a:rPr lang="es-ES" sz="2000" dirty="0"/>
              <a:t> Asturias: Palabras Aladas.</a:t>
            </a:r>
          </a:p>
          <a:p>
            <a:pPr marL="285750" indent="-285750">
              <a:lnSpc>
                <a:spcPct val="150000"/>
              </a:lnSpc>
              <a:buFont typeface="Wingdings" panose="05000000000000000000" pitchFamily="2" charset="2"/>
              <a:buChar char="ü"/>
            </a:pPr>
            <a:r>
              <a:rPr lang="es-ES" sz="2000" dirty="0"/>
              <a:t>Núñez Pereira, C. y Valcárcel, R. R. (2016). </a:t>
            </a:r>
            <a:r>
              <a:rPr lang="es-ES" sz="2000" i="1" dirty="0"/>
              <a:t>El arte de emocionarte. Explora tus emociones.</a:t>
            </a:r>
            <a:r>
              <a:rPr lang="es-ES" sz="2000" dirty="0"/>
              <a:t> Barcelona: </a:t>
            </a:r>
            <a:r>
              <a:rPr lang="es-ES" sz="2000" dirty="0" err="1"/>
              <a:t>Penguin</a:t>
            </a:r>
            <a:r>
              <a:rPr lang="es-ES" sz="2000" dirty="0"/>
              <a:t> </a:t>
            </a:r>
            <a:r>
              <a:rPr lang="es-ES" sz="2000" dirty="0" err="1"/>
              <a:t>Random</a:t>
            </a:r>
            <a:r>
              <a:rPr lang="es-ES" sz="2000" dirty="0"/>
              <a:t> </a:t>
            </a:r>
            <a:r>
              <a:rPr lang="es-ES" sz="2000" dirty="0" err="1"/>
              <a:t>House</a:t>
            </a:r>
            <a:r>
              <a:rPr lang="es-ES" sz="2000" dirty="0"/>
              <a:t> Grupo Editorial.</a:t>
            </a:r>
          </a:p>
          <a:p>
            <a:pPr marL="285750" indent="-285750">
              <a:lnSpc>
                <a:spcPct val="150000"/>
              </a:lnSpc>
              <a:buFont typeface="Wingdings" panose="05000000000000000000" pitchFamily="2" charset="2"/>
              <a:buChar char="ü"/>
            </a:pPr>
            <a:r>
              <a:rPr lang="es-ES" sz="2000" dirty="0" err="1"/>
              <a:t>Iding</a:t>
            </a:r>
            <a:r>
              <a:rPr lang="es-ES" sz="2000" dirty="0"/>
              <a:t>, D. (2015). </a:t>
            </a:r>
            <a:r>
              <a:rPr lang="es-ES" sz="2000" i="1" dirty="0" err="1"/>
              <a:t>Mindfulness</a:t>
            </a:r>
            <a:r>
              <a:rPr lang="es-ES" sz="2000" i="1" dirty="0"/>
              <a:t>. Cuaderno de ejercicios para vivir con más equilibrio y armonía.</a:t>
            </a:r>
            <a:r>
              <a:rPr lang="es-ES" sz="2000" dirty="0"/>
              <a:t> Barcelona: Plataforma Editorial.</a:t>
            </a:r>
          </a:p>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dirty="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296087378"/>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765B80CD-4C93-438F-B9D7-CBB9BB4228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uadroTexto 4"/>
          <p:cNvSpPr txBox="1"/>
          <p:nvPr/>
        </p:nvSpPr>
        <p:spPr>
          <a:xfrm>
            <a:off x="347729" y="231820"/>
            <a:ext cx="8577330" cy="59093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lnSpc>
                <a:spcPct val="150000"/>
              </a:lnSpc>
              <a:buFont typeface="Wingdings" panose="05000000000000000000" pitchFamily="2" charset="2"/>
              <a:buChar char="ü"/>
            </a:pPr>
            <a:r>
              <a:rPr lang="es-ES" sz="1600" dirty="0" err="1"/>
              <a:t>Bisquerra</a:t>
            </a:r>
            <a:r>
              <a:rPr lang="es-ES" sz="1600" dirty="0"/>
              <a:t> </a:t>
            </a:r>
            <a:r>
              <a:rPr lang="es-ES" sz="1600" dirty="0" err="1"/>
              <a:t>Alzina</a:t>
            </a:r>
            <a:r>
              <a:rPr lang="es-ES" sz="1600" dirty="0"/>
              <a:t>, R. (2012) </a:t>
            </a:r>
            <a:r>
              <a:rPr lang="es-ES" sz="1600" i="1" dirty="0"/>
              <a:t>Orientación, tutoría y educación emocional.</a:t>
            </a:r>
            <a:r>
              <a:rPr lang="es-ES" sz="1600" dirty="0"/>
              <a:t> Madrid: Editorial Síntesis.</a:t>
            </a:r>
          </a:p>
          <a:p>
            <a:pPr marL="285750" indent="-285750">
              <a:lnSpc>
                <a:spcPct val="150000"/>
              </a:lnSpc>
              <a:buFont typeface="Wingdings" panose="05000000000000000000" pitchFamily="2" charset="2"/>
              <a:buChar char="ü"/>
            </a:pPr>
            <a:r>
              <a:rPr lang="es-ES" sz="1600" dirty="0"/>
              <a:t>Mora, F. (2017). </a:t>
            </a:r>
            <a:r>
              <a:rPr lang="es-ES" sz="1600" i="1" dirty="0" err="1"/>
              <a:t>Neuroeducación</a:t>
            </a:r>
            <a:r>
              <a:rPr lang="es-ES" sz="1600" i="1" dirty="0"/>
              <a:t>. Solo se puede aprender aquello que se ama.</a:t>
            </a:r>
            <a:r>
              <a:rPr lang="es-ES" sz="1600" dirty="0"/>
              <a:t> Madrid: Alianza Editorial.</a:t>
            </a:r>
          </a:p>
          <a:p>
            <a:pPr marL="285750" indent="-285750">
              <a:lnSpc>
                <a:spcPct val="150000"/>
              </a:lnSpc>
              <a:buFont typeface="Wingdings" panose="05000000000000000000" pitchFamily="2" charset="2"/>
              <a:buChar char="ü"/>
            </a:pPr>
            <a:r>
              <a:rPr lang="es-ES" sz="1600" dirty="0"/>
              <a:t>Bilbao, A. (2015). </a:t>
            </a:r>
            <a:r>
              <a:rPr lang="es-ES" sz="1600" i="1" dirty="0"/>
              <a:t>El cerebro del niño explicado a los padres.</a:t>
            </a:r>
            <a:r>
              <a:rPr lang="es-ES" sz="1600" dirty="0"/>
              <a:t> Barcelona: Plataforma Editorial.</a:t>
            </a:r>
          </a:p>
          <a:p>
            <a:pPr marL="285750" indent="-285750">
              <a:lnSpc>
                <a:spcPct val="150000"/>
              </a:lnSpc>
              <a:buFont typeface="Wingdings" panose="05000000000000000000" pitchFamily="2" charset="2"/>
              <a:buChar char="ü"/>
            </a:pPr>
            <a:r>
              <a:rPr lang="es-ES" sz="1600" dirty="0" err="1"/>
              <a:t>L’Ecuyer</a:t>
            </a:r>
            <a:r>
              <a:rPr lang="es-ES" sz="1600" dirty="0"/>
              <a:t>, C. (2012). </a:t>
            </a:r>
            <a:r>
              <a:rPr lang="es-ES" sz="1600" i="1" dirty="0"/>
              <a:t>Educar en el asombro.</a:t>
            </a:r>
            <a:r>
              <a:rPr lang="es-ES" sz="1600" dirty="0"/>
              <a:t> Barcelona: Plataforma Editorial.</a:t>
            </a:r>
          </a:p>
          <a:p>
            <a:pPr marL="285750" indent="-285750">
              <a:lnSpc>
                <a:spcPct val="150000"/>
              </a:lnSpc>
              <a:buFont typeface="Wingdings" panose="05000000000000000000" pitchFamily="2" charset="2"/>
              <a:buChar char="ü"/>
            </a:pPr>
            <a:r>
              <a:rPr lang="es-ES" sz="1600" dirty="0"/>
              <a:t>Robinson, K. y </a:t>
            </a:r>
            <a:r>
              <a:rPr lang="es-ES" sz="1600" dirty="0" err="1"/>
              <a:t>Aronica</a:t>
            </a:r>
            <a:r>
              <a:rPr lang="es-ES" sz="1600" dirty="0"/>
              <a:t>, L. (2015). </a:t>
            </a:r>
            <a:r>
              <a:rPr lang="es-ES" sz="1600" i="1" dirty="0"/>
              <a:t>Escuelas creativas. La revolución que está transformando la educación.</a:t>
            </a:r>
            <a:r>
              <a:rPr lang="es-ES" sz="1600" dirty="0"/>
              <a:t> Barcelona: </a:t>
            </a:r>
            <a:r>
              <a:rPr lang="es-ES" sz="1600" dirty="0" err="1"/>
              <a:t>Penguin</a:t>
            </a:r>
            <a:r>
              <a:rPr lang="es-ES" sz="1600" dirty="0"/>
              <a:t> </a:t>
            </a:r>
            <a:r>
              <a:rPr lang="es-ES" sz="1600" dirty="0" err="1"/>
              <a:t>Random</a:t>
            </a:r>
            <a:r>
              <a:rPr lang="es-ES" sz="1600" dirty="0"/>
              <a:t> </a:t>
            </a:r>
            <a:r>
              <a:rPr lang="es-ES" sz="1600" dirty="0" err="1"/>
              <a:t>House</a:t>
            </a:r>
            <a:r>
              <a:rPr lang="es-ES" sz="1600" dirty="0"/>
              <a:t> Grupo Editorial.</a:t>
            </a:r>
          </a:p>
          <a:p>
            <a:pPr marL="285750" indent="-285750">
              <a:lnSpc>
                <a:spcPct val="150000"/>
              </a:lnSpc>
              <a:buFont typeface="Wingdings" panose="05000000000000000000" pitchFamily="2" charset="2"/>
              <a:buChar char="ü"/>
            </a:pPr>
            <a:r>
              <a:rPr lang="es-ES" sz="1600" dirty="0" err="1"/>
              <a:t>Swartz</a:t>
            </a:r>
            <a:r>
              <a:rPr lang="es-ES" sz="1600" dirty="0"/>
              <a:t>, R. J., Costa, A. L., </a:t>
            </a:r>
            <a:r>
              <a:rPr lang="es-ES" sz="1600" dirty="0" err="1"/>
              <a:t>Beyer</a:t>
            </a:r>
            <a:r>
              <a:rPr lang="es-ES" sz="1600" dirty="0"/>
              <a:t>, B. K., Reagan, R. y </a:t>
            </a:r>
            <a:r>
              <a:rPr lang="es-ES" sz="1600" dirty="0" err="1"/>
              <a:t>Kallick</a:t>
            </a:r>
            <a:r>
              <a:rPr lang="es-ES" sz="1600" dirty="0"/>
              <a:t>, B. (2014). </a:t>
            </a:r>
            <a:r>
              <a:rPr lang="es-ES" sz="1600" i="1" dirty="0"/>
              <a:t>El aprendizaje basado en el pensamiento. Cómo desarrollar en los alumnos las competencias del siglo XXI.</a:t>
            </a:r>
            <a:r>
              <a:rPr lang="es-ES" sz="1600" dirty="0"/>
              <a:t> Madrid: SM.</a:t>
            </a:r>
          </a:p>
          <a:p>
            <a:pPr marL="285750" indent="-285750">
              <a:lnSpc>
                <a:spcPct val="150000"/>
              </a:lnSpc>
              <a:buFont typeface="Wingdings" panose="05000000000000000000" pitchFamily="2" charset="2"/>
              <a:buChar char="ü"/>
            </a:pPr>
            <a:r>
              <a:rPr lang="es-ES" sz="1600" dirty="0" err="1"/>
              <a:t>Gerver</a:t>
            </a:r>
            <a:r>
              <a:rPr lang="es-ES" sz="1600" dirty="0"/>
              <a:t>, R. (2010). </a:t>
            </a:r>
            <a:r>
              <a:rPr lang="es-ES" sz="1600" i="1" dirty="0"/>
              <a:t>Crear hoy la escuela del mañana. La educación y el futuro de nuestros hijos.</a:t>
            </a:r>
            <a:r>
              <a:rPr lang="es-ES" sz="1600" dirty="0"/>
              <a:t> Madrid: SM. </a:t>
            </a:r>
          </a:p>
          <a:p>
            <a:pPr marL="285750" indent="-285750">
              <a:lnSpc>
                <a:spcPct val="150000"/>
              </a:lnSpc>
              <a:buFont typeface="Wingdings" panose="05000000000000000000" pitchFamily="2" charset="2"/>
              <a:buChar char="ü"/>
            </a:pPr>
            <a:r>
              <a:rPr lang="es-ES" sz="1600" dirty="0"/>
              <a:t>Marina, J. A. (2017). </a:t>
            </a:r>
            <a:r>
              <a:rPr lang="es-ES" sz="1600" i="1" dirty="0"/>
              <a:t>El bosque pedagógico y cómo salir de el.</a:t>
            </a:r>
            <a:r>
              <a:rPr lang="es-ES" sz="1600" dirty="0"/>
              <a:t> Madrid: Ariel.</a:t>
            </a:r>
          </a:p>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dirty="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3395120229"/>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3AD9031-B718-4DE5-92FA-10B3E97DB29E}"/>
              </a:ext>
            </a:extLst>
          </p:cNvPr>
          <p:cNvSpPr txBox="1"/>
          <p:nvPr/>
        </p:nvSpPr>
        <p:spPr>
          <a:xfrm>
            <a:off x="1436711" y="2921170"/>
            <a:ext cx="6270577" cy="1015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sz="6000" b="1" kern="50" dirty="0">
                <a:solidFill>
                  <a:srgbClr val="FF660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sym typeface="Helvetica"/>
              </a:rPr>
              <a:t>GRACIAS</a:t>
            </a:r>
            <a:endParaRPr lang="es-ES" sz="6000" b="1" kern="50" dirty="0">
              <a:solidFill>
                <a:srgbClr val="0070C0"/>
              </a:solidFill>
              <a:effectLst>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endParaRPr>
          </a:p>
        </p:txBody>
      </p:sp>
      <p:pic>
        <p:nvPicPr>
          <p:cNvPr id="3" name="Picture 3">
            <a:extLst>
              <a:ext uri="{FF2B5EF4-FFF2-40B4-BE49-F238E27FC236}">
                <a16:creationId xmlns:a16="http://schemas.microsoft.com/office/drawing/2014/main" id="{0AB6B863-FDF4-47B2-9426-695D2BB41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488"/>
            <a:ext cx="1691680" cy="1015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2940399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n 3" descr="Imagen 3"/>
          <p:cNvPicPr>
            <a:picLocks noChangeAspect="1"/>
          </p:cNvPicPr>
          <p:nvPr/>
        </p:nvPicPr>
        <p:blipFill>
          <a:blip r:embed="rId2"/>
          <a:srcRect l="1639" r="1638"/>
          <a:stretch>
            <a:fillRect/>
          </a:stretch>
        </p:blipFill>
        <p:spPr>
          <a:xfrm>
            <a:off x="584385" y="1213961"/>
            <a:ext cx="3987615" cy="5228401"/>
          </a:xfrm>
          <a:prstGeom prst="rect">
            <a:avLst/>
          </a:prstGeom>
          <a:ln w="38100">
            <a:solidFill>
              <a:srgbClr val="BFBFBF"/>
            </a:solidFill>
          </a:ln>
        </p:spPr>
      </p:pic>
      <p:sp>
        <p:nvSpPr>
          <p:cNvPr id="4" name="CuadroTexto 3"/>
          <p:cNvSpPr txBox="1"/>
          <p:nvPr/>
        </p:nvSpPr>
        <p:spPr>
          <a:xfrm>
            <a:off x="5153891" y="2601558"/>
            <a:ext cx="3738234" cy="203132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buClr>
                <a:srgbClr val="FF6600"/>
              </a:buClr>
              <a:buFont typeface="Wingdings" panose="05000000000000000000" pitchFamily="2" charset="2"/>
              <a:buChar char="§"/>
            </a:pPr>
            <a:r>
              <a:rPr lang="es-ES" dirty="0"/>
              <a:t>Concepto de TDAH y análisis de la situación en Galicia.</a:t>
            </a:r>
          </a:p>
          <a:p>
            <a:pPr marL="342900" indent="-342900" algn="just">
              <a:buClr>
                <a:srgbClr val="FF6600"/>
              </a:buClr>
              <a:buFont typeface="Wingdings" panose="05000000000000000000" pitchFamily="2" charset="2"/>
              <a:buChar char="§"/>
            </a:pPr>
            <a:r>
              <a:rPr lang="es-ES" dirty="0"/>
              <a:t>Manifestaciones del TDAH.</a:t>
            </a:r>
          </a:p>
          <a:p>
            <a:pPr marL="342900" indent="-342900" algn="just">
              <a:buClr>
                <a:srgbClr val="FF6600"/>
              </a:buClr>
              <a:buFont typeface="Wingdings" panose="05000000000000000000" pitchFamily="2" charset="2"/>
              <a:buChar char="§"/>
            </a:pPr>
            <a:r>
              <a:rPr lang="es-ES" dirty="0"/>
              <a:t>Actuaciones por parte de los servicios:</a:t>
            </a:r>
          </a:p>
          <a:p>
            <a:pPr marL="891540" lvl="1" indent="-342900">
              <a:buClr>
                <a:srgbClr val="FF6600"/>
              </a:buClr>
              <a:buFont typeface="Wingdings" panose="05000000000000000000" pitchFamily="2" charset="2"/>
              <a:buChar char="§"/>
            </a:pPr>
            <a:r>
              <a:rPr lang="es-ES" dirty="0"/>
              <a:t>Educativos</a:t>
            </a:r>
          </a:p>
          <a:p>
            <a:pPr marL="891540" lvl="1" indent="-342900">
              <a:buClr>
                <a:srgbClr val="FF6600"/>
              </a:buClr>
              <a:buFont typeface="Wingdings" panose="05000000000000000000" pitchFamily="2" charset="2"/>
              <a:buChar char="§"/>
            </a:pPr>
            <a:r>
              <a:rPr lang="es-ES" dirty="0"/>
              <a:t>Sanitarios </a:t>
            </a:r>
          </a:p>
        </p:txBody>
      </p:sp>
      <p:sp>
        <p:nvSpPr>
          <p:cNvPr id="5" name="CuadroTexto 4"/>
          <p:cNvSpPr txBox="1"/>
          <p:nvPr/>
        </p:nvSpPr>
        <p:spPr>
          <a:xfrm>
            <a:off x="5153891" y="1812490"/>
            <a:ext cx="2891482" cy="40011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s-ES" sz="2000" b="1" dirty="0">
                <a:solidFill>
                  <a:schemeClr val="bg1"/>
                </a:solidFill>
                <a:latin typeface="Arial "/>
              </a:rPr>
              <a:t>CONTENIDOS</a:t>
            </a:r>
          </a:p>
        </p:txBody>
      </p:sp>
      <p:sp>
        <p:nvSpPr>
          <p:cNvPr id="2" name="Rectángulo 1">
            <a:extLst>
              <a:ext uri="{FF2B5EF4-FFF2-40B4-BE49-F238E27FC236}">
                <a16:creationId xmlns:a16="http://schemas.microsoft.com/office/drawing/2014/main" id="{1A87DB75-E47A-4D50-A648-97A54024A129}"/>
              </a:ext>
            </a:extLst>
          </p:cNvPr>
          <p:cNvSpPr/>
          <p:nvPr/>
        </p:nvSpPr>
        <p:spPr>
          <a:xfrm>
            <a:off x="1013680" y="0"/>
            <a:ext cx="6750887" cy="923330"/>
          </a:xfrm>
          <a:prstGeom prst="rect">
            <a:avLst/>
          </a:prstGeom>
          <a:noFill/>
        </p:spPr>
        <p:txBody>
          <a:bodyPr wrap="none" lIns="91440" tIns="45720" rIns="91440" bIns="45720">
            <a:spAutoFit/>
          </a:bodyPr>
          <a:lstStyle/>
          <a:p>
            <a:pPr algn="ctr"/>
            <a:r>
              <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PROTOCOLO TDAH</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theme/theme1.xml><?xml version="1.0" encoding="utf-8"?>
<a:theme xmlns:a="http://schemas.openxmlformats.org/drawingml/2006/main" name="Ingada">
  <a:themeElements>
    <a:clrScheme name="Tema de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e Office">
      <a:majorFont>
        <a:latin typeface="Calibri"/>
        <a:ea typeface="Calibri"/>
        <a:cs typeface="Calibri"/>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ngada" id="{1F7011CF-1117-422F-A54B-8EA20D5484F8}" vid="{9C8BFE55-689E-4E6D-9EB5-0E6C0080702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Ingada</Template>
  <TotalTime>2837</TotalTime>
  <Words>7220</Words>
  <Application>Microsoft Office PowerPoint</Application>
  <PresentationFormat>Presentación en pantalla (4:3)</PresentationFormat>
  <Paragraphs>736</Paragraphs>
  <Slides>85</Slides>
  <Notes>9</Notes>
  <HiddenSlides>0</HiddenSlides>
  <MMClips>1</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85</vt:i4>
      </vt:variant>
    </vt:vector>
  </HeadingPairs>
  <TitlesOfParts>
    <vt:vector size="96" baseType="lpstr">
      <vt:lpstr>Arial</vt:lpstr>
      <vt:lpstr>Arial </vt:lpstr>
      <vt:lpstr>Bradley Hand</vt:lpstr>
      <vt:lpstr>Bradley Hand ITC</vt:lpstr>
      <vt:lpstr>Calibri</vt:lpstr>
      <vt:lpstr>Calibri Light</vt:lpstr>
      <vt:lpstr>Helvetica</vt:lpstr>
      <vt:lpstr>Times New Roman</vt:lpstr>
      <vt:lpstr>Wingdings</vt:lpstr>
      <vt:lpstr>Ingada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FINALIDAD</vt:lpstr>
      <vt:lpstr>CONTENIDO DEL PROTOCOLO</vt:lpstr>
      <vt:lpstr>IDENTIFICACIÓN</vt:lpstr>
      <vt:lpstr>IDENTIFICACIÓN</vt:lpstr>
      <vt:lpstr>Síntomas</vt:lpstr>
      <vt:lpstr>REPERCUSIÓN FUNCIONAL</vt:lpstr>
      <vt:lpstr>REPERCUSIÓN FUNCIONAL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ÁMBITOS DE ACTUACIÓN DEL TEI Formación, Prevención, Intervención, Restauración </vt:lpstr>
      <vt:lpstr>“No hay recetas, sólo escucha y mirada…”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Jesus Adrian Perez Reales</dc:creator>
  <cp:lastModifiedBy>Lorenzo Capllonch Casteleiro</cp:lastModifiedBy>
  <cp:revision>232</cp:revision>
  <dcterms:created xsi:type="dcterms:W3CDTF">2019-09-13T10:32:34Z</dcterms:created>
  <dcterms:modified xsi:type="dcterms:W3CDTF">2021-01-17T01:08:54Z</dcterms:modified>
</cp:coreProperties>
</file>