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6" r:id="rId3"/>
    <p:sldId id="293" r:id="rId4"/>
    <p:sldId id="294" r:id="rId5"/>
    <p:sldId id="277" r:id="rId6"/>
    <p:sldId id="295" r:id="rId7"/>
    <p:sldId id="296" r:id="rId8"/>
    <p:sldId id="297" r:id="rId9"/>
    <p:sldId id="279" r:id="rId10"/>
    <p:sldId id="298" r:id="rId11"/>
    <p:sldId id="300" r:id="rId12"/>
    <p:sldId id="301" r:id="rId13"/>
    <p:sldId id="302" r:id="rId14"/>
    <p:sldId id="292" r:id="rId15"/>
    <p:sldId id="289" r:id="rId16"/>
    <p:sldId id="291" r:id="rId17"/>
    <p:sldId id="290" r:id="rId18"/>
    <p:sldId id="272" r:id="rId19"/>
  </p:sldIdLst>
  <p:sldSz cx="12192000" cy="6858000"/>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01A"/>
    <a:srgbClr val="3500FF"/>
    <a:srgbClr val="000000"/>
    <a:srgbClr val="FD75B0"/>
    <a:srgbClr val="AE00FF"/>
    <a:srgbClr val="011993"/>
    <a:srgbClr val="0119FF"/>
    <a:srgbClr val="0100FF"/>
    <a:srgbClr val="350000"/>
    <a:srgbClr val="A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FE86A-3D97-4682-A27B-DABE8E82580B}" type="datetimeFigureOut">
              <a:rPr lang="es-ES" smtClean="0"/>
              <a:t>4/4/22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CDA7C-E427-4EAB-A27C-A5647D89BB1D}" type="slidenum">
              <a:rPr lang="es-ES" smtClean="0"/>
              <a:t>‹Nr.›</a:t>
            </a:fld>
            <a:endParaRPr lang="es-ES"/>
          </a:p>
        </p:txBody>
      </p:sp>
    </p:spTree>
    <p:extLst>
      <p:ext uri="{BB962C8B-B14F-4D97-AF65-F5344CB8AC3E}">
        <p14:creationId xmlns:p14="http://schemas.microsoft.com/office/powerpoint/2010/main" val="34791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A578C09-5A21-E546-BE41-B706AACA0B90}" type="slidenum">
              <a:rPr lang="es-ES" smtClean="0"/>
              <a:pPr/>
              <a:t>1</a:t>
            </a:fld>
            <a:endParaRPr lang="es-ES"/>
          </a:p>
        </p:txBody>
      </p:sp>
    </p:spTree>
    <p:extLst>
      <p:ext uri="{BB962C8B-B14F-4D97-AF65-F5344CB8AC3E}">
        <p14:creationId xmlns:p14="http://schemas.microsoft.com/office/powerpoint/2010/main" val="391709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10</a:t>
            </a:fld>
            <a:endParaRPr lang="es-ES"/>
          </a:p>
        </p:txBody>
      </p:sp>
    </p:spTree>
    <p:extLst>
      <p:ext uri="{BB962C8B-B14F-4D97-AF65-F5344CB8AC3E}">
        <p14:creationId xmlns:p14="http://schemas.microsoft.com/office/powerpoint/2010/main" val="2853449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11</a:t>
            </a:fld>
            <a:endParaRPr lang="es-ES"/>
          </a:p>
        </p:txBody>
      </p:sp>
    </p:spTree>
    <p:extLst>
      <p:ext uri="{BB962C8B-B14F-4D97-AF65-F5344CB8AC3E}">
        <p14:creationId xmlns:p14="http://schemas.microsoft.com/office/powerpoint/2010/main" val="756865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12</a:t>
            </a:fld>
            <a:endParaRPr lang="es-ES"/>
          </a:p>
        </p:txBody>
      </p:sp>
    </p:spTree>
    <p:extLst>
      <p:ext uri="{BB962C8B-B14F-4D97-AF65-F5344CB8AC3E}">
        <p14:creationId xmlns:p14="http://schemas.microsoft.com/office/powerpoint/2010/main" val="209326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13</a:t>
            </a:fld>
            <a:endParaRPr lang="es-ES"/>
          </a:p>
        </p:txBody>
      </p:sp>
    </p:spTree>
    <p:extLst>
      <p:ext uri="{BB962C8B-B14F-4D97-AF65-F5344CB8AC3E}">
        <p14:creationId xmlns:p14="http://schemas.microsoft.com/office/powerpoint/2010/main" val="397529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14</a:t>
            </a:fld>
            <a:endParaRPr lang="es-ES"/>
          </a:p>
        </p:txBody>
      </p:sp>
    </p:spTree>
    <p:extLst>
      <p:ext uri="{BB962C8B-B14F-4D97-AF65-F5344CB8AC3E}">
        <p14:creationId xmlns:p14="http://schemas.microsoft.com/office/powerpoint/2010/main" val="671417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15</a:t>
            </a:fld>
            <a:endParaRPr lang="es-ES"/>
          </a:p>
        </p:txBody>
      </p:sp>
    </p:spTree>
    <p:extLst>
      <p:ext uri="{BB962C8B-B14F-4D97-AF65-F5344CB8AC3E}">
        <p14:creationId xmlns:p14="http://schemas.microsoft.com/office/powerpoint/2010/main" val="195778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16</a:t>
            </a:fld>
            <a:endParaRPr lang="es-ES"/>
          </a:p>
        </p:txBody>
      </p:sp>
    </p:spTree>
    <p:extLst>
      <p:ext uri="{BB962C8B-B14F-4D97-AF65-F5344CB8AC3E}">
        <p14:creationId xmlns:p14="http://schemas.microsoft.com/office/powerpoint/2010/main" val="1999142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17</a:t>
            </a:fld>
            <a:endParaRPr lang="es-ES"/>
          </a:p>
        </p:txBody>
      </p:sp>
    </p:spTree>
    <p:extLst>
      <p:ext uri="{BB962C8B-B14F-4D97-AF65-F5344CB8AC3E}">
        <p14:creationId xmlns:p14="http://schemas.microsoft.com/office/powerpoint/2010/main" val="207687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A578C09-5A21-E546-BE41-B706AACA0B90}" type="slidenum">
              <a:rPr lang="es-ES" smtClean="0"/>
              <a:pPr/>
              <a:t>18</a:t>
            </a:fld>
            <a:endParaRPr lang="es-ES"/>
          </a:p>
        </p:txBody>
      </p:sp>
    </p:spTree>
    <p:extLst>
      <p:ext uri="{BB962C8B-B14F-4D97-AF65-F5344CB8AC3E}">
        <p14:creationId xmlns:p14="http://schemas.microsoft.com/office/powerpoint/2010/main" val="211252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2</a:t>
            </a:fld>
            <a:endParaRPr lang="es-ES"/>
          </a:p>
        </p:txBody>
      </p:sp>
    </p:spTree>
    <p:extLst>
      <p:ext uri="{BB962C8B-B14F-4D97-AF65-F5344CB8AC3E}">
        <p14:creationId xmlns:p14="http://schemas.microsoft.com/office/powerpoint/2010/main" val="63499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3</a:t>
            </a:fld>
            <a:endParaRPr lang="es-ES"/>
          </a:p>
        </p:txBody>
      </p:sp>
    </p:spTree>
    <p:extLst>
      <p:ext uri="{BB962C8B-B14F-4D97-AF65-F5344CB8AC3E}">
        <p14:creationId xmlns:p14="http://schemas.microsoft.com/office/powerpoint/2010/main" val="98852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4</a:t>
            </a:fld>
            <a:endParaRPr lang="es-ES"/>
          </a:p>
        </p:txBody>
      </p:sp>
    </p:spTree>
    <p:extLst>
      <p:ext uri="{BB962C8B-B14F-4D97-AF65-F5344CB8AC3E}">
        <p14:creationId xmlns:p14="http://schemas.microsoft.com/office/powerpoint/2010/main" val="231127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5</a:t>
            </a:fld>
            <a:endParaRPr lang="es-ES"/>
          </a:p>
        </p:txBody>
      </p:sp>
    </p:spTree>
    <p:extLst>
      <p:ext uri="{BB962C8B-B14F-4D97-AF65-F5344CB8AC3E}">
        <p14:creationId xmlns:p14="http://schemas.microsoft.com/office/powerpoint/2010/main" val="191263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6</a:t>
            </a:fld>
            <a:endParaRPr lang="es-ES"/>
          </a:p>
        </p:txBody>
      </p:sp>
    </p:spTree>
    <p:extLst>
      <p:ext uri="{BB962C8B-B14F-4D97-AF65-F5344CB8AC3E}">
        <p14:creationId xmlns:p14="http://schemas.microsoft.com/office/powerpoint/2010/main" val="279735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7</a:t>
            </a:fld>
            <a:endParaRPr lang="es-ES"/>
          </a:p>
        </p:txBody>
      </p:sp>
    </p:spTree>
    <p:extLst>
      <p:ext uri="{BB962C8B-B14F-4D97-AF65-F5344CB8AC3E}">
        <p14:creationId xmlns:p14="http://schemas.microsoft.com/office/powerpoint/2010/main" val="272705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8</a:t>
            </a:fld>
            <a:endParaRPr lang="es-ES"/>
          </a:p>
        </p:txBody>
      </p:sp>
    </p:spTree>
    <p:extLst>
      <p:ext uri="{BB962C8B-B14F-4D97-AF65-F5344CB8AC3E}">
        <p14:creationId xmlns:p14="http://schemas.microsoft.com/office/powerpoint/2010/main" val="119827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9</a:t>
            </a:fld>
            <a:endParaRPr lang="es-ES"/>
          </a:p>
        </p:txBody>
      </p:sp>
    </p:spTree>
    <p:extLst>
      <p:ext uri="{BB962C8B-B14F-4D97-AF65-F5344CB8AC3E}">
        <p14:creationId xmlns:p14="http://schemas.microsoft.com/office/powerpoint/2010/main" val="80748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p>
            <a:r>
              <a:rPr lang="es-ES_tradnl"/>
              <a:t>Clic para editar título</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41"/>
            <a:ext cx="27432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609600" y="274641"/>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3"/>
            <a:ext cx="103632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50"/>
            <a:ext cx="4011084"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3656176-A0FD-BB4F-9C33-854124094C25}" type="datetimeFigureOut">
              <a:rPr lang="es-ES_tradnl" smtClean="0"/>
              <a:pPr/>
              <a:t>4/4/22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56176-A0FD-BB4F-9C33-854124094C25}" type="datetimeFigureOut">
              <a:rPr lang="es-ES_tradnl" smtClean="0"/>
              <a:pPr/>
              <a:t>4/4/22</a:t>
            </a:fld>
            <a:endParaRPr lang="es-ES_tradnl"/>
          </a:p>
        </p:txBody>
      </p:sp>
      <p:sp>
        <p:nvSpPr>
          <p:cNvPr id="5" name="Marcador de pie de página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3734E-527A-704C-8DE9-0CB803B75181}" type="slidenum">
              <a:rPr lang="es-ES_tradnl" smtClean="0"/>
              <a:pPr/>
              <a:t>‹Nr.›</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7" Type="http://schemas.openxmlformats.org/officeDocument/2006/relationships/hyperlink" Target="https://scratch.mit.edu/" TargetMode="External"/><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tiff"/><Relationship Id="rId7" Type="http://schemas.openxmlformats.org/officeDocument/2006/relationships/image" Target="../media/image6.png"/><Relationship Id="rId8" Type="http://schemas.openxmlformats.org/officeDocument/2006/relationships/image" Target="../media/image13.jpeg"/><Relationship Id="rId1" Type="http://schemas.openxmlformats.org/officeDocument/2006/relationships/video" Target="https://www.youtube.com/embed/3gT71LXeRlY?feature=oembed" TargetMode="Externa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7" Type="http://schemas.openxmlformats.org/officeDocument/2006/relationships/hyperlink" Target="https://scratch.mit.edu/projects/445606638" TargetMode="External"/><Relationship Id="rId8" Type="http://schemas.openxmlformats.org/officeDocument/2006/relationships/hyperlink" Target="https://scratch.mit.edu/projects/445607043" TargetMode="External"/><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18.pn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94037CA-5CEA-49DD-9AEC-2AC20B9C53C5}"/>
              </a:ext>
            </a:extLst>
          </p:cNvPr>
          <p:cNvPicPr>
            <a:picLocks noChangeAspect="1"/>
          </p:cNvPicPr>
          <p:nvPr/>
        </p:nvPicPr>
        <p:blipFill>
          <a:blip r:embed="rId3"/>
          <a:stretch>
            <a:fillRect/>
          </a:stretch>
        </p:blipFill>
        <p:spPr>
          <a:xfrm>
            <a:off x="7667635" y="3429000"/>
            <a:ext cx="3552664" cy="3208316"/>
          </a:xfrm>
          <a:prstGeom prst="rect">
            <a:avLst/>
          </a:prstGeom>
        </p:spPr>
      </p:pic>
      <p:pic>
        <p:nvPicPr>
          <p:cNvPr id="5" name="Imagen 4" descr="TEXTO espia 1 color.png"/>
          <p:cNvPicPr>
            <a:picLocks noChangeAspect="1"/>
          </p:cNvPicPr>
          <p:nvPr/>
        </p:nvPicPr>
        <p:blipFill>
          <a:blip r:embed="rId4"/>
          <a:stretch>
            <a:fillRect/>
          </a:stretch>
        </p:blipFill>
        <p:spPr>
          <a:xfrm>
            <a:off x="2791577" y="1607212"/>
            <a:ext cx="8239052" cy="3273807"/>
          </a:xfrm>
          <a:prstGeom prst="rect">
            <a:avLst/>
          </a:prstGeom>
        </p:spPr>
      </p:pic>
      <p:pic>
        <p:nvPicPr>
          <p:cNvPr id="8" name="Imagen 7" descr="MARCA criptografia color.png"/>
          <p:cNvPicPr>
            <a:picLocks noChangeAspect="1"/>
          </p:cNvPicPr>
          <p:nvPr/>
        </p:nvPicPr>
        <p:blipFill>
          <a:blip r:embed="rId5"/>
          <a:stretch>
            <a:fillRect/>
          </a:stretch>
        </p:blipFill>
        <p:spPr>
          <a:xfrm>
            <a:off x="499494" y="285341"/>
            <a:ext cx="1889427" cy="1910703"/>
          </a:xfrm>
          <a:prstGeom prst="rect">
            <a:avLst/>
          </a:prstGeom>
        </p:spPr>
      </p:pic>
      <p:sp>
        <p:nvSpPr>
          <p:cNvPr id="2" name="CuadroTexto 1"/>
          <p:cNvSpPr txBox="1"/>
          <p:nvPr/>
        </p:nvSpPr>
        <p:spPr>
          <a:xfrm>
            <a:off x="770562" y="5753528"/>
            <a:ext cx="3416320" cy="646331"/>
          </a:xfrm>
          <a:prstGeom prst="rect">
            <a:avLst/>
          </a:prstGeom>
          <a:noFill/>
        </p:spPr>
        <p:txBody>
          <a:bodyPr wrap="none" rtlCol="0">
            <a:spAutoFit/>
          </a:bodyPr>
          <a:lstStyle/>
          <a:p>
            <a:r>
              <a:rPr lang="es-ES_tradnl" b="1" i="1" dirty="0">
                <a:latin typeface="Helvetica" charset="0"/>
                <a:ea typeface="Helvetica" charset="0"/>
                <a:cs typeface="Helvetica" charset="0"/>
              </a:rPr>
              <a:t>Taller tecnológico</a:t>
            </a:r>
          </a:p>
          <a:p>
            <a:r>
              <a:rPr lang="es-ES_tradnl" i="1" dirty="0">
                <a:latin typeface="Helvetica" charset="0"/>
                <a:ea typeface="Helvetica" charset="0"/>
                <a:cs typeface="Helvetica" charset="0"/>
              </a:rPr>
              <a:t>Contenidos para el profesorado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normAutofit/>
          </a:bodyPr>
          <a:lstStyle/>
          <a:p>
            <a:r>
              <a:rPr lang="es-ES_tradnl" b="1" dirty="0">
                <a:solidFill>
                  <a:srgbClr val="AE0000"/>
                </a:solidFill>
                <a:latin typeface="Helvetica"/>
                <a:cs typeface="Helvetica"/>
              </a:rPr>
              <a:t>Algoritmos para cifrar</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
        <p:nvSpPr>
          <p:cNvPr id="14" name="Marcador de contenido 2">
            <a:extLst>
              <a:ext uri="{FF2B5EF4-FFF2-40B4-BE49-F238E27FC236}">
                <a16:creationId xmlns:a16="http://schemas.microsoft.com/office/drawing/2014/main" xmlns="" id="{B29ABDE5-32EF-4979-9E3F-E84D45707433}"/>
              </a:ext>
            </a:extLst>
          </p:cNvPr>
          <p:cNvSpPr txBox="1">
            <a:spLocks/>
          </p:cNvSpPr>
          <p:nvPr/>
        </p:nvSpPr>
        <p:spPr>
          <a:xfrm>
            <a:off x="1514158" y="1668215"/>
            <a:ext cx="9163683" cy="4138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endParaRPr lang="es-ES" sz="2800" dirty="0">
              <a:latin typeface="Helvetica" charset="0"/>
              <a:cs typeface="Helvetica" charset="0"/>
            </a:endParaRPr>
          </a:p>
          <a:p>
            <a:pPr>
              <a:spcAft>
                <a:spcPts val="600"/>
              </a:spcAft>
            </a:pPr>
            <a:r>
              <a:rPr lang="es-ES" sz="2800" dirty="0">
                <a:latin typeface="Helvetica" charset="0"/>
                <a:cs typeface="Helvetica" charset="0"/>
              </a:rPr>
              <a:t>En el </a:t>
            </a:r>
            <a:r>
              <a:rPr lang="es-ES" sz="2800" b="1" dirty="0">
                <a:latin typeface="Helvetica" charset="0"/>
                <a:cs typeface="Helvetica" charset="0"/>
              </a:rPr>
              <a:t>cifrado César </a:t>
            </a:r>
            <a:r>
              <a:rPr lang="es-ES" sz="2800" dirty="0">
                <a:latin typeface="Helvetica" charset="0"/>
                <a:cs typeface="Helvetica" charset="0"/>
              </a:rPr>
              <a:t>debemos “desplazar hacia delante tres posiciones” las letras.</a:t>
            </a:r>
          </a:p>
          <a:p>
            <a:pPr>
              <a:spcAft>
                <a:spcPts val="600"/>
              </a:spcAft>
            </a:pPr>
            <a:r>
              <a:rPr lang="es-ES" sz="2800" dirty="0">
                <a:latin typeface="Helvetica" charset="0"/>
                <a:cs typeface="Helvetica" charset="0"/>
              </a:rPr>
              <a:t>Pensado con números sería sumar 3 (la </a:t>
            </a:r>
            <a:r>
              <a:rPr lang="es-ES" sz="2800" b="1" dirty="0">
                <a:latin typeface="Helvetica" charset="0"/>
                <a:cs typeface="Helvetica" charset="0"/>
              </a:rPr>
              <a:t>clave César</a:t>
            </a:r>
            <a:r>
              <a:rPr lang="es-ES" sz="2800" dirty="0">
                <a:latin typeface="Helvetica" charset="0"/>
                <a:cs typeface="Helvetica" charset="0"/>
              </a:rPr>
              <a:t>) a la posición de la letra en el alfabeto.</a:t>
            </a:r>
          </a:p>
        </p:txBody>
      </p:sp>
      <p:pic>
        <p:nvPicPr>
          <p:cNvPr id="5" name="Imagen 4">
            <a:extLst>
              <a:ext uri="{FF2B5EF4-FFF2-40B4-BE49-F238E27FC236}">
                <a16:creationId xmlns:a16="http://schemas.microsoft.com/office/drawing/2014/main" xmlns="" id="{7F47CB2A-6428-4C8D-A746-501C8B4F7D61}"/>
              </a:ext>
            </a:extLst>
          </p:cNvPr>
          <p:cNvPicPr>
            <a:picLocks noChangeAspect="1"/>
          </p:cNvPicPr>
          <p:nvPr/>
        </p:nvPicPr>
        <p:blipFill>
          <a:blip r:embed="rId7"/>
          <a:stretch>
            <a:fillRect/>
          </a:stretch>
        </p:blipFill>
        <p:spPr>
          <a:xfrm>
            <a:off x="2079616" y="4448096"/>
            <a:ext cx="8032766" cy="1081477"/>
          </a:xfrm>
          <a:prstGeom prst="rect">
            <a:avLst/>
          </a:prstGeom>
        </p:spPr>
      </p:pic>
    </p:spTree>
    <p:extLst>
      <p:ext uri="{BB962C8B-B14F-4D97-AF65-F5344CB8AC3E}">
        <p14:creationId xmlns:p14="http://schemas.microsoft.com/office/powerpoint/2010/main" val="275943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normAutofit/>
          </a:bodyPr>
          <a:lstStyle/>
          <a:p>
            <a:r>
              <a:rPr lang="es-ES_tradnl" b="1" dirty="0">
                <a:solidFill>
                  <a:srgbClr val="AE0000"/>
                </a:solidFill>
                <a:latin typeface="Helvetica"/>
                <a:cs typeface="Helvetica"/>
              </a:rPr>
              <a:t>Programación en Scratch</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
        <p:nvSpPr>
          <p:cNvPr id="15" name="CuadroTexto 14">
            <a:extLst>
              <a:ext uri="{FF2B5EF4-FFF2-40B4-BE49-F238E27FC236}">
                <a16:creationId xmlns:a16="http://schemas.microsoft.com/office/drawing/2014/main" xmlns="" id="{65DCFE5D-755D-493D-A78A-05A0A6E7C38D}"/>
              </a:ext>
            </a:extLst>
          </p:cNvPr>
          <p:cNvSpPr txBox="1"/>
          <p:nvPr/>
        </p:nvSpPr>
        <p:spPr>
          <a:xfrm>
            <a:off x="3020568" y="5059349"/>
            <a:ext cx="6150864" cy="584775"/>
          </a:xfrm>
          <a:prstGeom prst="rect">
            <a:avLst/>
          </a:prstGeom>
          <a:noFill/>
        </p:spPr>
        <p:txBody>
          <a:bodyPr wrap="square">
            <a:spAutoFit/>
          </a:bodyPr>
          <a:lstStyle/>
          <a:p>
            <a:pPr algn="ctr"/>
            <a:r>
              <a:rPr lang="es-ES" sz="3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https://scratch.mit.edu</a:t>
            </a:r>
            <a:endParaRPr lang="es-ES" sz="3200" b="1" dirty="0"/>
          </a:p>
        </p:txBody>
      </p:sp>
      <p:pic>
        <p:nvPicPr>
          <p:cNvPr id="23" name="Imagen 22">
            <a:extLst>
              <a:ext uri="{FF2B5EF4-FFF2-40B4-BE49-F238E27FC236}">
                <a16:creationId xmlns:a16="http://schemas.microsoft.com/office/drawing/2014/main" xmlns="" id="{08D7B90A-7CBF-4085-858A-FACFF2947241}"/>
              </a:ext>
            </a:extLst>
          </p:cNvPr>
          <p:cNvPicPr>
            <a:picLocks noChangeAspect="1"/>
          </p:cNvPicPr>
          <p:nvPr/>
        </p:nvPicPr>
        <p:blipFill>
          <a:blip r:embed="rId8"/>
          <a:stretch>
            <a:fillRect/>
          </a:stretch>
        </p:blipFill>
        <p:spPr>
          <a:xfrm>
            <a:off x="3693009" y="3306431"/>
            <a:ext cx="1358003" cy="1482401"/>
          </a:xfrm>
          <a:prstGeom prst="rect">
            <a:avLst/>
          </a:prstGeom>
        </p:spPr>
      </p:pic>
      <p:pic>
        <p:nvPicPr>
          <p:cNvPr id="24" name="Imagen 23" descr="Logotipo&#10;&#10;Descripción generada automáticamente">
            <a:extLst>
              <a:ext uri="{FF2B5EF4-FFF2-40B4-BE49-F238E27FC236}">
                <a16:creationId xmlns:a16="http://schemas.microsoft.com/office/drawing/2014/main" xmlns="" id="{EE57A8F6-3A11-4BF7-9330-509822953EAD}"/>
              </a:ext>
            </a:extLst>
          </p:cNvPr>
          <p:cNvPicPr>
            <a:picLocks noChangeAspect="1"/>
          </p:cNvPicPr>
          <p:nvPr/>
        </p:nvPicPr>
        <p:blipFill>
          <a:blip r:embed="rId9"/>
          <a:stretch>
            <a:fillRect/>
          </a:stretch>
        </p:blipFill>
        <p:spPr>
          <a:xfrm>
            <a:off x="5874328" y="3616532"/>
            <a:ext cx="2985768" cy="955446"/>
          </a:xfrm>
          <a:prstGeom prst="rect">
            <a:avLst/>
          </a:prstGeom>
        </p:spPr>
      </p:pic>
      <p:sp>
        <p:nvSpPr>
          <p:cNvPr id="25" name="Marcador de contenido 2">
            <a:extLst>
              <a:ext uri="{FF2B5EF4-FFF2-40B4-BE49-F238E27FC236}">
                <a16:creationId xmlns:a16="http://schemas.microsoft.com/office/drawing/2014/main" xmlns="" id="{43F5A2BF-9922-4DE8-AF08-21D7780D8F3F}"/>
              </a:ext>
            </a:extLst>
          </p:cNvPr>
          <p:cNvSpPr txBox="1">
            <a:spLocks/>
          </p:cNvSpPr>
          <p:nvPr/>
        </p:nvSpPr>
        <p:spPr>
          <a:xfrm>
            <a:off x="1514158" y="1668215"/>
            <a:ext cx="9163683" cy="4138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s-ES" sz="2800" b="1" dirty="0">
                <a:latin typeface="Helvetica" charset="0"/>
                <a:cs typeface="Helvetica" charset="0"/>
              </a:rPr>
              <a:t>Scratch</a:t>
            </a:r>
            <a:r>
              <a:rPr lang="es-ES" sz="2800" dirty="0">
                <a:latin typeface="Helvetica" charset="0"/>
                <a:cs typeface="Helvetica" charset="0"/>
              </a:rPr>
              <a:t>: lenguaje de programación de uso libre diseñado para un primer acercamiento a la programación</a:t>
            </a:r>
          </a:p>
        </p:txBody>
      </p:sp>
    </p:spTree>
    <p:extLst>
      <p:ext uri="{BB962C8B-B14F-4D97-AF65-F5344CB8AC3E}">
        <p14:creationId xmlns:p14="http://schemas.microsoft.com/office/powerpoint/2010/main" val="344894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normAutofit/>
          </a:bodyPr>
          <a:lstStyle/>
          <a:p>
            <a:r>
              <a:rPr lang="es-ES_tradnl" b="1" dirty="0">
                <a:solidFill>
                  <a:srgbClr val="AE0000"/>
                </a:solidFill>
                <a:latin typeface="Helvetica"/>
                <a:cs typeface="Helvetica"/>
              </a:rPr>
              <a:t>Programación en Scratch</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4"/>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5">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6"/>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7"/>
          <a:stretch>
            <a:fillRect/>
          </a:stretch>
        </p:blipFill>
        <p:spPr>
          <a:xfrm>
            <a:off x="5232448" y="6320460"/>
            <a:ext cx="1357632" cy="303947"/>
          </a:xfrm>
          <a:prstGeom prst="rect">
            <a:avLst/>
          </a:prstGeom>
        </p:spPr>
      </p:pic>
      <p:pic>
        <p:nvPicPr>
          <p:cNvPr id="3" name="Elementos multimedia en línea 2" title="Te lo cuenta una espía: Scratch">
            <a:hlinkClick r:id="" action="ppaction://media"/>
            <a:extLst>
              <a:ext uri="{FF2B5EF4-FFF2-40B4-BE49-F238E27FC236}">
                <a16:creationId xmlns:a16="http://schemas.microsoft.com/office/drawing/2014/main" xmlns="" id="{99828679-B33E-4A94-8ADF-B7372C94D3E4}"/>
              </a:ext>
            </a:extLst>
          </p:cNvPr>
          <p:cNvPicPr>
            <a:picLocks noRot="1" noChangeAspect="1"/>
          </p:cNvPicPr>
          <p:nvPr>
            <a:videoFile r:link="rId1"/>
          </p:nvPr>
        </p:nvPicPr>
        <p:blipFill>
          <a:blip r:embed="rId8"/>
          <a:stretch>
            <a:fillRect/>
          </a:stretch>
        </p:blipFill>
        <p:spPr>
          <a:xfrm>
            <a:off x="2272747" y="1392053"/>
            <a:ext cx="7646506" cy="4320276"/>
          </a:xfrm>
          <a:prstGeom prst="rect">
            <a:avLst/>
          </a:prstGeom>
        </p:spPr>
      </p:pic>
    </p:spTree>
    <p:extLst>
      <p:ext uri="{BB962C8B-B14F-4D97-AF65-F5344CB8AC3E}">
        <p14:creationId xmlns:p14="http://schemas.microsoft.com/office/powerpoint/2010/main" val="23370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normAutofit/>
          </a:bodyPr>
          <a:lstStyle/>
          <a:p>
            <a:r>
              <a:rPr lang="es-ES_tradnl" b="1" dirty="0">
                <a:solidFill>
                  <a:srgbClr val="AE0000"/>
                </a:solidFill>
                <a:latin typeface="Helvetica"/>
                <a:cs typeface="Helvetica"/>
              </a:rPr>
              <a:t>Programación en Scratch</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
        <p:nvSpPr>
          <p:cNvPr id="25" name="Marcador de contenido 2">
            <a:extLst>
              <a:ext uri="{FF2B5EF4-FFF2-40B4-BE49-F238E27FC236}">
                <a16:creationId xmlns:a16="http://schemas.microsoft.com/office/drawing/2014/main" xmlns="" id="{43F5A2BF-9922-4DE8-AF08-21D7780D8F3F}"/>
              </a:ext>
            </a:extLst>
          </p:cNvPr>
          <p:cNvSpPr txBox="1">
            <a:spLocks/>
          </p:cNvSpPr>
          <p:nvPr/>
        </p:nvSpPr>
        <p:spPr>
          <a:xfrm>
            <a:off x="1514158" y="1668215"/>
            <a:ext cx="9163683" cy="4138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endParaRPr lang="es-ES" sz="2800" b="1" dirty="0">
              <a:latin typeface="Helvetica" charset="0"/>
              <a:cs typeface="Helvetica" charset="0"/>
            </a:endParaRPr>
          </a:p>
          <a:p>
            <a:pPr marL="0" indent="0">
              <a:spcAft>
                <a:spcPts val="600"/>
              </a:spcAft>
              <a:buNone/>
            </a:pPr>
            <a:r>
              <a:rPr lang="es-ES" sz="2800" b="1" dirty="0">
                <a:latin typeface="Helvetica" charset="0"/>
                <a:cs typeface="Helvetica" charset="0"/>
              </a:rPr>
              <a:t>Ejemplos de programas sencillos:</a:t>
            </a:r>
            <a:endParaRPr lang="es-ES" sz="2800" b="1" dirty="0">
              <a:latin typeface="Helvetica" charset="0"/>
              <a:cs typeface="Helvetica" charset="0"/>
              <a:hlinkClick r:id="rId7"/>
            </a:endParaRPr>
          </a:p>
          <a:p>
            <a:pPr>
              <a:lnSpc>
                <a:spcPct val="200000"/>
              </a:lnSpc>
              <a:spcAft>
                <a:spcPts val="600"/>
              </a:spcAft>
            </a:pPr>
            <a:r>
              <a:rPr lang="es-ES" sz="2800" b="1" dirty="0">
                <a:latin typeface="Helvetica" charset="0"/>
                <a:cs typeface="Helvetica" charset="0"/>
                <a:hlinkClick r:id="rId7"/>
              </a:rPr>
              <a:t>Programa que girar el gato de Scratch</a:t>
            </a:r>
            <a:endParaRPr lang="es-ES" sz="2800" b="1" dirty="0">
              <a:latin typeface="Helvetica" charset="0"/>
              <a:cs typeface="Helvetica" charset="0"/>
            </a:endParaRPr>
          </a:p>
          <a:p>
            <a:pPr>
              <a:lnSpc>
                <a:spcPct val="200000"/>
              </a:lnSpc>
              <a:spcAft>
                <a:spcPts val="600"/>
              </a:spcAft>
            </a:pPr>
            <a:r>
              <a:rPr lang="es-ES" sz="2800" b="1" dirty="0">
                <a:latin typeface="Helvetica" charset="0"/>
                <a:cs typeface="Helvetica" charset="0"/>
                <a:hlinkClick r:id="rId8"/>
              </a:rPr>
              <a:t>Programa que pregunta el nombre</a:t>
            </a:r>
            <a:endParaRPr lang="es-ES" sz="2800" b="1" dirty="0">
              <a:latin typeface="Helvetica" charset="0"/>
              <a:cs typeface="Helvetica" charset="0"/>
            </a:endParaRPr>
          </a:p>
          <a:p>
            <a:pPr>
              <a:spcAft>
                <a:spcPts val="600"/>
              </a:spcAft>
            </a:pPr>
            <a:endParaRPr lang="es-ES" sz="2800" b="1" dirty="0">
              <a:latin typeface="Helvetica" charset="0"/>
              <a:cs typeface="Helvetica" charset="0"/>
            </a:endParaRPr>
          </a:p>
        </p:txBody>
      </p:sp>
      <p:pic>
        <p:nvPicPr>
          <p:cNvPr id="26" name="Imagen 25">
            <a:extLst>
              <a:ext uri="{FF2B5EF4-FFF2-40B4-BE49-F238E27FC236}">
                <a16:creationId xmlns:a16="http://schemas.microsoft.com/office/drawing/2014/main" xmlns="" id="{F40F9CEA-E10C-483C-98AE-99DE52FB3C0A}"/>
              </a:ext>
            </a:extLst>
          </p:cNvPr>
          <p:cNvPicPr>
            <a:picLocks noChangeAspect="1"/>
          </p:cNvPicPr>
          <p:nvPr/>
        </p:nvPicPr>
        <p:blipFill>
          <a:blip r:embed="rId9"/>
          <a:stretch>
            <a:fillRect/>
          </a:stretch>
        </p:blipFill>
        <p:spPr>
          <a:xfrm>
            <a:off x="9596504" y="3056928"/>
            <a:ext cx="1358003" cy="1482401"/>
          </a:xfrm>
          <a:prstGeom prst="rect">
            <a:avLst/>
          </a:prstGeom>
        </p:spPr>
      </p:pic>
    </p:spTree>
    <p:extLst>
      <p:ext uri="{BB962C8B-B14F-4D97-AF65-F5344CB8AC3E}">
        <p14:creationId xmlns:p14="http://schemas.microsoft.com/office/powerpoint/2010/main" val="72212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4570" y="290836"/>
            <a:ext cx="9982858" cy="1143000"/>
          </a:xfrm>
        </p:spPr>
        <p:txBody>
          <a:bodyPr/>
          <a:lstStyle/>
          <a:p>
            <a:r>
              <a:rPr lang="es-ES_tradnl" b="1" dirty="0">
                <a:solidFill>
                  <a:srgbClr val="AE0000"/>
                </a:solidFill>
                <a:latin typeface="Helvetica"/>
                <a:cs typeface="Helvetica"/>
              </a:rPr>
              <a:t>Objetivos del taller</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
        <p:nvSpPr>
          <p:cNvPr id="12" name="Marcador de contenido 2">
            <a:extLst>
              <a:ext uri="{FF2B5EF4-FFF2-40B4-BE49-F238E27FC236}">
                <a16:creationId xmlns:a16="http://schemas.microsoft.com/office/drawing/2014/main" xmlns="" id="{8E667459-3774-4023-9F1F-FBF6ECA48E71}"/>
              </a:ext>
            </a:extLst>
          </p:cNvPr>
          <p:cNvSpPr txBox="1">
            <a:spLocks/>
          </p:cNvSpPr>
          <p:nvPr/>
        </p:nvSpPr>
        <p:spPr>
          <a:xfrm>
            <a:off x="1514158" y="1558487"/>
            <a:ext cx="9163683" cy="4138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endParaRPr lang="es-ES" sz="2800" dirty="0">
              <a:latin typeface="Helvetica" charset="0"/>
              <a:cs typeface="Helvetica" charset="0"/>
            </a:endParaRPr>
          </a:p>
          <a:p>
            <a:pPr marL="0" indent="0">
              <a:spcAft>
                <a:spcPts val="600"/>
              </a:spcAft>
              <a:buNone/>
            </a:pPr>
            <a:r>
              <a:rPr lang="es-ES" sz="2800" dirty="0">
                <a:latin typeface="Helvetica" charset="0"/>
                <a:cs typeface="Helvetica" charset="0"/>
              </a:rPr>
              <a:t>Se tratará el concepto de algoritmo, desarrollando algoritmos concretos para el cifrado y descifrado de mensajes en Scratch. De este modo se intentará que los participantes afiancen los conceptos del taller manipulativo, comprendan la importancia de las matemáticas en el mundo tecnológico que nos rodea y se conviertan en programadores por un día. </a:t>
            </a:r>
          </a:p>
        </p:txBody>
      </p:sp>
    </p:spTree>
    <p:extLst>
      <p:ext uri="{BB962C8B-B14F-4D97-AF65-F5344CB8AC3E}">
        <p14:creationId xmlns:p14="http://schemas.microsoft.com/office/powerpoint/2010/main" val="115050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lstStyle/>
          <a:p>
            <a:r>
              <a:rPr lang="es-ES_tradnl" b="1" dirty="0">
                <a:solidFill>
                  <a:srgbClr val="AE0000"/>
                </a:solidFill>
                <a:latin typeface="Helvetica"/>
                <a:cs typeface="Helvetica"/>
              </a:rPr>
              <a:t>Material necesario para el taller</a:t>
            </a:r>
          </a:p>
        </p:txBody>
      </p:sp>
      <p:sp>
        <p:nvSpPr>
          <p:cNvPr id="3" name="Marcador de contenido 2"/>
          <p:cNvSpPr>
            <a:spLocks noGrp="1"/>
          </p:cNvSpPr>
          <p:nvPr>
            <p:ph idx="1"/>
          </p:nvPr>
        </p:nvSpPr>
        <p:spPr>
          <a:xfrm>
            <a:off x="1514158" y="1630045"/>
            <a:ext cx="9163683" cy="4138904"/>
          </a:xfrm>
        </p:spPr>
        <p:txBody>
          <a:bodyPr>
            <a:normAutofit/>
          </a:bodyPr>
          <a:lstStyle/>
          <a:p>
            <a:pPr>
              <a:spcAft>
                <a:spcPts val="600"/>
              </a:spcAft>
            </a:pPr>
            <a:endParaRPr lang="es-ES" sz="2800" dirty="0">
              <a:latin typeface="Helvetica" charset="0"/>
              <a:ea typeface="Helvetica" charset="0"/>
              <a:cs typeface="Helvetica" charset="0"/>
            </a:endParaRPr>
          </a:p>
          <a:p>
            <a:pPr>
              <a:spcAft>
                <a:spcPts val="600"/>
              </a:spcAft>
            </a:pPr>
            <a:r>
              <a:rPr lang="es-ES" sz="2800" dirty="0">
                <a:latin typeface="Helvetica" charset="0"/>
                <a:ea typeface="Helvetica" charset="0"/>
                <a:cs typeface="Helvetica" charset="0"/>
              </a:rPr>
              <a:t>Ordenador (o </a:t>
            </a:r>
            <a:r>
              <a:rPr lang="es-ES" sz="2800" i="1" dirty="0" err="1">
                <a:latin typeface="Helvetica" charset="0"/>
                <a:ea typeface="Helvetica" charset="0"/>
                <a:cs typeface="Helvetica" charset="0"/>
              </a:rPr>
              <a:t>tablet</a:t>
            </a:r>
            <a:r>
              <a:rPr lang="es-ES" sz="2800" dirty="0">
                <a:latin typeface="Helvetica" charset="0"/>
                <a:ea typeface="Helvetica" charset="0"/>
                <a:cs typeface="Helvetica" charset="0"/>
              </a:rPr>
              <a:t>) con acceso a Internet. </a:t>
            </a:r>
          </a:p>
          <a:p>
            <a:pPr>
              <a:spcAft>
                <a:spcPts val="600"/>
              </a:spcAft>
            </a:pPr>
            <a:r>
              <a:rPr lang="es-ES" sz="2800" dirty="0">
                <a:latin typeface="Helvetica" charset="0"/>
                <a:ea typeface="Helvetica" charset="0"/>
                <a:cs typeface="Helvetica" charset="0"/>
              </a:rPr>
              <a:t>Lista de enlaces </a:t>
            </a:r>
          </a:p>
          <a:p>
            <a:pPr>
              <a:spcAft>
                <a:spcPts val="600"/>
              </a:spcAft>
            </a:pPr>
            <a:r>
              <a:rPr lang="es-ES" sz="2800" dirty="0">
                <a:latin typeface="Helvetica" charset="0"/>
                <a:ea typeface="Helvetica" charset="0"/>
                <a:cs typeface="Helvetica" charset="0"/>
              </a:rPr>
              <a:t>Material del taller manipulativo </a:t>
            </a:r>
            <a:br>
              <a:rPr lang="es-ES" sz="2800" dirty="0">
                <a:latin typeface="Helvetica" charset="0"/>
                <a:ea typeface="Helvetica" charset="0"/>
                <a:cs typeface="Helvetica" charset="0"/>
              </a:rPr>
            </a:br>
            <a:r>
              <a:rPr lang="es-ES" sz="2800" dirty="0">
                <a:latin typeface="Helvetica" charset="0"/>
                <a:ea typeface="Helvetica" charset="0"/>
                <a:cs typeface="Helvetica" charset="0"/>
              </a:rPr>
              <a:t>(ficha y máquina de cifrado)</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pic>
        <p:nvPicPr>
          <p:cNvPr id="24" name="Imagen 2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9780079" y="3018864"/>
            <a:ext cx="1984395" cy="2566737"/>
          </a:xfrm>
          <a:prstGeom prst="rect">
            <a:avLst/>
          </a:prstGeom>
          <a:noFill/>
          <a:ln>
            <a:noFill/>
          </a:ln>
        </p:spPr>
      </p:pic>
      <p:pic>
        <p:nvPicPr>
          <p:cNvPr id="25" name="Imagen 24">
            <a:extLst>
              <a:ext uri="{FF2B5EF4-FFF2-40B4-BE49-F238E27FC236}">
                <a16:creationId xmlns:a16="http://schemas.microsoft.com/office/drawing/2014/main" xmlns="" id="{EFE9C2F9-A318-43F9-A2E3-8F7440CE17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b="-1627"/>
          <a:stretch/>
        </p:blipFill>
        <p:spPr bwMode="auto">
          <a:xfrm>
            <a:off x="7407722" y="3555430"/>
            <a:ext cx="2052678" cy="20176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811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4570" y="290836"/>
            <a:ext cx="9982858" cy="1143000"/>
          </a:xfrm>
        </p:spPr>
        <p:txBody>
          <a:bodyPr/>
          <a:lstStyle/>
          <a:p>
            <a:r>
              <a:rPr lang="es-ES_tradnl" b="1" dirty="0">
                <a:solidFill>
                  <a:srgbClr val="AE0000"/>
                </a:solidFill>
                <a:latin typeface="Helvetica"/>
                <a:cs typeface="Helvetica"/>
              </a:rPr>
              <a:t>     Resultados de aprendizaje</a:t>
            </a:r>
          </a:p>
        </p:txBody>
      </p:sp>
      <p:sp>
        <p:nvSpPr>
          <p:cNvPr id="3" name="Marcador de contenido 2"/>
          <p:cNvSpPr>
            <a:spLocks noGrp="1"/>
          </p:cNvSpPr>
          <p:nvPr>
            <p:ph idx="1"/>
          </p:nvPr>
        </p:nvSpPr>
        <p:spPr>
          <a:xfrm>
            <a:off x="1514158" y="1630045"/>
            <a:ext cx="9163683" cy="4138904"/>
          </a:xfrm>
        </p:spPr>
        <p:txBody>
          <a:bodyPr>
            <a:normAutofit fontScale="92500"/>
          </a:bodyPr>
          <a:lstStyle/>
          <a:p>
            <a:pPr lvl="0"/>
            <a:r>
              <a:rPr lang="es-ES" sz="2400" dirty="0">
                <a:latin typeface="Helvetica" charset="0"/>
                <a:ea typeface="Helvetica" charset="0"/>
                <a:cs typeface="Helvetica" charset="0"/>
              </a:rPr>
              <a:t>Comprender el concepto de algoritmo.</a:t>
            </a:r>
          </a:p>
          <a:p>
            <a:pPr lvl="0"/>
            <a:r>
              <a:rPr lang="es-ES" sz="2400" dirty="0">
                <a:latin typeface="Helvetica" charset="0"/>
                <a:ea typeface="Helvetica" charset="0"/>
                <a:cs typeface="Helvetica" charset="0"/>
              </a:rPr>
              <a:t>Reflexionar sobre la presencia de los algoritmos en nuestro día a día.</a:t>
            </a:r>
          </a:p>
          <a:p>
            <a:pPr lvl="0"/>
            <a:r>
              <a:rPr lang="es-ES" sz="2400" dirty="0">
                <a:latin typeface="Helvetica" charset="0"/>
                <a:ea typeface="Helvetica" charset="0"/>
                <a:cs typeface="Helvetica" charset="0"/>
              </a:rPr>
              <a:t>Manejar herramientas básicas de Scratch.</a:t>
            </a:r>
          </a:p>
          <a:p>
            <a:pPr lvl="0"/>
            <a:r>
              <a:rPr lang="es-ES" sz="2400" dirty="0">
                <a:latin typeface="Helvetica" charset="0"/>
                <a:ea typeface="Helvetica" charset="0"/>
                <a:cs typeface="Helvetica" charset="0"/>
              </a:rPr>
              <a:t>Diseñar algoritmos sencillos con Scratch.</a:t>
            </a:r>
          </a:p>
          <a:p>
            <a:pPr lvl="0"/>
            <a:r>
              <a:rPr lang="es-ES" sz="2400" dirty="0">
                <a:latin typeface="Helvetica" charset="0"/>
                <a:ea typeface="Helvetica" charset="0"/>
                <a:cs typeface="Helvetica" charset="0"/>
              </a:rPr>
              <a:t>Conocer los pasos a seguir en el diseño de un algoritmo.</a:t>
            </a:r>
          </a:p>
          <a:p>
            <a:pPr lvl="0"/>
            <a:r>
              <a:rPr lang="es-ES" sz="2400" dirty="0">
                <a:latin typeface="Helvetica" charset="0"/>
                <a:ea typeface="Helvetica" charset="0"/>
                <a:cs typeface="Helvetica" charset="0"/>
              </a:rPr>
              <a:t>Analizar y probar el funcionamiento de un algoritmo.</a:t>
            </a:r>
          </a:p>
          <a:p>
            <a:pPr lvl="0"/>
            <a:r>
              <a:rPr lang="es-ES" sz="2400" dirty="0">
                <a:latin typeface="Helvetica" charset="0"/>
                <a:ea typeface="Helvetica" charset="0"/>
                <a:cs typeface="Helvetica" charset="0"/>
              </a:rPr>
              <a:t>Programar un algoritmo de cifrado César letra a letra.</a:t>
            </a:r>
          </a:p>
          <a:p>
            <a:pPr lvl="0"/>
            <a:r>
              <a:rPr lang="es-ES" sz="2400" dirty="0">
                <a:latin typeface="Helvetica" charset="0"/>
                <a:ea typeface="Helvetica" charset="0"/>
                <a:cs typeface="Helvetica" charset="0"/>
              </a:rPr>
              <a:t>Utilizar algoritmos de cifrado de sustitución para textos completos.</a:t>
            </a:r>
          </a:p>
          <a:p>
            <a:pPr lvl="0"/>
            <a:r>
              <a:rPr lang="es-ES" sz="2400" dirty="0">
                <a:latin typeface="Helvetica" charset="0"/>
                <a:ea typeface="Helvetica" charset="0"/>
                <a:cs typeface="Helvetica" charset="0"/>
              </a:rPr>
              <a:t>Averiguar la clave de un cifrado de sustitución por el método de ensayo-error.</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Tree>
    <p:extLst>
      <p:ext uri="{BB962C8B-B14F-4D97-AF65-F5344CB8AC3E}">
        <p14:creationId xmlns:p14="http://schemas.microsoft.com/office/powerpoint/2010/main" val="24544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90836"/>
            <a:ext cx="12192000" cy="1143000"/>
          </a:xfrm>
        </p:spPr>
        <p:txBody>
          <a:bodyPr/>
          <a:lstStyle/>
          <a:p>
            <a:r>
              <a:rPr lang="es-ES_tradnl" b="1" dirty="0">
                <a:solidFill>
                  <a:srgbClr val="AE0000"/>
                </a:solidFill>
                <a:latin typeface="Helvetica"/>
                <a:cs typeface="Helvetica"/>
              </a:rPr>
              <a:t>         Temporalización y secuenciación</a:t>
            </a:r>
          </a:p>
        </p:txBody>
      </p:sp>
      <p:sp>
        <p:nvSpPr>
          <p:cNvPr id="3" name="Marcador de contenido 2"/>
          <p:cNvSpPr>
            <a:spLocks noGrp="1"/>
          </p:cNvSpPr>
          <p:nvPr>
            <p:ph idx="1"/>
          </p:nvPr>
        </p:nvSpPr>
        <p:spPr>
          <a:xfrm>
            <a:off x="1514158" y="1630045"/>
            <a:ext cx="9163683" cy="4138904"/>
          </a:xfrm>
        </p:spPr>
        <p:txBody>
          <a:bodyPr>
            <a:normAutofit/>
          </a:bodyPr>
          <a:lstStyle/>
          <a:p>
            <a:pPr>
              <a:spcAft>
                <a:spcPts val="600"/>
              </a:spcAft>
            </a:pPr>
            <a:endParaRPr lang="es-ES" sz="2800" dirty="0">
              <a:latin typeface="Helvetica" charset="0"/>
              <a:ea typeface="Helvetica" charset="0"/>
              <a:cs typeface="Helvetica" charset="0"/>
            </a:endParaRPr>
          </a:p>
          <a:p>
            <a:pPr>
              <a:spcAft>
                <a:spcPts val="600"/>
              </a:spcAft>
            </a:pPr>
            <a:r>
              <a:rPr lang="es-ES" sz="2800" dirty="0">
                <a:latin typeface="Helvetica" charset="0"/>
                <a:ea typeface="Helvetica" charset="0"/>
                <a:cs typeface="Helvetica" charset="0"/>
              </a:rPr>
              <a:t>90 min</a:t>
            </a:r>
          </a:p>
          <a:p>
            <a:pPr>
              <a:spcAft>
                <a:spcPts val="600"/>
              </a:spcAft>
            </a:pPr>
            <a:r>
              <a:rPr lang="es-ES" sz="2800" dirty="0">
                <a:latin typeface="Helvetica" charset="0"/>
                <a:ea typeface="Helvetica" charset="0"/>
                <a:cs typeface="Helvetica" charset="0"/>
              </a:rPr>
              <a:t>Primeros pasos con Scratch</a:t>
            </a:r>
          </a:p>
          <a:p>
            <a:pPr>
              <a:spcAft>
                <a:spcPts val="600"/>
              </a:spcAft>
            </a:pPr>
            <a:r>
              <a:rPr lang="es-ES" sz="2800" dirty="0">
                <a:latin typeface="Helvetica" charset="0"/>
                <a:ea typeface="Helvetica" charset="0"/>
                <a:cs typeface="Helvetica" charset="0"/>
              </a:rPr>
              <a:t>Diseño de un algoritmo de cifrado César</a:t>
            </a:r>
          </a:p>
          <a:p>
            <a:pPr>
              <a:spcAft>
                <a:spcPts val="600"/>
              </a:spcAft>
            </a:pPr>
            <a:r>
              <a:rPr lang="es-ES" sz="2800" dirty="0">
                <a:latin typeface="Helvetica" charset="0"/>
                <a:ea typeface="Helvetica" charset="0"/>
                <a:cs typeface="Helvetica" charset="0"/>
              </a:rPr>
              <a:t>Algoritmo completo del cifrado César</a:t>
            </a:r>
          </a:p>
          <a:p>
            <a:pPr>
              <a:spcAft>
                <a:spcPts val="600"/>
              </a:spcAft>
            </a:pPr>
            <a:r>
              <a:rPr lang="es-ES" sz="2800" dirty="0">
                <a:latin typeface="Helvetica" charset="0"/>
                <a:ea typeface="Helvetica" charset="0"/>
                <a:cs typeface="Helvetica" charset="0"/>
              </a:rPr>
              <a:t>Reto</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Tree>
    <p:extLst>
      <p:ext uri="{BB962C8B-B14F-4D97-AF65-F5344CB8AC3E}">
        <p14:creationId xmlns:p14="http://schemas.microsoft.com/office/powerpoint/2010/main" val="99485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agrama&#10;&#10;Descripción generada automáticamente">
            <a:extLst>
              <a:ext uri="{FF2B5EF4-FFF2-40B4-BE49-F238E27FC236}">
                <a16:creationId xmlns:a16="http://schemas.microsoft.com/office/drawing/2014/main" xmlns="" id="{4D3D48D9-15F7-49CE-94E5-6905D80AF8BF}"/>
              </a:ext>
            </a:extLst>
          </p:cNvPr>
          <p:cNvPicPr>
            <a:picLocks noChangeAspect="1"/>
          </p:cNvPicPr>
          <p:nvPr/>
        </p:nvPicPr>
        <p:blipFill>
          <a:blip r:embed="rId3"/>
          <a:stretch>
            <a:fillRect/>
          </a:stretch>
        </p:blipFill>
        <p:spPr>
          <a:xfrm>
            <a:off x="1528594" y="4721934"/>
            <a:ext cx="3474725" cy="1750393"/>
          </a:xfrm>
          <a:prstGeom prst="rect">
            <a:avLst/>
          </a:prstGeom>
        </p:spPr>
      </p:pic>
      <p:pic>
        <p:nvPicPr>
          <p:cNvPr id="16" name="Imagen 15" descr="Imagen que contiene Diagrama&#10;&#10;Descripción generada automáticamente">
            <a:extLst>
              <a:ext uri="{FF2B5EF4-FFF2-40B4-BE49-F238E27FC236}">
                <a16:creationId xmlns:a16="http://schemas.microsoft.com/office/drawing/2014/main" xmlns="" id="{5918C841-4F5C-416F-A204-24CE56B0D6DA}"/>
              </a:ext>
            </a:extLst>
          </p:cNvPr>
          <p:cNvPicPr>
            <a:picLocks noChangeAspect="1"/>
          </p:cNvPicPr>
          <p:nvPr/>
        </p:nvPicPr>
        <p:blipFill>
          <a:blip r:embed="rId4"/>
          <a:stretch>
            <a:fillRect/>
          </a:stretch>
        </p:blipFill>
        <p:spPr>
          <a:xfrm>
            <a:off x="4358637" y="1064426"/>
            <a:ext cx="3474725" cy="2638467"/>
          </a:xfrm>
          <a:prstGeom prst="rect">
            <a:avLst/>
          </a:prstGeom>
        </p:spPr>
      </p:pic>
      <p:sp>
        <p:nvSpPr>
          <p:cNvPr id="3" name="Marcador de contenido 2"/>
          <p:cNvSpPr>
            <a:spLocks noGrp="1"/>
          </p:cNvSpPr>
          <p:nvPr>
            <p:ph idx="1"/>
          </p:nvPr>
        </p:nvSpPr>
        <p:spPr>
          <a:xfrm>
            <a:off x="1981200" y="1166021"/>
            <a:ext cx="8229600" cy="4525963"/>
          </a:xfrm>
        </p:spPr>
        <p:txBody>
          <a:bodyPr>
            <a:normAutofit/>
          </a:bodyPr>
          <a:lstStyle/>
          <a:p>
            <a:pPr marL="0" algn="ctr">
              <a:buNone/>
            </a:pPr>
            <a:endParaRPr lang="es-ES_tradnl" sz="2800" b="1" dirty="0">
              <a:latin typeface="Helvetica"/>
              <a:cs typeface="Helvetica"/>
            </a:endParaRPr>
          </a:p>
          <a:p>
            <a:pPr marL="0" algn="ctr">
              <a:buNone/>
            </a:pPr>
            <a:endParaRPr lang="es-ES_tradnl" sz="2800" b="1" dirty="0">
              <a:latin typeface="Helvetica"/>
              <a:cs typeface="Helvetica"/>
            </a:endParaRPr>
          </a:p>
          <a:p>
            <a:pPr marL="0" algn="ctr">
              <a:buNone/>
            </a:pPr>
            <a:endParaRPr lang="es-ES_tradnl" sz="2800" b="1" dirty="0">
              <a:latin typeface="Helvetica"/>
              <a:cs typeface="Helvetica"/>
            </a:endParaRPr>
          </a:p>
          <a:p>
            <a:pPr marL="0" algn="ctr">
              <a:buNone/>
            </a:pPr>
            <a:endParaRPr lang="es-ES_tradnl" sz="2800" b="1" dirty="0">
              <a:latin typeface="Helvetica"/>
              <a:cs typeface="Helvetica"/>
            </a:endParaRPr>
          </a:p>
        </p:txBody>
      </p:sp>
      <p:sp>
        <p:nvSpPr>
          <p:cNvPr id="6" name="CuadroTexto 5"/>
          <p:cNvSpPr txBox="1"/>
          <p:nvPr/>
        </p:nvSpPr>
        <p:spPr>
          <a:xfrm>
            <a:off x="1847083" y="4677273"/>
            <a:ext cx="871970" cy="307777"/>
          </a:xfrm>
          <a:prstGeom prst="rect">
            <a:avLst/>
          </a:prstGeom>
          <a:noFill/>
        </p:spPr>
        <p:txBody>
          <a:bodyPr wrap="none" rtlCol="0">
            <a:spAutoFit/>
          </a:bodyPr>
          <a:lstStyle/>
          <a:p>
            <a:r>
              <a:rPr lang="es-ES_tradnl" sz="1400" dirty="0"/>
              <a:t>Patrocina</a:t>
            </a:r>
          </a:p>
        </p:txBody>
      </p:sp>
      <p:sp>
        <p:nvSpPr>
          <p:cNvPr id="7" name="CuadroTexto 6"/>
          <p:cNvSpPr txBox="1"/>
          <p:nvPr/>
        </p:nvSpPr>
        <p:spPr>
          <a:xfrm>
            <a:off x="5456094" y="4677273"/>
            <a:ext cx="820319" cy="307777"/>
          </a:xfrm>
          <a:prstGeom prst="rect">
            <a:avLst/>
          </a:prstGeom>
          <a:noFill/>
        </p:spPr>
        <p:txBody>
          <a:bodyPr wrap="none" rtlCol="0">
            <a:spAutoFit/>
          </a:bodyPr>
          <a:lstStyle/>
          <a:p>
            <a:r>
              <a:rPr lang="es-ES_tradnl" sz="1400" dirty="0"/>
              <a:t>Organiza</a:t>
            </a:r>
          </a:p>
        </p:txBody>
      </p:sp>
      <p:sp>
        <p:nvSpPr>
          <p:cNvPr id="9" name="CuadroTexto 8"/>
          <p:cNvSpPr txBox="1"/>
          <p:nvPr/>
        </p:nvSpPr>
        <p:spPr>
          <a:xfrm>
            <a:off x="8222271" y="4721934"/>
            <a:ext cx="1880323" cy="307777"/>
          </a:xfrm>
          <a:prstGeom prst="rect">
            <a:avLst/>
          </a:prstGeom>
          <a:noFill/>
        </p:spPr>
        <p:txBody>
          <a:bodyPr wrap="none" rtlCol="0">
            <a:spAutoFit/>
          </a:bodyPr>
          <a:lstStyle/>
          <a:p>
            <a:r>
              <a:rPr lang="es-ES_tradnl" sz="1400" dirty="0"/>
              <a:t>Con la colaboración de </a:t>
            </a:r>
          </a:p>
        </p:txBody>
      </p:sp>
      <p:pic>
        <p:nvPicPr>
          <p:cNvPr id="11" name="Imagen 10" descr="Logotipo_negro_UNIVERSIDADE_DE_VIGO.png"/>
          <p:cNvPicPr>
            <a:picLocks noChangeAspect="1"/>
          </p:cNvPicPr>
          <p:nvPr/>
        </p:nvPicPr>
        <p:blipFill>
          <a:blip r:embed="rId5"/>
          <a:stretch>
            <a:fillRect/>
          </a:stretch>
        </p:blipFill>
        <p:spPr>
          <a:xfrm>
            <a:off x="8252751" y="5254323"/>
            <a:ext cx="2443863" cy="539256"/>
          </a:xfrm>
          <a:prstGeom prst="rect">
            <a:avLst/>
          </a:prstGeom>
        </p:spPr>
      </p:pic>
      <p:pic>
        <p:nvPicPr>
          <p:cNvPr id="8" name="Imagen 7" descr="Dibujo con letras blancas&#10;&#10;Descripción generada automáticamente con confianza media">
            <a:extLst>
              <a:ext uri="{FF2B5EF4-FFF2-40B4-BE49-F238E27FC236}">
                <a16:creationId xmlns:a16="http://schemas.microsoft.com/office/drawing/2014/main" xmlns="" id="{ADCD63FA-91BC-479D-B858-52D037FDAC10}"/>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5555488" y="5253274"/>
            <a:ext cx="1441850" cy="6401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lstStyle/>
          <a:p>
            <a:r>
              <a:rPr lang="es-ES_tradnl" b="1" dirty="0">
                <a:solidFill>
                  <a:srgbClr val="AE0000"/>
                </a:solidFill>
                <a:latin typeface="Helvetica"/>
                <a:cs typeface="Helvetica"/>
              </a:rPr>
              <a:t>Algoritmos</a:t>
            </a:r>
          </a:p>
        </p:txBody>
      </p:sp>
      <p:sp>
        <p:nvSpPr>
          <p:cNvPr id="3" name="Marcador de contenido 2"/>
          <p:cNvSpPr>
            <a:spLocks noGrp="1"/>
          </p:cNvSpPr>
          <p:nvPr>
            <p:ph idx="1"/>
          </p:nvPr>
        </p:nvSpPr>
        <p:spPr>
          <a:xfrm>
            <a:off x="1433734" y="1780886"/>
            <a:ext cx="9807289" cy="3176725"/>
          </a:xfrm>
        </p:spPr>
        <p:txBody>
          <a:bodyPr>
            <a:normAutofit/>
          </a:bodyPr>
          <a:lstStyle/>
          <a:p>
            <a:pPr>
              <a:spcAft>
                <a:spcPts val="1200"/>
              </a:spcAft>
            </a:pPr>
            <a:r>
              <a:rPr lang="es-ES" sz="2800" dirty="0">
                <a:effectLst/>
                <a:latin typeface="Helvetica" panose="020B0604020202020204" pitchFamily="34" charset="0"/>
                <a:ea typeface="Calibri" panose="020F0502020204030204" pitchFamily="34" charset="0"/>
                <a:cs typeface="Helvetica" panose="020B0604020202020204" pitchFamily="34" charset="0"/>
              </a:rPr>
              <a:t>Un </a:t>
            </a:r>
            <a:r>
              <a:rPr lang="es-ES" sz="2800" b="1" i="1" dirty="0">
                <a:effectLst/>
                <a:latin typeface="Helvetica" panose="020B0604020202020204" pitchFamily="34" charset="0"/>
                <a:ea typeface="Calibri" panose="020F0502020204030204" pitchFamily="34" charset="0"/>
                <a:cs typeface="Helvetica" panose="020B0604020202020204" pitchFamily="34" charset="0"/>
              </a:rPr>
              <a:t>algoritmo</a:t>
            </a:r>
            <a:r>
              <a:rPr lang="es-ES" sz="2800" dirty="0">
                <a:effectLst/>
                <a:latin typeface="Helvetica" panose="020B0604020202020204" pitchFamily="34" charset="0"/>
                <a:ea typeface="Calibri" panose="020F0502020204030204" pitchFamily="34" charset="0"/>
                <a:cs typeface="Helvetica" panose="020B0604020202020204" pitchFamily="34" charset="0"/>
              </a:rPr>
              <a:t> no es más que un conjunto de instrucciones bien definidas, ordenadas y finitas que nos permite resolver un problema obteniendo siempre un resultado.</a:t>
            </a:r>
            <a:endParaRPr lang="es-ES" sz="2800" dirty="0">
              <a:latin typeface="Helvetica" panose="020B0604020202020204" pitchFamily="34" charset="0"/>
              <a:ea typeface="Helvetica" charset="0"/>
              <a:cs typeface="Helvetica" panose="020B0604020202020204" pitchFamily="34" charset="0"/>
            </a:endParaRP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pic>
        <p:nvPicPr>
          <p:cNvPr id="7" name="Imagen 6">
            <a:extLst>
              <a:ext uri="{FF2B5EF4-FFF2-40B4-BE49-F238E27FC236}">
                <a16:creationId xmlns:a16="http://schemas.microsoft.com/office/drawing/2014/main" xmlns="" id="{49C75302-975F-4292-A271-DFE77D653302}"/>
              </a:ext>
            </a:extLst>
          </p:cNvPr>
          <p:cNvPicPr>
            <a:picLocks noChangeAspect="1"/>
          </p:cNvPicPr>
          <p:nvPr/>
        </p:nvPicPr>
        <p:blipFill>
          <a:blip r:embed="rId7"/>
          <a:stretch>
            <a:fillRect/>
          </a:stretch>
        </p:blipFill>
        <p:spPr>
          <a:xfrm>
            <a:off x="5067064" y="3454025"/>
            <a:ext cx="1688400" cy="2088841"/>
          </a:xfrm>
          <a:prstGeom prst="rect">
            <a:avLst/>
          </a:prstGeom>
        </p:spPr>
      </p:pic>
    </p:spTree>
    <p:extLst>
      <p:ext uri="{BB962C8B-B14F-4D97-AF65-F5344CB8AC3E}">
        <p14:creationId xmlns:p14="http://schemas.microsoft.com/office/powerpoint/2010/main" val="132415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lstStyle/>
          <a:p>
            <a:r>
              <a:rPr lang="es-ES_tradnl" b="1" dirty="0">
                <a:solidFill>
                  <a:srgbClr val="AE0000"/>
                </a:solidFill>
                <a:latin typeface="Helvetica"/>
                <a:cs typeface="Helvetica"/>
              </a:rPr>
              <a:t>Algoritmos</a:t>
            </a:r>
          </a:p>
        </p:txBody>
      </p:sp>
      <p:sp>
        <p:nvSpPr>
          <p:cNvPr id="3" name="Marcador de contenido 2"/>
          <p:cNvSpPr>
            <a:spLocks noGrp="1"/>
          </p:cNvSpPr>
          <p:nvPr>
            <p:ph idx="1"/>
          </p:nvPr>
        </p:nvSpPr>
        <p:spPr>
          <a:xfrm>
            <a:off x="1433735" y="1782939"/>
            <a:ext cx="9324530" cy="3581542"/>
          </a:xfrm>
        </p:spPr>
        <p:txBody>
          <a:bodyPr>
            <a:normAutofit/>
          </a:bodyPr>
          <a:lstStyle/>
          <a:p>
            <a:pPr>
              <a:spcAft>
                <a:spcPts val="600"/>
              </a:spcAft>
            </a:pPr>
            <a:r>
              <a:rPr lang="es-ES" sz="2800" dirty="0">
                <a:latin typeface="Helvetica" charset="0"/>
                <a:ea typeface="Helvetica" charset="0"/>
                <a:cs typeface="Helvetica" charset="0"/>
              </a:rPr>
              <a:t>Es una “receta matemática” que cumple:</a:t>
            </a:r>
          </a:p>
          <a:p>
            <a:pPr lvl="1">
              <a:spcAft>
                <a:spcPts val="600"/>
              </a:spcAft>
            </a:pPr>
            <a:r>
              <a:rPr lang="es-ES" sz="2400" dirty="0">
                <a:latin typeface="Helvetica" charset="0"/>
                <a:ea typeface="Helvetica" charset="0"/>
                <a:cs typeface="Helvetica" charset="0"/>
              </a:rPr>
              <a:t>Las instrucciones están </a:t>
            </a:r>
            <a:r>
              <a:rPr lang="es-ES" sz="2400" b="1" dirty="0">
                <a:latin typeface="Helvetica" charset="0"/>
                <a:ea typeface="Helvetica" charset="0"/>
                <a:cs typeface="Helvetica" charset="0"/>
              </a:rPr>
              <a:t>perfectamente ordenadas </a:t>
            </a:r>
            <a:r>
              <a:rPr lang="es-ES" sz="2400" dirty="0">
                <a:latin typeface="Helvetica" charset="0"/>
                <a:ea typeface="Helvetica" charset="0"/>
                <a:cs typeface="Helvetica" charset="0"/>
              </a:rPr>
              <a:t>y el cambio de este orden puede provocar el fallo del algoritmo</a:t>
            </a:r>
          </a:p>
          <a:p>
            <a:pPr lvl="1">
              <a:spcAft>
                <a:spcPts val="600"/>
              </a:spcAft>
            </a:pPr>
            <a:r>
              <a:rPr lang="es-ES" sz="2400" dirty="0">
                <a:latin typeface="Helvetica" charset="0"/>
                <a:ea typeface="Helvetica" charset="0"/>
                <a:cs typeface="Helvetica" charset="0"/>
              </a:rPr>
              <a:t>Las instrucciones incluidas en el algoritmo </a:t>
            </a:r>
            <a:r>
              <a:rPr lang="es-ES" sz="2400" b="1" dirty="0">
                <a:latin typeface="Helvetica" charset="0"/>
                <a:ea typeface="Helvetica" charset="0"/>
                <a:cs typeface="Helvetica" charset="0"/>
              </a:rPr>
              <a:t>no dejan lugar a dudas</a:t>
            </a:r>
            <a:r>
              <a:rPr lang="es-ES" sz="2400" dirty="0">
                <a:latin typeface="Helvetica" charset="0"/>
                <a:ea typeface="Helvetica" charset="0"/>
                <a:cs typeface="Helvetica" charset="0"/>
              </a:rPr>
              <a:t>. </a:t>
            </a:r>
          </a:p>
          <a:p>
            <a:pPr lvl="1">
              <a:spcAft>
                <a:spcPts val="600"/>
              </a:spcAft>
            </a:pPr>
            <a:r>
              <a:rPr lang="es-ES" sz="2400" dirty="0">
                <a:latin typeface="Helvetica" charset="0"/>
                <a:ea typeface="Helvetica" charset="0"/>
                <a:cs typeface="Helvetica" charset="0"/>
              </a:rPr>
              <a:t>El </a:t>
            </a:r>
            <a:r>
              <a:rPr lang="es-ES" sz="2400" b="1" dirty="0">
                <a:latin typeface="Helvetica" charset="0"/>
                <a:ea typeface="Helvetica" charset="0"/>
                <a:cs typeface="Helvetica" charset="0"/>
              </a:rPr>
              <a:t>número</a:t>
            </a:r>
            <a:r>
              <a:rPr lang="es-ES" sz="2400" dirty="0">
                <a:latin typeface="Helvetica" charset="0"/>
                <a:ea typeface="Helvetica" charset="0"/>
                <a:cs typeface="Helvetica" charset="0"/>
              </a:rPr>
              <a:t> de instrucciones es </a:t>
            </a:r>
            <a:r>
              <a:rPr lang="es-ES" sz="2400" b="1" dirty="0">
                <a:latin typeface="Helvetica" charset="0"/>
                <a:ea typeface="Helvetica" charset="0"/>
                <a:cs typeface="Helvetica" charset="0"/>
              </a:rPr>
              <a:t>finito</a:t>
            </a:r>
            <a:r>
              <a:rPr lang="es-ES" sz="2400" dirty="0">
                <a:latin typeface="Helvetica" charset="0"/>
                <a:ea typeface="Helvetica" charset="0"/>
                <a:cs typeface="Helvetica" charset="0"/>
              </a:rPr>
              <a:t>, de forma que sabemos que una vez alcanzado el último paso </a:t>
            </a:r>
            <a:r>
              <a:rPr lang="es-ES" sz="2400" b="1" dirty="0">
                <a:latin typeface="Helvetica" charset="0"/>
                <a:ea typeface="Helvetica" charset="0"/>
                <a:cs typeface="Helvetica" charset="0"/>
              </a:rPr>
              <a:t>obtendremos siempre un resultado</a:t>
            </a:r>
            <a:r>
              <a:rPr lang="es-ES" sz="2400" dirty="0">
                <a:latin typeface="Helvetica" charset="0"/>
                <a:ea typeface="Helvetica" charset="0"/>
                <a:cs typeface="Helvetica" charset="0"/>
              </a:rPr>
              <a:t>.</a:t>
            </a:r>
            <a:endParaRPr lang="es-ES_tradnl" sz="2400" dirty="0">
              <a:latin typeface="Helvetica" charset="0"/>
              <a:ea typeface="Helvetica" charset="0"/>
              <a:cs typeface="Helvetica" charset="0"/>
            </a:endParaRP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Tree>
    <p:extLst>
      <p:ext uri="{BB962C8B-B14F-4D97-AF65-F5344CB8AC3E}">
        <p14:creationId xmlns:p14="http://schemas.microsoft.com/office/powerpoint/2010/main" val="16551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lstStyle/>
          <a:p>
            <a:r>
              <a:rPr lang="es-ES_tradnl" b="1" dirty="0">
                <a:solidFill>
                  <a:srgbClr val="AE0000"/>
                </a:solidFill>
                <a:latin typeface="Helvetica"/>
                <a:cs typeface="Helvetica"/>
              </a:rPr>
              <a:t>Algoritmos</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pic>
        <p:nvPicPr>
          <p:cNvPr id="24" name="Marcador de contenido 6" descr="Texto, Carta&#10;&#10;Descripción generada automáticamente">
            <a:extLst>
              <a:ext uri="{FF2B5EF4-FFF2-40B4-BE49-F238E27FC236}">
                <a16:creationId xmlns:a16="http://schemas.microsoft.com/office/drawing/2014/main" xmlns="" id="{D1A6BFE0-95D3-437E-A153-174775667005}"/>
              </a:ext>
            </a:extLst>
          </p:cNvPr>
          <p:cNvPicPr>
            <a:picLocks noChangeAspect="1"/>
          </p:cNvPicPr>
          <p:nvPr/>
        </p:nvPicPr>
        <p:blipFill rotWithShape="1">
          <a:blip r:embed="rId7"/>
          <a:srcRect t="35966" b="6383"/>
          <a:stretch/>
        </p:blipFill>
        <p:spPr>
          <a:xfrm>
            <a:off x="6186050" y="1334295"/>
            <a:ext cx="5369599" cy="4377712"/>
          </a:xfrm>
          <a:prstGeom prst="rect">
            <a:avLst/>
          </a:prstGeom>
        </p:spPr>
      </p:pic>
      <p:pic>
        <p:nvPicPr>
          <p:cNvPr id="25" name="Marcador de contenido 6" descr="Texto, Carta&#10;&#10;Descripción generada automáticamente">
            <a:extLst>
              <a:ext uri="{FF2B5EF4-FFF2-40B4-BE49-F238E27FC236}">
                <a16:creationId xmlns:a16="http://schemas.microsoft.com/office/drawing/2014/main" xmlns="" id="{C1CC6B2A-786D-4301-98E1-438FE20447EC}"/>
              </a:ext>
            </a:extLst>
          </p:cNvPr>
          <p:cNvPicPr>
            <a:picLocks noChangeAspect="1"/>
          </p:cNvPicPr>
          <p:nvPr/>
        </p:nvPicPr>
        <p:blipFill rotWithShape="1">
          <a:blip r:embed="rId7"/>
          <a:srcRect b="66205"/>
          <a:stretch/>
        </p:blipFill>
        <p:spPr>
          <a:xfrm>
            <a:off x="541665" y="2286693"/>
            <a:ext cx="5369599" cy="2566175"/>
          </a:xfrm>
          <a:prstGeom prst="rect">
            <a:avLst/>
          </a:prstGeom>
        </p:spPr>
      </p:pic>
    </p:spTree>
    <p:extLst>
      <p:ext uri="{BB962C8B-B14F-4D97-AF65-F5344CB8AC3E}">
        <p14:creationId xmlns:p14="http://schemas.microsoft.com/office/powerpoint/2010/main" val="277712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lstStyle/>
          <a:p>
            <a:r>
              <a:rPr lang="es-ES_tradnl" b="1" dirty="0">
                <a:solidFill>
                  <a:srgbClr val="AE0000"/>
                </a:solidFill>
                <a:latin typeface="Helvetica"/>
                <a:cs typeface="Helvetica"/>
              </a:rPr>
              <a:t>Diseño de algoritmos</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
        <p:nvSpPr>
          <p:cNvPr id="12" name="Marcador de contenido 2"/>
          <p:cNvSpPr txBox="1">
            <a:spLocks/>
          </p:cNvSpPr>
          <p:nvPr/>
        </p:nvSpPr>
        <p:spPr>
          <a:xfrm>
            <a:off x="1514158" y="1668215"/>
            <a:ext cx="9163683" cy="4138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endParaRPr lang="es-ES" sz="2800" dirty="0">
              <a:latin typeface="Helvetica" charset="0"/>
              <a:ea typeface="Helvetica" charset="0"/>
              <a:cs typeface="Helvetica" charset="0"/>
            </a:endParaRPr>
          </a:p>
          <a:p>
            <a:pPr>
              <a:spcAft>
                <a:spcPts val="600"/>
              </a:spcAft>
            </a:pPr>
            <a:r>
              <a:rPr lang="es-ES" sz="2800" dirty="0">
                <a:latin typeface="Helvetica" charset="0"/>
                <a:ea typeface="Helvetica" charset="0"/>
                <a:cs typeface="Helvetica" charset="0"/>
              </a:rPr>
              <a:t>El conjunto de instrucciones se introduce en un ordenador que lo ejecuta.</a:t>
            </a:r>
          </a:p>
          <a:p>
            <a:pPr>
              <a:spcAft>
                <a:spcPts val="600"/>
              </a:spcAft>
            </a:pPr>
            <a:r>
              <a:rPr lang="es-ES" sz="2800" dirty="0">
                <a:latin typeface="Helvetica" charset="0"/>
                <a:ea typeface="Helvetica" charset="0"/>
                <a:cs typeface="Helvetica" charset="0"/>
              </a:rPr>
              <a:t>Se establece un tiempo máximo.</a:t>
            </a:r>
          </a:p>
          <a:p>
            <a:pPr>
              <a:spcAft>
                <a:spcPts val="600"/>
              </a:spcAft>
            </a:pPr>
            <a:r>
              <a:rPr lang="es-ES" sz="2800" dirty="0">
                <a:latin typeface="Helvetica" charset="0"/>
                <a:ea typeface="Helvetica" charset="0"/>
                <a:cs typeface="Helvetica" charset="0"/>
              </a:rPr>
              <a:t>En caso de que éste no termine o no devuelva el resultado esperado en dicho tiempo, se descarta y se procede a su corrección. </a:t>
            </a:r>
            <a:endParaRPr lang="es-ES_tradnl" sz="2800" dirty="0">
              <a:latin typeface="Helvetica" charset="0"/>
              <a:ea typeface="Helvetica" charset="0"/>
              <a:cs typeface="Helvetica" charset="0"/>
            </a:endParaRPr>
          </a:p>
        </p:txBody>
      </p:sp>
    </p:spTree>
    <p:extLst>
      <p:ext uri="{BB962C8B-B14F-4D97-AF65-F5344CB8AC3E}">
        <p14:creationId xmlns:p14="http://schemas.microsoft.com/office/powerpoint/2010/main" val="204563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lstStyle/>
          <a:p>
            <a:r>
              <a:rPr lang="es-ES_tradnl" b="1" dirty="0">
                <a:solidFill>
                  <a:srgbClr val="AE0000"/>
                </a:solidFill>
                <a:latin typeface="Helvetica"/>
                <a:cs typeface="Helvetica"/>
              </a:rPr>
              <a:t>¿Dónde hay algoritmos?</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
        <p:nvSpPr>
          <p:cNvPr id="14" name="Marcador de contenido 2">
            <a:extLst>
              <a:ext uri="{FF2B5EF4-FFF2-40B4-BE49-F238E27FC236}">
                <a16:creationId xmlns:a16="http://schemas.microsoft.com/office/drawing/2014/main" xmlns="" id="{B29ABDE5-32EF-4979-9E3F-E84D45707433}"/>
              </a:ext>
            </a:extLst>
          </p:cNvPr>
          <p:cNvSpPr txBox="1">
            <a:spLocks/>
          </p:cNvSpPr>
          <p:nvPr/>
        </p:nvSpPr>
        <p:spPr>
          <a:xfrm>
            <a:off x="1514158" y="1668215"/>
            <a:ext cx="9163683" cy="4138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endParaRPr lang="es-ES" sz="2800" dirty="0">
              <a:latin typeface="Helvetica" charset="0"/>
              <a:ea typeface="Helvetica" charset="0"/>
              <a:cs typeface="Helvetica" charset="0"/>
            </a:endParaRPr>
          </a:p>
          <a:p>
            <a:pPr>
              <a:spcAft>
                <a:spcPts val="600"/>
              </a:spcAft>
            </a:pPr>
            <a:r>
              <a:rPr lang="es-ES" sz="2800" dirty="0">
                <a:latin typeface="Helvetica" charset="0"/>
                <a:ea typeface="Helvetica" charset="0"/>
                <a:cs typeface="Helvetica" charset="0"/>
              </a:rPr>
              <a:t>Calculadoras, ordenadores, móviles...</a:t>
            </a:r>
          </a:p>
          <a:p>
            <a:pPr>
              <a:spcAft>
                <a:spcPts val="600"/>
              </a:spcAft>
            </a:pPr>
            <a:r>
              <a:rPr lang="es-ES" sz="2800" dirty="0">
                <a:latin typeface="Helvetica" charset="0"/>
                <a:ea typeface="Helvetica" charset="0"/>
                <a:cs typeface="Helvetica" charset="0"/>
              </a:rPr>
              <a:t>Semáforos</a:t>
            </a:r>
          </a:p>
          <a:p>
            <a:pPr>
              <a:spcAft>
                <a:spcPts val="600"/>
              </a:spcAft>
            </a:pPr>
            <a:r>
              <a:rPr lang="es-ES" sz="2800" dirty="0">
                <a:latin typeface="Helvetica" charset="0"/>
                <a:ea typeface="Helvetica" charset="0"/>
                <a:cs typeface="Helvetica" charset="0"/>
              </a:rPr>
              <a:t>Aviones </a:t>
            </a:r>
          </a:p>
          <a:p>
            <a:pPr>
              <a:spcAft>
                <a:spcPts val="600"/>
              </a:spcAft>
            </a:pPr>
            <a:r>
              <a:rPr lang="es-ES" sz="2800" dirty="0">
                <a:latin typeface="Helvetica" charset="0"/>
                <a:ea typeface="Helvetica" charset="0"/>
                <a:cs typeface="Helvetica" charset="0"/>
              </a:rPr>
              <a:t>Diseño de rutas</a:t>
            </a:r>
          </a:p>
          <a:p>
            <a:pPr>
              <a:spcAft>
                <a:spcPts val="600"/>
              </a:spcAft>
            </a:pPr>
            <a:r>
              <a:rPr lang="es-ES" sz="2800" dirty="0">
                <a:latin typeface="Helvetica" charset="0"/>
                <a:ea typeface="Helvetica" charset="0"/>
                <a:cs typeface="Helvetica" charset="0"/>
              </a:rPr>
              <a:t>Radiografías</a:t>
            </a:r>
            <a:endParaRPr lang="es-ES_tradnl" sz="2800" dirty="0">
              <a:latin typeface="Helvetica" charset="0"/>
              <a:ea typeface="Helvetica" charset="0"/>
              <a:cs typeface="Helvetica" charset="0"/>
            </a:endParaRPr>
          </a:p>
        </p:txBody>
      </p:sp>
    </p:spTree>
    <p:extLst>
      <p:ext uri="{BB962C8B-B14F-4D97-AF65-F5344CB8AC3E}">
        <p14:creationId xmlns:p14="http://schemas.microsoft.com/office/powerpoint/2010/main" val="51117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normAutofit/>
          </a:bodyPr>
          <a:lstStyle/>
          <a:p>
            <a:r>
              <a:rPr lang="es-ES_tradnl" b="1" dirty="0">
                <a:solidFill>
                  <a:srgbClr val="AE0000"/>
                </a:solidFill>
                <a:latin typeface="Helvetica"/>
                <a:cs typeface="Helvetica"/>
              </a:rPr>
              <a:t>Algoritmos</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
        <p:nvSpPr>
          <p:cNvPr id="14" name="Marcador de contenido 2">
            <a:extLst>
              <a:ext uri="{FF2B5EF4-FFF2-40B4-BE49-F238E27FC236}">
                <a16:creationId xmlns:a16="http://schemas.microsoft.com/office/drawing/2014/main" xmlns="" id="{B29ABDE5-32EF-4979-9E3F-E84D45707433}"/>
              </a:ext>
            </a:extLst>
          </p:cNvPr>
          <p:cNvSpPr txBox="1">
            <a:spLocks/>
          </p:cNvSpPr>
          <p:nvPr/>
        </p:nvSpPr>
        <p:spPr>
          <a:xfrm>
            <a:off x="1514158" y="1668215"/>
            <a:ext cx="9163683" cy="4138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None/>
            </a:pPr>
            <a:r>
              <a:rPr lang="es-ES" sz="2800" b="1" dirty="0">
                <a:latin typeface="Helvetica" charset="0"/>
                <a:cs typeface="Helvetica" charset="0"/>
              </a:rPr>
              <a:t>¿Por qué tenemos que aprender matemáticas?</a:t>
            </a:r>
          </a:p>
          <a:p>
            <a:pPr>
              <a:spcAft>
                <a:spcPts val="600"/>
              </a:spcAft>
            </a:pPr>
            <a:r>
              <a:rPr lang="es-ES" sz="2800" dirty="0">
                <a:latin typeface="Helvetica" charset="0"/>
                <a:cs typeface="Helvetica" charset="0"/>
              </a:rPr>
              <a:t>Los ordenadores no saben por sí mismos realizar operaciones o resolver problemas.</a:t>
            </a:r>
          </a:p>
          <a:p>
            <a:pPr>
              <a:spcAft>
                <a:spcPts val="600"/>
              </a:spcAft>
            </a:pPr>
            <a:r>
              <a:rPr lang="es-ES" sz="2800" dirty="0">
                <a:latin typeface="Helvetica" charset="0"/>
                <a:cs typeface="Helvetica" charset="0"/>
              </a:rPr>
              <a:t>Nosotros les “enseñamos” a través de algoritmos.</a:t>
            </a:r>
          </a:p>
          <a:p>
            <a:pPr>
              <a:spcAft>
                <a:spcPts val="600"/>
              </a:spcAft>
            </a:pPr>
            <a:r>
              <a:rPr lang="es-ES" sz="2800" dirty="0">
                <a:latin typeface="Helvetica" charset="0"/>
                <a:cs typeface="Helvetica" charset="0"/>
              </a:rPr>
              <a:t>Siempre pueden fallar.</a:t>
            </a:r>
          </a:p>
          <a:p>
            <a:pPr>
              <a:spcAft>
                <a:spcPts val="600"/>
              </a:spcAft>
            </a:pPr>
            <a:r>
              <a:rPr lang="es-ES" sz="2800" dirty="0">
                <a:latin typeface="Helvetica" charset="0"/>
                <a:cs typeface="Helvetica" charset="0"/>
              </a:rPr>
              <a:t>Es necesario interpretar las soluciones devueltas y comprobar si son correctas.</a:t>
            </a:r>
            <a:endParaRPr lang="es-ES_tradnl" sz="2800" dirty="0">
              <a:latin typeface="Helvetica" charset="0"/>
              <a:cs typeface="Helvetica" charset="0"/>
            </a:endParaRPr>
          </a:p>
        </p:txBody>
      </p:sp>
    </p:spTree>
    <p:extLst>
      <p:ext uri="{BB962C8B-B14F-4D97-AF65-F5344CB8AC3E}">
        <p14:creationId xmlns:p14="http://schemas.microsoft.com/office/powerpoint/2010/main" val="295203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p:spPr>
        <p:txBody>
          <a:bodyPr>
            <a:normAutofit/>
          </a:bodyPr>
          <a:lstStyle/>
          <a:p>
            <a:r>
              <a:rPr lang="es-ES_tradnl" b="1" dirty="0">
                <a:solidFill>
                  <a:srgbClr val="AE0000"/>
                </a:solidFill>
                <a:latin typeface="Helvetica"/>
                <a:cs typeface="Helvetica"/>
              </a:rPr>
              <a:t>Algoritmos para cifrar</a:t>
            </a:r>
          </a:p>
        </p:txBody>
      </p:sp>
      <p:pic>
        <p:nvPicPr>
          <p:cNvPr id="40" name="Imagen 39" descr="MARCA criptografia color.png">
            <a:extLst>
              <a:ext uri="{FF2B5EF4-FFF2-40B4-BE49-F238E27FC236}">
                <a16:creationId xmlns:a16="http://schemas.microsoft.com/office/drawing/2014/main" xmlns="" id="{CDDFEE8C-E1BF-4136-952A-9687D8B93635}"/>
              </a:ext>
            </a:extLst>
          </p:cNvPr>
          <p:cNvPicPr>
            <a:picLocks noChangeAspect="1"/>
          </p:cNvPicPr>
          <p:nvPr/>
        </p:nvPicPr>
        <p:blipFill>
          <a:blip r:embed="rId3"/>
          <a:stretch>
            <a:fillRect/>
          </a:stretch>
        </p:blipFill>
        <p:spPr>
          <a:xfrm>
            <a:off x="321355" y="212000"/>
            <a:ext cx="1440000" cy="1456215"/>
          </a:xfrm>
          <a:prstGeom prst="rect">
            <a:avLst/>
          </a:prstGeom>
        </p:spPr>
      </p:pic>
      <p:sp>
        <p:nvSpPr>
          <p:cNvPr id="16" name="Rectángulo 15">
            <a:extLst>
              <a:ext uri="{FF2B5EF4-FFF2-40B4-BE49-F238E27FC236}">
                <a16:creationId xmlns:a16="http://schemas.microsoft.com/office/drawing/2014/main" xmlns="" id="{57029C41-815E-4025-BFCA-D97FB31C9CCB}"/>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xmlns="" id="{69E92B0E-3AC6-4D63-AF23-EC20352D937F}"/>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18" name="CuadroTexto 17">
            <a:extLst>
              <a:ext uri="{FF2B5EF4-FFF2-40B4-BE49-F238E27FC236}">
                <a16:creationId xmlns:a16="http://schemas.microsoft.com/office/drawing/2014/main" xmlns="" id="{B364BC31-C06C-46FF-A2F2-D33532F260C9}"/>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19" name="CuadroTexto 18">
            <a:extLst>
              <a:ext uri="{FF2B5EF4-FFF2-40B4-BE49-F238E27FC236}">
                <a16:creationId xmlns:a16="http://schemas.microsoft.com/office/drawing/2014/main" xmlns="" id="{EC2AE884-0DB8-4245-BEA5-F89D8F72024B}"/>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0" name="Imagen 19" descr="Logotipo_negro_UNIVERSIDADE_DE_VIGO.png">
            <a:extLst>
              <a:ext uri="{FF2B5EF4-FFF2-40B4-BE49-F238E27FC236}">
                <a16:creationId xmlns:a16="http://schemas.microsoft.com/office/drawing/2014/main" xmlns="" id="{42F42761-443F-445D-8C53-6F46C4B2C2FC}"/>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1" name="Imagen 20">
            <a:extLst>
              <a:ext uri="{FF2B5EF4-FFF2-40B4-BE49-F238E27FC236}">
                <a16:creationId xmlns:a16="http://schemas.microsoft.com/office/drawing/2014/main" xmlns="" id="{C1AAA0D4-057C-4FCB-9F9A-80BC6039470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22" name="Imagen 21">
            <a:extLst>
              <a:ext uri="{FF2B5EF4-FFF2-40B4-BE49-F238E27FC236}">
                <a16:creationId xmlns:a16="http://schemas.microsoft.com/office/drawing/2014/main" xmlns="" id="{FFA6F8A5-8916-4774-A3FA-C2D4056CFFC1}"/>
              </a:ext>
            </a:extLst>
          </p:cNvPr>
          <p:cNvPicPr>
            <a:picLocks noChangeAspect="1"/>
          </p:cNvPicPr>
          <p:nvPr/>
        </p:nvPicPr>
        <p:blipFill>
          <a:blip r:embed="rId6"/>
          <a:stretch>
            <a:fillRect/>
          </a:stretch>
        </p:blipFill>
        <p:spPr>
          <a:xfrm>
            <a:off x="5232448" y="6320460"/>
            <a:ext cx="1357632" cy="303947"/>
          </a:xfrm>
          <a:prstGeom prst="rect">
            <a:avLst/>
          </a:prstGeom>
        </p:spPr>
      </p:pic>
      <p:sp>
        <p:nvSpPr>
          <p:cNvPr id="14" name="Marcador de contenido 2">
            <a:extLst>
              <a:ext uri="{FF2B5EF4-FFF2-40B4-BE49-F238E27FC236}">
                <a16:creationId xmlns:a16="http://schemas.microsoft.com/office/drawing/2014/main" xmlns="" id="{B29ABDE5-32EF-4979-9E3F-E84D45707433}"/>
              </a:ext>
            </a:extLst>
          </p:cNvPr>
          <p:cNvSpPr txBox="1">
            <a:spLocks/>
          </p:cNvSpPr>
          <p:nvPr/>
        </p:nvSpPr>
        <p:spPr>
          <a:xfrm>
            <a:off x="1514158" y="1668215"/>
            <a:ext cx="9163683" cy="4138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s-ES" sz="2800" dirty="0">
                <a:latin typeface="Helvetica" charset="0"/>
                <a:cs typeface="Helvetica" charset="0"/>
              </a:rPr>
              <a:t>El lenguaje de los ordenadores es numérico </a:t>
            </a:r>
            <a:br>
              <a:rPr lang="es-ES" sz="2800" dirty="0">
                <a:latin typeface="Helvetica" charset="0"/>
                <a:cs typeface="Helvetica" charset="0"/>
              </a:rPr>
            </a:br>
            <a:r>
              <a:rPr lang="es-ES" sz="2800" dirty="0">
                <a:latin typeface="Helvetica" charset="0"/>
                <a:cs typeface="Helvetica" charset="0"/>
              </a:rPr>
              <a:t>(más universal y transversal).</a:t>
            </a:r>
          </a:p>
          <a:p>
            <a:pPr>
              <a:spcAft>
                <a:spcPts val="600"/>
              </a:spcAft>
            </a:pPr>
            <a:r>
              <a:rPr lang="es-ES" sz="2800" dirty="0">
                <a:latin typeface="Helvetica" charset="0"/>
                <a:cs typeface="Helvetica" charset="0"/>
              </a:rPr>
              <a:t>Será necesario traducir algunos procesos </a:t>
            </a:r>
            <a:br>
              <a:rPr lang="es-ES" sz="2800" dirty="0">
                <a:latin typeface="Helvetica" charset="0"/>
                <a:cs typeface="Helvetica" charset="0"/>
              </a:rPr>
            </a:br>
            <a:r>
              <a:rPr lang="es-ES" sz="2800" dirty="0">
                <a:latin typeface="Helvetica" charset="0"/>
                <a:cs typeface="Helvetica" charset="0"/>
              </a:rPr>
              <a:t>(que nosotros realizamos de forma directa) </a:t>
            </a:r>
            <a:br>
              <a:rPr lang="es-ES" sz="2800" dirty="0">
                <a:latin typeface="Helvetica" charset="0"/>
                <a:cs typeface="Helvetica" charset="0"/>
              </a:rPr>
            </a:br>
            <a:r>
              <a:rPr lang="es-ES" sz="2800" dirty="0">
                <a:latin typeface="Helvetica" charset="0"/>
                <a:cs typeface="Helvetica" charset="0"/>
              </a:rPr>
              <a:t>a un lenguaje que el ordenador pueda comprender.</a:t>
            </a:r>
          </a:p>
        </p:txBody>
      </p:sp>
      <p:pic>
        <p:nvPicPr>
          <p:cNvPr id="4" name="Imagen 3">
            <a:extLst>
              <a:ext uri="{FF2B5EF4-FFF2-40B4-BE49-F238E27FC236}">
                <a16:creationId xmlns:a16="http://schemas.microsoft.com/office/drawing/2014/main" xmlns="" id="{2D457B39-29E1-4ABC-9B18-CCC6AE965B8F}"/>
              </a:ext>
            </a:extLst>
          </p:cNvPr>
          <p:cNvPicPr>
            <a:picLocks noChangeAspect="1"/>
          </p:cNvPicPr>
          <p:nvPr/>
        </p:nvPicPr>
        <p:blipFill>
          <a:blip r:embed="rId7"/>
          <a:stretch>
            <a:fillRect/>
          </a:stretch>
        </p:blipFill>
        <p:spPr>
          <a:xfrm>
            <a:off x="1276487" y="4297784"/>
            <a:ext cx="9269553" cy="933624"/>
          </a:xfrm>
          <a:prstGeom prst="rect">
            <a:avLst/>
          </a:prstGeom>
        </p:spPr>
      </p:pic>
    </p:spTree>
    <p:extLst>
      <p:ext uri="{BB962C8B-B14F-4D97-AF65-F5344CB8AC3E}">
        <p14:creationId xmlns:p14="http://schemas.microsoft.com/office/powerpoint/2010/main" val="298374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MARCA criptografia color.png">
            <a:extLst>
              <a:ext uri="{FF2B5EF4-FFF2-40B4-BE49-F238E27FC236}">
                <a16:creationId xmlns:a16="http://schemas.microsoft.com/office/drawing/2014/main" xmlns="" id="{9CFCD8DA-4177-487C-B8CC-06055A7C8F0B}"/>
              </a:ext>
            </a:extLst>
          </p:cNvPr>
          <p:cNvPicPr>
            <a:picLocks noChangeAspect="1"/>
          </p:cNvPicPr>
          <p:nvPr/>
        </p:nvPicPr>
        <p:blipFill>
          <a:blip r:embed="rId3"/>
          <a:stretch>
            <a:fillRect/>
          </a:stretch>
        </p:blipFill>
        <p:spPr>
          <a:xfrm>
            <a:off x="321355" y="212000"/>
            <a:ext cx="1440000" cy="1456215"/>
          </a:xfrm>
          <a:prstGeom prst="rect">
            <a:avLst/>
          </a:prstGeom>
        </p:spPr>
      </p:pic>
      <p:sp>
        <p:nvSpPr>
          <p:cNvPr id="43" name="CuadroTexto 42">
            <a:extLst>
              <a:ext uri="{FF2B5EF4-FFF2-40B4-BE49-F238E27FC236}">
                <a16:creationId xmlns:a16="http://schemas.microsoft.com/office/drawing/2014/main" xmlns="" id="{4978FD41-E0EF-4A08-9624-69563996DE63}"/>
              </a:ext>
            </a:extLst>
          </p:cNvPr>
          <p:cNvSpPr txBox="1"/>
          <p:nvPr/>
        </p:nvSpPr>
        <p:spPr>
          <a:xfrm>
            <a:off x="321355" y="1615080"/>
            <a:ext cx="10694819" cy="3970318"/>
          </a:xfrm>
          <a:prstGeom prst="rect">
            <a:avLst/>
          </a:prstGeom>
          <a:noFill/>
        </p:spPr>
        <p:txBody>
          <a:bodyPr wrap="square">
            <a:spAutoFit/>
          </a:bodyPr>
          <a:lstStyle/>
          <a:p>
            <a:pPr marL="0" algn="ctr">
              <a:buNone/>
            </a:pPr>
            <a:r>
              <a:rPr lang="es-ES_tradnl" sz="3600" b="1" dirty="0">
                <a:solidFill>
                  <a:srgbClr val="3500FF"/>
                </a:solidFill>
                <a:latin typeface="Herculanum"/>
                <a:cs typeface="Herculanum"/>
              </a:rPr>
              <a:t>S</a:t>
            </a:r>
            <a:r>
              <a:rPr lang="es-ES_tradnl" sz="3600" b="1" dirty="0">
                <a:latin typeface="Herculanum"/>
                <a:cs typeface="Herculanum"/>
              </a:rPr>
              <a:t>          </a:t>
            </a:r>
          </a:p>
          <a:p>
            <a:pPr marL="0" algn="ctr">
              <a:buNone/>
            </a:pPr>
            <a:r>
              <a:rPr lang="es-ES_tradnl" sz="3600" b="1" dirty="0">
                <a:solidFill>
                  <a:srgbClr val="3500FF"/>
                </a:solidFill>
                <a:latin typeface="Herculanum"/>
                <a:cs typeface="Herculanum"/>
              </a:rPr>
              <a:t>O</a:t>
            </a:r>
            <a:r>
              <a:rPr lang="es-ES_tradnl" sz="3600" b="1" dirty="0">
                <a:latin typeface="Herculanum"/>
                <a:cs typeface="Herculanum"/>
              </a:rPr>
              <a:t>       </a:t>
            </a:r>
            <a:endParaRPr lang="es-ES_tradnl" sz="3600" b="1" dirty="0">
              <a:solidFill>
                <a:srgbClr val="AE001A"/>
              </a:solidFill>
              <a:latin typeface="Herculanum"/>
              <a:cs typeface="Herculanum"/>
            </a:endParaRPr>
          </a:p>
          <a:p>
            <a:pPr marL="0" algn="ctr">
              <a:buNone/>
            </a:pPr>
            <a:r>
              <a:rPr lang="es-ES_tradnl" sz="3600" b="1" dirty="0">
                <a:solidFill>
                  <a:srgbClr val="3500FF"/>
                </a:solidFill>
                <a:latin typeface="Herculanum"/>
                <a:cs typeface="Herculanum"/>
              </a:rPr>
              <a:t>L</a:t>
            </a:r>
            <a:r>
              <a:rPr lang="es-ES_tradnl" sz="3600" b="1" dirty="0">
                <a:latin typeface="Herculanum"/>
                <a:cs typeface="Herculanum"/>
              </a:rPr>
              <a:t>         </a:t>
            </a:r>
          </a:p>
          <a:p>
            <a:pPr marL="0" algn="ctr">
              <a:buNone/>
            </a:pPr>
            <a:r>
              <a:rPr lang="es-ES_tradnl" sz="3600" b="1" dirty="0">
                <a:solidFill>
                  <a:srgbClr val="3500FF"/>
                </a:solidFill>
                <a:latin typeface="Herculanum"/>
                <a:cs typeface="Herculanum"/>
              </a:rPr>
              <a:t>D</a:t>
            </a:r>
            <a:r>
              <a:rPr lang="es-ES_tradnl" sz="3600" b="1" dirty="0">
                <a:latin typeface="Herculanum"/>
                <a:cs typeface="Herculanum"/>
              </a:rPr>
              <a:t>         </a:t>
            </a:r>
            <a:endParaRPr lang="es-ES_tradnl" sz="3600" b="1" dirty="0">
              <a:solidFill>
                <a:srgbClr val="AE001A"/>
              </a:solidFill>
              <a:latin typeface="Herculanum"/>
              <a:cs typeface="Herculanum"/>
            </a:endParaRPr>
          </a:p>
          <a:p>
            <a:pPr marL="0" algn="ctr">
              <a:buNone/>
            </a:pPr>
            <a:r>
              <a:rPr lang="es-ES_tradnl" sz="3600" b="1" dirty="0">
                <a:solidFill>
                  <a:srgbClr val="3500FF"/>
                </a:solidFill>
                <a:latin typeface="Herculanum"/>
                <a:cs typeface="Herculanum"/>
              </a:rPr>
              <a:t>A</a:t>
            </a:r>
            <a:r>
              <a:rPr lang="es-ES_tradnl" sz="3600" b="1" dirty="0">
                <a:latin typeface="Herculanum"/>
                <a:cs typeface="Herculanum"/>
              </a:rPr>
              <a:t>       </a:t>
            </a:r>
            <a:endParaRPr lang="es-ES_tradnl" sz="3600" b="1" dirty="0">
              <a:solidFill>
                <a:srgbClr val="AE001A"/>
              </a:solidFill>
              <a:latin typeface="Herculanum"/>
              <a:cs typeface="Herculanum"/>
            </a:endParaRPr>
          </a:p>
          <a:p>
            <a:pPr marL="0" algn="ctr">
              <a:buNone/>
            </a:pPr>
            <a:r>
              <a:rPr lang="es-ES_tradnl" sz="3600" b="1" dirty="0">
                <a:solidFill>
                  <a:srgbClr val="3500FF"/>
                </a:solidFill>
                <a:latin typeface="Herculanum"/>
                <a:cs typeface="Herculanum"/>
              </a:rPr>
              <a:t>D</a:t>
            </a:r>
            <a:r>
              <a:rPr lang="es-ES_tradnl" sz="3600" b="1" dirty="0">
                <a:latin typeface="Herculanum"/>
                <a:cs typeface="Herculanum"/>
              </a:rPr>
              <a:t>         </a:t>
            </a:r>
            <a:endParaRPr lang="es-ES_tradnl" sz="3600" b="1" dirty="0">
              <a:solidFill>
                <a:srgbClr val="AE001A"/>
              </a:solidFill>
              <a:latin typeface="Herculanum"/>
              <a:cs typeface="Herculanum"/>
            </a:endParaRPr>
          </a:p>
          <a:p>
            <a:pPr marL="0" algn="ctr">
              <a:buNone/>
            </a:pPr>
            <a:r>
              <a:rPr lang="es-ES_tradnl" sz="3600" b="1" dirty="0">
                <a:solidFill>
                  <a:srgbClr val="3500FF"/>
                </a:solidFill>
                <a:latin typeface="Herculanum"/>
                <a:cs typeface="Herculanum"/>
              </a:rPr>
              <a:t>0</a:t>
            </a:r>
            <a:r>
              <a:rPr lang="es-ES_tradnl" sz="1800" b="1" dirty="0">
                <a:latin typeface="Herculanum"/>
                <a:cs typeface="Herculanum"/>
              </a:rPr>
              <a:t>       </a:t>
            </a:r>
            <a:endParaRPr lang="es-ES_tradnl" sz="1800" b="1" dirty="0">
              <a:solidFill>
                <a:srgbClr val="AE001A"/>
              </a:solidFill>
              <a:latin typeface="Herculanum"/>
              <a:cs typeface="Herculanum"/>
            </a:endParaRPr>
          </a:p>
        </p:txBody>
      </p:sp>
      <p:sp>
        <p:nvSpPr>
          <p:cNvPr id="44" name="Marcador de contenido 2">
            <a:extLst>
              <a:ext uri="{FF2B5EF4-FFF2-40B4-BE49-F238E27FC236}">
                <a16:creationId xmlns:a16="http://schemas.microsoft.com/office/drawing/2014/main" xmlns="" id="{B19F2A7D-E104-46FD-81CA-40E2BC892BAC}"/>
              </a:ext>
            </a:extLst>
          </p:cNvPr>
          <p:cNvSpPr>
            <a:spLocks noGrp="1"/>
          </p:cNvSpPr>
          <p:nvPr>
            <p:ph idx="1"/>
          </p:nvPr>
        </p:nvSpPr>
        <p:spPr>
          <a:xfrm>
            <a:off x="2789959" y="1257409"/>
            <a:ext cx="8229600" cy="4525963"/>
          </a:xfrm>
        </p:spPr>
        <p:txBody>
          <a:bodyPr>
            <a:normAutofit fontScale="92500" lnSpcReduction="20000"/>
          </a:bodyPr>
          <a:lstStyle/>
          <a:p>
            <a:pPr marL="0" algn="ctr">
              <a:buNone/>
            </a:pPr>
            <a:endParaRPr lang="es-ES_tradnl" sz="2800" i="1" dirty="0">
              <a:latin typeface="Helvetica"/>
              <a:cs typeface="Helvetica"/>
            </a:endParaRPr>
          </a:p>
          <a:p>
            <a:pPr marL="0" algn="ctr">
              <a:buNone/>
            </a:pPr>
            <a:r>
              <a:rPr lang="es-ES_tradnl" sz="3892" b="1" dirty="0">
                <a:solidFill>
                  <a:srgbClr val="AE001A"/>
                </a:solidFill>
                <a:latin typeface="Herculanum"/>
                <a:cs typeface="Herculanum"/>
              </a:rPr>
              <a:t>V</a:t>
            </a:r>
            <a:r>
              <a:rPr lang="es-ES_tradnl" sz="3892" b="1" dirty="0">
                <a:latin typeface="Herculanum"/>
                <a:cs typeface="Herculanum"/>
              </a:rPr>
              <a:t>  </a:t>
            </a:r>
          </a:p>
          <a:p>
            <a:pPr marL="0" algn="ctr">
              <a:buNone/>
            </a:pPr>
            <a:r>
              <a:rPr lang="es-ES_tradnl" sz="3892" b="1" dirty="0">
                <a:solidFill>
                  <a:srgbClr val="AE001A"/>
                </a:solidFill>
                <a:latin typeface="Herculanum"/>
                <a:cs typeface="Herculanum"/>
              </a:rPr>
              <a:t>R</a:t>
            </a:r>
          </a:p>
          <a:p>
            <a:pPr marL="0" algn="ctr">
              <a:buNone/>
            </a:pPr>
            <a:r>
              <a:rPr lang="es-ES_tradnl" sz="3892" b="1" dirty="0">
                <a:solidFill>
                  <a:srgbClr val="AE001A"/>
                </a:solidFill>
                <a:latin typeface="Herculanum"/>
                <a:cs typeface="Herculanum"/>
              </a:rPr>
              <a:t>Ñ</a:t>
            </a:r>
          </a:p>
          <a:p>
            <a:pPr marL="0" algn="ctr">
              <a:buNone/>
            </a:pPr>
            <a:r>
              <a:rPr lang="es-ES_tradnl" sz="3892" b="1" dirty="0">
                <a:solidFill>
                  <a:srgbClr val="AE001A"/>
                </a:solidFill>
                <a:latin typeface="Herculanum"/>
                <a:cs typeface="Herculanum"/>
              </a:rPr>
              <a:t>G</a:t>
            </a:r>
          </a:p>
          <a:p>
            <a:pPr marL="0" algn="ctr">
              <a:buNone/>
            </a:pPr>
            <a:r>
              <a:rPr lang="es-ES_tradnl" sz="3892" b="1" dirty="0">
                <a:solidFill>
                  <a:srgbClr val="AE001A"/>
                </a:solidFill>
                <a:latin typeface="Herculanum"/>
                <a:cs typeface="Herculanum"/>
              </a:rPr>
              <a:t>D</a:t>
            </a:r>
          </a:p>
          <a:p>
            <a:pPr marL="0" algn="ctr">
              <a:buNone/>
            </a:pPr>
            <a:r>
              <a:rPr lang="es-ES_tradnl" sz="3892" b="1" dirty="0">
                <a:solidFill>
                  <a:srgbClr val="AE001A"/>
                </a:solidFill>
                <a:latin typeface="Herculanum"/>
                <a:cs typeface="Herculanum"/>
              </a:rPr>
              <a:t>G</a:t>
            </a:r>
          </a:p>
          <a:p>
            <a:pPr marL="0" algn="ctr">
              <a:buNone/>
            </a:pPr>
            <a:r>
              <a:rPr lang="es-ES_tradnl" sz="3892" b="1" dirty="0">
                <a:solidFill>
                  <a:srgbClr val="AE001A"/>
                </a:solidFill>
                <a:latin typeface="Herculanum"/>
                <a:cs typeface="Herculanum"/>
              </a:rPr>
              <a:t>R</a:t>
            </a:r>
          </a:p>
          <a:p>
            <a:pPr marL="0" algn="ctr">
              <a:buNone/>
            </a:pPr>
            <a:endParaRPr lang="es-ES_tradnl" sz="2800" i="1" dirty="0">
              <a:latin typeface="Helvetica"/>
              <a:cs typeface="Helvetica"/>
            </a:endParaRPr>
          </a:p>
          <a:p>
            <a:pPr marL="0" algn="ctr">
              <a:buNone/>
            </a:pPr>
            <a:endParaRPr lang="es-ES_tradnl" sz="2800" i="1" dirty="0">
              <a:latin typeface="Helvetica"/>
              <a:cs typeface="Helvetica"/>
            </a:endParaRPr>
          </a:p>
        </p:txBody>
      </p:sp>
      <p:cxnSp>
        <p:nvCxnSpPr>
          <p:cNvPr id="45" name="Conector recto 44">
            <a:extLst>
              <a:ext uri="{FF2B5EF4-FFF2-40B4-BE49-F238E27FC236}">
                <a16:creationId xmlns:a16="http://schemas.microsoft.com/office/drawing/2014/main" xmlns="" id="{C4A53EA2-381D-486C-95A5-78D1B911EFCB}"/>
              </a:ext>
            </a:extLst>
          </p:cNvPr>
          <p:cNvCxnSpPr/>
          <p:nvPr/>
        </p:nvCxnSpPr>
        <p:spPr>
          <a:xfrm>
            <a:off x="5990428" y="1929829"/>
            <a:ext cx="534723" cy="1588"/>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46" name="Conector recto 45">
            <a:extLst>
              <a:ext uri="{FF2B5EF4-FFF2-40B4-BE49-F238E27FC236}">
                <a16:creationId xmlns:a16="http://schemas.microsoft.com/office/drawing/2014/main" xmlns="" id="{94181AC7-7D21-4E9A-9EAF-EC8C4E76B93D}"/>
              </a:ext>
            </a:extLst>
          </p:cNvPr>
          <p:cNvCxnSpPr/>
          <p:nvPr/>
        </p:nvCxnSpPr>
        <p:spPr>
          <a:xfrm>
            <a:off x="5952694" y="3035307"/>
            <a:ext cx="573807" cy="1588"/>
          </a:xfrm>
          <a:prstGeom prst="line">
            <a:avLst/>
          </a:prstGeom>
          <a:ln>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47" name="Conector recto 46">
            <a:extLst>
              <a:ext uri="{FF2B5EF4-FFF2-40B4-BE49-F238E27FC236}">
                <a16:creationId xmlns:a16="http://schemas.microsoft.com/office/drawing/2014/main" xmlns="" id="{97E84818-4701-4875-8A56-0B8700950CBA}"/>
              </a:ext>
            </a:extLst>
          </p:cNvPr>
          <p:cNvCxnSpPr/>
          <p:nvPr/>
        </p:nvCxnSpPr>
        <p:spPr>
          <a:xfrm>
            <a:off x="5952694" y="2485947"/>
            <a:ext cx="573807" cy="1588"/>
          </a:xfrm>
          <a:prstGeom prst="line">
            <a:avLst/>
          </a:prstGeom>
          <a:ln>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48" name="Conector recto 47">
            <a:extLst>
              <a:ext uri="{FF2B5EF4-FFF2-40B4-BE49-F238E27FC236}">
                <a16:creationId xmlns:a16="http://schemas.microsoft.com/office/drawing/2014/main" xmlns="" id="{F2F89E30-2C20-4F4B-B958-A4D90579AF75}"/>
              </a:ext>
            </a:extLst>
          </p:cNvPr>
          <p:cNvCxnSpPr/>
          <p:nvPr/>
        </p:nvCxnSpPr>
        <p:spPr>
          <a:xfrm>
            <a:off x="5951344" y="4130958"/>
            <a:ext cx="573807" cy="1588"/>
          </a:xfrm>
          <a:prstGeom prst="line">
            <a:avLst/>
          </a:prstGeom>
          <a:ln>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49" name="Conector recto 48">
            <a:extLst>
              <a:ext uri="{FF2B5EF4-FFF2-40B4-BE49-F238E27FC236}">
                <a16:creationId xmlns:a16="http://schemas.microsoft.com/office/drawing/2014/main" xmlns="" id="{1385ECA5-BA1A-46CA-87FB-E5E2C5620D20}"/>
              </a:ext>
            </a:extLst>
          </p:cNvPr>
          <p:cNvCxnSpPr/>
          <p:nvPr/>
        </p:nvCxnSpPr>
        <p:spPr>
          <a:xfrm>
            <a:off x="5952694" y="5246370"/>
            <a:ext cx="573807" cy="1588"/>
          </a:xfrm>
          <a:prstGeom prst="line">
            <a:avLst/>
          </a:prstGeom>
          <a:ln>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50" name="Conector recto 49">
            <a:extLst>
              <a:ext uri="{FF2B5EF4-FFF2-40B4-BE49-F238E27FC236}">
                <a16:creationId xmlns:a16="http://schemas.microsoft.com/office/drawing/2014/main" xmlns="" id="{4A07A8D6-C673-49ED-91AD-A9559E09F56D}"/>
              </a:ext>
            </a:extLst>
          </p:cNvPr>
          <p:cNvCxnSpPr/>
          <p:nvPr/>
        </p:nvCxnSpPr>
        <p:spPr>
          <a:xfrm>
            <a:off x="5951345" y="4661678"/>
            <a:ext cx="573807" cy="1588"/>
          </a:xfrm>
          <a:prstGeom prst="line">
            <a:avLst/>
          </a:prstGeom>
          <a:ln>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51" name="Conector recto 50">
            <a:extLst>
              <a:ext uri="{FF2B5EF4-FFF2-40B4-BE49-F238E27FC236}">
                <a16:creationId xmlns:a16="http://schemas.microsoft.com/office/drawing/2014/main" xmlns="" id="{7A91B55A-3310-4213-A9B6-F2622628F477}"/>
              </a:ext>
            </a:extLst>
          </p:cNvPr>
          <p:cNvCxnSpPr/>
          <p:nvPr/>
        </p:nvCxnSpPr>
        <p:spPr>
          <a:xfrm>
            <a:off x="5951343" y="3600239"/>
            <a:ext cx="573808" cy="1588"/>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22" name="Rectángulo 21">
            <a:extLst>
              <a:ext uri="{FF2B5EF4-FFF2-40B4-BE49-F238E27FC236}">
                <a16:creationId xmlns:a16="http://schemas.microsoft.com/office/drawing/2014/main" xmlns="" id="{B5FF6C30-86C1-4BFD-B7C5-694A6FF4DFDF}"/>
              </a:ext>
            </a:extLst>
          </p:cNvPr>
          <p:cNvSpPr/>
          <p:nvPr/>
        </p:nvSpPr>
        <p:spPr>
          <a:xfrm>
            <a:off x="0" y="5928042"/>
            <a:ext cx="12192000" cy="929959"/>
          </a:xfrm>
          <a:prstGeom prst="rect">
            <a:avLst/>
          </a:prstGeom>
          <a:solidFill>
            <a:srgbClr val="BE16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3" name="CuadroTexto 22">
            <a:extLst>
              <a:ext uri="{FF2B5EF4-FFF2-40B4-BE49-F238E27FC236}">
                <a16:creationId xmlns:a16="http://schemas.microsoft.com/office/drawing/2014/main" xmlns="" id="{65EEF9EF-EE37-43ED-9A88-364EB4F2633E}"/>
              </a:ext>
            </a:extLst>
          </p:cNvPr>
          <p:cNvSpPr txBox="1"/>
          <p:nvPr/>
        </p:nvSpPr>
        <p:spPr>
          <a:xfrm>
            <a:off x="8128397" y="5946866"/>
            <a:ext cx="1696664" cy="215444"/>
          </a:xfrm>
          <a:prstGeom prst="rect">
            <a:avLst/>
          </a:prstGeom>
          <a:noFill/>
          <a:ln>
            <a:noFill/>
          </a:ln>
        </p:spPr>
        <p:txBody>
          <a:bodyPr wrap="square" rtlCol="0">
            <a:spAutoFit/>
          </a:bodyPr>
          <a:lstStyle/>
          <a:p>
            <a:r>
              <a:rPr lang="es-ES" sz="800" dirty="0">
                <a:solidFill>
                  <a:schemeClr val="bg1"/>
                </a:solidFill>
              </a:rPr>
              <a:t>Con la colaboración de</a:t>
            </a:r>
          </a:p>
        </p:txBody>
      </p:sp>
      <p:sp>
        <p:nvSpPr>
          <p:cNvPr id="24" name="CuadroTexto 23">
            <a:extLst>
              <a:ext uri="{FF2B5EF4-FFF2-40B4-BE49-F238E27FC236}">
                <a16:creationId xmlns:a16="http://schemas.microsoft.com/office/drawing/2014/main" xmlns="" id="{92135F4A-3FB1-4A95-85B9-B5D64DDE3AD0}"/>
              </a:ext>
            </a:extLst>
          </p:cNvPr>
          <p:cNvSpPr txBox="1"/>
          <p:nvPr/>
        </p:nvSpPr>
        <p:spPr>
          <a:xfrm>
            <a:off x="4552175" y="5945923"/>
            <a:ext cx="877452" cy="215444"/>
          </a:xfrm>
          <a:prstGeom prst="rect">
            <a:avLst/>
          </a:prstGeom>
          <a:noFill/>
          <a:ln>
            <a:noFill/>
          </a:ln>
        </p:spPr>
        <p:txBody>
          <a:bodyPr wrap="square" rtlCol="0">
            <a:spAutoFit/>
          </a:bodyPr>
          <a:lstStyle/>
          <a:p>
            <a:r>
              <a:rPr lang="es-ES" sz="800" dirty="0">
                <a:solidFill>
                  <a:schemeClr val="bg1"/>
                </a:solidFill>
              </a:rPr>
              <a:t>Organiza</a:t>
            </a:r>
          </a:p>
        </p:txBody>
      </p:sp>
      <p:sp>
        <p:nvSpPr>
          <p:cNvPr id="25" name="CuadroTexto 24">
            <a:extLst>
              <a:ext uri="{FF2B5EF4-FFF2-40B4-BE49-F238E27FC236}">
                <a16:creationId xmlns:a16="http://schemas.microsoft.com/office/drawing/2014/main" xmlns="" id="{06CB2DFE-1FF3-4CC7-B49E-A805BACCA6ED}"/>
              </a:ext>
            </a:extLst>
          </p:cNvPr>
          <p:cNvSpPr txBox="1"/>
          <p:nvPr/>
        </p:nvSpPr>
        <p:spPr>
          <a:xfrm>
            <a:off x="504509" y="5964797"/>
            <a:ext cx="1458865" cy="215444"/>
          </a:xfrm>
          <a:prstGeom prst="rect">
            <a:avLst/>
          </a:prstGeom>
          <a:noFill/>
          <a:ln>
            <a:noFill/>
          </a:ln>
        </p:spPr>
        <p:txBody>
          <a:bodyPr wrap="square" rtlCol="0">
            <a:spAutoFit/>
          </a:bodyPr>
          <a:lstStyle/>
          <a:p>
            <a:r>
              <a:rPr lang="es-ES" sz="800" dirty="0">
                <a:solidFill>
                  <a:schemeClr val="bg1"/>
                </a:solidFill>
              </a:rPr>
              <a:t>Patrocina</a:t>
            </a:r>
          </a:p>
        </p:txBody>
      </p:sp>
      <p:pic>
        <p:nvPicPr>
          <p:cNvPr id="26" name="Imagen 25" descr="Logotipo_negro_UNIVERSIDADE_DE_VIGO.png">
            <a:extLst>
              <a:ext uri="{FF2B5EF4-FFF2-40B4-BE49-F238E27FC236}">
                <a16:creationId xmlns:a16="http://schemas.microsoft.com/office/drawing/2014/main" xmlns="" id="{0D6E765C-C1B9-43C0-969D-7C45DD4C07C8}"/>
              </a:ext>
            </a:extLst>
          </p:cNvPr>
          <p:cNvPicPr>
            <a:picLocks noChangeAspect="1"/>
          </p:cNvPicPr>
          <p:nvPr/>
        </p:nvPicPr>
        <p:blipFill>
          <a:blip r:embed="rId4">
            <a:duotone>
              <a:schemeClr val="bg1"/>
              <a:srgbClr val="FFF1C1"/>
            </a:duotone>
          </a:blip>
          <a:stretch>
            <a:fillRect/>
          </a:stretch>
        </p:blipFill>
        <p:spPr>
          <a:xfrm>
            <a:off x="9231290" y="6212581"/>
            <a:ext cx="2324359" cy="512891"/>
          </a:xfrm>
          <a:prstGeom prst="rect">
            <a:avLst/>
          </a:prstGeom>
        </p:spPr>
      </p:pic>
      <p:pic>
        <p:nvPicPr>
          <p:cNvPr id="27" name="Imagen 26">
            <a:extLst>
              <a:ext uri="{FF2B5EF4-FFF2-40B4-BE49-F238E27FC236}">
                <a16:creationId xmlns:a16="http://schemas.microsoft.com/office/drawing/2014/main" xmlns="" id="{6ACC4016-2CF1-48CB-9F37-1A8EDD0D37FB}"/>
              </a:ext>
            </a:extLst>
          </p:cNvPr>
          <p:cNvPicPr>
            <a:picLocks noChangeAspect="1"/>
          </p:cNvPicPr>
          <p:nvPr/>
        </p:nvPicPr>
        <p:blipFill>
          <a:blip r:embed="rId5"/>
          <a:stretch>
            <a:fillRect/>
          </a:stretch>
        </p:blipFill>
        <p:spPr>
          <a:xfrm>
            <a:off x="1234952" y="6040713"/>
            <a:ext cx="1827417" cy="730967"/>
          </a:xfrm>
          <a:prstGeom prst="rect">
            <a:avLst/>
          </a:prstGeom>
        </p:spPr>
      </p:pic>
      <p:pic>
        <p:nvPicPr>
          <p:cNvPr id="38" name="Imagen 37">
            <a:extLst>
              <a:ext uri="{FF2B5EF4-FFF2-40B4-BE49-F238E27FC236}">
                <a16:creationId xmlns:a16="http://schemas.microsoft.com/office/drawing/2014/main" xmlns="" id="{67FD9849-261B-4654-867B-AB9AF960651D}"/>
              </a:ext>
            </a:extLst>
          </p:cNvPr>
          <p:cNvPicPr>
            <a:picLocks noChangeAspect="1"/>
          </p:cNvPicPr>
          <p:nvPr/>
        </p:nvPicPr>
        <p:blipFill>
          <a:blip r:embed="rId6"/>
          <a:stretch>
            <a:fillRect/>
          </a:stretch>
        </p:blipFill>
        <p:spPr>
          <a:xfrm>
            <a:off x="5232448" y="6320460"/>
            <a:ext cx="1357632" cy="303947"/>
          </a:xfrm>
          <a:prstGeom prst="rect">
            <a:avLst/>
          </a:prstGeom>
        </p:spPr>
      </p:pic>
      <p:sp>
        <p:nvSpPr>
          <p:cNvPr id="20" name="Título 1">
            <a:extLst>
              <a:ext uri="{FF2B5EF4-FFF2-40B4-BE49-F238E27FC236}">
                <a16:creationId xmlns:a16="http://schemas.microsoft.com/office/drawing/2014/main" xmlns="" id="{CF0EAC1F-AB28-4D28-9BD6-ED3EFC3BB6A5}"/>
              </a:ext>
            </a:extLst>
          </p:cNvPr>
          <p:cNvSpPr txBox="1">
            <a:spLocks/>
          </p:cNvSpPr>
          <p:nvPr/>
        </p:nvSpPr>
        <p:spPr>
          <a:xfrm>
            <a:off x="0" y="274638"/>
            <a:ext cx="1219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4400" b="1" dirty="0">
                <a:solidFill>
                  <a:srgbClr val="AE0000"/>
                </a:solidFill>
                <a:latin typeface="Helvetica"/>
                <a:cs typeface="Helvetica"/>
              </a:rPr>
              <a:t>El cifrado del César: ejemplo</a:t>
            </a:r>
            <a:endParaRPr lang="es-ES_tradnl" b="1" dirty="0">
              <a:solidFill>
                <a:srgbClr val="AE0000"/>
              </a:solidFill>
              <a:latin typeface="Helvetica"/>
              <a:cs typeface="Helvetica"/>
            </a:endParaRPr>
          </a:p>
        </p:txBody>
      </p:sp>
    </p:spTree>
    <p:extLst>
      <p:ext uri="{BB962C8B-B14F-4D97-AF65-F5344CB8AC3E}">
        <p14:creationId xmlns:p14="http://schemas.microsoft.com/office/powerpoint/2010/main" val="9657576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639</Words>
  <Application>Microsoft Macintosh PowerPoint</Application>
  <PresentationFormat>Panorámica</PresentationFormat>
  <Paragraphs>156</Paragraphs>
  <Slides>18</Slides>
  <Notes>18</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Calibri</vt:lpstr>
      <vt:lpstr>Helvetica</vt:lpstr>
      <vt:lpstr>Herculanum</vt:lpstr>
      <vt:lpstr>Times New Roman</vt:lpstr>
      <vt:lpstr>Arial</vt:lpstr>
      <vt:lpstr>Tema de Office</vt:lpstr>
      <vt:lpstr>Presentación de PowerPoint</vt:lpstr>
      <vt:lpstr>Algoritmos</vt:lpstr>
      <vt:lpstr>Algoritmos</vt:lpstr>
      <vt:lpstr>Algoritmos</vt:lpstr>
      <vt:lpstr>Diseño de algoritmos</vt:lpstr>
      <vt:lpstr>¿Dónde hay algoritmos?</vt:lpstr>
      <vt:lpstr>Algoritmos</vt:lpstr>
      <vt:lpstr>Algoritmos para cifrar</vt:lpstr>
      <vt:lpstr>Presentación de PowerPoint</vt:lpstr>
      <vt:lpstr>Algoritmos para cifrar</vt:lpstr>
      <vt:lpstr>Programación en Scratch</vt:lpstr>
      <vt:lpstr>Programación en Scratch</vt:lpstr>
      <vt:lpstr>Programación en Scratch</vt:lpstr>
      <vt:lpstr>Objetivos del taller</vt:lpstr>
      <vt:lpstr>Material necesario para el taller</vt:lpstr>
      <vt:lpstr>     Resultados de aprendizaje</vt:lpstr>
      <vt:lpstr>         Temporalización y secuenciación</vt:lpstr>
      <vt:lpstr>Presentación de PowerPoint</vt:lpstr>
    </vt:vector>
  </TitlesOfParts>
  <Company>USC</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Marta</dc:creator>
  <cp:lastModifiedBy>Usuario de Microsoft Office</cp:lastModifiedBy>
  <cp:revision>109</cp:revision>
  <cp:lastPrinted>2022-03-31T10:24:57Z</cp:lastPrinted>
  <dcterms:created xsi:type="dcterms:W3CDTF">2020-10-31T16:02:50Z</dcterms:created>
  <dcterms:modified xsi:type="dcterms:W3CDTF">2022-04-04T10:19:58Z</dcterms:modified>
</cp:coreProperties>
</file>