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75" r:id="rId2"/>
  </p:sldMasterIdLst>
  <p:notesMasterIdLst>
    <p:notesMasterId r:id="rId90"/>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342"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23"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7" r:id="rId72"/>
    <p:sldId id="328" r:id="rId73"/>
    <p:sldId id="324" r:id="rId74"/>
    <p:sldId id="325" r:id="rId75"/>
    <p:sldId id="326" r:id="rId76"/>
    <p:sldId id="329" r:id="rId77"/>
    <p:sldId id="331" r:id="rId78"/>
    <p:sldId id="332" r:id="rId79"/>
    <p:sldId id="330" r:id="rId80"/>
    <p:sldId id="333" r:id="rId81"/>
    <p:sldId id="334" r:id="rId82"/>
    <p:sldId id="335" r:id="rId83"/>
    <p:sldId id="336" r:id="rId84"/>
    <p:sldId id="337" r:id="rId85"/>
    <p:sldId id="338" r:id="rId86"/>
    <p:sldId id="339" r:id="rId87"/>
    <p:sldId id="340" r:id="rId88"/>
    <p:sldId id="341" r:id="rId89"/>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91" d="100"/>
          <a:sy n="91" d="100"/>
        </p:scale>
        <p:origin x="99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notesMaster" Target="notesMasters/notesMaster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s>
</file>

<file path=ppt/diagrams/_rels/data1.xml.rels><?xml version="1.0" encoding="UTF-8" standalone="yes"?>
<Relationships xmlns="http://schemas.openxmlformats.org/package/2006/relationships"><Relationship Id="rId1" Type="http://schemas.openxmlformats.org/officeDocument/2006/relationships/hyperlink" Target="mailto:L@s" TargetMode="External"/></Relationships>
</file>

<file path=ppt/diagrams/_rels/data3.xml.rels><?xml version="1.0" encoding="UTF-8" standalone="yes"?>
<Relationships xmlns="http://schemas.openxmlformats.org/package/2006/relationships"><Relationship Id="rId1" Type="http://schemas.openxmlformats.org/officeDocument/2006/relationships/hyperlink" Target="mailto:alumn@s" TargetMode="External"/></Relationships>
</file>

<file path=ppt/diagrams/_rels/data7.xml.rels><?xml version="1.0" encoding="UTF-8" standalone="yes"?>
<Relationships xmlns="http://schemas.openxmlformats.org/package/2006/relationships"><Relationship Id="rId2" Type="http://schemas.openxmlformats.org/officeDocument/2006/relationships/hyperlink" Target="mailto:ell@s" TargetMode="External"/><Relationship Id="rId1" Type="http://schemas.openxmlformats.org/officeDocument/2006/relationships/hyperlink" Target="mailto:l@s" TargetMode="External"/></Relationships>
</file>

<file path=ppt/diagrams/_rels/data8.xml.rels><?xml version="1.0" encoding="UTF-8" standalone="yes"?>
<Relationships xmlns="http://schemas.openxmlformats.org/package/2006/relationships"><Relationship Id="rId1" Type="http://schemas.openxmlformats.org/officeDocument/2006/relationships/hyperlink" Target="mailto:alumn@s"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mailto:L@s" TargetMode="External"/></Relationships>
</file>

<file path=ppt/diagrams/_rels/drawing3.xml.rels><?xml version="1.0" encoding="UTF-8" standalone="yes"?>
<Relationships xmlns="http://schemas.openxmlformats.org/package/2006/relationships"><Relationship Id="rId1" Type="http://schemas.openxmlformats.org/officeDocument/2006/relationships/hyperlink" Target="mailto:alumn@s" TargetMode="External"/></Relationships>
</file>

<file path=ppt/diagrams/_rels/drawing7.xml.rels><?xml version="1.0" encoding="UTF-8" standalone="yes"?>
<Relationships xmlns="http://schemas.openxmlformats.org/package/2006/relationships"><Relationship Id="rId2" Type="http://schemas.openxmlformats.org/officeDocument/2006/relationships/hyperlink" Target="mailto:ell@s" TargetMode="External"/><Relationship Id="rId1" Type="http://schemas.openxmlformats.org/officeDocument/2006/relationships/hyperlink" Target="mailto:l@s" TargetMode="External"/></Relationships>
</file>

<file path=ppt/diagrams/_rels/drawing8.xml.rels><?xml version="1.0" encoding="UTF-8" standalone="yes"?>
<Relationships xmlns="http://schemas.openxmlformats.org/package/2006/relationships"><Relationship Id="rId1" Type="http://schemas.openxmlformats.org/officeDocument/2006/relationships/hyperlink" Target="mailto:alumn@s" TargetMode="Externa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C50478-6047-43CA-9FE6-0EC9522EBCDC}" type="doc">
      <dgm:prSet loTypeId="urn:microsoft.com/office/officeart/2008/layout/VerticalCurvedList" loCatId="list" qsTypeId="urn:microsoft.com/office/officeart/2005/8/quickstyle/simple1" qsCatId="simple" csTypeId="urn:microsoft.com/office/officeart/2005/8/colors/colorful4" csCatId="colorful" phldr="1"/>
      <dgm:spPr/>
      <dgm:t>
        <a:bodyPr/>
        <a:lstStyle/>
        <a:p>
          <a:endParaRPr lang="es-ES"/>
        </a:p>
      </dgm:t>
    </dgm:pt>
    <dgm:pt modelId="{93FFBDC5-BEE1-44B8-AB25-6DA1397C6732}">
      <dgm:prSet phldrT="[Texto]"/>
      <dgm:spPr/>
      <dgm:t>
        <a:bodyPr/>
        <a:lstStyle/>
        <a:p>
          <a:r>
            <a:rPr lang="es-ES" b="1" u="sng" dirty="0" err="1">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Arial" panose="020B0604020202020204" pitchFamily="34" charset="0"/>
              <a:hlinkClick xmlns:r="http://schemas.openxmlformats.org/officeDocument/2006/relationships" r:id="rId1">
                <a:extLst>
                  <a:ext uri="{A12FA001-AC4F-418D-AE19-62706E023703}">
                    <ahyp:hlinkClr xmlns:ahyp="http://schemas.microsoft.com/office/drawing/2018/hyperlinkcolor" val="tx"/>
                  </a:ext>
                </a:extLst>
              </a:hlinkClick>
            </a:rPr>
            <a:t>L@s</a:t>
          </a:r>
          <a:r>
            <a:rPr lang="es-ES" b="1" dirty="0">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Arial" panose="020B0604020202020204" pitchFamily="34" charset="0"/>
            </a:rPr>
            <a:t> </a:t>
          </a:r>
          <a:r>
            <a:rPr lang="es-ES" b="1" dirty="0" err="1">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Arial" panose="020B0604020202020204" pitchFamily="34" charset="0"/>
            </a:rPr>
            <a:t>niñ@s</a:t>
          </a:r>
          <a:r>
            <a:rPr lang="es-ES" b="1" dirty="0">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Arial" panose="020B0604020202020204" pitchFamily="34" charset="0"/>
            </a:rPr>
            <a:t> en general, y particularmente con TDA/H, funcionan mejor con rutinas y con un ambiente donde el espacio y el tiempo están más o menos estructurados.</a:t>
          </a:r>
          <a:endParaRPr lang="es-ES" b="1" dirty="0">
            <a:effectLst>
              <a:outerShdw blurRad="38100" dist="38100" dir="2700000" algn="tl">
                <a:srgbClr val="000000">
                  <a:alpha val="43137"/>
                </a:srgbClr>
              </a:outerShdw>
            </a:effectLst>
          </a:endParaRPr>
        </a:p>
      </dgm:t>
    </dgm:pt>
    <dgm:pt modelId="{F5E78054-21C6-498D-BAB6-F0D36352B04D}" type="parTrans" cxnId="{A4942D0B-C0E7-4DD1-A1AB-030087C85152}">
      <dgm:prSet/>
      <dgm:spPr/>
      <dgm:t>
        <a:bodyPr/>
        <a:lstStyle/>
        <a:p>
          <a:endParaRPr lang="es-ES" b="1">
            <a:effectLst>
              <a:outerShdw blurRad="38100" dist="38100" dir="2700000" algn="tl">
                <a:srgbClr val="000000">
                  <a:alpha val="43137"/>
                </a:srgbClr>
              </a:outerShdw>
            </a:effectLst>
          </a:endParaRPr>
        </a:p>
      </dgm:t>
    </dgm:pt>
    <dgm:pt modelId="{6ECFA280-F7A2-4485-8315-929E3CD57B77}" type="sibTrans" cxnId="{A4942D0B-C0E7-4DD1-A1AB-030087C85152}">
      <dgm:prSet/>
      <dgm:spPr/>
      <dgm:t>
        <a:bodyPr/>
        <a:lstStyle/>
        <a:p>
          <a:endParaRPr lang="es-ES" b="1">
            <a:effectLst>
              <a:outerShdw blurRad="38100" dist="38100" dir="2700000" algn="tl">
                <a:srgbClr val="000000">
                  <a:alpha val="43137"/>
                </a:srgbClr>
              </a:outerShdw>
            </a:effectLst>
          </a:endParaRPr>
        </a:p>
      </dgm:t>
    </dgm:pt>
    <dgm:pt modelId="{829A10A2-A8B4-451E-A846-D0D6E647C336}">
      <dgm:prSet phldrT="[Texto]"/>
      <dgm:spPr/>
      <dgm:t>
        <a:bodyPr/>
        <a:lstStyle/>
        <a:p>
          <a:r>
            <a:rPr lang="es-ES" b="1" dirty="0">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Arial" panose="020B0604020202020204" pitchFamily="34" charset="0"/>
            </a:rPr>
            <a:t>Consiste en mantener una organización y ritmo de aprendizaje más o menos constante y en crear un ambiente y una organización temporal que sea previsible para todos los </a:t>
          </a:r>
          <a:r>
            <a:rPr lang="es-ES" b="1" dirty="0" err="1">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Arial" panose="020B0604020202020204" pitchFamily="34" charset="0"/>
            </a:rPr>
            <a:t>niñ@s</a:t>
          </a:r>
          <a:r>
            <a:rPr lang="es-ES" b="1" dirty="0">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Arial" panose="020B0604020202020204" pitchFamily="34" charset="0"/>
            </a:rPr>
            <a:t>. </a:t>
          </a:r>
          <a:endParaRPr lang="es-ES" b="1" dirty="0">
            <a:effectLst>
              <a:outerShdw blurRad="38100" dist="38100" dir="2700000" algn="tl">
                <a:srgbClr val="000000">
                  <a:alpha val="43137"/>
                </a:srgbClr>
              </a:outerShdw>
            </a:effectLst>
          </a:endParaRPr>
        </a:p>
      </dgm:t>
    </dgm:pt>
    <dgm:pt modelId="{8634DEB9-8EB0-4840-A9BE-58E83034C619}" type="parTrans" cxnId="{87A79C11-D94C-4066-B955-1EC396AF2DA9}">
      <dgm:prSet/>
      <dgm:spPr/>
      <dgm:t>
        <a:bodyPr/>
        <a:lstStyle/>
        <a:p>
          <a:endParaRPr lang="es-ES" b="1">
            <a:effectLst>
              <a:outerShdw blurRad="38100" dist="38100" dir="2700000" algn="tl">
                <a:srgbClr val="000000">
                  <a:alpha val="43137"/>
                </a:srgbClr>
              </a:outerShdw>
            </a:effectLst>
          </a:endParaRPr>
        </a:p>
      </dgm:t>
    </dgm:pt>
    <dgm:pt modelId="{8B756D84-A967-48AC-BD24-4307F90A58E8}" type="sibTrans" cxnId="{87A79C11-D94C-4066-B955-1EC396AF2DA9}">
      <dgm:prSet/>
      <dgm:spPr/>
      <dgm:t>
        <a:bodyPr/>
        <a:lstStyle/>
        <a:p>
          <a:endParaRPr lang="es-ES" b="1">
            <a:effectLst>
              <a:outerShdw blurRad="38100" dist="38100" dir="2700000" algn="tl">
                <a:srgbClr val="000000">
                  <a:alpha val="43137"/>
                </a:srgbClr>
              </a:outerShdw>
            </a:effectLst>
          </a:endParaRPr>
        </a:p>
      </dgm:t>
    </dgm:pt>
    <dgm:pt modelId="{793FB257-1EB5-493E-B4FE-6FB047BF0467}">
      <dgm:prSet/>
      <dgm:spPr/>
      <dgm:t>
        <a:bodyPr/>
        <a:lstStyle/>
        <a:p>
          <a:r>
            <a:rPr lang="es-ES" b="1" dirty="0">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Arial" panose="020B0604020202020204" pitchFamily="34" charset="0"/>
            </a:rPr>
            <a:t>La “Ley del Tambor” es una medida general de centro que permite que se mantenga un ritmo y una estructura en el ambiente escolar.</a:t>
          </a:r>
        </a:p>
      </dgm:t>
    </dgm:pt>
    <dgm:pt modelId="{D4DBF946-58B6-4DEC-A753-B5F0E3CFB809}" type="parTrans" cxnId="{DA076112-ECB6-4C0D-9954-97B44B9BDC73}">
      <dgm:prSet/>
      <dgm:spPr/>
      <dgm:t>
        <a:bodyPr/>
        <a:lstStyle/>
        <a:p>
          <a:endParaRPr lang="es-ES" b="1">
            <a:effectLst>
              <a:outerShdw blurRad="38100" dist="38100" dir="2700000" algn="tl">
                <a:srgbClr val="000000">
                  <a:alpha val="43137"/>
                </a:srgbClr>
              </a:outerShdw>
            </a:effectLst>
          </a:endParaRPr>
        </a:p>
      </dgm:t>
    </dgm:pt>
    <dgm:pt modelId="{4C65D24F-9578-408F-BEB7-A13F2BE99277}" type="sibTrans" cxnId="{DA076112-ECB6-4C0D-9954-97B44B9BDC73}">
      <dgm:prSet/>
      <dgm:spPr/>
      <dgm:t>
        <a:bodyPr/>
        <a:lstStyle/>
        <a:p>
          <a:endParaRPr lang="es-ES" b="1">
            <a:effectLst>
              <a:outerShdw blurRad="38100" dist="38100" dir="2700000" algn="tl">
                <a:srgbClr val="000000">
                  <a:alpha val="43137"/>
                </a:srgbClr>
              </a:outerShdw>
            </a:effectLst>
          </a:endParaRPr>
        </a:p>
      </dgm:t>
    </dgm:pt>
    <dgm:pt modelId="{D1309948-878B-43E4-9747-D86F17E3302D}">
      <dgm:prSet phldrT="[Texto]"/>
      <dgm:spPr/>
      <dgm:t>
        <a:bodyPr/>
        <a:lstStyle/>
        <a:p>
          <a:r>
            <a:rPr lang="es-ES" b="1">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Arial" panose="020B0604020202020204" pitchFamily="34" charset="0"/>
            </a:rPr>
            <a:t>Les dota de referencia, de una especie de agenda mental.</a:t>
          </a:r>
          <a:endParaRPr lang="es-ES" b="1" dirty="0">
            <a:effectLst>
              <a:outerShdw blurRad="38100" dist="38100" dir="2700000" algn="tl">
                <a:srgbClr val="000000">
                  <a:alpha val="43137"/>
                </a:srgbClr>
              </a:outerShdw>
            </a:effectLst>
          </a:endParaRPr>
        </a:p>
      </dgm:t>
    </dgm:pt>
    <dgm:pt modelId="{FAF16F92-D2E9-426C-A6B8-433574276CD9}" type="parTrans" cxnId="{71DED60E-9AB6-4D23-8BF6-1F95628BF801}">
      <dgm:prSet/>
      <dgm:spPr/>
      <dgm:t>
        <a:bodyPr/>
        <a:lstStyle/>
        <a:p>
          <a:endParaRPr lang="es-ES" b="1">
            <a:effectLst>
              <a:outerShdw blurRad="38100" dist="38100" dir="2700000" algn="tl">
                <a:srgbClr val="000000">
                  <a:alpha val="43137"/>
                </a:srgbClr>
              </a:outerShdw>
            </a:effectLst>
          </a:endParaRPr>
        </a:p>
      </dgm:t>
    </dgm:pt>
    <dgm:pt modelId="{4DE5FB81-D398-4427-BA18-633E122B33F7}" type="sibTrans" cxnId="{71DED60E-9AB6-4D23-8BF6-1F95628BF801}">
      <dgm:prSet/>
      <dgm:spPr/>
      <dgm:t>
        <a:bodyPr/>
        <a:lstStyle/>
        <a:p>
          <a:endParaRPr lang="es-ES" b="1">
            <a:effectLst>
              <a:outerShdw blurRad="38100" dist="38100" dir="2700000" algn="tl">
                <a:srgbClr val="000000">
                  <a:alpha val="43137"/>
                </a:srgbClr>
              </a:outerShdw>
            </a:effectLst>
          </a:endParaRPr>
        </a:p>
      </dgm:t>
    </dgm:pt>
    <dgm:pt modelId="{DF188DB6-5DD6-46E4-AF33-98BB8E2EBF21}" type="pres">
      <dgm:prSet presAssocID="{37C50478-6047-43CA-9FE6-0EC9522EBCDC}" presName="Name0" presStyleCnt="0">
        <dgm:presLayoutVars>
          <dgm:chMax val="7"/>
          <dgm:chPref val="7"/>
          <dgm:dir/>
        </dgm:presLayoutVars>
      </dgm:prSet>
      <dgm:spPr/>
    </dgm:pt>
    <dgm:pt modelId="{916BA22A-B68E-4A88-9D17-7155819FE90E}" type="pres">
      <dgm:prSet presAssocID="{37C50478-6047-43CA-9FE6-0EC9522EBCDC}" presName="Name1" presStyleCnt="0"/>
      <dgm:spPr/>
    </dgm:pt>
    <dgm:pt modelId="{92D93909-19D6-4A47-B742-F985C86B2E49}" type="pres">
      <dgm:prSet presAssocID="{37C50478-6047-43CA-9FE6-0EC9522EBCDC}" presName="cycle" presStyleCnt="0"/>
      <dgm:spPr/>
    </dgm:pt>
    <dgm:pt modelId="{0D421FD2-FF4B-4CB1-BE72-A74936F44174}" type="pres">
      <dgm:prSet presAssocID="{37C50478-6047-43CA-9FE6-0EC9522EBCDC}" presName="srcNode" presStyleLbl="node1" presStyleIdx="0" presStyleCnt="4"/>
      <dgm:spPr/>
    </dgm:pt>
    <dgm:pt modelId="{F4483608-9C26-4515-BA8E-23A5572F873E}" type="pres">
      <dgm:prSet presAssocID="{37C50478-6047-43CA-9FE6-0EC9522EBCDC}" presName="conn" presStyleLbl="parChTrans1D2" presStyleIdx="0" presStyleCnt="1"/>
      <dgm:spPr/>
    </dgm:pt>
    <dgm:pt modelId="{875696EA-4E86-4CEB-9CC7-13F1589793CC}" type="pres">
      <dgm:prSet presAssocID="{37C50478-6047-43CA-9FE6-0EC9522EBCDC}" presName="extraNode" presStyleLbl="node1" presStyleIdx="0" presStyleCnt="4"/>
      <dgm:spPr/>
    </dgm:pt>
    <dgm:pt modelId="{539C1AD7-843D-40B4-AE7E-CF1C23073B4D}" type="pres">
      <dgm:prSet presAssocID="{37C50478-6047-43CA-9FE6-0EC9522EBCDC}" presName="dstNode" presStyleLbl="node1" presStyleIdx="0" presStyleCnt="4"/>
      <dgm:spPr/>
    </dgm:pt>
    <dgm:pt modelId="{922CAF06-613F-4496-9409-52BC20EEE040}" type="pres">
      <dgm:prSet presAssocID="{93FFBDC5-BEE1-44B8-AB25-6DA1397C6732}" presName="text_1" presStyleLbl="node1" presStyleIdx="0" presStyleCnt="4">
        <dgm:presLayoutVars>
          <dgm:bulletEnabled val="1"/>
        </dgm:presLayoutVars>
      </dgm:prSet>
      <dgm:spPr/>
    </dgm:pt>
    <dgm:pt modelId="{6616AE0F-9B61-42B4-A803-58C6AEE391C8}" type="pres">
      <dgm:prSet presAssocID="{93FFBDC5-BEE1-44B8-AB25-6DA1397C6732}" presName="accent_1" presStyleCnt="0"/>
      <dgm:spPr/>
    </dgm:pt>
    <dgm:pt modelId="{02BED118-9494-43C6-B9BF-633882678E6D}" type="pres">
      <dgm:prSet presAssocID="{93FFBDC5-BEE1-44B8-AB25-6DA1397C6732}" presName="accentRepeatNode" presStyleLbl="solidFgAcc1" presStyleIdx="0" presStyleCnt="4"/>
      <dgm:spPr/>
    </dgm:pt>
    <dgm:pt modelId="{F393A5D8-A111-45A4-A137-F05B86FB7F1E}" type="pres">
      <dgm:prSet presAssocID="{793FB257-1EB5-493E-B4FE-6FB047BF0467}" presName="text_2" presStyleLbl="node1" presStyleIdx="1" presStyleCnt="4">
        <dgm:presLayoutVars>
          <dgm:bulletEnabled val="1"/>
        </dgm:presLayoutVars>
      </dgm:prSet>
      <dgm:spPr/>
    </dgm:pt>
    <dgm:pt modelId="{218163D7-6FB1-4049-9F6F-EE3E199BC871}" type="pres">
      <dgm:prSet presAssocID="{793FB257-1EB5-493E-B4FE-6FB047BF0467}" presName="accent_2" presStyleCnt="0"/>
      <dgm:spPr/>
    </dgm:pt>
    <dgm:pt modelId="{38CDE062-9C69-4252-9A64-6F3271998271}" type="pres">
      <dgm:prSet presAssocID="{793FB257-1EB5-493E-B4FE-6FB047BF0467}" presName="accentRepeatNode" presStyleLbl="solidFgAcc1" presStyleIdx="1" presStyleCnt="4"/>
      <dgm:spPr/>
    </dgm:pt>
    <dgm:pt modelId="{5457A498-D17E-42C0-8415-2609D55F187F}" type="pres">
      <dgm:prSet presAssocID="{829A10A2-A8B4-451E-A846-D0D6E647C336}" presName="text_3" presStyleLbl="node1" presStyleIdx="2" presStyleCnt="4">
        <dgm:presLayoutVars>
          <dgm:bulletEnabled val="1"/>
        </dgm:presLayoutVars>
      </dgm:prSet>
      <dgm:spPr/>
    </dgm:pt>
    <dgm:pt modelId="{F01A5682-B692-4C1E-8515-D48E949C863D}" type="pres">
      <dgm:prSet presAssocID="{829A10A2-A8B4-451E-A846-D0D6E647C336}" presName="accent_3" presStyleCnt="0"/>
      <dgm:spPr/>
    </dgm:pt>
    <dgm:pt modelId="{34E224D8-206C-4081-92F7-839218959EEA}" type="pres">
      <dgm:prSet presAssocID="{829A10A2-A8B4-451E-A846-D0D6E647C336}" presName="accentRepeatNode" presStyleLbl="solidFgAcc1" presStyleIdx="2" presStyleCnt="4"/>
      <dgm:spPr/>
    </dgm:pt>
    <dgm:pt modelId="{E2B1A46C-A720-4ABA-B44C-4F972A37625E}" type="pres">
      <dgm:prSet presAssocID="{D1309948-878B-43E4-9747-D86F17E3302D}" presName="text_4" presStyleLbl="node1" presStyleIdx="3" presStyleCnt="4">
        <dgm:presLayoutVars>
          <dgm:bulletEnabled val="1"/>
        </dgm:presLayoutVars>
      </dgm:prSet>
      <dgm:spPr/>
    </dgm:pt>
    <dgm:pt modelId="{CB31D12E-5119-4D32-8A81-7E3583D3C6A4}" type="pres">
      <dgm:prSet presAssocID="{D1309948-878B-43E4-9747-D86F17E3302D}" presName="accent_4" presStyleCnt="0"/>
      <dgm:spPr/>
    </dgm:pt>
    <dgm:pt modelId="{0D157470-C55B-4E42-B80D-660166FF9D6F}" type="pres">
      <dgm:prSet presAssocID="{D1309948-878B-43E4-9747-D86F17E3302D}" presName="accentRepeatNode" presStyleLbl="solidFgAcc1" presStyleIdx="3" presStyleCnt="4"/>
      <dgm:spPr/>
    </dgm:pt>
  </dgm:ptLst>
  <dgm:cxnLst>
    <dgm:cxn modelId="{A4942D0B-C0E7-4DD1-A1AB-030087C85152}" srcId="{37C50478-6047-43CA-9FE6-0EC9522EBCDC}" destId="{93FFBDC5-BEE1-44B8-AB25-6DA1397C6732}" srcOrd="0" destOrd="0" parTransId="{F5E78054-21C6-498D-BAB6-F0D36352B04D}" sibTransId="{6ECFA280-F7A2-4485-8315-929E3CD57B77}"/>
    <dgm:cxn modelId="{71DED60E-9AB6-4D23-8BF6-1F95628BF801}" srcId="{37C50478-6047-43CA-9FE6-0EC9522EBCDC}" destId="{D1309948-878B-43E4-9747-D86F17E3302D}" srcOrd="3" destOrd="0" parTransId="{FAF16F92-D2E9-426C-A6B8-433574276CD9}" sibTransId="{4DE5FB81-D398-4427-BA18-633E122B33F7}"/>
    <dgm:cxn modelId="{87A79C11-D94C-4066-B955-1EC396AF2DA9}" srcId="{37C50478-6047-43CA-9FE6-0EC9522EBCDC}" destId="{829A10A2-A8B4-451E-A846-D0D6E647C336}" srcOrd="2" destOrd="0" parTransId="{8634DEB9-8EB0-4840-A9BE-58E83034C619}" sibTransId="{8B756D84-A967-48AC-BD24-4307F90A58E8}"/>
    <dgm:cxn modelId="{DA076112-ECB6-4C0D-9954-97B44B9BDC73}" srcId="{37C50478-6047-43CA-9FE6-0EC9522EBCDC}" destId="{793FB257-1EB5-493E-B4FE-6FB047BF0467}" srcOrd="1" destOrd="0" parTransId="{D4DBF946-58B6-4DEC-A753-B5F0E3CFB809}" sibTransId="{4C65D24F-9578-408F-BEB7-A13F2BE99277}"/>
    <dgm:cxn modelId="{16E9952A-0D7D-4F79-818D-AFDC86944584}" type="presOf" srcId="{793FB257-1EB5-493E-B4FE-6FB047BF0467}" destId="{F393A5D8-A111-45A4-A137-F05B86FB7F1E}" srcOrd="0" destOrd="0" presId="urn:microsoft.com/office/officeart/2008/layout/VerticalCurvedList"/>
    <dgm:cxn modelId="{57692D59-59DA-4924-A737-E128BF41BDC9}" type="presOf" srcId="{6ECFA280-F7A2-4485-8315-929E3CD57B77}" destId="{F4483608-9C26-4515-BA8E-23A5572F873E}" srcOrd="0" destOrd="0" presId="urn:microsoft.com/office/officeart/2008/layout/VerticalCurvedList"/>
    <dgm:cxn modelId="{D4F8FBC8-6515-4810-901E-96262C9C4C56}" type="presOf" srcId="{829A10A2-A8B4-451E-A846-D0D6E647C336}" destId="{5457A498-D17E-42C0-8415-2609D55F187F}" srcOrd="0" destOrd="0" presId="urn:microsoft.com/office/officeart/2008/layout/VerticalCurvedList"/>
    <dgm:cxn modelId="{037DDBCA-3AC2-41A8-8D15-4823070A828D}" type="presOf" srcId="{93FFBDC5-BEE1-44B8-AB25-6DA1397C6732}" destId="{922CAF06-613F-4496-9409-52BC20EEE040}" srcOrd="0" destOrd="0" presId="urn:microsoft.com/office/officeart/2008/layout/VerticalCurvedList"/>
    <dgm:cxn modelId="{B59027E1-BC95-4A88-8205-6E675E65FA28}" type="presOf" srcId="{37C50478-6047-43CA-9FE6-0EC9522EBCDC}" destId="{DF188DB6-5DD6-46E4-AF33-98BB8E2EBF21}" srcOrd="0" destOrd="0" presId="urn:microsoft.com/office/officeart/2008/layout/VerticalCurvedList"/>
    <dgm:cxn modelId="{AB43E2F1-C371-4C52-B4C5-18AF90229F7E}" type="presOf" srcId="{D1309948-878B-43E4-9747-D86F17E3302D}" destId="{E2B1A46C-A720-4ABA-B44C-4F972A37625E}" srcOrd="0" destOrd="0" presId="urn:microsoft.com/office/officeart/2008/layout/VerticalCurvedList"/>
    <dgm:cxn modelId="{9465E4B8-E9C0-4727-816E-8A3AF7FE2F38}" type="presParOf" srcId="{DF188DB6-5DD6-46E4-AF33-98BB8E2EBF21}" destId="{916BA22A-B68E-4A88-9D17-7155819FE90E}" srcOrd="0" destOrd="0" presId="urn:microsoft.com/office/officeart/2008/layout/VerticalCurvedList"/>
    <dgm:cxn modelId="{CBC4EC12-FB99-4F8E-B4CE-2343A404FAF7}" type="presParOf" srcId="{916BA22A-B68E-4A88-9D17-7155819FE90E}" destId="{92D93909-19D6-4A47-B742-F985C86B2E49}" srcOrd="0" destOrd="0" presId="urn:microsoft.com/office/officeart/2008/layout/VerticalCurvedList"/>
    <dgm:cxn modelId="{9D371BDE-826F-4801-963F-426B69CD3ED7}" type="presParOf" srcId="{92D93909-19D6-4A47-B742-F985C86B2E49}" destId="{0D421FD2-FF4B-4CB1-BE72-A74936F44174}" srcOrd="0" destOrd="0" presId="urn:microsoft.com/office/officeart/2008/layout/VerticalCurvedList"/>
    <dgm:cxn modelId="{775F8AD9-32A2-4BE2-B357-B0696AFF1326}" type="presParOf" srcId="{92D93909-19D6-4A47-B742-F985C86B2E49}" destId="{F4483608-9C26-4515-BA8E-23A5572F873E}" srcOrd="1" destOrd="0" presId="urn:microsoft.com/office/officeart/2008/layout/VerticalCurvedList"/>
    <dgm:cxn modelId="{FA432990-FA78-4B09-A0AA-C6AF998A040D}" type="presParOf" srcId="{92D93909-19D6-4A47-B742-F985C86B2E49}" destId="{875696EA-4E86-4CEB-9CC7-13F1589793CC}" srcOrd="2" destOrd="0" presId="urn:microsoft.com/office/officeart/2008/layout/VerticalCurvedList"/>
    <dgm:cxn modelId="{9A0C874D-698C-40A5-BFF7-93D510510CE2}" type="presParOf" srcId="{92D93909-19D6-4A47-B742-F985C86B2E49}" destId="{539C1AD7-843D-40B4-AE7E-CF1C23073B4D}" srcOrd="3" destOrd="0" presId="urn:microsoft.com/office/officeart/2008/layout/VerticalCurvedList"/>
    <dgm:cxn modelId="{A3548FAC-ABD9-49CD-86AC-91A0BB3496A0}" type="presParOf" srcId="{916BA22A-B68E-4A88-9D17-7155819FE90E}" destId="{922CAF06-613F-4496-9409-52BC20EEE040}" srcOrd="1" destOrd="0" presId="urn:microsoft.com/office/officeart/2008/layout/VerticalCurvedList"/>
    <dgm:cxn modelId="{BC63E270-C719-4776-9B99-C312DCED261C}" type="presParOf" srcId="{916BA22A-B68E-4A88-9D17-7155819FE90E}" destId="{6616AE0F-9B61-42B4-A803-58C6AEE391C8}" srcOrd="2" destOrd="0" presId="urn:microsoft.com/office/officeart/2008/layout/VerticalCurvedList"/>
    <dgm:cxn modelId="{0F5AA286-C672-4C15-A1DE-D61EFC73D8A7}" type="presParOf" srcId="{6616AE0F-9B61-42B4-A803-58C6AEE391C8}" destId="{02BED118-9494-43C6-B9BF-633882678E6D}" srcOrd="0" destOrd="0" presId="urn:microsoft.com/office/officeart/2008/layout/VerticalCurvedList"/>
    <dgm:cxn modelId="{0A79C40D-AD0E-4AC7-B9B1-19C154B5D8FE}" type="presParOf" srcId="{916BA22A-B68E-4A88-9D17-7155819FE90E}" destId="{F393A5D8-A111-45A4-A137-F05B86FB7F1E}" srcOrd="3" destOrd="0" presId="urn:microsoft.com/office/officeart/2008/layout/VerticalCurvedList"/>
    <dgm:cxn modelId="{205CFE72-E88B-4C11-8E2B-ECD3020EF42E}" type="presParOf" srcId="{916BA22A-B68E-4A88-9D17-7155819FE90E}" destId="{218163D7-6FB1-4049-9F6F-EE3E199BC871}" srcOrd="4" destOrd="0" presId="urn:microsoft.com/office/officeart/2008/layout/VerticalCurvedList"/>
    <dgm:cxn modelId="{1F65E5A4-B310-41B5-BCCC-1CF06422B7B2}" type="presParOf" srcId="{218163D7-6FB1-4049-9F6F-EE3E199BC871}" destId="{38CDE062-9C69-4252-9A64-6F3271998271}" srcOrd="0" destOrd="0" presId="urn:microsoft.com/office/officeart/2008/layout/VerticalCurvedList"/>
    <dgm:cxn modelId="{A8210664-0C79-41E3-9DF7-E025B82E6E25}" type="presParOf" srcId="{916BA22A-B68E-4A88-9D17-7155819FE90E}" destId="{5457A498-D17E-42C0-8415-2609D55F187F}" srcOrd="5" destOrd="0" presId="urn:microsoft.com/office/officeart/2008/layout/VerticalCurvedList"/>
    <dgm:cxn modelId="{A6340B13-E9A3-4217-BBB7-31E9F3FD26B8}" type="presParOf" srcId="{916BA22A-B68E-4A88-9D17-7155819FE90E}" destId="{F01A5682-B692-4C1E-8515-D48E949C863D}" srcOrd="6" destOrd="0" presId="urn:microsoft.com/office/officeart/2008/layout/VerticalCurvedList"/>
    <dgm:cxn modelId="{B73FCAA2-336F-4F4D-AF0A-3D4C56C3BC9C}" type="presParOf" srcId="{F01A5682-B692-4C1E-8515-D48E949C863D}" destId="{34E224D8-206C-4081-92F7-839218959EEA}" srcOrd="0" destOrd="0" presId="urn:microsoft.com/office/officeart/2008/layout/VerticalCurvedList"/>
    <dgm:cxn modelId="{6A53D14F-A459-415D-834E-5882FDC673A8}" type="presParOf" srcId="{916BA22A-B68E-4A88-9D17-7155819FE90E}" destId="{E2B1A46C-A720-4ABA-B44C-4F972A37625E}" srcOrd="7" destOrd="0" presId="urn:microsoft.com/office/officeart/2008/layout/VerticalCurvedList"/>
    <dgm:cxn modelId="{BDE15383-A9FB-4764-A308-4D3EE5604E26}" type="presParOf" srcId="{916BA22A-B68E-4A88-9D17-7155819FE90E}" destId="{CB31D12E-5119-4D32-8A81-7E3583D3C6A4}" srcOrd="8" destOrd="0" presId="urn:microsoft.com/office/officeart/2008/layout/VerticalCurvedList"/>
    <dgm:cxn modelId="{876E917F-CBD3-4397-92F4-945197B8DC90}" type="presParOf" srcId="{CB31D12E-5119-4D32-8A81-7E3583D3C6A4}" destId="{0D157470-C55B-4E42-B80D-660166FF9D6F}"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27E0AB8-97CB-4FF0-A6E7-EFB8B8EBB268}" type="doc">
      <dgm:prSet loTypeId="urn:microsoft.com/office/officeart/2008/layout/VerticalCircleList" loCatId="list" qsTypeId="urn:microsoft.com/office/officeart/2005/8/quickstyle/simple1" qsCatId="simple" csTypeId="urn:microsoft.com/office/officeart/2005/8/colors/colorful2" csCatId="colorful" phldr="1"/>
      <dgm:spPr/>
      <dgm:t>
        <a:bodyPr/>
        <a:lstStyle/>
        <a:p>
          <a:endParaRPr lang="es-ES"/>
        </a:p>
      </dgm:t>
    </dgm:pt>
    <dgm:pt modelId="{13EB4328-E281-41B3-B0AC-B1A12334E110}">
      <dgm:prSet phldrT="[Texto]" custT="1"/>
      <dgm:spPr/>
      <dgm:t>
        <a:bodyPr/>
        <a:lstStyle/>
        <a:p>
          <a:r>
            <a:rPr lang="es-ES" sz="1600" b="1" i="1" dirty="0">
              <a:effectLst/>
              <a:latin typeface="Arial" panose="020B0604020202020204" pitchFamily="34" charset="0"/>
              <a:ea typeface="SimSun" panose="02010600030101010101" pitchFamily="2" charset="-122"/>
              <a:cs typeface="Mangal" panose="02040503050203030202" pitchFamily="18" charset="0"/>
            </a:rPr>
            <a:t>Técnica del altavoz: </a:t>
          </a:r>
          <a:r>
            <a:rPr lang="es-ES" sz="1600" b="0" dirty="0">
              <a:effectLst/>
              <a:latin typeface="Arial" panose="020B0604020202020204" pitchFamily="34" charset="0"/>
              <a:ea typeface="SimSun" panose="02010600030101010101" pitchFamily="2" charset="-122"/>
              <a:cs typeface="Mangal" panose="02040503050203030202" pitchFamily="18" charset="0"/>
            </a:rPr>
            <a:t>consiste en avisarle antes de dar la instrucción que hará de altavoz nada más dar la instrucción, recordando a los </a:t>
          </a:r>
          <a:r>
            <a:rPr lang="es-ES" sz="1600" b="0" dirty="0" err="1">
              <a:effectLst/>
              <a:latin typeface="Arial" panose="020B0604020202020204" pitchFamily="34" charset="0"/>
              <a:ea typeface="SimSun" panose="02010600030101010101" pitchFamily="2" charset="-122"/>
              <a:cs typeface="Mangal" panose="02040503050203030202" pitchFamily="18" charset="0"/>
            </a:rPr>
            <a:t>compañer@s</a:t>
          </a:r>
          <a:r>
            <a:rPr lang="es-ES" sz="1600" b="0" dirty="0">
              <a:effectLst/>
              <a:latin typeface="Arial" panose="020B0604020202020204" pitchFamily="34" charset="0"/>
              <a:ea typeface="SimSun" panose="02010600030101010101" pitchFamily="2" charset="-122"/>
              <a:cs typeface="Mangal" panose="02040503050203030202" pitchFamily="18" charset="0"/>
            </a:rPr>
            <a:t> lo que hay que hacer. </a:t>
          </a:r>
          <a:endParaRPr lang="es-ES" sz="1600" b="0" dirty="0">
            <a:effectLst/>
          </a:endParaRPr>
        </a:p>
      </dgm:t>
    </dgm:pt>
    <dgm:pt modelId="{28123F6C-05F5-4176-A2E6-EE2EE7003189}" type="parTrans" cxnId="{21AD4074-4605-450A-B0C1-156D7FF41AC6}">
      <dgm:prSet/>
      <dgm:spPr/>
      <dgm:t>
        <a:bodyPr/>
        <a:lstStyle/>
        <a:p>
          <a:endParaRPr lang="es-ES" sz="1400" b="0">
            <a:effectLst/>
          </a:endParaRPr>
        </a:p>
      </dgm:t>
    </dgm:pt>
    <dgm:pt modelId="{C7C8DE5F-F6AB-49D5-9F27-98A5AC42DAA9}" type="sibTrans" cxnId="{21AD4074-4605-450A-B0C1-156D7FF41AC6}">
      <dgm:prSet/>
      <dgm:spPr/>
      <dgm:t>
        <a:bodyPr/>
        <a:lstStyle/>
        <a:p>
          <a:endParaRPr lang="es-ES" sz="1400" b="0">
            <a:effectLst/>
          </a:endParaRPr>
        </a:p>
      </dgm:t>
    </dgm:pt>
    <dgm:pt modelId="{0E8095DC-A84D-45A4-97FA-932E09236035}">
      <dgm:prSet phldrT="[Texto]" custT="1"/>
      <dgm:spPr/>
      <dgm:t>
        <a:bodyPr/>
        <a:lstStyle/>
        <a:p>
          <a:r>
            <a:rPr lang="es-ES" sz="1600" b="0" dirty="0">
              <a:effectLst/>
              <a:latin typeface="Arial" panose="020B0604020202020204" pitchFamily="34" charset="0"/>
              <a:ea typeface="SimSun" panose="02010600030101010101" pitchFamily="2" charset="-122"/>
              <a:cs typeface="Mangal" panose="02040503050203030202" pitchFamily="18" charset="0"/>
            </a:rPr>
            <a:t>Esta técnica le </a:t>
          </a:r>
          <a:r>
            <a:rPr lang="es-ES" sz="1600" b="1" i="1" dirty="0">
              <a:effectLst/>
              <a:latin typeface="Arial" panose="020B0604020202020204" pitchFamily="34" charset="0"/>
              <a:ea typeface="SimSun" panose="02010600030101010101" pitchFamily="2" charset="-122"/>
              <a:cs typeface="Mangal" panose="02040503050203030202" pitchFamily="18" charset="0"/>
            </a:rPr>
            <a:t>anima a estar más concentrad@ </a:t>
          </a:r>
          <a:r>
            <a:rPr lang="es-ES" sz="1600" b="0" dirty="0">
              <a:effectLst/>
              <a:latin typeface="Arial" panose="020B0604020202020204" pitchFamily="34" charset="0"/>
              <a:ea typeface="SimSun" panose="02010600030101010101" pitchFamily="2" charset="-122"/>
              <a:cs typeface="Mangal" panose="02040503050203030202" pitchFamily="18" charset="0"/>
            </a:rPr>
            <a:t>y sirve para comprobar hasta qué punto ha entendido la instrucción.</a:t>
          </a:r>
          <a:endParaRPr lang="es-ES" sz="1600" b="0" dirty="0">
            <a:effectLst/>
          </a:endParaRPr>
        </a:p>
      </dgm:t>
    </dgm:pt>
    <dgm:pt modelId="{4376F3D5-64EC-4194-89C4-BACFBDD425AB}" type="parTrans" cxnId="{61A1AFF8-A609-4A88-A740-580E838968B3}">
      <dgm:prSet/>
      <dgm:spPr/>
      <dgm:t>
        <a:bodyPr/>
        <a:lstStyle/>
        <a:p>
          <a:endParaRPr lang="es-ES" sz="1400" b="0">
            <a:effectLst/>
          </a:endParaRPr>
        </a:p>
      </dgm:t>
    </dgm:pt>
    <dgm:pt modelId="{8B78247F-6E70-4AE9-8DE4-11DE88A742E3}" type="sibTrans" cxnId="{61A1AFF8-A609-4A88-A740-580E838968B3}">
      <dgm:prSet/>
      <dgm:spPr/>
      <dgm:t>
        <a:bodyPr/>
        <a:lstStyle/>
        <a:p>
          <a:endParaRPr lang="es-ES" sz="1400" b="0">
            <a:effectLst/>
          </a:endParaRPr>
        </a:p>
      </dgm:t>
    </dgm:pt>
    <dgm:pt modelId="{C413114D-D058-40BD-88F7-846F214FBDC6}">
      <dgm:prSet phldrT="[Texto]" custT="1"/>
      <dgm:spPr/>
      <dgm:t>
        <a:bodyPr/>
        <a:lstStyle/>
        <a:p>
          <a:r>
            <a:rPr lang="es-ES" sz="1600" b="0" dirty="0">
              <a:effectLst/>
              <a:latin typeface="Arial" panose="020B0604020202020204" pitchFamily="34" charset="0"/>
              <a:ea typeface="SimSun" panose="02010600030101010101" pitchFamily="2" charset="-122"/>
              <a:cs typeface="Mangal" panose="02040503050203030202" pitchFamily="18" charset="0"/>
            </a:rPr>
            <a:t>A veces es </a:t>
          </a:r>
          <a:r>
            <a:rPr lang="es-ES" sz="1600" b="1" i="1" dirty="0">
              <a:effectLst/>
              <a:latin typeface="Arial" panose="020B0604020202020204" pitchFamily="34" charset="0"/>
              <a:ea typeface="SimSun" panose="02010600030101010101" pitchFamily="2" charset="-122"/>
              <a:cs typeface="Mangal" panose="02040503050203030202" pitchFamily="18" charset="0"/>
            </a:rPr>
            <a:t>necesario dar instrucciones específicas y particulares a los </a:t>
          </a:r>
          <a:r>
            <a:rPr lang="es-ES" sz="1600" b="1" i="1" dirty="0" err="1">
              <a:effectLst/>
              <a:latin typeface="Arial" panose="020B0604020202020204" pitchFamily="34" charset="0"/>
              <a:ea typeface="SimSun" panose="02010600030101010101" pitchFamily="2" charset="-122"/>
              <a:cs typeface="Mangal" panose="02040503050203030202" pitchFamily="18" charset="0"/>
            </a:rPr>
            <a:t>alumn@s</a:t>
          </a:r>
          <a:r>
            <a:rPr lang="es-ES" sz="1600" b="1" i="1" dirty="0">
              <a:effectLst/>
              <a:latin typeface="Arial" panose="020B0604020202020204" pitchFamily="34" charset="0"/>
              <a:ea typeface="SimSun" panose="02010600030101010101" pitchFamily="2" charset="-122"/>
              <a:cs typeface="Mangal" panose="02040503050203030202" pitchFamily="18" charset="0"/>
            </a:rPr>
            <a:t> con TDAH</a:t>
          </a:r>
          <a:r>
            <a:rPr lang="es-ES" sz="1600" b="0" dirty="0">
              <a:effectLst/>
              <a:latin typeface="Arial" panose="020B0604020202020204" pitchFamily="34" charset="0"/>
              <a:ea typeface="SimSun" panose="02010600030101010101" pitchFamily="2" charset="-122"/>
              <a:cs typeface="Mangal" panose="02040503050203030202" pitchFamily="18" charset="0"/>
            </a:rPr>
            <a:t>; ya que las que se dan en grupo pueden no ser suficientes para </a:t>
          </a:r>
          <a:r>
            <a:rPr lang="es-ES" sz="1600" b="0" dirty="0" err="1">
              <a:effectLst/>
              <a:latin typeface="Arial" panose="020B0604020202020204" pitchFamily="34" charset="0"/>
              <a:ea typeface="SimSun" panose="02010600030101010101" pitchFamily="2" charset="-122"/>
              <a:cs typeface="Mangal" panose="02040503050203030202" pitchFamily="18" charset="0"/>
            </a:rPr>
            <a:t>ell@s</a:t>
          </a:r>
          <a:r>
            <a:rPr lang="es-ES" sz="1600" b="0" dirty="0">
              <a:effectLst/>
              <a:latin typeface="Arial" panose="020B0604020202020204" pitchFamily="34" charset="0"/>
              <a:ea typeface="SimSun" panose="02010600030101010101" pitchFamily="2" charset="-122"/>
              <a:cs typeface="Mangal" panose="02040503050203030202" pitchFamily="18" charset="0"/>
            </a:rPr>
            <a:t>.</a:t>
          </a:r>
          <a:endParaRPr lang="es-ES" sz="1600" b="0" dirty="0">
            <a:effectLst/>
          </a:endParaRPr>
        </a:p>
      </dgm:t>
    </dgm:pt>
    <dgm:pt modelId="{A83B7C15-9570-49E5-AE70-5A9A04E3C915}" type="parTrans" cxnId="{B4320FF1-D4F8-4A24-9245-A4E84C3EBAAE}">
      <dgm:prSet/>
      <dgm:spPr/>
      <dgm:t>
        <a:bodyPr/>
        <a:lstStyle/>
        <a:p>
          <a:endParaRPr lang="es-ES" sz="1400" b="0">
            <a:effectLst/>
          </a:endParaRPr>
        </a:p>
      </dgm:t>
    </dgm:pt>
    <dgm:pt modelId="{B75D9924-F995-4622-96C3-6B69DB9802B3}" type="sibTrans" cxnId="{B4320FF1-D4F8-4A24-9245-A4E84C3EBAAE}">
      <dgm:prSet/>
      <dgm:spPr/>
      <dgm:t>
        <a:bodyPr/>
        <a:lstStyle/>
        <a:p>
          <a:endParaRPr lang="es-ES" sz="1400" b="0">
            <a:effectLst/>
          </a:endParaRPr>
        </a:p>
      </dgm:t>
    </dgm:pt>
    <dgm:pt modelId="{66FA737D-3C37-4E7B-B399-2351B2C53288}">
      <dgm:prSet phldrT="[Texto]" custT="1"/>
      <dgm:spPr/>
      <dgm:t>
        <a:bodyPr/>
        <a:lstStyle/>
        <a:p>
          <a:r>
            <a:rPr lang="es-ES" sz="1600" b="0" dirty="0">
              <a:effectLst/>
              <a:latin typeface="Arial" panose="020B0604020202020204" pitchFamily="34" charset="0"/>
              <a:ea typeface="SimSun" panose="02010600030101010101" pitchFamily="2" charset="-122"/>
              <a:cs typeface="Mangal" panose="02040503050203030202" pitchFamily="18" charset="0"/>
            </a:rPr>
            <a:t>Intenta mantener el </a:t>
          </a:r>
          <a:r>
            <a:rPr lang="es-ES" sz="1600" b="1" i="1" dirty="0">
              <a:effectLst/>
              <a:latin typeface="Arial" panose="020B0604020202020204" pitchFamily="34" charset="0"/>
              <a:ea typeface="SimSun" panose="02010600030101010101" pitchFamily="2" charset="-122"/>
              <a:cs typeface="Mangal" panose="02040503050203030202" pitchFamily="18" charset="0"/>
            </a:rPr>
            <a:t>contacto visual</a:t>
          </a:r>
          <a:r>
            <a:rPr lang="es-ES" sz="1600" b="0" dirty="0">
              <a:effectLst/>
              <a:latin typeface="Arial" panose="020B0604020202020204" pitchFamily="34" charset="0"/>
              <a:ea typeface="SimSun" panose="02010600030101010101" pitchFamily="2" charset="-122"/>
              <a:cs typeface="Mangal" panose="02040503050203030202" pitchFamily="18" charset="0"/>
            </a:rPr>
            <a:t>.</a:t>
          </a:r>
          <a:endParaRPr lang="es-ES" sz="1600" b="0" dirty="0">
            <a:effectLst/>
          </a:endParaRPr>
        </a:p>
      </dgm:t>
    </dgm:pt>
    <dgm:pt modelId="{9126A108-92EF-48C1-B325-772BE7A422A1}" type="parTrans" cxnId="{4731AC3A-6991-4B5C-B68A-FCA278610B0B}">
      <dgm:prSet/>
      <dgm:spPr/>
      <dgm:t>
        <a:bodyPr/>
        <a:lstStyle/>
        <a:p>
          <a:endParaRPr lang="es-ES" sz="1400" b="0">
            <a:effectLst/>
          </a:endParaRPr>
        </a:p>
      </dgm:t>
    </dgm:pt>
    <dgm:pt modelId="{FA18A037-89B2-4893-8B35-89ABA9B5AA93}" type="sibTrans" cxnId="{4731AC3A-6991-4B5C-B68A-FCA278610B0B}">
      <dgm:prSet/>
      <dgm:spPr/>
      <dgm:t>
        <a:bodyPr/>
        <a:lstStyle/>
        <a:p>
          <a:endParaRPr lang="es-ES" sz="1400" b="0">
            <a:effectLst/>
          </a:endParaRPr>
        </a:p>
      </dgm:t>
    </dgm:pt>
    <dgm:pt modelId="{8ECD499E-4D38-4769-99FB-FA02EAF9AEBF}" type="pres">
      <dgm:prSet presAssocID="{B27E0AB8-97CB-4FF0-A6E7-EFB8B8EBB268}" presName="Name0" presStyleCnt="0">
        <dgm:presLayoutVars>
          <dgm:dir/>
        </dgm:presLayoutVars>
      </dgm:prSet>
      <dgm:spPr/>
    </dgm:pt>
    <dgm:pt modelId="{DEDBCE8B-26DB-4AD3-93E9-21EA6FB5D31D}" type="pres">
      <dgm:prSet presAssocID="{13EB4328-E281-41B3-B0AC-B1A12334E110}" presName="noChildren" presStyleCnt="0"/>
      <dgm:spPr/>
    </dgm:pt>
    <dgm:pt modelId="{6A8D553E-FB90-4D05-A878-16D373E6140D}" type="pres">
      <dgm:prSet presAssocID="{13EB4328-E281-41B3-B0AC-B1A12334E110}" presName="gap" presStyleCnt="0"/>
      <dgm:spPr/>
    </dgm:pt>
    <dgm:pt modelId="{25193D16-A0F2-4EF2-BACB-B6A64FDE0165}" type="pres">
      <dgm:prSet presAssocID="{13EB4328-E281-41B3-B0AC-B1A12334E110}" presName="medCircle2" presStyleLbl="vennNode1" presStyleIdx="0" presStyleCnt="4"/>
      <dgm:spPr/>
    </dgm:pt>
    <dgm:pt modelId="{286C1726-B299-4991-A609-F16D0A9415C3}" type="pres">
      <dgm:prSet presAssocID="{13EB4328-E281-41B3-B0AC-B1A12334E110}" presName="txLvlOnly1" presStyleLbl="revTx" presStyleIdx="0" presStyleCnt="4"/>
      <dgm:spPr/>
    </dgm:pt>
    <dgm:pt modelId="{0550E71B-6905-4276-B175-05DCAF5094E2}" type="pres">
      <dgm:prSet presAssocID="{0E8095DC-A84D-45A4-97FA-932E09236035}" presName="noChildren" presStyleCnt="0"/>
      <dgm:spPr/>
    </dgm:pt>
    <dgm:pt modelId="{BD02E863-18CE-41C4-AF07-2075EF4C742E}" type="pres">
      <dgm:prSet presAssocID="{0E8095DC-A84D-45A4-97FA-932E09236035}" presName="gap" presStyleCnt="0"/>
      <dgm:spPr/>
    </dgm:pt>
    <dgm:pt modelId="{EF36A1C1-0BCE-4265-A26B-105E6F45FA03}" type="pres">
      <dgm:prSet presAssocID="{0E8095DC-A84D-45A4-97FA-932E09236035}" presName="medCircle2" presStyleLbl="vennNode1" presStyleIdx="1" presStyleCnt="4"/>
      <dgm:spPr/>
    </dgm:pt>
    <dgm:pt modelId="{4811A280-4B85-427E-BB70-9B366CB32253}" type="pres">
      <dgm:prSet presAssocID="{0E8095DC-A84D-45A4-97FA-932E09236035}" presName="txLvlOnly1" presStyleLbl="revTx" presStyleIdx="1" presStyleCnt="4"/>
      <dgm:spPr/>
    </dgm:pt>
    <dgm:pt modelId="{631D9CFD-8FA7-4370-8A98-D26E123EB085}" type="pres">
      <dgm:prSet presAssocID="{C413114D-D058-40BD-88F7-846F214FBDC6}" presName="noChildren" presStyleCnt="0"/>
      <dgm:spPr/>
    </dgm:pt>
    <dgm:pt modelId="{2409F6A1-9C2A-4D7E-BFB3-AA60834B3686}" type="pres">
      <dgm:prSet presAssocID="{C413114D-D058-40BD-88F7-846F214FBDC6}" presName="gap" presStyleCnt="0"/>
      <dgm:spPr/>
    </dgm:pt>
    <dgm:pt modelId="{BC893E71-9F97-4CEC-9FDC-A692C11E3B70}" type="pres">
      <dgm:prSet presAssocID="{C413114D-D058-40BD-88F7-846F214FBDC6}" presName="medCircle2" presStyleLbl="vennNode1" presStyleIdx="2" presStyleCnt="4"/>
      <dgm:spPr/>
    </dgm:pt>
    <dgm:pt modelId="{15207ECA-56A5-4A70-B326-47807AB2CFE7}" type="pres">
      <dgm:prSet presAssocID="{C413114D-D058-40BD-88F7-846F214FBDC6}" presName="txLvlOnly1" presStyleLbl="revTx" presStyleIdx="2" presStyleCnt="4"/>
      <dgm:spPr/>
    </dgm:pt>
    <dgm:pt modelId="{C7E5FF9C-67D9-4D9E-96B1-1D7A5C7F6CE9}" type="pres">
      <dgm:prSet presAssocID="{66FA737D-3C37-4E7B-B399-2351B2C53288}" presName="noChildren" presStyleCnt="0"/>
      <dgm:spPr/>
    </dgm:pt>
    <dgm:pt modelId="{2626CEC3-EF4F-4F97-96CC-36F36BCFFCC8}" type="pres">
      <dgm:prSet presAssocID="{66FA737D-3C37-4E7B-B399-2351B2C53288}" presName="gap" presStyleCnt="0"/>
      <dgm:spPr/>
    </dgm:pt>
    <dgm:pt modelId="{A2EA0F31-AAB9-41B2-A979-101216A75F30}" type="pres">
      <dgm:prSet presAssocID="{66FA737D-3C37-4E7B-B399-2351B2C53288}" presName="medCircle2" presStyleLbl="vennNode1" presStyleIdx="3" presStyleCnt="4"/>
      <dgm:spPr/>
    </dgm:pt>
    <dgm:pt modelId="{FEAFFD25-A6F5-4F97-B9CB-F74D1AADD30D}" type="pres">
      <dgm:prSet presAssocID="{66FA737D-3C37-4E7B-B399-2351B2C53288}" presName="txLvlOnly1" presStyleLbl="revTx" presStyleIdx="3" presStyleCnt="4"/>
      <dgm:spPr/>
    </dgm:pt>
  </dgm:ptLst>
  <dgm:cxnLst>
    <dgm:cxn modelId="{AAD02517-EA4C-420A-BA88-01D19E74D4EE}" type="presOf" srcId="{C413114D-D058-40BD-88F7-846F214FBDC6}" destId="{15207ECA-56A5-4A70-B326-47807AB2CFE7}" srcOrd="0" destOrd="0" presId="urn:microsoft.com/office/officeart/2008/layout/VerticalCircleList"/>
    <dgm:cxn modelId="{4731AC3A-6991-4B5C-B68A-FCA278610B0B}" srcId="{B27E0AB8-97CB-4FF0-A6E7-EFB8B8EBB268}" destId="{66FA737D-3C37-4E7B-B399-2351B2C53288}" srcOrd="3" destOrd="0" parTransId="{9126A108-92EF-48C1-B325-772BE7A422A1}" sibTransId="{FA18A037-89B2-4893-8B35-89ABA9B5AA93}"/>
    <dgm:cxn modelId="{21AD4074-4605-450A-B0C1-156D7FF41AC6}" srcId="{B27E0AB8-97CB-4FF0-A6E7-EFB8B8EBB268}" destId="{13EB4328-E281-41B3-B0AC-B1A12334E110}" srcOrd="0" destOrd="0" parTransId="{28123F6C-05F5-4176-A2E6-EE2EE7003189}" sibTransId="{C7C8DE5F-F6AB-49D5-9F27-98A5AC42DAA9}"/>
    <dgm:cxn modelId="{A2503086-12F9-4DC9-8CF5-F82C20BEC722}" type="presOf" srcId="{13EB4328-E281-41B3-B0AC-B1A12334E110}" destId="{286C1726-B299-4991-A609-F16D0A9415C3}" srcOrd="0" destOrd="0" presId="urn:microsoft.com/office/officeart/2008/layout/VerticalCircleList"/>
    <dgm:cxn modelId="{CA349E8F-47DD-4820-A4E4-9BB9AB217CA3}" type="presOf" srcId="{0E8095DC-A84D-45A4-97FA-932E09236035}" destId="{4811A280-4B85-427E-BB70-9B366CB32253}" srcOrd="0" destOrd="0" presId="urn:microsoft.com/office/officeart/2008/layout/VerticalCircleList"/>
    <dgm:cxn modelId="{687AE5AA-382D-498C-BA3E-857DCC47CEDD}" type="presOf" srcId="{66FA737D-3C37-4E7B-B399-2351B2C53288}" destId="{FEAFFD25-A6F5-4F97-B9CB-F74D1AADD30D}" srcOrd="0" destOrd="0" presId="urn:microsoft.com/office/officeart/2008/layout/VerticalCircleList"/>
    <dgm:cxn modelId="{68643AEE-3883-4F43-9E7E-3B54D13EE9AE}" type="presOf" srcId="{B27E0AB8-97CB-4FF0-A6E7-EFB8B8EBB268}" destId="{8ECD499E-4D38-4769-99FB-FA02EAF9AEBF}" srcOrd="0" destOrd="0" presId="urn:microsoft.com/office/officeart/2008/layout/VerticalCircleList"/>
    <dgm:cxn modelId="{B4320FF1-D4F8-4A24-9245-A4E84C3EBAAE}" srcId="{B27E0AB8-97CB-4FF0-A6E7-EFB8B8EBB268}" destId="{C413114D-D058-40BD-88F7-846F214FBDC6}" srcOrd="2" destOrd="0" parTransId="{A83B7C15-9570-49E5-AE70-5A9A04E3C915}" sibTransId="{B75D9924-F995-4622-96C3-6B69DB9802B3}"/>
    <dgm:cxn modelId="{61A1AFF8-A609-4A88-A740-580E838968B3}" srcId="{B27E0AB8-97CB-4FF0-A6E7-EFB8B8EBB268}" destId="{0E8095DC-A84D-45A4-97FA-932E09236035}" srcOrd="1" destOrd="0" parTransId="{4376F3D5-64EC-4194-89C4-BACFBDD425AB}" sibTransId="{8B78247F-6E70-4AE9-8DE4-11DE88A742E3}"/>
    <dgm:cxn modelId="{9B7D14A8-7DB9-4E67-BA93-B00CA615B3A3}" type="presParOf" srcId="{8ECD499E-4D38-4769-99FB-FA02EAF9AEBF}" destId="{DEDBCE8B-26DB-4AD3-93E9-21EA6FB5D31D}" srcOrd="0" destOrd="0" presId="urn:microsoft.com/office/officeart/2008/layout/VerticalCircleList"/>
    <dgm:cxn modelId="{B9527470-3B29-490D-BD11-3DEC8D2A4104}" type="presParOf" srcId="{DEDBCE8B-26DB-4AD3-93E9-21EA6FB5D31D}" destId="{6A8D553E-FB90-4D05-A878-16D373E6140D}" srcOrd="0" destOrd="0" presId="urn:microsoft.com/office/officeart/2008/layout/VerticalCircleList"/>
    <dgm:cxn modelId="{A18A0D4D-BEA7-450E-BBE9-6171AD759D07}" type="presParOf" srcId="{DEDBCE8B-26DB-4AD3-93E9-21EA6FB5D31D}" destId="{25193D16-A0F2-4EF2-BACB-B6A64FDE0165}" srcOrd="1" destOrd="0" presId="urn:microsoft.com/office/officeart/2008/layout/VerticalCircleList"/>
    <dgm:cxn modelId="{96F6B3C3-975C-4481-B1D1-C97CCFDC297A}" type="presParOf" srcId="{DEDBCE8B-26DB-4AD3-93E9-21EA6FB5D31D}" destId="{286C1726-B299-4991-A609-F16D0A9415C3}" srcOrd="2" destOrd="0" presId="urn:microsoft.com/office/officeart/2008/layout/VerticalCircleList"/>
    <dgm:cxn modelId="{764A41DE-5758-42C3-9DD6-17FECAE788B1}" type="presParOf" srcId="{8ECD499E-4D38-4769-99FB-FA02EAF9AEBF}" destId="{0550E71B-6905-4276-B175-05DCAF5094E2}" srcOrd="1" destOrd="0" presId="urn:microsoft.com/office/officeart/2008/layout/VerticalCircleList"/>
    <dgm:cxn modelId="{CC583A20-B44B-48F7-ABEC-B769BBCBF6B8}" type="presParOf" srcId="{0550E71B-6905-4276-B175-05DCAF5094E2}" destId="{BD02E863-18CE-41C4-AF07-2075EF4C742E}" srcOrd="0" destOrd="0" presId="urn:microsoft.com/office/officeart/2008/layout/VerticalCircleList"/>
    <dgm:cxn modelId="{FFDC0FFF-6E54-4877-92A1-05374F56B32B}" type="presParOf" srcId="{0550E71B-6905-4276-B175-05DCAF5094E2}" destId="{EF36A1C1-0BCE-4265-A26B-105E6F45FA03}" srcOrd="1" destOrd="0" presId="urn:microsoft.com/office/officeart/2008/layout/VerticalCircleList"/>
    <dgm:cxn modelId="{6FC93F4D-4BC2-425F-8BB6-881831AB86FB}" type="presParOf" srcId="{0550E71B-6905-4276-B175-05DCAF5094E2}" destId="{4811A280-4B85-427E-BB70-9B366CB32253}" srcOrd="2" destOrd="0" presId="urn:microsoft.com/office/officeart/2008/layout/VerticalCircleList"/>
    <dgm:cxn modelId="{87490E5F-5151-4E10-8F91-5E563F9AE578}" type="presParOf" srcId="{8ECD499E-4D38-4769-99FB-FA02EAF9AEBF}" destId="{631D9CFD-8FA7-4370-8A98-D26E123EB085}" srcOrd="2" destOrd="0" presId="urn:microsoft.com/office/officeart/2008/layout/VerticalCircleList"/>
    <dgm:cxn modelId="{1764BF81-6EAD-4C82-A021-AAD0B5407DEC}" type="presParOf" srcId="{631D9CFD-8FA7-4370-8A98-D26E123EB085}" destId="{2409F6A1-9C2A-4D7E-BFB3-AA60834B3686}" srcOrd="0" destOrd="0" presId="urn:microsoft.com/office/officeart/2008/layout/VerticalCircleList"/>
    <dgm:cxn modelId="{A6432C04-DC27-4A09-B932-4D9FDFD0C31F}" type="presParOf" srcId="{631D9CFD-8FA7-4370-8A98-D26E123EB085}" destId="{BC893E71-9F97-4CEC-9FDC-A692C11E3B70}" srcOrd="1" destOrd="0" presId="urn:microsoft.com/office/officeart/2008/layout/VerticalCircleList"/>
    <dgm:cxn modelId="{59844BEF-BA97-46FB-8375-79371100BB84}" type="presParOf" srcId="{631D9CFD-8FA7-4370-8A98-D26E123EB085}" destId="{15207ECA-56A5-4A70-B326-47807AB2CFE7}" srcOrd="2" destOrd="0" presId="urn:microsoft.com/office/officeart/2008/layout/VerticalCircleList"/>
    <dgm:cxn modelId="{786ED441-CFF6-49A8-8E59-DF04FDF6B46F}" type="presParOf" srcId="{8ECD499E-4D38-4769-99FB-FA02EAF9AEBF}" destId="{C7E5FF9C-67D9-4D9E-96B1-1D7A5C7F6CE9}" srcOrd="3" destOrd="0" presId="urn:microsoft.com/office/officeart/2008/layout/VerticalCircleList"/>
    <dgm:cxn modelId="{CEF640E9-EC5B-4C36-B0BC-5F2011B4A6CD}" type="presParOf" srcId="{C7E5FF9C-67D9-4D9E-96B1-1D7A5C7F6CE9}" destId="{2626CEC3-EF4F-4F97-96CC-36F36BCFFCC8}" srcOrd="0" destOrd="0" presId="urn:microsoft.com/office/officeart/2008/layout/VerticalCircleList"/>
    <dgm:cxn modelId="{3964D1C0-1385-4FFB-B97F-42A32ADE8F09}" type="presParOf" srcId="{C7E5FF9C-67D9-4D9E-96B1-1D7A5C7F6CE9}" destId="{A2EA0F31-AAB9-41B2-A979-101216A75F30}" srcOrd="1" destOrd="0" presId="urn:microsoft.com/office/officeart/2008/layout/VerticalCircleList"/>
    <dgm:cxn modelId="{1F97217A-F273-4EF6-8B5F-BCD42BB17F5E}" type="presParOf" srcId="{C7E5FF9C-67D9-4D9E-96B1-1D7A5C7F6CE9}" destId="{FEAFFD25-A6F5-4F97-B9CB-F74D1AADD30D}" srcOrd="2" destOrd="0" presId="urn:microsoft.com/office/officeart/2008/layout/Vertical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979DDC1-DF9F-48AD-B452-84E3ED152094}" type="doc">
      <dgm:prSet loTypeId="urn:microsoft.com/office/officeart/2008/layout/VerticalCircleList" loCatId="list" qsTypeId="urn:microsoft.com/office/officeart/2005/8/quickstyle/simple1" qsCatId="simple" csTypeId="urn:microsoft.com/office/officeart/2005/8/colors/colorful5" csCatId="colorful" phldr="1"/>
      <dgm:spPr/>
      <dgm:t>
        <a:bodyPr/>
        <a:lstStyle/>
        <a:p>
          <a:endParaRPr lang="es-ES"/>
        </a:p>
      </dgm:t>
    </dgm:pt>
    <dgm:pt modelId="{990CF28E-164D-49F7-9C96-2D5730769EAC}">
      <dgm:prSet phldrT="[Texto]"/>
      <dgm:spPr/>
      <dgm:t>
        <a:bodyPr/>
        <a:lstStyle/>
        <a:p>
          <a:pPr>
            <a:buFontTx/>
            <a:buChar char="-"/>
          </a:pPr>
          <a:r>
            <a:rPr lang="es-ES" dirty="0">
              <a:latin typeface="Arial" panose="020B0604020202020204" pitchFamily="34" charset="0"/>
              <a:ea typeface="SimSun" panose="02010600030101010101" pitchFamily="2" charset="-122"/>
              <a:cs typeface="Mangal" panose="02040503050203030202" pitchFamily="18" charset="0"/>
            </a:rPr>
            <a:t>Antes de explicar cualquier contenido o lección, </a:t>
          </a:r>
          <a:r>
            <a:rPr lang="es-ES" b="1" i="1" dirty="0">
              <a:latin typeface="Arial" panose="020B0604020202020204" pitchFamily="34" charset="0"/>
              <a:ea typeface="SimSun" panose="02010600030101010101" pitchFamily="2" charset="-122"/>
              <a:cs typeface="Mangal" panose="02040503050203030202" pitchFamily="18" charset="0"/>
            </a:rPr>
            <a:t>debes asegurarte que </a:t>
          </a:r>
          <a:r>
            <a:rPr lang="es-ES" b="1" i="1" dirty="0" err="1">
              <a:latin typeface="Arial" panose="020B0604020202020204" pitchFamily="34" charset="0"/>
              <a:ea typeface="SimSun" panose="02010600030101010101" pitchFamily="2" charset="-122"/>
              <a:cs typeface="Mangal" panose="02040503050203030202" pitchFamily="18" charset="0"/>
            </a:rPr>
            <a:t>tod@s</a:t>
          </a:r>
          <a:r>
            <a:rPr lang="es-ES" b="1" i="1" dirty="0">
              <a:latin typeface="Arial" panose="020B0604020202020204" pitchFamily="34" charset="0"/>
              <a:ea typeface="SimSun" panose="02010600030101010101" pitchFamily="2" charset="-122"/>
              <a:cs typeface="Mangal" panose="02040503050203030202" pitchFamily="18" charset="0"/>
            </a:rPr>
            <a:t> estén en ese tema</a:t>
          </a:r>
          <a:r>
            <a:rPr lang="es-ES" dirty="0">
              <a:latin typeface="Arial" panose="020B0604020202020204" pitchFamily="34" charset="0"/>
              <a:ea typeface="SimSun" panose="02010600030101010101" pitchFamily="2" charset="-122"/>
              <a:cs typeface="Mangal" panose="02040503050203030202" pitchFamily="18" charset="0"/>
            </a:rPr>
            <a:t>. Deben saber dónde se sitúan respecto a lo que ya saben o lo que han aprendido (breve recordatorio de lo que han dado y lo que van a aprender relacionado con la clase anterior). </a:t>
          </a:r>
          <a:endParaRPr lang="es-ES" dirty="0"/>
        </a:p>
      </dgm:t>
    </dgm:pt>
    <dgm:pt modelId="{42205333-F999-4A0F-BDEF-C5E32C5097B2}" type="parTrans" cxnId="{63D6B161-7706-4AD0-924D-99D4197098B7}">
      <dgm:prSet/>
      <dgm:spPr/>
      <dgm:t>
        <a:bodyPr/>
        <a:lstStyle/>
        <a:p>
          <a:endParaRPr lang="es-ES"/>
        </a:p>
      </dgm:t>
    </dgm:pt>
    <dgm:pt modelId="{B2D5A0BF-D99C-4A12-94AC-F795D6261D38}" type="sibTrans" cxnId="{63D6B161-7706-4AD0-924D-99D4197098B7}">
      <dgm:prSet/>
      <dgm:spPr/>
      <dgm:t>
        <a:bodyPr/>
        <a:lstStyle/>
        <a:p>
          <a:endParaRPr lang="es-ES"/>
        </a:p>
      </dgm:t>
    </dgm:pt>
    <dgm:pt modelId="{E82845EB-7575-4F0E-8504-0AA23412C5F4}">
      <dgm:prSet phldrT="[Texto]"/>
      <dgm:spPr/>
      <dgm:t>
        <a:bodyPr/>
        <a:lstStyle/>
        <a:p>
          <a:pPr>
            <a:buFontTx/>
            <a:buChar char="-"/>
          </a:pPr>
          <a:r>
            <a:rPr lang="es-ES" dirty="0">
              <a:latin typeface="Arial" panose="020B0604020202020204" pitchFamily="34" charset="0"/>
              <a:ea typeface="SimSun" panose="02010600030101010101" pitchFamily="2" charset="-122"/>
              <a:cs typeface="Mangal" panose="02040503050203030202" pitchFamily="18" charset="0"/>
            </a:rPr>
            <a:t>Aquí puede resultar útil el </a:t>
          </a:r>
          <a:r>
            <a:rPr lang="es-ES" b="1" i="1" dirty="0">
              <a:latin typeface="Arial" panose="020B0604020202020204" pitchFamily="34" charset="0"/>
              <a:ea typeface="SimSun" panose="02010600030101010101" pitchFamily="2" charset="-122"/>
              <a:cs typeface="Mangal" panose="02040503050203030202" pitchFamily="18" charset="0"/>
            </a:rPr>
            <a:t>“ORGANIZADOR PREVIO”: </a:t>
          </a:r>
          <a:r>
            <a:rPr lang="es-ES" dirty="0">
              <a:latin typeface="Arial" panose="020B0604020202020204" pitchFamily="34" charset="0"/>
              <a:ea typeface="SimSun" panose="02010600030101010101" pitchFamily="2" charset="-122"/>
              <a:cs typeface="Mangal" panose="02040503050203030202" pitchFamily="18" charset="0"/>
            </a:rPr>
            <a:t>es una especie de mapa mental que sitúa el contenido en el conjunto de lo que conocen. </a:t>
          </a:r>
          <a:r>
            <a:rPr lang="es-ES" dirty="0" err="1">
              <a:latin typeface="Arial" panose="020B0604020202020204" pitchFamily="34" charset="0"/>
              <a:ea typeface="SimSun" panose="02010600030101010101" pitchFamily="2" charset="-122"/>
              <a:cs typeface="Mangal" panose="02040503050203030202" pitchFamily="18" charset="0"/>
            </a:rPr>
            <a:t>Ej</a:t>
          </a:r>
          <a:r>
            <a:rPr lang="es-ES" dirty="0">
              <a:latin typeface="Arial" panose="020B0604020202020204" pitchFamily="34" charset="0"/>
              <a:ea typeface="SimSun" panose="02010600030101010101" pitchFamily="2" charset="-122"/>
              <a:cs typeface="Mangal" panose="02040503050203030202" pitchFamily="18" charset="0"/>
            </a:rPr>
            <a:t>: esquema del tema, índice, línea del tiempo…</a:t>
          </a:r>
          <a:endParaRPr lang="es-ES" dirty="0"/>
        </a:p>
      </dgm:t>
    </dgm:pt>
    <dgm:pt modelId="{0AAFD185-F26F-435B-8046-2D0D3A1E174B}" type="parTrans" cxnId="{636D88EB-8E1F-4C6A-BF76-2D28B9B161BD}">
      <dgm:prSet/>
      <dgm:spPr/>
      <dgm:t>
        <a:bodyPr/>
        <a:lstStyle/>
        <a:p>
          <a:endParaRPr lang="es-ES"/>
        </a:p>
      </dgm:t>
    </dgm:pt>
    <dgm:pt modelId="{F50BA53B-65DE-41C9-BCD8-3DF281AE9E87}" type="sibTrans" cxnId="{636D88EB-8E1F-4C6A-BF76-2D28B9B161BD}">
      <dgm:prSet/>
      <dgm:spPr/>
      <dgm:t>
        <a:bodyPr/>
        <a:lstStyle/>
        <a:p>
          <a:endParaRPr lang="es-ES"/>
        </a:p>
      </dgm:t>
    </dgm:pt>
    <dgm:pt modelId="{0772096A-17EF-4DFB-8FC9-653D729FE1C6}">
      <dgm:prSet phldrT="[Texto]"/>
      <dgm:spPr/>
      <dgm:t>
        <a:bodyPr/>
        <a:lstStyle/>
        <a:p>
          <a:r>
            <a:rPr lang="es-ES" dirty="0">
              <a:latin typeface="Arial" panose="020B0604020202020204" pitchFamily="34" charset="0"/>
              <a:ea typeface="SimSun" panose="02010600030101010101" pitchFamily="2" charset="-122"/>
              <a:cs typeface="Mangal" panose="02040503050203030202" pitchFamily="18" charset="0"/>
            </a:rPr>
            <a:t>Importante </a:t>
          </a:r>
          <a:r>
            <a:rPr lang="es-ES" b="1" i="1" dirty="0">
              <a:latin typeface="Arial" panose="020B0604020202020204" pitchFamily="34" charset="0"/>
              <a:ea typeface="SimSun" panose="02010600030101010101" pitchFamily="2" charset="-122"/>
              <a:cs typeface="Mangal" panose="02040503050203030202" pitchFamily="18" charset="0"/>
            </a:rPr>
            <a:t>explicar el objetivo de lo que van a aprender</a:t>
          </a:r>
          <a:endParaRPr lang="es-ES" b="1" i="1" dirty="0"/>
        </a:p>
      </dgm:t>
    </dgm:pt>
    <dgm:pt modelId="{AB2B0B68-6A6C-4BB6-A573-A616A6AF47C4}" type="parTrans" cxnId="{57828791-DDDC-48F6-B6AF-56D6FA569433}">
      <dgm:prSet/>
      <dgm:spPr/>
      <dgm:t>
        <a:bodyPr/>
        <a:lstStyle/>
        <a:p>
          <a:endParaRPr lang="es-ES"/>
        </a:p>
      </dgm:t>
    </dgm:pt>
    <dgm:pt modelId="{796AE10F-1347-41A4-9A3B-2CC5A35D5D8A}" type="sibTrans" cxnId="{57828791-DDDC-48F6-B6AF-56D6FA569433}">
      <dgm:prSet/>
      <dgm:spPr/>
      <dgm:t>
        <a:bodyPr/>
        <a:lstStyle/>
        <a:p>
          <a:endParaRPr lang="es-ES"/>
        </a:p>
      </dgm:t>
    </dgm:pt>
    <dgm:pt modelId="{1F7A1A99-352A-48E6-A141-82D87D4944F6}">
      <dgm:prSet phldrT="[Texto]"/>
      <dgm:spPr/>
      <dgm:t>
        <a:bodyPr/>
        <a:lstStyle/>
        <a:p>
          <a:r>
            <a:rPr lang="es-ES" b="1" dirty="0">
              <a:latin typeface="Arial" panose="020B0604020202020204" pitchFamily="34" charset="0"/>
              <a:ea typeface="SimSun" panose="02010600030101010101" pitchFamily="2" charset="-122"/>
              <a:cs typeface="Mangal" panose="02040503050203030202" pitchFamily="18" charset="0"/>
            </a:rPr>
            <a:t>Ofrecer un </a:t>
          </a:r>
          <a:r>
            <a:rPr lang="es-ES" b="1" dirty="0" err="1">
              <a:latin typeface="Arial" panose="020B0604020202020204" pitchFamily="34" charset="0"/>
              <a:ea typeface="SimSun" panose="02010600030101010101" pitchFamily="2" charset="-122"/>
              <a:cs typeface="Mangal" panose="02040503050203030202" pitchFamily="18" charset="0"/>
            </a:rPr>
            <a:t>guión</a:t>
          </a:r>
          <a:r>
            <a:rPr lang="es-ES" b="1" dirty="0">
              <a:latin typeface="Arial" panose="020B0604020202020204" pitchFamily="34" charset="0"/>
              <a:ea typeface="SimSun" panose="02010600030101010101" pitchFamily="2" charset="-122"/>
              <a:cs typeface="Mangal" panose="02040503050203030202" pitchFamily="18" charset="0"/>
            </a:rPr>
            <a:t> y esquema </a:t>
          </a:r>
          <a:r>
            <a:rPr lang="es-ES" dirty="0">
              <a:latin typeface="Arial" panose="020B0604020202020204" pitchFamily="34" charset="0"/>
              <a:ea typeface="SimSun" panose="02010600030101010101" pitchFamily="2" charset="-122"/>
              <a:cs typeface="Mangal" panose="02040503050203030202" pitchFamily="18" charset="0"/>
            </a:rPr>
            <a:t>de lo que van a aprender.</a:t>
          </a:r>
          <a:endParaRPr lang="es-ES" dirty="0"/>
        </a:p>
      </dgm:t>
    </dgm:pt>
    <dgm:pt modelId="{7DFA7D9B-BE3A-4D80-BDD2-D9E7D7532462}" type="parTrans" cxnId="{41C5939B-0CDC-4919-B942-0BE4B715272A}">
      <dgm:prSet/>
      <dgm:spPr/>
      <dgm:t>
        <a:bodyPr/>
        <a:lstStyle/>
        <a:p>
          <a:endParaRPr lang="es-ES"/>
        </a:p>
      </dgm:t>
    </dgm:pt>
    <dgm:pt modelId="{1D976E0F-D9F2-49B0-901F-57E711C8D4A9}" type="sibTrans" cxnId="{41C5939B-0CDC-4919-B942-0BE4B715272A}">
      <dgm:prSet/>
      <dgm:spPr/>
      <dgm:t>
        <a:bodyPr/>
        <a:lstStyle/>
        <a:p>
          <a:endParaRPr lang="es-ES"/>
        </a:p>
      </dgm:t>
    </dgm:pt>
    <dgm:pt modelId="{E66C5802-5BF0-44DC-9F77-97BDB057FFC3}" type="pres">
      <dgm:prSet presAssocID="{8979DDC1-DF9F-48AD-B452-84E3ED152094}" presName="Name0" presStyleCnt="0">
        <dgm:presLayoutVars>
          <dgm:dir/>
        </dgm:presLayoutVars>
      </dgm:prSet>
      <dgm:spPr/>
    </dgm:pt>
    <dgm:pt modelId="{C8E73D2C-7189-4BB1-ADFD-CA0FF61C9C94}" type="pres">
      <dgm:prSet presAssocID="{990CF28E-164D-49F7-9C96-2D5730769EAC}" presName="noChildren" presStyleCnt="0"/>
      <dgm:spPr/>
    </dgm:pt>
    <dgm:pt modelId="{BEDE43BA-771B-41A1-9434-282E34C535E1}" type="pres">
      <dgm:prSet presAssocID="{990CF28E-164D-49F7-9C96-2D5730769EAC}" presName="gap" presStyleCnt="0"/>
      <dgm:spPr/>
    </dgm:pt>
    <dgm:pt modelId="{195F3C70-C7F6-4416-9E6C-2BEAF140E730}" type="pres">
      <dgm:prSet presAssocID="{990CF28E-164D-49F7-9C96-2D5730769EAC}" presName="medCircle2" presStyleLbl="vennNode1" presStyleIdx="0" presStyleCnt="4"/>
      <dgm:spPr/>
    </dgm:pt>
    <dgm:pt modelId="{5C2CD321-C560-444B-88B6-10F6687CA93D}" type="pres">
      <dgm:prSet presAssocID="{990CF28E-164D-49F7-9C96-2D5730769EAC}" presName="txLvlOnly1" presStyleLbl="revTx" presStyleIdx="0" presStyleCnt="4"/>
      <dgm:spPr/>
    </dgm:pt>
    <dgm:pt modelId="{3C3F2E29-281B-4B4D-B9A1-C6BB531AB5AC}" type="pres">
      <dgm:prSet presAssocID="{E82845EB-7575-4F0E-8504-0AA23412C5F4}" presName="noChildren" presStyleCnt="0"/>
      <dgm:spPr/>
    </dgm:pt>
    <dgm:pt modelId="{247515D5-49D5-4E42-948E-CEAB85475DE0}" type="pres">
      <dgm:prSet presAssocID="{E82845EB-7575-4F0E-8504-0AA23412C5F4}" presName="gap" presStyleCnt="0"/>
      <dgm:spPr/>
    </dgm:pt>
    <dgm:pt modelId="{1AC7334C-7DCC-4133-A17F-A98BD0B62810}" type="pres">
      <dgm:prSet presAssocID="{E82845EB-7575-4F0E-8504-0AA23412C5F4}" presName="medCircle2" presStyleLbl="vennNode1" presStyleIdx="1" presStyleCnt="4"/>
      <dgm:spPr/>
    </dgm:pt>
    <dgm:pt modelId="{015D576C-861D-4C6F-83F5-B6F07D54CDF9}" type="pres">
      <dgm:prSet presAssocID="{E82845EB-7575-4F0E-8504-0AA23412C5F4}" presName="txLvlOnly1" presStyleLbl="revTx" presStyleIdx="1" presStyleCnt="4"/>
      <dgm:spPr/>
    </dgm:pt>
    <dgm:pt modelId="{42F9E536-CC9E-4C57-8795-C5E15CDED642}" type="pres">
      <dgm:prSet presAssocID="{0772096A-17EF-4DFB-8FC9-653D729FE1C6}" presName="noChildren" presStyleCnt="0"/>
      <dgm:spPr/>
    </dgm:pt>
    <dgm:pt modelId="{53C85BDD-3D1B-43CC-8EA4-E1A9D2A7AA49}" type="pres">
      <dgm:prSet presAssocID="{0772096A-17EF-4DFB-8FC9-653D729FE1C6}" presName="gap" presStyleCnt="0"/>
      <dgm:spPr/>
    </dgm:pt>
    <dgm:pt modelId="{34D077C1-C6AF-42BD-9C92-BEA27E54CD3B}" type="pres">
      <dgm:prSet presAssocID="{0772096A-17EF-4DFB-8FC9-653D729FE1C6}" presName="medCircle2" presStyleLbl="vennNode1" presStyleIdx="2" presStyleCnt="4"/>
      <dgm:spPr/>
    </dgm:pt>
    <dgm:pt modelId="{6C0BBCC7-1B5A-45C6-AA37-50F0FC8D7A86}" type="pres">
      <dgm:prSet presAssocID="{0772096A-17EF-4DFB-8FC9-653D729FE1C6}" presName="txLvlOnly1" presStyleLbl="revTx" presStyleIdx="2" presStyleCnt="4"/>
      <dgm:spPr/>
    </dgm:pt>
    <dgm:pt modelId="{DF3D4094-9987-4145-95F0-25682C985F2D}" type="pres">
      <dgm:prSet presAssocID="{1F7A1A99-352A-48E6-A141-82D87D4944F6}" presName="noChildren" presStyleCnt="0"/>
      <dgm:spPr/>
    </dgm:pt>
    <dgm:pt modelId="{4400BEED-7974-4125-965E-CB72CE2A3CA5}" type="pres">
      <dgm:prSet presAssocID="{1F7A1A99-352A-48E6-A141-82D87D4944F6}" presName="gap" presStyleCnt="0"/>
      <dgm:spPr/>
    </dgm:pt>
    <dgm:pt modelId="{E253B772-9266-4BDE-BF13-07A1BF028A61}" type="pres">
      <dgm:prSet presAssocID="{1F7A1A99-352A-48E6-A141-82D87D4944F6}" presName="medCircle2" presStyleLbl="vennNode1" presStyleIdx="3" presStyleCnt="4" custLinFactNeighborX="-61557" custLinFactNeighborY="125"/>
      <dgm:spPr/>
    </dgm:pt>
    <dgm:pt modelId="{65B2262F-5515-4C84-8B7B-B696C97E9B5B}" type="pres">
      <dgm:prSet presAssocID="{1F7A1A99-352A-48E6-A141-82D87D4944F6}" presName="txLvlOnly1" presStyleLbl="revTx" presStyleIdx="3" presStyleCnt="4" custScaleX="56786" custScaleY="95134" custLinFactNeighborX="-31978" custLinFactNeighborY="2558"/>
      <dgm:spPr/>
    </dgm:pt>
  </dgm:ptLst>
  <dgm:cxnLst>
    <dgm:cxn modelId="{E9E2940E-25A4-47F4-AC43-CD200FAAB3F0}" type="presOf" srcId="{1F7A1A99-352A-48E6-A141-82D87D4944F6}" destId="{65B2262F-5515-4C84-8B7B-B696C97E9B5B}" srcOrd="0" destOrd="0" presId="urn:microsoft.com/office/officeart/2008/layout/VerticalCircleList"/>
    <dgm:cxn modelId="{63D6B161-7706-4AD0-924D-99D4197098B7}" srcId="{8979DDC1-DF9F-48AD-B452-84E3ED152094}" destId="{990CF28E-164D-49F7-9C96-2D5730769EAC}" srcOrd="0" destOrd="0" parTransId="{42205333-F999-4A0F-BDEF-C5E32C5097B2}" sibTransId="{B2D5A0BF-D99C-4A12-94AC-F795D6261D38}"/>
    <dgm:cxn modelId="{65D47348-6CFE-43C2-A231-6B4B91115376}" type="presOf" srcId="{E82845EB-7575-4F0E-8504-0AA23412C5F4}" destId="{015D576C-861D-4C6F-83F5-B6F07D54CDF9}" srcOrd="0" destOrd="0" presId="urn:microsoft.com/office/officeart/2008/layout/VerticalCircleList"/>
    <dgm:cxn modelId="{75EF4D85-DCC6-4480-A5EA-9EE0C3B4629F}" type="presOf" srcId="{8979DDC1-DF9F-48AD-B452-84E3ED152094}" destId="{E66C5802-5BF0-44DC-9F77-97BDB057FFC3}" srcOrd="0" destOrd="0" presId="urn:microsoft.com/office/officeart/2008/layout/VerticalCircleList"/>
    <dgm:cxn modelId="{57828791-DDDC-48F6-B6AF-56D6FA569433}" srcId="{8979DDC1-DF9F-48AD-B452-84E3ED152094}" destId="{0772096A-17EF-4DFB-8FC9-653D729FE1C6}" srcOrd="2" destOrd="0" parTransId="{AB2B0B68-6A6C-4BB6-A573-A616A6AF47C4}" sibTransId="{796AE10F-1347-41A4-9A3B-2CC5A35D5D8A}"/>
    <dgm:cxn modelId="{41C5939B-0CDC-4919-B942-0BE4B715272A}" srcId="{8979DDC1-DF9F-48AD-B452-84E3ED152094}" destId="{1F7A1A99-352A-48E6-A141-82D87D4944F6}" srcOrd="3" destOrd="0" parTransId="{7DFA7D9B-BE3A-4D80-BDD2-D9E7D7532462}" sibTransId="{1D976E0F-D9F2-49B0-901F-57E711C8D4A9}"/>
    <dgm:cxn modelId="{474DF2B4-16CD-4CB0-8779-3E3A562FAC38}" type="presOf" srcId="{990CF28E-164D-49F7-9C96-2D5730769EAC}" destId="{5C2CD321-C560-444B-88B6-10F6687CA93D}" srcOrd="0" destOrd="0" presId="urn:microsoft.com/office/officeart/2008/layout/VerticalCircleList"/>
    <dgm:cxn modelId="{C137A0C4-B2AF-4968-B112-D7EF314E85FD}" type="presOf" srcId="{0772096A-17EF-4DFB-8FC9-653D729FE1C6}" destId="{6C0BBCC7-1B5A-45C6-AA37-50F0FC8D7A86}" srcOrd="0" destOrd="0" presId="urn:microsoft.com/office/officeart/2008/layout/VerticalCircleList"/>
    <dgm:cxn modelId="{636D88EB-8E1F-4C6A-BF76-2D28B9B161BD}" srcId="{8979DDC1-DF9F-48AD-B452-84E3ED152094}" destId="{E82845EB-7575-4F0E-8504-0AA23412C5F4}" srcOrd="1" destOrd="0" parTransId="{0AAFD185-F26F-435B-8046-2D0D3A1E174B}" sibTransId="{F50BA53B-65DE-41C9-BCD8-3DF281AE9E87}"/>
    <dgm:cxn modelId="{73B076E8-D3EF-44DA-BE2C-3645611F7CA9}" type="presParOf" srcId="{E66C5802-5BF0-44DC-9F77-97BDB057FFC3}" destId="{C8E73D2C-7189-4BB1-ADFD-CA0FF61C9C94}" srcOrd="0" destOrd="0" presId="urn:microsoft.com/office/officeart/2008/layout/VerticalCircleList"/>
    <dgm:cxn modelId="{1B89324C-B8A4-4993-951C-044DAC1AF909}" type="presParOf" srcId="{C8E73D2C-7189-4BB1-ADFD-CA0FF61C9C94}" destId="{BEDE43BA-771B-41A1-9434-282E34C535E1}" srcOrd="0" destOrd="0" presId="urn:microsoft.com/office/officeart/2008/layout/VerticalCircleList"/>
    <dgm:cxn modelId="{D714721D-11E2-4332-B519-EF5D965C3B98}" type="presParOf" srcId="{C8E73D2C-7189-4BB1-ADFD-CA0FF61C9C94}" destId="{195F3C70-C7F6-4416-9E6C-2BEAF140E730}" srcOrd="1" destOrd="0" presId="urn:microsoft.com/office/officeart/2008/layout/VerticalCircleList"/>
    <dgm:cxn modelId="{D95AA1C9-4CAD-454A-AC48-7CDE580F4AFF}" type="presParOf" srcId="{C8E73D2C-7189-4BB1-ADFD-CA0FF61C9C94}" destId="{5C2CD321-C560-444B-88B6-10F6687CA93D}" srcOrd="2" destOrd="0" presId="urn:microsoft.com/office/officeart/2008/layout/VerticalCircleList"/>
    <dgm:cxn modelId="{CA893C05-0378-4221-9D65-3CAEC54111BA}" type="presParOf" srcId="{E66C5802-5BF0-44DC-9F77-97BDB057FFC3}" destId="{3C3F2E29-281B-4B4D-B9A1-C6BB531AB5AC}" srcOrd="1" destOrd="0" presId="urn:microsoft.com/office/officeart/2008/layout/VerticalCircleList"/>
    <dgm:cxn modelId="{322EC1D2-AFB9-49FA-AF1E-70DEEE846D52}" type="presParOf" srcId="{3C3F2E29-281B-4B4D-B9A1-C6BB531AB5AC}" destId="{247515D5-49D5-4E42-948E-CEAB85475DE0}" srcOrd="0" destOrd="0" presId="urn:microsoft.com/office/officeart/2008/layout/VerticalCircleList"/>
    <dgm:cxn modelId="{4CC005D3-D469-46FA-9866-13CC7B78D69A}" type="presParOf" srcId="{3C3F2E29-281B-4B4D-B9A1-C6BB531AB5AC}" destId="{1AC7334C-7DCC-4133-A17F-A98BD0B62810}" srcOrd="1" destOrd="0" presId="urn:microsoft.com/office/officeart/2008/layout/VerticalCircleList"/>
    <dgm:cxn modelId="{D570E7FB-F946-4D1A-9253-FB34AB7207EC}" type="presParOf" srcId="{3C3F2E29-281B-4B4D-B9A1-C6BB531AB5AC}" destId="{015D576C-861D-4C6F-83F5-B6F07D54CDF9}" srcOrd="2" destOrd="0" presId="urn:microsoft.com/office/officeart/2008/layout/VerticalCircleList"/>
    <dgm:cxn modelId="{55FD09CB-D1ED-42F9-874B-737436F54C3B}" type="presParOf" srcId="{E66C5802-5BF0-44DC-9F77-97BDB057FFC3}" destId="{42F9E536-CC9E-4C57-8795-C5E15CDED642}" srcOrd="2" destOrd="0" presId="urn:microsoft.com/office/officeart/2008/layout/VerticalCircleList"/>
    <dgm:cxn modelId="{A68B73C1-7342-498B-8466-5B7BB64B81C8}" type="presParOf" srcId="{42F9E536-CC9E-4C57-8795-C5E15CDED642}" destId="{53C85BDD-3D1B-43CC-8EA4-E1A9D2A7AA49}" srcOrd="0" destOrd="0" presId="urn:microsoft.com/office/officeart/2008/layout/VerticalCircleList"/>
    <dgm:cxn modelId="{98E335BF-C49A-430D-B511-00EEACE9AF9D}" type="presParOf" srcId="{42F9E536-CC9E-4C57-8795-C5E15CDED642}" destId="{34D077C1-C6AF-42BD-9C92-BEA27E54CD3B}" srcOrd="1" destOrd="0" presId="urn:microsoft.com/office/officeart/2008/layout/VerticalCircleList"/>
    <dgm:cxn modelId="{4288E71A-4722-478A-B933-97797438FD87}" type="presParOf" srcId="{42F9E536-CC9E-4C57-8795-C5E15CDED642}" destId="{6C0BBCC7-1B5A-45C6-AA37-50F0FC8D7A86}" srcOrd="2" destOrd="0" presId="urn:microsoft.com/office/officeart/2008/layout/VerticalCircleList"/>
    <dgm:cxn modelId="{0CCD180F-25AA-479B-BF7C-56067626F544}" type="presParOf" srcId="{E66C5802-5BF0-44DC-9F77-97BDB057FFC3}" destId="{DF3D4094-9987-4145-95F0-25682C985F2D}" srcOrd="3" destOrd="0" presId="urn:microsoft.com/office/officeart/2008/layout/VerticalCircleList"/>
    <dgm:cxn modelId="{253383F0-1FDF-4464-B3B3-3DF21CD040E4}" type="presParOf" srcId="{DF3D4094-9987-4145-95F0-25682C985F2D}" destId="{4400BEED-7974-4125-965E-CB72CE2A3CA5}" srcOrd="0" destOrd="0" presId="urn:microsoft.com/office/officeart/2008/layout/VerticalCircleList"/>
    <dgm:cxn modelId="{38E912AB-769F-429A-9AB2-E24560F1B6F3}" type="presParOf" srcId="{DF3D4094-9987-4145-95F0-25682C985F2D}" destId="{E253B772-9266-4BDE-BF13-07A1BF028A61}" srcOrd="1" destOrd="0" presId="urn:microsoft.com/office/officeart/2008/layout/VerticalCircleList"/>
    <dgm:cxn modelId="{A0A4E716-E7F5-4C59-B1BA-BD82A3BEA64A}" type="presParOf" srcId="{DF3D4094-9987-4145-95F0-25682C985F2D}" destId="{65B2262F-5515-4C84-8B7B-B696C97E9B5B}" srcOrd="2" destOrd="0" presId="urn:microsoft.com/office/officeart/2008/layout/Vertical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6EE2871-97CD-424D-A67D-9977A8BF02B9}" type="doc">
      <dgm:prSet loTypeId="urn:microsoft.com/office/officeart/2008/layout/VerticalCircleList" loCatId="list" qsTypeId="urn:microsoft.com/office/officeart/2005/8/quickstyle/simple1" qsCatId="simple" csTypeId="urn:microsoft.com/office/officeart/2005/8/colors/colorful5" csCatId="colorful" phldr="1"/>
      <dgm:spPr/>
      <dgm:t>
        <a:bodyPr/>
        <a:lstStyle/>
        <a:p>
          <a:endParaRPr lang="es-ES"/>
        </a:p>
      </dgm:t>
    </dgm:pt>
    <dgm:pt modelId="{4C6E429A-6CF1-4ED9-ABC0-37A4E9AFC295}">
      <dgm:prSet phldrT="[Texto]"/>
      <dgm:spPr/>
      <dgm:t>
        <a:bodyPr/>
        <a:lstStyle/>
        <a:p>
          <a:r>
            <a:rPr lang="es-ES" dirty="0">
              <a:latin typeface="Arial" panose="020B0604020202020204" pitchFamily="34" charset="0"/>
              <a:ea typeface="SimSun" panose="02010600030101010101" pitchFamily="2" charset="-122"/>
              <a:cs typeface="Mangal" panose="02040503050203030202" pitchFamily="18" charset="0"/>
            </a:rPr>
            <a:t>Cuando se distraiga, </a:t>
          </a:r>
          <a:r>
            <a:rPr lang="es-ES" b="1" i="1" dirty="0">
              <a:latin typeface="Arial" panose="020B0604020202020204" pitchFamily="34" charset="0"/>
              <a:ea typeface="SimSun" panose="02010600030101010101" pitchFamily="2" charset="-122"/>
              <a:cs typeface="Mangal" panose="02040503050203030202" pitchFamily="18" charset="0"/>
            </a:rPr>
            <a:t>intenta reforzar primero a los que atienden como una manera de “llamarle” la atención</a:t>
          </a:r>
          <a:r>
            <a:rPr lang="es-ES" dirty="0">
              <a:latin typeface="Arial" panose="020B0604020202020204" pitchFamily="34" charset="0"/>
              <a:ea typeface="SimSun" panose="02010600030101010101" pitchFamily="2" charset="-122"/>
              <a:cs typeface="Mangal" panose="02040503050203030202" pitchFamily="18" charset="0"/>
            </a:rPr>
            <a:t>. </a:t>
          </a:r>
          <a:r>
            <a:rPr lang="es-ES" dirty="0" err="1">
              <a:latin typeface="Arial" panose="020B0604020202020204" pitchFamily="34" charset="0"/>
              <a:ea typeface="SimSun" panose="02010600030101010101" pitchFamily="2" charset="-122"/>
              <a:cs typeface="Mangal" panose="02040503050203030202" pitchFamily="18" charset="0"/>
            </a:rPr>
            <a:t>Ej</a:t>
          </a:r>
          <a:r>
            <a:rPr lang="es-ES" dirty="0">
              <a:latin typeface="Arial" panose="020B0604020202020204" pitchFamily="34" charset="0"/>
              <a:ea typeface="SimSun" panose="02010600030101010101" pitchFamily="2" charset="-122"/>
              <a:cs typeface="Mangal" panose="02040503050203030202" pitchFamily="18" charset="0"/>
            </a:rPr>
            <a:t>: “Me alegra ver que estáis prestando mucha atención”. Si el </a:t>
          </a:r>
          <a:r>
            <a:rPr lang="es-ES" dirty="0" err="1">
              <a:latin typeface="Arial" panose="020B0604020202020204" pitchFamily="34" charset="0"/>
              <a:ea typeface="SimSun" panose="02010600030101010101" pitchFamily="2" charset="-122"/>
              <a:cs typeface="Mangal" panose="02040503050203030202" pitchFamily="18" charset="0"/>
            </a:rPr>
            <a:t>alumn</a:t>
          </a:r>
          <a:r>
            <a:rPr lang="es-ES" dirty="0">
              <a:latin typeface="Arial" panose="020B0604020202020204" pitchFamily="34" charset="0"/>
              <a:ea typeface="SimSun" panose="02010600030101010101" pitchFamily="2" charset="-122"/>
              <a:cs typeface="Mangal" panose="02040503050203030202" pitchFamily="18" charset="0"/>
            </a:rPr>
            <a:t>@ con TDAH reconduce la atención es el momento de </a:t>
          </a:r>
          <a:r>
            <a:rPr lang="es-ES" dirty="0" err="1">
              <a:latin typeface="Arial" panose="020B0604020202020204" pitchFamily="34" charset="0"/>
              <a:ea typeface="SimSun" panose="02010600030101010101" pitchFamily="2" charset="-122"/>
              <a:cs typeface="Mangal" panose="02040503050203030202" pitchFamily="18" charset="0"/>
            </a:rPr>
            <a:t>reforzarl</a:t>
          </a:r>
          <a:r>
            <a:rPr lang="es-ES" dirty="0">
              <a:latin typeface="Arial" panose="020B0604020202020204" pitchFamily="34" charset="0"/>
              <a:ea typeface="SimSun" panose="02010600030101010101" pitchFamily="2" charset="-122"/>
              <a:cs typeface="Mangal" panose="02040503050203030202" pitchFamily="18" charset="0"/>
            </a:rPr>
            <a:t>@: “Muy bien, me encanta que estés atento a las explicaciones”.</a:t>
          </a:r>
          <a:endParaRPr lang="es-ES" dirty="0"/>
        </a:p>
      </dgm:t>
    </dgm:pt>
    <dgm:pt modelId="{51FF8226-95CC-4B59-BAD9-229FFB924D38}" type="parTrans" cxnId="{9801F73D-6FB9-497D-8F76-37759A69DB03}">
      <dgm:prSet/>
      <dgm:spPr/>
      <dgm:t>
        <a:bodyPr/>
        <a:lstStyle/>
        <a:p>
          <a:endParaRPr lang="es-ES"/>
        </a:p>
      </dgm:t>
    </dgm:pt>
    <dgm:pt modelId="{73A77CBD-A5EB-409F-9FB7-F39F73477E88}" type="sibTrans" cxnId="{9801F73D-6FB9-497D-8F76-37759A69DB03}">
      <dgm:prSet/>
      <dgm:spPr/>
      <dgm:t>
        <a:bodyPr/>
        <a:lstStyle/>
        <a:p>
          <a:endParaRPr lang="es-ES"/>
        </a:p>
      </dgm:t>
    </dgm:pt>
    <dgm:pt modelId="{785135A2-1E5F-472E-A853-78212302FB6E}">
      <dgm:prSet phldrT="[Texto]"/>
      <dgm:spPr/>
      <dgm:t>
        <a:bodyPr/>
        <a:lstStyle/>
        <a:p>
          <a:r>
            <a:rPr lang="es-ES" b="1" i="1" dirty="0">
              <a:latin typeface="Arial" panose="020B0604020202020204" pitchFamily="34" charset="0"/>
              <a:ea typeface="SimSun" panose="02010600030101010101" pitchFamily="2" charset="-122"/>
              <a:cs typeface="Mangal" panose="02040503050203030202" pitchFamily="18" charset="0"/>
            </a:rPr>
            <a:t>Evita ser </a:t>
          </a:r>
          <a:r>
            <a:rPr lang="es-ES" b="1" i="1" dirty="0" err="1">
              <a:latin typeface="Arial" panose="020B0604020202020204" pitchFamily="34" charset="0"/>
              <a:ea typeface="SimSun" panose="02010600030101010101" pitchFamily="2" charset="-122"/>
              <a:cs typeface="Mangal" panose="02040503050203030202" pitchFamily="18" charset="0"/>
            </a:rPr>
            <a:t>monóton</a:t>
          </a:r>
          <a:r>
            <a:rPr lang="es-ES" b="1" i="1" dirty="0">
              <a:latin typeface="Arial" panose="020B0604020202020204" pitchFamily="34" charset="0"/>
              <a:ea typeface="SimSun" panose="02010600030101010101" pitchFamily="2" charset="-122"/>
              <a:cs typeface="Mangal" panose="02040503050203030202" pitchFamily="18" charset="0"/>
            </a:rPr>
            <a:t>@ en las explicaciones</a:t>
          </a:r>
          <a:r>
            <a:rPr lang="es-ES" dirty="0">
              <a:latin typeface="Arial" panose="020B0604020202020204" pitchFamily="34" charset="0"/>
              <a:ea typeface="SimSun" panose="02010600030101010101" pitchFamily="2" charset="-122"/>
              <a:cs typeface="Mangal" panose="02040503050203030202" pitchFamily="18" charset="0"/>
            </a:rPr>
            <a:t>: modula el tono de voz, pon ejemplos, cuenta anécdotas, dramatiza…rompe sus esquemas y despierta su curiosidad.</a:t>
          </a:r>
          <a:endParaRPr lang="es-ES" dirty="0"/>
        </a:p>
      </dgm:t>
    </dgm:pt>
    <dgm:pt modelId="{91FB4FC9-7CB2-46CA-B8B4-A9C45C85BEB7}" type="parTrans" cxnId="{63A5F588-F3D9-4F54-8A6C-16E9F4C4E210}">
      <dgm:prSet/>
      <dgm:spPr/>
      <dgm:t>
        <a:bodyPr/>
        <a:lstStyle/>
        <a:p>
          <a:endParaRPr lang="es-ES"/>
        </a:p>
      </dgm:t>
    </dgm:pt>
    <dgm:pt modelId="{BCA5C9DB-5953-4BDB-B7B5-30E7421539E4}" type="sibTrans" cxnId="{63A5F588-F3D9-4F54-8A6C-16E9F4C4E210}">
      <dgm:prSet/>
      <dgm:spPr/>
      <dgm:t>
        <a:bodyPr/>
        <a:lstStyle/>
        <a:p>
          <a:endParaRPr lang="es-ES"/>
        </a:p>
      </dgm:t>
    </dgm:pt>
    <dgm:pt modelId="{9276B5DA-9593-486E-A056-629035A5C347}">
      <dgm:prSet/>
      <dgm:spPr/>
      <dgm:t>
        <a:bodyPr/>
        <a:lstStyle/>
        <a:p>
          <a:r>
            <a:rPr lang="es-ES" dirty="0">
              <a:latin typeface="Arial" panose="020B0604020202020204" pitchFamily="34" charset="0"/>
              <a:ea typeface="SimSun" panose="02010600030101010101" pitchFamily="2" charset="-122"/>
              <a:cs typeface="Mangal" panose="02040503050203030202" pitchFamily="18" charset="0"/>
            </a:rPr>
            <a:t>-Evita interrupciones externas: coloca un cartel </a:t>
          </a:r>
          <a:endParaRPr lang="es-ES" dirty="0">
            <a:latin typeface="Times New Roman" panose="02020603050405020304" pitchFamily="18" charset="0"/>
            <a:ea typeface="SimSun" panose="02010600030101010101" pitchFamily="2" charset="-122"/>
            <a:cs typeface="Mangal" panose="02040503050203030202" pitchFamily="18" charset="0"/>
          </a:endParaRPr>
        </a:p>
      </dgm:t>
    </dgm:pt>
    <dgm:pt modelId="{27728BFC-E169-4B58-98C0-DB01C2054162}" type="parTrans" cxnId="{A9C7A22F-0076-4382-BD66-44F12ABDD4CB}">
      <dgm:prSet/>
      <dgm:spPr/>
      <dgm:t>
        <a:bodyPr/>
        <a:lstStyle/>
        <a:p>
          <a:endParaRPr lang="es-ES"/>
        </a:p>
      </dgm:t>
    </dgm:pt>
    <dgm:pt modelId="{B24D3629-8CCA-4909-8FAB-61E386518068}" type="sibTrans" cxnId="{A9C7A22F-0076-4382-BD66-44F12ABDD4CB}">
      <dgm:prSet/>
      <dgm:spPr/>
      <dgm:t>
        <a:bodyPr/>
        <a:lstStyle/>
        <a:p>
          <a:endParaRPr lang="es-ES"/>
        </a:p>
      </dgm:t>
    </dgm:pt>
    <dgm:pt modelId="{E5C1386B-573D-4A76-A9AA-38C5E44FE254}">
      <dgm:prSet/>
      <dgm:spPr/>
      <dgm:t>
        <a:bodyPr/>
        <a:lstStyle/>
        <a:p>
          <a:r>
            <a:rPr lang="es-ES" b="1" i="1" dirty="0">
              <a:latin typeface="Arial" panose="020B0604020202020204" pitchFamily="34" charset="0"/>
              <a:ea typeface="SimSun" panose="02010600030101010101" pitchFamily="2" charset="-122"/>
              <a:cs typeface="Mangal" panose="02040503050203030202" pitchFamily="18" charset="0"/>
            </a:rPr>
            <a:t>Apoya las explicaciones con imágenes </a:t>
          </a:r>
          <a:r>
            <a:rPr lang="es-ES" dirty="0">
              <a:latin typeface="Arial" panose="020B0604020202020204" pitchFamily="34" charset="0"/>
              <a:ea typeface="SimSun" panose="02010600030101010101" pitchFamily="2" charset="-122"/>
              <a:cs typeface="Mangal" panose="02040503050203030202" pitchFamily="18" charset="0"/>
            </a:rPr>
            <a:t>(visual </a:t>
          </a:r>
          <a:r>
            <a:rPr lang="es-ES" dirty="0" err="1">
              <a:latin typeface="Arial" panose="020B0604020202020204" pitchFamily="34" charset="0"/>
              <a:ea typeface="SimSun" panose="02010600030101010101" pitchFamily="2" charset="-122"/>
              <a:cs typeface="Mangal" panose="02040503050203030202" pitchFamily="18" charset="0"/>
            </a:rPr>
            <a:t>thinking</a:t>
          </a:r>
          <a:r>
            <a:rPr lang="es-ES" dirty="0">
              <a:latin typeface="Arial" panose="020B0604020202020204" pitchFamily="34" charset="0"/>
              <a:ea typeface="SimSun" panose="02010600030101010101" pitchFamily="2" charset="-122"/>
              <a:cs typeface="Mangal" panose="02040503050203030202" pitchFamily="18" charset="0"/>
            </a:rPr>
            <a:t>) o con vídeos. Uso de la pizarra digital, juegos…</a:t>
          </a:r>
          <a:r>
            <a:rPr lang="es-ES" dirty="0" err="1">
              <a:latin typeface="Arial" panose="020B0604020202020204" pitchFamily="34" charset="0"/>
              <a:ea typeface="SimSun" panose="02010600030101010101" pitchFamily="2" charset="-122"/>
              <a:cs typeface="Mangal" panose="02040503050203030202" pitchFamily="18" charset="0"/>
            </a:rPr>
            <a:t>etc</a:t>
          </a:r>
          <a:endParaRPr lang="es-ES" dirty="0">
            <a:latin typeface="Times New Roman" panose="02020603050405020304" pitchFamily="18" charset="0"/>
            <a:ea typeface="SimSun" panose="02010600030101010101" pitchFamily="2" charset="-122"/>
            <a:cs typeface="Mangal" panose="02040503050203030202" pitchFamily="18" charset="0"/>
          </a:endParaRPr>
        </a:p>
      </dgm:t>
    </dgm:pt>
    <dgm:pt modelId="{21B4161B-7EF6-4406-BD50-BB80C307A1C7}" type="parTrans" cxnId="{5AED298E-B490-4C8E-96A8-DABC93A51C68}">
      <dgm:prSet/>
      <dgm:spPr/>
      <dgm:t>
        <a:bodyPr/>
        <a:lstStyle/>
        <a:p>
          <a:endParaRPr lang="es-ES"/>
        </a:p>
      </dgm:t>
    </dgm:pt>
    <dgm:pt modelId="{5065EE1A-7E79-4352-9130-B7C59E214BD6}" type="sibTrans" cxnId="{5AED298E-B490-4C8E-96A8-DABC93A51C68}">
      <dgm:prSet/>
      <dgm:spPr/>
      <dgm:t>
        <a:bodyPr/>
        <a:lstStyle/>
        <a:p>
          <a:endParaRPr lang="es-ES"/>
        </a:p>
      </dgm:t>
    </dgm:pt>
    <dgm:pt modelId="{73EF223A-D508-4D9E-8818-03390A2CF466}" type="pres">
      <dgm:prSet presAssocID="{C6EE2871-97CD-424D-A67D-9977A8BF02B9}" presName="Name0" presStyleCnt="0">
        <dgm:presLayoutVars>
          <dgm:dir/>
        </dgm:presLayoutVars>
      </dgm:prSet>
      <dgm:spPr/>
    </dgm:pt>
    <dgm:pt modelId="{1EC0C031-1A2B-481C-9C96-C7418FDAC5D8}" type="pres">
      <dgm:prSet presAssocID="{4C6E429A-6CF1-4ED9-ABC0-37A4E9AFC295}" presName="noChildren" presStyleCnt="0"/>
      <dgm:spPr/>
    </dgm:pt>
    <dgm:pt modelId="{02F58F32-C723-43D6-9CA2-736202735151}" type="pres">
      <dgm:prSet presAssocID="{4C6E429A-6CF1-4ED9-ABC0-37A4E9AFC295}" presName="gap" presStyleCnt="0"/>
      <dgm:spPr/>
    </dgm:pt>
    <dgm:pt modelId="{4B4B61AA-C6AC-4E15-B010-60CB8D350062}" type="pres">
      <dgm:prSet presAssocID="{4C6E429A-6CF1-4ED9-ABC0-37A4E9AFC295}" presName="medCircle2" presStyleLbl="vennNode1" presStyleIdx="0" presStyleCnt="4"/>
      <dgm:spPr/>
    </dgm:pt>
    <dgm:pt modelId="{50616E47-420B-4045-A7E2-6D4A650FAC36}" type="pres">
      <dgm:prSet presAssocID="{4C6E429A-6CF1-4ED9-ABC0-37A4E9AFC295}" presName="txLvlOnly1" presStyleLbl="revTx" presStyleIdx="0" presStyleCnt="4"/>
      <dgm:spPr/>
    </dgm:pt>
    <dgm:pt modelId="{5797052C-9915-4692-805F-B315D592F866}" type="pres">
      <dgm:prSet presAssocID="{785135A2-1E5F-472E-A853-78212302FB6E}" presName="noChildren" presStyleCnt="0"/>
      <dgm:spPr/>
    </dgm:pt>
    <dgm:pt modelId="{7D06B4B2-8A77-4DA4-A6E4-CD668B93D485}" type="pres">
      <dgm:prSet presAssocID="{785135A2-1E5F-472E-A853-78212302FB6E}" presName="gap" presStyleCnt="0"/>
      <dgm:spPr/>
    </dgm:pt>
    <dgm:pt modelId="{CC761F51-2243-4DF3-8542-618515F18585}" type="pres">
      <dgm:prSet presAssocID="{785135A2-1E5F-472E-A853-78212302FB6E}" presName="medCircle2" presStyleLbl="vennNode1" presStyleIdx="1" presStyleCnt="4"/>
      <dgm:spPr/>
    </dgm:pt>
    <dgm:pt modelId="{D9C57A8F-6D92-432C-86B5-634C8014F413}" type="pres">
      <dgm:prSet presAssocID="{785135A2-1E5F-472E-A853-78212302FB6E}" presName="txLvlOnly1" presStyleLbl="revTx" presStyleIdx="1" presStyleCnt="4"/>
      <dgm:spPr/>
    </dgm:pt>
    <dgm:pt modelId="{F160F6A3-32C5-4F67-8DEF-6989D5F970C1}" type="pres">
      <dgm:prSet presAssocID="{9276B5DA-9593-486E-A056-629035A5C347}" presName="noChildren" presStyleCnt="0"/>
      <dgm:spPr/>
    </dgm:pt>
    <dgm:pt modelId="{C471A561-C699-49D7-A359-0D50597F0B2C}" type="pres">
      <dgm:prSet presAssocID="{9276B5DA-9593-486E-A056-629035A5C347}" presName="gap" presStyleCnt="0"/>
      <dgm:spPr/>
    </dgm:pt>
    <dgm:pt modelId="{68A0489C-A126-451D-B312-DE7771033204}" type="pres">
      <dgm:prSet presAssocID="{9276B5DA-9593-486E-A056-629035A5C347}" presName="medCircle2" presStyleLbl="vennNode1" presStyleIdx="2" presStyleCnt="4"/>
      <dgm:spPr/>
    </dgm:pt>
    <dgm:pt modelId="{236ECAAA-5BE6-42D9-885B-5C755E8A5DBE}" type="pres">
      <dgm:prSet presAssocID="{9276B5DA-9593-486E-A056-629035A5C347}" presName="txLvlOnly1" presStyleLbl="revTx" presStyleIdx="2" presStyleCnt="4"/>
      <dgm:spPr/>
    </dgm:pt>
    <dgm:pt modelId="{51C25FCD-29EF-41AF-8B51-EE8AB4E3E341}" type="pres">
      <dgm:prSet presAssocID="{E5C1386B-573D-4A76-A9AA-38C5E44FE254}" presName="noChildren" presStyleCnt="0"/>
      <dgm:spPr/>
    </dgm:pt>
    <dgm:pt modelId="{9CAB50E2-AA05-45F8-82D5-A8CEFC17D762}" type="pres">
      <dgm:prSet presAssocID="{E5C1386B-573D-4A76-A9AA-38C5E44FE254}" presName="gap" presStyleCnt="0"/>
      <dgm:spPr/>
    </dgm:pt>
    <dgm:pt modelId="{6285C28D-B3CD-4C54-AB35-E89F51C55CAC}" type="pres">
      <dgm:prSet presAssocID="{E5C1386B-573D-4A76-A9AA-38C5E44FE254}" presName="medCircle2" presStyleLbl="vennNode1" presStyleIdx="3" presStyleCnt="4"/>
      <dgm:spPr/>
    </dgm:pt>
    <dgm:pt modelId="{668F7C47-1AAD-48C3-9B38-69B32BBC0D40}" type="pres">
      <dgm:prSet presAssocID="{E5C1386B-573D-4A76-A9AA-38C5E44FE254}" presName="txLvlOnly1" presStyleLbl="revTx" presStyleIdx="3" presStyleCnt="4"/>
      <dgm:spPr/>
    </dgm:pt>
  </dgm:ptLst>
  <dgm:cxnLst>
    <dgm:cxn modelId="{5432D82B-A90B-4FBA-ADA9-CDE8980BEE61}" type="presOf" srcId="{C6EE2871-97CD-424D-A67D-9977A8BF02B9}" destId="{73EF223A-D508-4D9E-8818-03390A2CF466}" srcOrd="0" destOrd="0" presId="urn:microsoft.com/office/officeart/2008/layout/VerticalCircleList"/>
    <dgm:cxn modelId="{A9C7A22F-0076-4382-BD66-44F12ABDD4CB}" srcId="{C6EE2871-97CD-424D-A67D-9977A8BF02B9}" destId="{9276B5DA-9593-486E-A056-629035A5C347}" srcOrd="2" destOrd="0" parTransId="{27728BFC-E169-4B58-98C0-DB01C2054162}" sibTransId="{B24D3629-8CCA-4909-8FAB-61E386518068}"/>
    <dgm:cxn modelId="{9801F73D-6FB9-497D-8F76-37759A69DB03}" srcId="{C6EE2871-97CD-424D-A67D-9977A8BF02B9}" destId="{4C6E429A-6CF1-4ED9-ABC0-37A4E9AFC295}" srcOrd="0" destOrd="0" parTransId="{51FF8226-95CC-4B59-BAD9-229FFB924D38}" sibTransId="{73A77CBD-A5EB-409F-9FB7-F39F73477E88}"/>
    <dgm:cxn modelId="{BFE64247-DD3E-4E84-B480-166D3F8E3849}" type="presOf" srcId="{4C6E429A-6CF1-4ED9-ABC0-37A4E9AFC295}" destId="{50616E47-420B-4045-A7E2-6D4A650FAC36}" srcOrd="0" destOrd="0" presId="urn:microsoft.com/office/officeart/2008/layout/VerticalCircleList"/>
    <dgm:cxn modelId="{63A5F588-F3D9-4F54-8A6C-16E9F4C4E210}" srcId="{C6EE2871-97CD-424D-A67D-9977A8BF02B9}" destId="{785135A2-1E5F-472E-A853-78212302FB6E}" srcOrd="1" destOrd="0" parTransId="{91FB4FC9-7CB2-46CA-B8B4-A9C45C85BEB7}" sibTransId="{BCA5C9DB-5953-4BDB-B7B5-30E7421539E4}"/>
    <dgm:cxn modelId="{5AED298E-B490-4C8E-96A8-DABC93A51C68}" srcId="{C6EE2871-97CD-424D-A67D-9977A8BF02B9}" destId="{E5C1386B-573D-4A76-A9AA-38C5E44FE254}" srcOrd="3" destOrd="0" parTransId="{21B4161B-7EF6-4406-BD50-BB80C307A1C7}" sibTransId="{5065EE1A-7E79-4352-9130-B7C59E214BD6}"/>
    <dgm:cxn modelId="{42BC62AF-ECF0-4954-B5A0-38C5A44423AF}" type="presOf" srcId="{785135A2-1E5F-472E-A853-78212302FB6E}" destId="{D9C57A8F-6D92-432C-86B5-634C8014F413}" srcOrd="0" destOrd="0" presId="urn:microsoft.com/office/officeart/2008/layout/VerticalCircleList"/>
    <dgm:cxn modelId="{59C3A1DA-0F23-49F9-8B19-CC5411DF8163}" type="presOf" srcId="{9276B5DA-9593-486E-A056-629035A5C347}" destId="{236ECAAA-5BE6-42D9-885B-5C755E8A5DBE}" srcOrd="0" destOrd="0" presId="urn:microsoft.com/office/officeart/2008/layout/VerticalCircleList"/>
    <dgm:cxn modelId="{D39230FD-4534-4BB8-924D-B9B72051FF80}" type="presOf" srcId="{E5C1386B-573D-4A76-A9AA-38C5E44FE254}" destId="{668F7C47-1AAD-48C3-9B38-69B32BBC0D40}" srcOrd="0" destOrd="0" presId="urn:microsoft.com/office/officeart/2008/layout/VerticalCircleList"/>
    <dgm:cxn modelId="{63BE546C-ED6C-4D92-B35D-8CF100DD80B0}" type="presParOf" srcId="{73EF223A-D508-4D9E-8818-03390A2CF466}" destId="{1EC0C031-1A2B-481C-9C96-C7418FDAC5D8}" srcOrd="0" destOrd="0" presId="urn:microsoft.com/office/officeart/2008/layout/VerticalCircleList"/>
    <dgm:cxn modelId="{05FEE40D-0469-48BA-8D66-2067EC3D6926}" type="presParOf" srcId="{1EC0C031-1A2B-481C-9C96-C7418FDAC5D8}" destId="{02F58F32-C723-43D6-9CA2-736202735151}" srcOrd="0" destOrd="0" presId="urn:microsoft.com/office/officeart/2008/layout/VerticalCircleList"/>
    <dgm:cxn modelId="{7CB4615A-8969-49F9-8A89-6C3A313686C6}" type="presParOf" srcId="{1EC0C031-1A2B-481C-9C96-C7418FDAC5D8}" destId="{4B4B61AA-C6AC-4E15-B010-60CB8D350062}" srcOrd="1" destOrd="0" presId="urn:microsoft.com/office/officeart/2008/layout/VerticalCircleList"/>
    <dgm:cxn modelId="{05FF4340-B1BD-418C-AEC0-5CF24C19A372}" type="presParOf" srcId="{1EC0C031-1A2B-481C-9C96-C7418FDAC5D8}" destId="{50616E47-420B-4045-A7E2-6D4A650FAC36}" srcOrd="2" destOrd="0" presId="urn:microsoft.com/office/officeart/2008/layout/VerticalCircleList"/>
    <dgm:cxn modelId="{56B306BB-E3AC-483F-B760-BBF476C8C0B4}" type="presParOf" srcId="{73EF223A-D508-4D9E-8818-03390A2CF466}" destId="{5797052C-9915-4692-805F-B315D592F866}" srcOrd="1" destOrd="0" presId="urn:microsoft.com/office/officeart/2008/layout/VerticalCircleList"/>
    <dgm:cxn modelId="{E7A3DAF2-E956-4849-AE68-2EC9EAE8717B}" type="presParOf" srcId="{5797052C-9915-4692-805F-B315D592F866}" destId="{7D06B4B2-8A77-4DA4-A6E4-CD668B93D485}" srcOrd="0" destOrd="0" presId="urn:microsoft.com/office/officeart/2008/layout/VerticalCircleList"/>
    <dgm:cxn modelId="{0CCE8A4F-52C8-4FD5-ACB0-16D1ACF2F4F1}" type="presParOf" srcId="{5797052C-9915-4692-805F-B315D592F866}" destId="{CC761F51-2243-4DF3-8542-618515F18585}" srcOrd="1" destOrd="0" presId="urn:microsoft.com/office/officeart/2008/layout/VerticalCircleList"/>
    <dgm:cxn modelId="{61402EF6-9B84-4FF4-9137-81D3AAC8E467}" type="presParOf" srcId="{5797052C-9915-4692-805F-B315D592F866}" destId="{D9C57A8F-6D92-432C-86B5-634C8014F413}" srcOrd="2" destOrd="0" presId="urn:microsoft.com/office/officeart/2008/layout/VerticalCircleList"/>
    <dgm:cxn modelId="{23A994C7-0F2D-44CC-BB00-3A572C0BF232}" type="presParOf" srcId="{73EF223A-D508-4D9E-8818-03390A2CF466}" destId="{F160F6A3-32C5-4F67-8DEF-6989D5F970C1}" srcOrd="2" destOrd="0" presId="urn:microsoft.com/office/officeart/2008/layout/VerticalCircleList"/>
    <dgm:cxn modelId="{4F9A51C9-1B69-40F2-A151-78C3350A21F8}" type="presParOf" srcId="{F160F6A3-32C5-4F67-8DEF-6989D5F970C1}" destId="{C471A561-C699-49D7-A359-0D50597F0B2C}" srcOrd="0" destOrd="0" presId="urn:microsoft.com/office/officeart/2008/layout/VerticalCircleList"/>
    <dgm:cxn modelId="{074A494F-194B-4CCB-AF24-936535A541D8}" type="presParOf" srcId="{F160F6A3-32C5-4F67-8DEF-6989D5F970C1}" destId="{68A0489C-A126-451D-B312-DE7771033204}" srcOrd="1" destOrd="0" presId="urn:microsoft.com/office/officeart/2008/layout/VerticalCircleList"/>
    <dgm:cxn modelId="{D346BB92-D066-4076-AC82-EA91719D54D3}" type="presParOf" srcId="{F160F6A3-32C5-4F67-8DEF-6989D5F970C1}" destId="{236ECAAA-5BE6-42D9-885B-5C755E8A5DBE}" srcOrd="2" destOrd="0" presId="urn:microsoft.com/office/officeart/2008/layout/VerticalCircleList"/>
    <dgm:cxn modelId="{5665836A-2B93-4F36-B167-BA0F7457C2C3}" type="presParOf" srcId="{73EF223A-D508-4D9E-8818-03390A2CF466}" destId="{51C25FCD-29EF-41AF-8B51-EE8AB4E3E341}" srcOrd="3" destOrd="0" presId="urn:microsoft.com/office/officeart/2008/layout/VerticalCircleList"/>
    <dgm:cxn modelId="{E85BC629-8FF7-4691-B629-F457E0556EDA}" type="presParOf" srcId="{51C25FCD-29EF-41AF-8B51-EE8AB4E3E341}" destId="{9CAB50E2-AA05-45F8-82D5-A8CEFC17D762}" srcOrd="0" destOrd="0" presId="urn:microsoft.com/office/officeart/2008/layout/VerticalCircleList"/>
    <dgm:cxn modelId="{73B7B301-81AD-452B-AA06-9EB1E38EDCD2}" type="presParOf" srcId="{51C25FCD-29EF-41AF-8B51-EE8AB4E3E341}" destId="{6285C28D-B3CD-4C54-AB35-E89F51C55CAC}" srcOrd="1" destOrd="0" presId="urn:microsoft.com/office/officeart/2008/layout/VerticalCircleList"/>
    <dgm:cxn modelId="{BD9B0899-1D3C-4AA7-8F2C-B07BA2D7410B}" type="presParOf" srcId="{51C25FCD-29EF-41AF-8B51-EE8AB4E3E341}" destId="{668F7C47-1AAD-48C3-9B38-69B32BBC0D40}" srcOrd="2" destOrd="0" presId="urn:microsoft.com/office/officeart/2008/layout/Vertical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03DF8CE-1887-485B-9879-FB6B2604208C}" type="doc">
      <dgm:prSet loTypeId="urn:microsoft.com/office/officeart/2005/8/layout/chevron1" loCatId="process" qsTypeId="urn:microsoft.com/office/officeart/2005/8/quickstyle/simple2" qsCatId="simple" csTypeId="urn:microsoft.com/office/officeart/2005/8/colors/colorful3" csCatId="colorful" phldr="1"/>
      <dgm:spPr/>
    </dgm:pt>
    <dgm:pt modelId="{79A5C9AB-8CF4-4EF7-BE3C-DCE7D8E95AEA}">
      <dgm:prSet phldrT="[Texto]"/>
      <dgm:spPr/>
      <dgm:t>
        <a:bodyPr/>
        <a:lstStyle/>
        <a:p>
          <a:r>
            <a:rPr lang="gl-ES" dirty="0" err="1"/>
            <a:t>Dificultad</a:t>
          </a:r>
          <a:r>
            <a:rPr lang="gl-ES" dirty="0"/>
            <a:t> media </a:t>
          </a:r>
          <a:endParaRPr lang="es-ES" dirty="0"/>
        </a:p>
      </dgm:t>
    </dgm:pt>
    <dgm:pt modelId="{3D93411D-E2CA-4A1B-BC7A-690F3495374A}" type="parTrans" cxnId="{A0593398-D7F9-4EB3-8BE5-2F03D8282500}">
      <dgm:prSet/>
      <dgm:spPr/>
      <dgm:t>
        <a:bodyPr/>
        <a:lstStyle/>
        <a:p>
          <a:endParaRPr lang="es-ES"/>
        </a:p>
      </dgm:t>
    </dgm:pt>
    <dgm:pt modelId="{DCCC64AF-C52A-42A6-B397-F286ABFD5451}" type="sibTrans" cxnId="{A0593398-D7F9-4EB3-8BE5-2F03D8282500}">
      <dgm:prSet/>
      <dgm:spPr/>
      <dgm:t>
        <a:bodyPr/>
        <a:lstStyle/>
        <a:p>
          <a:endParaRPr lang="es-ES"/>
        </a:p>
      </dgm:t>
    </dgm:pt>
    <dgm:pt modelId="{D6BE2DB9-ABC3-4C59-A539-D5B69F992224}">
      <dgm:prSet phldrT="[Texto]"/>
      <dgm:spPr/>
      <dgm:t>
        <a:bodyPr/>
        <a:lstStyle/>
        <a:p>
          <a:r>
            <a:rPr lang="gl-ES" dirty="0" err="1"/>
            <a:t>Dificultad</a:t>
          </a:r>
          <a:r>
            <a:rPr lang="gl-ES" dirty="0"/>
            <a:t> elevada</a:t>
          </a:r>
          <a:endParaRPr lang="es-ES" dirty="0"/>
        </a:p>
      </dgm:t>
    </dgm:pt>
    <dgm:pt modelId="{4B2F7440-94D6-4857-81EA-126CA34AD25F}" type="parTrans" cxnId="{A9DBFA9D-B419-4F8B-93A0-7D0773D0384E}">
      <dgm:prSet/>
      <dgm:spPr/>
      <dgm:t>
        <a:bodyPr/>
        <a:lstStyle/>
        <a:p>
          <a:endParaRPr lang="es-ES"/>
        </a:p>
      </dgm:t>
    </dgm:pt>
    <dgm:pt modelId="{D1CEB438-EDF3-4DEF-AEE5-D478FE590013}" type="sibTrans" cxnId="{A9DBFA9D-B419-4F8B-93A0-7D0773D0384E}">
      <dgm:prSet/>
      <dgm:spPr/>
      <dgm:t>
        <a:bodyPr/>
        <a:lstStyle/>
        <a:p>
          <a:endParaRPr lang="es-ES"/>
        </a:p>
      </dgm:t>
    </dgm:pt>
    <dgm:pt modelId="{A6146A7A-48BC-4E2F-B3D3-E8F254A71BA1}">
      <dgm:prSet phldrT="[Texto]"/>
      <dgm:spPr/>
      <dgm:t>
        <a:bodyPr/>
        <a:lstStyle/>
        <a:p>
          <a:r>
            <a:rPr lang="gl-ES" dirty="0" err="1"/>
            <a:t>Dificultad</a:t>
          </a:r>
          <a:r>
            <a:rPr lang="gl-ES" dirty="0"/>
            <a:t> </a:t>
          </a:r>
          <a:r>
            <a:rPr lang="gl-ES" dirty="0" err="1"/>
            <a:t>baja</a:t>
          </a:r>
          <a:endParaRPr lang="es-ES" dirty="0"/>
        </a:p>
      </dgm:t>
    </dgm:pt>
    <dgm:pt modelId="{33B371A3-F010-4DFA-A228-A647FFACE562}" type="parTrans" cxnId="{4D9970FD-D40F-4FBA-9FAD-F966D45C7F28}">
      <dgm:prSet/>
      <dgm:spPr/>
      <dgm:t>
        <a:bodyPr/>
        <a:lstStyle/>
        <a:p>
          <a:endParaRPr lang="es-ES"/>
        </a:p>
      </dgm:t>
    </dgm:pt>
    <dgm:pt modelId="{5767FC95-D084-4441-A157-1382EE46F4C4}" type="sibTrans" cxnId="{4D9970FD-D40F-4FBA-9FAD-F966D45C7F28}">
      <dgm:prSet/>
      <dgm:spPr/>
      <dgm:t>
        <a:bodyPr/>
        <a:lstStyle/>
        <a:p>
          <a:endParaRPr lang="es-ES"/>
        </a:p>
      </dgm:t>
    </dgm:pt>
    <dgm:pt modelId="{4B90BC36-D99F-4455-BC19-2BE15A2B508B}" type="pres">
      <dgm:prSet presAssocID="{303DF8CE-1887-485B-9879-FB6B2604208C}" presName="Name0" presStyleCnt="0">
        <dgm:presLayoutVars>
          <dgm:dir/>
          <dgm:animLvl val="lvl"/>
          <dgm:resizeHandles val="exact"/>
        </dgm:presLayoutVars>
      </dgm:prSet>
      <dgm:spPr/>
    </dgm:pt>
    <dgm:pt modelId="{46E3C269-ACE1-47C6-A2AC-09D80B716BA3}" type="pres">
      <dgm:prSet presAssocID="{79A5C9AB-8CF4-4EF7-BE3C-DCE7D8E95AEA}" presName="parTxOnly" presStyleLbl="node1" presStyleIdx="0" presStyleCnt="3">
        <dgm:presLayoutVars>
          <dgm:chMax val="0"/>
          <dgm:chPref val="0"/>
          <dgm:bulletEnabled val="1"/>
        </dgm:presLayoutVars>
      </dgm:prSet>
      <dgm:spPr/>
    </dgm:pt>
    <dgm:pt modelId="{C157DC96-3228-4563-ACA9-C1D8139CFD27}" type="pres">
      <dgm:prSet presAssocID="{DCCC64AF-C52A-42A6-B397-F286ABFD5451}" presName="parTxOnlySpace" presStyleCnt="0"/>
      <dgm:spPr/>
    </dgm:pt>
    <dgm:pt modelId="{662FE322-E9B2-4F61-B18C-788223AEF1B4}" type="pres">
      <dgm:prSet presAssocID="{D6BE2DB9-ABC3-4C59-A539-D5B69F992224}" presName="parTxOnly" presStyleLbl="node1" presStyleIdx="1" presStyleCnt="3">
        <dgm:presLayoutVars>
          <dgm:chMax val="0"/>
          <dgm:chPref val="0"/>
          <dgm:bulletEnabled val="1"/>
        </dgm:presLayoutVars>
      </dgm:prSet>
      <dgm:spPr/>
    </dgm:pt>
    <dgm:pt modelId="{9B9440CB-49BE-4764-878A-1D100DE4138B}" type="pres">
      <dgm:prSet presAssocID="{D1CEB438-EDF3-4DEF-AEE5-D478FE590013}" presName="parTxOnlySpace" presStyleCnt="0"/>
      <dgm:spPr/>
    </dgm:pt>
    <dgm:pt modelId="{4FDDF079-A0A6-4B01-86C9-AD324F1A87D1}" type="pres">
      <dgm:prSet presAssocID="{A6146A7A-48BC-4E2F-B3D3-E8F254A71BA1}" presName="parTxOnly" presStyleLbl="node1" presStyleIdx="2" presStyleCnt="3">
        <dgm:presLayoutVars>
          <dgm:chMax val="0"/>
          <dgm:chPref val="0"/>
          <dgm:bulletEnabled val="1"/>
        </dgm:presLayoutVars>
      </dgm:prSet>
      <dgm:spPr/>
    </dgm:pt>
  </dgm:ptLst>
  <dgm:cxnLst>
    <dgm:cxn modelId="{42285A13-BB56-4EA8-926D-269473695E02}" type="presOf" srcId="{D6BE2DB9-ABC3-4C59-A539-D5B69F992224}" destId="{662FE322-E9B2-4F61-B18C-788223AEF1B4}" srcOrd="0" destOrd="0" presId="urn:microsoft.com/office/officeart/2005/8/layout/chevron1"/>
    <dgm:cxn modelId="{05C2A64E-4D07-4F02-9FF8-F50F16C4F888}" type="presOf" srcId="{303DF8CE-1887-485B-9879-FB6B2604208C}" destId="{4B90BC36-D99F-4455-BC19-2BE15A2B508B}" srcOrd="0" destOrd="0" presId="urn:microsoft.com/office/officeart/2005/8/layout/chevron1"/>
    <dgm:cxn modelId="{97588679-53D8-4948-9277-51118C4E0A84}" type="presOf" srcId="{A6146A7A-48BC-4E2F-B3D3-E8F254A71BA1}" destId="{4FDDF079-A0A6-4B01-86C9-AD324F1A87D1}" srcOrd="0" destOrd="0" presId="urn:microsoft.com/office/officeart/2005/8/layout/chevron1"/>
    <dgm:cxn modelId="{F165AC83-9427-4A2F-9519-FC58E54FCBCD}" type="presOf" srcId="{79A5C9AB-8CF4-4EF7-BE3C-DCE7D8E95AEA}" destId="{46E3C269-ACE1-47C6-A2AC-09D80B716BA3}" srcOrd="0" destOrd="0" presId="urn:microsoft.com/office/officeart/2005/8/layout/chevron1"/>
    <dgm:cxn modelId="{A0593398-D7F9-4EB3-8BE5-2F03D8282500}" srcId="{303DF8CE-1887-485B-9879-FB6B2604208C}" destId="{79A5C9AB-8CF4-4EF7-BE3C-DCE7D8E95AEA}" srcOrd="0" destOrd="0" parTransId="{3D93411D-E2CA-4A1B-BC7A-690F3495374A}" sibTransId="{DCCC64AF-C52A-42A6-B397-F286ABFD5451}"/>
    <dgm:cxn modelId="{A9DBFA9D-B419-4F8B-93A0-7D0773D0384E}" srcId="{303DF8CE-1887-485B-9879-FB6B2604208C}" destId="{D6BE2DB9-ABC3-4C59-A539-D5B69F992224}" srcOrd="1" destOrd="0" parTransId="{4B2F7440-94D6-4857-81EA-126CA34AD25F}" sibTransId="{D1CEB438-EDF3-4DEF-AEE5-D478FE590013}"/>
    <dgm:cxn modelId="{4D9970FD-D40F-4FBA-9FAD-F966D45C7F28}" srcId="{303DF8CE-1887-485B-9879-FB6B2604208C}" destId="{A6146A7A-48BC-4E2F-B3D3-E8F254A71BA1}" srcOrd="2" destOrd="0" parTransId="{33B371A3-F010-4DFA-A228-A647FFACE562}" sibTransId="{5767FC95-D084-4441-A157-1382EE46F4C4}"/>
    <dgm:cxn modelId="{81641573-CA62-4EB2-A219-14F4362CDB6A}" type="presParOf" srcId="{4B90BC36-D99F-4455-BC19-2BE15A2B508B}" destId="{46E3C269-ACE1-47C6-A2AC-09D80B716BA3}" srcOrd="0" destOrd="0" presId="urn:microsoft.com/office/officeart/2005/8/layout/chevron1"/>
    <dgm:cxn modelId="{2EB81A79-90C3-4CE1-A26A-C2DCDE43FBD6}" type="presParOf" srcId="{4B90BC36-D99F-4455-BC19-2BE15A2B508B}" destId="{C157DC96-3228-4563-ACA9-C1D8139CFD27}" srcOrd="1" destOrd="0" presId="urn:microsoft.com/office/officeart/2005/8/layout/chevron1"/>
    <dgm:cxn modelId="{1D463809-9FA2-491E-B67C-C61E7E1AFC8B}" type="presParOf" srcId="{4B90BC36-D99F-4455-BC19-2BE15A2B508B}" destId="{662FE322-E9B2-4F61-B18C-788223AEF1B4}" srcOrd="2" destOrd="0" presId="urn:microsoft.com/office/officeart/2005/8/layout/chevron1"/>
    <dgm:cxn modelId="{E87A3FCD-AE59-4C2B-9FA9-C149BA6EB8F6}" type="presParOf" srcId="{4B90BC36-D99F-4455-BC19-2BE15A2B508B}" destId="{9B9440CB-49BE-4764-878A-1D100DE4138B}" srcOrd="3" destOrd="0" presId="urn:microsoft.com/office/officeart/2005/8/layout/chevron1"/>
    <dgm:cxn modelId="{78746537-4B63-4E8D-B301-7CCEF2F158F0}" type="presParOf" srcId="{4B90BC36-D99F-4455-BC19-2BE15A2B508B}" destId="{4FDDF079-A0A6-4B01-86C9-AD324F1A87D1}"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5767B76-5A78-438D-A133-7E779473B659}" type="doc">
      <dgm:prSet loTypeId="urn:microsoft.com/office/officeart/2008/layout/VerticalAccentList" loCatId="list" qsTypeId="urn:microsoft.com/office/officeart/2005/8/quickstyle/simple1" qsCatId="simple" csTypeId="urn:microsoft.com/office/officeart/2005/8/colors/accent1_2" csCatId="accent1" phldr="1"/>
      <dgm:spPr/>
      <dgm:t>
        <a:bodyPr/>
        <a:lstStyle/>
        <a:p>
          <a:endParaRPr lang="es-ES"/>
        </a:p>
      </dgm:t>
    </dgm:pt>
    <dgm:pt modelId="{DB366F14-CC98-4818-94F6-548207D1A7A2}">
      <dgm:prSet phldrT="[Texto]"/>
      <dgm:spPr/>
      <dgm:t>
        <a:bodyPr/>
        <a:lstStyle/>
        <a:p>
          <a:pPr>
            <a:buFont typeface="Wingdings" panose="05000000000000000000" pitchFamily="2" charset="2"/>
            <a:buChar char="ü"/>
          </a:pPr>
          <a:r>
            <a:rPr lang="es-ES" b="1" dirty="0">
              <a:solidFill>
                <a:srgbClr val="FF6600"/>
              </a:solidFill>
              <a:latin typeface="Arial" panose="020B0604020202020204" pitchFamily="34" charset="0"/>
              <a:ea typeface="SimSun" panose="02010600030101010101" pitchFamily="2" charset="-122"/>
              <a:cs typeface="OpenSymbol"/>
            </a:rPr>
            <a:t>1. Tener unas expectativas realistas respecto al alumnado con TDAH</a:t>
          </a:r>
          <a:endParaRPr lang="es-ES" dirty="0"/>
        </a:p>
      </dgm:t>
    </dgm:pt>
    <dgm:pt modelId="{92A91DFD-C803-4117-9D0E-DC72165701E8}" type="parTrans" cxnId="{61886D0A-587A-4104-BD6D-A2F725F33AA4}">
      <dgm:prSet/>
      <dgm:spPr/>
      <dgm:t>
        <a:bodyPr/>
        <a:lstStyle/>
        <a:p>
          <a:endParaRPr lang="es-ES"/>
        </a:p>
      </dgm:t>
    </dgm:pt>
    <dgm:pt modelId="{6A4E8DD0-C0CD-4915-80AC-D17281325EF0}" type="sibTrans" cxnId="{61886D0A-587A-4104-BD6D-A2F725F33AA4}">
      <dgm:prSet/>
      <dgm:spPr/>
      <dgm:t>
        <a:bodyPr/>
        <a:lstStyle/>
        <a:p>
          <a:endParaRPr lang="es-ES"/>
        </a:p>
      </dgm:t>
    </dgm:pt>
    <dgm:pt modelId="{38E4FB5D-E36F-47E4-9B01-A72E30A442F9}">
      <dgm:prSet phldrT="[Texto]"/>
      <dgm:spPr/>
      <dgm:t>
        <a:bodyPr/>
        <a:lstStyle/>
        <a:p>
          <a:pPr>
            <a:buFont typeface="Wingdings" panose="05000000000000000000" pitchFamily="2" charset="2"/>
            <a:buChar char="ü"/>
          </a:pPr>
          <a:r>
            <a:rPr lang="es-ES" dirty="0">
              <a:latin typeface="Arial" panose="020B0604020202020204" pitchFamily="34" charset="0"/>
              <a:ea typeface="SimSun" panose="02010600030101010101" pitchFamily="2" charset="-122"/>
              <a:cs typeface="OpenSymbol"/>
            </a:rPr>
            <a:t>lo que te ayudará como docente a no sentir continuamente sensación de frustración y fracaso. </a:t>
          </a:r>
          <a:r>
            <a:rPr lang="es-ES" dirty="0" err="1">
              <a:latin typeface="Arial" panose="020B0604020202020204" pitchFamily="34" charset="0"/>
              <a:ea typeface="SimSun" panose="02010600030101010101" pitchFamily="2" charset="-122"/>
              <a:cs typeface="OpenSymbol"/>
            </a:rPr>
            <a:t>Ej</a:t>
          </a:r>
          <a:r>
            <a:rPr lang="es-ES" dirty="0">
              <a:latin typeface="Arial" panose="020B0604020202020204" pitchFamily="34" charset="0"/>
              <a:ea typeface="SimSun" panose="02010600030101010101" pitchFamily="2" charset="-122"/>
              <a:cs typeface="OpenSymbol"/>
            </a:rPr>
            <a:t>: no es una expectativa realista pretender que esté </a:t>
          </a:r>
          <a:r>
            <a:rPr lang="es-ES" dirty="0" err="1">
              <a:latin typeface="Arial" panose="020B0604020202020204" pitchFamily="34" charset="0"/>
              <a:ea typeface="SimSun" panose="02010600030101010101" pitchFamily="2" charset="-122"/>
              <a:cs typeface="OpenSymbol"/>
            </a:rPr>
            <a:t>atent</a:t>
          </a:r>
          <a:r>
            <a:rPr lang="es-ES" dirty="0">
              <a:latin typeface="Arial" panose="020B0604020202020204" pitchFamily="34" charset="0"/>
              <a:ea typeface="SimSun" panose="02010600030101010101" pitchFamily="2" charset="-122"/>
              <a:cs typeface="OpenSymbol"/>
            </a:rPr>
            <a:t>@  continuamente durante la explicación. Es importante conocer sus limitaciones (saber lo que puede dar y lo que puedes exigirle)</a:t>
          </a:r>
          <a:endParaRPr lang="es-ES" dirty="0"/>
        </a:p>
      </dgm:t>
    </dgm:pt>
    <dgm:pt modelId="{0757C589-5FB1-4DB9-9C2B-362208B5C2F6}" type="parTrans" cxnId="{BD0E842F-76DA-458B-AD90-156A6069B4A1}">
      <dgm:prSet/>
      <dgm:spPr/>
      <dgm:t>
        <a:bodyPr/>
        <a:lstStyle/>
        <a:p>
          <a:endParaRPr lang="es-ES"/>
        </a:p>
      </dgm:t>
    </dgm:pt>
    <dgm:pt modelId="{F856CE53-12F3-4C73-A623-E0C1F5E8090B}" type="sibTrans" cxnId="{BD0E842F-76DA-458B-AD90-156A6069B4A1}">
      <dgm:prSet/>
      <dgm:spPr/>
      <dgm:t>
        <a:bodyPr/>
        <a:lstStyle/>
        <a:p>
          <a:endParaRPr lang="es-ES"/>
        </a:p>
      </dgm:t>
    </dgm:pt>
    <dgm:pt modelId="{76BF08CA-0D7B-40F9-AF3A-F11656609466}" type="pres">
      <dgm:prSet presAssocID="{15767B76-5A78-438D-A133-7E779473B659}" presName="Name0" presStyleCnt="0">
        <dgm:presLayoutVars>
          <dgm:chMax/>
          <dgm:chPref/>
          <dgm:dir/>
        </dgm:presLayoutVars>
      </dgm:prSet>
      <dgm:spPr/>
    </dgm:pt>
    <dgm:pt modelId="{AA0B21A1-B8BB-48E2-8974-84E981CA3323}" type="pres">
      <dgm:prSet presAssocID="{DB366F14-CC98-4818-94F6-548207D1A7A2}" presName="parenttextcomposite" presStyleCnt="0"/>
      <dgm:spPr/>
    </dgm:pt>
    <dgm:pt modelId="{13DE4AD5-F1F1-44CE-B660-5E464861AA6B}" type="pres">
      <dgm:prSet presAssocID="{DB366F14-CC98-4818-94F6-548207D1A7A2}" presName="parenttext" presStyleLbl="revTx" presStyleIdx="0" presStyleCnt="1">
        <dgm:presLayoutVars>
          <dgm:chMax/>
          <dgm:chPref val="2"/>
          <dgm:bulletEnabled val="1"/>
        </dgm:presLayoutVars>
      </dgm:prSet>
      <dgm:spPr/>
    </dgm:pt>
    <dgm:pt modelId="{47116EDC-AB1D-4A10-B0D7-8B574B8763FA}" type="pres">
      <dgm:prSet presAssocID="{DB366F14-CC98-4818-94F6-548207D1A7A2}" presName="composite" presStyleCnt="0"/>
      <dgm:spPr/>
    </dgm:pt>
    <dgm:pt modelId="{0BFD3121-1E7B-4651-AF6D-45E4BA7C15E8}" type="pres">
      <dgm:prSet presAssocID="{DB366F14-CC98-4818-94F6-548207D1A7A2}" presName="chevron1" presStyleLbl="alignNode1" presStyleIdx="0" presStyleCnt="7"/>
      <dgm:spPr/>
    </dgm:pt>
    <dgm:pt modelId="{435E356F-99AD-4C6E-8BF2-6FBDBD28A3EC}" type="pres">
      <dgm:prSet presAssocID="{DB366F14-CC98-4818-94F6-548207D1A7A2}" presName="chevron2" presStyleLbl="alignNode1" presStyleIdx="1" presStyleCnt="7"/>
      <dgm:spPr/>
    </dgm:pt>
    <dgm:pt modelId="{619AB18B-C5F5-4170-A3AC-6C0759CFE95C}" type="pres">
      <dgm:prSet presAssocID="{DB366F14-CC98-4818-94F6-548207D1A7A2}" presName="chevron3" presStyleLbl="alignNode1" presStyleIdx="2" presStyleCnt="7"/>
      <dgm:spPr/>
    </dgm:pt>
    <dgm:pt modelId="{BE677E47-F43E-4BED-9A46-8358FDF80A36}" type="pres">
      <dgm:prSet presAssocID="{DB366F14-CC98-4818-94F6-548207D1A7A2}" presName="chevron4" presStyleLbl="alignNode1" presStyleIdx="3" presStyleCnt="7"/>
      <dgm:spPr/>
    </dgm:pt>
    <dgm:pt modelId="{D87F9D8C-4AB6-4D0E-974D-7D732672AED6}" type="pres">
      <dgm:prSet presAssocID="{DB366F14-CC98-4818-94F6-548207D1A7A2}" presName="chevron5" presStyleLbl="alignNode1" presStyleIdx="4" presStyleCnt="7"/>
      <dgm:spPr/>
    </dgm:pt>
    <dgm:pt modelId="{F8486CD3-7732-4350-8B94-439149E5E4B3}" type="pres">
      <dgm:prSet presAssocID="{DB366F14-CC98-4818-94F6-548207D1A7A2}" presName="chevron6" presStyleLbl="alignNode1" presStyleIdx="5" presStyleCnt="7"/>
      <dgm:spPr/>
    </dgm:pt>
    <dgm:pt modelId="{AA422A51-8193-40F9-9494-D5FA98F0259C}" type="pres">
      <dgm:prSet presAssocID="{DB366F14-CC98-4818-94F6-548207D1A7A2}" presName="chevron7" presStyleLbl="alignNode1" presStyleIdx="6" presStyleCnt="7"/>
      <dgm:spPr/>
    </dgm:pt>
    <dgm:pt modelId="{035CCFDC-1E4C-4FA6-A596-FFF70F57133C}" type="pres">
      <dgm:prSet presAssocID="{DB366F14-CC98-4818-94F6-548207D1A7A2}" presName="childtext" presStyleLbl="solidFgAcc1" presStyleIdx="0" presStyleCnt="1">
        <dgm:presLayoutVars>
          <dgm:chMax/>
          <dgm:chPref val="0"/>
          <dgm:bulletEnabled val="1"/>
        </dgm:presLayoutVars>
      </dgm:prSet>
      <dgm:spPr/>
    </dgm:pt>
  </dgm:ptLst>
  <dgm:cxnLst>
    <dgm:cxn modelId="{61886D0A-587A-4104-BD6D-A2F725F33AA4}" srcId="{15767B76-5A78-438D-A133-7E779473B659}" destId="{DB366F14-CC98-4818-94F6-548207D1A7A2}" srcOrd="0" destOrd="0" parTransId="{92A91DFD-C803-4117-9D0E-DC72165701E8}" sibTransId="{6A4E8DD0-C0CD-4915-80AC-D17281325EF0}"/>
    <dgm:cxn modelId="{F0F5AA2D-E07F-47B2-9697-FE38E12A70E8}" type="presOf" srcId="{15767B76-5A78-438D-A133-7E779473B659}" destId="{76BF08CA-0D7B-40F9-AF3A-F11656609466}" srcOrd="0" destOrd="0" presId="urn:microsoft.com/office/officeart/2008/layout/VerticalAccentList"/>
    <dgm:cxn modelId="{BD0E842F-76DA-458B-AD90-156A6069B4A1}" srcId="{DB366F14-CC98-4818-94F6-548207D1A7A2}" destId="{38E4FB5D-E36F-47E4-9B01-A72E30A442F9}" srcOrd="0" destOrd="0" parTransId="{0757C589-5FB1-4DB9-9C2B-362208B5C2F6}" sibTransId="{F856CE53-12F3-4C73-A623-E0C1F5E8090B}"/>
    <dgm:cxn modelId="{16BFD047-68B3-4970-9597-E57FF077ACA5}" type="presOf" srcId="{38E4FB5D-E36F-47E4-9B01-A72E30A442F9}" destId="{035CCFDC-1E4C-4FA6-A596-FFF70F57133C}" srcOrd="0" destOrd="0" presId="urn:microsoft.com/office/officeart/2008/layout/VerticalAccentList"/>
    <dgm:cxn modelId="{C0044AF8-9AB4-412A-9DFA-30F1BACA5D8B}" type="presOf" srcId="{DB366F14-CC98-4818-94F6-548207D1A7A2}" destId="{13DE4AD5-F1F1-44CE-B660-5E464861AA6B}" srcOrd="0" destOrd="0" presId="urn:microsoft.com/office/officeart/2008/layout/VerticalAccentList"/>
    <dgm:cxn modelId="{9243F5E2-576C-48A4-8B96-3F1729088B50}" type="presParOf" srcId="{76BF08CA-0D7B-40F9-AF3A-F11656609466}" destId="{AA0B21A1-B8BB-48E2-8974-84E981CA3323}" srcOrd="0" destOrd="0" presId="urn:microsoft.com/office/officeart/2008/layout/VerticalAccentList"/>
    <dgm:cxn modelId="{FA8CA69E-ABEA-4087-824E-DBF3AA7B9187}" type="presParOf" srcId="{AA0B21A1-B8BB-48E2-8974-84E981CA3323}" destId="{13DE4AD5-F1F1-44CE-B660-5E464861AA6B}" srcOrd="0" destOrd="0" presId="urn:microsoft.com/office/officeart/2008/layout/VerticalAccentList"/>
    <dgm:cxn modelId="{F2E72DF7-99E3-4C5A-827D-96A4BC322B15}" type="presParOf" srcId="{76BF08CA-0D7B-40F9-AF3A-F11656609466}" destId="{47116EDC-AB1D-4A10-B0D7-8B574B8763FA}" srcOrd="1" destOrd="0" presId="urn:microsoft.com/office/officeart/2008/layout/VerticalAccentList"/>
    <dgm:cxn modelId="{56117CDA-9FE9-437F-B8A5-A5DC8F0D0D64}" type="presParOf" srcId="{47116EDC-AB1D-4A10-B0D7-8B574B8763FA}" destId="{0BFD3121-1E7B-4651-AF6D-45E4BA7C15E8}" srcOrd="0" destOrd="0" presId="urn:microsoft.com/office/officeart/2008/layout/VerticalAccentList"/>
    <dgm:cxn modelId="{4629D8E5-A77A-48E2-BE13-F8ADBB68CE6C}" type="presParOf" srcId="{47116EDC-AB1D-4A10-B0D7-8B574B8763FA}" destId="{435E356F-99AD-4C6E-8BF2-6FBDBD28A3EC}" srcOrd="1" destOrd="0" presId="urn:microsoft.com/office/officeart/2008/layout/VerticalAccentList"/>
    <dgm:cxn modelId="{BA304A16-E5FD-4B7F-A744-324FA6F35DD9}" type="presParOf" srcId="{47116EDC-AB1D-4A10-B0D7-8B574B8763FA}" destId="{619AB18B-C5F5-4170-A3AC-6C0759CFE95C}" srcOrd="2" destOrd="0" presId="urn:microsoft.com/office/officeart/2008/layout/VerticalAccentList"/>
    <dgm:cxn modelId="{36E8EAFC-EE36-4D93-AA67-08DBC5473CA4}" type="presParOf" srcId="{47116EDC-AB1D-4A10-B0D7-8B574B8763FA}" destId="{BE677E47-F43E-4BED-9A46-8358FDF80A36}" srcOrd="3" destOrd="0" presId="urn:microsoft.com/office/officeart/2008/layout/VerticalAccentList"/>
    <dgm:cxn modelId="{4C4822C4-FB16-4E52-94BE-871F7619DDDA}" type="presParOf" srcId="{47116EDC-AB1D-4A10-B0D7-8B574B8763FA}" destId="{D87F9D8C-4AB6-4D0E-974D-7D732672AED6}" srcOrd="4" destOrd="0" presId="urn:microsoft.com/office/officeart/2008/layout/VerticalAccentList"/>
    <dgm:cxn modelId="{C2FB8CA3-3BED-4439-8226-252DCB1F2BC0}" type="presParOf" srcId="{47116EDC-AB1D-4A10-B0D7-8B574B8763FA}" destId="{F8486CD3-7732-4350-8B94-439149E5E4B3}" srcOrd="5" destOrd="0" presId="urn:microsoft.com/office/officeart/2008/layout/VerticalAccentList"/>
    <dgm:cxn modelId="{2E2A8641-F9BC-4B42-B090-440389579584}" type="presParOf" srcId="{47116EDC-AB1D-4A10-B0D7-8B574B8763FA}" destId="{AA422A51-8193-40F9-9494-D5FA98F0259C}" srcOrd="6" destOrd="0" presId="urn:microsoft.com/office/officeart/2008/layout/VerticalAccentList"/>
    <dgm:cxn modelId="{2E570BBE-67E9-4055-815A-42BFA270EE5B}" type="presParOf" srcId="{47116EDC-AB1D-4A10-B0D7-8B574B8763FA}" destId="{035CCFDC-1E4C-4FA6-A596-FFF70F57133C}" srcOrd="7" destOrd="0" presId="urn:microsoft.com/office/officeart/2008/layout/Vertical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5767B76-5A78-438D-A133-7E779473B659}" type="doc">
      <dgm:prSet loTypeId="urn:microsoft.com/office/officeart/2008/layout/VerticalAccentList" loCatId="list" qsTypeId="urn:microsoft.com/office/officeart/2005/8/quickstyle/simple1" qsCatId="simple" csTypeId="urn:microsoft.com/office/officeart/2005/8/colors/accent1_2" csCatId="accent1" phldr="1"/>
      <dgm:spPr/>
      <dgm:t>
        <a:bodyPr/>
        <a:lstStyle/>
        <a:p>
          <a:endParaRPr lang="es-ES"/>
        </a:p>
      </dgm:t>
    </dgm:pt>
    <dgm:pt modelId="{DB366F14-CC98-4818-94F6-548207D1A7A2}">
      <dgm:prSet phldrT="[Texto]" custT="1"/>
      <dgm:spPr/>
      <dgm:t>
        <a:bodyPr/>
        <a:lstStyle/>
        <a:p>
          <a:pPr>
            <a:buFont typeface="Wingdings" panose="05000000000000000000" pitchFamily="2" charset="2"/>
            <a:buChar char="ü"/>
          </a:pPr>
          <a:r>
            <a:rPr lang="es-ES" sz="2000" b="1" dirty="0">
              <a:solidFill>
                <a:srgbClr val="FF6600"/>
              </a:solidFill>
              <a:latin typeface="Arial" panose="020B0604020202020204" pitchFamily="34" charset="0"/>
              <a:ea typeface="SimSun" panose="02010600030101010101" pitchFamily="2" charset="-122"/>
              <a:cs typeface="OpenSymbol"/>
            </a:rPr>
            <a:t>2. Comodidad:</a:t>
          </a:r>
          <a:endParaRPr lang="es-ES" sz="2000" dirty="0"/>
        </a:p>
      </dgm:t>
    </dgm:pt>
    <dgm:pt modelId="{92A91DFD-C803-4117-9D0E-DC72165701E8}" type="parTrans" cxnId="{61886D0A-587A-4104-BD6D-A2F725F33AA4}">
      <dgm:prSet/>
      <dgm:spPr/>
      <dgm:t>
        <a:bodyPr/>
        <a:lstStyle/>
        <a:p>
          <a:endParaRPr lang="es-ES"/>
        </a:p>
      </dgm:t>
    </dgm:pt>
    <dgm:pt modelId="{6A4E8DD0-C0CD-4915-80AC-D17281325EF0}" type="sibTrans" cxnId="{61886D0A-587A-4104-BD6D-A2F725F33AA4}">
      <dgm:prSet/>
      <dgm:spPr/>
      <dgm:t>
        <a:bodyPr/>
        <a:lstStyle/>
        <a:p>
          <a:endParaRPr lang="es-ES"/>
        </a:p>
      </dgm:t>
    </dgm:pt>
    <dgm:pt modelId="{38E4FB5D-E36F-47E4-9B01-A72E30A442F9}">
      <dgm:prSet phldrT="[Texto]"/>
      <dgm:spPr/>
      <dgm:t>
        <a:bodyPr/>
        <a:lstStyle/>
        <a:p>
          <a:pPr>
            <a:buFont typeface="Wingdings" panose="05000000000000000000" pitchFamily="2" charset="2"/>
            <a:buChar char="ü"/>
          </a:pPr>
          <a:r>
            <a:rPr lang="es-ES" dirty="0">
              <a:latin typeface="Arial" panose="020B0604020202020204" pitchFamily="34" charset="0"/>
              <a:ea typeface="SimSun" panose="02010600030101010101" pitchFamily="2" charset="-122"/>
              <a:cs typeface="OpenSymbol"/>
            </a:rPr>
            <a:t>La comodidad favorece la atención y disminuye el riesgo de hiperactividad. Es necesario adaptar la actividad a las condiciones en las que se realiza. </a:t>
          </a:r>
          <a:r>
            <a:rPr lang="es-ES" dirty="0" err="1">
              <a:latin typeface="Arial" panose="020B0604020202020204" pitchFamily="34" charset="0"/>
              <a:ea typeface="SimSun" panose="02010600030101010101" pitchFamily="2" charset="-122"/>
              <a:cs typeface="OpenSymbol"/>
            </a:rPr>
            <a:t>Ej</a:t>
          </a:r>
          <a:r>
            <a:rPr lang="es-ES" dirty="0">
              <a:latin typeface="Arial" panose="020B0604020202020204" pitchFamily="34" charset="0"/>
              <a:ea typeface="SimSun" panose="02010600030101010101" pitchFamily="2" charset="-122"/>
              <a:cs typeface="OpenSymbol"/>
            </a:rPr>
            <a:t>: en la asamblea no prolongarla mucho, porque se tienden a cansar y a moverse.</a:t>
          </a:r>
          <a:endParaRPr lang="es-ES" dirty="0"/>
        </a:p>
      </dgm:t>
    </dgm:pt>
    <dgm:pt modelId="{0757C589-5FB1-4DB9-9C2B-362208B5C2F6}" type="parTrans" cxnId="{BD0E842F-76DA-458B-AD90-156A6069B4A1}">
      <dgm:prSet/>
      <dgm:spPr/>
      <dgm:t>
        <a:bodyPr/>
        <a:lstStyle/>
        <a:p>
          <a:endParaRPr lang="es-ES"/>
        </a:p>
      </dgm:t>
    </dgm:pt>
    <dgm:pt modelId="{F856CE53-12F3-4C73-A623-E0C1F5E8090B}" type="sibTrans" cxnId="{BD0E842F-76DA-458B-AD90-156A6069B4A1}">
      <dgm:prSet/>
      <dgm:spPr/>
      <dgm:t>
        <a:bodyPr/>
        <a:lstStyle/>
        <a:p>
          <a:endParaRPr lang="es-ES"/>
        </a:p>
      </dgm:t>
    </dgm:pt>
    <dgm:pt modelId="{B3B8F394-6083-4792-875C-27C957FFB916}">
      <dgm:prSet phldrT="[Texto]" custT="1"/>
      <dgm:spPr/>
      <dgm:t>
        <a:bodyPr/>
        <a:lstStyle/>
        <a:p>
          <a:r>
            <a:rPr lang="es-ES" sz="2000" b="1" dirty="0">
              <a:solidFill>
                <a:srgbClr val="FF6600"/>
              </a:solidFill>
            </a:rPr>
            <a:t>3. Reducir distractores:</a:t>
          </a:r>
          <a:endParaRPr lang="es-ES" sz="2000" dirty="0"/>
        </a:p>
      </dgm:t>
    </dgm:pt>
    <dgm:pt modelId="{E8276E58-D515-409C-871F-16EDD09F62CE}" type="parTrans" cxnId="{292AD41C-A5D7-4D2A-B5FB-5E6825354F67}">
      <dgm:prSet/>
      <dgm:spPr/>
      <dgm:t>
        <a:bodyPr/>
        <a:lstStyle/>
        <a:p>
          <a:endParaRPr lang="es-ES"/>
        </a:p>
      </dgm:t>
    </dgm:pt>
    <dgm:pt modelId="{D1CF703B-F7AB-45E5-B7E4-22C17A413B99}" type="sibTrans" cxnId="{292AD41C-A5D7-4D2A-B5FB-5E6825354F67}">
      <dgm:prSet/>
      <dgm:spPr/>
      <dgm:t>
        <a:bodyPr/>
        <a:lstStyle/>
        <a:p>
          <a:endParaRPr lang="es-ES"/>
        </a:p>
      </dgm:t>
    </dgm:pt>
    <dgm:pt modelId="{464ADAA6-7828-4C32-BA9C-88B8196C1F78}">
      <dgm:prSet phldrT="[Texto]"/>
      <dgm:spPr/>
      <dgm:t>
        <a:bodyPr/>
        <a:lstStyle/>
        <a:p>
          <a:pPr>
            <a:buFont typeface="Wingdings" panose="05000000000000000000" pitchFamily="2" charset="2"/>
            <a:buChar char="ü"/>
          </a:pPr>
          <a:r>
            <a:rPr lang="es-ES" dirty="0"/>
            <a:t>Algún objeto de juego en la mesa, en algunos </a:t>
          </a:r>
          <a:r>
            <a:rPr lang="es-ES" dirty="0" err="1"/>
            <a:t>niñ@s</a:t>
          </a:r>
          <a:r>
            <a:rPr lang="es-ES" dirty="0"/>
            <a:t> estar al lado de la ventana o la puerta...importante tener en cuenta los elementos que pueden ser un distractor para los </a:t>
          </a:r>
          <a:r>
            <a:rPr lang="es-ES" u="sng" dirty="0" err="1">
              <a:hlinkClick xmlns:r="http://schemas.openxmlformats.org/officeDocument/2006/relationships" r:id="rId1"/>
            </a:rPr>
            <a:t>alumn@s</a:t>
          </a:r>
          <a:r>
            <a:rPr lang="es-ES" dirty="0"/>
            <a:t> con TDAH y considerar en qué medida se pueden modificar.</a:t>
          </a:r>
        </a:p>
      </dgm:t>
    </dgm:pt>
    <dgm:pt modelId="{8DC28FA4-616B-4B3A-8E4B-EA0CA6731DE9}" type="parTrans" cxnId="{BE9E5054-9B17-490C-81F1-963241A80D58}">
      <dgm:prSet/>
      <dgm:spPr/>
      <dgm:t>
        <a:bodyPr/>
        <a:lstStyle/>
        <a:p>
          <a:endParaRPr lang="es-ES"/>
        </a:p>
      </dgm:t>
    </dgm:pt>
    <dgm:pt modelId="{6809794F-4845-4C56-8B13-91E56973792C}" type="sibTrans" cxnId="{BE9E5054-9B17-490C-81F1-963241A80D58}">
      <dgm:prSet/>
      <dgm:spPr/>
      <dgm:t>
        <a:bodyPr/>
        <a:lstStyle/>
        <a:p>
          <a:endParaRPr lang="es-ES"/>
        </a:p>
      </dgm:t>
    </dgm:pt>
    <dgm:pt modelId="{76BF08CA-0D7B-40F9-AF3A-F11656609466}" type="pres">
      <dgm:prSet presAssocID="{15767B76-5A78-438D-A133-7E779473B659}" presName="Name0" presStyleCnt="0">
        <dgm:presLayoutVars>
          <dgm:chMax/>
          <dgm:chPref/>
          <dgm:dir/>
        </dgm:presLayoutVars>
      </dgm:prSet>
      <dgm:spPr/>
    </dgm:pt>
    <dgm:pt modelId="{AA0B21A1-B8BB-48E2-8974-84E981CA3323}" type="pres">
      <dgm:prSet presAssocID="{DB366F14-CC98-4818-94F6-548207D1A7A2}" presName="parenttextcomposite" presStyleCnt="0"/>
      <dgm:spPr/>
    </dgm:pt>
    <dgm:pt modelId="{13DE4AD5-F1F1-44CE-B660-5E464861AA6B}" type="pres">
      <dgm:prSet presAssocID="{DB366F14-CC98-4818-94F6-548207D1A7A2}" presName="parenttext" presStyleLbl="revTx" presStyleIdx="0" presStyleCnt="2" custLinFactNeighborX="-1198" custLinFactNeighborY="-3939">
        <dgm:presLayoutVars>
          <dgm:chMax/>
          <dgm:chPref val="2"/>
          <dgm:bulletEnabled val="1"/>
        </dgm:presLayoutVars>
      </dgm:prSet>
      <dgm:spPr/>
    </dgm:pt>
    <dgm:pt modelId="{9BA4722A-D336-4EC0-A564-200B4F811D8B}" type="pres">
      <dgm:prSet presAssocID="{DB366F14-CC98-4818-94F6-548207D1A7A2}" presName="composite" presStyleCnt="0"/>
      <dgm:spPr/>
    </dgm:pt>
    <dgm:pt modelId="{669091BF-D513-4929-AE87-4E092BF4A478}" type="pres">
      <dgm:prSet presAssocID="{DB366F14-CC98-4818-94F6-548207D1A7A2}" presName="chevron1" presStyleLbl="alignNode1" presStyleIdx="0" presStyleCnt="14"/>
      <dgm:spPr/>
    </dgm:pt>
    <dgm:pt modelId="{8D032A15-11F0-4D08-B31E-4BA721E796BB}" type="pres">
      <dgm:prSet presAssocID="{DB366F14-CC98-4818-94F6-548207D1A7A2}" presName="chevron2" presStyleLbl="alignNode1" presStyleIdx="1" presStyleCnt="14"/>
      <dgm:spPr/>
    </dgm:pt>
    <dgm:pt modelId="{990AB9B7-0160-413D-B3FC-BE1CA610369B}" type="pres">
      <dgm:prSet presAssocID="{DB366F14-CC98-4818-94F6-548207D1A7A2}" presName="chevron3" presStyleLbl="alignNode1" presStyleIdx="2" presStyleCnt="14"/>
      <dgm:spPr/>
    </dgm:pt>
    <dgm:pt modelId="{3810E749-BED2-4648-B129-CB139DB8E7C8}" type="pres">
      <dgm:prSet presAssocID="{DB366F14-CC98-4818-94F6-548207D1A7A2}" presName="chevron4" presStyleLbl="alignNode1" presStyleIdx="3" presStyleCnt="14"/>
      <dgm:spPr/>
    </dgm:pt>
    <dgm:pt modelId="{DCC499ED-E200-4C33-B40F-0783E1554954}" type="pres">
      <dgm:prSet presAssocID="{DB366F14-CC98-4818-94F6-548207D1A7A2}" presName="chevron5" presStyleLbl="alignNode1" presStyleIdx="4" presStyleCnt="14"/>
      <dgm:spPr/>
    </dgm:pt>
    <dgm:pt modelId="{3EC963CC-9789-403D-99A5-6621E30BB8AD}" type="pres">
      <dgm:prSet presAssocID="{DB366F14-CC98-4818-94F6-548207D1A7A2}" presName="chevron6" presStyleLbl="alignNode1" presStyleIdx="5" presStyleCnt="14"/>
      <dgm:spPr/>
    </dgm:pt>
    <dgm:pt modelId="{4809ACD7-E751-4039-9F30-44E272078F7D}" type="pres">
      <dgm:prSet presAssocID="{DB366F14-CC98-4818-94F6-548207D1A7A2}" presName="chevron7" presStyleLbl="alignNode1" presStyleIdx="6" presStyleCnt="14"/>
      <dgm:spPr/>
    </dgm:pt>
    <dgm:pt modelId="{2EEF275B-E66C-48DB-A0F9-B45B9280D875}" type="pres">
      <dgm:prSet presAssocID="{DB366F14-CC98-4818-94F6-548207D1A7A2}" presName="childtext" presStyleLbl="solidFgAcc1" presStyleIdx="0" presStyleCnt="2" custScaleX="101873" custScaleY="99319">
        <dgm:presLayoutVars>
          <dgm:chMax/>
          <dgm:chPref val="0"/>
          <dgm:bulletEnabled val="1"/>
        </dgm:presLayoutVars>
      </dgm:prSet>
      <dgm:spPr/>
    </dgm:pt>
    <dgm:pt modelId="{0A79F558-2FB9-459C-AC4E-8B15A80A769F}" type="pres">
      <dgm:prSet presAssocID="{6A4E8DD0-C0CD-4915-80AC-D17281325EF0}" presName="sibTrans" presStyleCnt="0"/>
      <dgm:spPr/>
    </dgm:pt>
    <dgm:pt modelId="{0461A8F4-117C-4A82-9C21-ADD917B13FDD}" type="pres">
      <dgm:prSet presAssocID="{B3B8F394-6083-4792-875C-27C957FFB916}" presName="parenttextcomposite" presStyleCnt="0"/>
      <dgm:spPr/>
    </dgm:pt>
    <dgm:pt modelId="{DA129A33-67B9-49F1-A5F5-2902F2E4E3C6}" type="pres">
      <dgm:prSet presAssocID="{B3B8F394-6083-4792-875C-27C957FFB916}" presName="parenttext" presStyleLbl="revTx" presStyleIdx="1" presStyleCnt="2" custLinFactNeighborX="-1198" custLinFactNeighborY="-3939">
        <dgm:presLayoutVars>
          <dgm:chMax/>
          <dgm:chPref val="2"/>
          <dgm:bulletEnabled val="1"/>
        </dgm:presLayoutVars>
      </dgm:prSet>
      <dgm:spPr/>
    </dgm:pt>
    <dgm:pt modelId="{CECBC229-BEFA-436B-B3E5-E2ACAA2E4F7B}" type="pres">
      <dgm:prSet presAssocID="{B3B8F394-6083-4792-875C-27C957FFB916}" presName="composite" presStyleCnt="0"/>
      <dgm:spPr/>
    </dgm:pt>
    <dgm:pt modelId="{9AB8320A-FB5D-44D2-B42F-30D3754FCBCE}" type="pres">
      <dgm:prSet presAssocID="{B3B8F394-6083-4792-875C-27C957FFB916}" presName="chevron1" presStyleLbl="alignNode1" presStyleIdx="7" presStyleCnt="14"/>
      <dgm:spPr/>
    </dgm:pt>
    <dgm:pt modelId="{53A37D5E-AFE5-4D84-A7CC-DEBF3316EB03}" type="pres">
      <dgm:prSet presAssocID="{B3B8F394-6083-4792-875C-27C957FFB916}" presName="chevron2" presStyleLbl="alignNode1" presStyleIdx="8" presStyleCnt="14"/>
      <dgm:spPr/>
    </dgm:pt>
    <dgm:pt modelId="{7409DA79-2E1D-4CD9-BE0A-645CEA5C549C}" type="pres">
      <dgm:prSet presAssocID="{B3B8F394-6083-4792-875C-27C957FFB916}" presName="chevron3" presStyleLbl="alignNode1" presStyleIdx="9" presStyleCnt="14"/>
      <dgm:spPr/>
    </dgm:pt>
    <dgm:pt modelId="{96F11626-D02C-45DC-A814-F29AFC43254F}" type="pres">
      <dgm:prSet presAssocID="{B3B8F394-6083-4792-875C-27C957FFB916}" presName="chevron4" presStyleLbl="alignNode1" presStyleIdx="10" presStyleCnt="14"/>
      <dgm:spPr/>
    </dgm:pt>
    <dgm:pt modelId="{9174D666-1E15-40EE-B046-244EA5277781}" type="pres">
      <dgm:prSet presAssocID="{B3B8F394-6083-4792-875C-27C957FFB916}" presName="chevron5" presStyleLbl="alignNode1" presStyleIdx="11" presStyleCnt="14"/>
      <dgm:spPr/>
    </dgm:pt>
    <dgm:pt modelId="{4B92DAB7-2DA9-4A27-8065-1555DC0860BE}" type="pres">
      <dgm:prSet presAssocID="{B3B8F394-6083-4792-875C-27C957FFB916}" presName="chevron6" presStyleLbl="alignNode1" presStyleIdx="12" presStyleCnt="14"/>
      <dgm:spPr/>
    </dgm:pt>
    <dgm:pt modelId="{264E6B97-765E-480D-8358-E1634D03A647}" type="pres">
      <dgm:prSet presAssocID="{B3B8F394-6083-4792-875C-27C957FFB916}" presName="chevron7" presStyleLbl="alignNode1" presStyleIdx="13" presStyleCnt="14"/>
      <dgm:spPr/>
    </dgm:pt>
    <dgm:pt modelId="{4A6B7845-1AF1-484A-B088-383E1D1F7450}" type="pres">
      <dgm:prSet presAssocID="{B3B8F394-6083-4792-875C-27C957FFB916}" presName="childtext" presStyleLbl="solidFgAcc1" presStyleIdx="1" presStyleCnt="2">
        <dgm:presLayoutVars>
          <dgm:chMax/>
          <dgm:chPref val="0"/>
          <dgm:bulletEnabled val="1"/>
        </dgm:presLayoutVars>
      </dgm:prSet>
      <dgm:spPr/>
    </dgm:pt>
  </dgm:ptLst>
  <dgm:cxnLst>
    <dgm:cxn modelId="{61886D0A-587A-4104-BD6D-A2F725F33AA4}" srcId="{15767B76-5A78-438D-A133-7E779473B659}" destId="{DB366F14-CC98-4818-94F6-548207D1A7A2}" srcOrd="0" destOrd="0" parTransId="{92A91DFD-C803-4117-9D0E-DC72165701E8}" sibTransId="{6A4E8DD0-C0CD-4915-80AC-D17281325EF0}"/>
    <dgm:cxn modelId="{292AD41C-A5D7-4D2A-B5FB-5E6825354F67}" srcId="{15767B76-5A78-438D-A133-7E779473B659}" destId="{B3B8F394-6083-4792-875C-27C957FFB916}" srcOrd="1" destOrd="0" parTransId="{E8276E58-D515-409C-871F-16EDD09F62CE}" sibTransId="{D1CF703B-F7AB-45E5-B7E4-22C17A413B99}"/>
    <dgm:cxn modelId="{F0F5AA2D-E07F-47B2-9697-FE38E12A70E8}" type="presOf" srcId="{15767B76-5A78-438D-A133-7E779473B659}" destId="{76BF08CA-0D7B-40F9-AF3A-F11656609466}" srcOrd="0" destOrd="0" presId="urn:microsoft.com/office/officeart/2008/layout/VerticalAccentList"/>
    <dgm:cxn modelId="{BD0E842F-76DA-458B-AD90-156A6069B4A1}" srcId="{DB366F14-CC98-4818-94F6-548207D1A7A2}" destId="{38E4FB5D-E36F-47E4-9B01-A72E30A442F9}" srcOrd="0" destOrd="0" parTransId="{0757C589-5FB1-4DB9-9C2B-362208B5C2F6}" sibTransId="{F856CE53-12F3-4C73-A623-E0C1F5E8090B}"/>
    <dgm:cxn modelId="{E5B2BF62-ADC1-498A-B072-5240C2DC1098}" type="presOf" srcId="{38E4FB5D-E36F-47E4-9B01-A72E30A442F9}" destId="{2EEF275B-E66C-48DB-A0F9-B45B9280D875}" srcOrd="0" destOrd="0" presId="urn:microsoft.com/office/officeart/2008/layout/VerticalAccentList"/>
    <dgm:cxn modelId="{A4EFB348-FE76-4428-BB3E-0A9AAC0184AE}" type="presOf" srcId="{464ADAA6-7828-4C32-BA9C-88B8196C1F78}" destId="{4A6B7845-1AF1-484A-B088-383E1D1F7450}" srcOrd="0" destOrd="0" presId="urn:microsoft.com/office/officeart/2008/layout/VerticalAccentList"/>
    <dgm:cxn modelId="{BE9E5054-9B17-490C-81F1-963241A80D58}" srcId="{B3B8F394-6083-4792-875C-27C957FFB916}" destId="{464ADAA6-7828-4C32-BA9C-88B8196C1F78}" srcOrd="0" destOrd="0" parTransId="{8DC28FA4-616B-4B3A-8E4B-EA0CA6731DE9}" sibTransId="{6809794F-4845-4C56-8B13-91E56973792C}"/>
    <dgm:cxn modelId="{3C40B7C7-CA50-4F6A-A103-DD75C461BF47}" type="presOf" srcId="{B3B8F394-6083-4792-875C-27C957FFB916}" destId="{DA129A33-67B9-49F1-A5F5-2902F2E4E3C6}" srcOrd="0" destOrd="0" presId="urn:microsoft.com/office/officeart/2008/layout/VerticalAccentList"/>
    <dgm:cxn modelId="{C0044AF8-9AB4-412A-9DFA-30F1BACA5D8B}" type="presOf" srcId="{DB366F14-CC98-4818-94F6-548207D1A7A2}" destId="{13DE4AD5-F1F1-44CE-B660-5E464861AA6B}" srcOrd="0" destOrd="0" presId="urn:microsoft.com/office/officeart/2008/layout/VerticalAccentList"/>
    <dgm:cxn modelId="{9243F5E2-576C-48A4-8B96-3F1729088B50}" type="presParOf" srcId="{76BF08CA-0D7B-40F9-AF3A-F11656609466}" destId="{AA0B21A1-B8BB-48E2-8974-84E981CA3323}" srcOrd="0" destOrd="0" presId="urn:microsoft.com/office/officeart/2008/layout/VerticalAccentList"/>
    <dgm:cxn modelId="{FA8CA69E-ABEA-4087-824E-DBF3AA7B9187}" type="presParOf" srcId="{AA0B21A1-B8BB-48E2-8974-84E981CA3323}" destId="{13DE4AD5-F1F1-44CE-B660-5E464861AA6B}" srcOrd="0" destOrd="0" presId="urn:microsoft.com/office/officeart/2008/layout/VerticalAccentList"/>
    <dgm:cxn modelId="{55415C66-F4D8-4CCF-9B90-D1A5E74DE7B6}" type="presParOf" srcId="{76BF08CA-0D7B-40F9-AF3A-F11656609466}" destId="{9BA4722A-D336-4EC0-A564-200B4F811D8B}" srcOrd="1" destOrd="0" presId="urn:microsoft.com/office/officeart/2008/layout/VerticalAccentList"/>
    <dgm:cxn modelId="{34AB8536-A14A-49F9-8836-3C6D3EEE4145}" type="presParOf" srcId="{9BA4722A-D336-4EC0-A564-200B4F811D8B}" destId="{669091BF-D513-4929-AE87-4E092BF4A478}" srcOrd="0" destOrd="0" presId="urn:microsoft.com/office/officeart/2008/layout/VerticalAccentList"/>
    <dgm:cxn modelId="{A2C0BCDC-E776-4912-B594-93F07580C89F}" type="presParOf" srcId="{9BA4722A-D336-4EC0-A564-200B4F811D8B}" destId="{8D032A15-11F0-4D08-B31E-4BA721E796BB}" srcOrd="1" destOrd="0" presId="urn:microsoft.com/office/officeart/2008/layout/VerticalAccentList"/>
    <dgm:cxn modelId="{C04A1F7F-3B63-461A-A2C6-6A2A8D3EB696}" type="presParOf" srcId="{9BA4722A-D336-4EC0-A564-200B4F811D8B}" destId="{990AB9B7-0160-413D-B3FC-BE1CA610369B}" srcOrd="2" destOrd="0" presId="urn:microsoft.com/office/officeart/2008/layout/VerticalAccentList"/>
    <dgm:cxn modelId="{67C117E2-6D4B-493D-8A52-D890D671A7A7}" type="presParOf" srcId="{9BA4722A-D336-4EC0-A564-200B4F811D8B}" destId="{3810E749-BED2-4648-B129-CB139DB8E7C8}" srcOrd="3" destOrd="0" presId="urn:microsoft.com/office/officeart/2008/layout/VerticalAccentList"/>
    <dgm:cxn modelId="{8C12E84A-5873-46B9-8A2F-A5F4D4D2FA95}" type="presParOf" srcId="{9BA4722A-D336-4EC0-A564-200B4F811D8B}" destId="{DCC499ED-E200-4C33-B40F-0783E1554954}" srcOrd="4" destOrd="0" presId="urn:microsoft.com/office/officeart/2008/layout/VerticalAccentList"/>
    <dgm:cxn modelId="{2F9D97AE-27DC-4C96-85BD-945895AB7770}" type="presParOf" srcId="{9BA4722A-D336-4EC0-A564-200B4F811D8B}" destId="{3EC963CC-9789-403D-99A5-6621E30BB8AD}" srcOrd="5" destOrd="0" presId="urn:microsoft.com/office/officeart/2008/layout/VerticalAccentList"/>
    <dgm:cxn modelId="{1CB7792E-3C89-45D2-89EB-D91957DACD34}" type="presParOf" srcId="{9BA4722A-D336-4EC0-A564-200B4F811D8B}" destId="{4809ACD7-E751-4039-9F30-44E272078F7D}" srcOrd="6" destOrd="0" presId="urn:microsoft.com/office/officeart/2008/layout/VerticalAccentList"/>
    <dgm:cxn modelId="{5EEE536B-0E3F-4D35-A0DD-B74596047EF0}" type="presParOf" srcId="{9BA4722A-D336-4EC0-A564-200B4F811D8B}" destId="{2EEF275B-E66C-48DB-A0F9-B45B9280D875}" srcOrd="7" destOrd="0" presId="urn:microsoft.com/office/officeart/2008/layout/VerticalAccentList"/>
    <dgm:cxn modelId="{16B6436D-BE23-4A5B-8971-747626C7BA26}" type="presParOf" srcId="{76BF08CA-0D7B-40F9-AF3A-F11656609466}" destId="{0A79F558-2FB9-459C-AC4E-8B15A80A769F}" srcOrd="2" destOrd="0" presId="urn:microsoft.com/office/officeart/2008/layout/VerticalAccentList"/>
    <dgm:cxn modelId="{485E22C8-C4B1-4737-B771-B42900389DB6}" type="presParOf" srcId="{76BF08CA-0D7B-40F9-AF3A-F11656609466}" destId="{0461A8F4-117C-4A82-9C21-ADD917B13FDD}" srcOrd="3" destOrd="0" presId="urn:microsoft.com/office/officeart/2008/layout/VerticalAccentList"/>
    <dgm:cxn modelId="{75F16565-5AEB-4479-A33E-214826FADA26}" type="presParOf" srcId="{0461A8F4-117C-4A82-9C21-ADD917B13FDD}" destId="{DA129A33-67B9-49F1-A5F5-2902F2E4E3C6}" srcOrd="0" destOrd="0" presId="urn:microsoft.com/office/officeart/2008/layout/VerticalAccentList"/>
    <dgm:cxn modelId="{56335CE7-87B8-4523-999D-58276FA3F0D6}" type="presParOf" srcId="{76BF08CA-0D7B-40F9-AF3A-F11656609466}" destId="{CECBC229-BEFA-436B-B3E5-E2ACAA2E4F7B}" srcOrd="4" destOrd="0" presId="urn:microsoft.com/office/officeart/2008/layout/VerticalAccentList"/>
    <dgm:cxn modelId="{B75508AE-46A6-4116-87AE-2DB0B1FB0480}" type="presParOf" srcId="{CECBC229-BEFA-436B-B3E5-E2ACAA2E4F7B}" destId="{9AB8320A-FB5D-44D2-B42F-30D3754FCBCE}" srcOrd="0" destOrd="0" presId="urn:microsoft.com/office/officeart/2008/layout/VerticalAccentList"/>
    <dgm:cxn modelId="{8A003256-B9A4-44EE-97EF-F26586056D33}" type="presParOf" srcId="{CECBC229-BEFA-436B-B3E5-E2ACAA2E4F7B}" destId="{53A37D5E-AFE5-4D84-A7CC-DEBF3316EB03}" srcOrd="1" destOrd="0" presId="urn:microsoft.com/office/officeart/2008/layout/VerticalAccentList"/>
    <dgm:cxn modelId="{BA23C4E6-2FDE-4617-A6C5-DB8ABE73586B}" type="presParOf" srcId="{CECBC229-BEFA-436B-B3E5-E2ACAA2E4F7B}" destId="{7409DA79-2E1D-4CD9-BE0A-645CEA5C549C}" srcOrd="2" destOrd="0" presId="urn:microsoft.com/office/officeart/2008/layout/VerticalAccentList"/>
    <dgm:cxn modelId="{64F9585E-5E85-479F-8AD7-0A877EFCF4F8}" type="presParOf" srcId="{CECBC229-BEFA-436B-B3E5-E2ACAA2E4F7B}" destId="{96F11626-D02C-45DC-A814-F29AFC43254F}" srcOrd="3" destOrd="0" presId="urn:microsoft.com/office/officeart/2008/layout/VerticalAccentList"/>
    <dgm:cxn modelId="{45F7955A-CD7C-4A1A-A8C3-6847D8F3EF24}" type="presParOf" srcId="{CECBC229-BEFA-436B-B3E5-E2ACAA2E4F7B}" destId="{9174D666-1E15-40EE-B046-244EA5277781}" srcOrd="4" destOrd="0" presId="urn:microsoft.com/office/officeart/2008/layout/VerticalAccentList"/>
    <dgm:cxn modelId="{D60FAF37-BB39-4C3B-975D-072EFECF6CC5}" type="presParOf" srcId="{CECBC229-BEFA-436B-B3E5-E2ACAA2E4F7B}" destId="{4B92DAB7-2DA9-4A27-8065-1555DC0860BE}" srcOrd="5" destOrd="0" presId="urn:microsoft.com/office/officeart/2008/layout/VerticalAccentList"/>
    <dgm:cxn modelId="{F626EBC1-3986-4E26-829A-435A2EC32B53}" type="presParOf" srcId="{CECBC229-BEFA-436B-B3E5-E2ACAA2E4F7B}" destId="{264E6B97-765E-480D-8358-E1634D03A647}" srcOrd="6" destOrd="0" presId="urn:microsoft.com/office/officeart/2008/layout/VerticalAccentList"/>
    <dgm:cxn modelId="{1878C5D9-3C9F-44C0-B3DC-A1F7BDCB9CBE}" type="presParOf" srcId="{CECBC229-BEFA-436B-B3E5-E2ACAA2E4F7B}" destId="{4A6B7845-1AF1-484A-B088-383E1D1F7450}" srcOrd="7" destOrd="0" presId="urn:microsoft.com/office/officeart/2008/layout/Vertical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5767B76-5A78-438D-A133-7E779473B659}" type="doc">
      <dgm:prSet loTypeId="urn:microsoft.com/office/officeart/2008/layout/VerticalAccentList" loCatId="list" qsTypeId="urn:microsoft.com/office/officeart/2005/8/quickstyle/simple2" qsCatId="simple" csTypeId="urn:microsoft.com/office/officeart/2005/8/colors/colorful4" csCatId="colorful" phldr="1"/>
      <dgm:spPr/>
      <dgm:t>
        <a:bodyPr/>
        <a:lstStyle/>
        <a:p>
          <a:endParaRPr lang="es-ES"/>
        </a:p>
      </dgm:t>
    </dgm:pt>
    <dgm:pt modelId="{DB366F14-CC98-4818-94F6-548207D1A7A2}">
      <dgm:prSet phldrT="[Texto]" custT="1"/>
      <dgm:spPr/>
      <dgm:t>
        <a:bodyPr/>
        <a:lstStyle/>
        <a:p>
          <a:pPr>
            <a:buFont typeface="Wingdings" panose="05000000000000000000" pitchFamily="2" charset="2"/>
            <a:buChar char="ü"/>
          </a:pPr>
          <a:r>
            <a:rPr lang="es-ES" sz="1800" b="1" dirty="0">
              <a:solidFill>
                <a:srgbClr val="FF6600"/>
              </a:solidFill>
              <a:latin typeface="Arial" panose="020B0604020202020204" pitchFamily="34" charset="0"/>
              <a:cs typeface="Arial" panose="020B0604020202020204" pitchFamily="34" charset="0"/>
            </a:rPr>
            <a:t>4. Ambiente estructurado y predecible: </a:t>
          </a:r>
        </a:p>
      </dgm:t>
    </dgm:pt>
    <dgm:pt modelId="{92A91DFD-C803-4117-9D0E-DC72165701E8}" type="parTrans" cxnId="{61886D0A-587A-4104-BD6D-A2F725F33AA4}">
      <dgm:prSet/>
      <dgm:spPr/>
      <dgm:t>
        <a:bodyPr/>
        <a:lstStyle/>
        <a:p>
          <a:endParaRPr lang="es-ES"/>
        </a:p>
      </dgm:t>
    </dgm:pt>
    <dgm:pt modelId="{6A4E8DD0-C0CD-4915-80AC-D17281325EF0}" type="sibTrans" cxnId="{61886D0A-587A-4104-BD6D-A2F725F33AA4}">
      <dgm:prSet/>
      <dgm:spPr/>
      <dgm:t>
        <a:bodyPr/>
        <a:lstStyle/>
        <a:p>
          <a:endParaRPr lang="es-ES"/>
        </a:p>
      </dgm:t>
    </dgm:pt>
    <dgm:pt modelId="{38E4FB5D-E36F-47E4-9B01-A72E30A442F9}">
      <dgm:prSet phldrT="[Texto]"/>
      <dgm:spPr/>
      <dgm:t>
        <a:bodyPr/>
        <a:lstStyle/>
        <a:p>
          <a:pPr>
            <a:buFont typeface="Wingdings" panose="05000000000000000000" pitchFamily="2" charset="2"/>
            <a:buChar char="ü"/>
          </a:pPr>
          <a:r>
            <a:rPr lang="es-ES" dirty="0">
              <a:latin typeface="Arial" panose="020B0604020202020204" pitchFamily="34" charset="0"/>
              <a:cs typeface="Arial" panose="020B0604020202020204" pitchFamily="34" charset="0"/>
            </a:rPr>
            <a:t>Mantener rutina del aula. Ejemplo: resulta muy efectivo escribir en un lado de la pizarra la secuencia de actividades que se van a llevar a cabo/pizarra digital esquema de la sesión e ir tachando  cada vez que se hace una actividad y citar la siguiente. Es una forma de ofrecer una especie de orden del día y que puedan prever lo que va a ocurrir y lo que se espera de ellos.</a:t>
          </a:r>
        </a:p>
      </dgm:t>
    </dgm:pt>
    <dgm:pt modelId="{0757C589-5FB1-4DB9-9C2B-362208B5C2F6}" type="parTrans" cxnId="{BD0E842F-76DA-458B-AD90-156A6069B4A1}">
      <dgm:prSet/>
      <dgm:spPr/>
      <dgm:t>
        <a:bodyPr/>
        <a:lstStyle/>
        <a:p>
          <a:endParaRPr lang="es-ES"/>
        </a:p>
      </dgm:t>
    </dgm:pt>
    <dgm:pt modelId="{F856CE53-12F3-4C73-A623-E0C1F5E8090B}" type="sibTrans" cxnId="{BD0E842F-76DA-458B-AD90-156A6069B4A1}">
      <dgm:prSet/>
      <dgm:spPr/>
      <dgm:t>
        <a:bodyPr/>
        <a:lstStyle/>
        <a:p>
          <a:endParaRPr lang="es-ES"/>
        </a:p>
      </dgm:t>
    </dgm:pt>
    <dgm:pt modelId="{D7019C17-922C-4AC5-81C2-D5770D564996}">
      <dgm:prSet phldrT="[Texto]" custT="1"/>
      <dgm:spPr/>
      <dgm:t>
        <a:bodyPr/>
        <a:lstStyle/>
        <a:p>
          <a:r>
            <a:rPr lang="es-ES" sz="1800" b="1" dirty="0">
              <a:solidFill>
                <a:srgbClr val="FF6600"/>
              </a:solidFill>
              <a:latin typeface="Arial" panose="020B0604020202020204" pitchFamily="34" charset="0"/>
              <a:ea typeface="Calibri" panose="020F0502020204030204" pitchFamily="34" charset="0"/>
            </a:rPr>
            <a:t>5. Reforcemos al comienzo y final de cada clase </a:t>
          </a:r>
          <a:endParaRPr lang="es-ES" sz="1800" b="1" dirty="0">
            <a:solidFill>
              <a:srgbClr val="FF6600"/>
            </a:solidFill>
            <a:latin typeface="Arial" panose="020B0604020202020204" pitchFamily="34" charset="0"/>
            <a:cs typeface="Arial" panose="020B0604020202020204" pitchFamily="34" charset="0"/>
          </a:endParaRPr>
        </a:p>
      </dgm:t>
    </dgm:pt>
    <dgm:pt modelId="{F60446EB-D296-4DC0-A524-05847C8A969E}" type="parTrans" cxnId="{DC30B786-8D07-4639-A435-A5B9BB3707DA}">
      <dgm:prSet/>
      <dgm:spPr/>
      <dgm:t>
        <a:bodyPr/>
        <a:lstStyle/>
        <a:p>
          <a:endParaRPr lang="es-ES"/>
        </a:p>
      </dgm:t>
    </dgm:pt>
    <dgm:pt modelId="{C80C7F3A-DB8D-42ED-AC62-2BB56CA81457}" type="sibTrans" cxnId="{DC30B786-8D07-4639-A435-A5B9BB3707DA}">
      <dgm:prSet/>
      <dgm:spPr/>
      <dgm:t>
        <a:bodyPr/>
        <a:lstStyle/>
        <a:p>
          <a:endParaRPr lang="es-ES"/>
        </a:p>
      </dgm:t>
    </dgm:pt>
    <dgm:pt modelId="{604F798A-9130-4095-873A-598F160EB6B8}">
      <dgm:prSet phldrT="[Texto]"/>
      <dgm:spPr/>
      <dgm:t>
        <a:bodyPr/>
        <a:lstStyle/>
        <a:p>
          <a:r>
            <a:rPr lang="es-ES" dirty="0">
              <a:latin typeface="Arial" panose="020B0604020202020204" pitchFamily="34" charset="0"/>
              <a:ea typeface="Calibri" panose="020F0502020204030204" pitchFamily="34" charset="0"/>
            </a:rPr>
            <a:t>Una rutina de recogida y limpieza del espacio. Reduciremos su tensión. Evitaremos futuros “despistes”. Facilitaremos que sea más organizado</a:t>
          </a:r>
          <a:endParaRPr lang="es-ES" dirty="0">
            <a:latin typeface="Arial" panose="020B0604020202020204" pitchFamily="34" charset="0"/>
            <a:cs typeface="Arial" panose="020B0604020202020204" pitchFamily="34" charset="0"/>
          </a:endParaRPr>
        </a:p>
      </dgm:t>
    </dgm:pt>
    <dgm:pt modelId="{1DA7751B-1DD2-497D-93FA-8CAD397D4835}" type="parTrans" cxnId="{0D6789F1-BC82-4DF4-A0CC-4EC96EEB05B2}">
      <dgm:prSet/>
      <dgm:spPr/>
      <dgm:t>
        <a:bodyPr/>
        <a:lstStyle/>
        <a:p>
          <a:endParaRPr lang="es-ES"/>
        </a:p>
      </dgm:t>
    </dgm:pt>
    <dgm:pt modelId="{EF160E61-DB59-4F82-B996-BF1CE638596D}" type="sibTrans" cxnId="{0D6789F1-BC82-4DF4-A0CC-4EC96EEB05B2}">
      <dgm:prSet/>
      <dgm:spPr/>
      <dgm:t>
        <a:bodyPr/>
        <a:lstStyle/>
        <a:p>
          <a:endParaRPr lang="es-ES"/>
        </a:p>
      </dgm:t>
    </dgm:pt>
    <dgm:pt modelId="{640150A3-A881-481E-9063-AEA5F34FB882}">
      <dgm:prSet phldrT="[Texto]" custT="1"/>
      <dgm:spPr/>
      <dgm:t>
        <a:bodyPr/>
        <a:lstStyle/>
        <a:p>
          <a:r>
            <a:rPr lang="es-ES" sz="1800" b="1" dirty="0">
              <a:solidFill>
                <a:srgbClr val="FF6600"/>
              </a:solidFill>
              <a:latin typeface="Arial" panose="020B0604020202020204" pitchFamily="34" charset="0"/>
              <a:ea typeface="SimSun" panose="02010600030101010101" pitchFamily="2" charset="-122"/>
              <a:cs typeface="OpenSymbol"/>
            </a:rPr>
            <a:t>6. Sensación de orden</a:t>
          </a:r>
          <a:endParaRPr lang="es-ES" sz="1800" b="1" dirty="0">
            <a:solidFill>
              <a:srgbClr val="FF6600"/>
            </a:solidFill>
            <a:latin typeface="Arial" panose="020B0604020202020204" pitchFamily="34" charset="0"/>
            <a:cs typeface="Arial" panose="020B0604020202020204" pitchFamily="34" charset="0"/>
          </a:endParaRPr>
        </a:p>
      </dgm:t>
    </dgm:pt>
    <dgm:pt modelId="{760D6C96-59FE-4282-AB97-E81C367AD452}" type="parTrans" cxnId="{0B936B04-36DA-4F87-A254-B042ADC46679}">
      <dgm:prSet/>
      <dgm:spPr/>
      <dgm:t>
        <a:bodyPr/>
        <a:lstStyle/>
        <a:p>
          <a:endParaRPr lang="es-ES"/>
        </a:p>
      </dgm:t>
    </dgm:pt>
    <dgm:pt modelId="{29A4AB37-E820-4EFC-B6B1-8177A5E78560}" type="sibTrans" cxnId="{0B936B04-36DA-4F87-A254-B042ADC46679}">
      <dgm:prSet/>
      <dgm:spPr/>
      <dgm:t>
        <a:bodyPr/>
        <a:lstStyle/>
        <a:p>
          <a:endParaRPr lang="es-ES"/>
        </a:p>
      </dgm:t>
    </dgm:pt>
    <dgm:pt modelId="{37746B07-605D-4234-8158-142D200C2273}">
      <dgm:prSet phldrT="[Texto]"/>
      <dgm:spPr/>
      <dgm:t>
        <a:bodyPr/>
        <a:lstStyle/>
        <a:p>
          <a:r>
            <a:rPr lang="es-ES" dirty="0">
              <a:latin typeface="Arial" panose="020B0604020202020204" pitchFamily="34" charset="0"/>
              <a:ea typeface="SimSun" panose="02010600030101010101" pitchFamily="2" charset="-122"/>
              <a:cs typeface="OpenSymbol"/>
            </a:rPr>
            <a:t>Un sitio para cada cosa y cada cosa en su sitio. Disponer de espacios para dejar los libros, los cuadernos, juegos...y que sepan perfectamente dónde dejar cada cosa. </a:t>
          </a:r>
          <a:endParaRPr lang="es-ES" dirty="0">
            <a:latin typeface="Arial" panose="020B0604020202020204" pitchFamily="34" charset="0"/>
            <a:cs typeface="Arial" panose="020B0604020202020204" pitchFamily="34" charset="0"/>
          </a:endParaRPr>
        </a:p>
      </dgm:t>
    </dgm:pt>
    <dgm:pt modelId="{4E464A88-ACDC-46CB-8107-826384983DCA}" type="parTrans" cxnId="{907904F9-43AB-4CD7-85F9-CA7B67540607}">
      <dgm:prSet/>
      <dgm:spPr/>
      <dgm:t>
        <a:bodyPr/>
        <a:lstStyle/>
        <a:p>
          <a:endParaRPr lang="es-ES"/>
        </a:p>
      </dgm:t>
    </dgm:pt>
    <dgm:pt modelId="{1F8A27D0-6BA4-4AAB-97E8-A977F08BED2A}" type="sibTrans" cxnId="{907904F9-43AB-4CD7-85F9-CA7B67540607}">
      <dgm:prSet/>
      <dgm:spPr/>
      <dgm:t>
        <a:bodyPr/>
        <a:lstStyle/>
        <a:p>
          <a:endParaRPr lang="es-ES"/>
        </a:p>
      </dgm:t>
    </dgm:pt>
    <dgm:pt modelId="{76BF08CA-0D7B-40F9-AF3A-F11656609466}" type="pres">
      <dgm:prSet presAssocID="{15767B76-5A78-438D-A133-7E779473B659}" presName="Name0" presStyleCnt="0">
        <dgm:presLayoutVars>
          <dgm:chMax/>
          <dgm:chPref/>
          <dgm:dir/>
        </dgm:presLayoutVars>
      </dgm:prSet>
      <dgm:spPr/>
    </dgm:pt>
    <dgm:pt modelId="{AA0B21A1-B8BB-48E2-8974-84E981CA3323}" type="pres">
      <dgm:prSet presAssocID="{DB366F14-CC98-4818-94F6-548207D1A7A2}" presName="parenttextcomposite" presStyleCnt="0"/>
      <dgm:spPr/>
    </dgm:pt>
    <dgm:pt modelId="{13DE4AD5-F1F1-44CE-B660-5E464861AA6B}" type="pres">
      <dgm:prSet presAssocID="{DB366F14-CC98-4818-94F6-548207D1A7A2}" presName="parenttext" presStyleLbl="revTx" presStyleIdx="0" presStyleCnt="3" custScaleX="99410" custLinFactNeighborX="-230" custLinFactNeighborY="25">
        <dgm:presLayoutVars>
          <dgm:chMax/>
          <dgm:chPref val="2"/>
          <dgm:bulletEnabled val="1"/>
        </dgm:presLayoutVars>
      </dgm:prSet>
      <dgm:spPr/>
    </dgm:pt>
    <dgm:pt modelId="{9BA4722A-D336-4EC0-A564-200B4F811D8B}" type="pres">
      <dgm:prSet presAssocID="{DB366F14-CC98-4818-94F6-548207D1A7A2}" presName="composite" presStyleCnt="0"/>
      <dgm:spPr/>
    </dgm:pt>
    <dgm:pt modelId="{669091BF-D513-4929-AE87-4E092BF4A478}" type="pres">
      <dgm:prSet presAssocID="{DB366F14-CC98-4818-94F6-548207D1A7A2}" presName="chevron1" presStyleLbl="alignNode1" presStyleIdx="0" presStyleCnt="21"/>
      <dgm:spPr/>
    </dgm:pt>
    <dgm:pt modelId="{8D032A15-11F0-4D08-B31E-4BA721E796BB}" type="pres">
      <dgm:prSet presAssocID="{DB366F14-CC98-4818-94F6-548207D1A7A2}" presName="chevron2" presStyleLbl="alignNode1" presStyleIdx="1" presStyleCnt="21"/>
      <dgm:spPr/>
    </dgm:pt>
    <dgm:pt modelId="{990AB9B7-0160-413D-B3FC-BE1CA610369B}" type="pres">
      <dgm:prSet presAssocID="{DB366F14-CC98-4818-94F6-548207D1A7A2}" presName="chevron3" presStyleLbl="alignNode1" presStyleIdx="2" presStyleCnt="21"/>
      <dgm:spPr/>
    </dgm:pt>
    <dgm:pt modelId="{3810E749-BED2-4648-B129-CB139DB8E7C8}" type="pres">
      <dgm:prSet presAssocID="{DB366F14-CC98-4818-94F6-548207D1A7A2}" presName="chevron4" presStyleLbl="alignNode1" presStyleIdx="3" presStyleCnt="21"/>
      <dgm:spPr/>
    </dgm:pt>
    <dgm:pt modelId="{DCC499ED-E200-4C33-B40F-0783E1554954}" type="pres">
      <dgm:prSet presAssocID="{DB366F14-CC98-4818-94F6-548207D1A7A2}" presName="chevron5" presStyleLbl="alignNode1" presStyleIdx="4" presStyleCnt="21"/>
      <dgm:spPr/>
    </dgm:pt>
    <dgm:pt modelId="{3EC963CC-9789-403D-99A5-6621E30BB8AD}" type="pres">
      <dgm:prSet presAssocID="{DB366F14-CC98-4818-94F6-548207D1A7A2}" presName="chevron6" presStyleLbl="alignNode1" presStyleIdx="5" presStyleCnt="21"/>
      <dgm:spPr/>
    </dgm:pt>
    <dgm:pt modelId="{4809ACD7-E751-4039-9F30-44E272078F7D}" type="pres">
      <dgm:prSet presAssocID="{DB366F14-CC98-4818-94F6-548207D1A7A2}" presName="chevron7" presStyleLbl="alignNode1" presStyleIdx="6" presStyleCnt="21"/>
      <dgm:spPr/>
    </dgm:pt>
    <dgm:pt modelId="{2EEF275B-E66C-48DB-A0F9-B45B9280D875}" type="pres">
      <dgm:prSet presAssocID="{DB366F14-CC98-4818-94F6-548207D1A7A2}" presName="childtext" presStyleLbl="solidFgAcc1" presStyleIdx="0" presStyleCnt="3" custScaleX="122944" custScaleY="113949" custLinFactNeighborX="678" custLinFactNeighborY="-7297">
        <dgm:presLayoutVars>
          <dgm:chMax/>
          <dgm:chPref val="0"/>
          <dgm:bulletEnabled val="1"/>
        </dgm:presLayoutVars>
      </dgm:prSet>
      <dgm:spPr/>
    </dgm:pt>
    <dgm:pt modelId="{A225C9F4-FD12-41FE-9EE9-23BD132D11E7}" type="pres">
      <dgm:prSet presAssocID="{6A4E8DD0-C0CD-4915-80AC-D17281325EF0}" presName="sibTrans" presStyleCnt="0"/>
      <dgm:spPr/>
    </dgm:pt>
    <dgm:pt modelId="{1B80DAE5-B4AC-4F79-9E09-7D5777304316}" type="pres">
      <dgm:prSet presAssocID="{D7019C17-922C-4AC5-81C2-D5770D564996}" presName="parenttextcomposite" presStyleCnt="0"/>
      <dgm:spPr/>
    </dgm:pt>
    <dgm:pt modelId="{C055A4E6-7B4D-4767-B337-2D60DE1394D9}" type="pres">
      <dgm:prSet presAssocID="{D7019C17-922C-4AC5-81C2-D5770D564996}" presName="parenttext" presStyleLbl="revTx" presStyleIdx="1" presStyleCnt="3" custScaleX="99410" custLinFactNeighborX="-230" custLinFactNeighborY="83">
        <dgm:presLayoutVars>
          <dgm:chMax/>
          <dgm:chPref val="2"/>
          <dgm:bulletEnabled val="1"/>
        </dgm:presLayoutVars>
      </dgm:prSet>
      <dgm:spPr/>
    </dgm:pt>
    <dgm:pt modelId="{966FE695-7AC9-4992-B81E-F9A3C90968DC}" type="pres">
      <dgm:prSet presAssocID="{D7019C17-922C-4AC5-81C2-D5770D564996}" presName="composite" presStyleCnt="0"/>
      <dgm:spPr/>
    </dgm:pt>
    <dgm:pt modelId="{6C981150-8B8D-4E09-B29B-7D3EB9B66CA8}" type="pres">
      <dgm:prSet presAssocID="{D7019C17-922C-4AC5-81C2-D5770D564996}" presName="chevron1" presStyleLbl="alignNode1" presStyleIdx="7" presStyleCnt="21"/>
      <dgm:spPr/>
    </dgm:pt>
    <dgm:pt modelId="{8C80C379-0E30-4D3F-B9F1-AD672D1B8AD7}" type="pres">
      <dgm:prSet presAssocID="{D7019C17-922C-4AC5-81C2-D5770D564996}" presName="chevron2" presStyleLbl="alignNode1" presStyleIdx="8" presStyleCnt="21"/>
      <dgm:spPr/>
    </dgm:pt>
    <dgm:pt modelId="{52A43C8C-2C14-4D5F-93AB-D9B740D04883}" type="pres">
      <dgm:prSet presAssocID="{D7019C17-922C-4AC5-81C2-D5770D564996}" presName="chevron3" presStyleLbl="alignNode1" presStyleIdx="9" presStyleCnt="21"/>
      <dgm:spPr/>
    </dgm:pt>
    <dgm:pt modelId="{AA94CE56-F38B-42AA-892E-B88E00CBB659}" type="pres">
      <dgm:prSet presAssocID="{D7019C17-922C-4AC5-81C2-D5770D564996}" presName="chevron4" presStyleLbl="alignNode1" presStyleIdx="10" presStyleCnt="21"/>
      <dgm:spPr/>
    </dgm:pt>
    <dgm:pt modelId="{6B8B9026-8F7F-4A97-A450-FE24FF051470}" type="pres">
      <dgm:prSet presAssocID="{D7019C17-922C-4AC5-81C2-D5770D564996}" presName="chevron5" presStyleLbl="alignNode1" presStyleIdx="11" presStyleCnt="21"/>
      <dgm:spPr/>
    </dgm:pt>
    <dgm:pt modelId="{88F1C161-3E25-44F2-975A-12B2ADD95E67}" type="pres">
      <dgm:prSet presAssocID="{D7019C17-922C-4AC5-81C2-D5770D564996}" presName="chevron6" presStyleLbl="alignNode1" presStyleIdx="12" presStyleCnt="21"/>
      <dgm:spPr/>
    </dgm:pt>
    <dgm:pt modelId="{73F5114D-A401-4AE1-92DA-DE935B7AB40F}" type="pres">
      <dgm:prSet presAssocID="{D7019C17-922C-4AC5-81C2-D5770D564996}" presName="chevron7" presStyleLbl="alignNode1" presStyleIdx="13" presStyleCnt="21"/>
      <dgm:spPr/>
    </dgm:pt>
    <dgm:pt modelId="{7043E8EF-39C4-4B8D-BABE-F4E9260CEEA8}" type="pres">
      <dgm:prSet presAssocID="{D7019C17-922C-4AC5-81C2-D5770D564996}" presName="childtext" presStyleLbl="solidFgAcc1" presStyleIdx="1" presStyleCnt="3" custScaleX="119980">
        <dgm:presLayoutVars>
          <dgm:chMax/>
          <dgm:chPref val="0"/>
          <dgm:bulletEnabled val="1"/>
        </dgm:presLayoutVars>
      </dgm:prSet>
      <dgm:spPr/>
    </dgm:pt>
    <dgm:pt modelId="{EAEC8BA0-2491-476D-AAFC-2EECF0B14C22}" type="pres">
      <dgm:prSet presAssocID="{C80C7F3A-DB8D-42ED-AC62-2BB56CA81457}" presName="sibTrans" presStyleCnt="0"/>
      <dgm:spPr/>
    </dgm:pt>
    <dgm:pt modelId="{5086FC1A-8692-4391-B319-74F11DA1B653}" type="pres">
      <dgm:prSet presAssocID="{640150A3-A881-481E-9063-AEA5F34FB882}" presName="parenttextcomposite" presStyleCnt="0"/>
      <dgm:spPr/>
    </dgm:pt>
    <dgm:pt modelId="{2575F4FE-12E7-48E1-B5F6-20577B4CB094}" type="pres">
      <dgm:prSet presAssocID="{640150A3-A881-481E-9063-AEA5F34FB882}" presName="parenttext" presStyleLbl="revTx" presStyleIdx="2" presStyleCnt="3" custScaleX="99410" custLinFactNeighborX="-230" custLinFactNeighborY="83">
        <dgm:presLayoutVars>
          <dgm:chMax/>
          <dgm:chPref val="2"/>
          <dgm:bulletEnabled val="1"/>
        </dgm:presLayoutVars>
      </dgm:prSet>
      <dgm:spPr/>
    </dgm:pt>
    <dgm:pt modelId="{B202BD64-5DC2-4784-8019-B3467DC8B455}" type="pres">
      <dgm:prSet presAssocID="{640150A3-A881-481E-9063-AEA5F34FB882}" presName="composite" presStyleCnt="0"/>
      <dgm:spPr/>
    </dgm:pt>
    <dgm:pt modelId="{53E7C2D2-D6CA-4267-A893-CC4907E7E5F4}" type="pres">
      <dgm:prSet presAssocID="{640150A3-A881-481E-9063-AEA5F34FB882}" presName="chevron1" presStyleLbl="alignNode1" presStyleIdx="14" presStyleCnt="21"/>
      <dgm:spPr/>
    </dgm:pt>
    <dgm:pt modelId="{9E21A078-F9F1-4D80-B559-C2535E3BDB9B}" type="pres">
      <dgm:prSet presAssocID="{640150A3-A881-481E-9063-AEA5F34FB882}" presName="chevron2" presStyleLbl="alignNode1" presStyleIdx="15" presStyleCnt="21"/>
      <dgm:spPr/>
    </dgm:pt>
    <dgm:pt modelId="{D384FCBF-F1D2-4544-A79C-845253B0B0F0}" type="pres">
      <dgm:prSet presAssocID="{640150A3-A881-481E-9063-AEA5F34FB882}" presName="chevron3" presStyleLbl="alignNode1" presStyleIdx="16" presStyleCnt="21"/>
      <dgm:spPr/>
    </dgm:pt>
    <dgm:pt modelId="{F791C962-9F42-4A08-83A5-790B7B8F593E}" type="pres">
      <dgm:prSet presAssocID="{640150A3-A881-481E-9063-AEA5F34FB882}" presName="chevron4" presStyleLbl="alignNode1" presStyleIdx="17" presStyleCnt="21"/>
      <dgm:spPr/>
    </dgm:pt>
    <dgm:pt modelId="{355FDEC3-7349-420E-865D-AC183496EA22}" type="pres">
      <dgm:prSet presAssocID="{640150A3-A881-481E-9063-AEA5F34FB882}" presName="chevron5" presStyleLbl="alignNode1" presStyleIdx="18" presStyleCnt="21"/>
      <dgm:spPr/>
    </dgm:pt>
    <dgm:pt modelId="{BD3651BA-06D0-4BEF-920D-07078B5F798A}" type="pres">
      <dgm:prSet presAssocID="{640150A3-A881-481E-9063-AEA5F34FB882}" presName="chevron6" presStyleLbl="alignNode1" presStyleIdx="19" presStyleCnt="21"/>
      <dgm:spPr/>
    </dgm:pt>
    <dgm:pt modelId="{499677F1-D9FE-4836-A232-CB359203306A}" type="pres">
      <dgm:prSet presAssocID="{640150A3-A881-481E-9063-AEA5F34FB882}" presName="chevron7" presStyleLbl="alignNode1" presStyleIdx="20" presStyleCnt="21"/>
      <dgm:spPr/>
    </dgm:pt>
    <dgm:pt modelId="{1FD65430-8918-4A4C-A064-68E167D7364D}" type="pres">
      <dgm:prSet presAssocID="{640150A3-A881-481E-9063-AEA5F34FB882}" presName="childtext" presStyleLbl="solidFgAcc1" presStyleIdx="2" presStyleCnt="3" custScaleX="119980">
        <dgm:presLayoutVars>
          <dgm:chMax/>
          <dgm:chPref val="0"/>
          <dgm:bulletEnabled val="1"/>
        </dgm:presLayoutVars>
      </dgm:prSet>
      <dgm:spPr/>
    </dgm:pt>
  </dgm:ptLst>
  <dgm:cxnLst>
    <dgm:cxn modelId="{0B936B04-36DA-4F87-A254-B042ADC46679}" srcId="{15767B76-5A78-438D-A133-7E779473B659}" destId="{640150A3-A881-481E-9063-AEA5F34FB882}" srcOrd="2" destOrd="0" parTransId="{760D6C96-59FE-4282-AB97-E81C367AD452}" sibTransId="{29A4AB37-E820-4EFC-B6B1-8177A5E78560}"/>
    <dgm:cxn modelId="{61886D0A-587A-4104-BD6D-A2F725F33AA4}" srcId="{15767B76-5A78-438D-A133-7E779473B659}" destId="{DB366F14-CC98-4818-94F6-548207D1A7A2}" srcOrd="0" destOrd="0" parTransId="{92A91DFD-C803-4117-9D0E-DC72165701E8}" sibTransId="{6A4E8DD0-C0CD-4915-80AC-D17281325EF0}"/>
    <dgm:cxn modelId="{F0F5AA2D-E07F-47B2-9697-FE38E12A70E8}" type="presOf" srcId="{15767B76-5A78-438D-A133-7E779473B659}" destId="{76BF08CA-0D7B-40F9-AF3A-F11656609466}" srcOrd="0" destOrd="0" presId="urn:microsoft.com/office/officeart/2008/layout/VerticalAccentList"/>
    <dgm:cxn modelId="{BD0E842F-76DA-458B-AD90-156A6069B4A1}" srcId="{DB366F14-CC98-4818-94F6-548207D1A7A2}" destId="{38E4FB5D-E36F-47E4-9B01-A72E30A442F9}" srcOrd="0" destOrd="0" parTransId="{0757C589-5FB1-4DB9-9C2B-362208B5C2F6}" sibTransId="{F856CE53-12F3-4C73-A623-E0C1F5E8090B}"/>
    <dgm:cxn modelId="{E5B2BF62-ADC1-498A-B072-5240C2DC1098}" type="presOf" srcId="{38E4FB5D-E36F-47E4-9B01-A72E30A442F9}" destId="{2EEF275B-E66C-48DB-A0F9-B45B9280D875}" srcOrd="0" destOrd="0" presId="urn:microsoft.com/office/officeart/2008/layout/VerticalAccentList"/>
    <dgm:cxn modelId="{BE4EE16E-7487-45C9-A376-5C7FE3D835C9}" type="presOf" srcId="{604F798A-9130-4095-873A-598F160EB6B8}" destId="{7043E8EF-39C4-4B8D-BABE-F4E9260CEEA8}" srcOrd="0" destOrd="0" presId="urn:microsoft.com/office/officeart/2008/layout/VerticalAccentList"/>
    <dgm:cxn modelId="{E922867B-CDAF-4369-B0D2-638E3690374D}" type="presOf" srcId="{37746B07-605D-4234-8158-142D200C2273}" destId="{1FD65430-8918-4A4C-A064-68E167D7364D}" srcOrd="0" destOrd="0" presId="urn:microsoft.com/office/officeart/2008/layout/VerticalAccentList"/>
    <dgm:cxn modelId="{DC30B786-8D07-4639-A435-A5B9BB3707DA}" srcId="{15767B76-5A78-438D-A133-7E779473B659}" destId="{D7019C17-922C-4AC5-81C2-D5770D564996}" srcOrd="1" destOrd="0" parTransId="{F60446EB-D296-4DC0-A524-05847C8A969E}" sibTransId="{C80C7F3A-DB8D-42ED-AC62-2BB56CA81457}"/>
    <dgm:cxn modelId="{20DB8BA4-E821-4B95-A98B-ACBD1D7F8D8C}" type="presOf" srcId="{640150A3-A881-481E-9063-AEA5F34FB882}" destId="{2575F4FE-12E7-48E1-B5F6-20577B4CB094}" srcOrd="0" destOrd="0" presId="urn:microsoft.com/office/officeart/2008/layout/VerticalAccentList"/>
    <dgm:cxn modelId="{0D6789F1-BC82-4DF4-A0CC-4EC96EEB05B2}" srcId="{D7019C17-922C-4AC5-81C2-D5770D564996}" destId="{604F798A-9130-4095-873A-598F160EB6B8}" srcOrd="0" destOrd="0" parTransId="{1DA7751B-1DD2-497D-93FA-8CAD397D4835}" sibTransId="{EF160E61-DB59-4F82-B996-BF1CE638596D}"/>
    <dgm:cxn modelId="{C0044AF8-9AB4-412A-9DFA-30F1BACA5D8B}" type="presOf" srcId="{DB366F14-CC98-4818-94F6-548207D1A7A2}" destId="{13DE4AD5-F1F1-44CE-B660-5E464861AA6B}" srcOrd="0" destOrd="0" presId="urn:microsoft.com/office/officeart/2008/layout/VerticalAccentList"/>
    <dgm:cxn modelId="{907904F9-43AB-4CD7-85F9-CA7B67540607}" srcId="{640150A3-A881-481E-9063-AEA5F34FB882}" destId="{37746B07-605D-4234-8158-142D200C2273}" srcOrd="0" destOrd="0" parTransId="{4E464A88-ACDC-46CB-8107-826384983DCA}" sibTransId="{1F8A27D0-6BA4-4AAB-97E8-A977F08BED2A}"/>
    <dgm:cxn modelId="{F52D93FA-79B0-4738-AABF-D9A4F7627CB3}" type="presOf" srcId="{D7019C17-922C-4AC5-81C2-D5770D564996}" destId="{C055A4E6-7B4D-4767-B337-2D60DE1394D9}" srcOrd="0" destOrd="0" presId="urn:microsoft.com/office/officeart/2008/layout/VerticalAccentList"/>
    <dgm:cxn modelId="{9243F5E2-576C-48A4-8B96-3F1729088B50}" type="presParOf" srcId="{76BF08CA-0D7B-40F9-AF3A-F11656609466}" destId="{AA0B21A1-B8BB-48E2-8974-84E981CA3323}" srcOrd="0" destOrd="0" presId="urn:microsoft.com/office/officeart/2008/layout/VerticalAccentList"/>
    <dgm:cxn modelId="{FA8CA69E-ABEA-4087-824E-DBF3AA7B9187}" type="presParOf" srcId="{AA0B21A1-B8BB-48E2-8974-84E981CA3323}" destId="{13DE4AD5-F1F1-44CE-B660-5E464861AA6B}" srcOrd="0" destOrd="0" presId="urn:microsoft.com/office/officeart/2008/layout/VerticalAccentList"/>
    <dgm:cxn modelId="{55415C66-F4D8-4CCF-9B90-D1A5E74DE7B6}" type="presParOf" srcId="{76BF08CA-0D7B-40F9-AF3A-F11656609466}" destId="{9BA4722A-D336-4EC0-A564-200B4F811D8B}" srcOrd="1" destOrd="0" presId="urn:microsoft.com/office/officeart/2008/layout/VerticalAccentList"/>
    <dgm:cxn modelId="{34AB8536-A14A-49F9-8836-3C6D3EEE4145}" type="presParOf" srcId="{9BA4722A-D336-4EC0-A564-200B4F811D8B}" destId="{669091BF-D513-4929-AE87-4E092BF4A478}" srcOrd="0" destOrd="0" presId="urn:microsoft.com/office/officeart/2008/layout/VerticalAccentList"/>
    <dgm:cxn modelId="{A2C0BCDC-E776-4912-B594-93F07580C89F}" type="presParOf" srcId="{9BA4722A-D336-4EC0-A564-200B4F811D8B}" destId="{8D032A15-11F0-4D08-B31E-4BA721E796BB}" srcOrd="1" destOrd="0" presId="urn:microsoft.com/office/officeart/2008/layout/VerticalAccentList"/>
    <dgm:cxn modelId="{C04A1F7F-3B63-461A-A2C6-6A2A8D3EB696}" type="presParOf" srcId="{9BA4722A-D336-4EC0-A564-200B4F811D8B}" destId="{990AB9B7-0160-413D-B3FC-BE1CA610369B}" srcOrd="2" destOrd="0" presId="urn:microsoft.com/office/officeart/2008/layout/VerticalAccentList"/>
    <dgm:cxn modelId="{67C117E2-6D4B-493D-8A52-D890D671A7A7}" type="presParOf" srcId="{9BA4722A-D336-4EC0-A564-200B4F811D8B}" destId="{3810E749-BED2-4648-B129-CB139DB8E7C8}" srcOrd="3" destOrd="0" presId="urn:microsoft.com/office/officeart/2008/layout/VerticalAccentList"/>
    <dgm:cxn modelId="{8C12E84A-5873-46B9-8A2F-A5F4D4D2FA95}" type="presParOf" srcId="{9BA4722A-D336-4EC0-A564-200B4F811D8B}" destId="{DCC499ED-E200-4C33-B40F-0783E1554954}" srcOrd="4" destOrd="0" presId="urn:microsoft.com/office/officeart/2008/layout/VerticalAccentList"/>
    <dgm:cxn modelId="{2F9D97AE-27DC-4C96-85BD-945895AB7770}" type="presParOf" srcId="{9BA4722A-D336-4EC0-A564-200B4F811D8B}" destId="{3EC963CC-9789-403D-99A5-6621E30BB8AD}" srcOrd="5" destOrd="0" presId="urn:microsoft.com/office/officeart/2008/layout/VerticalAccentList"/>
    <dgm:cxn modelId="{1CB7792E-3C89-45D2-89EB-D91957DACD34}" type="presParOf" srcId="{9BA4722A-D336-4EC0-A564-200B4F811D8B}" destId="{4809ACD7-E751-4039-9F30-44E272078F7D}" srcOrd="6" destOrd="0" presId="urn:microsoft.com/office/officeart/2008/layout/VerticalAccentList"/>
    <dgm:cxn modelId="{5EEE536B-0E3F-4D35-A0DD-B74596047EF0}" type="presParOf" srcId="{9BA4722A-D336-4EC0-A564-200B4F811D8B}" destId="{2EEF275B-E66C-48DB-A0F9-B45B9280D875}" srcOrd="7" destOrd="0" presId="urn:microsoft.com/office/officeart/2008/layout/VerticalAccentList"/>
    <dgm:cxn modelId="{20D0915C-421D-4CBC-A3D9-6DCFE0303ED1}" type="presParOf" srcId="{76BF08CA-0D7B-40F9-AF3A-F11656609466}" destId="{A225C9F4-FD12-41FE-9EE9-23BD132D11E7}" srcOrd="2" destOrd="0" presId="urn:microsoft.com/office/officeart/2008/layout/VerticalAccentList"/>
    <dgm:cxn modelId="{F67AB4E2-FB55-4B2D-A7E0-6C337E3BB9D5}" type="presParOf" srcId="{76BF08CA-0D7B-40F9-AF3A-F11656609466}" destId="{1B80DAE5-B4AC-4F79-9E09-7D5777304316}" srcOrd="3" destOrd="0" presId="urn:microsoft.com/office/officeart/2008/layout/VerticalAccentList"/>
    <dgm:cxn modelId="{4BE053CD-F16A-4003-8D69-ABD68107829E}" type="presParOf" srcId="{1B80DAE5-B4AC-4F79-9E09-7D5777304316}" destId="{C055A4E6-7B4D-4767-B337-2D60DE1394D9}" srcOrd="0" destOrd="0" presId="urn:microsoft.com/office/officeart/2008/layout/VerticalAccentList"/>
    <dgm:cxn modelId="{53B6604A-DD33-46AE-81B3-9978C036F08E}" type="presParOf" srcId="{76BF08CA-0D7B-40F9-AF3A-F11656609466}" destId="{966FE695-7AC9-4992-B81E-F9A3C90968DC}" srcOrd="4" destOrd="0" presId="urn:microsoft.com/office/officeart/2008/layout/VerticalAccentList"/>
    <dgm:cxn modelId="{A06B1482-1513-4834-93A1-3EC8F7D14E22}" type="presParOf" srcId="{966FE695-7AC9-4992-B81E-F9A3C90968DC}" destId="{6C981150-8B8D-4E09-B29B-7D3EB9B66CA8}" srcOrd="0" destOrd="0" presId="urn:microsoft.com/office/officeart/2008/layout/VerticalAccentList"/>
    <dgm:cxn modelId="{48EA2832-570B-45F4-AAD2-8731A9B848E7}" type="presParOf" srcId="{966FE695-7AC9-4992-B81E-F9A3C90968DC}" destId="{8C80C379-0E30-4D3F-B9F1-AD672D1B8AD7}" srcOrd="1" destOrd="0" presId="urn:microsoft.com/office/officeart/2008/layout/VerticalAccentList"/>
    <dgm:cxn modelId="{3F24AF84-68D0-4B83-B5FF-8E0F93361D66}" type="presParOf" srcId="{966FE695-7AC9-4992-B81E-F9A3C90968DC}" destId="{52A43C8C-2C14-4D5F-93AB-D9B740D04883}" srcOrd="2" destOrd="0" presId="urn:microsoft.com/office/officeart/2008/layout/VerticalAccentList"/>
    <dgm:cxn modelId="{776C3BB1-3D87-426B-BA73-9B0A431169A7}" type="presParOf" srcId="{966FE695-7AC9-4992-B81E-F9A3C90968DC}" destId="{AA94CE56-F38B-42AA-892E-B88E00CBB659}" srcOrd="3" destOrd="0" presId="urn:microsoft.com/office/officeart/2008/layout/VerticalAccentList"/>
    <dgm:cxn modelId="{002402CE-CADF-4B68-BD4B-828EAC4C1EA5}" type="presParOf" srcId="{966FE695-7AC9-4992-B81E-F9A3C90968DC}" destId="{6B8B9026-8F7F-4A97-A450-FE24FF051470}" srcOrd="4" destOrd="0" presId="urn:microsoft.com/office/officeart/2008/layout/VerticalAccentList"/>
    <dgm:cxn modelId="{DB89A3CE-6BAC-4BFE-89E6-B00C75B1AA58}" type="presParOf" srcId="{966FE695-7AC9-4992-B81E-F9A3C90968DC}" destId="{88F1C161-3E25-44F2-975A-12B2ADD95E67}" srcOrd="5" destOrd="0" presId="urn:microsoft.com/office/officeart/2008/layout/VerticalAccentList"/>
    <dgm:cxn modelId="{8322DF61-99A8-4F86-B417-6A322DB329E7}" type="presParOf" srcId="{966FE695-7AC9-4992-B81E-F9A3C90968DC}" destId="{73F5114D-A401-4AE1-92DA-DE935B7AB40F}" srcOrd="6" destOrd="0" presId="urn:microsoft.com/office/officeart/2008/layout/VerticalAccentList"/>
    <dgm:cxn modelId="{DB70DBDC-E96E-4550-B7BA-549E68DFF98A}" type="presParOf" srcId="{966FE695-7AC9-4992-B81E-F9A3C90968DC}" destId="{7043E8EF-39C4-4B8D-BABE-F4E9260CEEA8}" srcOrd="7" destOrd="0" presId="urn:microsoft.com/office/officeart/2008/layout/VerticalAccentList"/>
    <dgm:cxn modelId="{8BB93E60-4AAD-4FE1-9291-783C948840CC}" type="presParOf" srcId="{76BF08CA-0D7B-40F9-AF3A-F11656609466}" destId="{EAEC8BA0-2491-476D-AAFC-2EECF0B14C22}" srcOrd="5" destOrd="0" presId="urn:microsoft.com/office/officeart/2008/layout/VerticalAccentList"/>
    <dgm:cxn modelId="{8CDE8E7B-D6F9-4B0F-A984-5894EB3188A3}" type="presParOf" srcId="{76BF08CA-0D7B-40F9-AF3A-F11656609466}" destId="{5086FC1A-8692-4391-B319-74F11DA1B653}" srcOrd="6" destOrd="0" presId="urn:microsoft.com/office/officeart/2008/layout/VerticalAccentList"/>
    <dgm:cxn modelId="{DE59B8EA-7A0B-4937-BB73-A3F811772C25}" type="presParOf" srcId="{5086FC1A-8692-4391-B319-74F11DA1B653}" destId="{2575F4FE-12E7-48E1-B5F6-20577B4CB094}" srcOrd="0" destOrd="0" presId="urn:microsoft.com/office/officeart/2008/layout/VerticalAccentList"/>
    <dgm:cxn modelId="{E16437AD-A666-4D2F-A0B8-E09B176448A3}" type="presParOf" srcId="{76BF08CA-0D7B-40F9-AF3A-F11656609466}" destId="{B202BD64-5DC2-4784-8019-B3467DC8B455}" srcOrd="7" destOrd="0" presId="urn:microsoft.com/office/officeart/2008/layout/VerticalAccentList"/>
    <dgm:cxn modelId="{FC0515E6-6734-4A56-8908-7A15A2188633}" type="presParOf" srcId="{B202BD64-5DC2-4784-8019-B3467DC8B455}" destId="{53E7C2D2-D6CA-4267-A893-CC4907E7E5F4}" srcOrd="0" destOrd="0" presId="urn:microsoft.com/office/officeart/2008/layout/VerticalAccentList"/>
    <dgm:cxn modelId="{634F5C84-A4EF-4FFA-9BFD-E090F3D909AE}" type="presParOf" srcId="{B202BD64-5DC2-4784-8019-B3467DC8B455}" destId="{9E21A078-F9F1-4D80-B559-C2535E3BDB9B}" srcOrd="1" destOrd="0" presId="urn:microsoft.com/office/officeart/2008/layout/VerticalAccentList"/>
    <dgm:cxn modelId="{480EC067-0DA3-4B15-80BC-9FC5DEECB2A4}" type="presParOf" srcId="{B202BD64-5DC2-4784-8019-B3467DC8B455}" destId="{D384FCBF-F1D2-4544-A79C-845253B0B0F0}" srcOrd="2" destOrd="0" presId="urn:microsoft.com/office/officeart/2008/layout/VerticalAccentList"/>
    <dgm:cxn modelId="{7034CE00-707E-4426-8942-93DD64D1748F}" type="presParOf" srcId="{B202BD64-5DC2-4784-8019-B3467DC8B455}" destId="{F791C962-9F42-4A08-83A5-790B7B8F593E}" srcOrd="3" destOrd="0" presId="urn:microsoft.com/office/officeart/2008/layout/VerticalAccentList"/>
    <dgm:cxn modelId="{DFE3711A-F27C-4BF0-B464-6FC542E5AF0B}" type="presParOf" srcId="{B202BD64-5DC2-4784-8019-B3467DC8B455}" destId="{355FDEC3-7349-420E-865D-AC183496EA22}" srcOrd="4" destOrd="0" presId="urn:microsoft.com/office/officeart/2008/layout/VerticalAccentList"/>
    <dgm:cxn modelId="{6F6DF318-6B84-463C-B91E-EC7FF821D711}" type="presParOf" srcId="{B202BD64-5DC2-4784-8019-B3467DC8B455}" destId="{BD3651BA-06D0-4BEF-920D-07078B5F798A}" srcOrd="5" destOrd="0" presId="urn:microsoft.com/office/officeart/2008/layout/VerticalAccentList"/>
    <dgm:cxn modelId="{A4FF673C-1E20-4228-8C8B-4014FD59FA74}" type="presParOf" srcId="{B202BD64-5DC2-4784-8019-B3467DC8B455}" destId="{499677F1-D9FE-4836-A232-CB359203306A}" srcOrd="6" destOrd="0" presId="urn:microsoft.com/office/officeart/2008/layout/VerticalAccentList"/>
    <dgm:cxn modelId="{15DA2A49-9F35-42F7-886A-304EA78DF481}" type="presParOf" srcId="{B202BD64-5DC2-4784-8019-B3467DC8B455}" destId="{1FD65430-8918-4A4C-A064-68E167D7364D}" srcOrd="7" destOrd="0" presId="urn:microsoft.com/office/officeart/2008/layout/Vertical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5767B76-5A78-438D-A133-7E779473B659}" type="doc">
      <dgm:prSet loTypeId="urn:microsoft.com/office/officeart/2008/layout/VerticalAccentList" loCatId="list" qsTypeId="urn:microsoft.com/office/officeart/2005/8/quickstyle/simple1" qsCatId="simple" csTypeId="urn:microsoft.com/office/officeart/2005/8/colors/colorful4" csCatId="colorful" phldr="1"/>
      <dgm:spPr/>
      <dgm:t>
        <a:bodyPr/>
        <a:lstStyle/>
        <a:p>
          <a:endParaRPr lang="es-ES"/>
        </a:p>
      </dgm:t>
    </dgm:pt>
    <dgm:pt modelId="{DB366F14-CC98-4818-94F6-548207D1A7A2}">
      <dgm:prSet phldrT="[Texto]" custT="1"/>
      <dgm:spPr/>
      <dgm:t>
        <a:bodyPr/>
        <a:lstStyle/>
        <a:p>
          <a:pPr>
            <a:buFont typeface="Wingdings" panose="05000000000000000000" pitchFamily="2" charset="2"/>
            <a:buChar char="ü"/>
          </a:pPr>
          <a:r>
            <a:rPr lang="es-ES" sz="2000" b="1" dirty="0">
              <a:solidFill>
                <a:srgbClr val="FF6600"/>
              </a:solidFill>
              <a:latin typeface="Arial" panose="020B0604020202020204" pitchFamily="34" charset="0"/>
              <a:ea typeface="SimSun" panose="02010600030101010101" pitchFamily="2" charset="-122"/>
              <a:cs typeface="OpenSymbol"/>
            </a:rPr>
            <a:t>7. Evitar interrupciones</a:t>
          </a:r>
          <a:endParaRPr lang="es-ES" sz="2000" b="1" dirty="0">
            <a:solidFill>
              <a:srgbClr val="FF6600"/>
            </a:solidFill>
          </a:endParaRPr>
        </a:p>
      </dgm:t>
    </dgm:pt>
    <dgm:pt modelId="{92A91DFD-C803-4117-9D0E-DC72165701E8}" type="parTrans" cxnId="{61886D0A-587A-4104-BD6D-A2F725F33AA4}">
      <dgm:prSet/>
      <dgm:spPr/>
      <dgm:t>
        <a:bodyPr/>
        <a:lstStyle/>
        <a:p>
          <a:endParaRPr lang="es-ES" sz="2000"/>
        </a:p>
      </dgm:t>
    </dgm:pt>
    <dgm:pt modelId="{6A4E8DD0-C0CD-4915-80AC-D17281325EF0}" type="sibTrans" cxnId="{61886D0A-587A-4104-BD6D-A2F725F33AA4}">
      <dgm:prSet/>
      <dgm:spPr/>
      <dgm:t>
        <a:bodyPr/>
        <a:lstStyle/>
        <a:p>
          <a:endParaRPr lang="es-ES" sz="2000"/>
        </a:p>
      </dgm:t>
    </dgm:pt>
    <dgm:pt modelId="{80F4DEFA-FF73-4503-B47A-BF8EB4C2BA3D}">
      <dgm:prSet phldrT="[Texto]" custT="1"/>
      <dgm:spPr/>
      <dgm:t>
        <a:bodyPr/>
        <a:lstStyle/>
        <a:p>
          <a:r>
            <a:rPr lang="es-ES" sz="1800" dirty="0">
              <a:latin typeface="Arial" panose="020B0604020202020204" pitchFamily="34" charset="0"/>
              <a:ea typeface="SimSun" panose="02010600030101010101" pitchFamily="2" charset="-122"/>
              <a:cs typeface="OpenSymbol"/>
            </a:rPr>
            <a:t>Especialmente en los momentos en los que requerís máxima concentración: podéis crear un cartel que ponga “POR FAVOR, NO INTERRUMPIR, MENTES TRABAJANDO”, al acabar el tiempo el cartel se quitará. También se puede trabajar con ruletas o carteles que indican el modo de trabajo: Modo Ninja, concentrados y en silencio.</a:t>
          </a:r>
          <a:endParaRPr lang="es-ES" sz="1800" dirty="0"/>
        </a:p>
      </dgm:t>
    </dgm:pt>
    <dgm:pt modelId="{427C1521-3BEB-44D1-A302-5065CFA1EEE0}" type="parTrans" cxnId="{8B6C8B54-195D-46B1-94C2-94B4CAA3BD69}">
      <dgm:prSet/>
      <dgm:spPr/>
      <dgm:t>
        <a:bodyPr/>
        <a:lstStyle/>
        <a:p>
          <a:endParaRPr lang="es-ES" sz="2000"/>
        </a:p>
      </dgm:t>
    </dgm:pt>
    <dgm:pt modelId="{A16E7491-22C8-40EE-AB1E-69BF1C8B9B2E}" type="sibTrans" cxnId="{8B6C8B54-195D-46B1-94C2-94B4CAA3BD69}">
      <dgm:prSet/>
      <dgm:spPr/>
      <dgm:t>
        <a:bodyPr/>
        <a:lstStyle/>
        <a:p>
          <a:endParaRPr lang="es-ES" sz="2000"/>
        </a:p>
      </dgm:t>
    </dgm:pt>
    <dgm:pt modelId="{76BF08CA-0D7B-40F9-AF3A-F11656609466}" type="pres">
      <dgm:prSet presAssocID="{15767B76-5A78-438D-A133-7E779473B659}" presName="Name0" presStyleCnt="0">
        <dgm:presLayoutVars>
          <dgm:chMax/>
          <dgm:chPref/>
          <dgm:dir/>
        </dgm:presLayoutVars>
      </dgm:prSet>
      <dgm:spPr/>
    </dgm:pt>
    <dgm:pt modelId="{AA0B21A1-B8BB-48E2-8974-84E981CA3323}" type="pres">
      <dgm:prSet presAssocID="{DB366F14-CC98-4818-94F6-548207D1A7A2}" presName="parenttextcomposite" presStyleCnt="0"/>
      <dgm:spPr/>
    </dgm:pt>
    <dgm:pt modelId="{13DE4AD5-F1F1-44CE-B660-5E464861AA6B}" type="pres">
      <dgm:prSet presAssocID="{DB366F14-CC98-4818-94F6-548207D1A7A2}" presName="parenttext" presStyleLbl="revTx" presStyleIdx="0" presStyleCnt="1" custLinFactNeighborX="-1054" custLinFactNeighborY="-3443">
        <dgm:presLayoutVars>
          <dgm:chMax/>
          <dgm:chPref val="2"/>
          <dgm:bulletEnabled val="1"/>
        </dgm:presLayoutVars>
      </dgm:prSet>
      <dgm:spPr/>
    </dgm:pt>
    <dgm:pt modelId="{D955DF00-C580-4128-B4FE-24605C05B9AC}" type="pres">
      <dgm:prSet presAssocID="{DB366F14-CC98-4818-94F6-548207D1A7A2}" presName="composite" presStyleCnt="0"/>
      <dgm:spPr/>
    </dgm:pt>
    <dgm:pt modelId="{58172D52-1DC6-48F8-90BC-D609E9788EE2}" type="pres">
      <dgm:prSet presAssocID="{DB366F14-CC98-4818-94F6-548207D1A7A2}" presName="chevron1" presStyleLbl="alignNode1" presStyleIdx="0" presStyleCnt="7" custScaleX="108983" custScaleY="149573" custLinFactNeighborX="2346"/>
      <dgm:spPr/>
    </dgm:pt>
    <dgm:pt modelId="{41C1EA7A-F246-4A11-B8D5-C0F48F2AE5FD}" type="pres">
      <dgm:prSet presAssocID="{DB366F14-CC98-4818-94F6-548207D1A7A2}" presName="chevron2" presStyleLbl="alignNode1" presStyleIdx="1" presStyleCnt="7" custScaleX="108983" custScaleY="149573" custLinFactNeighborX="2346"/>
      <dgm:spPr/>
    </dgm:pt>
    <dgm:pt modelId="{CF0CAD5E-9B53-4394-8E84-AA24DD8F3A72}" type="pres">
      <dgm:prSet presAssocID="{DB366F14-CC98-4818-94F6-548207D1A7A2}" presName="chevron3" presStyleLbl="alignNode1" presStyleIdx="2" presStyleCnt="7" custScaleY="161612" custLinFactNeighborX="2346"/>
      <dgm:spPr/>
    </dgm:pt>
    <dgm:pt modelId="{E57AA192-CD47-45F0-900D-E0C188C0DECE}" type="pres">
      <dgm:prSet presAssocID="{DB366F14-CC98-4818-94F6-548207D1A7A2}" presName="chevron4" presStyleLbl="alignNode1" presStyleIdx="3" presStyleCnt="7" custScaleY="161612" custLinFactNeighborX="2346"/>
      <dgm:spPr/>
    </dgm:pt>
    <dgm:pt modelId="{A4561079-15B2-4BF7-A131-364C17005361}" type="pres">
      <dgm:prSet presAssocID="{DB366F14-CC98-4818-94F6-548207D1A7A2}" presName="chevron5" presStyleLbl="alignNode1" presStyleIdx="4" presStyleCnt="7" custScaleY="161612" custLinFactNeighborX="2"/>
      <dgm:spPr/>
    </dgm:pt>
    <dgm:pt modelId="{37CE136D-8C2F-46B2-BC7B-117F19967D4E}" type="pres">
      <dgm:prSet presAssocID="{DB366F14-CC98-4818-94F6-548207D1A7A2}" presName="chevron6" presStyleLbl="alignNode1" presStyleIdx="5" presStyleCnt="7" custScaleY="161612" custLinFactNeighborX="2"/>
      <dgm:spPr/>
    </dgm:pt>
    <dgm:pt modelId="{01BB4340-2DFC-4BAF-A3BC-D153AC154B85}" type="pres">
      <dgm:prSet presAssocID="{DB366F14-CC98-4818-94F6-548207D1A7A2}" presName="chevron7" presStyleLbl="alignNode1" presStyleIdx="6" presStyleCnt="7" custScaleY="161612" custLinFactNeighborX="2"/>
      <dgm:spPr/>
    </dgm:pt>
    <dgm:pt modelId="{2895A364-1511-48E2-A78D-8B829215AB63}" type="pres">
      <dgm:prSet presAssocID="{DB366F14-CC98-4818-94F6-548207D1A7A2}" presName="childtext" presStyleLbl="solidFgAcc1" presStyleIdx="0" presStyleCnt="1" custScaleX="108983" custScaleY="149573" custLinFactNeighborX="541">
        <dgm:presLayoutVars>
          <dgm:chMax/>
          <dgm:chPref val="0"/>
          <dgm:bulletEnabled val="1"/>
        </dgm:presLayoutVars>
      </dgm:prSet>
      <dgm:spPr/>
    </dgm:pt>
  </dgm:ptLst>
  <dgm:cxnLst>
    <dgm:cxn modelId="{61886D0A-587A-4104-BD6D-A2F725F33AA4}" srcId="{15767B76-5A78-438D-A133-7E779473B659}" destId="{DB366F14-CC98-4818-94F6-548207D1A7A2}" srcOrd="0" destOrd="0" parTransId="{92A91DFD-C803-4117-9D0E-DC72165701E8}" sibTransId="{6A4E8DD0-C0CD-4915-80AC-D17281325EF0}"/>
    <dgm:cxn modelId="{F0F5AA2D-E07F-47B2-9697-FE38E12A70E8}" type="presOf" srcId="{15767B76-5A78-438D-A133-7E779473B659}" destId="{76BF08CA-0D7B-40F9-AF3A-F11656609466}" srcOrd="0" destOrd="0" presId="urn:microsoft.com/office/officeart/2008/layout/VerticalAccentList"/>
    <dgm:cxn modelId="{8B6C8B54-195D-46B1-94C2-94B4CAA3BD69}" srcId="{DB366F14-CC98-4818-94F6-548207D1A7A2}" destId="{80F4DEFA-FF73-4503-B47A-BF8EB4C2BA3D}" srcOrd="0" destOrd="0" parTransId="{427C1521-3BEB-44D1-A302-5065CFA1EEE0}" sibTransId="{A16E7491-22C8-40EE-AB1E-69BF1C8B9B2E}"/>
    <dgm:cxn modelId="{BAA3FFEC-E524-471A-9749-C75A611AB0D2}" type="presOf" srcId="{80F4DEFA-FF73-4503-B47A-BF8EB4C2BA3D}" destId="{2895A364-1511-48E2-A78D-8B829215AB63}" srcOrd="0" destOrd="0" presId="urn:microsoft.com/office/officeart/2008/layout/VerticalAccentList"/>
    <dgm:cxn modelId="{C0044AF8-9AB4-412A-9DFA-30F1BACA5D8B}" type="presOf" srcId="{DB366F14-CC98-4818-94F6-548207D1A7A2}" destId="{13DE4AD5-F1F1-44CE-B660-5E464861AA6B}" srcOrd="0" destOrd="0" presId="urn:microsoft.com/office/officeart/2008/layout/VerticalAccentList"/>
    <dgm:cxn modelId="{9243F5E2-576C-48A4-8B96-3F1729088B50}" type="presParOf" srcId="{76BF08CA-0D7B-40F9-AF3A-F11656609466}" destId="{AA0B21A1-B8BB-48E2-8974-84E981CA3323}" srcOrd="0" destOrd="0" presId="urn:microsoft.com/office/officeart/2008/layout/VerticalAccentList"/>
    <dgm:cxn modelId="{FA8CA69E-ABEA-4087-824E-DBF3AA7B9187}" type="presParOf" srcId="{AA0B21A1-B8BB-48E2-8974-84E981CA3323}" destId="{13DE4AD5-F1F1-44CE-B660-5E464861AA6B}" srcOrd="0" destOrd="0" presId="urn:microsoft.com/office/officeart/2008/layout/VerticalAccentList"/>
    <dgm:cxn modelId="{A1E6FD8B-243C-45E9-8715-697F80A0E102}" type="presParOf" srcId="{76BF08CA-0D7B-40F9-AF3A-F11656609466}" destId="{D955DF00-C580-4128-B4FE-24605C05B9AC}" srcOrd="1" destOrd="0" presId="urn:microsoft.com/office/officeart/2008/layout/VerticalAccentList"/>
    <dgm:cxn modelId="{B09EA2F0-A737-41C1-8693-450C1F51E915}" type="presParOf" srcId="{D955DF00-C580-4128-B4FE-24605C05B9AC}" destId="{58172D52-1DC6-48F8-90BC-D609E9788EE2}" srcOrd="0" destOrd="0" presId="urn:microsoft.com/office/officeart/2008/layout/VerticalAccentList"/>
    <dgm:cxn modelId="{D27EC5DA-BFD2-463E-869E-403DA214CDEE}" type="presParOf" srcId="{D955DF00-C580-4128-B4FE-24605C05B9AC}" destId="{41C1EA7A-F246-4A11-B8D5-C0F48F2AE5FD}" srcOrd="1" destOrd="0" presId="urn:microsoft.com/office/officeart/2008/layout/VerticalAccentList"/>
    <dgm:cxn modelId="{74FE03F0-EA5C-498F-BC2B-EFF4407D040D}" type="presParOf" srcId="{D955DF00-C580-4128-B4FE-24605C05B9AC}" destId="{CF0CAD5E-9B53-4394-8E84-AA24DD8F3A72}" srcOrd="2" destOrd="0" presId="urn:microsoft.com/office/officeart/2008/layout/VerticalAccentList"/>
    <dgm:cxn modelId="{8054BF4F-F4C9-4F78-95DB-32AB3B5D6C36}" type="presParOf" srcId="{D955DF00-C580-4128-B4FE-24605C05B9AC}" destId="{E57AA192-CD47-45F0-900D-E0C188C0DECE}" srcOrd="3" destOrd="0" presId="urn:microsoft.com/office/officeart/2008/layout/VerticalAccentList"/>
    <dgm:cxn modelId="{EDB92BFB-0981-4762-ABFE-1BE29333A2B3}" type="presParOf" srcId="{D955DF00-C580-4128-B4FE-24605C05B9AC}" destId="{A4561079-15B2-4BF7-A131-364C17005361}" srcOrd="4" destOrd="0" presId="urn:microsoft.com/office/officeart/2008/layout/VerticalAccentList"/>
    <dgm:cxn modelId="{2548C7E4-AB0F-490F-8C0F-C14B0F9C41E7}" type="presParOf" srcId="{D955DF00-C580-4128-B4FE-24605C05B9AC}" destId="{37CE136D-8C2F-46B2-BC7B-117F19967D4E}" srcOrd="5" destOrd="0" presId="urn:microsoft.com/office/officeart/2008/layout/VerticalAccentList"/>
    <dgm:cxn modelId="{7C062785-EA71-4A6E-BE50-F811FB2B7126}" type="presParOf" srcId="{D955DF00-C580-4128-B4FE-24605C05B9AC}" destId="{01BB4340-2DFC-4BAF-A3BC-D153AC154B85}" srcOrd="6" destOrd="0" presId="urn:microsoft.com/office/officeart/2008/layout/VerticalAccentList"/>
    <dgm:cxn modelId="{98BED78D-27C1-4159-B168-C32D456A1386}" type="presParOf" srcId="{D955DF00-C580-4128-B4FE-24605C05B9AC}" destId="{2895A364-1511-48E2-A78D-8B829215AB63}" srcOrd="7" destOrd="0" presId="urn:microsoft.com/office/officeart/2008/layout/Vertical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7F4AE63-1189-462E-A44D-69ED0E9AC6D8}" type="doc">
      <dgm:prSet loTypeId="urn:microsoft.com/office/officeart/2005/8/layout/process2" loCatId="process" qsTypeId="urn:microsoft.com/office/officeart/2005/8/quickstyle/simple1" qsCatId="simple" csTypeId="urn:microsoft.com/office/officeart/2005/8/colors/colorful3" csCatId="colorful" phldr="1"/>
      <dgm:spPr/>
    </dgm:pt>
    <dgm:pt modelId="{8C84B54F-5339-4A42-81A4-D10F0241E097}">
      <dgm:prSet phldrT="[Texto]" custT="1"/>
      <dgm:spPr/>
      <dgm:t>
        <a:bodyPr/>
        <a:lstStyle/>
        <a:p>
          <a:r>
            <a:rPr lang="es-ES" sz="1600" b="0" dirty="0">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Mangal" panose="02040503050203030202" pitchFamily="18" charset="0"/>
            </a:rPr>
            <a:t>Es importante dedicarles un tiempo a explicar cómo funcionan las listas de tareas o las anotaciones en la agenda.</a:t>
          </a:r>
          <a:endParaRPr lang="es-ES" sz="1600" b="0" dirty="0">
            <a:effectLst>
              <a:outerShdw blurRad="38100" dist="38100" dir="2700000" algn="tl">
                <a:srgbClr val="000000">
                  <a:alpha val="43137"/>
                </a:srgbClr>
              </a:outerShdw>
            </a:effectLst>
          </a:endParaRPr>
        </a:p>
      </dgm:t>
    </dgm:pt>
    <dgm:pt modelId="{61D83631-BC50-4B2F-9D5E-C5A29FC4BC36}" type="parTrans" cxnId="{5FC6878F-A270-4915-8068-E847BF06F62D}">
      <dgm:prSet/>
      <dgm:spPr/>
      <dgm:t>
        <a:bodyPr/>
        <a:lstStyle/>
        <a:p>
          <a:endParaRPr lang="es-ES" b="0">
            <a:effectLst>
              <a:outerShdw blurRad="38100" dist="38100" dir="2700000" algn="tl">
                <a:srgbClr val="000000">
                  <a:alpha val="43137"/>
                </a:srgbClr>
              </a:outerShdw>
            </a:effectLst>
          </a:endParaRPr>
        </a:p>
      </dgm:t>
    </dgm:pt>
    <dgm:pt modelId="{75D00FB9-569A-48D5-B6A8-D6A0572F2B7B}" type="sibTrans" cxnId="{5FC6878F-A270-4915-8068-E847BF06F62D}">
      <dgm:prSet/>
      <dgm:spPr/>
      <dgm:t>
        <a:bodyPr/>
        <a:lstStyle/>
        <a:p>
          <a:endParaRPr lang="es-ES" b="0">
            <a:effectLst>
              <a:outerShdw blurRad="38100" dist="38100" dir="2700000" algn="tl">
                <a:srgbClr val="000000">
                  <a:alpha val="43137"/>
                </a:srgbClr>
              </a:outerShdw>
            </a:effectLst>
          </a:endParaRPr>
        </a:p>
      </dgm:t>
    </dgm:pt>
    <dgm:pt modelId="{26EB74E4-4F97-4DA6-8E90-2B919FDE9E48}">
      <dgm:prSet phldrT="[Texto]" custT="1"/>
      <dgm:spPr/>
      <dgm:t>
        <a:bodyPr/>
        <a:lstStyle/>
        <a:p>
          <a:r>
            <a:rPr lang="es-ES" sz="1600" b="0" dirty="0">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Mangal" panose="02040503050203030202" pitchFamily="18" charset="0"/>
            </a:rPr>
            <a:t>Apuntar y guardar el material que necesitarán llevar a casa para hacer las tareas.</a:t>
          </a:r>
          <a:endParaRPr lang="es-ES" sz="1600" b="0" dirty="0">
            <a:effectLst>
              <a:outerShdw blurRad="38100" dist="38100" dir="2700000" algn="tl">
                <a:srgbClr val="000000">
                  <a:alpha val="43137"/>
                </a:srgbClr>
              </a:outerShdw>
            </a:effectLst>
          </a:endParaRPr>
        </a:p>
      </dgm:t>
    </dgm:pt>
    <dgm:pt modelId="{C9ABE3F8-B2D6-4FFF-B94F-3569359F16A1}" type="parTrans" cxnId="{D67EC249-98F5-4E5C-B8BB-BF8F9C37097E}">
      <dgm:prSet/>
      <dgm:spPr/>
      <dgm:t>
        <a:bodyPr/>
        <a:lstStyle/>
        <a:p>
          <a:endParaRPr lang="es-ES" b="0">
            <a:effectLst>
              <a:outerShdw blurRad="38100" dist="38100" dir="2700000" algn="tl">
                <a:srgbClr val="000000">
                  <a:alpha val="43137"/>
                </a:srgbClr>
              </a:outerShdw>
            </a:effectLst>
          </a:endParaRPr>
        </a:p>
      </dgm:t>
    </dgm:pt>
    <dgm:pt modelId="{86EE43CF-93B4-4105-A268-25A165968E83}" type="sibTrans" cxnId="{D67EC249-98F5-4E5C-B8BB-BF8F9C37097E}">
      <dgm:prSet/>
      <dgm:spPr/>
      <dgm:t>
        <a:bodyPr/>
        <a:lstStyle/>
        <a:p>
          <a:endParaRPr lang="es-ES" b="0">
            <a:effectLst>
              <a:outerShdw blurRad="38100" dist="38100" dir="2700000" algn="tl">
                <a:srgbClr val="000000">
                  <a:alpha val="43137"/>
                </a:srgbClr>
              </a:outerShdw>
            </a:effectLst>
          </a:endParaRPr>
        </a:p>
      </dgm:t>
    </dgm:pt>
    <dgm:pt modelId="{D15286F6-04D0-4A3D-A5C5-3B3FA9833223}">
      <dgm:prSet custT="1"/>
      <dgm:spPr/>
      <dgm:t>
        <a:bodyPr/>
        <a:lstStyle/>
        <a:p>
          <a:r>
            <a:rPr lang="es-ES" sz="1600" b="0" dirty="0">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Mangal" panose="02040503050203030202" pitchFamily="18" charset="0"/>
            </a:rPr>
            <a:t>Hay que explicarles cómo anotar en la agenda las tareas pendientes.</a:t>
          </a:r>
        </a:p>
      </dgm:t>
    </dgm:pt>
    <dgm:pt modelId="{E4D898EF-AA17-4530-98B7-B50A10C78F0F}" type="parTrans" cxnId="{C64B72E6-E586-4DC9-9720-F801DFEA6E28}">
      <dgm:prSet/>
      <dgm:spPr/>
      <dgm:t>
        <a:bodyPr/>
        <a:lstStyle/>
        <a:p>
          <a:endParaRPr lang="es-ES" b="0">
            <a:effectLst>
              <a:outerShdw blurRad="38100" dist="38100" dir="2700000" algn="tl">
                <a:srgbClr val="000000">
                  <a:alpha val="43137"/>
                </a:srgbClr>
              </a:outerShdw>
            </a:effectLst>
          </a:endParaRPr>
        </a:p>
      </dgm:t>
    </dgm:pt>
    <dgm:pt modelId="{90790BFA-FE6E-4490-8CC3-48C7812EBA75}" type="sibTrans" cxnId="{C64B72E6-E586-4DC9-9720-F801DFEA6E28}">
      <dgm:prSet/>
      <dgm:spPr/>
      <dgm:t>
        <a:bodyPr/>
        <a:lstStyle/>
        <a:p>
          <a:endParaRPr lang="es-ES" b="0">
            <a:effectLst>
              <a:outerShdw blurRad="38100" dist="38100" dir="2700000" algn="tl">
                <a:srgbClr val="000000">
                  <a:alpha val="43137"/>
                </a:srgbClr>
              </a:outerShdw>
            </a:effectLst>
          </a:endParaRPr>
        </a:p>
      </dgm:t>
    </dgm:pt>
    <dgm:pt modelId="{2F78B7E8-07CA-4992-81C5-F243BA54F3F3}">
      <dgm:prSet phldrT="[Texto]" custT="1"/>
      <dgm:spPr/>
      <dgm:t>
        <a:bodyPr/>
        <a:lstStyle/>
        <a:p>
          <a:r>
            <a:rPr lang="es-ES" sz="1600" b="0" dirty="0">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Mangal" panose="02040503050203030202" pitchFamily="18" charset="0"/>
            </a:rPr>
            <a:t>Importante dejar un tiempo al final de la clase para que realicen las anotaciones. </a:t>
          </a:r>
          <a:endParaRPr lang="es-ES" sz="1600" b="0" dirty="0">
            <a:effectLst>
              <a:outerShdw blurRad="38100" dist="38100" dir="2700000" algn="tl">
                <a:srgbClr val="000000">
                  <a:alpha val="43137"/>
                </a:srgbClr>
              </a:outerShdw>
            </a:effectLst>
          </a:endParaRPr>
        </a:p>
      </dgm:t>
    </dgm:pt>
    <dgm:pt modelId="{8F64BFA9-2196-4A52-BBDE-A386D5A83213}" type="parTrans" cxnId="{34F6A77F-0B66-4275-8EFC-A58F2AAE82E8}">
      <dgm:prSet/>
      <dgm:spPr/>
      <dgm:t>
        <a:bodyPr/>
        <a:lstStyle/>
        <a:p>
          <a:endParaRPr lang="es-ES" b="0">
            <a:effectLst>
              <a:outerShdw blurRad="38100" dist="38100" dir="2700000" algn="tl">
                <a:srgbClr val="000000">
                  <a:alpha val="43137"/>
                </a:srgbClr>
              </a:outerShdw>
            </a:effectLst>
          </a:endParaRPr>
        </a:p>
      </dgm:t>
    </dgm:pt>
    <dgm:pt modelId="{1E7935B7-CAEC-4978-8555-6432792174A7}" type="sibTrans" cxnId="{34F6A77F-0B66-4275-8EFC-A58F2AAE82E8}">
      <dgm:prSet/>
      <dgm:spPr/>
      <dgm:t>
        <a:bodyPr/>
        <a:lstStyle/>
        <a:p>
          <a:endParaRPr lang="es-ES" b="0">
            <a:effectLst>
              <a:outerShdw blurRad="38100" dist="38100" dir="2700000" algn="tl">
                <a:srgbClr val="000000">
                  <a:alpha val="43137"/>
                </a:srgbClr>
              </a:outerShdw>
            </a:effectLst>
          </a:endParaRPr>
        </a:p>
      </dgm:t>
    </dgm:pt>
    <dgm:pt modelId="{F47F0B72-37F7-41C2-BCEB-E15DEE576443}">
      <dgm:prSet phldrT="[Texto]" custT="1"/>
      <dgm:spPr/>
      <dgm:t>
        <a:bodyPr/>
        <a:lstStyle/>
        <a:p>
          <a:r>
            <a:rPr lang="es-ES" sz="1600" b="0" dirty="0">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Mangal" panose="02040503050203030202" pitchFamily="18" charset="0"/>
            </a:rPr>
            <a:t>No se trata de que el profe anote los deberes, si no que indique que lo haga, deje tiempo y supervise que lo hace.</a:t>
          </a:r>
          <a:endParaRPr lang="es-ES" sz="1600" b="0" dirty="0">
            <a:effectLst>
              <a:outerShdw blurRad="38100" dist="38100" dir="2700000" algn="tl">
                <a:srgbClr val="000000">
                  <a:alpha val="43137"/>
                </a:srgbClr>
              </a:outerShdw>
            </a:effectLst>
          </a:endParaRPr>
        </a:p>
      </dgm:t>
    </dgm:pt>
    <dgm:pt modelId="{55CF60E9-67A9-4F76-B9AA-E18F596AAA9C}" type="parTrans" cxnId="{B3532B5A-4752-41B1-80F8-E688972B6D8C}">
      <dgm:prSet/>
      <dgm:spPr/>
      <dgm:t>
        <a:bodyPr/>
        <a:lstStyle/>
        <a:p>
          <a:endParaRPr lang="es-ES" b="0">
            <a:effectLst>
              <a:outerShdw blurRad="38100" dist="38100" dir="2700000" algn="tl">
                <a:srgbClr val="000000">
                  <a:alpha val="43137"/>
                </a:srgbClr>
              </a:outerShdw>
            </a:effectLst>
          </a:endParaRPr>
        </a:p>
      </dgm:t>
    </dgm:pt>
    <dgm:pt modelId="{29867E99-50D3-4127-ADD8-D232AA550F84}" type="sibTrans" cxnId="{B3532B5A-4752-41B1-80F8-E688972B6D8C}">
      <dgm:prSet/>
      <dgm:spPr/>
      <dgm:t>
        <a:bodyPr/>
        <a:lstStyle/>
        <a:p>
          <a:endParaRPr lang="es-ES" b="0">
            <a:effectLst>
              <a:outerShdw blurRad="38100" dist="38100" dir="2700000" algn="tl">
                <a:srgbClr val="000000">
                  <a:alpha val="43137"/>
                </a:srgbClr>
              </a:outerShdw>
            </a:effectLst>
          </a:endParaRPr>
        </a:p>
      </dgm:t>
    </dgm:pt>
    <dgm:pt modelId="{4C38CACD-D5EE-4542-8DF0-8374D08E31A6}">
      <dgm:prSet phldrT="[Texto]" custT="1"/>
      <dgm:spPr/>
      <dgm:t>
        <a:bodyPr/>
        <a:lstStyle/>
        <a:p>
          <a:r>
            <a:rPr lang="es-ES" sz="1600" b="0">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Mangal" panose="02040503050203030202" pitchFamily="18" charset="0"/>
            </a:rPr>
            <a:t>En algunos casos puede encargarse un compañer@ de recordar al alumn@ con TDAH que anote lo necesario.</a:t>
          </a:r>
          <a:endParaRPr lang="es-ES" sz="1600" b="0" dirty="0">
            <a:effectLst>
              <a:outerShdw blurRad="38100" dist="38100" dir="2700000" algn="tl">
                <a:srgbClr val="000000">
                  <a:alpha val="43137"/>
                </a:srgbClr>
              </a:outerShdw>
            </a:effectLst>
          </a:endParaRPr>
        </a:p>
      </dgm:t>
    </dgm:pt>
    <dgm:pt modelId="{0065E91C-625D-4F89-8244-06CD7DC472D9}" type="parTrans" cxnId="{954556C7-2CB9-4719-BA3D-AA1C975812CD}">
      <dgm:prSet/>
      <dgm:spPr/>
      <dgm:t>
        <a:bodyPr/>
        <a:lstStyle/>
        <a:p>
          <a:endParaRPr lang="es-ES" b="0">
            <a:effectLst>
              <a:outerShdw blurRad="38100" dist="38100" dir="2700000" algn="tl">
                <a:srgbClr val="000000">
                  <a:alpha val="43137"/>
                </a:srgbClr>
              </a:outerShdw>
            </a:effectLst>
          </a:endParaRPr>
        </a:p>
      </dgm:t>
    </dgm:pt>
    <dgm:pt modelId="{024BD737-1EE7-4DCD-A9A2-208B5156B33D}" type="sibTrans" cxnId="{954556C7-2CB9-4719-BA3D-AA1C975812CD}">
      <dgm:prSet/>
      <dgm:spPr/>
      <dgm:t>
        <a:bodyPr/>
        <a:lstStyle/>
        <a:p>
          <a:endParaRPr lang="es-ES" b="0">
            <a:effectLst>
              <a:outerShdw blurRad="38100" dist="38100" dir="2700000" algn="tl">
                <a:srgbClr val="000000">
                  <a:alpha val="43137"/>
                </a:srgbClr>
              </a:outerShdw>
            </a:effectLst>
          </a:endParaRPr>
        </a:p>
      </dgm:t>
    </dgm:pt>
    <dgm:pt modelId="{5B4006A4-23A1-4A79-8DED-AC9F3257891F}" type="pres">
      <dgm:prSet presAssocID="{D7F4AE63-1189-462E-A44D-69ED0E9AC6D8}" presName="linearFlow" presStyleCnt="0">
        <dgm:presLayoutVars>
          <dgm:resizeHandles val="exact"/>
        </dgm:presLayoutVars>
      </dgm:prSet>
      <dgm:spPr/>
    </dgm:pt>
    <dgm:pt modelId="{0722B88F-494D-45E8-9C88-39732B68DDBD}" type="pres">
      <dgm:prSet presAssocID="{8C84B54F-5339-4A42-81A4-D10F0241E097}" presName="node" presStyleLbl="node1" presStyleIdx="0" presStyleCnt="6" custScaleX="357954">
        <dgm:presLayoutVars>
          <dgm:bulletEnabled val="1"/>
        </dgm:presLayoutVars>
      </dgm:prSet>
      <dgm:spPr/>
    </dgm:pt>
    <dgm:pt modelId="{84EBD029-6A6F-4611-A484-BBA7F6419E63}" type="pres">
      <dgm:prSet presAssocID="{75D00FB9-569A-48D5-B6A8-D6A0572F2B7B}" presName="sibTrans" presStyleLbl="sibTrans2D1" presStyleIdx="0" presStyleCnt="5"/>
      <dgm:spPr/>
    </dgm:pt>
    <dgm:pt modelId="{6D62B58E-46E0-4DF3-8398-CCC5D8512C1D}" type="pres">
      <dgm:prSet presAssocID="{75D00FB9-569A-48D5-B6A8-D6A0572F2B7B}" presName="connectorText" presStyleLbl="sibTrans2D1" presStyleIdx="0" presStyleCnt="5"/>
      <dgm:spPr/>
    </dgm:pt>
    <dgm:pt modelId="{A2798A92-051B-4AC1-8A87-75F781136662}" type="pres">
      <dgm:prSet presAssocID="{D15286F6-04D0-4A3D-A5C5-3B3FA9833223}" presName="node" presStyleLbl="node1" presStyleIdx="1" presStyleCnt="6" custScaleX="357954">
        <dgm:presLayoutVars>
          <dgm:bulletEnabled val="1"/>
        </dgm:presLayoutVars>
      </dgm:prSet>
      <dgm:spPr/>
    </dgm:pt>
    <dgm:pt modelId="{804E1D68-6A88-41BC-B9F3-4C61D1F56853}" type="pres">
      <dgm:prSet presAssocID="{90790BFA-FE6E-4490-8CC3-48C7812EBA75}" presName="sibTrans" presStyleLbl="sibTrans2D1" presStyleIdx="1" presStyleCnt="5"/>
      <dgm:spPr/>
    </dgm:pt>
    <dgm:pt modelId="{71B21F20-EFF5-49F4-8C05-64DBECF30F98}" type="pres">
      <dgm:prSet presAssocID="{90790BFA-FE6E-4490-8CC3-48C7812EBA75}" presName="connectorText" presStyleLbl="sibTrans2D1" presStyleIdx="1" presStyleCnt="5"/>
      <dgm:spPr/>
    </dgm:pt>
    <dgm:pt modelId="{20049D6A-C217-4954-9206-A96AD00ACE2F}" type="pres">
      <dgm:prSet presAssocID="{26EB74E4-4F97-4DA6-8E90-2B919FDE9E48}" presName="node" presStyleLbl="node1" presStyleIdx="2" presStyleCnt="6" custScaleX="357954">
        <dgm:presLayoutVars>
          <dgm:bulletEnabled val="1"/>
        </dgm:presLayoutVars>
      </dgm:prSet>
      <dgm:spPr/>
    </dgm:pt>
    <dgm:pt modelId="{5509E9F2-0003-4803-AFDE-5B491896628F}" type="pres">
      <dgm:prSet presAssocID="{86EE43CF-93B4-4105-A268-25A165968E83}" presName="sibTrans" presStyleLbl="sibTrans2D1" presStyleIdx="2" presStyleCnt="5"/>
      <dgm:spPr/>
    </dgm:pt>
    <dgm:pt modelId="{3E9A0629-D358-4248-B47E-F30423F3BC1A}" type="pres">
      <dgm:prSet presAssocID="{86EE43CF-93B4-4105-A268-25A165968E83}" presName="connectorText" presStyleLbl="sibTrans2D1" presStyleIdx="2" presStyleCnt="5"/>
      <dgm:spPr/>
    </dgm:pt>
    <dgm:pt modelId="{8BB1E5C2-4D59-4786-8AD7-E016C317C470}" type="pres">
      <dgm:prSet presAssocID="{2F78B7E8-07CA-4992-81C5-F243BA54F3F3}" presName="node" presStyleLbl="node1" presStyleIdx="3" presStyleCnt="6" custScaleX="357954">
        <dgm:presLayoutVars>
          <dgm:bulletEnabled val="1"/>
        </dgm:presLayoutVars>
      </dgm:prSet>
      <dgm:spPr/>
    </dgm:pt>
    <dgm:pt modelId="{DD23E826-F880-4638-AFB3-93B6ED10CB0D}" type="pres">
      <dgm:prSet presAssocID="{1E7935B7-CAEC-4978-8555-6432792174A7}" presName="sibTrans" presStyleLbl="sibTrans2D1" presStyleIdx="3" presStyleCnt="5"/>
      <dgm:spPr/>
    </dgm:pt>
    <dgm:pt modelId="{EA403AB2-B2BF-4EDD-924B-AEAF6B01245E}" type="pres">
      <dgm:prSet presAssocID="{1E7935B7-CAEC-4978-8555-6432792174A7}" presName="connectorText" presStyleLbl="sibTrans2D1" presStyleIdx="3" presStyleCnt="5"/>
      <dgm:spPr/>
    </dgm:pt>
    <dgm:pt modelId="{65257D98-75C0-415B-842F-F3D2058E9C03}" type="pres">
      <dgm:prSet presAssocID="{F47F0B72-37F7-41C2-BCEB-E15DEE576443}" presName="node" presStyleLbl="node1" presStyleIdx="4" presStyleCnt="6" custScaleX="357954">
        <dgm:presLayoutVars>
          <dgm:bulletEnabled val="1"/>
        </dgm:presLayoutVars>
      </dgm:prSet>
      <dgm:spPr/>
    </dgm:pt>
    <dgm:pt modelId="{4234377D-099C-4BBF-8E9D-23A77352C338}" type="pres">
      <dgm:prSet presAssocID="{29867E99-50D3-4127-ADD8-D232AA550F84}" presName="sibTrans" presStyleLbl="sibTrans2D1" presStyleIdx="4" presStyleCnt="5"/>
      <dgm:spPr/>
    </dgm:pt>
    <dgm:pt modelId="{4937DA08-FCDC-4D0C-A24E-27B015A67FB9}" type="pres">
      <dgm:prSet presAssocID="{29867E99-50D3-4127-ADD8-D232AA550F84}" presName="connectorText" presStyleLbl="sibTrans2D1" presStyleIdx="4" presStyleCnt="5"/>
      <dgm:spPr/>
    </dgm:pt>
    <dgm:pt modelId="{DD2F5AD2-9C87-49A6-97EA-35D4A85E7EBB}" type="pres">
      <dgm:prSet presAssocID="{4C38CACD-D5EE-4542-8DF0-8374D08E31A6}" presName="node" presStyleLbl="node1" presStyleIdx="5" presStyleCnt="6" custScaleX="357954">
        <dgm:presLayoutVars>
          <dgm:bulletEnabled val="1"/>
        </dgm:presLayoutVars>
      </dgm:prSet>
      <dgm:spPr/>
    </dgm:pt>
  </dgm:ptLst>
  <dgm:cxnLst>
    <dgm:cxn modelId="{2C693327-F9A9-4327-86EB-F3CE925040C6}" type="presOf" srcId="{D7F4AE63-1189-462E-A44D-69ED0E9AC6D8}" destId="{5B4006A4-23A1-4A79-8DED-AC9F3257891F}" srcOrd="0" destOrd="0" presId="urn:microsoft.com/office/officeart/2005/8/layout/process2"/>
    <dgm:cxn modelId="{280F592B-1136-433F-B80B-15DA2465E193}" type="presOf" srcId="{1E7935B7-CAEC-4978-8555-6432792174A7}" destId="{DD23E826-F880-4638-AFB3-93B6ED10CB0D}" srcOrd="0" destOrd="0" presId="urn:microsoft.com/office/officeart/2005/8/layout/process2"/>
    <dgm:cxn modelId="{02949E5B-EC61-4810-B7A6-77598F5674FA}" type="presOf" srcId="{86EE43CF-93B4-4105-A268-25A165968E83}" destId="{3E9A0629-D358-4248-B47E-F30423F3BC1A}" srcOrd="1" destOrd="0" presId="urn:microsoft.com/office/officeart/2005/8/layout/process2"/>
    <dgm:cxn modelId="{1926225F-718F-48F4-9B73-D7C4CB54ED84}" type="presOf" srcId="{86EE43CF-93B4-4105-A268-25A165968E83}" destId="{5509E9F2-0003-4803-AFDE-5B491896628F}" srcOrd="0" destOrd="0" presId="urn:microsoft.com/office/officeart/2005/8/layout/process2"/>
    <dgm:cxn modelId="{3A8B6561-09CA-4AC8-8D56-98817C1CFF95}" type="presOf" srcId="{75D00FB9-569A-48D5-B6A8-D6A0572F2B7B}" destId="{6D62B58E-46E0-4DF3-8398-CCC5D8512C1D}" srcOrd="1" destOrd="0" presId="urn:microsoft.com/office/officeart/2005/8/layout/process2"/>
    <dgm:cxn modelId="{292A1B42-5C36-411B-A75F-744326546DA4}" type="presOf" srcId="{90790BFA-FE6E-4490-8CC3-48C7812EBA75}" destId="{804E1D68-6A88-41BC-B9F3-4C61D1F56853}" srcOrd="0" destOrd="0" presId="urn:microsoft.com/office/officeart/2005/8/layout/process2"/>
    <dgm:cxn modelId="{D67EC249-98F5-4E5C-B8BB-BF8F9C37097E}" srcId="{D7F4AE63-1189-462E-A44D-69ED0E9AC6D8}" destId="{26EB74E4-4F97-4DA6-8E90-2B919FDE9E48}" srcOrd="2" destOrd="0" parTransId="{C9ABE3F8-B2D6-4FFF-B94F-3569359F16A1}" sibTransId="{86EE43CF-93B4-4105-A268-25A165968E83}"/>
    <dgm:cxn modelId="{4EC4454D-815A-4EE7-A0F0-7D12D6CA6750}" type="presOf" srcId="{75D00FB9-569A-48D5-B6A8-D6A0572F2B7B}" destId="{84EBD029-6A6F-4611-A484-BBA7F6419E63}" srcOrd="0" destOrd="0" presId="urn:microsoft.com/office/officeart/2005/8/layout/process2"/>
    <dgm:cxn modelId="{423A934F-6C7B-42EE-8737-A4280E74175C}" type="presOf" srcId="{29867E99-50D3-4127-ADD8-D232AA550F84}" destId="{4234377D-099C-4BBF-8E9D-23A77352C338}" srcOrd="0" destOrd="0" presId="urn:microsoft.com/office/officeart/2005/8/layout/process2"/>
    <dgm:cxn modelId="{1B354359-B747-4D7B-AE3B-C594A25A386E}" type="presOf" srcId="{2F78B7E8-07CA-4992-81C5-F243BA54F3F3}" destId="{8BB1E5C2-4D59-4786-8AD7-E016C317C470}" srcOrd="0" destOrd="0" presId="urn:microsoft.com/office/officeart/2005/8/layout/process2"/>
    <dgm:cxn modelId="{B3532B5A-4752-41B1-80F8-E688972B6D8C}" srcId="{D7F4AE63-1189-462E-A44D-69ED0E9AC6D8}" destId="{F47F0B72-37F7-41C2-BCEB-E15DEE576443}" srcOrd="4" destOrd="0" parTransId="{55CF60E9-67A9-4F76-B9AA-E18F596AAA9C}" sibTransId="{29867E99-50D3-4127-ADD8-D232AA550F84}"/>
    <dgm:cxn modelId="{34F6A77F-0B66-4275-8EFC-A58F2AAE82E8}" srcId="{D7F4AE63-1189-462E-A44D-69ED0E9AC6D8}" destId="{2F78B7E8-07CA-4992-81C5-F243BA54F3F3}" srcOrd="3" destOrd="0" parTransId="{8F64BFA9-2196-4A52-BBDE-A386D5A83213}" sibTransId="{1E7935B7-CAEC-4978-8555-6432792174A7}"/>
    <dgm:cxn modelId="{74BA4D86-C446-4C4F-AB50-518848DC29DA}" type="presOf" srcId="{D15286F6-04D0-4A3D-A5C5-3B3FA9833223}" destId="{A2798A92-051B-4AC1-8A87-75F781136662}" srcOrd="0" destOrd="0" presId="urn:microsoft.com/office/officeart/2005/8/layout/process2"/>
    <dgm:cxn modelId="{AA56BC8D-C379-4487-B878-9DFA0DC8A818}" type="presOf" srcId="{26EB74E4-4F97-4DA6-8E90-2B919FDE9E48}" destId="{20049D6A-C217-4954-9206-A96AD00ACE2F}" srcOrd="0" destOrd="0" presId="urn:microsoft.com/office/officeart/2005/8/layout/process2"/>
    <dgm:cxn modelId="{5FC6878F-A270-4915-8068-E847BF06F62D}" srcId="{D7F4AE63-1189-462E-A44D-69ED0E9AC6D8}" destId="{8C84B54F-5339-4A42-81A4-D10F0241E097}" srcOrd="0" destOrd="0" parTransId="{61D83631-BC50-4B2F-9D5E-C5A29FC4BC36}" sibTransId="{75D00FB9-569A-48D5-B6A8-D6A0572F2B7B}"/>
    <dgm:cxn modelId="{1EA768A4-3742-4CDC-A8C4-E3DA76B5A1CB}" type="presOf" srcId="{29867E99-50D3-4127-ADD8-D232AA550F84}" destId="{4937DA08-FCDC-4D0C-A24E-27B015A67FB9}" srcOrd="1" destOrd="0" presId="urn:microsoft.com/office/officeart/2005/8/layout/process2"/>
    <dgm:cxn modelId="{8AD9C6A6-092F-4CA6-8559-2F5A427B29C3}" type="presOf" srcId="{F47F0B72-37F7-41C2-BCEB-E15DEE576443}" destId="{65257D98-75C0-415B-842F-F3D2058E9C03}" srcOrd="0" destOrd="0" presId="urn:microsoft.com/office/officeart/2005/8/layout/process2"/>
    <dgm:cxn modelId="{2266E9A6-3125-45F9-A08E-B3D0AF68F858}" type="presOf" srcId="{90790BFA-FE6E-4490-8CC3-48C7812EBA75}" destId="{71B21F20-EFF5-49F4-8C05-64DBECF30F98}" srcOrd="1" destOrd="0" presId="urn:microsoft.com/office/officeart/2005/8/layout/process2"/>
    <dgm:cxn modelId="{954556C7-2CB9-4719-BA3D-AA1C975812CD}" srcId="{D7F4AE63-1189-462E-A44D-69ED0E9AC6D8}" destId="{4C38CACD-D5EE-4542-8DF0-8374D08E31A6}" srcOrd="5" destOrd="0" parTransId="{0065E91C-625D-4F89-8244-06CD7DC472D9}" sibTransId="{024BD737-1EE7-4DCD-A9A2-208B5156B33D}"/>
    <dgm:cxn modelId="{755961CE-728C-4B09-A731-12CAD79E0D6F}" type="presOf" srcId="{8C84B54F-5339-4A42-81A4-D10F0241E097}" destId="{0722B88F-494D-45E8-9C88-39732B68DDBD}" srcOrd="0" destOrd="0" presId="urn:microsoft.com/office/officeart/2005/8/layout/process2"/>
    <dgm:cxn modelId="{C64B72E6-E586-4DC9-9720-F801DFEA6E28}" srcId="{D7F4AE63-1189-462E-A44D-69ED0E9AC6D8}" destId="{D15286F6-04D0-4A3D-A5C5-3B3FA9833223}" srcOrd="1" destOrd="0" parTransId="{E4D898EF-AA17-4530-98B7-B50A10C78F0F}" sibTransId="{90790BFA-FE6E-4490-8CC3-48C7812EBA75}"/>
    <dgm:cxn modelId="{BA99ADFA-53CF-469D-8055-2DABF9D003F1}" type="presOf" srcId="{4C38CACD-D5EE-4542-8DF0-8374D08E31A6}" destId="{DD2F5AD2-9C87-49A6-97EA-35D4A85E7EBB}" srcOrd="0" destOrd="0" presId="urn:microsoft.com/office/officeart/2005/8/layout/process2"/>
    <dgm:cxn modelId="{B06305FE-85B4-48AB-87CD-1C91D9EEA8C5}" type="presOf" srcId="{1E7935B7-CAEC-4978-8555-6432792174A7}" destId="{EA403AB2-B2BF-4EDD-924B-AEAF6B01245E}" srcOrd="1" destOrd="0" presId="urn:microsoft.com/office/officeart/2005/8/layout/process2"/>
    <dgm:cxn modelId="{A814E243-EFD7-4EB2-9416-6FC5991DE166}" type="presParOf" srcId="{5B4006A4-23A1-4A79-8DED-AC9F3257891F}" destId="{0722B88F-494D-45E8-9C88-39732B68DDBD}" srcOrd="0" destOrd="0" presId="urn:microsoft.com/office/officeart/2005/8/layout/process2"/>
    <dgm:cxn modelId="{BD2CCF75-8ADF-4A46-BC61-CB0F99C35F77}" type="presParOf" srcId="{5B4006A4-23A1-4A79-8DED-AC9F3257891F}" destId="{84EBD029-6A6F-4611-A484-BBA7F6419E63}" srcOrd="1" destOrd="0" presId="urn:microsoft.com/office/officeart/2005/8/layout/process2"/>
    <dgm:cxn modelId="{CFEFAE36-D5DD-4A39-BB15-8967F5D78F15}" type="presParOf" srcId="{84EBD029-6A6F-4611-A484-BBA7F6419E63}" destId="{6D62B58E-46E0-4DF3-8398-CCC5D8512C1D}" srcOrd="0" destOrd="0" presId="urn:microsoft.com/office/officeart/2005/8/layout/process2"/>
    <dgm:cxn modelId="{8655D003-84E6-4A0A-A3FC-4481FF2F9A34}" type="presParOf" srcId="{5B4006A4-23A1-4A79-8DED-AC9F3257891F}" destId="{A2798A92-051B-4AC1-8A87-75F781136662}" srcOrd="2" destOrd="0" presId="urn:microsoft.com/office/officeart/2005/8/layout/process2"/>
    <dgm:cxn modelId="{9B951319-ACD7-413C-A5AC-4268218EBCF8}" type="presParOf" srcId="{5B4006A4-23A1-4A79-8DED-AC9F3257891F}" destId="{804E1D68-6A88-41BC-B9F3-4C61D1F56853}" srcOrd="3" destOrd="0" presId="urn:microsoft.com/office/officeart/2005/8/layout/process2"/>
    <dgm:cxn modelId="{5D68804C-5B32-4B06-9C3A-15A15C686D91}" type="presParOf" srcId="{804E1D68-6A88-41BC-B9F3-4C61D1F56853}" destId="{71B21F20-EFF5-49F4-8C05-64DBECF30F98}" srcOrd="0" destOrd="0" presId="urn:microsoft.com/office/officeart/2005/8/layout/process2"/>
    <dgm:cxn modelId="{F21943BE-7461-4562-821B-1DD17ACF0DF2}" type="presParOf" srcId="{5B4006A4-23A1-4A79-8DED-AC9F3257891F}" destId="{20049D6A-C217-4954-9206-A96AD00ACE2F}" srcOrd="4" destOrd="0" presId="urn:microsoft.com/office/officeart/2005/8/layout/process2"/>
    <dgm:cxn modelId="{7C473445-33E6-4393-8AB0-1268C11533F1}" type="presParOf" srcId="{5B4006A4-23A1-4A79-8DED-AC9F3257891F}" destId="{5509E9F2-0003-4803-AFDE-5B491896628F}" srcOrd="5" destOrd="0" presId="urn:microsoft.com/office/officeart/2005/8/layout/process2"/>
    <dgm:cxn modelId="{38032845-0696-4688-9720-3A604683FDC5}" type="presParOf" srcId="{5509E9F2-0003-4803-AFDE-5B491896628F}" destId="{3E9A0629-D358-4248-B47E-F30423F3BC1A}" srcOrd="0" destOrd="0" presId="urn:microsoft.com/office/officeart/2005/8/layout/process2"/>
    <dgm:cxn modelId="{1C1A873C-08EE-4172-B5ED-7EC82782A45F}" type="presParOf" srcId="{5B4006A4-23A1-4A79-8DED-AC9F3257891F}" destId="{8BB1E5C2-4D59-4786-8AD7-E016C317C470}" srcOrd="6" destOrd="0" presId="urn:microsoft.com/office/officeart/2005/8/layout/process2"/>
    <dgm:cxn modelId="{10D45D8C-273D-4089-B4AD-18A12E5DEBBC}" type="presParOf" srcId="{5B4006A4-23A1-4A79-8DED-AC9F3257891F}" destId="{DD23E826-F880-4638-AFB3-93B6ED10CB0D}" srcOrd="7" destOrd="0" presId="urn:microsoft.com/office/officeart/2005/8/layout/process2"/>
    <dgm:cxn modelId="{17AC161F-A3A5-490F-8327-26E062EE3672}" type="presParOf" srcId="{DD23E826-F880-4638-AFB3-93B6ED10CB0D}" destId="{EA403AB2-B2BF-4EDD-924B-AEAF6B01245E}" srcOrd="0" destOrd="0" presId="urn:microsoft.com/office/officeart/2005/8/layout/process2"/>
    <dgm:cxn modelId="{D88A8AB7-ED82-4536-B155-DF26C443145A}" type="presParOf" srcId="{5B4006A4-23A1-4A79-8DED-AC9F3257891F}" destId="{65257D98-75C0-415B-842F-F3D2058E9C03}" srcOrd="8" destOrd="0" presId="urn:microsoft.com/office/officeart/2005/8/layout/process2"/>
    <dgm:cxn modelId="{797F47AC-71D4-4CCA-8909-E73A32B11A9E}" type="presParOf" srcId="{5B4006A4-23A1-4A79-8DED-AC9F3257891F}" destId="{4234377D-099C-4BBF-8E9D-23A77352C338}" srcOrd="9" destOrd="0" presId="urn:microsoft.com/office/officeart/2005/8/layout/process2"/>
    <dgm:cxn modelId="{B1B11714-D068-4AD5-9E74-A6B8D0FDE9BF}" type="presParOf" srcId="{4234377D-099C-4BBF-8E9D-23A77352C338}" destId="{4937DA08-FCDC-4D0C-A24E-27B015A67FB9}" srcOrd="0" destOrd="0" presId="urn:microsoft.com/office/officeart/2005/8/layout/process2"/>
    <dgm:cxn modelId="{F0420CBA-1CC3-45E4-A8B1-90FF26B83CF0}" type="presParOf" srcId="{5B4006A4-23A1-4A79-8DED-AC9F3257891F}" destId="{DD2F5AD2-9C87-49A6-97EA-35D4A85E7EBB}" srcOrd="10"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37A6FFB-E0BA-4279-A4E7-23664640391F}" type="doc">
      <dgm:prSet loTypeId="urn:microsoft.com/office/officeart/2005/8/layout/process2" loCatId="process" qsTypeId="urn:microsoft.com/office/officeart/2005/8/quickstyle/simple1" qsCatId="simple" csTypeId="urn:microsoft.com/office/officeart/2005/8/colors/colorful4" csCatId="colorful" phldr="1"/>
      <dgm:spPr/>
    </dgm:pt>
    <dgm:pt modelId="{23AF3B83-0E56-45EA-9501-B53059C349AB}">
      <dgm:prSet phldrT="[Texto]" custT="1"/>
      <dgm:spPr/>
      <dgm:t>
        <a:bodyPr/>
        <a:lstStyle/>
        <a:p>
          <a:r>
            <a:rPr lang="es-ES" sz="1600" b="1" dirty="0">
              <a:solidFill>
                <a:srgbClr val="FFFF00"/>
              </a:solidFill>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Arial" panose="020B0604020202020204" pitchFamily="34" charset="0"/>
            </a:rPr>
            <a:t>Seleccionar el más adecuado a sus dificultades </a:t>
          </a:r>
          <a:r>
            <a:rPr lang="es-ES" sz="1600" b="0" dirty="0">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Arial" panose="020B0604020202020204" pitchFamily="34" charset="0"/>
            </a:rPr>
            <a:t>y el que favorezca la postura adecuada </a:t>
          </a:r>
          <a:r>
            <a:rPr lang="es-ES" sz="1600" b="0" i="1" dirty="0">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Arial" panose="020B0604020202020204" pitchFamily="34" charset="0"/>
            </a:rPr>
            <a:t>(hay diferentes grosores, adaptadores...) </a:t>
          </a:r>
          <a:endParaRPr lang="es-ES" sz="1600" b="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gm:t>
    </dgm:pt>
    <dgm:pt modelId="{4201F16A-A8B0-41F0-8DD8-5ADF04C65E03}" type="parTrans" cxnId="{272469FC-AA76-4555-9F6D-5AA5CA88A6E2}">
      <dgm:prSet/>
      <dgm:spPr/>
      <dgm:t>
        <a:bodyPr/>
        <a:lstStyle/>
        <a:p>
          <a:endParaRPr lang="es-ES" sz="2800" b="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gm:t>
    </dgm:pt>
    <dgm:pt modelId="{22858E9C-54DE-45C9-B65E-4F8C0094E58C}" type="sibTrans" cxnId="{272469FC-AA76-4555-9F6D-5AA5CA88A6E2}">
      <dgm:prSet custT="1"/>
      <dgm:spPr/>
      <dgm:t>
        <a:bodyPr/>
        <a:lstStyle/>
        <a:p>
          <a:endParaRPr lang="es-ES" sz="1100" b="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gm:t>
    </dgm:pt>
    <dgm:pt modelId="{BC5401BA-3113-44CB-8B24-811981BC71A2}">
      <dgm:prSet phldrT="[Texto]" custT="1"/>
      <dgm:spPr/>
      <dgm:t>
        <a:bodyPr/>
        <a:lstStyle/>
        <a:p>
          <a:r>
            <a:rPr lang="es-ES" sz="1600" b="1" i="0" dirty="0">
              <a:solidFill>
                <a:srgbClr val="FFFF00"/>
              </a:solidFill>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Arial" panose="020B0604020202020204" pitchFamily="34" charset="0"/>
            </a:rPr>
            <a:t>En</a:t>
          </a:r>
          <a:r>
            <a:rPr lang="es-ES" sz="1600" b="1" dirty="0">
              <a:solidFill>
                <a:srgbClr val="FFFF00"/>
              </a:solidFill>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Arial" panose="020B0604020202020204" pitchFamily="34" charset="0"/>
            </a:rPr>
            <a:t> cuanto a los bolígrafos los de gel </a:t>
          </a:r>
          <a:r>
            <a:rPr lang="es-ES" sz="1600" b="0" dirty="0">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Arial" panose="020B0604020202020204" pitchFamily="34" charset="0"/>
            </a:rPr>
            <a:t>y que se pueden borrar favorecen una escritura más fluida y requieren menos </a:t>
          </a:r>
          <a:r>
            <a:rPr lang="es-ES" sz="1600" b="0" dirty="0" err="1">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Arial" panose="020B0604020202020204" pitchFamily="34" charset="0"/>
            </a:rPr>
            <a:t>esferzo</a:t>
          </a:r>
          <a:r>
            <a:rPr lang="es-ES" sz="1600" b="0" dirty="0">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Arial" panose="020B0604020202020204" pitchFamily="34" charset="0"/>
            </a:rPr>
            <a:t> al escribir (suelen hacer una prensión excesiva al escribir </a:t>
          </a:r>
          <a:r>
            <a:rPr lang="es-ES" sz="1600" b="0" u="sng" dirty="0" err="1">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Arial" panose="020B0604020202020204" pitchFamily="34" charset="0"/>
              <a:hlinkClick xmlns:r="http://schemas.openxmlformats.org/officeDocument/2006/relationships" r:id="rId1">
                <a:extLst>
                  <a:ext uri="{A12FA001-AC4F-418D-AE19-62706E023703}">
                    <ahyp:hlinkClr xmlns:ahyp="http://schemas.microsoft.com/office/drawing/2018/hyperlinkcolor" val="tx"/>
                  </a:ext>
                </a:extLst>
              </a:hlinkClick>
            </a:rPr>
            <a:t>l@s</a:t>
          </a:r>
          <a:r>
            <a:rPr lang="es-ES" sz="1600" b="0" dirty="0">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Arial" panose="020B0604020202020204" pitchFamily="34" charset="0"/>
            </a:rPr>
            <a:t> </a:t>
          </a:r>
          <a:r>
            <a:rPr lang="es-ES" sz="1600" b="0" dirty="0" err="1">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Arial" panose="020B0604020202020204" pitchFamily="34" charset="0"/>
            </a:rPr>
            <a:t>niñ@s</a:t>
          </a:r>
          <a:r>
            <a:rPr lang="es-ES" sz="1600" b="0" dirty="0">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Arial" panose="020B0604020202020204" pitchFamily="34" charset="0"/>
            </a:rPr>
            <a:t> con TDAH).</a:t>
          </a:r>
          <a:endParaRPr lang="es-ES" sz="1600" b="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gm:t>
    </dgm:pt>
    <dgm:pt modelId="{498F4176-AEDC-44F2-8B48-2ABBE8BA5A72}" type="parTrans" cxnId="{6A894877-C964-4160-8B6A-8379EB493459}">
      <dgm:prSet/>
      <dgm:spPr/>
      <dgm:t>
        <a:bodyPr/>
        <a:lstStyle/>
        <a:p>
          <a:endParaRPr lang="es-ES" sz="2800" b="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gm:t>
    </dgm:pt>
    <dgm:pt modelId="{934C768C-AB29-4EE6-88C8-194A401D4795}" type="sibTrans" cxnId="{6A894877-C964-4160-8B6A-8379EB493459}">
      <dgm:prSet custT="1"/>
      <dgm:spPr/>
      <dgm:t>
        <a:bodyPr/>
        <a:lstStyle/>
        <a:p>
          <a:endParaRPr lang="es-ES" sz="1100" b="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gm:t>
    </dgm:pt>
    <dgm:pt modelId="{BB2DF46A-BC28-41D2-92A4-A6925144E47C}">
      <dgm:prSet phldrT="[Texto]" custT="1"/>
      <dgm:spPr/>
      <dgm:t>
        <a:bodyPr/>
        <a:lstStyle/>
        <a:p>
          <a:r>
            <a:rPr lang="es-ES" sz="1600" b="1" dirty="0">
              <a:solidFill>
                <a:srgbClr val="FFFF00"/>
              </a:solidFill>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Arial" panose="020B0604020202020204" pitchFamily="34" charset="0"/>
            </a:rPr>
            <a:t>Con respecto a la escritura,</a:t>
          </a:r>
          <a:r>
            <a:rPr lang="es-ES" sz="1600" b="0" dirty="0">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Arial" panose="020B0604020202020204" pitchFamily="34" charset="0"/>
            </a:rPr>
            <a:t> cuando ya emplean bolígrafos, es habitual que usen diferentes colores (negro enunciado, azul respuesta, rojo apartados...)</a:t>
          </a:r>
          <a:endParaRPr lang="es-ES" sz="1600" b="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gm:t>
    </dgm:pt>
    <dgm:pt modelId="{AEEB7A0C-2F71-4F11-AB97-15F3C9F7F0B2}" type="parTrans" cxnId="{F2DBDB9D-E1BE-42B4-96D6-27C269986EBD}">
      <dgm:prSet/>
      <dgm:spPr/>
      <dgm:t>
        <a:bodyPr/>
        <a:lstStyle/>
        <a:p>
          <a:endParaRPr lang="es-ES" sz="2800" b="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gm:t>
    </dgm:pt>
    <dgm:pt modelId="{BB82C294-7637-49FA-8B12-1C65A7A6B939}" type="sibTrans" cxnId="{F2DBDB9D-E1BE-42B4-96D6-27C269986EBD}">
      <dgm:prSet custT="1"/>
      <dgm:spPr/>
      <dgm:t>
        <a:bodyPr/>
        <a:lstStyle/>
        <a:p>
          <a:endParaRPr lang="es-ES" sz="1100" b="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gm:t>
    </dgm:pt>
    <dgm:pt modelId="{A08C6B3C-7159-41E7-9D88-22667BDA5C04}">
      <dgm:prSet custT="1"/>
      <dgm:spPr/>
      <dgm:t>
        <a:bodyPr/>
        <a:lstStyle/>
        <a:p>
          <a:r>
            <a:rPr lang="es-ES" sz="1600" b="0" dirty="0">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Arial" panose="020B0604020202020204" pitchFamily="34" charset="0"/>
            </a:rPr>
            <a:t>Esto, </a:t>
          </a:r>
          <a:r>
            <a:rPr lang="es-ES" sz="1600" b="1" dirty="0">
              <a:solidFill>
                <a:srgbClr val="FFFF00"/>
              </a:solidFill>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Arial" panose="020B0604020202020204" pitchFamily="34" charset="0"/>
            </a:rPr>
            <a:t>en algunos casos, puede ser muy complejo para </a:t>
          </a:r>
          <a:r>
            <a:rPr lang="es-ES" sz="1600" b="1" u="sng" dirty="0" err="1">
              <a:solidFill>
                <a:srgbClr val="FFFF00"/>
              </a:solidFill>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Arial" panose="020B0604020202020204" pitchFamily="34" charset="0"/>
              <a:hlinkClick xmlns:r="http://schemas.openxmlformats.org/officeDocument/2006/relationships" r:id="rId2">
                <a:extLst>
                  <a:ext uri="{A12FA001-AC4F-418D-AE19-62706E023703}">
                    <ahyp:hlinkClr xmlns:ahyp="http://schemas.microsoft.com/office/drawing/2018/hyperlinkcolor" val="tx"/>
                  </a:ext>
                </a:extLst>
              </a:hlinkClick>
            </a:rPr>
            <a:t>ell@s</a:t>
          </a:r>
          <a:r>
            <a:rPr lang="es-ES" sz="1600" b="1" dirty="0">
              <a:solidFill>
                <a:srgbClr val="FFFF00"/>
              </a:solidFill>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Arial" panose="020B0604020202020204" pitchFamily="34" charset="0"/>
            </a:rPr>
            <a:t> y </a:t>
          </a:r>
          <a:r>
            <a:rPr lang="es-ES" sz="1600" b="1" dirty="0" err="1">
              <a:solidFill>
                <a:srgbClr val="FFFF00"/>
              </a:solidFill>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Arial" panose="020B0604020202020204" pitchFamily="34" charset="0"/>
            </a:rPr>
            <a:t>relentiza</a:t>
          </a:r>
          <a:r>
            <a:rPr lang="es-ES" sz="1600" b="1" dirty="0">
              <a:solidFill>
                <a:srgbClr val="FFFF00"/>
              </a:solidFill>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Arial" panose="020B0604020202020204" pitchFamily="34" charset="0"/>
            </a:rPr>
            <a:t> su escritura, </a:t>
          </a:r>
          <a:r>
            <a:rPr lang="es-ES" sz="1600" b="0" dirty="0">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Arial" panose="020B0604020202020204" pitchFamily="34" charset="0"/>
            </a:rPr>
            <a:t>por lo que debe </a:t>
          </a:r>
          <a:r>
            <a:rPr lang="es-ES" sz="1600" b="0" dirty="0" err="1">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Arial" panose="020B0604020202020204" pitchFamily="34" charset="0"/>
            </a:rPr>
            <a:t>empezra</a:t>
          </a:r>
          <a:r>
            <a:rPr lang="es-ES" sz="1600" b="0" dirty="0">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Arial" panose="020B0604020202020204" pitchFamily="34" charset="0"/>
            </a:rPr>
            <a:t> primero con un solo color e ir </a:t>
          </a:r>
          <a:r>
            <a:rPr lang="es-ES" sz="1600" b="0" dirty="0" err="1">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Arial" panose="020B0604020202020204" pitchFamily="34" charset="0"/>
            </a:rPr>
            <a:t>incoprorando</a:t>
          </a:r>
          <a:r>
            <a:rPr lang="es-ES" sz="1600" b="0" dirty="0">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Arial" panose="020B0604020202020204" pitchFamily="34" charset="0"/>
            </a:rPr>
            <a:t> a medida que ésta sea más fluida.</a:t>
          </a:r>
        </a:p>
      </dgm:t>
    </dgm:pt>
    <dgm:pt modelId="{4565A326-7C97-4B51-8079-39EFBB1C7B9E}" type="parTrans" cxnId="{269EAB46-754A-4DF6-A91A-D46DA9878B32}">
      <dgm:prSet/>
      <dgm:spPr/>
      <dgm:t>
        <a:bodyPr/>
        <a:lstStyle/>
        <a:p>
          <a:endParaRPr lang="es-ES" sz="2800" b="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gm:t>
    </dgm:pt>
    <dgm:pt modelId="{03EB9BD8-E60E-43E7-9CA1-170F1858BAEF}" type="sibTrans" cxnId="{269EAB46-754A-4DF6-A91A-D46DA9878B32}">
      <dgm:prSet/>
      <dgm:spPr/>
      <dgm:t>
        <a:bodyPr/>
        <a:lstStyle/>
        <a:p>
          <a:endParaRPr lang="es-ES" sz="2800" b="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gm:t>
    </dgm:pt>
    <dgm:pt modelId="{FCB4F6B2-EC84-4DF2-919C-F2B7852AF5F7}" type="pres">
      <dgm:prSet presAssocID="{E37A6FFB-E0BA-4279-A4E7-23664640391F}" presName="linearFlow" presStyleCnt="0">
        <dgm:presLayoutVars>
          <dgm:resizeHandles val="exact"/>
        </dgm:presLayoutVars>
      </dgm:prSet>
      <dgm:spPr/>
    </dgm:pt>
    <dgm:pt modelId="{D3947F82-C449-4685-BB77-A1CD26EF8510}" type="pres">
      <dgm:prSet presAssocID="{23AF3B83-0E56-45EA-9501-B53059C349AB}" presName="node" presStyleLbl="node1" presStyleIdx="0" presStyleCnt="4" custScaleX="253521">
        <dgm:presLayoutVars>
          <dgm:bulletEnabled val="1"/>
        </dgm:presLayoutVars>
      </dgm:prSet>
      <dgm:spPr/>
    </dgm:pt>
    <dgm:pt modelId="{B556DE4B-B180-4BC8-8B20-A18F68901537}" type="pres">
      <dgm:prSet presAssocID="{22858E9C-54DE-45C9-B65E-4F8C0094E58C}" presName="sibTrans" presStyleLbl="sibTrans2D1" presStyleIdx="0" presStyleCnt="3"/>
      <dgm:spPr/>
    </dgm:pt>
    <dgm:pt modelId="{2221F93C-DAFF-44D0-BFB8-89CE94B87D7C}" type="pres">
      <dgm:prSet presAssocID="{22858E9C-54DE-45C9-B65E-4F8C0094E58C}" presName="connectorText" presStyleLbl="sibTrans2D1" presStyleIdx="0" presStyleCnt="3"/>
      <dgm:spPr/>
    </dgm:pt>
    <dgm:pt modelId="{332945A2-497B-434B-9F50-ED6AEA871264}" type="pres">
      <dgm:prSet presAssocID="{BC5401BA-3113-44CB-8B24-811981BC71A2}" presName="node" presStyleLbl="node1" presStyleIdx="1" presStyleCnt="4" custScaleX="253521">
        <dgm:presLayoutVars>
          <dgm:bulletEnabled val="1"/>
        </dgm:presLayoutVars>
      </dgm:prSet>
      <dgm:spPr/>
    </dgm:pt>
    <dgm:pt modelId="{16C59FB8-A106-4D81-A328-89B09766A3BD}" type="pres">
      <dgm:prSet presAssocID="{934C768C-AB29-4EE6-88C8-194A401D4795}" presName="sibTrans" presStyleLbl="sibTrans2D1" presStyleIdx="1" presStyleCnt="3"/>
      <dgm:spPr/>
    </dgm:pt>
    <dgm:pt modelId="{91A6DD12-859A-4264-A1D2-EB35526632B8}" type="pres">
      <dgm:prSet presAssocID="{934C768C-AB29-4EE6-88C8-194A401D4795}" presName="connectorText" presStyleLbl="sibTrans2D1" presStyleIdx="1" presStyleCnt="3"/>
      <dgm:spPr/>
    </dgm:pt>
    <dgm:pt modelId="{67139956-4772-4839-A307-3795BCDFC28E}" type="pres">
      <dgm:prSet presAssocID="{BB2DF46A-BC28-41D2-92A4-A6925144E47C}" presName="node" presStyleLbl="node1" presStyleIdx="2" presStyleCnt="4" custScaleX="253521">
        <dgm:presLayoutVars>
          <dgm:bulletEnabled val="1"/>
        </dgm:presLayoutVars>
      </dgm:prSet>
      <dgm:spPr/>
    </dgm:pt>
    <dgm:pt modelId="{ED5A73F2-CE0F-4612-BBF4-3C012BBF4E00}" type="pres">
      <dgm:prSet presAssocID="{BB82C294-7637-49FA-8B12-1C65A7A6B939}" presName="sibTrans" presStyleLbl="sibTrans2D1" presStyleIdx="2" presStyleCnt="3"/>
      <dgm:spPr/>
    </dgm:pt>
    <dgm:pt modelId="{4D77752D-F5E1-40C9-BCD2-B99AFF3CCBED}" type="pres">
      <dgm:prSet presAssocID="{BB82C294-7637-49FA-8B12-1C65A7A6B939}" presName="connectorText" presStyleLbl="sibTrans2D1" presStyleIdx="2" presStyleCnt="3"/>
      <dgm:spPr/>
    </dgm:pt>
    <dgm:pt modelId="{6B8AAA3F-9310-43A6-8BBB-F3860EEC9A50}" type="pres">
      <dgm:prSet presAssocID="{A08C6B3C-7159-41E7-9D88-22667BDA5C04}" presName="node" presStyleLbl="node1" presStyleIdx="3" presStyleCnt="4" custScaleX="253521">
        <dgm:presLayoutVars>
          <dgm:bulletEnabled val="1"/>
        </dgm:presLayoutVars>
      </dgm:prSet>
      <dgm:spPr/>
    </dgm:pt>
  </dgm:ptLst>
  <dgm:cxnLst>
    <dgm:cxn modelId="{61D61036-AEC5-4350-983C-A87203C0DA69}" type="presOf" srcId="{22858E9C-54DE-45C9-B65E-4F8C0094E58C}" destId="{B556DE4B-B180-4BC8-8B20-A18F68901537}" srcOrd="0" destOrd="0" presId="urn:microsoft.com/office/officeart/2005/8/layout/process2"/>
    <dgm:cxn modelId="{5B9B4E39-7A76-49EA-9CF9-DE28707E282C}" type="presOf" srcId="{E37A6FFB-E0BA-4279-A4E7-23664640391F}" destId="{FCB4F6B2-EC84-4DF2-919C-F2B7852AF5F7}" srcOrd="0" destOrd="0" presId="urn:microsoft.com/office/officeart/2005/8/layout/process2"/>
    <dgm:cxn modelId="{269EAB46-754A-4DF6-A91A-D46DA9878B32}" srcId="{E37A6FFB-E0BA-4279-A4E7-23664640391F}" destId="{A08C6B3C-7159-41E7-9D88-22667BDA5C04}" srcOrd="3" destOrd="0" parTransId="{4565A326-7C97-4B51-8079-39EFBB1C7B9E}" sibTransId="{03EB9BD8-E60E-43E7-9CA1-170F1858BAEF}"/>
    <dgm:cxn modelId="{30FF9272-3014-4814-936A-34394209CFF1}" type="presOf" srcId="{23AF3B83-0E56-45EA-9501-B53059C349AB}" destId="{D3947F82-C449-4685-BB77-A1CD26EF8510}" srcOrd="0" destOrd="0" presId="urn:microsoft.com/office/officeart/2005/8/layout/process2"/>
    <dgm:cxn modelId="{6A894877-C964-4160-8B6A-8379EB493459}" srcId="{E37A6FFB-E0BA-4279-A4E7-23664640391F}" destId="{BC5401BA-3113-44CB-8B24-811981BC71A2}" srcOrd="1" destOrd="0" parTransId="{498F4176-AEDC-44F2-8B48-2ABBE8BA5A72}" sibTransId="{934C768C-AB29-4EE6-88C8-194A401D4795}"/>
    <dgm:cxn modelId="{60CE7157-DBED-4AAB-9EBE-EFF70FA167C6}" type="presOf" srcId="{934C768C-AB29-4EE6-88C8-194A401D4795}" destId="{16C59FB8-A106-4D81-A328-89B09766A3BD}" srcOrd="0" destOrd="0" presId="urn:microsoft.com/office/officeart/2005/8/layout/process2"/>
    <dgm:cxn modelId="{42E7DF8C-E0C6-46B6-A8B1-4DCE1C8304B4}" type="presOf" srcId="{934C768C-AB29-4EE6-88C8-194A401D4795}" destId="{91A6DD12-859A-4264-A1D2-EB35526632B8}" srcOrd="1" destOrd="0" presId="urn:microsoft.com/office/officeart/2005/8/layout/process2"/>
    <dgm:cxn modelId="{91C3769A-4B75-47DC-805B-82F1605B9A04}" type="presOf" srcId="{BC5401BA-3113-44CB-8B24-811981BC71A2}" destId="{332945A2-497B-434B-9F50-ED6AEA871264}" srcOrd="0" destOrd="0" presId="urn:microsoft.com/office/officeart/2005/8/layout/process2"/>
    <dgm:cxn modelId="{C923DF9A-B5EB-4750-A2E7-4C47EE639AA8}" type="presOf" srcId="{A08C6B3C-7159-41E7-9D88-22667BDA5C04}" destId="{6B8AAA3F-9310-43A6-8BBB-F3860EEC9A50}" srcOrd="0" destOrd="0" presId="urn:microsoft.com/office/officeart/2005/8/layout/process2"/>
    <dgm:cxn modelId="{F2DBDB9D-E1BE-42B4-96D6-27C269986EBD}" srcId="{E37A6FFB-E0BA-4279-A4E7-23664640391F}" destId="{BB2DF46A-BC28-41D2-92A4-A6925144E47C}" srcOrd="2" destOrd="0" parTransId="{AEEB7A0C-2F71-4F11-AB97-15F3C9F7F0B2}" sibTransId="{BB82C294-7637-49FA-8B12-1C65A7A6B939}"/>
    <dgm:cxn modelId="{B3823CC8-01B5-4761-95E5-88D54F9E20D9}" type="presOf" srcId="{22858E9C-54DE-45C9-B65E-4F8C0094E58C}" destId="{2221F93C-DAFF-44D0-BFB8-89CE94B87D7C}" srcOrd="1" destOrd="0" presId="urn:microsoft.com/office/officeart/2005/8/layout/process2"/>
    <dgm:cxn modelId="{02C124D3-4E6F-4204-A093-55FCECED8D39}" type="presOf" srcId="{BB82C294-7637-49FA-8B12-1C65A7A6B939}" destId="{4D77752D-F5E1-40C9-BCD2-B99AFF3CCBED}" srcOrd="1" destOrd="0" presId="urn:microsoft.com/office/officeart/2005/8/layout/process2"/>
    <dgm:cxn modelId="{4B2F05EF-A937-4519-AC58-1CAFCB72B66E}" type="presOf" srcId="{BB2DF46A-BC28-41D2-92A4-A6925144E47C}" destId="{67139956-4772-4839-A307-3795BCDFC28E}" srcOrd="0" destOrd="0" presId="urn:microsoft.com/office/officeart/2005/8/layout/process2"/>
    <dgm:cxn modelId="{69DFD5F4-EDAF-45BA-864F-1763D8D5798B}" type="presOf" srcId="{BB82C294-7637-49FA-8B12-1C65A7A6B939}" destId="{ED5A73F2-CE0F-4612-BBF4-3C012BBF4E00}" srcOrd="0" destOrd="0" presId="urn:microsoft.com/office/officeart/2005/8/layout/process2"/>
    <dgm:cxn modelId="{272469FC-AA76-4555-9F6D-5AA5CA88A6E2}" srcId="{E37A6FFB-E0BA-4279-A4E7-23664640391F}" destId="{23AF3B83-0E56-45EA-9501-B53059C349AB}" srcOrd="0" destOrd="0" parTransId="{4201F16A-A8B0-41F0-8DD8-5ADF04C65E03}" sibTransId="{22858E9C-54DE-45C9-B65E-4F8C0094E58C}"/>
    <dgm:cxn modelId="{301F2253-9310-4D05-A096-6FB41B1EB738}" type="presParOf" srcId="{FCB4F6B2-EC84-4DF2-919C-F2B7852AF5F7}" destId="{D3947F82-C449-4685-BB77-A1CD26EF8510}" srcOrd="0" destOrd="0" presId="urn:microsoft.com/office/officeart/2005/8/layout/process2"/>
    <dgm:cxn modelId="{BA0A9033-2378-4F97-AE69-88DF7CBF537C}" type="presParOf" srcId="{FCB4F6B2-EC84-4DF2-919C-F2B7852AF5F7}" destId="{B556DE4B-B180-4BC8-8B20-A18F68901537}" srcOrd="1" destOrd="0" presId="urn:microsoft.com/office/officeart/2005/8/layout/process2"/>
    <dgm:cxn modelId="{3F22CECC-1103-49B7-9884-D49C2D07D9E3}" type="presParOf" srcId="{B556DE4B-B180-4BC8-8B20-A18F68901537}" destId="{2221F93C-DAFF-44D0-BFB8-89CE94B87D7C}" srcOrd="0" destOrd="0" presId="urn:microsoft.com/office/officeart/2005/8/layout/process2"/>
    <dgm:cxn modelId="{15DA1A99-281D-4CAE-AC23-427E2BB4F0DF}" type="presParOf" srcId="{FCB4F6B2-EC84-4DF2-919C-F2B7852AF5F7}" destId="{332945A2-497B-434B-9F50-ED6AEA871264}" srcOrd="2" destOrd="0" presId="urn:microsoft.com/office/officeart/2005/8/layout/process2"/>
    <dgm:cxn modelId="{E56A8039-F637-4190-8DE8-B9D06AEEFE71}" type="presParOf" srcId="{FCB4F6B2-EC84-4DF2-919C-F2B7852AF5F7}" destId="{16C59FB8-A106-4D81-A328-89B09766A3BD}" srcOrd="3" destOrd="0" presId="urn:microsoft.com/office/officeart/2005/8/layout/process2"/>
    <dgm:cxn modelId="{B9185D28-2636-4BA4-BF3B-7CF895318C9F}" type="presParOf" srcId="{16C59FB8-A106-4D81-A328-89B09766A3BD}" destId="{91A6DD12-859A-4264-A1D2-EB35526632B8}" srcOrd="0" destOrd="0" presId="urn:microsoft.com/office/officeart/2005/8/layout/process2"/>
    <dgm:cxn modelId="{8AB17BA5-C47A-46E5-83F9-CECC2FE15DA6}" type="presParOf" srcId="{FCB4F6B2-EC84-4DF2-919C-F2B7852AF5F7}" destId="{67139956-4772-4839-A307-3795BCDFC28E}" srcOrd="4" destOrd="0" presId="urn:microsoft.com/office/officeart/2005/8/layout/process2"/>
    <dgm:cxn modelId="{50FF57DF-EF30-4760-B80C-6F51821E8124}" type="presParOf" srcId="{FCB4F6B2-EC84-4DF2-919C-F2B7852AF5F7}" destId="{ED5A73F2-CE0F-4612-BBF4-3C012BBF4E00}" srcOrd="5" destOrd="0" presId="urn:microsoft.com/office/officeart/2005/8/layout/process2"/>
    <dgm:cxn modelId="{B8CF54A0-9FD0-408A-879B-20DD25E9DBF3}" type="presParOf" srcId="{ED5A73F2-CE0F-4612-BBF4-3C012BBF4E00}" destId="{4D77752D-F5E1-40C9-BCD2-B99AFF3CCBED}" srcOrd="0" destOrd="0" presId="urn:microsoft.com/office/officeart/2005/8/layout/process2"/>
    <dgm:cxn modelId="{FBC42EBB-4448-48B1-B3C4-070034CAF19B}" type="presParOf" srcId="{FCB4F6B2-EC84-4DF2-919C-F2B7852AF5F7}" destId="{6B8AAA3F-9310-43A6-8BBB-F3860EEC9A50}" srcOrd="6"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7154C42-738F-4CEF-A3B1-6562AF11F957}" type="doc">
      <dgm:prSet loTypeId="urn:microsoft.com/office/officeart/2005/8/layout/arrow2" loCatId="process" qsTypeId="urn:microsoft.com/office/officeart/2005/8/quickstyle/simple1" qsCatId="simple" csTypeId="urn:microsoft.com/office/officeart/2005/8/colors/accent2_3" csCatId="accent2" phldr="1"/>
      <dgm:spPr/>
      <dgm:t>
        <a:bodyPr/>
        <a:lstStyle/>
        <a:p>
          <a:endParaRPr lang="es-ES"/>
        </a:p>
      </dgm:t>
    </dgm:pt>
    <dgm:pt modelId="{19A9207E-4CCA-4C06-90A1-741BC1E39930}">
      <dgm:prSet phldrT="[Texto]" custT="1"/>
      <dgm:spPr/>
      <dgm:t>
        <a:bodyPr/>
        <a:lstStyle/>
        <a:p>
          <a:pPr algn="ctr"/>
          <a:r>
            <a:rPr lang="es-ES" sz="1400" b="1" i="0" dirty="0">
              <a:latin typeface="Arial" panose="020B0604020202020204" pitchFamily="34" charset="0"/>
              <a:ea typeface="SimSun" panose="02010600030101010101" pitchFamily="2" charset="-122"/>
              <a:cs typeface="Mangal" panose="02040503050203030202" pitchFamily="18" charset="0"/>
            </a:rPr>
            <a:t>Al finalizar hace una raya      de color y escribe el nombre de la siguiente asignatura y así sucesivamente. </a:t>
          </a:r>
          <a:endParaRPr lang="es-ES" sz="1400" b="1" i="0" dirty="0"/>
        </a:p>
      </dgm:t>
    </dgm:pt>
    <dgm:pt modelId="{B55FB240-E24D-436B-8EEF-9592A6F81A84}" type="parTrans" cxnId="{65752487-6ECC-4681-BE56-29E9334CD9A5}">
      <dgm:prSet/>
      <dgm:spPr/>
      <dgm:t>
        <a:bodyPr/>
        <a:lstStyle/>
        <a:p>
          <a:pPr algn="ctr"/>
          <a:endParaRPr lang="es-ES" sz="1200" b="1" i="1"/>
        </a:p>
      </dgm:t>
    </dgm:pt>
    <dgm:pt modelId="{8AF102A8-5A1F-4A6B-BEF3-D1522EFFB714}" type="sibTrans" cxnId="{65752487-6ECC-4681-BE56-29E9334CD9A5}">
      <dgm:prSet/>
      <dgm:spPr/>
      <dgm:t>
        <a:bodyPr/>
        <a:lstStyle/>
        <a:p>
          <a:pPr algn="ctr"/>
          <a:endParaRPr lang="es-ES" sz="1200" b="1" i="1"/>
        </a:p>
      </dgm:t>
    </dgm:pt>
    <dgm:pt modelId="{F0DDB59C-185A-48BF-A25D-23F2EC5E1195}">
      <dgm:prSet phldrT="[Texto]" custT="1"/>
      <dgm:spPr/>
      <dgm:t>
        <a:bodyPr/>
        <a:lstStyle/>
        <a:p>
          <a:pPr algn="ctr"/>
          <a:r>
            <a:rPr lang="es-ES" sz="1400" b="1" i="0" dirty="0">
              <a:latin typeface="Arial" panose="020B0604020202020204" pitchFamily="34" charset="0"/>
              <a:ea typeface="SimSun" panose="02010600030101010101" pitchFamily="2" charset="-122"/>
              <a:cs typeface="Mangal" panose="02040503050203030202" pitchFamily="18" charset="0"/>
            </a:rPr>
            <a:t>Cuando ya dominan la organización del cuaderno, se pueden ir introduciendo otros cuadernos diferentes, hasta tener uno diferente para cada asignatura.</a:t>
          </a:r>
          <a:endParaRPr lang="es-ES" sz="1400" b="1" i="0" dirty="0"/>
        </a:p>
      </dgm:t>
    </dgm:pt>
    <dgm:pt modelId="{9D5DD17D-8973-4092-AA9E-DFFC24A89F4C}" type="parTrans" cxnId="{0BBC7451-E2A8-4F56-A680-60C3E8E1BAE6}">
      <dgm:prSet/>
      <dgm:spPr/>
      <dgm:t>
        <a:bodyPr/>
        <a:lstStyle/>
        <a:p>
          <a:pPr algn="ctr"/>
          <a:endParaRPr lang="es-ES" sz="1200" b="1" i="1"/>
        </a:p>
      </dgm:t>
    </dgm:pt>
    <dgm:pt modelId="{A99D2D68-488F-456F-9DB2-7D57FF756038}" type="sibTrans" cxnId="{0BBC7451-E2A8-4F56-A680-60C3E8E1BAE6}">
      <dgm:prSet/>
      <dgm:spPr/>
      <dgm:t>
        <a:bodyPr/>
        <a:lstStyle/>
        <a:p>
          <a:pPr algn="ctr"/>
          <a:endParaRPr lang="es-ES" sz="1200" b="1" i="1"/>
        </a:p>
      </dgm:t>
    </dgm:pt>
    <dgm:pt modelId="{20063DAC-1218-4D60-B63D-73A1C069D1B5}">
      <dgm:prSet phldrT="[Texto]" custT="1"/>
      <dgm:spPr/>
      <dgm:t>
        <a:bodyPr/>
        <a:lstStyle/>
        <a:p>
          <a:pPr algn="ctr"/>
          <a:r>
            <a:rPr lang="es-ES" sz="1400" b="1" i="0">
              <a:latin typeface="Arial" panose="020B0604020202020204" pitchFamily="34" charset="0"/>
              <a:ea typeface="SimSun" panose="02010600030101010101" pitchFamily="2" charset="-122"/>
              <a:cs typeface="Mangal" panose="02040503050203030202" pitchFamily="18" charset="0"/>
            </a:rPr>
            <a:t>Esta estrategia inicial se ha mostrado útil tanto para los </a:t>
          </a:r>
          <a:r>
            <a:rPr lang="es-ES" sz="1400" b="1" i="0" u="sng">
              <a:latin typeface="Arial" panose="020B0604020202020204" pitchFamily="34" charset="0"/>
              <a:ea typeface="SimSun" panose="02010600030101010101" pitchFamily="2" charset="-122"/>
              <a:cs typeface="Mangal" panose="02040503050203030202" pitchFamily="18" charset="0"/>
              <a:hlinkClick xmlns:r="http://schemas.openxmlformats.org/officeDocument/2006/relationships" r:id="rId1"/>
            </a:rPr>
            <a:t>alumn@s</a:t>
          </a:r>
          <a:r>
            <a:rPr lang="es-ES" sz="1400" b="1" i="0">
              <a:latin typeface="Arial" panose="020B0604020202020204" pitchFamily="34" charset="0"/>
              <a:ea typeface="SimSun" panose="02010600030101010101" pitchFamily="2" charset="-122"/>
              <a:cs typeface="Mangal" panose="02040503050203030202" pitchFamily="18" charset="0"/>
            </a:rPr>
            <a:t> de Primaria como de Secundaria.</a:t>
          </a:r>
          <a:endParaRPr lang="es-ES" sz="1400" b="1" i="0" dirty="0"/>
        </a:p>
      </dgm:t>
    </dgm:pt>
    <dgm:pt modelId="{13722B58-BE28-4E37-9D9D-EA02B9FF4F90}" type="parTrans" cxnId="{C0A14A2C-6362-4F40-AD53-42BA71DE7366}">
      <dgm:prSet/>
      <dgm:spPr/>
      <dgm:t>
        <a:bodyPr/>
        <a:lstStyle/>
        <a:p>
          <a:pPr algn="ctr"/>
          <a:endParaRPr lang="es-ES" sz="1200" b="1" i="1"/>
        </a:p>
      </dgm:t>
    </dgm:pt>
    <dgm:pt modelId="{E9D27553-A38F-41DB-8808-5B90FFB60C86}" type="sibTrans" cxnId="{C0A14A2C-6362-4F40-AD53-42BA71DE7366}">
      <dgm:prSet/>
      <dgm:spPr/>
      <dgm:t>
        <a:bodyPr/>
        <a:lstStyle/>
        <a:p>
          <a:pPr algn="ctr"/>
          <a:endParaRPr lang="es-ES" sz="1200" b="1" i="1"/>
        </a:p>
      </dgm:t>
    </dgm:pt>
    <dgm:pt modelId="{601B9555-1BCA-4A98-86BC-914F9246714C}" type="pres">
      <dgm:prSet presAssocID="{B7154C42-738F-4CEF-A3B1-6562AF11F957}" presName="arrowDiagram" presStyleCnt="0">
        <dgm:presLayoutVars>
          <dgm:chMax val="5"/>
          <dgm:dir/>
          <dgm:resizeHandles val="exact"/>
        </dgm:presLayoutVars>
      </dgm:prSet>
      <dgm:spPr/>
    </dgm:pt>
    <dgm:pt modelId="{BF36E504-457E-48FA-8DF6-EF0D7E195C6C}" type="pres">
      <dgm:prSet presAssocID="{B7154C42-738F-4CEF-A3B1-6562AF11F957}" presName="arrow" presStyleLbl="bgShp" presStyleIdx="0" presStyleCnt="1" custFlipVert="1" custScaleX="117787" custScaleY="84750" custLinFactNeighborX="203" custLinFactNeighborY="2151"/>
      <dgm:spPr/>
    </dgm:pt>
    <dgm:pt modelId="{2399097E-9CE7-4DE2-A82D-EC6FFBF8CD84}" type="pres">
      <dgm:prSet presAssocID="{B7154C42-738F-4CEF-A3B1-6562AF11F957}" presName="arrowDiagram3" presStyleCnt="0"/>
      <dgm:spPr/>
    </dgm:pt>
    <dgm:pt modelId="{EAB8A8F3-4C98-4CE2-8326-F9DBF9864D76}" type="pres">
      <dgm:prSet presAssocID="{19A9207E-4CCA-4C06-90A1-741BC1E39930}" presName="bullet3a" presStyleLbl="node1" presStyleIdx="0" presStyleCnt="3" custLinFactX="-300000" custLinFactY="-600000" custLinFactNeighborX="-366044" custLinFactNeighborY="-688486"/>
      <dgm:spPr/>
    </dgm:pt>
    <dgm:pt modelId="{9D2D675E-4FBD-47E4-B102-F7E7B7E9A70F}" type="pres">
      <dgm:prSet presAssocID="{19A9207E-4CCA-4C06-90A1-741BC1E39930}" presName="textBox3a" presStyleLbl="revTx" presStyleIdx="0" presStyleCnt="3" custScaleX="171603" custScaleY="100880" custLinFactY="-72871" custLinFactNeighborX="-99594" custLinFactNeighborY="-100000">
        <dgm:presLayoutVars>
          <dgm:bulletEnabled val="1"/>
        </dgm:presLayoutVars>
      </dgm:prSet>
      <dgm:spPr/>
    </dgm:pt>
    <dgm:pt modelId="{1F2AF650-78FC-47F2-83A1-0E4875FC63BE}" type="pres">
      <dgm:prSet presAssocID="{F0DDB59C-185A-48BF-A25D-23F2EC5E1195}" presName="bullet3b" presStyleLbl="node1" presStyleIdx="1" presStyleCnt="3"/>
      <dgm:spPr/>
    </dgm:pt>
    <dgm:pt modelId="{F10D2DCC-201A-42B1-9A40-F3E4AF34D02F}" type="pres">
      <dgm:prSet presAssocID="{F0DDB59C-185A-48BF-A25D-23F2EC5E1195}" presName="textBox3b" presStyleLbl="revTx" presStyleIdx="1" presStyleCnt="3" custScaleX="169886" custScaleY="60430" custLinFactNeighborX="-43978" custLinFactNeighborY="-4896">
        <dgm:presLayoutVars>
          <dgm:bulletEnabled val="1"/>
        </dgm:presLayoutVars>
      </dgm:prSet>
      <dgm:spPr/>
    </dgm:pt>
    <dgm:pt modelId="{B20F34FF-4420-4228-B658-BC124414D519}" type="pres">
      <dgm:prSet presAssocID="{20063DAC-1218-4D60-B63D-73A1C069D1B5}" presName="bullet3c" presStyleLbl="node1" presStyleIdx="2" presStyleCnt="3" custLinFactX="200000" custLinFactY="115284" custLinFactNeighborX="214243" custLinFactNeighborY="200000"/>
      <dgm:spPr/>
    </dgm:pt>
    <dgm:pt modelId="{3E831919-6D5D-451B-B7D5-5A0A5A6319BF}" type="pres">
      <dgm:prSet presAssocID="{20063DAC-1218-4D60-B63D-73A1C069D1B5}" presName="textBox3c" presStyleLbl="revTx" presStyleIdx="2" presStyleCnt="3" custScaleX="170401" custScaleY="44205" custLinFactNeighborX="29122" custLinFactNeighborY="37846">
        <dgm:presLayoutVars>
          <dgm:bulletEnabled val="1"/>
        </dgm:presLayoutVars>
      </dgm:prSet>
      <dgm:spPr/>
    </dgm:pt>
  </dgm:ptLst>
  <dgm:cxnLst>
    <dgm:cxn modelId="{629B5909-2E63-4AF6-89DC-AA2B0D85CE40}" type="presOf" srcId="{B7154C42-738F-4CEF-A3B1-6562AF11F957}" destId="{601B9555-1BCA-4A98-86BC-914F9246714C}" srcOrd="0" destOrd="0" presId="urn:microsoft.com/office/officeart/2005/8/layout/arrow2"/>
    <dgm:cxn modelId="{7820860B-07D2-45FF-97FE-1BDAA274C23C}" type="presOf" srcId="{20063DAC-1218-4D60-B63D-73A1C069D1B5}" destId="{3E831919-6D5D-451B-B7D5-5A0A5A6319BF}" srcOrd="0" destOrd="0" presId="urn:microsoft.com/office/officeart/2005/8/layout/arrow2"/>
    <dgm:cxn modelId="{C0A14A2C-6362-4F40-AD53-42BA71DE7366}" srcId="{B7154C42-738F-4CEF-A3B1-6562AF11F957}" destId="{20063DAC-1218-4D60-B63D-73A1C069D1B5}" srcOrd="2" destOrd="0" parTransId="{13722B58-BE28-4E37-9D9D-EA02B9FF4F90}" sibTransId="{E9D27553-A38F-41DB-8808-5B90FFB60C86}"/>
    <dgm:cxn modelId="{0BBC7451-E2A8-4F56-A680-60C3E8E1BAE6}" srcId="{B7154C42-738F-4CEF-A3B1-6562AF11F957}" destId="{F0DDB59C-185A-48BF-A25D-23F2EC5E1195}" srcOrd="1" destOrd="0" parTransId="{9D5DD17D-8973-4092-AA9E-DFFC24A89F4C}" sibTransId="{A99D2D68-488F-456F-9DB2-7D57FF756038}"/>
    <dgm:cxn modelId="{65752487-6ECC-4681-BE56-29E9334CD9A5}" srcId="{B7154C42-738F-4CEF-A3B1-6562AF11F957}" destId="{19A9207E-4CCA-4C06-90A1-741BC1E39930}" srcOrd="0" destOrd="0" parTransId="{B55FB240-E24D-436B-8EEF-9592A6F81A84}" sibTransId="{8AF102A8-5A1F-4A6B-BEF3-D1522EFFB714}"/>
    <dgm:cxn modelId="{757C72C6-898E-4F47-BF5D-EE4ACEE646C6}" type="presOf" srcId="{19A9207E-4CCA-4C06-90A1-741BC1E39930}" destId="{9D2D675E-4FBD-47E4-B102-F7E7B7E9A70F}" srcOrd="0" destOrd="0" presId="urn:microsoft.com/office/officeart/2005/8/layout/arrow2"/>
    <dgm:cxn modelId="{209959DC-A603-4804-9A28-510A4CE53CA6}" type="presOf" srcId="{F0DDB59C-185A-48BF-A25D-23F2EC5E1195}" destId="{F10D2DCC-201A-42B1-9A40-F3E4AF34D02F}" srcOrd="0" destOrd="0" presId="urn:microsoft.com/office/officeart/2005/8/layout/arrow2"/>
    <dgm:cxn modelId="{F6EA1ED3-AC94-4A3A-9043-FC96B1E285E3}" type="presParOf" srcId="{601B9555-1BCA-4A98-86BC-914F9246714C}" destId="{BF36E504-457E-48FA-8DF6-EF0D7E195C6C}" srcOrd="0" destOrd="0" presId="urn:microsoft.com/office/officeart/2005/8/layout/arrow2"/>
    <dgm:cxn modelId="{F1335C51-522C-4E49-932D-EBCBA6642F4D}" type="presParOf" srcId="{601B9555-1BCA-4A98-86BC-914F9246714C}" destId="{2399097E-9CE7-4DE2-A82D-EC6FFBF8CD84}" srcOrd="1" destOrd="0" presId="urn:microsoft.com/office/officeart/2005/8/layout/arrow2"/>
    <dgm:cxn modelId="{B387BB51-18D8-451D-88A6-55D2CD38BF06}" type="presParOf" srcId="{2399097E-9CE7-4DE2-A82D-EC6FFBF8CD84}" destId="{EAB8A8F3-4C98-4CE2-8326-F9DBF9864D76}" srcOrd="0" destOrd="0" presId="urn:microsoft.com/office/officeart/2005/8/layout/arrow2"/>
    <dgm:cxn modelId="{8CD82B5C-2468-4920-9D05-5B094839FB94}" type="presParOf" srcId="{2399097E-9CE7-4DE2-A82D-EC6FFBF8CD84}" destId="{9D2D675E-4FBD-47E4-B102-F7E7B7E9A70F}" srcOrd="1" destOrd="0" presId="urn:microsoft.com/office/officeart/2005/8/layout/arrow2"/>
    <dgm:cxn modelId="{94F069AC-9292-4B46-BDD8-1748BED75029}" type="presParOf" srcId="{2399097E-9CE7-4DE2-A82D-EC6FFBF8CD84}" destId="{1F2AF650-78FC-47F2-83A1-0E4875FC63BE}" srcOrd="2" destOrd="0" presId="urn:microsoft.com/office/officeart/2005/8/layout/arrow2"/>
    <dgm:cxn modelId="{CFA3CE03-278A-49FA-8BC1-A44EC5435EF2}" type="presParOf" srcId="{2399097E-9CE7-4DE2-A82D-EC6FFBF8CD84}" destId="{F10D2DCC-201A-42B1-9A40-F3E4AF34D02F}" srcOrd="3" destOrd="0" presId="urn:microsoft.com/office/officeart/2005/8/layout/arrow2"/>
    <dgm:cxn modelId="{A2FC2B13-6F4B-4314-980C-F4882746C4EB}" type="presParOf" srcId="{2399097E-9CE7-4DE2-A82D-EC6FFBF8CD84}" destId="{B20F34FF-4420-4228-B658-BC124414D519}" srcOrd="4" destOrd="0" presId="urn:microsoft.com/office/officeart/2005/8/layout/arrow2"/>
    <dgm:cxn modelId="{3B6DEA36-80E3-4A1B-AF2E-7AD1FE5DC023}" type="presParOf" srcId="{2399097E-9CE7-4DE2-A82D-EC6FFBF8CD84}" destId="{3E831919-6D5D-451B-B7D5-5A0A5A6319BF}" srcOrd="5" destOrd="0" presId="urn:microsoft.com/office/officeart/2005/8/layout/arrow2"/>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CC8FD9B-465B-4805-BEFC-601C66EEA1FF}" type="doc">
      <dgm:prSet loTypeId="urn:microsoft.com/office/officeart/2008/layout/VerticalCircleList" loCatId="list" qsTypeId="urn:microsoft.com/office/officeart/2005/8/quickstyle/simple1" qsCatId="simple" csTypeId="urn:microsoft.com/office/officeart/2005/8/colors/colorful2" csCatId="colorful" phldr="1"/>
      <dgm:spPr/>
      <dgm:t>
        <a:bodyPr/>
        <a:lstStyle/>
        <a:p>
          <a:endParaRPr lang="es-ES"/>
        </a:p>
      </dgm:t>
    </dgm:pt>
    <dgm:pt modelId="{4F4B67FF-B86B-4E37-9062-B74759C4877A}">
      <dgm:prSet phldrT="[Texto]" custT="1"/>
      <dgm:spPr/>
      <dgm:t>
        <a:bodyPr/>
        <a:lstStyle/>
        <a:p>
          <a:r>
            <a:rPr lang="es-ES" sz="1600" b="1" i="1" dirty="0">
              <a:effectLst/>
              <a:latin typeface="Arial" panose="020B0604020202020204" pitchFamily="34" charset="0"/>
              <a:ea typeface="SimSun" panose="02010600030101010101" pitchFamily="2" charset="-122"/>
              <a:cs typeface="Mangal" panose="02040503050203030202" pitchFamily="18" charset="0"/>
            </a:rPr>
            <a:t>Instrucciones claras y concisas</a:t>
          </a:r>
          <a:r>
            <a:rPr lang="es-ES" sz="1600" b="0" dirty="0">
              <a:effectLst/>
              <a:latin typeface="Arial" panose="020B0604020202020204" pitchFamily="34" charset="0"/>
              <a:ea typeface="SimSun" panose="02010600030101010101" pitchFamily="2" charset="-122"/>
              <a:cs typeface="Mangal" panose="02040503050203030202" pitchFamily="18" charset="0"/>
            </a:rPr>
            <a:t>, que no presten a confusión: di lo que quieres que hagan, no lo que quieres que eviten.</a:t>
          </a:r>
          <a:endParaRPr lang="es-ES" sz="1600" b="0" dirty="0">
            <a:effectLst/>
          </a:endParaRPr>
        </a:p>
      </dgm:t>
    </dgm:pt>
    <dgm:pt modelId="{F213BDA7-E6FF-4834-9CB1-ABFE32EC632A}" type="parTrans" cxnId="{E88F4EA5-83B8-4FDB-A65B-CD360206F3E9}">
      <dgm:prSet/>
      <dgm:spPr/>
      <dgm:t>
        <a:bodyPr/>
        <a:lstStyle/>
        <a:p>
          <a:endParaRPr lang="es-ES" sz="2000" b="0">
            <a:solidFill>
              <a:schemeClr val="bg1"/>
            </a:solidFill>
            <a:effectLst/>
          </a:endParaRPr>
        </a:p>
      </dgm:t>
    </dgm:pt>
    <dgm:pt modelId="{9455BD4D-9033-492B-91C2-F22DF011B44B}" type="sibTrans" cxnId="{E88F4EA5-83B8-4FDB-A65B-CD360206F3E9}">
      <dgm:prSet/>
      <dgm:spPr/>
      <dgm:t>
        <a:bodyPr/>
        <a:lstStyle/>
        <a:p>
          <a:endParaRPr lang="es-ES" sz="2000" b="0">
            <a:solidFill>
              <a:schemeClr val="bg1"/>
            </a:solidFill>
            <a:effectLst/>
          </a:endParaRPr>
        </a:p>
      </dgm:t>
    </dgm:pt>
    <dgm:pt modelId="{CDE39446-0DDF-40A8-BC6C-E23875CDAA9E}">
      <dgm:prSet phldrT="[Texto]" custT="1"/>
      <dgm:spPr/>
      <dgm:t>
        <a:bodyPr/>
        <a:lstStyle/>
        <a:p>
          <a:r>
            <a:rPr lang="es-ES" sz="1600" b="1" i="1" dirty="0">
              <a:effectLst/>
              <a:latin typeface="Arial" panose="020B0604020202020204" pitchFamily="34" charset="0"/>
              <a:ea typeface="SimSun" panose="02010600030101010101" pitchFamily="2" charset="-122"/>
              <a:cs typeface="Mangal" panose="02040503050203030202" pitchFamily="18" charset="0"/>
            </a:rPr>
            <a:t>Acompaña las instrucciones de una anotación en la pizarra </a:t>
          </a:r>
          <a:r>
            <a:rPr lang="es-ES" sz="1600" b="0" dirty="0">
              <a:effectLst/>
              <a:latin typeface="Arial" panose="020B0604020202020204" pitchFamily="34" charset="0"/>
              <a:ea typeface="SimSun" panose="02010600030101010101" pitchFamily="2" charset="-122"/>
              <a:cs typeface="Mangal" panose="02040503050203030202" pitchFamily="18" charset="0"/>
            </a:rPr>
            <a:t>para que puedan recordar lo que hay que hacer.</a:t>
          </a:r>
          <a:endParaRPr lang="es-ES" sz="1600" b="0" dirty="0">
            <a:effectLst/>
          </a:endParaRPr>
        </a:p>
      </dgm:t>
    </dgm:pt>
    <dgm:pt modelId="{82652CEE-EA8F-43C9-9A54-5B87A353CC0E}" type="parTrans" cxnId="{18BFA1A5-38DF-42EA-A43C-E02B6789F1B0}">
      <dgm:prSet/>
      <dgm:spPr/>
      <dgm:t>
        <a:bodyPr/>
        <a:lstStyle/>
        <a:p>
          <a:endParaRPr lang="es-ES" sz="2000" b="0">
            <a:solidFill>
              <a:schemeClr val="bg1"/>
            </a:solidFill>
            <a:effectLst/>
          </a:endParaRPr>
        </a:p>
      </dgm:t>
    </dgm:pt>
    <dgm:pt modelId="{B966E645-9092-42D4-83F7-8F8525C29C04}" type="sibTrans" cxnId="{18BFA1A5-38DF-42EA-A43C-E02B6789F1B0}">
      <dgm:prSet/>
      <dgm:spPr/>
      <dgm:t>
        <a:bodyPr/>
        <a:lstStyle/>
        <a:p>
          <a:endParaRPr lang="es-ES" sz="2000" b="0">
            <a:solidFill>
              <a:schemeClr val="bg1"/>
            </a:solidFill>
            <a:effectLst/>
          </a:endParaRPr>
        </a:p>
      </dgm:t>
    </dgm:pt>
    <dgm:pt modelId="{2188736D-E203-402F-AB49-26BB32B73FEE}">
      <dgm:prSet phldrT="[Texto]" custT="1"/>
      <dgm:spPr/>
      <dgm:t>
        <a:bodyPr/>
        <a:lstStyle/>
        <a:p>
          <a:r>
            <a:rPr lang="es-ES" sz="1600" b="0" dirty="0">
              <a:effectLst/>
              <a:latin typeface="Arial" panose="020B0604020202020204" pitchFamily="34" charset="0"/>
              <a:ea typeface="SimSun" panose="02010600030101010101" pitchFamily="2" charset="-122"/>
              <a:cs typeface="Mangal" panose="02040503050203030202" pitchFamily="18" charset="0"/>
            </a:rPr>
            <a:t>Cuando las instrucciones se refieren a laguna tarea</a:t>
          </a:r>
          <a:r>
            <a:rPr lang="es-ES" sz="1600" b="1" i="1" dirty="0">
              <a:effectLst/>
              <a:latin typeface="Arial" panose="020B0604020202020204" pitchFamily="34" charset="0"/>
              <a:ea typeface="SimSun" panose="02010600030101010101" pitchFamily="2" charset="-122"/>
              <a:cs typeface="Mangal" panose="02040503050203030202" pitchFamily="18" charset="0"/>
            </a:rPr>
            <a:t>: indicar los pasos que hay que seguir</a:t>
          </a:r>
          <a:r>
            <a:rPr lang="es-ES" sz="1600" b="0" dirty="0">
              <a:effectLst/>
              <a:latin typeface="Arial" panose="020B0604020202020204" pitchFamily="34" charset="0"/>
              <a:ea typeface="SimSun" panose="02010600030101010101" pitchFamily="2" charset="-122"/>
              <a:cs typeface="Mangal" panose="02040503050203030202" pitchFamily="18" charset="0"/>
            </a:rPr>
            <a:t> y anótalos en la pizarra de forma esquemática.</a:t>
          </a:r>
          <a:endParaRPr lang="es-ES" sz="1600" b="0" dirty="0">
            <a:effectLst/>
          </a:endParaRPr>
        </a:p>
      </dgm:t>
    </dgm:pt>
    <dgm:pt modelId="{14D37D4C-BB28-4833-A136-DA0969319B46}" type="parTrans" cxnId="{47BD7A42-3240-4489-BB40-C2A05607F5EF}">
      <dgm:prSet/>
      <dgm:spPr/>
      <dgm:t>
        <a:bodyPr/>
        <a:lstStyle/>
        <a:p>
          <a:endParaRPr lang="es-ES" sz="2000" b="0">
            <a:solidFill>
              <a:schemeClr val="bg1"/>
            </a:solidFill>
            <a:effectLst/>
          </a:endParaRPr>
        </a:p>
      </dgm:t>
    </dgm:pt>
    <dgm:pt modelId="{49060652-1765-49B0-8621-4BFEA2DA6F28}" type="sibTrans" cxnId="{47BD7A42-3240-4489-BB40-C2A05607F5EF}">
      <dgm:prSet/>
      <dgm:spPr/>
      <dgm:t>
        <a:bodyPr/>
        <a:lstStyle/>
        <a:p>
          <a:endParaRPr lang="es-ES" sz="2000" b="0">
            <a:solidFill>
              <a:schemeClr val="bg1"/>
            </a:solidFill>
            <a:effectLst/>
          </a:endParaRPr>
        </a:p>
      </dgm:t>
    </dgm:pt>
    <dgm:pt modelId="{0E85D3B5-ADAD-466B-8821-2BDDB2D619DC}">
      <dgm:prSet phldrT="[Texto]" custT="1"/>
      <dgm:spPr/>
      <dgm:t>
        <a:bodyPr/>
        <a:lstStyle/>
        <a:p>
          <a:r>
            <a:rPr lang="es-ES" sz="1600" b="1" i="1" dirty="0">
              <a:effectLst/>
              <a:latin typeface="Arial" panose="020B0604020202020204" pitchFamily="34" charset="0"/>
              <a:ea typeface="SimSun" panose="02010600030101010101" pitchFamily="2" charset="-122"/>
              <a:cs typeface="Mangal" panose="02040503050203030202" pitchFamily="18" charset="0"/>
            </a:rPr>
            <a:t>Dar instrucciones sin criticar</a:t>
          </a:r>
          <a:r>
            <a:rPr lang="es-ES" sz="1600" b="0" dirty="0">
              <a:effectLst/>
              <a:latin typeface="Arial" panose="020B0604020202020204" pitchFamily="34" charset="0"/>
              <a:ea typeface="SimSun" panose="02010600030101010101" pitchFamily="2" charset="-122"/>
              <a:cs typeface="Mangal" panose="02040503050203030202" pitchFamily="18" charset="0"/>
            </a:rPr>
            <a:t>. </a:t>
          </a:r>
          <a:r>
            <a:rPr lang="es-ES" sz="1600" b="0" dirty="0" err="1">
              <a:effectLst/>
              <a:latin typeface="Arial" panose="020B0604020202020204" pitchFamily="34" charset="0"/>
              <a:ea typeface="SimSun" panose="02010600030101010101" pitchFamily="2" charset="-122"/>
              <a:cs typeface="Mangal" panose="02040503050203030202" pitchFamily="18" charset="0"/>
            </a:rPr>
            <a:t>Ej</a:t>
          </a:r>
          <a:r>
            <a:rPr lang="es-ES" sz="1600" b="0" dirty="0">
              <a:effectLst/>
              <a:latin typeface="Arial" panose="020B0604020202020204" pitchFamily="34" charset="0"/>
              <a:ea typeface="SimSun" panose="02010600030101010101" pitchFamily="2" charset="-122"/>
              <a:cs typeface="Mangal" panose="02040503050203030202" pitchFamily="18" charset="0"/>
            </a:rPr>
            <a:t>: “a ver si no bajáis sin tanto alboroto como siempre a la biblioteca”---MEJOR: “bajaremos despacio y en silencio a la biblioteca”</a:t>
          </a:r>
          <a:endParaRPr lang="es-ES" sz="1600" b="0" dirty="0">
            <a:effectLst/>
          </a:endParaRPr>
        </a:p>
      </dgm:t>
    </dgm:pt>
    <dgm:pt modelId="{7CF4695A-45C2-4B93-BB74-7A14A8BFDEA2}" type="parTrans" cxnId="{EB33189B-0090-42BC-8921-9FDE54009F9E}">
      <dgm:prSet/>
      <dgm:spPr/>
      <dgm:t>
        <a:bodyPr/>
        <a:lstStyle/>
        <a:p>
          <a:endParaRPr lang="es-ES" sz="2000" b="0">
            <a:solidFill>
              <a:schemeClr val="bg1"/>
            </a:solidFill>
            <a:effectLst/>
          </a:endParaRPr>
        </a:p>
      </dgm:t>
    </dgm:pt>
    <dgm:pt modelId="{0D705451-EA28-4EA4-A361-D67D770D4362}" type="sibTrans" cxnId="{EB33189B-0090-42BC-8921-9FDE54009F9E}">
      <dgm:prSet/>
      <dgm:spPr/>
      <dgm:t>
        <a:bodyPr/>
        <a:lstStyle/>
        <a:p>
          <a:endParaRPr lang="es-ES" sz="2000" b="0">
            <a:solidFill>
              <a:schemeClr val="bg1"/>
            </a:solidFill>
            <a:effectLst/>
          </a:endParaRPr>
        </a:p>
      </dgm:t>
    </dgm:pt>
    <dgm:pt modelId="{3DD3969F-1BD4-4915-BE33-52A58AC14ECC}" type="pres">
      <dgm:prSet presAssocID="{ACC8FD9B-465B-4805-BEFC-601C66EEA1FF}" presName="Name0" presStyleCnt="0">
        <dgm:presLayoutVars>
          <dgm:dir/>
        </dgm:presLayoutVars>
      </dgm:prSet>
      <dgm:spPr/>
    </dgm:pt>
    <dgm:pt modelId="{3215F6FF-C3D0-42E8-B503-D3D3E2627D5A}" type="pres">
      <dgm:prSet presAssocID="{4F4B67FF-B86B-4E37-9062-B74759C4877A}" presName="noChildren" presStyleCnt="0"/>
      <dgm:spPr/>
    </dgm:pt>
    <dgm:pt modelId="{5D28A00A-E486-4D52-A4C0-824DDA314FA2}" type="pres">
      <dgm:prSet presAssocID="{4F4B67FF-B86B-4E37-9062-B74759C4877A}" presName="gap" presStyleCnt="0"/>
      <dgm:spPr/>
    </dgm:pt>
    <dgm:pt modelId="{9A9EA75D-38F4-497D-8BFA-5E2EBC83135E}" type="pres">
      <dgm:prSet presAssocID="{4F4B67FF-B86B-4E37-9062-B74759C4877A}" presName="medCircle2" presStyleLbl="vennNode1" presStyleIdx="0" presStyleCnt="4"/>
      <dgm:spPr/>
    </dgm:pt>
    <dgm:pt modelId="{1D848D06-18AF-4EBA-8D63-5FE3DA7D540B}" type="pres">
      <dgm:prSet presAssocID="{4F4B67FF-B86B-4E37-9062-B74759C4877A}" presName="txLvlOnly1" presStyleLbl="revTx" presStyleIdx="0" presStyleCnt="4"/>
      <dgm:spPr/>
    </dgm:pt>
    <dgm:pt modelId="{0D777A95-71E4-4807-AF7A-32BF31A0204D}" type="pres">
      <dgm:prSet presAssocID="{CDE39446-0DDF-40A8-BC6C-E23875CDAA9E}" presName="noChildren" presStyleCnt="0"/>
      <dgm:spPr/>
    </dgm:pt>
    <dgm:pt modelId="{47887772-9B0D-493E-9AF5-1A5AD8100197}" type="pres">
      <dgm:prSet presAssocID="{CDE39446-0DDF-40A8-BC6C-E23875CDAA9E}" presName="gap" presStyleCnt="0"/>
      <dgm:spPr/>
    </dgm:pt>
    <dgm:pt modelId="{0246E4A6-8B26-4736-96CD-65B9E22BC4F4}" type="pres">
      <dgm:prSet presAssocID="{CDE39446-0DDF-40A8-BC6C-E23875CDAA9E}" presName="medCircle2" presStyleLbl="vennNode1" presStyleIdx="1" presStyleCnt="4"/>
      <dgm:spPr/>
    </dgm:pt>
    <dgm:pt modelId="{055A3BFD-2612-4A40-B44E-CF9CBC97A710}" type="pres">
      <dgm:prSet presAssocID="{CDE39446-0DDF-40A8-BC6C-E23875CDAA9E}" presName="txLvlOnly1" presStyleLbl="revTx" presStyleIdx="1" presStyleCnt="4"/>
      <dgm:spPr/>
    </dgm:pt>
    <dgm:pt modelId="{6FA9021C-D767-4769-9D4F-41DF37C9AD83}" type="pres">
      <dgm:prSet presAssocID="{2188736D-E203-402F-AB49-26BB32B73FEE}" presName="noChildren" presStyleCnt="0"/>
      <dgm:spPr/>
    </dgm:pt>
    <dgm:pt modelId="{6B6CA3FF-1DD6-4D30-BBA5-53AEF031A130}" type="pres">
      <dgm:prSet presAssocID="{2188736D-E203-402F-AB49-26BB32B73FEE}" presName="gap" presStyleCnt="0"/>
      <dgm:spPr/>
    </dgm:pt>
    <dgm:pt modelId="{3B51613F-F9AB-4DEE-9AB0-FD01F3B22558}" type="pres">
      <dgm:prSet presAssocID="{2188736D-E203-402F-AB49-26BB32B73FEE}" presName="medCircle2" presStyleLbl="vennNode1" presStyleIdx="2" presStyleCnt="4"/>
      <dgm:spPr/>
    </dgm:pt>
    <dgm:pt modelId="{C1BFC115-B37C-4711-86E5-67D914A32E69}" type="pres">
      <dgm:prSet presAssocID="{2188736D-E203-402F-AB49-26BB32B73FEE}" presName="txLvlOnly1" presStyleLbl="revTx" presStyleIdx="2" presStyleCnt="4"/>
      <dgm:spPr/>
    </dgm:pt>
    <dgm:pt modelId="{3F43C806-E4D1-45F7-9E3A-16FDCF4B95E0}" type="pres">
      <dgm:prSet presAssocID="{0E85D3B5-ADAD-466B-8821-2BDDB2D619DC}" presName="noChildren" presStyleCnt="0"/>
      <dgm:spPr/>
    </dgm:pt>
    <dgm:pt modelId="{61C6EF75-7B76-47C9-8F2F-0E23FEF8D876}" type="pres">
      <dgm:prSet presAssocID="{0E85D3B5-ADAD-466B-8821-2BDDB2D619DC}" presName="gap" presStyleCnt="0"/>
      <dgm:spPr/>
    </dgm:pt>
    <dgm:pt modelId="{CF74DF2C-D7FE-45A3-8D4E-E0A4D88AD111}" type="pres">
      <dgm:prSet presAssocID="{0E85D3B5-ADAD-466B-8821-2BDDB2D619DC}" presName="medCircle2" presStyleLbl="vennNode1" presStyleIdx="3" presStyleCnt="4"/>
      <dgm:spPr/>
    </dgm:pt>
    <dgm:pt modelId="{66769989-DE8A-4AB3-B179-0FDB018F3F31}" type="pres">
      <dgm:prSet presAssocID="{0E85D3B5-ADAD-466B-8821-2BDDB2D619DC}" presName="txLvlOnly1" presStyleLbl="revTx" presStyleIdx="3" presStyleCnt="4"/>
      <dgm:spPr/>
    </dgm:pt>
  </dgm:ptLst>
  <dgm:cxnLst>
    <dgm:cxn modelId="{B938DC0C-AEC6-4AC2-9C59-F9122F71D0EE}" type="presOf" srcId="{4F4B67FF-B86B-4E37-9062-B74759C4877A}" destId="{1D848D06-18AF-4EBA-8D63-5FE3DA7D540B}" srcOrd="0" destOrd="0" presId="urn:microsoft.com/office/officeart/2008/layout/VerticalCircleList"/>
    <dgm:cxn modelId="{47BD7A42-3240-4489-BB40-C2A05607F5EF}" srcId="{ACC8FD9B-465B-4805-BEFC-601C66EEA1FF}" destId="{2188736D-E203-402F-AB49-26BB32B73FEE}" srcOrd="2" destOrd="0" parTransId="{14D37D4C-BB28-4833-A136-DA0969319B46}" sibTransId="{49060652-1765-49B0-8621-4BFEA2DA6F28}"/>
    <dgm:cxn modelId="{EF9EA462-936B-4B0C-BF10-8A99069E11D8}" type="presOf" srcId="{2188736D-E203-402F-AB49-26BB32B73FEE}" destId="{C1BFC115-B37C-4711-86E5-67D914A32E69}" srcOrd="0" destOrd="0" presId="urn:microsoft.com/office/officeart/2008/layout/VerticalCircleList"/>
    <dgm:cxn modelId="{EB33189B-0090-42BC-8921-9FDE54009F9E}" srcId="{ACC8FD9B-465B-4805-BEFC-601C66EEA1FF}" destId="{0E85D3B5-ADAD-466B-8821-2BDDB2D619DC}" srcOrd="3" destOrd="0" parTransId="{7CF4695A-45C2-4B93-BB74-7A14A8BFDEA2}" sibTransId="{0D705451-EA28-4EA4-A361-D67D770D4362}"/>
    <dgm:cxn modelId="{E88F4EA5-83B8-4FDB-A65B-CD360206F3E9}" srcId="{ACC8FD9B-465B-4805-BEFC-601C66EEA1FF}" destId="{4F4B67FF-B86B-4E37-9062-B74759C4877A}" srcOrd="0" destOrd="0" parTransId="{F213BDA7-E6FF-4834-9CB1-ABFE32EC632A}" sibTransId="{9455BD4D-9033-492B-91C2-F22DF011B44B}"/>
    <dgm:cxn modelId="{18BFA1A5-38DF-42EA-A43C-E02B6789F1B0}" srcId="{ACC8FD9B-465B-4805-BEFC-601C66EEA1FF}" destId="{CDE39446-0DDF-40A8-BC6C-E23875CDAA9E}" srcOrd="1" destOrd="0" parTransId="{82652CEE-EA8F-43C9-9A54-5B87A353CC0E}" sibTransId="{B966E645-9092-42D4-83F7-8F8525C29C04}"/>
    <dgm:cxn modelId="{DF56A6AF-BC8D-4BBF-8EAC-C3618DAB775A}" type="presOf" srcId="{0E85D3B5-ADAD-466B-8821-2BDDB2D619DC}" destId="{66769989-DE8A-4AB3-B179-0FDB018F3F31}" srcOrd="0" destOrd="0" presId="urn:microsoft.com/office/officeart/2008/layout/VerticalCircleList"/>
    <dgm:cxn modelId="{EA1E5BD2-6A69-4F5E-815B-283239BBAAFA}" type="presOf" srcId="{ACC8FD9B-465B-4805-BEFC-601C66EEA1FF}" destId="{3DD3969F-1BD4-4915-BE33-52A58AC14ECC}" srcOrd="0" destOrd="0" presId="urn:microsoft.com/office/officeart/2008/layout/VerticalCircleList"/>
    <dgm:cxn modelId="{EACF6AF7-C858-4E11-93C8-ECEE9CD9E61A}" type="presOf" srcId="{CDE39446-0DDF-40A8-BC6C-E23875CDAA9E}" destId="{055A3BFD-2612-4A40-B44E-CF9CBC97A710}" srcOrd="0" destOrd="0" presId="urn:microsoft.com/office/officeart/2008/layout/VerticalCircleList"/>
    <dgm:cxn modelId="{492780B7-8F5F-4F33-8D16-464202D50A81}" type="presParOf" srcId="{3DD3969F-1BD4-4915-BE33-52A58AC14ECC}" destId="{3215F6FF-C3D0-42E8-B503-D3D3E2627D5A}" srcOrd="0" destOrd="0" presId="urn:microsoft.com/office/officeart/2008/layout/VerticalCircleList"/>
    <dgm:cxn modelId="{1927F042-8ACE-4D8C-ABC6-0946A48CAC00}" type="presParOf" srcId="{3215F6FF-C3D0-42E8-B503-D3D3E2627D5A}" destId="{5D28A00A-E486-4D52-A4C0-824DDA314FA2}" srcOrd="0" destOrd="0" presId="urn:microsoft.com/office/officeart/2008/layout/VerticalCircleList"/>
    <dgm:cxn modelId="{A0E20F77-A7B0-41C5-B0F6-0682D8FBCFBA}" type="presParOf" srcId="{3215F6FF-C3D0-42E8-B503-D3D3E2627D5A}" destId="{9A9EA75D-38F4-497D-8BFA-5E2EBC83135E}" srcOrd="1" destOrd="0" presId="urn:microsoft.com/office/officeart/2008/layout/VerticalCircleList"/>
    <dgm:cxn modelId="{DDAEB882-32D1-4156-8F08-661E12261D64}" type="presParOf" srcId="{3215F6FF-C3D0-42E8-B503-D3D3E2627D5A}" destId="{1D848D06-18AF-4EBA-8D63-5FE3DA7D540B}" srcOrd="2" destOrd="0" presId="urn:microsoft.com/office/officeart/2008/layout/VerticalCircleList"/>
    <dgm:cxn modelId="{80876E6B-9FE5-49AE-B9D8-EEDE898C1381}" type="presParOf" srcId="{3DD3969F-1BD4-4915-BE33-52A58AC14ECC}" destId="{0D777A95-71E4-4807-AF7A-32BF31A0204D}" srcOrd="1" destOrd="0" presId="urn:microsoft.com/office/officeart/2008/layout/VerticalCircleList"/>
    <dgm:cxn modelId="{F37B8C69-DE3E-464D-9A60-C2C0D765B02B}" type="presParOf" srcId="{0D777A95-71E4-4807-AF7A-32BF31A0204D}" destId="{47887772-9B0D-493E-9AF5-1A5AD8100197}" srcOrd="0" destOrd="0" presId="urn:microsoft.com/office/officeart/2008/layout/VerticalCircleList"/>
    <dgm:cxn modelId="{44FF554C-0EE9-4CB6-859B-8B11BE66B19E}" type="presParOf" srcId="{0D777A95-71E4-4807-AF7A-32BF31A0204D}" destId="{0246E4A6-8B26-4736-96CD-65B9E22BC4F4}" srcOrd="1" destOrd="0" presId="urn:microsoft.com/office/officeart/2008/layout/VerticalCircleList"/>
    <dgm:cxn modelId="{E4A4212C-008F-413F-9B4E-39648D1C6732}" type="presParOf" srcId="{0D777A95-71E4-4807-AF7A-32BF31A0204D}" destId="{055A3BFD-2612-4A40-B44E-CF9CBC97A710}" srcOrd="2" destOrd="0" presId="urn:microsoft.com/office/officeart/2008/layout/VerticalCircleList"/>
    <dgm:cxn modelId="{81BAED4C-293F-41D7-B403-589E42F85551}" type="presParOf" srcId="{3DD3969F-1BD4-4915-BE33-52A58AC14ECC}" destId="{6FA9021C-D767-4769-9D4F-41DF37C9AD83}" srcOrd="2" destOrd="0" presId="urn:microsoft.com/office/officeart/2008/layout/VerticalCircleList"/>
    <dgm:cxn modelId="{E16E8CB6-AF16-489B-AEA0-63FFCEF32173}" type="presParOf" srcId="{6FA9021C-D767-4769-9D4F-41DF37C9AD83}" destId="{6B6CA3FF-1DD6-4D30-BBA5-53AEF031A130}" srcOrd="0" destOrd="0" presId="urn:microsoft.com/office/officeart/2008/layout/VerticalCircleList"/>
    <dgm:cxn modelId="{1029A865-6A34-4C3F-81E6-B3B51F003FFE}" type="presParOf" srcId="{6FA9021C-D767-4769-9D4F-41DF37C9AD83}" destId="{3B51613F-F9AB-4DEE-9AB0-FD01F3B22558}" srcOrd="1" destOrd="0" presId="urn:microsoft.com/office/officeart/2008/layout/VerticalCircleList"/>
    <dgm:cxn modelId="{CE6BAB58-B2F1-4FCB-AFF6-05C310CE54A0}" type="presParOf" srcId="{6FA9021C-D767-4769-9D4F-41DF37C9AD83}" destId="{C1BFC115-B37C-4711-86E5-67D914A32E69}" srcOrd="2" destOrd="0" presId="urn:microsoft.com/office/officeart/2008/layout/VerticalCircleList"/>
    <dgm:cxn modelId="{A5E84691-AB9A-435A-8D61-71C6D750CAF7}" type="presParOf" srcId="{3DD3969F-1BD4-4915-BE33-52A58AC14ECC}" destId="{3F43C806-E4D1-45F7-9E3A-16FDCF4B95E0}" srcOrd="3" destOrd="0" presId="urn:microsoft.com/office/officeart/2008/layout/VerticalCircleList"/>
    <dgm:cxn modelId="{03AE2933-BE85-456B-81F8-0A0D5D6EA823}" type="presParOf" srcId="{3F43C806-E4D1-45F7-9E3A-16FDCF4B95E0}" destId="{61C6EF75-7B76-47C9-8F2F-0E23FEF8D876}" srcOrd="0" destOrd="0" presId="urn:microsoft.com/office/officeart/2008/layout/VerticalCircleList"/>
    <dgm:cxn modelId="{CD0AC552-6D4F-445F-B1E1-8435FF371A95}" type="presParOf" srcId="{3F43C806-E4D1-45F7-9E3A-16FDCF4B95E0}" destId="{CF74DF2C-D7FE-45A3-8D4E-E0A4D88AD111}" srcOrd="1" destOrd="0" presId="urn:microsoft.com/office/officeart/2008/layout/VerticalCircleList"/>
    <dgm:cxn modelId="{83819F6B-96F0-4F78-BBA2-FFC6E2EFC1BF}" type="presParOf" srcId="{3F43C806-E4D1-45F7-9E3A-16FDCF4B95E0}" destId="{66769989-DE8A-4AB3-B179-0FDB018F3F31}" srcOrd="2" destOrd="0" presId="urn:microsoft.com/office/officeart/2008/layout/Vertical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483608-9C26-4515-BA8E-23A5572F873E}">
      <dsp:nvSpPr>
        <dsp:cNvPr id="0" name=""/>
        <dsp:cNvSpPr/>
      </dsp:nvSpPr>
      <dsp:spPr>
        <a:xfrm>
          <a:off x="-5229824" y="-801019"/>
          <a:ext cx="6227731" cy="6227731"/>
        </a:xfrm>
        <a:prstGeom prst="blockArc">
          <a:avLst>
            <a:gd name="adj1" fmla="val 18900000"/>
            <a:gd name="adj2" fmla="val 2700000"/>
            <a:gd name="adj3" fmla="val 347"/>
          </a:avLst>
        </a:pr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22CAF06-613F-4496-9409-52BC20EEE040}">
      <dsp:nvSpPr>
        <dsp:cNvPr id="0" name=""/>
        <dsp:cNvSpPr/>
      </dsp:nvSpPr>
      <dsp:spPr>
        <a:xfrm>
          <a:off x="522479" y="355623"/>
          <a:ext cx="7059969" cy="711616"/>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4846" tIns="38100" rIns="38100" bIns="38100" numCol="1" spcCol="1270" anchor="ctr" anchorCtr="0">
          <a:noAutofit/>
        </a:bodyPr>
        <a:lstStyle/>
        <a:p>
          <a:pPr marL="0" lvl="0" indent="0" algn="l" defTabSz="666750">
            <a:lnSpc>
              <a:spcPct val="90000"/>
            </a:lnSpc>
            <a:spcBef>
              <a:spcPct val="0"/>
            </a:spcBef>
            <a:spcAft>
              <a:spcPct val="35000"/>
            </a:spcAft>
            <a:buNone/>
          </a:pPr>
          <a:r>
            <a:rPr lang="es-ES" sz="1500" b="1" u="sng" kern="1200" dirty="0" err="1">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Arial" panose="020B0604020202020204" pitchFamily="34" charset="0"/>
              <a:hlinkClick xmlns:r="http://schemas.openxmlformats.org/officeDocument/2006/relationships" r:id="rId1">
                <a:extLst>
                  <a:ext uri="{A12FA001-AC4F-418D-AE19-62706E023703}">
                    <ahyp:hlinkClr xmlns:ahyp="http://schemas.microsoft.com/office/drawing/2018/hyperlinkcolor" val="tx"/>
                  </a:ext>
                </a:extLst>
              </a:hlinkClick>
            </a:rPr>
            <a:t>L@s</a:t>
          </a:r>
          <a:r>
            <a:rPr lang="es-ES" sz="1500" b="1" kern="1200" dirty="0">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Arial" panose="020B0604020202020204" pitchFamily="34" charset="0"/>
            </a:rPr>
            <a:t> </a:t>
          </a:r>
          <a:r>
            <a:rPr lang="es-ES" sz="1500" b="1" kern="1200" dirty="0" err="1">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Arial" panose="020B0604020202020204" pitchFamily="34" charset="0"/>
            </a:rPr>
            <a:t>niñ@s</a:t>
          </a:r>
          <a:r>
            <a:rPr lang="es-ES" sz="1500" b="1" kern="1200" dirty="0">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Arial" panose="020B0604020202020204" pitchFamily="34" charset="0"/>
            </a:rPr>
            <a:t> en general, y particularmente con TDA/H, funcionan mejor con rutinas y con un ambiente donde el espacio y el tiempo están más o menos estructurados.</a:t>
          </a:r>
          <a:endParaRPr lang="es-ES" sz="1500" b="1" kern="1200" dirty="0">
            <a:effectLst>
              <a:outerShdw blurRad="38100" dist="38100" dir="2700000" algn="tl">
                <a:srgbClr val="000000">
                  <a:alpha val="43137"/>
                </a:srgbClr>
              </a:outerShdw>
            </a:effectLst>
          </a:endParaRPr>
        </a:p>
      </dsp:txBody>
      <dsp:txXfrm>
        <a:off x="522479" y="355623"/>
        <a:ext cx="7059969" cy="711616"/>
      </dsp:txXfrm>
    </dsp:sp>
    <dsp:sp modelId="{02BED118-9494-43C6-B9BF-633882678E6D}">
      <dsp:nvSpPr>
        <dsp:cNvPr id="0" name=""/>
        <dsp:cNvSpPr/>
      </dsp:nvSpPr>
      <dsp:spPr>
        <a:xfrm>
          <a:off x="77719" y="266671"/>
          <a:ext cx="889520" cy="889520"/>
        </a:xfrm>
        <a:prstGeom prst="ellipse">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393A5D8-A111-45A4-A137-F05B86FB7F1E}">
      <dsp:nvSpPr>
        <dsp:cNvPr id="0" name=""/>
        <dsp:cNvSpPr/>
      </dsp:nvSpPr>
      <dsp:spPr>
        <a:xfrm>
          <a:off x="930466" y="1423233"/>
          <a:ext cx="6651983" cy="711616"/>
        </a:xfrm>
        <a:prstGeom prst="rect">
          <a:avLst/>
        </a:prstGeom>
        <a:solidFill>
          <a:schemeClr val="accent4">
            <a:hueOff val="-1488257"/>
            <a:satOff val="8966"/>
            <a:lumOff val="71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4846" tIns="38100" rIns="38100" bIns="38100" numCol="1" spcCol="1270" anchor="ctr" anchorCtr="0">
          <a:noAutofit/>
        </a:bodyPr>
        <a:lstStyle/>
        <a:p>
          <a:pPr marL="0" lvl="0" indent="0" algn="l" defTabSz="666750">
            <a:lnSpc>
              <a:spcPct val="90000"/>
            </a:lnSpc>
            <a:spcBef>
              <a:spcPct val="0"/>
            </a:spcBef>
            <a:spcAft>
              <a:spcPct val="35000"/>
            </a:spcAft>
            <a:buNone/>
          </a:pPr>
          <a:r>
            <a:rPr lang="es-ES" sz="1500" b="1" kern="1200" dirty="0">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Arial" panose="020B0604020202020204" pitchFamily="34" charset="0"/>
            </a:rPr>
            <a:t>La “Ley del Tambor” es una medida general de centro que permite que se mantenga un ritmo y una estructura en el ambiente escolar.</a:t>
          </a:r>
        </a:p>
      </dsp:txBody>
      <dsp:txXfrm>
        <a:off x="930466" y="1423233"/>
        <a:ext cx="6651983" cy="711616"/>
      </dsp:txXfrm>
    </dsp:sp>
    <dsp:sp modelId="{38CDE062-9C69-4252-9A64-6F3271998271}">
      <dsp:nvSpPr>
        <dsp:cNvPr id="0" name=""/>
        <dsp:cNvSpPr/>
      </dsp:nvSpPr>
      <dsp:spPr>
        <a:xfrm>
          <a:off x="485705" y="1334281"/>
          <a:ext cx="889520" cy="889520"/>
        </a:xfrm>
        <a:prstGeom prst="ellipse">
          <a:avLst/>
        </a:prstGeom>
        <a:solidFill>
          <a:schemeClr val="lt1">
            <a:hueOff val="0"/>
            <a:satOff val="0"/>
            <a:lumOff val="0"/>
            <a:alphaOff val="0"/>
          </a:schemeClr>
        </a:solidFill>
        <a:ln w="25400" cap="flat" cmpd="sng" algn="ctr">
          <a:solidFill>
            <a:schemeClr val="accent4">
              <a:hueOff val="-1488257"/>
              <a:satOff val="8966"/>
              <a:lumOff val="719"/>
              <a:alphaOff val="0"/>
            </a:schemeClr>
          </a:solidFill>
          <a:prstDash val="solid"/>
        </a:ln>
        <a:effectLst/>
      </dsp:spPr>
      <dsp:style>
        <a:lnRef idx="2">
          <a:scrgbClr r="0" g="0" b="0"/>
        </a:lnRef>
        <a:fillRef idx="1">
          <a:scrgbClr r="0" g="0" b="0"/>
        </a:fillRef>
        <a:effectRef idx="0">
          <a:scrgbClr r="0" g="0" b="0"/>
        </a:effectRef>
        <a:fontRef idx="minor"/>
      </dsp:style>
    </dsp:sp>
    <dsp:sp modelId="{5457A498-D17E-42C0-8415-2609D55F187F}">
      <dsp:nvSpPr>
        <dsp:cNvPr id="0" name=""/>
        <dsp:cNvSpPr/>
      </dsp:nvSpPr>
      <dsp:spPr>
        <a:xfrm>
          <a:off x="930466" y="2490843"/>
          <a:ext cx="6651983" cy="711616"/>
        </a:xfrm>
        <a:prstGeom prst="rect">
          <a:avLst/>
        </a:prstGeom>
        <a:solidFill>
          <a:schemeClr val="accent4">
            <a:hueOff val="-2976513"/>
            <a:satOff val="17933"/>
            <a:lumOff val="14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4846" tIns="38100" rIns="38100" bIns="38100" numCol="1" spcCol="1270" anchor="ctr" anchorCtr="0">
          <a:noAutofit/>
        </a:bodyPr>
        <a:lstStyle/>
        <a:p>
          <a:pPr marL="0" lvl="0" indent="0" algn="l" defTabSz="666750">
            <a:lnSpc>
              <a:spcPct val="90000"/>
            </a:lnSpc>
            <a:spcBef>
              <a:spcPct val="0"/>
            </a:spcBef>
            <a:spcAft>
              <a:spcPct val="35000"/>
            </a:spcAft>
            <a:buNone/>
          </a:pPr>
          <a:r>
            <a:rPr lang="es-ES" sz="1500" b="1" kern="1200" dirty="0">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Arial" panose="020B0604020202020204" pitchFamily="34" charset="0"/>
            </a:rPr>
            <a:t>Consiste en mantener una organización y ritmo de aprendizaje más o menos constante y en crear un ambiente y una organización temporal que sea previsible para todos los </a:t>
          </a:r>
          <a:r>
            <a:rPr lang="es-ES" sz="1500" b="1" kern="1200" dirty="0" err="1">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Arial" panose="020B0604020202020204" pitchFamily="34" charset="0"/>
            </a:rPr>
            <a:t>niñ@s</a:t>
          </a:r>
          <a:r>
            <a:rPr lang="es-ES" sz="1500" b="1" kern="1200" dirty="0">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Arial" panose="020B0604020202020204" pitchFamily="34" charset="0"/>
            </a:rPr>
            <a:t>. </a:t>
          </a:r>
          <a:endParaRPr lang="es-ES" sz="1500" b="1" kern="1200" dirty="0">
            <a:effectLst>
              <a:outerShdw blurRad="38100" dist="38100" dir="2700000" algn="tl">
                <a:srgbClr val="000000">
                  <a:alpha val="43137"/>
                </a:srgbClr>
              </a:outerShdw>
            </a:effectLst>
          </a:endParaRPr>
        </a:p>
      </dsp:txBody>
      <dsp:txXfrm>
        <a:off x="930466" y="2490843"/>
        <a:ext cx="6651983" cy="711616"/>
      </dsp:txXfrm>
    </dsp:sp>
    <dsp:sp modelId="{34E224D8-206C-4081-92F7-839218959EEA}">
      <dsp:nvSpPr>
        <dsp:cNvPr id="0" name=""/>
        <dsp:cNvSpPr/>
      </dsp:nvSpPr>
      <dsp:spPr>
        <a:xfrm>
          <a:off x="485705" y="2401891"/>
          <a:ext cx="889520" cy="889520"/>
        </a:xfrm>
        <a:prstGeom prst="ellipse">
          <a:avLst/>
        </a:prstGeom>
        <a:solidFill>
          <a:schemeClr val="lt1">
            <a:hueOff val="0"/>
            <a:satOff val="0"/>
            <a:lumOff val="0"/>
            <a:alphaOff val="0"/>
          </a:schemeClr>
        </a:solidFill>
        <a:ln w="25400" cap="flat" cmpd="sng" algn="ctr">
          <a:solidFill>
            <a:schemeClr val="accent4">
              <a:hueOff val="-2976513"/>
              <a:satOff val="17933"/>
              <a:lumOff val="1437"/>
              <a:alphaOff val="0"/>
            </a:schemeClr>
          </a:solidFill>
          <a:prstDash val="solid"/>
        </a:ln>
        <a:effectLst/>
      </dsp:spPr>
      <dsp:style>
        <a:lnRef idx="2">
          <a:scrgbClr r="0" g="0" b="0"/>
        </a:lnRef>
        <a:fillRef idx="1">
          <a:scrgbClr r="0" g="0" b="0"/>
        </a:fillRef>
        <a:effectRef idx="0">
          <a:scrgbClr r="0" g="0" b="0"/>
        </a:effectRef>
        <a:fontRef idx="minor"/>
      </dsp:style>
    </dsp:sp>
    <dsp:sp modelId="{E2B1A46C-A720-4ABA-B44C-4F972A37625E}">
      <dsp:nvSpPr>
        <dsp:cNvPr id="0" name=""/>
        <dsp:cNvSpPr/>
      </dsp:nvSpPr>
      <dsp:spPr>
        <a:xfrm>
          <a:off x="522479" y="3558453"/>
          <a:ext cx="7059969" cy="711616"/>
        </a:xfrm>
        <a:prstGeom prst="rect">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4846" tIns="38100" rIns="38100" bIns="38100" numCol="1" spcCol="1270" anchor="ctr" anchorCtr="0">
          <a:noAutofit/>
        </a:bodyPr>
        <a:lstStyle/>
        <a:p>
          <a:pPr marL="0" lvl="0" indent="0" algn="l" defTabSz="666750">
            <a:lnSpc>
              <a:spcPct val="90000"/>
            </a:lnSpc>
            <a:spcBef>
              <a:spcPct val="0"/>
            </a:spcBef>
            <a:spcAft>
              <a:spcPct val="35000"/>
            </a:spcAft>
            <a:buNone/>
          </a:pPr>
          <a:r>
            <a:rPr lang="es-ES" sz="1500" b="1" kern="1200">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Arial" panose="020B0604020202020204" pitchFamily="34" charset="0"/>
            </a:rPr>
            <a:t>Les dota de referencia, de una especie de agenda mental.</a:t>
          </a:r>
          <a:endParaRPr lang="es-ES" sz="1500" b="1" kern="1200" dirty="0">
            <a:effectLst>
              <a:outerShdw blurRad="38100" dist="38100" dir="2700000" algn="tl">
                <a:srgbClr val="000000">
                  <a:alpha val="43137"/>
                </a:srgbClr>
              </a:outerShdw>
            </a:effectLst>
          </a:endParaRPr>
        </a:p>
      </dsp:txBody>
      <dsp:txXfrm>
        <a:off x="522479" y="3558453"/>
        <a:ext cx="7059969" cy="711616"/>
      </dsp:txXfrm>
    </dsp:sp>
    <dsp:sp modelId="{0D157470-C55B-4E42-B80D-660166FF9D6F}">
      <dsp:nvSpPr>
        <dsp:cNvPr id="0" name=""/>
        <dsp:cNvSpPr/>
      </dsp:nvSpPr>
      <dsp:spPr>
        <a:xfrm>
          <a:off x="77719" y="3469501"/>
          <a:ext cx="889520" cy="889520"/>
        </a:xfrm>
        <a:prstGeom prst="ellipse">
          <a:avLst/>
        </a:prstGeom>
        <a:solidFill>
          <a:schemeClr val="lt1">
            <a:hueOff val="0"/>
            <a:satOff val="0"/>
            <a:lumOff val="0"/>
            <a:alphaOff val="0"/>
          </a:schemeClr>
        </a:solidFill>
        <a:ln w="25400" cap="flat" cmpd="sng" algn="ctr">
          <a:solidFill>
            <a:schemeClr val="accent4">
              <a:hueOff val="-4464770"/>
              <a:satOff val="26899"/>
              <a:lumOff val="2156"/>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193D16-A0F2-4EF2-BACB-B6A64FDE0165}">
      <dsp:nvSpPr>
        <dsp:cNvPr id="0" name=""/>
        <dsp:cNvSpPr/>
      </dsp:nvSpPr>
      <dsp:spPr>
        <a:xfrm>
          <a:off x="500641" y="28"/>
          <a:ext cx="1132913" cy="1132913"/>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286C1726-B299-4991-A609-F16D0A9415C3}">
      <dsp:nvSpPr>
        <dsp:cNvPr id="0" name=""/>
        <dsp:cNvSpPr/>
      </dsp:nvSpPr>
      <dsp:spPr>
        <a:xfrm>
          <a:off x="1067097" y="28"/>
          <a:ext cx="6044505" cy="11329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 rIns="0" bIns="20320" numCol="1" spcCol="1270" anchor="ctr" anchorCtr="0">
          <a:noAutofit/>
        </a:bodyPr>
        <a:lstStyle/>
        <a:p>
          <a:pPr marL="0" lvl="0" indent="0" algn="l" defTabSz="711200">
            <a:lnSpc>
              <a:spcPct val="90000"/>
            </a:lnSpc>
            <a:spcBef>
              <a:spcPct val="0"/>
            </a:spcBef>
            <a:spcAft>
              <a:spcPct val="35000"/>
            </a:spcAft>
            <a:buNone/>
          </a:pPr>
          <a:r>
            <a:rPr lang="es-ES" sz="1600" b="1" i="1" kern="1200" dirty="0">
              <a:effectLst/>
              <a:latin typeface="Arial" panose="020B0604020202020204" pitchFamily="34" charset="0"/>
              <a:ea typeface="SimSun" panose="02010600030101010101" pitchFamily="2" charset="-122"/>
              <a:cs typeface="Mangal" panose="02040503050203030202" pitchFamily="18" charset="0"/>
            </a:rPr>
            <a:t>Técnica del altavoz: </a:t>
          </a:r>
          <a:r>
            <a:rPr lang="es-ES" sz="1600" b="0" kern="1200" dirty="0">
              <a:effectLst/>
              <a:latin typeface="Arial" panose="020B0604020202020204" pitchFamily="34" charset="0"/>
              <a:ea typeface="SimSun" panose="02010600030101010101" pitchFamily="2" charset="-122"/>
              <a:cs typeface="Mangal" panose="02040503050203030202" pitchFamily="18" charset="0"/>
            </a:rPr>
            <a:t>consiste en avisarle antes de dar la instrucción que hará de altavoz nada más dar la instrucción, recordando a los </a:t>
          </a:r>
          <a:r>
            <a:rPr lang="es-ES" sz="1600" b="0" kern="1200" dirty="0" err="1">
              <a:effectLst/>
              <a:latin typeface="Arial" panose="020B0604020202020204" pitchFamily="34" charset="0"/>
              <a:ea typeface="SimSun" panose="02010600030101010101" pitchFamily="2" charset="-122"/>
              <a:cs typeface="Mangal" panose="02040503050203030202" pitchFamily="18" charset="0"/>
            </a:rPr>
            <a:t>compañer@s</a:t>
          </a:r>
          <a:r>
            <a:rPr lang="es-ES" sz="1600" b="0" kern="1200" dirty="0">
              <a:effectLst/>
              <a:latin typeface="Arial" panose="020B0604020202020204" pitchFamily="34" charset="0"/>
              <a:ea typeface="SimSun" panose="02010600030101010101" pitchFamily="2" charset="-122"/>
              <a:cs typeface="Mangal" panose="02040503050203030202" pitchFamily="18" charset="0"/>
            </a:rPr>
            <a:t> lo que hay que hacer. </a:t>
          </a:r>
          <a:endParaRPr lang="es-ES" sz="1600" b="0" kern="1200" dirty="0">
            <a:effectLst/>
          </a:endParaRPr>
        </a:p>
      </dsp:txBody>
      <dsp:txXfrm>
        <a:off x="1067097" y="28"/>
        <a:ext cx="6044505" cy="1132913"/>
      </dsp:txXfrm>
    </dsp:sp>
    <dsp:sp modelId="{EF36A1C1-0BCE-4265-A26B-105E6F45FA03}">
      <dsp:nvSpPr>
        <dsp:cNvPr id="0" name=""/>
        <dsp:cNvSpPr/>
      </dsp:nvSpPr>
      <dsp:spPr>
        <a:xfrm>
          <a:off x="500641" y="1132941"/>
          <a:ext cx="1132913" cy="1132913"/>
        </a:xfrm>
        <a:prstGeom prst="ellipse">
          <a:avLst/>
        </a:prstGeom>
        <a:solidFill>
          <a:schemeClr val="accent2">
            <a:alpha val="50000"/>
            <a:hueOff val="1560506"/>
            <a:satOff val="-1946"/>
            <a:lumOff val="4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4811A280-4B85-427E-BB70-9B366CB32253}">
      <dsp:nvSpPr>
        <dsp:cNvPr id="0" name=""/>
        <dsp:cNvSpPr/>
      </dsp:nvSpPr>
      <dsp:spPr>
        <a:xfrm>
          <a:off x="1067097" y="1132941"/>
          <a:ext cx="6044505" cy="11329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 rIns="0" bIns="20320" numCol="1" spcCol="1270" anchor="ctr" anchorCtr="0">
          <a:noAutofit/>
        </a:bodyPr>
        <a:lstStyle/>
        <a:p>
          <a:pPr marL="0" lvl="0" indent="0" algn="l" defTabSz="711200">
            <a:lnSpc>
              <a:spcPct val="90000"/>
            </a:lnSpc>
            <a:spcBef>
              <a:spcPct val="0"/>
            </a:spcBef>
            <a:spcAft>
              <a:spcPct val="35000"/>
            </a:spcAft>
            <a:buNone/>
          </a:pPr>
          <a:r>
            <a:rPr lang="es-ES" sz="1600" b="0" kern="1200" dirty="0">
              <a:effectLst/>
              <a:latin typeface="Arial" panose="020B0604020202020204" pitchFamily="34" charset="0"/>
              <a:ea typeface="SimSun" panose="02010600030101010101" pitchFamily="2" charset="-122"/>
              <a:cs typeface="Mangal" panose="02040503050203030202" pitchFamily="18" charset="0"/>
            </a:rPr>
            <a:t>Esta técnica le </a:t>
          </a:r>
          <a:r>
            <a:rPr lang="es-ES" sz="1600" b="1" i="1" kern="1200" dirty="0">
              <a:effectLst/>
              <a:latin typeface="Arial" panose="020B0604020202020204" pitchFamily="34" charset="0"/>
              <a:ea typeface="SimSun" panose="02010600030101010101" pitchFamily="2" charset="-122"/>
              <a:cs typeface="Mangal" panose="02040503050203030202" pitchFamily="18" charset="0"/>
            </a:rPr>
            <a:t>anima a estar más concentrad@ </a:t>
          </a:r>
          <a:r>
            <a:rPr lang="es-ES" sz="1600" b="0" kern="1200" dirty="0">
              <a:effectLst/>
              <a:latin typeface="Arial" panose="020B0604020202020204" pitchFamily="34" charset="0"/>
              <a:ea typeface="SimSun" panose="02010600030101010101" pitchFamily="2" charset="-122"/>
              <a:cs typeface="Mangal" panose="02040503050203030202" pitchFamily="18" charset="0"/>
            </a:rPr>
            <a:t>y sirve para comprobar hasta qué punto ha entendido la instrucción.</a:t>
          </a:r>
          <a:endParaRPr lang="es-ES" sz="1600" b="0" kern="1200" dirty="0">
            <a:effectLst/>
          </a:endParaRPr>
        </a:p>
      </dsp:txBody>
      <dsp:txXfrm>
        <a:off x="1067097" y="1132941"/>
        <a:ext cx="6044505" cy="1132913"/>
      </dsp:txXfrm>
    </dsp:sp>
    <dsp:sp modelId="{BC893E71-9F97-4CEC-9FDC-A692C11E3B70}">
      <dsp:nvSpPr>
        <dsp:cNvPr id="0" name=""/>
        <dsp:cNvSpPr/>
      </dsp:nvSpPr>
      <dsp:spPr>
        <a:xfrm>
          <a:off x="500641" y="2265855"/>
          <a:ext cx="1132913" cy="1132913"/>
        </a:xfrm>
        <a:prstGeom prst="ellipse">
          <a:avLst/>
        </a:prstGeom>
        <a:solidFill>
          <a:schemeClr val="accent2">
            <a:alpha val="50000"/>
            <a:hueOff val="3121013"/>
            <a:satOff val="-3893"/>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15207ECA-56A5-4A70-B326-47807AB2CFE7}">
      <dsp:nvSpPr>
        <dsp:cNvPr id="0" name=""/>
        <dsp:cNvSpPr/>
      </dsp:nvSpPr>
      <dsp:spPr>
        <a:xfrm>
          <a:off x="1067097" y="2265855"/>
          <a:ext cx="6044505" cy="11329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 rIns="0" bIns="20320" numCol="1" spcCol="1270" anchor="ctr" anchorCtr="0">
          <a:noAutofit/>
        </a:bodyPr>
        <a:lstStyle/>
        <a:p>
          <a:pPr marL="0" lvl="0" indent="0" algn="l" defTabSz="711200">
            <a:lnSpc>
              <a:spcPct val="90000"/>
            </a:lnSpc>
            <a:spcBef>
              <a:spcPct val="0"/>
            </a:spcBef>
            <a:spcAft>
              <a:spcPct val="35000"/>
            </a:spcAft>
            <a:buNone/>
          </a:pPr>
          <a:r>
            <a:rPr lang="es-ES" sz="1600" b="0" kern="1200" dirty="0">
              <a:effectLst/>
              <a:latin typeface="Arial" panose="020B0604020202020204" pitchFamily="34" charset="0"/>
              <a:ea typeface="SimSun" panose="02010600030101010101" pitchFamily="2" charset="-122"/>
              <a:cs typeface="Mangal" panose="02040503050203030202" pitchFamily="18" charset="0"/>
            </a:rPr>
            <a:t>A veces es </a:t>
          </a:r>
          <a:r>
            <a:rPr lang="es-ES" sz="1600" b="1" i="1" kern="1200" dirty="0">
              <a:effectLst/>
              <a:latin typeface="Arial" panose="020B0604020202020204" pitchFamily="34" charset="0"/>
              <a:ea typeface="SimSun" panose="02010600030101010101" pitchFamily="2" charset="-122"/>
              <a:cs typeface="Mangal" panose="02040503050203030202" pitchFamily="18" charset="0"/>
            </a:rPr>
            <a:t>necesario dar instrucciones específicas y particulares a los </a:t>
          </a:r>
          <a:r>
            <a:rPr lang="es-ES" sz="1600" b="1" i="1" kern="1200" dirty="0" err="1">
              <a:effectLst/>
              <a:latin typeface="Arial" panose="020B0604020202020204" pitchFamily="34" charset="0"/>
              <a:ea typeface="SimSun" panose="02010600030101010101" pitchFamily="2" charset="-122"/>
              <a:cs typeface="Mangal" panose="02040503050203030202" pitchFamily="18" charset="0"/>
            </a:rPr>
            <a:t>alumn@s</a:t>
          </a:r>
          <a:r>
            <a:rPr lang="es-ES" sz="1600" b="1" i="1" kern="1200" dirty="0">
              <a:effectLst/>
              <a:latin typeface="Arial" panose="020B0604020202020204" pitchFamily="34" charset="0"/>
              <a:ea typeface="SimSun" panose="02010600030101010101" pitchFamily="2" charset="-122"/>
              <a:cs typeface="Mangal" panose="02040503050203030202" pitchFamily="18" charset="0"/>
            </a:rPr>
            <a:t> con TDAH</a:t>
          </a:r>
          <a:r>
            <a:rPr lang="es-ES" sz="1600" b="0" kern="1200" dirty="0">
              <a:effectLst/>
              <a:latin typeface="Arial" panose="020B0604020202020204" pitchFamily="34" charset="0"/>
              <a:ea typeface="SimSun" panose="02010600030101010101" pitchFamily="2" charset="-122"/>
              <a:cs typeface="Mangal" panose="02040503050203030202" pitchFamily="18" charset="0"/>
            </a:rPr>
            <a:t>; ya que las que se dan en grupo pueden no ser suficientes para </a:t>
          </a:r>
          <a:r>
            <a:rPr lang="es-ES" sz="1600" b="0" kern="1200" dirty="0" err="1">
              <a:effectLst/>
              <a:latin typeface="Arial" panose="020B0604020202020204" pitchFamily="34" charset="0"/>
              <a:ea typeface="SimSun" panose="02010600030101010101" pitchFamily="2" charset="-122"/>
              <a:cs typeface="Mangal" panose="02040503050203030202" pitchFamily="18" charset="0"/>
            </a:rPr>
            <a:t>ell@s</a:t>
          </a:r>
          <a:r>
            <a:rPr lang="es-ES" sz="1600" b="0" kern="1200" dirty="0">
              <a:effectLst/>
              <a:latin typeface="Arial" panose="020B0604020202020204" pitchFamily="34" charset="0"/>
              <a:ea typeface="SimSun" panose="02010600030101010101" pitchFamily="2" charset="-122"/>
              <a:cs typeface="Mangal" panose="02040503050203030202" pitchFamily="18" charset="0"/>
            </a:rPr>
            <a:t>.</a:t>
          </a:r>
          <a:endParaRPr lang="es-ES" sz="1600" b="0" kern="1200" dirty="0">
            <a:effectLst/>
          </a:endParaRPr>
        </a:p>
      </dsp:txBody>
      <dsp:txXfrm>
        <a:off x="1067097" y="2265855"/>
        <a:ext cx="6044505" cy="1132913"/>
      </dsp:txXfrm>
    </dsp:sp>
    <dsp:sp modelId="{A2EA0F31-AAB9-41B2-A979-101216A75F30}">
      <dsp:nvSpPr>
        <dsp:cNvPr id="0" name=""/>
        <dsp:cNvSpPr/>
      </dsp:nvSpPr>
      <dsp:spPr>
        <a:xfrm>
          <a:off x="500641" y="3398768"/>
          <a:ext cx="1132913" cy="1132913"/>
        </a:xfrm>
        <a:prstGeom prst="ellipse">
          <a:avLst/>
        </a:prstGeom>
        <a:solidFill>
          <a:schemeClr val="accent2">
            <a:alpha val="50000"/>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FEAFFD25-A6F5-4F97-B9CB-F74D1AADD30D}">
      <dsp:nvSpPr>
        <dsp:cNvPr id="0" name=""/>
        <dsp:cNvSpPr/>
      </dsp:nvSpPr>
      <dsp:spPr>
        <a:xfrm>
          <a:off x="1067097" y="3398768"/>
          <a:ext cx="6044505" cy="11329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 rIns="0" bIns="20320" numCol="1" spcCol="1270" anchor="ctr" anchorCtr="0">
          <a:noAutofit/>
        </a:bodyPr>
        <a:lstStyle/>
        <a:p>
          <a:pPr marL="0" lvl="0" indent="0" algn="l" defTabSz="711200">
            <a:lnSpc>
              <a:spcPct val="90000"/>
            </a:lnSpc>
            <a:spcBef>
              <a:spcPct val="0"/>
            </a:spcBef>
            <a:spcAft>
              <a:spcPct val="35000"/>
            </a:spcAft>
            <a:buNone/>
          </a:pPr>
          <a:r>
            <a:rPr lang="es-ES" sz="1600" b="0" kern="1200" dirty="0">
              <a:effectLst/>
              <a:latin typeface="Arial" panose="020B0604020202020204" pitchFamily="34" charset="0"/>
              <a:ea typeface="SimSun" panose="02010600030101010101" pitchFamily="2" charset="-122"/>
              <a:cs typeface="Mangal" panose="02040503050203030202" pitchFamily="18" charset="0"/>
            </a:rPr>
            <a:t>Intenta mantener el </a:t>
          </a:r>
          <a:r>
            <a:rPr lang="es-ES" sz="1600" b="1" i="1" kern="1200" dirty="0">
              <a:effectLst/>
              <a:latin typeface="Arial" panose="020B0604020202020204" pitchFamily="34" charset="0"/>
              <a:ea typeface="SimSun" panose="02010600030101010101" pitchFamily="2" charset="-122"/>
              <a:cs typeface="Mangal" panose="02040503050203030202" pitchFamily="18" charset="0"/>
            </a:rPr>
            <a:t>contacto visual</a:t>
          </a:r>
          <a:r>
            <a:rPr lang="es-ES" sz="1600" b="0" kern="1200" dirty="0">
              <a:effectLst/>
              <a:latin typeface="Arial" panose="020B0604020202020204" pitchFamily="34" charset="0"/>
              <a:ea typeface="SimSun" panose="02010600030101010101" pitchFamily="2" charset="-122"/>
              <a:cs typeface="Mangal" panose="02040503050203030202" pitchFamily="18" charset="0"/>
            </a:rPr>
            <a:t>.</a:t>
          </a:r>
          <a:endParaRPr lang="es-ES" sz="1600" b="0" kern="1200" dirty="0">
            <a:effectLst/>
          </a:endParaRPr>
        </a:p>
      </dsp:txBody>
      <dsp:txXfrm>
        <a:off x="1067097" y="3398768"/>
        <a:ext cx="6044505" cy="113291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5F3C70-C7F6-4416-9E6C-2BEAF140E730}">
      <dsp:nvSpPr>
        <dsp:cNvPr id="0" name=""/>
        <dsp:cNvSpPr/>
      </dsp:nvSpPr>
      <dsp:spPr>
        <a:xfrm>
          <a:off x="974787" y="1446"/>
          <a:ext cx="1161326" cy="1161326"/>
        </a:xfrm>
        <a:prstGeom prst="ellipse">
          <a:avLst/>
        </a:prstGeom>
        <a:solidFill>
          <a:schemeClr val="accent5">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5C2CD321-C560-444B-88B6-10F6687CA93D}">
      <dsp:nvSpPr>
        <dsp:cNvPr id="0" name=""/>
        <dsp:cNvSpPr/>
      </dsp:nvSpPr>
      <dsp:spPr>
        <a:xfrm>
          <a:off x="1555450" y="1446"/>
          <a:ext cx="6196102" cy="11613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1590" rIns="0" bIns="21590" numCol="1" spcCol="1270" anchor="ctr" anchorCtr="0">
          <a:noAutofit/>
        </a:bodyPr>
        <a:lstStyle/>
        <a:p>
          <a:pPr marL="0" lvl="0" indent="0" algn="l" defTabSz="755650">
            <a:lnSpc>
              <a:spcPct val="90000"/>
            </a:lnSpc>
            <a:spcBef>
              <a:spcPct val="0"/>
            </a:spcBef>
            <a:spcAft>
              <a:spcPct val="35000"/>
            </a:spcAft>
            <a:buFontTx/>
            <a:buNone/>
          </a:pPr>
          <a:r>
            <a:rPr lang="es-ES" sz="1700" kern="1200" dirty="0">
              <a:latin typeface="Arial" panose="020B0604020202020204" pitchFamily="34" charset="0"/>
              <a:ea typeface="SimSun" panose="02010600030101010101" pitchFamily="2" charset="-122"/>
              <a:cs typeface="Mangal" panose="02040503050203030202" pitchFamily="18" charset="0"/>
            </a:rPr>
            <a:t>Antes de explicar cualquier contenido o lección, </a:t>
          </a:r>
          <a:r>
            <a:rPr lang="es-ES" sz="1700" b="1" i="1" kern="1200" dirty="0">
              <a:latin typeface="Arial" panose="020B0604020202020204" pitchFamily="34" charset="0"/>
              <a:ea typeface="SimSun" panose="02010600030101010101" pitchFamily="2" charset="-122"/>
              <a:cs typeface="Mangal" panose="02040503050203030202" pitchFamily="18" charset="0"/>
            </a:rPr>
            <a:t>debes asegurarte que </a:t>
          </a:r>
          <a:r>
            <a:rPr lang="es-ES" sz="1700" b="1" i="1" kern="1200" dirty="0" err="1">
              <a:latin typeface="Arial" panose="020B0604020202020204" pitchFamily="34" charset="0"/>
              <a:ea typeface="SimSun" panose="02010600030101010101" pitchFamily="2" charset="-122"/>
              <a:cs typeface="Mangal" panose="02040503050203030202" pitchFamily="18" charset="0"/>
            </a:rPr>
            <a:t>tod@s</a:t>
          </a:r>
          <a:r>
            <a:rPr lang="es-ES" sz="1700" b="1" i="1" kern="1200" dirty="0">
              <a:latin typeface="Arial" panose="020B0604020202020204" pitchFamily="34" charset="0"/>
              <a:ea typeface="SimSun" panose="02010600030101010101" pitchFamily="2" charset="-122"/>
              <a:cs typeface="Mangal" panose="02040503050203030202" pitchFamily="18" charset="0"/>
            </a:rPr>
            <a:t> estén en ese tema</a:t>
          </a:r>
          <a:r>
            <a:rPr lang="es-ES" sz="1700" kern="1200" dirty="0">
              <a:latin typeface="Arial" panose="020B0604020202020204" pitchFamily="34" charset="0"/>
              <a:ea typeface="SimSun" panose="02010600030101010101" pitchFamily="2" charset="-122"/>
              <a:cs typeface="Mangal" panose="02040503050203030202" pitchFamily="18" charset="0"/>
            </a:rPr>
            <a:t>. Deben saber dónde se sitúan respecto a lo que ya saben o lo que han aprendido (breve recordatorio de lo que han dado y lo que van a aprender relacionado con la clase anterior). </a:t>
          </a:r>
          <a:endParaRPr lang="es-ES" sz="1700" kern="1200" dirty="0"/>
        </a:p>
      </dsp:txBody>
      <dsp:txXfrm>
        <a:off x="1555450" y="1446"/>
        <a:ext cx="6196102" cy="1161326"/>
      </dsp:txXfrm>
    </dsp:sp>
    <dsp:sp modelId="{1AC7334C-7DCC-4133-A17F-A98BD0B62810}">
      <dsp:nvSpPr>
        <dsp:cNvPr id="0" name=""/>
        <dsp:cNvSpPr/>
      </dsp:nvSpPr>
      <dsp:spPr>
        <a:xfrm>
          <a:off x="974787" y="1162773"/>
          <a:ext cx="1161326" cy="1161326"/>
        </a:xfrm>
        <a:prstGeom prst="ellipse">
          <a:avLst/>
        </a:prstGeom>
        <a:solidFill>
          <a:schemeClr val="accent5">
            <a:alpha val="50000"/>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015D576C-861D-4C6F-83F5-B6F07D54CDF9}">
      <dsp:nvSpPr>
        <dsp:cNvPr id="0" name=""/>
        <dsp:cNvSpPr/>
      </dsp:nvSpPr>
      <dsp:spPr>
        <a:xfrm>
          <a:off x="1555450" y="1162773"/>
          <a:ext cx="6196102" cy="11613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1590" rIns="0" bIns="21590" numCol="1" spcCol="1270" anchor="ctr" anchorCtr="0">
          <a:noAutofit/>
        </a:bodyPr>
        <a:lstStyle/>
        <a:p>
          <a:pPr marL="0" lvl="0" indent="0" algn="l" defTabSz="755650">
            <a:lnSpc>
              <a:spcPct val="90000"/>
            </a:lnSpc>
            <a:spcBef>
              <a:spcPct val="0"/>
            </a:spcBef>
            <a:spcAft>
              <a:spcPct val="35000"/>
            </a:spcAft>
            <a:buFontTx/>
            <a:buNone/>
          </a:pPr>
          <a:r>
            <a:rPr lang="es-ES" sz="1700" kern="1200" dirty="0">
              <a:latin typeface="Arial" panose="020B0604020202020204" pitchFamily="34" charset="0"/>
              <a:ea typeface="SimSun" panose="02010600030101010101" pitchFamily="2" charset="-122"/>
              <a:cs typeface="Mangal" panose="02040503050203030202" pitchFamily="18" charset="0"/>
            </a:rPr>
            <a:t>Aquí puede resultar útil el </a:t>
          </a:r>
          <a:r>
            <a:rPr lang="es-ES" sz="1700" b="1" i="1" kern="1200" dirty="0">
              <a:latin typeface="Arial" panose="020B0604020202020204" pitchFamily="34" charset="0"/>
              <a:ea typeface="SimSun" panose="02010600030101010101" pitchFamily="2" charset="-122"/>
              <a:cs typeface="Mangal" panose="02040503050203030202" pitchFamily="18" charset="0"/>
            </a:rPr>
            <a:t>“ORGANIZADOR PREVIO”: </a:t>
          </a:r>
          <a:r>
            <a:rPr lang="es-ES" sz="1700" kern="1200" dirty="0">
              <a:latin typeface="Arial" panose="020B0604020202020204" pitchFamily="34" charset="0"/>
              <a:ea typeface="SimSun" panose="02010600030101010101" pitchFamily="2" charset="-122"/>
              <a:cs typeface="Mangal" panose="02040503050203030202" pitchFamily="18" charset="0"/>
            </a:rPr>
            <a:t>es una especie de mapa mental que sitúa el contenido en el conjunto de lo que conocen. </a:t>
          </a:r>
          <a:r>
            <a:rPr lang="es-ES" sz="1700" kern="1200" dirty="0" err="1">
              <a:latin typeface="Arial" panose="020B0604020202020204" pitchFamily="34" charset="0"/>
              <a:ea typeface="SimSun" panose="02010600030101010101" pitchFamily="2" charset="-122"/>
              <a:cs typeface="Mangal" panose="02040503050203030202" pitchFamily="18" charset="0"/>
            </a:rPr>
            <a:t>Ej</a:t>
          </a:r>
          <a:r>
            <a:rPr lang="es-ES" sz="1700" kern="1200" dirty="0">
              <a:latin typeface="Arial" panose="020B0604020202020204" pitchFamily="34" charset="0"/>
              <a:ea typeface="SimSun" panose="02010600030101010101" pitchFamily="2" charset="-122"/>
              <a:cs typeface="Mangal" panose="02040503050203030202" pitchFamily="18" charset="0"/>
            </a:rPr>
            <a:t>: esquema del tema, índice, línea del tiempo…</a:t>
          </a:r>
          <a:endParaRPr lang="es-ES" sz="1700" kern="1200" dirty="0"/>
        </a:p>
      </dsp:txBody>
      <dsp:txXfrm>
        <a:off x="1555450" y="1162773"/>
        <a:ext cx="6196102" cy="1161326"/>
      </dsp:txXfrm>
    </dsp:sp>
    <dsp:sp modelId="{34D077C1-C6AF-42BD-9C92-BEA27E54CD3B}">
      <dsp:nvSpPr>
        <dsp:cNvPr id="0" name=""/>
        <dsp:cNvSpPr/>
      </dsp:nvSpPr>
      <dsp:spPr>
        <a:xfrm>
          <a:off x="974787" y="2324100"/>
          <a:ext cx="1161326" cy="1161326"/>
        </a:xfrm>
        <a:prstGeom prst="ellipse">
          <a:avLst/>
        </a:prstGeom>
        <a:solidFill>
          <a:schemeClr val="accent5">
            <a:alpha val="50000"/>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6C0BBCC7-1B5A-45C6-AA37-50F0FC8D7A86}">
      <dsp:nvSpPr>
        <dsp:cNvPr id="0" name=""/>
        <dsp:cNvSpPr/>
      </dsp:nvSpPr>
      <dsp:spPr>
        <a:xfrm>
          <a:off x="1555450" y="2324100"/>
          <a:ext cx="6196102" cy="11613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1590" rIns="0" bIns="21590" numCol="1" spcCol="1270" anchor="ctr" anchorCtr="0">
          <a:noAutofit/>
        </a:bodyPr>
        <a:lstStyle/>
        <a:p>
          <a:pPr marL="0" lvl="0" indent="0" algn="l" defTabSz="755650">
            <a:lnSpc>
              <a:spcPct val="90000"/>
            </a:lnSpc>
            <a:spcBef>
              <a:spcPct val="0"/>
            </a:spcBef>
            <a:spcAft>
              <a:spcPct val="35000"/>
            </a:spcAft>
            <a:buNone/>
          </a:pPr>
          <a:r>
            <a:rPr lang="es-ES" sz="1700" kern="1200" dirty="0">
              <a:latin typeface="Arial" panose="020B0604020202020204" pitchFamily="34" charset="0"/>
              <a:ea typeface="SimSun" panose="02010600030101010101" pitchFamily="2" charset="-122"/>
              <a:cs typeface="Mangal" panose="02040503050203030202" pitchFamily="18" charset="0"/>
            </a:rPr>
            <a:t>Importante </a:t>
          </a:r>
          <a:r>
            <a:rPr lang="es-ES" sz="1700" b="1" i="1" kern="1200" dirty="0">
              <a:latin typeface="Arial" panose="020B0604020202020204" pitchFamily="34" charset="0"/>
              <a:ea typeface="SimSun" panose="02010600030101010101" pitchFamily="2" charset="-122"/>
              <a:cs typeface="Mangal" panose="02040503050203030202" pitchFamily="18" charset="0"/>
            </a:rPr>
            <a:t>explicar el objetivo de lo que van a aprender</a:t>
          </a:r>
          <a:endParaRPr lang="es-ES" sz="1700" b="1" i="1" kern="1200" dirty="0"/>
        </a:p>
      </dsp:txBody>
      <dsp:txXfrm>
        <a:off x="1555450" y="2324100"/>
        <a:ext cx="6196102" cy="1161326"/>
      </dsp:txXfrm>
    </dsp:sp>
    <dsp:sp modelId="{E253B772-9266-4BDE-BF13-07A1BF028A61}">
      <dsp:nvSpPr>
        <dsp:cNvPr id="0" name=""/>
        <dsp:cNvSpPr/>
      </dsp:nvSpPr>
      <dsp:spPr>
        <a:xfrm>
          <a:off x="929305" y="3486873"/>
          <a:ext cx="1161326" cy="1161326"/>
        </a:xfrm>
        <a:prstGeom prst="ellipse">
          <a:avLst/>
        </a:prstGeom>
        <a:solidFill>
          <a:schemeClr val="accent5">
            <a:alpha val="50000"/>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65B2262F-5515-4C84-8B7B-B696C97E9B5B}">
      <dsp:nvSpPr>
        <dsp:cNvPr id="0" name=""/>
        <dsp:cNvSpPr/>
      </dsp:nvSpPr>
      <dsp:spPr>
        <a:xfrm>
          <a:off x="1582249" y="3543383"/>
          <a:ext cx="3518518" cy="1104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1590" rIns="0" bIns="21590" numCol="1" spcCol="1270" anchor="ctr" anchorCtr="0">
          <a:noAutofit/>
        </a:bodyPr>
        <a:lstStyle/>
        <a:p>
          <a:pPr marL="0" lvl="0" indent="0" algn="l" defTabSz="755650">
            <a:lnSpc>
              <a:spcPct val="90000"/>
            </a:lnSpc>
            <a:spcBef>
              <a:spcPct val="0"/>
            </a:spcBef>
            <a:spcAft>
              <a:spcPct val="35000"/>
            </a:spcAft>
            <a:buNone/>
          </a:pPr>
          <a:r>
            <a:rPr lang="es-ES" sz="1700" b="1" kern="1200" dirty="0">
              <a:latin typeface="Arial" panose="020B0604020202020204" pitchFamily="34" charset="0"/>
              <a:ea typeface="SimSun" panose="02010600030101010101" pitchFamily="2" charset="-122"/>
              <a:cs typeface="Mangal" panose="02040503050203030202" pitchFamily="18" charset="0"/>
            </a:rPr>
            <a:t>Ofrecer un </a:t>
          </a:r>
          <a:r>
            <a:rPr lang="es-ES" sz="1700" b="1" kern="1200" dirty="0" err="1">
              <a:latin typeface="Arial" panose="020B0604020202020204" pitchFamily="34" charset="0"/>
              <a:ea typeface="SimSun" panose="02010600030101010101" pitchFamily="2" charset="-122"/>
              <a:cs typeface="Mangal" panose="02040503050203030202" pitchFamily="18" charset="0"/>
            </a:rPr>
            <a:t>guión</a:t>
          </a:r>
          <a:r>
            <a:rPr lang="es-ES" sz="1700" b="1" kern="1200" dirty="0">
              <a:latin typeface="Arial" panose="020B0604020202020204" pitchFamily="34" charset="0"/>
              <a:ea typeface="SimSun" panose="02010600030101010101" pitchFamily="2" charset="-122"/>
              <a:cs typeface="Mangal" panose="02040503050203030202" pitchFamily="18" charset="0"/>
            </a:rPr>
            <a:t> y esquema </a:t>
          </a:r>
          <a:r>
            <a:rPr lang="es-ES" sz="1700" kern="1200" dirty="0">
              <a:latin typeface="Arial" panose="020B0604020202020204" pitchFamily="34" charset="0"/>
              <a:ea typeface="SimSun" panose="02010600030101010101" pitchFamily="2" charset="-122"/>
              <a:cs typeface="Mangal" panose="02040503050203030202" pitchFamily="18" charset="0"/>
            </a:rPr>
            <a:t>de lo que van a aprender.</a:t>
          </a:r>
          <a:endParaRPr lang="es-ES" sz="1700" kern="1200" dirty="0"/>
        </a:p>
      </dsp:txBody>
      <dsp:txXfrm>
        <a:off x="1582249" y="3543383"/>
        <a:ext cx="3518518" cy="110481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4B61AA-C6AC-4E15-B010-60CB8D350062}">
      <dsp:nvSpPr>
        <dsp:cNvPr id="0" name=""/>
        <dsp:cNvSpPr/>
      </dsp:nvSpPr>
      <dsp:spPr>
        <a:xfrm>
          <a:off x="686935" y="1758"/>
          <a:ext cx="1111650" cy="1111650"/>
        </a:xfrm>
        <a:prstGeom prst="ellipse">
          <a:avLst/>
        </a:prstGeom>
        <a:solidFill>
          <a:schemeClr val="accent5">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50616E47-420B-4045-A7E2-6D4A650FAC36}">
      <dsp:nvSpPr>
        <dsp:cNvPr id="0" name=""/>
        <dsp:cNvSpPr/>
      </dsp:nvSpPr>
      <dsp:spPr>
        <a:xfrm>
          <a:off x="1242760" y="1758"/>
          <a:ext cx="5931063" cy="1111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 rIns="0" bIns="20320" numCol="1" spcCol="1270" anchor="ctr" anchorCtr="0">
          <a:noAutofit/>
        </a:bodyPr>
        <a:lstStyle/>
        <a:p>
          <a:pPr marL="0" lvl="0" indent="0" algn="l" defTabSz="711200">
            <a:lnSpc>
              <a:spcPct val="90000"/>
            </a:lnSpc>
            <a:spcBef>
              <a:spcPct val="0"/>
            </a:spcBef>
            <a:spcAft>
              <a:spcPct val="35000"/>
            </a:spcAft>
            <a:buNone/>
          </a:pPr>
          <a:r>
            <a:rPr lang="es-ES" sz="1600" kern="1200" dirty="0">
              <a:latin typeface="Arial" panose="020B0604020202020204" pitchFamily="34" charset="0"/>
              <a:ea typeface="SimSun" panose="02010600030101010101" pitchFamily="2" charset="-122"/>
              <a:cs typeface="Mangal" panose="02040503050203030202" pitchFamily="18" charset="0"/>
            </a:rPr>
            <a:t>Cuando se distraiga, </a:t>
          </a:r>
          <a:r>
            <a:rPr lang="es-ES" sz="1600" b="1" i="1" kern="1200" dirty="0">
              <a:latin typeface="Arial" panose="020B0604020202020204" pitchFamily="34" charset="0"/>
              <a:ea typeface="SimSun" panose="02010600030101010101" pitchFamily="2" charset="-122"/>
              <a:cs typeface="Mangal" panose="02040503050203030202" pitchFamily="18" charset="0"/>
            </a:rPr>
            <a:t>intenta reforzar primero a los que atienden como una manera de “llamarle” la atención</a:t>
          </a:r>
          <a:r>
            <a:rPr lang="es-ES" sz="1600" kern="1200" dirty="0">
              <a:latin typeface="Arial" panose="020B0604020202020204" pitchFamily="34" charset="0"/>
              <a:ea typeface="SimSun" panose="02010600030101010101" pitchFamily="2" charset="-122"/>
              <a:cs typeface="Mangal" panose="02040503050203030202" pitchFamily="18" charset="0"/>
            </a:rPr>
            <a:t>. </a:t>
          </a:r>
          <a:r>
            <a:rPr lang="es-ES" sz="1600" kern="1200" dirty="0" err="1">
              <a:latin typeface="Arial" panose="020B0604020202020204" pitchFamily="34" charset="0"/>
              <a:ea typeface="SimSun" panose="02010600030101010101" pitchFamily="2" charset="-122"/>
              <a:cs typeface="Mangal" panose="02040503050203030202" pitchFamily="18" charset="0"/>
            </a:rPr>
            <a:t>Ej</a:t>
          </a:r>
          <a:r>
            <a:rPr lang="es-ES" sz="1600" kern="1200" dirty="0">
              <a:latin typeface="Arial" panose="020B0604020202020204" pitchFamily="34" charset="0"/>
              <a:ea typeface="SimSun" panose="02010600030101010101" pitchFamily="2" charset="-122"/>
              <a:cs typeface="Mangal" panose="02040503050203030202" pitchFamily="18" charset="0"/>
            </a:rPr>
            <a:t>: “Me alegra ver que estáis prestando mucha atención”. Si el </a:t>
          </a:r>
          <a:r>
            <a:rPr lang="es-ES" sz="1600" kern="1200" dirty="0" err="1">
              <a:latin typeface="Arial" panose="020B0604020202020204" pitchFamily="34" charset="0"/>
              <a:ea typeface="SimSun" panose="02010600030101010101" pitchFamily="2" charset="-122"/>
              <a:cs typeface="Mangal" panose="02040503050203030202" pitchFamily="18" charset="0"/>
            </a:rPr>
            <a:t>alumn</a:t>
          </a:r>
          <a:r>
            <a:rPr lang="es-ES" sz="1600" kern="1200" dirty="0">
              <a:latin typeface="Arial" panose="020B0604020202020204" pitchFamily="34" charset="0"/>
              <a:ea typeface="SimSun" panose="02010600030101010101" pitchFamily="2" charset="-122"/>
              <a:cs typeface="Mangal" panose="02040503050203030202" pitchFamily="18" charset="0"/>
            </a:rPr>
            <a:t>@ con TDAH reconduce la atención es el momento de </a:t>
          </a:r>
          <a:r>
            <a:rPr lang="es-ES" sz="1600" kern="1200" dirty="0" err="1">
              <a:latin typeface="Arial" panose="020B0604020202020204" pitchFamily="34" charset="0"/>
              <a:ea typeface="SimSun" panose="02010600030101010101" pitchFamily="2" charset="-122"/>
              <a:cs typeface="Mangal" panose="02040503050203030202" pitchFamily="18" charset="0"/>
            </a:rPr>
            <a:t>reforzarl</a:t>
          </a:r>
          <a:r>
            <a:rPr lang="es-ES" sz="1600" kern="1200" dirty="0">
              <a:latin typeface="Arial" panose="020B0604020202020204" pitchFamily="34" charset="0"/>
              <a:ea typeface="SimSun" panose="02010600030101010101" pitchFamily="2" charset="-122"/>
              <a:cs typeface="Mangal" panose="02040503050203030202" pitchFamily="18" charset="0"/>
            </a:rPr>
            <a:t>@: “Muy bien, me encanta que estés atento a las explicaciones”.</a:t>
          </a:r>
          <a:endParaRPr lang="es-ES" sz="1600" kern="1200" dirty="0"/>
        </a:p>
      </dsp:txBody>
      <dsp:txXfrm>
        <a:off x="1242760" y="1758"/>
        <a:ext cx="5931063" cy="1111650"/>
      </dsp:txXfrm>
    </dsp:sp>
    <dsp:sp modelId="{CC761F51-2243-4DF3-8542-618515F18585}">
      <dsp:nvSpPr>
        <dsp:cNvPr id="0" name=""/>
        <dsp:cNvSpPr/>
      </dsp:nvSpPr>
      <dsp:spPr>
        <a:xfrm>
          <a:off x="686935" y="1113409"/>
          <a:ext cx="1111650" cy="1111650"/>
        </a:xfrm>
        <a:prstGeom prst="ellipse">
          <a:avLst/>
        </a:prstGeom>
        <a:solidFill>
          <a:schemeClr val="accent5">
            <a:alpha val="50000"/>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D9C57A8F-6D92-432C-86B5-634C8014F413}">
      <dsp:nvSpPr>
        <dsp:cNvPr id="0" name=""/>
        <dsp:cNvSpPr/>
      </dsp:nvSpPr>
      <dsp:spPr>
        <a:xfrm>
          <a:off x="1242760" y="1113409"/>
          <a:ext cx="5931063" cy="1111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 rIns="0" bIns="20320" numCol="1" spcCol="1270" anchor="ctr" anchorCtr="0">
          <a:noAutofit/>
        </a:bodyPr>
        <a:lstStyle/>
        <a:p>
          <a:pPr marL="0" lvl="0" indent="0" algn="l" defTabSz="711200">
            <a:lnSpc>
              <a:spcPct val="90000"/>
            </a:lnSpc>
            <a:spcBef>
              <a:spcPct val="0"/>
            </a:spcBef>
            <a:spcAft>
              <a:spcPct val="35000"/>
            </a:spcAft>
            <a:buNone/>
          </a:pPr>
          <a:r>
            <a:rPr lang="es-ES" sz="1600" b="1" i="1" kern="1200" dirty="0">
              <a:latin typeface="Arial" panose="020B0604020202020204" pitchFamily="34" charset="0"/>
              <a:ea typeface="SimSun" panose="02010600030101010101" pitchFamily="2" charset="-122"/>
              <a:cs typeface="Mangal" panose="02040503050203030202" pitchFamily="18" charset="0"/>
            </a:rPr>
            <a:t>Evita ser </a:t>
          </a:r>
          <a:r>
            <a:rPr lang="es-ES" sz="1600" b="1" i="1" kern="1200" dirty="0" err="1">
              <a:latin typeface="Arial" panose="020B0604020202020204" pitchFamily="34" charset="0"/>
              <a:ea typeface="SimSun" panose="02010600030101010101" pitchFamily="2" charset="-122"/>
              <a:cs typeface="Mangal" panose="02040503050203030202" pitchFamily="18" charset="0"/>
            </a:rPr>
            <a:t>monóton</a:t>
          </a:r>
          <a:r>
            <a:rPr lang="es-ES" sz="1600" b="1" i="1" kern="1200" dirty="0">
              <a:latin typeface="Arial" panose="020B0604020202020204" pitchFamily="34" charset="0"/>
              <a:ea typeface="SimSun" panose="02010600030101010101" pitchFamily="2" charset="-122"/>
              <a:cs typeface="Mangal" panose="02040503050203030202" pitchFamily="18" charset="0"/>
            </a:rPr>
            <a:t>@ en las explicaciones</a:t>
          </a:r>
          <a:r>
            <a:rPr lang="es-ES" sz="1600" kern="1200" dirty="0">
              <a:latin typeface="Arial" panose="020B0604020202020204" pitchFamily="34" charset="0"/>
              <a:ea typeface="SimSun" panose="02010600030101010101" pitchFamily="2" charset="-122"/>
              <a:cs typeface="Mangal" panose="02040503050203030202" pitchFamily="18" charset="0"/>
            </a:rPr>
            <a:t>: modula el tono de voz, pon ejemplos, cuenta anécdotas, dramatiza…rompe sus esquemas y despierta su curiosidad.</a:t>
          </a:r>
          <a:endParaRPr lang="es-ES" sz="1600" kern="1200" dirty="0"/>
        </a:p>
      </dsp:txBody>
      <dsp:txXfrm>
        <a:off x="1242760" y="1113409"/>
        <a:ext cx="5931063" cy="1111650"/>
      </dsp:txXfrm>
    </dsp:sp>
    <dsp:sp modelId="{68A0489C-A126-451D-B312-DE7771033204}">
      <dsp:nvSpPr>
        <dsp:cNvPr id="0" name=""/>
        <dsp:cNvSpPr/>
      </dsp:nvSpPr>
      <dsp:spPr>
        <a:xfrm>
          <a:off x="686935" y="2225060"/>
          <a:ext cx="1111650" cy="1111650"/>
        </a:xfrm>
        <a:prstGeom prst="ellipse">
          <a:avLst/>
        </a:prstGeom>
        <a:solidFill>
          <a:schemeClr val="accent5">
            <a:alpha val="50000"/>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236ECAAA-5BE6-42D9-885B-5C755E8A5DBE}">
      <dsp:nvSpPr>
        <dsp:cNvPr id="0" name=""/>
        <dsp:cNvSpPr/>
      </dsp:nvSpPr>
      <dsp:spPr>
        <a:xfrm>
          <a:off x="1242760" y="2225060"/>
          <a:ext cx="5931063" cy="1111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 rIns="0" bIns="20320" numCol="1" spcCol="1270" anchor="ctr" anchorCtr="0">
          <a:noAutofit/>
        </a:bodyPr>
        <a:lstStyle/>
        <a:p>
          <a:pPr marL="0" lvl="0" indent="0" algn="l" defTabSz="711200">
            <a:lnSpc>
              <a:spcPct val="90000"/>
            </a:lnSpc>
            <a:spcBef>
              <a:spcPct val="0"/>
            </a:spcBef>
            <a:spcAft>
              <a:spcPct val="35000"/>
            </a:spcAft>
            <a:buNone/>
          </a:pPr>
          <a:r>
            <a:rPr lang="es-ES" sz="1600" kern="1200" dirty="0">
              <a:latin typeface="Arial" panose="020B0604020202020204" pitchFamily="34" charset="0"/>
              <a:ea typeface="SimSun" panose="02010600030101010101" pitchFamily="2" charset="-122"/>
              <a:cs typeface="Mangal" panose="02040503050203030202" pitchFamily="18" charset="0"/>
            </a:rPr>
            <a:t>-Evita interrupciones externas: coloca un cartel </a:t>
          </a:r>
          <a:endParaRPr lang="es-ES" sz="1600" kern="1200" dirty="0">
            <a:latin typeface="Times New Roman" panose="02020603050405020304" pitchFamily="18" charset="0"/>
            <a:ea typeface="SimSun" panose="02010600030101010101" pitchFamily="2" charset="-122"/>
            <a:cs typeface="Mangal" panose="02040503050203030202" pitchFamily="18" charset="0"/>
          </a:endParaRPr>
        </a:p>
      </dsp:txBody>
      <dsp:txXfrm>
        <a:off x="1242760" y="2225060"/>
        <a:ext cx="5931063" cy="1111650"/>
      </dsp:txXfrm>
    </dsp:sp>
    <dsp:sp modelId="{6285C28D-B3CD-4C54-AB35-E89F51C55CAC}">
      <dsp:nvSpPr>
        <dsp:cNvPr id="0" name=""/>
        <dsp:cNvSpPr/>
      </dsp:nvSpPr>
      <dsp:spPr>
        <a:xfrm>
          <a:off x="686935" y="3336710"/>
          <a:ext cx="1111650" cy="1111650"/>
        </a:xfrm>
        <a:prstGeom prst="ellipse">
          <a:avLst/>
        </a:prstGeom>
        <a:solidFill>
          <a:schemeClr val="accent5">
            <a:alpha val="50000"/>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668F7C47-1AAD-48C3-9B38-69B32BBC0D40}">
      <dsp:nvSpPr>
        <dsp:cNvPr id="0" name=""/>
        <dsp:cNvSpPr/>
      </dsp:nvSpPr>
      <dsp:spPr>
        <a:xfrm>
          <a:off x="1242760" y="3336710"/>
          <a:ext cx="5931063" cy="1111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 rIns="0" bIns="20320" numCol="1" spcCol="1270" anchor="ctr" anchorCtr="0">
          <a:noAutofit/>
        </a:bodyPr>
        <a:lstStyle/>
        <a:p>
          <a:pPr marL="0" lvl="0" indent="0" algn="l" defTabSz="711200">
            <a:lnSpc>
              <a:spcPct val="90000"/>
            </a:lnSpc>
            <a:spcBef>
              <a:spcPct val="0"/>
            </a:spcBef>
            <a:spcAft>
              <a:spcPct val="35000"/>
            </a:spcAft>
            <a:buNone/>
          </a:pPr>
          <a:r>
            <a:rPr lang="es-ES" sz="1600" b="1" i="1" kern="1200" dirty="0">
              <a:latin typeface="Arial" panose="020B0604020202020204" pitchFamily="34" charset="0"/>
              <a:ea typeface="SimSun" panose="02010600030101010101" pitchFamily="2" charset="-122"/>
              <a:cs typeface="Mangal" panose="02040503050203030202" pitchFamily="18" charset="0"/>
            </a:rPr>
            <a:t>Apoya las explicaciones con imágenes </a:t>
          </a:r>
          <a:r>
            <a:rPr lang="es-ES" sz="1600" kern="1200" dirty="0">
              <a:latin typeface="Arial" panose="020B0604020202020204" pitchFamily="34" charset="0"/>
              <a:ea typeface="SimSun" panose="02010600030101010101" pitchFamily="2" charset="-122"/>
              <a:cs typeface="Mangal" panose="02040503050203030202" pitchFamily="18" charset="0"/>
            </a:rPr>
            <a:t>(visual </a:t>
          </a:r>
          <a:r>
            <a:rPr lang="es-ES" sz="1600" kern="1200" dirty="0" err="1">
              <a:latin typeface="Arial" panose="020B0604020202020204" pitchFamily="34" charset="0"/>
              <a:ea typeface="SimSun" panose="02010600030101010101" pitchFamily="2" charset="-122"/>
              <a:cs typeface="Mangal" panose="02040503050203030202" pitchFamily="18" charset="0"/>
            </a:rPr>
            <a:t>thinking</a:t>
          </a:r>
          <a:r>
            <a:rPr lang="es-ES" sz="1600" kern="1200" dirty="0">
              <a:latin typeface="Arial" panose="020B0604020202020204" pitchFamily="34" charset="0"/>
              <a:ea typeface="SimSun" panose="02010600030101010101" pitchFamily="2" charset="-122"/>
              <a:cs typeface="Mangal" panose="02040503050203030202" pitchFamily="18" charset="0"/>
            </a:rPr>
            <a:t>) o con vídeos. Uso de la pizarra digital, juegos…</a:t>
          </a:r>
          <a:r>
            <a:rPr lang="es-ES" sz="1600" kern="1200" dirty="0" err="1">
              <a:latin typeface="Arial" panose="020B0604020202020204" pitchFamily="34" charset="0"/>
              <a:ea typeface="SimSun" panose="02010600030101010101" pitchFamily="2" charset="-122"/>
              <a:cs typeface="Mangal" panose="02040503050203030202" pitchFamily="18" charset="0"/>
            </a:rPr>
            <a:t>etc</a:t>
          </a:r>
          <a:endParaRPr lang="es-ES" sz="1600" kern="1200" dirty="0">
            <a:latin typeface="Times New Roman" panose="02020603050405020304" pitchFamily="18" charset="0"/>
            <a:ea typeface="SimSun" panose="02010600030101010101" pitchFamily="2" charset="-122"/>
            <a:cs typeface="Mangal" panose="02040503050203030202" pitchFamily="18" charset="0"/>
          </a:endParaRPr>
        </a:p>
      </dsp:txBody>
      <dsp:txXfrm>
        <a:off x="1242760" y="3336710"/>
        <a:ext cx="5931063" cy="111165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E3C269-ACE1-47C6-A2AC-09D80B716BA3}">
      <dsp:nvSpPr>
        <dsp:cNvPr id="0" name=""/>
        <dsp:cNvSpPr/>
      </dsp:nvSpPr>
      <dsp:spPr>
        <a:xfrm>
          <a:off x="1770" y="1426410"/>
          <a:ext cx="2156946" cy="862778"/>
        </a:xfrm>
        <a:prstGeom prst="chevron">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38100" dist="23000" dir="5400000" rotWithShape="0">
            <a:srgbClr val="000000">
              <a:alpha val="3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gl-ES" sz="2200" kern="1200" dirty="0" err="1"/>
            <a:t>Dificultad</a:t>
          </a:r>
          <a:r>
            <a:rPr lang="gl-ES" sz="2200" kern="1200" dirty="0"/>
            <a:t> media </a:t>
          </a:r>
          <a:endParaRPr lang="es-ES" sz="2200" kern="1200" dirty="0"/>
        </a:p>
      </dsp:txBody>
      <dsp:txXfrm>
        <a:off x="433159" y="1426410"/>
        <a:ext cx="1294168" cy="862778"/>
      </dsp:txXfrm>
    </dsp:sp>
    <dsp:sp modelId="{662FE322-E9B2-4F61-B18C-788223AEF1B4}">
      <dsp:nvSpPr>
        <dsp:cNvPr id="0" name=""/>
        <dsp:cNvSpPr/>
      </dsp:nvSpPr>
      <dsp:spPr>
        <a:xfrm>
          <a:off x="1943022" y="1426410"/>
          <a:ext cx="2156946" cy="862778"/>
        </a:xfrm>
        <a:prstGeom prst="chevron">
          <a:avLst/>
        </a:prstGeom>
        <a:solidFill>
          <a:schemeClr val="accent3">
            <a:hueOff val="5625132"/>
            <a:satOff val="-8440"/>
            <a:lumOff val="-1373"/>
            <a:alphaOff val="0"/>
          </a:schemeClr>
        </a:solidFill>
        <a:ln w="38100" cap="flat" cmpd="sng" algn="ctr">
          <a:solidFill>
            <a:schemeClr val="lt1">
              <a:hueOff val="0"/>
              <a:satOff val="0"/>
              <a:lumOff val="0"/>
              <a:alphaOff val="0"/>
            </a:schemeClr>
          </a:solidFill>
          <a:prstDash val="solid"/>
        </a:ln>
        <a:effectLst>
          <a:outerShdw blurRad="38100" dist="23000" dir="5400000" rotWithShape="0">
            <a:srgbClr val="000000">
              <a:alpha val="3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gl-ES" sz="2200" kern="1200" dirty="0" err="1"/>
            <a:t>Dificultad</a:t>
          </a:r>
          <a:r>
            <a:rPr lang="gl-ES" sz="2200" kern="1200" dirty="0"/>
            <a:t> elevada</a:t>
          </a:r>
          <a:endParaRPr lang="es-ES" sz="2200" kern="1200" dirty="0"/>
        </a:p>
      </dsp:txBody>
      <dsp:txXfrm>
        <a:off x="2374411" y="1426410"/>
        <a:ext cx="1294168" cy="862778"/>
      </dsp:txXfrm>
    </dsp:sp>
    <dsp:sp modelId="{4FDDF079-A0A6-4B01-86C9-AD324F1A87D1}">
      <dsp:nvSpPr>
        <dsp:cNvPr id="0" name=""/>
        <dsp:cNvSpPr/>
      </dsp:nvSpPr>
      <dsp:spPr>
        <a:xfrm>
          <a:off x="3884274" y="1426410"/>
          <a:ext cx="2156946" cy="862778"/>
        </a:xfrm>
        <a:prstGeom prst="chevron">
          <a:avLst/>
        </a:prstGeom>
        <a:solidFill>
          <a:schemeClr val="accent3">
            <a:hueOff val="11250264"/>
            <a:satOff val="-16880"/>
            <a:lumOff val="-2745"/>
            <a:alphaOff val="0"/>
          </a:schemeClr>
        </a:solidFill>
        <a:ln w="38100" cap="flat" cmpd="sng" algn="ctr">
          <a:solidFill>
            <a:schemeClr val="lt1">
              <a:hueOff val="0"/>
              <a:satOff val="0"/>
              <a:lumOff val="0"/>
              <a:alphaOff val="0"/>
            </a:schemeClr>
          </a:solidFill>
          <a:prstDash val="solid"/>
        </a:ln>
        <a:effectLst>
          <a:outerShdw blurRad="38100" dist="23000" dir="5400000" rotWithShape="0">
            <a:srgbClr val="000000">
              <a:alpha val="3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gl-ES" sz="2200" kern="1200" dirty="0" err="1"/>
            <a:t>Dificultad</a:t>
          </a:r>
          <a:r>
            <a:rPr lang="gl-ES" sz="2200" kern="1200" dirty="0"/>
            <a:t> </a:t>
          </a:r>
          <a:r>
            <a:rPr lang="gl-ES" sz="2200" kern="1200" dirty="0" err="1"/>
            <a:t>baja</a:t>
          </a:r>
          <a:endParaRPr lang="es-ES" sz="2200" kern="1200" dirty="0"/>
        </a:p>
      </dsp:txBody>
      <dsp:txXfrm>
        <a:off x="4315663" y="1426410"/>
        <a:ext cx="1294168" cy="8627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DE4AD5-F1F1-44CE-B660-5E464861AA6B}">
      <dsp:nvSpPr>
        <dsp:cNvPr id="0" name=""/>
        <dsp:cNvSpPr/>
      </dsp:nvSpPr>
      <dsp:spPr>
        <a:xfrm>
          <a:off x="114032" y="461934"/>
          <a:ext cx="6819237" cy="6199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b" anchorCtr="0">
          <a:noAutofit/>
        </a:bodyPr>
        <a:lstStyle/>
        <a:p>
          <a:pPr marL="0" lvl="0" indent="0" algn="l" defTabSz="800100">
            <a:lnSpc>
              <a:spcPct val="90000"/>
            </a:lnSpc>
            <a:spcBef>
              <a:spcPct val="0"/>
            </a:spcBef>
            <a:spcAft>
              <a:spcPct val="35000"/>
            </a:spcAft>
            <a:buFont typeface="Wingdings" panose="05000000000000000000" pitchFamily="2" charset="2"/>
            <a:buNone/>
          </a:pPr>
          <a:r>
            <a:rPr lang="es-ES" sz="1800" b="1" kern="1200" dirty="0">
              <a:solidFill>
                <a:srgbClr val="FF6600"/>
              </a:solidFill>
              <a:latin typeface="Arial" panose="020B0604020202020204" pitchFamily="34" charset="0"/>
              <a:ea typeface="SimSun" panose="02010600030101010101" pitchFamily="2" charset="-122"/>
              <a:cs typeface="OpenSymbol"/>
            </a:rPr>
            <a:t>1. Tener unas expectativas realistas respecto al alumnado con TDAH</a:t>
          </a:r>
          <a:endParaRPr lang="es-ES" sz="1800" kern="1200" dirty="0"/>
        </a:p>
      </dsp:txBody>
      <dsp:txXfrm>
        <a:off x="114032" y="461934"/>
        <a:ext cx="6819237" cy="619930"/>
      </dsp:txXfrm>
    </dsp:sp>
    <dsp:sp modelId="{0BFD3121-1E7B-4651-AF6D-45E4BA7C15E8}">
      <dsp:nvSpPr>
        <dsp:cNvPr id="0" name=""/>
        <dsp:cNvSpPr/>
      </dsp:nvSpPr>
      <dsp:spPr>
        <a:xfrm>
          <a:off x="114032" y="1081865"/>
          <a:ext cx="1595701" cy="1262821"/>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35E356F-99AD-4C6E-8BF2-6FBDBD28A3EC}">
      <dsp:nvSpPr>
        <dsp:cNvPr id="0" name=""/>
        <dsp:cNvSpPr/>
      </dsp:nvSpPr>
      <dsp:spPr>
        <a:xfrm>
          <a:off x="1072514" y="1081865"/>
          <a:ext cx="1595701" cy="1262821"/>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9AB18B-C5F5-4170-A3AC-6C0759CFE95C}">
      <dsp:nvSpPr>
        <dsp:cNvPr id="0" name=""/>
        <dsp:cNvSpPr/>
      </dsp:nvSpPr>
      <dsp:spPr>
        <a:xfrm>
          <a:off x="2031754" y="1081865"/>
          <a:ext cx="1595701" cy="1262821"/>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E677E47-F43E-4BED-9A46-8358FDF80A36}">
      <dsp:nvSpPr>
        <dsp:cNvPr id="0" name=""/>
        <dsp:cNvSpPr/>
      </dsp:nvSpPr>
      <dsp:spPr>
        <a:xfrm>
          <a:off x="2990235" y="1081865"/>
          <a:ext cx="1595701" cy="1262821"/>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7F9D8C-4AB6-4D0E-974D-7D732672AED6}">
      <dsp:nvSpPr>
        <dsp:cNvPr id="0" name=""/>
        <dsp:cNvSpPr/>
      </dsp:nvSpPr>
      <dsp:spPr>
        <a:xfrm>
          <a:off x="3949475" y="1081865"/>
          <a:ext cx="1595701" cy="1262821"/>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8486CD3-7732-4350-8B94-439149E5E4B3}">
      <dsp:nvSpPr>
        <dsp:cNvPr id="0" name=""/>
        <dsp:cNvSpPr/>
      </dsp:nvSpPr>
      <dsp:spPr>
        <a:xfrm>
          <a:off x="4907957" y="1081865"/>
          <a:ext cx="1595701" cy="1262821"/>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A422A51-8193-40F9-9494-D5FA98F0259C}">
      <dsp:nvSpPr>
        <dsp:cNvPr id="0" name=""/>
        <dsp:cNvSpPr/>
      </dsp:nvSpPr>
      <dsp:spPr>
        <a:xfrm>
          <a:off x="5867196" y="1081865"/>
          <a:ext cx="1595701" cy="1262821"/>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35CCFDC-1E4C-4FA6-A596-FFF70F57133C}">
      <dsp:nvSpPr>
        <dsp:cNvPr id="0" name=""/>
        <dsp:cNvSpPr/>
      </dsp:nvSpPr>
      <dsp:spPr>
        <a:xfrm>
          <a:off x="114032" y="1208147"/>
          <a:ext cx="6907887" cy="1010257"/>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l" defTabSz="711200">
            <a:lnSpc>
              <a:spcPct val="90000"/>
            </a:lnSpc>
            <a:spcBef>
              <a:spcPct val="0"/>
            </a:spcBef>
            <a:spcAft>
              <a:spcPct val="35000"/>
            </a:spcAft>
            <a:buFont typeface="Wingdings" panose="05000000000000000000" pitchFamily="2" charset="2"/>
            <a:buNone/>
          </a:pPr>
          <a:r>
            <a:rPr lang="es-ES" sz="1600" kern="1200" dirty="0">
              <a:latin typeface="Arial" panose="020B0604020202020204" pitchFamily="34" charset="0"/>
              <a:ea typeface="SimSun" panose="02010600030101010101" pitchFamily="2" charset="-122"/>
              <a:cs typeface="OpenSymbol"/>
            </a:rPr>
            <a:t>lo que te ayudará como docente a no sentir continuamente sensación de frustración y fracaso. </a:t>
          </a:r>
          <a:r>
            <a:rPr lang="es-ES" sz="1600" kern="1200" dirty="0" err="1">
              <a:latin typeface="Arial" panose="020B0604020202020204" pitchFamily="34" charset="0"/>
              <a:ea typeface="SimSun" panose="02010600030101010101" pitchFamily="2" charset="-122"/>
              <a:cs typeface="OpenSymbol"/>
            </a:rPr>
            <a:t>Ej</a:t>
          </a:r>
          <a:r>
            <a:rPr lang="es-ES" sz="1600" kern="1200" dirty="0">
              <a:latin typeface="Arial" panose="020B0604020202020204" pitchFamily="34" charset="0"/>
              <a:ea typeface="SimSun" panose="02010600030101010101" pitchFamily="2" charset="-122"/>
              <a:cs typeface="OpenSymbol"/>
            </a:rPr>
            <a:t>: no es una expectativa realista pretender que esté </a:t>
          </a:r>
          <a:r>
            <a:rPr lang="es-ES" sz="1600" kern="1200" dirty="0" err="1">
              <a:latin typeface="Arial" panose="020B0604020202020204" pitchFamily="34" charset="0"/>
              <a:ea typeface="SimSun" panose="02010600030101010101" pitchFamily="2" charset="-122"/>
              <a:cs typeface="OpenSymbol"/>
            </a:rPr>
            <a:t>atent</a:t>
          </a:r>
          <a:r>
            <a:rPr lang="es-ES" sz="1600" kern="1200" dirty="0">
              <a:latin typeface="Arial" panose="020B0604020202020204" pitchFamily="34" charset="0"/>
              <a:ea typeface="SimSun" panose="02010600030101010101" pitchFamily="2" charset="-122"/>
              <a:cs typeface="OpenSymbol"/>
            </a:rPr>
            <a:t>@  continuamente durante la explicación. Es importante conocer sus limitaciones (saber lo que puede dar y lo que puedes exigirle)</a:t>
          </a:r>
          <a:endParaRPr lang="es-ES" sz="1600" kern="1200" dirty="0"/>
        </a:p>
      </dsp:txBody>
      <dsp:txXfrm>
        <a:off x="114032" y="1208147"/>
        <a:ext cx="6907887" cy="10102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DE4AD5-F1F1-44CE-B660-5E464861AA6B}">
      <dsp:nvSpPr>
        <dsp:cNvPr id="0" name=""/>
        <dsp:cNvSpPr/>
      </dsp:nvSpPr>
      <dsp:spPr>
        <a:xfrm>
          <a:off x="0" y="373072"/>
          <a:ext cx="6819237" cy="6199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b" anchorCtr="0">
          <a:noAutofit/>
        </a:bodyPr>
        <a:lstStyle/>
        <a:p>
          <a:pPr marL="0" lvl="0" indent="0" algn="l" defTabSz="889000">
            <a:lnSpc>
              <a:spcPct val="90000"/>
            </a:lnSpc>
            <a:spcBef>
              <a:spcPct val="0"/>
            </a:spcBef>
            <a:spcAft>
              <a:spcPct val="35000"/>
            </a:spcAft>
            <a:buFont typeface="Wingdings" panose="05000000000000000000" pitchFamily="2" charset="2"/>
            <a:buNone/>
          </a:pPr>
          <a:r>
            <a:rPr lang="es-ES" sz="2000" b="1" kern="1200" dirty="0">
              <a:solidFill>
                <a:srgbClr val="FF6600"/>
              </a:solidFill>
              <a:latin typeface="Arial" panose="020B0604020202020204" pitchFamily="34" charset="0"/>
              <a:ea typeface="SimSun" panose="02010600030101010101" pitchFamily="2" charset="-122"/>
              <a:cs typeface="OpenSymbol"/>
            </a:rPr>
            <a:t>2. Comodidad:</a:t>
          </a:r>
          <a:endParaRPr lang="es-ES" sz="2000" kern="1200" dirty="0"/>
        </a:p>
      </dsp:txBody>
      <dsp:txXfrm>
        <a:off x="0" y="373072"/>
        <a:ext cx="6819237" cy="619930"/>
      </dsp:txXfrm>
    </dsp:sp>
    <dsp:sp modelId="{669091BF-D513-4929-AE87-4E092BF4A478}">
      <dsp:nvSpPr>
        <dsp:cNvPr id="0" name=""/>
        <dsp:cNvSpPr/>
      </dsp:nvSpPr>
      <dsp:spPr>
        <a:xfrm>
          <a:off x="146378" y="1017422"/>
          <a:ext cx="1595701" cy="1262821"/>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D032A15-11F0-4D08-B31E-4BA721E796BB}">
      <dsp:nvSpPr>
        <dsp:cNvPr id="0" name=""/>
        <dsp:cNvSpPr/>
      </dsp:nvSpPr>
      <dsp:spPr>
        <a:xfrm>
          <a:off x="1104860" y="1017422"/>
          <a:ext cx="1595701" cy="1262821"/>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90AB9B7-0160-413D-B3FC-BE1CA610369B}">
      <dsp:nvSpPr>
        <dsp:cNvPr id="0" name=""/>
        <dsp:cNvSpPr/>
      </dsp:nvSpPr>
      <dsp:spPr>
        <a:xfrm>
          <a:off x="2064100" y="1017422"/>
          <a:ext cx="1595701" cy="1262821"/>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810E749-BED2-4648-B129-CB139DB8E7C8}">
      <dsp:nvSpPr>
        <dsp:cNvPr id="0" name=""/>
        <dsp:cNvSpPr/>
      </dsp:nvSpPr>
      <dsp:spPr>
        <a:xfrm>
          <a:off x="3022582" y="1017422"/>
          <a:ext cx="1595701" cy="1262821"/>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CC499ED-E200-4C33-B40F-0783E1554954}">
      <dsp:nvSpPr>
        <dsp:cNvPr id="0" name=""/>
        <dsp:cNvSpPr/>
      </dsp:nvSpPr>
      <dsp:spPr>
        <a:xfrm>
          <a:off x="3981821" y="1017422"/>
          <a:ext cx="1595701" cy="1262821"/>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C963CC-9789-403D-99A5-6621E30BB8AD}">
      <dsp:nvSpPr>
        <dsp:cNvPr id="0" name=""/>
        <dsp:cNvSpPr/>
      </dsp:nvSpPr>
      <dsp:spPr>
        <a:xfrm>
          <a:off x="4940303" y="1017422"/>
          <a:ext cx="1595701" cy="1262821"/>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09ACD7-E751-4039-9F30-44E272078F7D}">
      <dsp:nvSpPr>
        <dsp:cNvPr id="0" name=""/>
        <dsp:cNvSpPr/>
      </dsp:nvSpPr>
      <dsp:spPr>
        <a:xfrm>
          <a:off x="5899542" y="1017422"/>
          <a:ext cx="1595701" cy="1262821"/>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EEF275B-E66C-48DB-A0F9-B45B9280D875}">
      <dsp:nvSpPr>
        <dsp:cNvPr id="0" name=""/>
        <dsp:cNvSpPr/>
      </dsp:nvSpPr>
      <dsp:spPr>
        <a:xfrm>
          <a:off x="81686" y="1147144"/>
          <a:ext cx="7037272" cy="1003377"/>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l" defTabSz="755650">
            <a:lnSpc>
              <a:spcPct val="90000"/>
            </a:lnSpc>
            <a:spcBef>
              <a:spcPct val="0"/>
            </a:spcBef>
            <a:spcAft>
              <a:spcPct val="35000"/>
            </a:spcAft>
            <a:buFont typeface="Wingdings" panose="05000000000000000000" pitchFamily="2" charset="2"/>
            <a:buNone/>
          </a:pPr>
          <a:r>
            <a:rPr lang="es-ES" sz="1700" kern="1200" dirty="0">
              <a:latin typeface="Arial" panose="020B0604020202020204" pitchFamily="34" charset="0"/>
              <a:ea typeface="SimSun" panose="02010600030101010101" pitchFamily="2" charset="-122"/>
              <a:cs typeface="OpenSymbol"/>
            </a:rPr>
            <a:t>La comodidad favorece la atención y disminuye el riesgo de hiperactividad. Es necesario adaptar la actividad a las condiciones en las que se realiza. </a:t>
          </a:r>
          <a:r>
            <a:rPr lang="es-ES" sz="1700" kern="1200" dirty="0" err="1">
              <a:latin typeface="Arial" panose="020B0604020202020204" pitchFamily="34" charset="0"/>
              <a:ea typeface="SimSun" panose="02010600030101010101" pitchFamily="2" charset="-122"/>
              <a:cs typeface="OpenSymbol"/>
            </a:rPr>
            <a:t>Ej</a:t>
          </a:r>
          <a:r>
            <a:rPr lang="es-ES" sz="1700" kern="1200" dirty="0">
              <a:latin typeface="Arial" panose="020B0604020202020204" pitchFamily="34" charset="0"/>
              <a:ea typeface="SimSun" panose="02010600030101010101" pitchFamily="2" charset="-122"/>
              <a:cs typeface="OpenSymbol"/>
            </a:rPr>
            <a:t>: en la asamblea no prolongarla mucho, porque se tienden a cansar y a moverse.</a:t>
          </a:r>
          <a:endParaRPr lang="es-ES" sz="1700" kern="1200" dirty="0"/>
        </a:p>
      </dsp:txBody>
      <dsp:txXfrm>
        <a:off x="81686" y="1147144"/>
        <a:ext cx="7037272" cy="1003377"/>
      </dsp:txXfrm>
    </dsp:sp>
    <dsp:sp modelId="{DA129A33-67B9-49F1-A5F5-2902F2E4E3C6}">
      <dsp:nvSpPr>
        <dsp:cNvPr id="0" name=""/>
        <dsp:cNvSpPr/>
      </dsp:nvSpPr>
      <dsp:spPr>
        <a:xfrm>
          <a:off x="0" y="2348896"/>
          <a:ext cx="6819237" cy="6199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b" anchorCtr="0">
          <a:noAutofit/>
        </a:bodyPr>
        <a:lstStyle/>
        <a:p>
          <a:pPr marL="0" lvl="0" indent="0" algn="l" defTabSz="889000">
            <a:lnSpc>
              <a:spcPct val="90000"/>
            </a:lnSpc>
            <a:spcBef>
              <a:spcPct val="0"/>
            </a:spcBef>
            <a:spcAft>
              <a:spcPct val="35000"/>
            </a:spcAft>
            <a:buNone/>
          </a:pPr>
          <a:r>
            <a:rPr lang="es-ES" sz="2000" b="1" kern="1200" dirty="0">
              <a:solidFill>
                <a:srgbClr val="FF6600"/>
              </a:solidFill>
            </a:rPr>
            <a:t>3. Reducir distractores:</a:t>
          </a:r>
          <a:endParaRPr lang="es-ES" sz="2000" kern="1200" dirty="0"/>
        </a:p>
      </dsp:txBody>
      <dsp:txXfrm>
        <a:off x="0" y="2348896"/>
        <a:ext cx="6819237" cy="619930"/>
      </dsp:txXfrm>
    </dsp:sp>
    <dsp:sp modelId="{9AB8320A-FB5D-44D2-B42F-30D3754FCBCE}">
      <dsp:nvSpPr>
        <dsp:cNvPr id="0" name=""/>
        <dsp:cNvSpPr/>
      </dsp:nvSpPr>
      <dsp:spPr>
        <a:xfrm>
          <a:off x="81686" y="2993245"/>
          <a:ext cx="1595701" cy="1262821"/>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A37D5E-AFE5-4D84-A7CC-DEBF3316EB03}">
      <dsp:nvSpPr>
        <dsp:cNvPr id="0" name=""/>
        <dsp:cNvSpPr/>
      </dsp:nvSpPr>
      <dsp:spPr>
        <a:xfrm>
          <a:off x="1040168" y="2993245"/>
          <a:ext cx="1595701" cy="1262821"/>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409DA79-2E1D-4CD9-BE0A-645CEA5C549C}">
      <dsp:nvSpPr>
        <dsp:cNvPr id="0" name=""/>
        <dsp:cNvSpPr/>
      </dsp:nvSpPr>
      <dsp:spPr>
        <a:xfrm>
          <a:off x="1999407" y="2993245"/>
          <a:ext cx="1595701" cy="1262821"/>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6F11626-D02C-45DC-A814-F29AFC43254F}">
      <dsp:nvSpPr>
        <dsp:cNvPr id="0" name=""/>
        <dsp:cNvSpPr/>
      </dsp:nvSpPr>
      <dsp:spPr>
        <a:xfrm>
          <a:off x="2957889" y="2993245"/>
          <a:ext cx="1595701" cy="1262821"/>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174D666-1E15-40EE-B046-244EA5277781}">
      <dsp:nvSpPr>
        <dsp:cNvPr id="0" name=""/>
        <dsp:cNvSpPr/>
      </dsp:nvSpPr>
      <dsp:spPr>
        <a:xfrm>
          <a:off x="3917129" y="2993245"/>
          <a:ext cx="1595701" cy="1262821"/>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B92DAB7-2DA9-4A27-8065-1555DC0860BE}">
      <dsp:nvSpPr>
        <dsp:cNvPr id="0" name=""/>
        <dsp:cNvSpPr/>
      </dsp:nvSpPr>
      <dsp:spPr>
        <a:xfrm>
          <a:off x="4875610" y="2993245"/>
          <a:ext cx="1595701" cy="1262821"/>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64E6B97-765E-480D-8358-E1634D03A647}">
      <dsp:nvSpPr>
        <dsp:cNvPr id="0" name=""/>
        <dsp:cNvSpPr/>
      </dsp:nvSpPr>
      <dsp:spPr>
        <a:xfrm>
          <a:off x="5834850" y="2993245"/>
          <a:ext cx="1595701" cy="1262821"/>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A6B7845-1AF1-484A-B088-383E1D1F7450}">
      <dsp:nvSpPr>
        <dsp:cNvPr id="0" name=""/>
        <dsp:cNvSpPr/>
      </dsp:nvSpPr>
      <dsp:spPr>
        <a:xfrm>
          <a:off x="81686" y="3119527"/>
          <a:ext cx="6907887" cy="1010257"/>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l" defTabSz="755650">
            <a:lnSpc>
              <a:spcPct val="90000"/>
            </a:lnSpc>
            <a:spcBef>
              <a:spcPct val="0"/>
            </a:spcBef>
            <a:spcAft>
              <a:spcPct val="35000"/>
            </a:spcAft>
            <a:buFont typeface="Wingdings" panose="05000000000000000000" pitchFamily="2" charset="2"/>
            <a:buNone/>
          </a:pPr>
          <a:r>
            <a:rPr lang="es-ES" sz="1700" kern="1200" dirty="0"/>
            <a:t>Algún objeto de juego en la mesa, en algunos </a:t>
          </a:r>
          <a:r>
            <a:rPr lang="es-ES" sz="1700" kern="1200" dirty="0" err="1"/>
            <a:t>niñ@s</a:t>
          </a:r>
          <a:r>
            <a:rPr lang="es-ES" sz="1700" kern="1200" dirty="0"/>
            <a:t> estar al lado de la ventana o la puerta...importante tener en cuenta los elementos que pueden ser un distractor para los </a:t>
          </a:r>
          <a:r>
            <a:rPr lang="es-ES" sz="1700" u="sng" kern="1200" dirty="0" err="1">
              <a:hlinkClick xmlns:r="http://schemas.openxmlformats.org/officeDocument/2006/relationships" r:id="rId1"/>
            </a:rPr>
            <a:t>alumn@s</a:t>
          </a:r>
          <a:r>
            <a:rPr lang="es-ES" sz="1700" kern="1200" dirty="0"/>
            <a:t> con TDAH y considerar en qué medida se pueden modificar.</a:t>
          </a:r>
        </a:p>
      </dsp:txBody>
      <dsp:txXfrm>
        <a:off x="81686" y="3119527"/>
        <a:ext cx="6907887" cy="101025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DE4AD5-F1F1-44CE-B660-5E464861AA6B}">
      <dsp:nvSpPr>
        <dsp:cNvPr id="0" name=""/>
        <dsp:cNvSpPr/>
      </dsp:nvSpPr>
      <dsp:spPr>
        <a:xfrm>
          <a:off x="1424426" y="3519"/>
          <a:ext cx="5751947" cy="526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b" anchorCtr="0">
          <a:noAutofit/>
        </a:bodyPr>
        <a:lstStyle/>
        <a:p>
          <a:pPr marL="0" lvl="0" indent="0" algn="l" defTabSz="800100">
            <a:lnSpc>
              <a:spcPct val="90000"/>
            </a:lnSpc>
            <a:spcBef>
              <a:spcPct val="0"/>
            </a:spcBef>
            <a:spcAft>
              <a:spcPct val="35000"/>
            </a:spcAft>
            <a:buFont typeface="Wingdings" panose="05000000000000000000" pitchFamily="2" charset="2"/>
            <a:buNone/>
          </a:pPr>
          <a:r>
            <a:rPr lang="es-ES" sz="1800" b="1" kern="1200" dirty="0">
              <a:solidFill>
                <a:srgbClr val="FF6600"/>
              </a:solidFill>
              <a:latin typeface="Arial" panose="020B0604020202020204" pitchFamily="34" charset="0"/>
              <a:cs typeface="Arial" panose="020B0604020202020204" pitchFamily="34" charset="0"/>
            </a:rPr>
            <a:t>4. Ambiente estructurado y predecible: </a:t>
          </a:r>
        </a:p>
      </dsp:txBody>
      <dsp:txXfrm>
        <a:off x="1424426" y="3519"/>
        <a:ext cx="5751947" cy="526007"/>
      </dsp:txXfrm>
    </dsp:sp>
    <dsp:sp modelId="{669091BF-D513-4929-AE87-4E092BF4A478}">
      <dsp:nvSpPr>
        <dsp:cNvPr id="0" name=""/>
        <dsp:cNvSpPr/>
      </dsp:nvSpPr>
      <dsp:spPr>
        <a:xfrm>
          <a:off x="2110143" y="529395"/>
          <a:ext cx="1353944" cy="1071497"/>
        </a:xfrm>
        <a:prstGeom prst="chevron">
          <a:avLst>
            <a:gd name="adj" fmla="val 70610"/>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a:outerShdw blurRad="38100" dist="23000" dir="5400000" rotWithShape="0">
            <a:srgbClr val="000000">
              <a:alpha val="35000"/>
            </a:srgbClr>
          </a:outerShdw>
        </a:effectLst>
      </dsp:spPr>
      <dsp:style>
        <a:lnRef idx="2">
          <a:scrgbClr r="0" g="0" b="0"/>
        </a:lnRef>
        <a:fillRef idx="1">
          <a:scrgbClr r="0" g="0" b="0"/>
        </a:fillRef>
        <a:effectRef idx="1">
          <a:scrgbClr r="0" g="0" b="0"/>
        </a:effectRef>
        <a:fontRef idx="minor">
          <a:schemeClr val="lt1"/>
        </a:fontRef>
      </dsp:style>
    </dsp:sp>
    <dsp:sp modelId="{8D032A15-11F0-4D08-B31E-4BA721E796BB}">
      <dsp:nvSpPr>
        <dsp:cNvPr id="0" name=""/>
        <dsp:cNvSpPr/>
      </dsp:nvSpPr>
      <dsp:spPr>
        <a:xfrm>
          <a:off x="2923410" y="529395"/>
          <a:ext cx="1353944" cy="1071497"/>
        </a:xfrm>
        <a:prstGeom prst="chevron">
          <a:avLst>
            <a:gd name="adj" fmla="val 70610"/>
          </a:avLst>
        </a:prstGeom>
        <a:solidFill>
          <a:schemeClr val="accent4">
            <a:hueOff val="-223238"/>
            <a:satOff val="1345"/>
            <a:lumOff val="108"/>
            <a:alphaOff val="0"/>
          </a:schemeClr>
        </a:solidFill>
        <a:ln w="25400" cap="flat" cmpd="sng" algn="ctr">
          <a:solidFill>
            <a:schemeClr val="accent4">
              <a:hueOff val="-223238"/>
              <a:satOff val="1345"/>
              <a:lumOff val="108"/>
              <a:alphaOff val="0"/>
            </a:schemeClr>
          </a:solidFill>
          <a:prstDash val="solid"/>
        </a:ln>
        <a:effectLst>
          <a:outerShdw blurRad="38100" dist="23000" dir="5400000" rotWithShape="0">
            <a:srgbClr val="000000">
              <a:alpha val="35000"/>
            </a:srgbClr>
          </a:outerShdw>
        </a:effectLst>
      </dsp:spPr>
      <dsp:style>
        <a:lnRef idx="2">
          <a:scrgbClr r="0" g="0" b="0"/>
        </a:lnRef>
        <a:fillRef idx="1">
          <a:scrgbClr r="0" g="0" b="0"/>
        </a:fillRef>
        <a:effectRef idx="1">
          <a:scrgbClr r="0" g="0" b="0"/>
        </a:effectRef>
        <a:fontRef idx="minor">
          <a:schemeClr val="lt1"/>
        </a:fontRef>
      </dsp:style>
    </dsp:sp>
    <dsp:sp modelId="{990AB9B7-0160-413D-B3FC-BE1CA610369B}">
      <dsp:nvSpPr>
        <dsp:cNvPr id="0" name=""/>
        <dsp:cNvSpPr/>
      </dsp:nvSpPr>
      <dsp:spPr>
        <a:xfrm>
          <a:off x="3737319" y="529395"/>
          <a:ext cx="1353944" cy="1071497"/>
        </a:xfrm>
        <a:prstGeom prst="chevron">
          <a:avLst>
            <a:gd name="adj" fmla="val 70610"/>
          </a:avLst>
        </a:prstGeom>
        <a:solidFill>
          <a:schemeClr val="accent4">
            <a:hueOff val="-446477"/>
            <a:satOff val="2690"/>
            <a:lumOff val="216"/>
            <a:alphaOff val="0"/>
          </a:schemeClr>
        </a:solidFill>
        <a:ln w="25400" cap="flat" cmpd="sng" algn="ctr">
          <a:solidFill>
            <a:schemeClr val="accent4">
              <a:hueOff val="-446477"/>
              <a:satOff val="2690"/>
              <a:lumOff val="216"/>
              <a:alphaOff val="0"/>
            </a:schemeClr>
          </a:solidFill>
          <a:prstDash val="solid"/>
        </a:ln>
        <a:effectLst>
          <a:outerShdw blurRad="38100" dist="23000" dir="5400000" rotWithShape="0">
            <a:srgbClr val="000000">
              <a:alpha val="35000"/>
            </a:srgbClr>
          </a:outerShdw>
        </a:effectLst>
      </dsp:spPr>
      <dsp:style>
        <a:lnRef idx="2">
          <a:scrgbClr r="0" g="0" b="0"/>
        </a:lnRef>
        <a:fillRef idx="1">
          <a:scrgbClr r="0" g="0" b="0"/>
        </a:fillRef>
        <a:effectRef idx="1">
          <a:scrgbClr r="0" g="0" b="0"/>
        </a:effectRef>
        <a:fontRef idx="minor">
          <a:schemeClr val="lt1"/>
        </a:fontRef>
      </dsp:style>
    </dsp:sp>
    <dsp:sp modelId="{3810E749-BED2-4648-B129-CB139DB8E7C8}">
      <dsp:nvSpPr>
        <dsp:cNvPr id="0" name=""/>
        <dsp:cNvSpPr/>
      </dsp:nvSpPr>
      <dsp:spPr>
        <a:xfrm>
          <a:off x="4550585" y="529395"/>
          <a:ext cx="1353944" cy="1071497"/>
        </a:xfrm>
        <a:prstGeom prst="chevron">
          <a:avLst>
            <a:gd name="adj" fmla="val 70610"/>
          </a:avLst>
        </a:prstGeom>
        <a:solidFill>
          <a:schemeClr val="accent4">
            <a:hueOff val="-669715"/>
            <a:satOff val="4035"/>
            <a:lumOff val="323"/>
            <a:alphaOff val="0"/>
          </a:schemeClr>
        </a:solidFill>
        <a:ln w="25400" cap="flat" cmpd="sng" algn="ctr">
          <a:solidFill>
            <a:schemeClr val="accent4">
              <a:hueOff val="-669715"/>
              <a:satOff val="4035"/>
              <a:lumOff val="323"/>
              <a:alphaOff val="0"/>
            </a:schemeClr>
          </a:solidFill>
          <a:prstDash val="solid"/>
        </a:ln>
        <a:effectLst>
          <a:outerShdw blurRad="38100" dist="23000" dir="5400000" rotWithShape="0">
            <a:srgbClr val="000000">
              <a:alpha val="35000"/>
            </a:srgbClr>
          </a:outerShdw>
        </a:effectLst>
      </dsp:spPr>
      <dsp:style>
        <a:lnRef idx="2">
          <a:scrgbClr r="0" g="0" b="0"/>
        </a:lnRef>
        <a:fillRef idx="1">
          <a:scrgbClr r="0" g="0" b="0"/>
        </a:fillRef>
        <a:effectRef idx="1">
          <a:scrgbClr r="0" g="0" b="0"/>
        </a:effectRef>
        <a:fontRef idx="minor">
          <a:schemeClr val="lt1"/>
        </a:fontRef>
      </dsp:style>
    </dsp:sp>
    <dsp:sp modelId="{DCC499ED-E200-4C33-B40F-0783E1554954}">
      <dsp:nvSpPr>
        <dsp:cNvPr id="0" name=""/>
        <dsp:cNvSpPr/>
      </dsp:nvSpPr>
      <dsp:spPr>
        <a:xfrm>
          <a:off x="5364495" y="529395"/>
          <a:ext cx="1353944" cy="1071497"/>
        </a:xfrm>
        <a:prstGeom prst="chevron">
          <a:avLst>
            <a:gd name="adj" fmla="val 70610"/>
          </a:avLst>
        </a:prstGeom>
        <a:solidFill>
          <a:schemeClr val="accent4">
            <a:hueOff val="-892954"/>
            <a:satOff val="5380"/>
            <a:lumOff val="431"/>
            <a:alphaOff val="0"/>
          </a:schemeClr>
        </a:solidFill>
        <a:ln w="25400" cap="flat" cmpd="sng" algn="ctr">
          <a:solidFill>
            <a:schemeClr val="accent4">
              <a:hueOff val="-892954"/>
              <a:satOff val="5380"/>
              <a:lumOff val="431"/>
              <a:alphaOff val="0"/>
            </a:schemeClr>
          </a:solidFill>
          <a:prstDash val="solid"/>
        </a:ln>
        <a:effectLst>
          <a:outerShdw blurRad="38100" dist="23000" dir="5400000" rotWithShape="0">
            <a:srgbClr val="000000">
              <a:alpha val="35000"/>
            </a:srgbClr>
          </a:outerShdw>
        </a:effectLst>
      </dsp:spPr>
      <dsp:style>
        <a:lnRef idx="2">
          <a:scrgbClr r="0" g="0" b="0"/>
        </a:lnRef>
        <a:fillRef idx="1">
          <a:scrgbClr r="0" g="0" b="0"/>
        </a:fillRef>
        <a:effectRef idx="1">
          <a:scrgbClr r="0" g="0" b="0"/>
        </a:effectRef>
        <a:fontRef idx="minor">
          <a:schemeClr val="lt1"/>
        </a:fontRef>
      </dsp:style>
    </dsp:sp>
    <dsp:sp modelId="{3EC963CC-9789-403D-99A5-6621E30BB8AD}">
      <dsp:nvSpPr>
        <dsp:cNvPr id="0" name=""/>
        <dsp:cNvSpPr/>
      </dsp:nvSpPr>
      <dsp:spPr>
        <a:xfrm>
          <a:off x="6177761" y="529395"/>
          <a:ext cx="1353944" cy="1071497"/>
        </a:xfrm>
        <a:prstGeom prst="chevron">
          <a:avLst>
            <a:gd name="adj" fmla="val 70610"/>
          </a:avLst>
        </a:prstGeom>
        <a:solidFill>
          <a:schemeClr val="accent4">
            <a:hueOff val="-1116192"/>
            <a:satOff val="6725"/>
            <a:lumOff val="539"/>
            <a:alphaOff val="0"/>
          </a:schemeClr>
        </a:solidFill>
        <a:ln w="25400" cap="flat" cmpd="sng" algn="ctr">
          <a:solidFill>
            <a:schemeClr val="accent4">
              <a:hueOff val="-1116192"/>
              <a:satOff val="6725"/>
              <a:lumOff val="539"/>
              <a:alphaOff val="0"/>
            </a:schemeClr>
          </a:solidFill>
          <a:prstDash val="solid"/>
        </a:ln>
        <a:effectLst>
          <a:outerShdw blurRad="38100" dist="23000" dir="5400000" rotWithShape="0">
            <a:srgbClr val="000000">
              <a:alpha val="35000"/>
            </a:srgbClr>
          </a:outerShdw>
        </a:effectLst>
      </dsp:spPr>
      <dsp:style>
        <a:lnRef idx="2">
          <a:scrgbClr r="0" g="0" b="0"/>
        </a:lnRef>
        <a:fillRef idx="1">
          <a:scrgbClr r="0" g="0" b="0"/>
        </a:fillRef>
        <a:effectRef idx="1">
          <a:scrgbClr r="0" g="0" b="0"/>
        </a:effectRef>
        <a:fontRef idx="minor">
          <a:schemeClr val="lt1"/>
        </a:fontRef>
      </dsp:style>
    </dsp:sp>
    <dsp:sp modelId="{4809ACD7-E751-4039-9F30-44E272078F7D}">
      <dsp:nvSpPr>
        <dsp:cNvPr id="0" name=""/>
        <dsp:cNvSpPr/>
      </dsp:nvSpPr>
      <dsp:spPr>
        <a:xfrm>
          <a:off x="6991671" y="529395"/>
          <a:ext cx="1353944" cy="1071497"/>
        </a:xfrm>
        <a:prstGeom prst="chevron">
          <a:avLst>
            <a:gd name="adj" fmla="val 70610"/>
          </a:avLst>
        </a:prstGeom>
        <a:solidFill>
          <a:schemeClr val="accent4">
            <a:hueOff val="-1339431"/>
            <a:satOff val="8070"/>
            <a:lumOff val="647"/>
            <a:alphaOff val="0"/>
          </a:schemeClr>
        </a:solidFill>
        <a:ln w="25400" cap="flat" cmpd="sng" algn="ctr">
          <a:solidFill>
            <a:schemeClr val="accent4">
              <a:hueOff val="-1339431"/>
              <a:satOff val="8070"/>
              <a:lumOff val="647"/>
              <a:alphaOff val="0"/>
            </a:schemeClr>
          </a:solidFill>
          <a:prstDash val="solid"/>
        </a:ln>
        <a:effectLst>
          <a:outerShdw blurRad="38100" dist="23000" dir="5400000" rotWithShape="0">
            <a:srgbClr val="000000">
              <a:alpha val="35000"/>
            </a:srgbClr>
          </a:outerShdw>
        </a:effectLst>
      </dsp:spPr>
      <dsp:style>
        <a:lnRef idx="2">
          <a:scrgbClr r="0" g="0" b="0"/>
        </a:lnRef>
        <a:fillRef idx="1">
          <a:scrgbClr r="0" g="0" b="0"/>
        </a:fillRef>
        <a:effectRef idx="1">
          <a:scrgbClr r="0" g="0" b="0"/>
        </a:effectRef>
        <a:fontRef idx="minor">
          <a:schemeClr val="lt1"/>
        </a:fontRef>
      </dsp:style>
    </dsp:sp>
    <dsp:sp modelId="{2EEF275B-E66C-48DB-A0F9-B45B9280D875}">
      <dsp:nvSpPr>
        <dsp:cNvPr id="0" name=""/>
        <dsp:cNvSpPr/>
      </dsp:nvSpPr>
      <dsp:spPr>
        <a:xfrm>
          <a:off x="1477474" y="514210"/>
          <a:ext cx="7206122" cy="976768"/>
        </a:xfrm>
        <a:prstGeom prst="rect">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l" defTabSz="577850">
            <a:lnSpc>
              <a:spcPct val="90000"/>
            </a:lnSpc>
            <a:spcBef>
              <a:spcPct val="0"/>
            </a:spcBef>
            <a:spcAft>
              <a:spcPct val="35000"/>
            </a:spcAft>
            <a:buFont typeface="Wingdings" panose="05000000000000000000" pitchFamily="2" charset="2"/>
            <a:buNone/>
          </a:pPr>
          <a:r>
            <a:rPr lang="es-ES" sz="1300" kern="1200" dirty="0">
              <a:latin typeface="Arial" panose="020B0604020202020204" pitchFamily="34" charset="0"/>
              <a:cs typeface="Arial" panose="020B0604020202020204" pitchFamily="34" charset="0"/>
            </a:rPr>
            <a:t>Mantener rutina del aula. Ejemplo: resulta muy efectivo escribir en un lado de la pizarra la secuencia de actividades que se van a llevar a cabo/pizarra digital esquema de la sesión e ir tachando  cada vez que se hace una actividad y citar la siguiente. Es una forma de ofrecer una especie de orden del día y que puedan prever lo que va a ocurrir y lo que se espera de ellos.</a:t>
          </a:r>
        </a:p>
      </dsp:txBody>
      <dsp:txXfrm>
        <a:off x="1477474" y="514210"/>
        <a:ext cx="7206122" cy="976768"/>
      </dsp:txXfrm>
    </dsp:sp>
    <dsp:sp modelId="{C055A4E6-7B4D-4767-B337-2D60DE1394D9}">
      <dsp:nvSpPr>
        <dsp:cNvPr id="0" name=""/>
        <dsp:cNvSpPr/>
      </dsp:nvSpPr>
      <dsp:spPr>
        <a:xfrm>
          <a:off x="1424426" y="1664141"/>
          <a:ext cx="5751947" cy="526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b" anchorCtr="0">
          <a:noAutofit/>
        </a:bodyPr>
        <a:lstStyle/>
        <a:p>
          <a:pPr marL="0" lvl="0" indent="0" algn="l" defTabSz="800100">
            <a:lnSpc>
              <a:spcPct val="90000"/>
            </a:lnSpc>
            <a:spcBef>
              <a:spcPct val="0"/>
            </a:spcBef>
            <a:spcAft>
              <a:spcPct val="35000"/>
            </a:spcAft>
            <a:buNone/>
          </a:pPr>
          <a:r>
            <a:rPr lang="es-ES" sz="1800" b="1" kern="1200" dirty="0">
              <a:solidFill>
                <a:srgbClr val="FF6600"/>
              </a:solidFill>
              <a:latin typeface="Arial" panose="020B0604020202020204" pitchFamily="34" charset="0"/>
              <a:ea typeface="Calibri" panose="020F0502020204030204" pitchFamily="34" charset="0"/>
            </a:rPr>
            <a:t>5. Reforcemos al comienzo y final de cada clase </a:t>
          </a:r>
          <a:endParaRPr lang="es-ES" sz="1800" b="1" kern="1200" dirty="0">
            <a:solidFill>
              <a:srgbClr val="FF6600"/>
            </a:solidFill>
            <a:latin typeface="Arial" panose="020B0604020202020204" pitchFamily="34" charset="0"/>
            <a:cs typeface="Arial" panose="020B0604020202020204" pitchFamily="34" charset="0"/>
          </a:endParaRPr>
        </a:p>
      </dsp:txBody>
      <dsp:txXfrm>
        <a:off x="1424426" y="1664141"/>
        <a:ext cx="5751947" cy="526007"/>
      </dsp:txXfrm>
    </dsp:sp>
    <dsp:sp modelId="{6C981150-8B8D-4E09-B29B-7D3EB9B66CA8}">
      <dsp:nvSpPr>
        <dsp:cNvPr id="0" name=""/>
        <dsp:cNvSpPr/>
      </dsp:nvSpPr>
      <dsp:spPr>
        <a:xfrm>
          <a:off x="2023279" y="2189712"/>
          <a:ext cx="1353944" cy="1071497"/>
        </a:xfrm>
        <a:prstGeom prst="chevron">
          <a:avLst>
            <a:gd name="adj" fmla="val 70610"/>
          </a:avLst>
        </a:prstGeom>
        <a:solidFill>
          <a:schemeClr val="accent4">
            <a:hueOff val="-1562669"/>
            <a:satOff val="9415"/>
            <a:lumOff val="755"/>
            <a:alphaOff val="0"/>
          </a:schemeClr>
        </a:solidFill>
        <a:ln w="25400" cap="flat" cmpd="sng" algn="ctr">
          <a:solidFill>
            <a:schemeClr val="accent4">
              <a:hueOff val="-1562669"/>
              <a:satOff val="9415"/>
              <a:lumOff val="755"/>
              <a:alphaOff val="0"/>
            </a:schemeClr>
          </a:solidFill>
          <a:prstDash val="solid"/>
        </a:ln>
        <a:effectLst>
          <a:outerShdw blurRad="38100" dist="23000" dir="5400000" rotWithShape="0">
            <a:srgbClr val="000000">
              <a:alpha val="35000"/>
            </a:srgbClr>
          </a:outerShdw>
        </a:effectLst>
      </dsp:spPr>
      <dsp:style>
        <a:lnRef idx="2">
          <a:scrgbClr r="0" g="0" b="0"/>
        </a:lnRef>
        <a:fillRef idx="1">
          <a:scrgbClr r="0" g="0" b="0"/>
        </a:fillRef>
        <a:effectRef idx="1">
          <a:scrgbClr r="0" g="0" b="0"/>
        </a:effectRef>
        <a:fontRef idx="minor">
          <a:schemeClr val="lt1"/>
        </a:fontRef>
      </dsp:style>
    </dsp:sp>
    <dsp:sp modelId="{8C80C379-0E30-4D3F-B9F1-AD672D1B8AD7}">
      <dsp:nvSpPr>
        <dsp:cNvPr id="0" name=""/>
        <dsp:cNvSpPr/>
      </dsp:nvSpPr>
      <dsp:spPr>
        <a:xfrm>
          <a:off x="2836545" y="2189712"/>
          <a:ext cx="1353944" cy="1071497"/>
        </a:xfrm>
        <a:prstGeom prst="chevron">
          <a:avLst>
            <a:gd name="adj" fmla="val 70610"/>
          </a:avLst>
        </a:prstGeom>
        <a:solidFill>
          <a:schemeClr val="accent4">
            <a:hueOff val="-1785908"/>
            <a:satOff val="10760"/>
            <a:lumOff val="862"/>
            <a:alphaOff val="0"/>
          </a:schemeClr>
        </a:solidFill>
        <a:ln w="25400" cap="flat" cmpd="sng" algn="ctr">
          <a:solidFill>
            <a:schemeClr val="accent4">
              <a:hueOff val="-1785908"/>
              <a:satOff val="10760"/>
              <a:lumOff val="862"/>
              <a:alphaOff val="0"/>
            </a:schemeClr>
          </a:solidFill>
          <a:prstDash val="solid"/>
        </a:ln>
        <a:effectLst>
          <a:outerShdw blurRad="38100" dist="23000" dir="5400000" rotWithShape="0">
            <a:srgbClr val="000000">
              <a:alpha val="35000"/>
            </a:srgbClr>
          </a:outerShdw>
        </a:effectLst>
      </dsp:spPr>
      <dsp:style>
        <a:lnRef idx="2">
          <a:scrgbClr r="0" g="0" b="0"/>
        </a:lnRef>
        <a:fillRef idx="1">
          <a:scrgbClr r="0" g="0" b="0"/>
        </a:fillRef>
        <a:effectRef idx="1">
          <a:scrgbClr r="0" g="0" b="0"/>
        </a:effectRef>
        <a:fontRef idx="minor">
          <a:schemeClr val="lt1"/>
        </a:fontRef>
      </dsp:style>
    </dsp:sp>
    <dsp:sp modelId="{52A43C8C-2C14-4D5F-93AB-D9B740D04883}">
      <dsp:nvSpPr>
        <dsp:cNvPr id="0" name=""/>
        <dsp:cNvSpPr/>
      </dsp:nvSpPr>
      <dsp:spPr>
        <a:xfrm>
          <a:off x="3650454" y="2189712"/>
          <a:ext cx="1353944" cy="1071497"/>
        </a:xfrm>
        <a:prstGeom prst="chevron">
          <a:avLst>
            <a:gd name="adj" fmla="val 70610"/>
          </a:avLst>
        </a:prstGeom>
        <a:solidFill>
          <a:schemeClr val="accent4">
            <a:hueOff val="-2009146"/>
            <a:satOff val="12105"/>
            <a:lumOff val="970"/>
            <a:alphaOff val="0"/>
          </a:schemeClr>
        </a:solidFill>
        <a:ln w="25400" cap="flat" cmpd="sng" algn="ctr">
          <a:solidFill>
            <a:schemeClr val="accent4">
              <a:hueOff val="-2009146"/>
              <a:satOff val="12105"/>
              <a:lumOff val="970"/>
              <a:alphaOff val="0"/>
            </a:schemeClr>
          </a:solidFill>
          <a:prstDash val="solid"/>
        </a:ln>
        <a:effectLst>
          <a:outerShdw blurRad="38100" dist="23000" dir="5400000" rotWithShape="0">
            <a:srgbClr val="000000">
              <a:alpha val="35000"/>
            </a:srgbClr>
          </a:outerShdw>
        </a:effectLst>
      </dsp:spPr>
      <dsp:style>
        <a:lnRef idx="2">
          <a:scrgbClr r="0" g="0" b="0"/>
        </a:lnRef>
        <a:fillRef idx="1">
          <a:scrgbClr r="0" g="0" b="0"/>
        </a:fillRef>
        <a:effectRef idx="1">
          <a:scrgbClr r="0" g="0" b="0"/>
        </a:effectRef>
        <a:fontRef idx="minor">
          <a:schemeClr val="lt1"/>
        </a:fontRef>
      </dsp:style>
    </dsp:sp>
    <dsp:sp modelId="{AA94CE56-F38B-42AA-892E-B88E00CBB659}">
      <dsp:nvSpPr>
        <dsp:cNvPr id="0" name=""/>
        <dsp:cNvSpPr/>
      </dsp:nvSpPr>
      <dsp:spPr>
        <a:xfrm>
          <a:off x="4463721" y="2189712"/>
          <a:ext cx="1353944" cy="1071497"/>
        </a:xfrm>
        <a:prstGeom prst="chevron">
          <a:avLst>
            <a:gd name="adj" fmla="val 70610"/>
          </a:avLst>
        </a:prstGeom>
        <a:solidFill>
          <a:schemeClr val="accent4">
            <a:hueOff val="-2232385"/>
            <a:satOff val="13449"/>
            <a:lumOff val="1078"/>
            <a:alphaOff val="0"/>
          </a:schemeClr>
        </a:solidFill>
        <a:ln w="25400" cap="flat" cmpd="sng" algn="ctr">
          <a:solidFill>
            <a:schemeClr val="accent4">
              <a:hueOff val="-2232385"/>
              <a:satOff val="13449"/>
              <a:lumOff val="1078"/>
              <a:alphaOff val="0"/>
            </a:schemeClr>
          </a:solidFill>
          <a:prstDash val="solid"/>
        </a:ln>
        <a:effectLst>
          <a:outerShdw blurRad="38100" dist="23000" dir="5400000" rotWithShape="0">
            <a:srgbClr val="000000">
              <a:alpha val="35000"/>
            </a:srgbClr>
          </a:outerShdw>
        </a:effectLst>
      </dsp:spPr>
      <dsp:style>
        <a:lnRef idx="2">
          <a:scrgbClr r="0" g="0" b="0"/>
        </a:lnRef>
        <a:fillRef idx="1">
          <a:scrgbClr r="0" g="0" b="0"/>
        </a:fillRef>
        <a:effectRef idx="1">
          <a:scrgbClr r="0" g="0" b="0"/>
        </a:effectRef>
        <a:fontRef idx="minor">
          <a:schemeClr val="lt1"/>
        </a:fontRef>
      </dsp:style>
    </dsp:sp>
    <dsp:sp modelId="{6B8B9026-8F7F-4A97-A450-FE24FF051470}">
      <dsp:nvSpPr>
        <dsp:cNvPr id="0" name=""/>
        <dsp:cNvSpPr/>
      </dsp:nvSpPr>
      <dsp:spPr>
        <a:xfrm>
          <a:off x="5277630" y="2189712"/>
          <a:ext cx="1353944" cy="1071497"/>
        </a:xfrm>
        <a:prstGeom prst="chevron">
          <a:avLst>
            <a:gd name="adj" fmla="val 70610"/>
          </a:avLst>
        </a:prstGeom>
        <a:solidFill>
          <a:schemeClr val="accent4">
            <a:hueOff val="-2455623"/>
            <a:satOff val="14794"/>
            <a:lumOff val="1186"/>
            <a:alphaOff val="0"/>
          </a:schemeClr>
        </a:solidFill>
        <a:ln w="25400" cap="flat" cmpd="sng" algn="ctr">
          <a:solidFill>
            <a:schemeClr val="accent4">
              <a:hueOff val="-2455623"/>
              <a:satOff val="14794"/>
              <a:lumOff val="1186"/>
              <a:alphaOff val="0"/>
            </a:schemeClr>
          </a:solidFill>
          <a:prstDash val="solid"/>
        </a:ln>
        <a:effectLst>
          <a:outerShdw blurRad="38100" dist="23000" dir="5400000" rotWithShape="0">
            <a:srgbClr val="000000">
              <a:alpha val="35000"/>
            </a:srgbClr>
          </a:outerShdw>
        </a:effectLst>
      </dsp:spPr>
      <dsp:style>
        <a:lnRef idx="2">
          <a:scrgbClr r="0" g="0" b="0"/>
        </a:lnRef>
        <a:fillRef idx="1">
          <a:scrgbClr r="0" g="0" b="0"/>
        </a:fillRef>
        <a:effectRef idx="1">
          <a:scrgbClr r="0" g="0" b="0"/>
        </a:effectRef>
        <a:fontRef idx="minor">
          <a:schemeClr val="lt1"/>
        </a:fontRef>
      </dsp:style>
    </dsp:sp>
    <dsp:sp modelId="{88F1C161-3E25-44F2-975A-12B2ADD95E67}">
      <dsp:nvSpPr>
        <dsp:cNvPr id="0" name=""/>
        <dsp:cNvSpPr/>
      </dsp:nvSpPr>
      <dsp:spPr>
        <a:xfrm>
          <a:off x="6090897" y="2189712"/>
          <a:ext cx="1353944" cy="1071497"/>
        </a:xfrm>
        <a:prstGeom prst="chevron">
          <a:avLst>
            <a:gd name="adj" fmla="val 70610"/>
          </a:avLst>
        </a:prstGeom>
        <a:solidFill>
          <a:schemeClr val="accent4">
            <a:hueOff val="-2678862"/>
            <a:satOff val="16139"/>
            <a:lumOff val="1294"/>
            <a:alphaOff val="0"/>
          </a:schemeClr>
        </a:solidFill>
        <a:ln w="25400" cap="flat" cmpd="sng" algn="ctr">
          <a:solidFill>
            <a:schemeClr val="accent4">
              <a:hueOff val="-2678862"/>
              <a:satOff val="16139"/>
              <a:lumOff val="1294"/>
              <a:alphaOff val="0"/>
            </a:schemeClr>
          </a:solidFill>
          <a:prstDash val="solid"/>
        </a:ln>
        <a:effectLst>
          <a:outerShdw blurRad="38100" dist="23000" dir="5400000" rotWithShape="0">
            <a:srgbClr val="000000">
              <a:alpha val="35000"/>
            </a:srgbClr>
          </a:outerShdw>
        </a:effectLst>
      </dsp:spPr>
      <dsp:style>
        <a:lnRef idx="2">
          <a:scrgbClr r="0" g="0" b="0"/>
        </a:lnRef>
        <a:fillRef idx="1">
          <a:scrgbClr r="0" g="0" b="0"/>
        </a:fillRef>
        <a:effectRef idx="1">
          <a:scrgbClr r="0" g="0" b="0"/>
        </a:effectRef>
        <a:fontRef idx="minor">
          <a:schemeClr val="lt1"/>
        </a:fontRef>
      </dsp:style>
    </dsp:sp>
    <dsp:sp modelId="{73F5114D-A401-4AE1-92DA-DE935B7AB40F}">
      <dsp:nvSpPr>
        <dsp:cNvPr id="0" name=""/>
        <dsp:cNvSpPr/>
      </dsp:nvSpPr>
      <dsp:spPr>
        <a:xfrm>
          <a:off x="6904806" y="2189712"/>
          <a:ext cx="1353944" cy="1071497"/>
        </a:xfrm>
        <a:prstGeom prst="chevron">
          <a:avLst>
            <a:gd name="adj" fmla="val 70610"/>
          </a:avLst>
        </a:prstGeom>
        <a:solidFill>
          <a:schemeClr val="accent4">
            <a:hueOff val="-2902100"/>
            <a:satOff val="17484"/>
            <a:lumOff val="1401"/>
            <a:alphaOff val="0"/>
          </a:schemeClr>
        </a:solidFill>
        <a:ln w="25400" cap="flat" cmpd="sng" algn="ctr">
          <a:solidFill>
            <a:schemeClr val="accent4">
              <a:hueOff val="-2902100"/>
              <a:satOff val="17484"/>
              <a:lumOff val="1401"/>
              <a:alphaOff val="0"/>
            </a:schemeClr>
          </a:solidFill>
          <a:prstDash val="solid"/>
        </a:ln>
        <a:effectLst>
          <a:outerShdw blurRad="38100" dist="23000" dir="5400000" rotWithShape="0">
            <a:srgbClr val="000000">
              <a:alpha val="35000"/>
            </a:srgbClr>
          </a:outerShdw>
        </a:effectLst>
      </dsp:spPr>
      <dsp:style>
        <a:lnRef idx="2">
          <a:scrgbClr r="0" g="0" b="0"/>
        </a:lnRef>
        <a:fillRef idx="1">
          <a:scrgbClr r="0" g="0" b="0"/>
        </a:fillRef>
        <a:effectRef idx="1">
          <a:scrgbClr r="0" g="0" b="0"/>
        </a:effectRef>
        <a:fontRef idx="minor">
          <a:schemeClr val="lt1"/>
        </a:fontRef>
      </dsp:style>
    </dsp:sp>
    <dsp:sp modelId="{7043E8EF-39C4-4B8D-BABE-F4E9260CEEA8}">
      <dsp:nvSpPr>
        <dsp:cNvPr id="0" name=""/>
        <dsp:cNvSpPr/>
      </dsp:nvSpPr>
      <dsp:spPr>
        <a:xfrm>
          <a:off x="1437734" y="2296862"/>
          <a:ext cx="7032393" cy="857197"/>
        </a:xfrm>
        <a:prstGeom prst="rect">
          <a:avLst/>
        </a:prstGeom>
        <a:solidFill>
          <a:schemeClr val="lt1">
            <a:hueOff val="0"/>
            <a:satOff val="0"/>
            <a:lumOff val="0"/>
            <a:alphaOff val="0"/>
          </a:schemeClr>
        </a:solidFill>
        <a:ln w="25400" cap="flat" cmpd="sng" algn="ctr">
          <a:solidFill>
            <a:schemeClr val="accent4">
              <a:hueOff val="-2232385"/>
              <a:satOff val="13449"/>
              <a:lumOff val="107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l" defTabSz="577850">
            <a:lnSpc>
              <a:spcPct val="90000"/>
            </a:lnSpc>
            <a:spcBef>
              <a:spcPct val="0"/>
            </a:spcBef>
            <a:spcAft>
              <a:spcPct val="35000"/>
            </a:spcAft>
            <a:buNone/>
          </a:pPr>
          <a:r>
            <a:rPr lang="es-ES" sz="1300" kern="1200" dirty="0">
              <a:latin typeface="Arial" panose="020B0604020202020204" pitchFamily="34" charset="0"/>
              <a:ea typeface="Calibri" panose="020F0502020204030204" pitchFamily="34" charset="0"/>
            </a:rPr>
            <a:t>Una rutina de recogida y limpieza del espacio. Reduciremos su tensión. Evitaremos futuros “despistes”. Facilitaremos que sea más organizado</a:t>
          </a:r>
          <a:endParaRPr lang="es-ES" sz="1300" kern="1200" dirty="0">
            <a:latin typeface="Arial" panose="020B0604020202020204" pitchFamily="34" charset="0"/>
            <a:cs typeface="Arial" panose="020B0604020202020204" pitchFamily="34" charset="0"/>
          </a:endParaRPr>
        </a:p>
      </dsp:txBody>
      <dsp:txXfrm>
        <a:off x="1437734" y="2296862"/>
        <a:ext cx="7032393" cy="857197"/>
      </dsp:txXfrm>
    </dsp:sp>
    <dsp:sp modelId="{2575F4FE-12E7-48E1-B5F6-20577B4CB094}">
      <dsp:nvSpPr>
        <dsp:cNvPr id="0" name=""/>
        <dsp:cNvSpPr/>
      </dsp:nvSpPr>
      <dsp:spPr>
        <a:xfrm>
          <a:off x="1424426" y="3324458"/>
          <a:ext cx="5751947" cy="526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b" anchorCtr="0">
          <a:noAutofit/>
        </a:bodyPr>
        <a:lstStyle/>
        <a:p>
          <a:pPr marL="0" lvl="0" indent="0" algn="l" defTabSz="800100">
            <a:lnSpc>
              <a:spcPct val="90000"/>
            </a:lnSpc>
            <a:spcBef>
              <a:spcPct val="0"/>
            </a:spcBef>
            <a:spcAft>
              <a:spcPct val="35000"/>
            </a:spcAft>
            <a:buNone/>
          </a:pPr>
          <a:r>
            <a:rPr lang="es-ES" sz="1800" b="1" kern="1200" dirty="0">
              <a:solidFill>
                <a:srgbClr val="FF6600"/>
              </a:solidFill>
              <a:latin typeface="Arial" panose="020B0604020202020204" pitchFamily="34" charset="0"/>
              <a:ea typeface="SimSun" panose="02010600030101010101" pitchFamily="2" charset="-122"/>
              <a:cs typeface="OpenSymbol"/>
            </a:rPr>
            <a:t>6. Sensación de orden</a:t>
          </a:r>
          <a:endParaRPr lang="es-ES" sz="1800" b="1" kern="1200" dirty="0">
            <a:solidFill>
              <a:srgbClr val="FF6600"/>
            </a:solidFill>
            <a:latin typeface="Arial" panose="020B0604020202020204" pitchFamily="34" charset="0"/>
            <a:cs typeface="Arial" panose="020B0604020202020204" pitchFamily="34" charset="0"/>
          </a:endParaRPr>
        </a:p>
      </dsp:txBody>
      <dsp:txXfrm>
        <a:off x="1424426" y="3324458"/>
        <a:ext cx="5751947" cy="526007"/>
      </dsp:txXfrm>
    </dsp:sp>
    <dsp:sp modelId="{53E7C2D2-D6CA-4267-A893-CC4907E7E5F4}">
      <dsp:nvSpPr>
        <dsp:cNvPr id="0" name=""/>
        <dsp:cNvSpPr/>
      </dsp:nvSpPr>
      <dsp:spPr>
        <a:xfrm>
          <a:off x="2023279" y="3850029"/>
          <a:ext cx="1353944" cy="1071497"/>
        </a:xfrm>
        <a:prstGeom prst="chevron">
          <a:avLst>
            <a:gd name="adj" fmla="val 70610"/>
          </a:avLst>
        </a:prstGeom>
        <a:solidFill>
          <a:schemeClr val="accent4">
            <a:hueOff val="-3125339"/>
            <a:satOff val="18829"/>
            <a:lumOff val="1509"/>
            <a:alphaOff val="0"/>
          </a:schemeClr>
        </a:solidFill>
        <a:ln w="25400" cap="flat" cmpd="sng" algn="ctr">
          <a:solidFill>
            <a:schemeClr val="accent4">
              <a:hueOff val="-3125339"/>
              <a:satOff val="18829"/>
              <a:lumOff val="1509"/>
              <a:alphaOff val="0"/>
            </a:schemeClr>
          </a:solidFill>
          <a:prstDash val="solid"/>
        </a:ln>
        <a:effectLst>
          <a:outerShdw blurRad="38100" dist="23000" dir="5400000" rotWithShape="0">
            <a:srgbClr val="000000">
              <a:alpha val="35000"/>
            </a:srgbClr>
          </a:outerShdw>
        </a:effectLst>
      </dsp:spPr>
      <dsp:style>
        <a:lnRef idx="2">
          <a:scrgbClr r="0" g="0" b="0"/>
        </a:lnRef>
        <a:fillRef idx="1">
          <a:scrgbClr r="0" g="0" b="0"/>
        </a:fillRef>
        <a:effectRef idx="1">
          <a:scrgbClr r="0" g="0" b="0"/>
        </a:effectRef>
        <a:fontRef idx="minor">
          <a:schemeClr val="lt1"/>
        </a:fontRef>
      </dsp:style>
    </dsp:sp>
    <dsp:sp modelId="{9E21A078-F9F1-4D80-B559-C2535E3BDB9B}">
      <dsp:nvSpPr>
        <dsp:cNvPr id="0" name=""/>
        <dsp:cNvSpPr/>
      </dsp:nvSpPr>
      <dsp:spPr>
        <a:xfrm>
          <a:off x="2836545" y="3850029"/>
          <a:ext cx="1353944" cy="1071497"/>
        </a:xfrm>
        <a:prstGeom prst="chevron">
          <a:avLst>
            <a:gd name="adj" fmla="val 70610"/>
          </a:avLst>
        </a:prstGeom>
        <a:solidFill>
          <a:schemeClr val="accent4">
            <a:hueOff val="-3348577"/>
            <a:satOff val="20174"/>
            <a:lumOff val="1617"/>
            <a:alphaOff val="0"/>
          </a:schemeClr>
        </a:solidFill>
        <a:ln w="25400" cap="flat" cmpd="sng" algn="ctr">
          <a:solidFill>
            <a:schemeClr val="accent4">
              <a:hueOff val="-3348577"/>
              <a:satOff val="20174"/>
              <a:lumOff val="1617"/>
              <a:alphaOff val="0"/>
            </a:schemeClr>
          </a:solidFill>
          <a:prstDash val="solid"/>
        </a:ln>
        <a:effectLst>
          <a:outerShdw blurRad="38100" dist="23000" dir="5400000" rotWithShape="0">
            <a:srgbClr val="000000">
              <a:alpha val="35000"/>
            </a:srgbClr>
          </a:outerShdw>
        </a:effectLst>
      </dsp:spPr>
      <dsp:style>
        <a:lnRef idx="2">
          <a:scrgbClr r="0" g="0" b="0"/>
        </a:lnRef>
        <a:fillRef idx="1">
          <a:scrgbClr r="0" g="0" b="0"/>
        </a:fillRef>
        <a:effectRef idx="1">
          <a:scrgbClr r="0" g="0" b="0"/>
        </a:effectRef>
        <a:fontRef idx="minor">
          <a:schemeClr val="lt1"/>
        </a:fontRef>
      </dsp:style>
    </dsp:sp>
    <dsp:sp modelId="{D384FCBF-F1D2-4544-A79C-845253B0B0F0}">
      <dsp:nvSpPr>
        <dsp:cNvPr id="0" name=""/>
        <dsp:cNvSpPr/>
      </dsp:nvSpPr>
      <dsp:spPr>
        <a:xfrm>
          <a:off x="3650454" y="3850029"/>
          <a:ext cx="1353944" cy="1071497"/>
        </a:xfrm>
        <a:prstGeom prst="chevron">
          <a:avLst>
            <a:gd name="adj" fmla="val 70610"/>
          </a:avLst>
        </a:prstGeom>
        <a:solidFill>
          <a:schemeClr val="accent4">
            <a:hueOff val="-3571816"/>
            <a:satOff val="21519"/>
            <a:lumOff val="1725"/>
            <a:alphaOff val="0"/>
          </a:schemeClr>
        </a:solidFill>
        <a:ln w="25400" cap="flat" cmpd="sng" algn="ctr">
          <a:solidFill>
            <a:schemeClr val="accent4">
              <a:hueOff val="-3571816"/>
              <a:satOff val="21519"/>
              <a:lumOff val="1725"/>
              <a:alphaOff val="0"/>
            </a:schemeClr>
          </a:solidFill>
          <a:prstDash val="solid"/>
        </a:ln>
        <a:effectLst>
          <a:outerShdw blurRad="38100" dist="23000" dir="5400000" rotWithShape="0">
            <a:srgbClr val="000000">
              <a:alpha val="35000"/>
            </a:srgbClr>
          </a:outerShdw>
        </a:effectLst>
      </dsp:spPr>
      <dsp:style>
        <a:lnRef idx="2">
          <a:scrgbClr r="0" g="0" b="0"/>
        </a:lnRef>
        <a:fillRef idx="1">
          <a:scrgbClr r="0" g="0" b="0"/>
        </a:fillRef>
        <a:effectRef idx="1">
          <a:scrgbClr r="0" g="0" b="0"/>
        </a:effectRef>
        <a:fontRef idx="minor">
          <a:schemeClr val="lt1"/>
        </a:fontRef>
      </dsp:style>
    </dsp:sp>
    <dsp:sp modelId="{F791C962-9F42-4A08-83A5-790B7B8F593E}">
      <dsp:nvSpPr>
        <dsp:cNvPr id="0" name=""/>
        <dsp:cNvSpPr/>
      </dsp:nvSpPr>
      <dsp:spPr>
        <a:xfrm>
          <a:off x="4463721" y="3850029"/>
          <a:ext cx="1353944" cy="1071497"/>
        </a:xfrm>
        <a:prstGeom prst="chevron">
          <a:avLst>
            <a:gd name="adj" fmla="val 70610"/>
          </a:avLst>
        </a:prstGeom>
        <a:solidFill>
          <a:schemeClr val="accent4">
            <a:hueOff val="-3795054"/>
            <a:satOff val="22864"/>
            <a:lumOff val="1833"/>
            <a:alphaOff val="0"/>
          </a:schemeClr>
        </a:solidFill>
        <a:ln w="25400" cap="flat" cmpd="sng" algn="ctr">
          <a:solidFill>
            <a:schemeClr val="accent4">
              <a:hueOff val="-3795054"/>
              <a:satOff val="22864"/>
              <a:lumOff val="1833"/>
              <a:alphaOff val="0"/>
            </a:schemeClr>
          </a:solidFill>
          <a:prstDash val="solid"/>
        </a:ln>
        <a:effectLst>
          <a:outerShdw blurRad="38100" dist="23000" dir="5400000" rotWithShape="0">
            <a:srgbClr val="000000">
              <a:alpha val="35000"/>
            </a:srgbClr>
          </a:outerShdw>
        </a:effectLst>
      </dsp:spPr>
      <dsp:style>
        <a:lnRef idx="2">
          <a:scrgbClr r="0" g="0" b="0"/>
        </a:lnRef>
        <a:fillRef idx="1">
          <a:scrgbClr r="0" g="0" b="0"/>
        </a:fillRef>
        <a:effectRef idx="1">
          <a:scrgbClr r="0" g="0" b="0"/>
        </a:effectRef>
        <a:fontRef idx="minor">
          <a:schemeClr val="lt1"/>
        </a:fontRef>
      </dsp:style>
    </dsp:sp>
    <dsp:sp modelId="{355FDEC3-7349-420E-865D-AC183496EA22}">
      <dsp:nvSpPr>
        <dsp:cNvPr id="0" name=""/>
        <dsp:cNvSpPr/>
      </dsp:nvSpPr>
      <dsp:spPr>
        <a:xfrm>
          <a:off x="5277630" y="3850029"/>
          <a:ext cx="1353944" cy="1071497"/>
        </a:xfrm>
        <a:prstGeom prst="chevron">
          <a:avLst>
            <a:gd name="adj" fmla="val 70610"/>
          </a:avLst>
        </a:prstGeom>
        <a:solidFill>
          <a:schemeClr val="accent4">
            <a:hueOff val="-4018293"/>
            <a:satOff val="24209"/>
            <a:lumOff val="1940"/>
            <a:alphaOff val="0"/>
          </a:schemeClr>
        </a:solidFill>
        <a:ln w="25400" cap="flat" cmpd="sng" algn="ctr">
          <a:solidFill>
            <a:schemeClr val="accent4">
              <a:hueOff val="-4018293"/>
              <a:satOff val="24209"/>
              <a:lumOff val="1940"/>
              <a:alphaOff val="0"/>
            </a:schemeClr>
          </a:solidFill>
          <a:prstDash val="solid"/>
        </a:ln>
        <a:effectLst>
          <a:outerShdw blurRad="38100" dist="23000" dir="5400000" rotWithShape="0">
            <a:srgbClr val="000000">
              <a:alpha val="35000"/>
            </a:srgbClr>
          </a:outerShdw>
        </a:effectLst>
      </dsp:spPr>
      <dsp:style>
        <a:lnRef idx="2">
          <a:scrgbClr r="0" g="0" b="0"/>
        </a:lnRef>
        <a:fillRef idx="1">
          <a:scrgbClr r="0" g="0" b="0"/>
        </a:fillRef>
        <a:effectRef idx="1">
          <a:scrgbClr r="0" g="0" b="0"/>
        </a:effectRef>
        <a:fontRef idx="minor">
          <a:schemeClr val="lt1"/>
        </a:fontRef>
      </dsp:style>
    </dsp:sp>
    <dsp:sp modelId="{BD3651BA-06D0-4BEF-920D-07078B5F798A}">
      <dsp:nvSpPr>
        <dsp:cNvPr id="0" name=""/>
        <dsp:cNvSpPr/>
      </dsp:nvSpPr>
      <dsp:spPr>
        <a:xfrm>
          <a:off x="6090897" y="3850029"/>
          <a:ext cx="1353944" cy="1071497"/>
        </a:xfrm>
        <a:prstGeom prst="chevron">
          <a:avLst>
            <a:gd name="adj" fmla="val 70610"/>
          </a:avLst>
        </a:prstGeom>
        <a:solidFill>
          <a:schemeClr val="accent4">
            <a:hueOff val="-4241531"/>
            <a:satOff val="25554"/>
            <a:lumOff val="2048"/>
            <a:alphaOff val="0"/>
          </a:schemeClr>
        </a:solidFill>
        <a:ln w="25400" cap="flat" cmpd="sng" algn="ctr">
          <a:solidFill>
            <a:schemeClr val="accent4">
              <a:hueOff val="-4241531"/>
              <a:satOff val="25554"/>
              <a:lumOff val="2048"/>
              <a:alphaOff val="0"/>
            </a:schemeClr>
          </a:solidFill>
          <a:prstDash val="solid"/>
        </a:ln>
        <a:effectLst>
          <a:outerShdw blurRad="38100" dist="23000" dir="5400000" rotWithShape="0">
            <a:srgbClr val="000000">
              <a:alpha val="35000"/>
            </a:srgbClr>
          </a:outerShdw>
        </a:effectLst>
      </dsp:spPr>
      <dsp:style>
        <a:lnRef idx="2">
          <a:scrgbClr r="0" g="0" b="0"/>
        </a:lnRef>
        <a:fillRef idx="1">
          <a:scrgbClr r="0" g="0" b="0"/>
        </a:fillRef>
        <a:effectRef idx="1">
          <a:scrgbClr r="0" g="0" b="0"/>
        </a:effectRef>
        <a:fontRef idx="minor">
          <a:schemeClr val="lt1"/>
        </a:fontRef>
      </dsp:style>
    </dsp:sp>
    <dsp:sp modelId="{499677F1-D9FE-4836-A232-CB359203306A}">
      <dsp:nvSpPr>
        <dsp:cNvPr id="0" name=""/>
        <dsp:cNvSpPr/>
      </dsp:nvSpPr>
      <dsp:spPr>
        <a:xfrm>
          <a:off x="6904806" y="3850029"/>
          <a:ext cx="1353944" cy="1071497"/>
        </a:xfrm>
        <a:prstGeom prst="chevron">
          <a:avLst>
            <a:gd name="adj" fmla="val 70610"/>
          </a:avLst>
        </a:prstGeom>
        <a:solidFill>
          <a:schemeClr val="accent4">
            <a:hueOff val="-4464770"/>
            <a:satOff val="26899"/>
            <a:lumOff val="2156"/>
            <a:alphaOff val="0"/>
          </a:schemeClr>
        </a:solidFill>
        <a:ln w="25400" cap="flat" cmpd="sng" algn="ctr">
          <a:solidFill>
            <a:schemeClr val="accent4">
              <a:hueOff val="-4464770"/>
              <a:satOff val="26899"/>
              <a:lumOff val="2156"/>
              <a:alphaOff val="0"/>
            </a:schemeClr>
          </a:solidFill>
          <a:prstDash val="solid"/>
        </a:ln>
        <a:effectLst>
          <a:outerShdw blurRad="38100" dist="23000" dir="5400000" rotWithShape="0">
            <a:srgbClr val="000000">
              <a:alpha val="35000"/>
            </a:srgbClr>
          </a:outerShdw>
        </a:effectLst>
      </dsp:spPr>
      <dsp:style>
        <a:lnRef idx="2">
          <a:scrgbClr r="0" g="0" b="0"/>
        </a:lnRef>
        <a:fillRef idx="1">
          <a:scrgbClr r="0" g="0" b="0"/>
        </a:fillRef>
        <a:effectRef idx="1">
          <a:scrgbClr r="0" g="0" b="0"/>
        </a:effectRef>
        <a:fontRef idx="minor">
          <a:schemeClr val="lt1"/>
        </a:fontRef>
      </dsp:style>
    </dsp:sp>
    <dsp:sp modelId="{1FD65430-8918-4A4C-A064-68E167D7364D}">
      <dsp:nvSpPr>
        <dsp:cNvPr id="0" name=""/>
        <dsp:cNvSpPr/>
      </dsp:nvSpPr>
      <dsp:spPr>
        <a:xfrm>
          <a:off x="1437734" y="3957179"/>
          <a:ext cx="7032393" cy="857197"/>
        </a:xfrm>
        <a:prstGeom prst="rect">
          <a:avLst/>
        </a:prstGeom>
        <a:solidFill>
          <a:schemeClr val="lt1">
            <a:hueOff val="0"/>
            <a:satOff val="0"/>
            <a:lumOff val="0"/>
            <a:alphaOff val="0"/>
          </a:schemeClr>
        </a:solidFill>
        <a:ln w="25400" cap="flat" cmpd="sng" algn="ctr">
          <a:solidFill>
            <a:schemeClr val="accent4">
              <a:hueOff val="-4464770"/>
              <a:satOff val="26899"/>
              <a:lumOff val="215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l" defTabSz="577850">
            <a:lnSpc>
              <a:spcPct val="90000"/>
            </a:lnSpc>
            <a:spcBef>
              <a:spcPct val="0"/>
            </a:spcBef>
            <a:spcAft>
              <a:spcPct val="35000"/>
            </a:spcAft>
            <a:buNone/>
          </a:pPr>
          <a:r>
            <a:rPr lang="es-ES" sz="1300" kern="1200" dirty="0">
              <a:latin typeface="Arial" panose="020B0604020202020204" pitchFamily="34" charset="0"/>
              <a:ea typeface="SimSun" panose="02010600030101010101" pitchFamily="2" charset="-122"/>
              <a:cs typeface="OpenSymbol"/>
            </a:rPr>
            <a:t>Un sitio para cada cosa y cada cosa en su sitio. Disponer de espacios para dejar los libros, los cuadernos, juegos...y que sepan perfectamente dónde dejar cada cosa. </a:t>
          </a:r>
          <a:endParaRPr lang="es-ES" sz="1300" kern="1200" dirty="0">
            <a:latin typeface="Arial" panose="020B0604020202020204" pitchFamily="34" charset="0"/>
            <a:cs typeface="Arial" panose="020B0604020202020204" pitchFamily="34" charset="0"/>
          </a:endParaRPr>
        </a:p>
      </dsp:txBody>
      <dsp:txXfrm>
        <a:off x="1437734" y="3957179"/>
        <a:ext cx="7032393" cy="85719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DE4AD5-F1F1-44CE-B660-5E464861AA6B}">
      <dsp:nvSpPr>
        <dsp:cNvPr id="0" name=""/>
        <dsp:cNvSpPr/>
      </dsp:nvSpPr>
      <dsp:spPr>
        <a:xfrm>
          <a:off x="-37361" y="1403227"/>
          <a:ext cx="6812578" cy="619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b" anchorCtr="0">
          <a:noAutofit/>
        </a:bodyPr>
        <a:lstStyle/>
        <a:p>
          <a:pPr marL="0" lvl="0" indent="0" algn="l" defTabSz="889000">
            <a:lnSpc>
              <a:spcPct val="90000"/>
            </a:lnSpc>
            <a:spcBef>
              <a:spcPct val="0"/>
            </a:spcBef>
            <a:spcAft>
              <a:spcPct val="35000"/>
            </a:spcAft>
            <a:buFont typeface="Wingdings" panose="05000000000000000000" pitchFamily="2" charset="2"/>
            <a:buNone/>
          </a:pPr>
          <a:r>
            <a:rPr lang="es-ES" sz="2000" b="1" kern="1200" dirty="0">
              <a:solidFill>
                <a:srgbClr val="FF6600"/>
              </a:solidFill>
              <a:latin typeface="Arial" panose="020B0604020202020204" pitchFamily="34" charset="0"/>
              <a:ea typeface="SimSun" panose="02010600030101010101" pitchFamily="2" charset="-122"/>
              <a:cs typeface="OpenSymbol"/>
            </a:rPr>
            <a:t>7. Evitar interrupciones</a:t>
          </a:r>
          <a:endParaRPr lang="es-ES" sz="2000" b="1" kern="1200" dirty="0">
            <a:solidFill>
              <a:srgbClr val="FF6600"/>
            </a:solidFill>
          </a:endParaRPr>
        </a:p>
      </dsp:txBody>
      <dsp:txXfrm>
        <a:off x="-37361" y="1403227"/>
        <a:ext cx="6812578" cy="619325"/>
      </dsp:txXfrm>
    </dsp:sp>
    <dsp:sp modelId="{58172D52-1DC6-48F8-90BC-D609E9788EE2}">
      <dsp:nvSpPr>
        <dsp:cNvPr id="0" name=""/>
        <dsp:cNvSpPr/>
      </dsp:nvSpPr>
      <dsp:spPr>
        <a:xfrm>
          <a:off x="238401" y="2119817"/>
          <a:ext cx="1737345" cy="1886995"/>
        </a:xfrm>
        <a:prstGeom prst="chevron">
          <a:avLst>
            <a:gd name="adj" fmla="val 70610"/>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1C1EA7A-F246-4A11-B8D5-C0F48F2AE5FD}">
      <dsp:nvSpPr>
        <dsp:cNvPr id="0" name=""/>
        <dsp:cNvSpPr/>
      </dsp:nvSpPr>
      <dsp:spPr>
        <a:xfrm>
          <a:off x="1195946" y="2119817"/>
          <a:ext cx="1737345" cy="1886995"/>
        </a:xfrm>
        <a:prstGeom prst="chevron">
          <a:avLst>
            <a:gd name="adj" fmla="val 70610"/>
          </a:avLst>
        </a:prstGeom>
        <a:solidFill>
          <a:schemeClr val="accent4">
            <a:hueOff val="-744128"/>
            <a:satOff val="4483"/>
            <a:lumOff val="359"/>
            <a:alphaOff val="0"/>
          </a:schemeClr>
        </a:solidFill>
        <a:ln w="25400" cap="flat" cmpd="sng" algn="ctr">
          <a:solidFill>
            <a:schemeClr val="accent4">
              <a:hueOff val="-744128"/>
              <a:satOff val="4483"/>
              <a:lumOff val="35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F0CAD5E-9B53-4394-8E84-AA24DD8F3A72}">
      <dsp:nvSpPr>
        <dsp:cNvPr id="0" name=""/>
        <dsp:cNvSpPr/>
      </dsp:nvSpPr>
      <dsp:spPr>
        <a:xfrm>
          <a:off x="2225850" y="2043875"/>
          <a:ext cx="1594143" cy="2038878"/>
        </a:xfrm>
        <a:prstGeom prst="chevron">
          <a:avLst>
            <a:gd name="adj" fmla="val 70610"/>
          </a:avLst>
        </a:prstGeom>
        <a:solidFill>
          <a:schemeClr val="accent4">
            <a:hueOff val="-1488257"/>
            <a:satOff val="8966"/>
            <a:lumOff val="719"/>
            <a:alphaOff val="0"/>
          </a:schemeClr>
        </a:solidFill>
        <a:ln w="25400" cap="flat" cmpd="sng" algn="ctr">
          <a:solidFill>
            <a:schemeClr val="accent4">
              <a:hueOff val="-1488257"/>
              <a:satOff val="8966"/>
              <a:lumOff val="71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57AA192-CD47-45F0-900D-E0C188C0DECE}">
      <dsp:nvSpPr>
        <dsp:cNvPr id="0" name=""/>
        <dsp:cNvSpPr/>
      </dsp:nvSpPr>
      <dsp:spPr>
        <a:xfrm>
          <a:off x="3183396" y="2043875"/>
          <a:ext cx="1594143" cy="2038878"/>
        </a:xfrm>
        <a:prstGeom prst="chevron">
          <a:avLst>
            <a:gd name="adj" fmla="val 70610"/>
          </a:avLst>
        </a:prstGeom>
        <a:solidFill>
          <a:schemeClr val="accent4">
            <a:hueOff val="-2232385"/>
            <a:satOff val="13449"/>
            <a:lumOff val="1078"/>
            <a:alphaOff val="0"/>
          </a:schemeClr>
        </a:solidFill>
        <a:ln w="25400" cap="flat" cmpd="sng" algn="ctr">
          <a:solidFill>
            <a:schemeClr val="accent4">
              <a:hueOff val="-2232385"/>
              <a:satOff val="13449"/>
              <a:lumOff val="107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4561079-15B2-4BF7-A131-364C17005361}">
      <dsp:nvSpPr>
        <dsp:cNvPr id="0" name=""/>
        <dsp:cNvSpPr/>
      </dsp:nvSpPr>
      <dsp:spPr>
        <a:xfrm>
          <a:off x="4104332" y="2043875"/>
          <a:ext cx="1594143" cy="2038878"/>
        </a:xfrm>
        <a:prstGeom prst="chevron">
          <a:avLst>
            <a:gd name="adj" fmla="val 70610"/>
          </a:avLst>
        </a:prstGeom>
        <a:solidFill>
          <a:schemeClr val="accent4">
            <a:hueOff val="-2976513"/>
            <a:satOff val="17933"/>
            <a:lumOff val="1437"/>
            <a:alphaOff val="0"/>
          </a:schemeClr>
        </a:solidFill>
        <a:ln w="25400" cap="flat" cmpd="sng" algn="ctr">
          <a:solidFill>
            <a:schemeClr val="accent4">
              <a:hueOff val="-2976513"/>
              <a:satOff val="17933"/>
              <a:lumOff val="143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7CE136D-8C2F-46B2-BC7B-117F19967D4E}">
      <dsp:nvSpPr>
        <dsp:cNvPr id="0" name=""/>
        <dsp:cNvSpPr/>
      </dsp:nvSpPr>
      <dsp:spPr>
        <a:xfrm>
          <a:off x="5061878" y="2043875"/>
          <a:ext cx="1594143" cy="2038878"/>
        </a:xfrm>
        <a:prstGeom prst="chevron">
          <a:avLst>
            <a:gd name="adj" fmla="val 70610"/>
          </a:avLst>
        </a:prstGeom>
        <a:solidFill>
          <a:schemeClr val="accent4">
            <a:hueOff val="-3720641"/>
            <a:satOff val="22416"/>
            <a:lumOff val="1797"/>
            <a:alphaOff val="0"/>
          </a:schemeClr>
        </a:solidFill>
        <a:ln w="25400" cap="flat" cmpd="sng" algn="ctr">
          <a:solidFill>
            <a:schemeClr val="accent4">
              <a:hueOff val="-3720641"/>
              <a:satOff val="22416"/>
              <a:lumOff val="179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BB4340-2DFC-4BAF-A3BC-D153AC154B85}">
      <dsp:nvSpPr>
        <dsp:cNvPr id="0" name=""/>
        <dsp:cNvSpPr/>
      </dsp:nvSpPr>
      <dsp:spPr>
        <a:xfrm>
          <a:off x="6020148" y="2043875"/>
          <a:ext cx="1594143" cy="2038878"/>
        </a:xfrm>
        <a:prstGeom prst="chevron">
          <a:avLst>
            <a:gd name="adj" fmla="val 70610"/>
          </a:avLst>
        </a:prstGeom>
        <a:solidFill>
          <a:schemeClr val="accent4">
            <a:hueOff val="-4464770"/>
            <a:satOff val="26899"/>
            <a:lumOff val="2156"/>
            <a:alphaOff val="0"/>
          </a:schemeClr>
        </a:solidFill>
        <a:ln w="25400" cap="flat" cmpd="sng" algn="ctr">
          <a:solidFill>
            <a:schemeClr val="accent4">
              <a:hueOff val="-4464770"/>
              <a:satOff val="26899"/>
              <a:lumOff val="215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895A364-1511-48E2-A78D-8B829215AB63}">
      <dsp:nvSpPr>
        <dsp:cNvPr id="0" name=""/>
        <dsp:cNvSpPr/>
      </dsp:nvSpPr>
      <dsp:spPr>
        <a:xfrm>
          <a:off x="-26" y="2308516"/>
          <a:ext cx="7521071" cy="1509596"/>
        </a:xfrm>
        <a:prstGeom prst="rect">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l" defTabSz="800100">
            <a:lnSpc>
              <a:spcPct val="90000"/>
            </a:lnSpc>
            <a:spcBef>
              <a:spcPct val="0"/>
            </a:spcBef>
            <a:spcAft>
              <a:spcPct val="35000"/>
            </a:spcAft>
            <a:buNone/>
          </a:pPr>
          <a:r>
            <a:rPr lang="es-ES" sz="1800" kern="1200" dirty="0">
              <a:latin typeface="Arial" panose="020B0604020202020204" pitchFamily="34" charset="0"/>
              <a:ea typeface="SimSun" panose="02010600030101010101" pitchFamily="2" charset="-122"/>
              <a:cs typeface="OpenSymbol"/>
            </a:rPr>
            <a:t>Especialmente en los momentos en los que requerís máxima concentración: podéis crear un cartel que ponga “POR FAVOR, NO INTERRUMPIR, MENTES TRABAJANDO”, al acabar el tiempo el cartel se quitará. También se puede trabajar con ruletas o carteles que indican el modo de trabajo: Modo Ninja, concentrados y en silencio.</a:t>
          </a:r>
          <a:endParaRPr lang="es-ES" sz="1800" kern="1200" dirty="0"/>
        </a:p>
      </dsp:txBody>
      <dsp:txXfrm>
        <a:off x="-26" y="2308516"/>
        <a:ext cx="7521071" cy="150959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22B88F-494D-45E8-9C88-39732B68DDBD}">
      <dsp:nvSpPr>
        <dsp:cNvPr id="0" name=""/>
        <dsp:cNvSpPr/>
      </dsp:nvSpPr>
      <dsp:spPr>
        <a:xfrm>
          <a:off x="877958" y="3595"/>
          <a:ext cx="6833653" cy="477271"/>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b="0" kern="1200" dirty="0">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Mangal" panose="02040503050203030202" pitchFamily="18" charset="0"/>
            </a:rPr>
            <a:t>Es importante dedicarles un tiempo a explicar cómo funcionan las listas de tareas o las anotaciones en la agenda.</a:t>
          </a:r>
          <a:endParaRPr lang="es-ES" sz="1600" b="0" kern="1200" dirty="0">
            <a:effectLst>
              <a:outerShdw blurRad="38100" dist="38100" dir="2700000" algn="tl">
                <a:srgbClr val="000000">
                  <a:alpha val="43137"/>
                </a:srgbClr>
              </a:outerShdw>
            </a:effectLst>
          </a:endParaRPr>
        </a:p>
      </dsp:txBody>
      <dsp:txXfrm>
        <a:off x="891937" y="17574"/>
        <a:ext cx="6805695" cy="449313"/>
      </dsp:txXfrm>
    </dsp:sp>
    <dsp:sp modelId="{84EBD029-6A6F-4611-A484-BBA7F6419E63}">
      <dsp:nvSpPr>
        <dsp:cNvPr id="0" name=""/>
        <dsp:cNvSpPr/>
      </dsp:nvSpPr>
      <dsp:spPr>
        <a:xfrm rot="5400000">
          <a:off x="4205297" y="492798"/>
          <a:ext cx="178976" cy="214772"/>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s-ES" sz="900" b="0" kern="1200">
            <a:effectLst>
              <a:outerShdw blurRad="38100" dist="38100" dir="2700000" algn="tl">
                <a:srgbClr val="000000">
                  <a:alpha val="43137"/>
                </a:srgbClr>
              </a:outerShdw>
            </a:effectLst>
          </a:endParaRPr>
        </a:p>
      </dsp:txBody>
      <dsp:txXfrm rot="-5400000">
        <a:off x="4230354" y="510696"/>
        <a:ext cx="128864" cy="125283"/>
      </dsp:txXfrm>
    </dsp:sp>
    <dsp:sp modelId="{A2798A92-051B-4AC1-8A87-75F781136662}">
      <dsp:nvSpPr>
        <dsp:cNvPr id="0" name=""/>
        <dsp:cNvSpPr/>
      </dsp:nvSpPr>
      <dsp:spPr>
        <a:xfrm>
          <a:off x="877958" y="719502"/>
          <a:ext cx="6833653" cy="477271"/>
        </a:xfrm>
        <a:prstGeom prst="roundRect">
          <a:avLst>
            <a:gd name="adj" fmla="val 10000"/>
          </a:avLst>
        </a:prstGeom>
        <a:solidFill>
          <a:schemeClr val="accent3">
            <a:hueOff val="2250053"/>
            <a:satOff val="-3376"/>
            <a:lumOff val="-54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b="0" kern="1200" dirty="0">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Mangal" panose="02040503050203030202" pitchFamily="18" charset="0"/>
            </a:rPr>
            <a:t>Hay que explicarles cómo anotar en la agenda las tareas pendientes.</a:t>
          </a:r>
        </a:p>
      </dsp:txBody>
      <dsp:txXfrm>
        <a:off x="891937" y="733481"/>
        <a:ext cx="6805695" cy="449313"/>
      </dsp:txXfrm>
    </dsp:sp>
    <dsp:sp modelId="{804E1D68-6A88-41BC-B9F3-4C61D1F56853}">
      <dsp:nvSpPr>
        <dsp:cNvPr id="0" name=""/>
        <dsp:cNvSpPr/>
      </dsp:nvSpPr>
      <dsp:spPr>
        <a:xfrm rot="5400000">
          <a:off x="4205297" y="1208706"/>
          <a:ext cx="178976" cy="214772"/>
        </a:xfrm>
        <a:prstGeom prst="rightArrow">
          <a:avLst>
            <a:gd name="adj1" fmla="val 60000"/>
            <a:gd name="adj2" fmla="val 50000"/>
          </a:avLst>
        </a:prstGeom>
        <a:solidFill>
          <a:schemeClr val="accent3">
            <a:hueOff val="2812566"/>
            <a:satOff val="-4220"/>
            <a:lumOff val="-68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s-ES" sz="900" b="0" kern="1200">
            <a:effectLst>
              <a:outerShdw blurRad="38100" dist="38100" dir="2700000" algn="tl">
                <a:srgbClr val="000000">
                  <a:alpha val="43137"/>
                </a:srgbClr>
              </a:outerShdw>
            </a:effectLst>
          </a:endParaRPr>
        </a:p>
      </dsp:txBody>
      <dsp:txXfrm rot="-5400000">
        <a:off x="4230354" y="1226604"/>
        <a:ext cx="128864" cy="125283"/>
      </dsp:txXfrm>
    </dsp:sp>
    <dsp:sp modelId="{20049D6A-C217-4954-9206-A96AD00ACE2F}">
      <dsp:nvSpPr>
        <dsp:cNvPr id="0" name=""/>
        <dsp:cNvSpPr/>
      </dsp:nvSpPr>
      <dsp:spPr>
        <a:xfrm>
          <a:off x="877958" y="1435410"/>
          <a:ext cx="6833653" cy="477271"/>
        </a:xfrm>
        <a:prstGeom prst="roundRect">
          <a:avLst>
            <a:gd name="adj" fmla="val 10000"/>
          </a:avLst>
        </a:prstGeom>
        <a:solidFill>
          <a:schemeClr val="accent3">
            <a:hueOff val="4500106"/>
            <a:satOff val="-6752"/>
            <a:lumOff val="-10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b="0" kern="1200" dirty="0">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Mangal" panose="02040503050203030202" pitchFamily="18" charset="0"/>
            </a:rPr>
            <a:t>Apuntar y guardar el material que necesitarán llevar a casa para hacer las tareas.</a:t>
          </a:r>
          <a:endParaRPr lang="es-ES" sz="1600" b="0" kern="1200" dirty="0">
            <a:effectLst>
              <a:outerShdw blurRad="38100" dist="38100" dir="2700000" algn="tl">
                <a:srgbClr val="000000">
                  <a:alpha val="43137"/>
                </a:srgbClr>
              </a:outerShdw>
            </a:effectLst>
          </a:endParaRPr>
        </a:p>
      </dsp:txBody>
      <dsp:txXfrm>
        <a:off x="891937" y="1449389"/>
        <a:ext cx="6805695" cy="449313"/>
      </dsp:txXfrm>
    </dsp:sp>
    <dsp:sp modelId="{5509E9F2-0003-4803-AFDE-5B491896628F}">
      <dsp:nvSpPr>
        <dsp:cNvPr id="0" name=""/>
        <dsp:cNvSpPr/>
      </dsp:nvSpPr>
      <dsp:spPr>
        <a:xfrm rot="5400000">
          <a:off x="4205297" y="1924613"/>
          <a:ext cx="178976" cy="214772"/>
        </a:xfrm>
        <a:prstGeom prst="rightArrow">
          <a:avLst>
            <a:gd name="adj1" fmla="val 60000"/>
            <a:gd name="adj2" fmla="val 50000"/>
          </a:avLst>
        </a:prstGeom>
        <a:solidFill>
          <a:schemeClr val="accent3">
            <a:hueOff val="5625132"/>
            <a:satOff val="-8440"/>
            <a:lumOff val="-137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s-ES" sz="900" b="0" kern="1200">
            <a:effectLst>
              <a:outerShdw blurRad="38100" dist="38100" dir="2700000" algn="tl">
                <a:srgbClr val="000000">
                  <a:alpha val="43137"/>
                </a:srgbClr>
              </a:outerShdw>
            </a:effectLst>
          </a:endParaRPr>
        </a:p>
      </dsp:txBody>
      <dsp:txXfrm rot="-5400000">
        <a:off x="4230354" y="1942511"/>
        <a:ext cx="128864" cy="125283"/>
      </dsp:txXfrm>
    </dsp:sp>
    <dsp:sp modelId="{8BB1E5C2-4D59-4786-8AD7-E016C317C470}">
      <dsp:nvSpPr>
        <dsp:cNvPr id="0" name=""/>
        <dsp:cNvSpPr/>
      </dsp:nvSpPr>
      <dsp:spPr>
        <a:xfrm>
          <a:off x="877958" y="2151317"/>
          <a:ext cx="6833653" cy="477271"/>
        </a:xfrm>
        <a:prstGeom prst="roundRect">
          <a:avLst>
            <a:gd name="adj" fmla="val 10000"/>
          </a:avLst>
        </a:prstGeom>
        <a:solidFill>
          <a:schemeClr val="accent3">
            <a:hueOff val="6750158"/>
            <a:satOff val="-10128"/>
            <a:lumOff val="-164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b="0" kern="1200" dirty="0">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Mangal" panose="02040503050203030202" pitchFamily="18" charset="0"/>
            </a:rPr>
            <a:t>Importante dejar un tiempo al final de la clase para que realicen las anotaciones. </a:t>
          </a:r>
          <a:endParaRPr lang="es-ES" sz="1600" b="0" kern="1200" dirty="0">
            <a:effectLst>
              <a:outerShdw blurRad="38100" dist="38100" dir="2700000" algn="tl">
                <a:srgbClr val="000000">
                  <a:alpha val="43137"/>
                </a:srgbClr>
              </a:outerShdw>
            </a:effectLst>
          </a:endParaRPr>
        </a:p>
      </dsp:txBody>
      <dsp:txXfrm>
        <a:off x="891937" y="2165296"/>
        <a:ext cx="6805695" cy="449313"/>
      </dsp:txXfrm>
    </dsp:sp>
    <dsp:sp modelId="{DD23E826-F880-4638-AFB3-93B6ED10CB0D}">
      <dsp:nvSpPr>
        <dsp:cNvPr id="0" name=""/>
        <dsp:cNvSpPr/>
      </dsp:nvSpPr>
      <dsp:spPr>
        <a:xfrm rot="5400000">
          <a:off x="4205297" y="2640521"/>
          <a:ext cx="178976" cy="214772"/>
        </a:xfrm>
        <a:prstGeom prst="rightArrow">
          <a:avLst>
            <a:gd name="adj1" fmla="val 60000"/>
            <a:gd name="adj2" fmla="val 50000"/>
          </a:avLst>
        </a:prstGeom>
        <a:solidFill>
          <a:schemeClr val="accent3">
            <a:hueOff val="8437698"/>
            <a:satOff val="-12660"/>
            <a:lumOff val="-205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s-ES" sz="900" b="0" kern="1200">
            <a:effectLst>
              <a:outerShdw blurRad="38100" dist="38100" dir="2700000" algn="tl">
                <a:srgbClr val="000000">
                  <a:alpha val="43137"/>
                </a:srgbClr>
              </a:outerShdw>
            </a:effectLst>
          </a:endParaRPr>
        </a:p>
      </dsp:txBody>
      <dsp:txXfrm rot="-5400000">
        <a:off x="4230354" y="2658419"/>
        <a:ext cx="128864" cy="125283"/>
      </dsp:txXfrm>
    </dsp:sp>
    <dsp:sp modelId="{65257D98-75C0-415B-842F-F3D2058E9C03}">
      <dsp:nvSpPr>
        <dsp:cNvPr id="0" name=""/>
        <dsp:cNvSpPr/>
      </dsp:nvSpPr>
      <dsp:spPr>
        <a:xfrm>
          <a:off x="877958" y="2867225"/>
          <a:ext cx="6833653" cy="477271"/>
        </a:xfrm>
        <a:prstGeom prst="roundRect">
          <a:avLst>
            <a:gd name="adj" fmla="val 10000"/>
          </a:avLst>
        </a:prstGeom>
        <a:solidFill>
          <a:schemeClr val="accent3">
            <a:hueOff val="9000211"/>
            <a:satOff val="-13504"/>
            <a:lumOff val="-21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b="0" kern="1200" dirty="0">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Mangal" panose="02040503050203030202" pitchFamily="18" charset="0"/>
            </a:rPr>
            <a:t>No se trata de que el profe anote los deberes, si no que indique que lo haga, deje tiempo y supervise que lo hace.</a:t>
          </a:r>
          <a:endParaRPr lang="es-ES" sz="1600" b="0" kern="1200" dirty="0">
            <a:effectLst>
              <a:outerShdw blurRad="38100" dist="38100" dir="2700000" algn="tl">
                <a:srgbClr val="000000">
                  <a:alpha val="43137"/>
                </a:srgbClr>
              </a:outerShdw>
            </a:effectLst>
          </a:endParaRPr>
        </a:p>
      </dsp:txBody>
      <dsp:txXfrm>
        <a:off x="891937" y="2881204"/>
        <a:ext cx="6805695" cy="449313"/>
      </dsp:txXfrm>
    </dsp:sp>
    <dsp:sp modelId="{4234377D-099C-4BBF-8E9D-23A77352C338}">
      <dsp:nvSpPr>
        <dsp:cNvPr id="0" name=""/>
        <dsp:cNvSpPr/>
      </dsp:nvSpPr>
      <dsp:spPr>
        <a:xfrm rot="5400000">
          <a:off x="4205297" y="3356429"/>
          <a:ext cx="178976" cy="214772"/>
        </a:xfrm>
        <a:prstGeom prst="rightArrow">
          <a:avLst>
            <a:gd name="adj1" fmla="val 60000"/>
            <a:gd name="adj2" fmla="val 50000"/>
          </a:avLst>
        </a:prstGeom>
        <a:solidFill>
          <a:schemeClr val="accent3">
            <a:hueOff val="11250264"/>
            <a:satOff val="-16880"/>
            <a:lumOff val="-274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s-ES" sz="900" b="0" kern="1200">
            <a:effectLst>
              <a:outerShdw blurRad="38100" dist="38100" dir="2700000" algn="tl">
                <a:srgbClr val="000000">
                  <a:alpha val="43137"/>
                </a:srgbClr>
              </a:outerShdw>
            </a:effectLst>
          </a:endParaRPr>
        </a:p>
      </dsp:txBody>
      <dsp:txXfrm rot="-5400000">
        <a:off x="4230354" y="3374327"/>
        <a:ext cx="128864" cy="125283"/>
      </dsp:txXfrm>
    </dsp:sp>
    <dsp:sp modelId="{DD2F5AD2-9C87-49A6-97EA-35D4A85E7EBB}">
      <dsp:nvSpPr>
        <dsp:cNvPr id="0" name=""/>
        <dsp:cNvSpPr/>
      </dsp:nvSpPr>
      <dsp:spPr>
        <a:xfrm>
          <a:off x="877958" y="3583133"/>
          <a:ext cx="6833653" cy="477271"/>
        </a:xfrm>
        <a:prstGeom prst="roundRect">
          <a:avLst>
            <a:gd name="adj" fmla="val 10000"/>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b="0" kern="1200">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Mangal" panose="02040503050203030202" pitchFamily="18" charset="0"/>
            </a:rPr>
            <a:t>En algunos casos puede encargarse un compañer@ de recordar al alumn@ con TDAH que anote lo necesario.</a:t>
          </a:r>
          <a:endParaRPr lang="es-ES" sz="1600" b="0" kern="1200" dirty="0">
            <a:effectLst>
              <a:outerShdw blurRad="38100" dist="38100" dir="2700000" algn="tl">
                <a:srgbClr val="000000">
                  <a:alpha val="43137"/>
                </a:srgbClr>
              </a:outerShdw>
            </a:effectLst>
          </a:endParaRPr>
        </a:p>
      </dsp:txBody>
      <dsp:txXfrm>
        <a:off x="891937" y="3597112"/>
        <a:ext cx="6805695" cy="44931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947F82-C449-4685-BB77-A1CD26EF8510}">
      <dsp:nvSpPr>
        <dsp:cNvPr id="0" name=""/>
        <dsp:cNvSpPr/>
      </dsp:nvSpPr>
      <dsp:spPr>
        <a:xfrm>
          <a:off x="0" y="3966"/>
          <a:ext cx="7364897" cy="737466"/>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b="1" kern="1200" dirty="0">
              <a:solidFill>
                <a:srgbClr val="FFFF00"/>
              </a:solidFill>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Arial" panose="020B0604020202020204" pitchFamily="34" charset="0"/>
            </a:rPr>
            <a:t>Seleccionar el más adecuado a sus dificultades </a:t>
          </a:r>
          <a:r>
            <a:rPr lang="es-ES" sz="1600" b="0" kern="1200" dirty="0">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Arial" panose="020B0604020202020204" pitchFamily="34" charset="0"/>
            </a:rPr>
            <a:t>y el que favorezca la postura adecuada </a:t>
          </a:r>
          <a:r>
            <a:rPr lang="es-ES" sz="1600" b="0" i="1" kern="1200" dirty="0">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Arial" panose="020B0604020202020204" pitchFamily="34" charset="0"/>
            </a:rPr>
            <a:t>(hay diferentes grosores, adaptadores...) </a:t>
          </a:r>
          <a:endParaRPr lang="es-ES" sz="1600" b="0"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sp:txBody>
      <dsp:txXfrm>
        <a:off x="21600" y="25566"/>
        <a:ext cx="7321697" cy="694266"/>
      </dsp:txXfrm>
    </dsp:sp>
    <dsp:sp modelId="{B556DE4B-B180-4BC8-8B20-A18F68901537}">
      <dsp:nvSpPr>
        <dsp:cNvPr id="0" name=""/>
        <dsp:cNvSpPr/>
      </dsp:nvSpPr>
      <dsp:spPr>
        <a:xfrm rot="5400000">
          <a:off x="3544173" y="759870"/>
          <a:ext cx="276549" cy="331859"/>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ES" sz="1100" b="0" kern="120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sp:txBody>
      <dsp:txXfrm rot="-5400000">
        <a:off x="3582891" y="787525"/>
        <a:ext cx="199115" cy="193584"/>
      </dsp:txXfrm>
    </dsp:sp>
    <dsp:sp modelId="{332945A2-497B-434B-9F50-ED6AEA871264}">
      <dsp:nvSpPr>
        <dsp:cNvPr id="0" name=""/>
        <dsp:cNvSpPr/>
      </dsp:nvSpPr>
      <dsp:spPr>
        <a:xfrm>
          <a:off x="0" y="1110166"/>
          <a:ext cx="7364897" cy="737466"/>
        </a:xfrm>
        <a:prstGeom prst="roundRect">
          <a:avLst>
            <a:gd name="adj" fmla="val 10000"/>
          </a:avLst>
        </a:prstGeom>
        <a:solidFill>
          <a:schemeClr val="accent4">
            <a:hueOff val="-1488257"/>
            <a:satOff val="8966"/>
            <a:lumOff val="71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b="1" i="0" kern="1200" dirty="0">
              <a:solidFill>
                <a:srgbClr val="FFFF00"/>
              </a:solidFill>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Arial" panose="020B0604020202020204" pitchFamily="34" charset="0"/>
            </a:rPr>
            <a:t>En</a:t>
          </a:r>
          <a:r>
            <a:rPr lang="es-ES" sz="1600" b="1" kern="1200" dirty="0">
              <a:solidFill>
                <a:srgbClr val="FFFF00"/>
              </a:solidFill>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Arial" panose="020B0604020202020204" pitchFamily="34" charset="0"/>
            </a:rPr>
            <a:t> cuanto a los bolígrafos los de gel </a:t>
          </a:r>
          <a:r>
            <a:rPr lang="es-ES" sz="1600" b="0" kern="1200" dirty="0">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Arial" panose="020B0604020202020204" pitchFamily="34" charset="0"/>
            </a:rPr>
            <a:t>y que se pueden borrar favorecen una escritura más fluida y requieren menos </a:t>
          </a:r>
          <a:r>
            <a:rPr lang="es-ES" sz="1600" b="0" kern="1200" dirty="0" err="1">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Arial" panose="020B0604020202020204" pitchFamily="34" charset="0"/>
            </a:rPr>
            <a:t>esferzo</a:t>
          </a:r>
          <a:r>
            <a:rPr lang="es-ES" sz="1600" b="0" kern="1200" dirty="0">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Arial" panose="020B0604020202020204" pitchFamily="34" charset="0"/>
            </a:rPr>
            <a:t> al escribir (suelen hacer una prensión excesiva al escribir </a:t>
          </a:r>
          <a:r>
            <a:rPr lang="es-ES" sz="1600" b="0" u="sng" kern="1200" dirty="0" err="1">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Arial" panose="020B0604020202020204" pitchFamily="34" charset="0"/>
              <a:hlinkClick xmlns:r="http://schemas.openxmlformats.org/officeDocument/2006/relationships" r:id="rId1">
                <a:extLst>
                  <a:ext uri="{A12FA001-AC4F-418D-AE19-62706E023703}">
                    <ahyp:hlinkClr xmlns:ahyp="http://schemas.microsoft.com/office/drawing/2018/hyperlinkcolor" val="tx"/>
                  </a:ext>
                </a:extLst>
              </a:hlinkClick>
            </a:rPr>
            <a:t>l@s</a:t>
          </a:r>
          <a:r>
            <a:rPr lang="es-ES" sz="1600" b="0" kern="1200" dirty="0">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Arial" panose="020B0604020202020204" pitchFamily="34" charset="0"/>
            </a:rPr>
            <a:t> </a:t>
          </a:r>
          <a:r>
            <a:rPr lang="es-ES" sz="1600" b="0" kern="1200" dirty="0" err="1">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Arial" panose="020B0604020202020204" pitchFamily="34" charset="0"/>
            </a:rPr>
            <a:t>niñ@s</a:t>
          </a:r>
          <a:r>
            <a:rPr lang="es-ES" sz="1600" b="0" kern="1200" dirty="0">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Arial" panose="020B0604020202020204" pitchFamily="34" charset="0"/>
            </a:rPr>
            <a:t> con TDAH).</a:t>
          </a:r>
          <a:endParaRPr lang="es-ES" sz="1600" b="0"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sp:txBody>
      <dsp:txXfrm>
        <a:off x="21600" y="1131766"/>
        <a:ext cx="7321697" cy="694266"/>
      </dsp:txXfrm>
    </dsp:sp>
    <dsp:sp modelId="{16C59FB8-A106-4D81-A328-89B09766A3BD}">
      <dsp:nvSpPr>
        <dsp:cNvPr id="0" name=""/>
        <dsp:cNvSpPr/>
      </dsp:nvSpPr>
      <dsp:spPr>
        <a:xfrm rot="5400000">
          <a:off x="3544173" y="1866070"/>
          <a:ext cx="276549" cy="331859"/>
        </a:xfrm>
        <a:prstGeom prst="rightArrow">
          <a:avLst>
            <a:gd name="adj1" fmla="val 60000"/>
            <a:gd name="adj2" fmla="val 50000"/>
          </a:avLst>
        </a:prstGeom>
        <a:solidFill>
          <a:schemeClr val="accent4">
            <a:hueOff val="-2232385"/>
            <a:satOff val="13449"/>
            <a:lumOff val="107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ES" sz="1100" b="0" kern="120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sp:txBody>
      <dsp:txXfrm rot="-5400000">
        <a:off x="3582891" y="1893725"/>
        <a:ext cx="199115" cy="193584"/>
      </dsp:txXfrm>
    </dsp:sp>
    <dsp:sp modelId="{67139956-4772-4839-A307-3795BCDFC28E}">
      <dsp:nvSpPr>
        <dsp:cNvPr id="0" name=""/>
        <dsp:cNvSpPr/>
      </dsp:nvSpPr>
      <dsp:spPr>
        <a:xfrm>
          <a:off x="0" y="2216366"/>
          <a:ext cx="7364897" cy="737466"/>
        </a:xfrm>
        <a:prstGeom prst="roundRect">
          <a:avLst>
            <a:gd name="adj" fmla="val 10000"/>
          </a:avLst>
        </a:prstGeom>
        <a:solidFill>
          <a:schemeClr val="accent4">
            <a:hueOff val="-2976513"/>
            <a:satOff val="17933"/>
            <a:lumOff val="14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b="1" kern="1200" dirty="0">
              <a:solidFill>
                <a:srgbClr val="FFFF00"/>
              </a:solidFill>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Arial" panose="020B0604020202020204" pitchFamily="34" charset="0"/>
            </a:rPr>
            <a:t>Con respecto a la escritura,</a:t>
          </a:r>
          <a:r>
            <a:rPr lang="es-ES" sz="1600" b="0" kern="1200" dirty="0">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Arial" panose="020B0604020202020204" pitchFamily="34" charset="0"/>
            </a:rPr>
            <a:t> cuando ya emplean bolígrafos, es habitual que usen diferentes colores (negro enunciado, azul respuesta, rojo apartados...)</a:t>
          </a:r>
          <a:endParaRPr lang="es-ES" sz="1600" b="0"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sp:txBody>
      <dsp:txXfrm>
        <a:off x="21600" y="2237966"/>
        <a:ext cx="7321697" cy="694266"/>
      </dsp:txXfrm>
    </dsp:sp>
    <dsp:sp modelId="{ED5A73F2-CE0F-4612-BBF4-3C012BBF4E00}">
      <dsp:nvSpPr>
        <dsp:cNvPr id="0" name=""/>
        <dsp:cNvSpPr/>
      </dsp:nvSpPr>
      <dsp:spPr>
        <a:xfrm rot="5400000">
          <a:off x="3544173" y="2972269"/>
          <a:ext cx="276549" cy="331859"/>
        </a:xfrm>
        <a:prstGeom prst="rightArrow">
          <a:avLst>
            <a:gd name="adj1" fmla="val 60000"/>
            <a:gd name="adj2" fmla="val 50000"/>
          </a:avLst>
        </a:prstGeom>
        <a:solidFill>
          <a:schemeClr val="accent4">
            <a:hueOff val="-4464770"/>
            <a:satOff val="26899"/>
            <a:lumOff val="215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ES" sz="1100" b="0" kern="120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sp:txBody>
      <dsp:txXfrm rot="-5400000">
        <a:off x="3582891" y="2999924"/>
        <a:ext cx="199115" cy="193584"/>
      </dsp:txXfrm>
    </dsp:sp>
    <dsp:sp modelId="{6B8AAA3F-9310-43A6-8BBB-F3860EEC9A50}">
      <dsp:nvSpPr>
        <dsp:cNvPr id="0" name=""/>
        <dsp:cNvSpPr/>
      </dsp:nvSpPr>
      <dsp:spPr>
        <a:xfrm>
          <a:off x="0" y="3322566"/>
          <a:ext cx="7364897" cy="737466"/>
        </a:xfrm>
        <a:prstGeom prst="roundRect">
          <a:avLst>
            <a:gd name="adj" fmla="val 10000"/>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b="0" kern="1200" dirty="0">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Arial" panose="020B0604020202020204" pitchFamily="34" charset="0"/>
            </a:rPr>
            <a:t>Esto, </a:t>
          </a:r>
          <a:r>
            <a:rPr lang="es-ES" sz="1600" b="1" kern="1200" dirty="0">
              <a:solidFill>
                <a:srgbClr val="FFFF00"/>
              </a:solidFill>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Arial" panose="020B0604020202020204" pitchFamily="34" charset="0"/>
            </a:rPr>
            <a:t>en algunos casos, puede ser muy complejo para </a:t>
          </a:r>
          <a:r>
            <a:rPr lang="es-ES" sz="1600" b="1" u="sng" kern="1200" dirty="0" err="1">
              <a:solidFill>
                <a:srgbClr val="FFFF00"/>
              </a:solidFill>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Arial" panose="020B0604020202020204" pitchFamily="34" charset="0"/>
              <a:hlinkClick xmlns:r="http://schemas.openxmlformats.org/officeDocument/2006/relationships" r:id="rId2">
                <a:extLst>
                  <a:ext uri="{A12FA001-AC4F-418D-AE19-62706E023703}">
                    <ahyp:hlinkClr xmlns:ahyp="http://schemas.microsoft.com/office/drawing/2018/hyperlinkcolor" val="tx"/>
                  </a:ext>
                </a:extLst>
              </a:hlinkClick>
            </a:rPr>
            <a:t>ell@s</a:t>
          </a:r>
          <a:r>
            <a:rPr lang="es-ES" sz="1600" b="1" kern="1200" dirty="0">
              <a:solidFill>
                <a:srgbClr val="FFFF00"/>
              </a:solidFill>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Arial" panose="020B0604020202020204" pitchFamily="34" charset="0"/>
            </a:rPr>
            <a:t> y </a:t>
          </a:r>
          <a:r>
            <a:rPr lang="es-ES" sz="1600" b="1" kern="1200" dirty="0" err="1">
              <a:solidFill>
                <a:srgbClr val="FFFF00"/>
              </a:solidFill>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Arial" panose="020B0604020202020204" pitchFamily="34" charset="0"/>
            </a:rPr>
            <a:t>relentiza</a:t>
          </a:r>
          <a:r>
            <a:rPr lang="es-ES" sz="1600" b="1" kern="1200" dirty="0">
              <a:solidFill>
                <a:srgbClr val="FFFF00"/>
              </a:solidFill>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Arial" panose="020B0604020202020204" pitchFamily="34" charset="0"/>
            </a:rPr>
            <a:t> su escritura, </a:t>
          </a:r>
          <a:r>
            <a:rPr lang="es-ES" sz="1600" b="0" kern="1200" dirty="0">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Arial" panose="020B0604020202020204" pitchFamily="34" charset="0"/>
            </a:rPr>
            <a:t>por lo que debe </a:t>
          </a:r>
          <a:r>
            <a:rPr lang="es-ES" sz="1600" b="0" kern="1200" dirty="0" err="1">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Arial" panose="020B0604020202020204" pitchFamily="34" charset="0"/>
            </a:rPr>
            <a:t>empezra</a:t>
          </a:r>
          <a:r>
            <a:rPr lang="es-ES" sz="1600" b="0" kern="1200" dirty="0">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Arial" panose="020B0604020202020204" pitchFamily="34" charset="0"/>
            </a:rPr>
            <a:t> primero con un solo color e ir </a:t>
          </a:r>
          <a:r>
            <a:rPr lang="es-ES" sz="1600" b="0" kern="1200" dirty="0" err="1">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Arial" panose="020B0604020202020204" pitchFamily="34" charset="0"/>
            </a:rPr>
            <a:t>incoprorando</a:t>
          </a:r>
          <a:r>
            <a:rPr lang="es-ES" sz="1600" b="0" kern="1200" dirty="0">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Arial" panose="020B0604020202020204" pitchFamily="34" charset="0"/>
            </a:rPr>
            <a:t> a medida que ésta sea más fluida.</a:t>
          </a:r>
        </a:p>
      </dsp:txBody>
      <dsp:txXfrm>
        <a:off x="21600" y="3344166"/>
        <a:ext cx="7321697" cy="69426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36E504-457E-48FA-8DF6-EF0D7E195C6C}">
      <dsp:nvSpPr>
        <dsp:cNvPr id="0" name=""/>
        <dsp:cNvSpPr/>
      </dsp:nvSpPr>
      <dsp:spPr>
        <a:xfrm flipV="1">
          <a:off x="1057237" y="210524"/>
          <a:ext cx="6724716" cy="3024101"/>
        </a:xfrm>
        <a:prstGeom prst="swooshArrow">
          <a:avLst>
            <a:gd name="adj1" fmla="val 25000"/>
            <a:gd name="adj2" fmla="val 25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B8A8F3-4C98-4CE2-8326-F9DBF9864D76}">
      <dsp:nvSpPr>
        <dsp:cNvPr id="0" name=""/>
        <dsp:cNvSpPr/>
      </dsp:nvSpPr>
      <dsp:spPr>
        <a:xfrm>
          <a:off x="1289793" y="411880"/>
          <a:ext cx="148439" cy="148439"/>
        </a:xfrm>
        <a:prstGeom prst="ellipse">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2D675E-4FBD-47E4-B102-F7E7B7E9A70F}">
      <dsp:nvSpPr>
        <dsp:cNvPr id="0" name=""/>
        <dsp:cNvSpPr/>
      </dsp:nvSpPr>
      <dsp:spPr>
        <a:xfrm>
          <a:off x="551591" y="611494"/>
          <a:ext cx="2282744" cy="10403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655" tIns="0" rIns="0" bIns="0" numCol="1" spcCol="1270" anchor="t" anchorCtr="0">
          <a:noAutofit/>
        </a:bodyPr>
        <a:lstStyle/>
        <a:p>
          <a:pPr marL="0" lvl="0" indent="0" algn="ctr" defTabSz="622300">
            <a:lnSpc>
              <a:spcPct val="90000"/>
            </a:lnSpc>
            <a:spcBef>
              <a:spcPct val="0"/>
            </a:spcBef>
            <a:spcAft>
              <a:spcPct val="35000"/>
            </a:spcAft>
            <a:buNone/>
          </a:pPr>
          <a:r>
            <a:rPr lang="es-ES" sz="1400" b="1" i="0" kern="1200" dirty="0">
              <a:latin typeface="Arial" panose="020B0604020202020204" pitchFamily="34" charset="0"/>
              <a:ea typeface="SimSun" panose="02010600030101010101" pitchFamily="2" charset="-122"/>
              <a:cs typeface="Mangal" panose="02040503050203030202" pitchFamily="18" charset="0"/>
            </a:rPr>
            <a:t>Al finalizar hace una raya      de color y escribe el nombre de la siguiente asignatura y así sucesivamente. </a:t>
          </a:r>
          <a:endParaRPr lang="es-ES" sz="1400" b="1" i="0" kern="1200" dirty="0"/>
        </a:p>
      </dsp:txBody>
      <dsp:txXfrm>
        <a:off x="551591" y="611494"/>
        <a:ext cx="2282744" cy="1040302"/>
      </dsp:txXfrm>
    </dsp:sp>
    <dsp:sp modelId="{1F2AF650-78FC-47F2-83A1-0E4875FC63BE}">
      <dsp:nvSpPr>
        <dsp:cNvPr id="0" name=""/>
        <dsp:cNvSpPr/>
      </dsp:nvSpPr>
      <dsp:spPr>
        <a:xfrm>
          <a:off x="3588732" y="1354651"/>
          <a:ext cx="268333" cy="268333"/>
        </a:xfrm>
        <a:prstGeom prst="ellipse">
          <a:avLst/>
        </a:prstGeom>
        <a:solidFill>
          <a:schemeClr val="accent2">
            <a:shade val="80000"/>
            <a:hueOff val="-17936"/>
            <a:satOff val="-2012"/>
            <a:lumOff val="1284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10D2DCC-201A-42B1-9A40-F3E4AF34D02F}">
      <dsp:nvSpPr>
        <dsp:cNvPr id="0" name=""/>
        <dsp:cNvSpPr/>
      </dsp:nvSpPr>
      <dsp:spPr>
        <a:xfrm>
          <a:off x="2641514" y="1777833"/>
          <a:ext cx="2327798" cy="1173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184" tIns="0" rIns="0" bIns="0" numCol="1" spcCol="1270" anchor="t" anchorCtr="0">
          <a:noAutofit/>
        </a:bodyPr>
        <a:lstStyle/>
        <a:p>
          <a:pPr marL="0" lvl="0" indent="0" algn="ctr" defTabSz="622300">
            <a:lnSpc>
              <a:spcPct val="90000"/>
            </a:lnSpc>
            <a:spcBef>
              <a:spcPct val="0"/>
            </a:spcBef>
            <a:spcAft>
              <a:spcPct val="35000"/>
            </a:spcAft>
            <a:buNone/>
          </a:pPr>
          <a:r>
            <a:rPr lang="es-ES" sz="1400" b="1" i="0" kern="1200" dirty="0">
              <a:latin typeface="Arial" panose="020B0604020202020204" pitchFamily="34" charset="0"/>
              <a:ea typeface="SimSun" panose="02010600030101010101" pitchFamily="2" charset="-122"/>
              <a:cs typeface="Mangal" panose="02040503050203030202" pitchFamily="18" charset="0"/>
            </a:rPr>
            <a:t>Cuando ya dominan la organización del cuaderno, se pueden ir introduciendo otros cuadernos diferentes, hasta tener uno diferente para cada asignatura.</a:t>
          </a:r>
          <a:endParaRPr lang="es-ES" sz="1400" b="1" i="0" kern="1200" dirty="0"/>
        </a:p>
      </dsp:txBody>
      <dsp:txXfrm>
        <a:off x="2641514" y="1777833"/>
        <a:ext cx="2327798" cy="1173027"/>
      </dsp:txXfrm>
    </dsp:sp>
    <dsp:sp modelId="{B20F34FF-4420-4228-B658-BC124414D519}">
      <dsp:nvSpPr>
        <dsp:cNvPr id="0" name=""/>
        <dsp:cNvSpPr/>
      </dsp:nvSpPr>
      <dsp:spPr>
        <a:xfrm>
          <a:off x="6701729" y="1934477"/>
          <a:ext cx="371099" cy="371099"/>
        </a:xfrm>
        <a:prstGeom prst="ellipse">
          <a:avLst/>
        </a:prstGeom>
        <a:solidFill>
          <a:schemeClr val="accent2">
            <a:shade val="80000"/>
            <a:hueOff val="-35872"/>
            <a:satOff val="-4024"/>
            <a:lumOff val="2568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831919-6D5D-451B-B7D5-5A0A5A6319BF}">
      <dsp:nvSpPr>
        <dsp:cNvPr id="0" name=""/>
        <dsp:cNvSpPr/>
      </dsp:nvSpPr>
      <dsp:spPr>
        <a:xfrm>
          <a:off x="5266738" y="2472002"/>
          <a:ext cx="2334855" cy="10962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6638" tIns="0" rIns="0" bIns="0" numCol="1" spcCol="1270" anchor="t" anchorCtr="0">
          <a:noAutofit/>
        </a:bodyPr>
        <a:lstStyle/>
        <a:p>
          <a:pPr marL="0" lvl="0" indent="0" algn="ctr" defTabSz="622300">
            <a:lnSpc>
              <a:spcPct val="90000"/>
            </a:lnSpc>
            <a:spcBef>
              <a:spcPct val="0"/>
            </a:spcBef>
            <a:spcAft>
              <a:spcPct val="35000"/>
            </a:spcAft>
            <a:buNone/>
          </a:pPr>
          <a:r>
            <a:rPr lang="es-ES" sz="1400" b="1" i="0" kern="1200">
              <a:latin typeface="Arial" panose="020B0604020202020204" pitchFamily="34" charset="0"/>
              <a:ea typeface="SimSun" panose="02010600030101010101" pitchFamily="2" charset="-122"/>
              <a:cs typeface="Mangal" panose="02040503050203030202" pitchFamily="18" charset="0"/>
            </a:rPr>
            <a:t>Esta estrategia inicial se ha mostrado útil tanto para los </a:t>
          </a:r>
          <a:r>
            <a:rPr lang="es-ES" sz="1400" b="1" i="0" u="sng" kern="1200">
              <a:latin typeface="Arial" panose="020B0604020202020204" pitchFamily="34" charset="0"/>
              <a:ea typeface="SimSun" panose="02010600030101010101" pitchFamily="2" charset="-122"/>
              <a:cs typeface="Mangal" panose="02040503050203030202" pitchFamily="18" charset="0"/>
              <a:hlinkClick xmlns:r="http://schemas.openxmlformats.org/officeDocument/2006/relationships" r:id="rId1"/>
            </a:rPr>
            <a:t>alumn@s</a:t>
          </a:r>
          <a:r>
            <a:rPr lang="es-ES" sz="1400" b="1" i="0" kern="1200">
              <a:latin typeface="Arial" panose="020B0604020202020204" pitchFamily="34" charset="0"/>
              <a:ea typeface="SimSun" panose="02010600030101010101" pitchFamily="2" charset="-122"/>
              <a:cs typeface="Mangal" panose="02040503050203030202" pitchFamily="18" charset="0"/>
            </a:rPr>
            <a:t> de Primaria como de Secundaria.</a:t>
          </a:r>
          <a:endParaRPr lang="es-ES" sz="1400" b="1" i="0" kern="1200" dirty="0"/>
        </a:p>
      </dsp:txBody>
      <dsp:txXfrm>
        <a:off x="5266738" y="2472002"/>
        <a:ext cx="2334855" cy="109625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9EA75D-38F4-497D-8BFA-5E2EBC83135E}">
      <dsp:nvSpPr>
        <dsp:cNvPr id="0" name=""/>
        <dsp:cNvSpPr/>
      </dsp:nvSpPr>
      <dsp:spPr>
        <a:xfrm>
          <a:off x="529132" y="396"/>
          <a:ext cx="1104536" cy="1104536"/>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1D848D06-18AF-4EBA-8D63-5FE3DA7D540B}">
      <dsp:nvSpPr>
        <dsp:cNvPr id="0" name=""/>
        <dsp:cNvSpPr/>
      </dsp:nvSpPr>
      <dsp:spPr>
        <a:xfrm>
          <a:off x="1081400" y="396"/>
          <a:ext cx="5893104" cy="1104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 rIns="0" bIns="20320" numCol="1" spcCol="1270" anchor="ctr" anchorCtr="0">
          <a:noAutofit/>
        </a:bodyPr>
        <a:lstStyle/>
        <a:p>
          <a:pPr marL="0" lvl="0" indent="0" algn="l" defTabSz="711200">
            <a:lnSpc>
              <a:spcPct val="90000"/>
            </a:lnSpc>
            <a:spcBef>
              <a:spcPct val="0"/>
            </a:spcBef>
            <a:spcAft>
              <a:spcPct val="35000"/>
            </a:spcAft>
            <a:buNone/>
          </a:pPr>
          <a:r>
            <a:rPr lang="es-ES" sz="1600" b="1" i="1" kern="1200" dirty="0">
              <a:effectLst/>
              <a:latin typeface="Arial" panose="020B0604020202020204" pitchFamily="34" charset="0"/>
              <a:ea typeface="SimSun" panose="02010600030101010101" pitchFamily="2" charset="-122"/>
              <a:cs typeface="Mangal" panose="02040503050203030202" pitchFamily="18" charset="0"/>
            </a:rPr>
            <a:t>Instrucciones claras y concisas</a:t>
          </a:r>
          <a:r>
            <a:rPr lang="es-ES" sz="1600" b="0" kern="1200" dirty="0">
              <a:effectLst/>
              <a:latin typeface="Arial" panose="020B0604020202020204" pitchFamily="34" charset="0"/>
              <a:ea typeface="SimSun" panose="02010600030101010101" pitchFamily="2" charset="-122"/>
              <a:cs typeface="Mangal" panose="02040503050203030202" pitchFamily="18" charset="0"/>
            </a:rPr>
            <a:t>, que no presten a confusión: di lo que quieres que hagan, no lo que quieres que eviten.</a:t>
          </a:r>
          <a:endParaRPr lang="es-ES" sz="1600" b="0" kern="1200" dirty="0">
            <a:effectLst/>
          </a:endParaRPr>
        </a:p>
      </dsp:txBody>
      <dsp:txXfrm>
        <a:off x="1081400" y="396"/>
        <a:ext cx="5893104" cy="1104536"/>
      </dsp:txXfrm>
    </dsp:sp>
    <dsp:sp modelId="{0246E4A6-8B26-4736-96CD-65B9E22BC4F4}">
      <dsp:nvSpPr>
        <dsp:cNvPr id="0" name=""/>
        <dsp:cNvSpPr/>
      </dsp:nvSpPr>
      <dsp:spPr>
        <a:xfrm>
          <a:off x="529132" y="1104932"/>
          <a:ext cx="1104536" cy="1104536"/>
        </a:xfrm>
        <a:prstGeom prst="ellipse">
          <a:avLst/>
        </a:prstGeom>
        <a:solidFill>
          <a:schemeClr val="accent2">
            <a:alpha val="50000"/>
            <a:hueOff val="1560506"/>
            <a:satOff val="-1946"/>
            <a:lumOff val="4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055A3BFD-2612-4A40-B44E-CF9CBC97A710}">
      <dsp:nvSpPr>
        <dsp:cNvPr id="0" name=""/>
        <dsp:cNvSpPr/>
      </dsp:nvSpPr>
      <dsp:spPr>
        <a:xfrm>
          <a:off x="1081400" y="1104932"/>
          <a:ext cx="5893104" cy="1104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 rIns="0" bIns="20320" numCol="1" spcCol="1270" anchor="ctr" anchorCtr="0">
          <a:noAutofit/>
        </a:bodyPr>
        <a:lstStyle/>
        <a:p>
          <a:pPr marL="0" lvl="0" indent="0" algn="l" defTabSz="711200">
            <a:lnSpc>
              <a:spcPct val="90000"/>
            </a:lnSpc>
            <a:spcBef>
              <a:spcPct val="0"/>
            </a:spcBef>
            <a:spcAft>
              <a:spcPct val="35000"/>
            </a:spcAft>
            <a:buNone/>
          </a:pPr>
          <a:r>
            <a:rPr lang="es-ES" sz="1600" b="1" i="1" kern="1200" dirty="0">
              <a:effectLst/>
              <a:latin typeface="Arial" panose="020B0604020202020204" pitchFamily="34" charset="0"/>
              <a:ea typeface="SimSun" panose="02010600030101010101" pitchFamily="2" charset="-122"/>
              <a:cs typeface="Mangal" panose="02040503050203030202" pitchFamily="18" charset="0"/>
            </a:rPr>
            <a:t>Acompaña las instrucciones de una anotación en la pizarra </a:t>
          </a:r>
          <a:r>
            <a:rPr lang="es-ES" sz="1600" b="0" kern="1200" dirty="0">
              <a:effectLst/>
              <a:latin typeface="Arial" panose="020B0604020202020204" pitchFamily="34" charset="0"/>
              <a:ea typeface="SimSun" panose="02010600030101010101" pitchFamily="2" charset="-122"/>
              <a:cs typeface="Mangal" panose="02040503050203030202" pitchFamily="18" charset="0"/>
            </a:rPr>
            <a:t>para que puedan recordar lo que hay que hacer.</a:t>
          </a:r>
          <a:endParaRPr lang="es-ES" sz="1600" b="0" kern="1200" dirty="0">
            <a:effectLst/>
          </a:endParaRPr>
        </a:p>
      </dsp:txBody>
      <dsp:txXfrm>
        <a:off x="1081400" y="1104932"/>
        <a:ext cx="5893104" cy="1104536"/>
      </dsp:txXfrm>
    </dsp:sp>
    <dsp:sp modelId="{3B51613F-F9AB-4DEE-9AB0-FD01F3B22558}">
      <dsp:nvSpPr>
        <dsp:cNvPr id="0" name=""/>
        <dsp:cNvSpPr/>
      </dsp:nvSpPr>
      <dsp:spPr>
        <a:xfrm>
          <a:off x="529132" y="2209468"/>
          <a:ext cx="1104536" cy="1104536"/>
        </a:xfrm>
        <a:prstGeom prst="ellipse">
          <a:avLst/>
        </a:prstGeom>
        <a:solidFill>
          <a:schemeClr val="accent2">
            <a:alpha val="50000"/>
            <a:hueOff val="3121013"/>
            <a:satOff val="-3893"/>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C1BFC115-B37C-4711-86E5-67D914A32E69}">
      <dsp:nvSpPr>
        <dsp:cNvPr id="0" name=""/>
        <dsp:cNvSpPr/>
      </dsp:nvSpPr>
      <dsp:spPr>
        <a:xfrm>
          <a:off x="1081400" y="2209468"/>
          <a:ext cx="5893104" cy="1104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 rIns="0" bIns="20320" numCol="1" spcCol="1270" anchor="ctr" anchorCtr="0">
          <a:noAutofit/>
        </a:bodyPr>
        <a:lstStyle/>
        <a:p>
          <a:pPr marL="0" lvl="0" indent="0" algn="l" defTabSz="711200">
            <a:lnSpc>
              <a:spcPct val="90000"/>
            </a:lnSpc>
            <a:spcBef>
              <a:spcPct val="0"/>
            </a:spcBef>
            <a:spcAft>
              <a:spcPct val="35000"/>
            </a:spcAft>
            <a:buNone/>
          </a:pPr>
          <a:r>
            <a:rPr lang="es-ES" sz="1600" b="0" kern="1200" dirty="0">
              <a:effectLst/>
              <a:latin typeface="Arial" panose="020B0604020202020204" pitchFamily="34" charset="0"/>
              <a:ea typeface="SimSun" panose="02010600030101010101" pitchFamily="2" charset="-122"/>
              <a:cs typeface="Mangal" panose="02040503050203030202" pitchFamily="18" charset="0"/>
            </a:rPr>
            <a:t>Cuando las instrucciones se refieren a laguna tarea</a:t>
          </a:r>
          <a:r>
            <a:rPr lang="es-ES" sz="1600" b="1" i="1" kern="1200" dirty="0">
              <a:effectLst/>
              <a:latin typeface="Arial" panose="020B0604020202020204" pitchFamily="34" charset="0"/>
              <a:ea typeface="SimSun" panose="02010600030101010101" pitchFamily="2" charset="-122"/>
              <a:cs typeface="Mangal" panose="02040503050203030202" pitchFamily="18" charset="0"/>
            </a:rPr>
            <a:t>: indicar los pasos que hay que seguir</a:t>
          </a:r>
          <a:r>
            <a:rPr lang="es-ES" sz="1600" b="0" kern="1200" dirty="0">
              <a:effectLst/>
              <a:latin typeface="Arial" panose="020B0604020202020204" pitchFamily="34" charset="0"/>
              <a:ea typeface="SimSun" panose="02010600030101010101" pitchFamily="2" charset="-122"/>
              <a:cs typeface="Mangal" panose="02040503050203030202" pitchFamily="18" charset="0"/>
            </a:rPr>
            <a:t> y anótalos en la pizarra de forma esquemática.</a:t>
          </a:r>
          <a:endParaRPr lang="es-ES" sz="1600" b="0" kern="1200" dirty="0">
            <a:effectLst/>
          </a:endParaRPr>
        </a:p>
      </dsp:txBody>
      <dsp:txXfrm>
        <a:off x="1081400" y="2209468"/>
        <a:ext cx="5893104" cy="1104536"/>
      </dsp:txXfrm>
    </dsp:sp>
    <dsp:sp modelId="{CF74DF2C-D7FE-45A3-8D4E-E0A4D88AD111}">
      <dsp:nvSpPr>
        <dsp:cNvPr id="0" name=""/>
        <dsp:cNvSpPr/>
      </dsp:nvSpPr>
      <dsp:spPr>
        <a:xfrm>
          <a:off x="529132" y="3314004"/>
          <a:ext cx="1104536" cy="1104536"/>
        </a:xfrm>
        <a:prstGeom prst="ellipse">
          <a:avLst/>
        </a:prstGeom>
        <a:solidFill>
          <a:schemeClr val="accent2">
            <a:alpha val="50000"/>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66769989-DE8A-4AB3-B179-0FDB018F3F31}">
      <dsp:nvSpPr>
        <dsp:cNvPr id="0" name=""/>
        <dsp:cNvSpPr/>
      </dsp:nvSpPr>
      <dsp:spPr>
        <a:xfrm>
          <a:off x="1081400" y="3314004"/>
          <a:ext cx="5893104" cy="1104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 rIns="0" bIns="20320" numCol="1" spcCol="1270" anchor="ctr" anchorCtr="0">
          <a:noAutofit/>
        </a:bodyPr>
        <a:lstStyle/>
        <a:p>
          <a:pPr marL="0" lvl="0" indent="0" algn="l" defTabSz="711200">
            <a:lnSpc>
              <a:spcPct val="90000"/>
            </a:lnSpc>
            <a:spcBef>
              <a:spcPct val="0"/>
            </a:spcBef>
            <a:spcAft>
              <a:spcPct val="35000"/>
            </a:spcAft>
            <a:buNone/>
          </a:pPr>
          <a:r>
            <a:rPr lang="es-ES" sz="1600" b="1" i="1" kern="1200" dirty="0">
              <a:effectLst/>
              <a:latin typeface="Arial" panose="020B0604020202020204" pitchFamily="34" charset="0"/>
              <a:ea typeface="SimSun" panose="02010600030101010101" pitchFamily="2" charset="-122"/>
              <a:cs typeface="Mangal" panose="02040503050203030202" pitchFamily="18" charset="0"/>
            </a:rPr>
            <a:t>Dar instrucciones sin criticar</a:t>
          </a:r>
          <a:r>
            <a:rPr lang="es-ES" sz="1600" b="0" kern="1200" dirty="0">
              <a:effectLst/>
              <a:latin typeface="Arial" panose="020B0604020202020204" pitchFamily="34" charset="0"/>
              <a:ea typeface="SimSun" panose="02010600030101010101" pitchFamily="2" charset="-122"/>
              <a:cs typeface="Mangal" panose="02040503050203030202" pitchFamily="18" charset="0"/>
            </a:rPr>
            <a:t>. </a:t>
          </a:r>
          <a:r>
            <a:rPr lang="es-ES" sz="1600" b="0" kern="1200" dirty="0" err="1">
              <a:effectLst/>
              <a:latin typeface="Arial" panose="020B0604020202020204" pitchFamily="34" charset="0"/>
              <a:ea typeface="SimSun" panose="02010600030101010101" pitchFamily="2" charset="-122"/>
              <a:cs typeface="Mangal" panose="02040503050203030202" pitchFamily="18" charset="0"/>
            </a:rPr>
            <a:t>Ej</a:t>
          </a:r>
          <a:r>
            <a:rPr lang="es-ES" sz="1600" b="0" kern="1200" dirty="0">
              <a:effectLst/>
              <a:latin typeface="Arial" panose="020B0604020202020204" pitchFamily="34" charset="0"/>
              <a:ea typeface="SimSun" panose="02010600030101010101" pitchFamily="2" charset="-122"/>
              <a:cs typeface="Mangal" panose="02040503050203030202" pitchFamily="18" charset="0"/>
            </a:rPr>
            <a:t>: “a ver si no bajáis sin tanto alboroto como siempre a la biblioteca”---MEJOR: “bajaremos despacio y en silencio a la biblioteca”</a:t>
          </a:r>
          <a:endParaRPr lang="es-ES" sz="1600" b="0" kern="1200" dirty="0">
            <a:effectLst/>
          </a:endParaRPr>
        </a:p>
      </dsp:txBody>
      <dsp:txXfrm>
        <a:off x="1081400" y="3314004"/>
        <a:ext cx="5893104" cy="1104536"/>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9.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94D8C5-4F9D-4211-9F1C-148A837DBE22}" type="datetimeFigureOut">
              <a:rPr lang="es-ES" smtClean="0"/>
              <a:t>25/09/2019</a:t>
            </a:fld>
            <a:endParaRPr lang="es-ES"/>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494368-3B58-416B-AE2E-C2E2E282ED3B}" type="slidenum">
              <a:rPr lang="es-ES" smtClean="0"/>
              <a:t>‹Nº›</a:t>
            </a:fld>
            <a:endParaRPr lang="es-ES"/>
          </a:p>
        </p:txBody>
      </p:sp>
    </p:spTree>
    <p:extLst>
      <p:ext uri="{BB962C8B-B14F-4D97-AF65-F5344CB8AC3E}">
        <p14:creationId xmlns:p14="http://schemas.microsoft.com/office/powerpoint/2010/main" val="41991917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6">
            <a:extLst>
              <a:ext uri="{FF2B5EF4-FFF2-40B4-BE49-F238E27FC236}">
                <a16:creationId xmlns:a16="http://schemas.microsoft.com/office/drawing/2014/main" id="{15DB5C7C-9520-4ECE-9A42-C88AACA32B86}"/>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33FD09D3-7DB0-4B02-8484-F2831EF01F5A}" type="slidenum">
              <a:rPr lang="es-ES" altLang="es-ES" sz="1400" smtClean="0"/>
              <a:pPr>
                <a:spcBef>
                  <a:spcPct val="0"/>
                </a:spcBef>
              </a:pPr>
              <a:t>24</a:t>
            </a:fld>
            <a:endParaRPr lang="es-ES" altLang="es-ES" sz="1400"/>
          </a:p>
        </p:txBody>
      </p:sp>
      <p:sp>
        <p:nvSpPr>
          <p:cNvPr id="36867" name="Rectangle 1">
            <a:extLst>
              <a:ext uri="{FF2B5EF4-FFF2-40B4-BE49-F238E27FC236}">
                <a16:creationId xmlns:a16="http://schemas.microsoft.com/office/drawing/2014/main" id="{367FADC0-DF94-4EA2-873F-3C442C9138AC}"/>
              </a:ext>
            </a:extLst>
          </p:cNvPr>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6868" name="Rectangle 2">
            <a:extLst>
              <a:ext uri="{FF2B5EF4-FFF2-40B4-BE49-F238E27FC236}">
                <a16:creationId xmlns:a16="http://schemas.microsoft.com/office/drawing/2014/main" id="{6CD017BD-7AF1-4C77-AFBD-990E2B2CEC0D}"/>
              </a:ext>
            </a:extLst>
          </p:cNvPr>
          <p:cNvSpPr>
            <a:spLocks noGrp="1" noChangeArrowheads="1"/>
          </p:cNvSpPr>
          <p:nvPr>
            <p:ph type="body" idx="1"/>
          </p:nvPr>
        </p:nvSpPr>
        <p:spPr>
          <a:xfrm>
            <a:off x="755650" y="5078413"/>
            <a:ext cx="6048375" cy="4811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En blanco copia">
    <p:spTree>
      <p:nvGrpSpPr>
        <p:cNvPr id="1" name=""/>
        <p:cNvGrpSpPr/>
        <p:nvPr/>
      </p:nvGrpSpPr>
      <p:grpSpPr>
        <a:xfrm>
          <a:off x="0" y="0"/>
          <a:ext cx="0" cy="0"/>
          <a:chOff x="0" y="0"/>
          <a:chExt cx="0" cy="0"/>
        </a:xfrm>
      </p:grpSpPr>
      <p:sp>
        <p:nvSpPr>
          <p:cNvPr id="18" name="Número de diapositiva"/>
          <p:cNvSpPr txBox="1">
            <a:spLocks noGrp="1"/>
          </p:cNvSpPr>
          <p:nvPr>
            <p:ph type="sldNum" sz="quarter" idx="2"/>
          </p:nvPr>
        </p:nvSpPr>
        <p:spPr>
          <a:prstGeom prst="rect">
            <a:avLst/>
          </a:prstGeom>
        </p:spPr>
        <p:txBody>
          <a:bodyPr/>
          <a:lstStyle/>
          <a:p>
            <a:fld id="{ABA3C425-E5CF-4D30-85CE-EEE27D31A33B}" type="slidenum">
              <a:rPr lang="es-ES" smtClean="0"/>
              <a:t>‹Nº›</a:t>
            </a:fld>
            <a:endParaRPr lang="es-ES"/>
          </a:p>
        </p:txBody>
      </p:sp>
    </p:spTree>
    <p:extLst>
      <p:ext uri="{BB962C8B-B14F-4D97-AF65-F5344CB8AC3E}">
        <p14:creationId xmlns:p14="http://schemas.microsoft.com/office/powerpoint/2010/main" val="1377269859"/>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C185AEB-E879-43EA-B727-16F4ABADD72F}"/>
              </a:ext>
            </a:extLst>
          </p:cNvPr>
          <p:cNvSpPr>
            <a:spLocks noGrp="1"/>
          </p:cNvSpPr>
          <p:nvPr>
            <p:ph type="dt" sz="half" idx="10"/>
          </p:nvPr>
        </p:nvSpPr>
        <p:spPr/>
        <p:txBody>
          <a:bodyPr/>
          <a:lstStyle/>
          <a:p>
            <a:fld id="{1F63C4CF-6736-4755-B328-D7840F633C6D}" type="datetimeFigureOut">
              <a:rPr lang="es-ES" smtClean="0"/>
              <a:t>25/09/2019</a:t>
            </a:fld>
            <a:endParaRPr lang="es-ES"/>
          </a:p>
        </p:txBody>
      </p:sp>
      <p:sp>
        <p:nvSpPr>
          <p:cNvPr id="3" name="Marcador de pie de página 2">
            <a:extLst>
              <a:ext uri="{FF2B5EF4-FFF2-40B4-BE49-F238E27FC236}">
                <a16:creationId xmlns:a16="http://schemas.microsoft.com/office/drawing/2014/main" id="{D498FDA6-63F6-4542-87D6-064C33E25A02}"/>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F8D79123-C7BC-4CE2-BD3A-F99431D178AA}"/>
              </a:ext>
            </a:extLst>
          </p:cNvPr>
          <p:cNvSpPr>
            <a:spLocks noGrp="1"/>
          </p:cNvSpPr>
          <p:nvPr>
            <p:ph type="sldNum" sz="quarter" idx="12"/>
          </p:nvPr>
        </p:nvSpPr>
        <p:spPr/>
        <p:txBody>
          <a:bodyPr/>
          <a:lstStyle/>
          <a:p>
            <a:fld id="{4CB53C33-8B9E-4975-A7AA-E03DF73B0833}" type="slidenum">
              <a:rPr lang="es-ES" smtClean="0"/>
              <a:t>‹Nº›</a:t>
            </a:fld>
            <a:endParaRPr lang="es-ES"/>
          </a:p>
        </p:txBody>
      </p:sp>
    </p:spTree>
    <p:extLst>
      <p:ext uri="{BB962C8B-B14F-4D97-AF65-F5344CB8AC3E}">
        <p14:creationId xmlns:p14="http://schemas.microsoft.com/office/powerpoint/2010/main" val="3504497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2554FA-F8E2-4BCE-AE97-2C5088B8290B}"/>
              </a:ext>
            </a:extLst>
          </p:cNvPr>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71EBC9E-9748-4179-A3B7-7329282FE733}"/>
              </a:ext>
            </a:extLst>
          </p:cNvPr>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487C4C02-F297-47FC-9A69-B84CA766322C}"/>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1FB5509-70EF-4220-9E51-90B764F4F394}"/>
              </a:ext>
            </a:extLst>
          </p:cNvPr>
          <p:cNvSpPr>
            <a:spLocks noGrp="1"/>
          </p:cNvSpPr>
          <p:nvPr>
            <p:ph type="dt" sz="half" idx="10"/>
          </p:nvPr>
        </p:nvSpPr>
        <p:spPr/>
        <p:txBody>
          <a:bodyPr/>
          <a:lstStyle/>
          <a:p>
            <a:fld id="{1F63C4CF-6736-4755-B328-D7840F633C6D}" type="datetimeFigureOut">
              <a:rPr lang="es-ES" smtClean="0"/>
              <a:t>25/09/2019</a:t>
            </a:fld>
            <a:endParaRPr lang="es-ES"/>
          </a:p>
        </p:txBody>
      </p:sp>
      <p:sp>
        <p:nvSpPr>
          <p:cNvPr id="6" name="Marcador de pie de página 5">
            <a:extLst>
              <a:ext uri="{FF2B5EF4-FFF2-40B4-BE49-F238E27FC236}">
                <a16:creationId xmlns:a16="http://schemas.microsoft.com/office/drawing/2014/main" id="{E2B52ABB-3C83-4823-83EA-830DA37F845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098891F-A417-4396-AB6F-D68C0F1224C3}"/>
              </a:ext>
            </a:extLst>
          </p:cNvPr>
          <p:cNvSpPr>
            <a:spLocks noGrp="1"/>
          </p:cNvSpPr>
          <p:nvPr>
            <p:ph type="sldNum" sz="quarter" idx="12"/>
          </p:nvPr>
        </p:nvSpPr>
        <p:spPr/>
        <p:txBody>
          <a:bodyPr/>
          <a:lstStyle/>
          <a:p>
            <a:fld id="{4CB53C33-8B9E-4975-A7AA-E03DF73B0833}" type="slidenum">
              <a:rPr lang="es-ES" smtClean="0"/>
              <a:t>‹Nº›</a:t>
            </a:fld>
            <a:endParaRPr lang="es-ES"/>
          </a:p>
        </p:txBody>
      </p:sp>
    </p:spTree>
    <p:extLst>
      <p:ext uri="{BB962C8B-B14F-4D97-AF65-F5344CB8AC3E}">
        <p14:creationId xmlns:p14="http://schemas.microsoft.com/office/powerpoint/2010/main" val="11979238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C92E8C-E6AA-4015-B037-CC27FFA9270F}"/>
              </a:ext>
            </a:extLst>
          </p:cNvPr>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4B3174C4-0ACC-4055-8FBB-67F115A2B9F4}"/>
              </a:ext>
            </a:extLst>
          </p:cNvPr>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p>
        </p:txBody>
      </p:sp>
      <p:sp>
        <p:nvSpPr>
          <p:cNvPr id="4" name="Marcador de texto 3">
            <a:extLst>
              <a:ext uri="{FF2B5EF4-FFF2-40B4-BE49-F238E27FC236}">
                <a16:creationId xmlns:a16="http://schemas.microsoft.com/office/drawing/2014/main" id="{3363EF77-321D-453C-8A4A-07A424C85F58}"/>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D9C7AF9-CA2B-424E-8E36-B655D2372227}"/>
              </a:ext>
            </a:extLst>
          </p:cNvPr>
          <p:cNvSpPr>
            <a:spLocks noGrp="1"/>
          </p:cNvSpPr>
          <p:nvPr>
            <p:ph type="dt" sz="half" idx="10"/>
          </p:nvPr>
        </p:nvSpPr>
        <p:spPr/>
        <p:txBody>
          <a:bodyPr/>
          <a:lstStyle/>
          <a:p>
            <a:fld id="{1F63C4CF-6736-4755-B328-D7840F633C6D}" type="datetimeFigureOut">
              <a:rPr lang="es-ES" smtClean="0"/>
              <a:t>25/09/2019</a:t>
            </a:fld>
            <a:endParaRPr lang="es-ES"/>
          </a:p>
        </p:txBody>
      </p:sp>
      <p:sp>
        <p:nvSpPr>
          <p:cNvPr id="6" name="Marcador de pie de página 5">
            <a:extLst>
              <a:ext uri="{FF2B5EF4-FFF2-40B4-BE49-F238E27FC236}">
                <a16:creationId xmlns:a16="http://schemas.microsoft.com/office/drawing/2014/main" id="{8FB6AC65-AFAB-4F13-878D-6FEF92E71B7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E8E3A9B-44C4-4B21-8BE7-9200479B4359}"/>
              </a:ext>
            </a:extLst>
          </p:cNvPr>
          <p:cNvSpPr>
            <a:spLocks noGrp="1"/>
          </p:cNvSpPr>
          <p:nvPr>
            <p:ph type="sldNum" sz="quarter" idx="12"/>
          </p:nvPr>
        </p:nvSpPr>
        <p:spPr/>
        <p:txBody>
          <a:bodyPr/>
          <a:lstStyle/>
          <a:p>
            <a:fld id="{4CB53C33-8B9E-4975-A7AA-E03DF73B0833}" type="slidenum">
              <a:rPr lang="es-ES" smtClean="0"/>
              <a:t>‹Nº›</a:t>
            </a:fld>
            <a:endParaRPr lang="es-ES"/>
          </a:p>
        </p:txBody>
      </p:sp>
    </p:spTree>
    <p:extLst>
      <p:ext uri="{BB962C8B-B14F-4D97-AF65-F5344CB8AC3E}">
        <p14:creationId xmlns:p14="http://schemas.microsoft.com/office/powerpoint/2010/main" val="34678918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5CB67F-A981-4BCE-B975-557D6D6CE5C3}"/>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560C0D2-36A3-495D-A41F-510950D99CC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2E09DB5-0A7A-4260-A9D7-34E02349CB42}"/>
              </a:ext>
            </a:extLst>
          </p:cNvPr>
          <p:cNvSpPr>
            <a:spLocks noGrp="1"/>
          </p:cNvSpPr>
          <p:nvPr>
            <p:ph type="dt" sz="half" idx="10"/>
          </p:nvPr>
        </p:nvSpPr>
        <p:spPr/>
        <p:txBody>
          <a:bodyPr/>
          <a:lstStyle/>
          <a:p>
            <a:fld id="{1F63C4CF-6736-4755-B328-D7840F633C6D}" type="datetimeFigureOut">
              <a:rPr lang="es-ES" smtClean="0"/>
              <a:t>25/09/2019</a:t>
            </a:fld>
            <a:endParaRPr lang="es-ES"/>
          </a:p>
        </p:txBody>
      </p:sp>
      <p:sp>
        <p:nvSpPr>
          <p:cNvPr id="5" name="Marcador de pie de página 4">
            <a:extLst>
              <a:ext uri="{FF2B5EF4-FFF2-40B4-BE49-F238E27FC236}">
                <a16:creationId xmlns:a16="http://schemas.microsoft.com/office/drawing/2014/main" id="{12D8DA5E-4DA9-486D-B434-819D52397A3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E16B5FD-CFB0-4913-8A32-5F9E72C68DC4}"/>
              </a:ext>
            </a:extLst>
          </p:cNvPr>
          <p:cNvSpPr>
            <a:spLocks noGrp="1"/>
          </p:cNvSpPr>
          <p:nvPr>
            <p:ph type="sldNum" sz="quarter" idx="12"/>
          </p:nvPr>
        </p:nvSpPr>
        <p:spPr/>
        <p:txBody>
          <a:bodyPr/>
          <a:lstStyle/>
          <a:p>
            <a:fld id="{4CB53C33-8B9E-4975-A7AA-E03DF73B0833}" type="slidenum">
              <a:rPr lang="es-ES" smtClean="0"/>
              <a:t>‹Nº›</a:t>
            </a:fld>
            <a:endParaRPr lang="es-ES"/>
          </a:p>
        </p:txBody>
      </p:sp>
    </p:spTree>
    <p:extLst>
      <p:ext uri="{BB962C8B-B14F-4D97-AF65-F5344CB8AC3E}">
        <p14:creationId xmlns:p14="http://schemas.microsoft.com/office/powerpoint/2010/main" val="33948470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05E1328-5E30-4EEA-A562-58F8E6054FFC}"/>
              </a:ext>
            </a:extLst>
          </p:cNvPr>
          <p:cNvSpPr>
            <a:spLocks noGrp="1"/>
          </p:cNvSpPr>
          <p:nvPr>
            <p:ph type="title" orient="vert"/>
          </p:nvPr>
        </p:nvSpPr>
        <p:spPr>
          <a:xfrm>
            <a:off x="6543675" y="365125"/>
            <a:ext cx="1971675"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3B36F1D1-B5AC-42CD-9A07-66A983CD2C39}"/>
              </a:ext>
            </a:extLst>
          </p:cNvPr>
          <p:cNvSpPr>
            <a:spLocks noGrp="1"/>
          </p:cNvSpPr>
          <p:nvPr>
            <p:ph type="body" orient="vert" idx="1"/>
          </p:nvPr>
        </p:nvSpPr>
        <p:spPr>
          <a:xfrm>
            <a:off x="628650" y="365125"/>
            <a:ext cx="5800725"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942F396-68BD-4B68-BC17-B1571C0A7E5D}"/>
              </a:ext>
            </a:extLst>
          </p:cNvPr>
          <p:cNvSpPr>
            <a:spLocks noGrp="1"/>
          </p:cNvSpPr>
          <p:nvPr>
            <p:ph type="dt" sz="half" idx="10"/>
          </p:nvPr>
        </p:nvSpPr>
        <p:spPr/>
        <p:txBody>
          <a:bodyPr/>
          <a:lstStyle/>
          <a:p>
            <a:fld id="{1F63C4CF-6736-4755-B328-D7840F633C6D}" type="datetimeFigureOut">
              <a:rPr lang="es-ES" smtClean="0"/>
              <a:t>25/09/2019</a:t>
            </a:fld>
            <a:endParaRPr lang="es-ES"/>
          </a:p>
        </p:txBody>
      </p:sp>
      <p:sp>
        <p:nvSpPr>
          <p:cNvPr id="5" name="Marcador de pie de página 4">
            <a:extLst>
              <a:ext uri="{FF2B5EF4-FFF2-40B4-BE49-F238E27FC236}">
                <a16:creationId xmlns:a16="http://schemas.microsoft.com/office/drawing/2014/main" id="{D684445D-542D-4F69-9C31-8E77E180C92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B4561AD-27EA-4FF4-B21F-598A7C881207}"/>
              </a:ext>
            </a:extLst>
          </p:cNvPr>
          <p:cNvSpPr>
            <a:spLocks noGrp="1"/>
          </p:cNvSpPr>
          <p:nvPr>
            <p:ph type="sldNum" sz="quarter" idx="12"/>
          </p:nvPr>
        </p:nvSpPr>
        <p:spPr/>
        <p:txBody>
          <a:bodyPr/>
          <a:lstStyle/>
          <a:p>
            <a:fld id="{4CB53C33-8B9E-4975-A7AA-E03DF73B0833}" type="slidenum">
              <a:rPr lang="es-ES" smtClean="0"/>
              <a:t>‹Nº›</a:t>
            </a:fld>
            <a:endParaRPr lang="es-ES"/>
          </a:p>
        </p:txBody>
      </p:sp>
    </p:spTree>
    <p:extLst>
      <p:ext uri="{BB962C8B-B14F-4D97-AF65-F5344CB8AC3E}">
        <p14:creationId xmlns:p14="http://schemas.microsoft.com/office/powerpoint/2010/main" val="10745095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13D2881-FD00-4F8B-AB85-4D11C3E8E891}"/>
              </a:ext>
            </a:extLst>
          </p:cNvPr>
          <p:cNvSpPr>
            <a:spLocks noGrp="1"/>
          </p:cNvSpPr>
          <p:nvPr>
            <p:ph type="ctrTitle"/>
          </p:nvPr>
        </p:nvSpPr>
        <p:spPr>
          <a:xfrm>
            <a:off x="1143000" y="1122363"/>
            <a:ext cx="6858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A96FF313-48E3-48C9-9CFE-F175B5B29731}"/>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F31FABE-1539-4913-B835-EC86CBFB600D}"/>
              </a:ext>
            </a:extLst>
          </p:cNvPr>
          <p:cNvSpPr>
            <a:spLocks noGrp="1"/>
          </p:cNvSpPr>
          <p:nvPr>
            <p:ph type="dt" sz="half" idx="10"/>
          </p:nvPr>
        </p:nvSpPr>
        <p:spPr/>
        <p:txBody>
          <a:bodyPr/>
          <a:lstStyle/>
          <a:p>
            <a:fld id="{83E3BEEB-16B7-422D-9B61-14909E13AF1F}" type="datetimeFigureOut">
              <a:rPr lang="es-ES" smtClean="0"/>
              <a:t>25/09/2019</a:t>
            </a:fld>
            <a:endParaRPr lang="es-ES"/>
          </a:p>
        </p:txBody>
      </p:sp>
      <p:sp>
        <p:nvSpPr>
          <p:cNvPr id="5" name="Marcador de pie de página 4">
            <a:extLst>
              <a:ext uri="{FF2B5EF4-FFF2-40B4-BE49-F238E27FC236}">
                <a16:creationId xmlns:a16="http://schemas.microsoft.com/office/drawing/2014/main" id="{A92D7CEF-FDB0-4B42-B46A-BB5ADA10BC4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752D10C-25D5-4D43-BE07-4DF9DCE65184}"/>
              </a:ext>
            </a:extLst>
          </p:cNvPr>
          <p:cNvSpPr>
            <a:spLocks noGrp="1"/>
          </p:cNvSpPr>
          <p:nvPr>
            <p:ph type="sldNum" sz="quarter" idx="12"/>
          </p:nvPr>
        </p:nvSpPr>
        <p:spPr/>
        <p:txBody>
          <a:bodyPr/>
          <a:lstStyle/>
          <a:p>
            <a:fld id="{ABA3C425-E5CF-4D30-85CE-EEE27D31A33B}" type="slidenum">
              <a:rPr lang="es-ES" smtClean="0"/>
              <a:t>‹Nº›</a:t>
            </a:fld>
            <a:endParaRPr lang="es-ES"/>
          </a:p>
        </p:txBody>
      </p:sp>
    </p:spTree>
    <p:extLst>
      <p:ext uri="{BB962C8B-B14F-4D97-AF65-F5344CB8AC3E}">
        <p14:creationId xmlns:p14="http://schemas.microsoft.com/office/powerpoint/2010/main" val="10488235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3">
            <a:extLst>
              <a:ext uri="{FF2B5EF4-FFF2-40B4-BE49-F238E27FC236}">
                <a16:creationId xmlns:a16="http://schemas.microsoft.com/office/drawing/2014/main" id="{AB592CD8-2B01-4BDF-9109-FD6FAFCBDCB3}"/>
              </a:ext>
            </a:extLst>
          </p:cNvPr>
          <p:cNvSpPr>
            <a:spLocks noGrp="1" noChangeArrowheads="1"/>
          </p:cNvSpPr>
          <p:nvPr>
            <p:ph type="dt" idx="10"/>
          </p:nvPr>
        </p:nvSpPr>
        <p:spPr>
          <a:ln/>
        </p:spPr>
        <p:txBody>
          <a:bodyPr/>
          <a:lstStyle>
            <a:lvl1pPr>
              <a:defRPr/>
            </a:lvl1pPr>
          </a:lstStyle>
          <a:p>
            <a:pPr>
              <a:defRPr/>
            </a:pPr>
            <a:r>
              <a:rPr lang="es-ES" altLang="es-ES"/>
              <a:t>13/09/19</a:t>
            </a:r>
          </a:p>
        </p:txBody>
      </p:sp>
      <p:sp>
        <p:nvSpPr>
          <p:cNvPr id="5" name="Rectangle 5">
            <a:extLst>
              <a:ext uri="{FF2B5EF4-FFF2-40B4-BE49-F238E27FC236}">
                <a16:creationId xmlns:a16="http://schemas.microsoft.com/office/drawing/2014/main" id="{A4B24902-A1C1-4762-8043-AF6B26FA1539}"/>
              </a:ext>
            </a:extLst>
          </p:cNvPr>
          <p:cNvSpPr>
            <a:spLocks noGrp="1" noChangeArrowheads="1"/>
          </p:cNvSpPr>
          <p:nvPr>
            <p:ph type="sldNum" idx="11"/>
          </p:nvPr>
        </p:nvSpPr>
        <p:spPr>
          <a:ln/>
        </p:spPr>
        <p:txBody>
          <a:bodyPr/>
          <a:lstStyle>
            <a:lvl1pPr>
              <a:defRPr/>
            </a:lvl1pPr>
          </a:lstStyle>
          <a:p>
            <a:pPr>
              <a:defRPr/>
            </a:pPr>
            <a:fld id="{E44DC7E7-272C-4800-84CA-1EBE3E3F7113}" type="slidenum">
              <a:rPr lang="es-ES" altLang="es-ES"/>
              <a:pPr>
                <a:defRPr/>
              </a:pPr>
              <a:t>‹Nº›</a:t>
            </a:fld>
            <a:endParaRPr lang="es-ES" altLang="es-ES"/>
          </a:p>
        </p:txBody>
      </p:sp>
    </p:spTree>
    <p:extLst>
      <p:ext uri="{BB962C8B-B14F-4D97-AF65-F5344CB8AC3E}">
        <p14:creationId xmlns:p14="http://schemas.microsoft.com/office/powerpoint/2010/main" val="37311243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5E1265-627A-493B-91E1-3DDAA3E12939}"/>
              </a:ext>
            </a:extLst>
          </p:cNvPr>
          <p:cNvSpPr>
            <a:spLocks noGrp="1"/>
          </p:cNvSpPr>
          <p:nvPr>
            <p:ph type="ctrTitle"/>
          </p:nvPr>
        </p:nvSpPr>
        <p:spPr>
          <a:xfrm>
            <a:off x="1143000" y="1122363"/>
            <a:ext cx="6858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29AB3444-0E1D-43C8-8853-10358CD2CF97}"/>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157EDCD2-EF9D-46F1-AC9B-08E3FD90E9E2}"/>
              </a:ext>
            </a:extLst>
          </p:cNvPr>
          <p:cNvSpPr>
            <a:spLocks noGrp="1"/>
          </p:cNvSpPr>
          <p:nvPr>
            <p:ph type="dt" sz="half" idx="10"/>
          </p:nvPr>
        </p:nvSpPr>
        <p:spPr/>
        <p:txBody>
          <a:bodyPr/>
          <a:lstStyle/>
          <a:p>
            <a:fld id="{1F63C4CF-6736-4755-B328-D7840F633C6D}" type="datetimeFigureOut">
              <a:rPr lang="es-ES" smtClean="0"/>
              <a:t>25/09/2019</a:t>
            </a:fld>
            <a:endParaRPr lang="es-ES"/>
          </a:p>
        </p:txBody>
      </p:sp>
      <p:sp>
        <p:nvSpPr>
          <p:cNvPr id="5" name="Marcador de pie de página 4">
            <a:extLst>
              <a:ext uri="{FF2B5EF4-FFF2-40B4-BE49-F238E27FC236}">
                <a16:creationId xmlns:a16="http://schemas.microsoft.com/office/drawing/2014/main" id="{AA21B511-5D51-4FF6-B9AE-E92D37DB5E2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D2985D0-50B0-4FB7-8415-321BB327B810}"/>
              </a:ext>
            </a:extLst>
          </p:cNvPr>
          <p:cNvSpPr>
            <a:spLocks noGrp="1"/>
          </p:cNvSpPr>
          <p:nvPr>
            <p:ph type="sldNum" sz="quarter" idx="12"/>
          </p:nvPr>
        </p:nvSpPr>
        <p:spPr/>
        <p:txBody>
          <a:bodyPr/>
          <a:lstStyle/>
          <a:p>
            <a:fld id="{4CB53C33-8B9E-4975-A7AA-E03DF73B0833}" type="slidenum">
              <a:rPr lang="es-ES" smtClean="0"/>
              <a:t>‹Nº›</a:t>
            </a:fld>
            <a:endParaRPr lang="es-ES"/>
          </a:p>
        </p:txBody>
      </p:sp>
    </p:spTree>
    <p:extLst>
      <p:ext uri="{BB962C8B-B14F-4D97-AF65-F5344CB8AC3E}">
        <p14:creationId xmlns:p14="http://schemas.microsoft.com/office/powerpoint/2010/main" val="3600392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B79F1B-FFEF-4C3F-918A-9B3B68C1594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7255F0E-2DC3-43F4-8E52-970A00DCAB65}"/>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9434BE5-4943-49AC-AEA1-D5F7938E1068}"/>
              </a:ext>
            </a:extLst>
          </p:cNvPr>
          <p:cNvSpPr>
            <a:spLocks noGrp="1"/>
          </p:cNvSpPr>
          <p:nvPr>
            <p:ph type="dt" sz="half" idx="10"/>
          </p:nvPr>
        </p:nvSpPr>
        <p:spPr/>
        <p:txBody>
          <a:bodyPr/>
          <a:lstStyle/>
          <a:p>
            <a:fld id="{1F63C4CF-6736-4755-B328-D7840F633C6D}" type="datetimeFigureOut">
              <a:rPr lang="es-ES" smtClean="0"/>
              <a:t>25/09/2019</a:t>
            </a:fld>
            <a:endParaRPr lang="es-ES"/>
          </a:p>
        </p:txBody>
      </p:sp>
      <p:sp>
        <p:nvSpPr>
          <p:cNvPr id="5" name="Marcador de pie de página 4">
            <a:extLst>
              <a:ext uri="{FF2B5EF4-FFF2-40B4-BE49-F238E27FC236}">
                <a16:creationId xmlns:a16="http://schemas.microsoft.com/office/drawing/2014/main" id="{6CE75F9F-59A4-4989-BCBF-DB463F16E62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BF13275-6335-46EC-8C8C-572BFD919F74}"/>
              </a:ext>
            </a:extLst>
          </p:cNvPr>
          <p:cNvSpPr>
            <a:spLocks noGrp="1"/>
          </p:cNvSpPr>
          <p:nvPr>
            <p:ph type="sldNum" sz="quarter" idx="12"/>
          </p:nvPr>
        </p:nvSpPr>
        <p:spPr/>
        <p:txBody>
          <a:bodyPr/>
          <a:lstStyle/>
          <a:p>
            <a:fld id="{4CB53C33-8B9E-4975-A7AA-E03DF73B0833}" type="slidenum">
              <a:rPr lang="es-ES" smtClean="0"/>
              <a:t>‹Nº›</a:t>
            </a:fld>
            <a:endParaRPr lang="es-ES"/>
          </a:p>
        </p:txBody>
      </p:sp>
    </p:spTree>
    <p:extLst>
      <p:ext uri="{BB962C8B-B14F-4D97-AF65-F5344CB8AC3E}">
        <p14:creationId xmlns:p14="http://schemas.microsoft.com/office/powerpoint/2010/main" val="18827333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A85843-9FBA-4ECE-A4C9-1107146A8909}"/>
              </a:ext>
            </a:extLst>
          </p:cNvPr>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13B3E80-F8E0-4678-92BF-807ECFB289DD}"/>
              </a:ext>
            </a:extLst>
          </p:cNvPr>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38E499E1-6C8F-46EB-8B8F-F80FDC436A19}"/>
              </a:ext>
            </a:extLst>
          </p:cNvPr>
          <p:cNvSpPr>
            <a:spLocks noGrp="1"/>
          </p:cNvSpPr>
          <p:nvPr>
            <p:ph type="dt" sz="half" idx="10"/>
          </p:nvPr>
        </p:nvSpPr>
        <p:spPr/>
        <p:txBody>
          <a:bodyPr/>
          <a:lstStyle/>
          <a:p>
            <a:fld id="{1F63C4CF-6736-4755-B328-D7840F633C6D}" type="datetimeFigureOut">
              <a:rPr lang="es-ES" smtClean="0"/>
              <a:t>25/09/2019</a:t>
            </a:fld>
            <a:endParaRPr lang="es-ES"/>
          </a:p>
        </p:txBody>
      </p:sp>
      <p:sp>
        <p:nvSpPr>
          <p:cNvPr id="5" name="Marcador de pie de página 4">
            <a:extLst>
              <a:ext uri="{FF2B5EF4-FFF2-40B4-BE49-F238E27FC236}">
                <a16:creationId xmlns:a16="http://schemas.microsoft.com/office/drawing/2014/main" id="{EAB81EE7-9C1F-4E81-BC53-30F03737E76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AA465D5-DA2A-4FB6-A184-5292974E9E79}"/>
              </a:ext>
            </a:extLst>
          </p:cNvPr>
          <p:cNvSpPr>
            <a:spLocks noGrp="1"/>
          </p:cNvSpPr>
          <p:nvPr>
            <p:ph type="sldNum" sz="quarter" idx="12"/>
          </p:nvPr>
        </p:nvSpPr>
        <p:spPr/>
        <p:txBody>
          <a:bodyPr/>
          <a:lstStyle/>
          <a:p>
            <a:fld id="{4CB53C33-8B9E-4975-A7AA-E03DF73B0833}" type="slidenum">
              <a:rPr lang="es-ES" smtClean="0"/>
              <a:t>‹Nº›</a:t>
            </a:fld>
            <a:endParaRPr lang="es-ES"/>
          </a:p>
        </p:txBody>
      </p:sp>
    </p:spTree>
    <p:extLst>
      <p:ext uri="{BB962C8B-B14F-4D97-AF65-F5344CB8AC3E}">
        <p14:creationId xmlns:p14="http://schemas.microsoft.com/office/powerpoint/2010/main" val="2341282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079089-F252-488D-BBA6-11522575086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B5269DF-F3B1-4258-A0BC-017C6E0EDF03}"/>
              </a:ext>
            </a:extLst>
          </p:cNvPr>
          <p:cNvSpPr>
            <a:spLocks noGrp="1"/>
          </p:cNvSpPr>
          <p:nvPr>
            <p:ph sz="half" idx="1"/>
          </p:nvPr>
        </p:nvSpPr>
        <p:spPr>
          <a:xfrm>
            <a:off x="6286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F6553BE3-C2E9-40DD-A301-1DB4689827B1}"/>
              </a:ext>
            </a:extLst>
          </p:cNvPr>
          <p:cNvSpPr>
            <a:spLocks noGrp="1"/>
          </p:cNvSpPr>
          <p:nvPr>
            <p:ph sz="half" idx="2"/>
          </p:nvPr>
        </p:nvSpPr>
        <p:spPr>
          <a:xfrm>
            <a:off x="46291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843628A1-C102-4085-AD45-AB9E169BD89B}"/>
              </a:ext>
            </a:extLst>
          </p:cNvPr>
          <p:cNvSpPr>
            <a:spLocks noGrp="1"/>
          </p:cNvSpPr>
          <p:nvPr>
            <p:ph type="dt" sz="half" idx="10"/>
          </p:nvPr>
        </p:nvSpPr>
        <p:spPr/>
        <p:txBody>
          <a:bodyPr/>
          <a:lstStyle/>
          <a:p>
            <a:fld id="{1F63C4CF-6736-4755-B328-D7840F633C6D}" type="datetimeFigureOut">
              <a:rPr lang="es-ES" smtClean="0"/>
              <a:t>25/09/2019</a:t>
            </a:fld>
            <a:endParaRPr lang="es-ES"/>
          </a:p>
        </p:txBody>
      </p:sp>
      <p:sp>
        <p:nvSpPr>
          <p:cNvPr id="6" name="Marcador de pie de página 5">
            <a:extLst>
              <a:ext uri="{FF2B5EF4-FFF2-40B4-BE49-F238E27FC236}">
                <a16:creationId xmlns:a16="http://schemas.microsoft.com/office/drawing/2014/main" id="{62FC477F-7B15-49C5-A3EE-86A546BAB94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245AB1E-757D-45D0-BCCE-B7C60A0A1C3D}"/>
              </a:ext>
            </a:extLst>
          </p:cNvPr>
          <p:cNvSpPr>
            <a:spLocks noGrp="1"/>
          </p:cNvSpPr>
          <p:nvPr>
            <p:ph type="sldNum" sz="quarter" idx="12"/>
          </p:nvPr>
        </p:nvSpPr>
        <p:spPr/>
        <p:txBody>
          <a:bodyPr/>
          <a:lstStyle/>
          <a:p>
            <a:fld id="{4CB53C33-8B9E-4975-A7AA-E03DF73B0833}" type="slidenum">
              <a:rPr lang="es-ES" smtClean="0"/>
              <a:t>‹Nº›</a:t>
            </a:fld>
            <a:endParaRPr lang="es-ES"/>
          </a:p>
        </p:txBody>
      </p:sp>
    </p:spTree>
    <p:extLst>
      <p:ext uri="{BB962C8B-B14F-4D97-AF65-F5344CB8AC3E}">
        <p14:creationId xmlns:p14="http://schemas.microsoft.com/office/powerpoint/2010/main" val="14713795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5751D6-3199-4638-9850-68FEB3813CB0}"/>
              </a:ext>
            </a:extLst>
          </p:cNvPr>
          <p:cNvSpPr>
            <a:spLocks noGrp="1"/>
          </p:cNvSpPr>
          <p:nvPr>
            <p:ph type="title"/>
          </p:nvPr>
        </p:nvSpPr>
        <p:spPr>
          <a:xfrm>
            <a:off x="629841" y="365126"/>
            <a:ext cx="78867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D762064D-5C0C-4355-A9FA-42E04D71A668}"/>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F3C02E1E-9F09-4950-BF7D-8EC0639CF49F}"/>
              </a:ext>
            </a:extLst>
          </p:cNvPr>
          <p:cNvSpPr>
            <a:spLocks noGrp="1"/>
          </p:cNvSpPr>
          <p:nvPr>
            <p:ph sz="half" idx="2"/>
          </p:nvPr>
        </p:nvSpPr>
        <p:spPr>
          <a:xfrm>
            <a:off x="629842" y="2505075"/>
            <a:ext cx="3868340"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C4D54E7D-0B1A-409F-B1DB-550C9026AFFC}"/>
              </a:ext>
            </a:extLst>
          </p:cNvPr>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13C8F1AA-596E-41EB-A1E2-9522E4C22844}"/>
              </a:ext>
            </a:extLst>
          </p:cNvPr>
          <p:cNvSpPr>
            <a:spLocks noGrp="1"/>
          </p:cNvSpPr>
          <p:nvPr>
            <p:ph sz="quarter" idx="4"/>
          </p:nvPr>
        </p:nvSpPr>
        <p:spPr>
          <a:xfrm>
            <a:off x="4629150" y="2505075"/>
            <a:ext cx="3887391"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7DD7D9E3-102D-45B7-8D6D-D666431E48C8}"/>
              </a:ext>
            </a:extLst>
          </p:cNvPr>
          <p:cNvSpPr>
            <a:spLocks noGrp="1"/>
          </p:cNvSpPr>
          <p:nvPr>
            <p:ph type="dt" sz="half" idx="10"/>
          </p:nvPr>
        </p:nvSpPr>
        <p:spPr/>
        <p:txBody>
          <a:bodyPr/>
          <a:lstStyle/>
          <a:p>
            <a:fld id="{1F63C4CF-6736-4755-B328-D7840F633C6D}" type="datetimeFigureOut">
              <a:rPr lang="es-ES" smtClean="0"/>
              <a:t>25/09/2019</a:t>
            </a:fld>
            <a:endParaRPr lang="es-ES"/>
          </a:p>
        </p:txBody>
      </p:sp>
      <p:sp>
        <p:nvSpPr>
          <p:cNvPr id="8" name="Marcador de pie de página 7">
            <a:extLst>
              <a:ext uri="{FF2B5EF4-FFF2-40B4-BE49-F238E27FC236}">
                <a16:creationId xmlns:a16="http://schemas.microsoft.com/office/drawing/2014/main" id="{54C5A37C-A4DE-4CB0-AF33-EEFAF0D40194}"/>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5F208E2D-49EB-483C-A88D-A31A6F6A4154}"/>
              </a:ext>
            </a:extLst>
          </p:cNvPr>
          <p:cNvSpPr>
            <a:spLocks noGrp="1"/>
          </p:cNvSpPr>
          <p:nvPr>
            <p:ph type="sldNum" sz="quarter" idx="12"/>
          </p:nvPr>
        </p:nvSpPr>
        <p:spPr/>
        <p:txBody>
          <a:bodyPr/>
          <a:lstStyle/>
          <a:p>
            <a:fld id="{4CB53C33-8B9E-4975-A7AA-E03DF73B0833}" type="slidenum">
              <a:rPr lang="es-ES" smtClean="0"/>
              <a:t>‹Nº›</a:t>
            </a:fld>
            <a:endParaRPr lang="es-ES"/>
          </a:p>
        </p:txBody>
      </p:sp>
    </p:spTree>
    <p:extLst>
      <p:ext uri="{BB962C8B-B14F-4D97-AF65-F5344CB8AC3E}">
        <p14:creationId xmlns:p14="http://schemas.microsoft.com/office/powerpoint/2010/main" val="3087910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CB82E0-C1A8-476F-BF3B-27291EFD1BB1}"/>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77555019-CC77-430A-9A8F-C504E3FC24A8}"/>
              </a:ext>
            </a:extLst>
          </p:cNvPr>
          <p:cNvSpPr>
            <a:spLocks noGrp="1"/>
          </p:cNvSpPr>
          <p:nvPr>
            <p:ph type="dt" sz="half" idx="10"/>
          </p:nvPr>
        </p:nvSpPr>
        <p:spPr/>
        <p:txBody>
          <a:bodyPr/>
          <a:lstStyle/>
          <a:p>
            <a:fld id="{1F63C4CF-6736-4755-B328-D7840F633C6D}" type="datetimeFigureOut">
              <a:rPr lang="es-ES" smtClean="0"/>
              <a:t>25/09/2019</a:t>
            </a:fld>
            <a:endParaRPr lang="es-ES"/>
          </a:p>
        </p:txBody>
      </p:sp>
      <p:sp>
        <p:nvSpPr>
          <p:cNvPr id="4" name="Marcador de pie de página 3">
            <a:extLst>
              <a:ext uri="{FF2B5EF4-FFF2-40B4-BE49-F238E27FC236}">
                <a16:creationId xmlns:a16="http://schemas.microsoft.com/office/drawing/2014/main" id="{BEF7196F-F66D-4264-89D5-47B5830183F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EA292609-3602-4984-BFAD-DB24049CA14D}"/>
              </a:ext>
            </a:extLst>
          </p:cNvPr>
          <p:cNvSpPr>
            <a:spLocks noGrp="1"/>
          </p:cNvSpPr>
          <p:nvPr>
            <p:ph type="sldNum" sz="quarter" idx="12"/>
          </p:nvPr>
        </p:nvSpPr>
        <p:spPr/>
        <p:txBody>
          <a:bodyPr/>
          <a:lstStyle/>
          <a:p>
            <a:fld id="{4CB53C33-8B9E-4975-A7AA-E03DF73B0833}" type="slidenum">
              <a:rPr lang="es-ES" smtClean="0"/>
              <a:t>‹Nº›</a:t>
            </a:fld>
            <a:endParaRPr lang="es-ES"/>
          </a:p>
        </p:txBody>
      </p:sp>
    </p:spTree>
    <p:extLst>
      <p:ext uri="{BB962C8B-B14F-4D97-AF65-F5344CB8AC3E}">
        <p14:creationId xmlns:p14="http://schemas.microsoft.com/office/powerpoint/2010/main" val="9997022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5"/>
          <a:srcRect/>
          <a:stretch>
            <a:fillRect/>
          </a:stretch>
        </a:blipFill>
        <a:effectLst/>
      </p:bgPr>
    </p:bg>
    <p:spTree>
      <p:nvGrpSpPr>
        <p:cNvPr id="1" name=""/>
        <p:cNvGrpSpPr/>
        <p:nvPr/>
      </p:nvGrpSpPr>
      <p:grpSpPr>
        <a:xfrm>
          <a:off x="0" y="0"/>
          <a:ext cx="0" cy="0"/>
          <a:chOff x="0" y="0"/>
          <a:chExt cx="0" cy="0"/>
        </a:xfrm>
      </p:grpSpPr>
      <p:sp>
        <p:nvSpPr>
          <p:cNvPr id="2" name="Texto del título"/>
          <p:cNvSpPr txBox="1">
            <a:spLocks noGrp="1"/>
          </p:cNvSpPr>
          <p:nvPr>
            <p:ph type="title"/>
          </p:nvPr>
        </p:nvSpPr>
        <p:spPr>
          <a:xfrm>
            <a:off x="1370013" y="769939"/>
            <a:ext cx="7315201" cy="16684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p>
            <a:r>
              <a:t>Texto del título</a:t>
            </a:r>
          </a:p>
        </p:txBody>
      </p:sp>
      <p:sp>
        <p:nvSpPr>
          <p:cNvPr id="3" name="Nivel de texto 1…"/>
          <p:cNvSpPr txBox="1">
            <a:spLocks noGrp="1"/>
          </p:cNvSpPr>
          <p:nvPr>
            <p:ph type="body" idx="1"/>
          </p:nvPr>
        </p:nvSpPr>
        <p:spPr>
          <a:xfrm>
            <a:off x="5103813" y="2438400"/>
            <a:ext cx="3581401" cy="4419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r>
              <a:t>Nivel de texto 1</a:t>
            </a:r>
          </a:p>
          <a:p>
            <a:pPr lvl="1"/>
            <a:r>
              <a:t>Nivel de texto 2</a:t>
            </a:r>
          </a:p>
          <a:p>
            <a:pPr lvl="2"/>
            <a:r>
              <a:t>Nivel de texto 3</a:t>
            </a:r>
          </a:p>
          <a:p>
            <a:pPr lvl="3"/>
            <a:r>
              <a:t>Nivel de texto 4</a:t>
            </a:r>
          </a:p>
          <a:p>
            <a:pPr lvl="4"/>
            <a:r>
              <a:t>Nivel de texto 5</a:t>
            </a:r>
          </a:p>
        </p:txBody>
      </p:sp>
      <p:sp>
        <p:nvSpPr>
          <p:cNvPr id="4" name="Número de diapositiva"/>
          <p:cNvSpPr txBox="1">
            <a:spLocks noGrp="1"/>
          </p:cNvSpPr>
          <p:nvPr>
            <p:ph type="sldNum" sz="quarter" idx="2"/>
          </p:nvPr>
        </p:nvSpPr>
        <p:spPr>
          <a:xfrm>
            <a:off x="8323564" y="6400417"/>
            <a:ext cx="363237" cy="276995"/>
          </a:xfrm>
          <a:prstGeom prst="rect">
            <a:avLst/>
          </a:prstGeom>
          <a:ln w="12700">
            <a:miter lim="400000"/>
          </a:ln>
        </p:spPr>
        <p:txBody>
          <a:bodyPr wrap="none" lIns="45718" tIns="45718" rIns="45718" bIns="45718" anchor="ctr">
            <a:spAutoFit/>
          </a:bodyPr>
          <a:lstStyle>
            <a:lvl1pPr algn="r">
              <a:defRPr sz="1200">
                <a:solidFill>
                  <a:srgbClr val="888888"/>
                </a:solidFill>
                <a:latin typeface="+mj-lt"/>
                <a:ea typeface="+mj-ea"/>
                <a:cs typeface="+mj-cs"/>
                <a:sym typeface="Calibri"/>
              </a:defRPr>
            </a:lvl1pPr>
          </a:lstStyle>
          <a:p>
            <a:fld id="{ABA3C425-E5CF-4D30-85CE-EEE27D31A33B}" type="slidenum">
              <a:rPr lang="es-ES" smtClean="0"/>
              <a:t>‹Nº›</a:t>
            </a:fld>
            <a:endParaRPr lang="es-ES"/>
          </a:p>
        </p:txBody>
      </p:sp>
    </p:spTree>
    <p:extLst>
      <p:ext uri="{BB962C8B-B14F-4D97-AF65-F5344CB8AC3E}">
        <p14:creationId xmlns:p14="http://schemas.microsoft.com/office/powerpoint/2010/main" val="204707222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87" r:id="rId3"/>
  </p:sldLayoutIdLst>
  <p:transition spd="med"/>
  <p:txStyles>
    <p:titleStyle>
      <a:lvl1pPr marL="0" marR="0" indent="0" algn="ctr" defTabSz="914400" rtl="0" eaLnBrk="1" latinLnBrk="0" hangingPunct="1">
        <a:lnSpc>
          <a:spcPct val="100000"/>
        </a:lnSpc>
        <a:spcBef>
          <a:spcPts val="0"/>
        </a:spcBef>
        <a:spcAft>
          <a:spcPts val="0"/>
        </a:spcAft>
        <a:buClrTx/>
        <a:buSzTx/>
        <a:buFontTx/>
        <a:buNone/>
        <a:tabLst/>
        <a:defRPr sz="5800" b="1" i="0" u="none" strike="noStrike" cap="none" spc="0" baseline="0">
          <a:ln>
            <a:noFill/>
          </a:ln>
          <a:solidFill>
            <a:srgbClr val="0433FF"/>
          </a:solidFill>
          <a:uFillTx/>
          <a:latin typeface="+mj-lt"/>
          <a:ea typeface="+mj-ea"/>
          <a:cs typeface="+mj-cs"/>
          <a:sym typeface="Calibri"/>
        </a:defRPr>
      </a:lvl1pPr>
      <a:lvl2pPr marL="0" marR="0" indent="0" algn="ctr" defTabSz="914400" rtl="0" eaLnBrk="1" latinLnBrk="0" hangingPunct="1">
        <a:lnSpc>
          <a:spcPct val="100000"/>
        </a:lnSpc>
        <a:spcBef>
          <a:spcPts val="0"/>
        </a:spcBef>
        <a:spcAft>
          <a:spcPts val="0"/>
        </a:spcAft>
        <a:buClrTx/>
        <a:buSzTx/>
        <a:buFontTx/>
        <a:buNone/>
        <a:tabLst/>
        <a:defRPr sz="5800" b="1" i="0" u="none" strike="noStrike" cap="none" spc="0" baseline="0">
          <a:ln>
            <a:noFill/>
          </a:ln>
          <a:solidFill>
            <a:srgbClr val="0433FF"/>
          </a:solidFill>
          <a:uFillTx/>
          <a:latin typeface="+mj-lt"/>
          <a:ea typeface="+mj-ea"/>
          <a:cs typeface="+mj-cs"/>
          <a:sym typeface="Calibri"/>
        </a:defRPr>
      </a:lvl2pPr>
      <a:lvl3pPr marL="0" marR="0" indent="0" algn="ctr" defTabSz="914400" rtl="0" eaLnBrk="1" latinLnBrk="0" hangingPunct="1">
        <a:lnSpc>
          <a:spcPct val="100000"/>
        </a:lnSpc>
        <a:spcBef>
          <a:spcPts val="0"/>
        </a:spcBef>
        <a:spcAft>
          <a:spcPts val="0"/>
        </a:spcAft>
        <a:buClrTx/>
        <a:buSzTx/>
        <a:buFontTx/>
        <a:buNone/>
        <a:tabLst/>
        <a:defRPr sz="5800" b="1" i="0" u="none" strike="noStrike" cap="none" spc="0" baseline="0">
          <a:ln>
            <a:noFill/>
          </a:ln>
          <a:solidFill>
            <a:srgbClr val="0433FF"/>
          </a:solidFill>
          <a:uFillTx/>
          <a:latin typeface="+mj-lt"/>
          <a:ea typeface="+mj-ea"/>
          <a:cs typeface="+mj-cs"/>
          <a:sym typeface="Calibri"/>
        </a:defRPr>
      </a:lvl3pPr>
      <a:lvl4pPr marL="0" marR="0" indent="0" algn="ctr" defTabSz="914400" rtl="0" eaLnBrk="1" latinLnBrk="0" hangingPunct="1">
        <a:lnSpc>
          <a:spcPct val="100000"/>
        </a:lnSpc>
        <a:spcBef>
          <a:spcPts val="0"/>
        </a:spcBef>
        <a:spcAft>
          <a:spcPts val="0"/>
        </a:spcAft>
        <a:buClrTx/>
        <a:buSzTx/>
        <a:buFontTx/>
        <a:buNone/>
        <a:tabLst/>
        <a:defRPr sz="5800" b="1" i="0" u="none" strike="noStrike" cap="none" spc="0" baseline="0">
          <a:ln>
            <a:noFill/>
          </a:ln>
          <a:solidFill>
            <a:srgbClr val="0433FF"/>
          </a:solidFill>
          <a:uFillTx/>
          <a:latin typeface="+mj-lt"/>
          <a:ea typeface="+mj-ea"/>
          <a:cs typeface="+mj-cs"/>
          <a:sym typeface="Calibri"/>
        </a:defRPr>
      </a:lvl4pPr>
      <a:lvl5pPr marL="0" marR="0" indent="0" algn="ctr" defTabSz="914400" rtl="0" eaLnBrk="1" latinLnBrk="0" hangingPunct="1">
        <a:lnSpc>
          <a:spcPct val="100000"/>
        </a:lnSpc>
        <a:spcBef>
          <a:spcPts val="0"/>
        </a:spcBef>
        <a:spcAft>
          <a:spcPts val="0"/>
        </a:spcAft>
        <a:buClrTx/>
        <a:buSzTx/>
        <a:buFontTx/>
        <a:buNone/>
        <a:tabLst/>
        <a:defRPr sz="5800" b="1" i="0" u="none" strike="noStrike" cap="none" spc="0" baseline="0">
          <a:ln>
            <a:noFill/>
          </a:ln>
          <a:solidFill>
            <a:srgbClr val="0433FF"/>
          </a:solidFill>
          <a:uFillTx/>
          <a:latin typeface="+mj-lt"/>
          <a:ea typeface="+mj-ea"/>
          <a:cs typeface="+mj-cs"/>
          <a:sym typeface="Calibri"/>
        </a:defRPr>
      </a:lvl5pPr>
      <a:lvl6pPr marL="0" marR="0" indent="0" algn="ctr" defTabSz="914400" rtl="0" eaLnBrk="1" latinLnBrk="0" hangingPunct="1">
        <a:lnSpc>
          <a:spcPct val="100000"/>
        </a:lnSpc>
        <a:spcBef>
          <a:spcPts val="0"/>
        </a:spcBef>
        <a:spcAft>
          <a:spcPts val="0"/>
        </a:spcAft>
        <a:buClrTx/>
        <a:buSzTx/>
        <a:buFontTx/>
        <a:buNone/>
        <a:tabLst/>
        <a:defRPr sz="5800" b="1" i="0" u="none" strike="noStrike" cap="none" spc="0" baseline="0">
          <a:ln>
            <a:noFill/>
          </a:ln>
          <a:solidFill>
            <a:srgbClr val="0433FF"/>
          </a:solidFill>
          <a:uFillTx/>
          <a:latin typeface="+mj-lt"/>
          <a:ea typeface="+mj-ea"/>
          <a:cs typeface="+mj-cs"/>
          <a:sym typeface="Calibri"/>
        </a:defRPr>
      </a:lvl6pPr>
      <a:lvl7pPr marL="0" marR="0" indent="0" algn="ctr" defTabSz="914400" rtl="0" eaLnBrk="1" latinLnBrk="0" hangingPunct="1">
        <a:lnSpc>
          <a:spcPct val="100000"/>
        </a:lnSpc>
        <a:spcBef>
          <a:spcPts val="0"/>
        </a:spcBef>
        <a:spcAft>
          <a:spcPts val="0"/>
        </a:spcAft>
        <a:buClrTx/>
        <a:buSzTx/>
        <a:buFontTx/>
        <a:buNone/>
        <a:tabLst/>
        <a:defRPr sz="5800" b="1" i="0" u="none" strike="noStrike" cap="none" spc="0" baseline="0">
          <a:ln>
            <a:noFill/>
          </a:ln>
          <a:solidFill>
            <a:srgbClr val="0433FF"/>
          </a:solidFill>
          <a:uFillTx/>
          <a:latin typeface="+mj-lt"/>
          <a:ea typeface="+mj-ea"/>
          <a:cs typeface="+mj-cs"/>
          <a:sym typeface="Calibri"/>
        </a:defRPr>
      </a:lvl7pPr>
      <a:lvl8pPr marL="0" marR="0" indent="0" algn="ctr" defTabSz="914400" rtl="0" eaLnBrk="1" latinLnBrk="0" hangingPunct="1">
        <a:lnSpc>
          <a:spcPct val="100000"/>
        </a:lnSpc>
        <a:spcBef>
          <a:spcPts val="0"/>
        </a:spcBef>
        <a:spcAft>
          <a:spcPts val="0"/>
        </a:spcAft>
        <a:buClrTx/>
        <a:buSzTx/>
        <a:buFontTx/>
        <a:buNone/>
        <a:tabLst/>
        <a:defRPr sz="5800" b="1" i="0" u="none" strike="noStrike" cap="none" spc="0" baseline="0">
          <a:ln>
            <a:noFill/>
          </a:ln>
          <a:solidFill>
            <a:srgbClr val="0433FF"/>
          </a:solidFill>
          <a:uFillTx/>
          <a:latin typeface="+mj-lt"/>
          <a:ea typeface="+mj-ea"/>
          <a:cs typeface="+mj-cs"/>
          <a:sym typeface="Calibri"/>
        </a:defRPr>
      </a:lvl8pPr>
      <a:lvl9pPr marL="0" marR="0" indent="0" algn="ctr" defTabSz="914400" rtl="0" eaLnBrk="1" latinLnBrk="0" hangingPunct="1">
        <a:lnSpc>
          <a:spcPct val="100000"/>
        </a:lnSpc>
        <a:spcBef>
          <a:spcPts val="0"/>
        </a:spcBef>
        <a:spcAft>
          <a:spcPts val="0"/>
        </a:spcAft>
        <a:buClrTx/>
        <a:buSzTx/>
        <a:buFontTx/>
        <a:buNone/>
        <a:tabLst/>
        <a:defRPr sz="5800" b="1" i="0" u="none" strike="noStrike" cap="none" spc="0" baseline="0">
          <a:ln>
            <a:noFill/>
          </a:ln>
          <a:solidFill>
            <a:srgbClr val="0433FF"/>
          </a:solidFill>
          <a:uFillTx/>
          <a:latin typeface="+mj-lt"/>
          <a:ea typeface="+mj-ea"/>
          <a:cs typeface="+mj-cs"/>
          <a:sym typeface="Calibri"/>
        </a:defRPr>
      </a:lvl9pPr>
    </p:titleStyle>
    <p:bodyStyle>
      <a:lvl1pPr marL="342900" marR="0" indent="-342900" algn="l" defTabSz="9144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9144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9144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9144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9144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9144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9144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9144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9144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311E5CF-1E38-4D08-A613-0F77897A20DC}"/>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6D65069-FFBA-410E-B968-61725D99911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C57ADA4-69B7-4D13-B082-58F72E2319DA}"/>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63C4CF-6736-4755-B328-D7840F633C6D}" type="datetimeFigureOut">
              <a:rPr lang="es-ES" smtClean="0"/>
              <a:t>25/09/2019</a:t>
            </a:fld>
            <a:endParaRPr lang="es-ES"/>
          </a:p>
        </p:txBody>
      </p:sp>
      <p:sp>
        <p:nvSpPr>
          <p:cNvPr id="5" name="Marcador de pie de página 4">
            <a:extLst>
              <a:ext uri="{FF2B5EF4-FFF2-40B4-BE49-F238E27FC236}">
                <a16:creationId xmlns:a16="http://schemas.microsoft.com/office/drawing/2014/main" id="{8A407053-F68B-4BFB-8806-FE3E214A428E}"/>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BFF4D250-5F6A-4DCC-BBB1-F8EBC744BEEF}"/>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B53C33-8B9E-4975-A7AA-E03DF73B0833}" type="slidenum">
              <a:rPr lang="es-ES" smtClean="0"/>
              <a:t>‹Nº›</a:t>
            </a:fld>
            <a:endParaRPr lang="es-ES"/>
          </a:p>
        </p:txBody>
      </p:sp>
    </p:spTree>
    <p:extLst>
      <p:ext uri="{BB962C8B-B14F-4D97-AF65-F5344CB8AC3E}">
        <p14:creationId xmlns:p14="http://schemas.microsoft.com/office/powerpoint/2010/main" val="381281228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5.xml.rels><?xml version="1.0" encoding="UTF-8" standalone="yes"?>
<Relationships xmlns="http://schemas.openxmlformats.org/package/2006/relationships"><Relationship Id="rId3" Type="http://schemas.openxmlformats.org/officeDocument/2006/relationships/hyperlink" Target="mailto:alumn@s" TargetMode="External"/><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hyperlink" Target="mailto:organizad@s"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jpeg"/></Relationships>
</file>

<file path=ppt/slides/_rels/slide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jpeg"/><Relationship Id="rId1" Type="http://schemas.openxmlformats.org/officeDocument/2006/relationships/slideLayout" Target="../slideLayouts/slideLayout1.xml"/><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9.xml.rels><?xml version="1.0" encoding="UTF-8" standalone="yes"?>
<Relationships xmlns="http://schemas.openxmlformats.org/package/2006/relationships"><Relationship Id="rId3" Type="http://schemas.openxmlformats.org/officeDocument/2006/relationships/hyperlink" Target="mailto:aquell@s" TargetMode="External"/><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hyperlink" Target="mailto:alumn@s"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18.png"/><Relationship Id="rId7" Type="http://schemas.openxmlformats.org/officeDocument/2006/relationships/diagramColors" Target="../diagrams/colors8.xm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hyperlink" Target="mailto:alumn@s" TargetMode="External"/><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hyperlink" Target="mailto:concentrad@s"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3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hyperlink" Target="mailto:hacerl@s" TargetMode="External"/><Relationship Id="rId2" Type="http://schemas.openxmlformats.org/officeDocument/2006/relationships/hyperlink" Target="mailto:l@s" TargetMode="Externa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2.jpeg"/><Relationship Id="rId4" Type="http://schemas.openxmlformats.org/officeDocument/2006/relationships/hyperlink" Target="mailto:organizad@s"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28.png"/><Relationship Id="rId5" Type="http://schemas.microsoft.com/office/2007/relationships/hdphoto" Target="../media/hdphoto2.wdp"/><Relationship Id="rId4" Type="http://schemas.openxmlformats.org/officeDocument/2006/relationships/image" Target="../media/image27.png"/></Relationships>
</file>

<file path=ppt/slides/_rels/slide4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 Id="rId9" Type="http://schemas.microsoft.com/office/2007/relationships/hdphoto" Target="../media/hdphoto3.wdp"/></Relationships>
</file>

<file path=ppt/slides/_rels/slide4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 Id="rId9" Type="http://schemas.microsoft.com/office/2007/relationships/hdphoto" Target="../media/hdphoto4.wdp"/></Relationships>
</file>

<file path=ppt/slides/_rels/slide4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44.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35.jpeg"/><Relationship Id="rId4" Type="http://schemas.openxmlformats.org/officeDocument/2006/relationships/image" Target="../media/image34.jpeg"/></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6.png"/><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39.jpeg"/><Relationship Id="rId4" Type="http://schemas.microsoft.com/office/2007/relationships/hdphoto" Target="../media/hdphoto5.wdp"/></Relationships>
</file>

<file path=ppt/slides/_rels/slide5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1.png"/><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2.jpeg"/></Relationships>
</file>

<file path=ppt/slides/_rels/slide5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7.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46.png"/><Relationship Id="rId5" Type="http://schemas.microsoft.com/office/2007/relationships/hdphoto" Target="../media/hdphoto6.wdp"/><Relationship Id="rId4" Type="http://schemas.openxmlformats.org/officeDocument/2006/relationships/image" Target="../media/image45.png"/></Relationships>
</file>

<file path=ppt/slides/_rels/slide6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9.jpeg"/></Relationships>
</file>

<file path=ppt/slides/_rels/slide6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3.jpeg"/><Relationship Id="rId2" Type="http://schemas.openxmlformats.org/officeDocument/2006/relationships/image" Target="../media/image2.jpeg"/><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52.png"/><Relationship Id="rId4" Type="http://schemas.openxmlformats.org/officeDocument/2006/relationships/image" Target="../media/image51.png"/></Relationships>
</file>

<file path=ppt/slides/_rels/slide6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jpeg"/><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7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7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59.jpeg"/></Relationships>
</file>

<file path=ppt/slides/_rels/slide7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8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
            <a:extLst>
              <a:ext uri="{FF2B5EF4-FFF2-40B4-BE49-F238E27FC236}">
                <a16:creationId xmlns:a16="http://schemas.microsoft.com/office/drawing/2014/main" id="{8EF619AD-2973-4886-A04E-51B1A201A715}"/>
              </a:ext>
            </a:extLst>
          </p:cNvPr>
          <p:cNvSpPr txBox="1">
            <a:spLocks noChangeArrowheads="1"/>
          </p:cNvSpPr>
          <p:nvPr/>
        </p:nvSpPr>
        <p:spPr bwMode="auto">
          <a:xfrm>
            <a:off x="685800" y="2047131"/>
            <a:ext cx="7772400" cy="2763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9pPr>
          </a:lstStyle>
          <a:p>
            <a:pPr algn="ctr"/>
            <a:r>
              <a:rPr lang="es-ES" sz="3200" b="1" u="sng" dirty="0">
                <a:solidFill>
                  <a:srgbClr val="FF6600"/>
                </a:solidFill>
                <a:effectLst>
                  <a:outerShdw blurRad="38100" dist="38100" dir="2700000" algn="tl">
                    <a:srgbClr val="000000">
                      <a:alpha val="43137"/>
                    </a:srgbClr>
                  </a:outerShdw>
                </a:effectLst>
              </a:rPr>
              <a:t>ORIENTACIONES DE INTERVENCIÓN PEDAGÓGICA EN ALUMNADO CON TDAH (ADAPTACIONES)</a:t>
            </a:r>
            <a:endParaRPr lang="es-ES" altLang="es-ES" sz="4800" b="1" u="sng" dirty="0">
              <a:solidFill>
                <a:srgbClr val="FF6600"/>
              </a:solidFill>
              <a:effectLst>
                <a:outerShdw blurRad="38100" dist="38100" dir="2700000" algn="tl">
                  <a:srgbClr val="000000">
                    <a:alpha val="43137"/>
                  </a:srgbClr>
                </a:outerShdw>
              </a:effectLst>
              <a:cs typeface="Arial" panose="020B0604020202020204" pitchFamily="34" charset="0"/>
            </a:endParaRPr>
          </a:p>
        </p:txBody>
      </p:sp>
      <p:pic>
        <p:nvPicPr>
          <p:cNvPr id="6" name="Picture 3">
            <a:extLst>
              <a:ext uri="{FF2B5EF4-FFF2-40B4-BE49-F238E27FC236}">
                <a16:creationId xmlns:a16="http://schemas.microsoft.com/office/drawing/2014/main" id="{32A4E7B0-9B1F-4636-968A-4A5C4F3DB3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27295"/>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2">
            <a:extLst>
              <a:ext uri="{FF2B5EF4-FFF2-40B4-BE49-F238E27FC236}">
                <a16:creationId xmlns:a16="http://schemas.microsoft.com/office/drawing/2014/main" id="{63030A94-A57F-4A99-8319-B0084A7046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013" y="107938"/>
            <a:ext cx="29146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a:extLst>
              <a:ext uri="{FF2B5EF4-FFF2-40B4-BE49-F238E27FC236}">
                <a16:creationId xmlns:a16="http://schemas.microsoft.com/office/drawing/2014/main" id="{33C19716-6E44-4498-B9CF-7A3B249FF6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2863" y="28809"/>
            <a:ext cx="1481137"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2 Subtítulo">
            <a:extLst>
              <a:ext uri="{FF2B5EF4-FFF2-40B4-BE49-F238E27FC236}">
                <a16:creationId xmlns:a16="http://schemas.microsoft.com/office/drawing/2014/main" id="{98981AF4-6D42-4D4F-8551-AC6B0D0FA988}"/>
              </a:ext>
            </a:extLst>
          </p:cNvPr>
          <p:cNvSpPr>
            <a:spLocks noGrp="1"/>
          </p:cNvSpPr>
          <p:nvPr>
            <p:ph type="subTitle" idx="1"/>
          </p:nvPr>
        </p:nvSpPr>
        <p:spPr>
          <a:xfrm>
            <a:off x="2067486" y="4478378"/>
            <a:ext cx="5009027" cy="1012843"/>
          </a:xfrm>
        </p:spPr>
        <p:txBody>
          <a:bodyPr>
            <a:normAutofit/>
          </a:bodyPr>
          <a:lstStyle/>
          <a:p>
            <a:r>
              <a:rPr lang="es-ES" dirty="0">
                <a:solidFill>
                  <a:srgbClr val="002060"/>
                </a:solidFill>
                <a:latin typeface="Arial" panose="020B0604020202020204" pitchFamily="34" charset="0"/>
                <a:cs typeface="Arial" panose="020B0604020202020204" pitchFamily="34" charset="0"/>
              </a:rPr>
              <a:t>Curso “Tratamiento del TDAH en el Ámbito Educativo”</a:t>
            </a:r>
          </a:p>
          <a:p>
            <a:endParaRPr lang="es-ES" dirty="0">
              <a:solidFill>
                <a:schemeClr val="bg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04301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09C64AB4-E792-4C8F-BE1F-2A72F5C06C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2992"/>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Rectángulo 3">
            <a:extLst>
              <a:ext uri="{FF2B5EF4-FFF2-40B4-BE49-F238E27FC236}">
                <a16:creationId xmlns:a16="http://schemas.microsoft.com/office/drawing/2014/main" id="{97EF82A6-20A3-488C-B00C-093AC452648D}"/>
              </a:ext>
            </a:extLst>
          </p:cNvPr>
          <p:cNvSpPr/>
          <p:nvPr/>
        </p:nvSpPr>
        <p:spPr>
          <a:xfrm>
            <a:off x="1249015" y="314750"/>
            <a:ext cx="6645965" cy="707886"/>
          </a:xfrm>
          <a:prstGeom prst="rect">
            <a:avLst/>
          </a:prstGeom>
        </p:spPr>
        <p:txBody>
          <a:bodyPr wrap="square">
            <a:spAutoFit/>
          </a:bodyPr>
          <a:lstStyle/>
          <a:p>
            <a:pPr algn="ctr">
              <a:spcAft>
                <a:spcPts val="0"/>
              </a:spcAft>
            </a:pPr>
            <a:r>
              <a:rPr lang="es-ES" sz="2000" b="1" kern="50" dirty="0">
                <a:solidFill>
                  <a:srgbClr val="FF6600"/>
                </a:solidFill>
                <a:latin typeface="Arial" panose="020B0604020202020204" pitchFamily="34" charset="0"/>
                <a:ea typeface="SimSun" panose="02010600030101010101" pitchFamily="2" charset="-122"/>
                <a:cs typeface="Arial" panose="020B0604020202020204" pitchFamily="34" charset="0"/>
              </a:rPr>
              <a:t>MEDIDAS GENERALES:</a:t>
            </a:r>
          </a:p>
          <a:p>
            <a:pPr algn="ctr">
              <a:spcAft>
                <a:spcPts val="0"/>
              </a:spcAft>
            </a:pPr>
            <a:r>
              <a:rPr lang="es-ES" sz="2000" b="1" kern="50" dirty="0">
                <a:solidFill>
                  <a:srgbClr val="FF6600"/>
                </a:solidFill>
                <a:latin typeface="Arial" panose="020B0604020202020204" pitchFamily="34" charset="0"/>
                <a:ea typeface="SimSun" panose="02010600030101010101" pitchFamily="2" charset="-122"/>
                <a:cs typeface="Arial" panose="020B0604020202020204" pitchFamily="34" charset="0"/>
              </a:rPr>
              <a:t>I. DE CARÁCTER PREVENTIVO </a:t>
            </a:r>
            <a:endParaRPr lang="es-ES" sz="2400" b="1" kern="50" dirty="0">
              <a:solidFill>
                <a:srgbClr val="FF6600"/>
              </a:solidFill>
              <a:latin typeface="Arial" panose="020B0604020202020204" pitchFamily="34" charset="0"/>
              <a:ea typeface="SimSun" panose="02010600030101010101" pitchFamily="2" charset="-122"/>
              <a:cs typeface="Arial" panose="020B0604020202020204" pitchFamily="34" charset="0"/>
            </a:endParaRPr>
          </a:p>
        </p:txBody>
      </p:sp>
      <p:sp>
        <p:nvSpPr>
          <p:cNvPr id="7" name="Rectángulo 6">
            <a:extLst>
              <a:ext uri="{FF2B5EF4-FFF2-40B4-BE49-F238E27FC236}">
                <a16:creationId xmlns:a16="http://schemas.microsoft.com/office/drawing/2014/main" id="{288B62F5-45D9-4CE2-8835-6F739287A165}"/>
              </a:ext>
            </a:extLst>
          </p:cNvPr>
          <p:cNvSpPr/>
          <p:nvPr/>
        </p:nvSpPr>
        <p:spPr>
          <a:xfrm>
            <a:off x="720078" y="1719831"/>
            <a:ext cx="7703841" cy="923330"/>
          </a:xfrm>
          <a:prstGeom prst="rect">
            <a:avLst/>
          </a:prstGeom>
        </p:spPr>
        <p:txBody>
          <a:bodyPr wrap="square">
            <a:spAutoFit/>
          </a:bodyPr>
          <a:lstStyle/>
          <a:p>
            <a:pPr>
              <a:spcAft>
                <a:spcPts val="0"/>
              </a:spcAft>
            </a:pPr>
            <a:r>
              <a:rPr lang="es-ES" kern="50" dirty="0">
                <a:latin typeface="Arial" panose="020B0604020202020204" pitchFamily="34" charset="0"/>
                <a:ea typeface="SimSun" panose="02010600030101010101" pitchFamily="2" charset="-122"/>
                <a:cs typeface="Mangal" panose="02040503050203030202" pitchFamily="18" charset="0"/>
              </a:rPr>
              <a:t>Son medidas válidas para todo el alumnado y especialmente para TDA/H. Pretenden evitar (o reducir) los problemas asociados a la desatención, la hiperactividad y la impulsividad. Éstas son:</a:t>
            </a:r>
          </a:p>
        </p:txBody>
      </p:sp>
      <p:graphicFrame>
        <p:nvGraphicFramePr>
          <p:cNvPr id="8" name="Diagrama 7">
            <a:extLst>
              <a:ext uri="{FF2B5EF4-FFF2-40B4-BE49-F238E27FC236}">
                <a16:creationId xmlns:a16="http://schemas.microsoft.com/office/drawing/2014/main" id="{BF9AA2E5-C871-47D2-8652-D2D6ACDF2E20}"/>
              </a:ext>
            </a:extLst>
          </p:cNvPr>
          <p:cNvGraphicFramePr/>
          <p:nvPr>
            <p:extLst>
              <p:ext uri="{D42A27DB-BD31-4B8C-83A1-F6EECF244321}">
                <p14:modId xmlns:p14="http://schemas.microsoft.com/office/powerpoint/2010/main" val="1467848677"/>
              </p:ext>
            </p:extLst>
          </p:nvPr>
        </p:nvGraphicFramePr>
        <p:xfrm>
          <a:off x="944216" y="2534530"/>
          <a:ext cx="7576931" cy="28066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8264394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7245CCA1-D4D3-4B93-BAEB-040B378CC6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2992"/>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6" name="Diagrama 5">
            <a:extLst>
              <a:ext uri="{FF2B5EF4-FFF2-40B4-BE49-F238E27FC236}">
                <a16:creationId xmlns:a16="http://schemas.microsoft.com/office/drawing/2014/main" id="{6B08DAE0-56B9-4874-A54C-C2577FDE3F25}"/>
              </a:ext>
            </a:extLst>
          </p:cNvPr>
          <p:cNvGraphicFramePr/>
          <p:nvPr>
            <p:extLst>
              <p:ext uri="{D42A27DB-BD31-4B8C-83A1-F6EECF244321}">
                <p14:modId xmlns:p14="http://schemas.microsoft.com/office/powerpoint/2010/main" val="2562411599"/>
              </p:ext>
            </p:extLst>
          </p:nvPr>
        </p:nvGraphicFramePr>
        <p:xfrm>
          <a:off x="1249015" y="1022636"/>
          <a:ext cx="7576931" cy="46535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ángulo 4">
            <a:extLst>
              <a:ext uri="{FF2B5EF4-FFF2-40B4-BE49-F238E27FC236}">
                <a16:creationId xmlns:a16="http://schemas.microsoft.com/office/drawing/2014/main" id="{5CAC02E8-2CF7-4A27-8C59-B07F718DF252}"/>
              </a:ext>
            </a:extLst>
          </p:cNvPr>
          <p:cNvSpPr/>
          <p:nvPr/>
        </p:nvSpPr>
        <p:spPr>
          <a:xfrm>
            <a:off x="1249015" y="314750"/>
            <a:ext cx="6645965" cy="707886"/>
          </a:xfrm>
          <a:prstGeom prst="rect">
            <a:avLst/>
          </a:prstGeom>
        </p:spPr>
        <p:txBody>
          <a:bodyPr wrap="square">
            <a:spAutoFit/>
          </a:bodyPr>
          <a:lstStyle/>
          <a:p>
            <a:pPr algn="ctr">
              <a:spcAft>
                <a:spcPts val="0"/>
              </a:spcAft>
            </a:pPr>
            <a:r>
              <a:rPr lang="es-ES" sz="2000" b="1" kern="50" dirty="0">
                <a:solidFill>
                  <a:srgbClr val="FF6600"/>
                </a:solidFill>
                <a:latin typeface="Arial" panose="020B0604020202020204" pitchFamily="34" charset="0"/>
                <a:ea typeface="SimSun" panose="02010600030101010101" pitchFamily="2" charset="-122"/>
                <a:cs typeface="Arial" panose="020B0604020202020204" pitchFamily="34" charset="0"/>
              </a:rPr>
              <a:t>MEDIDAS GENERALES:</a:t>
            </a:r>
          </a:p>
          <a:p>
            <a:pPr algn="ctr">
              <a:spcAft>
                <a:spcPts val="0"/>
              </a:spcAft>
            </a:pPr>
            <a:r>
              <a:rPr lang="es-ES" sz="2000" b="1" kern="50" dirty="0">
                <a:solidFill>
                  <a:srgbClr val="FF6600"/>
                </a:solidFill>
                <a:latin typeface="Arial" panose="020B0604020202020204" pitchFamily="34" charset="0"/>
                <a:ea typeface="SimSun" panose="02010600030101010101" pitchFamily="2" charset="-122"/>
                <a:cs typeface="Arial" panose="020B0604020202020204" pitchFamily="34" charset="0"/>
              </a:rPr>
              <a:t>I. DE CARÁCTER PREVENTIVO </a:t>
            </a:r>
            <a:endParaRPr lang="es-ES" sz="2400" b="1" kern="50" dirty="0">
              <a:solidFill>
                <a:srgbClr val="FF6600"/>
              </a:solidFill>
              <a:latin typeface="Arial" panose="020B06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143938084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graphicEl>
                                              <a:dgm id="{8D032A15-11F0-4D08-B31E-4BA721E796BB}"/>
                                            </p:graphicEl>
                                          </p:spTgt>
                                        </p:tgtEl>
                                        <p:attrNameLst>
                                          <p:attrName>style.visibility</p:attrName>
                                        </p:attrNameLst>
                                      </p:cBhvr>
                                      <p:to>
                                        <p:strVal val="visible"/>
                                      </p:to>
                                    </p:set>
                                    <p:animEffect transition="in" filter="fade">
                                      <p:cBhvr>
                                        <p:cTn id="7" dur="500"/>
                                        <p:tgtEl>
                                          <p:spTgt spid="6">
                                            <p:graphicEl>
                                              <a:dgm id="{8D032A15-11F0-4D08-B31E-4BA721E796BB}"/>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graphicEl>
                                              <a:dgm id="{DCC499ED-E200-4C33-B40F-0783E1554954}"/>
                                            </p:graphicEl>
                                          </p:spTgt>
                                        </p:tgtEl>
                                        <p:attrNameLst>
                                          <p:attrName>style.visibility</p:attrName>
                                        </p:attrNameLst>
                                      </p:cBhvr>
                                      <p:to>
                                        <p:strVal val="visible"/>
                                      </p:to>
                                    </p:set>
                                    <p:animEffect transition="in" filter="fade">
                                      <p:cBhvr>
                                        <p:cTn id="10" dur="500"/>
                                        <p:tgtEl>
                                          <p:spTgt spid="6">
                                            <p:graphicEl>
                                              <a:dgm id="{DCC499ED-E200-4C33-B40F-0783E1554954}"/>
                                            </p:graphic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graphicEl>
                                              <a:dgm id="{3EC963CC-9789-403D-99A5-6621E30BB8AD}"/>
                                            </p:graphicEl>
                                          </p:spTgt>
                                        </p:tgtEl>
                                        <p:attrNameLst>
                                          <p:attrName>style.visibility</p:attrName>
                                        </p:attrNameLst>
                                      </p:cBhvr>
                                      <p:to>
                                        <p:strVal val="visible"/>
                                      </p:to>
                                    </p:set>
                                    <p:animEffect transition="in" filter="fade">
                                      <p:cBhvr>
                                        <p:cTn id="13" dur="500"/>
                                        <p:tgtEl>
                                          <p:spTgt spid="6">
                                            <p:graphicEl>
                                              <a:dgm id="{3EC963CC-9789-403D-99A5-6621E30BB8AD}"/>
                                            </p:graphic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graphicEl>
                                              <a:dgm id="{669091BF-D513-4929-AE87-4E092BF4A478}"/>
                                            </p:graphicEl>
                                          </p:spTgt>
                                        </p:tgtEl>
                                        <p:attrNameLst>
                                          <p:attrName>style.visibility</p:attrName>
                                        </p:attrNameLst>
                                      </p:cBhvr>
                                      <p:to>
                                        <p:strVal val="visible"/>
                                      </p:to>
                                    </p:set>
                                    <p:animEffect transition="in" filter="fade">
                                      <p:cBhvr>
                                        <p:cTn id="16" dur="500"/>
                                        <p:tgtEl>
                                          <p:spTgt spid="6">
                                            <p:graphicEl>
                                              <a:dgm id="{669091BF-D513-4929-AE87-4E092BF4A478}"/>
                                            </p:graphic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graphicEl>
                                              <a:dgm id="{3810E749-BED2-4648-B129-CB139DB8E7C8}"/>
                                            </p:graphicEl>
                                          </p:spTgt>
                                        </p:tgtEl>
                                        <p:attrNameLst>
                                          <p:attrName>style.visibility</p:attrName>
                                        </p:attrNameLst>
                                      </p:cBhvr>
                                      <p:to>
                                        <p:strVal val="visible"/>
                                      </p:to>
                                    </p:set>
                                    <p:animEffect transition="in" filter="fade">
                                      <p:cBhvr>
                                        <p:cTn id="19" dur="500"/>
                                        <p:tgtEl>
                                          <p:spTgt spid="6">
                                            <p:graphicEl>
                                              <a:dgm id="{3810E749-BED2-4648-B129-CB139DB8E7C8}"/>
                                            </p:graphic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graphicEl>
                                              <a:dgm id="{990AB9B7-0160-413D-B3FC-BE1CA610369B}"/>
                                            </p:graphicEl>
                                          </p:spTgt>
                                        </p:tgtEl>
                                        <p:attrNameLst>
                                          <p:attrName>style.visibility</p:attrName>
                                        </p:attrNameLst>
                                      </p:cBhvr>
                                      <p:to>
                                        <p:strVal val="visible"/>
                                      </p:to>
                                    </p:set>
                                    <p:animEffect transition="in" filter="fade">
                                      <p:cBhvr>
                                        <p:cTn id="22" dur="500"/>
                                        <p:tgtEl>
                                          <p:spTgt spid="6">
                                            <p:graphicEl>
                                              <a:dgm id="{990AB9B7-0160-413D-B3FC-BE1CA610369B}"/>
                                            </p:graphic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
                                            <p:graphicEl>
                                              <a:dgm id="{4809ACD7-E751-4039-9F30-44E272078F7D}"/>
                                            </p:graphicEl>
                                          </p:spTgt>
                                        </p:tgtEl>
                                        <p:attrNameLst>
                                          <p:attrName>style.visibility</p:attrName>
                                        </p:attrNameLst>
                                      </p:cBhvr>
                                      <p:to>
                                        <p:strVal val="visible"/>
                                      </p:to>
                                    </p:set>
                                    <p:animEffect transition="in" filter="fade">
                                      <p:cBhvr>
                                        <p:cTn id="25" dur="500"/>
                                        <p:tgtEl>
                                          <p:spTgt spid="6">
                                            <p:graphicEl>
                                              <a:dgm id="{4809ACD7-E751-4039-9F30-44E272078F7D}"/>
                                            </p:graphic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
                                            <p:graphicEl>
                                              <a:dgm id="{13DE4AD5-F1F1-44CE-B660-5E464861AA6B}"/>
                                            </p:graphicEl>
                                          </p:spTgt>
                                        </p:tgtEl>
                                        <p:attrNameLst>
                                          <p:attrName>style.visibility</p:attrName>
                                        </p:attrNameLst>
                                      </p:cBhvr>
                                      <p:to>
                                        <p:strVal val="visible"/>
                                      </p:to>
                                    </p:set>
                                    <p:animEffect transition="in" filter="fade">
                                      <p:cBhvr>
                                        <p:cTn id="28" dur="500"/>
                                        <p:tgtEl>
                                          <p:spTgt spid="6">
                                            <p:graphicEl>
                                              <a:dgm id="{13DE4AD5-F1F1-44CE-B660-5E464861AA6B}"/>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graphicEl>
                                              <a:dgm id="{2EEF275B-E66C-48DB-A0F9-B45B9280D875}"/>
                                            </p:graphicEl>
                                          </p:spTgt>
                                        </p:tgtEl>
                                        <p:attrNameLst>
                                          <p:attrName>style.visibility</p:attrName>
                                        </p:attrNameLst>
                                      </p:cBhvr>
                                      <p:to>
                                        <p:strVal val="visible"/>
                                      </p:to>
                                    </p:set>
                                    <p:animEffect transition="in" filter="fade">
                                      <p:cBhvr>
                                        <p:cTn id="33" dur="500"/>
                                        <p:tgtEl>
                                          <p:spTgt spid="6">
                                            <p:graphicEl>
                                              <a:dgm id="{2EEF275B-E66C-48DB-A0F9-B45B9280D875}"/>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6">
                                            <p:graphicEl>
                                              <a:dgm id="{7409DA79-2E1D-4CD9-BE0A-645CEA5C549C}"/>
                                            </p:graphicEl>
                                          </p:spTgt>
                                        </p:tgtEl>
                                        <p:attrNameLst>
                                          <p:attrName>style.visibility</p:attrName>
                                        </p:attrNameLst>
                                      </p:cBhvr>
                                      <p:to>
                                        <p:strVal val="visible"/>
                                      </p:to>
                                    </p:set>
                                    <p:animEffect transition="in" filter="fade">
                                      <p:cBhvr>
                                        <p:cTn id="38" dur="500"/>
                                        <p:tgtEl>
                                          <p:spTgt spid="6">
                                            <p:graphicEl>
                                              <a:dgm id="{7409DA79-2E1D-4CD9-BE0A-645CEA5C549C}"/>
                                            </p:graphic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6">
                                            <p:graphicEl>
                                              <a:dgm id="{4B92DAB7-2DA9-4A27-8065-1555DC0860BE}"/>
                                            </p:graphicEl>
                                          </p:spTgt>
                                        </p:tgtEl>
                                        <p:attrNameLst>
                                          <p:attrName>style.visibility</p:attrName>
                                        </p:attrNameLst>
                                      </p:cBhvr>
                                      <p:to>
                                        <p:strVal val="visible"/>
                                      </p:to>
                                    </p:set>
                                    <p:animEffect transition="in" filter="fade">
                                      <p:cBhvr>
                                        <p:cTn id="41" dur="500"/>
                                        <p:tgtEl>
                                          <p:spTgt spid="6">
                                            <p:graphicEl>
                                              <a:dgm id="{4B92DAB7-2DA9-4A27-8065-1555DC0860BE}"/>
                                            </p:graphic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6">
                                            <p:graphicEl>
                                              <a:dgm id="{53A37D5E-AFE5-4D84-A7CC-DEBF3316EB03}"/>
                                            </p:graphicEl>
                                          </p:spTgt>
                                        </p:tgtEl>
                                        <p:attrNameLst>
                                          <p:attrName>style.visibility</p:attrName>
                                        </p:attrNameLst>
                                      </p:cBhvr>
                                      <p:to>
                                        <p:strVal val="visible"/>
                                      </p:to>
                                    </p:set>
                                    <p:animEffect transition="in" filter="fade">
                                      <p:cBhvr>
                                        <p:cTn id="44" dur="500"/>
                                        <p:tgtEl>
                                          <p:spTgt spid="6">
                                            <p:graphicEl>
                                              <a:dgm id="{53A37D5E-AFE5-4D84-A7CC-DEBF3316EB03}"/>
                                            </p:graphic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6">
                                            <p:graphicEl>
                                              <a:dgm id="{264E6B97-765E-480D-8358-E1634D03A647}"/>
                                            </p:graphicEl>
                                          </p:spTgt>
                                        </p:tgtEl>
                                        <p:attrNameLst>
                                          <p:attrName>style.visibility</p:attrName>
                                        </p:attrNameLst>
                                      </p:cBhvr>
                                      <p:to>
                                        <p:strVal val="visible"/>
                                      </p:to>
                                    </p:set>
                                    <p:animEffect transition="in" filter="fade">
                                      <p:cBhvr>
                                        <p:cTn id="47" dur="500"/>
                                        <p:tgtEl>
                                          <p:spTgt spid="6">
                                            <p:graphicEl>
                                              <a:dgm id="{264E6B97-765E-480D-8358-E1634D03A647}"/>
                                            </p:graphic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6">
                                            <p:graphicEl>
                                              <a:dgm id="{9AB8320A-FB5D-44D2-B42F-30D3754FCBCE}"/>
                                            </p:graphicEl>
                                          </p:spTgt>
                                        </p:tgtEl>
                                        <p:attrNameLst>
                                          <p:attrName>style.visibility</p:attrName>
                                        </p:attrNameLst>
                                      </p:cBhvr>
                                      <p:to>
                                        <p:strVal val="visible"/>
                                      </p:to>
                                    </p:set>
                                    <p:animEffect transition="in" filter="fade">
                                      <p:cBhvr>
                                        <p:cTn id="50" dur="500"/>
                                        <p:tgtEl>
                                          <p:spTgt spid="6">
                                            <p:graphicEl>
                                              <a:dgm id="{9AB8320A-FB5D-44D2-B42F-30D3754FCBCE}"/>
                                            </p:graphic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6">
                                            <p:graphicEl>
                                              <a:dgm id="{96F11626-D02C-45DC-A814-F29AFC43254F}"/>
                                            </p:graphicEl>
                                          </p:spTgt>
                                        </p:tgtEl>
                                        <p:attrNameLst>
                                          <p:attrName>style.visibility</p:attrName>
                                        </p:attrNameLst>
                                      </p:cBhvr>
                                      <p:to>
                                        <p:strVal val="visible"/>
                                      </p:to>
                                    </p:set>
                                    <p:animEffect transition="in" filter="fade">
                                      <p:cBhvr>
                                        <p:cTn id="53" dur="500"/>
                                        <p:tgtEl>
                                          <p:spTgt spid="6">
                                            <p:graphicEl>
                                              <a:dgm id="{96F11626-D02C-45DC-A814-F29AFC43254F}"/>
                                            </p:graphicEl>
                                          </p:spTgt>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6">
                                            <p:graphicEl>
                                              <a:dgm id="{9174D666-1E15-40EE-B046-244EA5277781}"/>
                                            </p:graphicEl>
                                          </p:spTgt>
                                        </p:tgtEl>
                                        <p:attrNameLst>
                                          <p:attrName>style.visibility</p:attrName>
                                        </p:attrNameLst>
                                      </p:cBhvr>
                                      <p:to>
                                        <p:strVal val="visible"/>
                                      </p:to>
                                    </p:set>
                                    <p:animEffect transition="in" filter="fade">
                                      <p:cBhvr>
                                        <p:cTn id="56" dur="500"/>
                                        <p:tgtEl>
                                          <p:spTgt spid="6">
                                            <p:graphicEl>
                                              <a:dgm id="{9174D666-1E15-40EE-B046-244EA5277781}"/>
                                            </p:graphicEl>
                                          </p:spTgt>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6">
                                            <p:graphicEl>
                                              <a:dgm id="{DA129A33-67B9-49F1-A5F5-2902F2E4E3C6}"/>
                                            </p:graphicEl>
                                          </p:spTgt>
                                        </p:tgtEl>
                                        <p:attrNameLst>
                                          <p:attrName>style.visibility</p:attrName>
                                        </p:attrNameLst>
                                      </p:cBhvr>
                                      <p:to>
                                        <p:strVal val="visible"/>
                                      </p:to>
                                    </p:set>
                                    <p:animEffect transition="in" filter="fade">
                                      <p:cBhvr>
                                        <p:cTn id="59" dur="500"/>
                                        <p:tgtEl>
                                          <p:spTgt spid="6">
                                            <p:graphicEl>
                                              <a:dgm id="{DA129A33-67B9-49F1-A5F5-2902F2E4E3C6}"/>
                                            </p:graphic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6">
                                            <p:graphicEl>
                                              <a:dgm id="{4A6B7845-1AF1-484A-B088-383E1D1F7450}"/>
                                            </p:graphicEl>
                                          </p:spTgt>
                                        </p:tgtEl>
                                        <p:attrNameLst>
                                          <p:attrName>style.visibility</p:attrName>
                                        </p:attrNameLst>
                                      </p:cBhvr>
                                      <p:to>
                                        <p:strVal val="visible"/>
                                      </p:to>
                                    </p:set>
                                    <p:animEffect transition="in" filter="fade">
                                      <p:cBhvr>
                                        <p:cTn id="64" dur="500"/>
                                        <p:tgtEl>
                                          <p:spTgt spid="6">
                                            <p:graphicEl>
                                              <a:dgm id="{4A6B7845-1AF1-484A-B088-383E1D1F745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DF1C1490-9504-4227-B3BB-B6F3128BE6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2992"/>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5" name="Diagrama 4">
            <a:extLst>
              <a:ext uri="{FF2B5EF4-FFF2-40B4-BE49-F238E27FC236}">
                <a16:creationId xmlns:a16="http://schemas.microsoft.com/office/drawing/2014/main" id="{CB013F24-83B9-4116-BF97-1A8BF3486E5E}"/>
              </a:ext>
            </a:extLst>
          </p:cNvPr>
          <p:cNvGraphicFramePr/>
          <p:nvPr>
            <p:extLst>
              <p:ext uri="{D42A27DB-BD31-4B8C-83A1-F6EECF244321}">
                <p14:modId xmlns:p14="http://schemas.microsoft.com/office/powerpoint/2010/main" val="4034641760"/>
              </p:ext>
            </p:extLst>
          </p:nvPr>
        </p:nvGraphicFramePr>
        <p:xfrm>
          <a:off x="-468799" y="1167922"/>
          <a:ext cx="10081592" cy="49249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ángulo 6">
            <a:extLst>
              <a:ext uri="{FF2B5EF4-FFF2-40B4-BE49-F238E27FC236}">
                <a16:creationId xmlns:a16="http://schemas.microsoft.com/office/drawing/2014/main" id="{A3A55AB4-605B-4196-B4FC-1EE77C9C23BE}"/>
              </a:ext>
            </a:extLst>
          </p:cNvPr>
          <p:cNvSpPr/>
          <p:nvPr/>
        </p:nvSpPr>
        <p:spPr>
          <a:xfrm>
            <a:off x="1249015" y="314750"/>
            <a:ext cx="6645965" cy="707886"/>
          </a:xfrm>
          <a:prstGeom prst="rect">
            <a:avLst/>
          </a:prstGeom>
        </p:spPr>
        <p:txBody>
          <a:bodyPr wrap="square">
            <a:spAutoFit/>
          </a:bodyPr>
          <a:lstStyle/>
          <a:p>
            <a:pPr algn="ctr">
              <a:spcAft>
                <a:spcPts val="0"/>
              </a:spcAft>
            </a:pPr>
            <a:r>
              <a:rPr lang="es-ES" sz="2000" b="1" kern="50" dirty="0">
                <a:solidFill>
                  <a:srgbClr val="FF6600"/>
                </a:solidFill>
                <a:latin typeface="Arial" panose="020B0604020202020204" pitchFamily="34" charset="0"/>
                <a:ea typeface="SimSun" panose="02010600030101010101" pitchFamily="2" charset="-122"/>
                <a:cs typeface="Arial" panose="020B0604020202020204" pitchFamily="34" charset="0"/>
              </a:rPr>
              <a:t>MEDIDAS GENERALES:</a:t>
            </a:r>
          </a:p>
          <a:p>
            <a:pPr algn="ctr">
              <a:spcAft>
                <a:spcPts val="0"/>
              </a:spcAft>
            </a:pPr>
            <a:r>
              <a:rPr lang="es-ES" sz="2000" b="1" kern="50" dirty="0">
                <a:solidFill>
                  <a:srgbClr val="FF6600"/>
                </a:solidFill>
                <a:latin typeface="Arial" panose="020B0604020202020204" pitchFamily="34" charset="0"/>
                <a:ea typeface="SimSun" panose="02010600030101010101" pitchFamily="2" charset="-122"/>
                <a:cs typeface="Arial" panose="020B0604020202020204" pitchFamily="34" charset="0"/>
              </a:rPr>
              <a:t>I. DE CARÁCTER PREVENTIVO </a:t>
            </a:r>
            <a:endParaRPr lang="es-ES" sz="2400" b="1" kern="50" dirty="0">
              <a:solidFill>
                <a:srgbClr val="FF6600"/>
              </a:solidFill>
              <a:latin typeface="Arial" panose="020B06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389284491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3EC963CC-9789-403D-99A5-6621E30BB8AD}"/>
                                            </p:graphicEl>
                                          </p:spTgt>
                                        </p:tgtEl>
                                        <p:attrNameLst>
                                          <p:attrName>style.visibility</p:attrName>
                                        </p:attrNameLst>
                                      </p:cBhvr>
                                      <p:to>
                                        <p:strVal val="visible"/>
                                      </p:to>
                                    </p:set>
                                    <p:animEffect transition="in" filter="fade">
                                      <p:cBhvr>
                                        <p:cTn id="7" dur="500"/>
                                        <p:tgtEl>
                                          <p:spTgt spid="5">
                                            <p:graphicEl>
                                              <a:dgm id="{3EC963CC-9789-403D-99A5-6621E30BB8AD}"/>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graphicEl>
                                              <a:dgm id="{3810E749-BED2-4648-B129-CB139DB8E7C8}"/>
                                            </p:graphicEl>
                                          </p:spTgt>
                                        </p:tgtEl>
                                        <p:attrNameLst>
                                          <p:attrName>style.visibility</p:attrName>
                                        </p:attrNameLst>
                                      </p:cBhvr>
                                      <p:to>
                                        <p:strVal val="visible"/>
                                      </p:to>
                                    </p:set>
                                    <p:animEffect transition="in" filter="fade">
                                      <p:cBhvr>
                                        <p:cTn id="10" dur="500"/>
                                        <p:tgtEl>
                                          <p:spTgt spid="5">
                                            <p:graphicEl>
                                              <a:dgm id="{3810E749-BED2-4648-B129-CB139DB8E7C8}"/>
                                            </p:graphic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graphicEl>
                                              <a:dgm id="{669091BF-D513-4929-AE87-4E092BF4A478}"/>
                                            </p:graphicEl>
                                          </p:spTgt>
                                        </p:tgtEl>
                                        <p:attrNameLst>
                                          <p:attrName>style.visibility</p:attrName>
                                        </p:attrNameLst>
                                      </p:cBhvr>
                                      <p:to>
                                        <p:strVal val="visible"/>
                                      </p:to>
                                    </p:set>
                                    <p:animEffect transition="in" filter="fade">
                                      <p:cBhvr>
                                        <p:cTn id="13" dur="500"/>
                                        <p:tgtEl>
                                          <p:spTgt spid="5">
                                            <p:graphicEl>
                                              <a:dgm id="{669091BF-D513-4929-AE87-4E092BF4A478}"/>
                                            </p:graphic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graphicEl>
                                              <a:dgm id="{8D032A15-11F0-4D08-B31E-4BA721E796BB}"/>
                                            </p:graphicEl>
                                          </p:spTgt>
                                        </p:tgtEl>
                                        <p:attrNameLst>
                                          <p:attrName>style.visibility</p:attrName>
                                        </p:attrNameLst>
                                      </p:cBhvr>
                                      <p:to>
                                        <p:strVal val="visible"/>
                                      </p:to>
                                    </p:set>
                                    <p:animEffect transition="in" filter="fade">
                                      <p:cBhvr>
                                        <p:cTn id="16" dur="500"/>
                                        <p:tgtEl>
                                          <p:spTgt spid="5">
                                            <p:graphicEl>
                                              <a:dgm id="{8D032A15-11F0-4D08-B31E-4BA721E796BB}"/>
                                            </p:graphic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graphicEl>
                                              <a:dgm id="{DCC499ED-E200-4C33-B40F-0783E1554954}"/>
                                            </p:graphicEl>
                                          </p:spTgt>
                                        </p:tgtEl>
                                        <p:attrNameLst>
                                          <p:attrName>style.visibility</p:attrName>
                                        </p:attrNameLst>
                                      </p:cBhvr>
                                      <p:to>
                                        <p:strVal val="visible"/>
                                      </p:to>
                                    </p:set>
                                    <p:animEffect transition="in" filter="fade">
                                      <p:cBhvr>
                                        <p:cTn id="19" dur="500"/>
                                        <p:tgtEl>
                                          <p:spTgt spid="5">
                                            <p:graphicEl>
                                              <a:dgm id="{DCC499ED-E200-4C33-B40F-0783E1554954}"/>
                                            </p:graphic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graphicEl>
                                              <a:dgm id="{990AB9B7-0160-413D-B3FC-BE1CA610369B}"/>
                                            </p:graphicEl>
                                          </p:spTgt>
                                        </p:tgtEl>
                                        <p:attrNameLst>
                                          <p:attrName>style.visibility</p:attrName>
                                        </p:attrNameLst>
                                      </p:cBhvr>
                                      <p:to>
                                        <p:strVal val="visible"/>
                                      </p:to>
                                    </p:set>
                                    <p:animEffect transition="in" filter="fade">
                                      <p:cBhvr>
                                        <p:cTn id="22" dur="500"/>
                                        <p:tgtEl>
                                          <p:spTgt spid="5">
                                            <p:graphicEl>
                                              <a:dgm id="{990AB9B7-0160-413D-B3FC-BE1CA610369B}"/>
                                            </p:graphic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
                                            <p:graphicEl>
                                              <a:dgm id="{4809ACD7-E751-4039-9F30-44E272078F7D}"/>
                                            </p:graphicEl>
                                          </p:spTgt>
                                        </p:tgtEl>
                                        <p:attrNameLst>
                                          <p:attrName>style.visibility</p:attrName>
                                        </p:attrNameLst>
                                      </p:cBhvr>
                                      <p:to>
                                        <p:strVal val="visible"/>
                                      </p:to>
                                    </p:set>
                                    <p:animEffect transition="in" filter="fade">
                                      <p:cBhvr>
                                        <p:cTn id="25" dur="500"/>
                                        <p:tgtEl>
                                          <p:spTgt spid="5">
                                            <p:graphicEl>
                                              <a:dgm id="{4809ACD7-E751-4039-9F30-44E272078F7D}"/>
                                            </p:graphic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
                                            <p:graphicEl>
                                              <a:dgm id="{13DE4AD5-F1F1-44CE-B660-5E464861AA6B}"/>
                                            </p:graphicEl>
                                          </p:spTgt>
                                        </p:tgtEl>
                                        <p:attrNameLst>
                                          <p:attrName>style.visibility</p:attrName>
                                        </p:attrNameLst>
                                      </p:cBhvr>
                                      <p:to>
                                        <p:strVal val="visible"/>
                                      </p:to>
                                    </p:set>
                                    <p:animEffect transition="in" filter="fade">
                                      <p:cBhvr>
                                        <p:cTn id="28" dur="500"/>
                                        <p:tgtEl>
                                          <p:spTgt spid="5">
                                            <p:graphicEl>
                                              <a:dgm id="{13DE4AD5-F1F1-44CE-B660-5E464861AA6B}"/>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graphicEl>
                                              <a:dgm id="{2EEF275B-E66C-48DB-A0F9-B45B9280D875}"/>
                                            </p:graphicEl>
                                          </p:spTgt>
                                        </p:tgtEl>
                                        <p:attrNameLst>
                                          <p:attrName>style.visibility</p:attrName>
                                        </p:attrNameLst>
                                      </p:cBhvr>
                                      <p:to>
                                        <p:strVal val="visible"/>
                                      </p:to>
                                    </p:set>
                                    <p:animEffect transition="in" filter="fade">
                                      <p:cBhvr>
                                        <p:cTn id="33" dur="500"/>
                                        <p:tgtEl>
                                          <p:spTgt spid="5">
                                            <p:graphicEl>
                                              <a:dgm id="{2EEF275B-E66C-48DB-A0F9-B45B9280D875}"/>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
                                            <p:graphicEl>
                                              <a:dgm id="{52A43C8C-2C14-4D5F-93AB-D9B740D04883}"/>
                                            </p:graphicEl>
                                          </p:spTgt>
                                        </p:tgtEl>
                                        <p:attrNameLst>
                                          <p:attrName>style.visibility</p:attrName>
                                        </p:attrNameLst>
                                      </p:cBhvr>
                                      <p:to>
                                        <p:strVal val="visible"/>
                                      </p:to>
                                    </p:set>
                                    <p:animEffect transition="in" filter="fade">
                                      <p:cBhvr>
                                        <p:cTn id="38" dur="500"/>
                                        <p:tgtEl>
                                          <p:spTgt spid="5">
                                            <p:graphicEl>
                                              <a:dgm id="{52A43C8C-2C14-4D5F-93AB-D9B740D04883}"/>
                                            </p:graphic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5">
                                            <p:graphicEl>
                                              <a:dgm id="{6C981150-8B8D-4E09-B29B-7D3EB9B66CA8}"/>
                                            </p:graphicEl>
                                          </p:spTgt>
                                        </p:tgtEl>
                                        <p:attrNameLst>
                                          <p:attrName>style.visibility</p:attrName>
                                        </p:attrNameLst>
                                      </p:cBhvr>
                                      <p:to>
                                        <p:strVal val="visible"/>
                                      </p:to>
                                    </p:set>
                                    <p:animEffect transition="in" filter="fade">
                                      <p:cBhvr>
                                        <p:cTn id="41" dur="500"/>
                                        <p:tgtEl>
                                          <p:spTgt spid="5">
                                            <p:graphicEl>
                                              <a:dgm id="{6C981150-8B8D-4E09-B29B-7D3EB9B66CA8}"/>
                                            </p:graphic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5">
                                            <p:graphicEl>
                                              <a:dgm id="{88F1C161-3E25-44F2-975A-12B2ADD95E67}"/>
                                            </p:graphicEl>
                                          </p:spTgt>
                                        </p:tgtEl>
                                        <p:attrNameLst>
                                          <p:attrName>style.visibility</p:attrName>
                                        </p:attrNameLst>
                                      </p:cBhvr>
                                      <p:to>
                                        <p:strVal val="visible"/>
                                      </p:to>
                                    </p:set>
                                    <p:animEffect transition="in" filter="fade">
                                      <p:cBhvr>
                                        <p:cTn id="44" dur="500"/>
                                        <p:tgtEl>
                                          <p:spTgt spid="5">
                                            <p:graphicEl>
                                              <a:dgm id="{88F1C161-3E25-44F2-975A-12B2ADD95E67}"/>
                                            </p:graphic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5">
                                            <p:graphicEl>
                                              <a:dgm id="{8C80C379-0E30-4D3F-B9F1-AD672D1B8AD7}"/>
                                            </p:graphicEl>
                                          </p:spTgt>
                                        </p:tgtEl>
                                        <p:attrNameLst>
                                          <p:attrName>style.visibility</p:attrName>
                                        </p:attrNameLst>
                                      </p:cBhvr>
                                      <p:to>
                                        <p:strVal val="visible"/>
                                      </p:to>
                                    </p:set>
                                    <p:animEffect transition="in" filter="fade">
                                      <p:cBhvr>
                                        <p:cTn id="47" dur="500"/>
                                        <p:tgtEl>
                                          <p:spTgt spid="5">
                                            <p:graphicEl>
                                              <a:dgm id="{8C80C379-0E30-4D3F-B9F1-AD672D1B8AD7}"/>
                                            </p:graphic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5">
                                            <p:graphicEl>
                                              <a:dgm id="{AA94CE56-F38B-42AA-892E-B88E00CBB659}"/>
                                            </p:graphicEl>
                                          </p:spTgt>
                                        </p:tgtEl>
                                        <p:attrNameLst>
                                          <p:attrName>style.visibility</p:attrName>
                                        </p:attrNameLst>
                                      </p:cBhvr>
                                      <p:to>
                                        <p:strVal val="visible"/>
                                      </p:to>
                                    </p:set>
                                    <p:animEffect transition="in" filter="fade">
                                      <p:cBhvr>
                                        <p:cTn id="50" dur="500"/>
                                        <p:tgtEl>
                                          <p:spTgt spid="5">
                                            <p:graphicEl>
                                              <a:dgm id="{AA94CE56-F38B-42AA-892E-B88E00CBB659}"/>
                                            </p:graphic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5">
                                            <p:graphicEl>
                                              <a:dgm id="{6B8B9026-8F7F-4A97-A450-FE24FF051470}"/>
                                            </p:graphicEl>
                                          </p:spTgt>
                                        </p:tgtEl>
                                        <p:attrNameLst>
                                          <p:attrName>style.visibility</p:attrName>
                                        </p:attrNameLst>
                                      </p:cBhvr>
                                      <p:to>
                                        <p:strVal val="visible"/>
                                      </p:to>
                                    </p:set>
                                    <p:animEffect transition="in" filter="fade">
                                      <p:cBhvr>
                                        <p:cTn id="53" dur="500"/>
                                        <p:tgtEl>
                                          <p:spTgt spid="5">
                                            <p:graphicEl>
                                              <a:dgm id="{6B8B9026-8F7F-4A97-A450-FE24FF051470}"/>
                                            </p:graphicEl>
                                          </p:spTgt>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5">
                                            <p:graphicEl>
                                              <a:dgm id="{73F5114D-A401-4AE1-92DA-DE935B7AB40F}"/>
                                            </p:graphicEl>
                                          </p:spTgt>
                                        </p:tgtEl>
                                        <p:attrNameLst>
                                          <p:attrName>style.visibility</p:attrName>
                                        </p:attrNameLst>
                                      </p:cBhvr>
                                      <p:to>
                                        <p:strVal val="visible"/>
                                      </p:to>
                                    </p:set>
                                    <p:animEffect transition="in" filter="fade">
                                      <p:cBhvr>
                                        <p:cTn id="56" dur="500"/>
                                        <p:tgtEl>
                                          <p:spTgt spid="5">
                                            <p:graphicEl>
                                              <a:dgm id="{73F5114D-A401-4AE1-92DA-DE935B7AB40F}"/>
                                            </p:graphicEl>
                                          </p:spTgt>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5">
                                            <p:graphicEl>
                                              <a:dgm id="{C055A4E6-7B4D-4767-B337-2D60DE1394D9}"/>
                                            </p:graphicEl>
                                          </p:spTgt>
                                        </p:tgtEl>
                                        <p:attrNameLst>
                                          <p:attrName>style.visibility</p:attrName>
                                        </p:attrNameLst>
                                      </p:cBhvr>
                                      <p:to>
                                        <p:strVal val="visible"/>
                                      </p:to>
                                    </p:set>
                                    <p:animEffect transition="in" filter="fade">
                                      <p:cBhvr>
                                        <p:cTn id="59" dur="500"/>
                                        <p:tgtEl>
                                          <p:spTgt spid="5">
                                            <p:graphicEl>
                                              <a:dgm id="{C055A4E6-7B4D-4767-B337-2D60DE1394D9}"/>
                                            </p:graphic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5">
                                            <p:graphicEl>
                                              <a:dgm id="{7043E8EF-39C4-4B8D-BABE-F4E9260CEEA8}"/>
                                            </p:graphicEl>
                                          </p:spTgt>
                                        </p:tgtEl>
                                        <p:attrNameLst>
                                          <p:attrName>style.visibility</p:attrName>
                                        </p:attrNameLst>
                                      </p:cBhvr>
                                      <p:to>
                                        <p:strVal val="visible"/>
                                      </p:to>
                                    </p:set>
                                    <p:animEffect transition="in" filter="fade">
                                      <p:cBhvr>
                                        <p:cTn id="64" dur="500"/>
                                        <p:tgtEl>
                                          <p:spTgt spid="5">
                                            <p:graphicEl>
                                              <a:dgm id="{7043E8EF-39C4-4B8D-BABE-F4E9260CEEA8}"/>
                                            </p:graphicEl>
                                          </p:spTgt>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5">
                                            <p:graphicEl>
                                              <a:dgm id="{53E7C2D2-D6CA-4267-A893-CC4907E7E5F4}"/>
                                            </p:graphicEl>
                                          </p:spTgt>
                                        </p:tgtEl>
                                        <p:attrNameLst>
                                          <p:attrName>style.visibility</p:attrName>
                                        </p:attrNameLst>
                                      </p:cBhvr>
                                      <p:to>
                                        <p:strVal val="visible"/>
                                      </p:to>
                                    </p:set>
                                    <p:animEffect transition="in" filter="fade">
                                      <p:cBhvr>
                                        <p:cTn id="69" dur="500"/>
                                        <p:tgtEl>
                                          <p:spTgt spid="5">
                                            <p:graphicEl>
                                              <a:dgm id="{53E7C2D2-D6CA-4267-A893-CC4907E7E5F4}"/>
                                            </p:graphicEl>
                                          </p:spTgt>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5">
                                            <p:graphicEl>
                                              <a:dgm id="{D384FCBF-F1D2-4544-A79C-845253B0B0F0}"/>
                                            </p:graphicEl>
                                          </p:spTgt>
                                        </p:tgtEl>
                                        <p:attrNameLst>
                                          <p:attrName>style.visibility</p:attrName>
                                        </p:attrNameLst>
                                      </p:cBhvr>
                                      <p:to>
                                        <p:strVal val="visible"/>
                                      </p:to>
                                    </p:set>
                                    <p:animEffect transition="in" filter="fade">
                                      <p:cBhvr>
                                        <p:cTn id="72" dur="500"/>
                                        <p:tgtEl>
                                          <p:spTgt spid="5">
                                            <p:graphicEl>
                                              <a:dgm id="{D384FCBF-F1D2-4544-A79C-845253B0B0F0}"/>
                                            </p:graphicEl>
                                          </p:spTgt>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5">
                                            <p:graphicEl>
                                              <a:dgm id="{9E21A078-F9F1-4D80-B559-C2535E3BDB9B}"/>
                                            </p:graphicEl>
                                          </p:spTgt>
                                        </p:tgtEl>
                                        <p:attrNameLst>
                                          <p:attrName>style.visibility</p:attrName>
                                        </p:attrNameLst>
                                      </p:cBhvr>
                                      <p:to>
                                        <p:strVal val="visible"/>
                                      </p:to>
                                    </p:set>
                                    <p:animEffect transition="in" filter="fade">
                                      <p:cBhvr>
                                        <p:cTn id="75" dur="500"/>
                                        <p:tgtEl>
                                          <p:spTgt spid="5">
                                            <p:graphicEl>
                                              <a:dgm id="{9E21A078-F9F1-4D80-B559-C2535E3BDB9B}"/>
                                            </p:graphicEl>
                                          </p:spTgt>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5">
                                            <p:graphicEl>
                                              <a:dgm id="{499677F1-D9FE-4836-A232-CB359203306A}"/>
                                            </p:graphicEl>
                                          </p:spTgt>
                                        </p:tgtEl>
                                        <p:attrNameLst>
                                          <p:attrName>style.visibility</p:attrName>
                                        </p:attrNameLst>
                                      </p:cBhvr>
                                      <p:to>
                                        <p:strVal val="visible"/>
                                      </p:to>
                                    </p:set>
                                    <p:animEffect transition="in" filter="fade">
                                      <p:cBhvr>
                                        <p:cTn id="78" dur="500"/>
                                        <p:tgtEl>
                                          <p:spTgt spid="5">
                                            <p:graphicEl>
                                              <a:dgm id="{499677F1-D9FE-4836-A232-CB359203306A}"/>
                                            </p:graphicEl>
                                          </p:spTgt>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5">
                                            <p:graphicEl>
                                              <a:dgm id="{BD3651BA-06D0-4BEF-920D-07078B5F798A}"/>
                                            </p:graphicEl>
                                          </p:spTgt>
                                        </p:tgtEl>
                                        <p:attrNameLst>
                                          <p:attrName>style.visibility</p:attrName>
                                        </p:attrNameLst>
                                      </p:cBhvr>
                                      <p:to>
                                        <p:strVal val="visible"/>
                                      </p:to>
                                    </p:set>
                                    <p:animEffect transition="in" filter="fade">
                                      <p:cBhvr>
                                        <p:cTn id="81" dur="500"/>
                                        <p:tgtEl>
                                          <p:spTgt spid="5">
                                            <p:graphicEl>
                                              <a:dgm id="{BD3651BA-06D0-4BEF-920D-07078B5F798A}"/>
                                            </p:graphicEl>
                                          </p:spTgt>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5">
                                            <p:graphicEl>
                                              <a:dgm id="{F791C962-9F42-4A08-83A5-790B7B8F593E}"/>
                                            </p:graphicEl>
                                          </p:spTgt>
                                        </p:tgtEl>
                                        <p:attrNameLst>
                                          <p:attrName>style.visibility</p:attrName>
                                        </p:attrNameLst>
                                      </p:cBhvr>
                                      <p:to>
                                        <p:strVal val="visible"/>
                                      </p:to>
                                    </p:set>
                                    <p:animEffect transition="in" filter="fade">
                                      <p:cBhvr>
                                        <p:cTn id="84" dur="500"/>
                                        <p:tgtEl>
                                          <p:spTgt spid="5">
                                            <p:graphicEl>
                                              <a:dgm id="{F791C962-9F42-4A08-83A5-790B7B8F593E}"/>
                                            </p:graphicEl>
                                          </p:spTgt>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5">
                                            <p:graphicEl>
                                              <a:dgm id="{355FDEC3-7349-420E-865D-AC183496EA22}"/>
                                            </p:graphicEl>
                                          </p:spTgt>
                                        </p:tgtEl>
                                        <p:attrNameLst>
                                          <p:attrName>style.visibility</p:attrName>
                                        </p:attrNameLst>
                                      </p:cBhvr>
                                      <p:to>
                                        <p:strVal val="visible"/>
                                      </p:to>
                                    </p:set>
                                    <p:animEffect transition="in" filter="fade">
                                      <p:cBhvr>
                                        <p:cTn id="87" dur="500"/>
                                        <p:tgtEl>
                                          <p:spTgt spid="5">
                                            <p:graphicEl>
                                              <a:dgm id="{355FDEC3-7349-420E-865D-AC183496EA22}"/>
                                            </p:graphicEl>
                                          </p:spTgt>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5">
                                            <p:graphicEl>
                                              <a:dgm id="{2575F4FE-12E7-48E1-B5F6-20577B4CB094}"/>
                                            </p:graphicEl>
                                          </p:spTgt>
                                        </p:tgtEl>
                                        <p:attrNameLst>
                                          <p:attrName>style.visibility</p:attrName>
                                        </p:attrNameLst>
                                      </p:cBhvr>
                                      <p:to>
                                        <p:strVal val="visible"/>
                                      </p:to>
                                    </p:set>
                                    <p:animEffect transition="in" filter="fade">
                                      <p:cBhvr>
                                        <p:cTn id="90" dur="500"/>
                                        <p:tgtEl>
                                          <p:spTgt spid="5">
                                            <p:graphicEl>
                                              <a:dgm id="{2575F4FE-12E7-48E1-B5F6-20577B4CB094}"/>
                                            </p:graphicEl>
                                          </p:spTgt>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5">
                                            <p:graphicEl>
                                              <a:dgm id="{1FD65430-8918-4A4C-A064-68E167D7364D}"/>
                                            </p:graphicEl>
                                          </p:spTgt>
                                        </p:tgtEl>
                                        <p:attrNameLst>
                                          <p:attrName>style.visibility</p:attrName>
                                        </p:attrNameLst>
                                      </p:cBhvr>
                                      <p:to>
                                        <p:strVal val="visible"/>
                                      </p:to>
                                    </p:set>
                                    <p:animEffect transition="in" filter="fade">
                                      <p:cBhvr>
                                        <p:cTn id="95" dur="500"/>
                                        <p:tgtEl>
                                          <p:spTgt spid="5">
                                            <p:graphicEl>
                                              <a:dgm id="{1FD65430-8918-4A4C-A064-68E167D7364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A188DB3A-023C-4302-A1CA-CEDDF6EC69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2992"/>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2">
            <a:extLst>
              <a:ext uri="{FF2B5EF4-FFF2-40B4-BE49-F238E27FC236}">
                <a16:creationId xmlns:a16="http://schemas.microsoft.com/office/drawing/2014/main" id="{E95DF5B8-9E9C-4D7F-8515-FFA1DC24448E}"/>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pic>
        <p:nvPicPr>
          <p:cNvPr id="1025" name="Picture 1">
            <a:extLst>
              <a:ext uri="{FF2B5EF4-FFF2-40B4-BE49-F238E27FC236}">
                <a16:creationId xmlns:a16="http://schemas.microsoft.com/office/drawing/2014/main" id="{ECCE61E2-5DBF-4009-B137-C1A9E2F0F0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556" t="46696" r="3982" b="11455"/>
          <a:stretch/>
        </p:blipFill>
        <p:spPr bwMode="auto">
          <a:xfrm>
            <a:off x="1720479" y="4013940"/>
            <a:ext cx="5703033" cy="2470282"/>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36B5C970-7FB8-48AE-A759-D797AB4669A6}"/>
              </a:ext>
            </a:extLst>
          </p:cNvPr>
          <p:cNvSpPr txBox="1"/>
          <p:nvPr/>
        </p:nvSpPr>
        <p:spPr>
          <a:xfrm>
            <a:off x="1099927" y="1608919"/>
            <a:ext cx="6944139" cy="23083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hangingPunct="0"/>
            <a:r>
              <a:rPr lang="es-ES" dirty="0">
                <a:solidFill>
                  <a:srgbClr val="000000"/>
                </a:solidFill>
                <a:latin typeface="Arial" panose="020B0604020202020204" pitchFamily="34" charset="0"/>
                <a:cs typeface="Arial" panose="020B0604020202020204" pitchFamily="34" charset="0"/>
                <a:sym typeface="Helvetica"/>
              </a:rPr>
              <a:t>Prever un tiempo de “limpieza” es fundamental para que los </a:t>
            </a:r>
            <a:r>
              <a:rPr lang="es-ES" dirty="0" err="1">
                <a:solidFill>
                  <a:srgbClr val="000000"/>
                </a:solidFill>
                <a:latin typeface="Arial" panose="020B0604020202020204" pitchFamily="34" charset="0"/>
                <a:cs typeface="Arial" panose="020B0604020202020204" pitchFamily="34" charset="0"/>
                <a:sym typeface="Helvetica"/>
              </a:rPr>
              <a:t>alum@s</a:t>
            </a:r>
            <a:r>
              <a:rPr lang="es-ES" dirty="0">
                <a:solidFill>
                  <a:srgbClr val="000000"/>
                </a:solidFill>
                <a:latin typeface="Arial" panose="020B0604020202020204" pitchFamily="34" charset="0"/>
                <a:cs typeface="Arial" panose="020B0604020202020204" pitchFamily="34" charset="0"/>
                <a:sym typeface="Helvetica"/>
              </a:rPr>
              <a:t> puedan ordenar sus escritorios y carpetas, ya que la mayoría de los </a:t>
            </a:r>
            <a:r>
              <a:rPr lang="es-ES" dirty="0" err="1">
                <a:solidFill>
                  <a:srgbClr val="000000"/>
                </a:solidFill>
                <a:latin typeface="Arial" panose="020B0604020202020204" pitchFamily="34" charset="0"/>
                <a:cs typeface="Arial" panose="020B0604020202020204" pitchFamily="34" charset="0"/>
                <a:sym typeface="Helvetica"/>
              </a:rPr>
              <a:t>niñ</a:t>
            </a:r>
            <a:r>
              <a:rPr lang="es-ES" dirty="0">
                <a:solidFill>
                  <a:srgbClr val="000000"/>
                </a:solidFill>
                <a:latin typeface="Arial" panose="020B0604020202020204" pitchFamily="34" charset="0"/>
                <a:cs typeface="Arial" panose="020B0604020202020204" pitchFamily="34" charset="0"/>
                <a:sym typeface="Helvetica"/>
              </a:rPr>
              <a:t>@ con problemas de organización precisan que un adulto les ayude periódicamente a supervisar y ordenar “sus papeles” además de desecharlos o reciclarlos cuando son inútiles. En este apartado también el </a:t>
            </a:r>
            <a:r>
              <a:rPr lang="es-ES" dirty="0" err="1">
                <a:solidFill>
                  <a:srgbClr val="000000"/>
                </a:solidFill>
                <a:latin typeface="Arial" panose="020B0604020202020204" pitchFamily="34" charset="0"/>
                <a:cs typeface="Arial" panose="020B0604020202020204" pitchFamily="34" charset="0"/>
                <a:sym typeface="Helvetica"/>
              </a:rPr>
              <a:t>niñ</a:t>
            </a:r>
            <a:r>
              <a:rPr lang="es-ES" dirty="0">
                <a:solidFill>
                  <a:srgbClr val="000000"/>
                </a:solidFill>
                <a:latin typeface="Arial" panose="020B0604020202020204" pitchFamily="34" charset="0"/>
                <a:cs typeface="Arial" panose="020B0604020202020204" pitchFamily="34" charset="0"/>
                <a:sym typeface="Helvetica"/>
              </a:rPr>
              <a:t>@ con TDAH  puede contar con un ayudante o compañero muy organizado.
</a:t>
            </a:r>
            <a:endParaRPr kumimoji="0" lang="es-ES" sz="18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endParaRPr>
          </a:p>
        </p:txBody>
      </p:sp>
      <p:sp>
        <p:nvSpPr>
          <p:cNvPr id="7" name="Rectángulo 6">
            <a:extLst>
              <a:ext uri="{FF2B5EF4-FFF2-40B4-BE49-F238E27FC236}">
                <a16:creationId xmlns:a16="http://schemas.microsoft.com/office/drawing/2014/main" id="{7CC2F9AD-69BC-4AEB-A43C-D6F5FEFB4DD5}"/>
              </a:ext>
            </a:extLst>
          </p:cNvPr>
          <p:cNvSpPr/>
          <p:nvPr/>
        </p:nvSpPr>
        <p:spPr>
          <a:xfrm>
            <a:off x="1249015" y="314750"/>
            <a:ext cx="6645965" cy="707886"/>
          </a:xfrm>
          <a:prstGeom prst="rect">
            <a:avLst/>
          </a:prstGeom>
        </p:spPr>
        <p:txBody>
          <a:bodyPr wrap="square">
            <a:spAutoFit/>
          </a:bodyPr>
          <a:lstStyle/>
          <a:p>
            <a:pPr algn="ctr">
              <a:spcAft>
                <a:spcPts val="0"/>
              </a:spcAft>
            </a:pPr>
            <a:r>
              <a:rPr lang="es-ES" sz="2000" b="1" kern="50" dirty="0">
                <a:solidFill>
                  <a:srgbClr val="FF6600"/>
                </a:solidFill>
                <a:latin typeface="Arial" panose="020B0604020202020204" pitchFamily="34" charset="0"/>
                <a:ea typeface="SimSun" panose="02010600030101010101" pitchFamily="2" charset="-122"/>
                <a:cs typeface="Arial" panose="020B0604020202020204" pitchFamily="34" charset="0"/>
              </a:rPr>
              <a:t>MEDIDAS GENERALES:</a:t>
            </a:r>
          </a:p>
          <a:p>
            <a:pPr algn="ctr">
              <a:spcAft>
                <a:spcPts val="0"/>
              </a:spcAft>
            </a:pPr>
            <a:r>
              <a:rPr lang="es-ES" sz="2000" b="1" kern="50" dirty="0">
                <a:solidFill>
                  <a:srgbClr val="FF6600"/>
                </a:solidFill>
                <a:latin typeface="Arial" panose="020B0604020202020204" pitchFamily="34" charset="0"/>
                <a:ea typeface="SimSun" panose="02010600030101010101" pitchFamily="2" charset="-122"/>
                <a:cs typeface="Arial" panose="020B0604020202020204" pitchFamily="34" charset="0"/>
              </a:rPr>
              <a:t>I. DE CARÁCTER PREVENTIVO </a:t>
            </a:r>
            <a:endParaRPr lang="es-ES" sz="2400" b="1" kern="50" dirty="0">
              <a:solidFill>
                <a:srgbClr val="FF6600"/>
              </a:solidFill>
              <a:latin typeface="Arial" panose="020B06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721921327"/>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BAA638F3-2817-4B8F-9D6E-6D04F2D752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2992"/>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6" name="Diagrama 5">
            <a:extLst>
              <a:ext uri="{FF2B5EF4-FFF2-40B4-BE49-F238E27FC236}">
                <a16:creationId xmlns:a16="http://schemas.microsoft.com/office/drawing/2014/main" id="{257DDA7F-11BB-404B-BC71-4339B1E5F272}"/>
              </a:ext>
            </a:extLst>
          </p:cNvPr>
          <p:cNvGraphicFramePr/>
          <p:nvPr>
            <p:extLst>
              <p:ext uri="{D42A27DB-BD31-4B8C-83A1-F6EECF244321}">
                <p14:modId xmlns:p14="http://schemas.microsoft.com/office/powerpoint/2010/main" val="78829558"/>
              </p:ext>
            </p:extLst>
          </p:nvPr>
        </p:nvGraphicFramePr>
        <p:xfrm>
          <a:off x="887080" y="0"/>
          <a:ext cx="7576931" cy="55073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Resultado de imagen de modo ninja silencio">
            <a:extLst>
              <a:ext uri="{FF2B5EF4-FFF2-40B4-BE49-F238E27FC236}">
                <a16:creationId xmlns:a16="http://schemas.microsoft.com/office/drawing/2014/main" id="{81A88288-14F8-4CEA-BB14-3A286D832CF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26448" y="4543670"/>
            <a:ext cx="3091098" cy="1739348"/>
          </a:xfrm>
          <a:prstGeom prst="rect">
            <a:avLst/>
          </a:prstGeom>
          <a:noFill/>
          <a:extLst>
            <a:ext uri="{909E8E84-426E-40DD-AFC4-6F175D3DCCD1}">
              <a14:hiddenFill xmlns:a14="http://schemas.microsoft.com/office/drawing/2010/main">
                <a:solidFill>
                  <a:srgbClr val="FFFFFF"/>
                </a:solidFill>
              </a14:hiddenFill>
            </a:ext>
          </a:extLst>
        </p:spPr>
      </p:pic>
      <p:sp>
        <p:nvSpPr>
          <p:cNvPr id="8" name="Rectángulo 7">
            <a:extLst>
              <a:ext uri="{FF2B5EF4-FFF2-40B4-BE49-F238E27FC236}">
                <a16:creationId xmlns:a16="http://schemas.microsoft.com/office/drawing/2014/main" id="{6DFA82C2-078F-4A9C-9506-7160A69E3800}"/>
              </a:ext>
            </a:extLst>
          </p:cNvPr>
          <p:cNvSpPr/>
          <p:nvPr/>
        </p:nvSpPr>
        <p:spPr>
          <a:xfrm>
            <a:off x="1249015" y="314750"/>
            <a:ext cx="6645965" cy="707886"/>
          </a:xfrm>
          <a:prstGeom prst="rect">
            <a:avLst/>
          </a:prstGeom>
        </p:spPr>
        <p:txBody>
          <a:bodyPr wrap="square">
            <a:spAutoFit/>
          </a:bodyPr>
          <a:lstStyle/>
          <a:p>
            <a:pPr algn="ctr">
              <a:spcAft>
                <a:spcPts val="0"/>
              </a:spcAft>
            </a:pPr>
            <a:r>
              <a:rPr lang="es-ES" sz="2000" b="1" kern="50" dirty="0">
                <a:solidFill>
                  <a:srgbClr val="FF6600"/>
                </a:solidFill>
                <a:latin typeface="Arial" panose="020B0604020202020204" pitchFamily="34" charset="0"/>
                <a:ea typeface="SimSun" panose="02010600030101010101" pitchFamily="2" charset="-122"/>
                <a:cs typeface="Arial" panose="020B0604020202020204" pitchFamily="34" charset="0"/>
              </a:rPr>
              <a:t>MEDIDAS GENERALES:</a:t>
            </a:r>
          </a:p>
          <a:p>
            <a:pPr algn="ctr">
              <a:spcAft>
                <a:spcPts val="0"/>
              </a:spcAft>
            </a:pPr>
            <a:r>
              <a:rPr lang="es-ES" sz="2000" b="1" kern="50" dirty="0">
                <a:solidFill>
                  <a:srgbClr val="FF6600"/>
                </a:solidFill>
                <a:latin typeface="Arial" panose="020B0604020202020204" pitchFamily="34" charset="0"/>
                <a:ea typeface="SimSun" panose="02010600030101010101" pitchFamily="2" charset="-122"/>
                <a:cs typeface="Arial" panose="020B0604020202020204" pitchFamily="34" charset="0"/>
              </a:rPr>
              <a:t>I. DE CARÁCTER PREVENTIVO </a:t>
            </a:r>
            <a:endParaRPr lang="es-ES" sz="2400" b="1" kern="50" dirty="0">
              <a:solidFill>
                <a:srgbClr val="FF6600"/>
              </a:solidFill>
              <a:latin typeface="Arial" panose="020B06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157274393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graphicEl>
                                              <a:dgm id="{37CE136D-8C2F-46B2-BC7B-117F19967D4E}"/>
                                            </p:graphicEl>
                                          </p:spTgt>
                                        </p:tgtEl>
                                        <p:attrNameLst>
                                          <p:attrName>style.visibility</p:attrName>
                                        </p:attrNameLst>
                                      </p:cBhvr>
                                      <p:to>
                                        <p:strVal val="visible"/>
                                      </p:to>
                                    </p:set>
                                    <p:animEffect transition="in" filter="fade">
                                      <p:cBhvr>
                                        <p:cTn id="7" dur="500"/>
                                        <p:tgtEl>
                                          <p:spTgt spid="6">
                                            <p:graphicEl>
                                              <a:dgm id="{37CE136D-8C2F-46B2-BC7B-117F19967D4E}"/>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graphicEl>
                                              <a:dgm id="{E57AA192-CD47-45F0-900D-E0C188C0DECE}"/>
                                            </p:graphicEl>
                                          </p:spTgt>
                                        </p:tgtEl>
                                        <p:attrNameLst>
                                          <p:attrName>style.visibility</p:attrName>
                                        </p:attrNameLst>
                                      </p:cBhvr>
                                      <p:to>
                                        <p:strVal val="visible"/>
                                      </p:to>
                                    </p:set>
                                    <p:animEffect transition="in" filter="fade">
                                      <p:cBhvr>
                                        <p:cTn id="10" dur="500"/>
                                        <p:tgtEl>
                                          <p:spTgt spid="6">
                                            <p:graphicEl>
                                              <a:dgm id="{E57AA192-CD47-45F0-900D-E0C188C0DECE}"/>
                                            </p:graphic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graphicEl>
                                              <a:dgm id="{01BB4340-2DFC-4BAF-A3BC-D153AC154B85}"/>
                                            </p:graphicEl>
                                          </p:spTgt>
                                        </p:tgtEl>
                                        <p:attrNameLst>
                                          <p:attrName>style.visibility</p:attrName>
                                        </p:attrNameLst>
                                      </p:cBhvr>
                                      <p:to>
                                        <p:strVal val="visible"/>
                                      </p:to>
                                    </p:set>
                                    <p:animEffect transition="in" filter="fade">
                                      <p:cBhvr>
                                        <p:cTn id="13" dur="500"/>
                                        <p:tgtEl>
                                          <p:spTgt spid="6">
                                            <p:graphicEl>
                                              <a:dgm id="{01BB4340-2DFC-4BAF-A3BC-D153AC154B85}"/>
                                            </p:graphic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graphicEl>
                                              <a:dgm id="{58172D52-1DC6-48F8-90BC-D609E9788EE2}"/>
                                            </p:graphicEl>
                                          </p:spTgt>
                                        </p:tgtEl>
                                        <p:attrNameLst>
                                          <p:attrName>style.visibility</p:attrName>
                                        </p:attrNameLst>
                                      </p:cBhvr>
                                      <p:to>
                                        <p:strVal val="visible"/>
                                      </p:to>
                                    </p:set>
                                    <p:animEffect transition="in" filter="fade">
                                      <p:cBhvr>
                                        <p:cTn id="16" dur="500"/>
                                        <p:tgtEl>
                                          <p:spTgt spid="6">
                                            <p:graphicEl>
                                              <a:dgm id="{58172D52-1DC6-48F8-90BC-D609E9788EE2}"/>
                                            </p:graphic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graphicEl>
                                              <a:dgm id="{CF0CAD5E-9B53-4394-8E84-AA24DD8F3A72}"/>
                                            </p:graphicEl>
                                          </p:spTgt>
                                        </p:tgtEl>
                                        <p:attrNameLst>
                                          <p:attrName>style.visibility</p:attrName>
                                        </p:attrNameLst>
                                      </p:cBhvr>
                                      <p:to>
                                        <p:strVal val="visible"/>
                                      </p:to>
                                    </p:set>
                                    <p:animEffect transition="in" filter="fade">
                                      <p:cBhvr>
                                        <p:cTn id="19" dur="500"/>
                                        <p:tgtEl>
                                          <p:spTgt spid="6">
                                            <p:graphicEl>
                                              <a:dgm id="{CF0CAD5E-9B53-4394-8E84-AA24DD8F3A72}"/>
                                            </p:graphic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graphicEl>
                                              <a:dgm id="{A4561079-15B2-4BF7-A131-364C17005361}"/>
                                            </p:graphicEl>
                                          </p:spTgt>
                                        </p:tgtEl>
                                        <p:attrNameLst>
                                          <p:attrName>style.visibility</p:attrName>
                                        </p:attrNameLst>
                                      </p:cBhvr>
                                      <p:to>
                                        <p:strVal val="visible"/>
                                      </p:to>
                                    </p:set>
                                    <p:animEffect transition="in" filter="fade">
                                      <p:cBhvr>
                                        <p:cTn id="22" dur="500"/>
                                        <p:tgtEl>
                                          <p:spTgt spid="6">
                                            <p:graphicEl>
                                              <a:dgm id="{A4561079-15B2-4BF7-A131-364C17005361}"/>
                                            </p:graphic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
                                            <p:graphicEl>
                                              <a:dgm id="{41C1EA7A-F246-4A11-B8D5-C0F48F2AE5FD}"/>
                                            </p:graphicEl>
                                          </p:spTgt>
                                        </p:tgtEl>
                                        <p:attrNameLst>
                                          <p:attrName>style.visibility</p:attrName>
                                        </p:attrNameLst>
                                      </p:cBhvr>
                                      <p:to>
                                        <p:strVal val="visible"/>
                                      </p:to>
                                    </p:set>
                                    <p:animEffect transition="in" filter="fade">
                                      <p:cBhvr>
                                        <p:cTn id="25" dur="500"/>
                                        <p:tgtEl>
                                          <p:spTgt spid="6">
                                            <p:graphicEl>
                                              <a:dgm id="{41C1EA7A-F246-4A11-B8D5-C0F48F2AE5FD}"/>
                                            </p:graphic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
                                            <p:graphicEl>
                                              <a:dgm id="{13DE4AD5-F1F1-44CE-B660-5E464861AA6B}"/>
                                            </p:graphicEl>
                                          </p:spTgt>
                                        </p:tgtEl>
                                        <p:attrNameLst>
                                          <p:attrName>style.visibility</p:attrName>
                                        </p:attrNameLst>
                                      </p:cBhvr>
                                      <p:to>
                                        <p:strVal val="visible"/>
                                      </p:to>
                                    </p:set>
                                    <p:animEffect transition="in" filter="fade">
                                      <p:cBhvr>
                                        <p:cTn id="28" dur="500"/>
                                        <p:tgtEl>
                                          <p:spTgt spid="6">
                                            <p:graphicEl>
                                              <a:dgm id="{13DE4AD5-F1F1-44CE-B660-5E464861AA6B}"/>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graphicEl>
                                              <a:dgm id="{2895A364-1511-48E2-A78D-8B829215AB63}"/>
                                            </p:graphicEl>
                                          </p:spTgt>
                                        </p:tgtEl>
                                        <p:attrNameLst>
                                          <p:attrName>style.visibility</p:attrName>
                                        </p:attrNameLst>
                                      </p:cBhvr>
                                      <p:to>
                                        <p:strVal val="visible"/>
                                      </p:to>
                                    </p:set>
                                    <p:animEffect transition="in" filter="fade">
                                      <p:cBhvr>
                                        <p:cTn id="33" dur="500"/>
                                        <p:tgtEl>
                                          <p:spTgt spid="6">
                                            <p:graphicEl>
                                              <a:dgm id="{2895A364-1511-48E2-A78D-8B829215AB63}"/>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026"/>
                                        </p:tgtEl>
                                        <p:attrNameLst>
                                          <p:attrName>style.visibility</p:attrName>
                                        </p:attrNameLst>
                                      </p:cBhvr>
                                      <p:to>
                                        <p:strVal val="visible"/>
                                      </p:to>
                                    </p:set>
                                    <p:animEffect transition="in" filter="fade">
                                      <p:cBhvr>
                                        <p:cTn id="38"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2EC77808-F8AE-4162-A32F-8FECF263AF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2992"/>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Rectángulo 2">
            <a:extLst>
              <a:ext uri="{FF2B5EF4-FFF2-40B4-BE49-F238E27FC236}">
                <a16:creationId xmlns:a16="http://schemas.microsoft.com/office/drawing/2014/main" id="{F437184D-FD48-418E-881B-00098AF772C9}"/>
              </a:ext>
            </a:extLst>
          </p:cNvPr>
          <p:cNvSpPr/>
          <p:nvPr/>
        </p:nvSpPr>
        <p:spPr>
          <a:xfrm>
            <a:off x="1249016" y="208258"/>
            <a:ext cx="6645965" cy="707886"/>
          </a:xfrm>
          <a:prstGeom prst="rect">
            <a:avLst/>
          </a:prstGeom>
        </p:spPr>
        <p:txBody>
          <a:bodyPr wrap="square">
            <a:spAutoFit/>
          </a:bodyPr>
          <a:lstStyle/>
          <a:p>
            <a:pPr algn="ctr">
              <a:spcAft>
                <a:spcPts val="0"/>
              </a:spcAft>
            </a:pPr>
            <a:r>
              <a:rPr lang="es-ES" sz="2000" b="1" kern="50" dirty="0">
                <a:solidFill>
                  <a:srgbClr val="FF6600"/>
                </a:solidFill>
                <a:latin typeface="Arial" panose="020B0604020202020204" pitchFamily="34" charset="0"/>
                <a:ea typeface="SimSun" panose="02010600030101010101" pitchFamily="2" charset="-122"/>
                <a:cs typeface="Arial" panose="020B0604020202020204" pitchFamily="34" charset="0"/>
              </a:rPr>
              <a:t>MEDIDAS GENERALES: </a:t>
            </a:r>
          </a:p>
          <a:p>
            <a:pPr algn="ctr">
              <a:spcAft>
                <a:spcPts val="0"/>
              </a:spcAft>
            </a:pPr>
            <a:r>
              <a:rPr lang="es-ES" sz="2000" b="1" kern="50" dirty="0">
                <a:solidFill>
                  <a:srgbClr val="FF6600"/>
                </a:solidFill>
                <a:latin typeface="Arial" panose="020B0604020202020204" pitchFamily="34" charset="0"/>
                <a:ea typeface="SimSun" panose="02010600030101010101" pitchFamily="2" charset="-122"/>
                <a:cs typeface="Arial" panose="020B0604020202020204" pitchFamily="34" charset="0"/>
              </a:rPr>
              <a:t>II. MEDIDAS DE ORGANIZACIÓN</a:t>
            </a:r>
          </a:p>
        </p:txBody>
      </p:sp>
      <p:sp>
        <p:nvSpPr>
          <p:cNvPr id="5" name="Rectángulo 4">
            <a:extLst>
              <a:ext uri="{FF2B5EF4-FFF2-40B4-BE49-F238E27FC236}">
                <a16:creationId xmlns:a16="http://schemas.microsoft.com/office/drawing/2014/main" id="{85A5F960-AE78-4410-990B-5C32168FC43A}"/>
              </a:ext>
            </a:extLst>
          </p:cNvPr>
          <p:cNvSpPr/>
          <p:nvPr/>
        </p:nvSpPr>
        <p:spPr>
          <a:xfrm>
            <a:off x="742121" y="1747948"/>
            <a:ext cx="7659756" cy="3139321"/>
          </a:xfrm>
          <a:prstGeom prst="rect">
            <a:avLst/>
          </a:prstGeom>
        </p:spPr>
        <p:txBody>
          <a:bodyPr wrap="square">
            <a:spAutoFit/>
          </a:bodyPr>
          <a:lstStyle/>
          <a:p>
            <a:r>
              <a:rPr lang="es-ES" kern="50" dirty="0">
                <a:latin typeface="Arial" panose="020B0604020202020204" pitchFamily="34" charset="0"/>
                <a:ea typeface="SimSun" panose="02010600030101010101" pitchFamily="2" charset="-122"/>
              </a:rPr>
              <a:t>Una característica de los </a:t>
            </a:r>
            <a:r>
              <a:rPr lang="es-ES" u="sng" kern="50" dirty="0" err="1">
                <a:solidFill>
                  <a:srgbClr val="000080"/>
                </a:solidFill>
                <a:latin typeface="Arial" panose="020B0604020202020204" pitchFamily="34" charset="0"/>
                <a:ea typeface="SimSun" panose="02010600030101010101" pitchFamily="2" charset="-122"/>
                <a:hlinkClick r:id="rId3"/>
              </a:rPr>
              <a:t>alumn@s</a:t>
            </a:r>
            <a:r>
              <a:rPr lang="es-ES" kern="50" dirty="0">
                <a:latin typeface="Arial" panose="020B0604020202020204" pitchFamily="34" charset="0"/>
                <a:ea typeface="SimSun" panose="02010600030101010101" pitchFamily="2" charset="-122"/>
              </a:rPr>
              <a:t> con TDA/H es la dificultad para ser organizados. Ayudarles a ser </a:t>
            </a:r>
            <a:r>
              <a:rPr lang="es-ES" u="sng" kern="50" dirty="0" err="1">
                <a:solidFill>
                  <a:srgbClr val="000080"/>
                </a:solidFill>
                <a:latin typeface="Arial" panose="020B0604020202020204" pitchFamily="34" charset="0"/>
                <a:ea typeface="SimSun" panose="02010600030101010101" pitchFamily="2" charset="-122"/>
                <a:hlinkClick r:id="rId4"/>
              </a:rPr>
              <a:t>organizad@s</a:t>
            </a:r>
            <a:r>
              <a:rPr lang="es-ES" kern="50" dirty="0">
                <a:latin typeface="Arial" panose="020B0604020202020204" pitchFamily="34" charset="0"/>
                <a:ea typeface="SimSun" panose="02010600030101010101" pitchFamily="2" charset="-122"/>
              </a:rPr>
              <a:t> es un objetivo prioritario (especialmente al principio de la intervención) en la intervención educativa del alumnado con TDAH.  </a:t>
            </a:r>
          </a:p>
          <a:p>
            <a:endParaRPr lang="es-ES" kern="50" dirty="0">
              <a:latin typeface="Arial" panose="020B0604020202020204" pitchFamily="34" charset="0"/>
              <a:ea typeface="SimSun" panose="02010600030101010101" pitchFamily="2" charset="-122"/>
            </a:endParaRPr>
          </a:p>
          <a:p>
            <a:r>
              <a:rPr lang="es-ES" kern="50" dirty="0">
                <a:latin typeface="Arial" panose="020B0604020202020204" pitchFamily="34" charset="0"/>
                <a:ea typeface="SimSun" panose="02010600030101010101" pitchFamily="2" charset="-122"/>
              </a:rPr>
              <a:t>	</a:t>
            </a:r>
            <a:r>
              <a:rPr lang="es-ES" b="1" i="1" kern="50" dirty="0">
                <a:solidFill>
                  <a:srgbClr val="FF6600"/>
                </a:solidFill>
                <a:latin typeface="Arial" panose="020B0604020202020204" pitchFamily="34" charset="0"/>
                <a:ea typeface="SimSun" panose="02010600030101010101" pitchFamily="2" charset="-122"/>
              </a:rPr>
              <a:t>Se debe enseñar a ser organizados </a:t>
            </a:r>
            <a:r>
              <a:rPr lang="es-ES" kern="50" dirty="0">
                <a:latin typeface="Arial" panose="020B0604020202020204" pitchFamily="34" charset="0"/>
                <a:ea typeface="SimSun" panose="02010600030101010101" pitchFamily="2" charset="-122"/>
              </a:rPr>
              <a:t>desde los niveles más básicos hasta los más elaborados. </a:t>
            </a:r>
          </a:p>
          <a:p>
            <a:endParaRPr lang="es-ES" kern="50" dirty="0">
              <a:latin typeface="Arial" panose="020B0604020202020204" pitchFamily="34" charset="0"/>
              <a:ea typeface="SimSun" panose="02010600030101010101" pitchFamily="2" charset="-122"/>
            </a:endParaRPr>
          </a:p>
          <a:p>
            <a:r>
              <a:rPr lang="es-ES" kern="50" dirty="0">
                <a:latin typeface="Arial" panose="020B0604020202020204" pitchFamily="34" charset="0"/>
                <a:ea typeface="SimSun" panose="02010600030101010101" pitchFamily="2" charset="-122"/>
              </a:rPr>
              <a:t>	</a:t>
            </a:r>
            <a:r>
              <a:rPr lang="es-ES" b="1" i="1" kern="50" dirty="0">
                <a:solidFill>
                  <a:srgbClr val="FF6600"/>
                </a:solidFill>
                <a:latin typeface="Arial" panose="020B0604020202020204" pitchFamily="34" charset="0"/>
                <a:ea typeface="SimSun" panose="02010600030101010101" pitchFamily="2" charset="-122"/>
              </a:rPr>
              <a:t>Se comenzará con mucha supervisión hasta conseguir el máximo de autonomía</a:t>
            </a:r>
            <a:r>
              <a:rPr lang="es-ES" kern="50" dirty="0">
                <a:latin typeface="Arial" panose="020B0604020202020204" pitchFamily="34" charset="0"/>
                <a:ea typeface="SimSun" panose="02010600030101010101" pitchFamily="2" charset="-122"/>
              </a:rPr>
              <a:t>. Los aspectos en los que hay que ayudarles de manera progresiva serían.</a:t>
            </a:r>
            <a:endParaRPr lang="es-ES" dirty="0"/>
          </a:p>
        </p:txBody>
      </p:sp>
    </p:spTree>
    <p:extLst>
      <p:ext uri="{BB962C8B-B14F-4D97-AF65-F5344CB8AC3E}">
        <p14:creationId xmlns:p14="http://schemas.microsoft.com/office/powerpoint/2010/main" val="3186477948"/>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esquinas redondeadas 1">
            <a:extLst>
              <a:ext uri="{FF2B5EF4-FFF2-40B4-BE49-F238E27FC236}">
                <a16:creationId xmlns:a16="http://schemas.microsoft.com/office/drawing/2014/main" id="{053ABE7F-8D81-4CEC-AD33-2654785CDC3F}"/>
              </a:ext>
            </a:extLst>
          </p:cNvPr>
          <p:cNvSpPr/>
          <p:nvPr/>
        </p:nvSpPr>
        <p:spPr>
          <a:xfrm>
            <a:off x="742120" y="1656197"/>
            <a:ext cx="7659756" cy="1328023"/>
          </a:xfrm>
          <a:prstGeom prst="roundRect">
            <a:avLst/>
          </a:prstGeom>
          <a:ln w="38100">
            <a:solidFill>
              <a:schemeClr val="accent1"/>
            </a:solidFill>
          </a:ln>
        </p:spPr>
        <p:style>
          <a:lnRef idx="2">
            <a:schemeClr val="accent1"/>
          </a:lnRef>
          <a:fillRef idx="1">
            <a:schemeClr val="lt1"/>
          </a:fillRef>
          <a:effectRef idx="0">
            <a:schemeClr val="accent1"/>
          </a:effectRef>
          <a:fontRef idx="minor">
            <a:schemeClr val="dk1"/>
          </a:fontRef>
        </p:style>
        <p:txBody>
          <a:bodyPr wrap="square">
            <a:spAutoFit/>
          </a:bodyPr>
          <a:lstStyle/>
          <a:p>
            <a:r>
              <a:rPr lang="es-ES" b="1" kern="50" dirty="0">
                <a:solidFill>
                  <a:srgbClr val="FF6600"/>
                </a:solidFill>
                <a:latin typeface="Arial" panose="020B0604020202020204" pitchFamily="34" charset="0"/>
                <a:ea typeface="SimSun" panose="02010600030101010101" pitchFamily="2" charset="-122"/>
              </a:rPr>
              <a:t>1. MANEJAR EL HORARIO DE CLASE: </a:t>
            </a:r>
            <a:r>
              <a:rPr lang="es-ES" kern="50" dirty="0">
                <a:latin typeface="Arial" panose="020B0604020202020204" pitchFamily="34" charset="0"/>
                <a:ea typeface="SimSun" panose="02010600030101010101" pitchFamily="2" charset="-122"/>
              </a:rPr>
              <a:t>lo más básico en Ed Primaria es ayudarles a comprender y manejar el horario de clase (las asignaturas que tienen cada día y cuándo vuelven a tener asignaturas que están distribuidas a lo largo de la semana).</a:t>
            </a:r>
            <a:endParaRPr lang="es-ES" dirty="0"/>
          </a:p>
        </p:txBody>
      </p:sp>
      <p:pic>
        <p:nvPicPr>
          <p:cNvPr id="3" name="Picture 3">
            <a:extLst>
              <a:ext uri="{FF2B5EF4-FFF2-40B4-BE49-F238E27FC236}">
                <a16:creationId xmlns:a16="http://schemas.microsoft.com/office/drawing/2014/main" id="{059196D7-0D3B-411D-9CDD-629C07D9FE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2992"/>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50" name="Picture 2" descr="Resultado de imagen de HORARIO DE CLASES COLEGIO">
            <a:extLst>
              <a:ext uri="{FF2B5EF4-FFF2-40B4-BE49-F238E27FC236}">
                <a16:creationId xmlns:a16="http://schemas.microsoft.com/office/drawing/2014/main" id="{6F28A305-52A9-4FF3-B555-BBC12958AC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8154" y="3460913"/>
            <a:ext cx="7125021" cy="2225469"/>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5">
            <a:extLst>
              <a:ext uri="{FF2B5EF4-FFF2-40B4-BE49-F238E27FC236}">
                <a16:creationId xmlns:a16="http://schemas.microsoft.com/office/drawing/2014/main" id="{5E88B3FE-7047-440B-AFFC-C6DC7583E90F}"/>
              </a:ext>
            </a:extLst>
          </p:cNvPr>
          <p:cNvSpPr/>
          <p:nvPr/>
        </p:nvSpPr>
        <p:spPr>
          <a:xfrm>
            <a:off x="1249016" y="208258"/>
            <a:ext cx="6645965" cy="707886"/>
          </a:xfrm>
          <a:prstGeom prst="rect">
            <a:avLst/>
          </a:prstGeom>
        </p:spPr>
        <p:txBody>
          <a:bodyPr wrap="square">
            <a:spAutoFit/>
          </a:bodyPr>
          <a:lstStyle/>
          <a:p>
            <a:pPr algn="ctr">
              <a:spcAft>
                <a:spcPts val="0"/>
              </a:spcAft>
            </a:pPr>
            <a:r>
              <a:rPr lang="es-ES" sz="2000" b="1" kern="50" dirty="0">
                <a:solidFill>
                  <a:srgbClr val="FF6600"/>
                </a:solidFill>
                <a:latin typeface="Arial" panose="020B0604020202020204" pitchFamily="34" charset="0"/>
                <a:ea typeface="SimSun" panose="02010600030101010101" pitchFamily="2" charset="-122"/>
                <a:cs typeface="Arial" panose="020B0604020202020204" pitchFamily="34" charset="0"/>
              </a:rPr>
              <a:t>MEDIDAS GENERALES: </a:t>
            </a:r>
          </a:p>
          <a:p>
            <a:pPr algn="ctr">
              <a:spcAft>
                <a:spcPts val="0"/>
              </a:spcAft>
            </a:pPr>
            <a:r>
              <a:rPr lang="es-ES" sz="2000" b="1" kern="50" dirty="0">
                <a:solidFill>
                  <a:srgbClr val="FF6600"/>
                </a:solidFill>
                <a:latin typeface="Arial" panose="020B0604020202020204" pitchFamily="34" charset="0"/>
                <a:ea typeface="SimSun" panose="02010600030101010101" pitchFamily="2" charset="-122"/>
                <a:cs typeface="Arial" panose="020B0604020202020204" pitchFamily="34" charset="0"/>
              </a:rPr>
              <a:t>II. MEDIDAS DE ORGANIZACIÓN</a:t>
            </a:r>
          </a:p>
        </p:txBody>
      </p:sp>
    </p:spTree>
    <p:extLst>
      <p:ext uri="{BB962C8B-B14F-4D97-AF65-F5344CB8AC3E}">
        <p14:creationId xmlns:p14="http://schemas.microsoft.com/office/powerpoint/2010/main" val="4027347939"/>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733EC6F7-7999-4B0E-B4DD-394F51B1BCBC}"/>
              </a:ext>
            </a:extLst>
          </p:cNvPr>
          <p:cNvSpPr/>
          <p:nvPr/>
        </p:nvSpPr>
        <p:spPr>
          <a:xfrm>
            <a:off x="75557" y="1819172"/>
            <a:ext cx="5985008" cy="1477328"/>
          </a:xfrm>
          <a:prstGeom prst="rect">
            <a:avLst/>
          </a:prstGeom>
        </p:spPr>
        <p:txBody>
          <a:bodyPr wrap="square">
            <a:spAutoFit/>
          </a:bodyPr>
          <a:lstStyle/>
          <a:p>
            <a:pPr>
              <a:spcAft>
                <a:spcPts val="0"/>
              </a:spcAft>
            </a:pPr>
            <a:r>
              <a:rPr lang="es-ES" b="1" kern="50" dirty="0">
                <a:solidFill>
                  <a:srgbClr val="FF6600"/>
                </a:solidFill>
                <a:latin typeface="Arial" panose="020B0604020202020204" pitchFamily="34" charset="0"/>
                <a:ea typeface="SimSun" panose="02010600030101010101" pitchFamily="2" charset="-122"/>
                <a:cs typeface="Mangal" panose="02040503050203030202" pitchFamily="18" charset="0"/>
              </a:rPr>
              <a:t>2. PREPARAR LA MOCHILA: </a:t>
            </a:r>
            <a:r>
              <a:rPr lang="es-ES" kern="50" dirty="0">
                <a:latin typeface="Arial" panose="020B0604020202020204" pitchFamily="34" charset="0"/>
                <a:ea typeface="SimSun" panose="02010600030101010101" pitchFamily="2" charset="-122"/>
                <a:cs typeface="Mangal" panose="02040503050203030202" pitchFamily="18" charset="0"/>
              </a:rPr>
              <a:t>Enseñar lo que tienen que llevar a casa en la mochila y lo que pueden dejar en clase.  Sistematizar el aprendizaje: consultar lista de tareas y horario de clase.</a:t>
            </a:r>
            <a:endParaRPr lang="es-ES" sz="2000" kern="50" dirty="0">
              <a:latin typeface="Times New Roman" panose="02020603050405020304" pitchFamily="18" charset="0"/>
              <a:ea typeface="SimSun" panose="02010600030101010101" pitchFamily="2" charset="-122"/>
              <a:cs typeface="Mangal" panose="02040503050203030202" pitchFamily="18" charset="0"/>
            </a:endParaRPr>
          </a:p>
          <a:p>
            <a:pPr algn="ctr">
              <a:spcAft>
                <a:spcPts val="0"/>
              </a:spcAft>
            </a:pPr>
            <a:r>
              <a:rPr lang="es-ES" b="1" i="1" kern="50" dirty="0">
                <a:solidFill>
                  <a:srgbClr val="000000"/>
                </a:solidFill>
                <a:latin typeface="Arial" panose="020B0604020202020204" pitchFamily="34" charset="0"/>
                <a:ea typeface="Calibri" panose="020F0502020204030204" pitchFamily="34" charset="0"/>
              </a:rPr>
              <a:t>Enseñarle a organizar la mochila: </a:t>
            </a:r>
          </a:p>
        </p:txBody>
      </p:sp>
      <p:pic>
        <p:nvPicPr>
          <p:cNvPr id="3" name="Picture 3">
            <a:extLst>
              <a:ext uri="{FF2B5EF4-FFF2-40B4-BE49-F238E27FC236}">
                <a16:creationId xmlns:a16="http://schemas.microsoft.com/office/drawing/2014/main" id="{8987AD95-AA4B-4300-A884-FCBE05B969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2992"/>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Rectángulo: esquinas redondeadas 5">
            <a:extLst>
              <a:ext uri="{FF2B5EF4-FFF2-40B4-BE49-F238E27FC236}">
                <a16:creationId xmlns:a16="http://schemas.microsoft.com/office/drawing/2014/main" id="{EB3AEFFC-D2BE-4423-AC60-45D524E58876}"/>
              </a:ext>
            </a:extLst>
          </p:cNvPr>
          <p:cNvSpPr/>
          <p:nvPr/>
        </p:nvSpPr>
        <p:spPr>
          <a:xfrm>
            <a:off x="4156715" y="6007547"/>
            <a:ext cx="4788498" cy="715089"/>
          </a:xfrm>
          <a:prstGeom prst="roundRect">
            <a:avLst/>
          </a:prstGeom>
          <a:ln w="38100"/>
        </p:spPr>
        <p:style>
          <a:lnRef idx="2">
            <a:schemeClr val="accent5"/>
          </a:lnRef>
          <a:fillRef idx="1">
            <a:schemeClr val="lt1"/>
          </a:fillRef>
          <a:effectRef idx="0">
            <a:schemeClr val="accent5"/>
          </a:effectRef>
          <a:fontRef idx="minor">
            <a:schemeClr val="dk1"/>
          </a:fontRef>
        </p:style>
        <p:txBody>
          <a:bodyPr wrap="square">
            <a:spAutoFit/>
          </a:bodyPr>
          <a:lstStyle/>
          <a:p>
            <a:pPr algn="just">
              <a:spcAft>
                <a:spcPts val="0"/>
              </a:spcAft>
            </a:pPr>
            <a:r>
              <a:rPr lang="es-ES" kern="50" dirty="0">
                <a:solidFill>
                  <a:srgbClr val="000000"/>
                </a:solidFill>
                <a:latin typeface="Arial" panose="020B0604020202020204" pitchFamily="34" charset="0"/>
                <a:ea typeface="Arial" panose="020B0604020202020204" pitchFamily="34" charset="0"/>
              </a:rPr>
              <a:t>•</a:t>
            </a:r>
            <a:r>
              <a:rPr lang="es-ES" kern="50" dirty="0">
                <a:solidFill>
                  <a:srgbClr val="000000"/>
                </a:solidFill>
                <a:latin typeface="Arial" panose="020B0604020202020204" pitchFamily="34" charset="0"/>
                <a:ea typeface="Calibri" panose="020F0502020204030204" pitchFamily="34" charset="0"/>
              </a:rPr>
              <a:t>Rotular los cantos superiores: uso un código de colores para cada asignatura. </a:t>
            </a:r>
            <a:endParaRPr lang="es-ES" sz="2000" kern="50" dirty="0">
              <a:solidFill>
                <a:srgbClr val="000000"/>
              </a:solidFill>
              <a:latin typeface="Calibri" panose="020F0502020204030204" pitchFamily="34" charset="0"/>
              <a:ea typeface="Calibri" panose="020F0502020204030204" pitchFamily="34" charset="0"/>
            </a:endParaRPr>
          </a:p>
        </p:txBody>
      </p:sp>
      <p:sp>
        <p:nvSpPr>
          <p:cNvPr id="7" name="Rectángulo: esquinas redondeadas 6">
            <a:extLst>
              <a:ext uri="{FF2B5EF4-FFF2-40B4-BE49-F238E27FC236}">
                <a16:creationId xmlns:a16="http://schemas.microsoft.com/office/drawing/2014/main" id="{6B5B2F87-EC4B-4B09-8751-CD8E13362053}"/>
              </a:ext>
            </a:extLst>
          </p:cNvPr>
          <p:cNvSpPr/>
          <p:nvPr/>
        </p:nvSpPr>
        <p:spPr>
          <a:xfrm>
            <a:off x="273975" y="3497112"/>
            <a:ext cx="3898303" cy="715089"/>
          </a:xfrm>
          <a:prstGeom prst="roundRect">
            <a:avLst/>
          </a:prstGeom>
          <a:ln w="38100"/>
        </p:spPr>
        <p:style>
          <a:lnRef idx="2">
            <a:schemeClr val="accent5"/>
          </a:lnRef>
          <a:fillRef idx="1">
            <a:schemeClr val="lt1"/>
          </a:fillRef>
          <a:effectRef idx="0">
            <a:schemeClr val="accent5"/>
          </a:effectRef>
          <a:fontRef idx="minor">
            <a:schemeClr val="dk1"/>
          </a:fontRef>
        </p:style>
        <p:txBody>
          <a:bodyPr wrap="square">
            <a:spAutoFit/>
          </a:bodyPr>
          <a:lstStyle/>
          <a:p>
            <a:r>
              <a:rPr lang="es-ES" kern="50" dirty="0">
                <a:solidFill>
                  <a:srgbClr val="000000"/>
                </a:solidFill>
                <a:latin typeface="Arial" panose="020B0604020202020204" pitchFamily="34" charset="0"/>
                <a:ea typeface="Arial" panose="020B0604020202020204" pitchFamily="34" charset="0"/>
              </a:rPr>
              <a:t>•</a:t>
            </a:r>
            <a:r>
              <a:rPr lang="es-ES" kern="50" dirty="0">
                <a:solidFill>
                  <a:srgbClr val="000000"/>
                </a:solidFill>
                <a:latin typeface="Arial" panose="020B0604020202020204" pitchFamily="34" charset="0"/>
                <a:ea typeface="Calibri" panose="020F0502020204030204" pitchFamily="34" charset="0"/>
              </a:rPr>
              <a:t>Libros con la portada mirando hacia las asas</a:t>
            </a:r>
            <a:endParaRPr lang="es-ES" dirty="0"/>
          </a:p>
        </p:txBody>
      </p:sp>
      <p:sp>
        <p:nvSpPr>
          <p:cNvPr id="8" name="Rectángulo: esquinas redondeadas 7">
            <a:extLst>
              <a:ext uri="{FF2B5EF4-FFF2-40B4-BE49-F238E27FC236}">
                <a16:creationId xmlns:a16="http://schemas.microsoft.com/office/drawing/2014/main" id="{1D0000F1-FF92-4A64-B42B-C4AE7D38BE15}"/>
              </a:ext>
            </a:extLst>
          </p:cNvPr>
          <p:cNvSpPr/>
          <p:nvPr/>
        </p:nvSpPr>
        <p:spPr>
          <a:xfrm>
            <a:off x="669418" y="4453702"/>
            <a:ext cx="4572000" cy="715089"/>
          </a:xfrm>
          <a:prstGeom prst="roundRect">
            <a:avLst/>
          </a:prstGeom>
          <a:ln w="38100"/>
        </p:spPr>
        <p:style>
          <a:lnRef idx="2">
            <a:schemeClr val="accent5"/>
          </a:lnRef>
          <a:fillRef idx="1">
            <a:schemeClr val="lt1"/>
          </a:fillRef>
          <a:effectRef idx="0">
            <a:schemeClr val="accent5"/>
          </a:effectRef>
          <a:fontRef idx="minor">
            <a:schemeClr val="dk1"/>
          </a:fontRef>
        </p:style>
        <p:txBody>
          <a:bodyPr>
            <a:spAutoFit/>
          </a:bodyPr>
          <a:lstStyle/>
          <a:p>
            <a:pPr marL="285750" indent="-285750" algn="just">
              <a:spcAft>
                <a:spcPts val="1265"/>
              </a:spcAft>
              <a:buFont typeface="Arial" panose="020B0604020202020204" pitchFamily="34" charset="0"/>
              <a:buChar char="•"/>
            </a:pPr>
            <a:r>
              <a:rPr lang="es-ES" kern="50" dirty="0">
                <a:solidFill>
                  <a:srgbClr val="000000"/>
                </a:solidFill>
                <a:latin typeface="Arial" panose="020B0604020202020204" pitchFamily="34" charset="0"/>
                <a:ea typeface="Calibri" panose="020F0502020204030204" pitchFamily="34" charset="0"/>
              </a:rPr>
              <a:t>Servirse del horario para colocar los libros (al fondo los últimos del día)</a:t>
            </a:r>
            <a:endParaRPr lang="es-ES" sz="2000" kern="50" dirty="0">
              <a:solidFill>
                <a:srgbClr val="000000"/>
              </a:solidFill>
              <a:latin typeface="Calibri" panose="020F0502020204030204" pitchFamily="34" charset="0"/>
              <a:ea typeface="Calibri" panose="020F0502020204030204" pitchFamily="34" charset="0"/>
            </a:endParaRPr>
          </a:p>
        </p:txBody>
      </p:sp>
      <p:sp>
        <p:nvSpPr>
          <p:cNvPr id="9" name="Rectángulo: esquinas redondeadas 8">
            <a:extLst>
              <a:ext uri="{FF2B5EF4-FFF2-40B4-BE49-F238E27FC236}">
                <a16:creationId xmlns:a16="http://schemas.microsoft.com/office/drawing/2014/main" id="{F9AFAF19-FBDC-489E-AFF9-4B90BD3E1D41}"/>
              </a:ext>
            </a:extLst>
          </p:cNvPr>
          <p:cNvSpPr/>
          <p:nvPr/>
        </p:nvSpPr>
        <p:spPr>
          <a:xfrm>
            <a:off x="2287088" y="5434369"/>
            <a:ext cx="3452191" cy="408623"/>
          </a:xfrm>
          <a:prstGeom prst="roundRect">
            <a:avLst/>
          </a:prstGeom>
          <a:ln w="38100"/>
        </p:spPr>
        <p:style>
          <a:lnRef idx="2">
            <a:schemeClr val="accent5"/>
          </a:lnRef>
          <a:fillRef idx="1">
            <a:schemeClr val="lt1"/>
          </a:fillRef>
          <a:effectRef idx="0">
            <a:schemeClr val="accent5"/>
          </a:effectRef>
          <a:fontRef idx="minor">
            <a:schemeClr val="dk1"/>
          </a:fontRef>
        </p:style>
        <p:txBody>
          <a:bodyPr wrap="square">
            <a:spAutoFit/>
          </a:bodyPr>
          <a:lstStyle/>
          <a:p>
            <a:pPr algn="just">
              <a:spcAft>
                <a:spcPts val="1265"/>
              </a:spcAft>
            </a:pPr>
            <a:r>
              <a:rPr lang="es-ES" kern="50" dirty="0">
                <a:solidFill>
                  <a:srgbClr val="000000"/>
                </a:solidFill>
                <a:latin typeface="Arial" panose="020B0604020202020204" pitchFamily="34" charset="0"/>
                <a:ea typeface="Arial" panose="020B0604020202020204" pitchFamily="34" charset="0"/>
              </a:rPr>
              <a:t>•</a:t>
            </a:r>
            <a:r>
              <a:rPr lang="es-ES" kern="50" dirty="0">
                <a:solidFill>
                  <a:srgbClr val="000000"/>
                </a:solidFill>
                <a:latin typeface="Arial" panose="020B0604020202020204" pitchFamily="34" charset="0"/>
                <a:ea typeface="Calibri" panose="020F0502020204030204" pitchFamily="34" charset="0"/>
              </a:rPr>
              <a:t>Libretas dentro de los libros. </a:t>
            </a:r>
            <a:endParaRPr lang="es-ES" sz="2000" kern="50" dirty="0">
              <a:solidFill>
                <a:srgbClr val="000000"/>
              </a:solidFill>
              <a:latin typeface="Calibri" panose="020F0502020204030204" pitchFamily="34" charset="0"/>
              <a:ea typeface="Calibri" panose="020F0502020204030204" pitchFamily="34" charset="0"/>
            </a:endParaRPr>
          </a:p>
        </p:txBody>
      </p:sp>
      <p:pic>
        <p:nvPicPr>
          <p:cNvPr id="3075" name="Picture 3" descr="autoinstrucciones-mochila-1-638">
            <a:extLst>
              <a:ext uri="{FF2B5EF4-FFF2-40B4-BE49-F238E27FC236}">
                <a16:creationId xmlns:a16="http://schemas.microsoft.com/office/drawing/2014/main" id="{9539C777-3310-4243-8FDB-4424BE0711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0565" y="1576831"/>
            <a:ext cx="3083435" cy="4061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ángulo 9">
            <a:extLst>
              <a:ext uri="{FF2B5EF4-FFF2-40B4-BE49-F238E27FC236}">
                <a16:creationId xmlns:a16="http://schemas.microsoft.com/office/drawing/2014/main" id="{9FA0F56C-D3E2-41FE-8F1A-C22B31F6DBFE}"/>
              </a:ext>
            </a:extLst>
          </p:cNvPr>
          <p:cNvSpPr/>
          <p:nvPr/>
        </p:nvSpPr>
        <p:spPr>
          <a:xfrm>
            <a:off x="1249016" y="208258"/>
            <a:ext cx="6645965" cy="707886"/>
          </a:xfrm>
          <a:prstGeom prst="rect">
            <a:avLst/>
          </a:prstGeom>
        </p:spPr>
        <p:txBody>
          <a:bodyPr wrap="square">
            <a:spAutoFit/>
          </a:bodyPr>
          <a:lstStyle/>
          <a:p>
            <a:pPr algn="ctr">
              <a:spcAft>
                <a:spcPts val="0"/>
              </a:spcAft>
            </a:pPr>
            <a:r>
              <a:rPr lang="es-ES" sz="2000" b="1" kern="50" dirty="0">
                <a:solidFill>
                  <a:srgbClr val="FF6600"/>
                </a:solidFill>
                <a:latin typeface="Arial" panose="020B0604020202020204" pitchFamily="34" charset="0"/>
                <a:ea typeface="SimSun" panose="02010600030101010101" pitchFamily="2" charset="-122"/>
                <a:cs typeface="Arial" panose="020B0604020202020204" pitchFamily="34" charset="0"/>
              </a:rPr>
              <a:t>MEDIDAS GENERALES: </a:t>
            </a:r>
          </a:p>
          <a:p>
            <a:pPr algn="ctr">
              <a:spcAft>
                <a:spcPts val="0"/>
              </a:spcAft>
            </a:pPr>
            <a:r>
              <a:rPr lang="es-ES" sz="2000" b="1" kern="50" dirty="0">
                <a:solidFill>
                  <a:srgbClr val="FF6600"/>
                </a:solidFill>
                <a:latin typeface="Arial" panose="020B0604020202020204" pitchFamily="34" charset="0"/>
                <a:ea typeface="SimSun" panose="02010600030101010101" pitchFamily="2" charset="-122"/>
                <a:cs typeface="Arial" panose="020B0604020202020204" pitchFamily="34" charset="0"/>
              </a:rPr>
              <a:t>II. MEDIDAS DE ORGANIZACIÓN</a:t>
            </a:r>
          </a:p>
        </p:txBody>
      </p:sp>
    </p:spTree>
    <p:extLst>
      <p:ext uri="{BB962C8B-B14F-4D97-AF65-F5344CB8AC3E}">
        <p14:creationId xmlns:p14="http://schemas.microsoft.com/office/powerpoint/2010/main" val="263269018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fade">
                                      <p:cBhvr>
                                        <p:cTn id="7" dur="500"/>
                                        <p:tgtEl>
                                          <p:spTgt spid="7">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bg/>
                                          </p:spTgt>
                                        </p:tgtEl>
                                        <p:attrNameLst>
                                          <p:attrName>style.visibility</p:attrName>
                                        </p:attrNameLst>
                                      </p:cBhvr>
                                      <p:to>
                                        <p:strVal val="visible"/>
                                      </p:to>
                                    </p:set>
                                    <p:animEffect transition="in" filter="fade">
                                      <p:cBhvr>
                                        <p:cTn id="15" dur="500"/>
                                        <p:tgtEl>
                                          <p:spTgt spid="6">
                                            <p:bg/>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fade">
                                      <p:cBhvr>
                                        <p:cTn id="20" dur="500"/>
                                        <p:tgtEl>
                                          <p:spTgt spid="6">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bg/>
                                          </p:spTgt>
                                        </p:tgtEl>
                                        <p:attrNameLst>
                                          <p:attrName>style.visibility</p:attrName>
                                        </p:attrNameLst>
                                      </p:cBhvr>
                                      <p:to>
                                        <p:strVal val="visible"/>
                                      </p:to>
                                    </p:set>
                                    <p:animEffect transition="in" filter="fade">
                                      <p:cBhvr>
                                        <p:cTn id="23" dur="500"/>
                                        <p:tgtEl>
                                          <p:spTgt spid="8">
                                            <p:bg/>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animEffect transition="in" filter="fade">
                                      <p:cBhvr>
                                        <p:cTn id="28" dur="500"/>
                                        <p:tgtEl>
                                          <p:spTgt spid="8">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bg/>
                                          </p:spTgt>
                                        </p:tgtEl>
                                        <p:attrNameLst>
                                          <p:attrName>style.visibility</p:attrName>
                                        </p:attrNameLst>
                                      </p:cBhvr>
                                      <p:to>
                                        <p:strVal val="visible"/>
                                      </p:to>
                                    </p:set>
                                    <p:animEffect transition="in" filter="fade">
                                      <p:cBhvr>
                                        <p:cTn id="31" dur="500"/>
                                        <p:tgtEl>
                                          <p:spTgt spid="9">
                                            <p:bg/>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9">
                                            <p:txEl>
                                              <p:pRg st="0" end="0"/>
                                            </p:txEl>
                                          </p:spTgt>
                                        </p:tgtEl>
                                        <p:attrNameLst>
                                          <p:attrName>style.visibility</p:attrName>
                                        </p:attrNameLst>
                                      </p:cBhvr>
                                      <p:to>
                                        <p:strVal val="visible"/>
                                      </p:to>
                                    </p:set>
                                    <p:animEffect transition="in" filter="fade">
                                      <p:cBhvr>
                                        <p:cTn id="36"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P spid="7" grpId="0" build="p" animBg="1"/>
      <p:bldP spid="8" grpId="0" build="p" animBg="1"/>
      <p:bldP spid="9" grpId="0"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esquinas redondeadas 1">
            <a:extLst>
              <a:ext uri="{FF2B5EF4-FFF2-40B4-BE49-F238E27FC236}">
                <a16:creationId xmlns:a16="http://schemas.microsoft.com/office/drawing/2014/main" id="{5D805F83-AC5A-4FBA-93BA-017B8C0222DB}"/>
              </a:ext>
            </a:extLst>
          </p:cNvPr>
          <p:cNvSpPr/>
          <p:nvPr/>
        </p:nvSpPr>
        <p:spPr>
          <a:xfrm>
            <a:off x="735495" y="1619733"/>
            <a:ext cx="7865165" cy="1328023"/>
          </a:xfrm>
          <a:prstGeom prst="roundRect">
            <a:avLst/>
          </a:prstGeom>
          <a:ln w="38100"/>
        </p:spPr>
        <p:style>
          <a:lnRef idx="2">
            <a:schemeClr val="accent1"/>
          </a:lnRef>
          <a:fillRef idx="1">
            <a:schemeClr val="lt1"/>
          </a:fillRef>
          <a:effectRef idx="0">
            <a:schemeClr val="accent1"/>
          </a:effectRef>
          <a:fontRef idx="minor">
            <a:schemeClr val="dk1"/>
          </a:fontRef>
        </p:style>
        <p:txBody>
          <a:bodyPr wrap="square">
            <a:spAutoFit/>
          </a:bodyPr>
          <a:lstStyle/>
          <a:p>
            <a:pPr>
              <a:spcAft>
                <a:spcPts val="0"/>
              </a:spcAft>
            </a:pPr>
            <a:r>
              <a:rPr lang="es-ES" b="1" kern="50" dirty="0">
                <a:solidFill>
                  <a:srgbClr val="FF6600"/>
                </a:solidFill>
                <a:latin typeface="Arial" panose="020B0604020202020204" pitchFamily="34" charset="0"/>
                <a:ea typeface="SimSun" panose="02010600030101010101" pitchFamily="2" charset="-122"/>
                <a:cs typeface="Mangal" panose="02040503050203030202" pitchFamily="18" charset="0"/>
              </a:rPr>
              <a:t>3. ORGANIZAR EL CUADERNO:  </a:t>
            </a:r>
            <a:r>
              <a:rPr lang="es-ES" kern="50" dirty="0">
                <a:latin typeface="Arial" panose="020B0604020202020204" pitchFamily="34" charset="0"/>
                <a:ea typeface="SimSun" panose="02010600030101010101" pitchFamily="2" charset="-122"/>
                <a:cs typeface="Mangal" panose="02040503050203030202" pitchFamily="18" charset="0"/>
              </a:rPr>
              <a:t>indicar dónde escribir la fecha, pautas de ser necesario para los márgenes, dejar espacio entre ejercicio y ejercicio, distribuir lo que se escribe de manera ordenada. Rutina de trabajo con el cuaderno.</a:t>
            </a:r>
            <a:endParaRPr lang="es-ES" sz="2000" kern="50" dirty="0">
              <a:latin typeface="Times New Roman" panose="02020603050405020304" pitchFamily="18" charset="0"/>
              <a:ea typeface="SimSun" panose="02010600030101010101" pitchFamily="2" charset="-122"/>
              <a:cs typeface="Mangal" panose="02040503050203030202" pitchFamily="18" charset="0"/>
            </a:endParaRPr>
          </a:p>
        </p:txBody>
      </p:sp>
      <p:pic>
        <p:nvPicPr>
          <p:cNvPr id="3" name="Picture 3">
            <a:extLst>
              <a:ext uri="{FF2B5EF4-FFF2-40B4-BE49-F238E27FC236}">
                <a16:creationId xmlns:a16="http://schemas.microsoft.com/office/drawing/2014/main" id="{7BBE1335-10C0-475A-A9BF-AAF403A6E5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2992"/>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Rectángulo: esquinas redondeadas 5">
            <a:extLst>
              <a:ext uri="{FF2B5EF4-FFF2-40B4-BE49-F238E27FC236}">
                <a16:creationId xmlns:a16="http://schemas.microsoft.com/office/drawing/2014/main" id="{71332F2A-BEAB-452D-BD2C-61F086765F40}"/>
              </a:ext>
            </a:extLst>
          </p:cNvPr>
          <p:cNvSpPr/>
          <p:nvPr/>
        </p:nvSpPr>
        <p:spPr>
          <a:xfrm>
            <a:off x="735495" y="3404944"/>
            <a:ext cx="6606209" cy="1940957"/>
          </a:xfrm>
          <a:prstGeom prst="roundRect">
            <a:avLst/>
          </a:prstGeom>
          <a:ln w="38100"/>
        </p:spPr>
        <p:style>
          <a:lnRef idx="2">
            <a:schemeClr val="accent1"/>
          </a:lnRef>
          <a:fillRef idx="1">
            <a:schemeClr val="lt1"/>
          </a:fillRef>
          <a:effectRef idx="0">
            <a:schemeClr val="accent1"/>
          </a:effectRef>
          <a:fontRef idx="minor">
            <a:schemeClr val="dk1"/>
          </a:fontRef>
        </p:style>
        <p:txBody>
          <a:bodyPr wrap="square">
            <a:spAutoFit/>
          </a:bodyPr>
          <a:lstStyle/>
          <a:p>
            <a:pPr>
              <a:spcAft>
                <a:spcPts val="0"/>
              </a:spcAft>
            </a:pPr>
            <a:r>
              <a:rPr lang="es-ES" b="1" kern="50" dirty="0">
                <a:solidFill>
                  <a:srgbClr val="FF6600"/>
                </a:solidFill>
                <a:latin typeface="Arial" panose="020B0604020202020204" pitchFamily="34" charset="0"/>
                <a:ea typeface="SimSun" panose="02010600030101010101" pitchFamily="2" charset="-122"/>
                <a:cs typeface="Mangal" panose="02040503050203030202" pitchFamily="18" charset="0"/>
              </a:rPr>
              <a:t>4. ORGANIZACIÓN PUPITRE:  </a:t>
            </a:r>
            <a:r>
              <a:rPr lang="es-ES" kern="50" dirty="0">
                <a:latin typeface="Arial" panose="020B0604020202020204" pitchFamily="34" charset="0"/>
                <a:ea typeface="SimSun" panose="02010600030101010101" pitchFamily="2" charset="-122"/>
                <a:cs typeface="Mangal" panose="02040503050203030202" pitchFamily="18" charset="0"/>
              </a:rPr>
              <a:t>en la mesa sólo tendrá lo imprescindible para trabajar. Tendrá la menor cantidad de materiales posible. Cuanto más sencillos, ¡mejor! (tipo de estuche y material escolar, archivador y carpeta).  </a:t>
            </a:r>
            <a:r>
              <a:rPr lang="es-ES" kern="50" dirty="0">
                <a:solidFill>
                  <a:srgbClr val="FF6600"/>
                </a:solidFill>
                <a:latin typeface="Arial" panose="020B0604020202020204" pitchFamily="34" charset="0"/>
                <a:ea typeface="SimSun" panose="02010600030101010101" pitchFamily="2" charset="-122"/>
                <a:cs typeface="Mangal" panose="02040503050203030202" pitchFamily="18" charset="0"/>
              </a:rPr>
              <a:t>EN LA ESQUINA SIEMPRE LA AGENDA ABIERTA </a:t>
            </a:r>
            <a:r>
              <a:rPr lang="es-ES" kern="50" dirty="0">
                <a:latin typeface="Arial" panose="020B0604020202020204" pitchFamily="34" charset="0"/>
                <a:ea typeface="SimSun" panose="02010600030101010101" pitchFamily="2" charset="-122"/>
                <a:cs typeface="Mangal" panose="02040503050203030202" pitchFamily="18" charset="0"/>
              </a:rPr>
              <a:t>y puede tener un horario pegado en la mesa.</a:t>
            </a:r>
            <a:endParaRPr lang="es-ES" sz="2000" kern="50" dirty="0">
              <a:latin typeface="Times New Roman" panose="02020603050405020304" pitchFamily="18" charset="0"/>
              <a:ea typeface="SimSun" panose="02010600030101010101" pitchFamily="2" charset="-122"/>
              <a:cs typeface="Mangal" panose="02040503050203030202" pitchFamily="18" charset="0"/>
            </a:endParaRPr>
          </a:p>
        </p:txBody>
      </p:sp>
      <p:pic>
        <p:nvPicPr>
          <p:cNvPr id="4100" name="Picture 4" descr="Resultado de imagen de el cuaderno">
            <a:extLst>
              <a:ext uri="{FF2B5EF4-FFF2-40B4-BE49-F238E27FC236}">
                <a16:creationId xmlns:a16="http://schemas.microsoft.com/office/drawing/2014/main" id="{380D6BF7-E148-4CF3-99A5-E3CF332624A0}"/>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44815" y="4845957"/>
            <a:ext cx="1999185" cy="1940956"/>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a:extLst>
              <a:ext uri="{FF2B5EF4-FFF2-40B4-BE49-F238E27FC236}">
                <a16:creationId xmlns:a16="http://schemas.microsoft.com/office/drawing/2014/main" id="{FEACA4E9-C8E5-4EF2-9FA4-142EB8070281}"/>
              </a:ext>
            </a:extLst>
          </p:cNvPr>
          <p:cNvSpPr/>
          <p:nvPr/>
        </p:nvSpPr>
        <p:spPr>
          <a:xfrm>
            <a:off x="1249016" y="208258"/>
            <a:ext cx="6645965" cy="707886"/>
          </a:xfrm>
          <a:prstGeom prst="rect">
            <a:avLst/>
          </a:prstGeom>
        </p:spPr>
        <p:txBody>
          <a:bodyPr wrap="square">
            <a:spAutoFit/>
          </a:bodyPr>
          <a:lstStyle/>
          <a:p>
            <a:pPr algn="ctr">
              <a:spcAft>
                <a:spcPts val="0"/>
              </a:spcAft>
            </a:pPr>
            <a:r>
              <a:rPr lang="es-ES" sz="2000" b="1" kern="50" dirty="0">
                <a:solidFill>
                  <a:srgbClr val="FF6600"/>
                </a:solidFill>
                <a:latin typeface="Arial" panose="020B0604020202020204" pitchFamily="34" charset="0"/>
                <a:ea typeface="SimSun" panose="02010600030101010101" pitchFamily="2" charset="-122"/>
                <a:cs typeface="Arial" panose="020B0604020202020204" pitchFamily="34" charset="0"/>
              </a:rPr>
              <a:t>MEDIDAS GENERALES: </a:t>
            </a:r>
          </a:p>
          <a:p>
            <a:pPr algn="ctr">
              <a:spcAft>
                <a:spcPts val="0"/>
              </a:spcAft>
            </a:pPr>
            <a:r>
              <a:rPr lang="es-ES" sz="2000" b="1" kern="50" dirty="0">
                <a:solidFill>
                  <a:srgbClr val="FF6600"/>
                </a:solidFill>
                <a:latin typeface="Arial" panose="020B0604020202020204" pitchFamily="34" charset="0"/>
                <a:ea typeface="SimSun" panose="02010600030101010101" pitchFamily="2" charset="-122"/>
                <a:cs typeface="Arial" panose="020B0604020202020204" pitchFamily="34" charset="0"/>
              </a:rPr>
              <a:t>II. MEDIDAS DE ORGANIZACIÓN</a:t>
            </a:r>
          </a:p>
        </p:txBody>
      </p:sp>
    </p:spTree>
    <p:extLst>
      <p:ext uri="{BB962C8B-B14F-4D97-AF65-F5344CB8AC3E}">
        <p14:creationId xmlns:p14="http://schemas.microsoft.com/office/powerpoint/2010/main" val="3629372646"/>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D2A7CA71-2C76-49F2-B650-638BBEFBC4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2992"/>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ángulo 4">
            <a:extLst>
              <a:ext uri="{FF2B5EF4-FFF2-40B4-BE49-F238E27FC236}">
                <a16:creationId xmlns:a16="http://schemas.microsoft.com/office/drawing/2014/main" id="{F758EDCD-EE08-4492-BE4C-12FB7FBD1B53}"/>
              </a:ext>
            </a:extLst>
          </p:cNvPr>
          <p:cNvSpPr/>
          <p:nvPr/>
        </p:nvSpPr>
        <p:spPr>
          <a:xfrm>
            <a:off x="1056859" y="1286691"/>
            <a:ext cx="7030278" cy="2031325"/>
          </a:xfrm>
          <a:prstGeom prst="rect">
            <a:avLst/>
          </a:prstGeom>
        </p:spPr>
        <p:txBody>
          <a:bodyPr wrap="square">
            <a:spAutoFit/>
          </a:bodyPr>
          <a:lstStyle/>
          <a:p>
            <a:pPr>
              <a:spcAft>
                <a:spcPts val="0"/>
              </a:spcAft>
            </a:pPr>
            <a:r>
              <a:rPr lang="es-ES" b="1" kern="50" dirty="0">
                <a:solidFill>
                  <a:srgbClr val="FF6600"/>
                </a:solidFill>
                <a:latin typeface="Arial" panose="020B0604020202020204" pitchFamily="34" charset="0"/>
                <a:ea typeface="SimSun" panose="02010600030101010101" pitchFamily="2" charset="-122"/>
                <a:cs typeface="Mangal" panose="02040503050203030202" pitchFamily="18" charset="0"/>
              </a:rPr>
              <a:t>5. TRABAJAR DE MANERA SISTEMÁTICA: </a:t>
            </a:r>
          </a:p>
          <a:p>
            <a:pPr>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spcAft>
                <a:spcPts val="0"/>
              </a:spcAft>
            </a:pPr>
            <a:r>
              <a:rPr lang="es-ES" kern="50" dirty="0">
                <a:latin typeface="Arial" panose="020B0604020202020204" pitchFamily="34" charset="0"/>
                <a:ea typeface="SimSun" panose="02010600030101010101" pitchFamily="2" charset="-122"/>
                <a:cs typeface="Mangal" panose="02040503050203030202" pitchFamily="18" charset="0"/>
              </a:rPr>
              <a:t>Enseñar a trabajar de manera ordenada y sistemática; ya que suelen hacerlo de manera desordenada: </a:t>
            </a:r>
          </a:p>
          <a:p>
            <a:pPr>
              <a:spcAft>
                <a:spcPts val="0"/>
              </a:spcAft>
            </a:pPr>
            <a:r>
              <a:rPr lang="es-ES" kern="50" dirty="0">
                <a:latin typeface="Arial" panose="020B0604020202020204" pitchFamily="34" charset="0"/>
                <a:ea typeface="SimSun" panose="02010600030101010101" pitchFamily="2" charset="-122"/>
                <a:cs typeface="Mangal" panose="02040503050203030202" pitchFamily="18" charset="0"/>
              </a:rPr>
              <a:t>	</a:t>
            </a:r>
          </a:p>
          <a:p>
            <a:pPr>
              <a:spcAft>
                <a:spcPts val="0"/>
              </a:spcAft>
            </a:pPr>
            <a:r>
              <a:rPr lang="es-ES" kern="50" dirty="0">
                <a:latin typeface="Arial" panose="020B0604020202020204" pitchFamily="34" charset="0"/>
                <a:ea typeface="SimSun" panose="02010600030101010101" pitchFamily="2" charset="-122"/>
                <a:cs typeface="Mangal" panose="02040503050203030202" pitchFamily="18" charset="0"/>
              </a:rPr>
              <a:t>	</a:t>
            </a:r>
          </a:p>
          <a:p>
            <a:pPr>
              <a:spcAft>
                <a:spcPts val="0"/>
              </a:spcAft>
            </a:pPr>
            <a:r>
              <a:rPr lang="es-ES" kern="50" dirty="0">
                <a:latin typeface="Arial" panose="020B0604020202020204" pitchFamily="34" charset="0"/>
                <a:ea typeface="SimSun" panose="02010600030101010101" pitchFamily="2" charset="-122"/>
                <a:cs typeface="Mangal" panose="02040503050203030202" pitchFamily="18" charset="0"/>
              </a:rPr>
              <a:t>	</a:t>
            </a:r>
            <a:endParaRPr lang="es-ES" sz="2000" kern="50" dirty="0">
              <a:effectLst/>
              <a:latin typeface="Times New Roman" panose="02020603050405020304" pitchFamily="18" charset="0"/>
              <a:ea typeface="SimSun" panose="02010600030101010101" pitchFamily="2" charset="-122"/>
              <a:cs typeface="Mangal" panose="02040503050203030202" pitchFamily="18" charset="0"/>
            </a:endParaRPr>
          </a:p>
        </p:txBody>
      </p:sp>
      <p:sp>
        <p:nvSpPr>
          <p:cNvPr id="6" name="Rectángulo: esquinas redondeadas 5">
            <a:extLst>
              <a:ext uri="{FF2B5EF4-FFF2-40B4-BE49-F238E27FC236}">
                <a16:creationId xmlns:a16="http://schemas.microsoft.com/office/drawing/2014/main" id="{01032592-7EE7-429B-B3BA-0B7B242B9965}"/>
              </a:ext>
            </a:extLst>
          </p:cNvPr>
          <p:cNvSpPr/>
          <p:nvPr/>
        </p:nvSpPr>
        <p:spPr>
          <a:xfrm>
            <a:off x="207438" y="2787924"/>
            <a:ext cx="4572000" cy="1021556"/>
          </a:xfrm>
          <a:prstGeom prst="roundRect">
            <a:avLst/>
          </a:prstGeom>
          <a:ln w="28575">
            <a:solidFill>
              <a:schemeClr val="accent1"/>
            </a:solidFill>
          </a:ln>
        </p:spPr>
        <p:style>
          <a:lnRef idx="2">
            <a:schemeClr val="accent5"/>
          </a:lnRef>
          <a:fillRef idx="1">
            <a:schemeClr val="lt1"/>
          </a:fillRef>
          <a:effectRef idx="0">
            <a:schemeClr val="accent5"/>
          </a:effectRef>
          <a:fontRef idx="minor">
            <a:schemeClr val="dk1"/>
          </a:fontRef>
        </p:style>
        <p:txBody>
          <a:bodyPr>
            <a:spAutoFit/>
          </a:bodyPr>
          <a:lstStyle/>
          <a:p>
            <a:pPr>
              <a:spcAft>
                <a:spcPts val="0"/>
              </a:spcAft>
            </a:pPr>
            <a:r>
              <a:rPr lang="es-ES" i="1" kern="50" dirty="0">
                <a:solidFill>
                  <a:srgbClr val="FF6600"/>
                </a:solidFill>
                <a:latin typeface="Arial" panose="020B0604020202020204" pitchFamily="34" charset="0"/>
                <a:ea typeface="SimSun" panose="02010600030101010101" pitchFamily="2" charset="-122"/>
                <a:cs typeface="Mangal" panose="02040503050203030202" pitchFamily="18" charset="0"/>
              </a:rPr>
              <a:t>Se saltan renglones o tareas</a:t>
            </a:r>
            <a:r>
              <a:rPr lang="es-ES" kern="50" dirty="0">
                <a:latin typeface="Arial" panose="020B0604020202020204" pitchFamily="34" charset="0"/>
                <a:ea typeface="SimSun" panose="02010600030101010101" pitchFamily="2" charset="-122"/>
                <a:cs typeface="Mangal" panose="02040503050203030202" pitchFamily="18" charset="0"/>
              </a:rPr>
              <a:t>, no terminan de leer el enunciado, buscan la información sin orden... </a:t>
            </a:r>
          </a:p>
        </p:txBody>
      </p:sp>
      <p:sp>
        <p:nvSpPr>
          <p:cNvPr id="7" name="Rectángulo: esquinas redondeadas 6">
            <a:extLst>
              <a:ext uri="{FF2B5EF4-FFF2-40B4-BE49-F238E27FC236}">
                <a16:creationId xmlns:a16="http://schemas.microsoft.com/office/drawing/2014/main" id="{060DE0BB-D00D-4B9E-A6A7-FE21FA1623BE}"/>
              </a:ext>
            </a:extLst>
          </p:cNvPr>
          <p:cNvSpPr/>
          <p:nvPr/>
        </p:nvSpPr>
        <p:spPr>
          <a:xfrm>
            <a:off x="2231707" y="4002004"/>
            <a:ext cx="5095462" cy="1634490"/>
          </a:xfrm>
          <a:prstGeom prst="roundRect">
            <a:avLst/>
          </a:prstGeom>
          <a:ln w="28575">
            <a:solidFill>
              <a:schemeClr val="accent1"/>
            </a:solidFill>
          </a:ln>
        </p:spPr>
        <p:style>
          <a:lnRef idx="2">
            <a:schemeClr val="accent5"/>
          </a:lnRef>
          <a:fillRef idx="1">
            <a:schemeClr val="lt1"/>
          </a:fillRef>
          <a:effectRef idx="0">
            <a:schemeClr val="accent5"/>
          </a:effectRef>
          <a:fontRef idx="minor">
            <a:schemeClr val="dk1"/>
          </a:fontRef>
        </p:style>
        <p:txBody>
          <a:bodyPr wrap="square">
            <a:spAutoFit/>
          </a:bodyPr>
          <a:lstStyle/>
          <a:p>
            <a:r>
              <a:rPr lang="es-ES" kern="50" dirty="0">
                <a:latin typeface="Arial" panose="020B0604020202020204" pitchFamily="34" charset="0"/>
                <a:ea typeface="SimSun" panose="02010600030101010101" pitchFamily="2" charset="-122"/>
                <a:cs typeface="Mangal" panose="02040503050203030202" pitchFamily="18" charset="0"/>
              </a:rPr>
              <a:t>Así debemos: </a:t>
            </a:r>
            <a:r>
              <a:rPr lang="es-ES" i="1" kern="50" dirty="0">
                <a:solidFill>
                  <a:srgbClr val="FF6600"/>
                </a:solidFill>
                <a:latin typeface="Arial" panose="020B0604020202020204" pitchFamily="34" charset="0"/>
                <a:ea typeface="SimSun" panose="02010600030101010101" pitchFamily="2" charset="-122"/>
                <a:cs typeface="Mangal" panose="02040503050203030202" pitchFamily="18" charset="0"/>
              </a:rPr>
              <a:t>enseñar a buscar la información de izquierda a derecha y de arriba a abajo</a:t>
            </a:r>
            <a:r>
              <a:rPr lang="es-ES" kern="50" dirty="0">
                <a:latin typeface="Arial" panose="020B0604020202020204" pitchFamily="34" charset="0"/>
                <a:ea typeface="SimSun" panose="02010600030101010101" pitchFamily="2" charset="-122"/>
                <a:cs typeface="Mangal" panose="02040503050203030202" pitchFamily="18" charset="0"/>
              </a:rPr>
              <a:t>, para no saltarse renglones en la lectura se puede usar un folio o marcapáginas que indique la línea dónde está y tape las otras. </a:t>
            </a:r>
            <a:endParaRPr lang="es-ES" dirty="0"/>
          </a:p>
        </p:txBody>
      </p:sp>
      <p:sp>
        <p:nvSpPr>
          <p:cNvPr id="8" name="Rectángulo: esquinas redondeadas 7">
            <a:extLst>
              <a:ext uri="{FF2B5EF4-FFF2-40B4-BE49-F238E27FC236}">
                <a16:creationId xmlns:a16="http://schemas.microsoft.com/office/drawing/2014/main" id="{FA8D11E5-9458-4E1E-8D5B-E0BEA340C7A5}"/>
              </a:ext>
            </a:extLst>
          </p:cNvPr>
          <p:cNvSpPr/>
          <p:nvPr/>
        </p:nvSpPr>
        <p:spPr>
          <a:xfrm>
            <a:off x="4459356" y="5898329"/>
            <a:ext cx="4572000" cy="715089"/>
          </a:xfrm>
          <a:prstGeom prst="roundRect">
            <a:avLst/>
          </a:prstGeom>
          <a:ln w="28575">
            <a:solidFill>
              <a:schemeClr val="accent1"/>
            </a:solidFill>
          </a:ln>
        </p:spPr>
        <p:style>
          <a:lnRef idx="2">
            <a:schemeClr val="accent5"/>
          </a:lnRef>
          <a:fillRef idx="1">
            <a:schemeClr val="lt1"/>
          </a:fillRef>
          <a:effectRef idx="0">
            <a:schemeClr val="accent5"/>
          </a:effectRef>
          <a:fontRef idx="minor">
            <a:schemeClr val="dk1"/>
          </a:fontRef>
        </p:style>
        <p:txBody>
          <a:bodyPr>
            <a:spAutoFit/>
          </a:bodyPr>
          <a:lstStyle/>
          <a:p>
            <a:r>
              <a:rPr lang="es-ES" i="1" kern="50" dirty="0">
                <a:solidFill>
                  <a:srgbClr val="FF6600"/>
                </a:solidFill>
                <a:latin typeface="Arial" panose="020B0604020202020204" pitchFamily="34" charset="0"/>
                <a:ea typeface="SimSun" panose="02010600030101010101" pitchFamily="2" charset="-122"/>
                <a:cs typeface="Mangal" panose="02040503050203030202" pitchFamily="18" charset="0"/>
              </a:rPr>
              <a:t>También hay que indicarles el orden </a:t>
            </a:r>
            <a:r>
              <a:rPr lang="es-ES" kern="50" dirty="0">
                <a:latin typeface="Arial" panose="020B0604020202020204" pitchFamily="34" charset="0"/>
                <a:ea typeface="SimSun" panose="02010600030101010101" pitchFamily="2" charset="-122"/>
                <a:cs typeface="Mangal" panose="02040503050203030202" pitchFamily="18" charset="0"/>
              </a:rPr>
              <a:t>en el que deben realizar las tareas.</a:t>
            </a:r>
            <a:endParaRPr lang="es-ES" dirty="0"/>
          </a:p>
        </p:txBody>
      </p:sp>
      <p:sp>
        <p:nvSpPr>
          <p:cNvPr id="10" name="Rectángulo 9">
            <a:extLst>
              <a:ext uri="{FF2B5EF4-FFF2-40B4-BE49-F238E27FC236}">
                <a16:creationId xmlns:a16="http://schemas.microsoft.com/office/drawing/2014/main" id="{6799D331-8F68-4C11-B866-41FA51F81412}"/>
              </a:ext>
            </a:extLst>
          </p:cNvPr>
          <p:cNvSpPr/>
          <p:nvPr/>
        </p:nvSpPr>
        <p:spPr>
          <a:xfrm>
            <a:off x="1249016" y="208258"/>
            <a:ext cx="6645965" cy="707886"/>
          </a:xfrm>
          <a:prstGeom prst="rect">
            <a:avLst/>
          </a:prstGeom>
        </p:spPr>
        <p:txBody>
          <a:bodyPr wrap="square">
            <a:spAutoFit/>
          </a:bodyPr>
          <a:lstStyle/>
          <a:p>
            <a:pPr algn="ctr">
              <a:spcAft>
                <a:spcPts val="0"/>
              </a:spcAft>
            </a:pPr>
            <a:r>
              <a:rPr lang="es-ES" sz="2000" b="1" kern="50" dirty="0">
                <a:solidFill>
                  <a:srgbClr val="FF6600"/>
                </a:solidFill>
                <a:latin typeface="Arial" panose="020B0604020202020204" pitchFamily="34" charset="0"/>
                <a:ea typeface="SimSun" panose="02010600030101010101" pitchFamily="2" charset="-122"/>
                <a:cs typeface="Arial" panose="020B0604020202020204" pitchFamily="34" charset="0"/>
              </a:rPr>
              <a:t>MEDIDAS GENERALES: </a:t>
            </a:r>
          </a:p>
          <a:p>
            <a:pPr algn="ctr">
              <a:spcAft>
                <a:spcPts val="0"/>
              </a:spcAft>
            </a:pPr>
            <a:r>
              <a:rPr lang="es-ES" sz="2000" b="1" kern="50" dirty="0">
                <a:solidFill>
                  <a:srgbClr val="FF6600"/>
                </a:solidFill>
                <a:latin typeface="Arial" panose="020B0604020202020204" pitchFamily="34" charset="0"/>
                <a:ea typeface="SimSun" panose="02010600030101010101" pitchFamily="2" charset="-122"/>
                <a:cs typeface="Arial" panose="020B0604020202020204" pitchFamily="34" charset="0"/>
              </a:rPr>
              <a:t>II. MEDIDAS DE ORGANIZACIÓN</a:t>
            </a:r>
          </a:p>
        </p:txBody>
      </p:sp>
    </p:spTree>
    <p:extLst>
      <p:ext uri="{BB962C8B-B14F-4D97-AF65-F5344CB8AC3E}">
        <p14:creationId xmlns:p14="http://schemas.microsoft.com/office/powerpoint/2010/main" val="120754022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500"/>
                                        <p:tgtEl>
                                          <p:spTgt spid="6">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bg/>
                                          </p:spTgt>
                                        </p:tgtEl>
                                        <p:attrNameLst>
                                          <p:attrName>style.visibility</p:attrName>
                                        </p:attrNameLst>
                                      </p:cBhvr>
                                      <p:to>
                                        <p:strVal val="visible"/>
                                      </p:to>
                                    </p:set>
                                    <p:animEffect transition="in" filter="fade">
                                      <p:cBhvr>
                                        <p:cTn id="15" dur="500"/>
                                        <p:tgtEl>
                                          <p:spTgt spid="7">
                                            <p:bg/>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fade">
                                      <p:cBhvr>
                                        <p:cTn id="20" dur="500"/>
                                        <p:tgtEl>
                                          <p:spTgt spid="7">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bg/>
                                          </p:spTgt>
                                        </p:tgtEl>
                                        <p:attrNameLst>
                                          <p:attrName>style.visibility</p:attrName>
                                        </p:attrNameLst>
                                      </p:cBhvr>
                                      <p:to>
                                        <p:strVal val="visible"/>
                                      </p:to>
                                    </p:set>
                                    <p:animEffect transition="in" filter="fade">
                                      <p:cBhvr>
                                        <p:cTn id="23" dur="500"/>
                                        <p:tgtEl>
                                          <p:spTgt spid="8">
                                            <p:bg/>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animEffect transition="in" filter="fade">
                                      <p:cBhvr>
                                        <p:cTn id="28"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P spid="7" grpId="0" build="p" animBg="1"/>
      <p:bldP spid="8" grpId="0"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7F2528F9-DE97-4F30-8492-A709BB0ED3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2992"/>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CuadroTexto 2">
            <a:extLst>
              <a:ext uri="{FF2B5EF4-FFF2-40B4-BE49-F238E27FC236}">
                <a16:creationId xmlns:a16="http://schemas.microsoft.com/office/drawing/2014/main" id="{B10369A9-8CE1-483E-A291-B3A8E8C71315}"/>
              </a:ext>
            </a:extLst>
          </p:cNvPr>
          <p:cNvSpPr txBox="1"/>
          <p:nvPr/>
        </p:nvSpPr>
        <p:spPr>
          <a:xfrm>
            <a:off x="1179442" y="0"/>
            <a:ext cx="6785113" cy="830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gl-ES" sz="2400" b="1" dirty="0">
                <a:solidFill>
                  <a:srgbClr val="FF6600"/>
                </a:solidFill>
                <a:latin typeface="Arial" panose="020B0604020202020204" pitchFamily="34" charset="0"/>
                <a:cs typeface="Arial" panose="020B0604020202020204" pitchFamily="34" charset="0"/>
                <a:sym typeface="Helvetica"/>
              </a:rPr>
              <a:t>PRIMERA MEDIDA DE INTERVENCIÓN EN EL CENTRO </a:t>
            </a:r>
            <a:endParaRPr kumimoji="0" lang="es-ES" sz="2400" b="1" i="0" u="none" strike="noStrike" cap="none" spc="0" normalizeH="0" baseline="0" dirty="0">
              <a:ln>
                <a:noFill/>
              </a:ln>
              <a:solidFill>
                <a:srgbClr val="FF6600"/>
              </a:solidFill>
              <a:effectLst/>
              <a:uFillTx/>
              <a:latin typeface="Arial" panose="020B0604020202020204" pitchFamily="34" charset="0"/>
              <a:cs typeface="Arial" panose="020B0604020202020204" pitchFamily="34" charset="0"/>
              <a:sym typeface="Helvetica"/>
            </a:endParaRPr>
          </a:p>
        </p:txBody>
      </p:sp>
      <p:sp>
        <p:nvSpPr>
          <p:cNvPr id="6" name="CuadroTexto 5">
            <a:extLst>
              <a:ext uri="{FF2B5EF4-FFF2-40B4-BE49-F238E27FC236}">
                <a16:creationId xmlns:a16="http://schemas.microsoft.com/office/drawing/2014/main" id="{A3826AC5-B5C1-4D00-AA10-C8688008BC6D}"/>
              </a:ext>
            </a:extLst>
          </p:cNvPr>
          <p:cNvSpPr txBox="1"/>
          <p:nvPr/>
        </p:nvSpPr>
        <p:spPr>
          <a:xfrm>
            <a:off x="1284544" y="936337"/>
            <a:ext cx="6785113" cy="400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gl-ES" sz="2000" b="1" dirty="0">
                <a:solidFill>
                  <a:srgbClr val="0070C0"/>
                </a:solidFill>
                <a:latin typeface="Arial" panose="020B0604020202020204" pitchFamily="34" charset="0"/>
                <a:cs typeface="Arial" panose="020B0604020202020204" pitchFamily="34" charset="0"/>
                <a:sym typeface="Helvetica"/>
              </a:rPr>
              <a:t>Principios pedagógicos </a:t>
            </a:r>
            <a:endParaRPr kumimoji="0" lang="es-ES" sz="2000" b="1" i="0" u="none" strike="noStrike" cap="none" spc="0" normalizeH="0" baseline="0" dirty="0">
              <a:ln>
                <a:noFill/>
              </a:ln>
              <a:solidFill>
                <a:srgbClr val="0070C0"/>
              </a:solidFill>
              <a:effectLst/>
              <a:uFillTx/>
              <a:latin typeface="Arial" panose="020B0604020202020204" pitchFamily="34" charset="0"/>
              <a:cs typeface="Arial" panose="020B0604020202020204" pitchFamily="34" charset="0"/>
              <a:sym typeface="Helvetica"/>
            </a:endParaRPr>
          </a:p>
        </p:txBody>
      </p:sp>
      <p:sp>
        <p:nvSpPr>
          <p:cNvPr id="7" name="CuadroTexto 6">
            <a:extLst>
              <a:ext uri="{FF2B5EF4-FFF2-40B4-BE49-F238E27FC236}">
                <a16:creationId xmlns:a16="http://schemas.microsoft.com/office/drawing/2014/main" id="{3226F4D9-D59C-4067-A15F-D5DA0BD1D248}"/>
              </a:ext>
            </a:extLst>
          </p:cNvPr>
          <p:cNvSpPr txBox="1"/>
          <p:nvPr/>
        </p:nvSpPr>
        <p:spPr>
          <a:xfrm>
            <a:off x="845840" y="1767334"/>
            <a:ext cx="7858539" cy="23083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s-ES" dirty="0">
                <a:latin typeface="Arial" panose="020B0604020202020204" pitchFamily="34" charset="0"/>
                <a:cs typeface="Arial" panose="020B0604020202020204" pitchFamily="34" charset="0"/>
              </a:rPr>
              <a:t>La primera medida consiste en tener presente los principios pedagógicos que serán la referencia para guiar la actuación de todo el centro educativo y que son:</a:t>
            </a:r>
          </a:p>
          <a:p>
            <a:r>
              <a:rPr lang="es-ES" dirty="0">
                <a:latin typeface="Arial" panose="020B0604020202020204" pitchFamily="34" charset="0"/>
                <a:cs typeface="Arial" panose="020B0604020202020204" pitchFamily="34" charset="0"/>
              </a:rPr>
              <a:t> </a:t>
            </a:r>
          </a:p>
          <a:p>
            <a:r>
              <a:rPr lang="es-ES" b="1" dirty="0">
                <a:solidFill>
                  <a:srgbClr val="FF6600"/>
                </a:solidFill>
                <a:latin typeface="Arial" panose="020B0604020202020204" pitchFamily="34" charset="0"/>
                <a:cs typeface="Arial" panose="020B0604020202020204" pitchFamily="34" charset="0"/>
              </a:rPr>
              <a:t>A) PRINCIPIO DE PREVENCIÓN: </a:t>
            </a:r>
            <a:r>
              <a:rPr lang="es-ES" dirty="0">
                <a:latin typeface="Arial" panose="020B0604020202020204" pitchFamily="34" charset="0"/>
                <a:cs typeface="Arial" panose="020B0604020202020204" pitchFamily="34" charset="0"/>
              </a:rPr>
              <a:t>medidas encaminadas a evitar la aparición de dificultades o evitar que empeoren. Debe ser la primera medida de actuación.</a:t>
            </a:r>
          </a:p>
          <a:p>
            <a:pPr marL="0" marR="0" indent="0" algn="l" defTabSz="914400" rtl="0" fontAlgn="auto" latinLnBrk="0" hangingPunct="0">
              <a:lnSpc>
                <a:spcPct val="100000"/>
              </a:lnSpc>
              <a:spcBef>
                <a:spcPts val="0"/>
              </a:spcBef>
              <a:spcAft>
                <a:spcPts val="0"/>
              </a:spcAft>
              <a:buClrTx/>
              <a:buSzTx/>
              <a:buFontTx/>
              <a:buNone/>
              <a:tabLst/>
            </a:pPr>
            <a:endParaRPr kumimoji="0" lang="es-ES" sz="18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endParaRPr>
          </a:p>
        </p:txBody>
      </p:sp>
      <p:pic>
        <p:nvPicPr>
          <p:cNvPr id="1026" name="Picture 2" descr="Resultado de imagen de atenciÃ³n temprana tdah">
            <a:extLst>
              <a:ext uri="{FF2B5EF4-FFF2-40B4-BE49-F238E27FC236}">
                <a16:creationId xmlns:a16="http://schemas.microsoft.com/office/drawing/2014/main" id="{DA74A2B6-E7F6-4933-BAA3-6E45B51769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2359" y="3907095"/>
            <a:ext cx="2857500" cy="2209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Rectángulo 7">
            <a:extLst>
              <a:ext uri="{FF2B5EF4-FFF2-40B4-BE49-F238E27FC236}">
                <a16:creationId xmlns:a16="http://schemas.microsoft.com/office/drawing/2014/main" id="{D670F5D0-FBD6-45FB-A88A-FFE54DBB4F12}"/>
              </a:ext>
            </a:extLst>
          </p:cNvPr>
          <p:cNvSpPr/>
          <p:nvPr/>
        </p:nvSpPr>
        <p:spPr>
          <a:xfrm>
            <a:off x="845840" y="3811666"/>
            <a:ext cx="4572000" cy="1200329"/>
          </a:xfrm>
          <a:prstGeom prst="rect">
            <a:avLst/>
          </a:prstGeom>
        </p:spPr>
        <p:txBody>
          <a:bodyPr>
            <a:spAutoFit/>
          </a:bodyPr>
          <a:lstStyle/>
          <a:p>
            <a:r>
              <a:rPr lang="es-ES" dirty="0">
                <a:latin typeface="Arial" panose="020B0604020202020204" pitchFamily="34" charset="0"/>
                <a:cs typeface="Arial" panose="020B0604020202020204" pitchFamily="34" charset="0"/>
              </a:rPr>
              <a:t> </a:t>
            </a:r>
          </a:p>
          <a:p>
            <a:r>
              <a:rPr lang="es-ES" b="1" dirty="0">
                <a:solidFill>
                  <a:srgbClr val="FF6600"/>
                </a:solidFill>
                <a:latin typeface="Arial" panose="020B0604020202020204" pitchFamily="34" charset="0"/>
                <a:cs typeface="Arial" panose="020B0604020202020204" pitchFamily="34" charset="0"/>
              </a:rPr>
              <a:t>B) DETECCIÓN PRECOZ: </a:t>
            </a:r>
            <a:r>
              <a:rPr lang="es-ES" dirty="0">
                <a:latin typeface="Arial" panose="020B0604020202020204" pitchFamily="34" charset="0"/>
                <a:cs typeface="Arial" panose="020B0604020202020204" pitchFamily="34" charset="0"/>
              </a:rPr>
              <a:t>estar </a:t>
            </a:r>
            <a:r>
              <a:rPr lang="es-ES" dirty="0" err="1">
                <a:latin typeface="Arial" panose="020B0604020202020204" pitchFamily="34" charset="0"/>
                <a:cs typeface="Arial" panose="020B0604020202020204" pitchFamily="34" charset="0"/>
              </a:rPr>
              <a:t>atent</a:t>
            </a:r>
            <a:r>
              <a:rPr lang="es-ES" dirty="0">
                <a:latin typeface="Arial" panose="020B0604020202020204" pitchFamily="34" charset="0"/>
                <a:cs typeface="Arial" panose="020B0604020202020204" pitchFamily="34" charset="0"/>
              </a:rPr>
              <a:t>@ a los signos de sospecha del trastorno. Es clave la etapa de Ed Infantil (3-6 años).</a:t>
            </a:r>
          </a:p>
        </p:txBody>
      </p:sp>
    </p:spTree>
    <p:extLst>
      <p:ext uri="{BB962C8B-B14F-4D97-AF65-F5344CB8AC3E}">
        <p14:creationId xmlns:p14="http://schemas.microsoft.com/office/powerpoint/2010/main" val="3929981667"/>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2718EE47-1710-43FD-A599-38E72FA00E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2992"/>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Rectángulo 2">
            <a:extLst>
              <a:ext uri="{FF2B5EF4-FFF2-40B4-BE49-F238E27FC236}">
                <a16:creationId xmlns:a16="http://schemas.microsoft.com/office/drawing/2014/main" id="{AFA4C377-67A2-4A48-B174-AD828FFF7396}"/>
              </a:ext>
            </a:extLst>
          </p:cNvPr>
          <p:cNvSpPr/>
          <p:nvPr/>
        </p:nvSpPr>
        <p:spPr>
          <a:xfrm>
            <a:off x="1249015" y="257994"/>
            <a:ext cx="6645965" cy="1015663"/>
          </a:xfrm>
          <a:prstGeom prst="rect">
            <a:avLst/>
          </a:prstGeom>
        </p:spPr>
        <p:txBody>
          <a:bodyPr wrap="square">
            <a:spAutoFit/>
          </a:bodyPr>
          <a:lstStyle/>
          <a:p>
            <a:pPr algn="ctr">
              <a:spcAft>
                <a:spcPts val="0"/>
              </a:spcAft>
            </a:pPr>
            <a:r>
              <a:rPr lang="es-ES" sz="2000" b="1" kern="50" dirty="0">
                <a:solidFill>
                  <a:srgbClr val="FF6600"/>
                </a:solidFill>
                <a:latin typeface="Arial" panose="020B0604020202020204" pitchFamily="34" charset="0"/>
                <a:ea typeface="SimSun" panose="02010600030101010101" pitchFamily="2" charset="-122"/>
                <a:cs typeface="Arial" panose="020B0604020202020204" pitchFamily="34" charset="0"/>
              </a:rPr>
              <a:t>MEDIDAS GENERALES: </a:t>
            </a:r>
          </a:p>
          <a:p>
            <a:pPr algn="ctr">
              <a:spcAft>
                <a:spcPts val="0"/>
              </a:spcAft>
            </a:pPr>
            <a:r>
              <a:rPr lang="es-ES" sz="2000" b="1" kern="50" dirty="0">
                <a:solidFill>
                  <a:srgbClr val="FF6600"/>
                </a:solidFill>
                <a:latin typeface="Arial" panose="020B0604020202020204" pitchFamily="34" charset="0"/>
                <a:ea typeface="SimSun" panose="02010600030101010101" pitchFamily="2" charset="-122"/>
                <a:cs typeface="Arial" panose="020B0604020202020204" pitchFamily="34" charset="0"/>
              </a:rPr>
              <a:t>III. USO DE LA AGENDA Y PLANIFICACIÓN DE DEBERES Y TRABAJOS</a:t>
            </a:r>
          </a:p>
        </p:txBody>
      </p:sp>
      <p:sp>
        <p:nvSpPr>
          <p:cNvPr id="5" name="Rectángulo 4">
            <a:extLst>
              <a:ext uri="{FF2B5EF4-FFF2-40B4-BE49-F238E27FC236}">
                <a16:creationId xmlns:a16="http://schemas.microsoft.com/office/drawing/2014/main" id="{4A6E8CA8-01FE-4A77-BB4C-5D504662F72A}"/>
              </a:ext>
            </a:extLst>
          </p:cNvPr>
          <p:cNvSpPr/>
          <p:nvPr/>
        </p:nvSpPr>
        <p:spPr>
          <a:xfrm>
            <a:off x="520145" y="1862787"/>
            <a:ext cx="8103704" cy="1477328"/>
          </a:xfrm>
          <a:prstGeom prst="rect">
            <a:avLst/>
          </a:prstGeom>
        </p:spPr>
        <p:txBody>
          <a:bodyPr wrap="square">
            <a:spAutoFit/>
          </a:bodyPr>
          <a:lstStyle/>
          <a:p>
            <a:pPr marL="342900" indent="-342900" algn="just">
              <a:spcAft>
                <a:spcPts val="0"/>
              </a:spcAft>
              <a:buAutoNum type="arabicPeriod"/>
            </a:pPr>
            <a:r>
              <a:rPr lang="es-ES" b="1" kern="50" dirty="0">
                <a:solidFill>
                  <a:srgbClr val="FF6600"/>
                </a:solidFill>
                <a:latin typeface="Arial" panose="020B0604020202020204" pitchFamily="34" charset="0"/>
                <a:ea typeface="SimSun" panose="02010600030101010101" pitchFamily="2" charset="-122"/>
                <a:cs typeface="Mangal" panose="02040503050203030202" pitchFamily="18" charset="0"/>
              </a:rPr>
              <a:t>LA AGENDA: </a:t>
            </a:r>
            <a:r>
              <a:rPr lang="es-ES" kern="50" dirty="0">
                <a:latin typeface="Arial" panose="020B0604020202020204" pitchFamily="34" charset="0"/>
                <a:ea typeface="SimSun" panose="02010600030101010101" pitchFamily="2" charset="-122"/>
                <a:cs typeface="Mangal" panose="02040503050203030202" pitchFamily="18" charset="0"/>
              </a:rPr>
              <a:t>es un elemento de ayuda personal.</a:t>
            </a:r>
            <a:r>
              <a:rPr lang="es-ES" b="1" i="1" kern="50" dirty="0">
                <a:solidFill>
                  <a:srgbClr val="FF6600"/>
                </a:solidFill>
                <a:latin typeface="Arial" panose="020B0604020202020204" pitchFamily="34" charset="0"/>
                <a:ea typeface="SimSun" panose="02010600030101010101" pitchFamily="2" charset="-122"/>
                <a:cs typeface="Mangal" panose="02040503050203030202" pitchFamily="18" charset="0"/>
              </a:rPr>
              <a:t> Evitar que sea el medio en el que se “transmiten malas noticas a casa”.   </a:t>
            </a:r>
            <a:r>
              <a:rPr lang="es-ES" kern="50" dirty="0">
                <a:latin typeface="Arial" panose="020B0604020202020204" pitchFamily="34" charset="0"/>
                <a:ea typeface="SimSun" panose="02010600030101010101" pitchFamily="2" charset="-122"/>
                <a:cs typeface="Mangal" panose="02040503050203030202" pitchFamily="18" charset="0"/>
              </a:rPr>
              <a:t>Dependiendo de la edad puede que no sea el mejor medio para anotar las cosas porque pueden ser muy pequeñas o tener poco espacio (una solución es hacer una que se ajuste a las necesidades de cada uno).</a:t>
            </a:r>
            <a:endParaRPr lang="es-ES" sz="2000" kern="50" dirty="0">
              <a:latin typeface="Times New Roman" panose="02020603050405020304" pitchFamily="18" charset="0"/>
              <a:ea typeface="SimSun" panose="02010600030101010101" pitchFamily="2" charset="-122"/>
              <a:cs typeface="Mangal" panose="02040503050203030202" pitchFamily="18" charset="0"/>
            </a:endParaRPr>
          </a:p>
        </p:txBody>
      </p:sp>
      <p:sp>
        <p:nvSpPr>
          <p:cNvPr id="6" name="Rectángulo: esquinas redondeadas 5">
            <a:extLst>
              <a:ext uri="{FF2B5EF4-FFF2-40B4-BE49-F238E27FC236}">
                <a16:creationId xmlns:a16="http://schemas.microsoft.com/office/drawing/2014/main" id="{052E09D4-92D5-4BE3-9776-61657E963FDD}"/>
              </a:ext>
            </a:extLst>
          </p:cNvPr>
          <p:cNvSpPr/>
          <p:nvPr/>
        </p:nvSpPr>
        <p:spPr>
          <a:xfrm>
            <a:off x="246045" y="4096424"/>
            <a:ext cx="5704181" cy="1328023"/>
          </a:xfrm>
          <a:prstGeom prst="roundRect">
            <a:avLst/>
          </a:prstGeom>
          <a:ln w="38100"/>
        </p:spPr>
        <p:style>
          <a:lnRef idx="2">
            <a:schemeClr val="accent6"/>
          </a:lnRef>
          <a:fillRef idx="1">
            <a:schemeClr val="lt1"/>
          </a:fillRef>
          <a:effectRef idx="0">
            <a:schemeClr val="accent6"/>
          </a:effectRef>
          <a:fontRef idx="minor">
            <a:schemeClr val="dk1"/>
          </a:fontRef>
        </p:style>
        <p:txBody>
          <a:bodyPr wrap="square">
            <a:spAutoFit/>
          </a:bodyPr>
          <a:lstStyle/>
          <a:p>
            <a:pPr algn="just">
              <a:spcAft>
                <a:spcPts val="0"/>
              </a:spcAft>
            </a:pPr>
            <a:r>
              <a:rPr lang="es-ES" b="1" kern="50" dirty="0">
                <a:solidFill>
                  <a:srgbClr val="FF6600"/>
                </a:solidFill>
                <a:latin typeface="Arial" panose="020B0604020202020204" pitchFamily="34" charset="0"/>
                <a:ea typeface="SimSun" panose="02010600030101010101" pitchFamily="2" charset="-122"/>
                <a:cs typeface="Mangal" panose="02040503050203030202" pitchFamily="18" charset="0"/>
              </a:rPr>
              <a:t>En 1º y 2º de Primaria </a:t>
            </a:r>
            <a:r>
              <a:rPr lang="es-ES" kern="50" dirty="0">
                <a:latin typeface="Arial" panose="020B0604020202020204" pitchFamily="34" charset="0"/>
                <a:ea typeface="SimSun" panose="02010600030101010101" pitchFamily="2" charset="-122"/>
                <a:cs typeface="Mangal" panose="02040503050203030202" pitchFamily="18" charset="0"/>
              </a:rPr>
              <a:t>pueden anotar los deberes en el propio cuaderno (con otro color y recuadrando). Lo importante es habituarlos a anotar lo que queda pendiente o lo que tienen que recordar.</a:t>
            </a:r>
            <a:endParaRPr lang="es-ES" sz="2000" kern="50" dirty="0">
              <a:latin typeface="Times New Roman" panose="02020603050405020304" pitchFamily="18" charset="0"/>
              <a:ea typeface="SimSun" panose="02010600030101010101" pitchFamily="2" charset="-122"/>
              <a:cs typeface="Mangal" panose="02040503050203030202" pitchFamily="18" charset="0"/>
            </a:endParaRPr>
          </a:p>
        </p:txBody>
      </p:sp>
      <p:sp>
        <p:nvSpPr>
          <p:cNvPr id="7" name="Rectángulo: esquinas redondeadas 6">
            <a:extLst>
              <a:ext uri="{FF2B5EF4-FFF2-40B4-BE49-F238E27FC236}">
                <a16:creationId xmlns:a16="http://schemas.microsoft.com/office/drawing/2014/main" id="{A119A983-5583-44AB-B629-69F8F3F177E5}"/>
              </a:ext>
            </a:extLst>
          </p:cNvPr>
          <p:cNvSpPr/>
          <p:nvPr/>
        </p:nvSpPr>
        <p:spPr>
          <a:xfrm>
            <a:off x="4432853" y="5578450"/>
            <a:ext cx="4572000" cy="1021556"/>
          </a:xfrm>
          <a:prstGeom prst="roundRect">
            <a:avLst/>
          </a:prstGeom>
          <a:ln w="38100"/>
        </p:spPr>
        <p:style>
          <a:lnRef idx="2">
            <a:schemeClr val="accent6"/>
          </a:lnRef>
          <a:fillRef idx="1">
            <a:schemeClr val="lt1"/>
          </a:fillRef>
          <a:effectRef idx="0">
            <a:schemeClr val="accent6"/>
          </a:effectRef>
          <a:fontRef idx="minor">
            <a:schemeClr val="dk1"/>
          </a:fontRef>
        </p:style>
        <p:txBody>
          <a:bodyPr>
            <a:spAutoFit/>
          </a:bodyPr>
          <a:lstStyle/>
          <a:p>
            <a:pPr algn="just">
              <a:spcAft>
                <a:spcPts val="0"/>
              </a:spcAft>
            </a:pPr>
            <a:r>
              <a:rPr lang="es-ES" b="1" kern="50" dirty="0">
                <a:solidFill>
                  <a:srgbClr val="FF6600"/>
                </a:solidFill>
                <a:latin typeface="Arial" panose="020B0604020202020204" pitchFamily="34" charset="0"/>
                <a:ea typeface="SimSun" panose="02010600030101010101" pitchFamily="2" charset="-122"/>
                <a:cs typeface="Mangal" panose="02040503050203030202" pitchFamily="18" charset="0"/>
              </a:rPr>
              <a:t>En 3º y 4º </a:t>
            </a:r>
            <a:r>
              <a:rPr lang="es-ES" kern="50" dirty="0">
                <a:latin typeface="Arial" panose="020B0604020202020204" pitchFamily="34" charset="0"/>
                <a:ea typeface="SimSun" panose="02010600030101010101" pitchFamily="2" charset="-122"/>
                <a:cs typeface="Mangal" panose="02040503050203030202" pitchFamily="18" charset="0"/>
              </a:rPr>
              <a:t>pueden emplear una libreta pequeña y a partir de 6º ya pueden usar las agendas convencionales.</a:t>
            </a:r>
            <a:endParaRPr lang="es-ES" sz="2000" kern="50" dirty="0">
              <a:latin typeface="Times New Roman" panose="02020603050405020304" pitchFamily="18" charset="0"/>
              <a:ea typeface="SimSun" panose="02010600030101010101" pitchFamily="2" charset="-122"/>
              <a:cs typeface="Mangal" panose="02040503050203030202" pitchFamily="18" charset="0"/>
            </a:endParaRPr>
          </a:p>
        </p:txBody>
      </p:sp>
    </p:spTree>
    <p:extLst>
      <p:ext uri="{BB962C8B-B14F-4D97-AF65-F5344CB8AC3E}">
        <p14:creationId xmlns:p14="http://schemas.microsoft.com/office/powerpoint/2010/main" val="311967243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500"/>
                                        <p:tgtEl>
                                          <p:spTgt spid="6">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bg/>
                                          </p:spTgt>
                                        </p:tgtEl>
                                        <p:attrNameLst>
                                          <p:attrName>style.visibility</p:attrName>
                                        </p:attrNameLst>
                                      </p:cBhvr>
                                      <p:to>
                                        <p:strVal val="visible"/>
                                      </p:to>
                                    </p:set>
                                    <p:animEffect transition="in" filter="fade">
                                      <p:cBhvr>
                                        <p:cTn id="17" dur="500"/>
                                        <p:tgtEl>
                                          <p:spTgt spid="7">
                                            <p:bg/>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P spid="7" grpId="0" build="p"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esquinas redondeadas 1">
            <a:extLst>
              <a:ext uri="{FF2B5EF4-FFF2-40B4-BE49-F238E27FC236}">
                <a16:creationId xmlns:a16="http://schemas.microsoft.com/office/drawing/2014/main" id="{0345940A-7BF9-417C-830C-FE5351CC9056}"/>
              </a:ext>
            </a:extLst>
          </p:cNvPr>
          <p:cNvSpPr/>
          <p:nvPr/>
        </p:nvSpPr>
        <p:spPr>
          <a:xfrm>
            <a:off x="2166732" y="6165830"/>
            <a:ext cx="6606206" cy="515779"/>
          </a:xfrm>
          <a:prstGeom prst="roundRect">
            <a:avLst>
              <a:gd name="adj" fmla="val 49098"/>
            </a:avLst>
          </a:prstGeom>
          <a:ln w="38100"/>
        </p:spPr>
        <p:style>
          <a:lnRef idx="2">
            <a:schemeClr val="accent3"/>
          </a:lnRef>
          <a:fillRef idx="1">
            <a:schemeClr val="lt1"/>
          </a:fillRef>
          <a:effectRef idx="0">
            <a:schemeClr val="accent3"/>
          </a:effectRef>
          <a:fontRef idx="minor">
            <a:schemeClr val="dk1"/>
          </a:fontRef>
        </p:style>
        <p:txBody>
          <a:bodyPr wrap="square">
            <a:spAutoFit/>
          </a:bodyPr>
          <a:lstStyle/>
          <a:p>
            <a:pPr algn="just">
              <a:spcAft>
                <a:spcPts val="0"/>
              </a:spcAft>
            </a:pPr>
            <a:r>
              <a:rPr lang="es-ES" b="1" kern="50" dirty="0">
                <a:solidFill>
                  <a:srgbClr val="FF6600"/>
                </a:solidFill>
                <a:latin typeface="Arial" panose="020B0604020202020204" pitchFamily="34" charset="0"/>
                <a:ea typeface="Calibri" panose="020F0502020204030204" pitchFamily="34" charset="0"/>
              </a:rPr>
              <a:t>Secciones: </a:t>
            </a:r>
            <a:r>
              <a:rPr lang="es-ES" i="1" kern="50" dirty="0">
                <a:solidFill>
                  <a:srgbClr val="000000"/>
                </a:solidFill>
                <a:latin typeface="Arial" panose="020B0604020202020204" pitchFamily="34" charset="0"/>
                <a:ea typeface="Calibri" panose="020F0502020204030204" pitchFamily="34" charset="0"/>
              </a:rPr>
              <a:t>deberes + exámenes + trabajos + recordatorios </a:t>
            </a:r>
            <a:endParaRPr lang="es-ES" sz="2000" kern="50" dirty="0">
              <a:solidFill>
                <a:srgbClr val="000000"/>
              </a:solidFill>
              <a:latin typeface="Calibri" panose="020F0502020204030204" pitchFamily="34" charset="0"/>
              <a:ea typeface="Calibri" panose="020F0502020204030204" pitchFamily="34" charset="0"/>
            </a:endParaRPr>
          </a:p>
        </p:txBody>
      </p:sp>
      <p:pic>
        <p:nvPicPr>
          <p:cNvPr id="3" name="Picture 3">
            <a:extLst>
              <a:ext uri="{FF2B5EF4-FFF2-40B4-BE49-F238E27FC236}">
                <a16:creationId xmlns:a16="http://schemas.microsoft.com/office/drawing/2014/main" id="{25358A35-475D-4B6E-9377-173A0BE0CD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2992"/>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6" name="Diagrama 5">
            <a:extLst>
              <a:ext uri="{FF2B5EF4-FFF2-40B4-BE49-F238E27FC236}">
                <a16:creationId xmlns:a16="http://schemas.microsoft.com/office/drawing/2014/main" id="{F2991B16-5112-48B2-9F22-1C0985AA3F14}"/>
              </a:ext>
            </a:extLst>
          </p:cNvPr>
          <p:cNvGraphicFramePr/>
          <p:nvPr>
            <p:extLst>
              <p:ext uri="{D42A27DB-BD31-4B8C-83A1-F6EECF244321}">
                <p14:modId xmlns:p14="http://schemas.microsoft.com/office/powerpoint/2010/main" val="1507573182"/>
              </p:ext>
            </p:extLst>
          </p:nvPr>
        </p:nvGraphicFramePr>
        <p:xfrm>
          <a:off x="183367" y="1533855"/>
          <a:ext cx="8589571"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ángulo 7">
            <a:extLst>
              <a:ext uri="{FF2B5EF4-FFF2-40B4-BE49-F238E27FC236}">
                <a16:creationId xmlns:a16="http://schemas.microsoft.com/office/drawing/2014/main" id="{EC29AF8D-DE7C-4B64-980E-9E991063789D}"/>
              </a:ext>
            </a:extLst>
          </p:cNvPr>
          <p:cNvSpPr/>
          <p:nvPr/>
        </p:nvSpPr>
        <p:spPr>
          <a:xfrm>
            <a:off x="1249015" y="257994"/>
            <a:ext cx="6645965" cy="1015663"/>
          </a:xfrm>
          <a:prstGeom prst="rect">
            <a:avLst/>
          </a:prstGeom>
        </p:spPr>
        <p:txBody>
          <a:bodyPr wrap="square">
            <a:spAutoFit/>
          </a:bodyPr>
          <a:lstStyle/>
          <a:p>
            <a:pPr algn="ctr">
              <a:spcAft>
                <a:spcPts val="0"/>
              </a:spcAft>
            </a:pPr>
            <a:r>
              <a:rPr lang="es-ES" sz="2000" b="1" kern="50" dirty="0">
                <a:solidFill>
                  <a:srgbClr val="FF6600"/>
                </a:solidFill>
                <a:latin typeface="Arial" panose="020B0604020202020204" pitchFamily="34" charset="0"/>
                <a:ea typeface="SimSun" panose="02010600030101010101" pitchFamily="2" charset="-122"/>
                <a:cs typeface="Arial" panose="020B0604020202020204" pitchFamily="34" charset="0"/>
              </a:rPr>
              <a:t>MEDIDAS GENERALES: </a:t>
            </a:r>
          </a:p>
          <a:p>
            <a:pPr algn="ctr">
              <a:spcAft>
                <a:spcPts val="0"/>
              </a:spcAft>
            </a:pPr>
            <a:r>
              <a:rPr lang="es-ES" sz="2000" b="1" kern="50" dirty="0">
                <a:solidFill>
                  <a:srgbClr val="FF6600"/>
                </a:solidFill>
                <a:latin typeface="Arial" panose="020B0604020202020204" pitchFamily="34" charset="0"/>
                <a:ea typeface="SimSun" panose="02010600030101010101" pitchFamily="2" charset="-122"/>
                <a:cs typeface="Arial" panose="020B0604020202020204" pitchFamily="34" charset="0"/>
              </a:rPr>
              <a:t>III. USO DE LA AGENDA Y PLANIFICACIÓN DE DEBERES Y TRABAJOS</a:t>
            </a:r>
          </a:p>
        </p:txBody>
      </p:sp>
    </p:spTree>
    <p:extLst>
      <p:ext uri="{BB962C8B-B14F-4D97-AF65-F5344CB8AC3E}">
        <p14:creationId xmlns:p14="http://schemas.microsoft.com/office/powerpoint/2010/main" val="370015828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graphicEl>
                                              <a:dgm id="{0722B88F-494D-45E8-9C88-39732B68DDBD}"/>
                                            </p:graphicEl>
                                          </p:spTgt>
                                        </p:tgtEl>
                                        <p:attrNameLst>
                                          <p:attrName>style.visibility</p:attrName>
                                        </p:attrNameLst>
                                      </p:cBhvr>
                                      <p:to>
                                        <p:strVal val="visible"/>
                                      </p:to>
                                    </p:set>
                                    <p:animEffect transition="in" filter="fade">
                                      <p:cBhvr>
                                        <p:cTn id="7" dur="500"/>
                                        <p:tgtEl>
                                          <p:spTgt spid="6">
                                            <p:graphicEl>
                                              <a:dgm id="{0722B88F-494D-45E8-9C88-39732B68DDB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graphicEl>
                                              <a:dgm id="{84EBD029-6A6F-4611-A484-BBA7F6419E63}"/>
                                            </p:graphicEl>
                                          </p:spTgt>
                                        </p:tgtEl>
                                        <p:attrNameLst>
                                          <p:attrName>style.visibility</p:attrName>
                                        </p:attrNameLst>
                                      </p:cBhvr>
                                      <p:to>
                                        <p:strVal val="visible"/>
                                      </p:to>
                                    </p:set>
                                    <p:animEffect transition="in" filter="fade">
                                      <p:cBhvr>
                                        <p:cTn id="12" dur="500"/>
                                        <p:tgtEl>
                                          <p:spTgt spid="6">
                                            <p:graphicEl>
                                              <a:dgm id="{84EBD029-6A6F-4611-A484-BBA7F6419E63}"/>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graphicEl>
                                              <a:dgm id="{A2798A92-051B-4AC1-8A87-75F781136662}"/>
                                            </p:graphicEl>
                                          </p:spTgt>
                                        </p:tgtEl>
                                        <p:attrNameLst>
                                          <p:attrName>style.visibility</p:attrName>
                                        </p:attrNameLst>
                                      </p:cBhvr>
                                      <p:to>
                                        <p:strVal val="visible"/>
                                      </p:to>
                                    </p:set>
                                    <p:animEffect transition="in" filter="fade">
                                      <p:cBhvr>
                                        <p:cTn id="15" dur="500"/>
                                        <p:tgtEl>
                                          <p:spTgt spid="6">
                                            <p:graphicEl>
                                              <a:dgm id="{A2798A92-051B-4AC1-8A87-75F781136662}"/>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graphicEl>
                                              <a:dgm id="{804E1D68-6A88-41BC-B9F3-4C61D1F56853}"/>
                                            </p:graphicEl>
                                          </p:spTgt>
                                        </p:tgtEl>
                                        <p:attrNameLst>
                                          <p:attrName>style.visibility</p:attrName>
                                        </p:attrNameLst>
                                      </p:cBhvr>
                                      <p:to>
                                        <p:strVal val="visible"/>
                                      </p:to>
                                    </p:set>
                                    <p:animEffect transition="in" filter="fade">
                                      <p:cBhvr>
                                        <p:cTn id="20" dur="500"/>
                                        <p:tgtEl>
                                          <p:spTgt spid="6">
                                            <p:graphicEl>
                                              <a:dgm id="{804E1D68-6A88-41BC-B9F3-4C61D1F56853}"/>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graphicEl>
                                              <a:dgm id="{20049D6A-C217-4954-9206-A96AD00ACE2F}"/>
                                            </p:graphicEl>
                                          </p:spTgt>
                                        </p:tgtEl>
                                        <p:attrNameLst>
                                          <p:attrName>style.visibility</p:attrName>
                                        </p:attrNameLst>
                                      </p:cBhvr>
                                      <p:to>
                                        <p:strVal val="visible"/>
                                      </p:to>
                                    </p:set>
                                    <p:animEffect transition="in" filter="fade">
                                      <p:cBhvr>
                                        <p:cTn id="23" dur="500"/>
                                        <p:tgtEl>
                                          <p:spTgt spid="6">
                                            <p:graphicEl>
                                              <a:dgm id="{20049D6A-C217-4954-9206-A96AD00ACE2F}"/>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graphicEl>
                                              <a:dgm id="{5509E9F2-0003-4803-AFDE-5B491896628F}"/>
                                            </p:graphicEl>
                                          </p:spTgt>
                                        </p:tgtEl>
                                        <p:attrNameLst>
                                          <p:attrName>style.visibility</p:attrName>
                                        </p:attrNameLst>
                                      </p:cBhvr>
                                      <p:to>
                                        <p:strVal val="visible"/>
                                      </p:to>
                                    </p:set>
                                    <p:animEffect transition="in" filter="fade">
                                      <p:cBhvr>
                                        <p:cTn id="28" dur="500"/>
                                        <p:tgtEl>
                                          <p:spTgt spid="6">
                                            <p:graphicEl>
                                              <a:dgm id="{5509E9F2-0003-4803-AFDE-5B491896628F}"/>
                                            </p:graphic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
                                            <p:graphicEl>
                                              <a:dgm id="{8BB1E5C2-4D59-4786-8AD7-E016C317C470}"/>
                                            </p:graphicEl>
                                          </p:spTgt>
                                        </p:tgtEl>
                                        <p:attrNameLst>
                                          <p:attrName>style.visibility</p:attrName>
                                        </p:attrNameLst>
                                      </p:cBhvr>
                                      <p:to>
                                        <p:strVal val="visible"/>
                                      </p:to>
                                    </p:set>
                                    <p:animEffect transition="in" filter="fade">
                                      <p:cBhvr>
                                        <p:cTn id="31" dur="500"/>
                                        <p:tgtEl>
                                          <p:spTgt spid="6">
                                            <p:graphicEl>
                                              <a:dgm id="{8BB1E5C2-4D59-4786-8AD7-E016C317C470}"/>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
                                            <p:graphicEl>
                                              <a:dgm id="{DD23E826-F880-4638-AFB3-93B6ED10CB0D}"/>
                                            </p:graphicEl>
                                          </p:spTgt>
                                        </p:tgtEl>
                                        <p:attrNameLst>
                                          <p:attrName>style.visibility</p:attrName>
                                        </p:attrNameLst>
                                      </p:cBhvr>
                                      <p:to>
                                        <p:strVal val="visible"/>
                                      </p:to>
                                    </p:set>
                                    <p:animEffect transition="in" filter="fade">
                                      <p:cBhvr>
                                        <p:cTn id="36" dur="500"/>
                                        <p:tgtEl>
                                          <p:spTgt spid="6">
                                            <p:graphicEl>
                                              <a:dgm id="{DD23E826-F880-4638-AFB3-93B6ED10CB0D}"/>
                                            </p:graphic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6">
                                            <p:graphicEl>
                                              <a:dgm id="{65257D98-75C0-415B-842F-F3D2058E9C03}"/>
                                            </p:graphicEl>
                                          </p:spTgt>
                                        </p:tgtEl>
                                        <p:attrNameLst>
                                          <p:attrName>style.visibility</p:attrName>
                                        </p:attrNameLst>
                                      </p:cBhvr>
                                      <p:to>
                                        <p:strVal val="visible"/>
                                      </p:to>
                                    </p:set>
                                    <p:animEffect transition="in" filter="fade">
                                      <p:cBhvr>
                                        <p:cTn id="39" dur="500"/>
                                        <p:tgtEl>
                                          <p:spTgt spid="6">
                                            <p:graphicEl>
                                              <a:dgm id="{65257D98-75C0-415B-842F-F3D2058E9C03}"/>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6">
                                            <p:graphicEl>
                                              <a:dgm id="{4234377D-099C-4BBF-8E9D-23A77352C338}"/>
                                            </p:graphicEl>
                                          </p:spTgt>
                                        </p:tgtEl>
                                        <p:attrNameLst>
                                          <p:attrName>style.visibility</p:attrName>
                                        </p:attrNameLst>
                                      </p:cBhvr>
                                      <p:to>
                                        <p:strVal val="visible"/>
                                      </p:to>
                                    </p:set>
                                    <p:animEffect transition="in" filter="fade">
                                      <p:cBhvr>
                                        <p:cTn id="44" dur="500"/>
                                        <p:tgtEl>
                                          <p:spTgt spid="6">
                                            <p:graphicEl>
                                              <a:dgm id="{4234377D-099C-4BBF-8E9D-23A77352C338}"/>
                                            </p:graphic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6">
                                            <p:graphicEl>
                                              <a:dgm id="{DD2F5AD2-9C87-49A6-97EA-35D4A85E7EBB}"/>
                                            </p:graphicEl>
                                          </p:spTgt>
                                        </p:tgtEl>
                                        <p:attrNameLst>
                                          <p:attrName>style.visibility</p:attrName>
                                        </p:attrNameLst>
                                      </p:cBhvr>
                                      <p:to>
                                        <p:strVal val="visible"/>
                                      </p:to>
                                    </p:set>
                                    <p:animEffect transition="in" filter="fade">
                                      <p:cBhvr>
                                        <p:cTn id="47" dur="500"/>
                                        <p:tgtEl>
                                          <p:spTgt spid="6">
                                            <p:graphicEl>
                                              <a:dgm id="{DD2F5AD2-9C87-49A6-97EA-35D4A85E7EB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A935F9E3-E35A-4156-8551-39E86BF92181}"/>
              </a:ext>
            </a:extLst>
          </p:cNvPr>
          <p:cNvSpPr/>
          <p:nvPr/>
        </p:nvSpPr>
        <p:spPr>
          <a:xfrm>
            <a:off x="790159" y="1738613"/>
            <a:ext cx="7563679" cy="2862322"/>
          </a:xfrm>
          <a:prstGeom prst="rect">
            <a:avLst/>
          </a:prstGeom>
        </p:spPr>
        <p:txBody>
          <a:bodyPr wrap="square">
            <a:spAutoFit/>
          </a:bodyPr>
          <a:lstStyle/>
          <a:p>
            <a:pPr algn="just">
              <a:spcAft>
                <a:spcPts val="0"/>
              </a:spcAft>
            </a:pPr>
            <a:r>
              <a:rPr lang="es-ES" b="1" kern="50" dirty="0">
                <a:solidFill>
                  <a:srgbClr val="FF6600"/>
                </a:solidFill>
                <a:latin typeface="Arial" panose="020B0604020202020204" pitchFamily="34" charset="0"/>
                <a:ea typeface="SimSun" panose="02010600030101010101" pitchFamily="2" charset="-122"/>
                <a:cs typeface="Mangal" panose="02040503050203030202" pitchFamily="18" charset="0"/>
              </a:rPr>
              <a:t>2. LISTAS DE TAREAS: </a:t>
            </a:r>
            <a:r>
              <a:rPr lang="es-ES" kern="50" dirty="0">
                <a:latin typeface="Arial" panose="020B0604020202020204" pitchFamily="34" charset="0"/>
                <a:ea typeface="SimSun" panose="02010600030101010101" pitchFamily="2" charset="-122"/>
                <a:cs typeface="Mangal" panose="02040503050203030202" pitchFamily="18" charset="0"/>
              </a:rPr>
              <a:t>anotar las tareas pendientes, prioriza en función de la importancia o la urgencia, consultar la lista e ir tachando las tareas que van realizando.</a:t>
            </a: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r>
              <a:rPr lang="es-ES" kern="50" dirty="0">
                <a:latin typeface="Arial" panose="020B0604020202020204" pitchFamily="34" charset="0"/>
                <a:ea typeface="SimSun" panose="02010600030101010101" pitchFamily="2" charset="-122"/>
                <a:cs typeface="Mangal" panose="02040503050203030202" pitchFamily="18" charset="0"/>
              </a:rPr>
              <a:t>	En el contexto de aula </a:t>
            </a:r>
            <a:r>
              <a:rPr lang="es-ES" b="1" i="1" kern="50" dirty="0">
                <a:solidFill>
                  <a:srgbClr val="FF6600"/>
                </a:solidFill>
                <a:latin typeface="Arial" panose="020B0604020202020204" pitchFamily="34" charset="0"/>
                <a:ea typeface="SimSun" panose="02010600030101010101" pitchFamily="2" charset="-122"/>
                <a:cs typeface="Mangal" panose="02040503050203030202" pitchFamily="18" charset="0"/>
              </a:rPr>
              <a:t>una forma eficaz es que tú </a:t>
            </a:r>
            <a:r>
              <a:rPr lang="es-ES" b="1" i="1" kern="50" dirty="0" err="1">
                <a:solidFill>
                  <a:srgbClr val="FF6600"/>
                </a:solidFill>
                <a:latin typeface="Arial" panose="020B0604020202020204" pitchFamily="34" charset="0"/>
                <a:ea typeface="SimSun" panose="02010600030101010101" pitchFamily="2" charset="-122"/>
                <a:cs typeface="Mangal" panose="02040503050203030202" pitchFamily="18" charset="0"/>
              </a:rPr>
              <a:t>mism</a:t>
            </a:r>
            <a:r>
              <a:rPr lang="es-ES" b="1" i="1" kern="50" dirty="0">
                <a:solidFill>
                  <a:srgbClr val="FF6600"/>
                </a:solidFill>
                <a:latin typeface="Arial" panose="020B0604020202020204" pitchFamily="34" charset="0"/>
                <a:ea typeface="SimSun" panose="02010600030101010101" pitchFamily="2" charset="-122"/>
                <a:cs typeface="Mangal" panose="02040503050203030202" pitchFamily="18" charset="0"/>
              </a:rPr>
              <a:t>@ hagas de modelo </a:t>
            </a:r>
            <a:r>
              <a:rPr lang="es-ES" kern="50" dirty="0">
                <a:latin typeface="Arial" panose="020B0604020202020204" pitchFamily="34" charset="0"/>
                <a:ea typeface="SimSun" panose="02010600030101010101" pitchFamily="2" charset="-122"/>
                <a:cs typeface="Mangal" panose="02040503050203030202" pitchFamily="18" charset="0"/>
              </a:rPr>
              <a:t>para su aprendizaje. </a:t>
            </a: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r>
              <a:rPr lang="es-ES" kern="50" dirty="0">
                <a:latin typeface="Arial" panose="020B0604020202020204" pitchFamily="34" charset="0"/>
                <a:ea typeface="SimSun" panose="02010600030101010101" pitchFamily="2" charset="-122"/>
                <a:cs typeface="Mangal" panose="02040503050203030202" pitchFamily="18" charset="0"/>
              </a:rPr>
              <a:t>	Se </a:t>
            </a:r>
            <a:r>
              <a:rPr lang="es-ES" b="1" i="1" kern="50" dirty="0">
                <a:solidFill>
                  <a:srgbClr val="FF6600"/>
                </a:solidFill>
                <a:latin typeface="Arial" panose="020B0604020202020204" pitchFamily="34" charset="0"/>
                <a:ea typeface="SimSun" panose="02010600030101010101" pitchFamily="2" charset="-122"/>
                <a:cs typeface="Mangal" panose="02040503050203030202" pitchFamily="18" charset="0"/>
              </a:rPr>
              <a:t>puede utilizar la pizarra e ir anotando la lista de tareas</a:t>
            </a:r>
            <a:r>
              <a:rPr lang="es-ES" kern="50" dirty="0">
                <a:latin typeface="Arial" panose="020B0604020202020204" pitchFamily="34" charset="0"/>
                <a:ea typeface="SimSun" panose="02010600030101010101" pitchFamily="2" charset="-122"/>
                <a:cs typeface="Mangal" panose="02040503050203030202" pitchFamily="18" charset="0"/>
              </a:rPr>
              <a:t> y tachar o bien hacer con ellos una HOJA DE AUTOEVALUACIÓN o DIARIO DE CLASE.</a:t>
            </a:r>
            <a:endParaRPr lang="es-ES" sz="2000" kern="50" dirty="0">
              <a:effectLst/>
              <a:latin typeface="Times New Roman" panose="02020603050405020304" pitchFamily="18" charset="0"/>
              <a:ea typeface="SimSun" panose="02010600030101010101" pitchFamily="2" charset="-122"/>
              <a:cs typeface="Mangal" panose="02040503050203030202" pitchFamily="18" charset="0"/>
            </a:endParaRPr>
          </a:p>
        </p:txBody>
      </p:sp>
      <p:pic>
        <p:nvPicPr>
          <p:cNvPr id="4" name="Picture 3">
            <a:extLst>
              <a:ext uri="{FF2B5EF4-FFF2-40B4-BE49-F238E27FC236}">
                <a16:creationId xmlns:a16="http://schemas.microsoft.com/office/drawing/2014/main" id="{44913CBE-EAB0-480E-A3C0-352447B63A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2992"/>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3" name="Picture 3" descr="item-organizador-de-deberes-tdahytu">
            <a:extLst>
              <a:ext uri="{FF2B5EF4-FFF2-40B4-BE49-F238E27FC236}">
                <a16:creationId xmlns:a16="http://schemas.microsoft.com/office/drawing/2014/main" id="{04EB613E-1406-488C-958C-67FAC84B68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7875" y="4404237"/>
            <a:ext cx="4355202" cy="247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ángulo 5">
            <a:extLst>
              <a:ext uri="{FF2B5EF4-FFF2-40B4-BE49-F238E27FC236}">
                <a16:creationId xmlns:a16="http://schemas.microsoft.com/office/drawing/2014/main" id="{43F86993-8FFB-4AED-8CC7-E0B5DA095590}"/>
              </a:ext>
            </a:extLst>
          </p:cNvPr>
          <p:cNvSpPr/>
          <p:nvPr/>
        </p:nvSpPr>
        <p:spPr>
          <a:xfrm>
            <a:off x="1249015" y="257994"/>
            <a:ext cx="6645965" cy="1015663"/>
          </a:xfrm>
          <a:prstGeom prst="rect">
            <a:avLst/>
          </a:prstGeom>
        </p:spPr>
        <p:txBody>
          <a:bodyPr wrap="square">
            <a:spAutoFit/>
          </a:bodyPr>
          <a:lstStyle/>
          <a:p>
            <a:pPr algn="ctr">
              <a:spcAft>
                <a:spcPts val="0"/>
              </a:spcAft>
            </a:pPr>
            <a:r>
              <a:rPr lang="es-ES" sz="2000" b="1" kern="50" dirty="0">
                <a:solidFill>
                  <a:srgbClr val="FF6600"/>
                </a:solidFill>
                <a:latin typeface="Arial" panose="020B0604020202020204" pitchFamily="34" charset="0"/>
                <a:ea typeface="SimSun" panose="02010600030101010101" pitchFamily="2" charset="-122"/>
                <a:cs typeface="Arial" panose="020B0604020202020204" pitchFamily="34" charset="0"/>
              </a:rPr>
              <a:t>MEDIDAS GENERALES: </a:t>
            </a:r>
          </a:p>
          <a:p>
            <a:pPr algn="ctr">
              <a:spcAft>
                <a:spcPts val="0"/>
              </a:spcAft>
            </a:pPr>
            <a:r>
              <a:rPr lang="es-ES" sz="2000" b="1" kern="50" dirty="0">
                <a:solidFill>
                  <a:srgbClr val="FF6600"/>
                </a:solidFill>
                <a:latin typeface="Arial" panose="020B0604020202020204" pitchFamily="34" charset="0"/>
                <a:ea typeface="SimSun" panose="02010600030101010101" pitchFamily="2" charset="-122"/>
                <a:cs typeface="Arial" panose="020B0604020202020204" pitchFamily="34" charset="0"/>
              </a:rPr>
              <a:t>III. USO DE LA AGENDA Y PLANIFICACIÓN DE DEBERES Y TRABAJOS</a:t>
            </a:r>
          </a:p>
        </p:txBody>
      </p:sp>
    </p:spTree>
    <p:extLst>
      <p:ext uri="{BB962C8B-B14F-4D97-AF65-F5344CB8AC3E}">
        <p14:creationId xmlns:p14="http://schemas.microsoft.com/office/powerpoint/2010/main" val="2196169663"/>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E95E5809-8BCE-4473-BEB6-39E8B3F13D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2992"/>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ángulo 4">
            <a:extLst>
              <a:ext uri="{FF2B5EF4-FFF2-40B4-BE49-F238E27FC236}">
                <a16:creationId xmlns:a16="http://schemas.microsoft.com/office/drawing/2014/main" id="{F5C7E73F-4D37-409B-B0D1-8ECD5561E0A5}"/>
              </a:ext>
            </a:extLst>
          </p:cNvPr>
          <p:cNvSpPr/>
          <p:nvPr/>
        </p:nvSpPr>
        <p:spPr>
          <a:xfrm>
            <a:off x="672547" y="1753323"/>
            <a:ext cx="7798904" cy="923330"/>
          </a:xfrm>
          <a:prstGeom prst="rect">
            <a:avLst/>
          </a:prstGeom>
        </p:spPr>
        <p:txBody>
          <a:bodyPr wrap="square">
            <a:spAutoFit/>
          </a:bodyPr>
          <a:lstStyle/>
          <a:p>
            <a:pPr algn="just">
              <a:spcAft>
                <a:spcPts val="0"/>
              </a:spcAft>
            </a:pPr>
            <a:r>
              <a:rPr lang="es-ES" b="1" kern="50" dirty="0">
                <a:solidFill>
                  <a:srgbClr val="FF6600"/>
                </a:solidFill>
                <a:latin typeface="Arial" panose="020B0604020202020204" pitchFamily="34" charset="0"/>
                <a:ea typeface="SimSun" panose="02010600030101010101" pitchFamily="2" charset="-122"/>
                <a:cs typeface="Mangal" panose="02040503050203030202" pitchFamily="18" charset="0"/>
              </a:rPr>
              <a:t>3. PLANIFICAR TRABAJOS A MEDIO PLAZO: </a:t>
            </a:r>
            <a:r>
              <a:rPr lang="es-ES" kern="50" dirty="0">
                <a:latin typeface="Arial" panose="020B0604020202020204" pitchFamily="34" charset="0"/>
                <a:ea typeface="SimSun" panose="02010600030101010101" pitchFamily="2" charset="-122"/>
                <a:cs typeface="Mangal" panose="02040503050203030202" pitchFamily="18" charset="0"/>
              </a:rPr>
              <a:t>usando la agenda o calendarios/planificadores mensuales para la realización de trabajos a medio plazo como la lectura de un libro o para preparar exámenes. </a:t>
            </a:r>
          </a:p>
        </p:txBody>
      </p:sp>
      <p:sp>
        <p:nvSpPr>
          <p:cNvPr id="6" name="Rectángulo: esquinas redondeadas 5">
            <a:extLst>
              <a:ext uri="{FF2B5EF4-FFF2-40B4-BE49-F238E27FC236}">
                <a16:creationId xmlns:a16="http://schemas.microsoft.com/office/drawing/2014/main" id="{D8019EEB-A49F-4D59-8942-FBBAF7DAB226}"/>
              </a:ext>
            </a:extLst>
          </p:cNvPr>
          <p:cNvSpPr/>
          <p:nvPr/>
        </p:nvSpPr>
        <p:spPr>
          <a:xfrm>
            <a:off x="4674705" y="2700688"/>
            <a:ext cx="4270514" cy="4086225"/>
          </a:xfrm>
          <a:prstGeom prst="roundRect">
            <a:avLst/>
          </a:prstGeom>
          <a:ln w="38100"/>
        </p:spPr>
        <p:style>
          <a:lnRef idx="2">
            <a:schemeClr val="accent2"/>
          </a:lnRef>
          <a:fillRef idx="1">
            <a:schemeClr val="lt1"/>
          </a:fillRef>
          <a:effectRef idx="0">
            <a:schemeClr val="accent2"/>
          </a:effectRef>
          <a:fontRef idx="minor">
            <a:schemeClr val="dk1"/>
          </a:fontRef>
        </p:style>
        <p:txBody>
          <a:bodyPr wrap="square">
            <a:spAutoFit/>
          </a:bodyPr>
          <a:lstStyle/>
          <a:p>
            <a:pPr algn="just">
              <a:spcAft>
                <a:spcPts val="0"/>
              </a:spcAft>
            </a:pPr>
            <a:endParaRPr lang="es-ES" kern="50" dirty="0">
              <a:ln w="0"/>
              <a:solidFill>
                <a:schemeClr val="tx1"/>
              </a:solidFill>
              <a:effectLst>
                <a:outerShdw blurRad="38100" dist="19050" dir="2700000" algn="tl" rotWithShape="0">
                  <a:schemeClr val="dk1">
                    <a:alpha val="40000"/>
                  </a:schemeClr>
                </a:outerShdw>
              </a:effectLst>
              <a:latin typeface="Arial" panose="020B0604020202020204" pitchFamily="34" charset="0"/>
              <a:ea typeface="SimSun" panose="02010600030101010101" pitchFamily="2" charset="-122"/>
              <a:cs typeface="Mangal" panose="02040503050203030202" pitchFamily="18" charset="0"/>
            </a:endParaRPr>
          </a:p>
          <a:p>
            <a:pPr algn="ctr">
              <a:spcAft>
                <a:spcPts val="0"/>
              </a:spcAft>
            </a:pPr>
            <a:r>
              <a:rPr lang="es-ES" kern="50" dirty="0">
                <a:ln w="0"/>
                <a:solidFill>
                  <a:schemeClr val="tx1"/>
                </a:solidFill>
                <a:effectLst>
                  <a:outerShdw blurRad="38100" dist="19050" dir="2700000" algn="tl" rotWithShape="0">
                    <a:schemeClr val="dk1">
                      <a:alpha val="40000"/>
                    </a:schemeClr>
                  </a:outerShdw>
                </a:effectLst>
                <a:latin typeface="Arial" panose="020B0604020202020204" pitchFamily="34" charset="0"/>
                <a:ea typeface="SimSun" panose="02010600030101010101" pitchFamily="2" charset="-122"/>
                <a:cs typeface="Mangal" panose="02040503050203030202" pitchFamily="18" charset="0"/>
              </a:rPr>
              <a:t>No basta con anotar la fecha de entrega o de realización, </a:t>
            </a:r>
            <a:r>
              <a:rPr lang="es-ES" i="1" u="sng" kern="50" dirty="0">
                <a:ln w="0"/>
                <a:solidFill>
                  <a:schemeClr val="tx1"/>
                </a:solidFill>
                <a:effectLst>
                  <a:outerShdw blurRad="38100" dist="19050" dir="2700000" algn="tl" rotWithShape="0">
                    <a:schemeClr val="dk1">
                      <a:alpha val="40000"/>
                    </a:schemeClr>
                  </a:outerShdw>
                </a:effectLst>
                <a:latin typeface="Arial" panose="020B0604020202020204" pitchFamily="34" charset="0"/>
                <a:ea typeface="SimSun" panose="02010600030101010101" pitchFamily="2" charset="-122"/>
                <a:cs typeface="Mangal" panose="02040503050203030202" pitchFamily="18" charset="0"/>
              </a:rPr>
              <a:t>si no que hay que establecer y anotar plazos intermedios. </a:t>
            </a:r>
            <a:r>
              <a:rPr lang="es-ES" kern="50" dirty="0" err="1">
                <a:ln w="0"/>
                <a:solidFill>
                  <a:schemeClr val="tx1"/>
                </a:solidFill>
                <a:effectLst>
                  <a:outerShdw blurRad="38100" dist="19050" dir="2700000" algn="tl" rotWithShape="0">
                    <a:schemeClr val="dk1">
                      <a:alpha val="40000"/>
                    </a:schemeClr>
                  </a:outerShdw>
                </a:effectLst>
                <a:latin typeface="Arial" panose="020B0604020202020204" pitchFamily="34" charset="0"/>
                <a:ea typeface="SimSun" panose="02010600030101010101" pitchFamily="2" charset="-122"/>
                <a:cs typeface="Mangal" panose="02040503050203030202" pitchFamily="18" charset="0"/>
              </a:rPr>
              <a:t>Ej</a:t>
            </a:r>
            <a:r>
              <a:rPr lang="es-ES" kern="50" dirty="0">
                <a:ln w="0"/>
                <a:solidFill>
                  <a:schemeClr val="tx1"/>
                </a:solidFill>
                <a:effectLst>
                  <a:outerShdw blurRad="38100" dist="19050" dir="2700000" algn="tl" rotWithShape="0">
                    <a:schemeClr val="dk1">
                      <a:alpha val="40000"/>
                    </a:schemeClr>
                  </a:outerShdw>
                </a:effectLst>
                <a:latin typeface="Arial" panose="020B0604020202020204" pitchFamily="34" charset="0"/>
                <a:ea typeface="SimSun" panose="02010600030101010101" pitchFamily="2" charset="-122"/>
                <a:cs typeface="Mangal" panose="02040503050203030202" pitchFamily="18" charset="0"/>
              </a:rPr>
              <a:t>: calendario de lectura con las páginas que debe llevar leídas cada 3 días, con los trabajos también se debe partir de la estructura y establecer plazos para las tareas intermedias (recoger información, organizar la información, esquema del trabajo, redacción, revisión y entrega).</a:t>
            </a:r>
            <a:endParaRPr lang="es-ES" sz="2000" kern="5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SimSun" panose="02010600030101010101" pitchFamily="2" charset="-122"/>
              <a:cs typeface="Mangal" panose="02040503050203030202" pitchFamily="18" charset="0"/>
            </a:endParaRPr>
          </a:p>
        </p:txBody>
      </p:sp>
      <p:pic>
        <p:nvPicPr>
          <p:cNvPr id="6146" name="Picture 2">
            <a:extLst>
              <a:ext uri="{FF2B5EF4-FFF2-40B4-BE49-F238E27FC236}">
                <a16:creationId xmlns:a16="http://schemas.microsoft.com/office/drawing/2014/main" id="{F076F78F-4A9E-4D49-87D3-E142AF8B1692}"/>
              </a:ext>
            </a:extLst>
          </p:cNvPr>
          <p:cNvPicPr>
            <a:picLocks noChangeAspect="1" noChangeArrowheads="1"/>
          </p:cNvPicPr>
          <p:nvPr/>
        </p:nvPicPr>
        <p:blipFill>
          <a:blip r:embed="rId3">
            <a:lum bright="-20000" contrast="40000"/>
            <a:extLst>
              <a:ext uri="{28A0092B-C50C-407E-A947-70E740481C1C}">
                <a14:useLocalDpi xmlns:a14="http://schemas.microsoft.com/office/drawing/2010/main" val="0"/>
              </a:ext>
            </a:extLst>
          </a:blip>
          <a:srcRect/>
          <a:stretch>
            <a:fillRect/>
          </a:stretch>
        </p:blipFill>
        <p:spPr bwMode="auto">
          <a:xfrm>
            <a:off x="263044" y="2794950"/>
            <a:ext cx="4007471" cy="281896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Rectángulo 6">
            <a:extLst>
              <a:ext uri="{FF2B5EF4-FFF2-40B4-BE49-F238E27FC236}">
                <a16:creationId xmlns:a16="http://schemas.microsoft.com/office/drawing/2014/main" id="{C5185390-1084-41C3-BCD1-150A825961BE}"/>
              </a:ext>
            </a:extLst>
          </p:cNvPr>
          <p:cNvSpPr/>
          <p:nvPr/>
        </p:nvSpPr>
        <p:spPr>
          <a:xfrm>
            <a:off x="1249015" y="257994"/>
            <a:ext cx="6645965" cy="1015663"/>
          </a:xfrm>
          <a:prstGeom prst="rect">
            <a:avLst/>
          </a:prstGeom>
        </p:spPr>
        <p:txBody>
          <a:bodyPr wrap="square">
            <a:spAutoFit/>
          </a:bodyPr>
          <a:lstStyle/>
          <a:p>
            <a:pPr algn="ctr">
              <a:spcAft>
                <a:spcPts val="0"/>
              </a:spcAft>
            </a:pPr>
            <a:r>
              <a:rPr lang="es-ES" sz="2000" b="1" kern="50" dirty="0">
                <a:solidFill>
                  <a:srgbClr val="FF6600"/>
                </a:solidFill>
                <a:latin typeface="Arial" panose="020B0604020202020204" pitchFamily="34" charset="0"/>
                <a:ea typeface="SimSun" panose="02010600030101010101" pitchFamily="2" charset="-122"/>
                <a:cs typeface="Arial" panose="020B0604020202020204" pitchFamily="34" charset="0"/>
              </a:rPr>
              <a:t>MEDIDAS GENERALES: </a:t>
            </a:r>
          </a:p>
          <a:p>
            <a:pPr algn="ctr">
              <a:spcAft>
                <a:spcPts val="0"/>
              </a:spcAft>
            </a:pPr>
            <a:r>
              <a:rPr lang="es-ES" sz="2000" b="1" kern="50" dirty="0">
                <a:solidFill>
                  <a:srgbClr val="FF6600"/>
                </a:solidFill>
                <a:latin typeface="Arial" panose="020B0604020202020204" pitchFamily="34" charset="0"/>
                <a:ea typeface="SimSun" panose="02010600030101010101" pitchFamily="2" charset="-122"/>
                <a:cs typeface="Arial" panose="020B0604020202020204" pitchFamily="34" charset="0"/>
              </a:rPr>
              <a:t>III. USO DE LA AGENDA Y PLANIFICACIÓN DE DEBERES Y TRABAJOS</a:t>
            </a:r>
          </a:p>
        </p:txBody>
      </p:sp>
    </p:spTree>
    <p:extLst>
      <p:ext uri="{BB962C8B-B14F-4D97-AF65-F5344CB8AC3E}">
        <p14:creationId xmlns:p14="http://schemas.microsoft.com/office/powerpoint/2010/main" val="1824947614"/>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
            <a:extLst>
              <a:ext uri="{FF2B5EF4-FFF2-40B4-BE49-F238E27FC236}">
                <a16:creationId xmlns:a16="http://schemas.microsoft.com/office/drawing/2014/main" id="{009292D7-7868-4AC3-826B-B5760D18CC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044" t="10585" r="15694"/>
          <a:stretch>
            <a:fillRect/>
          </a:stretch>
        </p:blipFill>
        <p:spPr bwMode="auto">
          <a:xfrm>
            <a:off x="2842881" y="3103737"/>
            <a:ext cx="3458232" cy="3683769"/>
          </a:xfrm>
          <a:prstGeom prst="rect">
            <a:avLst/>
          </a:prstGeom>
          <a:noFill/>
          <a:ln>
            <a:noFill/>
          </a:ln>
          <a:effectLst/>
          <a:extLst>
            <a:ext uri="{909E8E84-426E-40DD-AFC4-6F175D3DCCD1}">
              <a14:hiddenFill xmlns:a14="http://schemas.microsoft.com/office/drawing/2010/main">
                <a:blipFill dpi="0" rotWithShape="0">
                  <a:blip/>
                  <a:srcRect l="12044" t="10585" r="15694"/>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5843" name="CuadroTexto 1">
            <a:extLst>
              <a:ext uri="{FF2B5EF4-FFF2-40B4-BE49-F238E27FC236}">
                <a16:creationId xmlns:a16="http://schemas.microsoft.com/office/drawing/2014/main" id="{A6CA22CD-E7AF-4BA9-A3D8-C4FFA76F2D29}"/>
              </a:ext>
            </a:extLst>
          </p:cNvPr>
          <p:cNvSpPr txBox="1">
            <a:spLocks noChangeArrowheads="1"/>
          </p:cNvSpPr>
          <p:nvPr/>
        </p:nvSpPr>
        <p:spPr bwMode="auto">
          <a:xfrm>
            <a:off x="107950" y="1626409"/>
            <a:ext cx="9036050" cy="147732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s-ES" altLang="es-ES" b="1" dirty="0">
                <a:solidFill>
                  <a:srgbClr val="FF6600"/>
                </a:solidFill>
                <a:latin typeface="Arial" panose="020B0604020202020204" pitchFamily="34" charset="0"/>
                <a:cs typeface="Arial" panose="020B0604020202020204" pitchFamily="34" charset="0"/>
              </a:rPr>
              <a:t>El superreloj </a:t>
            </a:r>
          </a:p>
          <a:p>
            <a:pPr algn="ctr"/>
            <a:endParaRPr lang="es-ES" altLang="es-ES" b="1" dirty="0">
              <a:solidFill>
                <a:srgbClr val="FF6600"/>
              </a:solidFill>
              <a:latin typeface="Arial" panose="020B0604020202020204" pitchFamily="34" charset="0"/>
              <a:cs typeface="Arial" panose="020B0604020202020204" pitchFamily="34" charset="0"/>
            </a:endParaRPr>
          </a:p>
          <a:p>
            <a:pPr algn="ctr"/>
            <a:r>
              <a:rPr lang="es-ES" altLang="es-ES" b="1" dirty="0">
                <a:latin typeface="Arial" panose="020B0604020202020204" pitchFamily="34" charset="0"/>
                <a:cs typeface="Arial" panose="020B0604020202020204" pitchFamily="34" charset="0"/>
              </a:rPr>
              <a:t>Instrucción: </a:t>
            </a:r>
            <a:r>
              <a:rPr lang="es-ES" altLang="es-ES" dirty="0">
                <a:latin typeface="Arial" panose="020B0604020202020204" pitchFamily="34" charset="0"/>
                <a:cs typeface="Arial" panose="020B0604020202020204" pitchFamily="34" charset="0"/>
              </a:rPr>
              <a:t>El superreloj te va a ayudar a organizar tu tiempo. Puedes cubrir con las tareas que quieres realizar las pegatinas que te adjunto o realizar nuevas. Colócalas en el reloj y respeta sus tiempos</a:t>
            </a:r>
          </a:p>
        </p:txBody>
      </p:sp>
      <p:sp>
        <p:nvSpPr>
          <p:cNvPr id="4" name="Rectángulo 3">
            <a:extLst>
              <a:ext uri="{FF2B5EF4-FFF2-40B4-BE49-F238E27FC236}">
                <a16:creationId xmlns:a16="http://schemas.microsoft.com/office/drawing/2014/main" id="{03FCAC4A-08FB-4E90-ACC1-80ADC489F7E6}"/>
              </a:ext>
            </a:extLst>
          </p:cNvPr>
          <p:cNvSpPr/>
          <p:nvPr/>
        </p:nvSpPr>
        <p:spPr>
          <a:xfrm>
            <a:off x="1249015" y="257994"/>
            <a:ext cx="6645965" cy="1015663"/>
          </a:xfrm>
          <a:prstGeom prst="rect">
            <a:avLst/>
          </a:prstGeom>
        </p:spPr>
        <p:txBody>
          <a:bodyPr wrap="square">
            <a:spAutoFit/>
          </a:bodyPr>
          <a:lstStyle/>
          <a:p>
            <a:pPr algn="ctr">
              <a:spcAft>
                <a:spcPts val="0"/>
              </a:spcAft>
            </a:pPr>
            <a:r>
              <a:rPr lang="es-ES" sz="2000" b="1" kern="50" dirty="0">
                <a:solidFill>
                  <a:srgbClr val="FF6600"/>
                </a:solidFill>
                <a:latin typeface="Arial" panose="020B0604020202020204" pitchFamily="34" charset="0"/>
                <a:ea typeface="SimSun" panose="02010600030101010101" pitchFamily="2" charset="-122"/>
                <a:cs typeface="Arial" panose="020B0604020202020204" pitchFamily="34" charset="0"/>
              </a:rPr>
              <a:t>MEDIDAS GENERALES: </a:t>
            </a:r>
          </a:p>
          <a:p>
            <a:pPr algn="ctr">
              <a:spcAft>
                <a:spcPts val="0"/>
              </a:spcAft>
            </a:pPr>
            <a:r>
              <a:rPr lang="es-ES" sz="2000" b="1" kern="50" dirty="0">
                <a:solidFill>
                  <a:srgbClr val="FF6600"/>
                </a:solidFill>
                <a:latin typeface="Arial" panose="020B0604020202020204" pitchFamily="34" charset="0"/>
                <a:ea typeface="SimSun" panose="02010600030101010101" pitchFamily="2" charset="-122"/>
                <a:cs typeface="Arial" panose="020B0604020202020204" pitchFamily="34" charset="0"/>
              </a:rPr>
              <a:t>III. USO DE LA AGENDA Y PLANIFICACIÓN DE DEBERES Y TRABAJOS</a:t>
            </a:r>
          </a:p>
        </p:txBody>
      </p:sp>
      <p:pic>
        <p:nvPicPr>
          <p:cNvPr id="5" name="Picture 3">
            <a:extLst>
              <a:ext uri="{FF2B5EF4-FFF2-40B4-BE49-F238E27FC236}">
                <a16:creationId xmlns:a16="http://schemas.microsoft.com/office/drawing/2014/main" id="{FF5DD347-EA98-451C-BD28-D0F7AC6DC0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842992"/>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4E8BDB42-3C19-49C9-B1FA-1B8F42D96C8A}"/>
              </a:ext>
            </a:extLst>
          </p:cNvPr>
          <p:cNvSpPr/>
          <p:nvPr/>
        </p:nvSpPr>
        <p:spPr>
          <a:xfrm>
            <a:off x="1441171" y="2644170"/>
            <a:ext cx="6261652" cy="1569660"/>
          </a:xfrm>
          <a:prstGeom prst="rect">
            <a:avLst/>
          </a:prstGeom>
        </p:spPr>
        <p:txBody>
          <a:bodyPr wrap="square">
            <a:spAutoFit/>
          </a:bodyPr>
          <a:lstStyle/>
          <a:p>
            <a:pPr algn="ctr">
              <a:spcAft>
                <a:spcPts val="0"/>
              </a:spcAft>
            </a:pPr>
            <a:r>
              <a:rPr lang="es-ES" sz="2400" b="1" kern="50" dirty="0">
                <a:solidFill>
                  <a:srgbClr val="002060"/>
                </a:solidFill>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Mangal" panose="02040503050203030202" pitchFamily="18" charset="0"/>
              </a:rPr>
              <a:t>EN TODAS LAS TAREAS DE PLANIFICACIÓN Y ORGANIZACIÓN ES IMPORTANTE LA COLABORACIÓN DE LA FAMILIA.</a:t>
            </a:r>
            <a:endParaRPr lang="es-ES" sz="2800" b="1" kern="50" dirty="0">
              <a:solidFill>
                <a:srgbClr val="002060"/>
              </a:solidFill>
              <a:effectLst>
                <a:outerShdw blurRad="38100" dist="38100" dir="2700000" algn="tl">
                  <a:srgbClr val="000000">
                    <a:alpha val="43137"/>
                  </a:srgbClr>
                </a:outerShdw>
              </a:effectLst>
              <a:latin typeface="Times New Roman" panose="02020603050405020304" pitchFamily="18" charset="0"/>
              <a:ea typeface="SimSun" panose="02010600030101010101" pitchFamily="2" charset="-122"/>
              <a:cs typeface="Mangal" panose="02040503050203030202" pitchFamily="18" charset="0"/>
            </a:endParaRPr>
          </a:p>
        </p:txBody>
      </p:sp>
      <p:pic>
        <p:nvPicPr>
          <p:cNvPr id="3" name="Picture 3">
            <a:extLst>
              <a:ext uri="{FF2B5EF4-FFF2-40B4-BE49-F238E27FC236}">
                <a16:creationId xmlns:a16="http://schemas.microsoft.com/office/drawing/2014/main" id="{EB90E81E-F195-4DAA-B285-BD05AF002B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2992"/>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ángulo 4">
            <a:extLst>
              <a:ext uri="{FF2B5EF4-FFF2-40B4-BE49-F238E27FC236}">
                <a16:creationId xmlns:a16="http://schemas.microsoft.com/office/drawing/2014/main" id="{DB128BA4-99D7-43CF-B89A-14017841DE91}"/>
              </a:ext>
            </a:extLst>
          </p:cNvPr>
          <p:cNvSpPr/>
          <p:nvPr/>
        </p:nvSpPr>
        <p:spPr>
          <a:xfrm>
            <a:off x="1249015" y="257994"/>
            <a:ext cx="6645965" cy="1015663"/>
          </a:xfrm>
          <a:prstGeom prst="rect">
            <a:avLst/>
          </a:prstGeom>
        </p:spPr>
        <p:txBody>
          <a:bodyPr wrap="square">
            <a:spAutoFit/>
          </a:bodyPr>
          <a:lstStyle/>
          <a:p>
            <a:pPr algn="ctr">
              <a:spcAft>
                <a:spcPts val="0"/>
              </a:spcAft>
            </a:pPr>
            <a:r>
              <a:rPr lang="es-ES" sz="2000" b="1" kern="50" dirty="0">
                <a:solidFill>
                  <a:srgbClr val="FF6600"/>
                </a:solidFill>
                <a:latin typeface="Arial" panose="020B0604020202020204" pitchFamily="34" charset="0"/>
                <a:ea typeface="SimSun" panose="02010600030101010101" pitchFamily="2" charset="-122"/>
                <a:cs typeface="Arial" panose="020B0604020202020204" pitchFamily="34" charset="0"/>
              </a:rPr>
              <a:t>MEDIDAS GENERALES: </a:t>
            </a:r>
          </a:p>
          <a:p>
            <a:pPr algn="ctr">
              <a:spcAft>
                <a:spcPts val="0"/>
              </a:spcAft>
            </a:pPr>
            <a:r>
              <a:rPr lang="es-ES" sz="2000" b="1" kern="50" dirty="0">
                <a:solidFill>
                  <a:srgbClr val="FF6600"/>
                </a:solidFill>
                <a:latin typeface="Arial" panose="020B0604020202020204" pitchFamily="34" charset="0"/>
                <a:ea typeface="SimSun" panose="02010600030101010101" pitchFamily="2" charset="-122"/>
                <a:cs typeface="Arial" panose="020B0604020202020204" pitchFamily="34" charset="0"/>
              </a:rPr>
              <a:t>III. USO DE LA AGENDA Y PLANIFICACIÓN DE DEBERES Y TRABAJOS</a:t>
            </a:r>
          </a:p>
        </p:txBody>
      </p:sp>
    </p:spTree>
    <p:extLst>
      <p:ext uri="{BB962C8B-B14F-4D97-AF65-F5344CB8AC3E}">
        <p14:creationId xmlns:p14="http://schemas.microsoft.com/office/powerpoint/2010/main" val="989567614"/>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5096AEBB-93C2-4926-AA52-C9D8C318911E}"/>
              </a:ext>
            </a:extLst>
          </p:cNvPr>
          <p:cNvSpPr/>
          <p:nvPr/>
        </p:nvSpPr>
        <p:spPr>
          <a:xfrm>
            <a:off x="845840" y="1746047"/>
            <a:ext cx="7070035" cy="2062103"/>
          </a:xfrm>
          <a:prstGeom prst="rect">
            <a:avLst/>
          </a:prstGeom>
        </p:spPr>
        <p:txBody>
          <a:bodyPr wrap="square">
            <a:spAutoFit/>
          </a:bodyPr>
          <a:lstStyle/>
          <a:p>
            <a:pPr lvl="0" algn="just">
              <a:spcAft>
                <a:spcPts val="0"/>
              </a:spcAft>
              <a:tabLst>
                <a:tab pos="457200" algn="l"/>
              </a:tabLst>
            </a:pPr>
            <a:endParaRPr lang="es-ES" sz="2000" b="1" kern="50" dirty="0">
              <a:solidFill>
                <a:srgbClr val="FF6600"/>
              </a:solidFill>
              <a:latin typeface="Times New Roman" panose="02020603050405020304" pitchFamily="18" charset="0"/>
              <a:ea typeface="SimSun" panose="02010600030101010101" pitchFamily="2" charset="-122"/>
              <a:cs typeface="Mangal" panose="02040503050203030202" pitchFamily="18" charset="0"/>
            </a:endParaRPr>
          </a:p>
          <a:p>
            <a:pPr marL="342900" indent="-342900" algn="just">
              <a:spcAft>
                <a:spcPts val="0"/>
              </a:spcAft>
              <a:buAutoNum type="arabicPeriod"/>
            </a:pPr>
            <a:r>
              <a:rPr lang="es-ES" b="1" kern="50" dirty="0">
                <a:solidFill>
                  <a:srgbClr val="FF6600"/>
                </a:solidFill>
                <a:latin typeface="Arial" panose="020B0604020202020204" pitchFamily="34" charset="0"/>
                <a:ea typeface="SimSun" panose="02010600030101010101" pitchFamily="2" charset="-122"/>
                <a:cs typeface="Mangal" panose="02040503050203030202" pitchFamily="18" charset="0"/>
              </a:rPr>
              <a:t>TIPO DE ENCUADERNACIÓN: </a:t>
            </a:r>
            <a:r>
              <a:rPr lang="es-ES" kern="50" dirty="0">
                <a:latin typeface="Arial" panose="020B0604020202020204" pitchFamily="34" charset="0"/>
                <a:ea typeface="SimSun" panose="02010600030101010101" pitchFamily="2" charset="-122"/>
                <a:cs typeface="Mangal" panose="02040503050203030202" pitchFamily="18" charset="0"/>
              </a:rPr>
              <a:t>evitar archivadores u hojas sueltas (especialmente en los más pequeños); ya que suelen perderlas o tenerlas desordenadas. </a:t>
            </a: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r>
              <a:rPr lang="es-ES" kern="50" dirty="0">
                <a:latin typeface="Arial" panose="020B0604020202020204" pitchFamily="34" charset="0"/>
                <a:ea typeface="SimSun" panose="02010600030101010101" pitchFamily="2" charset="-122"/>
                <a:cs typeface="Mangal" panose="02040503050203030202" pitchFamily="18" charset="0"/>
              </a:rPr>
              <a:t>El tipo de encuadernación más adecuada parece ser el de grapas porque es el que menos estorba a la hora de escribir.</a:t>
            </a:r>
            <a:endParaRPr lang="es-ES" sz="2000" kern="50" dirty="0">
              <a:effectLst/>
              <a:latin typeface="Times New Roman" panose="02020603050405020304" pitchFamily="18" charset="0"/>
              <a:ea typeface="SimSun" panose="02010600030101010101" pitchFamily="2" charset="-122"/>
              <a:cs typeface="Mangal" panose="02040503050203030202" pitchFamily="18" charset="0"/>
            </a:endParaRPr>
          </a:p>
        </p:txBody>
      </p:sp>
      <p:pic>
        <p:nvPicPr>
          <p:cNvPr id="3" name="Picture 3">
            <a:extLst>
              <a:ext uri="{FF2B5EF4-FFF2-40B4-BE49-F238E27FC236}">
                <a16:creationId xmlns:a16="http://schemas.microsoft.com/office/drawing/2014/main" id="{A2BA02D5-B827-4415-86FD-F695439B8A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2992"/>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Rectángulo 3">
            <a:extLst>
              <a:ext uri="{FF2B5EF4-FFF2-40B4-BE49-F238E27FC236}">
                <a16:creationId xmlns:a16="http://schemas.microsoft.com/office/drawing/2014/main" id="{E1AB7522-B711-4621-9E02-DE4E9F6F3F48}"/>
              </a:ext>
            </a:extLst>
          </p:cNvPr>
          <p:cNvSpPr/>
          <p:nvPr/>
        </p:nvSpPr>
        <p:spPr>
          <a:xfrm>
            <a:off x="1249013" y="225286"/>
            <a:ext cx="6645965" cy="707886"/>
          </a:xfrm>
          <a:prstGeom prst="rect">
            <a:avLst/>
          </a:prstGeom>
        </p:spPr>
        <p:txBody>
          <a:bodyPr wrap="square">
            <a:spAutoFit/>
          </a:bodyPr>
          <a:lstStyle/>
          <a:p>
            <a:pPr lvl="0" algn="ctr">
              <a:spcAft>
                <a:spcPts val="0"/>
              </a:spcAft>
              <a:tabLst>
                <a:tab pos="457200" algn="l"/>
              </a:tabLst>
            </a:pPr>
            <a:r>
              <a:rPr lang="es-ES" sz="2000" b="1" kern="50" dirty="0">
                <a:solidFill>
                  <a:srgbClr val="FF6600"/>
                </a:solidFill>
                <a:latin typeface="Arial" panose="020B0604020202020204" pitchFamily="34" charset="0"/>
                <a:ea typeface="SimSun" panose="02010600030101010101" pitchFamily="2" charset="-122"/>
                <a:cs typeface="Arial" panose="020B0604020202020204" pitchFamily="34" charset="0"/>
              </a:rPr>
              <a:t>MEDIDAS GENERALES: </a:t>
            </a:r>
          </a:p>
          <a:p>
            <a:pPr lvl="0" algn="ctr">
              <a:spcAft>
                <a:spcPts val="0"/>
              </a:spcAft>
              <a:tabLst>
                <a:tab pos="457200" algn="l"/>
              </a:tabLst>
            </a:pPr>
            <a:r>
              <a:rPr lang="es-ES" sz="2000" b="1" kern="50" dirty="0">
                <a:solidFill>
                  <a:srgbClr val="FF6600"/>
                </a:solidFill>
                <a:latin typeface="Arial" panose="020B0604020202020204" pitchFamily="34" charset="0"/>
                <a:ea typeface="SimSun" panose="02010600030101010101" pitchFamily="2" charset="-122"/>
                <a:cs typeface="Arial" panose="020B0604020202020204" pitchFamily="34" charset="0"/>
              </a:rPr>
              <a:t>IV. </a:t>
            </a:r>
            <a:r>
              <a:rPr lang="es-ES" sz="2000" b="1" kern="50" dirty="0">
                <a:solidFill>
                  <a:srgbClr val="FF6600"/>
                </a:solidFill>
                <a:latin typeface="Arial" panose="020B0604020202020204" pitchFamily="34" charset="0"/>
                <a:ea typeface="SimSun" panose="02010600030101010101" pitchFamily="2" charset="-122"/>
                <a:cs typeface="Mangal" panose="02040503050203030202" pitchFamily="18" charset="0"/>
              </a:rPr>
              <a:t>CUADERNOS E INSTRUMENTOS DE ESCRITURA:</a:t>
            </a:r>
          </a:p>
        </p:txBody>
      </p:sp>
      <p:pic>
        <p:nvPicPr>
          <p:cNvPr id="7170" name="Picture 2" descr="8423473225268">
            <a:extLst>
              <a:ext uri="{FF2B5EF4-FFF2-40B4-BE49-F238E27FC236}">
                <a16:creationId xmlns:a16="http://schemas.microsoft.com/office/drawing/2014/main" id="{7C760C61-E0A7-4670-91DE-B60214B2881F}"/>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66115" y="4288393"/>
            <a:ext cx="5211763"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7491927"/>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7D2D6E3E-4D4C-4D6C-A67B-4E31212A4F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2992"/>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ángulo: esquinas redondeadas 4">
            <a:extLst>
              <a:ext uri="{FF2B5EF4-FFF2-40B4-BE49-F238E27FC236}">
                <a16:creationId xmlns:a16="http://schemas.microsoft.com/office/drawing/2014/main" id="{AAC9EC58-C127-480D-8843-15533072CA34}"/>
              </a:ext>
            </a:extLst>
          </p:cNvPr>
          <p:cNvSpPr/>
          <p:nvPr/>
        </p:nvSpPr>
        <p:spPr>
          <a:xfrm>
            <a:off x="102701" y="2137459"/>
            <a:ext cx="6470377" cy="1634490"/>
          </a:xfrm>
          <a:prstGeom prst="roundRect">
            <a:avLst/>
          </a:prstGeom>
          <a:ln w="38100"/>
        </p:spPr>
        <p:style>
          <a:lnRef idx="2">
            <a:schemeClr val="accent1"/>
          </a:lnRef>
          <a:fillRef idx="1">
            <a:schemeClr val="lt1"/>
          </a:fillRef>
          <a:effectRef idx="0">
            <a:schemeClr val="accent1"/>
          </a:effectRef>
          <a:fontRef idx="minor">
            <a:schemeClr val="dk1"/>
          </a:fontRef>
        </p:style>
        <p:txBody>
          <a:bodyPr wrap="square">
            <a:spAutoFit/>
          </a:bodyPr>
          <a:lstStyle/>
          <a:p>
            <a:pPr algn="just">
              <a:spcAft>
                <a:spcPts val="0"/>
              </a:spcAft>
            </a:pPr>
            <a:r>
              <a:rPr lang="es-ES" b="1" kern="50" dirty="0">
                <a:solidFill>
                  <a:srgbClr val="FF6600"/>
                </a:solidFill>
                <a:latin typeface="Arial" panose="020B0604020202020204" pitchFamily="34" charset="0"/>
                <a:ea typeface="SimSun" panose="02010600030101010101" pitchFamily="2" charset="-122"/>
                <a:cs typeface="Mangal" panose="02040503050203030202" pitchFamily="18" charset="0"/>
              </a:rPr>
              <a:t>2. TIPO DE PAUTA: </a:t>
            </a:r>
            <a:r>
              <a:rPr lang="es-ES" kern="50" dirty="0">
                <a:latin typeface="Arial" panose="020B0604020202020204" pitchFamily="34" charset="0"/>
                <a:ea typeface="SimSun" panose="02010600030101010101" pitchFamily="2" charset="-122"/>
                <a:cs typeface="Mangal" panose="02040503050203030202" pitchFamily="18" charset="0"/>
              </a:rPr>
              <a:t>la más adecuada inicialmente es la hoja de una línea y para los que tienen la letra desproporcionada  la doble pauta ancha puede ayudarles a limitar el tamaño de la letra. Es importante que los cuadernos tengan los márgenes marcados.</a:t>
            </a:r>
          </a:p>
        </p:txBody>
      </p:sp>
      <p:sp>
        <p:nvSpPr>
          <p:cNvPr id="6" name="Rectángulo: esquinas redondeadas 5">
            <a:extLst>
              <a:ext uri="{FF2B5EF4-FFF2-40B4-BE49-F238E27FC236}">
                <a16:creationId xmlns:a16="http://schemas.microsoft.com/office/drawing/2014/main" id="{4DAD1243-E1B1-47DC-8F95-C999E134D7DC}"/>
              </a:ext>
            </a:extLst>
          </p:cNvPr>
          <p:cNvSpPr/>
          <p:nvPr/>
        </p:nvSpPr>
        <p:spPr>
          <a:xfrm>
            <a:off x="1691680" y="4537066"/>
            <a:ext cx="7321825" cy="1634490"/>
          </a:xfrm>
          <a:prstGeom prst="roundRect">
            <a:avLst/>
          </a:prstGeom>
          <a:ln w="38100"/>
        </p:spPr>
        <p:style>
          <a:lnRef idx="2">
            <a:schemeClr val="accent1"/>
          </a:lnRef>
          <a:fillRef idx="1">
            <a:schemeClr val="lt1"/>
          </a:fillRef>
          <a:effectRef idx="0">
            <a:schemeClr val="accent1"/>
          </a:effectRef>
          <a:fontRef idx="minor">
            <a:schemeClr val="dk1"/>
          </a:fontRef>
        </p:style>
        <p:txBody>
          <a:bodyPr wrap="square">
            <a:spAutoFit/>
          </a:bodyPr>
          <a:lstStyle/>
          <a:p>
            <a:r>
              <a:rPr lang="es-ES" b="1" kern="50" dirty="0">
                <a:solidFill>
                  <a:srgbClr val="FF6600"/>
                </a:solidFill>
                <a:latin typeface="Arial" panose="020B0604020202020204" pitchFamily="34" charset="0"/>
                <a:ea typeface="SimSun" panose="02010600030101010101" pitchFamily="2" charset="-122"/>
                <a:cs typeface="Arial" panose="020B0604020202020204" pitchFamily="34" charset="0"/>
              </a:rPr>
              <a:t>3. TAMAÑO DEL CUADERNO:  </a:t>
            </a:r>
            <a:r>
              <a:rPr lang="es-ES" kern="50" dirty="0">
                <a:latin typeface="Arial" panose="020B0604020202020204" pitchFamily="34" charset="0"/>
                <a:ea typeface="SimSun" panose="02010600030101010101" pitchFamily="2" charset="-122"/>
                <a:cs typeface="Arial" panose="020B0604020202020204" pitchFamily="34" charset="0"/>
              </a:rPr>
              <a:t>para los cursos iniciales mejor un cuaderno A5 (tamaño cuartilla) y para los superiores A4. </a:t>
            </a:r>
            <a:r>
              <a:rPr lang="es-ES" b="1" i="1" kern="50" dirty="0">
                <a:latin typeface="Arial" panose="020B0604020202020204" pitchFamily="34" charset="0"/>
                <a:ea typeface="SimSun" panose="02010600030101010101" pitchFamily="2" charset="-122"/>
                <a:cs typeface="Arial" panose="020B0604020202020204" pitchFamily="34" charset="0"/>
              </a:rPr>
              <a:t>Aunque siempre habrá que probar lo que mejor se adapta a cada </a:t>
            </a:r>
            <a:r>
              <a:rPr lang="es-ES" b="1" i="1" kern="50" dirty="0" err="1">
                <a:latin typeface="Arial" panose="020B0604020202020204" pitchFamily="34" charset="0"/>
                <a:ea typeface="SimSun" panose="02010600030101010101" pitchFamily="2" charset="-122"/>
                <a:cs typeface="Arial" panose="020B0604020202020204" pitchFamily="34" charset="0"/>
              </a:rPr>
              <a:t>alumn</a:t>
            </a:r>
            <a:r>
              <a:rPr lang="es-ES" b="1" i="1" kern="50" dirty="0">
                <a:latin typeface="Arial" panose="020B0604020202020204" pitchFamily="34" charset="0"/>
                <a:ea typeface="SimSun" panose="02010600030101010101" pitchFamily="2" charset="-122"/>
                <a:cs typeface="Arial" panose="020B0604020202020204" pitchFamily="34" charset="0"/>
              </a:rPr>
              <a:t>@, </a:t>
            </a:r>
            <a:r>
              <a:rPr lang="es-ES" kern="50" dirty="0">
                <a:latin typeface="Arial" panose="020B0604020202020204" pitchFamily="34" charset="0"/>
                <a:ea typeface="SimSun" panose="02010600030101010101" pitchFamily="2" charset="-122"/>
                <a:cs typeface="Arial" panose="020B0604020202020204" pitchFamily="34" charset="0"/>
              </a:rPr>
              <a:t>porque </a:t>
            </a:r>
            <a:r>
              <a:rPr lang="es-ES" dirty="0">
                <a:latin typeface="Arial" panose="020B0604020202020204" pitchFamily="34" charset="0"/>
                <a:cs typeface="Arial" panose="020B0604020202020204" pitchFamily="34" charset="0"/>
              </a:rPr>
              <a:t>es posible que dependiendo del </a:t>
            </a:r>
            <a:r>
              <a:rPr lang="es-ES" dirty="0" err="1">
                <a:latin typeface="Arial" panose="020B0604020202020204" pitchFamily="34" charset="0"/>
                <a:cs typeface="Arial" panose="020B0604020202020204" pitchFamily="34" charset="0"/>
              </a:rPr>
              <a:t>alumn</a:t>
            </a:r>
            <a:r>
              <a:rPr lang="es-ES" dirty="0">
                <a:latin typeface="Arial" panose="020B0604020202020204" pitchFamily="34" charset="0"/>
                <a:cs typeface="Arial" panose="020B0604020202020204" pitchFamily="34" charset="0"/>
              </a:rPr>
              <a:t>@ con TDAH haya que adaptar estas referencias.</a:t>
            </a:r>
          </a:p>
        </p:txBody>
      </p:sp>
      <p:pic>
        <p:nvPicPr>
          <p:cNvPr id="8194" name="Picture 2" descr="Resultado de imagen de estudiar animado">
            <a:extLst>
              <a:ext uri="{FF2B5EF4-FFF2-40B4-BE49-F238E27FC236}">
                <a16:creationId xmlns:a16="http://schemas.microsoft.com/office/drawing/2014/main" id="{E3C6CC68-229B-4DFB-97B7-64913160C4BA}"/>
              </a:ext>
            </a:extLst>
          </p:cNvPr>
          <p:cNvPicPr>
            <a:picLocks noChangeAspect="1" noChangeArrowheads="1"/>
          </p:cNvPicPr>
          <p:nvPr/>
        </p:nvPicPr>
        <p:blipFill>
          <a:blip r:embed="rId3">
            <a:clrChange>
              <a:clrFrom>
                <a:srgbClr val="FFFEF6"/>
              </a:clrFrom>
              <a:clrTo>
                <a:srgbClr val="FFFEF6">
                  <a:alpha val="0"/>
                </a:srgbClr>
              </a:clrTo>
            </a:clrChange>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6350856" y="1052027"/>
            <a:ext cx="3088247" cy="3290512"/>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a:extLst>
              <a:ext uri="{FF2B5EF4-FFF2-40B4-BE49-F238E27FC236}">
                <a16:creationId xmlns:a16="http://schemas.microsoft.com/office/drawing/2014/main" id="{7FB88AC4-6A89-4667-A95B-97F5BAEF1CB3}"/>
              </a:ext>
            </a:extLst>
          </p:cNvPr>
          <p:cNvSpPr/>
          <p:nvPr/>
        </p:nvSpPr>
        <p:spPr>
          <a:xfrm>
            <a:off x="1249013" y="225286"/>
            <a:ext cx="6645965" cy="707886"/>
          </a:xfrm>
          <a:prstGeom prst="rect">
            <a:avLst/>
          </a:prstGeom>
        </p:spPr>
        <p:txBody>
          <a:bodyPr wrap="square">
            <a:spAutoFit/>
          </a:bodyPr>
          <a:lstStyle/>
          <a:p>
            <a:pPr lvl="0" algn="ctr">
              <a:spcAft>
                <a:spcPts val="0"/>
              </a:spcAft>
              <a:tabLst>
                <a:tab pos="457200" algn="l"/>
              </a:tabLst>
            </a:pPr>
            <a:r>
              <a:rPr lang="es-ES" sz="2000" b="1" kern="50" dirty="0">
                <a:solidFill>
                  <a:srgbClr val="FF6600"/>
                </a:solidFill>
                <a:latin typeface="Arial" panose="020B0604020202020204" pitchFamily="34" charset="0"/>
                <a:ea typeface="SimSun" panose="02010600030101010101" pitchFamily="2" charset="-122"/>
                <a:cs typeface="Arial" panose="020B0604020202020204" pitchFamily="34" charset="0"/>
              </a:rPr>
              <a:t>MEDIDAS GENERALES: </a:t>
            </a:r>
          </a:p>
          <a:p>
            <a:pPr lvl="0" algn="ctr">
              <a:spcAft>
                <a:spcPts val="0"/>
              </a:spcAft>
              <a:tabLst>
                <a:tab pos="457200" algn="l"/>
              </a:tabLst>
            </a:pPr>
            <a:r>
              <a:rPr lang="es-ES" sz="2000" b="1" kern="50" dirty="0">
                <a:solidFill>
                  <a:srgbClr val="FF6600"/>
                </a:solidFill>
                <a:latin typeface="Arial" panose="020B0604020202020204" pitchFamily="34" charset="0"/>
                <a:ea typeface="SimSun" panose="02010600030101010101" pitchFamily="2" charset="-122"/>
                <a:cs typeface="Arial" panose="020B0604020202020204" pitchFamily="34" charset="0"/>
              </a:rPr>
              <a:t>IV. </a:t>
            </a:r>
            <a:r>
              <a:rPr lang="es-ES" sz="2000" b="1" kern="50" dirty="0">
                <a:solidFill>
                  <a:srgbClr val="FF6600"/>
                </a:solidFill>
                <a:latin typeface="Arial" panose="020B0604020202020204" pitchFamily="34" charset="0"/>
                <a:ea typeface="SimSun" panose="02010600030101010101" pitchFamily="2" charset="-122"/>
                <a:cs typeface="Mangal" panose="02040503050203030202" pitchFamily="18" charset="0"/>
              </a:rPr>
              <a:t>CUADERNOS E INSTRUMENTOS DE ESCRITURA:</a:t>
            </a:r>
          </a:p>
        </p:txBody>
      </p:sp>
    </p:spTree>
    <p:extLst>
      <p:ext uri="{BB962C8B-B14F-4D97-AF65-F5344CB8AC3E}">
        <p14:creationId xmlns:p14="http://schemas.microsoft.com/office/powerpoint/2010/main" val="59105961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500"/>
                                        <p:tgtEl>
                                          <p:spTgt spid="5">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bg/>
                                          </p:spTgt>
                                        </p:tgtEl>
                                        <p:attrNameLst>
                                          <p:attrName>style.visibility</p:attrName>
                                        </p:attrNameLst>
                                      </p:cBhvr>
                                      <p:to>
                                        <p:strVal val="visible"/>
                                      </p:to>
                                    </p:set>
                                    <p:animEffect transition="in" filter="fade">
                                      <p:cBhvr>
                                        <p:cTn id="15" dur="500"/>
                                        <p:tgtEl>
                                          <p:spTgt spid="6">
                                            <p:bg/>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fade">
                                      <p:cBhvr>
                                        <p:cTn id="2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6" grpId="0" build="p"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74E055C9-8782-4343-91E5-FA63FE613AA1}"/>
              </a:ext>
            </a:extLst>
          </p:cNvPr>
          <p:cNvSpPr/>
          <p:nvPr/>
        </p:nvSpPr>
        <p:spPr>
          <a:xfrm>
            <a:off x="496957" y="1284120"/>
            <a:ext cx="8647043" cy="954107"/>
          </a:xfrm>
          <a:prstGeom prst="rect">
            <a:avLst/>
          </a:prstGeom>
        </p:spPr>
        <p:txBody>
          <a:bodyPr wrap="square">
            <a:spAutoFit/>
          </a:bodyPr>
          <a:lstStyle/>
          <a:p>
            <a:pPr algn="just">
              <a:spcAft>
                <a:spcPts val="0"/>
              </a:spcAft>
            </a:pPr>
            <a:r>
              <a:rPr lang="es-ES" b="1" kern="50" dirty="0">
                <a:solidFill>
                  <a:srgbClr val="FF6600"/>
                </a:solidFill>
                <a:latin typeface="Arial" panose="020B0604020202020204" pitchFamily="34" charset="0"/>
                <a:ea typeface="SimSun" panose="02010600030101010101" pitchFamily="2" charset="-122"/>
                <a:cs typeface="Mangal" panose="02040503050203030202" pitchFamily="18" charset="0"/>
              </a:rPr>
              <a:t>4. INSTRUMENTO DE ESCRITURA: </a:t>
            </a:r>
          </a:p>
          <a:p>
            <a:pPr algn="just">
              <a:spcAft>
                <a:spcPts val="0"/>
              </a:spcAft>
            </a:pPr>
            <a:endParaRPr lang="es-ES" i="1"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sz="2000" kern="50" dirty="0">
              <a:latin typeface="Times New Roman" panose="02020603050405020304" pitchFamily="18" charset="0"/>
              <a:ea typeface="SimSun" panose="02010600030101010101" pitchFamily="2" charset="-122"/>
              <a:cs typeface="Mangal" panose="02040503050203030202" pitchFamily="18" charset="0"/>
            </a:endParaRPr>
          </a:p>
        </p:txBody>
      </p:sp>
      <p:pic>
        <p:nvPicPr>
          <p:cNvPr id="3" name="Picture 3">
            <a:extLst>
              <a:ext uri="{FF2B5EF4-FFF2-40B4-BE49-F238E27FC236}">
                <a16:creationId xmlns:a16="http://schemas.microsoft.com/office/drawing/2014/main" id="{49B66ABF-4044-40D9-928F-40A9DFCBE5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2992"/>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6" name="Diagrama 5">
            <a:extLst>
              <a:ext uri="{FF2B5EF4-FFF2-40B4-BE49-F238E27FC236}">
                <a16:creationId xmlns:a16="http://schemas.microsoft.com/office/drawing/2014/main" id="{4C2A88A0-D4F5-4C92-9822-C092CAB6749A}"/>
              </a:ext>
            </a:extLst>
          </p:cNvPr>
          <p:cNvGraphicFramePr/>
          <p:nvPr>
            <p:extLst>
              <p:ext uri="{D42A27DB-BD31-4B8C-83A1-F6EECF244321}">
                <p14:modId xmlns:p14="http://schemas.microsoft.com/office/powerpoint/2010/main" val="3489780523"/>
              </p:ext>
            </p:extLst>
          </p:nvPr>
        </p:nvGraphicFramePr>
        <p:xfrm>
          <a:off x="889548" y="1761173"/>
          <a:ext cx="7364897"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ángulo 7">
            <a:extLst>
              <a:ext uri="{FF2B5EF4-FFF2-40B4-BE49-F238E27FC236}">
                <a16:creationId xmlns:a16="http://schemas.microsoft.com/office/drawing/2014/main" id="{C4A9EF5D-7F8B-468B-B19E-F9B007401E3B}"/>
              </a:ext>
            </a:extLst>
          </p:cNvPr>
          <p:cNvSpPr/>
          <p:nvPr/>
        </p:nvSpPr>
        <p:spPr>
          <a:xfrm>
            <a:off x="1249013" y="225286"/>
            <a:ext cx="6645965" cy="707886"/>
          </a:xfrm>
          <a:prstGeom prst="rect">
            <a:avLst/>
          </a:prstGeom>
        </p:spPr>
        <p:txBody>
          <a:bodyPr wrap="square">
            <a:spAutoFit/>
          </a:bodyPr>
          <a:lstStyle/>
          <a:p>
            <a:pPr lvl="0" algn="ctr">
              <a:spcAft>
                <a:spcPts val="0"/>
              </a:spcAft>
              <a:tabLst>
                <a:tab pos="457200" algn="l"/>
              </a:tabLst>
            </a:pPr>
            <a:r>
              <a:rPr lang="es-ES" sz="2000" b="1" kern="50" dirty="0">
                <a:solidFill>
                  <a:srgbClr val="FF6600"/>
                </a:solidFill>
                <a:latin typeface="Arial" panose="020B0604020202020204" pitchFamily="34" charset="0"/>
                <a:ea typeface="SimSun" panose="02010600030101010101" pitchFamily="2" charset="-122"/>
                <a:cs typeface="Arial" panose="020B0604020202020204" pitchFamily="34" charset="0"/>
              </a:rPr>
              <a:t>MEDIDAS GENERALES: </a:t>
            </a:r>
          </a:p>
          <a:p>
            <a:pPr lvl="0" algn="ctr">
              <a:spcAft>
                <a:spcPts val="0"/>
              </a:spcAft>
              <a:tabLst>
                <a:tab pos="457200" algn="l"/>
              </a:tabLst>
            </a:pPr>
            <a:r>
              <a:rPr lang="es-ES" sz="2000" b="1" kern="50" dirty="0">
                <a:solidFill>
                  <a:srgbClr val="FF6600"/>
                </a:solidFill>
                <a:latin typeface="Arial" panose="020B0604020202020204" pitchFamily="34" charset="0"/>
                <a:ea typeface="SimSun" panose="02010600030101010101" pitchFamily="2" charset="-122"/>
                <a:cs typeface="Arial" panose="020B0604020202020204" pitchFamily="34" charset="0"/>
              </a:rPr>
              <a:t>IV. </a:t>
            </a:r>
            <a:r>
              <a:rPr lang="es-ES" sz="2000" b="1" kern="50" dirty="0">
                <a:solidFill>
                  <a:srgbClr val="FF6600"/>
                </a:solidFill>
                <a:latin typeface="Arial" panose="020B0604020202020204" pitchFamily="34" charset="0"/>
                <a:ea typeface="SimSun" panose="02010600030101010101" pitchFamily="2" charset="-122"/>
                <a:cs typeface="Mangal" panose="02040503050203030202" pitchFamily="18" charset="0"/>
              </a:rPr>
              <a:t>CUADERNOS E INSTRUMENTOS DE ESCRITURA:</a:t>
            </a:r>
          </a:p>
        </p:txBody>
      </p:sp>
    </p:spTree>
    <p:extLst>
      <p:ext uri="{BB962C8B-B14F-4D97-AF65-F5344CB8AC3E}">
        <p14:creationId xmlns:p14="http://schemas.microsoft.com/office/powerpoint/2010/main" val="63047396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graphicEl>
                                              <a:dgm id="{D3947F82-C449-4685-BB77-A1CD26EF8510}"/>
                                            </p:graphicEl>
                                          </p:spTgt>
                                        </p:tgtEl>
                                        <p:attrNameLst>
                                          <p:attrName>style.visibility</p:attrName>
                                        </p:attrNameLst>
                                      </p:cBhvr>
                                      <p:to>
                                        <p:strVal val="visible"/>
                                      </p:to>
                                    </p:set>
                                    <p:animEffect transition="in" filter="fade">
                                      <p:cBhvr>
                                        <p:cTn id="7" dur="500"/>
                                        <p:tgtEl>
                                          <p:spTgt spid="6">
                                            <p:graphicEl>
                                              <a:dgm id="{D3947F82-C449-4685-BB77-A1CD26EF8510}"/>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graphicEl>
                                              <a:dgm id="{B556DE4B-B180-4BC8-8B20-A18F68901537}"/>
                                            </p:graphicEl>
                                          </p:spTgt>
                                        </p:tgtEl>
                                        <p:attrNameLst>
                                          <p:attrName>style.visibility</p:attrName>
                                        </p:attrNameLst>
                                      </p:cBhvr>
                                      <p:to>
                                        <p:strVal val="visible"/>
                                      </p:to>
                                    </p:set>
                                    <p:animEffect transition="in" filter="fade">
                                      <p:cBhvr>
                                        <p:cTn id="12" dur="500"/>
                                        <p:tgtEl>
                                          <p:spTgt spid="6">
                                            <p:graphicEl>
                                              <a:dgm id="{B556DE4B-B180-4BC8-8B20-A18F68901537}"/>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graphicEl>
                                              <a:dgm id="{332945A2-497B-434B-9F50-ED6AEA871264}"/>
                                            </p:graphicEl>
                                          </p:spTgt>
                                        </p:tgtEl>
                                        <p:attrNameLst>
                                          <p:attrName>style.visibility</p:attrName>
                                        </p:attrNameLst>
                                      </p:cBhvr>
                                      <p:to>
                                        <p:strVal val="visible"/>
                                      </p:to>
                                    </p:set>
                                    <p:animEffect transition="in" filter="fade">
                                      <p:cBhvr>
                                        <p:cTn id="15" dur="500"/>
                                        <p:tgtEl>
                                          <p:spTgt spid="6">
                                            <p:graphicEl>
                                              <a:dgm id="{332945A2-497B-434B-9F50-ED6AEA871264}"/>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graphicEl>
                                              <a:dgm id="{16C59FB8-A106-4D81-A328-89B09766A3BD}"/>
                                            </p:graphicEl>
                                          </p:spTgt>
                                        </p:tgtEl>
                                        <p:attrNameLst>
                                          <p:attrName>style.visibility</p:attrName>
                                        </p:attrNameLst>
                                      </p:cBhvr>
                                      <p:to>
                                        <p:strVal val="visible"/>
                                      </p:to>
                                    </p:set>
                                    <p:animEffect transition="in" filter="fade">
                                      <p:cBhvr>
                                        <p:cTn id="20" dur="500"/>
                                        <p:tgtEl>
                                          <p:spTgt spid="6">
                                            <p:graphicEl>
                                              <a:dgm id="{16C59FB8-A106-4D81-A328-89B09766A3BD}"/>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graphicEl>
                                              <a:dgm id="{67139956-4772-4839-A307-3795BCDFC28E}"/>
                                            </p:graphicEl>
                                          </p:spTgt>
                                        </p:tgtEl>
                                        <p:attrNameLst>
                                          <p:attrName>style.visibility</p:attrName>
                                        </p:attrNameLst>
                                      </p:cBhvr>
                                      <p:to>
                                        <p:strVal val="visible"/>
                                      </p:to>
                                    </p:set>
                                    <p:animEffect transition="in" filter="fade">
                                      <p:cBhvr>
                                        <p:cTn id="23" dur="500"/>
                                        <p:tgtEl>
                                          <p:spTgt spid="6">
                                            <p:graphicEl>
                                              <a:dgm id="{67139956-4772-4839-A307-3795BCDFC28E}"/>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graphicEl>
                                              <a:dgm id="{ED5A73F2-CE0F-4612-BBF4-3C012BBF4E00}"/>
                                            </p:graphicEl>
                                          </p:spTgt>
                                        </p:tgtEl>
                                        <p:attrNameLst>
                                          <p:attrName>style.visibility</p:attrName>
                                        </p:attrNameLst>
                                      </p:cBhvr>
                                      <p:to>
                                        <p:strVal val="visible"/>
                                      </p:to>
                                    </p:set>
                                    <p:animEffect transition="in" filter="fade">
                                      <p:cBhvr>
                                        <p:cTn id="28" dur="500"/>
                                        <p:tgtEl>
                                          <p:spTgt spid="6">
                                            <p:graphicEl>
                                              <a:dgm id="{ED5A73F2-CE0F-4612-BBF4-3C012BBF4E00}"/>
                                            </p:graphic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
                                            <p:graphicEl>
                                              <a:dgm id="{6B8AAA3F-9310-43A6-8BBB-F3860EEC9A50}"/>
                                            </p:graphicEl>
                                          </p:spTgt>
                                        </p:tgtEl>
                                        <p:attrNameLst>
                                          <p:attrName>style.visibility</p:attrName>
                                        </p:attrNameLst>
                                      </p:cBhvr>
                                      <p:to>
                                        <p:strVal val="visible"/>
                                      </p:to>
                                    </p:set>
                                    <p:animEffect transition="in" filter="fade">
                                      <p:cBhvr>
                                        <p:cTn id="31" dur="500"/>
                                        <p:tgtEl>
                                          <p:spTgt spid="6">
                                            <p:graphicEl>
                                              <a:dgm id="{6B8AAA3F-9310-43A6-8BBB-F3860EEC9A5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6B95D8CA-8B90-4825-8BA8-9C974B892B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2992"/>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ángulo 4">
            <a:extLst>
              <a:ext uri="{FF2B5EF4-FFF2-40B4-BE49-F238E27FC236}">
                <a16:creationId xmlns:a16="http://schemas.microsoft.com/office/drawing/2014/main" id="{FA6BE7F5-AC25-498C-84FB-0A7652C1613B}"/>
              </a:ext>
            </a:extLst>
          </p:cNvPr>
          <p:cNvSpPr/>
          <p:nvPr/>
        </p:nvSpPr>
        <p:spPr>
          <a:xfrm>
            <a:off x="845840" y="1503585"/>
            <a:ext cx="7679635" cy="646331"/>
          </a:xfrm>
          <a:prstGeom prst="rect">
            <a:avLst/>
          </a:prstGeom>
        </p:spPr>
        <p:txBody>
          <a:bodyPr wrap="square">
            <a:spAutoFit/>
          </a:bodyPr>
          <a:lstStyle/>
          <a:p>
            <a:pPr algn="just">
              <a:spcAft>
                <a:spcPts val="0"/>
              </a:spcAft>
            </a:pPr>
            <a:r>
              <a:rPr lang="es-ES" b="1" kern="50" dirty="0">
                <a:solidFill>
                  <a:srgbClr val="FF6600"/>
                </a:solidFill>
                <a:latin typeface="Arial" panose="020B0604020202020204" pitchFamily="34" charset="0"/>
                <a:ea typeface="SimSun" panose="02010600030101010101" pitchFamily="2" charset="-122"/>
                <a:cs typeface="Mangal" panose="02040503050203030202" pitchFamily="18" charset="0"/>
              </a:rPr>
              <a:t>5. EL CUADERNO ÚNICO: </a:t>
            </a:r>
            <a:r>
              <a:rPr lang="es-ES" kern="50" dirty="0">
                <a:latin typeface="Arial" panose="020B0604020202020204" pitchFamily="34" charset="0"/>
                <a:ea typeface="SimSun" panose="02010600030101010101" pitchFamily="2" charset="-122"/>
                <a:cs typeface="Mangal" panose="02040503050203030202" pitchFamily="18" charset="0"/>
              </a:rPr>
              <a:t>es una estrategia a poner en marcha inicialmente para ayudar al </a:t>
            </a:r>
            <a:r>
              <a:rPr lang="es-ES" kern="50" dirty="0" err="1">
                <a:latin typeface="Arial" panose="020B0604020202020204" pitchFamily="34" charset="0"/>
                <a:ea typeface="SimSun" panose="02010600030101010101" pitchFamily="2" charset="-122"/>
                <a:cs typeface="Mangal" panose="02040503050203030202" pitchFamily="18" charset="0"/>
              </a:rPr>
              <a:t>alumn</a:t>
            </a:r>
            <a:r>
              <a:rPr lang="es-ES" kern="50" dirty="0">
                <a:latin typeface="Arial" panose="020B0604020202020204" pitchFamily="34" charset="0"/>
                <a:ea typeface="SimSun" panose="02010600030101010101" pitchFamily="2" charset="-122"/>
                <a:cs typeface="Mangal" panose="02040503050203030202" pitchFamily="18" charset="0"/>
              </a:rPr>
              <a:t>@ a que sea organizado.</a:t>
            </a:r>
          </a:p>
        </p:txBody>
      </p:sp>
      <p:sp>
        <p:nvSpPr>
          <p:cNvPr id="6" name="Rectángulo: esquinas redondeadas 5">
            <a:extLst>
              <a:ext uri="{FF2B5EF4-FFF2-40B4-BE49-F238E27FC236}">
                <a16:creationId xmlns:a16="http://schemas.microsoft.com/office/drawing/2014/main" id="{A3F03A01-1CA9-4139-8530-412868EED87A}"/>
              </a:ext>
            </a:extLst>
          </p:cNvPr>
          <p:cNvSpPr/>
          <p:nvPr/>
        </p:nvSpPr>
        <p:spPr>
          <a:xfrm>
            <a:off x="576469" y="2519252"/>
            <a:ext cx="6950766" cy="1634490"/>
          </a:xfrm>
          <a:prstGeom prst="roundRect">
            <a:avLst/>
          </a:prstGeom>
          <a:ln w="38100"/>
        </p:spPr>
        <p:style>
          <a:lnRef idx="2">
            <a:schemeClr val="accent1"/>
          </a:lnRef>
          <a:fillRef idx="1">
            <a:schemeClr val="lt1"/>
          </a:fillRef>
          <a:effectRef idx="0">
            <a:schemeClr val="accent1"/>
          </a:effectRef>
          <a:fontRef idx="minor">
            <a:schemeClr val="dk1"/>
          </a:fontRef>
        </p:style>
        <p:txBody>
          <a:bodyPr wrap="square">
            <a:spAutoFit/>
          </a:bodyPr>
          <a:lstStyle/>
          <a:p>
            <a:pPr algn="just">
              <a:spcAft>
                <a:spcPts val="0"/>
              </a:spcAft>
            </a:pPr>
            <a:r>
              <a:rPr lang="es-ES" kern="50" dirty="0">
                <a:latin typeface="Arial" panose="020B0604020202020204" pitchFamily="34" charset="0"/>
                <a:ea typeface="SimSun" panose="02010600030101010101" pitchFamily="2" charset="-122"/>
                <a:cs typeface="Mangal" panose="02040503050203030202" pitchFamily="18" charset="0"/>
              </a:rPr>
              <a:t>Es una medida pensada para </a:t>
            </a:r>
            <a:r>
              <a:rPr lang="es-ES" u="sng" kern="50" dirty="0" err="1">
                <a:solidFill>
                  <a:srgbClr val="000080"/>
                </a:solidFill>
                <a:latin typeface="Arial" panose="020B0604020202020204" pitchFamily="34" charset="0"/>
                <a:ea typeface="SimSun" panose="02010600030101010101" pitchFamily="2" charset="-122"/>
                <a:cs typeface="Mangal" panose="02040503050203030202" pitchFamily="18" charset="0"/>
                <a:hlinkClick r:id="rId3"/>
              </a:rPr>
              <a:t>aquell@s</a:t>
            </a:r>
            <a:r>
              <a:rPr lang="es-ES" kern="50" dirty="0">
                <a:latin typeface="Arial" panose="020B0604020202020204" pitchFamily="34" charset="0"/>
                <a:ea typeface="SimSun" panose="02010600030101010101" pitchFamily="2" charset="-122"/>
                <a:cs typeface="Mangal" panose="02040503050203030202" pitchFamily="18" charset="0"/>
              </a:rPr>
              <a:t> </a:t>
            </a:r>
            <a:r>
              <a:rPr lang="es-ES" u="sng" kern="50" dirty="0" err="1">
                <a:solidFill>
                  <a:srgbClr val="000080"/>
                </a:solidFill>
                <a:latin typeface="Arial" panose="020B0604020202020204" pitchFamily="34" charset="0"/>
                <a:ea typeface="SimSun" panose="02010600030101010101" pitchFamily="2" charset="-122"/>
                <a:cs typeface="Mangal" panose="02040503050203030202" pitchFamily="18" charset="0"/>
                <a:hlinkClick r:id="rId4"/>
              </a:rPr>
              <a:t>alumn@s</a:t>
            </a:r>
            <a:r>
              <a:rPr lang="es-ES" kern="50" dirty="0">
                <a:latin typeface="Arial" panose="020B0604020202020204" pitchFamily="34" charset="0"/>
                <a:ea typeface="SimSun" panose="02010600030101010101" pitchFamily="2" charset="-122"/>
                <a:cs typeface="Mangal" panose="02040503050203030202" pitchFamily="18" charset="0"/>
              </a:rPr>
              <a:t> con especiales </a:t>
            </a:r>
            <a:r>
              <a:rPr lang="es-ES" b="1" i="1" kern="50" dirty="0">
                <a:solidFill>
                  <a:srgbClr val="FF6600"/>
                </a:solidFill>
                <a:latin typeface="Arial" panose="020B0604020202020204" pitchFamily="34" charset="0"/>
                <a:ea typeface="SimSun" panose="02010600030101010101" pitchFamily="2" charset="-122"/>
                <a:cs typeface="Mangal" panose="02040503050203030202" pitchFamily="18" charset="0"/>
              </a:rPr>
              <a:t>dificultades en la organización y que les cuesta manejar diferentes cuadernos</a:t>
            </a:r>
            <a:r>
              <a:rPr lang="es-ES" kern="50" dirty="0">
                <a:latin typeface="Arial" panose="020B0604020202020204" pitchFamily="34" charset="0"/>
                <a:ea typeface="SimSun" panose="02010600030101010101" pitchFamily="2" charset="-122"/>
                <a:cs typeface="Mangal" panose="02040503050203030202" pitchFamily="18" charset="0"/>
              </a:rPr>
              <a:t> (se los olvidan, escriben en el que no es de la asignatura...). </a:t>
            </a:r>
          </a:p>
          <a:p>
            <a:pPr algn="just">
              <a:spcAft>
                <a:spcPts val="0"/>
              </a:spcAft>
            </a:pPr>
            <a:r>
              <a:rPr lang="es-ES" kern="50" dirty="0">
                <a:latin typeface="Arial" panose="020B0604020202020204" pitchFamily="34" charset="0"/>
                <a:ea typeface="SimSun" panose="02010600030101010101" pitchFamily="2" charset="-122"/>
                <a:cs typeface="Mangal" panose="02040503050203030202" pitchFamily="18" charset="0"/>
              </a:rPr>
              <a:t>	</a:t>
            </a:r>
            <a:endParaRPr lang="es-ES" sz="2000" kern="50" dirty="0">
              <a:latin typeface="Times New Roman" panose="02020603050405020304" pitchFamily="18" charset="0"/>
              <a:ea typeface="SimSun" panose="02010600030101010101" pitchFamily="2" charset="-122"/>
              <a:cs typeface="Mangal" panose="02040503050203030202" pitchFamily="18" charset="0"/>
            </a:endParaRPr>
          </a:p>
        </p:txBody>
      </p:sp>
      <p:sp>
        <p:nvSpPr>
          <p:cNvPr id="7" name="Rectángulo: esquinas redondeadas 6">
            <a:extLst>
              <a:ext uri="{FF2B5EF4-FFF2-40B4-BE49-F238E27FC236}">
                <a16:creationId xmlns:a16="http://schemas.microsoft.com/office/drawing/2014/main" id="{FC151E4E-B2A1-4A54-A9BD-5DDE6510F725}"/>
              </a:ext>
            </a:extLst>
          </p:cNvPr>
          <p:cNvSpPr/>
          <p:nvPr/>
        </p:nvSpPr>
        <p:spPr>
          <a:xfrm>
            <a:off x="611629" y="4370477"/>
            <a:ext cx="4816151" cy="1021556"/>
          </a:xfrm>
          <a:prstGeom prst="roundRect">
            <a:avLst/>
          </a:prstGeom>
          <a:ln w="38100"/>
        </p:spPr>
        <p:style>
          <a:lnRef idx="2">
            <a:schemeClr val="accent1"/>
          </a:lnRef>
          <a:fillRef idx="1">
            <a:schemeClr val="lt1"/>
          </a:fillRef>
          <a:effectRef idx="0">
            <a:schemeClr val="accent1"/>
          </a:effectRef>
          <a:fontRef idx="minor">
            <a:schemeClr val="dk1"/>
          </a:fontRef>
        </p:style>
        <p:txBody>
          <a:bodyPr wrap="square">
            <a:spAutoFit/>
          </a:bodyPr>
          <a:lstStyle/>
          <a:p>
            <a:r>
              <a:rPr lang="es-ES" kern="50" dirty="0">
                <a:latin typeface="Arial" panose="020B0604020202020204" pitchFamily="34" charset="0"/>
                <a:ea typeface="SimSun" panose="02010600030101010101" pitchFamily="2" charset="-122"/>
                <a:cs typeface="Mangal" panose="02040503050203030202" pitchFamily="18" charset="0"/>
              </a:rPr>
              <a:t>Consiste en </a:t>
            </a:r>
            <a:r>
              <a:rPr lang="es-ES" b="1" i="1" kern="50" dirty="0">
                <a:solidFill>
                  <a:srgbClr val="FF6600"/>
                </a:solidFill>
                <a:latin typeface="Arial" panose="020B0604020202020204" pitchFamily="34" charset="0"/>
                <a:ea typeface="SimSun" panose="02010600030101010101" pitchFamily="2" charset="-122"/>
                <a:cs typeface="Mangal" panose="02040503050203030202" pitchFamily="18" charset="0"/>
              </a:rPr>
              <a:t>utilizar un solo cuaderno para todas las asignaturas </a:t>
            </a:r>
            <a:r>
              <a:rPr lang="es-ES" kern="50" dirty="0">
                <a:latin typeface="Arial" panose="020B0604020202020204" pitchFamily="34" charset="0"/>
                <a:ea typeface="SimSun" panose="02010600030101010101" pitchFamily="2" charset="-122"/>
                <a:cs typeface="Mangal" panose="02040503050203030202" pitchFamily="18" charset="0"/>
              </a:rPr>
              <a:t>o para la mayoría (Lenguas, Mates y Ciencias)</a:t>
            </a:r>
            <a:endParaRPr lang="es-ES" dirty="0"/>
          </a:p>
        </p:txBody>
      </p:sp>
      <p:pic>
        <p:nvPicPr>
          <p:cNvPr id="14340" name="Picture 4" descr="Resultado de imagen de cuadernos 5 materias dibujos png">
            <a:extLst>
              <a:ext uri="{FF2B5EF4-FFF2-40B4-BE49-F238E27FC236}">
                <a16:creationId xmlns:a16="http://schemas.microsoft.com/office/drawing/2014/main" id="{0E2ECA58-0ABE-430B-863E-3647C69209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2505" y="3487820"/>
            <a:ext cx="3243470" cy="3243470"/>
          </a:xfrm>
          <a:prstGeom prst="rect">
            <a:avLst/>
          </a:prstGeom>
          <a:noFill/>
          <a:extLst>
            <a:ext uri="{909E8E84-426E-40DD-AFC4-6F175D3DCCD1}">
              <a14:hiddenFill xmlns:a14="http://schemas.microsoft.com/office/drawing/2010/main">
                <a:solidFill>
                  <a:srgbClr val="FFFFFF"/>
                </a:solidFill>
              </a14:hiddenFill>
            </a:ext>
          </a:extLst>
        </p:spPr>
      </p:pic>
      <p:sp>
        <p:nvSpPr>
          <p:cNvPr id="8" name="Rectángulo 7">
            <a:extLst>
              <a:ext uri="{FF2B5EF4-FFF2-40B4-BE49-F238E27FC236}">
                <a16:creationId xmlns:a16="http://schemas.microsoft.com/office/drawing/2014/main" id="{E8990228-2363-48B7-A576-0FBF8A7AF881}"/>
              </a:ext>
            </a:extLst>
          </p:cNvPr>
          <p:cNvSpPr/>
          <p:nvPr/>
        </p:nvSpPr>
        <p:spPr>
          <a:xfrm>
            <a:off x="1249013" y="225286"/>
            <a:ext cx="6645965" cy="707886"/>
          </a:xfrm>
          <a:prstGeom prst="rect">
            <a:avLst/>
          </a:prstGeom>
        </p:spPr>
        <p:txBody>
          <a:bodyPr wrap="square">
            <a:spAutoFit/>
          </a:bodyPr>
          <a:lstStyle/>
          <a:p>
            <a:pPr lvl="0" algn="ctr">
              <a:spcAft>
                <a:spcPts val="0"/>
              </a:spcAft>
              <a:tabLst>
                <a:tab pos="457200" algn="l"/>
              </a:tabLst>
            </a:pPr>
            <a:r>
              <a:rPr lang="es-ES" sz="2000" b="1" kern="50" dirty="0">
                <a:solidFill>
                  <a:srgbClr val="FF6600"/>
                </a:solidFill>
                <a:latin typeface="Arial" panose="020B0604020202020204" pitchFamily="34" charset="0"/>
                <a:ea typeface="SimSun" panose="02010600030101010101" pitchFamily="2" charset="-122"/>
                <a:cs typeface="Arial" panose="020B0604020202020204" pitchFamily="34" charset="0"/>
              </a:rPr>
              <a:t>MEDIDAS GENERALES: </a:t>
            </a:r>
          </a:p>
          <a:p>
            <a:pPr lvl="0" algn="ctr">
              <a:spcAft>
                <a:spcPts val="0"/>
              </a:spcAft>
              <a:tabLst>
                <a:tab pos="457200" algn="l"/>
              </a:tabLst>
            </a:pPr>
            <a:r>
              <a:rPr lang="es-ES" sz="2000" b="1" kern="50" dirty="0">
                <a:solidFill>
                  <a:srgbClr val="FF6600"/>
                </a:solidFill>
                <a:latin typeface="Arial" panose="020B0604020202020204" pitchFamily="34" charset="0"/>
                <a:ea typeface="SimSun" panose="02010600030101010101" pitchFamily="2" charset="-122"/>
                <a:cs typeface="Arial" panose="020B0604020202020204" pitchFamily="34" charset="0"/>
              </a:rPr>
              <a:t>IV. </a:t>
            </a:r>
            <a:r>
              <a:rPr lang="es-ES" sz="2000" b="1" kern="50" dirty="0">
                <a:solidFill>
                  <a:srgbClr val="FF6600"/>
                </a:solidFill>
                <a:latin typeface="Arial" panose="020B0604020202020204" pitchFamily="34" charset="0"/>
                <a:ea typeface="SimSun" panose="02010600030101010101" pitchFamily="2" charset="-122"/>
                <a:cs typeface="Mangal" panose="02040503050203030202" pitchFamily="18" charset="0"/>
              </a:rPr>
              <a:t>CUADERNOS E INSTRUMENTOS DE ESCRITURA:</a:t>
            </a:r>
          </a:p>
        </p:txBody>
      </p:sp>
    </p:spTree>
    <p:extLst>
      <p:ext uri="{BB962C8B-B14F-4D97-AF65-F5344CB8AC3E}">
        <p14:creationId xmlns:p14="http://schemas.microsoft.com/office/powerpoint/2010/main" val="165706973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500"/>
                                        <p:tgtEl>
                                          <p:spTgt spid="6">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bg/>
                                          </p:spTgt>
                                        </p:tgtEl>
                                        <p:attrNameLst>
                                          <p:attrName>style.visibility</p:attrName>
                                        </p:attrNameLst>
                                      </p:cBhvr>
                                      <p:to>
                                        <p:strVal val="visible"/>
                                      </p:to>
                                    </p:set>
                                    <p:animEffect transition="in" filter="fade">
                                      <p:cBhvr>
                                        <p:cTn id="20" dur="500"/>
                                        <p:tgtEl>
                                          <p:spTgt spid="7">
                                            <p:bg/>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fade">
                                      <p:cBhvr>
                                        <p:cTn id="25"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P spid="7" grpId="0"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DBAB3FD1-7F17-4599-BEA3-552C14EFC2CA}"/>
              </a:ext>
            </a:extLst>
          </p:cNvPr>
          <p:cNvSpPr/>
          <p:nvPr/>
        </p:nvSpPr>
        <p:spPr>
          <a:xfrm>
            <a:off x="649354" y="2130360"/>
            <a:ext cx="7845286" cy="3139321"/>
          </a:xfrm>
          <a:prstGeom prst="rect">
            <a:avLst/>
          </a:prstGeom>
        </p:spPr>
        <p:txBody>
          <a:bodyPr wrap="square">
            <a:spAutoFit/>
          </a:bodyPr>
          <a:lstStyle/>
          <a:p>
            <a:r>
              <a:rPr lang="es-ES" b="1" dirty="0">
                <a:solidFill>
                  <a:srgbClr val="FF6600"/>
                </a:solidFill>
                <a:latin typeface="Arial" panose="020B0604020202020204" pitchFamily="34" charset="0"/>
                <a:cs typeface="Arial" panose="020B0604020202020204" pitchFamily="34" charset="0"/>
              </a:rPr>
              <a:t>C) PRINCIPIO DE ATENCIÓN TEMPRANA: </a:t>
            </a:r>
            <a:r>
              <a:rPr lang="es-ES" dirty="0">
                <a:latin typeface="Arial" panose="020B0604020202020204" pitchFamily="34" charset="0"/>
                <a:cs typeface="Arial" panose="020B0604020202020204" pitchFamily="34" charset="0"/>
              </a:rPr>
              <a:t>la intervención debe comenzar desde el momento en el que se detectan las dificultades.</a:t>
            </a:r>
          </a:p>
          <a:p>
            <a:endParaRPr lang="es-ES" dirty="0">
              <a:latin typeface="Arial" panose="020B0604020202020204" pitchFamily="34" charset="0"/>
              <a:cs typeface="Arial" panose="020B0604020202020204" pitchFamily="34" charset="0"/>
            </a:endParaRPr>
          </a:p>
          <a:p>
            <a:r>
              <a:rPr lang="es-ES" dirty="0">
                <a:latin typeface="Arial" panose="020B0604020202020204" pitchFamily="34" charset="0"/>
                <a:cs typeface="Arial" panose="020B0604020202020204" pitchFamily="34" charset="0"/>
              </a:rPr>
              <a:t>Para empezar a intervenir no es preciso un </a:t>
            </a:r>
            <a:r>
              <a:rPr lang="es-ES" dirty="0" err="1">
                <a:latin typeface="Arial" panose="020B0604020202020204" pitchFamily="34" charset="0"/>
                <a:cs typeface="Arial" panose="020B0604020202020204" pitchFamily="34" charset="0"/>
              </a:rPr>
              <a:t>Dx</a:t>
            </a:r>
            <a:r>
              <a:rPr lang="es-ES" dirty="0">
                <a:latin typeface="Arial" panose="020B0604020202020204" pitchFamily="34" charset="0"/>
                <a:cs typeface="Arial" panose="020B0604020202020204" pitchFamily="34" charset="0"/>
              </a:rPr>
              <a:t> de TDAH definitivo.</a:t>
            </a:r>
          </a:p>
          <a:p>
            <a:endParaRPr lang="es-ES" dirty="0">
              <a:latin typeface="Arial" panose="020B0604020202020204" pitchFamily="34" charset="0"/>
              <a:cs typeface="Arial" panose="020B0604020202020204" pitchFamily="34" charset="0"/>
            </a:endParaRPr>
          </a:p>
          <a:p>
            <a:r>
              <a:rPr lang="es-ES" dirty="0">
                <a:latin typeface="Arial" panose="020B0604020202020204" pitchFamily="34" charset="0"/>
                <a:cs typeface="Arial" panose="020B0604020202020204" pitchFamily="34" charset="0"/>
              </a:rPr>
              <a:t>Se pueden realizar actuaciones cuando empiezan las dificultades.</a:t>
            </a:r>
          </a:p>
          <a:p>
            <a:endParaRPr lang="es-ES" dirty="0">
              <a:latin typeface="Arial" panose="020B0604020202020204" pitchFamily="34" charset="0"/>
              <a:cs typeface="Arial" panose="020B0604020202020204" pitchFamily="34" charset="0"/>
            </a:endParaRPr>
          </a:p>
          <a:p>
            <a:r>
              <a:rPr lang="es-ES" dirty="0">
                <a:latin typeface="Arial" panose="020B0604020202020204" pitchFamily="34" charset="0"/>
                <a:cs typeface="Arial" panose="020B0604020202020204" pitchFamily="34" charset="0"/>
              </a:rPr>
              <a:t>Intervenir tempranamente supone un cambio radical en la evolución y pronóstico de los </a:t>
            </a:r>
            <a:r>
              <a:rPr lang="es-ES" dirty="0" err="1">
                <a:latin typeface="Arial" panose="020B0604020202020204" pitchFamily="34" charset="0"/>
                <a:cs typeface="Arial" panose="020B0604020202020204" pitchFamily="34" charset="0"/>
              </a:rPr>
              <a:t>niñ@s</a:t>
            </a:r>
            <a:r>
              <a:rPr lang="es-ES" dirty="0">
                <a:latin typeface="Arial" panose="020B0604020202020204" pitchFamily="34" charset="0"/>
                <a:cs typeface="Arial" panose="020B0604020202020204" pitchFamily="34" charset="0"/>
              </a:rPr>
              <a:t> con TDA/H.</a:t>
            </a:r>
          </a:p>
          <a:p>
            <a:endParaRPr lang="es-ES" dirty="0">
              <a:latin typeface="Arial" panose="020B0604020202020204" pitchFamily="34" charset="0"/>
              <a:cs typeface="Arial" panose="020B0604020202020204" pitchFamily="34" charset="0"/>
            </a:endParaRPr>
          </a:p>
          <a:p>
            <a:endParaRPr lang="es-ES" dirty="0">
              <a:latin typeface="Arial" panose="020B0604020202020204" pitchFamily="34" charset="0"/>
              <a:cs typeface="Arial" panose="020B0604020202020204" pitchFamily="34" charset="0"/>
            </a:endParaRPr>
          </a:p>
        </p:txBody>
      </p:sp>
      <p:pic>
        <p:nvPicPr>
          <p:cNvPr id="3" name="Picture 3">
            <a:extLst>
              <a:ext uri="{FF2B5EF4-FFF2-40B4-BE49-F238E27FC236}">
                <a16:creationId xmlns:a16="http://schemas.microsoft.com/office/drawing/2014/main" id="{0F5D9816-5FB4-47A3-9FFC-0A05239D61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2992"/>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CuadroTexto 3">
            <a:extLst>
              <a:ext uri="{FF2B5EF4-FFF2-40B4-BE49-F238E27FC236}">
                <a16:creationId xmlns:a16="http://schemas.microsoft.com/office/drawing/2014/main" id="{C1BB8D22-1232-4C51-9C88-8A75FA7F0C97}"/>
              </a:ext>
            </a:extLst>
          </p:cNvPr>
          <p:cNvSpPr txBox="1"/>
          <p:nvPr/>
        </p:nvSpPr>
        <p:spPr>
          <a:xfrm>
            <a:off x="1179442" y="0"/>
            <a:ext cx="6785113" cy="830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gl-ES" sz="2400" b="1" dirty="0">
                <a:solidFill>
                  <a:srgbClr val="FF6600"/>
                </a:solidFill>
                <a:latin typeface="Arial" panose="020B0604020202020204" pitchFamily="34" charset="0"/>
                <a:cs typeface="Arial" panose="020B0604020202020204" pitchFamily="34" charset="0"/>
                <a:sym typeface="Helvetica"/>
              </a:rPr>
              <a:t>PRIMERA MEDIDA DE INTERVENCIÓN EN EL CENTRO </a:t>
            </a:r>
            <a:endParaRPr kumimoji="0" lang="es-ES" sz="2400" b="1" i="0" u="none" strike="noStrike" cap="none" spc="0" normalizeH="0" baseline="0" dirty="0">
              <a:ln>
                <a:noFill/>
              </a:ln>
              <a:solidFill>
                <a:srgbClr val="FF6600"/>
              </a:solidFill>
              <a:effectLst/>
              <a:uFillTx/>
              <a:latin typeface="Arial" panose="020B0604020202020204" pitchFamily="34" charset="0"/>
              <a:cs typeface="Arial" panose="020B0604020202020204" pitchFamily="34" charset="0"/>
              <a:sym typeface="Helvetica"/>
            </a:endParaRPr>
          </a:p>
        </p:txBody>
      </p:sp>
      <p:sp>
        <p:nvSpPr>
          <p:cNvPr id="6" name="CuadroTexto 5">
            <a:extLst>
              <a:ext uri="{FF2B5EF4-FFF2-40B4-BE49-F238E27FC236}">
                <a16:creationId xmlns:a16="http://schemas.microsoft.com/office/drawing/2014/main" id="{BA0CB1AA-E021-43A2-8A5D-649441E7F247}"/>
              </a:ext>
            </a:extLst>
          </p:cNvPr>
          <p:cNvSpPr txBox="1"/>
          <p:nvPr/>
        </p:nvSpPr>
        <p:spPr>
          <a:xfrm>
            <a:off x="1179441" y="883667"/>
            <a:ext cx="6785113" cy="400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gl-ES" sz="2000" b="1" dirty="0">
                <a:solidFill>
                  <a:srgbClr val="0070C0"/>
                </a:solidFill>
                <a:latin typeface="Arial" panose="020B0604020202020204" pitchFamily="34" charset="0"/>
                <a:cs typeface="Arial" panose="020B0604020202020204" pitchFamily="34" charset="0"/>
                <a:sym typeface="Helvetica"/>
              </a:rPr>
              <a:t>Principios pedagógicos </a:t>
            </a:r>
            <a:endParaRPr kumimoji="0" lang="es-ES" sz="2000" b="1" i="0" u="none" strike="noStrike" cap="none" spc="0" normalizeH="0" baseline="0" dirty="0">
              <a:ln>
                <a:noFill/>
              </a:ln>
              <a:solidFill>
                <a:srgbClr val="0070C0"/>
              </a:solidFill>
              <a:effectLst/>
              <a:uFillTx/>
              <a:latin typeface="Arial" panose="020B0604020202020204" pitchFamily="34" charset="0"/>
              <a:cs typeface="Arial" panose="020B0604020202020204" pitchFamily="34" charset="0"/>
              <a:sym typeface="Helvetica"/>
            </a:endParaRPr>
          </a:p>
        </p:txBody>
      </p:sp>
    </p:spTree>
    <p:extLst>
      <p:ext uri="{BB962C8B-B14F-4D97-AF65-F5344CB8AC3E}">
        <p14:creationId xmlns:p14="http://schemas.microsoft.com/office/powerpoint/2010/main" val="2231961253"/>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esquinas redondeadas 1">
            <a:extLst>
              <a:ext uri="{FF2B5EF4-FFF2-40B4-BE49-F238E27FC236}">
                <a16:creationId xmlns:a16="http://schemas.microsoft.com/office/drawing/2014/main" id="{E1A02FB5-1A4D-4CAF-A3BC-E751D4E69B67}"/>
              </a:ext>
            </a:extLst>
          </p:cNvPr>
          <p:cNvSpPr/>
          <p:nvPr/>
        </p:nvSpPr>
        <p:spPr>
          <a:xfrm>
            <a:off x="1249015" y="1520494"/>
            <a:ext cx="7123043" cy="1634490"/>
          </a:xfrm>
          <a:prstGeom prst="roundRect">
            <a:avLst/>
          </a:prstGeom>
          <a:ln w="38100"/>
        </p:spPr>
        <p:style>
          <a:lnRef idx="2">
            <a:schemeClr val="accent1"/>
          </a:lnRef>
          <a:fillRef idx="1">
            <a:schemeClr val="lt1"/>
          </a:fillRef>
          <a:effectRef idx="0">
            <a:schemeClr val="accent1"/>
          </a:effectRef>
          <a:fontRef idx="minor">
            <a:schemeClr val="dk1"/>
          </a:fontRef>
        </p:style>
        <p:txBody>
          <a:bodyPr wrap="square">
            <a:spAutoFit/>
          </a:bodyPr>
          <a:lstStyle/>
          <a:p>
            <a:pPr algn="just">
              <a:spcAft>
                <a:spcPts val="0"/>
              </a:spcAft>
            </a:pPr>
            <a:r>
              <a:rPr lang="es-ES" b="1" kern="50" dirty="0">
                <a:solidFill>
                  <a:srgbClr val="FF6600"/>
                </a:solidFill>
                <a:latin typeface="Arial" panose="020B0604020202020204" pitchFamily="34" charset="0"/>
                <a:ea typeface="SimSun" panose="02010600030101010101" pitchFamily="2" charset="-122"/>
                <a:cs typeface="Mangal" panose="02040503050203030202" pitchFamily="18" charset="0"/>
              </a:rPr>
              <a:t>El CUADERNO ÚNICO no se divide en diferentes asignaturas o apartados</a:t>
            </a:r>
            <a:r>
              <a:rPr lang="es-ES" kern="50" dirty="0">
                <a:latin typeface="Arial" panose="020B0604020202020204" pitchFamily="34" charset="0"/>
                <a:ea typeface="SimSun" panose="02010600030101010101" pitchFamily="2" charset="-122"/>
                <a:cs typeface="Mangal" panose="02040503050203030202" pitchFamily="18" charset="0"/>
              </a:rPr>
              <a:t>, sino que el </a:t>
            </a:r>
            <a:r>
              <a:rPr lang="es-ES" kern="50" dirty="0" err="1">
                <a:latin typeface="Arial" panose="020B0604020202020204" pitchFamily="34" charset="0"/>
                <a:ea typeface="SimSun" panose="02010600030101010101" pitchFamily="2" charset="-122"/>
                <a:cs typeface="Mangal" panose="02040503050203030202" pitchFamily="18" charset="0"/>
              </a:rPr>
              <a:t>alumn</a:t>
            </a:r>
            <a:r>
              <a:rPr lang="es-ES" kern="50" dirty="0">
                <a:latin typeface="Arial" panose="020B0604020202020204" pitchFamily="34" charset="0"/>
                <a:ea typeface="SimSun" panose="02010600030101010101" pitchFamily="2" charset="-122"/>
                <a:cs typeface="Mangal" panose="02040503050203030202" pitchFamily="18" charset="0"/>
              </a:rPr>
              <a:t>@ va escribiendo de manera continuada. Ejemplo: se inicia la mañana escribiendo la fecha y el nombre de la asignatura inicial , por </a:t>
            </a:r>
            <a:r>
              <a:rPr lang="es-ES" kern="50" dirty="0" err="1">
                <a:latin typeface="Arial" panose="020B0604020202020204" pitchFamily="34" charset="0"/>
                <a:ea typeface="SimSun" panose="02010600030101010101" pitchFamily="2" charset="-122"/>
                <a:cs typeface="Mangal" panose="02040503050203030202" pitchFamily="18" charset="0"/>
              </a:rPr>
              <a:t>ej</a:t>
            </a:r>
            <a:r>
              <a:rPr lang="es-ES" kern="50" dirty="0">
                <a:latin typeface="Arial" panose="020B0604020202020204" pitchFamily="34" charset="0"/>
                <a:ea typeface="SimSun" panose="02010600030101010101" pitchFamily="2" charset="-122"/>
                <a:cs typeface="Mangal" panose="02040503050203030202" pitchFamily="18" charset="0"/>
              </a:rPr>
              <a:t>: Lengua, luego escribe las anotaciones y ejercicios de esa materia. </a:t>
            </a:r>
            <a:endParaRPr lang="es-ES" sz="2000" kern="50" dirty="0">
              <a:latin typeface="Times New Roman" panose="02020603050405020304" pitchFamily="18" charset="0"/>
              <a:ea typeface="SimSun" panose="02010600030101010101" pitchFamily="2" charset="-122"/>
              <a:cs typeface="Mangal" panose="02040503050203030202" pitchFamily="18" charset="0"/>
            </a:endParaRPr>
          </a:p>
        </p:txBody>
      </p:sp>
      <p:pic>
        <p:nvPicPr>
          <p:cNvPr id="3" name="Picture 3">
            <a:extLst>
              <a:ext uri="{FF2B5EF4-FFF2-40B4-BE49-F238E27FC236}">
                <a16:creationId xmlns:a16="http://schemas.microsoft.com/office/drawing/2014/main" id="{CEAC1DB6-EC6A-4E61-8E7A-6312B2C576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2992"/>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2" descr="Resultado de imagen de cuadernos 5 materias dibujos png">
            <a:extLst>
              <a:ext uri="{FF2B5EF4-FFF2-40B4-BE49-F238E27FC236}">
                <a16:creationId xmlns:a16="http://schemas.microsoft.com/office/drawing/2014/main" id="{011DFC33-87B5-4756-A93E-BB43C6E858A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819" b="23948"/>
          <a:stretch/>
        </p:blipFill>
        <p:spPr bwMode="auto">
          <a:xfrm>
            <a:off x="5168347" y="3079209"/>
            <a:ext cx="3978590" cy="261626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Diagrama 5">
            <a:extLst>
              <a:ext uri="{FF2B5EF4-FFF2-40B4-BE49-F238E27FC236}">
                <a16:creationId xmlns:a16="http://schemas.microsoft.com/office/drawing/2014/main" id="{AB5D59C5-5B87-4A29-9D4E-F306C037DFD8}"/>
              </a:ext>
            </a:extLst>
          </p:cNvPr>
          <p:cNvGraphicFramePr/>
          <p:nvPr>
            <p:extLst>
              <p:ext uri="{D42A27DB-BD31-4B8C-83A1-F6EECF244321}">
                <p14:modId xmlns:p14="http://schemas.microsoft.com/office/powerpoint/2010/main" val="440864416"/>
              </p:ext>
            </p:extLst>
          </p:nvPr>
        </p:nvGraphicFramePr>
        <p:xfrm>
          <a:off x="-311431" y="3289739"/>
          <a:ext cx="8816011" cy="356826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Rectángulo 8">
            <a:extLst>
              <a:ext uri="{FF2B5EF4-FFF2-40B4-BE49-F238E27FC236}">
                <a16:creationId xmlns:a16="http://schemas.microsoft.com/office/drawing/2014/main" id="{9A456824-0324-4051-B2A8-47FD8A82E20A}"/>
              </a:ext>
            </a:extLst>
          </p:cNvPr>
          <p:cNvSpPr/>
          <p:nvPr/>
        </p:nvSpPr>
        <p:spPr>
          <a:xfrm>
            <a:off x="1249013" y="225286"/>
            <a:ext cx="6645965" cy="707886"/>
          </a:xfrm>
          <a:prstGeom prst="rect">
            <a:avLst/>
          </a:prstGeom>
        </p:spPr>
        <p:txBody>
          <a:bodyPr wrap="square">
            <a:spAutoFit/>
          </a:bodyPr>
          <a:lstStyle/>
          <a:p>
            <a:pPr lvl="0" algn="ctr">
              <a:spcAft>
                <a:spcPts val="0"/>
              </a:spcAft>
              <a:tabLst>
                <a:tab pos="457200" algn="l"/>
              </a:tabLst>
            </a:pPr>
            <a:r>
              <a:rPr lang="es-ES" sz="2000" b="1" kern="50" dirty="0">
                <a:solidFill>
                  <a:srgbClr val="FF6600"/>
                </a:solidFill>
                <a:latin typeface="Arial" panose="020B0604020202020204" pitchFamily="34" charset="0"/>
                <a:ea typeface="SimSun" panose="02010600030101010101" pitchFamily="2" charset="-122"/>
                <a:cs typeface="Arial" panose="020B0604020202020204" pitchFamily="34" charset="0"/>
              </a:rPr>
              <a:t>MEDIDAS GENERALES: </a:t>
            </a:r>
          </a:p>
          <a:p>
            <a:pPr lvl="0" algn="ctr">
              <a:spcAft>
                <a:spcPts val="0"/>
              </a:spcAft>
              <a:tabLst>
                <a:tab pos="457200" algn="l"/>
              </a:tabLst>
            </a:pPr>
            <a:r>
              <a:rPr lang="es-ES" sz="2000" b="1" kern="50" dirty="0">
                <a:solidFill>
                  <a:srgbClr val="FF6600"/>
                </a:solidFill>
                <a:latin typeface="Arial" panose="020B0604020202020204" pitchFamily="34" charset="0"/>
                <a:ea typeface="SimSun" panose="02010600030101010101" pitchFamily="2" charset="-122"/>
                <a:cs typeface="Arial" panose="020B0604020202020204" pitchFamily="34" charset="0"/>
              </a:rPr>
              <a:t>IV. </a:t>
            </a:r>
            <a:r>
              <a:rPr lang="es-ES" sz="2000" b="1" kern="50" dirty="0">
                <a:solidFill>
                  <a:srgbClr val="FF6600"/>
                </a:solidFill>
                <a:latin typeface="Arial" panose="020B0604020202020204" pitchFamily="34" charset="0"/>
                <a:ea typeface="SimSun" panose="02010600030101010101" pitchFamily="2" charset="-122"/>
                <a:cs typeface="Mangal" panose="02040503050203030202" pitchFamily="18" charset="0"/>
              </a:rPr>
              <a:t>CUADERNOS E INSTRUMENTOS DE ESCRITURA:</a:t>
            </a:r>
          </a:p>
        </p:txBody>
      </p:sp>
    </p:spTree>
    <p:extLst>
      <p:ext uri="{BB962C8B-B14F-4D97-AF65-F5344CB8AC3E}">
        <p14:creationId xmlns:p14="http://schemas.microsoft.com/office/powerpoint/2010/main" val="22527250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graphicEl>
                                              <a:dgm id="{BF36E504-457E-48FA-8DF6-EF0D7E195C6C}"/>
                                            </p:graphicEl>
                                          </p:spTgt>
                                        </p:tgtEl>
                                        <p:attrNameLst>
                                          <p:attrName>style.visibility</p:attrName>
                                        </p:attrNameLst>
                                      </p:cBhvr>
                                      <p:to>
                                        <p:strVal val="visible"/>
                                      </p:to>
                                    </p:set>
                                    <p:animEffect transition="in" filter="fade">
                                      <p:cBhvr>
                                        <p:cTn id="7" dur="500"/>
                                        <p:tgtEl>
                                          <p:spTgt spid="6">
                                            <p:graphicEl>
                                              <a:dgm id="{BF36E504-457E-48FA-8DF6-EF0D7E195C6C}"/>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graphicEl>
                                              <a:dgm id="{EAB8A8F3-4C98-4CE2-8326-F9DBF9864D76}"/>
                                            </p:graphicEl>
                                          </p:spTgt>
                                        </p:tgtEl>
                                        <p:attrNameLst>
                                          <p:attrName>style.visibility</p:attrName>
                                        </p:attrNameLst>
                                      </p:cBhvr>
                                      <p:to>
                                        <p:strVal val="visible"/>
                                      </p:to>
                                    </p:set>
                                    <p:animEffect transition="in" filter="fade">
                                      <p:cBhvr>
                                        <p:cTn id="12" dur="500"/>
                                        <p:tgtEl>
                                          <p:spTgt spid="6">
                                            <p:graphicEl>
                                              <a:dgm id="{EAB8A8F3-4C98-4CE2-8326-F9DBF9864D76}"/>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graphicEl>
                                              <a:dgm id="{9D2D675E-4FBD-47E4-B102-F7E7B7E9A70F}"/>
                                            </p:graphicEl>
                                          </p:spTgt>
                                        </p:tgtEl>
                                        <p:attrNameLst>
                                          <p:attrName>style.visibility</p:attrName>
                                        </p:attrNameLst>
                                      </p:cBhvr>
                                      <p:to>
                                        <p:strVal val="visible"/>
                                      </p:to>
                                    </p:set>
                                    <p:animEffect transition="in" filter="fade">
                                      <p:cBhvr>
                                        <p:cTn id="15" dur="500"/>
                                        <p:tgtEl>
                                          <p:spTgt spid="6">
                                            <p:graphicEl>
                                              <a:dgm id="{9D2D675E-4FBD-47E4-B102-F7E7B7E9A70F}"/>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graphicEl>
                                              <a:dgm id="{1F2AF650-78FC-47F2-83A1-0E4875FC63BE}"/>
                                            </p:graphicEl>
                                          </p:spTgt>
                                        </p:tgtEl>
                                        <p:attrNameLst>
                                          <p:attrName>style.visibility</p:attrName>
                                        </p:attrNameLst>
                                      </p:cBhvr>
                                      <p:to>
                                        <p:strVal val="visible"/>
                                      </p:to>
                                    </p:set>
                                    <p:animEffect transition="in" filter="fade">
                                      <p:cBhvr>
                                        <p:cTn id="20" dur="500"/>
                                        <p:tgtEl>
                                          <p:spTgt spid="6">
                                            <p:graphicEl>
                                              <a:dgm id="{1F2AF650-78FC-47F2-83A1-0E4875FC63BE}"/>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graphicEl>
                                              <a:dgm id="{F10D2DCC-201A-42B1-9A40-F3E4AF34D02F}"/>
                                            </p:graphicEl>
                                          </p:spTgt>
                                        </p:tgtEl>
                                        <p:attrNameLst>
                                          <p:attrName>style.visibility</p:attrName>
                                        </p:attrNameLst>
                                      </p:cBhvr>
                                      <p:to>
                                        <p:strVal val="visible"/>
                                      </p:to>
                                    </p:set>
                                    <p:animEffect transition="in" filter="fade">
                                      <p:cBhvr>
                                        <p:cTn id="23" dur="500"/>
                                        <p:tgtEl>
                                          <p:spTgt spid="6">
                                            <p:graphicEl>
                                              <a:dgm id="{F10D2DCC-201A-42B1-9A40-F3E4AF34D02F}"/>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graphicEl>
                                              <a:dgm id="{B20F34FF-4420-4228-B658-BC124414D519}"/>
                                            </p:graphicEl>
                                          </p:spTgt>
                                        </p:tgtEl>
                                        <p:attrNameLst>
                                          <p:attrName>style.visibility</p:attrName>
                                        </p:attrNameLst>
                                      </p:cBhvr>
                                      <p:to>
                                        <p:strVal val="visible"/>
                                      </p:to>
                                    </p:set>
                                    <p:animEffect transition="in" filter="fade">
                                      <p:cBhvr>
                                        <p:cTn id="28" dur="500"/>
                                        <p:tgtEl>
                                          <p:spTgt spid="6">
                                            <p:graphicEl>
                                              <a:dgm id="{B20F34FF-4420-4228-B658-BC124414D519}"/>
                                            </p:graphic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
                                            <p:graphicEl>
                                              <a:dgm id="{3E831919-6D5D-451B-B7D5-5A0A5A6319BF}"/>
                                            </p:graphicEl>
                                          </p:spTgt>
                                        </p:tgtEl>
                                        <p:attrNameLst>
                                          <p:attrName>style.visibility</p:attrName>
                                        </p:attrNameLst>
                                      </p:cBhvr>
                                      <p:to>
                                        <p:strVal val="visible"/>
                                      </p:to>
                                    </p:set>
                                    <p:animEffect transition="in" filter="fade">
                                      <p:cBhvr>
                                        <p:cTn id="31" dur="500"/>
                                        <p:tgtEl>
                                          <p:spTgt spid="6">
                                            <p:graphicEl>
                                              <a:dgm id="{3E831919-6D5D-451B-B7D5-5A0A5A6319B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DB6DAA0D-9B08-463B-9CF8-29A321BC9742}"/>
              </a:ext>
            </a:extLst>
          </p:cNvPr>
          <p:cNvSpPr/>
          <p:nvPr/>
        </p:nvSpPr>
        <p:spPr>
          <a:xfrm>
            <a:off x="998878" y="1688498"/>
            <a:ext cx="7146238" cy="1200329"/>
          </a:xfrm>
          <a:prstGeom prst="rect">
            <a:avLst/>
          </a:prstGeom>
        </p:spPr>
        <p:txBody>
          <a:bodyPr wrap="square">
            <a:spAutoFit/>
          </a:bodyPr>
          <a:lstStyle/>
          <a:p>
            <a:r>
              <a:rPr lang="es-ES" b="1" kern="50" dirty="0">
                <a:solidFill>
                  <a:srgbClr val="FF6600"/>
                </a:solidFill>
                <a:latin typeface="Arial" panose="020B0604020202020204" pitchFamily="34" charset="0"/>
                <a:ea typeface="SimSun" panose="02010600030101010101" pitchFamily="2" charset="-122"/>
              </a:rPr>
              <a:t>6. ORGANIZACIÓN DE LOS CUADERNOS: </a:t>
            </a:r>
          </a:p>
          <a:p>
            <a:r>
              <a:rPr lang="es-ES" b="1" i="1" kern="50" dirty="0">
                <a:latin typeface="Arial" panose="020B0604020202020204" pitchFamily="34" charset="0"/>
                <a:ea typeface="SimSun" panose="02010600030101010101" pitchFamily="2" charset="-122"/>
              </a:rPr>
              <a:t>	Un cuaderno de un color diferente para cada asignatura</a:t>
            </a:r>
            <a:r>
              <a:rPr lang="es-ES" kern="50" dirty="0">
                <a:latin typeface="Arial" panose="020B0604020202020204" pitchFamily="34" charset="0"/>
                <a:ea typeface="SimSun" panose="02010600030101010101" pitchFamily="2" charset="-122"/>
              </a:rPr>
              <a:t>, con el nombre de la asignatura en grande en la portada (pueden también incluir un dibujo que relacionen con la asignatura).</a:t>
            </a:r>
            <a:endParaRPr lang="es-ES" dirty="0"/>
          </a:p>
        </p:txBody>
      </p:sp>
      <p:pic>
        <p:nvPicPr>
          <p:cNvPr id="3" name="Picture 3">
            <a:extLst>
              <a:ext uri="{FF2B5EF4-FFF2-40B4-BE49-F238E27FC236}">
                <a16:creationId xmlns:a16="http://schemas.microsoft.com/office/drawing/2014/main" id="{C21E8E3E-EE22-4C99-9466-1FACBE51EC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2992"/>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86" name="Picture 2" descr="Resultado de imagen de dibujos de cuadernos">
            <a:extLst>
              <a:ext uri="{FF2B5EF4-FFF2-40B4-BE49-F238E27FC236}">
                <a16:creationId xmlns:a16="http://schemas.microsoft.com/office/drawing/2014/main" id="{048919F0-C256-4EED-9EF3-9AC9F4C8A615}"/>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28415" b="18639"/>
          <a:stretch/>
        </p:blipFill>
        <p:spPr bwMode="auto">
          <a:xfrm>
            <a:off x="998878" y="3047786"/>
            <a:ext cx="7146238" cy="378371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Rectángulo 5">
            <a:extLst>
              <a:ext uri="{FF2B5EF4-FFF2-40B4-BE49-F238E27FC236}">
                <a16:creationId xmlns:a16="http://schemas.microsoft.com/office/drawing/2014/main" id="{CE22E4AA-5C78-4811-85EB-51C5EF890D05}"/>
              </a:ext>
            </a:extLst>
          </p:cNvPr>
          <p:cNvSpPr/>
          <p:nvPr/>
        </p:nvSpPr>
        <p:spPr>
          <a:xfrm>
            <a:off x="1249013" y="225286"/>
            <a:ext cx="6645965" cy="707886"/>
          </a:xfrm>
          <a:prstGeom prst="rect">
            <a:avLst/>
          </a:prstGeom>
        </p:spPr>
        <p:txBody>
          <a:bodyPr wrap="square">
            <a:spAutoFit/>
          </a:bodyPr>
          <a:lstStyle/>
          <a:p>
            <a:pPr lvl="0" algn="ctr">
              <a:spcAft>
                <a:spcPts val="0"/>
              </a:spcAft>
              <a:tabLst>
                <a:tab pos="457200" algn="l"/>
              </a:tabLst>
            </a:pPr>
            <a:r>
              <a:rPr lang="es-ES" sz="2000" b="1" kern="50" dirty="0">
                <a:solidFill>
                  <a:srgbClr val="FF6600"/>
                </a:solidFill>
                <a:latin typeface="Arial" panose="020B0604020202020204" pitchFamily="34" charset="0"/>
                <a:ea typeface="SimSun" panose="02010600030101010101" pitchFamily="2" charset="-122"/>
                <a:cs typeface="Arial" panose="020B0604020202020204" pitchFamily="34" charset="0"/>
              </a:rPr>
              <a:t>MEDIDAS GENERALES: </a:t>
            </a:r>
          </a:p>
          <a:p>
            <a:pPr lvl="0" algn="ctr">
              <a:spcAft>
                <a:spcPts val="0"/>
              </a:spcAft>
              <a:tabLst>
                <a:tab pos="457200" algn="l"/>
              </a:tabLst>
            </a:pPr>
            <a:r>
              <a:rPr lang="es-ES" sz="2000" b="1" kern="50" dirty="0">
                <a:solidFill>
                  <a:srgbClr val="FF6600"/>
                </a:solidFill>
                <a:latin typeface="Arial" panose="020B0604020202020204" pitchFamily="34" charset="0"/>
                <a:ea typeface="SimSun" panose="02010600030101010101" pitchFamily="2" charset="-122"/>
                <a:cs typeface="Arial" panose="020B0604020202020204" pitchFamily="34" charset="0"/>
              </a:rPr>
              <a:t>IV. </a:t>
            </a:r>
            <a:r>
              <a:rPr lang="es-ES" sz="2000" b="1" kern="50" dirty="0">
                <a:solidFill>
                  <a:srgbClr val="FF6600"/>
                </a:solidFill>
                <a:latin typeface="Arial" panose="020B0604020202020204" pitchFamily="34" charset="0"/>
                <a:ea typeface="SimSun" panose="02010600030101010101" pitchFamily="2" charset="-122"/>
                <a:cs typeface="Mangal" panose="02040503050203030202" pitchFamily="18" charset="0"/>
              </a:rPr>
              <a:t>CUADERNOS E INSTRUMENTOS DE ESCRITURA:</a:t>
            </a:r>
          </a:p>
        </p:txBody>
      </p:sp>
    </p:spTree>
    <p:extLst>
      <p:ext uri="{BB962C8B-B14F-4D97-AF65-F5344CB8AC3E}">
        <p14:creationId xmlns:p14="http://schemas.microsoft.com/office/powerpoint/2010/main" val="2875885045"/>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3A845531-C78B-4E2F-B271-9370B77CEA26}"/>
              </a:ext>
            </a:extLst>
          </p:cNvPr>
          <p:cNvSpPr/>
          <p:nvPr/>
        </p:nvSpPr>
        <p:spPr>
          <a:xfrm>
            <a:off x="845840" y="1245334"/>
            <a:ext cx="7543803" cy="1231106"/>
          </a:xfrm>
          <a:prstGeom prst="rect">
            <a:avLst/>
          </a:prstGeom>
        </p:spPr>
        <p:txBody>
          <a:bodyPr wrap="square">
            <a:spAutoFit/>
          </a:bodyPr>
          <a:lstStyle/>
          <a:p>
            <a:pPr algn="just">
              <a:spcAft>
                <a:spcPts val="0"/>
              </a:spcAft>
            </a:pPr>
            <a:endParaRPr lang="es-ES" sz="2000" b="1" kern="50" dirty="0">
              <a:solidFill>
                <a:srgbClr val="FF6600"/>
              </a:solidFill>
              <a:latin typeface="Times New Roman" panose="02020603050405020304" pitchFamily="18" charset="0"/>
              <a:ea typeface="SimSun" panose="02010600030101010101" pitchFamily="2" charset="-122"/>
              <a:cs typeface="Mangal" panose="02040503050203030202" pitchFamily="18" charset="0"/>
            </a:endParaRPr>
          </a:p>
          <a:p>
            <a:pPr marL="342900" indent="-342900" algn="just">
              <a:spcAft>
                <a:spcPts val="0"/>
              </a:spcAft>
              <a:buAutoNum type="arabicPeriod"/>
            </a:pPr>
            <a:r>
              <a:rPr lang="es-ES" b="1" kern="50" dirty="0">
                <a:solidFill>
                  <a:srgbClr val="FF6600"/>
                </a:solidFill>
                <a:latin typeface="Arial" panose="020B0604020202020204" pitchFamily="34" charset="0"/>
                <a:ea typeface="SimSun" panose="02010600030101010101" pitchFamily="2" charset="-122"/>
                <a:cs typeface="Mangal" panose="02040503050203030202" pitchFamily="18" charset="0"/>
              </a:rPr>
              <a:t>DISTRIBUCIÓN DE LA CLASE: </a:t>
            </a:r>
            <a:r>
              <a:rPr lang="es-ES" kern="50" dirty="0">
                <a:latin typeface="Arial" panose="020B0604020202020204" pitchFamily="34" charset="0"/>
                <a:ea typeface="SimSun" panose="02010600030101010101" pitchFamily="2" charset="-122"/>
                <a:cs typeface="Mangal" panose="02040503050203030202" pitchFamily="18" charset="0"/>
              </a:rPr>
              <a:t>no existe una distribución ideal, habrá que realizar pruebas “ensayo-error” para ver cuál es la distribución más adecuada para cada grupo. </a:t>
            </a:r>
          </a:p>
        </p:txBody>
      </p:sp>
      <p:pic>
        <p:nvPicPr>
          <p:cNvPr id="3" name="Picture 3">
            <a:extLst>
              <a:ext uri="{FF2B5EF4-FFF2-40B4-BE49-F238E27FC236}">
                <a16:creationId xmlns:a16="http://schemas.microsoft.com/office/drawing/2014/main" id="{7FC240E2-F821-4CE4-A112-1573844C39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2992"/>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Rectángulo 3">
            <a:extLst>
              <a:ext uri="{FF2B5EF4-FFF2-40B4-BE49-F238E27FC236}">
                <a16:creationId xmlns:a16="http://schemas.microsoft.com/office/drawing/2014/main" id="{969B397E-E86B-4433-ADE0-CFF30F9077ED}"/>
              </a:ext>
            </a:extLst>
          </p:cNvPr>
          <p:cNvSpPr/>
          <p:nvPr/>
        </p:nvSpPr>
        <p:spPr>
          <a:xfrm>
            <a:off x="1249017" y="191023"/>
            <a:ext cx="6645965" cy="707886"/>
          </a:xfrm>
          <a:prstGeom prst="rect">
            <a:avLst/>
          </a:prstGeom>
        </p:spPr>
        <p:txBody>
          <a:bodyPr wrap="square">
            <a:spAutoFit/>
          </a:bodyPr>
          <a:lstStyle/>
          <a:p>
            <a:pPr algn="ctr">
              <a:spcAft>
                <a:spcPts val="0"/>
              </a:spcAft>
            </a:pPr>
            <a:r>
              <a:rPr lang="es-ES" sz="2000" b="1" kern="50" dirty="0">
                <a:solidFill>
                  <a:srgbClr val="FF6600"/>
                </a:solidFill>
                <a:latin typeface="Arial" panose="020B0604020202020204" pitchFamily="34" charset="0"/>
                <a:ea typeface="SimSun" panose="02010600030101010101" pitchFamily="2" charset="-122"/>
                <a:cs typeface="Arial" panose="020B0604020202020204" pitchFamily="34" charset="0"/>
              </a:rPr>
              <a:t>MEDIDAS GENERALES: </a:t>
            </a:r>
          </a:p>
          <a:p>
            <a:pPr algn="ctr">
              <a:spcAft>
                <a:spcPts val="0"/>
              </a:spcAft>
            </a:pPr>
            <a:r>
              <a:rPr lang="es-ES" sz="2000" b="1" kern="50" dirty="0">
                <a:solidFill>
                  <a:srgbClr val="FF6600"/>
                </a:solidFill>
                <a:latin typeface="Arial" panose="020B0604020202020204" pitchFamily="34" charset="0"/>
                <a:ea typeface="SimSun" panose="02010600030101010101" pitchFamily="2" charset="-122"/>
                <a:cs typeface="Arial" panose="020B0604020202020204" pitchFamily="34" charset="0"/>
              </a:rPr>
              <a:t>V. </a:t>
            </a:r>
            <a:r>
              <a:rPr lang="es-ES" sz="2000" b="1" kern="50" dirty="0">
                <a:solidFill>
                  <a:srgbClr val="FF6600"/>
                </a:solidFill>
                <a:latin typeface="Arial" panose="020B0604020202020204" pitchFamily="34" charset="0"/>
                <a:ea typeface="SimSun" panose="02010600030101010101" pitchFamily="2" charset="-122"/>
                <a:cs typeface="Mangal" panose="02040503050203030202" pitchFamily="18" charset="0"/>
              </a:rPr>
              <a:t>LA GESTIÓN DEL ESPACIO EN EL AULA</a:t>
            </a:r>
            <a:endParaRPr lang="es-ES" sz="2000" b="1" kern="50" dirty="0">
              <a:solidFill>
                <a:srgbClr val="FF6600"/>
              </a:solidFill>
              <a:latin typeface="Arial" panose="020B0604020202020204" pitchFamily="34" charset="0"/>
              <a:ea typeface="SimSun" panose="02010600030101010101" pitchFamily="2" charset="-122"/>
              <a:cs typeface="Arial" panose="020B0604020202020204" pitchFamily="34" charset="0"/>
            </a:endParaRPr>
          </a:p>
        </p:txBody>
      </p:sp>
      <p:sp>
        <p:nvSpPr>
          <p:cNvPr id="6" name="Rectángulo: esquinas redondeadas 5">
            <a:extLst>
              <a:ext uri="{FF2B5EF4-FFF2-40B4-BE49-F238E27FC236}">
                <a16:creationId xmlns:a16="http://schemas.microsoft.com/office/drawing/2014/main" id="{7ACCDC61-27B3-4AD7-BDB9-D31AB73E0B4B}"/>
              </a:ext>
            </a:extLst>
          </p:cNvPr>
          <p:cNvSpPr/>
          <p:nvPr/>
        </p:nvSpPr>
        <p:spPr>
          <a:xfrm>
            <a:off x="106016" y="2899186"/>
            <a:ext cx="4943060" cy="715089"/>
          </a:xfrm>
          <a:prstGeom prst="roundRect">
            <a:avLst/>
          </a:prstGeom>
          <a:ln w="28575"/>
        </p:spPr>
        <p:style>
          <a:lnRef idx="2">
            <a:schemeClr val="accent1"/>
          </a:lnRef>
          <a:fillRef idx="1">
            <a:schemeClr val="lt1"/>
          </a:fillRef>
          <a:effectRef idx="0">
            <a:schemeClr val="accent1"/>
          </a:effectRef>
          <a:fontRef idx="minor">
            <a:schemeClr val="dk1"/>
          </a:fontRef>
        </p:style>
        <p:txBody>
          <a:bodyPr wrap="square">
            <a:spAutoFit/>
          </a:bodyPr>
          <a:lstStyle/>
          <a:p>
            <a:pPr algn="just">
              <a:spcAft>
                <a:spcPts val="0"/>
              </a:spcAft>
            </a:pPr>
            <a:r>
              <a:rPr lang="es-ES" kern="50" dirty="0">
                <a:latin typeface="Arial" panose="020B0604020202020204" pitchFamily="34" charset="0"/>
                <a:ea typeface="SimSun" panose="02010600030101010101" pitchFamily="2" charset="-122"/>
                <a:cs typeface="Mangal" panose="02040503050203030202" pitchFamily="18" charset="0"/>
              </a:rPr>
              <a:t>Es importante que haya un sitio para cada cosa y que cada cosa pueda estar en su sitio.  </a:t>
            </a:r>
          </a:p>
        </p:txBody>
      </p:sp>
      <p:sp>
        <p:nvSpPr>
          <p:cNvPr id="7" name="Rectángulo: esquinas redondeadas 6">
            <a:extLst>
              <a:ext uri="{FF2B5EF4-FFF2-40B4-BE49-F238E27FC236}">
                <a16:creationId xmlns:a16="http://schemas.microsoft.com/office/drawing/2014/main" id="{6382661D-6AAC-491B-9F95-F6D0670294BC}"/>
              </a:ext>
            </a:extLst>
          </p:cNvPr>
          <p:cNvSpPr/>
          <p:nvPr/>
        </p:nvSpPr>
        <p:spPr>
          <a:xfrm>
            <a:off x="1665175" y="3719643"/>
            <a:ext cx="4572000" cy="715089"/>
          </a:xfrm>
          <a:prstGeom prst="roundRect">
            <a:avLst/>
          </a:prstGeom>
          <a:ln w="28575"/>
        </p:spPr>
        <p:style>
          <a:lnRef idx="2">
            <a:schemeClr val="accent1"/>
          </a:lnRef>
          <a:fillRef idx="1">
            <a:schemeClr val="lt1"/>
          </a:fillRef>
          <a:effectRef idx="0">
            <a:schemeClr val="accent1"/>
          </a:effectRef>
          <a:fontRef idx="minor">
            <a:schemeClr val="dk1"/>
          </a:fontRef>
        </p:style>
        <p:txBody>
          <a:bodyPr>
            <a:spAutoFit/>
          </a:bodyPr>
          <a:lstStyle/>
          <a:p>
            <a:pPr algn="just">
              <a:spcAft>
                <a:spcPts val="0"/>
              </a:spcAft>
            </a:pPr>
            <a:r>
              <a:rPr lang="es-ES" kern="50" dirty="0">
                <a:latin typeface="Arial" panose="020B0604020202020204" pitchFamily="34" charset="0"/>
                <a:ea typeface="SimSun" panose="02010600030101010101" pitchFamily="2" charset="-122"/>
                <a:cs typeface="Mangal" panose="02040503050203030202" pitchFamily="18" charset="0"/>
              </a:rPr>
              <a:t>Es beneficioso que el aula cuente con algunos espacios de trabajo individual. </a:t>
            </a:r>
          </a:p>
        </p:txBody>
      </p:sp>
      <p:sp>
        <p:nvSpPr>
          <p:cNvPr id="8" name="Rectángulo: esquinas redondeadas 7">
            <a:extLst>
              <a:ext uri="{FF2B5EF4-FFF2-40B4-BE49-F238E27FC236}">
                <a16:creationId xmlns:a16="http://schemas.microsoft.com/office/drawing/2014/main" id="{F544DFFF-541A-412A-A14F-521389258454}"/>
              </a:ext>
            </a:extLst>
          </p:cNvPr>
          <p:cNvSpPr/>
          <p:nvPr/>
        </p:nvSpPr>
        <p:spPr>
          <a:xfrm>
            <a:off x="3191475" y="4577959"/>
            <a:ext cx="5038125" cy="1021556"/>
          </a:xfrm>
          <a:prstGeom prst="roundRect">
            <a:avLst/>
          </a:prstGeom>
          <a:ln w="28575"/>
        </p:spPr>
        <p:style>
          <a:lnRef idx="2">
            <a:schemeClr val="accent1"/>
          </a:lnRef>
          <a:fillRef idx="1">
            <a:schemeClr val="lt1"/>
          </a:fillRef>
          <a:effectRef idx="0">
            <a:schemeClr val="accent1"/>
          </a:effectRef>
          <a:fontRef idx="minor">
            <a:schemeClr val="dk1"/>
          </a:fontRef>
        </p:style>
        <p:txBody>
          <a:bodyPr wrap="square">
            <a:spAutoFit/>
          </a:bodyPr>
          <a:lstStyle/>
          <a:p>
            <a:pPr algn="just">
              <a:spcAft>
                <a:spcPts val="0"/>
              </a:spcAft>
            </a:pPr>
            <a:r>
              <a:rPr lang="es-ES" kern="50" dirty="0">
                <a:latin typeface="Arial" panose="020B0604020202020204" pitchFamily="34" charset="0"/>
                <a:ea typeface="SimSun" panose="02010600030101010101" pitchFamily="2" charset="-122"/>
                <a:cs typeface="Mangal" panose="02040503050203030202" pitchFamily="18" charset="0"/>
              </a:rPr>
              <a:t>Estos espacios se pueden preparar para que los </a:t>
            </a:r>
            <a:r>
              <a:rPr lang="es-ES" u="sng" kern="50" dirty="0" err="1">
                <a:solidFill>
                  <a:srgbClr val="000080"/>
                </a:solidFill>
                <a:latin typeface="Arial" panose="020B0604020202020204" pitchFamily="34" charset="0"/>
                <a:ea typeface="SimSun" panose="02010600030101010101" pitchFamily="2" charset="-122"/>
                <a:cs typeface="Mangal" panose="02040503050203030202" pitchFamily="18" charset="0"/>
                <a:hlinkClick r:id="rId3"/>
              </a:rPr>
              <a:t>alumn@s</a:t>
            </a:r>
            <a:r>
              <a:rPr lang="es-ES" kern="50" dirty="0">
                <a:latin typeface="Arial" panose="020B0604020202020204" pitchFamily="34" charset="0"/>
                <a:ea typeface="SimSun" panose="02010600030101010101" pitchFamily="2" charset="-122"/>
                <a:cs typeface="Mangal" panose="02040503050203030202" pitchFamily="18" charset="0"/>
              </a:rPr>
              <a:t> que lo deseen los puedan utilizar para los exámenes, actividades o lectura.</a:t>
            </a:r>
          </a:p>
        </p:txBody>
      </p:sp>
      <p:sp>
        <p:nvSpPr>
          <p:cNvPr id="9" name="Rectángulo: esquinas redondeadas 8">
            <a:extLst>
              <a:ext uri="{FF2B5EF4-FFF2-40B4-BE49-F238E27FC236}">
                <a16:creationId xmlns:a16="http://schemas.microsoft.com/office/drawing/2014/main" id="{24ABFA8C-56FB-4F57-B364-165678D2585A}"/>
              </a:ext>
            </a:extLst>
          </p:cNvPr>
          <p:cNvSpPr/>
          <p:nvPr/>
        </p:nvSpPr>
        <p:spPr>
          <a:xfrm>
            <a:off x="4479233" y="5716238"/>
            <a:ext cx="4572000" cy="1021556"/>
          </a:xfrm>
          <a:prstGeom prst="roundRect">
            <a:avLst/>
          </a:prstGeom>
          <a:ln w="28575"/>
        </p:spPr>
        <p:style>
          <a:lnRef idx="2">
            <a:schemeClr val="accent1"/>
          </a:lnRef>
          <a:fillRef idx="1">
            <a:schemeClr val="lt1"/>
          </a:fillRef>
          <a:effectRef idx="0">
            <a:schemeClr val="accent1"/>
          </a:effectRef>
          <a:fontRef idx="minor">
            <a:schemeClr val="dk1"/>
          </a:fontRef>
        </p:style>
        <p:txBody>
          <a:bodyPr>
            <a:spAutoFit/>
          </a:bodyPr>
          <a:lstStyle/>
          <a:p>
            <a:pPr algn="just">
              <a:spcAft>
                <a:spcPts val="0"/>
              </a:spcAft>
            </a:pPr>
            <a:r>
              <a:rPr lang="es-ES" kern="50" dirty="0">
                <a:latin typeface="Arial" panose="020B0604020202020204" pitchFamily="34" charset="0"/>
                <a:ea typeface="SimSun" panose="02010600030101010101" pitchFamily="2" charset="-122"/>
                <a:cs typeface="Mangal" panose="02040503050203030202" pitchFamily="18" charset="0"/>
              </a:rPr>
              <a:t>Tendrán menos distracciones y estarán más </a:t>
            </a:r>
            <a:r>
              <a:rPr lang="es-ES" u="sng" kern="50" dirty="0" err="1">
                <a:solidFill>
                  <a:srgbClr val="000080"/>
                </a:solidFill>
                <a:latin typeface="Arial" panose="020B0604020202020204" pitchFamily="34" charset="0"/>
                <a:ea typeface="SimSun" panose="02010600030101010101" pitchFamily="2" charset="-122"/>
                <a:cs typeface="Mangal" panose="02040503050203030202" pitchFamily="18" charset="0"/>
                <a:hlinkClick r:id="rId4"/>
              </a:rPr>
              <a:t>concentrad@s</a:t>
            </a:r>
            <a:r>
              <a:rPr lang="es-ES" kern="50" dirty="0">
                <a:latin typeface="Arial" panose="020B0604020202020204" pitchFamily="34" charset="0"/>
                <a:ea typeface="SimSun" panose="02010600030101010101" pitchFamily="2" charset="-122"/>
                <a:cs typeface="Mangal" panose="02040503050203030202" pitchFamily="18" charset="0"/>
              </a:rPr>
              <a:t>. </a:t>
            </a:r>
            <a:r>
              <a:rPr lang="es-ES" kern="50" dirty="0" err="1">
                <a:latin typeface="Arial" panose="020B0604020202020204" pitchFamily="34" charset="0"/>
                <a:ea typeface="SimSun" panose="02010600030101010101" pitchFamily="2" charset="-122"/>
                <a:cs typeface="Mangal" panose="02040503050203030202" pitchFamily="18" charset="0"/>
              </a:rPr>
              <a:t>Ej</a:t>
            </a:r>
            <a:r>
              <a:rPr lang="es-ES" kern="50" dirty="0">
                <a:latin typeface="Arial" panose="020B0604020202020204" pitchFamily="34" charset="0"/>
                <a:ea typeface="SimSun" panose="02010600030101010101" pitchFamily="2" charset="-122"/>
                <a:cs typeface="Mangal" panose="02040503050203030202" pitchFamily="18" charset="0"/>
              </a:rPr>
              <a:t>; El rincón de la concentración.</a:t>
            </a:r>
            <a:endParaRPr lang="es-ES" sz="2000" kern="50" dirty="0">
              <a:latin typeface="Times New Roman" panose="02020603050405020304" pitchFamily="18" charset="0"/>
              <a:ea typeface="SimSun" panose="02010600030101010101" pitchFamily="2" charset="-122"/>
              <a:cs typeface="Mangal" panose="02040503050203030202" pitchFamily="18" charset="0"/>
            </a:endParaRPr>
          </a:p>
        </p:txBody>
      </p:sp>
    </p:spTree>
    <p:extLst>
      <p:ext uri="{BB962C8B-B14F-4D97-AF65-F5344CB8AC3E}">
        <p14:creationId xmlns:p14="http://schemas.microsoft.com/office/powerpoint/2010/main" val="167892851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500"/>
                                        <p:tgtEl>
                                          <p:spTgt spid="6">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bg/>
                                          </p:spTgt>
                                        </p:tgtEl>
                                        <p:attrNameLst>
                                          <p:attrName>style.visibility</p:attrName>
                                        </p:attrNameLst>
                                      </p:cBhvr>
                                      <p:to>
                                        <p:strVal val="visible"/>
                                      </p:to>
                                    </p:set>
                                    <p:animEffect transition="in" filter="fade">
                                      <p:cBhvr>
                                        <p:cTn id="15" dur="500"/>
                                        <p:tgtEl>
                                          <p:spTgt spid="7">
                                            <p:bg/>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fade">
                                      <p:cBhvr>
                                        <p:cTn id="20" dur="500"/>
                                        <p:tgtEl>
                                          <p:spTgt spid="7">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bg/>
                                          </p:spTgt>
                                        </p:tgtEl>
                                        <p:attrNameLst>
                                          <p:attrName>style.visibility</p:attrName>
                                        </p:attrNameLst>
                                      </p:cBhvr>
                                      <p:to>
                                        <p:strVal val="visible"/>
                                      </p:to>
                                    </p:set>
                                    <p:animEffect transition="in" filter="fade">
                                      <p:cBhvr>
                                        <p:cTn id="23" dur="500"/>
                                        <p:tgtEl>
                                          <p:spTgt spid="8">
                                            <p:bg/>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animEffect transition="in" filter="fade">
                                      <p:cBhvr>
                                        <p:cTn id="28" dur="500"/>
                                        <p:tgtEl>
                                          <p:spTgt spid="8">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bg/>
                                          </p:spTgt>
                                        </p:tgtEl>
                                        <p:attrNameLst>
                                          <p:attrName>style.visibility</p:attrName>
                                        </p:attrNameLst>
                                      </p:cBhvr>
                                      <p:to>
                                        <p:strVal val="visible"/>
                                      </p:to>
                                    </p:set>
                                    <p:animEffect transition="in" filter="fade">
                                      <p:cBhvr>
                                        <p:cTn id="31" dur="500"/>
                                        <p:tgtEl>
                                          <p:spTgt spid="9">
                                            <p:bg/>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9">
                                            <p:txEl>
                                              <p:pRg st="0" end="0"/>
                                            </p:txEl>
                                          </p:spTgt>
                                        </p:tgtEl>
                                        <p:attrNameLst>
                                          <p:attrName>style.visibility</p:attrName>
                                        </p:attrNameLst>
                                      </p:cBhvr>
                                      <p:to>
                                        <p:strVal val="visible"/>
                                      </p:to>
                                    </p:set>
                                    <p:animEffect transition="in" filter="fade">
                                      <p:cBhvr>
                                        <p:cTn id="36"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P spid="7" grpId="0" build="p" animBg="1"/>
      <p:bldP spid="8" grpId="0" build="p" animBg="1"/>
      <p:bldP spid="9" grpId="0" build="p"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2075A759-2B3D-421A-9AC5-911E7E6FDF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2992"/>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410" name="Picture 2" descr="ANd9GcRHNsfDujoUrNNq0xR9vP2fO-OzvYviWZws2ziWcwoHHsVqwwFD1A">
            <a:extLst>
              <a:ext uri="{FF2B5EF4-FFF2-40B4-BE49-F238E27FC236}">
                <a16:creationId xmlns:a16="http://schemas.microsoft.com/office/drawing/2014/main" id="{E02DD25C-21F7-4618-82A7-FE5442D974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6594" y="1063919"/>
            <a:ext cx="3497841" cy="23276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17411" name="Picture 3" descr="ANd9GcR8bfTN2fbvRTkVjKeZohzriSdDitsjYN2XSsarU4n1GoqyA0n7sg">
            <a:extLst>
              <a:ext uri="{FF2B5EF4-FFF2-40B4-BE49-F238E27FC236}">
                <a16:creationId xmlns:a16="http://schemas.microsoft.com/office/drawing/2014/main" id="{94E39866-4FC0-4EE4-8237-59D9D21A22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232" y="3158880"/>
            <a:ext cx="3335470" cy="24983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5" name="Rectángulo: esquinas redondeadas 4">
            <a:extLst>
              <a:ext uri="{FF2B5EF4-FFF2-40B4-BE49-F238E27FC236}">
                <a16:creationId xmlns:a16="http://schemas.microsoft.com/office/drawing/2014/main" id="{4B22272D-4388-470D-922E-FF7FEB362910}"/>
              </a:ext>
            </a:extLst>
          </p:cNvPr>
          <p:cNvSpPr/>
          <p:nvPr/>
        </p:nvSpPr>
        <p:spPr>
          <a:xfrm>
            <a:off x="312086" y="1410513"/>
            <a:ext cx="5021986" cy="1039416"/>
          </a:xfrm>
          <a:prstGeom prst="roundRect">
            <a:avLst>
              <a:gd name="adj" fmla="val 19262"/>
            </a:avLst>
          </a:prstGeom>
          <a:ln w="38100"/>
        </p:spPr>
        <p:style>
          <a:lnRef idx="2">
            <a:schemeClr val="accent5"/>
          </a:lnRef>
          <a:fillRef idx="1">
            <a:schemeClr val="lt1"/>
          </a:fillRef>
          <a:effectRef idx="0">
            <a:schemeClr val="accent5"/>
          </a:effectRef>
          <a:fontRef idx="minor">
            <a:schemeClr val="dk1"/>
          </a:fontRef>
        </p:style>
        <p:txBody>
          <a:bodyPr wrap="square">
            <a:spAutoFit/>
          </a:bodyPr>
          <a:lstStyle/>
          <a:p>
            <a:pPr algn="ctr">
              <a:spcAft>
                <a:spcPts val="0"/>
              </a:spcAft>
            </a:pPr>
            <a:r>
              <a:rPr lang="es-ES" kern="50" dirty="0">
                <a:latin typeface="Arial" panose="020B0604020202020204" pitchFamily="34" charset="0"/>
                <a:ea typeface="SimSun" panose="02010600030101010101" pitchFamily="2" charset="-122"/>
                <a:cs typeface="Mangal" panose="02040503050203030202" pitchFamily="18" charset="0"/>
              </a:rPr>
              <a:t>Se pueden crear rincones a los que pueda acudir cuando se encuentren </a:t>
            </a:r>
            <a:r>
              <a:rPr lang="es-ES" kern="50" dirty="0" err="1">
                <a:latin typeface="Arial" panose="020B0604020202020204" pitchFamily="34" charset="0"/>
                <a:ea typeface="SimSun" panose="02010600030101010101" pitchFamily="2" charset="-122"/>
                <a:cs typeface="Mangal" panose="02040503050203030202" pitchFamily="18" charset="0"/>
              </a:rPr>
              <a:t>nervios@s</a:t>
            </a:r>
            <a:r>
              <a:rPr lang="es-ES" kern="50" dirty="0">
                <a:latin typeface="Arial" panose="020B0604020202020204" pitchFamily="34" charset="0"/>
                <a:ea typeface="SimSun" panose="02010600030101010101" pitchFamily="2" charset="-122"/>
                <a:cs typeface="Mangal" panose="02040503050203030202" pitchFamily="18" charset="0"/>
              </a:rPr>
              <a:t> o precisen relajarse (</a:t>
            </a:r>
            <a:r>
              <a:rPr lang="es-ES" kern="50" dirty="0" err="1">
                <a:latin typeface="Arial" panose="020B0604020202020204" pitchFamily="34" charset="0"/>
                <a:ea typeface="SimSun" panose="02010600030101010101" pitchFamily="2" charset="-122"/>
                <a:cs typeface="Mangal" panose="02040503050203030202" pitchFamily="18" charset="0"/>
              </a:rPr>
              <a:t>ej</a:t>
            </a:r>
            <a:r>
              <a:rPr lang="es-ES" kern="50" dirty="0">
                <a:latin typeface="Arial" panose="020B0604020202020204" pitchFamily="34" charset="0"/>
                <a:ea typeface="SimSun" panose="02010600030101010101" pitchFamily="2" charset="-122"/>
                <a:cs typeface="Mangal" panose="02040503050203030202" pitchFamily="18" charset="0"/>
              </a:rPr>
              <a:t>: rincón de la calma).</a:t>
            </a:r>
            <a:endParaRPr lang="es-ES" sz="2000" kern="50" dirty="0">
              <a:latin typeface="Times New Roman" panose="02020603050405020304" pitchFamily="18" charset="0"/>
              <a:ea typeface="SimSun" panose="02010600030101010101" pitchFamily="2" charset="-122"/>
              <a:cs typeface="Mangal" panose="02040503050203030202" pitchFamily="18" charset="0"/>
            </a:endParaRPr>
          </a:p>
        </p:txBody>
      </p:sp>
      <p:sp>
        <p:nvSpPr>
          <p:cNvPr id="6" name="Rectángulo: esquinas redondeadas 5">
            <a:extLst>
              <a:ext uri="{FF2B5EF4-FFF2-40B4-BE49-F238E27FC236}">
                <a16:creationId xmlns:a16="http://schemas.microsoft.com/office/drawing/2014/main" id="{DB7E9064-29BA-44E5-A69A-191834D4B3BE}"/>
              </a:ext>
            </a:extLst>
          </p:cNvPr>
          <p:cNvSpPr/>
          <p:nvPr/>
        </p:nvSpPr>
        <p:spPr>
          <a:xfrm>
            <a:off x="4067692" y="4688829"/>
            <a:ext cx="4896743" cy="1940957"/>
          </a:xfrm>
          <a:prstGeom prst="roundRect">
            <a:avLst/>
          </a:prstGeom>
          <a:ln w="38100"/>
        </p:spPr>
        <p:style>
          <a:lnRef idx="2">
            <a:schemeClr val="accent5"/>
          </a:lnRef>
          <a:fillRef idx="1">
            <a:schemeClr val="lt1"/>
          </a:fillRef>
          <a:effectRef idx="0">
            <a:schemeClr val="accent5"/>
          </a:effectRef>
          <a:fontRef idx="minor">
            <a:schemeClr val="dk1"/>
          </a:fontRef>
        </p:style>
        <p:txBody>
          <a:bodyPr wrap="square">
            <a:spAutoFit/>
          </a:bodyPr>
          <a:lstStyle/>
          <a:p>
            <a:pPr marL="285750" indent="-285750" algn="just">
              <a:spcAft>
                <a:spcPts val="0"/>
              </a:spcAft>
              <a:buFont typeface="Wingdings" panose="05000000000000000000" pitchFamily="2" charset="2"/>
              <a:buChar char="ü"/>
            </a:pPr>
            <a:r>
              <a:rPr lang="es-ES" kern="50" dirty="0">
                <a:latin typeface="Arial" panose="020B0604020202020204" pitchFamily="34" charset="0"/>
                <a:ea typeface="SimSun" panose="02010600030101010101" pitchFamily="2" charset="-122"/>
                <a:cs typeface="Mangal" panose="02040503050203030202" pitchFamily="18" charset="0"/>
              </a:rPr>
              <a:t>Zonas de trabajo individual y espacios de trabajo grupal.</a:t>
            </a:r>
            <a:endParaRPr lang="es-ES" sz="2000" kern="50" dirty="0">
              <a:latin typeface="Times New Roman" panose="02020603050405020304" pitchFamily="18" charset="0"/>
              <a:ea typeface="SimSun" panose="02010600030101010101" pitchFamily="2" charset="-122"/>
              <a:cs typeface="Mangal" panose="02040503050203030202" pitchFamily="18" charset="0"/>
            </a:endParaRPr>
          </a:p>
          <a:p>
            <a:pPr marL="285750" indent="-285750" algn="just">
              <a:spcAft>
                <a:spcPts val="0"/>
              </a:spcAft>
              <a:buFont typeface="Wingdings" panose="05000000000000000000" pitchFamily="2" charset="2"/>
              <a:buChar char="ü"/>
            </a:pPr>
            <a:r>
              <a:rPr lang="es-ES" kern="50" dirty="0">
                <a:latin typeface="Arial" panose="020B0604020202020204" pitchFamily="34" charset="0"/>
                <a:ea typeface="SimSun" panose="02010600030101010101" pitchFamily="2" charset="-122"/>
                <a:cs typeface="Mangal" panose="02040503050203030202" pitchFamily="18" charset="0"/>
              </a:rPr>
              <a:t>Zonas de aprendizaje manipulativo o kinestésico.</a:t>
            </a:r>
            <a:endParaRPr lang="es-ES" sz="2000" kern="50" dirty="0">
              <a:latin typeface="Times New Roman" panose="02020603050405020304" pitchFamily="18" charset="0"/>
              <a:ea typeface="SimSun" panose="02010600030101010101" pitchFamily="2" charset="-122"/>
              <a:cs typeface="Mangal" panose="02040503050203030202" pitchFamily="18" charset="0"/>
            </a:endParaRPr>
          </a:p>
          <a:p>
            <a:pPr marL="285750" indent="-285750" algn="just">
              <a:spcAft>
                <a:spcPts val="0"/>
              </a:spcAft>
              <a:buFont typeface="Wingdings" panose="05000000000000000000" pitchFamily="2" charset="2"/>
              <a:buChar char="ü"/>
            </a:pPr>
            <a:r>
              <a:rPr lang="es-ES" kern="50" dirty="0">
                <a:latin typeface="Arial" panose="020B0604020202020204" pitchFamily="34" charset="0"/>
                <a:ea typeface="SimSun" panose="02010600030101010101" pitchFamily="2" charset="-122"/>
                <a:cs typeface="Mangal" panose="02040503050203030202" pitchFamily="18" charset="0"/>
              </a:rPr>
              <a:t>Zonas en que se pueda trabajar de pie, en el suelo</a:t>
            </a:r>
            <a:endParaRPr lang="es-ES" dirty="0"/>
          </a:p>
        </p:txBody>
      </p:sp>
      <p:sp>
        <p:nvSpPr>
          <p:cNvPr id="7" name="Rectángulo: esquinas redondeadas 6">
            <a:extLst>
              <a:ext uri="{FF2B5EF4-FFF2-40B4-BE49-F238E27FC236}">
                <a16:creationId xmlns:a16="http://schemas.microsoft.com/office/drawing/2014/main" id="{1528EEF4-5E17-41A3-B144-968DD7BBF5F2}"/>
              </a:ext>
            </a:extLst>
          </p:cNvPr>
          <p:cNvSpPr/>
          <p:nvPr/>
        </p:nvSpPr>
        <p:spPr>
          <a:xfrm>
            <a:off x="4230063" y="3765481"/>
            <a:ext cx="4572000" cy="715089"/>
          </a:xfrm>
          <a:prstGeom prst="roundRect">
            <a:avLst>
              <a:gd name="adj" fmla="val 29640"/>
            </a:avLst>
          </a:prstGeom>
        </p:spPr>
        <p:style>
          <a:lnRef idx="2">
            <a:schemeClr val="accent5">
              <a:shade val="50000"/>
            </a:schemeClr>
          </a:lnRef>
          <a:fillRef idx="1">
            <a:schemeClr val="accent5"/>
          </a:fillRef>
          <a:effectRef idx="0">
            <a:schemeClr val="accent5"/>
          </a:effectRef>
          <a:fontRef idx="minor">
            <a:schemeClr val="lt1"/>
          </a:fontRef>
        </p:style>
        <p:txBody>
          <a:bodyPr>
            <a:spAutoFit/>
          </a:bodyPr>
          <a:lstStyle/>
          <a:p>
            <a:pPr algn="ctr">
              <a:spcAft>
                <a:spcPts val="0"/>
              </a:spcAft>
            </a:pPr>
            <a:r>
              <a:rPr lang="es-ES" b="1" i="1" kern="50" dirty="0">
                <a:solidFill>
                  <a:schemeClr val="bg1"/>
                </a:solidFill>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Mangal" panose="02040503050203030202" pitchFamily="18" charset="0"/>
              </a:rPr>
              <a:t>Facilitaremos la existencia de diferentes espacios para el trabajo:</a:t>
            </a:r>
            <a:endParaRPr lang="es-ES" sz="2000" b="1" i="1" kern="50" dirty="0">
              <a:solidFill>
                <a:schemeClr val="bg1"/>
              </a:solidFill>
              <a:effectLst>
                <a:outerShdw blurRad="38100" dist="38100" dir="2700000" algn="tl">
                  <a:srgbClr val="000000">
                    <a:alpha val="43137"/>
                  </a:srgbClr>
                </a:outerShdw>
              </a:effectLst>
              <a:latin typeface="Times New Roman" panose="02020603050405020304" pitchFamily="18" charset="0"/>
              <a:ea typeface="SimSun" panose="02010600030101010101" pitchFamily="2" charset="-122"/>
              <a:cs typeface="Mangal" panose="02040503050203030202" pitchFamily="18" charset="0"/>
            </a:endParaRPr>
          </a:p>
        </p:txBody>
      </p:sp>
      <p:sp>
        <p:nvSpPr>
          <p:cNvPr id="9" name="Rectángulo 8">
            <a:extLst>
              <a:ext uri="{FF2B5EF4-FFF2-40B4-BE49-F238E27FC236}">
                <a16:creationId xmlns:a16="http://schemas.microsoft.com/office/drawing/2014/main" id="{EA1AFD56-EF24-4513-AF02-043C2E82A9B6}"/>
              </a:ext>
            </a:extLst>
          </p:cNvPr>
          <p:cNvSpPr/>
          <p:nvPr/>
        </p:nvSpPr>
        <p:spPr>
          <a:xfrm>
            <a:off x="1249017" y="191023"/>
            <a:ext cx="6645965" cy="707886"/>
          </a:xfrm>
          <a:prstGeom prst="rect">
            <a:avLst/>
          </a:prstGeom>
        </p:spPr>
        <p:txBody>
          <a:bodyPr wrap="square">
            <a:spAutoFit/>
          </a:bodyPr>
          <a:lstStyle/>
          <a:p>
            <a:pPr algn="ctr">
              <a:spcAft>
                <a:spcPts val="0"/>
              </a:spcAft>
            </a:pPr>
            <a:r>
              <a:rPr lang="es-ES" sz="2000" b="1" kern="50" dirty="0">
                <a:solidFill>
                  <a:srgbClr val="FF6600"/>
                </a:solidFill>
                <a:latin typeface="Arial" panose="020B0604020202020204" pitchFamily="34" charset="0"/>
                <a:ea typeface="SimSun" panose="02010600030101010101" pitchFamily="2" charset="-122"/>
                <a:cs typeface="Arial" panose="020B0604020202020204" pitchFamily="34" charset="0"/>
              </a:rPr>
              <a:t>MEDIDAS GENERALES: </a:t>
            </a:r>
          </a:p>
          <a:p>
            <a:pPr algn="ctr">
              <a:spcAft>
                <a:spcPts val="0"/>
              </a:spcAft>
            </a:pPr>
            <a:r>
              <a:rPr lang="es-ES" sz="2000" b="1" kern="50" dirty="0">
                <a:solidFill>
                  <a:srgbClr val="FF6600"/>
                </a:solidFill>
                <a:latin typeface="Arial" panose="020B0604020202020204" pitchFamily="34" charset="0"/>
                <a:ea typeface="SimSun" panose="02010600030101010101" pitchFamily="2" charset="-122"/>
                <a:cs typeface="Arial" panose="020B0604020202020204" pitchFamily="34" charset="0"/>
              </a:rPr>
              <a:t>V. </a:t>
            </a:r>
            <a:r>
              <a:rPr lang="es-ES" sz="2000" b="1" kern="50" dirty="0">
                <a:solidFill>
                  <a:srgbClr val="FF6600"/>
                </a:solidFill>
                <a:latin typeface="Arial" panose="020B0604020202020204" pitchFamily="34" charset="0"/>
                <a:ea typeface="SimSun" panose="02010600030101010101" pitchFamily="2" charset="-122"/>
                <a:cs typeface="Mangal" panose="02040503050203030202" pitchFamily="18" charset="0"/>
              </a:rPr>
              <a:t>LA GESTIÓN DEL ESPACIO EN EL AULA</a:t>
            </a:r>
            <a:endParaRPr lang="es-ES" sz="2000" b="1" kern="50" dirty="0">
              <a:solidFill>
                <a:srgbClr val="FF6600"/>
              </a:solidFill>
              <a:latin typeface="Arial" panose="020B06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183675641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7410"/>
                                        </p:tgtEl>
                                        <p:attrNameLst>
                                          <p:attrName>style.visibility</p:attrName>
                                        </p:attrNameLst>
                                      </p:cBhvr>
                                      <p:to>
                                        <p:strVal val="visible"/>
                                      </p:to>
                                    </p:set>
                                    <p:animEffect transition="in" filter="fade">
                                      <p:cBhvr>
                                        <p:cTn id="10" dur="500"/>
                                        <p:tgtEl>
                                          <p:spTgt spid="17410"/>
                                        </p:tgtEl>
                                      </p:cBhvr>
                                    </p:animEffect>
                                  </p:childTnLst>
                                </p:cTn>
                              </p:par>
                              <p:par>
                                <p:cTn id="11" presetID="10" presetClass="entr" presetSubtype="0" fill="hold" nodeType="withEffect">
                                  <p:stCondLst>
                                    <p:cond delay="0"/>
                                  </p:stCondLst>
                                  <p:childTnLst>
                                    <p:set>
                                      <p:cBhvr>
                                        <p:cTn id="12" dur="1" fill="hold">
                                          <p:stCondLst>
                                            <p:cond delay="0"/>
                                          </p:stCondLst>
                                        </p:cTn>
                                        <p:tgtEl>
                                          <p:spTgt spid="17411"/>
                                        </p:tgtEl>
                                        <p:attrNameLst>
                                          <p:attrName>style.visibility</p:attrName>
                                        </p:attrNameLst>
                                      </p:cBhvr>
                                      <p:to>
                                        <p:strVal val="visible"/>
                                      </p:to>
                                    </p:set>
                                    <p:animEffect transition="in" filter="fade">
                                      <p:cBhvr>
                                        <p:cTn id="13" dur="500"/>
                                        <p:tgtEl>
                                          <p:spTgt spid="174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7F41158A-BB60-45CC-8873-95A676FB16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2992"/>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ángulo 4">
            <a:extLst>
              <a:ext uri="{FF2B5EF4-FFF2-40B4-BE49-F238E27FC236}">
                <a16:creationId xmlns:a16="http://schemas.microsoft.com/office/drawing/2014/main" id="{2AE6F7D1-4F63-439A-B130-0DEC4F2352CB}"/>
              </a:ext>
            </a:extLst>
          </p:cNvPr>
          <p:cNvSpPr/>
          <p:nvPr/>
        </p:nvSpPr>
        <p:spPr>
          <a:xfrm>
            <a:off x="419464" y="1342079"/>
            <a:ext cx="7136296" cy="646331"/>
          </a:xfrm>
          <a:prstGeom prst="rect">
            <a:avLst/>
          </a:prstGeom>
        </p:spPr>
        <p:txBody>
          <a:bodyPr wrap="square">
            <a:spAutoFit/>
          </a:bodyPr>
          <a:lstStyle/>
          <a:p>
            <a:pPr algn="just">
              <a:spcAft>
                <a:spcPts val="0"/>
              </a:spcAft>
            </a:pPr>
            <a:r>
              <a:rPr lang="es-ES" b="1" kern="50" dirty="0">
                <a:solidFill>
                  <a:srgbClr val="FF6600"/>
                </a:solidFill>
                <a:latin typeface="Arial" panose="020B0604020202020204" pitchFamily="34" charset="0"/>
                <a:ea typeface="SimSun" panose="02010600030101010101" pitchFamily="2" charset="-122"/>
                <a:cs typeface="Mangal" panose="02040503050203030202" pitchFamily="18" charset="0"/>
              </a:rPr>
              <a:t>2. UBICACIÓN DEL/LA ALUMN@ EN EL AULA: </a:t>
            </a:r>
            <a:r>
              <a:rPr lang="es-ES" kern="50" dirty="0">
                <a:latin typeface="Arial" panose="020B0604020202020204" pitchFamily="34" charset="0"/>
                <a:ea typeface="SimSun" panose="02010600030101010101" pitchFamily="2" charset="-122"/>
                <a:cs typeface="Mangal" panose="02040503050203030202" pitchFamily="18" charset="0"/>
              </a:rPr>
              <a:t>va a depender de las necesidades particulares de cada caso. 		</a:t>
            </a:r>
            <a:endParaRPr lang="es-ES" sz="2000" kern="50" dirty="0">
              <a:effectLst/>
              <a:latin typeface="Times New Roman" panose="02020603050405020304" pitchFamily="18" charset="0"/>
              <a:ea typeface="SimSun" panose="02010600030101010101" pitchFamily="2" charset="-122"/>
              <a:cs typeface="Mangal" panose="02040503050203030202" pitchFamily="18" charset="0"/>
            </a:endParaRPr>
          </a:p>
        </p:txBody>
      </p:sp>
      <p:sp>
        <p:nvSpPr>
          <p:cNvPr id="6" name="Rectángulo: esquinas redondeadas 5">
            <a:extLst>
              <a:ext uri="{FF2B5EF4-FFF2-40B4-BE49-F238E27FC236}">
                <a16:creationId xmlns:a16="http://schemas.microsoft.com/office/drawing/2014/main" id="{26C4D234-2C1D-471F-96B3-F6F54A2BE187}"/>
              </a:ext>
            </a:extLst>
          </p:cNvPr>
          <p:cNvSpPr/>
          <p:nvPr/>
        </p:nvSpPr>
        <p:spPr>
          <a:xfrm>
            <a:off x="2113722" y="2472988"/>
            <a:ext cx="6853404" cy="1374458"/>
          </a:xfrm>
          <a:prstGeom prst="roundRect">
            <a:avLst>
              <a:gd name="adj" fmla="val 22654"/>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s-ES" kern="50" dirty="0">
                <a:latin typeface="Arial" panose="020B0604020202020204" pitchFamily="34" charset="0"/>
                <a:ea typeface="SimSun" panose="02010600030101010101" pitchFamily="2" charset="-122"/>
                <a:cs typeface="Mangal" panose="02040503050203030202" pitchFamily="18" charset="0"/>
              </a:rPr>
              <a:t>	Es conveniente </a:t>
            </a:r>
            <a:r>
              <a:rPr lang="es-ES" kern="50" dirty="0" err="1">
                <a:latin typeface="Arial" panose="020B0604020202020204" pitchFamily="34" charset="0"/>
                <a:ea typeface="SimSun" panose="02010600030101010101" pitchFamily="2" charset="-122"/>
                <a:cs typeface="Mangal" panose="02040503050203030202" pitchFamily="18" charset="0"/>
              </a:rPr>
              <a:t>situarl</a:t>
            </a:r>
            <a:r>
              <a:rPr lang="es-ES" kern="50" dirty="0">
                <a:latin typeface="Arial" panose="020B0604020202020204" pitchFamily="34" charset="0"/>
                <a:ea typeface="SimSun" panose="02010600030101010101" pitchFamily="2" charset="-122"/>
                <a:cs typeface="Mangal" panose="02040503050203030202" pitchFamily="18" charset="0"/>
              </a:rPr>
              <a:t>@ en </a:t>
            </a:r>
            <a:r>
              <a:rPr lang="es-ES" b="1" i="1" kern="50" dirty="0">
                <a:solidFill>
                  <a:srgbClr val="FF6600"/>
                </a:solidFill>
                <a:latin typeface="Arial" panose="020B0604020202020204" pitchFamily="34" charset="0"/>
                <a:ea typeface="SimSun" panose="02010600030101010101" pitchFamily="2" charset="-122"/>
                <a:cs typeface="Mangal" panose="02040503050203030202" pitchFamily="18" charset="0"/>
              </a:rPr>
              <a:t>un lugar con las menores distracciones posibles y que pueda mirar al profe </a:t>
            </a:r>
            <a:r>
              <a:rPr lang="es-ES" kern="50" dirty="0">
                <a:latin typeface="Arial" panose="020B0604020202020204" pitchFamily="34" charset="0"/>
                <a:ea typeface="SimSun" panose="02010600030101010101" pitchFamily="2" charset="-122"/>
                <a:cs typeface="Mangal" panose="02040503050203030202" pitchFamily="18" charset="0"/>
              </a:rPr>
              <a:t>cuando explica y que pueda salir de su mesa y moverse con facilidad (sin molestar a los demás) si lo precisa. </a:t>
            </a:r>
            <a:endParaRPr lang="es-ES" dirty="0"/>
          </a:p>
        </p:txBody>
      </p:sp>
      <p:sp>
        <p:nvSpPr>
          <p:cNvPr id="7" name="Rectángulo: esquinas redondeadas 6">
            <a:extLst>
              <a:ext uri="{FF2B5EF4-FFF2-40B4-BE49-F238E27FC236}">
                <a16:creationId xmlns:a16="http://schemas.microsoft.com/office/drawing/2014/main" id="{6BF44002-09F6-4807-938C-743841C0933E}"/>
              </a:ext>
            </a:extLst>
          </p:cNvPr>
          <p:cNvSpPr/>
          <p:nvPr/>
        </p:nvSpPr>
        <p:spPr>
          <a:xfrm>
            <a:off x="265044" y="3985605"/>
            <a:ext cx="6765235" cy="1075134"/>
          </a:xfrm>
          <a:prstGeom prst="roundRect">
            <a:avLst>
              <a:gd name="adj" fmla="val 24451"/>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just">
              <a:spcAft>
                <a:spcPts val="0"/>
              </a:spcAft>
            </a:pPr>
            <a:r>
              <a:rPr lang="es-ES" kern="50" dirty="0">
                <a:latin typeface="Arial" panose="020B0604020202020204" pitchFamily="34" charset="0"/>
                <a:ea typeface="SimSun" panose="02010600030101010101" pitchFamily="2" charset="-122"/>
                <a:cs typeface="Mangal" panose="02040503050203030202" pitchFamily="18" charset="0"/>
              </a:rPr>
              <a:t>	</a:t>
            </a:r>
            <a:r>
              <a:rPr lang="es-ES" b="1" i="1" kern="50" dirty="0" err="1">
                <a:solidFill>
                  <a:srgbClr val="FF6600"/>
                </a:solidFill>
                <a:latin typeface="Arial" panose="020B0604020202020204" pitchFamily="34" charset="0"/>
                <a:ea typeface="SimSun" panose="02010600030101010101" pitchFamily="2" charset="-122"/>
                <a:cs typeface="Mangal" panose="02040503050203030202" pitchFamily="18" charset="0"/>
              </a:rPr>
              <a:t>Sentarl</a:t>
            </a:r>
            <a:r>
              <a:rPr lang="es-ES" b="1" i="1" kern="50" dirty="0">
                <a:solidFill>
                  <a:srgbClr val="FF6600"/>
                </a:solidFill>
                <a:latin typeface="Arial" panose="020B0604020202020204" pitchFamily="34" charset="0"/>
                <a:ea typeface="SimSun" panose="02010600030101010101" pitchFamily="2" charset="-122"/>
                <a:cs typeface="Mangal" panose="02040503050203030202" pitchFamily="18" charset="0"/>
              </a:rPr>
              <a:t>@ cerca del profe y en las primeras filas </a:t>
            </a:r>
            <a:r>
              <a:rPr lang="es-ES" kern="50" dirty="0">
                <a:latin typeface="Arial" panose="020B0604020202020204" pitchFamily="34" charset="0"/>
                <a:ea typeface="SimSun" panose="02010600030101010101" pitchFamily="2" charset="-122"/>
                <a:cs typeface="Mangal" panose="02040503050203030202" pitchFamily="18" charset="0"/>
              </a:rPr>
              <a:t>reduce las posibilidades de que se distraiga y facilita que se le pueda supervisar de forma directa.</a:t>
            </a:r>
            <a:endParaRPr lang="es-ES" sz="2000" kern="50" dirty="0">
              <a:latin typeface="Times New Roman" panose="02020603050405020304" pitchFamily="18" charset="0"/>
              <a:ea typeface="SimSun" panose="02010600030101010101" pitchFamily="2" charset="-122"/>
              <a:cs typeface="Mangal" panose="02040503050203030202" pitchFamily="18" charset="0"/>
            </a:endParaRPr>
          </a:p>
        </p:txBody>
      </p:sp>
      <p:sp>
        <p:nvSpPr>
          <p:cNvPr id="8" name="Rectángulo: esquinas redondeadas 7">
            <a:extLst>
              <a:ext uri="{FF2B5EF4-FFF2-40B4-BE49-F238E27FC236}">
                <a16:creationId xmlns:a16="http://schemas.microsoft.com/office/drawing/2014/main" id="{CB486FCF-6672-47D3-82BE-A02086F9C1AE}"/>
              </a:ext>
            </a:extLst>
          </p:cNvPr>
          <p:cNvSpPr/>
          <p:nvPr/>
        </p:nvSpPr>
        <p:spPr>
          <a:xfrm>
            <a:off x="1691680" y="5295857"/>
            <a:ext cx="7275445" cy="1409283"/>
          </a:xfrm>
          <a:prstGeom prst="roundRect">
            <a:avLst>
              <a:gd name="adj" fmla="val 26646"/>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es-ES" kern="50" dirty="0">
                <a:latin typeface="Arial" panose="020B0604020202020204" pitchFamily="34" charset="0"/>
                <a:ea typeface="SimSun" panose="02010600030101010101" pitchFamily="2" charset="-122"/>
                <a:cs typeface="Mangal" panose="02040503050203030202" pitchFamily="18" charset="0"/>
              </a:rPr>
              <a:t>	Sin embargo, </a:t>
            </a:r>
            <a:r>
              <a:rPr lang="es-ES" b="1" i="1" kern="50" dirty="0">
                <a:solidFill>
                  <a:srgbClr val="FF6600"/>
                </a:solidFill>
                <a:latin typeface="Arial" panose="020B0604020202020204" pitchFamily="34" charset="0"/>
                <a:ea typeface="SimSun" panose="02010600030101010101" pitchFamily="2" charset="-122"/>
                <a:cs typeface="Mangal" panose="02040503050203030202" pitchFamily="18" charset="0"/>
              </a:rPr>
              <a:t>hay casos en los que la ubicación más adecuada suele ser al final de la clase</a:t>
            </a:r>
            <a:r>
              <a:rPr lang="es-ES" kern="50" dirty="0">
                <a:latin typeface="Arial" panose="020B0604020202020204" pitchFamily="34" charset="0"/>
                <a:ea typeface="SimSun" panose="02010600030101010101" pitchFamily="2" charset="-122"/>
                <a:cs typeface="Mangal" panose="02040503050203030202" pitchFamily="18" charset="0"/>
              </a:rPr>
              <a:t>, especialmente en los casos de </a:t>
            </a:r>
            <a:r>
              <a:rPr lang="es-ES" kern="50" dirty="0" err="1">
                <a:latin typeface="Arial" panose="020B0604020202020204" pitchFamily="34" charset="0"/>
                <a:ea typeface="SimSun" panose="02010600030101010101" pitchFamily="2" charset="-122"/>
                <a:cs typeface="Mangal" panose="02040503050203030202" pitchFamily="18" charset="0"/>
              </a:rPr>
              <a:t>alumn@s</a:t>
            </a:r>
            <a:r>
              <a:rPr lang="es-ES" kern="50" dirty="0">
                <a:latin typeface="Arial" panose="020B0604020202020204" pitchFamily="34" charset="0"/>
                <a:ea typeface="SimSun" panose="02010600030101010101" pitchFamily="2" charset="-122"/>
                <a:cs typeface="Mangal" panose="02040503050203030202" pitchFamily="18" charset="0"/>
              </a:rPr>
              <a:t> con un gran nivel de hiperactividad. Porque les permite moverse con más frecuencia y sin distraer a los demás.</a:t>
            </a:r>
            <a:endParaRPr lang="es-ES" dirty="0"/>
          </a:p>
        </p:txBody>
      </p:sp>
      <p:pic>
        <p:nvPicPr>
          <p:cNvPr id="18434" name="Picture 2" descr="Resultado de imagen de distracciÃ³n en clases animado">
            <a:extLst>
              <a:ext uri="{FF2B5EF4-FFF2-40B4-BE49-F238E27FC236}">
                <a16:creationId xmlns:a16="http://schemas.microsoft.com/office/drawing/2014/main" id="{E4D72BE4-D625-44A3-928E-D41AF061B5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771" y="2028143"/>
            <a:ext cx="1901692" cy="1804602"/>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8">
            <a:extLst>
              <a:ext uri="{FF2B5EF4-FFF2-40B4-BE49-F238E27FC236}">
                <a16:creationId xmlns:a16="http://schemas.microsoft.com/office/drawing/2014/main" id="{419FCE5B-82CF-4587-B69F-CC95B8FA8463}"/>
              </a:ext>
            </a:extLst>
          </p:cNvPr>
          <p:cNvSpPr/>
          <p:nvPr/>
        </p:nvSpPr>
        <p:spPr>
          <a:xfrm>
            <a:off x="1249017" y="191023"/>
            <a:ext cx="6645965" cy="707886"/>
          </a:xfrm>
          <a:prstGeom prst="rect">
            <a:avLst/>
          </a:prstGeom>
        </p:spPr>
        <p:txBody>
          <a:bodyPr wrap="square">
            <a:spAutoFit/>
          </a:bodyPr>
          <a:lstStyle/>
          <a:p>
            <a:pPr algn="ctr">
              <a:spcAft>
                <a:spcPts val="0"/>
              </a:spcAft>
            </a:pPr>
            <a:r>
              <a:rPr lang="es-ES" sz="2000" b="1" kern="50" dirty="0">
                <a:solidFill>
                  <a:srgbClr val="FF6600"/>
                </a:solidFill>
                <a:latin typeface="Arial" panose="020B0604020202020204" pitchFamily="34" charset="0"/>
                <a:ea typeface="SimSun" panose="02010600030101010101" pitchFamily="2" charset="-122"/>
                <a:cs typeface="Arial" panose="020B0604020202020204" pitchFamily="34" charset="0"/>
              </a:rPr>
              <a:t>MEDIDAS GENERALES: </a:t>
            </a:r>
          </a:p>
          <a:p>
            <a:pPr algn="ctr">
              <a:spcAft>
                <a:spcPts val="0"/>
              </a:spcAft>
            </a:pPr>
            <a:r>
              <a:rPr lang="es-ES" sz="2000" b="1" kern="50" dirty="0">
                <a:solidFill>
                  <a:srgbClr val="FF6600"/>
                </a:solidFill>
                <a:latin typeface="Arial" panose="020B0604020202020204" pitchFamily="34" charset="0"/>
                <a:ea typeface="SimSun" panose="02010600030101010101" pitchFamily="2" charset="-122"/>
                <a:cs typeface="Arial" panose="020B0604020202020204" pitchFamily="34" charset="0"/>
              </a:rPr>
              <a:t>V. </a:t>
            </a:r>
            <a:r>
              <a:rPr lang="es-ES" sz="2000" b="1" kern="50" dirty="0">
                <a:solidFill>
                  <a:srgbClr val="FF6600"/>
                </a:solidFill>
                <a:latin typeface="Arial" panose="020B0604020202020204" pitchFamily="34" charset="0"/>
                <a:ea typeface="SimSun" panose="02010600030101010101" pitchFamily="2" charset="-122"/>
                <a:cs typeface="Mangal" panose="02040503050203030202" pitchFamily="18" charset="0"/>
              </a:rPr>
              <a:t>LA GESTIÓN DEL ESPACIO EN EL AULA</a:t>
            </a:r>
            <a:endParaRPr lang="es-ES" sz="2000" b="1" kern="50" dirty="0">
              <a:solidFill>
                <a:srgbClr val="FF6600"/>
              </a:solidFill>
              <a:latin typeface="Arial" panose="020B06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140063197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500"/>
                                        <p:tgtEl>
                                          <p:spTgt spid="6">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bg/>
                                          </p:spTgt>
                                        </p:tgtEl>
                                        <p:attrNameLst>
                                          <p:attrName>style.visibility</p:attrName>
                                        </p:attrNameLst>
                                      </p:cBhvr>
                                      <p:to>
                                        <p:strVal val="visible"/>
                                      </p:to>
                                    </p:set>
                                    <p:animEffect transition="in" filter="fade">
                                      <p:cBhvr>
                                        <p:cTn id="15" dur="500"/>
                                        <p:tgtEl>
                                          <p:spTgt spid="7">
                                            <p:bg/>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fade">
                                      <p:cBhvr>
                                        <p:cTn id="20" dur="500"/>
                                        <p:tgtEl>
                                          <p:spTgt spid="7">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bg/>
                                          </p:spTgt>
                                        </p:tgtEl>
                                        <p:attrNameLst>
                                          <p:attrName>style.visibility</p:attrName>
                                        </p:attrNameLst>
                                      </p:cBhvr>
                                      <p:to>
                                        <p:strVal val="visible"/>
                                      </p:to>
                                    </p:set>
                                    <p:animEffect transition="in" filter="fade">
                                      <p:cBhvr>
                                        <p:cTn id="23" dur="500"/>
                                        <p:tgtEl>
                                          <p:spTgt spid="8">
                                            <p:bg/>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animEffect transition="in" filter="fade">
                                      <p:cBhvr>
                                        <p:cTn id="28"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P spid="7" grpId="0" build="p" animBg="1"/>
      <p:bldP spid="8" grpId="0" build="p"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6F612EEA-291F-4B39-9D95-098D7EB8ACDF}"/>
              </a:ext>
            </a:extLst>
          </p:cNvPr>
          <p:cNvSpPr/>
          <p:nvPr/>
        </p:nvSpPr>
        <p:spPr>
          <a:xfrm>
            <a:off x="725553" y="1760088"/>
            <a:ext cx="7692887" cy="1200329"/>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algn="just">
              <a:spcAft>
                <a:spcPts val="0"/>
              </a:spcAft>
            </a:pPr>
            <a:r>
              <a:rPr lang="es-ES" kern="50" dirty="0">
                <a:latin typeface="Arial" panose="020B0604020202020204" pitchFamily="34" charset="0"/>
                <a:ea typeface="SimSun" panose="02010600030101010101" pitchFamily="2" charset="-122"/>
                <a:cs typeface="Mangal" panose="02040503050203030202" pitchFamily="18" charset="0"/>
              </a:rPr>
              <a:t>	Otra opción es ubicar al final de la clase un rincón con </a:t>
            </a:r>
            <a:r>
              <a:rPr lang="es-ES" b="1" i="1" kern="50" dirty="0">
                <a:solidFill>
                  <a:srgbClr val="FF6600"/>
                </a:solidFill>
                <a:latin typeface="Arial" panose="020B0604020202020204" pitchFamily="34" charset="0"/>
                <a:ea typeface="SimSun" panose="02010600030101010101" pitchFamily="2" charset="-122"/>
                <a:cs typeface="Mangal" panose="02040503050203030202" pitchFamily="18" charset="0"/>
              </a:rPr>
              <a:t>un balón de pilates o un cojín sensorial para que el </a:t>
            </a:r>
            <a:r>
              <a:rPr lang="es-ES" b="1" i="1" kern="50" dirty="0" err="1">
                <a:solidFill>
                  <a:srgbClr val="FF6600"/>
                </a:solidFill>
                <a:latin typeface="Arial" panose="020B0604020202020204" pitchFamily="34" charset="0"/>
                <a:ea typeface="SimSun" panose="02010600030101010101" pitchFamily="2" charset="-122"/>
                <a:cs typeface="Mangal" panose="02040503050203030202" pitchFamily="18" charset="0"/>
              </a:rPr>
              <a:t>alumn</a:t>
            </a:r>
            <a:r>
              <a:rPr lang="es-ES" b="1" i="1" kern="50" dirty="0">
                <a:solidFill>
                  <a:srgbClr val="FF6600"/>
                </a:solidFill>
                <a:latin typeface="Arial" panose="020B0604020202020204" pitchFamily="34" charset="0"/>
                <a:ea typeface="SimSun" panose="02010600030101010101" pitchFamily="2" charset="-122"/>
                <a:cs typeface="Mangal" panose="02040503050203030202" pitchFamily="18" charset="0"/>
              </a:rPr>
              <a:t>@ </a:t>
            </a:r>
            <a:r>
              <a:rPr lang="es-ES" kern="50" dirty="0">
                <a:latin typeface="Arial" panose="020B0604020202020204" pitchFamily="34" charset="0"/>
                <a:ea typeface="SimSun" panose="02010600030101010101" pitchFamily="2" charset="-122"/>
                <a:cs typeface="Mangal" panose="02040503050203030202" pitchFamily="18" charset="0"/>
              </a:rPr>
              <a:t>se vaya a trabajar allí cuando se sienta </a:t>
            </a:r>
            <a:r>
              <a:rPr lang="es-ES" kern="50" dirty="0" err="1">
                <a:latin typeface="Arial" panose="020B0604020202020204" pitchFamily="34" charset="0"/>
                <a:ea typeface="SimSun" panose="02010600030101010101" pitchFamily="2" charset="-122"/>
                <a:cs typeface="Mangal" panose="02040503050203030202" pitchFamily="18" charset="0"/>
              </a:rPr>
              <a:t>inquiet</a:t>
            </a:r>
            <a:r>
              <a:rPr lang="es-ES" kern="50" dirty="0">
                <a:latin typeface="Arial" panose="020B0604020202020204" pitchFamily="34" charset="0"/>
                <a:ea typeface="SimSun" panose="02010600030101010101" pitchFamily="2" charset="-122"/>
                <a:cs typeface="Mangal" panose="02040503050203030202" pitchFamily="18" charset="0"/>
              </a:rPr>
              <a:t>@  (el movimiento les ayuda a autorregularse conductualmente).	</a:t>
            </a:r>
            <a:endParaRPr lang="es-ES" sz="2000" kern="50" dirty="0">
              <a:effectLst/>
              <a:latin typeface="Times New Roman" panose="02020603050405020304" pitchFamily="18" charset="0"/>
              <a:ea typeface="SimSun" panose="02010600030101010101" pitchFamily="2" charset="-122"/>
              <a:cs typeface="Mangal" panose="02040503050203030202" pitchFamily="18" charset="0"/>
            </a:endParaRPr>
          </a:p>
        </p:txBody>
      </p:sp>
      <p:pic>
        <p:nvPicPr>
          <p:cNvPr id="3" name="Picture 3">
            <a:extLst>
              <a:ext uri="{FF2B5EF4-FFF2-40B4-BE49-F238E27FC236}">
                <a16:creationId xmlns:a16="http://schemas.microsoft.com/office/drawing/2014/main" id="{AE480693-DB4A-418F-9BE8-C026589436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482" name="Picture 2" descr="Resultado de imagen de balon de pilates en clases">
            <a:extLst>
              <a:ext uri="{FF2B5EF4-FFF2-40B4-BE49-F238E27FC236}">
                <a16:creationId xmlns:a16="http://schemas.microsoft.com/office/drawing/2014/main" id="{4BB2F87C-1489-4366-A56B-FCB99E7DBE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341960" y="2960417"/>
            <a:ext cx="3490363" cy="23863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ángulo 6">
            <a:extLst>
              <a:ext uri="{FF2B5EF4-FFF2-40B4-BE49-F238E27FC236}">
                <a16:creationId xmlns:a16="http://schemas.microsoft.com/office/drawing/2014/main" id="{28188D8E-7590-4FD0-B5DB-0FCE12B48D1C}"/>
              </a:ext>
            </a:extLst>
          </p:cNvPr>
          <p:cNvSpPr/>
          <p:nvPr/>
        </p:nvSpPr>
        <p:spPr>
          <a:xfrm>
            <a:off x="725553" y="3553425"/>
            <a:ext cx="4463753" cy="1200329"/>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r>
              <a:rPr lang="es-ES" kern="50" dirty="0">
                <a:latin typeface="Arial" panose="020B0604020202020204" pitchFamily="34" charset="0"/>
                <a:ea typeface="SimSun" panose="02010600030101010101" pitchFamily="2" charset="-122"/>
                <a:cs typeface="Mangal" panose="02040503050203030202" pitchFamily="18" charset="0"/>
              </a:rPr>
              <a:t>También se puede probar a </a:t>
            </a:r>
            <a:r>
              <a:rPr lang="es-ES" b="1" i="1" kern="50" dirty="0" err="1">
                <a:solidFill>
                  <a:srgbClr val="FF6600"/>
                </a:solidFill>
                <a:latin typeface="Arial" panose="020B0604020202020204" pitchFamily="34" charset="0"/>
                <a:ea typeface="SimSun" panose="02010600030101010101" pitchFamily="2" charset="-122"/>
                <a:cs typeface="Mangal" panose="02040503050203030202" pitchFamily="18" charset="0"/>
              </a:rPr>
              <a:t>sentarl</a:t>
            </a:r>
            <a:r>
              <a:rPr lang="es-ES" b="1" i="1" kern="50" dirty="0">
                <a:solidFill>
                  <a:srgbClr val="FF6600"/>
                </a:solidFill>
                <a:latin typeface="Arial" panose="020B0604020202020204" pitchFamily="34" charset="0"/>
                <a:ea typeface="SimSun" panose="02010600030101010101" pitchFamily="2" charset="-122"/>
                <a:cs typeface="Mangal" panose="02040503050203030202" pitchFamily="18" charset="0"/>
              </a:rPr>
              <a:t>@ junto a un </a:t>
            </a:r>
            <a:r>
              <a:rPr lang="es-ES" b="1" i="1" kern="50" dirty="0" err="1">
                <a:solidFill>
                  <a:srgbClr val="FF6600"/>
                </a:solidFill>
                <a:latin typeface="Arial" panose="020B0604020202020204" pitchFamily="34" charset="0"/>
                <a:ea typeface="SimSun" panose="02010600030101010101" pitchFamily="2" charset="-122"/>
                <a:cs typeface="Mangal" panose="02040503050203030202" pitchFamily="18" charset="0"/>
              </a:rPr>
              <a:t>compañer</a:t>
            </a:r>
            <a:r>
              <a:rPr lang="es-ES" b="1" i="1" kern="50" dirty="0">
                <a:solidFill>
                  <a:srgbClr val="FF6600"/>
                </a:solidFill>
                <a:latin typeface="Arial" panose="020B0604020202020204" pitchFamily="34" charset="0"/>
                <a:ea typeface="SimSun" panose="02010600030101010101" pitchFamily="2" charset="-122"/>
                <a:cs typeface="Mangal" panose="02040503050203030202" pitchFamily="18" charset="0"/>
              </a:rPr>
              <a:t>@ </a:t>
            </a:r>
            <a:r>
              <a:rPr lang="es-ES" kern="50" dirty="0">
                <a:latin typeface="Arial" panose="020B0604020202020204" pitchFamily="34" charset="0"/>
                <a:ea typeface="SimSun" panose="02010600030101010101" pitchFamily="2" charset="-122"/>
                <a:cs typeface="Mangal" panose="02040503050203030202" pitchFamily="18" charset="0"/>
              </a:rPr>
              <a:t>que no suponga una distracción añadida y pueda servir de “ayudante”.</a:t>
            </a:r>
            <a:endParaRPr lang="es-ES" dirty="0"/>
          </a:p>
        </p:txBody>
      </p:sp>
      <p:sp>
        <p:nvSpPr>
          <p:cNvPr id="9" name="Rectángulo 8">
            <a:extLst>
              <a:ext uri="{FF2B5EF4-FFF2-40B4-BE49-F238E27FC236}">
                <a16:creationId xmlns:a16="http://schemas.microsoft.com/office/drawing/2014/main" id="{38DDD850-08CD-4093-A3FF-8113AB2B15DC}"/>
              </a:ext>
            </a:extLst>
          </p:cNvPr>
          <p:cNvSpPr/>
          <p:nvPr/>
        </p:nvSpPr>
        <p:spPr>
          <a:xfrm>
            <a:off x="1249017" y="191023"/>
            <a:ext cx="6645965" cy="707886"/>
          </a:xfrm>
          <a:prstGeom prst="rect">
            <a:avLst/>
          </a:prstGeom>
        </p:spPr>
        <p:txBody>
          <a:bodyPr wrap="square">
            <a:spAutoFit/>
          </a:bodyPr>
          <a:lstStyle/>
          <a:p>
            <a:pPr algn="ctr">
              <a:spcAft>
                <a:spcPts val="0"/>
              </a:spcAft>
            </a:pPr>
            <a:r>
              <a:rPr lang="es-ES" sz="2000" b="1" kern="50" dirty="0">
                <a:solidFill>
                  <a:srgbClr val="FF6600"/>
                </a:solidFill>
                <a:latin typeface="Arial" panose="020B0604020202020204" pitchFamily="34" charset="0"/>
                <a:ea typeface="SimSun" panose="02010600030101010101" pitchFamily="2" charset="-122"/>
                <a:cs typeface="Arial" panose="020B0604020202020204" pitchFamily="34" charset="0"/>
              </a:rPr>
              <a:t>MEDIDAS GENERALES: </a:t>
            </a:r>
          </a:p>
          <a:p>
            <a:pPr algn="ctr">
              <a:spcAft>
                <a:spcPts val="0"/>
              </a:spcAft>
            </a:pPr>
            <a:r>
              <a:rPr lang="es-ES" sz="2000" b="1" kern="50" dirty="0">
                <a:solidFill>
                  <a:srgbClr val="FF6600"/>
                </a:solidFill>
                <a:latin typeface="Arial" panose="020B0604020202020204" pitchFamily="34" charset="0"/>
                <a:ea typeface="SimSun" panose="02010600030101010101" pitchFamily="2" charset="-122"/>
                <a:cs typeface="Arial" panose="020B0604020202020204" pitchFamily="34" charset="0"/>
              </a:rPr>
              <a:t>V. </a:t>
            </a:r>
            <a:r>
              <a:rPr lang="es-ES" sz="2000" b="1" kern="50" dirty="0">
                <a:solidFill>
                  <a:srgbClr val="FF6600"/>
                </a:solidFill>
                <a:latin typeface="Arial" panose="020B0604020202020204" pitchFamily="34" charset="0"/>
                <a:ea typeface="SimSun" panose="02010600030101010101" pitchFamily="2" charset="-122"/>
                <a:cs typeface="Mangal" panose="02040503050203030202" pitchFamily="18" charset="0"/>
              </a:rPr>
              <a:t>LA GESTIÓN DEL ESPACIO EN EL AULA</a:t>
            </a:r>
            <a:endParaRPr lang="es-ES" sz="2000" b="1" kern="50" dirty="0">
              <a:solidFill>
                <a:srgbClr val="FF6600"/>
              </a:solidFill>
              <a:latin typeface="Arial" panose="020B06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230515783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fade">
                                      <p:cBhvr>
                                        <p:cTn id="7" dur="500"/>
                                        <p:tgtEl>
                                          <p:spTgt spid="2">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bg/>
                                          </p:spTgt>
                                        </p:tgtEl>
                                        <p:attrNameLst>
                                          <p:attrName>style.visibility</p:attrName>
                                        </p:attrNameLst>
                                      </p:cBhvr>
                                      <p:to>
                                        <p:strVal val="visible"/>
                                      </p:to>
                                    </p:set>
                                    <p:animEffect transition="in" filter="fade">
                                      <p:cBhvr>
                                        <p:cTn id="15" dur="500"/>
                                        <p:tgtEl>
                                          <p:spTgt spid="7">
                                            <p:bg/>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fade">
                                      <p:cBhvr>
                                        <p:cTn id="20"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7" grpId="0" build="p"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66C260EC-4DF8-45AF-9D38-762F6CEB2615}"/>
              </a:ext>
            </a:extLst>
          </p:cNvPr>
          <p:cNvSpPr/>
          <p:nvPr/>
        </p:nvSpPr>
        <p:spPr>
          <a:xfrm>
            <a:off x="1176954" y="3330247"/>
            <a:ext cx="6790086" cy="2308324"/>
          </a:xfrm>
          <a:prstGeom prst="rect">
            <a:avLst/>
          </a:prstGeom>
        </p:spPr>
        <p:txBody>
          <a:bodyPr wrap="square">
            <a:spAutoFit/>
          </a:bodyPr>
          <a:lstStyle/>
          <a:p>
            <a:pPr algn="just">
              <a:spcAft>
                <a:spcPts val="0"/>
              </a:spcAft>
            </a:pPr>
            <a:r>
              <a:rPr lang="es-ES" kern="50" dirty="0">
                <a:latin typeface="Arial" panose="020B0604020202020204" pitchFamily="34" charset="0"/>
                <a:ea typeface="SimSun" panose="02010600030101010101" pitchFamily="2" charset="-122"/>
                <a:cs typeface="Mangal" panose="02040503050203030202" pitchFamily="18" charset="0"/>
              </a:rPr>
              <a:t>	Para </a:t>
            </a:r>
            <a:r>
              <a:rPr lang="es-ES" kern="50" dirty="0" err="1">
                <a:latin typeface="Arial" panose="020B0604020202020204" pitchFamily="34" charset="0"/>
                <a:ea typeface="SimSun" panose="02010600030101010101" pitchFamily="2" charset="-122"/>
                <a:cs typeface="Mangal" panose="02040503050203030202" pitchFamily="18" charset="0"/>
              </a:rPr>
              <a:t>algun@s</a:t>
            </a:r>
            <a:r>
              <a:rPr lang="es-ES" kern="50" dirty="0">
                <a:latin typeface="Arial" panose="020B0604020202020204" pitchFamily="34" charset="0"/>
                <a:ea typeface="SimSun" panose="02010600030101010101" pitchFamily="2" charset="-122"/>
                <a:cs typeface="Mangal" panose="02040503050203030202" pitchFamily="18" charset="0"/>
              </a:rPr>
              <a:t> </a:t>
            </a:r>
            <a:r>
              <a:rPr lang="es-ES" kern="50" dirty="0" err="1">
                <a:latin typeface="Arial" panose="020B0604020202020204" pitchFamily="34" charset="0"/>
                <a:ea typeface="SimSun" panose="02010600030101010101" pitchFamily="2" charset="-122"/>
                <a:cs typeface="Mangal" panose="02040503050203030202" pitchFamily="18" charset="0"/>
              </a:rPr>
              <a:t>alumn@s</a:t>
            </a:r>
            <a:r>
              <a:rPr lang="es-ES" kern="50" dirty="0">
                <a:latin typeface="Arial" panose="020B0604020202020204" pitchFamily="34" charset="0"/>
                <a:ea typeface="SimSun" panose="02010600030101010101" pitchFamily="2" charset="-122"/>
                <a:cs typeface="Mangal" panose="02040503050203030202" pitchFamily="18" charset="0"/>
              </a:rPr>
              <a:t> inquietos les puede servir para hacer “pequeños descansos” o para ir al baño o salir del aula sin interrumpir.</a:t>
            </a:r>
          </a:p>
          <a:p>
            <a:pPr algn="just">
              <a:spcAft>
                <a:spcPts val="0"/>
              </a:spcAft>
            </a:pPr>
            <a:r>
              <a:rPr lang="es-ES" kern="50" dirty="0">
                <a:latin typeface="Arial" panose="020B0604020202020204" pitchFamily="34" charset="0"/>
                <a:ea typeface="SimSun" panose="02010600030101010101" pitchFamily="2" charset="-122"/>
                <a:cs typeface="Mangal" panose="02040503050203030202" pitchFamily="18" charset="0"/>
              </a:rPr>
              <a:t>	 Ejemplo: Laura estar sentada cerca de la ventana le permitía descansar un poco de la tarea al mirar para ella sin molestar a los demás.</a:t>
            </a:r>
            <a:endParaRPr lang="es-ES" sz="2000" kern="50" dirty="0">
              <a:latin typeface="Times New Roman" panose="02020603050405020304" pitchFamily="18" charset="0"/>
              <a:ea typeface="SimSun" panose="02010600030101010101" pitchFamily="2" charset="-122"/>
              <a:cs typeface="Mangal" panose="02040503050203030202" pitchFamily="18" charset="0"/>
            </a:endParaRPr>
          </a:p>
          <a:p>
            <a:pPr algn="just">
              <a:spcAft>
                <a:spcPts val="0"/>
              </a:spcAft>
            </a:pPr>
            <a:r>
              <a:rPr lang="es-ES" kern="50" dirty="0">
                <a:latin typeface="Arial" panose="020B0604020202020204" pitchFamily="34" charset="0"/>
                <a:ea typeface="SimSun" panose="02010600030101010101" pitchFamily="2" charset="-122"/>
                <a:cs typeface="Mangal" panose="02040503050203030202" pitchFamily="18" charset="0"/>
              </a:rPr>
              <a:t>IMPORTANTE: que la ubicación del </a:t>
            </a:r>
            <a:r>
              <a:rPr lang="es-ES" kern="50" dirty="0" err="1">
                <a:latin typeface="Arial" panose="020B0604020202020204" pitchFamily="34" charset="0"/>
                <a:ea typeface="SimSun" panose="02010600030101010101" pitchFamily="2" charset="-122"/>
                <a:cs typeface="Mangal" panose="02040503050203030202" pitchFamily="18" charset="0"/>
              </a:rPr>
              <a:t>alumn</a:t>
            </a:r>
            <a:r>
              <a:rPr lang="es-ES" kern="50" dirty="0">
                <a:latin typeface="Arial" panose="020B0604020202020204" pitchFamily="34" charset="0"/>
                <a:ea typeface="SimSun" panose="02010600030101010101" pitchFamily="2" charset="-122"/>
                <a:cs typeface="Mangal" panose="02040503050203030202" pitchFamily="18" charset="0"/>
              </a:rPr>
              <a:t>@ sea siempre la misma independientemente del profesor/a.</a:t>
            </a:r>
            <a:endParaRPr lang="es-ES" sz="2000" kern="50" dirty="0">
              <a:latin typeface="Times New Roman" panose="02020603050405020304" pitchFamily="18" charset="0"/>
              <a:ea typeface="SimSun" panose="02010600030101010101" pitchFamily="2" charset="-122"/>
              <a:cs typeface="Mangal" panose="02040503050203030202" pitchFamily="18" charset="0"/>
            </a:endParaRPr>
          </a:p>
        </p:txBody>
      </p:sp>
      <p:sp>
        <p:nvSpPr>
          <p:cNvPr id="3" name="Rectángulo: esquinas redondeadas 2">
            <a:extLst>
              <a:ext uri="{FF2B5EF4-FFF2-40B4-BE49-F238E27FC236}">
                <a16:creationId xmlns:a16="http://schemas.microsoft.com/office/drawing/2014/main" id="{5165F902-E4D4-4AE9-85AF-5516734197D5}"/>
              </a:ext>
            </a:extLst>
          </p:cNvPr>
          <p:cNvSpPr/>
          <p:nvPr/>
        </p:nvSpPr>
        <p:spPr>
          <a:xfrm>
            <a:off x="902479" y="1824307"/>
            <a:ext cx="7339036" cy="1328023"/>
          </a:xfrm>
          <a:prstGeom prst="roundRect">
            <a:avLst/>
          </a:prstGeom>
          <a:ln w="28575"/>
        </p:spPr>
        <p:style>
          <a:lnRef idx="2">
            <a:schemeClr val="accent4"/>
          </a:lnRef>
          <a:fillRef idx="1">
            <a:schemeClr val="lt1"/>
          </a:fillRef>
          <a:effectRef idx="0">
            <a:schemeClr val="accent4"/>
          </a:effectRef>
          <a:fontRef idx="minor">
            <a:schemeClr val="dk1"/>
          </a:fontRef>
        </p:style>
        <p:txBody>
          <a:bodyPr wrap="square">
            <a:spAutoFit/>
          </a:bodyPr>
          <a:lstStyle/>
          <a:p>
            <a:r>
              <a:rPr lang="es-ES" b="1" i="1" kern="50" dirty="0">
                <a:solidFill>
                  <a:srgbClr val="FF6600"/>
                </a:solidFill>
                <a:latin typeface="Arial" panose="020B0604020202020204" pitchFamily="34" charset="0"/>
                <a:ea typeface="SimSun" panose="02010600030101010101" pitchFamily="2" charset="-122"/>
                <a:cs typeface="Mangal" panose="02040503050203030202" pitchFamily="18" charset="0"/>
              </a:rPr>
              <a:t>	¿Sentarlos al lado de una ventana o puerta?: </a:t>
            </a:r>
            <a:r>
              <a:rPr lang="es-ES" kern="50" dirty="0">
                <a:latin typeface="Arial" panose="020B0604020202020204" pitchFamily="34" charset="0"/>
                <a:ea typeface="SimSun" panose="02010600030101010101" pitchFamily="2" charset="-122"/>
                <a:cs typeface="Mangal" panose="02040503050203030202" pitchFamily="18" charset="0"/>
              </a:rPr>
              <a:t>para los </a:t>
            </a:r>
            <a:r>
              <a:rPr lang="es-ES" kern="50" dirty="0" err="1">
                <a:latin typeface="Arial" panose="020B0604020202020204" pitchFamily="34" charset="0"/>
                <a:ea typeface="SimSun" panose="02010600030101010101" pitchFamily="2" charset="-122"/>
                <a:cs typeface="Mangal" panose="02040503050203030202" pitchFamily="18" charset="0"/>
              </a:rPr>
              <a:t>alumn@s</a:t>
            </a:r>
            <a:r>
              <a:rPr lang="es-ES" kern="50" dirty="0">
                <a:latin typeface="Arial" panose="020B0604020202020204" pitchFamily="34" charset="0"/>
                <a:ea typeface="SimSun" panose="02010600030101010101" pitchFamily="2" charset="-122"/>
                <a:cs typeface="Mangal" panose="02040503050203030202" pitchFamily="18" charset="0"/>
              </a:rPr>
              <a:t> con muchas dificultades atencionales y en control inhibitorio pueden constituir un potente distractor que afecta a su rendimiento.</a:t>
            </a:r>
            <a:endParaRPr lang="es-ES" dirty="0"/>
          </a:p>
        </p:txBody>
      </p:sp>
      <p:pic>
        <p:nvPicPr>
          <p:cNvPr id="4" name="Picture 3">
            <a:extLst>
              <a:ext uri="{FF2B5EF4-FFF2-40B4-BE49-F238E27FC236}">
                <a16:creationId xmlns:a16="http://schemas.microsoft.com/office/drawing/2014/main" id="{52FB8134-DA9D-44D9-AFF0-8C66CDB5A6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Rectángulo 5">
            <a:extLst>
              <a:ext uri="{FF2B5EF4-FFF2-40B4-BE49-F238E27FC236}">
                <a16:creationId xmlns:a16="http://schemas.microsoft.com/office/drawing/2014/main" id="{EB968C2B-38FC-4F00-BFDF-41C6C6FBC9C8}"/>
              </a:ext>
            </a:extLst>
          </p:cNvPr>
          <p:cNvSpPr/>
          <p:nvPr/>
        </p:nvSpPr>
        <p:spPr>
          <a:xfrm>
            <a:off x="1249017" y="191023"/>
            <a:ext cx="6645965" cy="707886"/>
          </a:xfrm>
          <a:prstGeom prst="rect">
            <a:avLst/>
          </a:prstGeom>
        </p:spPr>
        <p:txBody>
          <a:bodyPr wrap="square">
            <a:spAutoFit/>
          </a:bodyPr>
          <a:lstStyle/>
          <a:p>
            <a:pPr algn="ctr">
              <a:spcAft>
                <a:spcPts val="0"/>
              </a:spcAft>
            </a:pPr>
            <a:r>
              <a:rPr lang="es-ES" sz="2000" b="1" kern="50" dirty="0">
                <a:solidFill>
                  <a:srgbClr val="FF6600"/>
                </a:solidFill>
                <a:latin typeface="Arial" panose="020B0604020202020204" pitchFamily="34" charset="0"/>
                <a:ea typeface="SimSun" panose="02010600030101010101" pitchFamily="2" charset="-122"/>
                <a:cs typeface="Arial" panose="020B0604020202020204" pitchFamily="34" charset="0"/>
              </a:rPr>
              <a:t>MEDIDAS GENERALES: </a:t>
            </a:r>
          </a:p>
          <a:p>
            <a:pPr algn="ctr">
              <a:spcAft>
                <a:spcPts val="0"/>
              </a:spcAft>
            </a:pPr>
            <a:r>
              <a:rPr lang="es-ES" sz="2000" b="1" kern="50" dirty="0">
                <a:solidFill>
                  <a:srgbClr val="FF6600"/>
                </a:solidFill>
                <a:latin typeface="Arial" panose="020B0604020202020204" pitchFamily="34" charset="0"/>
                <a:ea typeface="SimSun" panose="02010600030101010101" pitchFamily="2" charset="-122"/>
                <a:cs typeface="Arial" panose="020B0604020202020204" pitchFamily="34" charset="0"/>
              </a:rPr>
              <a:t>V. </a:t>
            </a:r>
            <a:r>
              <a:rPr lang="es-ES" sz="2000" b="1" kern="50" dirty="0">
                <a:solidFill>
                  <a:srgbClr val="FF6600"/>
                </a:solidFill>
                <a:latin typeface="Arial" panose="020B0604020202020204" pitchFamily="34" charset="0"/>
                <a:ea typeface="SimSun" panose="02010600030101010101" pitchFamily="2" charset="-122"/>
                <a:cs typeface="Mangal" panose="02040503050203030202" pitchFamily="18" charset="0"/>
              </a:rPr>
              <a:t>LA GESTIÓN DEL ESPACIO EN EL AULA</a:t>
            </a:r>
            <a:endParaRPr lang="es-ES" sz="2000" b="1" kern="50" dirty="0">
              <a:solidFill>
                <a:srgbClr val="FF6600"/>
              </a:solidFill>
              <a:latin typeface="Arial" panose="020B06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63590489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55229E19-6D6C-4673-BCB9-A001712C44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Rectángulo 2">
            <a:extLst>
              <a:ext uri="{FF2B5EF4-FFF2-40B4-BE49-F238E27FC236}">
                <a16:creationId xmlns:a16="http://schemas.microsoft.com/office/drawing/2014/main" id="{A7D2C6AD-B5DF-402C-A27B-4F299E7EE0C1}"/>
              </a:ext>
            </a:extLst>
          </p:cNvPr>
          <p:cNvSpPr/>
          <p:nvPr/>
        </p:nvSpPr>
        <p:spPr>
          <a:xfrm>
            <a:off x="1249014" y="155564"/>
            <a:ext cx="6645965" cy="1015663"/>
          </a:xfrm>
          <a:prstGeom prst="rect">
            <a:avLst/>
          </a:prstGeom>
        </p:spPr>
        <p:txBody>
          <a:bodyPr wrap="square">
            <a:spAutoFit/>
          </a:bodyPr>
          <a:lstStyle/>
          <a:p>
            <a:pPr algn="ctr">
              <a:spcAft>
                <a:spcPts val="0"/>
              </a:spcAft>
            </a:pPr>
            <a:r>
              <a:rPr lang="es-ES" sz="2000" b="1" kern="50" dirty="0">
                <a:solidFill>
                  <a:srgbClr val="FF6600"/>
                </a:solidFill>
                <a:latin typeface="Arial" panose="020B0604020202020204" pitchFamily="34" charset="0"/>
                <a:ea typeface="SimSun" panose="02010600030101010101" pitchFamily="2" charset="-122"/>
                <a:cs typeface="Arial" panose="020B0604020202020204" pitchFamily="34" charset="0"/>
              </a:rPr>
              <a:t>MEDIDAS GENERALES: </a:t>
            </a:r>
          </a:p>
          <a:p>
            <a:pPr algn="ctr">
              <a:spcAft>
                <a:spcPts val="0"/>
              </a:spcAft>
            </a:pPr>
            <a:r>
              <a:rPr lang="es-ES" sz="2000" b="1" kern="50" dirty="0">
                <a:solidFill>
                  <a:srgbClr val="FF6600"/>
                </a:solidFill>
                <a:latin typeface="Arial" panose="020B0604020202020204" pitchFamily="34" charset="0"/>
                <a:ea typeface="SimSun" panose="02010600030101010101" pitchFamily="2" charset="-122"/>
                <a:cs typeface="Arial" panose="020B0604020202020204" pitchFamily="34" charset="0"/>
              </a:rPr>
              <a:t>VI. </a:t>
            </a:r>
            <a:r>
              <a:rPr lang="es-ES" sz="2000" b="1" kern="50" dirty="0">
                <a:solidFill>
                  <a:srgbClr val="FF6600"/>
                </a:solidFill>
                <a:latin typeface="Arial" panose="020B0604020202020204" pitchFamily="34" charset="0"/>
                <a:ea typeface="SimSun" panose="02010600030101010101" pitchFamily="2" charset="-122"/>
                <a:cs typeface="Mangal" panose="02040503050203030202" pitchFamily="18" charset="0"/>
              </a:rPr>
              <a:t>LA DISTRIBUCIÓN DEL TIEMPO DURANTE LA CLASE</a:t>
            </a:r>
            <a:r>
              <a:rPr lang="es-ES" sz="2000" b="1" kern="50" dirty="0">
                <a:solidFill>
                  <a:srgbClr val="FF6600"/>
                </a:solidFill>
                <a:latin typeface="Arial" panose="020B0604020202020204" pitchFamily="34" charset="0"/>
                <a:ea typeface="SimSun" panose="02010600030101010101" pitchFamily="2" charset="-122"/>
                <a:cs typeface="Arial" panose="020B0604020202020204" pitchFamily="34" charset="0"/>
              </a:rPr>
              <a:t> </a:t>
            </a:r>
          </a:p>
        </p:txBody>
      </p:sp>
      <p:sp>
        <p:nvSpPr>
          <p:cNvPr id="5" name="Rectángulo 4">
            <a:extLst>
              <a:ext uri="{FF2B5EF4-FFF2-40B4-BE49-F238E27FC236}">
                <a16:creationId xmlns:a16="http://schemas.microsoft.com/office/drawing/2014/main" id="{472A9CC3-8E00-4F97-AFEC-59E509AA3CE6}"/>
              </a:ext>
            </a:extLst>
          </p:cNvPr>
          <p:cNvSpPr/>
          <p:nvPr/>
        </p:nvSpPr>
        <p:spPr>
          <a:xfrm>
            <a:off x="685797" y="1391759"/>
            <a:ext cx="7772400" cy="4555093"/>
          </a:xfrm>
          <a:prstGeom prst="rect">
            <a:avLst/>
          </a:prstGeom>
        </p:spPr>
        <p:txBody>
          <a:bodyPr wrap="square">
            <a:spAutoFit/>
          </a:bodyPr>
          <a:lstStyle/>
          <a:p>
            <a:endParaRPr lang="es-ES" b="1" kern="50" dirty="0">
              <a:solidFill>
                <a:srgbClr val="0070C0"/>
              </a:solidFill>
              <a:latin typeface="Arial" panose="020B0604020202020204" pitchFamily="34" charset="0"/>
              <a:ea typeface="SimSun" panose="02010600030101010101" pitchFamily="2" charset="-122"/>
              <a:cs typeface="Arial" panose="020B0604020202020204" pitchFamily="34" charset="0"/>
            </a:endParaRPr>
          </a:p>
          <a:p>
            <a:r>
              <a:rPr lang="es-ES" dirty="0">
                <a:latin typeface="Arial" panose="020B0604020202020204" pitchFamily="34" charset="0"/>
                <a:cs typeface="Arial" panose="020B0604020202020204" pitchFamily="34" charset="0"/>
              </a:rPr>
              <a:t>	Hay que tener en cuenta que </a:t>
            </a:r>
            <a:r>
              <a:rPr lang="es-ES" b="1" i="1" dirty="0">
                <a:solidFill>
                  <a:srgbClr val="FF6600"/>
                </a:solidFill>
                <a:latin typeface="Arial" panose="020B0604020202020204" pitchFamily="34" charset="0"/>
                <a:cs typeface="Arial" panose="020B0604020202020204" pitchFamily="34" charset="0"/>
              </a:rPr>
              <a:t>nuestra atención varía a lo largo de una sesión de clase </a:t>
            </a:r>
            <a:r>
              <a:rPr lang="es-ES" dirty="0">
                <a:latin typeface="Arial" panose="020B0604020202020204" pitchFamily="34" charset="0"/>
                <a:cs typeface="Arial" panose="020B0604020202020204" pitchFamily="34" charset="0"/>
              </a:rPr>
              <a:t>y más especialmente en el caso de un </a:t>
            </a:r>
            <a:r>
              <a:rPr lang="es-ES" dirty="0" err="1">
                <a:latin typeface="Arial" panose="020B0604020202020204" pitchFamily="34" charset="0"/>
                <a:cs typeface="Arial" panose="020B0604020202020204" pitchFamily="34" charset="0"/>
              </a:rPr>
              <a:t>alumn</a:t>
            </a:r>
            <a:r>
              <a:rPr lang="es-ES" dirty="0">
                <a:latin typeface="Arial" panose="020B0604020202020204" pitchFamily="34" charset="0"/>
                <a:cs typeface="Arial" panose="020B0604020202020204" pitchFamily="34" charset="0"/>
              </a:rPr>
              <a:t>@ con TDAH. </a:t>
            </a:r>
          </a:p>
          <a:p>
            <a:r>
              <a:rPr lang="es-ES" dirty="0">
                <a:latin typeface="Arial" panose="020B0604020202020204" pitchFamily="34" charset="0"/>
                <a:cs typeface="Arial" panose="020B0604020202020204" pitchFamily="34" charset="0"/>
              </a:rPr>
              <a:t>	</a:t>
            </a:r>
            <a:r>
              <a:rPr lang="es-ES" b="1" i="1" dirty="0">
                <a:solidFill>
                  <a:srgbClr val="FF6600"/>
                </a:solidFill>
                <a:latin typeface="Arial" panose="020B0604020202020204" pitchFamily="34" charset="0"/>
                <a:cs typeface="Arial" panose="020B0604020202020204" pitchFamily="34" charset="0"/>
              </a:rPr>
              <a:t>Existe una curva de rendimiento en forma de u invertida  para la sesión</a:t>
            </a:r>
            <a:r>
              <a:rPr lang="es-ES" dirty="0">
                <a:latin typeface="Arial" panose="020B0604020202020204" pitchFamily="34" charset="0"/>
                <a:cs typeface="Arial" panose="020B0604020202020204" pitchFamily="34" charset="0"/>
              </a:rPr>
              <a:t>. De tal manera que la atención y el rendimiento ascienden rápidamente hasta conseguir el máximo rendimiento y luego va decayendo lentamente hasta que al final hay una mayor fatiga y la atención decae.</a:t>
            </a:r>
          </a:p>
          <a:p>
            <a:r>
              <a:rPr lang="es-ES" dirty="0">
                <a:latin typeface="Arial" panose="020B0604020202020204" pitchFamily="34" charset="0"/>
                <a:cs typeface="Arial" panose="020B0604020202020204" pitchFamily="34" charset="0"/>
              </a:rPr>
              <a:t>	Así, al empezar la clase </a:t>
            </a:r>
            <a:r>
              <a:rPr lang="es-ES" b="1" i="1" dirty="0">
                <a:solidFill>
                  <a:srgbClr val="FF6600"/>
                </a:solidFill>
                <a:latin typeface="Arial" panose="020B0604020202020204" pitchFamily="34" charset="0"/>
                <a:cs typeface="Arial" panose="020B0604020202020204" pitchFamily="34" charset="0"/>
              </a:rPr>
              <a:t>hay que invertir un tiempo en captar la atención</a:t>
            </a:r>
            <a:r>
              <a:rPr lang="es-ES" dirty="0">
                <a:latin typeface="Arial" panose="020B0604020202020204" pitchFamily="34" charset="0"/>
                <a:cs typeface="Arial" panose="020B0604020202020204" pitchFamily="34" charset="0"/>
              </a:rPr>
              <a:t>; ya que el máximo rendimiento es al principio (al principio se deben exponer las tareas que requieren de mayor explicación como son las explicaciones). </a:t>
            </a:r>
          </a:p>
          <a:p>
            <a:r>
              <a:rPr lang="es-ES" dirty="0">
                <a:latin typeface="Arial" panose="020B0604020202020204" pitchFamily="34" charset="0"/>
                <a:cs typeface="Arial" panose="020B0604020202020204" pitchFamily="34" charset="0"/>
              </a:rPr>
              <a:t>	Acabar la sesión con las tareas que requieran menos concentración.</a:t>
            </a:r>
          </a:p>
          <a:p>
            <a:pPr algn="just">
              <a:spcAft>
                <a:spcPts val="0"/>
              </a:spcAft>
            </a:pPr>
            <a:endParaRPr lang="es-ES" sz="2000" b="1" kern="50" dirty="0">
              <a:solidFill>
                <a:srgbClr val="0070C0"/>
              </a:solidFill>
              <a:latin typeface="Arial" panose="020B06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390761628"/>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178AF112-F233-4A19-B368-5D58BA964B2D}"/>
              </a:ext>
            </a:extLst>
          </p:cNvPr>
          <p:cNvSpPr/>
          <p:nvPr/>
        </p:nvSpPr>
        <p:spPr>
          <a:xfrm>
            <a:off x="695671" y="1956577"/>
            <a:ext cx="7869628" cy="2339102"/>
          </a:xfrm>
          <a:prstGeom prst="rect">
            <a:avLst/>
          </a:prstGeom>
        </p:spPr>
        <p:txBody>
          <a:bodyPr wrap="square">
            <a:spAutoFit/>
          </a:bodyPr>
          <a:lstStyle/>
          <a:p>
            <a:pPr algn="just">
              <a:spcAft>
                <a:spcPts val="0"/>
              </a:spcAft>
            </a:pPr>
            <a:r>
              <a:rPr lang="es-ES" kern="50" dirty="0">
                <a:latin typeface="Arial" panose="020B0604020202020204" pitchFamily="34" charset="0"/>
                <a:ea typeface="SimSun" panose="02010600030101010101" pitchFamily="2" charset="-122"/>
                <a:cs typeface="Mangal" panose="02040503050203030202" pitchFamily="18" charset="0"/>
              </a:rPr>
              <a:t>Hay que tener en cuenta que </a:t>
            </a:r>
            <a:r>
              <a:rPr lang="es-ES" b="1" i="1" kern="50" dirty="0">
                <a:solidFill>
                  <a:srgbClr val="FF6600"/>
                </a:solidFill>
                <a:latin typeface="Arial" panose="020B0604020202020204" pitchFamily="34" charset="0"/>
                <a:ea typeface="SimSun" panose="02010600030101010101" pitchFamily="2" charset="-122"/>
                <a:cs typeface="Mangal" panose="02040503050203030202" pitchFamily="18" charset="0"/>
              </a:rPr>
              <a:t>el rendimiento no es el mismo a las primeras horas </a:t>
            </a:r>
            <a:r>
              <a:rPr lang="es-ES" kern="50" dirty="0">
                <a:latin typeface="Arial" panose="020B0604020202020204" pitchFamily="34" charset="0"/>
                <a:ea typeface="SimSun" panose="02010600030101010101" pitchFamily="2" charset="-122"/>
                <a:cs typeface="Mangal" panose="02040503050203030202" pitchFamily="18" charset="0"/>
              </a:rPr>
              <a:t>de la jornada, que a las últimas. Así que debéis tener en cuenta el momento en el que impartís vuestra clase. </a:t>
            </a:r>
          </a:p>
          <a:p>
            <a:pPr algn="just">
              <a:spcAft>
                <a:spcPts val="0"/>
              </a:spcAft>
            </a:pPr>
            <a:endParaRPr lang="es-ES" sz="2000" kern="50" dirty="0">
              <a:latin typeface="Times New Roman" panose="02020603050405020304" pitchFamily="18" charset="0"/>
              <a:ea typeface="SimSun" panose="02010600030101010101" pitchFamily="2" charset="-122"/>
              <a:cs typeface="Mangal" panose="02040503050203030202" pitchFamily="18" charset="0"/>
            </a:endParaRPr>
          </a:p>
          <a:p>
            <a:pPr algn="just">
              <a:spcAft>
                <a:spcPts val="0"/>
              </a:spcAft>
            </a:pPr>
            <a:r>
              <a:rPr lang="es-ES" kern="50" dirty="0">
                <a:latin typeface="Arial" panose="020B0604020202020204" pitchFamily="34" charset="0"/>
                <a:ea typeface="SimSun" panose="02010600030101010101" pitchFamily="2" charset="-122"/>
                <a:cs typeface="Mangal" panose="02040503050203030202" pitchFamily="18" charset="0"/>
              </a:rPr>
              <a:t>También </a:t>
            </a:r>
            <a:r>
              <a:rPr lang="es-ES" b="1" i="1" kern="50" dirty="0">
                <a:solidFill>
                  <a:srgbClr val="FF6600"/>
                </a:solidFill>
                <a:latin typeface="Arial" panose="020B0604020202020204" pitchFamily="34" charset="0"/>
                <a:ea typeface="SimSun" panose="02010600030101010101" pitchFamily="2" charset="-122"/>
                <a:cs typeface="Mangal" panose="02040503050203030202" pitchFamily="18" charset="0"/>
              </a:rPr>
              <a:t>hacia el final de la semana el rendimiento es menor</a:t>
            </a:r>
            <a:r>
              <a:rPr lang="es-ES" kern="50" dirty="0">
                <a:latin typeface="Arial" panose="020B0604020202020204" pitchFamily="34" charset="0"/>
                <a:ea typeface="SimSun" panose="02010600030101010101" pitchFamily="2" charset="-122"/>
                <a:cs typeface="Mangal" panose="02040503050203030202" pitchFamily="18" charset="0"/>
              </a:rPr>
              <a:t>.</a:t>
            </a:r>
            <a:endParaRPr lang="es-ES" sz="2000" kern="50" dirty="0">
              <a:latin typeface="Times New Roman" panose="02020603050405020304" pitchFamily="18" charset="0"/>
              <a:ea typeface="SimSun" panose="02010600030101010101" pitchFamily="2" charset="-122"/>
              <a:cs typeface="Mangal" panose="02040503050203030202" pitchFamily="18" charset="0"/>
            </a:endParaRPr>
          </a:p>
          <a:p>
            <a:pPr algn="just">
              <a:spcAft>
                <a:spcPts val="0"/>
              </a:spcAft>
            </a:pPr>
            <a:r>
              <a:rPr lang="es-ES" kern="50" dirty="0">
                <a:latin typeface="Arial" panose="020B0604020202020204" pitchFamily="34" charset="0"/>
                <a:ea typeface="SimSun" panose="02010600030101010101" pitchFamily="2" charset="-122"/>
                <a:cs typeface="Mangal" panose="02040503050203030202" pitchFamily="18" charset="0"/>
              </a:rPr>
              <a:t>Importante ajustar expectativas a la hora de distribuir las actividades que queráis realizar (no distribución muy ajustada pues puede que no te dé tiempo)</a:t>
            </a:r>
            <a:endParaRPr lang="es-ES" sz="2000" kern="50" dirty="0">
              <a:effectLst/>
              <a:latin typeface="Times New Roman" panose="02020603050405020304" pitchFamily="18" charset="0"/>
              <a:ea typeface="SimSun" panose="02010600030101010101" pitchFamily="2" charset="-122"/>
              <a:cs typeface="Mangal" panose="02040503050203030202" pitchFamily="18" charset="0"/>
            </a:endParaRPr>
          </a:p>
        </p:txBody>
      </p:sp>
      <p:pic>
        <p:nvPicPr>
          <p:cNvPr id="3" name="Picture 3">
            <a:extLst>
              <a:ext uri="{FF2B5EF4-FFF2-40B4-BE49-F238E27FC236}">
                <a16:creationId xmlns:a16="http://schemas.microsoft.com/office/drawing/2014/main" id="{39E44C5F-00F5-4709-BFAB-6601BB42FE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ángulo 4">
            <a:extLst>
              <a:ext uri="{FF2B5EF4-FFF2-40B4-BE49-F238E27FC236}">
                <a16:creationId xmlns:a16="http://schemas.microsoft.com/office/drawing/2014/main" id="{1ACB1C82-BDC1-4350-9BCF-6AF1B7837077}"/>
              </a:ext>
            </a:extLst>
          </p:cNvPr>
          <p:cNvSpPr/>
          <p:nvPr/>
        </p:nvSpPr>
        <p:spPr>
          <a:xfrm>
            <a:off x="1249014" y="62799"/>
            <a:ext cx="6645965" cy="1015663"/>
          </a:xfrm>
          <a:prstGeom prst="rect">
            <a:avLst/>
          </a:prstGeom>
        </p:spPr>
        <p:txBody>
          <a:bodyPr wrap="square">
            <a:spAutoFit/>
          </a:bodyPr>
          <a:lstStyle/>
          <a:p>
            <a:pPr algn="ctr">
              <a:spcAft>
                <a:spcPts val="0"/>
              </a:spcAft>
            </a:pPr>
            <a:r>
              <a:rPr lang="es-ES" sz="2000" b="1" kern="50" dirty="0">
                <a:solidFill>
                  <a:srgbClr val="FF6600"/>
                </a:solidFill>
                <a:latin typeface="Arial" panose="020B0604020202020204" pitchFamily="34" charset="0"/>
                <a:ea typeface="SimSun" panose="02010600030101010101" pitchFamily="2" charset="-122"/>
                <a:cs typeface="Arial" panose="020B0604020202020204" pitchFamily="34" charset="0"/>
              </a:rPr>
              <a:t>MEDIDAS GENERALES: </a:t>
            </a:r>
          </a:p>
          <a:p>
            <a:pPr algn="ctr">
              <a:spcAft>
                <a:spcPts val="0"/>
              </a:spcAft>
            </a:pPr>
            <a:r>
              <a:rPr lang="es-ES" sz="2000" b="1" kern="50" dirty="0">
                <a:solidFill>
                  <a:srgbClr val="FF6600"/>
                </a:solidFill>
                <a:latin typeface="Arial" panose="020B0604020202020204" pitchFamily="34" charset="0"/>
                <a:ea typeface="SimSun" panose="02010600030101010101" pitchFamily="2" charset="-122"/>
                <a:cs typeface="Arial" panose="020B0604020202020204" pitchFamily="34" charset="0"/>
              </a:rPr>
              <a:t>VI. </a:t>
            </a:r>
            <a:r>
              <a:rPr lang="es-ES" sz="2000" b="1" kern="50" dirty="0">
                <a:solidFill>
                  <a:srgbClr val="FF6600"/>
                </a:solidFill>
                <a:latin typeface="Arial" panose="020B0604020202020204" pitchFamily="34" charset="0"/>
                <a:ea typeface="SimSun" panose="02010600030101010101" pitchFamily="2" charset="-122"/>
                <a:cs typeface="Mangal" panose="02040503050203030202" pitchFamily="18" charset="0"/>
              </a:rPr>
              <a:t>LA DISTRIBUCIÓN DEL TIEMPO DURANTE LA CLASE</a:t>
            </a:r>
            <a:r>
              <a:rPr lang="es-ES" sz="2000" b="1" kern="50" dirty="0">
                <a:solidFill>
                  <a:srgbClr val="FF6600"/>
                </a:solidFill>
                <a:latin typeface="Arial" panose="020B0604020202020204" pitchFamily="34" charset="0"/>
                <a:ea typeface="SimSun" panose="02010600030101010101" pitchFamily="2" charset="-122"/>
                <a:cs typeface="Arial" panose="020B0604020202020204" pitchFamily="34" charset="0"/>
              </a:rPr>
              <a:t> </a:t>
            </a:r>
          </a:p>
        </p:txBody>
      </p:sp>
    </p:spTree>
    <p:extLst>
      <p:ext uri="{BB962C8B-B14F-4D97-AF65-F5344CB8AC3E}">
        <p14:creationId xmlns:p14="http://schemas.microsoft.com/office/powerpoint/2010/main" val="1044520824"/>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C7275605-08B1-4007-ADC4-0E239509D98A}"/>
              </a:ext>
            </a:extLst>
          </p:cNvPr>
          <p:cNvSpPr>
            <a:spLocks noChangeArrowheads="1"/>
          </p:cNvSpPr>
          <p:nvPr/>
        </p:nvSpPr>
        <p:spPr bwMode="auto">
          <a:xfrm>
            <a:off x="284923" y="2121734"/>
            <a:ext cx="4890054" cy="187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s-ES" altLang="es-ES" b="1" i="0" u="none" strike="noStrike" cap="none" normalizeH="0" baseline="0" dirty="0">
                <a:ln>
                  <a:noFill/>
                </a:ln>
                <a:solidFill>
                  <a:srgbClr val="FF6600"/>
                </a:solidFill>
                <a:effectLst/>
                <a:latin typeface="Arial" panose="020B0604020202020204" pitchFamily="34" charset="0"/>
                <a:ea typeface="SimSun" panose="02010600030101010101" pitchFamily="2" charset="-122"/>
                <a:cs typeface="Arial" panose="020B0604020202020204" pitchFamily="34" charset="0"/>
              </a:rPr>
              <a:t>1ª PARTE DE LA CLASE</a:t>
            </a:r>
            <a:endParaRPr kumimoji="0" lang="es-ES" altLang="es-ES" sz="1100" b="1" i="0" u="none" strike="noStrike" cap="none" normalizeH="0" baseline="0" dirty="0">
              <a:ln>
                <a:noFill/>
              </a:ln>
              <a:solidFill>
                <a:srgbClr val="FF6600"/>
              </a:solidFill>
              <a:effectLst/>
              <a:latin typeface="Arial" panose="020B0604020202020204" pitchFamily="34" charset="0"/>
              <a:cs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s-ES" altLang="es-ES" sz="1600" b="0" i="0" u="none" strike="noStrike" cap="none" normalizeH="0" baseline="0" dirty="0">
                <a:ln>
                  <a:noFill/>
                </a:ln>
                <a:solidFill>
                  <a:schemeClr val="tx1"/>
                </a:solidFill>
                <a:effectLst/>
                <a:latin typeface="Arial" panose="020B0604020202020204" pitchFamily="34" charset="0"/>
                <a:ea typeface="SimSun" panose="02010600030101010101" pitchFamily="2" charset="-122"/>
                <a:cs typeface="Arial" panose="020B0604020202020204" pitchFamily="34" charset="0"/>
              </a:rPr>
              <a:t>Dedicada a despertar el interés, la curiosidad</a:t>
            </a:r>
            <a:endParaRPr kumimoji="0" lang="es-ES" altLang="es-ES" sz="105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s-ES" altLang="es-ES" sz="1600" b="0" i="0" u="none" strike="noStrike" cap="none" normalizeH="0" baseline="0" dirty="0">
                <a:ln>
                  <a:noFill/>
                </a:ln>
                <a:solidFill>
                  <a:schemeClr val="tx1"/>
                </a:solidFill>
                <a:effectLst/>
                <a:latin typeface="Arial" panose="020B0604020202020204" pitchFamily="34" charset="0"/>
                <a:ea typeface="SimSun" panose="02010600030101010101" pitchFamily="2" charset="-122"/>
                <a:cs typeface="Arial" panose="020B0604020202020204" pitchFamily="34" charset="0"/>
              </a:rPr>
              <a:t>Mediante presentaciones del contenido: con cuadros, videos, teatralización, </a:t>
            </a:r>
            <a:r>
              <a:rPr kumimoji="0" lang="es-ES" altLang="es-ES" sz="1600" b="0" i="0" u="none" strike="noStrike" cap="none" normalizeH="0" baseline="0" dirty="0" err="1">
                <a:ln>
                  <a:noFill/>
                </a:ln>
                <a:solidFill>
                  <a:schemeClr val="tx1"/>
                </a:solidFill>
                <a:effectLst/>
                <a:latin typeface="Arial" panose="020B0604020202020204" pitchFamily="34" charset="0"/>
                <a:ea typeface="SimSun" panose="02010600030101010101" pitchFamily="2" charset="-122"/>
                <a:cs typeface="Arial" panose="020B0604020202020204" pitchFamily="34" charset="0"/>
              </a:rPr>
              <a:t>crazy</a:t>
            </a:r>
            <a:r>
              <a:rPr kumimoji="0" lang="es-ES" altLang="es-ES" sz="1600" b="0" i="0" u="none" strike="noStrike" cap="none" normalizeH="0" baseline="0" dirty="0">
                <a:ln>
                  <a:noFill/>
                </a:ln>
                <a:solidFill>
                  <a:schemeClr val="tx1"/>
                </a:solidFill>
                <a:effectLst/>
                <a:latin typeface="Arial" panose="020B0604020202020204" pitchFamily="34" charset="0"/>
                <a:ea typeface="SimSun" panose="02010600030101010101" pitchFamily="2" charset="-122"/>
                <a:cs typeface="Arial" panose="020B0604020202020204" pitchFamily="34" charset="0"/>
              </a:rPr>
              <a:t> </a:t>
            </a:r>
            <a:r>
              <a:rPr kumimoji="0" lang="es-ES" altLang="es-ES" sz="1600" b="0" i="0" u="none" strike="noStrike" cap="none" normalizeH="0" baseline="0" dirty="0" err="1">
                <a:ln>
                  <a:noFill/>
                </a:ln>
                <a:solidFill>
                  <a:schemeClr val="tx1"/>
                </a:solidFill>
                <a:effectLst/>
                <a:latin typeface="Arial" panose="020B0604020202020204" pitchFamily="34" charset="0"/>
                <a:ea typeface="SimSun" panose="02010600030101010101" pitchFamily="2" charset="-122"/>
                <a:cs typeface="Arial" panose="020B0604020202020204" pitchFamily="34" charset="0"/>
              </a:rPr>
              <a:t>talk</a:t>
            </a:r>
            <a:r>
              <a:rPr kumimoji="0" lang="es-ES" altLang="es-ES" sz="1600" b="0" i="0" u="none" strike="noStrike" cap="none" normalizeH="0" baseline="0" dirty="0">
                <a:ln>
                  <a:noFill/>
                </a:ln>
                <a:solidFill>
                  <a:schemeClr val="tx1"/>
                </a:solidFill>
                <a:effectLst/>
                <a:latin typeface="Arial" panose="020B0604020202020204" pitchFamily="34" charset="0"/>
                <a:ea typeface="SimSun" panose="02010600030101010101" pitchFamily="2" charset="-122"/>
                <a:cs typeface="Arial" panose="020B0604020202020204" pitchFamily="34" charset="0"/>
              </a:rPr>
              <a:t>, blog de aula, camiseta del profe con frase sugerente, periódicos o revistas creadas y personalizadas.</a:t>
            </a:r>
            <a:endParaRPr kumimoji="0" lang="es-ES" altLang="es-ES" sz="105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endParaRPr kumimoji="0" lang="es-ES" altLang="es-E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pic>
        <p:nvPicPr>
          <p:cNvPr id="1025" name="Picture 1">
            <a:extLst>
              <a:ext uri="{FF2B5EF4-FFF2-40B4-BE49-F238E27FC236}">
                <a16:creationId xmlns:a16="http://schemas.microsoft.com/office/drawing/2014/main" id="{E91DE2F7-B0FB-4C4C-B77B-E54426ED8A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4051" y="2121734"/>
            <a:ext cx="2014332" cy="161898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79304806-EFBC-43CC-A0A4-517949597899}"/>
              </a:ext>
            </a:extLst>
          </p:cNvPr>
          <p:cNvSpPr>
            <a:spLocks noChangeArrowheads="1"/>
          </p:cNvSpPr>
          <p:nvPr/>
        </p:nvSpPr>
        <p:spPr bwMode="auto">
          <a:xfrm>
            <a:off x="3896137" y="3940761"/>
            <a:ext cx="5035827" cy="2831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ES" altLang="es-ES" b="1" i="0" u="none" strike="noStrike" cap="none" normalizeH="0" baseline="0" dirty="0">
                <a:ln>
                  <a:noFill/>
                </a:ln>
                <a:solidFill>
                  <a:srgbClr val="FF6600"/>
                </a:solidFill>
                <a:effectLst/>
                <a:latin typeface="Arial" panose="020B0604020202020204" pitchFamily="34" charset="0"/>
                <a:ea typeface="SimSun" panose="02010600030101010101" pitchFamily="2" charset="-122"/>
                <a:cs typeface="Arial" panose="020B0604020202020204" pitchFamily="34" charset="0"/>
              </a:rPr>
              <a:t>2ª PARTE DE LA CLASE</a:t>
            </a:r>
            <a:endParaRPr kumimoji="0" lang="es-ES" altLang="es-ES" b="1" i="0" u="none" strike="noStrike" cap="none" normalizeH="0" baseline="0" dirty="0">
              <a:ln>
                <a:noFill/>
              </a:ln>
              <a:solidFill>
                <a:srgbClr val="FF6600"/>
              </a:solidFill>
              <a:effectLst/>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S" altLang="es-ES" sz="1600" b="0" i="0" u="none" strike="noStrike" cap="none" normalizeH="0" baseline="0" dirty="0">
                <a:ln>
                  <a:noFill/>
                </a:ln>
                <a:solidFill>
                  <a:schemeClr val="tx1"/>
                </a:solidFill>
                <a:effectLst/>
                <a:latin typeface="Arial" panose="020B0604020202020204" pitchFamily="34" charset="0"/>
                <a:ea typeface="SimSun" panose="02010600030101010101" pitchFamily="2" charset="-122"/>
                <a:cs typeface="Arial" panose="020B0604020202020204" pitchFamily="34" charset="0"/>
              </a:rPr>
              <a:t>Dedicada a facilitar la reflexión individua y grupal</a:t>
            </a:r>
            <a:endParaRPr kumimoji="0" lang="es-ES" altLang="es-E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S" altLang="es-ES" sz="1600" b="0" i="0" u="none" strike="noStrike" cap="none" normalizeH="0" baseline="0" dirty="0">
                <a:ln>
                  <a:noFill/>
                </a:ln>
                <a:solidFill>
                  <a:schemeClr val="tx1"/>
                </a:solidFill>
                <a:effectLst/>
                <a:latin typeface="Arial" panose="020B0604020202020204" pitchFamily="34" charset="0"/>
                <a:ea typeface="SimSun" panose="02010600030101010101" pitchFamily="2" charset="-122"/>
                <a:cs typeface="Arial" panose="020B0604020202020204" pitchFamily="34" charset="0"/>
              </a:rPr>
              <a:t>Mediante grupos cooperativos, colaborativos, técnicas (1-2-4,et..), pequeños debates dirigidos.</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s-ES" altLang="es-E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S" altLang="es-ES" sz="1600" b="1" i="1" u="none" strike="noStrike" cap="none" normalizeH="0" baseline="0" dirty="0">
                <a:ln>
                  <a:noFill/>
                </a:ln>
                <a:solidFill>
                  <a:schemeClr val="tx1"/>
                </a:solidFill>
                <a:effectLst/>
                <a:latin typeface="Arial" panose="020B0604020202020204" pitchFamily="34" charset="0"/>
                <a:ea typeface="SimSun" panose="02010600030101010101" pitchFamily="2" charset="-122"/>
                <a:cs typeface="Arial" panose="020B0604020202020204" pitchFamily="34" charset="0"/>
              </a:rPr>
              <a:t>Combinaremos diferentes tipos de actividad:</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s-ES" altLang="es-E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S" altLang="es-ES" sz="1600" b="0" i="0" u="none" strike="noStrike" cap="none" normalizeH="0" baseline="0" dirty="0">
                <a:ln>
                  <a:noFill/>
                </a:ln>
                <a:solidFill>
                  <a:schemeClr val="tx1"/>
                </a:solidFill>
                <a:effectLst/>
                <a:latin typeface="Arial" panose="020B0604020202020204" pitchFamily="34" charset="0"/>
                <a:ea typeface="SimSun" panose="02010600030101010101" pitchFamily="2" charset="-122"/>
                <a:cs typeface="Arial" panose="020B0604020202020204" pitchFamily="34" charset="0"/>
              </a:rPr>
              <a:t>	Actividades de experimentación.</a:t>
            </a:r>
            <a:endParaRPr lang="es-ES" altLang="es-ES" sz="1600" dirty="0">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S" altLang="es-ES" sz="1600" b="0" i="0" u="none" strike="noStrike" cap="none" normalizeH="0" baseline="0" dirty="0">
                <a:ln>
                  <a:noFill/>
                </a:ln>
                <a:solidFill>
                  <a:schemeClr val="tx1"/>
                </a:solidFill>
                <a:effectLst/>
                <a:latin typeface="Arial" panose="020B0604020202020204" pitchFamily="34" charset="0"/>
                <a:ea typeface="SimSun" panose="02010600030101010101" pitchFamily="2" charset="-122"/>
                <a:cs typeface="Arial" panose="020B0604020202020204" pitchFamily="34" charset="0"/>
              </a:rPr>
              <a:t>	Debates y asambleas.</a:t>
            </a:r>
            <a:endParaRPr kumimoji="0" lang="es-ES" altLang="es-E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lang="es-ES" altLang="es-ES" sz="1600" dirty="0">
                <a:latin typeface="Arial" panose="020B0604020202020204" pitchFamily="34" charset="0"/>
                <a:ea typeface="SimSun" panose="02010600030101010101" pitchFamily="2" charset="-122"/>
                <a:cs typeface="Arial" panose="020B0604020202020204" pitchFamily="34" charset="0"/>
              </a:rPr>
              <a:t>	</a:t>
            </a:r>
            <a:r>
              <a:rPr kumimoji="0" lang="es-ES" altLang="es-ES" sz="1600" b="0" i="0" u="none" strike="noStrike" cap="none" normalizeH="0" baseline="0" dirty="0">
                <a:ln>
                  <a:noFill/>
                </a:ln>
                <a:solidFill>
                  <a:schemeClr val="tx1"/>
                </a:solidFill>
                <a:effectLst/>
                <a:latin typeface="Arial" panose="020B0604020202020204" pitchFamily="34" charset="0"/>
                <a:ea typeface="SimSun" panose="02010600030101010101" pitchFamily="2" charset="-122"/>
                <a:cs typeface="Arial" panose="020B0604020202020204" pitchFamily="34" charset="0"/>
              </a:rPr>
              <a:t>Trabajo basado en proyectos.</a:t>
            </a:r>
            <a:endParaRPr kumimoji="0" lang="es-ES" altLang="es-E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S" altLang="es-ES" sz="1600" b="0" i="0" u="none" strike="noStrike" cap="none" normalizeH="0" baseline="0" dirty="0">
                <a:ln>
                  <a:noFill/>
                </a:ln>
                <a:solidFill>
                  <a:schemeClr val="tx1"/>
                </a:solidFill>
                <a:effectLst/>
                <a:latin typeface="Arial" panose="020B0604020202020204" pitchFamily="34" charset="0"/>
                <a:ea typeface="SimSun" panose="02010600030101010101" pitchFamily="2" charset="-122"/>
                <a:cs typeface="Arial" panose="020B0604020202020204" pitchFamily="34" charset="0"/>
              </a:rPr>
              <a:t>	Centros de interés</a:t>
            </a:r>
            <a:endParaRPr kumimoji="0" lang="es-ES" altLang="es-E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4" name="Rectángulo 3">
            <a:extLst>
              <a:ext uri="{FF2B5EF4-FFF2-40B4-BE49-F238E27FC236}">
                <a16:creationId xmlns:a16="http://schemas.microsoft.com/office/drawing/2014/main" id="{2CE9785D-3F48-466C-9321-982C920B8057}"/>
              </a:ext>
            </a:extLst>
          </p:cNvPr>
          <p:cNvSpPr/>
          <p:nvPr/>
        </p:nvSpPr>
        <p:spPr>
          <a:xfrm>
            <a:off x="2100469" y="1682382"/>
            <a:ext cx="5463206" cy="369332"/>
          </a:xfrm>
          <a:prstGeom prst="rect">
            <a:avLst/>
          </a:prstGeom>
        </p:spPr>
        <p:txBody>
          <a:bodyPr wrap="square">
            <a:spAutoFit/>
          </a:bodyPr>
          <a:lstStyle/>
          <a:p>
            <a:pPr lvl="0" eaLnBrk="0" fontAlgn="base" hangingPunct="0">
              <a:spcBef>
                <a:spcPct val="0"/>
              </a:spcBef>
              <a:spcAft>
                <a:spcPct val="0"/>
              </a:spcAft>
            </a:pPr>
            <a:r>
              <a:rPr lang="es-ES" altLang="es-ES" b="1" dirty="0">
                <a:solidFill>
                  <a:srgbClr val="0070C0"/>
                </a:solidFill>
                <a:latin typeface="Arial" panose="020B0604020202020204" pitchFamily="34" charset="0"/>
                <a:ea typeface="SimSun" panose="02010600030101010101" pitchFamily="2" charset="-122"/>
                <a:cs typeface="Arial" panose="020B0604020202020204" pitchFamily="34" charset="0"/>
              </a:rPr>
              <a:t>EJEMPLO DISTRIBUCIÓN DE UNA SESIÓN:</a:t>
            </a:r>
            <a:endParaRPr lang="es-ES" altLang="es-ES" sz="1100" b="1" dirty="0">
              <a:solidFill>
                <a:srgbClr val="0070C0"/>
              </a:solidFill>
              <a:latin typeface="Arial" panose="020B0604020202020204" pitchFamily="34" charset="0"/>
              <a:cs typeface="Arial" panose="020B0604020202020204" pitchFamily="34" charset="0"/>
            </a:endParaRPr>
          </a:p>
        </p:txBody>
      </p:sp>
      <p:pic>
        <p:nvPicPr>
          <p:cNvPr id="6" name="Picture 3">
            <a:extLst>
              <a:ext uri="{FF2B5EF4-FFF2-40B4-BE49-F238E27FC236}">
                <a16:creationId xmlns:a16="http://schemas.microsoft.com/office/drawing/2014/main" id="{0E57FF93-0650-468D-A1C9-E3AD86009B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1">
            <a:extLst>
              <a:ext uri="{FF2B5EF4-FFF2-40B4-BE49-F238E27FC236}">
                <a16:creationId xmlns:a16="http://schemas.microsoft.com/office/drawing/2014/main" id="{35C25832-6949-4A56-AB45-F87CB681E3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617" y="4371863"/>
            <a:ext cx="2593381" cy="1444625"/>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8">
            <a:extLst>
              <a:ext uri="{FF2B5EF4-FFF2-40B4-BE49-F238E27FC236}">
                <a16:creationId xmlns:a16="http://schemas.microsoft.com/office/drawing/2014/main" id="{86EB1C91-6294-46BF-8C16-933418082D46}"/>
              </a:ext>
            </a:extLst>
          </p:cNvPr>
          <p:cNvSpPr/>
          <p:nvPr/>
        </p:nvSpPr>
        <p:spPr>
          <a:xfrm>
            <a:off x="1249014" y="62799"/>
            <a:ext cx="6645965" cy="1015663"/>
          </a:xfrm>
          <a:prstGeom prst="rect">
            <a:avLst/>
          </a:prstGeom>
        </p:spPr>
        <p:txBody>
          <a:bodyPr wrap="square">
            <a:spAutoFit/>
          </a:bodyPr>
          <a:lstStyle/>
          <a:p>
            <a:pPr algn="ctr">
              <a:spcAft>
                <a:spcPts val="0"/>
              </a:spcAft>
            </a:pPr>
            <a:r>
              <a:rPr lang="es-ES" sz="2000" b="1" kern="50" dirty="0">
                <a:solidFill>
                  <a:srgbClr val="FF6600"/>
                </a:solidFill>
                <a:latin typeface="Arial" panose="020B0604020202020204" pitchFamily="34" charset="0"/>
                <a:ea typeface="SimSun" panose="02010600030101010101" pitchFamily="2" charset="-122"/>
                <a:cs typeface="Arial" panose="020B0604020202020204" pitchFamily="34" charset="0"/>
              </a:rPr>
              <a:t>MEDIDAS GENERALES: </a:t>
            </a:r>
          </a:p>
          <a:p>
            <a:pPr algn="ctr">
              <a:spcAft>
                <a:spcPts val="0"/>
              </a:spcAft>
            </a:pPr>
            <a:r>
              <a:rPr lang="es-ES" sz="2000" b="1" kern="50" dirty="0">
                <a:solidFill>
                  <a:srgbClr val="FF6600"/>
                </a:solidFill>
                <a:latin typeface="Arial" panose="020B0604020202020204" pitchFamily="34" charset="0"/>
                <a:ea typeface="SimSun" panose="02010600030101010101" pitchFamily="2" charset="-122"/>
                <a:cs typeface="Arial" panose="020B0604020202020204" pitchFamily="34" charset="0"/>
              </a:rPr>
              <a:t>VI. LA DISTRIBUCIÓN DEL TIEMPO DURANTE LA CLASE </a:t>
            </a:r>
          </a:p>
        </p:txBody>
      </p:sp>
    </p:spTree>
    <p:extLst>
      <p:ext uri="{BB962C8B-B14F-4D97-AF65-F5344CB8AC3E}">
        <p14:creationId xmlns:p14="http://schemas.microsoft.com/office/powerpoint/2010/main" val="3053192544"/>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3FF6E01D-B29A-46E7-95A3-A1598E466552}"/>
              </a:ext>
            </a:extLst>
          </p:cNvPr>
          <p:cNvSpPr/>
          <p:nvPr/>
        </p:nvSpPr>
        <p:spPr>
          <a:xfrm>
            <a:off x="612911" y="1782988"/>
            <a:ext cx="7918172" cy="2764859"/>
          </a:xfrm>
          <a:prstGeom prst="rect">
            <a:avLst/>
          </a:prstGeom>
        </p:spPr>
        <p:txBody>
          <a:bodyPr wrap="square">
            <a:spAutoFit/>
          </a:bodyPr>
          <a:lstStyle/>
          <a:p>
            <a:pPr algn="just">
              <a:spcAft>
                <a:spcPts val="1425"/>
              </a:spcAft>
            </a:pPr>
            <a:r>
              <a:rPr lang="es-ES" b="1" kern="50" dirty="0">
                <a:solidFill>
                  <a:srgbClr val="FF6600"/>
                </a:solidFill>
                <a:latin typeface="Arial" panose="020B0604020202020204" pitchFamily="34" charset="0"/>
                <a:ea typeface="Calibri" panose="020F0502020204030204" pitchFamily="34" charset="0"/>
                <a:cs typeface="Arial" panose="020B0604020202020204" pitchFamily="34" charset="0"/>
              </a:rPr>
              <a:t>D) PRINCIPIO DE HABILITACIÓN: </a:t>
            </a:r>
            <a:r>
              <a:rPr lang="es-ES" kern="50" dirty="0">
                <a:solidFill>
                  <a:srgbClr val="000000"/>
                </a:solidFill>
                <a:latin typeface="Arial" panose="020B0604020202020204" pitchFamily="34" charset="0"/>
                <a:ea typeface="Calibri" panose="020F0502020204030204" pitchFamily="34" charset="0"/>
                <a:cs typeface="Arial" panose="020B0604020202020204" pitchFamily="34" charset="0"/>
              </a:rPr>
              <a:t>la intervención deberá procurar habilitar a </a:t>
            </a:r>
            <a:r>
              <a:rPr lang="es-ES" u="sng" kern="50" dirty="0" err="1">
                <a:solidFill>
                  <a:srgbClr val="000000"/>
                </a:solidFill>
                <a:latin typeface="Arial" panose="020B0604020202020204" pitchFamily="34" charset="0"/>
                <a:ea typeface="Calibri" panose="020F0502020204030204" pitchFamily="34" charset="0"/>
                <a:cs typeface="Arial" panose="020B0604020202020204" pitchFamily="34" charset="0"/>
                <a:hlinkClick r:id="rId2"/>
              </a:rPr>
              <a:t>l@s</a:t>
            </a:r>
            <a:r>
              <a:rPr lang="es-ES" kern="5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s-ES" kern="50" dirty="0" err="1">
                <a:solidFill>
                  <a:srgbClr val="000000"/>
                </a:solidFill>
                <a:latin typeface="Arial" panose="020B0604020202020204" pitchFamily="34" charset="0"/>
                <a:ea typeface="Calibri" panose="020F0502020204030204" pitchFamily="34" charset="0"/>
                <a:cs typeface="Arial" panose="020B0604020202020204" pitchFamily="34" charset="0"/>
              </a:rPr>
              <a:t>niñ@s</a:t>
            </a:r>
            <a:r>
              <a:rPr lang="es-ES" kern="5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s-ES" u="sng" kern="50" dirty="0" err="1">
                <a:solidFill>
                  <a:srgbClr val="000000"/>
                </a:solidFill>
                <a:latin typeface="Arial" panose="020B0604020202020204" pitchFamily="34" charset="0"/>
                <a:ea typeface="Calibri" panose="020F0502020204030204" pitchFamily="34" charset="0"/>
                <a:cs typeface="Arial" panose="020B0604020202020204" pitchFamily="34" charset="0"/>
                <a:hlinkClick r:id="rId3"/>
              </a:rPr>
              <a:t>hacerl@s</a:t>
            </a:r>
            <a:r>
              <a:rPr lang="es-ES" kern="50" dirty="0">
                <a:solidFill>
                  <a:srgbClr val="000000"/>
                </a:solidFill>
                <a:latin typeface="Arial" panose="020B0604020202020204" pitchFamily="34" charset="0"/>
                <a:ea typeface="Calibri" panose="020F0502020204030204" pitchFamily="34" charset="0"/>
                <a:cs typeface="Arial" panose="020B0604020202020204" pitchFamily="34" charset="0"/>
              </a:rPr>
              <a:t> más competentes, es decir, ayudarles a funcionar con la mayor autonomía posible en su día  a día: los estudios, la relación con los demás, su bienestar socio-emocional...</a:t>
            </a:r>
            <a:endParaRPr lang="es-ES" sz="4400" kern="50" dirty="0">
              <a:solidFill>
                <a:srgbClr val="000000"/>
              </a:solidFill>
              <a:latin typeface="Arial" panose="020B0604020202020204" pitchFamily="34" charset="0"/>
              <a:ea typeface="Noto Sans CJK SC Regular"/>
              <a:cs typeface="Arial" panose="020B0604020202020204" pitchFamily="34" charset="0"/>
            </a:endParaRPr>
          </a:p>
          <a:p>
            <a:pPr algn="just">
              <a:spcAft>
                <a:spcPts val="1425"/>
              </a:spcAft>
            </a:pPr>
            <a:r>
              <a:rPr lang="es-ES" kern="50" dirty="0">
                <a:solidFill>
                  <a:srgbClr val="000000"/>
                </a:solidFill>
                <a:latin typeface="Arial" panose="020B0604020202020204" pitchFamily="34" charset="0"/>
                <a:ea typeface="Calibri" panose="020F0502020204030204" pitchFamily="34" charset="0"/>
                <a:cs typeface="Arial" panose="020B0604020202020204" pitchFamily="34" charset="0"/>
              </a:rPr>
              <a:t>Este principio debe ayudar a seleccionar qué es importante y qué es secundario a la hora de enseñarles. Hay que priorizar los aprendizajes realmente funcionales o imprescindibles para seguir aprendiendo. Ejemplo: ayudarles a ser </a:t>
            </a:r>
            <a:r>
              <a:rPr lang="es-ES" u="sng" kern="50" dirty="0" err="1">
                <a:solidFill>
                  <a:srgbClr val="000000"/>
                </a:solidFill>
                <a:latin typeface="Arial" panose="020B0604020202020204" pitchFamily="34" charset="0"/>
                <a:ea typeface="Calibri" panose="020F0502020204030204" pitchFamily="34" charset="0"/>
                <a:cs typeface="Arial" panose="020B0604020202020204" pitchFamily="34" charset="0"/>
                <a:hlinkClick r:id="rId4"/>
              </a:rPr>
              <a:t>organizad@s</a:t>
            </a:r>
            <a:r>
              <a:rPr lang="es-ES" kern="50" dirty="0">
                <a:solidFill>
                  <a:srgbClr val="000000"/>
                </a:solidFill>
                <a:latin typeface="Arial" panose="020B0604020202020204" pitchFamily="34" charset="0"/>
                <a:ea typeface="Calibri" panose="020F0502020204030204" pitchFamily="34" charset="0"/>
                <a:cs typeface="Arial" panose="020B0604020202020204" pitchFamily="34" charset="0"/>
              </a:rPr>
              <a:t>, planificar su tiempo, anotar los deberes, enseñar a estudiar, a pensar antes de actuar, leer o escribir, etc.</a:t>
            </a:r>
            <a:endParaRPr lang="es-ES" sz="4400" kern="50" dirty="0">
              <a:solidFill>
                <a:srgbClr val="000000"/>
              </a:solidFill>
              <a:latin typeface="Arial" panose="020B0604020202020204" pitchFamily="34" charset="0"/>
              <a:ea typeface="Noto Sans CJK SC Regular"/>
              <a:cs typeface="Arial" panose="020B0604020202020204" pitchFamily="34" charset="0"/>
            </a:endParaRPr>
          </a:p>
        </p:txBody>
      </p:sp>
      <p:pic>
        <p:nvPicPr>
          <p:cNvPr id="3" name="Picture 3">
            <a:extLst>
              <a:ext uri="{FF2B5EF4-FFF2-40B4-BE49-F238E27FC236}">
                <a16:creationId xmlns:a16="http://schemas.microsoft.com/office/drawing/2014/main" id="{4AB343C0-23AC-4395-808E-061392B78F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842992"/>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CuadroTexto 3">
            <a:extLst>
              <a:ext uri="{FF2B5EF4-FFF2-40B4-BE49-F238E27FC236}">
                <a16:creationId xmlns:a16="http://schemas.microsoft.com/office/drawing/2014/main" id="{5B157474-9DDB-4B63-88AF-C8D8CA1187EC}"/>
              </a:ext>
            </a:extLst>
          </p:cNvPr>
          <p:cNvSpPr txBox="1"/>
          <p:nvPr/>
        </p:nvSpPr>
        <p:spPr>
          <a:xfrm>
            <a:off x="1179442" y="0"/>
            <a:ext cx="6785113" cy="830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gl-ES" sz="2400" b="1" dirty="0">
                <a:solidFill>
                  <a:srgbClr val="FF6600"/>
                </a:solidFill>
                <a:latin typeface="Arial" panose="020B0604020202020204" pitchFamily="34" charset="0"/>
                <a:cs typeface="Arial" panose="020B0604020202020204" pitchFamily="34" charset="0"/>
                <a:sym typeface="Helvetica"/>
              </a:rPr>
              <a:t>PRIMERA MEDIDA DE INTERVENCIÓN EN EL CENTRO </a:t>
            </a:r>
            <a:endParaRPr kumimoji="0" lang="es-ES" sz="2400" b="1" i="0" u="none" strike="noStrike" cap="none" spc="0" normalizeH="0" baseline="0" dirty="0">
              <a:ln>
                <a:noFill/>
              </a:ln>
              <a:solidFill>
                <a:srgbClr val="FF6600"/>
              </a:solidFill>
              <a:effectLst/>
              <a:uFillTx/>
              <a:latin typeface="Arial" panose="020B0604020202020204" pitchFamily="34" charset="0"/>
              <a:cs typeface="Arial" panose="020B0604020202020204" pitchFamily="34" charset="0"/>
              <a:sym typeface="Helvetica"/>
            </a:endParaRPr>
          </a:p>
        </p:txBody>
      </p:sp>
      <p:sp>
        <p:nvSpPr>
          <p:cNvPr id="6" name="CuadroTexto 5">
            <a:extLst>
              <a:ext uri="{FF2B5EF4-FFF2-40B4-BE49-F238E27FC236}">
                <a16:creationId xmlns:a16="http://schemas.microsoft.com/office/drawing/2014/main" id="{EEAFB051-7344-4742-B2D7-A943ABEFA50B}"/>
              </a:ext>
            </a:extLst>
          </p:cNvPr>
          <p:cNvSpPr txBox="1"/>
          <p:nvPr/>
        </p:nvSpPr>
        <p:spPr>
          <a:xfrm>
            <a:off x="1179441" y="883667"/>
            <a:ext cx="6785113" cy="400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gl-ES" sz="2000" b="1" dirty="0">
                <a:solidFill>
                  <a:srgbClr val="0070C0"/>
                </a:solidFill>
                <a:latin typeface="Arial" panose="020B0604020202020204" pitchFamily="34" charset="0"/>
                <a:cs typeface="Arial" panose="020B0604020202020204" pitchFamily="34" charset="0"/>
                <a:sym typeface="Helvetica"/>
              </a:rPr>
              <a:t>Principios pedagógicos </a:t>
            </a:r>
            <a:endParaRPr kumimoji="0" lang="es-ES" sz="2000" b="1" i="0" u="none" strike="noStrike" cap="none" spc="0" normalizeH="0" baseline="0" dirty="0">
              <a:ln>
                <a:noFill/>
              </a:ln>
              <a:solidFill>
                <a:srgbClr val="0070C0"/>
              </a:solidFill>
              <a:effectLst/>
              <a:uFillTx/>
              <a:latin typeface="Arial" panose="020B0604020202020204" pitchFamily="34" charset="0"/>
              <a:cs typeface="Arial" panose="020B0604020202020204" pitchFamily="34" charset="0"/>
              <a:sym typeface="Helvetica"/>
            </a:endParaRPr>
          </a:p>
        </p:txBody>
      </p:sp>
      <p:pic>
        <p:nvPicPr>
          <p:cNvPr id="3074" name="Picture 2" descr="Idea, InvenciÃ³n, Inventor, Pensamiento, Creando, Comic">
            <a:extLst>
              <a:ext uri="{FF2B5EF4-FFF2-40B4-BE49-F238E27FC236}">
                <a16:creationId xmlns:a16="http://schemas.microsoft.com/office/drawing/2014/main" id="{254DCEA6-F69E-4D8F-96D9-5D38F4D845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5266" y="4600334"/>
            <a:ext cx="4333462" cy="2191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7461982"/>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441B3901-2835-4BCF-A372-91EBD8C3C80C}"/>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91281" y="1210874"/>
            <a:ext cx="2987675" cy="15367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a:extLst>
              <a:ext uri="{FF2B5EF4-FFF2-40B4-BE49-F238E27FC236}">
                <a16:creationId xmlns:a16="http://schemas.microsoft.com/office/drawing/2014/main" id="{7E40FFA6-4E89-42E5-B3EB-5AF2F448DDD3}"/>
              </a:ext>
            </a:extLst>
          </p:cNvPr>
          <p:cNvSpPr>
            <a:spLocks noChangeArrowheads="1"/>
          </p:cNvSpPr>
          <p:nvPr/>
        </p:nvSpPr>
        <p:spPr bwMode="auto">
          <a:xfrm>
            <a:off x="2073961" y="1334526"/>
            <a:ext cx="499607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ES" b="1" i="0" u="none" strike="noStrike" cap="none" normalizeH="0" baseline="0" dirty="0">
                <a:ln>
                  <a:noFill/>
                </a:ln>
                <a:solidFill>
                  <a:srgbClr val="0070C0"/>
                </a:solidFill>
                <a:effectLst/>
                <a:latin typeface="Arial" panose="020B0604020202020204" pitchFamily="34" charset="0"/>
                <a:ea typeface="SimSun" panose="02010600030101010101" pitchFamily="2" charset="-122"/>
                <a:cs typeface="Arial" panose="020B0604020202020204" pitchFamily="34" charset="0"/>
              </a:rPr>
              <a:t>APRENDIZAJE COOPERATIVO: </a:t>
            </a:r>
            <a:endParaRPr kumimoji="0" lang="es-ES" altLang="es-ES" b="1" i="0" u="none" strike="noStrike" cap="none" normalizeH="0" baseline="0" dirty="0">
              <a:ln>
                <a:noFill/>
              </a:ln>
              <a:solidFill>
                <a:srgbClr val="0070C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b="0" i="0" u="none" strike="noStrike" cap="none" normalizeH="0" baseline="0" dirty="0">
                <a:ln>
                  <a:noFill/>
                </a:ln>
                <a:solidFill>
                  <a:schemeClr val="tx1"/>
                </a:solidFill>
                <a:effectLst/>
                <a:latin typeface="Arial" panose="020B0604020202020204" pitchFamily="34" charset="0"/>
                <a:ea typeface="SimSun" panose="02010600030101010101" pitchFamily="2" charset="-122"/>
                <a:cs typeface="Arial" panose="020B0604020202020204" pitchFamily="34" charset="0"/>
              </a:rPr>
              <a:t>“Aprenderemos juntos, siendo diferentes”.</a:t>
            </a:r>
            <a:endParaRPr kumimoji="0" lang="es-ES" altLang="es-ES" b="0" i="0" u="none" strike="noStrike" cap="none" normalizeH="0" baseline="0" dirty="0">
              <a:ln>
                <a:noFill/>
              </a:ln>
              <a:solidFill>
                <a:schemeClr val="tx1"/>
              </a:solidFill>
              <a:effectLst/>
            </a:endParaRPr>
          </a:p>
        </p:txBody>
      </p:sp>
      <p:sp>
        <p:nvSpPr>
          <p:cNvPr id="3" name="Rectangle 4">
            <a:extLst>
              <a:ext uri="{FF2B5EF4-FFF2-40B4-BE49-F238E27FC236}">
                <a16:creationId xmlns:a16="http://schemas.microsoft.com/office/drawing/2014/main" id="{DF1F63F1-8E09-4BA8-B5CA-64510AAB5C61}"/>
              </a:ext>
            </a:extLst>
          </p:cNvPr>
          <p:cNvSpPr>
            <a:spLocks noChangeArrowheads="1"/>
          </p:cNvSpPr>
          <p:nvPr/>
        </p:nvSpPr>
        <p:spPr bwMode="auto">
          <a:xfrm>
            <a:off x="497574" y="2591921"/>
            <a:ext cx="6572457"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ES" altLang="es-ES" b="1" i="1" u="none" strike="noStrike" cap="none" normalizeH="0" baseline="0" dirty="0">
                <a:ln>
                  <a:noFill/>
                </a:ln>
                <a:solidFill>
                  <a:srgbClr val="FF6600"/>
                </a:solidFill>
                <a:effectLst/>
                <a:latin typeface="Arial" panose="020B0604020202020204" pitchFamily="34" charset="0"/>
                <a:ea typeface="SimSun" panose="02010600030101010101" pitchFamily="2" charset="-122"/>
                <a:cs typeface="Arial" panose="020B0604020202020204" pitchFamily="34" charset="0"/>
              </a:rPr>
              <a:t>3ª PARTE DE LA CLASE</a:t>
            </a:r>
            <a:endParaRPr kumimoji="0" lang="es-ES" altLang="es-ES" b="1" i="1" u="none" strike="noStrike" cap="none" normalizeH="0" baseline="0" dirty="0">
              <a:ln>
                <a:noFill/>
              </a:ln>
              <a:solidFill>
                <a:srgbClr val="FF6600"/>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S" altLang="es-ES" b="0" i="0" u="none" strike="noStrike" cap="none" normalizeH="0" baseline="0" dirty="0">
                <a:ln>
                  <a:noFill/>
                </a:ln>
                <a:solidFill>
                  <a:schemeClr val="tx1"/>
                </a:solidFill>
                <a:effectLst/>
                <a:latin typeface="Arial" panose="020B0604020202020204" pitchFamily="34" charset="0"/>
                <a:ea typeface="SimSun" panose="02010600030101010101" pitchFamily="2" charset="-122"/>
                <a:cs typeface="Arial" panose="020B0604020202020204" pitchFamily="34" charset="0"/>
              </a:rPr>
              <a:t>Dedicada a repasar lo esencial, lo prioritario: mediante presentaciones de los alumnos, preparación de pequeñas conferencias, uso de las </a:t>
            </a:r>
            <a:r>
              <a:rPr kumimoji="0" lang="es-ES" altLang="es-ES" b="0" i="0" u="none" strike="noStrike" cap="none" normalizeH="0" baseline="0" dirty="0" err="1">
                <a:ln>
                  <a:noFill/>
                </a:ln>
                <a:solidFill>
                  <a:schemeClr val="tx1"/>
                </a:solidFill>
                <a:effectLst/>
                <a:latin typeface="Arial" panose="020B0604020202020204" pitchFamily="34" charset="0"/>
                <a:ea typeface="SimSun" panose="02010600030101010101" pitchFamily="2" charset="-122"/>
                <a:cs typeface="Arial" panose="020B0604020202020204" pitchFamily="34" charset="0"/>
              </a:rPr>
              <a:t>TICs</a:t>
            </a:r>
            <a:r>
              <a:rPr kumimoji="0" lang="es-ES" altLang="es-ES" b="0" i="0" u="none" strike="noStrike" cap="none" normalizeH="0" baseline="0" dirty="0">
                <a:ln>
                  <a:noFill/>
                </a:ln>
                <a:solidFill>
                  <a:schemeClr val="tx1"/>
                </a:solidFill>
                <a:effectLst/>
                <a:latin typeface="Arial" panose="020B0604020202020204" pitchFamily="34" charset="0"/>
                <a:ea typeface="SimSun" panose="02010600030101010101" pitchFamily="2" charset="-122"/>
                <a:cs typeface="Arial" panose="020B0604020202020204" pitchFamily="34" charset="0"/>
              </a:rPr>
              <a:t> (</a:t>
            </a:r>
            <a:r>
              <a:rPr kumimoji="0" lang="es-ES" altLang="es-ES" b="0" i="0" u="none" strike="noStrike" cap="none" normalizeH="0" baseline="0" dirty="0" err="1">
                <a:ln>
                  <a:noFill/>
                </a:ln>
                <a:solidFill>
                  <a:schemeClr val="tx1"/>
                </a:solidFill>
                <a:effectLst/>
                <a:latin typeface="Arial" panose="020B0604020202020204" pitchFamily="34" charset="0"/>
                <a:ea typeface="SimSun" panose="02010600030101010101" pitchFamily="2" charset="-122"/>
                <a:cs typeface="Arial" panose="020B0604020202020204" pitchFamily="34" charset="0"/>
              </a:rPr>
              <a:t>Kahoot</a:t>
            </a:r>
            <a:r>
              <a:rPr kumimoji="0" lang="es-ES" altLang="es-ES" b="0" i="0" u="none" strike="noStrike" cap="none" normalizeH="0" baseline="0" dirty="0">
                <a:ln>
                  <a:noFill/>
                </a:ln>
                <a:solidFill>
                  <a:schemeClr val="tx1"/>
                </a:solidFill>
                <a:effectLst/>
                <a:latin typeface="Arial" panose="020B0604020202020204" pitchFamily="34" charset="0"/>
                <a:ea typeface="SimSun" panose="02010600030101010101" pitchFamily="2" charset="-122"/>
                <a:cs typeface="Arial" panose="020B0604020202020204" pitchFamily="34" charset="0"/>
              </a:rPr>
              <a:t>!, cuestionarios, </a:t>
            </a:r>
            <a:r>
              <a:rPr kumimoji="0" lang="es-ES" altLang="es-ES" b="0" i="0" u="none" strike="noStrike" cap="none" normalizeH="0" baseline="0" dirty="0" err="1">
                <a:ln>
                  <a:noFill/>
                </a:ln>
                <a:solidFill>
                  <a:schemeClr val="tx1"/>
                </a:solidFill>
                <a:effectLst/>
                <a:latin typeface="Arial" panose="020B0604020202020204" pitchFamily="34" charset="0"/>
                <a:ea typeface="SimSun" panose="02010600030101010101" pitchFamily="2" charset="-122"/>
                <a:cs typeface="Arial" panose="020B0604020202020204" pitchFamily="34" charset="0"/>
              </a:rPr>
              <a:t>thatquik</a:t>
            </a:r>
            <a:r>
              <a:rPr kumimoji="0" lang="es-ES" altLang="es-ES" b="0" i="0" u="none" strike="noStrike" cap="none" normalizeH="0" baseline="0" dirty="0">
                <a:ln>
                  <a:noFill/>
                </a:ln>
                <a:solidFill>
                  <a:schemeClr val="tx1"/>
                </a:solidFill>
                <a:effectLst/>
                <a:latin typeface="Arial" panose="020B0604020202020204" pitchFamily="34" charset="0"/>
                <a:ea typeface="SimSun" panose="02010600030101010101" pitchFamily="2" charset="-122"/>
                <a:cs typeface="Arial" panose="020B0604020202020204" pitchFamily="34" charset="0"/>
              </a:rPr>
              <a:t>, </a:t>
            </a:r>
            <a:r>
              <a:rPr kumimoji="0" lang="es-ES" altLang="es-ES" b="0" i="0" u="none" strike="noStrike" cap="none" normalizeH="0" baseline="0" dirty="0" err="1">
                <a:ln>
                  <a:noFill/>
                </a:ln>
                <a:solidFill>
                  <a:schemeClr val="tx1"/>
                </a:solidFill>
                <a:effectLst/>
                <a:latin typeface="Arial" panose="020B0604020202020204" pitchFamily="34" charset="0"/>
                <a:ea typeface="SimSun" panose="02010600030101010101" pitchFamily="2" charset="-122"/>
                <a:cs typeface="Arial" panose="020B0604020202020204" pitchFamily="34" charset="0"/>
              </a:rPr>
              <a:t>jotform</a:t>
            </a:r>
            <a:r>
              <a:rPr kumimoji="0" lang="es-ES" altLang="es-ES" b="0" i="0" u="none" strike="noStrike" cap="none" normalizeH="0" baseline="0" dirty="0">
                <a:ln>
                  <a:noFill/>
                </a:ln>
                <a:solidFill>
                  <a:schemeClr val="tx1"/>
                </a:solidFill>
                <a:effectLst/>
                <a:latin typeface="Arial" panose="020B0604020202020204" pitchFamily="34" charset="0"/>
                <a:ea typeface="SimSun" panose="02010600030101010101" pitchFamily="2" charset="-122"/>
                <a:cs typeface="Arial" panose="020B0604020202020204" pitchFamily="34" charset="0"/>
              </a:rPr>
              <a:t>…….)</a:t>
            </a:r>
            <a:endParaRPr kumimoji="0" lang="es-ES" altLang="es-ES" b="0" i="0" u="none" strike="noStrike" cap="none" normalizeH="0" baseline="0" dirty="0">
              <a:ln>
                <a:noFill/>
              </a:ln>
              <a:solidFill>
                <a:schemeClr val="tx1"/>
              </a:solidFill>
              <a:effectLst/>
              <a:latin typeface="Arial" panose="020B0604020202020204" pitchFamily="34" charset="0"/>
            </a:endParaRPr>
          </a:p>
        </p:txBody>
      </p:sp>
      <p:pic>
        <p:nvPicPr>
          <p:cNvPr id="6" name="Picture 3">
            <a:extLst>
              <a:ext uri="{FF2B5EF4-FFF2-40B4-BE49-F238E27FC236}">
                <a16:creationId xmlns:a16="http://schemas.microsoft.com/office/drawing/2014/main" id="{3AF9D02F-40E0-4D66-8F47-1B4219691D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Rectangle 6">
            <a:extLst>
              <a:ext uri="{FF2B5EF4-FFF2-40B4-BE49-F238E27FC236}">
                <a16:creationId xmlns:a16="http://schemas.microsoft.com/office/drawing/2014/main" id="{3B47270C-952A-4D4D-88C5-FE95BC6C5EA0}"/>
              </a:ext>
            </a:extLst>
          </p:cNvPr>
          <p:cNvSpPr>
            <a:spLocks noChangeArrowheads="1"/>
          </p:cNvSpPr>
          <p:nvPr/>
        </p:nvSpPr>
        <p:spPr bwMode="auto">
          <a:xfrm>
            <a:off x="8878956" y="129493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pic>
        <p:nvPicPr>
          <p:cNvPr id="2053" name="Picture 5">
            <a:extLst>
              <a:ext uri="{FF2B5EF4-FFF2-40B4-BE49-F238E27FC236}">
                <a16:creationId xmlns:a16="http://schemas.microsoft.com/office/drawing/2014/main" id="{5F8B139E-BE5C-4DB9-ABE1-E38959428CB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r="21776" b="70496"/>
          <a:stretch/>
        </p:blipFill>
        <p:spPr bwMode="auto">
          <a:xfrm>
            <a:off x="1680718" y="4220578"/>
            <a:ext cx="3158599" cy="14445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ectangle 8">
            <a:extLst>
              <a:ext uri="{FF2B5EF4-FFF2-40B4-BE49-F238E27FC236}">
                <a16:creationId xmlns:a16="http://schemas.microsoft.com/office/drawing/2014/main" id="{43FB2079-7864-4BCF-9320-E47D15B3C49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pic>
        <p:nvPicPr>
          <p:cNvPr id="2055" name="Picture 7">
            <a:extLst>
              <a:ext uri="{FF2B5EF4-FFF2-40B4-BE49-F238E27FC236}">
                <a16:creationId xmlns:a16="http://schemas.microsoft.com/office/drawing/2014/main" id="{43BF6ED3-76EE-4A76-899B-CE9EB6BC49FF}"/>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7642" t="74662"/>
          <a:stretch/>
        </p:blipFill>
        <p:spPr bwMode="auto">
          <a:xfrm>
            <a:off x="5115340" y="4552366"/>
            <a:ext cx="3176872" cy="17689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Rectángulo 10">
            <a:extLst>
              <a:ext uri="{FF2B5EF4-FFF2-40B4-BE49-F238E27FC236}">
                <a16:creationId xmlns:a16="http://schemas.microsoft.com/office/drawing/2014/main" id="{8C5F48F2-5F4A-4B26-A182-B934FF848F99}"/>
              </a:ext>
            </a:extLst>
          </p:cNvPr>
          <p:cNvSpPr/>
          <p:nvPr/>
        </p:nvSpPr>
        <p:spPr>
          <a:xfrm>
            <a:off x="1249014" y="62799"/>
            <a:ext cx="6645965" cy="1015663"/>
          </a:xfrm>
          <a:prstGeom prst="rect">
            <a:avLst/>
          </a:prstGeom>
        </p:spPr>
        <p:txBody>
          <a:bodyPr wrap="square">
            <a:spAutoFit/>
          </a:bodyPr>
          <a:lstStyle/>
          <a:p>
            <a:pPr algn="ctr">
              <a:spcAft>
                <a:spcPts val="0"/>
              </a:spcAft>
            </a:pPr>
            <a:r>
              <a:rPr lang="es-ES" sz="2000" b="1" kern="50" dirty="0">
                <a:solidFill>
                  <a:srgbClr val="FF6600"/>
                </a:solidFill>
                <a:latin typeface="Arial" panose="020B0604020202020204" pitchFamily="34" charset="0"/>
                <a:ea typeface="SimSun" panose="02010600030101010101" pitchFamily="2" charset="-122"/>
                <a:cs typeface="Arial" panose="020B0604020202020204" pitchFamily="34" charset="0"/>
              </a:rPr>
              <a:t>MEDIDAS GENERALES: </a:t>
            </a:r>
          </a:p>
          <a:p>
            <a:pPr algn="ctr">
              <a:spcAft>
                <a:spcPts val="0"/>
              </a:spcAft>
            </a:pPr>
            <a:r>
              <a:rPr lang="es-ES" sz="2000" b="1" kern="50" dirty="0">
                <a:solidFill>
                  <a:srgbClr val="FF6600"/>
                </a:solidFill>
                <a:latin typeface="Arial" panose="020B0604020202020204" pitchFamily="34" charset="0"/>
                <a:ea typeface="SimSun" panose="02010600030101010101" pitchFamily="2" charset="-122"/>
                <a:cs typeface="Arial" panose="020B0604020202020204" pitchFamily="34" charset="0"/>
              </a:rPr>
              <a:t>VI. </a:t>
            </a:r>
            <a:r>
              <a:rPr lang="es-ES" sz="2000" b="1" kern="50" dirty="0">
                <a:solidFill>
                  <a:srgbClr val="FF6600"/>
                </a:solidFill>
                <a:latin typeface="Arial" panose="020B0604020202020204" pitchFamily="34" charset="0"/>
                <a:ea typeface="SimSun" panose="02010600030101010101" pitchFamily="2" charset="-122"/>
                <a:cs typeface="Mangal" panose="02040503050203030202" pitchFamily="18" charset="0"/>
              </a:rPr>
              <a:t>LA DISTRIBUCIÓN DEL TIEMPO DURANTE LA CLASE</a:t>
            </a:r>
            <a:r>
              <a:rPr lang="es-ES" sz="2000" b="1" kern="50" dirty="0">
                <a:solidFill>
                  <a:srgbClr val="FF6600"/>
                </a:solidFill>
                <a:latin typeface="Arial" panose="020B0604020202020204" pitchFamily="34" charset="0"/>
                <a:ea typeface="SimSun" panose="02010600030101010101" pitchFamily="2" charset="-122"/>
                <a:cs typeface="Arial" panose="020B0604020202020204" pitchFamily="34" charset="0"/>
              </a:rPr>
              <a:t> </a:t>
            </a:r>
          </a:p>
        </p:txBody>
      </p:sp>
    </p:spTree>
    <p:extLst>
      <p:ext uri="{BB962C8B-B14F-4D97-AF65-F5344CB8AC3E}">
        <p14:creationId xmlns:p14="http://schemas.microsoft.com/office/powerpoint/2010/main" val="1078397954"/>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B2D7CE3-2881-4A64-945C-62FAA6CD49BF}"/>
              </a:ext>
            </a:extLst>
          </p:cNvPr>
          <p:cNvSpPr txBox="1"/>
          <p:nvPr/>
        </p:nvSpPr>
        <p:spPr>
          <a:xfrm>
            <a:off x="981167" y="344075"/>
            <a:ext cx="7569290" cy="7078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hangingPunct="0"/>
            <a:r>
              <a:rPr kumimoji="0" lang="gl-ES" sz="2000" b="1" i="0" u="none" strike="noStrike" cap="none" spc="0" normalizeH="0" baseline="0" dirty="0">
                <a:ln>
                  <a:noFill/>
                </a:ln>
                <a:solidFill>
                  <a:srgbClr val="FF6600"/>
                </a:solidFill>
                <a:effectLst/>
                <a:uFillTx/>
                <a:latin typeface="Arial" panose="020B0604020202020204" pitchFamily="34" charset="0"/>
                <a:cs typeface="Arial" panose="020B0604020202020204" pitchFamily="34" charset="0"/>
                <a:sym typeface="Helvetica"/>
              </a:rPr>
              <a:t>MEDIDAS GENERALES: </a:t>
            </a:r>
          </a:p>
          <a:p>
            <a:pPr algn="ctr" hangingPunct="0"/>
            <a:r>
              <a:rPr lang="gl-ES" sz="2000" b="1" kern="50" dirty="0">
                <a:solidFill>
                  <a:srgbClr val="FF6600"/>
                </a:solidFill>
                <a:latin typeface="Arial" panose="020B0604020202020204" pitchFamily="34" charset="0"/>
                <a:ea typeface="SimSun" panose="02010600030101010101" pitchFamily="2" charset="-122"/>
                <a:cs typeface="Arial" panose="020B0604020202020204" pitchFamily="34" charset="0"/>
                <a:sym typeface="Helvetica"/>
              </a:rPr>
              <a:t>VII. </a:t>
            </a:r>
            <a:r>
              <a:rPr lang="es-ES" sz="2000" b="1" kern="50" dirty="0">
                <a:solidFill>
                  <a:srgbClr val="FF6600"/>
                </a:solidFill>
                <a:latin typeface="Arial" panose="020B0604020202020204" pitchFamily="34" charset="0"/>
                <a:ea typeface="SimSun" panose="02010600030101010101" pitchFamily="2" charset="-122"/>
                <a:cs typeface="Mangal" panose="02040503050203030202" pitchFamily="18" charset="0"/>
                <a:sym typeface="Helvetica"/>
              </a:rPr>
              <a:t>¿CÓMO DAR INSTRUCCIONES EN CLASE?</a:t>
            </a:r>
            <a:r>
              <a:rPr lang="es-ES" sz="2000" b="1" kern="50" dirty="0">
                <a:solidFill>
                  <a:srgbClr val="FF6600"/>
                </a:solidFill>
                <a:latin typeface="Arial" panose="020B0604020202020204" pitchFamily="34" charset="0"/>
                <a:ea typeface="SimSun" panose="02010600030101010101" pitchFamily="2" charset="-122"/>
                <a:cs typeface="Mangal" panose="02040503050203030202" pitchFamily="18" charset="0"/>
              </a:rPr>
              <a:t>: </a:t>
            </a:r>
          </a:p>
        </p:txBody>
      </p:sp>
      <p:pic>
        <p:nvPicPr>
          <p:cNvPr id="5" name="Picture 3">
            <a:extLst>
              <a:ext uri="{FF2B5EF4-FFF2-40B4-BE49-F238E27FC236}">
                <a16:creationId xmlns:a16="http://schemas.microsoft.com/office/drawing/2014/main" id="{D9497EA9-23FC-427C-84ED-93986E36C5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6" name="Diagrama 5">
            <a:extLst>
              <a:ext uri="{FF2B5EF4-FFF2-40B4-BE49-F238E27FC236}">
                <a16:creationId xmlns:a16="http://schemas.microsoft.com/office/drawing/2014/main" id="{2449CC6C-514E-44E6-867A-8507208DE3B5}"/>
              </a:ext>
            </a:extLst>
          </p:cNvPr>
          <p:cNvGraphicFramePr/>
          <p:nvPr>
            <p:extLst>
              <p:ext uri="{D42A27DB-BD31-4B8C-83A1-F6EECF244321}">
                <p14:modId xmlns:p14="http://schemas.microsoft.com/office/powerpoint/2010/main" val="2116175669"/>
              </p:ext>
            </p:extLst>
          </p:nvPr>
        </p:nvGraphicFramePr>
        <p:xfrm>
          <a:off x="1158795" y="1397551"/>
          <a:ext cx="7214034" cy="44189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098" name="Picture 2" descr="Resultado de imagen de instrucciones animado">
            <a:extLst>
              <a:ext uri="{FF2B5EF4-FFF2-40B4-BE49-F238E27FC236}">
                <a16:creationId xmlns:a16="http://schemas.microsoft.com/office/drawing/2014/main" id="{D118D033-EE94-42E9-8486-C65FC888FBD4}"/>
              </a:ext>
            </a:extLst>
          </p:cNvPr>
          <p:cNvPicPr>
            <a:picLocks noChangeAspect="1" noChangeArrowheads="1"/>
          </p:cNvPicPr>
          <p:nvPr/>
        </p:nvPicPr>
        <p:blipFill>
          <a:blip r:embed="rId8">
            <a:clrChange>
              <a:clrFrom>
                <a:srgbClr val="FEFEFE"/>
              </a:clrFrom>
              <a:clrTo>
                <a:srgbClr val="FEFEFE">
                  <a:alpha val="0"/>
                </a:srgbClr>
              </a:clrTo>
            </a:clrChange>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1011" y="2123578"/>
            <a:ext cx="2295568" cy="2837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456264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graphicEl>
                                              <a:dgm id="{9A9EA75D-38F4-497D-8BFA-5E2EBC83135E}"/>
                                            </p:graphicEl>
                                          </p:spTgt>
                                        </p:tgtEl>
                                        <p:attrNameLst>
                                          <p:attrName>style.visibility</p:attrName>
                                        </p:attrNameLst>
                                      </p:cBhvr>
                                      <p:to>
                                        <p:strVal val="visible"/>
                                      </p:to>
                                    </p:set>
                                    <p:animEffect transition="in" filter="fade">
                                      <p:cBhvr>
                                        <p:cTn id="7" dur="500"/>
                                        <p:tgtEl>
                                          <p:spTgt spid="6">
                                            <p:graphicEl>
                                              <a:dgm id="{9A9EA75D-38F4-497D-8BFA-5E2EBC83135E}"/>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graphicEl>
                                              <a:dgm id="{1D848D06-18AF-4EBA-8D63-5FE3DA7D540B}"/>
                                            </p:graphicEl>
                                          </p:spTgt>
                                        </p:tgtEl>
                                        <p:attrNameLst>
                                          <p:attrName>style.visibility</p:attrName>
                                        </p:attrNameLst>
                                      </p:cBhvr>
                                      <p:to>
                                        <p:strVal val="visible"/>
                                      </p:to>
                                    </p:set>
                                    <p:animEffect transition="in" filter="fade">
                                      <p:cBhvr>
                                        <p:cTn id="10" dur="500"/>
                                        <p:tgtEl>
                                          <p:spTgt spid="6">
                                            <p:graphicEl>
                                              <a:dgm id="{1D848D06-18AF-4EBA-8D63-5FE3DA7D540B}"/>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graphicEl>
                                              <a:dgm id="{0246E4A6-8B26-4736-96CD-65B9E22BC4F4}"/>
                                            </p:graphicEl>
                                          </p:spTgt>
                                        </p:tgtEl>
                                        <p:attrNameLst>
                                          <p:attrName>style.visibility</p:attrName>
                                        </p:attrNameLst>
                                      </p:cBhvr>
                                      <p:to>
                                        <p:strVal val="visible"/>
                                      </p:to>
                                    </p:set>
                                    <p:animEffect transition="in" filter="fade">
                                      <p:cBhvr>
                                        <p:cTn id="15" dur="500"/>
                                        <p:tgtEl>
                                          <p:spTgt spid="6">
                                            <p:graphicEl>
                                              <a:dgm id="{0246E4A6-8B26-4736-96CD-65B9E22BC4F4}"/>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graphicEl>
                                              <a:dgm id="{055A3BFD-2612-4A40-B44E-CF9CBC97A710}"/>
                                            </p:graphicEl>
                                          </p:spTgt>
                                        </p:tgtEl>
                                        <p:attrNameLst>
                                          <p:attrName>style.visibility</p:attrName>
                                        </p:attrNameLst>
                                      </p:cBhvr>
                                      <p:to>
                                        <p:strVal val="visible"/>
                                      </p:to>
                                    </p:set>
                                    <p:animEffect transition="in" filter="fade">
                                      <p:cBhvr>
                                        <p:cTn id="18" dur="500"/>
                                        <p:tgtEl>
                                          <p:spTgt spid="6">
                                            <p:graphicEl>
                                              <a:dgm id="{055A3BFD-2612-4A40-B44E-CF9CBC97A710}"/>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graphicEl>
                                              <a:dgm id="{3B51613F-F9AB-4DEE-9AB0-FD01F3B22558}"/>
                                            </p:graphicEl>
                                          </p:spTgt>
                                        </p:tgtEl>
                                        <p:attrNameLst>
                                          <p:attrName>style.visibility</p:attrName>
                                        </p:attrNameLst>
                                      </p:cBhvr>
                                      <p:to>
                                        <p:strVal val="visible"/>
                                      </p:to>
                                    </p:set>
                                    <p:animEffect transition="in" filter="fade">
                                      <p:cBhvr>
                                        <p:cTn id="23" dur="500"/>
                                        <p:tgtEl>
                                          <p:spTgt spid="6">
                                            <p:graphicEl>
                                              <a:dgm id="{3B51613F-F9AB-4DEE-9AB0-FD01F3B22558}"/>
                                            </p:graphic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graphicEl>
                                              <a:dgm id="{C1BFC115-B37C-4711-86E5-67D914A32E69}"/>
                                            </p:graphicEl>
                                          </p:spTgt>
                                        </p:tgtEl>
                                        <p:attrNameLst>
                                          <p:attrName>style.visibility</p:attrName>
                                        </p:attrNameLst>
                                      </p:cBhvr>
                                      <p:to>
                                        <p:strVal val="visible"/>
                                      </p:to>
                                    </p:set>
                                    <p:animEffect transition="in" filter="fade">
                                      <p:cBhvr>
                                        <p:cTn id="26" dur="500"/>
                                        <p:tgtEl>
                                          <p:spTgt spid="6">
                                            <p:graphicEl>
                                              <a:dgm id="{C1BFC115-B37C-4711-86E5-67D914A32E69}"/>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
                                            <p:graphicEl>
                                              <a:dgm id="{CF74DF2C-D7FE-45A3-8D4E-E0A4D88AD111}"/>
                                            </p:graphicEl>
                                          </p:spTgt>
                                        </p:tgtEl>
                                        <p:attrNameLst>
                                          <p:attrName>style.visibility</p:attrName>
                                        </p:attrNameLst>
                                      </p:cBhvr>
                                      <p:to>
                                        <p:strVal val="visible"/>
                                      </p:to>
                                    </p:set>
                                    <p:animEffect transition="in" filter="fade">
                                      <p:cBhvr>
                                        <p:cTn id="31" dur="500"/>
                                        <p:tgtEl>
                                          <p:spTgt spid="6">
                                            <p:graphicEl>
                                              <a:dgm id="{CF74DF2C-D7FE-45A3-8D4E-E0A4D88AD111}"/>
                                            </p:graphic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
                                            <p:graphicEl>
                                              <a:dgm id="{66769989-DE8A-4AB3-B179-0FDB018F3F31}"/>
                                            </p:graphicEl>
                                          </p:spTgt>
                                        </p:tgtEl>
                                        <p:attrNameLst>
                                          <p:attrName>style.visibility</p:attrName>
                                        </p:attrNameLst>
                                      </p:cBhvr>
                                      <p:to>
                                        <p:strVal val="visible"/>
                                      </p:to>
                                    </p:set>
                                    <p:animEffect transition="in" filter="fade">
                                      <p:cBhvr>
                                        <p:cTn id="34" dur="500"/>
                                        <p:tgtEl>
                                          <p:spTgt spid="6">
                                            <p:graphicEl>
                                              <a:dgm id="{66769989-DE8A-4AB3-B179-0FDB018F3F3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F68D30-3A74-4C17-B3C2-AFAA94D36A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5" name="Diagrama 4">
            <a:extLst>
              <a:ext uri="{FF2B5EF4-FFF2-40B4-BE49-F238E27FC236}">
                <a16:creationId xmlns:a16="http://schemas.microsoft.com/office/drawing/2014/main" id="{9F5D9129-B8A2-48A9-AAF9-C002C4195943}"/>
              </a:ext>
            </a:extLst>
          </p:cNvPr>
          <p:cNvGraphicFramePr/>
          <p:nvPr>
            <p:extLst>
              <p:ext uri="{D42A27DB-BD31-4B8C-83A1-F6EECF244321}">
                <p14:modId xmlns:p14="http://schemas.microsoft.com/office/powerpoint/2010/main" val="3539383381"/>
              </p:ext>
            </p:extLst>
          </p:nvPr>
        </p:nvGraphicFramePr>
        <p:xfrm>
          <a:off x="1373255" y="1373709"/>
          <a:ext cx="7315200" cy="45317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078" name="Picture 6" descr="Resultado de imagen de maestra dibujo png">
            <a:extLst>
              <a:ext uri="{FF2B5EF4-FFF2-40B4-BE49-F238E27FC236}">
                <a16:creationId xmlns:a16="http://schemas.microsoft.com/office/drawing/2014/main" id="{1D8B461D-C084-423D-8DC5-AE2F947F3868}"/>
              </a:ext>
            </a:extLst>
          </p:cNvPr>
          <p:cNvPicPr>
            <a:picLocks noChangeAspect="1" noChangeArrowheads="1"/>
          </p:cNvPicPr>
          <p:nvPr/>
        </p:nvPicPr>
        <p:blipFill>
          <a:blip r:embed="rId8">
            <a:clrChange>
              <a:clrFrom>
                <a:srgbClr val="FEFEFE"/>
              </a:clrFrom>
              <a:clrTo>
                <a:srgbClr val="FEFEFE">
                  <a:alpha val="0"/>
                </a:srgbClr>
              </a:clrTo>
            </a:clrChange>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699233" y="2112686"/>
            <a:ext cx="3360800" cy="2632627"/>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1F31CFA9-F707-470F-BD1F-0FD45073D3A2}"/>
              </a:ext>
            </a:extLst>
          </p:cNvPr>
          <p:cNvSpPr txBox="1"/>
          <p:nvPr/>
        </p:nvSpPr>
        <p:spPr>
          <a:xfrm>
            <a:off x="981167" y="344075"/>
            <a:ext cx="7569290" cy="7078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hangingPunct="0"/>
            <a:r>
              <a:rPr kumimoji="0" lang="gl-ES" sz="2000" b="1" i="0" u="none" strike="noStrike" cap="none" spc="0" normalizeH="0" baseline="0" dirty="0">
                <a:ln>
                  <a:noFill/>
                </a:ln>
                <a:solidFill>
                  <a:srgbClr val="FF6600"/>
                </a:solidFill>
                <a:effectLst/>
                <a:uFillTx/>
                <a:latin typeface="Arial" panose="020B0604020202020204" pitchFamily="34" charset="0"/>
                <a:cs typeface="Arial" panose="020B0604020202020204" pitchFamily="34" charset="0"/>
                <a:sym typeface="Helvetica"/>
              </a:rPr>
              <a:t>MEDIDAS GENERALES: </a:t>
            </a:r>
          </a:p>
          <a:p>
            <a:pPr algn="ctr" hangingPunct="0"/>
            <a:r>
              <a:rPr lang="gl-ES" sz="2000" b="1" kern="50" dirty="0">
                <a:solidFill>
                  <a:srgbClr val="FF6600"/>
                </a:solidFill>
                <a:latin typeface="Arial" panose="020B0604020202020204" pitchFamily="34" charset="0"/>
                <a:ea typeface="SimSun" panose="02010600030101010101" pitchFamily="2" charset="-122"/>
                <a:cs typeface="Arial" panose="020B0604020202020204" pitchFamily="34" charset="0"/>
                <a:sym typeface="Helvetica"/>
              </a:rPr>
              <a:t>VII. </a:t>
            </a:r>
            <a:r>
              <a:rPr lang="es-ES" sz="2000" b="1" kern="50" dirty="0">
                <a:solidFill>
                  <a:srgbClr val="FF6600"/>
                </a:solidFill>
                <a:latin typeface="Arial" panose="020B0604020202020204" pitchFamily="34" charset="0"/>
                <a:ea typeface="SimSun" panose="02010600030101010101" pitchFamily="2" charset="-122"/>
                <a:cs typeface="Mangal" panose="02040503050203030202" pitchFamily="18" charset="0"/>
                <a:sym typeface="Helvetica"/>
              </a:rPr>
              <a:t>¿CÓMO DAR INSTRUCCIONES EN CLASE?</a:t>
            </a:r>
            <a:r>
              <a:rPr lang="es-ES" sz="2000" b="1" kern="50" dirty="0">
                <a:solidFill>
                  <a:srgbClr val="FF6600"/>
                </a:solidFill>
                <a:latin typeface="Arial" panose="020B0604020202020204" pitchFamily="34" charset="0"/>
                <a:ea typeface="SimSun" panose="02010600030101010101" pitchFamily="2" charset="-122"/>
                <a:cs typeface="Mangal" panose="02040503050203030202" pitchFamily="18" charset="0"/>
              </a:rPr>
              <a:t>: </a:t>
            </a:r>
          </a:p>
        </p:txBody>
      </p:sp>
    </p:spTree>
    <p:extLst>
      <p:ext uri="{BB962C8B-B14F-4D97-AF65-F5344CB8AC3E}">
        <p14:creationId xmlns:p14="http://schemas.microsoft.com/office/powerpoint/2010/main" val="402082588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25193D16-A0F2-4EF2-BACB-B6A64FDE0165}"/>
                                            </p:graphicEl>
                                          </p:spTgt>
                                        </p:tgtEl>
                                        <p:attrNameLst>
                                          <p:attrName>style.visibility</p:attrName>
                                        </p:attrNameLst>
                                      </p:cBhvr>
                                      <p:to>
                                        <p:strVal val="visible"/>
                                      </p:to>
                                    </p:set>
                                    <p:animEffect transition="in" filter="fade">
                                      <p:cBhvr>
                                        <p:cTn id="7" dur="500"/>
                                        <p:tgtEl>
                                          <p:spTgt spid="5">
                                            <p:graphicEl>
                                              <a:dgm id="{25193D16-A0F2-4EF2-BACB-B6A64FDE0165}"/>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graphicEl>
                                              <a:dgm id="{286C1726-B299-4991-A609-F16D0A9415C3}"/>
                                            </p:graphicEl>
                                          </p:spTgt>
                                        </p:tgtEl>
                                        <p:attrNameLst>
                                          <p:attrName>style.visibility</p:attrName>
                                        </p:attrNameLst>
                                      </p:cBhvr>
                                      <p:to>
                                        <p:strVal val="visible"/>
                                      </p:to>
                                    </p:set>
                                    <p:animEffect transition="in" filter="fade">
                                      <p:cBhvr>
                                        <p:cTn id="10" dur="500"/>
                                        <p:tgtEl>
                                          <p:spTgt spid="5">
                                            <p:graphicEl>
                                              <a:dgm id="{286C1726-B299-4991-A609-F16D0A9415C3}"/>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graphicEl>
                                              <a:dgm id="{EF36A1C1-0BCE-4265-A26B-105E6F45FA03}"/>
                                            </p:graphicEl>
                                          </p:spTgt>
                                        </p:tgtEl>
                                        <p:attrNameLst>
                                          <p:attrName>style.visibility</p:attrName>
                                        </p:attrNameLst>
                                      </p:cBhvr>
                                      <p:to>
                                        <p:strVal val="visible"/>
                                      </p:to>
                                    </p:set>
                                    <p:animEffect transition="in" filter="fade">
                                      <p:cBhvr>
                                        <p:cTn id="15" dur="500"/>
                                        <p:tgtEl>
                                          <p:spTgt spid="5">
                                            <p:graphicEl>
                                              <a:dgm id="{EF36A1C1-0BCE-4265-A26B-105E6F45FA03}"/>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graphicEl>
                                              <a:dgm id="{4811A280-4B85-427E-BB70-9B366CB32253}"/>
                                            </p:graphicEl>
                                          </p:spTgt>
                                        </p:tgtEl>
                                        <p:attrNameLst>
                                          <p:attrName>style.visibility</p:attrName>
                                        </p:attrNameLst>
                                      </p:cBhvr>
                                      <p:to>
                                        <p:strVal val="visible"/>
                                      </p:to>
                                    </p:set>
                                    <p:animEffect transition="in" filter="fade">
                                      <p:cBhvr>
                                        <p:cTn id="18" dur="500"/>
                                        <p:tgtEl>
                                          <p:spTgt spid="5">
                                            <p:graphicEl>
                                              <a:dgm id="{4811A280-4B85-427E-BB70-9B366CB32253}"/>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graphicEl>
                                              <a:dgm id="{BC893E71-9F97-4CEC-9FDC-A692C11E3B70}"/>
                                            </p:graphicEl>
                                          </p:spTgt>
                                        </p:tgtEl>
                                        <p:attrNameLst>
                                          <p:attrName>style.visibility</p:attrName>
                                        </p:attrNameLst>
                                      </p:cBhvr>
                                      <p:to>
                                        <p:strVal val="visible"/>
                                      </p:to>
                                    </p:set>
                                    <p:animEffect transition="in" filter="fade">
                                      <p:cBhvr>
                                        <p:cTn id="23" dur="500"/>
                                        <p:tgtEl>
                                          <p:spTgt spid="5">
                                            <p:graphicEl>
                                              <a:dgm id="{BC893E71-9F97-4CEC-9FDC-A692C11E3B70}"/>
                                            </p:graphic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graphicEl>
                                              <a:dgm id="{15207ECA-56A5-4A70-B326-47807AB2CFE7}"/>
                                            </p:graphicEl>
                                          </p:spTgt>
                                        </p:tgtEl>
                                        <p:attrNameLst>
                                          <p:attrName>style.visibility</p:attrName>
                                        </p:attrNameLst>
                                      </p:cBhvr>
                                      <p:to>
                                        <p:strVal val="visible"/>
                                      </p:to>
                                    </p:set>
                                    <p:animEffect transition="in" filter="fade">
                                      <p:cBhvr>
                                        <p:cTn id="26" dur="500"/>
                                        <p:tgtEl>
                                          <p:spTgt spid="5">
                                            <p:graphicEl>
                                              <a:dgm id="{15207ECA-56A5-4A70-B326-47807AB2CFE7}"/>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
                                            <p:graphicEl>
                                              <a:dgm id="{A2EA0F31-AAB9-41B2-A979-101216A75F30}"/>
                                            </p:graphicEl>
                                          </p:spTgt>
                                        </p:tgtEl>
                                        <p:attrNameLst>
                                          <p:attrName>style.visibility</p:attrName>
                                        </p:attrNameLst>
                                      </p:cBhvr>
                                      <p:to>
                                        <p:strVal val="visible"/>
                                      </p:to>
                                    </p:set>
                                    <p:animEffect transition="in" filter="fade">
                                      <p:cBhvr>
                                        <p:cTn id="31" dur="500"/>
                                        <p:tgtEl>
                                          <p:spTgt spid="5">
                                            <p:graphicEl>
                                              <a:dgm id="{A2EA0F31-AAB9-41B2-A979-101216A75F30}"/>
                                            </p:graphic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
                                            <p:graphicEl>
                                              <a:dgm id="{FEAFFD25-A6F5-4F97-B9CB-F74D1AADD30D}"/>
                                            </p:graphicEl>
                                          </p:spTgt>
                                        </p:tgtEl>
                                        <p:attrNameLst>
                                          <p:attrName>style.visibility</p:attrName>
                                        </p:attrNameLst>
                                      </p:cBhvr>
                                      <p:to>
                                        <p:strVal val="visible"/>
                                      </p:to>
                                    </p:set>
                                    <p:animEffect transition="in" filter="fade">
                                      <p:cBhvr>
                                        <p:cTn id="34" dur="500"/>
                                        <p:tgtEl>
                                          <p:spTgt spid="5">
                                            <p:graphicEl>
                                              <a:dgm id="{FEAFFD25-A6F5-4F97-B9CB-F74D1AADD30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F267614-3CBF-437C-9B9C-F4B8E732DFA8}"/>
              </a:ext>
            </a:extLst>
          </p:cNvPr>
          <p:cNvSpPr txBox="1"/>
          <p:nvPr/>
        </p:nvSpPr>
        <p:spPr>
          <a:xfrm>
            <a:off x="787355" y="153280"/>
            <a:ext cx="7569290" cy="7078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hangingPunct="0"/>
            <a:r>
              <a:rPr kumimoji="0" lang="gl-ES" sz="2000" b="1" i="0" u="none" strike="noStrike" cap="none" spc="0" normalizeH="0" baseline="0" dirty="0">
                <a:ln>
                  <a:noFill/>
                </a:ln>
                <a:solidFill>
                  <a:srgbClr val="FF6600"/>
                </a:solidFill>
                <a:effectLst/>
                <a:uFillTx/>
                <a:latin typeface="Arial" panose="020B0604020202020204" pitchFamily="34" charset="0"/>
                <a:cs typeface="Arial" panose="020B0604020202020204" pitchFamily="34" charset="0"/>
                <a:sym typeface="Helvetica"/>
              </a:rPr>
              <a:t>MEDIDAS GENERALES:</a:t>
            </a:r>
          </a:p>
          <a:p>
            <a:pPr algn="ctr" hangingPunct="0"/>
            <a:r>
              <a:rPr lang="gl-ES" sz="2000" b="1" dirty="0">
                <a:solidFill>
                  <a:srgbClr val="FF6600"/>
                </a:solidFill>
                <a:latin typeface="Arial" panose="020B0604020202020204" pitchFamily="34" charset="0"/>
                <a:cs typeface="Arial" panose="020B0604020202020204" pitchFamily="34" charset="0"/>
                <a:sym typeface="Helvetica"/>
              </a:rPr>
              <a:t>VIII.</a:t>
            </a:r>
            <a:r>
              <a:rPr kumimoji="0" lang="gl-ES" sz="2000" b="1" i="0" u="none" strike="noStrike" cap="none" spc="0" normalizeH="0" baseline="0" dirty="0">
                <a:ln>
                  <a:noFill/>
                </a:ln>
                <a:solidFill>
                  <a:srgbClr val="FF6600"/>
                </a:solidFill>
                <a:effectLst/>
                <a:uFillTx/>
                <a:latin typeface="Arial" panose="020B0604020202020204" pitchFamily="34" charset="0"/>
                <a:cs typeface="Arial" panose="020B0604020202020204" pitchFamily="34" charset="0"/>
                <a:sym typeface="Helvetica"/>
              </a:rPr>
              <a:t> </a:t>
            </a:r>
            <a:r>
              <a:rPr lang="es-ES" sz="2000" b="1" kern="50" dirty="0">
                <a:solidFill>
                  <a:srgbClr val="FF6600"/>
                </a:solidFill>
                <a:latin typeface="Arial" panose="020B0604020202020204" pitchFamily="34" charset="0"/>
                <a:ea typeface="SimSun" panose="02010600030101010101" pitchFamily="2" charset="-122"/>
                <a:cs typeface="Mangal" panose="02040503050203030202" pitchFamily="18" charset="0"/>
                <a:sym typeface="Helvetica"/>
              </a:rPr>
              <a:t>LAS EXPLICACIONES </a:t>
            </a:r>
            <a:endParaRPr lang="es-ES" sz="2000" b="1" kern="50" dirty="0">
              <a:solidFill>
                <a:srgbClr val="FF6600"/>
              </a:solidFill>
              <a:latin typeface="Arial" panose="020B0604020202020204" pitchFamily="34" charset="0"/>
              <a:ea typeface="SimSun" panose="02010600030101010101" pitchFamily="2" charset="-122"/>
              <a:cs typeface="Mangal" panose="02040503050203030202" pitchFamily="18" charset="0"/>
            </a:endParaRPr>
          </a:p>
        </p:txBody>
      </p:sp>
      <p:pic>
        <p:nvPicPr>
          <p:cNvPr id="4" name="Picture 3">
            <a:extLst>
              <a:ext uri="{FF2B5EF4-FFF2-40B4-BE49-F238E27FC236}">
                <a16:creationId xmlns:a16="http://schemas.microsoft.com/office/drawing/2014/main" id="{B736EBE8-2C82-4D2B-BE2D-E2A3562366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6" name="Diagrama 5">
            <a:extLst>
              <a:ext uri="{FF2B5EF4-FFF2-40B4-BE49-F238E27FC236}">
                <a16:creationId xmlns:a16="http://schemas.microsoft.com/office/drawing/2014/main" id="{0C518D7D-3127-4E12-9F7B-714E0673F5D2}"/>
              </a:ext>
            </a:extLst>
          </p:cNvPr>
          <p:cNvGraphicFramePr/>
          <p:nvPr>
            <p:extLst>
              <p:ext uri="{D42A27DB-BD31-4B8C-83A1-F6EECF244321}">
                <p14:modId xmlns:p14="http://schemas.microsoft.com/office/powerpoint/2010/main" val="2113228590"/>
              </p:ext>
            </p:extLst>
          </p:nvPr>
        </p:nvGraphicFramePr>
        <p:xfrm>
          <a:off x="-528797" y="1168288"/>
          <a:ext cx="8421847" cy="4648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146" name="Picture 2" descr="Resultado de imagen de ORGANIZADOR DE CLASE">
            <a:extLst>
              <a:ext uri="{FF2B5EF4-FFF2-40B4-BE49-F238E27FC236}">
                <a16:creationId xmlns:a16="http://schemas.microsoft.com/office/drawing/2014/main" id="{55F7DF8C-C70E-4C57-9113-2E0846D1FEF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86500" y="4440721"/>
            <a:ext cx="2857500" cy="2390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4142459"/>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A88650-C08A-438E-B83F-8DBBC4AC44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7" name="Diagrama 6">
            <a:extLst>
              <a:ext uri="{FF2B5EF4-FFF2-40B4-BE49-F238E27FC236}">
                <a16:creationId xmlns:a16="http://schemas.microsoft.com/office/drawing/2014/main" id="{1038D044-7222-460E-9292-33F3F4E04C68}"/>
              </a:ext>
            </a:extLst>
          </p:cNvPr>
          <p:cNvGraphicFramePr/>
          <p:nvPr>
            <p:extLst>
              <p:ext uri="{D42A27DB-BD31-4B8C-83A1-F6EECF244321}">
                <p14:modId xmlns:p14="http://schemas.microsoft.com/office/powerpoint/2010/main" val="2094066844"/>
              </p:ext>
            </p:extLst>
          </p:nvPr>
        </p:nvGraphicFramePr>
        <p:xfrm>
          <a:off x="-330798" y="1203940"/>
          <a:ext cx="7569290" cy="44501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30" name="Picture 6" descr="Resultado de imagen de carteles en clase">
            <a:extLst>
              <a:ext uri="{FF2B5EF4-FFF2-40B4-BE49-F238E27FC236}">
                <a16:creationId xmlns:a16="http://schemas.microsoft.com/office/drawing/2014/main" id="{C196F6DF-B3EC-4E1A-8E26-41D7A84BEB1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8116" t="7813" r="7187" b="9368"/>
          <a:stretch/>
        </p:blipFill>
        <p:spPr bwMode="auto">
          <a:xfrm>
            <a:off x="6838121" y="1948070"/>
            <a:ext cx="2305879" cy="3705990"/>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C716E943-DAE3-4A2C-91DF-935EC5F3B55D}"/>
              </a:ext>
            </a:extLst>
          </p:cNvPr>
          <p:cNvSpPr txBox="1"/>
          <p:nvPr/>
        </p:nvSpPr>
        <p:spPr>
          <a:xfrm>
            <a:off x="787355" y="153280"/>
            <a:ext cx="7569290" cy="7078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hangingPunct="0"/>
            <a:r>
              <a:rPr kumimoji="0" lang="gl-ES" sz="2000" b="1" i="0" u="none" strike="noStrike" cap="none" spc="0" normalizeH="0" baseline="0" dirty="0">
                <a:ln>
                  <a:noFill/>
                </a:ln>
                <a:solidFill>
                  <a:srgbClr val="FF6600"/>
                </a:solidFill>
                <a:effectLst/>
                <a:uFillTx/>
                <a:latin typeface="Arial" panose="020B0604020202020204" pitchFamily="34" charset="0"/>
                <a:cs typeface="Arial" panose="020B0604020202020204" pitchFamily="34" charset="0"/>
                <a:sym typeface="Helvetica"/>
              </a:rPr>
              <a:t>MEDIDAS GENERALES:</a:t>
            </a:r>
          </a:p>
          <a:p>
            <a:pPr algn="ctr" hangingPunct="0"/>
            <a:r>
              <a:rPr lang="gl-ES" sz="2000" b="1" dirty="0">
                <a:solidFill>
                  <a:srgbClr val="FF6600"/>
                </a:solidFill>
                <a:latin typeface="Arial" panose="020B0604020202020204" pitchFamily="34" charset="0"/>
                <a:cs typeface="Arial" panose="020B0604020202020204" pitchFamily="34" charset="0"/>
                <a:sym typeface="Helvetica"/>
              </a:rPr>
              <a:t>VIII.</a:t>
            </a:r>
            <a:r>
              <a:rPr kumimoji="0" lang="gl-ES" sz="2000" b="1" i="0" u="none" strike="noStrike" cap="none" spc="0" normalizeH="0" baseline="0" dirty="0">
                <a:ln>
                  <a:noFill/>
                </a:ln>
                <a:solidFill>
                  <a:srgbClr val="FF6600"/>
                </a:solidFill>
                <a:effectLst/>
                <a:uFillTx/>
                <a:latin typeface="Arial" panose="020B0604020202020204" pitchFamily="34" charset="0"/>
                <a:cs typeface="Arial" panose="020B0604020202020204" pitchFamily="34" charset="0"/>
                <a:sym typeface="Helvetica"/>
              </a:rPr>
              <a:t> </a:t>
            </a:r>
            <a:r>
              <a:rPr lang="es-ES" sz="2000" b="1" kern="50" dirty="0">
                <a:solidFill>
                  <a:srgbClr val="FF6600"/>
                </a:solidFill>
                <a:latin typeface="Arial" panose="020B0604020202020204" pitchFamily="34" charset="0"/>
                <a:ea typeface="SimSun" panose="02010600030101010101" pitchFamily="2" charset="-122"/>
                <a:cs typeface="Mangal" panose="02040503050203030202" pitchFamily="18" charset="0"/>
                <a:sym typeface="Helvetica"/>
              </a:rPr>
              <a:t>LAS EXPLICACIONES </a:t>
            </a:r>
            <a:endParaRPr lang="es-ES" sz="2000" b="1" kern="50" dirty="0">
              <a:solidFill>
                <a:srgbClr val="FF6600"/>
              </a:solidFill>
              <a:latin typeface="Arial" panose="020B0604020202020204" pitchFamily="34" charset="0"/>
              <a:ea typeface="SimSun" panose="02010600030101010101" pitchFamily="2" charset="-122"/>
              <a:cs typeface="Mangal" panose="02040503050203030202" pitchFamily="18" charset="0"/>
            </a:endParaRPr>
          </a:p>
        </p:txBody>
      </p:sp>
    </p:spTree>
    <p:extLst>
      <p:ext uri="{BB962C8B-B14F-4D97-AF65-F5344CB8AC3E}">
        <p14:creationId xmlns:p14="http://schemas.microsoft.com/office/powerpoint/2010/main" val="3791963061"/>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C9C4DBB9-5F74-43FC-BF54-35D076966522}"/>
              </a:ext>
            </a:extLst>
          </p:cNvPr>
          <p:cNvSpPr/>
          <p:nvPr/>
        </p:nvSpPr>
        <p:spPr>
          <a:xfrm>
            <a:off x="1143000" y="1070752"/>
            <a:ext cx="6858000" cy="1231106"/>
          </a:xfrm>
          <a:prstGeom prst="rect">
            <a:avLst/>
          </a:prstGeom>
        </p:spPr>
        <p:txBody>
          <a:bodyPr wrap="square">
            <a:spAutoFit/>
          </a:bodyPr>
          <a:lstStyle/>
          <a:p>
            <a:pPr algn="just">
              <a:spcAft>
                <a:spcPts val="0"/>
              </a:spcAft>
              <a:tabLst>
                <a:tab pos="3060065" algn="ctr"/>
              </a:tabLst>
            </a:pPr>
            <a:r>
              <a:rPr lang="es-ES" kern="50" dirty="0">
                <a:latin typeface="Arial" panose="020B0604020202020204" pitchFamily="34" charset="0"/>
                <a:ea typeface="SimSun" panose="02010600030101010101" pitchFamily="2" charset="-122"/>
                <a:cs typeface="Mangal" panose="02040503050203030202" pitchFamily="18" charset="0"/>
              </a:rPr>
              <a:t>Asignar a un </a:t>
            </a:r>
            <a:r>
              <a:rPr lang="es-ES" kern="50" dirty="0" err="1">
                <a:latin typeface="Arial" panose="020B0604020202020204" pitchFamily="34" charset="0"/>
                <a:ea typeface="SimSun" panose="02010600030101010101" pitchFamily="2" charset="-122"/>
                <a:cs typeface="Mangal" panose="02040503050203030202" pitchFamily="18" charset="0"/>
              </a:rPr>
              <a:t>alumn</a:t>
            </a:r>
            <a:r>
              <a:rPr lang="es-ES" kern="50" dirty="0">
                <a:latin typeface="Arial" panose="020B0604020202020204" pitchFamily="34" charset="0"/>
                <a:ea typeface="SimSun" panose="02010600030101010101" pitchFamily="2" charset="-122"/>
                <a:cs typeface="Mangal" panose="02040503050203030202" pitchFamily="18" charset="0"/>
              </a:rPr>
              <a:t>@ la función de ayudante Se propondrá a un@ que pueda cumplir la función y cuya familia esté de acuerdo. Debe ser una ayuda temporal. Su misión consiste en:</a:t>
            </a:r>
          </a:p>
          <a:p>
            <a:pPr algn="just">
              <a:spcAft>
                <a:spcPts val="0"/>
              </a:spcAft>
              <a:tabLst>
                <a:tab pos="3060065" algn="ctr"/>
              </a:tabLst>
            </a:pPr>
            <a:endParaRPr lang="es-ES" sz="2000" kern="50" dirty="0">
              <a:latin typeface="Times New Roman" panose="02020603050405020304" pitchFamily="18" charset="0"/>
              <a:ea typeface="SimSun" panose="02010600030101010101" pitchFamily="2" charset="-122"/>
              <a:cs typeface="Mangal" panose="02040503050203030202" pitchFamily="18" charset="0"/>
            </a:endParaRPr>
          </a:p>
        </p:txBody>
      </p:sp>
      <p:sp>
        <p:nvSpPr>
          <p:cNvPr id="3" name="CuadroTexto 2">
            <a:extLst>
              <a:ext uri="{FF2B5EF4-FFF2-40B4-BE49-F238E27FC236}">
                <a16:creationId xmlns:a16="http://schemas.microsoft.com/office/drawing/2014/main" id="{A1BB74B3-3717-488D-BE10-85973CBFB304}"/>
              </a:ext>
            </a:extLst>
          </p:cNvPr>
          <p:cNvSpPr txBox="1"/>
          <p:nvPr/>
        </p:nvSpPr>
        <p:spPr>
          <a:xfrm>
            <a:off x="981167" y="182840"/>
            <a:ext cx="7569290" cy="7078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hangingPunct="0"/>
            <a:r>
              <a:rPr kumimoji="0" lang="gl-ES" sz="2000" b="1" i="0" u="none" strike="noStrike" cap="none" spc="0" normalizeH="0" baseline="0" dirty="0">
                <a:ln>
                  <a:noFill/>
                </a:ln>
                <a:solidFill>
                  <a:srgbClr val="FF6600"/>
                </a:solidFill>
                <a:effectLst/>
                <a:uFillTx/>
                <a:latin typeface="Arial" panose="020B0604020202020204" pitchFamily="34" charset="0"/>
                <a:cs typeface="Arial" panose="020B0604020202020204" pitchFamily="34" charset="0"/>
                <a:sym typeface="Helvetica"/>
              </a:rPr>
              <a:t>MEDIDAS GENERALES: </a:t>
            </a:r>
          </a:p>
          <a:p>
            <a:pPr algn="ctr" hangingPunct="0"/>
            <a:r>
              <a:rPr lang="gl-ES" sz="2000" b="1" kern="50" dirty="0">
                <a:solidFill>
                  <a:srgbClr val="FF6600"/>
                </a:solidFill>
                <a:latin typeface="Arial" panose="020B0604020202020204" pitchFamily="34" charset="0"/>
                <a:ea typeface="SimSun" panose="02010600030101010101" pitchFamily="2" charset="-122"/>
                <a:cs typeface="Arial" panose="020B0604020202020204" pitchFamily="34" charset="0"/>
                <a:sym typeface="Helvetica"/>
              </a:rPr>
              <a:t>IX. </a:t>
            </a:r>
            <a:r>
              <a:rPr lang="es-ES" sz="2000" b="1" kern="50" dirty="0">
                <a:solidFill>
                  <a:srgbClr val="FF6600"/>
                </a:solidFill>
                <a:latin typeface="Arial" panose="020B0604020202020204" pitchFamily="34" charset="0"/>
                <a:ea typeface="SimSun" panose="02010600030101010101" pitchFamily="2" charset="-122"/>
                <a:cs typeface="Mangal" panose="02040503050203030202" pitchFamily="18" charset="0"/>
                <a:sym typeface="Helvetica"/>
              </a:rPr>
              <a:t>EL ALUMNO AYUDANTE</a:t>
            </a:r>
            <a:endParaRPr lang="es-ES" sz="2000" b="1" kern="50" dirty="0">
              <a:solidFill>
                <a:srgbClr val="FF6600"/>
              </a:solidFill>
              <a:latin typeface="Arial" panose="020B0604020202020204" pitchFamily="34" charset="0"/>
              <a:ea typeface="SimSun" panose="02010600030101010101" pitchFamily="2" charset="-122"/>
              <a:cs typeface="Mangal" panose="02040503050203030202" pitchFamily="18" charset="0"/>
            </a:endParaRPr>
          </a:p>
        </p:txBody>
      </p:sp>
      <p:pic>
        <p:nvPicPr>
          <p:cNvPr id="4" name="Picture 3">
            <a:extLst>
              <a:ext uri="{FF2B5EF4-FFF2-40B4-BE49-F238E27FC236}">
                <a16:creationId xmlns:a16="http://schemas.microsoft.com/office/drawing/2014/main" id="{52381AE0-1B2A-48F3-8A84-5E492B7C71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ángulo: esquinas redondeadas 4">
            <a:extLst>
              <a:ext uri="{FF2B5EF4-FFF2-40B4-BE49-F238E27FC236}">
                <a16:creationId xmlns:a16="http://schemas.microsoft.com/office/drawing/2014/main" id="{62445139-60AD-4C92-AF39-2221FF4E66B4}"/>
              </a:ext>
            </a:extLst>
          </p:cNvPr>
          <p:cNvSpPr/>
          <p:nvPr/>
        </p:nvSpPr>
        <p:spPr>
          <a:xfrm>
            <a:off x="65514" y="2008160"/>
            <a:ext cx="1626166" cy="408623"/>
          </a:xfrm>
          <a:prstGeom prst="roundRect">
            <a:avLst/>
          </a:prstGeom>
          <a:ln>
            <a:solidFill>
              <a:schemeClr val="accent1"/>
            </a:solidFill>
          </a:ln>
        </p:spPr>
        <p:style>
          <a:lnRef idx="2">
            <a:schemeClr val="accent5"/>
          </a:lnRef>
          <a:fillRef idx="1">
            <a:schemeClr val="lt1"/>
          </a:fillRef>
          <a:effectRef idx="0">
            <a:schemeClr val="accent5"/>
          </a:effectRef>
          <a:fontRef idx="minor">
            <a:schemeClr val="dk1"/>
          </a:fontRef>
        </p:style>
        <p:txBody>
          <a:bodyPr wrap="none">
            <a:spAutoFit/>
          </a:bodyPr>
          <a:lstStyle/>
          <a:p>
            <a:pPr algn="just">
              <a:spcAft>
                <a:spcPts val="0"/>
              </a:spcAft>
              <a:tabLst>
                <a:tab pos="3060065" algn="ctr"/>
              </a:tabLst>
            </a:pPr>
            <a:r>
              <a:rPr lang="es-ES" b="1" i="1" kern="50" dirty="0">
                <a:solidFill>
                  <a:srgbClr val="FF6600"/>
                </a:solidFill>
                <a:latin typeface="Arial" panose="020B0604020202020204" pitchFamily="34" charset="0"/>
                <a:ea typeface="SimSun" panose="02010600030101010101" pitchFamily="2" charset="-122"/>
                <a:cs typeface="Mangal" panose="02040503050203030202" pitchFamily="18" charset="0"/>
              </a:rPr>
              <a:t>No distraerle</a:t>
            </a:r>
            <a:endParaRPr lang="es-ES" sz="2000" b="1" i="1" kern="50" dirty="0">
              <a:solidFill>
                <a:srgbClr val="FF6600"/>
              </a:solidFill>
              <a:latin typeface="Times New Roman" panose="02020603050405020304" pitchFamily="18" charset="0"/>
              <a:ea typeface="SimSun" panose="02010600030101010101" pitchFamily="2" charset="-122"/>
              <a:cs typeface="Mangal" panose="02040503050203030202" pitchFamily="18" charset="0"/>
            </a:endParaRPr>
          </a:p>
        </p:txBody>
      </p:sp>
      <p:sp>
        <p:nvSpPr>
          <p:cNvPr id="6" name="Rectángulo: esquinas redondeadas 5">
            <a:extLst>
              <a:ext uri="{FF2B5EF4-FFF2-40B4-BE49-F238E27FC236}">
                <a16:creationId xmlns:a16="http://schemas.microsoft.com/office/drawing/2014/main" id="{67530E6F-C650-4CF4-B662-EF7AABC4222B}"/>
              </a:ext>
            </a:extLst>
          </p:cNvPr>
          <p:cNvSpPr/>
          <p:nvPr/>
        </p:nvSpPr>
        <p:spPr>
          <a:xfrm>
            <a:off x="309126" y="2505670"/>
            <a:ext cx="6249504" cy="715089"/>
          </a:xfrm>
          <a:prstGeom prst="roundRect">
            <a:avLst/>
          </a:prstGeom>
          <a:ln>
            <a:solidFill>
              <a:schemeClr val="accent1"/>
            </a:solidFill>
          </a:ln>
        </p:spPr>
        <p:style>
          <a:lnRef idx="2">
            <a:schemeClr val="accent5"/>
          </a:lnRef>
          <a:fillRef idx="1">
            <a:schemeClr val="lt1"/>
          </a:fillRef>
          <a:effectRef idx="0">
            <a:schemeClr val="accent5"/>
          </a:effectRef>
          <a:fontRef idx="minor">
            <a:schemeClr val="dk1"/>
          </a:fontRef>
        </p:style>
        <p:txBody>
          <a:bodyPr wrap="square">
            <a:spAutoFit/>
          </a:bodyPr>
          <a:lstStyle/>
          <a:p>
            <a:pPr algn="just">
              <a:spcAft>
                <a:spcPts val="0"/>
              </a:spcAft>
              <a:tabLst>
                <a:tab pos="3060065" algn="ctr"/>
              </a:tabLst>
            </a:pPr>
            <a:r>
              <a:rPr lang="es-ES" kern="50" dirty="0">
                <a:latin typeface="Arial" panose="020B0604020202020204" pitchFamily="34" charset="0"/>
                <a:ea typeface="SimSun" panose="02010600030101010101" pitchFamily="2" charset="-122"/>
                <a:cs typeface="Mangal" panose="02040503050203030202" pitchFamily="18" charset="0"/>
              </a:rPr>
              <a:t>Usar la señal </a:t>
            </a:r>
            <a:r>
              <a:rPr lang="es-ES" b="1" i="1" kern="50" dirty="0">
                <a:solidFill>
                  <a:srgbClr val="FF6600"/>
                </a:solidFill>
                <a:latin typeface="Arial" panose="020B0604020202020204" pitchFamily="34" charset="0"/>
                <a:ea typeface="SimSun" panose="02010600030101010101" pitchFamily="2" charset="-122"/>
                <a:cs typeface="Mangal" panose="02040503050203030202" pitchFamily="18" charset="0"/>
              </a:rPr>
              <a:t>de tocarle en el hombro </a:t>
            </a:r>
            <a:r>
              <a:rPr lang="es-ES" kern="50" dirty="0">
                <a:latin typeface="Arial" panose="020B0604020202020204" pitchFamily="34" charset="0"/>
                <a:ea typeface="SimSun" panose="02010600030101010101" pitchFamily="2" charset="-122"/>
                <a:cs typeface="Mangal" panose="02040503050203030202" pitchFamily="18" charset="0"/>
              </a:rPr>
              <a:t>(o gesto o palabra pactada) cuando se distraiga de una tarea o explicación.</a:t>
            </a:r>
            <a:endParaRPr lang="es-ES" sz="2000" kern="50" dirty="0">
              <a:latin typeface="Times New Roman" panose="02020603050405020304" pitchFamily="18" charset="0"/>
              <a:ea typeface="SimSun" panose="02010600030101010101" pitchFamily="2" charset="-122"/>
              <a:cs typeface="Mangal" panose="02040503050203030202" pitchFamily="18" charset="0"/>
            </a:endParaRPr>
          </a:p>
        </p:txBody>
      </p:sp>
      <p:sp>
        <p:nvSpPr>
          <p:cNvPr id="7" name="Rectángulo: esquinas redondeadas 6">
            <a:extLst>
              <a:ext uri="{FF2B5EF4-FFF2-40B4-BE49-F238E27FC236}">
                <a16:creationId xmlns:a16="http://schemas.microsoft.com/office/drawing/2014/main" id="{E53029BF-7EF2-4D7B-8BCD-91A9029C0DFE}"/>
              </a:ext>
            </a:extLst>
          </p:cNvPr>
          <p:cNvSpPr/>
          <p:nvPr/>
        </p:nvSpPr>
        <p:spPr>
          <a:xfrm>
            <a:off x="1468471" y="3309646"/>
            <a:ext cx="3850749" cy="408623"/>
          </a:xfrm>
          <a:prstGeom prst="roundRect">
            <a:avLst/>
          </a:prstGeom>
          <a:ln>
            <a:solidFill>
              <a:schemeClr val="accent1"/>
            </a:solidFill>
          </a:ln>
        </p:spPr>
        <p:style>
          <a:lnRef idx="2">
            <a:schemeClr val="accent5"/>
          </a:lnRef>
          <a:fillRef idx="1">
            <a:schemeClr val="lt1"/>
          </a:fillRef>
          <a:effectRef idx="0">
            <a:schemeClr val="accent5"/>
          </a:effectRef>
          <a:fontRef idx="minor">
            <a:schemeClr val="dk1"/>
          </a:fontRef>
        </p:style>
        <p:txBody>
          <a:bodyPr wrap="none">
            <a:spAutoFit/>
          </a:bodyPr>
          <a:lstStyle/>
          <a:p>
            <a:pPr algn="just">
              <a:spcAft>
                <a:spcPts val="0"/>
              </a:spcAft>
              <a:tabLst>
                <a:tab pos="3060065" algn="ctr"/>
              </a:tabLst>
            </a:pPr>
            <a:r>
              <a:rPr lang="es-ES" b="1" i="1" kern="50" dirty="0">
                <a:solidFill>
                  <a:srgbClr val="FF6600"/>
                </a:solidFill>
                <a:latin typeface="Arial" panose="020B0604020202020204" pitchFamily="34" charset="0"/>
                <a:ea typeface="SimSun" panose="02010600030101010101" pitchFamily="2" charset="-122"/>
                <a:cs typeface="Mangal" panose="02040503050203030202" pitchFamily="18" charset="0"/>
              </a:rPr>
              <a:t>Puede explicarle </a:t>
            </a:r>
            <a:r>
              <a:rPr lang="es-ES" kern="50" dirty="0">
                <a:latin typeface="Arial" panose="020B0604020202020204" pitchFamily="34" charset="0"/>
                <a:ea typeface="SimSun" panose="02010600030101010101" pitchFamily="2" charset="-122"/>
                <a:cs typeface="Mangal" panose="02040503050203030202" pitchFamily="18" charset="0"/>
              </a:rPr>
              <a:t>alguna consigna.</a:t>
            </a:r>
            <a:endParaRPr lang="es-ES" sz="2000" kern="50" dirty="0">
              <a:latin typeface="Times New Roman" panose="02020603050405020304" pitchFamily="18" charset="0"/>
              <a:ea typeface="SimSun" panose="02010600030101010101" pitchFamily="2" charset="-122"/>
              <a:cs typeface="Mangal" panose="02040503050203030202" pitchFamily="18" charset="0"/>
            </a:endParaRPr>
          </a:p>
        </p:txBody>
      </p:sp>
      <p:sp>
        <p:nvSpPr>
          <p:cNvPr id="8" name="Rectángulo: esquinas redondeadas 7">
            <a:extLst>
              <a:ext uri="{FF2B5EF4-FFF2-40B4-BE49-F238E27FC236}">
                <a16:creationId xmlns:a16="http://schemas.microsoft.com/office/drawing/2014/main" id="{570A3EB5-3AC8-46F1-99E2-D7C1591F49C2}"/>
              </a:ext>
            </a:extLst>
          </p:cNvPr>
          <p:cNvSpPr/>
          <p:nvPr/>
        </p:nvSpPr>
        <p:spPr>
          <a:xfrm>
            <a:off x="2625959" y="3828852"/>
            <a:ext cx="6249504" cy="408623"/>
          </a:xfrm>
          <a:prstGeom prst="roundRect">
            <a:avLst/>
          </a:prstGeom>
          <a:ln>
            <a:solidFill>
              <a:schemeClr val="accent1"/>
            </a:solidFill>
          </a:ln>
        </p:spPr>
        <p:style>
          <a:lnRef idx="2">
            <a:schemeClr val="accent5"/>
          </a:lnRef>
          <a:fillRef idx="1">
            <a:schemeClr val="lt1"/>
          </a:fillRef>
          <a:effectRef idx="0">
            <a:schemeClr val="accent5"/>
          </a:effectRef>
          <a:fontRef idx="minor">
            <a:schemeClr val="dk1"/>
          </a:fontRef>
        </p:style>
        <p:txBody>
          <a:bodyPr wrap="square">
            <a:spAutoFit/>
          </a:bodyPr>
          <a:lstStyle/>
          <a:p>
            <a:pPr algn="just">
              <a:spcAft>
                <a:spcPts val="0"/>
              </a:spcAft>
              <a:tabLst>
                <a:tab pos="3060065" algn="ctr"/>
              </a:tabLst>
            </a:pPr>
            <a:r>
              <a:rPr lang="es-ES" b="1" i="1" kern="50" dirty="0">
                <a:solidFill>
                  <a:srgbClr val="FF6600"/>
                </a:solidFill>
                <a:latin typeface="Arial" panose="020B0604020202020204" pitchFamily="34" charset="0"/>
                <a:ea typeface="SimSun" panose="02010600030101010101" pitchFamily="2" charset="-122"/>
                <a:cs typeface="Mangal" panose="02040503050203030202" pitchFamily="18" charset="0"/>
              </a:rPr>
              <a:t>Anima</a:t>
            </a:r>
            <a:r>
              <a:rPr lang="es-ES" kern="50" dirty="0">
                <a:latin typeface="Arial" panose="020B0604020202020204" pitchFamily="34" charset="0"/>
                <a:ea typeface="SimSun" panose="02010600030101010101" pitchFamily="2" charset="-122"/>
                <a:cs typeface="Mangal" panose="02040503050203030202" pitchFamily="18" charset="0"/>
              </a:rPr>
              <a:t> al </a:t>
            </a:r>
            <a:r>
              <a:rPr lang="es-ES" kern="50" dirty="0" err="1">
                <a:latin typeface="Arial" panose="020B0604020202020204" pitchFamily="34" charset="0"/>
                <a:ea typeface="SimSun" panose="02010600030101010101" pitchFamily="2" charset="-122"/>
                <a:cs typeface="Mangal" panose="02040503050203030202" pitchFamily="18" charset="0"/>
              </a:rPr>
              <a:t>alumn</a:t>
            </a:r>
            <a:r>
              <a:rPr lang="es-ES" kern="50" dirty="0">
                <a:latin typeface="Arial" panose="020B0604020202020204" pitchFamily="34" charset="0"/>
                <a:ea typeface="SimSun" panose="02010600030101010101" pitchFamily="2" charset="-122"/>
                <a:cs typeface="Mangal" panose="02040503050203030202" pitchFamily="18" charset="0"/>
              </a:rPr>
              <a:t>@ en alguna concreta que no sepa hacer.</a:t>
            </a:r>
            <a:endParaRPr lang="es-ES" sz="2000" kern="50" dirty="0">
              <a:latin typeface="Times New Roman" panose="02020603050405020304" pitchFamily="18" charset="0"/>
              <a:ea typeface="SimSun" panose="02010600030101010101" pitchFamily="2" charset="-122"/>
              <a:cs typeface="Mangal" panose="02040503050203030202" pitchFamily="18" charset="0"/>
            </a:endParaRPr>
          </a:p>
        </p:txBody>
      </p:sp>
      <p:sp>
        <p:nvSpPr>
          <p:cNvPr id="9" name="Rectángulo: esquinas redondeadas 8">
            <a:extLst>
              <a:ext uri="{FF2B5EF4-FFF2-40B4-BE49-F238E27FC236}">
                <a16:creationId xmlns:a16="http://schemas.microsoft.com/office/drawing/2014/main" id="{FDE49D7F-EC81-4A67-8D17-AEC68CC51E40}"/>
              </a:ext>
            </a:extLst>
          </p:cNvPr>
          <p:cNvSpPr/>
          <p:nvPr/>
        </p:nvSpPr>
        <p:spPr>
          <a:xfrm>
            <a:off x="4303463" y="4340495"/>
            <a:ext cx="4572000" cy="715089"/>
          </a:xfrm>
          <a:prstGeom prst="roundRect">
            <a:avLst/>
          </a:prstGeom>
          <a:ln>
            <a:solidFill>
              <a:schemeClr val="accent1"/>
            </a:solidFill>
          </a:ln>
        </p:spPr>
        <p:style>
          <a:lnRef idx="2">
            <a:schemeClr val="accent5"/>
          </a:lnRef>
          <a:fillRef idx="1">
            <a:schemeClr val="lt1"/>
          </a:fillRef>
          <a:effectRef idx="0">
            <a:schemeClr val="accent5"/>
          </a:effectRef>
          <a:fontRef idx="minor">
            <a:schemeClr val="dk1"/>
          </a:fontRef>
        </p:style>
        <p:txBody>
          <a:bodyPr>
            <a:spAutoFit/>
          </a:bodyPr>
          <a:lstStyle/>
          <a:p>
            <a:pPr algn="just">
              <a:spcAft>
                <a:spcPts val="0"/>
              </a:spcAft>
              <a:tabLst>
                <a:tab pos="3060065" algn="ctr"/>
              </a:tabLst>
            </a:pPr>
            <a:r>
              <a:rPr lang="es-ES" b="1" i="1" kern="50" dirty="0">
                <a:solidFill>
                  <a:srgbClr val="FF6600"/>
                </a:solidFill>
                <a:latin typeface="Arial" panose="020B0604020202020204" pitchFamily="34" charset="0"/>
                <a:ea typeface="SimSun" panose="02010600030101010101" pitchFamily="2" charset="-122"/>
                <a:cs typeface="Mangal" panose="02040503050203030202" pitchFamily="18" charset="0"/>
              </a:rPr>
              <a:t>Le recuerda </a:t>
            </a:r>
            <a:r>
              <a:rPr lang="es-ES" kern="50" dirty="0">
                <a:latin typeface="Arial" panose="020B0604020202020204" pitchFamily="34" charset="0"/>
                <a:ea typeface="SimSun" panose="02010600030101010101" pitchFamily="2" charset="-122"/>
                <a:cs typeface="Mangal" panose="02040503050203030202" pitchFamily="18" charset="0"/>
              </a:rPr>
              <a:t>anotar en la agenda los deberes o lo que necesita.</a:t>
            </a:r>
            <a:endParaRPr lang="es-ES" sz="2000" kern="50" dirty="0">
              <a:latin typeface="Times New Roman" panose="02020603050405020304" pitchFamily="18" charset="0"/>
              <a:ea typeface="SimSun" panose="02010600030101010101" pitchFamily="2" charset="-122"/>
              <a:cs typeface="Mangal" panose="02040503050203030202" pitchFamily="18" charset="0"/>
            </a:endParaRPr>
          </a:p>
        </p:txBody>
      </p:sp>
      <p:sp>
        <p:nvSpPr>
          <p:cNvPr id="10" name="Rectángulo 9">
            <a:extLst>
              <a:ext uri="{FF2B5EF4-FFF2-40B4-BE49-F238E27FC236}">
                <a16:creationId xmlns:a16="http://schemas.microsoft.com/office/drawing/2014/main" id="{38BF1696-F787-41B9-AF3B-8CF8F892F2A6}"/>
              </a:ext>
            </a:extLst>
          </p:cNvPr>
          <p:cNvSpPr/>
          <p:nvPr/>
        </p:nvSpPr>
        <p:spPr>
          <a:xfrm>
            <a:off x="1691680" y="5362243"/>
            <a:ext cx="6858777" cy="1200329"/>
          </a:xfrm>
          <a:prstGeom prst="rect">
            <a:avLst/>
          </a:prstGeom>
        </p:spPr>
        <p:txBody>
          <a:bodyPr wrap="square">
            <a:spAutoFit/>
          </a:bodyPr>
          <a:lstStyle/>
          <a:p>
            <a:pPr algn="ctr">
              <a:spcAft>
                <a:spcPts val="0"/>
              </a:spcAft>
              <a:tabLst>
                <a:tab pos="3060065" algn="ctr"/>
              </a:tabLst>
            </a:pPr>
            <a:r>
              <a:rPr lang="es-ES" kern="50" dirty="0">
                <a:latin typeface="Arial" panose="020B0604020202020204" pitchFamily="34" charset="0"/>
                <a:ea typeface="SimSun" panose="02010600030101010101" pitchFamily="2" charset="-122"/>
                <a:cs typeface="Mangal" panose="02040503050203030202" pitchFamily="18" charset="0"/>
              </a:rPr>
              <a:t>También es beneficioso cuando es el </a:t>
            </a:r>
            <a:r>
              <a:rPr lang="es-ES" kern="50" dirty="0" err="1">
                <a:latin typeface="Arial" panose="020B0604020202020204" pitchFamily="34" charset="0"/>
                <a:ea typeface="SimSun" panose="02010600030101010101" pitchFamily="2" charset="-122"/>
                <a:cs typeface="Mangal" panose="02040503050203030202" pitchFamily="18" charset="0"/>
              </a:rPr>
              <a:t>alumn</a:t>
            </a:r>
            <a:r>
              <a:rPr lang="es-ES" kern="50" dirty="0">
                <a:latin typeface="Arial" panose="020B0604020202020204" pitchFamily="34" charset="0"/>
                <a:ea typeface="SimSun" panose="02010600030101010101" pitchFamily="2" charset="-122"/>
                <a:cs typeface="Mangal" panose="02040503050203030202" pitchFamily="18" charset="0"/>
              </a:rPr>
              <a:t>@ con TDAH ayuda a otros; ya que </a:t>
            </a:r>
            <a:r>
              <a:rPr lang="es-ES" b="1" i="1" kern="50" dirty="0">
                <a:latin typeface="Arial" panose="020B0604020202020204" pitchFamily="34" charset="0"/>
                <a:ea typeface="SimSun" panose="02010600030101010101" pitchFamily="2" charset="-122"/>
                <a:cs typeface="Mangal" panose="02040503050203030202" pitchFamily="18" charset="0"/>
              </a:rPr>
              <a:t>ayuda a cambiar su rol en el aula. </a:t>
            </a:r>
            <a:endParaRPr lang="es-ES" sz="2000" b="1" i="1" kern="50" dirty="0">
              <a:latin typeface="Times New Roman" panose="02020603050405020304" pitchFamily="18" charset="0"/>
              <a:ea typeface="SimSun" panose="02010600030101010101" pitchFamily="2" charset="-122"/>
              <a:cs typeface="Mangal" panose="02040503050203030202" pitchFamily="18" charset="0"/>
            </a:endParaRPr>
          </a:p>
          <a:p>
            <a:pPr algn="ctr">
              <a:spcAft>
                <a:spcPts val="0"/>
              </a:spcAft>
              <a:tabLst>
                <a:tab pos="3060065" algn="ctr"/>
              </a:tabLst>
            </a:pPr>
            <a:r>
              <a:rPr lang="es-ES" kern="50" dirty="0">
                <a:latin typeface="Arial" panose="020B0604020202020204" pitchFamily="34" charset="0"/>
                <a:ea typeface="SimSun" panose="02010600030101010101" pitchFamily="2" charset="-122"/>
                <a:cs typeface="Mangal" panose="02040503050203030202" pitchFamily="18" charset="0"/>
              </a:rPr>
              <a:t>Una práctica de la que benefician </a:t>
            </a:r>
            <a:r>
              <a:rPr lang="es-ES" kern="50" dirty="0" err="1">
                <a:latin typeface="Arial" panose="020B0604020202020204" pitchFamily="34" charset="0"/>
                <a:ea typeface="SimSun" panose="02010600030101010101" pitchFamily="2" charset="-122"/>
                <a:cs typeface="Mangal" panose="02040503050203030202" pitchFamily="18" charset="0"/>
              </a:rPr>
              <a:t>tod@s</a:t>
            </a:r>
            <a:r>
              <a:rPr lang="es-ES" kern="50" dirty="0">
                <a:latin typeface="Arial" panose="020B0604020202020204" pitchFamily="34" charset="0"/>
                <a:ea typeface="SimSun" panose="02010600030101010101" pitchFamily="2" charset="-122"/>
                <a:cs typeface="Mangal" panose="02040503050203030202" pitchFamily="18" charset="0"/>
              </a:rPr>
              <a:t> los </a:t>
            </a:r>
            <a:r>
              <a:rPr lang="es-ES" kern="50" dirty="0" err="1">
                <a:latin typeface="Arial" panose="020B0604020202020204" pitchFamily="34" charset="0"/>
                <a:ea typeface="SimSun" panose="02010600030101010101" pitchFamily="2" charset="-122"/>
                <a:cs typeface="Mangal" panose="02040503050203030202" pitchFamily="18" charset="0"/>
              </a:rPr>
              <a:t>alumn@s</a:t>
            </a:r>
            <a:r>
              <a:rPr lang="es-ES" kern="50" dirty="0">
                <a:latin typeface="Arial" panose="020B0604020202020204" pitchFamily="34" charset="0"/>
                <a:ea typeface="SimSun" panose="02010600030101010101" pitchFamily="2" charset="-122"/>
                <a:cs typeface="Mangal" panose="02040503050203030202" pitchFamily="18" charset="0"/>
              </a:rPr>
              <a:t> y en el especial el que tiene TDAH es </a:t>
            </a:r>
            <a:r>
              <a:rPr lang="es-ES" b="1" i="1" kern="50" dirty="0">
                <a:latin typeface="Arial" panose="020B0604020202020204" pitchFamily="34" charset="0"/>
                <a:ea typeface="SimSun" panose="02010600030101010101" pitchFamily="2" charset="-122"/>
                <a:cs typeface="Mangal" panose="02040503050203030202" pitchFamily="18" charset="0"/>
              </a:rPr>
              <a:t>el Aprendizaje colaborativo</a:t>
            </a:r>
            <a:r>
              <a:rPr lang="es-ES" kern="50" dirty="0">
                <a:latin typeface="Arial" panose="020B0604020202020204" pitchFamily="34" charset="0"/>
                <a:ea typeface="SimSun" panose="02010600030101010101" pitchFamily="2" charset="-122"/>
                <a:cs typeface="Mangal" panose="02040503050203030202" pitchFamily="18" charset="0"/>
              </a:rPr>
              <a:t>.</a:t>
            </a:r>
            <a:endParaRPr lang="es-ES" sz="2000" kern="50" dirty="0">
              <a:latin typeface="Times New Roman" panose="02020603050405020304" pitchFamily="18" charset="0"/>
              <a:ea typeface="SimSun" panose="02010600030101010101" pitchFamily="2" charset="-122"/>
              <a:cs typeface="Mangal" panose="02040503050203030202" pitchFamily="18" charset="0"/>
            </a:endParaRPr>
          </a:p>
        </p:txBody>
      </p:sp>
    </p:spTree>
    <p:extLst>
      <p:ext uri="{BB962C8B-B14F-4D97-AF65-F5344CB8AC3E}">
        <p14:creationId xmlns:p14="http://schemas.microsoft.com/office/powerpoint/2010/main" val="169806945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500"/>
                                        <p:tgtEl>
                                          <p:spTgt spid="5">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bg/>
                                          </p:spTgt>
                                        </p:tgtEl>
                                        <p:attrNameLst>
                                          <p:attrName>style.visibility</p:attrName>
                                        </p:attrNameLst>
                                      </p:cBhvr>
                                      <p:to>
                                        <p:strVal val="visible"/>
                                      </p:to>
                                    </p:set>
                                    <p:animEffect transition="in" filter="fade">
                                      <p:cBhvr>
                                        <p:cTn id="15" dur="500"/>
                                        <p:tgtEl>
                                          <p:spTgt spid="6">
                                            <p:bg/>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fade">
                                      <p:cBhvr>
                                        <p:cTn id="20" dur="500"/>
                                        <p:tgtEl>
                                          <p:spTgt spid="6">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bg/>
                                          </p:spTgt>
                                        </p:tgtEl>
                                        <p:attrNameLst>
                                          <p:attrName>style.visibility</p:attrName>
                                        </p:attrNameLst>
                                      </p:cBhvr>
                                      <p:to>
                                        <p:strVal val="visible"/>
                                      </p:to>
                                    </p:set>
                                    <p:animEffect transition="in" filter="fade">
                                      <p:cBhvr>
                                        <p:cTn id="23" dur="500"/>
                                        <p:tgtEl>
                                          <p:spTgt spid="7">
                                            <p:bg/>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fade">
                                      <p:cBhvr>
                                        <p:cTn id="28" dur="500"/>
                                        <p:tgtEl>
                                          <p:spTgt spid="7">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
                                            <p:bg/>
                                          </p:spTgt>
                                        </p:tgtEl>
                                        <p:attrNameLst>
                                          <p:attrName>style.visibility</p:attrName>
                                        </p:attrNameLst>
                                      </p:cBhvr>
                                      <p:to>
                                        <p:strVal val="visible"/>
                                      </p:to>
                                    </p:set>
                                    <p:animEffect transition="in" filter="fade">
                                      <p:cBhvr>
                                        <p:cTn id="31" dur="500"/>
                                        <p:tgtEl>
                                          <p:spTgt spid="8">
                                            <p:bg/>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8">
                                            <p:txEl>
                                              <p:pRg st="0" end="0"/>
                                            </p:txEl>
                                          </p:spTgt>
                                        </p:tgtEl>
                                        <p:attrNameLst>
                                          <p:attrName>style.visibility</p:attrName>
                                        </p:attrNameLst>
                                      </p:cBhvr>
                                      <p:to>
                                        <p:strVal val="visible"/>
                                      </p:to>
                                    </p:set>
                                    <p:animEffect transition="in" filter="fade">
                                      <p:cBhvr>
                                        <p:cTn id="36" dur="500"/>
                                        <p:tgtEl>
                                          <p:spTgt spid="8">
                                            <p:txEl>
                                              <p:pRg st="0" end="0"/>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9">
                                            <p:bg/>
                                          </p:spTgt>
                                        </p:tgtEl>
                                        <p:attrNameLst>
                                          <p:attrName>style.visibility</p:attrName>
                                        </p:attrNameLst>
                                      </p:cBhvr>
                                      <p:to>
                                        <p:strVal val="visible"/>
                                      </p:to>
                                    </p:set>
                                    <p:animEffect transition="in" filter="fade">
                                      <p:cBhvr>
                                        <p:cTn id="39" dur="500"/>
                                        <p:tgtEl>
                                          <p:spTgt spid="9">
                                            <p:bg/>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9">
                                            <p:txEl>
                                              <p:pRg st="0" end="0"/>
                                            </p:txEl>
                                          </p:spTgt>
                                        </p:tgtEl>
                                        <p:attrNameLst>
                                          <p:attrName>style.visibility</p:attrName>
                                        </p:attrNameLst>
                                      </p:cBhvr>
                                      <p:to>
                                        <p:strVal val="visible"/>
                                      </p:to>
                                    </p:set>
                                    <p:animEffect transition="in" filter="fade">
                                      <p:cBhvr>
                                        <p:cTn id="44" dur="500"/>
                                        <p:tgtEl>
                                          <p:spTgt spid="9">
                                            <p:txEl>
                                              <p:pRg st="0" end="0"/>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0">
                                            <p:txEl>
                                              <p:pRg st="0" end="0"/>
                                            </p:txEl>
                                          </p:spTgt>
                                        </p:tgtEl>
                                        <p:attrNameLst>
                                          <p:attrName>style.visibility</p:attrName>
                                        </p:attrNameLst>
                                      </p:cBhvr>
                                      <p:to>
                                        <p:strVal val="visible"/>
                                      </p:to>
                                    </p:set>
                                    <p:animEffect transition="in" filter="fade">
                                      <p:cBhvr>
                                        <p:cTn id="47" dur="500"/>
                                        <p:tgtEl>
                                          <p:spTgt spid="10">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0">
                                            <p:txEl>
                                              <p:pRg st="1" end="1"/>
                                            </p:txEl>
                                          </p:spTgt>
                                        </p:tgtEl>
                                        <p:attrNameLst>
                                          <p:attrName>style.visibility</p:attrName>
                                        </p:attrNameLst>
                                      </p:cBhvr>
                                      <p:to>
                                        <p:strVal val="visible"/>
                                      </p:to>
                                    </p:set>
                                    <p:animEffect transition="in" filter="fade">
                                      <p:cBhvr>
                                        <p:cTn id="5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6" grpId="0" build="p" animBg="1"/>
      <p:bldP spid="7" grpId="0" build="p" animBg="1"/>
      <p:bldP spid="8" grpId="0" build="p" animBg="1"/>
      <p:bldP spid="9" grpId="0" build="p" animBg="1"/>
      <p:bldP spid="10"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76725B78-C285-4337-8F64-6F67BCE1F147}"/>
              </a:ext>
            </a:extLst>
          </p:cNvPr>
          <p:cNvSpPr/>
          <p:nvPr/>
        </p:nvSpPr>
        <p:spPr>
          <a:xfrm>
            <a:off x="861393" y="1050267"/>
            <a:ext cx="7689064" cy="2369880"/>
          </a:xfrm>
          <a:prstGeom prst="rect">
            <a:avLst/>
          </a:prstGeom>
        </p:spPr>
        <p:txBody>
          <a:bodyPr wrap="square">
            <a:spAutoFit/>
          </a:bodyPr>
          <a:lstStyle/>
          <a:p>
            <a:pPr algn="just">
              <a:spcAft>
                <a:spcPts val="0"/>
              </a:spcAft>
              <a:tabLst>
                <a:tab pos="3060065" algn="ctr"/>
              </a:tabLst>
            </a:pPr>
            <a:r>
              <a:rPr lang="es-ES" kern="50" dirty="0">
                <a:latin typeface="Arial" panose="020B0604020202020204" pitchFamily="34" charset="0"/>
                <a:ea typeface="SimSun" panose="02010600030101010101" pitchFamily="2" charset="-122"/>
                <a:cs typeface="Arial" panose="020B0604020202020204" pitchFamily="34" charset="0"/>
              </a:rPr>
              <a:t>Se les deben proponer las mismas actividades que al resto, pero con algunas adaptaciones  (exceptuando cuando hay una ACI).</a:t>
            </a:r>
          </a:p>
          <a:p>
            <a:pPr algn="just">
              <a:spcAft>
                <a:spcPts val="0"/>
              </a:spcAft>
              <a:tabLst>
                <a:tab pos="3060065" algn="ctr"/>
              </a:tabLst>
            </a:pPr>
            <a:endParaRPr lang="es-ES" sz="2000" kern="50" dirty="0">
              <a:latin typeface="Arial" panose="020B0604020202020204" pitchFamily="34" charset="0"/>
              <a:ea typeface="SimSun" panose="02010600030101010101" pitchFamily="2" charset="-122"/>
              <a:cs typeface="Arial" panose="020B0604020202020204" pitchFamily="34" charset="0"/>
            </a:endParaRPr>
          </a:p>
          <a:p>
            <a:pPr algn="just">
              <a:spcAft>
                <a:spcPts val="0"/>
              </a:spcAft>
              <a:tabLst>
                <a:tab pos="3060065" algn="ctr"/>
              </a:tabLst>
            </a:pPr>
            <a:r>
              <a:rPr lang="es-ES" b="1" kern="50" dirty="0">
                <a:solidFill>
                  <a:srgbClr val="FF6600"/>
                </a:solidFill>
                <a:latin typeface="Arial" panose="020B0604020202020204" pitchFamily="34" charset="0"/>
                <a:ea typeface="SimSun" panose="02010600030101010101" pitchFamily="2" charset="-122"/>
                <a:cs typeface="Arial" panose="020B0604020202020204" pitchFamily="34" charset="0"/>
              </a:rPr>
              <a:t>1. SECUENCIAR LA DIFICULTAD: </a:t>
            </a:r>
            <a:r>
              <a:rPr lang="es-ES" kern="50" dirty="0">
                <a:latin typeface="Arial" panose="020B0604020202020204" pitchFamily="34" charset="0"/>
                <a:ea typeface="SimSun" panose="02010600030101010101" pitchFamily="2" charset="-122"/>
                <a:cs typeface="Arial" panose="020B0604020202020204" pitchFamily="34" charset="0"/>
              </a:rPr>
              <a:t>dividir en pequeños pasos, ir incrementando la dificultad gradualmente, aumentando la ayuda o combinando las estrategias.</a:t>
            </a:r>
          </a:p>
          <a:p>
            <a:pPr algn="just">
              <a:spcAft>
                <a:spcPts val="0"/>
              </a:spcAft>
              <a:tabLst>
                <a:tab pos="3060065" algn="ctr"/>
              </a:tabLst>
            </a:pPr>
            <a:endParaRPr lang="es-ES" sz="2000" kern="50" dirty="0">
              <a:latin typeface="Arial" panose="020B0604020202020204" pitchFamily="34" charset="0"/>
              <a:ea typeface="SimSun" panose="02010600030101010101" pitchFamily="2" charset="-122"/>
              <a:cs typeface="Arial" panose="020B0604020202020204" pitchFamily="34" charset="0"/>
            </a:endParaRPr>
          </a:p>
          <a:p>
            <a:r>
              <a:rPr lang="es-ES" b="1" kern="50" dirty="0">
                <a:solidFill>
                  <a:srgbClr val="FF6600"/>
                </a:solidFill>
                <a:latin typeface="Arial" panose="020B0604020202020204" pitchFamily="34" charset="0"/>
                <a:ea typeface="SimSun" panose="02010600030101010101" pitchFamily="2" charset="-122"/>
                <a:cs typeface="Arial" panose="020B0604020202020204" pitchFamily="34" charset="0"/>
              </a:rPr>
              <a:t>2. DIFERENTES NIVELES DE DIFICULTAD: </a:t>
            </a:r>
            <a:endParaRPr lang="es-ES" b="1" dirty="0">
              <a:solidFill>
                <a:srgbClr val="FF6600"/>
              </a:solidFill>
              <a:latin typeface="Arial" panose="020B0604020202020204" pitchFamily="34" charset="0"/>
              <a:cs typeface="Arial" panose="020B0604020202020204" pitchFamily="34" charset="0"/>
            </a:endParaRPr>
          </a:p>
        </p:txBody>
      </p:sp>
      <p:sp>
        <p:nvSpPr>
          <p:cNvPr id="3" name="CuadroTexto 2">
            <a:extLst>
              <a:ext uri="{FF2B5EF4-FFF2-40B4-BE49-F238E27FC236}">
                <a16:creationId xmlns:a16="http://schemas.microsoft.com/office/drawing/2014/main" id="{F8482378-46E5-4C63-9A13-E68A00C34904}"/>
              </a:ext>
            </a:extLst>
          </p:cNvPr>
          <p:cNvSpPr txBox="1"/>
          <p:nvPr/>
        </p:nvSpPr>
        <p:spPr>
          <a:xfrm>
            <a:off x="981167" y="344075"/>
            <a:ext cx="7569290" cy="7078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hangingPunct="0"/>
            <a:r>
              <a:rPr kumimoji="0" lang="gl-ES" sz="2000" b="1" i="0" u="none" strike="noStrike" cap="none" spc="0" normalizeH="0" baseline="0" dirty="0">
                <a:ln>
                  <a:noFill/>
                </a:ln>
                <a:solidFill>
                  <a:srgbClr val="FF6600"/>
                </a:solidFill>
                <a:effectLst/>
                <a:uFillTx/>
                <a:latin typeface="Arial" panose="020B0604020202020204" pitchFamily="34" charset="0"/>
                <a:cs typeface="Arial" panose="020B0604020202020204" pitchFamily="34" charset="0"/>
                <a:sym typeface="Helvetica"/>
              </a:rPr>
              <a:t>MEDIDAS GENERALES: </a:t>
            </a:r>
          </a:p>
          <a:p>
            <a:pPr algn="ctr" hangingPunct="0"/>
            <a:r>
              <a:rPr lang="gl-ES" sz="2000" b="1" kern="50" dirty="0">
                <a:solidFill>
                  <a:srgbClr val="FF6600"/>
                </a:solidFill>
                <a:latin typeface="Arial" panose="020B0604020202020204" pitchFamily="34" charset="0"/>
                <a:ea typeface="SimSun" panose="02010600030101010101" pitchFamily="2" charset="-122"/>
                <a:cs typeface="Arial" panose="020B0604020202020204" pitchFamily="34" charset="0"/>
                <a:sym typeface="Helvetica"/>
              </a:rPr>
              <a:t>X. </a:t>
            </a:r>
            <a:r>
              <a:rPr kumimoji="0" lang="es-ES" sz="2000" b="1" i="0" u="none" strike="noStrike" kern="50" cap="none" spc="0" normalizeH="0" baseline="0" dirty="0">
                <a:ln>
                  <a:noFill/>
                </a:ln>
                <a:solidFill>
                  <a:srgbClr val="FF6600"/>
                </a:solidFill>
                <a:effectLst/>
                <a:uFillTx/>
                <a:latin typeface="Arial" panose="020B0604020202020204" pitchFamily="34" charset="0"/>
                <a:ea typeface="SimSun" panose="02010600030101010101" pitchFamily="2" charset="-122"/>
                <a:cs typeface="Arial" panose="020B0604020202020204" pitchFamily="34" charset="0"/>
                <a:sym typeface="Helvetica"/>
              </a:rPr>
              <a:t>ORIENTACIONES SOBRE LAS ACTIVIDADES </a:t>
            </a:r>
            <a:endParaRPr lang="es-ES" sz="2000" b="1" kern="50" dirty="0">
              <a:solidFill>
                <a:srgbClr val="FF6600"/>
              </a:solidFill>
              <a:latin typeface="Arial" panose="020B0604020202020204" pitchFamily="34" charset="0"/>
              <a:ea typeface="SimSun" panose="02010600030101010101" pitchFamily="2" charset="-122"/>
              <a:cs typeface="Arial" panose="020B0604020202020204" pitchFamily="34" charset="0"/>
            </a:endParaRPr>
          </a:p>
        </p:txBody>
      </p:sp>
      <p:pic>
        <p:nvPicPr>
          <p:cNvPr id="4" name="Picture 3">
            <a:extLst>
              <a:ext uri="{FF2B5EF4-FFF2-40B4-BE49-F238E27FC236}">
                <a16:creationId xmlns:a16="http://schemas.microsoft.com/office/drawing/2014/main" id="{0D05C8A4-2526-449A-ABB6-CE4F6CABF1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2">
            <a:extLst>
              <a:ext uri="{FF2B5EF4-FFF2-40B4-BE49-F238E27FC236}">
                <a16:creationId xmlns:a16="http://schemas.microsoft.com/office/drawing/2014/main" id="{D3E22AF2-8C26-42FF-B5E4-545CC63CF14B}"/>
              </a:ext>
            </a:extLst>
          </p:cNvPr>
          <p:cNvSpPr>
            <a:spLocks noChangeArrowheads="1"/>
          </p:cNvSpPr>
          <p:nvPr/>
        </p:nvSpPr>
        <p:spPr bwMode="auto">
          <a:xfrm>
            <a:off x="5738191" y="-1"/>
            <a:ext cx="744772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graphicFrame>
        <p:nvGraphicFramePr>
          <p:cNvPr id="6" name="Diagrama 5">
            <a:extLst>
              <a:ext uri="{FF2B5EF4-FFF2-40B4-BE49-F238E27FC236}">
                <a16:creationId xmlns:a16="http://schemas.microsoft.com/office/drawing/2014/main" id="{676FF954-88AC-42A5-84F3-A1341B9094A4}"/>
              </a:ext>
            </a:extLst>
          </p:cNvPr>
          <p:cNvGraphicFramePr/>
          <p:nvPr>
            <p:extLst>
              <p:ext uri="{D42A27DB-BD31-4B8C-83A1-F6EECF244321}">
                <p14:modId xmlns:p14="http://schemas.microsoft.com/office/powerpoint/2010/main" val="1750188171"/>
              </p:ext>
            </p:extLst>
          </p:nvPr>
        </p:nvGraphicFramePr>
        <p:xfrm>
          <a:off x="1744316" y="2056506"/>
          <a:ext cx="6042991" cy="3715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ángulo: esquinas redondeadas 6">
            <a:extLst>
              <a:ext uri="{FF2B5EF4-FFF2-40B4-BE49-F238E27FC236}">
                <a16:creationId xmlns:a16="http://schemas.microsoft.com/office/drawing/2014/main" id="{8105916D-659B-4B38-8052-A5DCBFE4B4C0}"/>
              </a:ext>
            </a:extLst>
          </p:cNvPr>
          <p:cNvSpPr/>
          <p:nvPr/>
        </p:nvSpPr>
        <p:spPr>
          <a:xfrm>
            <a:off x="464336" y="4466142"/>
            <a:ext cx="2504661" cy="1293967"/>
          </a:xfrm>
          <a:prstGeom prst="roundRect">
            <a:avLst/>
          </a:prstGeom>
          <a:ln/>
        </p:spPr>
        <p:style>
          <a:lnRef idx="2">
            <a:schemeClr val="accent3"/>
          </a:lnRef>
          <a:fillRef idx="1">
            <a:schemeClr val="lt1"/>
          </a:fillRef>
          <a:effectRef idx="0">
            <a:schemeClr val="accent3"/>
          </a:effectRef>
          <a:fontRef idx="minor">
            <a:schemeClr val="dk1"/>
          </a:fontRef>
        </p:style>
        <p:txBody>
          <a:bodyPr rot="0" spcFirstLastPara="1" vertOverflow="overflow" horzOverflow="overflow" vert="horz" wrap="square" lIns="45718" tIns="45718" rIns="45718" bIns="45718" numCol="1" spcCol="38100" rtlCol="0" anchor="ctr">
            <a:spAutoFit/>
          </a:bodyPr>
          <a:lstStyle/>
          <a:p>
            <a:pPr marL="285750" marR="0" indent="-285750" algn="l" defTabSz="914400" rtl="0" fontAlgn="auto" latinLnBrk="0" hangingPunct="0">
              <a:lnSpc>
                <a:spcPct val="100000"/>
              </a:lnSpc>
              <a:spcBef>
                <a:spcPts val="0"/>
              </a:spcBef>
              <a:spcAft>
                <a:spcPts val="0"/>
              </a:spcAft>
              <a:buClrTx/>
              <a:buSzTx/>
              <a:buFontTx/>
              <a:buChar char="-"/>
              <a:tabLst/>
            </a:pPr>
            <a:r>
              <a:rPr kumimoji="0" lang="gl-ES" sz="14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t>Activamos </a:t>
            </a:r>
            <a:r>
              <a:rPr kumimoji="0" lang="gl-ES" sz="1400" b="0" i="0" u="none" strike="noStrike" cap="none" spc="0" normalizeH="0" baseline="0" dirty="0" err="1">
                <a:ln>
                  <a:noFill/>
                </a:ln>
                <a:solidFill>
                  <a:srgbClr val="000000"/>
                </a:solidFill>
                <a:effectLst/>
                <a:uFillTx/>
                <a:latin typeface="Arial" panose="020B0604020202020204" pitchFamily="34" charset="0"/>
                <a:cs typeface="Arial" panose="020B0604020202020204" pitchFamily="34" charset="0"/>
                <a:sym typeface="Helvetica"/>
              </a:rPr>
              <a:t>nuestras</a:t>
            </a:r>
            <a:r>
              <a:rPr kumimoji="0" lang="gl-ES" sz="14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t> capacidades. </a:t>
            </a:r>
          </a:p>
          <a:p>
            <a:pPr marL="285750" marR="0" indent="-285750" algn="l" defTabSz="914400" rtl="0" fontAlgn="auto" latinLnBrk="0" hangingPunct="0">
              <a:lnSpc>
                <a:spcPct val="100000"/>
              </a:lnSpc>
              <a:spcBef>
                <a:spcPts val="0"/>
              </a:spcBef>
              <a:spcAft>
                <a:spcPts val="0"/>
              </a:spcAft>
              <a:buClrTx/>
              <a:buSzTx/>
              <a:buFontTx/>
              <a:buChar char="-"/>
              <a:tabLst/>
            </a:pPr>
            <a:r>
              <a:rPr kumimoji="0" lang="gl-ES" sz="14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t>Contamos con más </a:t>
            </a:r>
            <a:r>
              <a:rPr kumimoji="0" lang="gl-ES" sz="1400" b="0" i="0" u="none" strike="noStrike" cap="none" spc="0" normalizeH="0" baseline="0" dirty="0" err="1">
                <a:ln>
                  <a:noFill/>
                </a:ln>
                <a:solidFill>
                  <a:srgbClr val="000000"/>
                </a:solidFill>
                <a:effectLst/>
                <a:uFillTx/>
                <a:latin typeface="Arial" panose="020B0604020202020204" pitchFamily="34" charset="0"/>
                <a:cs typeface="Arial" panose="020B0604020202020204" pitchFamily="34" charset="0"/>
                <a:sym typeface="Helvetica"/>
              </a:rPr>
              <a:t>energía</a:t>
            </a:r>
            <a:endParaRPr kumimoji="0" lang="gl-ES" sz="14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endParaRPr>
          </a:p>
          <a:p>
            <a:pPr marL="285750" marR="0" indent="-285750" algn="l" defTabSz="914400" rtl="0" fontAlgn="auto" latinLnBrk="0" hangingPunct="0">
              <a:lnSpc>
                <a:spcPct val="100000"/>
              </a:lnSpc>
              <a:spcBef>
                <a:spcPts val="0"/>
              </a:spcBef>
              <a:spcAft>
                <a:spcPts val="0"/>
              </a:spcAft>
              <a:buClrTx/>
              <a:buSzTx/>
              <a:buFontTx/>
              <a:buChar char="-"/>
              <a:tabLst/>
            </a:pPr>
            <a:r>
              <a:rPr lang="gl-ES" sz="1400" dirty="0">
                <a:solidFill>
                  <a:srgbClr val="000000"/>
                </a:solidFill>
                <a:latin typeface="Arial" panose="020B0604020202020204" pitchFamily="34" charset="0"/>
                <a:cs typeface="Arial" panose="020B0604020202020204" pitchFamily="34" charset="0"/>
                <a:sym typeface="Helvetica"/>
              </a:rPr>
              <a:t>Evitamos la frustración</a:t>
            </a:r>
            <a:endParaRPr kumimoji="0" lang="es-ES" sz="14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endParaRPr>
          </a:p>
        </p:txBody>
      </p:sp>
      <p:sp>
        <p:nvSpPr>
          <p:cNvPr id="8" name="Rectángulo: esquinas redondeadas 7">
            <a:extLst>
              <a:ext uri="{FF2B5EF4-FFF2-40B4-BE49-F238E27FC236}">
                <a16:creationId xmlns:a16="http://schemas.microsoft.com/office/drawing/2014/main" id="{78A8CC87-0959-4052-B1DE-547B25DEFCEB}"/>
              </a:ext>
            </a:extLst>
          </p:cNvPr>
          <p:cNvSpPr/>
          <p:nvPr/>
        </p:nvSpPr>
        <p:spPr>
          <a:xfrm>
            <a:off x="3246782" y="4466141"/>
            <a:ext cx="2676939" cy="1293967"/>
          </a:xfrm>
          <a:prstGeom prst="round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285750" marR="0" indent="-285750" algn="l" defTabSz="914400" rtl="0" fontAlgn="auto" latinLnBrk="0" hangingPunct="0">
              <a:lnSpc>
                <a:spcPct val="100000"/>
              </a:lnSpc>
              <a:spcBef>
                <a:spcPts val="0"/>
              </a:spcBef>
              <a:spcAft>
                <a:spcPts val="0"/>
              </a:spcAft>
              <a:buClrTx/>
              <a:buSzTx/>
              <a:buFontTx/>
              <a:buChar char="-"/>
              <a:tabLst/>
            </a:pPr>
            <a:r>
              <a:rPr kumimoji="0" lang="gl-ES" sz="1400" b="0" i="0" u="none" strike="noStrike" cap="none" spc="0" normalizeH="0" baseline="0" dirty="0" err="1">
                <a:ln>
                  <a:noFill/>
                </a:ln>
                <a:solidFill>
                  <a:srgbClr val="000000"/>
                </a:solidFill>
                <a:effectLst/>
                <a:uFillTx/>
                <a:latin typeface="Arial" panose="020B0604020202020204" pitchFamily="34" charset="0"/>
                <a:cs typeface="Arial" panose="020B0604020202020204" pitchFamily="34" charset="0"/>
                <a:sym typeface="Helvetica"/>
              </a:rPr>
              <a:t>Ya</a:t>
            </a:r>
            <a:r>
              <a:rPr kumimoji="0" lang="gl-ES" sz="14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t> </a:t>
            </a:r>
            <a:r>
              <a:rPr kumimoji="0" lang="gl-ES" sz="1400" b="0" i="0" u="none" strike="noStrike" cap="none" spc="0" normalizeH="0" baseline="0" dirty="0" err="1">
                <a:ln>
                  <a:noFill/>
                </a:ln>
                <a:solidFill>
                  <a:srgbClr val="000000"/>
                </a:solidFill>
                <a:effectLst/>
                <a:uFillTx/>
                <a:latin typeface="Arial" panose="020B0604020202020204" pitchFamily="34" charset="0"/>
                <a:cs typeface="Arial" panose="020B0604020202020204" pitchFamily="34" charset="0"/>
                <a:sym typeface="Helvetica"/>
              </a:rPr>
              <a:t>hemos</a:t>
            </a:r>
            <a:r>
              <a:rPr kumimoji="0" lang="gl-ES" sz="14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t> entrado en la rutina de </a:t>
            </a:r>
            <a:r>
              <a:rPr kumimoji="0" lang="gl-ES" sz="1400" b="0" i="0" u="none" strike="noStrike" cap="none" spc="0" normalizeH="0" baseline="0" dirty="0" err="1">
                <a:ln>
                  <a:noFill/>
                </a:ln>
                <a:solidFill>
                  <a:srgbClr val="000000"/>
                </a:solidFill>
                <a:effectLst/>
                <a:uFillTx/>
                <a:latin typeface="Arial" panose="020B0604020202020204" pitchFamily="34" charset="0"/>
                <a:cs typeface="Arial" panose="020B0604020202020204" pitchFamily="34" charset="0"/>
                <a:sym typeface="Helvetica"/>
              </a:rPr>
              <a:t>trabajo</a:t>
            </a:r>
            <a:r>
              <a:rPr kumimoji="0" lang="gl-ES" sz="14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t> </a:t>
            </a:r>
          </a:p>
          <a:p>
            <a:pPr marL="285750" marR="0" indent="-285750" algn="l" defTabSz="914400" rtl="0" fontAlgn="auto" latinLnBrk="0" hangingPunct="0">
              <a:lnSpc>
                <a:spcPct val="100000"/>
              </a:lnSpc>
              <a:spcBef>
                <a:spcPts val="0"/>
              </a:spcBef>
              <a:spcAft>
                <a:spcPts val="0"/>
              </a:spcAft>
              <a:buClrTx/>
              <a:buSzTx/>
              <a:buFontTx/>
              <a:buChar char="-"/>
              <a:tabLst/>
            </a:pPr>
            <a:r>
              <a:rPr lang="gl-ES" sz="1400" dirty="0">
                <a:solidFill>
                  <a:srgbClr val="000000"/>
                </a:solidFill>
                <a:latin typeface="Arial" panose="020B0604020202020204" pitchFamily="34" charset="0"/>
                <a:cs typeface="Arial" panose="020B0604020202020204" pitchFamily="34" charset="0"/>
                <a:sym typeface="Helvetica"/>
              </a:rPr>
              <a:t>Tras haber superado las </a:t>
            </a:r>
            <a:r>
              <a:rPr lang="gl-ES" sz="1400" dirty="0" err="1">
                <a:solidFill>
                  <a:srgbClr val="000000"/>
                </a:solidFill>
                <a:latin typeface="Arial" panose="020B0604020202020204" pitchFamily="34" charset="0"/>
                <a:cs typeface="Arial" panose="020B0604020202020204" pitchFamily="34" charset="0"/>
                <a:sym typeface="Helvetica"/>
              </a:rPr>
              <a:t>tareas</a:t>
            </a:r>
            <a:r>
              <a:rPr lang="gl-ES" sz="1400" dirty="0">
                <a:solidFill>
                  <a:srgbClr val="000000"/>
                </a:solidFill>
                <a:latin typeface="Arial" panose="020B0604020202020204" pitchFamily="34" charset="0"/>
                <a:cs typeface="Arial" panose="020B0604020202020204" pitchFamily="34" charset="0"/>
                <a:sym typeface="Helvetica"/>
              </a:rPr>
              <a:t> anteriores, frustrarse es “más </a:t>
            </a:r>
            <a:r>
              <a:rPr lang="gl-ES" sz="1400" dirty="0" err="1">
                <a:solidFill>
                  <a:srgbClr val="000000"/>
                </a:solidFill>
                <a:latin typeface="Arial" panose="020B0604020202020204" pitchFamily="34" charset="0"/>
                <a:cs typeface="Arial" panose="020B0604020202020204" pitchFamily="34" charset="0"/>
                <a:sym typeface="Helvetica"/>
              </a:rPr>
              <a:t>dificil</a:t>
            </a:r>
            <a:r>
              <a:rPr lang="gl-ES" sz="1400" dirty="0">
                <a:solidFill>
                  <a:srgbClr val="000000"/>
                </a:solidFill>
                <a:latin typeface="Arial" panose="020B0604020202020204" pitchFamily="34" charset="0"/>
                <a:cs typeface="Arial" panose="020B0604020202020204" pitchFamily="34" charset="0"/>
                <a:sym typeface="Helvetica"/>
              </a:rPr>
              <a:t>”</a:t>
            </a:r>
            <a:endParaRPr kumimoji="0" lang="es-ES" sz="14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endParaRPr>
          </a:p>
        </p:txBody>
      </p:sp>
      <p:sp>
        <p:nvSpPr>
          <p:cNvPr id="9" name="Rectángulo: esquinas redondeadas 8">
            <a:extLst>
              <a:ext uri="{FF2B5EF4-FFF2-40B4-BE49-F238E27FC236}">
                <a16:creationId xmlns:a16="http://schemas.microsoft.com/office/drawing/2014/main" id="{0C156F80-9A2E-4EB2-AA14-EC18C70D0B8B}"/>
              </a:ext>
            </a:extLst>
          </p:cNvPr>
          <p:cNvSpPr/>
          <p:nvPr/>
        </p:nvSpPr>
        <p:spPr>
          <a:xfrm>
            <a:off x="6153148" y="4465851"/>
            <a:ext cx="2796209" cy="817241"/>
          </a:xfrm>
          <a:prstGeom prst="roundRect">
            <a:avLst/>
          </a:prstGeom>
          <a:ln/>
        </p:spPr>
        <p:style>
          <a:lnRef idx="2">
            <a:schemeClr val="accent4"/>
          </a:lnRef>
          <a:fillRef idx="1">
            <a:schemeClr val="lt1"/>
          </a:fillRef>
          <a:effectRef idx="0">
            <a:schemeClr val="accent4"/>
          </a:effectRef>
          <a:fontRef idx="minor">
            <a:schemeClr val="dk1"/>
          </a:fontRef>
        </p:style>
        <p:txBody>
          <a:bodyPr rot="0" spcFirstLastPara="1" vertOverflow="overflow" horzOverflow="overflow" vert="horz" wrap="square" lIns="45718" tIns="45718" rIns="45718" bIns="45718" numCol="1" spcCol="38100" rtlCol="0" anchor="ctr">
            <a:spAutoFit/>
          </a:bodyPr>
          <a:lstStyle/>
          <a:p>
            <a:pPr marL="285750" marR="0" indent="-285750" algn="l" defTabSz="914400" rtl="0" fontAlgn="auto" latinLnBrk="0" hangingPunct="0">
              <a:lnSpc>
                <a:spcPct val="100000"/>
              </a:lnSpc>
              <a:spcBef>
                <a:spcPts val="0"/>
              </a:spcBef>
              <a:spcAft>
                <a:spcPts val="0"/>
              </a:spcAft>
              <a:buClrTx/>
              <a:buSzTx/>
              <a:buFontTx/>
              <a:buChar char="-"/>
              <a:tabLst/>
            </a:pPr>
            <a:r>
              <a:rPr kumimoji="0" lang="es-ES" sz="14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t>Curva de atención baja </a:t>
            </a:r>
          </a:p>
          <a:p>
            <a:pPr marL="285750" marR="0" indent="-285750" algn="l" defTabSz="914400" rtl="0" fontAlgn="auto" latinLnBrk="0" hangingPunct="0">
              <a:lnSpc>
                <a:spcPct val="100000"/>
              </a:lnSpc>
              <a:spcBef>
                <a:spcPts val="0"/>
              </a:spcBef>
              <a:spcAft>
                <a:spcPts val="0"/>
              </a:spcAft>
              <a:buClrTx/>
              <a:buSzTx/>
              <a:buFontTx/>
              <a:buChar char="-"/>
              <a:tabLst/>
            </a:pPr>
            <a:r>
              <a:rPr lang="es-ES" sz="1400" dirty="0">
                <a:solidFill>
                  <a:srgbClr val="000000"/>
                </a:solidFill>
                <a:latin typeface="Arial" panose="020B0604020202020204" pitchFamily="34" charset="0"/>
                <a:cs typeface="Arial" panose="020B0604020202020204" pitchFamily="34" charset="0"/>
                <a:sym typeface="Helvetica"/>
              </a:rPr>
              <a:t>Terminar con buen grado de satisfacción</a:t>
            </a:r>
            <a:endParaRPr kumimoji="0" lang="es-ES" sz="14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endParaRPr>
          </a:p>
        </p:txBody>
      </p:sp>
      <p:sp>
        <p:nvSpPr>
          <p:cNvPr id="10" name="CuadroTexto 9">
            <a:extLst>
              <a:ext uri="{FF2B5EF4-FFF2-40B4-BE49-F238E27FC236}">
                <a16:creationId xmlns:a16="http://schemas.microsoft.com/office/drawing/2014/main" id="{C6D4AC6E-46F0-47C8-9CC4-26C25A0CFDB2}"/>
              </a:ext>
            </a:extLst>
          </p:cNvPr>
          <p:cNvSpPr txBox="1"/>
          <p:nvPr/>
        </p:nvSpPr>
        <p:spPr>
          <a:xfrm>
            <a:off x="1744316" y="5899223"/>
            <a:ext cx="6202018" cy="830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s-ES" sz="1600" b="1"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t>CLAVE: </a:t>
            </a:r>
          </a:p>
          <a:p>
            <a:pPr marL="0" marR="0" indent="0" algn="ctr" defTabSz="914400" rtl="0" fontAlgn="auto" latinLnBrk="0" hangingPunct="0">
              <a:lnSpc>
                <a:spcPct val="100000"/>
              </a:lnSpc>
              <a:spcBef>
                <a:spcPts val="0"/>
              </a:spcBef>
              <a:spcAft>
                <a:spcPts val="0"/>
              </a:spcAft>
              <a:buClrTx/>
              <a:buSzTx/>
              <a:buFontTx/>
              <a:buNone/>
              <a:tabLst/>
            </a:pPr>
            <a:r>
              <a:rPr lang="es-ES" sz="1600" dirty="0">
                <a:solidFill>
                  <a:srgbClr val="000000"/>
                </a:solidFill>
                <a:latin typeface="Arial" panose="020B0604020202020204" pitchFamily="34" charset="0"/>
                <a:cs typeface="Arial" panose="020B0604020202020204" pitchFamily="34" charset="0"/>
                <a:sym typeface="Helvetica"/>
              </a:rPr>
              <a:t>Tareas cortas, estructuradas y motivadoras</a:t>
            </a:r>
          </a:p>
          <a:p>
            <a:pPr marL="0" marR="0" indent="0" algn="ctr" defTabSz="914400" rtl="0" fontAlgn="auto" latinLnBrk="0" hangingPunct="0">
              <a:lnSpc>
                <a:spcPct val="100000"/>
              </a:lnSpc>
              <a:spcBef>
                <a:spcPts val="0"/>
              </a:spcBef>
              <a:spcAft>
                <a:spcPts val="0"/>
              </a:spcAft>
              <a:buClrTx/>
              <a:buSzTx/>
              <a:buFontTx/>
              <a:buNone/>
              <a:tabLst/>
            </a:pPr>
            <a:r>
              <a:rPr kumimoji="0" lang="es-ES" sz="16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t>Pocas, variadas y supervisadas</a:t>
            </a:r>
          </a:p>
        </p:txBody>
      </p:sp>
    </p:spTree>
    <p:extLst>
      <p:ext uri="{BB962C8B-B14F-4D97-AF65-F5344CB8AC3E}">
        <p14:creationId xmlns:p14="http://schemas.microsoft.com/office/powerpoint/2010/main" val="1821024944"/>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8D7B94F5-EB65-43E7-8D61-D1F6FC69F5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Rectángulo 3">
            <a:extLst>
              <a:ext uri="{FF2B5EF4-FFF2-40B4-BE49-F238E27FC236}">
                <a16:creationId xmlns:a16="http://schemas.microsoft.com/office/drawing/2014/main" id="{28000005-B8E1-4716-98EE-0DA4B44B5E7B}"/>
              </a:ext>
            </a:extLst>
          </p:cNvPr>
          <p:cNvSpPr/>
          <p:nvPr/>
        </p:nvSpPr>
        <p:spPr>
          <a:xfrm>
            <a:off x="586408" y="1403294"/>
            <a:ext cx="7971183" cy="4308872"/>
          </a:xfrm>
          <a:prstGeom prst="rect">
            <a:avLst/>
          </a:prstGeom>
        </p:spPr>
        <p:txBody>
          <a:bodyPr wrap="square">
            <a:spAutoFit/>
          </a:bodyPr>
          <a:lstStyle/>
          <a:p>
            <a:pPr algn="just">
              <a:spcAft>
                <a:spcPts val="0"/>
              </a:spcAft>
              <a:tabLst>
                <a:tab pos="3060065" algn="ctr"/>
              </a:tabLst>
            </a:pPr>
            <a:r>
              <a:rPr lang="es-ES" b="1" kern="50" dirty="0">
                <a:solidFill>
                  <a:srgbClr val="FF6600"/>
                </a:solidFill>
                <a:latin typeface="Arial" panose="020B0604020202020204" pitchFamily="34" charset="0"/>
                <a:ea typeface="SimSun" panose="02010600030101010101" pitchFamily="2" charset="-122"/>
                <a:cs typeface="Mangal" panose="02040503050203030202" pitchFamily="18" charset="0"/>
              </a:rPr>
              <a:t>3. PRESENTAR LAS ACTIVIDADES DE MANERA SECUENCIADA: </a:t>
            </a:r>
            <a:r>
              <a:rPr lang="es-ES" kern="50" dirty="0">
                <a:latin typeface="Arial" panose="020B0604020202020204" pitchFamily="34" charset="0"/>
                <a:ea typeface="SimSun" panose="02010600030101010101" pitchFamily="2" charset="-122"/>
                <a:cs typeface="Mangal" panose="02040503050203030202" pitchFamily="18" charset="0"/>
              </a:rPr>
              <a:t>es frecuente que si presentas a un </a:t>
            </a:r>
            <a:r>
              <a:rPr lang="es-ES" kern="50" dirty="0" err="1">
                <a:latin typeface="Arial" panose="020B0604020202020204" pitchFamily="34" charset="0"/>
                <a:ea typeface="SimSun" panose="02010600030101010101" pitchFamily="2" charset="-122"/>
                <a:cs typeface="Mangal" panose="02040503050203030202" pitchFamily="18" charset="0"/>
              </a:rPr>
              <a:t>niñ</a:t>
            </a:r>
            <a:r>
              <a:rPr lang="es-ES" kern="50" dirty="0">
                <a:latin typeface="Arial" panose="020B0604020202020204" pitchFamily="34" charset="0"/>
                <a:ea typeface="SimSun" panose="02010600030101010101" pitchFamily="2" charset="-122"/>
                <a:cs typeface="Mangal" panose="02040503050203030202" pitchFamily="18" charset="0"/>
              </a:rPr>
              <a:t>@ con TDAH una lista de 10 ejercicios, se aturda o incluso no haga nada. En otros casos empieza y al tercer ejercicio, lo deja porque se desconcentra o empieza a cometer errores. Para evitar esto se propone trabajar las actividades de manera secuenciada, es decir, que vaya realizando las tareas en pequeños bloques. </a:t>
            </a:r>
          </a:p>
          <a:p>
            <a:pPr algn="just">
              <a:spcAft>
                <a:spcPts val="0"/>
              </a:spcAft>
              <a:tabLst>
                <a:tab pos="3060065" algn="ctr"/>
              </a:tabLst>
            </a:pPr>
            <a:endParaRPr lang="es-ES" sz="2000" kern="50" dirty="0">
              <a:latin typeface="Times New Roman" panose="02020603050405020304" pitchFamily="18" charset="0"/>
              <a:ea typeface="SimSun" panose="02010600030101010101" pitchFamily="2" charset="-122"/>
              <a:cs typeface="Mangal" panose="02040503050203030202" pitchFamily="18" charset="0"/>
            </a:endParaRPr>
          </a:p>
          <a:p>
            <a:pPr algn="just">
              <a:spcAft>
                <a:spcPts val="0"/>
              </a:spcAft>
              <a:tabLst>
                <a:tab pos="3060065" algn="ctr"/>
              </a:tabLst>
            </a:pPr>
            <a:r>
              <a:rPr lang="es-ES" b="1" kern="50" dirty="0">
                <a:solidFill>
                  <a:srgbClr val="FF6600"/>
                </a:solidFill>
                <a:latin typeface="Arial" panose="020B0604020202020204" pitchFamily="34" charset="0"/>
                <a:ea typeface="SimSun" panose="02010600030101010101" pitchFamily="2" charset="-122"/>
                <a:cs typeface="Mangal" panose="02040503050203030202" pitchFamily="18" charset="0"/>
              </a:rPr>
              <a:t>4.  ADAPTAR EL FORMATO DE RESPUESTA: </a:t>
            </a:r>
            <a:r>
              <a:rPr lang="es-ES" kern="50" dirty="0">
                <a:latin typeface="Arial" panose="020B0604020202020204" pitchFamily="34" charset="0"/>
                <a:ea typeface="SimSun" panose="02010600030101010101" pitchFamily="2" charset="-122"/>
                <a:cs typeface="Mangal" panose="02040503050203030202" pitchFamily="18" charset="0"/>
              </a:rPr>
              <a:t>que no tengan que copiar los enunciados, presentar actividades que requieran un tipo de respuesta más simple como TACHAR, SUBRAYAR, UNIR, MARCAR, RODEAR o COMPLETAR TEXTOS O TABLAS.</a:t>
            </a:r>
          </a:p>
          <a:p>
            <a:pPr algn="just">
              <a:spcAft>
                <a:spcPts val="0"/>
              </a:spcAft>
              <a:tabLst>
                <a:tab pos="3060065" algn="ctr"/>
              </a:tabLst>
            </a:pPr>
            <a:endParaRPr lang="es-ES" sz="2000" kern="50" dirty="0">
              <a:latin typeface="Times New Roman" panose="02020603050405020304" pitchFamily="18" charset="0"/>
              <a:ea typeface="SimSun" panose="02010600030101010101" pitchFamily="2" charset="-122"/>
              <a:cs typeface="Mangal" panose="02040503050203030202" pitchFamily="18" charset="0"/>
            </a:endParaRPr>
          </a:p>
          <a:p>
            <a:pPr algn="just">
              <a:spcAft>
                <a:spcPts val="0"/>
              </a:spcAft>
              <a:tabLst>
                <a:tab pos="3060065" algn="ctr"/>
              </a:tabLst>
            </a:pPr>
            <a:r>
              <a:rPr lang="es-ES" b="1" kern="50" dirty="0">
                <a:solidFill>
                  <a:srgbClr val="FF6600"/>
                </a:solidFill>
                <a:latin typeface="Arial" panose="020B0604020202020204" pitchFamily="34" charset="0"/>
                <a:ea typeface="SimSun" panose="02010600030101010101" pitchFamily="2" charset="-122"/>
                <a:cs typeface="Mangal" panose="02040503050203030202" pitchFamily="18" charset="0"/>
              </a:rPr>
              <a:t>5. EMPLEAR TAREAS SIN LÁPIZ NI PAPEL</a:t>
            </a:r>
            <a:r>
              <a:rPr lang="es-ES" kern="50" dirty="0">
                <a:latin typeface="Arial" panose="020B0604020202020204" pitchFamily="34" charset="0"/>
                <a:ea typeface="SimSun" panose="02010600030101010101" pitchFamily="2" charset="-122"/>
                <a:cs typeface="Mangal" panose="02040503050203030202" pitchFamily="18" charset="0"/>
              </a:rPr>
              <a:t>. </a:t>
            </a:r>
            <a:r>
              <a:rPr lang="es-ES" kern="50" dirty="0" err="1">
                <a:latin typeface="Arial" panose="020B0604020202020204" pitchFamily="34" charset="0"/>
                <a:ea typeface="SimSun" panose="02010600030101010101" pitchFamily="2" charset="-122"/>
                <a:cs typeface="Mangal" panose="02040503050203030202" pitchFamily="18" charset="0"/>
              </a:rPr>
              <a:t>Ej</a:t>
            </a:r>
            <a:r>
              <a:rPr lang="es-ES" kern="50" dirty="0">
                <a:latin typeface="Arial" panose="020B0604020202020204" pitchFamily="34" charset="0"/>
                <a:ea typeface="SimSun" panose="02010600030101010101" pitchFamily="2" charset="-122"/>
                <a:cs typeface="Mangal" panose="02040503050203030202" pitchFamily="18" charset="0"/>
              </a:rPr>
              <a:t>: pregunta a tu abuelo por algún personaje de los que estás viendo en clase, lee alguna noticia que te llame la atención y coméntala con tus padres…</a:t>
            </a:r>
            <a:endParaRPr lang="es-ES" sz="2000" kern="50" dirty="0">
              <a:effectLst/>
              <a:latin typeface="Times New Roman" panose="02020603050405020304" pitchFamily="18" charset="0"/>
              <a:ea typeface="SimSun" panose="02010600030101010101" pitchFamily="2" charset="-122"/>
              <a:cs typeface="Mangal" panose="02040503050203030202" pitchFamily="18" charset="0"/>
            </a:endParaRPr>
          </a:p>
        </p:txBody>
      </p:sp>
      <p:sp>
        <p:nvSpPr>
          <p:cNvPr id="5" name="CuadroTexto 4">
            <a:extLst>
              <a:ext uri="{FF2B5EF4-FFF2-40B4-BE49-F238E27FC236}">
                <a16:creationId xmlns:a16="http://schemas.microsoft.com/office/drawing/2014/main" id="{79AE5A75-C23E-4300-8BB3-6BF05B1F6DF7}"/>
              </a:ext>
            </a:extLst>
          </p:cNvPr>
          <p:cNvSpPr txBox="1"/>
          <p:nvPr/>
        </p:nvSpPr>
        <p:spPr>
          <a:xfrm>
            <a:off x="981167" y="344075"/>
            <a:ext cx="7569290" cy="7078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hangingPunct="0"/>
            <a:r>
              <a:rPr kumimoji="0" lang="gl-ES" sz="2000" b="1" i="0" u="none" strike="noStrike" cap="none" spc="0" normalizeH="0" baseline="0" dirty="0">
                <a:ln>
                  <a:noFill/>
                </a:ln>
                <a:solidFill>
                  <a:srgbClr val="FF6600"/>
                </a:solidFill>
                <a:effectLst/>
                <a:uFillTx/>
                <a:latin typeface="Arial" panose="020B0604020202020204" pitchFamily="34" charset="0"/>
                <a:cs typeface="Arial" panose="020B0604020202020204" pitchFamily="34" charset="0"/>
                <a:sym typeface="Helvetica"/>
              </a:rPr>
              <a:t>MEDIDAS GENERALES: </a:t>
            </a:r>
          </a:p>
          <a:p>
            <a:pPr algn="ctr" hangingPunct="0"/>
            <a:r>
              <a:rPr lang="gl-ES" sz="2000" b="1" kern="50" dirty="0">
                <a:solidFill>
                  <a:srgbClr val="FF6600"/>
                </a:solidFill>
                <a:latin typeface="Arial" panose="020B0604020202020204" pitchFamily="34" charset="0"/>
                <a:ea typeface="SimSun" panose="02010600030101010101" pitchFamily="2" charset="-122"/>
                <a:cs typeface="Arial" panose="020B0604020202020204" pitchFamily="34" charset="0"/>
                <a:sym typeface="Helvetica"/>
              </a:rPr>
              <a:t>X. </a:t>
            </a:r>
            <a:r>
              <a:rPr kumimoji="0" lang="es-ES" sz="2000" b="1" i="0" u="none" strike="noStrike" kern="50" cap="none" spc="0" normalizeH="0" baseline="0" dirty="0">
                <a:ln>
                  <a:noFill/>
                </a:ln>
                <a:solidFill>
                  <a:srgbClr val="FF6600"/>
                </a:solidFill>
                <a:effectLst/>
                <a:uFillTx/>
                <a:latin typeface="Arial" panose="020B0604020202020204" pitchFamily="34" charset="0"/>
                <a:ea typeface="SimSun" panose="02010600030101010101" pitchFamily="2" charset="-122"/>
                <a:cs typeface="Mangal" panose="02040503050203030202" pitchFamily="18" charset="0"/>
                <a:sym typeface="Helvetica"/>
              </a:rPr>
              <a:t>ORIENTACIONES SOBRE LAS ACTIVIDADES </a:t>
            </a:r>
            <a:endParaRPr lang="es-ES" sz="2000" b="1" kern="50" dirty="0">
              <a:solidFill>
                <a:srgbClr val="FF6600"/>
              </a:solidFill>
              <a:latin typeface="Arial" panose="020B0604020202020204" pitchFamily="34" charset="0"/>
              <a:ea typeface="SimSun" panose="02010600030101010101" pitchFamily="2" charset="-122"/>
              <a:cs typeface="Mangal" panose="02040503050203030202" pitchFamily="18" charset="0"/>
            </a:endParaRPr>
          </a:p>
        </p:txBody>
      </p:sp>
    </p:spTree>
    <p:extLst>
      <p:ext uri="{BB962C8B-B14F-4D97-AF65-F5344CB8AC3E}">
        <p14:creationId xmlns:p14="http://schemas.microsoft.com/office/powerpoint/2010/main" val="58878122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2E2B4008-834A-43C0-B51B-2B112DE5A92A}"/>
              </a:ext>
            </a:extLst>
          </p:cNvPr>
          <p:cNvSpPr/>
          <p:nvPr/>
        </p:nvSpPr>
        <p:spPr>
          <a:xfrm>
            <a:off x="932620" y="1136064"/>
            <a:ext cx="7666384" cy="4585871"/>
          </a:xfrm>
          <a:prstGeom prst="rect">
            <a:avLst/>
          </a:prstGeom>
        </p:spPr>
        <p:txBody>
          <a:bodyPr wrap="square">
            <a:spAutoFit/>
          </a:bodyPr>
          <a:lstStyle/>
          <a:p>
            <a:pPr algn="just">
              <a:spcAft>
                <a:spcPts val="0"/>
              </a:spcAft>
              <a:tabLst>
                <a:tab pos="3060065" algn="ctr"/>
              </a:tabLst>
            </a:pPr>
            <a:r>
              <a:rPr lang="es-ES" b="1" kern="50" dirty="0">
                <a:solidFill>
                  <a:srgbClr val="FF6600"/>
                </a:solidFill>
                <a:latin typeface="Arial" panose="020B0604020202020204" pitchFamily="34" charset="0"/>
                <a:ea typeface="SimSun" panose="02010600030101010101" pitchFamily="2" charset="-122"/>
                <a:cs typeface="Mangal" panose="02040503050203030202" pitchFamily="18" charset="0"/>
              </a:rPr>
              <a:t>6. ACTIVIDADES DIVERGENTES: </a:t>
            </a:r>
            <a:r>
              <a:rPr lang="es-ES" kern="50" dirty="0">
                <a:latin typeface="Arial" panose="020B0604020202020204" pitchFamily="34" charset="0"/>
                <a:ea typeface="SimSun" panose="02010600030101010101" pitchFamily="2" charset="-122"/>
                <a:cs typeface="Mangal" panose="02040503050203030202" pitchFamily="18" charset="0"/>
              </a:rPr>
              <a:t>son actividades que permiten varios tipos de soluciones y todas ellas pueden ser válidas y correctas. </a:t>
            </a:r>
            <a:r>
              <a:rPr lang="es-ES" kern="50" dirty="0" err="1">
                <a:latin typeface="Arial" panose="020B0604020202020204" pitchFamily="34" charset="0"/>
                <a:ea typeface="SimSun" panose="02010600030101010101" pitchFamily="2" charset="-122"/>
                <a:cs typeface="Mangal" panose="02040503050203030202" pitchFamily="18" charset="0"/>
              </a:rPr>
              <a:t>Ej</a:t>
            </a:r>
            <a:r>
              <a:rPr lang="es-ES" kern="50" dirty="0">
                <a:latin typeface="Arial" panose="020B0604020202020204" pitchFamily="34" charset="0"/>
                <a:ea typeface="SimSun" panose="02010600030101010101" pitchFamily="2" charset="-122"/>
                <a:cs typeface="Mangal" panose="02040503050203030202" pitchFamily="18" charset="0"/>
              </a:rPr>
              <a:t>: tengo dos billetes en el bolsillo derecho y tres monedas en el izquierdo, </a:t>
            </a:r>
            <a:r>
              <a:rPr lang="es-ES" i="1" u="sng" kern="50" dirty="0">
                <a:latin typeface="Arial" panose="020B0604020202020204" pitchFamily="34" charset="0"/>
                <a:ea typeface="SimSun" panose="02010600030101010101" pitchFamily="2" charset="-122"/>
                <a:cs typeface="Mangal" panose="02040503050203030202" pitchFamily="18" charset="0"/>
              </a:rPr>
              <a:t>¿cuánto dinero tengo en total? </a:t>
            </a:r>
            <a:r>
              <a:rPr lang="es-ES" kern="50" dirty="0">
                <a:latin typeface="Arial" panose="020B0604020202020204" pitchFamily="34" charset="0"/>
                <a:ea typeface="SimSun" panose="02010600030101010101" pitchFamily="2" charset="-122"/>
                <a:cs typeface="Mangal" panose="02040503050203030202" pitchFamily="18" charset="0"/>
              </a:rPr>
              <a:t>Este tipo de tareas pueden proponerse en todas las materias.</a:t>
            </a:r>
          </a:p>
          <a:p>
            <a:pPr algn="just">
              <a:spcAft>
                <a:spcPts val="0"/>
              </a:spcAft>
              <a:tabLst>
                <a:tab pos="3060065" algn="ctr"/>
              </a:tabLst>
            </a:pPr>
            <a:endParaRPr lang="es-ES" sz="2000" kern="50" dirty="0">
              <a:latin typeface="Times New Roman" panose="02020603050405020304" pitchFamily="18" charset="0"/>
              <a:ea typeface="SimSun" panose="02010600030101010101" pitchFamily="2" charset="-122"/>
              <a:cs typeface="Mangal" panose="02040503050203030202" pitchFamily="18" charset="0"/>
            </a:endParaRPr>
          </a:p>
          <a:p>
            <a:pPr algn="just">
              <a:spcAft>
                <a:spcPts val="0"/>
              </a:spcAft>
              <a:tabLst>
                <a:tab pos="3060065" algn="ctr"/>
              </a:tabLst>
            </a:pPr>
            <a:r>
              <a:rPr lang="es-ES" b="1" kern="50" dirty="0">
                <a:solidFill>
                  <a:srgbClr val="FF6600"/>
                </a:solidFill>
                <a:latin typeface="Arial" panose="020B0604020202020204" pitchFamily="34" charset="0"/>
                <a:ea typeface="SimSun" panose="02010600030101010101" pitchFamily="2" charset="-122"/>
                <a:cs typeface="Mangal" panose="02040503050203030202" pitchFamily="18" charset="0"/>
              </a:rPr>
              <a:t>7. EMPLEAR MATERIAL E INFORMACIÓN FAMILIAR: </a:t>
            </a:r>
            <a:r>
              <a:rPr lang="es-ES" kern="50" dirty="0">
                <a:latin typeface="Arial" panose="020B0604020202020204" pitchFamily="34" charset="0"/>
                <a:ea typeface="SimSun" panose="02010600030101010101" pitchFamily="2" charset="-122"/>
                <a:cs typeface="Mangal" panose="02040503050203030202" pitchFamily="18" charset="0"/>
              </a:rPr>
              <a:t>trata de incorporar material o información que sea familiar para </a:t>
            </a:r>
            <a:r>
              <a:rPr lang="es-ES" kern="50" dirty="0" err="1">
                <a:latin typeface="Arial" panose="020B0604020202020204" pitchFamily="34" charset="0"/>
                <a:ea typeface="SimSun" panose="02010600030101010101" pitchFamily="2" charset="-122"/>
                <a:cs typeface="Mangal" panose="02040503050203030202" pitchFamily="18" charset="0"/>
              </a:rPr>
              <a:t>ell@s</a:t>
            </a:r>
            <a:r>
              <a:rPr lang="es-ES" kern="50" dirty="0">
                <a:latin typeface="Arial" panose="020B0604020202020204" pitchFamily="34" charset="0"/>
                <a:ea typeface="SimSun" panose="02010600030101010101" pitchFamily="2" charset="-122"/>
                <a:cs typeface="Mangal" panose="02040503050203030202" pitchFamily="18" charset="0"/>
              </a:rPr>
              <a:t> porque aumenta el nivel de motivación y concentración. Ejemplo: ciertas noticias de actualidad, videojuegos como el Fornite, las colecciones de </a:t>
            </a:r>
            <a:r>
              <a:rPr lang="es-ES" kern="50" dirty="0" err="1">
                <a:latin typeface="Arial" panose="020B0604020202020204" pitchFamily="34" charset="0"/>
                <a:ea typeface="SimSun" panose="02010600030101010101" pitchFamily="2" charset="-122"/>
                <a:cs typeface="Mangal" panose="02040503050203030202" pitchFamily="18" charset="0"/>
              </a:rPr>
              <a:t>Pokemon</a:t>
            </a:r>
            <a:r>
              <a:rPr lang="es-ES" kern="50" dirty="0">
                <a:latin typeface="Arial" panose="020B0604020202020204" pitchFamily="34" charset="0"/>
                <a:ea typeface="SimSun" panose="02010600030101010101" pitchFamily="2" charset="-122"/>
                <a:cs typeface="Mangal" panose="02040503050203030202" pitchFamily="18" charset="0"/>
              </a:rPr>
              <a:t>, </a:t>
            </a:r>
            <a:r>
              <a:rPr lang="es-ES" kern="50" dirty="0" err="1">
                <a:latin typeface="Arial" panose="020B0604020202020204" pitchFamily="34" charset="0"/>
                <a:ea typeface="SimSun" panose="02010600030101010101" pitchFamily="2" charset="-122"/>
                <a:cs typeface="Mangal" panose="02040503050203030202" pitchFamily="18" charset="0"/>
              </a:rPr>
              <a:t>Youtubers</a:t>
            </a:r>
            <a:r>
              <a:rPr lang="es-ES" kern="50" dirty="0">
                <a:latin typeface="Arial" panose="020B0604020202020204" pitchFamily="34" charset="0"/>
                <a:ea typeface="SimSun" panose="02010600030101010101" pitchFamily="2" charset="-122"/>
                <a:cs typeface="Mangal" panose="02040503050203030202" pitchFamily="18" charset="0"/>
              </a:rPr>
              <a:t>…Vamos a emplear esto al servicio de 	las actividades que queramos proponer. </a:t>
            </a:r>
          </a:p>
          <a:p>
            <a:pPr algn="just">
              <a:spcAft>
                <a:spcPts val="0"/>
              </a:spcAft>
              <a:tabLst>
                <a:tab pos="3060065" algn="ctr"/>
              </a:tabLst>
            </a:pPr>
            <a:endParaRPr lang="es-ES" sz="2000" kern="50" dirty="0">
              <a:latin typeface="Times New Roman" panose="02020603050405020304" pitchFamily="18" charset="0"/>
              <a:ea typeface="SimSun" panose="02010600030101010101" pitchFamily="2" charset="-122"/>
              <a:cs typeface="Mangal" panose="02040503050203030202" pitchFamily="18" charset="0"/>
            </a:endParaRPr>
          </a:p>
          <a:p>
            <a:pPr algn="just">
              <a:spcAft>
                <a:spcPts val="0"/>
              </a:spcAft>
              <a:tabLst>
                <a:tab pos="3060065" algn="ctr"/>
              </a:tabLst>
            </a:pPr>
            <a:r>
              <a:rPr lang="es-ES" kern="50" dirty="0">
                <a:latin typeface="Arial" panose="020B0604020202020204" pitchFamily="34" charset="0"/>
                <a:ea typeface="SimSun" panose="02010600030101010101" pitchFamily="2" charset="-122"/>
                <a:cs typeface="Mangal" panose="02040503050203030202" pitchFamily="18" charset="0"/>
              </a:rPr>
              <a:t>	</a:t>
            </a:r>
            <a:r>
              <a:rPr lang="es-ES" b="1" i="1" kern="50" dirty="0">
                <a:latin typeface="Arial" panose="020B0604020202020204" pitchFamily="34" charset="0"/>
                <a:ea typeface="SimSun" panose="02010600030101010101" pitchFamily="2" charset="-122"/>
                <a:cs typeface="Mangal" panose="02040503050203030202" pitchFamily="18" charset="0"/>
              </a:rPr>
              <a:t>                </a:t>
            </a:r>
            <a:r>
              <a:rPr lang="es-ES" b="1" i="1" kern="50" dirty="0" err="1">
                <a:latin typeface="Arial" panose="020B0604020202020204" pitchFamily="34" charset="0"/>
                <a:ea typeface="SimSun" panose="02010600030101010101" pitchFamily="2" charset="-122"/>
                <a:cs typeface="Mangal" panose="02040503050203030202" pitchFamily="18" charset="0"/>
              </a:rPr>
              <a:t>Ej</a:t>
            </a:r>
            <a:r>
              <a:rPr lang="es-ES" b="1" i="1" kern="50" dirty="0">
                <a:latin typeface="Arial" panose="020B0604020202020204" pitchFamily="34" charset="0"/>
                <a:ea typeface="SimSun" panose="02010600030101010101" pitchFamily="2" charset="-122"/>
                <a:cs typeface="Mangal" panose="02040503050203030202" pitchFamily="18" charset="0"/>
              </a:rPr>
              <a:t>;: Cromos de Fútbol: </a:t>
            </a:r>
            <a:r>
              <a:rPr lang="es-ES" kern="50" dirty="0">
                <a:latin typeface="Arial" panose="020B0604020202020204" pitchFamily="34" charset="0"/>
                <a:ea typeface="SimSun" panose="02010600030101010101" pitchFamily="2" charset="-122"/>
                <a:cs typeface="Mangal" panose="02040503050203030202" pitchFamily="18" charset="0"/>
              </a:rPr>
              <a:t>sirven para extraer la información (clasificar), hacer cálculos como la edad de los jugadores, goles de la temporada, geografía (de dónde son y ubicarlos en el mapa), etc.</a:t>
            </a:r>
            <a:endParaRPr lang="es-ES" sz="2000" kern="50" dirty="0">
              <a:effectLst/>
              <a:latin typeface="Times New Roman" panose="02020603050405020304" pitchFamily="18" charset="0"/>
              <a:ea typeface="SimSun" panose="02010600030101010101" pitchFamily="2" charset="-122"/>
              <a:cs typeface="Mangal" panose="02040503050203030202" pitchFamily="18" charset="0"/>
            </a:endParaRPr>
          </a:p>
        </p:txBody>
      </p:sp>
      <p:pic>
        <p:nvPicPr>
          <p:cNvPr id="5" name="Picture 3">
            <a:extLst>
              <a:ext uri="{FF2B5EF4-FFF2-40B4-BE49-F238E27FC236}">
                <a16:creationId xmlns:a16="http://schemas.microsoft.com/office/drawing/2014/main" id="{83A03D85-3618-425C-9885-502368D6E8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CuadroTexto 5">
            <a:extLst>
              <a:ext uri="{FF2B5EF4-FFF2-40B4-BE49-F238E27FC236}">
                <a16:creationId xmlns:a16="http://schemas.microsoft.com/office/drawing/2014/main" id="{F7CD48D1-DDAF-4956-955F-262EBD5B9F92}"/>
              </a:ext>
            </a:extLst>
          </p:cNvPr>
          <p:cNvSpPr txBox="1"/>
          <p:nvPr/>
        </p:nvSpPr>
        <p:spPr>
          <a:xfrm>
            <a:off x="981167" y="344075"/>
            <a:ext cx="7569290" cy="7078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hangingPunct="0"/>
            <a:r>
              <a:rPr kumimoji="0" lang="gl-ES" sz="2000" b="1" i="0" u="none" strike="noStrike" cap="none" spc="0" normalizeH="0" baseline="0" dirty="0">
                <a:ln>
                  <a:noFill/>
                </a:ln>
                <a:solidFill>
                  <a:srgbClr val="FF6600"/>
                </a:solidFill>
                <a:effectLst/>
                <a:uFillTx/>
                <a:latin typeface="Arial" panose="020B0604020202020204" pitchFamily="34" charset="0"/>
                <a:cs typeface="Arial" panose="020B0604020202020204" pitchFamily="34" charset="0"/>
                <a:sym typeface="Helvetica"/>
              </a:rPr>
              <a:t>MEDIDAS GENERALES: </a:t>
            </a:r>
          </a:p>
          <a:p>
            <a:pPr algn="ctr" hangingPunct="0"/>
            <a:r>
              <a:rPr lang="gl-ES" sz="2000" b="1" kern="50" dirty="0">
                <a:solidFill>
                  <a:srgbClr val="FF6600"/>
                </a:solidFill>
                <a:latin typeface="Arial" panose="020B0604020202020204" pitchFamily="34" charset="0"/>
                <a:ea typeface="SimSun" panose="02010600030101010101" pitchFamily="2" charset="-122"/>
                <a:cs typeface="Arial" panose="020B0604020202020204" pitchFamily="34" charset="0"/>
                <a:sym typeface="Helvetica"/>
              </a:rPr>
              <a:t>X. </a:t>
            </a:r>
            <a:r>
              <a:rPr kumimoji="0" lang="es-ES" sz="2000" b="1" i="0" u="none" strike="noStrike" kern="50" cap="none" spc="0" normalizeH="0" baseline="0" dirty="0">
                <a:ln>
                  <a:noFill/>
                </a:ln>
                <a:solidFill>
                  <a:srgbClr val="FF6600"/>
                </a:solidFill>
                <a:effectLst/>
                <a:uFillTx/>
                <a:latin typeface="Arial" panose="020B0604020202020204" pitchFamily="34" charset="0"/>
                <a:ea typeface="SimSun" panose="02010600030101010101" pitchFamily="2" charset="-122"/>
                <a:cs typeface="Mangal" panose="02040503050203030202" pitchFamily="18" charset="0"/>
                <a:sym typeface="Helvetica"/>
              </a:rPr>
              <a:t>ORIENTACIONES SOBRE LAS ACTIVIDADES </a:t>
            </a:r>
            <a:endParaRPr lang="es-ES" sz="2000" b="1" kern="50" dirty="0">
              <a:solidFill>
                <a:srgbClr val="FF6600"/>
              </a:solidFill>
              <a:latin typeface="Arial" panose="020B0604020202020204" pitchFamily="34" charset="0"/>
              <a:ea typeface="SimSun" panose="02010600030101010101" pitchFamily="2" charset="-122"/>
              <a:cs typeface="Mangal" panose="02040503050203030202" pitchFamily="18" charset="0"/>
            </a:endParaRPr>
          </a:p>
        </p:txBody>
      </p:sp>
    </p:spTree>
    <p:extLst>
      <p:ext uri="{BB962C8B-B14F-4D97-AF65-F5344CB8AC3E}">
        <p14:creationId xmlns:p14="http://schemas.microsoft.com/office/powerpoint/2010/main" val="275687121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B0EDE0D-6729-4DD5-B128-5591D12E1AA8}"/>
              </a:ext>
            </a:extLst>
          </p:cNvPr>
          <p:cNvSpPr txBox="1"/>
          <p:nvPr/>
        </p:nvSpPr>
        <p:spPr>
          <a:xfrm>
            <a:off x="981167" y="344075"/>
            <a:ext cx="7569290" cy="7078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hangingPunct="0"/>
            <a:r>
              <a:rPr kumimoji="0" lang="gl-ES" sz="2000" b="1" i="0" u="none" strike="noStrike" cap="none" spc="0" normalizeH="0" baseline="0" dirty="0">
                <a:ln>
                  <a:noFill/>
                </a:ln>
                <a:solidFill>
                  <a:srgbClr val="FF6600"/>
                </a:solidFill>
                <a:effectLst/>
                <a:uFillTx/>
                <a:latin typeface="Arial" panose="020B0604020202020204" pitchFamily="34" charset="0"/>
                <a:cs typeface="Arial" panose="020B0604020202020204" pitchFamily="34" charset="0"/>
                <a:sym typeface="Helvetica"/>
              </a:rPr>
              <a:t>MEDIDAS GENERALES: </a:t>
            </a:r>
          </a:p>
          <a:p>
            <a:pPr algn="ctr" hangingPunct="0"/>
            <a:r>
              <a:rPr lang="gl-ES" sz="2000" b="1" kern="50" dirty="0">
                <a:solidFill>
                  <a:srgbClr val="FF6600"/>
                </a:solidFill>
                <a:latin typeface="Arial" panose="020B0604020202020204" pitchFamily="34" charset="0"/>
                <a:ea typeface="SimSun" panose="02010600030101010101" pitchFamily="2" charset="-122"/>
                <a:cs typeface="Arial" panose="020B0604020202020204" pitchFamily="34" charset="0"/>
                <a:sym typeface="Helvetica"/>
              </a:rPr>
              <a:t>XI. </a:t>
            </a:r>
            <a:r>
              <a:rPr lang="es-ES" sz="2000" b="1" kern="50" dirty="0">
                <a:solidFill>
                  <a:srgbClr val="FF6600"/>
                </a:solidFill>
                <a:latin typeface="Arial" panose="020B0604020202020204" pitchFamily="34" charset="0"/>
                <a:ea typeface="SimSun" panose="02010600030101010101" pitchFamily="2" charset="-122"/>
                <a:cs typeface="Mangal" panose="02040503050203030202" pitchFamily="18" charset="0"/>
                <a:sym typeface="Helvetica"/>
              </a:rPr>
              <a:t>ACTIVIDADES DE COMPRENSIÓN DE INSTRUCCIONES </a:t>
            </a:r>
            <a:endParaRPr lang="es-ES" sz="2000" b="1" kern="50" dirty="0">
              <a:solidFill>
                <a:srgbClr val="FF6600"/>
              </a:solidFill>
              <a:latin typeface="Arial" panose="020B0604020202020204" pitchFamily="34" charset="0"/>
              <a:ea typeface="SimSun" panose="02010600030101010101" pitchFamily="2" charset="-122"/>
              <a:cs typeface="Mangal" panose="02040503050203030202" pitchFamily="18" charset="0"/>
            </a:endParaRPr>
          </a:p>
        </p:txBody>
      </p:sp>
      <p:pic>
        <p:nvPicPr>
          <p:cNvPr id="3" name="Picture 3">
            <a:extLst>
              <a:ext uri="{FF2B5EF4-FFF2-40B4-BE49-F238E27FC236}">
                <a16:creationId xmlns:a16="http://schemas.microsoft.com/office/drawing/2014/main" id="{17930D9B-0072-4651-A3F1-41B54825F1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02" name="Picture 6" descr="Resultado de imagen de AUTOINSTRUCCIONES">
            <a:extLst>
              <a:ext uri="{FF2B5EF4-FFF2-40B4-BE49-F238E27FC236}">
                <a16:creationId xmlns:a16="http://schemas.microsoft.com/office/drawing/2014/main" id="{D9059D70-2D81-44CD-B132-18A11A31B6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026" y="1501997"/>
            <a:ext cx="3688451" cy="2608303"/>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Resultado de imagen de AUTOINSTRUCCIONES">
            <a:extLst>
              <a:ext uri="{FF2B5EF4-FFF2-40B4-BE49-F238E27FC236}">
                <a16:creationId xmlns:a16="http://schemas.microsoft.com/office/drawing/2014/main" id="{9F13CE4C-3039-4A23-A1CA-C425A53862B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74" t="10963" r="3333" b="18840"/>
          <a:stretch/>
        </p:blipFill>
        <p:spPr bwMode="auto">
          <a:xfrm>
            <a:off x="4167488" y="1487555"/>
            <a:ext cx="4638486" cy="2622746"/>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Imagen relacionada">
            <a:extLst>
              <a:ext uri="{FF2B5EF4-FFF2-40B4-BE49-F238E27FC236}">
                <a16:creationId xmlns:a16="http://schemas.microsoft.com/office/drawing/2014/main" id="{3F66D218-6333-4F8E-9A91-262BA615BC0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30" t="7069" r="2055" b="24143"/>
          <a:stretch/>
        </p:blipFill>
        <p:spPr bwMode="auto">
          <a:xfrm>
            <a:off x="2543706" y="4303301"/>
            <a:ext cx="4056588" cy="2105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4209179"/>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40257557-E22C-4949-881C-EE40839258D7}"/>
              </a:ext>
            </a:extLst>
          </p:cNvPr>
          <p:cNvSpPr/>
          <p:nvPr/>
        </p:nvSpPr>
        <p:spPr>
          <a:xfrm>
            <a:off x="1040295" y="1927037"/>
            <a:ext cx="6765235" cy="3580467"/>
          </a:xfrm>
          <a:prstGeom prst="rect">
            <a:avLst/>
          </a:prstGeom>
        </p:spPr>
        <p:txBody>
          <a:bodyPr wrap="square">
            <a:spAutoFit/>
          </a:bodyPr>
          <a:lstStyle/>
          <a:p>
            <a:pPr algn="just">
              <a:spcAft>
                <a:spcPts val="1425"/>
              </a:spcAft>
            </a:pPr>
            <a:r>
              <a:rPr lang="es-ES" b="1" kern="50" dirty="0">
                <a:solidFill>
                  <a:srgbClr val="FF6600"/>
                </a:solidFill>
                <a:latin typeface="Arial" panose="020B0604020202020204" pitchFamily="34" charset="0"/>
                <a:ea typeface="Calibri" panose="020F0502020204030204" pitchFamily="34" charset="0"/>
                <a:cs typeface="Arial" panose="020B0604020202020204" pitchFamily="34" charset="0"/>
              </a:rPr>
              <a:t>E) PRINCIPIO DE COOPERACIÓN ENTRE RECURSOS: </a:t>
            </a:r>
            <a:r>
              <a:rPr lang="es-ES" kern="50" dirty="0">
                <a:solidFill>
                  <a:srgbClr val="000000"/>
                </a:solidFill>
                <a:latin typeface="Arial" panose="020B0604020202020204" pitchFamily="34" charset="0"/>
                <a:ea typeface="Calibri" panose="020F0502020204030204" pitchFamily="34" charset="0"/>
                <a:cs typeface="Arial" panose="020B0604020202020204" pitchFamily="34" charset="0"/>
              </a:rPr>
              <a:t>implica</a:t>
            </a:r>
            <a:endParaRPr lang="es-ES" sz="4400" kern="50" dirty="0">
              <a:solidFill>
                <a:srgbClr val="000000"/>
              </a:solidFill>
              <a:latin typeface="Arial" panose="020B0604020202020204" pitchFamily="34" charset="0"/>
              <a:ea typeface="Noto Sans CJK SC Regular"/>
              <a:cs typeface="Arial" panose="020B0604020202020204" pitchFamily="34" charset="0"/>
            </a:endParaRPr>
          </a:p>
          <a:p>
            <a:pPr marL="285750" lvl="0" indent="-285750" algn="just">
              <a:spcAft>
                <a:spcPts val="1425"/>
              </a:spcAft>
              <a:buFont typeface="Wingdings" panose="05000000000000000000" pitchFamily="2" charset="2"/>
              <a:buChar char="ü"/>
              <a:tabLst>
                <a:tab pos="457200" algn="l"/>
              </a:tabLst>
            </a:pPr>
            <a:r>
              <a:rPr lang="es-ES" kern="50" dirty="0">
                <a:solidFill>
                  <a:srgbClr val="000000"/>
                </a:solidFill>
                <a:latin typeface="Arial" panose="020B0604020202020204" pitchFamily="34" charset="0"/>
                <a:ea typeface="Calibri" panose="020F0502020204030204" pitchFamily="34" charset="0"/>
                <a:cs typeface="Arial" panose="020B0604020202020204" pitchFamily="34" charset="0"/>
              </a:rPr>
              <a:t>Que el/la tutor/a conozca las personas que están interviniendo con el </a:t>
            </a:r>
            <a:r>
              <a:rPr lang="es-ES" kern="50" dirty="0" err="1">
                <a:solidFill>
                  <a:srgbClr val="000000"/>
                </a:solidFill>
                <a:latin typeface="Arial" panose="020B0604020202020204" pitchFamily="34" charset="0"/>
                <a:ea typeface="Calibri" panose="020F0502020204030204" pitchFamily="34" charset="0"/>
                <a:cs typeface="Arial" panose="020B0604020202020204" pitchFamily="34" charset="0"/>
              </a:rPr>
              <a:t>niñ</a:t>
            </a:r>
            <a:r>
              <a:rPr lang="es-ES" kern="5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s-ES" sz="4400" kern="50" dirty="0">
              <a:solidFill>
                <a:srgbClr val="000000"/>
              </a:solidFill>
              <a:latin typeface="Arial" panose="020B0604020202020204" pitchFamily="34" charset="0"/>
              <a:ea typeface="Noto Sans CJK SC Regular"/>
              <a:cs typeface="Arial" panose="020B0604020202020204" pitchFamily="34" charset="0"/>
            </a:endParaRPr>
          </a:p>
          <a:p>
            <a:pPr marL="285750" lvl="0" indent="-285750" algn="just">
              <a:spcAft>
                <a:spcPts val="1425"/>
              </a:spcAft>
              <a:buFont typeface="Wingdings" panose="05000000000000000000" pitchFamily="2" charset="2"/>
              <a:buChar char="ü"/>
              <a:tabLst>
                <a:tab pos="457200" algn="l"/>
              </a:tabLst>
            </a:pPr>
            <a:r>
              <a:rPr lang="es-ES" kern="50" dirty="0">
                <a:solidFill>
                  <a:srgbClr val="000000"/>
                </a:solidFill>
                <a:latin typeface="Arial" panose="020B0604020202020204" pitchFamily="34" charset="0"/>
                <a:ea typeface="Calibri" panose="020F0502020204030204" pitchFamily="34" charset="0"/>
                <a:cs typeface="Arial" panose="020B0604020202020204" pitchFamily="34" charset="0"/>
              </a:rPr>
              <a:t>Plantera criterios y objetivos comunes. Ejemplo: si en el centro se está trabajando la multiplicación de dos cifras, que fuera no se trabaje otra operación con método diferente.</a:t>
            </a:r>
            <a:endParaRPr lang="es-ES" sz="4400" kern="50" dirty="0">
              <a:solidFill>
                <a:srgbClr val="000000"/>
              </a:solidFill>
              <a:latin typeface="Arial" panose="020B0604020202020204" pitchFamily="34" charset="0"/>
              <a:ea typeface="Noto Sans CJK SC Regular"/>
              <a:cs typeface="Arial" panose="020B0604020202020204" pitchFamily="34" charset="0"/>
            </a:endParaRPr>
          </a:p>
          <a:p>
            <a:pPr marL="285750" lvl="0" indent="-285750" algn="just">
              <a:spcAft>
                <a:spcPts val="1425"/>
              </a:spcAft>
              <a:buFont typeface="Wingdings" panose="05000000000000000000" pitchFamily="2" charset="2"/>
              <a:buChar char="ü"/>
              <a:tabLst>
                <a:tab pos="457200" algn="l"/>
              </a:tabLst>
            </a:pPr>
            <a:r>
              <a:rPr lang="es-ES" kern="50" dirty="0">
                <a:solidFill>
                  <a:srgbClr val="000000"/>
                </a:solidFill>
                <a:latin typeface="Arial" panose="020B0604020202020204" pitchFamily="34" charset="0"/>
                <a:ea typeface="Calibri" panose="020F0502020204030204" pitchFamily="34" charset="0"/>
                <a:cs typeface="Arial" panose="020B0604020202020204" pitchFamily="34" charset="0"/>
              </a:rPr>
              <a:t>Que las metodologías de cada profesional no interfieran (aunar criterios y métodos)</a:t>
            </a:r>
            <a:endParaRPr lang="es-ES" sz="4400" kern="50" dirty="0">
              <a:solidFill>
                <a:srgbClr val="000000"/>
              </a:solidFill>
              <a:latin typeface="Arial" panose="020B0604020202020204" pitchFamily="34" charset="0"/>
              <a:ea typeface="Noto Sans CJK SC Regular"/>
              <a:cs typeface="Arial" panose="020B0604020202020204" pitchFamily="34" charset="0"/>
            </a:endParaRPr>
          </a:p>
          <a:p>
            <a:pPr marL="285750" lvl="0" indent="-285750" algn="just">
              <a:spcAft>
                <a:spcPts val="1425"/>
              </a:spcAft>
              <a:buFont typeface="Wingdings" panose="05000000000000000000" pitchFamily="2" charset="2"/>
              <a:buChar char="ü"/>
              <a:tabLst>
                <a:tab pos="457200" algn="l"/>
              </a:tabLst>
            </a:pPr>
            <a:r>
              <a:rPr lang="es-ES" kern="50" dirty="0">
                <a:solidFill>
                  <a:srgbClr val="000000"/>
                </a:solidFill>
                <a:latin typeface="Arial" panose="020B0604020202020204" pitchFamily="34" charset="0"/>
                <a:ea typeface="Calibri" panose="020F0502020204030204" pitchFamily="34" charset="0"/>
                <a:cs typeface="Arial" panose="020B0604020202020204" pitchFamily="34" charset="0"/>
              </a:rPr>
              <a:t>Facilitar la comunicación (</a:t>
            </a:r>
            <a:r>
              <a:rPr lang="es-ES" kern="50" dirty="0" err="1">
                <a:solidFill>
                  <a:srgbClr val="000000"/>
                </a:solidFill>
                <a:latin typeface="Arial" panose="020B0604020202020204" pitchFamily="34" charset="0"/>
                <a:ea typeface="Calibri" panose="020F0502020204030204" pitchFamily="34" charset="0"/>
                <a:cs typeface="Arial" panose="020B0604020202020204" pitchFamily="34" charset="0"/>
              </a:rPr>
              <a:t>ej</a:t>
            </a:r>
            <a:r>
              <a:rPr lang="es-ES" kern="50" dirty="0">
                <a:solidFill>
                  <a:srgbClr val="000000"/>
                </a:solidFill>
                <a:latin typeface="Arial" panose="020B0604020202020204" pitchFamily="34" charset="0"/>
                <a:ea typeface="Calibri" panose="020F0502020204030204" pitchFamily="34" charset="0"/>
                <a:cs typeface="Arial" panose="020B0604020202020204" pitchFamily="34" charset="0"/>
              </a:rPr>
              <a:t>: agenda viajera)</a:t>
            </a:r>
            <a:endParaRPr lang="es-ES" sz="4400" kern="50" dirty="0">
              <a:solidFill>
                <a:srgbClr val="000000"/>
              </a:solidFill>
              <a:latin typeface="Arial" panose="020B0604020202020204" pitchFamily="34" charset="0"/>
              <a:ea typeface="Noto Sans CJK SC Regular"/>
              <a:cs typeface="Arial" panose="020B0604020202020204" pitchFamily="34" charset="0"/>
            </a:endParaRPr>
          </a:p>
        </p:txBody>
      </p:sp>
      <p:pic>
        <p:nvPicPr>
          <p:cNvPr id="3" name="Picture 3">
            <a:extLst>
              <a:ext uri="{FF2B5EF4-FFF2-40B4-BE49-F238E27FC236}">
                <a16:creationId xmlns:a16="http://schemas.microsoft.com/office/drawing/2014/main" id="{69440422-FA5B-4A7C-BC4D-CC0261F044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2992"/>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CuadroTexto 3">
            <a:extLst>
              <a:ext uri="{FF2B5EF4-FFF2-40B4-BE49-F238E27FC236}">
                <a16:creationId xmlns:a16="http://schemas.microsoft.com/office/drawing/2014/main" id="{8D4EE409-E73B-4098-B303-FE39BBCB9596}"/>
              </a:ext>
            </a:extLst>
          </p:cNvPr>
          <p:cNvSpPr txBox="1"/>
          <p:nvPr/>
        </p:nvSpPr>
        <p:spPr>
          <a:xfrm>
            <a:off x="1179442" y="0"/>
            <a:ext cx="6785113" cy="830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gl-ES" sz="2400" b="1" dirty="0">
                <a:solidFill>
                  <a:srgbClr val="FF6600"/>
                </a:solidFill>
                <a:latin typeface="Arial" panose="020B0604020202020204" pitchFamily="34" charset="0"/>
                <a:cs typeface="Arial" panose="020B0604020202020204" pitchFamily="34" charset="0"/>
                <a:sym typeface="Helvetica"/>
              </a:rPr>
              <a:t>PRIMERA MEDIDA DE INTERVENCIÓN EN EL CENTRO </a:t>
            </a:r>
            <a:endParaRPr kumimoji="0" lang="es-ES" sz="2400" b="1" i="0" u="none" strike="noStrike" cap="none" spc="0" normalizeH="0" baseline="0" dirty="0">
              <a:ln>
                <a:noFill/>
              </a:ln>
              <a:solidFill>
                <a:srgbClr val="FF6600"/>
              </a:solidFill>
              <a:effectLst/>
              <a:uFillTx/>
              <a:latin typeface="Arial" panose="020B0604020202020204" pitchFamily="34" charset="0"/>
              <a:cs typeface="Arial" panose="020B0604020202020204" pitchFamily="34" charset="0"/>
              <a:sym typeface="Helvetica"/>
            </a:endParaRPr>
          </a:p>
        </p:txBody>
      </p:sp>
      <p:sp>
        <p:nvSpPr>
          <p:cNvPr id="7" name="CuadroTexto 6">
            <a:extLst>
              <a:ext uri="{FF2B5EF4-FFF2-40B4-BE49-F238E27FC236}">
                <a16:creationId xmlns:a16="http://schemas.microsoft.com/office/drawing/2014/main" id="{BF68D725-0203-4073-ADB7-4CBBC7EB0D36}"/>
              </a:ext>
            </a:extLst>
          </p:cNvPr>
          <p:cNvSpPr txBox="1"/>
          <p:nvPr/>
        </p:nvSpPr>
        <p:spPr>
          <a:xfrm>
            <a:off x="1179441" y="883667"/>
            <a:ext cx="6785113" cy="400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gl-ES" sz="2000" b="1" dirty="0">
                <a:solidFill>
                  <a:srgbClr val="0070C0"/>
                </a:solidFill>
                <a:latin typeface="Arial" panose="020B0604020202020204" pitchFamily="34" charset="0"/>
                <a:cs typeface="Arial" panose="020B0604020202020204" pitchFamily="34" charset="0"/>
                <a:sym typeface="Helvetica"/>
              </a:rPr>
              <a:t>Principios pedagógicos </a:t>
            </a:r>
            <a:endParaRPr kumimoji="0" lang="es-ES" sz="2000" b="1" i="0" u="none" strike="noStrike" cap="none" spc="0" normalizeH="0" baseline="0" dirty="0">
              <a:ln>
                <a:noFill/>
              </a:ln>
              <a:solidFill>
                <a:srgbClr val="0070C0"/>
              </a:solidFill>
              <a:effectLst/>
              <a:uFillTx/>
              <a:latin typeface="Arial" panose="020B0604020202020204" pitchFamily="34" charset="0"/>
              <a:cs typeface="Arial" panose="020B0604020202020204" pitchFamily="34" charset="0"/>
              <a:sym typeface="Helvetica"/>
            </a:endParaRPr>
          </a:p>
        </p:txBody>
      </p:sp>
    </p:spTree>
    <p:extLst>
      <p:ext uri="{BB962C8B-B14F-4D97-AF65-F5344CB8AC3E}">
        <p14:creationId xmlns:p14="http://schemas.microsoft.com/office/powerpoint/2010/main" val="297795109"/>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Imagen 1">
            <a:extLst>
              <a:ext uri="{FF2B5EF4-FFF2-40B4-BE49-F238E27FC236}">
                <a16:creationId xmlns:a16="http://schemas.microsoft.com/office/drawing/2014/main" id="{364F284F-7CD1-4105-93DB-6413D5DB84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429" y="2054087"/>
            <a:ext cx="4797121" cy="3579160"/>
          </a:xfrm>
          <a:prstGeom prst="roundRect">
            <a:avLst>
              <a:gd name="adj" fmla="val 943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27FB2E8D-A802-4C29-9290-FCD306B1F0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73" name="Picture 5" descr="Resultado de imagen de HAGO PROBLEMAS, AUTOINSTRUCCIONES">
            <a:extLst>
              <a:ext uri="{FF2B5EF4-FFF2-40B4-BE49-F238E27FC236}">
                <a16:creationId xmlns:a16="http://schemas.microsoft.com/office/drawing/2014/main" id="{3A8BF39C-6A31-4BF5-9454-D5E31D5166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952" t="7146" r="9321" b="6976"/>
          <a:stretch/>
        </p:blipFill>
        <p:spPr bwMode="auto">
          <a:xfrm>
            <a:off x="5317404" y="1877249"/>
            <a:ext cx="3259557" cy="4676433"/>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a:extLst>
              <a:ext uri="{FF2B5EF4-FFF2-40B4-BE49-F238E27FC236}">
                <a16:creationId xmlns:a16="http://schemas.microsoft.com/office/drawing/2014/main" id="{6EE2E7E6-B9D0-4B28-9101-209015DA3EC1}"/>
              </a:ext>
            </a:extLst>
          </p:cNvPr>
          <p:cNvSpPr/>
          <p:nvPr/>
        </p:nvSpPr>
        <p:spPr>
          <a:xfrm>
            <a:off x="566989" y="1240756"/>
            <a:ext cx="4572000" cy="584775"/>
          </a:xfrm>
          <a:prstGeom prst="rect">
            <a:avLst/>
          </a:prstGeom>
        </p:spPr>
        <p:txBody>
          <a:bodyPr>
            <a:spAutoFit/>
          </a:bodyPr>
          <a:lstStyle/>
          <a:p>
            <a:pPr algn="ctr"/>
            <a:r>
              <a:rPr lang="es-ES" sz="1600" b="1" kern="50" dirty="0">
                <a:latin typeface="Arial" panose="020B0604020202020204" pitchFamily="34" charset="0"/>
                <a:ea typeface="SimSun" panose="02010600030101010101" pitchFamily="2" charset="-122"/>
                <a:cs typeface="Mangal" panose="02040503050203030202" pitchFamily="18" charset="0"/>
                <a:sym typeface="Helvetica"/>
              </a:rPr>
              <a:t>1. TAREAS ESPECÍFICAS DE COMPRENSIÓN DE INSTRUCCIONES </a:t>
            </a:r>
            <a:endParaRPr lang="es-ES" sz="1600" dirty="0"/>
          </a:p>
        </p:txBody>
      </p:sp>
      <p:sp>
        <p:nvSpPr>
          <p:cNvPr id="7" name="CuadroTexto 6">
            <a:extLst>
              <a:ext uri="{FF2B5EF4-FFF2-40B4-BE49-F238E27FC236}">
                <a16:creationId xmlns:a16="http://schemas.microsoft.com/office/drawing/2014/main" id="{BD943657-2E73-47DE-9659-0964902C1ACA}"/>
              </a:ext>
            </a:extLst>
          </p:cNvPr>
          <p:cNvSpPr txBox="1"/>
          <p:nvPr/>
        </p:nvSpPr>
        <p:spPr>
          <a:xfrm>
            <a:off x="981167" y="344075"/>
            <a:ext cx="7569290" cy="7078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hangingPunct="0"/>
            <a:r>
              <a:rPr kumimoji="0" lang="gl-ES" sz="2000" b="1" i="0" u="none" strike="noStrike" cap="none" spc="0" normalizeH="0" baseline="0" dirty="0">
                <a:ln>
                  <a:noFill/>
                </a:ln>
                <a:solidFill>
                  <a:srgbClr val="FF6600"/>
                </a:solidFill>
                <a:effectLst/>
                <a:uFillTx/>
                <a:latin typeface="Arial" panose="020B0604020202020204" pitchFamily="34" charset="0"/>
                <a:cs typeface="Arial" panose="020B0604020202020204" pitchFamily="34" charset="0"/>
                <a:sym typeface="Helvetica"/>
              </a:rPr>
              <a:t>MEDIDAS GENERALES: </a:t>
            </a:r>
          </a:p>
          <a:p>
            <a:pPr algn="ctr" hangingPunct="0"/>
            <a:r>
              <a:rPr lang="gl-ES" sz="2000" b="1" kern="50" dirty="0">
                <a:solidFill>
                  <a:srgbClr val="FF6600"/>
                </a:solidFill>
                <a:latin typeface="Arial" panose="020B0604020202020204" pitchFamily="34" charset="0"/>
                <a:ea typeface="SimSun" panose="02010600030101010101" pitchFamily="2" charset="-122"/>
                <a:cs typeface="Arial" panose="020B0604020202020204" pitchFamily="34" charset="0"/>
                <a:sym typeface="Helvetica"/>
              </a:rPr>
              <a:t>XI. </a:t>
            </a:r>
            <a:r>
              <a:rPr lang="es-ES" sz="2000" b="1" kern="50" dirty="0">
                <a:solidFill>
                  <a:srgbClr val="FF6600"/>
                </a:solidFill>
                <a:latin typeface="Arial" panose="020B0604020202020204" pitchFamily="34" charset="0"/>
                <a:ea typeface="SimSun" panose="02010600030101010101" pitchFamily="2" charset="-122"/>
                <a:cs typeface="Mangal" panose="02040503050203030202" pitchFamily="18" charset="0"/>
                <a:sym typeface="Helvetica"/>
              </a:rPr>
              <a:t>ACTIVIDADES DE COMPRENSIÓN DE INSTRUCCIONES </a:t>
            </a:r>
            <a:endParaRPr lang="es-ES" sz="2000" b="1" kern="50" dirty="0">
              <a:solidFill>
                <a:srgbClr val="FF6600"/>
              </a:solidFill>
              <a:latin typeface="Arial" panose="020B0604020202020204" pitchFamily="34" charset="0"/>
              <a:ea typeface="SimSun" panose="02010600030101010101" pitchFamily="2" charset="-122"/>
              <a:cs typeface="Mangal" panose="02040503050203030202" pitchFamily="18" charset="0"/>
            </a:endParaRPr>
          </a:p>
        </p:txBody>
      </p:sp>
    </p:spTree>
    <p:extLst>
      <p:ext uri="{BB962C8B-B14F-4D97-AF65-F5344CB8AC3E}">
        <p14:creationId xmlns:p14="http://schemas.microsoft.com/office/powerpoint/2010/main" val="2927664264"/>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96CF86EE-9BF5-49F4-BB2F-C060EB6B30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194" name="Picture 2" descr="Resultado de imagen de RESALTAR PALABRAS CLAVE">
            <a:extLst>
              <a:ext uri="{FF2B5EF4-FFF2-40B4-BE49-F238E27FC236}">
                <a16:creationId xmlns:a16="http://schemas.microsoft.com/office/drawing/2014/main" id="{DA233BFD-AF1C-4035-9768-081B4F5AEEE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72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34430" y="2069572"/>
            <a:ext cx="4444634" cy="301511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No cabe duda de que las TÃ©cnicas de Estudio son una de las herramientas bÃ¡sicas para el aprendizaje de nuestros alumnos. Es por ello que tengo la intenci">
            <a:extLst>
              <a:ext uri="{FF2B5EF4-FFF2-40B4-BE49-F238E27FC236}">
                <a16:creationId xmlns:a16="http://schemas.microsoft.com/office/drawing/2014/main" id="{8F514D64-9BE6-4CF9-9AA1-CA337B203B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45787" y="3207026"/>
            <a:ext cx="4298213" cy="3116966"/>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a:extLst>
              <a:ext uri="{FF2B5EF4-FFF2-40B4-BE49-F238E27FC236}">
                <a16:creationId xmlns:a16="http://schemas.microsoft.com/office/drawing/2014/main" id="{36BF090E-4655-4136-82CB-1886155EEC49}"/>
              </a:ext>
            </a:extLst>
          </p:cNvPr>
          <p:cNvSpPr/>
          <p:nvPr/>
        </p:nvSpPr>
        <p:spPr>
          <a:xfrm>
            <a:off x="4708893" y="1700985"/>
            <a:ext cx="4572000" cy="584775"/>
          </a:xfrm>
          <a:prstGeom prst="rect">
            <a:avLst/>
          </a:prstGeom>
        </p:spPr>
        <p:txBody>
          <a:bodyPr>
            <a:spAutoFit/>
          </a:bodyPr>
          <a:lstStyle/>
          <a:p>
            <a:pPr algn="ctr"/>
            <a:r>
              <a:rPr lang="es-ES" sz="1600" b="1" kern="50" dirty="0">
                <a:latin typeface="Arial" panose="020B0604020202020204" pitchFamily="34" charset="0"/>
                <a:ea typeface="SimSun" panose="02010600030101010101" pitchFamily="2" charset="-122"/>
                <a:cs typeface="Mangal" panose="02040503050203030202" pitchFamily="18" charset="0"/>
                <a:sym typeface="Helvetica"/>
              </a:rPr>
              <a:t>2. RESALTAR PALABRAS CLAVE EN LOS ENUNCIADOS </a:t>
            </a:r>
            <a:endParaRPr lang="es-ES" sz="1600" dirty="0"/>
          </a:p>
        </p:txBody>
      </p:sp>
      <p:sp>
        <p:nvSpPr>
          <p:cNvPr id="7" name="CuadroTexto 6">
            <a:extLst>
              <a:ext uri="{FF2B5EF4-FFF2-40B4-BE49-F238E27FC236}">
                <a16:creationId xmlns:a16="http://schemas.microsoft.com/office/drawing/2014/main" id="{C16B34E0-576A-4B70-B62E-1CACDD5D8EBE}"/>
              </a:ext>
            </a:extLst>
          </p:cNvPr>
          <p:cNvSpPr txBox="1"/>
          <p:nvPr/>
        </p:nvSpPr>
        <p:spPr>
          <a:xfrm>
            <a:off x="981167" y="344075"/>
            <a:ext cx="7569290" cy="7078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hangingPunct="0"/>
            <a:r>
              <a:rPr kumimoji="0" lang="gl-ES" sz="2000" b="1" i="0" u="none" strike="noStrike" cap="none" spc="0" normalizeH="0" baseline="0" dirty="0">
                <a:ln>
                  <a:noFill/>
                </a:ln>
                <a:solidFill>
                  <a:srgbClr val="FF6600"/>
                </a:solidFill>
                <a:effectLst/>
                <a:uFillTx/>
                <a:latin typeface="Arial" panose="020B0604020202020204" pitchFamily="34" charset="0"/>
                <a:cs typeface="Arial" panose="020B0604020202020204" pitchFamily="34" charset="0"/>
                <a:sym typeface="Helvetica"/>
              </a:rPr>
              <a:t>MEDIDAS GENERALES: </a:t>
            </a:r>
          </a:p>
          <a:p>
            <a:pPr algn="ctr" hangingPunct="0"/>
            <a:r>
              <a:rPr lang="gl-ES" sz="2000" b="1" kern="50" dirty="0">
                <a:solidFill>
                  <a:srgbClr val="FF6600"/>
                </a:solidFill>
                <a:latin typeface="Arial" panose="020B0604020202020204" pitchFamily="34" charset="0"/>
                <a:ea typeface="SimSun" panose="02010600030101010101" pitchFamily="2" charset="-122"/>
                <a:cs typeface="Arial" panose="020B0604020202020204" pitchFamily="34" charset="0"/>
                <a:sym typeface="Helvetica"/>
              </a:rPr>
              <a:t>XI. </a:t>
            </a:r>
            <a:r>
              <a:rPr lang="es-ES" sz="2000" b="1" kern="50" dirty="0">
                <a:solidFill>
                  <a:srgbClr val="FF6600"/>
                </a:solidFill>
                <a:latin typeface="Arial" panose="020B0604020202020204" pitchFamily="34" charset="0"/>
                <a:ea typeface="SimSun" panose="02010600030101010101" pitchFamily="2" charset="-122"/>
                <a:cs typeface="Mangal" panose="02040503050203030202" pitchFamily="18" charset="0"/>
                <a:sym typeface="Helvetica"/>
              </a:rPr>
              <a:t>ACTIVIDADES DE COMPRENSIÓN DE INSTRUCCIONES </a:t>
            </a:r>
            <a:endParaRPr lang="es-ES" sz="2000" b="1" kern="50" dirty="0">
              <a:solidFill>
                <a:srgbClr val="FF6600"/>
              </a:solidFill>
              <a:latin typeface="Arial" panose="020B0604020202020204" pitchFamily="34" charset="0"/>
              <a:ea typeface="SimSun" panose="02010600030101010101" pitchFamily="2" charset="-122"/>
              <a:cs typeface="Mangal" panose="02040503050203030202" pitchFamily="18" charset="0"/>
            </a:endParaRPr>
          </a:p>
        </p:txBody>
      </p:sp>
    </p:spTree>
    <p:extLst>
      <p:ext uri="{BB962C8B-B14F-4D97-AF65-F5344CB8AC3E}">
        <p14:creationId xmlns:p14="http://schemas.microsoft.com/office/powerpoint/2010/main" val="1435427687"/>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7BCC43E-015D-4A65-99C7-679E0CF84000}"/>
              </a:ext>
            </a:extLst>
          </p:cNvPr>
          <p:cNvSpPr txBox="1"/>
          <p:nvPr/>
        </p:nvSpPr>
        <p:spPr>
          <a:xfrm>
            <a:off x="994419" y="344075"/>
            <a:ext cx="7569290" cy="10156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hangingPunct="0"/>
            <a:r>
              <a:rPr kumimoji="0" lang="gl-ES" sz="2000" b="1" i="0" u="none" strike="noStrike" cap="none" spc="0" normalizeH="0" baseline="0" dirty="0">
                <a:ln>
                  <a:noFill/>
                </a:ln>
                <a:solidFill>
                  <a:srgbClr val="FF6600"/>
                </a:solidFill>
                <a:effectLst/>
                <a:uFillTx/>
                <a:latin typeface="Arial" panose="020B0604020202020204" pitchFamily="34" charset="0"/>
                <a:cs typeface="Arial" panose="020B0604020202020204" pitchFamily="34" charset="0"/>
                <a:sym typeface="Helvetica"/>
              </a:rPr>
              <a:t>MEDIDAS GENERALES: </a:t>
            </a:r>
          </a:p>
          <a:p>
            <a:pPr algn="ctr" hangingPunct="0"/>
            <a:r>
              <a:rPr lang="gl-ES" sz="2000" b="1" kern="50" dirty="0">
                <a:solidFill>
                  <a:srgbClr val="FF6600"/>
                </a:solidFill>
                <a:latin typeface="Arial" panose="020B0604020202020204" pitchFamily="34" charset="0"/>
                <a:ea typeface="SimSun" panose="02010600030101010101" pitchFamily="2" charset="-122"/>
                <a:cs typeface="Arial" panose="020B0604020202020204" pitchFamily="34" charset="0"/>
                <a:sym typeface="Helvetica"/>
              </a:rPr>
              <a:t>XII. </a:t>
            </a:r>
            <a:r>
              <a:rPr lang="es-ES" sz="2000" b="1" kern="50" dirty="0">
                <a:solidFill>
                  <a:srgbClr val="FF6600"/>
                </a:solidFill>
                <a:latin typeface="Arial" panose="020B0604020202020204" pitchFamily="34" charset="0"/>
                <a:ea typeface="SimSun" panose="02010600030101010101" pitchFamily="2" charset="-122"/>
                <a:cs typeface="Mangal" panose="02040503050203030202" pitchFamily="18" charset="0"/>
                <a:sym typeface="Helvetica"/>
              </a:rPr>
              <a:t>ENSEÑAR TÉCNICAS DE ESTUDIOS, APRENDER A APRENDER </a:t>
            </a:r>
            <a:endParaRPr lang="es-ES" sz="2000" b="1" kern="50" dirty="0">
              <a:solidFill>
                <a:srgbClr val="FF6600"/>
              </a:solidFill>
              <a:latin typeface="Arial" panose="020B0604020202020204" pitchFamily="34" charset="0"/>
              <a:ea typeface="SimSun" panose="02010600030101010101" pitchFamily="2" charset="-122"/>
              <a:cs typeface="Mangal" panose="02040503050203030202" pitchFamily="18" charset="0"/>
            </a:endParaRPr>
          </a:p>
        </p:txBody>
      </p:sp>
      <p:pic>
        <p:nvPicPr>
          <p:cNvPr id="3" name="Picture 3">
            <a:extLst>
              <a:ext uri="{FF2B5EF4-FFF2-40B4-BE49-F238E27FC236}">
                <a16:creationId xmlns:a16="http://schemas.microsoft.com/office/drawing/2014/main" id="{1E043864-D804-4BB9-A626-BE96ECC12E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CuadroTexto 3">
            <a:extLst>
              <a:ext uri="{FF2B5EF4-FFF2-40B4-BE49-F238E27FC236}">
                <a16:creationId xmlns:a16="http://schemas.microsoft.com/office/drawing/2014/main" id="{A6E0F085-94FF-4F02-97A9-268E2E71CD91}"/>
              </a:ext>
            </a:extLst>
          </p:cNvPr>
          <p:cNvSpPr txBox="1"/>
          <p:nvPr/>
        </p:nvSpPr>
        <p:spPr>
          <a:xfrm>
            <a:off x="2380420" y="1669774"/>
            <a:ext cx="4797287"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s-ES" b="1" dirty="0">
                <a:latin typeface="Arial" panose="020B0604020202020204" pitchFamily="34" charset="0"/>
                <a:cs typeface="Arial" panose="020B0604020202020204" pitchFamily="34" charset="0"/>
                <a:sym typeface="Helvetica"/>
              </a:rPr>
              <a:t>IMPORTANTE TRABAJAR CON ELLOS TÉCNICAS DE ESTUDIO</a:t>
            </a:r>
            <a:endParaRPr kumimoji="0" lang="es-ES" b="1" i="0" u="none" strike="noStrike" cap="none" spc="0" normalizeH="0" baseline="0" dirty="0">
              <a:ln>
                <a:noFill/>
              </a:ln>
              <a:effectLst/>
              <a:uFillTx/>
              <a:latin typeface="Arial" panose="020B0604020202020204" pitchFamily="34" charset="0"/>
              <a:cs typeface="Arial" panose="020B0604020202020204" pitchFamily="34" charset="0"/>
              <a:sym typeface="Helvetica"/>
            </a:endParaRPr>
          </a:p>
        </p:txBody>
      </p:sp>
      <p:pic>
        <p:nvPicPr>
          <p:cNvPr id="9218" name="Picture 2" descr="Resultado de imagen de tecnicas de estudio">
            <a:extLst>
              <a:ext uri="{FF2B5EF4-FFF2-40B4-BE49-F238E27FC236}">
                <a16:creationId xmlns:a16="http://schemas.microsoft.com/office/drawing/2014/main" id="{F44702D8-550A-4A20-AF20-E6909B4437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6325" y="2689156"/>
            <a:ext cx="5705475" cy="2619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7558881"/>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echa: curvada hacia abajo 8">
            <a:extLst>
              <a:ext uri="{FF2B5EF4-FFF2-40B4-BE49-F238E27FC236}">
                <a16:creationId xmlns:a16="http://schemas.microsoft.com/office/drawing/2014/main" id="{77C79BA8-4E62-4486-8975-F7D165F70C06}"/>
              </a:ext>
            </a:extLst>
          </p:cNvPr>
          <p:cNvSpPr/>
          <p:nvPr/>
        </p:nvSpPr>
        <p:spPr>
          <a:xfrm rot="5248391">
            <a:off x="5656630" y="5272709"/>
            <a:ext cx="1947542" cy="514117"/>
          </a:xfrm>
          <a:prstGeom prst="curvedDownArrow">
            <a:avLst>
              <a:gd name="adj1" fmla="val 40340"/>
              <a:gd name="adj2" fmla="val 111398"/>
              <a:gd name="adj3" fmla="val 39484"/>
            </a:avLst>
          </a:prstGeom>
          <a:ln/>
        </p:spPr>
        <p:style>
          <a:lnRef idx="2">
            <a:schemeClr val="accent3"/>
          </a:lnRef>
          <a:fillRef idx="1">
            <a:schemeClr val="lt1"/>
          </a:fillRef>
          <a:effectRef idx="0">
            <a:schemeClr val="accent3"/>
          </a:effectRef>
          <a:fontRef idx="minor">
            <a:schemeClr val="dk1"/>
          </a:fontRef>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ES" sz="1800" b="0" i="0" u="none" strike="noStrike" cap="none" spc="0" normalizeH="0" baseline="0" dirty="0">
              <a:ln>
                <a:noFill/>
              </a:ln>
              <a:solidFill>
                <a:srgbClr val="000000"/>
              </a:solidFill>
              <a:effectLst/>
              <a:uFillTx/>
              <a:latin typeface="+mn-lt"/>
              <a:ea typeface="+mn-ea"/>
              <a:cs typeface="+mn-cs"/>
              <a:sym typeface="Helvetica"/>
            </a:endParaRPr>
          </a:p>
        </p:txBody>
      </p:sp>
      <p:sp>
        <p:nvSpPr>
          <p:cNvPr id="2" name="Rectángulo 1">
            <a:extLst>
              <a:ext uri="{FF2B5EF4-FFF2-40B4-BE49-F238E27FC236}">
                <a16:creationId xmlns:a16="http://schemas.microsoft.com/office/drawing/2014/main" id="{CABA4354-DD07-4F42-A072-7DDA04C0FB94}"/>
              </a:ext>
            </a:extLst>
          </p:cNvPr>
          <p:cNvSpPr/>
          <p:nvPr/>
        </p:nvSpPr>
        <p:spPr>
          <a:xfrm>
            <a:off x="994419" y="1271638"/>
            <a:ext cx="7569290" cy="2585323"/>
          </a:xfrm>
          <a:prstGeom prst="rect">
            <a:avLst/>
          </a:prstGeom>
        </p:spPr>
        <p:txBody>
          <a:bodyPr wrap="square">
            <a:spAutoFit/>
          </a:bodyPr>
          <a:lstStyle/>
          <a:p>
            <a:pPr>
              <a:spcAft>
                <a:spcPts val="0"/>
              </a:spcAft>
              <a:tabLst>
                <a:tab pos="3060065" algn="ctr"/>
              </a:tabLst>
            </a:pPr>
            <a:r>
              <a:rPr lang="es-ES" kern="50" dirty="0">
                <a:latin typeface="Arial" panose="020B0604020202020204" pitchFamily="34" charset="0"/>
                <a:ea typeface="SimSun" panose="02010600030101010101" pitchFamily="2" charset="-122"/>
                <a:cs typeface="Mangal" panose="02040503050203030202" pitchFamily="18" charset="0"/>
              </a:rPr>
              <a:t>La importancia de estas técnicas y estrategias es directamente proporcional a lo útiles que son para el aprendizaje de cada alumno. </a:t>
            </a:r>
            <a:r>
              <a:rPr lang="es-ES" b="1" i="1" kern="50" dirty="0">
                <a:solidFill>
                  <a:srgbClr val="FF6600"/>
                </a:solidFill>
                <a:latin typeface="Arial" panose="020B0604020202020204" pitchFamily="34" charset="0"/>
                <a:ea typeface="SimSun" panose="02010600030101010101" pitchFamily="2" charset="-122"/>
                <a:cs typeface="Mangal" panose="02040503050203030202" pitchFamily="18" charset="0"/>
              </a:rPr>
              <a:t>Tener buenas herramientas de aprendizaje es esencial</a:t>
            </a:r>
            <a:r>
              <a:rPr lang="es-ES" kern="50" dirty="0">
                <a:latin typeface="Arial" panose="020B0604020202020204" pitchFamily="34" charset="0"/>
                <a:ea typeface="SimSun" panose="02010600030101010101" pitchFamily="2" charset="-122"/>
                <a:cs typeface="Mangal" panose="02040503050203030202" pitchFamily="18" charset="0"/>
              </a:rPr>
              <a:t>, de la misma manera que es esencial dominar determinados conceptos, utilizar procesos y procedimientos de trabajo adecuados, disponer de determinadas capacidades, destrezas y habilidades y contar con determinadas actitudes y valores ligadas al </a:t>
            </a:r>
            <a:r>
              <a:rPr lang="es-ES" b="1" i="1" kern="50" dirty="0">
                <a:latin typeface="Arial" panose="020B0604020202020204" pitchFamily="34" charset="0"/>
                <a:ea typeface="SimSun" panose="02010600030101010101" pitchFamily="2" charset="-122"/>
                <a:cs typeface="Mangal" panose="02040503050203030202" pitchFamily="18" charset="0"/>
              </a:rPr>
              <a:t>proceso de aprendizaje- enseñanza. </a:t>
            </a:r>
            <a:endParaRPr lang="es-ES" sz="2000" b="1" i="1" kern="50" dirty="0">
              <a:latin typeface="Times New Roman" panose="02020603050405020304" pitchFamily="18" charset="0"/>
              <a:ea typeface="SimSun" panose="02010600030101010101" pitchFamily="2" charset="-122"/>
              <a:cs typeface="Mangal" panose="02040503050203030202" pitchFamily="18" charset="0"/>
            </a:endParaRPr>
          </a:p>
          <a:p>
            <a:endParaRPr lang="es-ES" dirty="0"/>
          </a:p>
        </p:txBody>
      </p:sp>
      <p:pic>
        <p:nvPicPr>
          <p:cNvPr id="4" name="Picture 3">
            <a:extLst>
              <a:ext uri="{FF2B5EF4-FFF2-40B4-BE49-F238E27FC236}">
                <a16:creationId xmlns:a16="http://schemas.microsoft.com/office/drawing/2014/main" id="{5662949C-1722-4E69-A933-0EC1C71045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Flecha: curvada hacia abajo 7">
            <a:extLst>
              <a:ext uri="{FF2B5EF4-FFF2-40B4-BE49-F238E27FC236}">
                <a16:creationId xmlns:a16="http://schemas.microsoft.com/office/drawing/2014/main" id="{DA20DEAD-D4A2-4C55-9524-E7A57356A416}"/>
              </a:ext>
            </a:extLst>
          </p:cNvPr>
          <p:cNvSpPr/>
          <p:nvPr/>
        </p:nvSpPr>
        <p:spPr>
          <a:xfrm>
            <a:off x="3738772" y="3686821"/>
            <a:ext cx="2343981" cy="514117"/>
          </a:xfrm>
          <a:prstGeom prst="curvedDownArrow">
            <a:avLst>
              <a:gd name="adj1" fmla="val 64431"/>
              <a:gd name="adj2" fmla="val 145685"/>
              <a:gd name="adj3" fmla="val 39484"/>
            </a:avLst>
          </a:prstGeom>
          <a:ln/>
        </p:spPr>
        <p:style>
          <a:lnRef idx="2">
            <a:schemeClr val="accent3"/>
          </a:lnRef>
          <a:fillRef idx="1">
            <a:schemeClr val="lt1"/>
          </a:fillRef>
          <a:effectRef idx="0">
            <a:schemeClr val="accent3"/>
          </a:effectRef>
          <a:fontRef idx="minor">
            <a:schemeClr val="dk1"/>
          </a:fontRef>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ES" sz="1800" b="0" i="0" u="none" strike="noStrike" cap="none" spc="0" normalizeH="0" baseline="0" dirty="0">
              <a:ln>
                <a:noFill/>
              </a:ln>
              <a:solidFill>
                <a:srgbClr val="000000"/>
              </a:solidFill>
              <a:effectLst/>
              <a:uFillTx/>
              <a:latin typeface="+mn-lt"/>
              <a:ea typeface="+mn-ea"/>
              <a:cs typeface="+mn-cs"/>
              <a:sym typeface="Helvetica"/>
            </a:endParaRPr>
          </a:p>
        </p:txBody>
      </p:sp>
      <p:sp>
        <p:nvSpPr>
          <p:cNvPr id="5" name="CuadroTexto 4">
            <a:extLst>
              <a:ext uri="{FF2B5EF4-FFF2-40B4-BE49-F238E27FC236}">
                <a16:creationId xmlns:a16="http://schemas.microsoft.com/office/drawing/2014/main" id="{83B76CCF-0EAE-4C6D-9B70-B71813FEE959}"/>
              </a:ext>
            </a:extLst>
          </p:cNvPr>
          <p:cNvSpPr txBox="1"/>
          <p:nvPr/>
        </p:nvSpPr>
        <p:spPr>
          <a:xfrm>
            <a:off x="815521" y="3951876"/>
            <a:ext cx="3440264" cy="1634486"/>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ot="0" spcFirstLastPara="1" vertOverflow="overflow" horzOverflow="overflow" vert="horz" wrap="square" lIns="45718" tIns="45718" rIns="45718" bIns="45718" numCol="1" spcCol="38100" rtlCol="0" anchor="t">
            <a:spAutoFit/>
          </a:bodyPr>
          <a:lstStyle/>
          <a:p>
            <a:pPr algn="ctr" hangingPunct="0"/>
            <a:r>
              <a:rPr lang="es-ES" b="1" i="1" kern="50" dirty="0">
                <a:latin typeface="Arial" panose="020B0604020202020204" pitchFamily="34" charset="0"/>
                <a:ea typeface="SimSun" panose="02010600030101010101" pitchFamily="2" charset="-122"/>
              </a:rPr>
              <a:t>Selección y organización de conceptos</a:t>
            </a:r>
            <a:r>
              <a:rPr lang="es-ES" kern="50" dirty="0">
                <a:latin typeface="Arial" panose="020B0604020202020204" pitchFamily="34" charset="0"/>
                <a:ea typeface="SimSun" panose="02010600030101010101" pitchFamily="2" charset="-122"/>
              </a:rPr>
              <a:t>, de manera que la cantidad de información sea menor y por lo tanto más fácil de aprender.</a:t>
            </a:r>
            <a:endParaRPr kumimoji="0" lang="es-ES" sz="1800" b="0" i="0" u="none" strike="noStrike" cap="none" spc="0" normalizeH="0" baseline="0" dirty="0">
              <a:ln>
                <a:noFill/>
              </a:ln>
              <a:solidFill>
                <a:srgbClr val="000000"/>
              </a:solidFill>
              <a:effectLst/>
              <a:uFillTx/>
              <a:latin typeface="+mn-lt"/>
              <a:ea typeface="+mn-ea"/>
              <a:cs typeface="+mn-cs"/>
              <a:sym typeface="Helvetica"/>
            </a:endParaRPr>
          </a:p>
        </p:txBody>
      </p:sp>
      <p:sp>
        <p:nvSpPr>
          <p:cNvPr id="6" name="Rectángulo: esquinas redondeadas 5">
            <a:extLst>
              <a:ext uri="{FF2B5EF4-FFF2-40B4-BE49-F238E27FC236}">
                <a16:creationId xmlns:a16="http://schemas.microsoft.com/office/drawing/2014/main" id="{713352E0-6781-4594-A47B-FCA0AE09AB48}"/>
              </a:ext>
            </a:extLst>
          </p:cNvPr>
          <p:cNvSpPr/>
          <p:nvPr/>
        </p:nvSpPr>
        <p:spPr>
          <a:xfrm>
            <a:off x="4938095" y="4200939"/>
            <a:ext cx="3440264" cy="715089"/>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s-ES" b="1" i="1" kern="50" dirty="0">
                <a:latin typeface="Arial" panose="020B0604020202020204" pitchFamily="34" charset="0"/>
                <a:ea typeface="SimSun" panose="02010600030101010101" pitchFamily="2" charset="-122"/>
              </a:rPr>
              <a:t>Memorización </a:t>
            </a:r>
            <a:r>
              <a:rPr lang="es-ES" kern="50" dirty="0">
                <a:latin typeface="Arial" panose="020B0604020202020204" pitchFamily="34" charset="0"/>
                <a:ea typeface="SimSun" panose="02010600030101010101" pitchFamily="2" charset="-122"/>
              </a:rPr>
              <a:t>de los conceptos fundamentales.</a:t>
            </a:r>
            <a:endParaRPr lang="es-ES" dirty="0"/>
          </a:p>
        </p:txBody>
      </p:sp>
      <p:sp>
        <p:nvSpPr>
          <p:cNvPr id="7" name="Rectángulo: esquinas redondeadas 6">
            <a:extLst>
              <a:ext uri="{FF2B5EF4-FFF2-40B4-BE49-F238E27FC236}">
                <a16:creationId xmlns:a16="http://schemas.microsoft.com/office/drawing/2014/main" id="{8B035EF3-DF85-4027-92D9-91C3B48D3CEE}"/>
              </a:ext>
            </a:extLst>
          </p:cNvPr>
          <p:cNvSpPr/>
          <p:nvPr/>
        </p:nvSpPr>
        <p:spPr>
          <a:xfrm>
            <a:off x="3541201" y="5798836"/>
            <a:ext cx="2793787" cy="783193"/>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s-ES" sz="2000" b="1" i="1" kern="50" dirty="0">
                <a:latin typeface="Arial" panose="020B0604020202020204" pitchFamily="34" charset="0"/>
                <a:ea typeface="SimSun" panose="02010600030101010101" pitchFamily="2" charset="-122"/>
              </a:rPr>
              <a:t>Evocación de lo estudiado.</a:t>
            </a:r>
            <a:endParaRPr lang="es-ES" sz="2000" b="1" i="1" dirty="0"/>
          </a:p>
        </p:txBody>
      </p:sp>
      <p:sp>
        <p:nvSpPr>
          <p:cNvPr id="10" name="CuadroTexto 9">
            <a:extLst>
              <a:ext uri="{FF2B5EF4-FFF2-40B4-BE49-F238E27FC236}">
                <a16:creationId xmlns:a16="http://schemas.microsoft.com/office/drawing/2014/main" id="{DA02BD80-A284-4A5F-B5AB-CEE24E9EEC87}"/>
              </a:ext>
            </a:extLst>
          </p:cNvPr>
          <p:cNvSpPr txBox="1"/>
          <p:nvPr/>
        </p:nvSpPr>
        <p:spPr>
          <a:xfrm>
            <a:off x="994419" y="344075"/>
            <a:ext cx="7569290" cy="10156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hangingPunct="0"/>
            <a:r>
              <a:rPr kumimoji="0" lang="gl-ES" sz="2000" b="1" i="0" u="none" strike="noStrike" cap="none" spc="0" normalizeH="0" baseline="0" dirty="0">
                <a:ln>
                  <a:noFill/>
                </a:ln>
                <a:solidFill>
                  <a:srgbClr val="FF6600"/>
                </a:solidFill>
                <a:effectLst/>
                <a:uFillTx/>
                <a:latin typeface="Arial" panose="020B0604020202020204" pitchFamily="34" charset="0"/>
                <a:cs typeface="Arial" panose="020B0604020202020204" pitchFamily="34" charset="0"/>
                <a:sym typeface="Helvetica"/>
              </a:rPr>
              <a:t>MEDIDAS GENERALES: </a:t>
            </a:r>
          </a:p>
          <a:p>
            <a:pPr algn="ctr" hangingPunct="0"/>
            <a:r>
              <a:rPr lang="gl-ES" sz="2000" b="1" kern="50" dirty="0">
                <a:solidFill>
                  <a:srgbClr val="FF6600"/>
                </a:solidFill>
                <a:latin typeface="Arial" panose="020B0604020202020204" pitchFamily="34" charset="0"/>
                <a:ea typeface="SimSun" panose="02010600030101010101" pitchFamily="2" charset="-122"/>
                <a:cs typeface="Arial" panose="020B0604020202020204" pitchFamily="34" charset="0"/>
                <a:sym typeface="Helvetica"/>
              </a:rPr>
              <a:t>XII. </a:t>
            </a:r>
            <a:r>
              <a:rPr lang="es-ES" sz="2000" b="1" kern="50" dirty="0">
                <a:solidFill>
                  <a:srgbClr val="FF6600"/>
                </a:solidFill>
                <a:latin typeface="Arial" panose="020B0604020202020204" pitchFamily="34" charset="0"/>
                <a:ea typeface="SimSun" panose="02010600030101010101" pitchFamily="2" charset="-122"/>
                <a:cs typeface="Mangal" panose="02040503050203030202" pitchFamily="18" charset="0"/>
                <a:sym typeface="Helvetica"/>
              </a:rPr>
              <a:t>ENSEÑAR TÉCNICAS DE ESTUDIOS, APRENDER A APRENDER </a:t>
            </a:r>
            <a:endParaRPr lang="es-ES" sz="2000" b="1" kern="50" dirty="0">
              <a:solidFill>
                <a:srgbClr val="FF6600"/>
              </a:solidFill>
              <a:latin typeface="Arial" panose="020B0604020202020204" pitchFamily="34" charset="0"/>
              <a:ea typeface="SimSun" panose="02010600030101010101" pitchFamily="2" charset="-122"/>
              <a:cs typeface="Mangal" panose="02040503050203030202" pitchFamily="18" charset="0"/>
            </a:endParaRPr>
          </a:p>
        </p:txBody>
      </p:sp>
    </p:spTree>
    <p:extLst>
      <p:ext uri="{BB962C8B-B14F-4D97-AF65-F5344CB8AC3E}">
        <p14:creationId xmlns:p14="http://schemas.microsoft.com/office/powerpoint/2010/main" val="183190609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5" grpId="0" animBg="1"/>
      <p:bldP spid="6" grpId="0" animBg="1"/>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5518A5C-B09A-49CC-B84E-B6848E80A341}"/>
              </a:ext>
            </a:extLst>
          </p:cNvPr>
          <p:cNvSpPr txBox="1"/>
          <p:nvPr/>
        </p:nvSpPr>
        <p:spPr>
          <a:xfrm>
            <a:off x="1712843" y="2459506"/>
            <a:ext cx="5718314" cy="19389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s-ES" sz="4000" b="1" dirty="0">
                <a:solidFill>
                  <a:srgbClr val="FF6600"/>
                </a:solidFill>
                <a:latin typeface="Arial" panose="020B0604020202020204" pitchFamily="34" charset="0"/>
                <a:cs typeface="Arial" panose="020B0604020202020204" pitchFamily="34" charset="0"/>
                <a:sym typeface="Helvetica"/>
              </a:rPr>
              <a:t>Herramientas y recursos de intervención en el aula  </a:t>
            </a:r>
            <a:endParaRPr kumimoji="0" lang="es-ES" sz="4000" b="1" i="0" u="none" strike="noStrike" cap="none" spc="0" normalizeH="0" baseline="0" dirty="0">
              <a:ln>
                <a:noFill/>
              </a:ln>
              <a:solidFill>
                <a:srgbClr val="FF6600"/>
              </a:solidFill>
              <a:effectLst/>
              <a:uFillTx/>
              <a:latin typeface="Arial" panose="020B0604020202020204" pitchFamily="34" charset="0"/>
              <a:cs typeface="Arial" panose="020B0604020202020204" pitchFamily="34" charset="0"/>
              <a:sym typeface="Helvetica"/>
            </a:endParaRPr>
          </a:p>
        </p:txBody>
      </p:sp>
      <p:pic>
        <p:nvPicPr>
          <p:cNvPr id="3" name="Picture 3">
            <a:extLst>
              <a:ext uri="{FF2B5EF4-FFF2-40B4-BE49-F238E27FC236}">
                <a16:creationId xmlns:a16="http://schemas.microsoft.com/office/drawing/2014/main" id="{32B741F3-74D0-4FD1-A0CE-1965137E2C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40910714"/>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21966267-6D1F-4143-A20A-038B6D31C50F}"/>
              </a:ext>
            </a:extLst>
          </p:cNvPr>
          <p:cNvSpPr txBox="1"/>
          <p:nvPr/>
        </p:nvSpPr>
        <p:spPr>
          <a:xfrm>
            <a:off x="994419" y="344075"/>
            <a:ext cx="7569290" cy="400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hangingPunct="0"/>
            <a:r>
              <a:rPr kumimoji="0" lang="es-ES" sz="2000" b="1" i="0" u="none" strike="noStrike" cap="none" spc="0" normalizeH="0" baseline="0" dirty="0">
                <a:ln>
                  <a:noFill/>
                </a:ln>
                <a:solidFill>
                  <a:srgbClr val="FF6600"/>
                </a:solidFill>
                <a:effectLst/>
                <a:uFillTx/>
                <a:latin typeface="Arial" panose="020B0604020202020204" pitchFamily="34" charset="0"/>
                <a:cs typeface="Arial" panose="020B0604020202020204" pitchFamily="34" charset="0"/>
                <a:sym typeface="Helvetica"/>
              </a:rPr>
              <a:t>CÓMO ORIENTAR LA ENSEÑANZA: IDEAS ESPECÍFICAS</a:t>
            </a:r>
            <a:endParaRPr lang="es-ES" sz="2000" b="1" kern="50" dirty="0">
              <a:solidFill>
                <a:srgbClr val="0070C0"/>
              </a:solidFill>
              <a:latin typeface="Arial" panose="020B0604020202020204" pitchFamily="34" charset="0"/>
              <a:ea typeface="SimSun" panose="02010600030101010101" pitchFamily="2" charset="-122"/>
              <a:cs typeface="Arial" panose="020B0604020202020204" pitchFamily="34" charset="0"/>
            </a:endParaRPr>
          </a:p>
        </p:txBody>
      </p:sp>
      <p:pic>
        <p:nvPicPr>
          <p:cNvPr id="3" name="Picture 3">
            <a:extLst>
              <a:ext uri="{FF2B5EF4-FFF2-40B4-BE49-F238E27FC236}">
                <a16:creationId xmlns:a16="http://schemas.microsoft.com/office/drawing/2014/main" id="{0B3D750B-3200-4D18-961A-B14D0A750B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CuadroTexto 3">
            <a:extLst>
              <a:ext uri="{FF2B5EF4-FFF2-40B4-BE49-F238E27FC236}">
                <a16:creationId xmlns:a16="http://schemas.microsoft.com/office/drawing/2014/main" id="{B5204168-549D-4F20-9BC8-C0CC9E3AD2CB}"/>
              </a:ext>
            </a:extLst>
          </p:cNvPr>
          <p:cNvSpPr txBox="1"/>
          <p:nvPr/>
        </p:nvSpPr>
        <p:spPr>
          <a:xfrm>
            <a:off x="655320" y="1171135"/>
            <a:ext cx="3810000"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s-ES" sz="1800" b="1" i="0" u="none" strike="noStrike" cap="none" spc="0" normalizeH="0" baseline="0" dirty="0">
                <a:ln>
                  <a:noFill/>
                </a:ln>
                <a:solidFill>
                  <a:srgbClr val="0070C0"/>
                </a:solidFill>
                <a:effectLst/>
                <a:uFillTx/>
                <a:latin typeface="Arial" panose="020B0604020202020204" pitchFamily="34" charset="0"/>
                <a:cs typeface="Arial" panose="020B0604020202020204" pitchFamily="34" charset="0"/>
                <a:sym typeface="Helvetica"/>
              </a:rPr>
              <a:t>Técnicas de estudio</a:t>
            </a:r>
          </a:p>
        </p:txBody>
      </p:sp>
      <p:sp>
        <p:nvSpPr>
          <p:cNvPr id="5" name="CuadroTexto 4">
            <a:extLst>
              <a:ext uri="{FF2B5EF4-FFF2-40B4-BE49-F238E27FC236}">
                <a16:creationId xmlns:a16="http://schemas.microsoft.com/office/drawing/2014/main" id="{1939A402-C9C4-453D-9B04-360C80D3E154}"/>
              </a:ext>
            </a:extLst>
          </p:cNvPr>
          <p:cNvSpPr txBox="1"/>
          <p:nvPr/>
        </p:nvSpPr>
        <p:spPr>
          <a:xfrm>
            <a:off x="845840" y="1722120"/>
            <a:ext cx="7299960" cy="36933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342900" marR="0" indent="-342900" algn="l" defTabSz="914400" rtl="0" fontAlgn="auto" latinLnBrk="0" hangingPunct="0">
              <a:lnSpc>
                <a:spcPct val="100000"/>
              </a:lnSpc>
              <a:spcBef>
                <a:spcPts val="0"/>
              </a:spcBef>
              <a:spcAft>
                <a:spcPts val="0"/>
              </a:spcAft>
              <a:buClrTx/>
              <a:buSzTx/>
              <a:buFontTx/>
              <a:buAutoNum type="arabicPeriod"/>
              <a:tabLst/>
            </a:pPr>
            <a:r>
              <a:rPr kumimoji="0" lang="es-ES" sz="1800" b="1" i="0" u="none" strike="noStrike" cap="none" spc="0" normalizeH="0" baseline="0" dirty="0">
                <a:ln>
                  <a:noFill/>
                </a:ln>
                <a:solidFill>
                  <a:srgbClr val="FF6600"/>
                </a:solidFill>
                <a:effectLst/>
                <a:uFillTx/>
                <a:latin typeface="Arial" panose="020B0604020202020204" pitchFamily="34" charset="0"/>
                <a:cs typeface="Arial" panose="020B0604020202020204" pitchFamily="34" charset="0"/>
                <a:sym typeface="Helvetica"/>
              </a:rPr>
              <a:t>Teoría de las inteligencias múltiples (Gardner): </a:t>
            </a:r>
            <a:r>
              <a:rPr kumimoji="0" lang="es-ES" sz="180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t>Existen muchas formas de inteligencia, por lo tanto hay infinidad de técnicas de estudio apropiadas. Todo depende de las </a:t>
            </a:r>
            <a:r>
              <a:rPr kumimoji="0" lang="es-ES" sz="1800" i="1"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t>características del individuo</a:t>
            </a:r>
            <a:r>
              <a:rPr lang="es-ES" dirty="0">
                <a:solidFill>
                  <a:srgbClr val="000000"/>
                </a:solidFill>
                <a:latin typeface="Arial" panose="020B0604020202020204" pitchFamily="34" charset="0"/>
                <a:cs typeface="Arial" panose="020B0604020202020204" pitchFamily="34" charset="0"/>
                <a:sym typeface="Helvetica"/>
              </a:rPr>
              <a:t>. </a:t>
            </a:r>
          </a:p>
          <a:p>
            <a:pPr marL="342900" marR="0" indent="-342900" algn="l" defTabSz="914400" rtl="0" fontAlgn="auto" latinLnBrk="0" hangingPunct="0">
              <a:lnSpc>
                <a:spcPct val="100000"/>
              </a:lnSpc>
              <a:spcBef>
                <a:spcPts val="0"/>
              </a:spcBef>
              <a:spcAft>
                <a:spcPts val="0"/>
              </a:spcAft>
              <a:buClrTx/>
              <a:buSzTx/>
              <a:buFontTx/>
              <a:buAutoNum type="arabicPeriod"/>
              <a:tabLst/>
            </a:pPr>
            <a:r>
              <a:rPr kumimoji="0" lang="es-ES" sz="1800" b="1" u="none" strike="noStrike" cap="none" spc="0" normalizeH="0" baseline="0" dirty="0">
                <a:ln>
                  <a:noFill/>
                </a:ln>
                <a:solidFill>
                  <a:srgbClr val="FF6600"/>
                </a:solidFill>
                <a:effectLst/>
                <a:uFillTx/>
                <a:latin typeface="Arial" panose="020B0604020202020204" pitchFamily="34" charset="0"/>
                <a:cs typeface="Arial" panose="020B0604020202020204" pitchFamily="34" charset="0"/>
                <a:sym typeface="Helvetica"/>
              </a:rPr>
              <a:t>Flash – </a:t>
            </a:r>
            <a:r>
              <a:rPr kumimoji="0" lang="es-ES" sz="1800" b="1" u="none" strike="noStrike" cap="none" spc="0" normalizeH="0" baseline="0" dirty="0" err="1">
                <a:ln>
                  <a:noFill/>
                </a:ln>
                <a:solidFill>
                  <a:srgbClr val="FF6600"/>
                </a:solidFill>
                <a:effectLst/>
                <a:uFillTx/>
                <a:latin typeface="Arial" panose="020B0604020202020204" pitchFamily="34" charset="0"/>
                <a:cs typeface="Arial" panose="020B0604020202020204" pitchFamily="34" charset="0"/>
                <a:sym typeface="Helvetica"/>
              </a:rPr>
              <a:t>cards</a:t>
            </a:r>
            <a:r>
              <a:rPr kumimoji="0" lang="es-ES" sz="1800" b="1" u="none" strike="noStrike" cap="none" spc="0" normalizeH="0" baseline="0" dirty="0">
                <a:ln>
                  <a:noFill/>
                </a:ln>
                <a:solidFill>
                  <a:srgbClr val="FF6600"/>
                </a:solidFill>
                <a:effectLst/>
                <a:uFillTx/>
                <a:latin typeface="Arial" panose="020B0604020202020204" pitchFamily="34" charset="0"/>
                <a:cs typeface="Arial" panose="020B0604020202020204" pitchFamily="34" charset="0"/>
                <a:sym typeface="Helvetica"/>
              </a:rPr>
              <a:t> </a:t>
            </a:r>
          </a:p>
          <a:p>
            <a:pPr marR="0" algn="l" defTabSz="914400" rtl="0" fontAlgn="auto" latinLnBrk="0" hangingPunct="0">
              <a:lnSpc>
                <a:spcPct val="100000"/>
              </a:lnSpc>
              <a:spcBef>
                <a:spcPts val="0"/>
              </a:spcBef>
              <a:spcAft>
                <a:spcPts val="0"/>
              </a:spcAft>
              <a:buClrTx/>
              <a:buSzTx/>
              <a:tabLst/>
            </a:pPr>
            <a:r>
              <a:rPr lang="es-ES" dirty="0">
                <a:solidFill>
                  <a:srgbClr val="000000"/>
                </a:solidFill>
                <a:latin typeface="Arial" panose="020B0604020202020204" pitchFamily="34" charset="0"/>
                <a:cs typeface="Arial" panose="020B0604020202020204" pitchFamily="34" charset="0"/>
                <a:sym typeface="Helvetica"/>
              </a:rPr>
              <a:t>	Fáciles de trasportar, siempre las pueden tener a la mano.</a:t>
            </a:r>
          </a:p>
          <a:p>
            <a:pPr marR="0" algn="l" defTabSz="914400" rtl="0" fontAlgn="auto" latinLnBrk="0" hangingPunct="0">
              <a:lnSpc>
                <a:spcPct val="100000"/>
              </a:lnSpc>
              <a:spcBef>
                <a:spcPts val="0"/>
              </a:spcBef>
              <a:spcAft>
                <a:spcPts val="0"/>
              </a:spcAft>
              <a:buClrTx/>
              <a:buSzTx/>
              <a:tabLst/>
            </a:pPr>
            <a:endParaRPr lang="es-ES" dirty="0">
              <a:solidFill>
                <a:srgbClr val="000000"/>
              </a:solidFill>
              <a:latin typeface="Arial" panose="020B0604020202020204" pitchFamily="34" charset="0"/>
              <a:cs typeface="Arial" panose="020B0604020202020204" pitchFamily="34" charset="0"/>
              <a:sym typeface="Helvetica"/>
            </a:endParaRPr>
          </a:p>
          <a:p>
            <a:pPr marR="0" algn="l" defTabSz="914400" rtl="0" fontAlgn="auto" latinLnBrk="0" hangingPunct="0">
              <a:lnSpc>
                <a:spcPct val="100000"/>
              </a:lnSpc>
              <a:spcBef>
                <a:spcPts val="0"/>
              </a:spcBef>
              <a:spcAft>
                <a:spcPts val="0"/>
              </a:spcAft>
              <a:buClrTx/>
              <a:buSzTx/>
              <a:tabLst/>
            </a:pPr>
            <a:r>
              <a:rPr kumimoji="0" lang="es-ES" sz="1800" b="1" u="none" strike="noStrike" cap="none" spc="0" normalizeH="0" baseline="0" dirty="0">
                <a:ln>
                  <a:noFill/>
                </a:ln>
                <a:solidFill>
                  <a:srgbClr val="FF6600"/>
                </a:solidFill>
                <a:effectLst/>
                <a:uFillTx/>
                <a:latin typeface="Arial" panose="020B0604020202020204" pitchFamily="34" charset="0"/>
                <a:cs typeface="Arial" panose="020B0604020202020204" pitchFamily="34" charset="0"/>
                <a:sym typeface="Helvetica"/>
              </a:rPr>
              <a:t>3.   Po</a:t>
            </a:r>
            <a:r>
              <a:rPr lang="es-ES" b="1" dirty="0">
                <a:solidFill>
                  <a:srgbClr val="FF6600"/>
                </a:solidFill>
                <a:latin typeface="Arial" panose="020B0604020202020204" pitchFamily="34" charset="0"/>
                <a:cs typeface="Arial" panose="020B0604020202020204" pitchFamily="34" charset="0"/>
                <a:sym typeface="Helvetica"/>
              </a:rPr>
              <a:t>sters: </a:t>
            </a:r>
          </a:p>
          <a:p>
            <a:pPr marR="0" algn="l" defTabSz="914400" rtl="0" fontAlgn="auto" latinLnBrk="0" hangingPunct="0">
              <a:lnSpc>
                <a:spcPct val="100000"/>
              </a:lnSpc>
              <a:spcBef>
                <a:spcPts val="0"/>
              </a:spcBef>
              <a:spcAft>
                <a:spcPts val="0"/>
              </a:spcAft>
              <a:buClrTx/>
              <a:buSzTx/>
              <a:tabLst/>
            </a:pPr>
            <a:r>
              <a:rPr kumimoji="0" lang="es-ES" sz="180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t>	Recogerán los elementos clave de la lección.</a:t>
            </a:r>
          </a:p>
          <a:p>
            <a:pPr marR="0" algn="l" defTabSz="914400" rtl="0" fontAlgn="auto" latinLnBrk="0" hangingPunct="0">
              <a:lnSpc>
                <a:spcPct val="100000"/>
              </a:lnSpc>
              <a:spcBef>
                <a:spcPts val="0"/>
              </a:spcBef>
              <a:spcAft>
                <a:spcPts val="0"/>
              </a:spcAft>
              <a:buClrTx/>
              <a:buSzTx/>
              <a:tabLst/>
            </a:pPr>
            <a:endParaRPr kumimoji="0" lang="es-ES" sz="180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endParaRPr>
          </a:p>
          <a:p>
            <a:pPr marR="0" algn="l" defTabSz="914400" rtl="0" fontAlgn="auto" latinLnBrk="0" hangingPunct="0">
              <a:lnSpc>
                <a:spcPct val="100000"/>
              </a:lnSpc>
              <a:spcBef>
                <a:spcPts val="0"/>
              </a:spcBef>
              <a:spcAft>
                <a:spcPts val="0"/>
              </a:spcAft>
              <a:buClrTx/>
              <a:buSzTx/>
              <a:tabLst/>
            </a:pPr>
            <a:r>
              <a:rPr lang="es-ES" b="1" dirty="0">
                <a:solidFill>
                  <a:srgbClr val="FF6600"/>
                </a:solidFill>
                <a:latin typeface="Arial" panose="020B0604020202020204" pitchFamily="34" charset="0"/>
                <a:cs typeface="Arial" panose="020B0604020202020204" pitchFamily="34" charset="0"/>
                <a:sym typeface="Helvetica"/>
              </a:rPr>
              <a:t>4.   Esquemas y mapas conceptuales: </a:t>
            </a:r>
          </a:p>
          <a:p>
            <a:pPr marR="0" algn="l" defTabSz="914400" rtl="0" fontAlgn="auto" latinLnBrk="0" hangingPunct="0">
              <a:lnSpc>
                <a:spcPct val="100000"/>
              </a:lnSpc>
              <a:spcBef>
                <a:spcPts val="0"/>
              </a:spcBef>
              <a:spcAft>
                <a:spcPts val="0"/>
              </a:spcAft>
              <a:buClrTx/>
              <a:buSzTx/>
              <a:tabLst/>
            </a:pPr>
            <a:r>
              <a:rPr kumimoji="0" lang="es-ES" sz="180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t>	</a:t>
            </a:r>
            <a:r>
              <a:rPr lang="es-ES" dirty="0">
                <a:solidFill>
                  <a:srgbClr val="000000"/>
                </a:solidFill>
                <a:latin typeface="Arial" panose="020B0604020202020204" pitchFamily="34" charset="0"/>
                <a:cs typeface="Arial" panose="020B0604020202020204" pitchFamily="34" charset="0"/>
                <a:sym typeface="Helvetica"/>
              </a:rPr>
              <a:t>a. Organizamos la información.</a:t>
            </a:r>
          </a:p>
          <a:p>
            <a:pPr marR="0" algn="l" defTabSz="914400" rtl="0" fontAlgn="auto" latinLnBrk="0" hangingPunct="0">
              <a:lnSpc>
                <a:spcPct val="100000"/>
              </a:lnSpc>
              <a:spcBef>
                <a:spcPts val="0"/>
              </a:spcBef>
              <a:spcAft>
                <a:spcPts val="0"/>
              </a:spcAft>
              <a:buClrTx/>
              <a:buSzTx/>
              <a:tabLst/>
            </a:pPr>
            <a:r>
              <a:rPr kumimoji="0" lang="es-ES" sz="180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t>	b. Fomentan el aprendizaje activo del in</a:t>
            </a:r>
            <a:r>
              <a:rPr lang="es-ES" dirty="0">
                <a:solidFill>
                  <a:srgbClr val="000000"/>
                </a:solidFill>
                <a:latin typeface="Arial" panose="020B0604020202020204" pitchFamily="34" charset="0"/>
                <a:cs typeface="Arial" panose="020B0604020202020204" pitchFamily="34" charset="0"/>
                <a:sym typeface="Helvetica"/>
              </a:rPr>
              <a:t>dividuo.</a:t>
            </a:r>
            <a:endParaRPr kumimoji="0" lang="es-ES" sz="180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endParaRPr>
          </a:p>
        </p:txBody>
      </p:sp>
      <p:sp>
        <p:nvSpPr>
          <p:cNvPr id="6" name="Cerrar llave 5">
            <a:extLst>
              <a:ext uri="{FF2B5EF4-FFF2-40B4-BE49-F238E27FC236}">
                <a16:creationId xmlns:a16="http://schemas.microsoft.com/office/drawing/2014/main" id="{97A24DE1-6E00-4A7E-A805-90F9B80EAF0C}"/>
              </a:ext>
            </a:extLst>
          </p:cNvPr>
          <p:cNvSpPr/>
          <p:nvPr/>
        </p:nvSpPr>
        <p:spPr>
          <a:xfrm>
            <a:off x="6978749" y="2621279"/>
            <a:ext cx="1584960" cy="3109003"/>
          </a:xfrm>
          <a:prstGeom prst="rightBrace">
            <a:avLst>
              <a:gd name="adj1" fmla="val 16987"/>
              <a:gd name="adj2" fmla="val 49020"/>
            </a:avLst>
          </a:prstGeom>
          <a:ln/>
        </p:spPr>
        <p:style>
          <a:lnRef idx="3">
            <a:schemeClr val="accent6"/>
          </a:lnRef>
          <a:fillRef idx="0">
            <a:schemeClr val="accent6"/>
          </a:fillRef>
          <a:effectRef idx="2">
            <a:schemeClr val="accent6"/>
          </a:effectRef>
          <a:fontRef idx="minor">
            <a:schemeClr val="tx1"/>
          </a:fontRef>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s-ES" sz="1800" b="0" i="0" u="none" strike="noStrike" cap="none" spc="0" normalizeH="0" baseline="0">
              <a:ln>
                <a:noFill/>
              </a:ln>
              <a:solidFill>
                <a:srgbClr val="000000"/>
              </a:solidFill>
              <a:effectLst/>
              <a:uFillTx/>
            </a:endParaRPr>
          </a:p>
        </p:txBody>
      </p:sp>
      <p:sp>
        <p:nvSpPr>
          <p:cNvPr id="7" name="CuadroTexto 6">
            <a:extLst>
              <a:ext uri="{FF2B5EF4-FFF2-40B4-BE49-F238E27FC236}">
                <a16:creationId xmlns:a16="http://schemas.microsoft.com/office/drawing/2014/main" id="{75827629-20A2-45C8-BF75-DAD35D69F66B}"/>
              </a:ext>
            </a:extLst>
          </p:cNvPr>
          <p:cNvSpPr txBox="1"/>
          <p:nvPr/>
        </p:nvSpPr>
        <p:spPr>
          <a:xfrm>
            <a:off x="7580244" y="3245613"/>
            <a:ext cx="1764838"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s-ES" sz="1800" b="1" i="1" u="none" strike="noStrike" cap="none" spc="0" normalizeH="0" baseline="0" dirty="0">
                <a:ln>
                  <a:noFill/>
                </a:ln>
                <a:solidFill>
                  <a:srgbClr val="0070C0"/>
                </a:solidFill>
                <a:effectLst/>
                <a:uFillTx/>
                <a:latin typeface="Arial" panose="020B0604020202020204" pitchFamily="34" charset="0"/>
                <a:cs typeface="Arial" panose="020B0604020202020204" pitchFamily="34" charset="0"/>
                <a:sym typeface="Helvetica"/>
              </a:rPr>
              <a:t>Recursos visuales</a:t>
            </a:r>
          </a:p>
        </p:txBody>
      </p:sp>
    </p:spTree>
    <p:extLst>
      <p:ext uri="{BB962C8B-B14F-4D97-AF65-F5344CB8AC3E}">
        <p14:creationId xmlns:p14="http://schemas.microsoft.com/office/powerpoint/2010/main" val="1352098219"/>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B980EBA4-8316-49D0-B628-3E1291AE597A}"/>
              </a:ext>
            </a:extLst>
          </p:cNvPr>
          <p:cNvSpPr txBox="1"/>
          <p:nvPr/>
        </p:nvSpPr>
        <p:spPr>
          <a:xfrm>
            <a:off x="994419" y="344075"/>
            <a:ext cx="7569290" cy="400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hangingPunct="0"/>
            <a:r>
              <a:rPr kumimoji="0" lang="es-ES" sz="2000" b="1" i="0" u="none" strike="noStrike" cap="none" spc="0" normalizeH="0" baseline="0" dirty="0">
                <a:ln>
                  <a:noFill/>
                </a:ln>
                <a:solidFill>
                  <a:srgbClr val="FF6600"/>
                </a:solidFill>
                <a:effectLst/>
                <a:uFillTx/>
                <a:latin typeface="Arial" panose="020B0604020202020204" pitchFamily="34" charset="0"/>
                <a:cs typeface="Arial" panose="020B0604020202020204" pitchFamily="34" charset="0"/>
                <a:sym typeface="Helvetica"/>
              </a:rPr>
              <a:t>CÓMO ORIENTAR LA ENSEÑANZA: IDEAS ESPECÍFICAS</a:t>
            </a:r>
            <a:endParaRPr lang="es-ES" sz="2000" b="1" kern="50" dirty="0">
              <a:solidFill>
                <a:srgbClr val="0070C0"/>
              </a:solidFill>
              <a:latin typeface="Arial" panose="020B0604020202020204" pitchFamily="34" charset="0"/>
              <a:ea typeface="SimSun" panose="02010600030101010101" pitchFamily="2" charset="-122"/>
              <a:cs typeface="Arial" panose="020B0604020202020204" pitchFamily="34" charset="0"/>
            </a:endParaRPr>
          </a:p>
        </p:txBody>
      </p:sp>
      <p:pic>
        <p:nvPicPr>
          <p:cNvPr id="3" name="Picture 3">
            <a:extLst>
              <a:ext uri="{FF2B5EF4-FFF2-40B4-BE49-F238E27FC236}">
                <a16:creationId xmlns:a16="http://schemas.microsoft.com/office/drawing/2014/main" id="{4FD80E1F-2B39-4CF3-9B6E-57FDE4E6A3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CuadroTexto 3">
            <a:extLst>
              <a:ext uri="{FF2B5EF4-FFF2-40B4-BE49-F238E27FC236}">
                <a16:creationId xmlns:a16="http://schemas.microsoft.com/office/drawing/2014/main" id="{F916F99D-B547-42D9-8E41-EB47D770648D}"/>
              </a:ext>
            </a:extLst>
          </p:cNvPr>
          <p:cNvSpPr txBox="1"/>
          <p:nvPr/>
        </p:nvSpPr>
        <p:spPr>
          <a:xfrm>
            <a:off x="655320" y="1171135"/>
            <a:ext cx="3810000"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s-ES" sz="1800" b="1" i="0" u="none" strike="noStrike" cap="none" spc="0" normalizeH="0" baseline="0" dirty="0">
                <a:ln>
                  <a:noFill/>
                </a:ln>
                <a:solidFill>
                  <a:srgbClr val="0070C0"/>
                </a:solidFill>
                <a:effectLst/>
                <a:uFillTx/>
                <a:latin typeface="Arial" panose="020B0604020202020204" pitchFamily="34" charset="0"/>
                <a:cs typeface="Arial" panose="020B0604020202020204" pitchFamily="34" charset="0"/>
                <a:sym typeface="Helvetica"/>
              </a:rPr>
              <a:t>Técnicas de estudio</a:t>
            </a:r>
          </a:p>
        </p:txBody>
      </p:sp>
      <p:sp>
        <p:nvSpPr>
          <p:cNvPr id="6" name="CuadroTexto 5">
            <a:extLst>
              <a:ext uri="{FF2B5EF4-FFF2-40B4-BE49-F238E27FC236}">
                <a16:creationId xmlns:a16="http://schemas.microsoft.com/office/drawing/2014/main" id="{5485D143-DFD9-458F-AB43-C61ECFCD2F3E}"/>
              </a:ext>
            </a:extLst>
          </p:cNvPr>
          <p:cNvSpPr txBox="1"/>
          <p:nvPr/>
        </p:nvSpPr>
        <p:spPr>
          <a:xfrm>
            <a:off x="845840" y="1611928"/>
            <a:ext cx="5943600" cy="34163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s-ES" sz="1800" b="1" i="0" u="none" strike="noStrike" cap="none" spc="0" normalizeH="0" baseline="0" dirty="0">
                <a:ln>
                  <a:noFill/>
                </a:ln>
                <a:solidFill>
                  <a:srgbClr val="FF6600"/>
                </a:solidFill>
                <a:effectLst/>
                <a:uFillTx/>
                <a:latin typeface="Arial" panose="020B0604020202020204" pitchFamily="34" charset="0"/>
                <a:cs typeface="Arial" panose="020B0604020202020204" pitchFamily="34" charset="0"/>
                <a:sym typeface="Helvetica"/>
              </a:rPr>
              <a:t>5. Técnica de la clase invertida: </a:t>
            </a:r>
          </a:p>
          <a:p>
            <a:pPr marL="0" marR="0" indent="0" algn="l" defTabSz="914400" rtl="0" fontAlgn="auto" latinLnBrk="0" hangingPunct="0">
              <a:lnSpc>
                <a:spcPct val="100000"/>
              </a:lnSpc>
              <a:spcBef>
                <a:spcPts val="0"/>
              </a:spcBef>
              <a:spcAft>
                <a:spcPts val="0"/>
              </a:spcAft>
              <a:buClrTx/>
              <a:buSzTx/>
              <a:buFontTx/>
              <a:buNone/>
              <a:tabLst/>
            </a:pPr>
            <a:r>
              <a:rPr lang="es-ES" dirty="0">
                <a:solidFill>
                  <a:srgbClr val="000000"/>
                </a:solidFill>
                <a:latin typeface="Arial" panose="020B0604020202020204" pitchFamily="34" charset="0"/>
                <a:cs typeface="Arial" panose="020B0604020202020204" pitchFamily="34" charset="0"/>
                <a:sym typeface="Helvetica"/>
              </a:rPr>
              <a:t>	a. Un alumno se convierte en un profesor </a:t>
            </a:r>
          </a:p>
          <a:p>
            <a:pPr marL="0" marR="0" indent="0" algn="l" defTabSz="914400" rtl="0" fontAlgn="auto" latinLnBrk="0" hangingPunct="0">
              <a:lnSpc>
                <a:spcPct val="100000"/>
              </a:lnSpc>
              <a:spcBef>
                <a:spcPts val="0"/>
              </a:spcBef>
              <a:spcAft>
                <a:spcPts val="0"/>
              </a:spcAft>
              <a:buClrTx/>
              <a:buSzTx/>
              <a:buFontTx/>
              <a:buNone/>
              <a:tabLst/>
            </a:pPr>
            <a:r>
              <a:rPr lang="es-ES" dirty="0">
                <a:solidFill>
                  <a:srgbClr val="000000"/>
                </a:solidFill>
                <a:latin typeface="Arial" panose="020B0604020202020204" pitchFamily="34" charset="0"/>
                <a:cs typeface="Arial" panose="020B0604020202020204" pitchFamily="34" charset="0"/>
                <a:sym typeface="Helvetica"/>
              </a:rPr>
              <a:t>	b. Uso de a pizarra como soporte</a:t>
            </a:r>
          </a:p>
          <a:p>
            <a:pPr marL="0" marR="0" indent="0" algn="l" defTabSz="914400" rtl="0" fontAlgn="auto" latinLnBrk="0" hangingPunct="0">
              <a:lnSpc>
                <a:spcPct val="100000"/>
              </a:lnSpc>
              <a:spcBef>
                <a:spcPts val="0"/>
              </a:spcBef>
              <a:spcAft>
                <a:spcPts val="0"/>
              </a:spcAft>
              <a:buClrTx/>
              <a:buSzTx/>
              <a:buFontTx/>
              <a:buNone/>
              <a:tabLst/>
            </a:pPr>
            <a:r>
              <a:rPr kumimoji="0" lang="es-ES" sz="18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t>	c. Conciencia y control del propio cuerpo </a:t>
            </a:r>
          </a:p>
          <a:p>
            <a:pPr marL="0" marR="0" indent="0" algn="l" defTabSz="914400" rtl="0" fontAlgn="auto" latinLnBrk="0" hangingPunct="0">
              <a:lnSpc>
                <a:spcPct val="100000"/>
              </a:lnSpc>
              <a:spcBef>
                <a:spcPts val="0"/>
              </a:spcBef>
              <a:spcAft>
                <a:spcPts val="0"/>
              </a:spcAft>
              <a:buClrTx/>
              <a:buSzTx/>
              <a:buFontTx/>
              <a:buNone/>
              <a:tabLst/>
            </a:pPr>
            <a:r>
              <a:rPr lang="es-ES" dirty="0">
                <a:solidFill>
                  <a:srgbClr val="000000"/>
                </a:solidFill>
                <a:latin typeface="Arial" panose="020B0604020202020204" pitchFamily="34" charset="0"/>
                <a:cs typeface="Arial" panose="020B0604020202020204" pitchFamily="34" charset="0"/>
                <a:sym typeface="Helvetica"/>
              </a:rPr>
              <a:t>	d. Refuerzo de la autoestima </a:t>
            </a:r>
          </a:p>
          <a:p>
            <a:pPr marL="0" marR="0" indent="0" algn="l" defTabSz="914400" rtl="0" fontAlgn="auto" latinLnBrk="0" hangingPunct="0">
              <a:lnSpc>
                <a:spcPct val="100000"/>
              </a:lnSpc>
              <a:spcBef>
                <a:spcPts val="0"/>
              </a:spcBef>
              <a:spcAft>
                <a:spcPts val="0"/>
              </a:spcAft>
              <a:buClrTx/>
              <a:buSzTx/>
              <a:buFontTx/>
              <a:buNone/>
              <a:tabLst/>
            </a:pPr>
            <a:endParaRPr kumimoji="0" lang="es-ES" sz="18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endParaRPr>
          </a:p>
          <a:p>
            <a:pPr marL="0" marR="0" indent="0" algn="l" defTabSz="914400" rtl="0" fontAlgn="auto" latinLnBrk="0" hangingPunct="0">
              <a:lnSpc>
                <a:spcPct val="100000"/>
              </a:lnSpc>
              <a:spcBef>
                <a:spcPts val="0"/>
              </a:spcBef>
              <a:spcAft>
                <a:spcPts val="0"/>
              </a:spcAft>
              <a:buClrTx/>
              <a:buSzTx/>
              <a:buFontTx/>
              <a:buNone/>
              <a:tabLst/>
            </a:pPr>
            <a:r>
              <a:rPr lang="es-ES" b="1" dirty="0">
                <a:solidFill>
                  <a:srgbClr val="FF6600"/>
                </a:solidFill>
                <a:latin typeface="Arial" panose="020B0604020202020204" pitchFamily="34" charset="0"/>
                <a:cs typeface="Arial" panose="020B0604020202020204" pitchFamily="34" charset="0"/>
                <a:sym typeface="Helvetica"/>
              </a:rPr>
              <a:t>6. Rincón de experimentación </a:t>
            </a:r>
          </a:p>
          <a:p>
            <a:pPr marL="0" marR="0" indent="0" algn="l" defTabSz="914400" rtl="0" fontAlgn="auto" latinLnBrk="0" hangingPunct="0">
              <a:lnSpc>
                <a:spcPct val="100000"/>
              </a:lnSpc>
              <a:spcBef>
                <a:spcPts val="0"/>
              </a:spcBef>
              <a:spcAft>
                <a:spcPts val="0"/>
              </a:spcAft>
              <a:buClrTx/>
              <a:buSzTx/>
              <a:buFontTx/>
              <a:buNone/>
              <a:tabLst/>
            </a:pPr>
            <a:r>
              <a:rPr kumimoji="0" lang="es-ES" sz="18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t>	a. Acercar el </a:t>
            </a:r>
            <a:r>
              <a:rPr lang="es-ES" dirty="0">
                <a:solidFill>
                  <a:srgbClr val="000000"/>
                </a:solidFill>
                <a:latin typeface="Arial" panose="020B0604020202020204" pitchFamily="34" charset="0"/>
                <a:cs typeface="Arial" panose="020B0604020202020204" pitchFamily="34" charset="0"/>
                <a:sym typeface="Helvetica"/>
              </a:rPr>
              <a:t>conocimiento a la realidad de los niños </a:t>
            </a:r>
          </a:p>
          <a:p>
            <a:pPr marL="0" marR="0" indent="0" algn="l" defTabSz="914400" rtl="0" fontAlgn="auto" latinLnBrk="0" hangingPunct="0">
              <a:lnSpc>
                <a:spcPct val="100000"/>
              </a:lnSpc>
              <a:spcBef>
                <a:spcPts val="0"/>
              </a:spcBef>
              <a:spcAft>
                <a:spcPts val="0"/>
              </a:spcAft>
              <a:buClrTx/>
              <a:buSzTx/>
              <a:buFontTx/>
              <a:buNone/>
              <a:tabLst/>
            </a:pPr>
            <a:r>
              <a:rPr kumimoji="0" lang="es-ES" sz="18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t>	b. Potenciar el aprendizaje de ideas abstractas </a:t>
            </a:r>
          </a:p>
          <a:p>
            <a:pPr marL="0" marR="0" indent="0" algn="l" defTabSz="914400" rtl="0" fontAlgn="auto" latinLnBrk="0" hangingPunct="0">
              <a:lnSpc>
                <a:spcPct val="100000"/>
              </a:lnSpc>
              <a:spcBef>
                <a:spcPts val="0"/>
              </a:spcBef>
              <a:spcAft>
                <a:spcPts val="0"/>
              </a:spcAft>
              <a:buClrTx/>
              <a:buSzTx/>
              <a:buFontTx/>
              <a:buNone/>
              <a:tabLst/>
            </a:pPr>
            <a:endParaRPr lang="es-ES" dirty="0">
              <a:solidFill>
                <a:srgbClr val="000000"/>
              </a:solidFill>
              <a:latin typeface="Arial" panose="020B0604020202020204" pitchFamily="34" charset="0"/>
              <a:cs typeface="Arial" panose="020B0604020202020204" pitchFamily="34" charset="0"/>
              <a:sym typeface="Helvetica"/>
            </a:endParaRPr>
          </a:p>
          <a:p>
            <a:pPr marL="0" marR="0" indent="0" algn="l" defTabSz="914400" rtl="0" fontAlgn="auto" latinLnBrk="0" hangingPunct="0">
              <a:lnSpc>
                <a:spcPct val="100000"/>
              </a:lnSpc>
              <a:spcBef>
                <a:spcPts val="0"/>
              </a:spcBef>
              <a:spcAft>
                <a:spcPts val="0"/>
              </a:spcAft>
              <a:buClrTx/>
              <a:buSzTx/>
              <a:buFontTx/>
              <a:buNone/>
              <a:tabLst/>
            </a:pPr>
            <a:r>
              <a:rPr kumimoji="0" lang="es-ES" sz="1800" b="1" i="0" u="none" strike="noStrike" cap="none" spc="0" normalizeH="0" baseline="0" dirty="0">
                <a:ln>
                  <a:noFill/>
                </a:ln>
                <a:solidFill>
                  <a:srgbClr val="FF6600"/>
                </a:solidFill>
                <a:effectLst/>
                <a:uFillTx/>
                <a:latin typeface="Arial" panose="020B0604020202020204" pitchFamily="34" charset="0"/>
                <a:cs typeface="Arial" panose="020B0604020202020204" pitchFamily="34" charset="0"/>
                <a:sym typeface="Helvetica"/>
              </a:rPr>
              <a:t>7. Técnica del role-</a:t>
            </a:r>
            <a:r>
              <a:rPr kumimoji="0" lang="es-ES" sz="1800" b="1" i="0" u="none" strike="noStrike" cap="none" spc="0" normalizeH="0" baseline="0" dirty="0" err="1">
                <a:ln>
                  <a:noFill/>
                </a:ln>
                <a:solidFill>
                  <a:srgbClr val="FF6600"/>
                </a:solidFill>
                <a:effectLst/>
                <a:uFillTx/>
                <a:latin typeface="Arial" panose="020B0604020202020204" pitchFamily="34" charset="0"/>
                <a:cs typeface="Arial" panose="020B0604020202020204" pitchFamily="34" charset="0"/>
                <a:sym typeface="Helvetica"/>
              </a:rPr>
              <a:t>playing</a:t>
            </a:r>
            <a:r>
              <a:rPr kumimoji="0" lang="es-ES" sz="1800" b="1" i="0" u="none" strike="noStrike" cap="none" spc="0" normalizeH="0" baseline="0" dirty="0">
                <a:ln>
                  <a:noFill/>
                </a:ln>
                <a:solidFill>
                  <a:srgbClr val="FF6600"/>
                </a:solidFill>
                <a:effectLst/>
                <a:uFillTx/>
                <a:latin typeface="Arial" panose="020B0604020202020204" pitchFamily="34" charset="0"/>
                <a:cs typeface="Arial" panose="020B0604020202020204" pitchFamily="34" charset="0"/>
                <a:sym typeface="Helvetica"/>
              </a:rPr>
              <a:t> </a:t>
            </a:r>
          </a:p>
        </p:txBody>
      </p:sp>
      <p:sp>
        <p:nvSpPr>
          <p:cNvPr id="7" name="CuadroTexto 6">
            <a:extLst>
              <a:ext uri="{FF2B5EF4-FFF2-40B4-BE49-F238E27FC236}">
                <a16:creationId xmlns:a16="http://schemas.microsoft.com/office/drawing/2014/main" id="{6D61595A-D4A1-4228-A5AA-C6470B8F9203}"/>
              </a:ext>
            </a:extLst>
          </p:cNvPr>
          <p:cNvSpPr txBox="1"/>
          <p:nvPr/>
        </p:nvSpPr>
        <p:spPr>
          <a:xfrm>
            <a:off x="2331720" y="5458098"/>
            <a:ext cx="5943600" cy="11079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s-ES" sz="1800" b="1"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t>¡NO LO OLVIDES, USA LA MNEMOTÉCNICA!</a:t>
            </a:r>
          </a:p>
          <a:p>
            <a:pPr marL="0" marR="0" indent="0" algn="ctr" defTabSz="914400" rtl="0" fontAlgn="auto" latinLnBrk="0" hangingPunct="0">
              <a:lnSpc>
                <a:spcPct val="100000"/>
              </a:lnSpc>
              <a:spcBef>
                <a:spcPts val="0"/>
              </a:spcBef>
              <a:spcAft>
                <a:spcPts val="0"/>
              </a:spcAft>
              <a:buClrTx/>
              <a:buSzTx/>
              <a:buFontTx/>
              <a:buNone/>
              <a:tabLst/>
            </a:pPr>
            <a:endParaRPr kumimoji="0" lang="es-ES" sz="16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endParaRPr>
          </a:p>
          <a:p>
            <a:pPr marL="0" marR="0" indent="0" algn="ctr" defTabSz="914400" rtl="0" fontAlgn="auto" latinLnBrk="0" hangingPunct="0">
              <a:lnSpc>
                <a:spcPct val="100000"/>
              </a:lnSpc>
              <a:spcBef>
                <a:spcPts val="0"/>
              </a:spcBef>
              <a:spcAft>
                <a:spcPts val="0"/>
              </a:spcAft>
              <a:buClrTx/>
              <a:buSzTx/>
              <a:buFontTx/>
              <a:buNone/>
              <a:tabLst/>
            </a:pPr>
            <a:r>
              <a:rPr lang="es-ES" sz="1600" dirty="0">
                <a:solidFill>
                  <a:srgbClr val="000000"/>
                </a:solidFill>
                <a:latin typeface="Arial" panose="020B0604020202020204" pitchFamily="34" charset="0"/>
                <a:cs typeface="Arial" panose="020B0604020202020204" pitchFamily="34" charset="0"/>
                <a:sym typeface="Helvetica"/>
              </a:rPr>
              <a:t>Memorizaremos más rápido , recuperaremos mejor. </a:t>
            </a:r>
          </a:p>
          <a:p>
            <a:pPr marL="0" marR="0" indent="0" algn="ctr" defTabSz="914400" rtl="0" fontAlgn="auto" latinLnBrk="0" hangingPunct="0">
              <a:lnSpc>
                <a:spcPct val="100000"/>
              </a:lnSpc>
              <a:spcBef>
                <a:spcPts val="0"/>
              </a:spcBef>
              <a:spcAft>
                <a:spcPts val="0"/>
              </a:spcAft>
              <a:buClrTx/>
              <a:buSzTx/>
              <a:buFontTx/>
              <a:buNone/>
              <a:tabLst/>
            </a:pPr>
            <a:r>
              <a:rPr lang="es-ES" sz="1600" dirty="0">
                <a:solidFill>
                  <a:srgbClr val="000000"/>
                </a:solidFill>
                <a:latin typeface="Arial" panose="020B0604020202020204" pitchFamily="34" charset="0"/>
                <a:cs typeface="Arial" panose="020B0604020202020204" pitchFamily="34" charset="0"/>
                <a:sym typeface="Helvetica"/>
              </a:rPr>
              <a:t>Propuestas: Series, historias, acrónimos o acróstico.</a:t>
            </a:r>
          </a:p>
        </p:txBody>
      </p:sp>
      <p:sp>
        <p:nvSpPr>
          <p:cNvPr id="8" name="Cerrar llave 7">
            <a:extLst>
              <a:ext uri="{FF2B5EF4-FFF2-40B4-BE49-F238E27FC236}">
                <a16:creationId xmlns:a16="http://schemas.microsoft.com/office/drawing/2014/main" id="{DC3BA0BC-4FEE-4EAC-9D40-55E4D6A04AA2}"/>
              </a:ext>
            </a:extLst>
          </p:cNvPr>
          <p:cNvSpPr/>
          <p:nvPr/>
        </p:nvSpPr>
        <p:spPr>
          <a:xfrm>
            <a:off x="5844520" y="1282423"/>
            <a:ext cx="1584960" cy="4075325"/>
          </a:xfrm>
          <a:prstGeom prst="rightBrace">
            <a:avLst>
              <a:gd name="adj1" fmla="val 16987"/>
              <a:gd name="adj2" fmla="val 49020"/>
            </a:avLst>
          </a:prstGeom>
          <a:ln/>
        </p:spPr>
        <p:style>
          <a:lnRef idx="3">
            <a:schemeClr val="accent6"/>
          </a:lnRef>
          <a:fillRef idx="0">
            <a:schemeClr val="accent6"/>
          </a:fillRef>
          <a:effectRef idx="2">
            <a:schemeClr val="accent6"/>
          </a:effectRef>
          <a:fontRef idx="minor">
            <a:schemeClr val="tx1"/>
          </a:fontRef>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s-ES" sz="1800" b="0" i="0" u="none" strike="noStrike" cap="none" spc="0" normalizeH="0" baseline="0">
              <a:ln>
                <a:noFill/>
              </a:ln>
              <a:solidFill>
                <a:srgbClr val="000000"/>
              </a:solidFill>
              <a:effectLst/>
              <a:uFillTx/>
            </a:endParaRPr>
          </a:p>
        </p:txBody>
      </p:sp>
      <p:sp>
        <p:nvSpPr>
          <p:cNvPr id="9" name="CuadroTexto 8">
            <a:extLst>
              <a:ext uri="{FF2B5EF4-FFF2-40B4-BE49-F238E27FC236}">
                <a16:creationId xmlns:a16="http://schemas.microsoft.com/office/drawing/2014/main" id="{50C692AB-0898-4F61-A0D7-218AAE88278A}"/>
              </a:ext>
            </a:extLst>
          </p:cNvPr>
          <p:cNvSpPr txBox="1"/>
          <p:nvPr/>
        </p:nvSpPr>
        <p:spPr>
          <a:xfrm>
            <a:off x="6789440" y="2270760"/>
            <a:ext cx="2019240" cy="9233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s-ES" sz="1800" b="1" i="0" u="none" strike="noStrike" cap="none" spc="0" normalizeH="0" baseline="0" dirty="0">
                <a:ln>
                  <a:noFill/>
                </a:ln>
                <a:solidFill>
                  <a:srgbClr val="0070C0"/>
                </a:solidFill>
                <a:effectLst/>
                <a:uFillTx/>
                <a:latin typeface="Arial" panose="020B0604020202020204" pitchFamily="34" charset="0"/>
                <a:cs typeface="Arial" panose="020B0604020202020204" pitchFamily="34" charset="0"/>
                <a:sym typeface="Helvetica"/>
              </a:rPr>
              <a:t>Recursos basados en el movimiento </a:t>
            </a:r>
          </a:p>
        </p:txBody>
      </p:sp>
    </p:spTree>
    <p:extLst>
      <p:ext uri="{BB962C8B-B14F-4D97-AF65-F5344CB8AC3E}">
        <p14:creationId xmlns:p14="http://schemas.microsoft.com/office/powerpoint/2010/main" val="703604828"/>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4568F97-C0E1-4440-A474-C59C35222D0A}"/>
              </a:ext>
            </a:extLst>
          </p:cNvPr>
          <p:cNvSpPr txBox="1"/>
          <p:nvPr/>
        </p:nvSpPr>
        <p:spPr>
          <a:xfrm>
            <a:off x="845840" y="389795"/>
            <a:ext cx="7569290" cy="830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hangingPunct="0"/>
            <a:r>
              <a:rPr lang="es-ES" sz="2400" b="1" kern="50" dirty="0">
                <a:solidFill>
                  <a:srgbClr val="FF6600"/>
                </a:solidFill>
                <a:latin typeface="Arial" panose="020B0604020202020204" pitchFamily="34" charset="0"/>
                <a:ea typeface="SimSun" panose="02010600030101010101" pitchFamily="2" charset="-122"/>
                <a:cs typeface="Arial" panose="020B0604020202020204" pitchFamily="34" charset="0"/>
                <a:sym typeface="Helvetica"/>
              </a:rPr>
              <a:t>ESTRATEGIAS PARA DIFERENTES MATERIAS: </a:t>
            </a:r>
          </a:p>
          <a:p>
            <a:pPr algn="ctr" hangingPunct="0"/>
            <a:r>
              <a:rPr lang="es-ES" sz="2400" b="1" kern="50" dirty="0">
                <a:solidFill>
                  <a:srgbClr val="0070C0"/>
                </a:solidFill>
                <a:latin typeface="Arial" panose="020B0604020202020204" pitchFamily="34" charset="0"/>
                <a:ea typeface="SimSun" panose="02010600030101010101" pitchFamily="2" charset="-122"/>
                <a:cs typeface="Arial" panose="020B0604020202020204" pitchFamily="34" charset="0"/>
                <a:sym typeface="Helvetica"/>
              </a:rPr>
              <a:t>Herramientas e intervención </a:t>
            </a:r>
            <a:endParaRPr lang="es-ES" sz="2400" b="1" kern="50" dirty="0">
              <a:solidFill>
                <a:srgbClr val="0070C0"/>
              </a:solidFill>
              <a:latin typeface="Arial" panose="020B0604020202020204" pitchFamily="34" charset="0"/>
              <a:ea typeface="SimSun" panose="02010600030101010101" pitchFamily="2" charset="-122"/>
              <a:cs typeface="Arial" panose="020B0604020202020204" pitchFamily="34" charset="0"/>
            </a:endParaRPr>
          </a:p>
        </p:txBody>
      </p:sp>
      <p:pic>
        <p:nvPicPr>
          <p:cNvPr id="3" name="Picture 3">
            <a:extLst>
              <a:ext uri="{FF2B5EF4-FFF2-40B4-BE49-F238E27FC236}">
                <a16:creationId xmlns:a16="http://schemas.microsoft.com/office/drawing/2014/main" id="{C1A1586B-7961-4C24-BABD-61BC819533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CuadroTexto 3">
            <a:extLst>
              <a:ext uri="{FF2B5EF4-FFF2-40B4-BE49-F238E27FC236}">
                <a16:creationId xmlns:a16="http://schemas.microsoft.com/office/drawing/2014/main" id="{4F0980ED-0E24-4E2F-B9BF-D1A056ABED42}"/>
              </a:ext>
            </a:extLst>
          </p:cNvPr>
          <p:cNvSpPr txBox="1"/>
          <p:nvPr/>
        </p:nvSpPr>
        <p:spPr>
          <a:xfrm>
            <a:off x="495300" y="1468330"/>
            <a:ext cx="8153400" cy="36933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s-ES" b="1" i="1" dirty="0">
                <a:latin typeface="Arial" panose="020B0604020202020204" pitchFamily="34" charset="0"/>
                <a:cs typeface="Arial" panose="020B0604020202020204" pitchFamily="34" charset="0"/>
                <a:sym typeface="Helvetica"/>
              </a:rPr>
              <a:t>Asignaturas específicas: </a:t>
            </a:r>
          </a:p>
          <a:p>
            <a:pPr marL="0" marR="0" indent="0" algn="l" defTabSz="914400" rtl="0" fontAlgn="auto" latinLnBrk="0" hangingPunct="0">
              <a:lnSpc>
                <a:spcPct val="100000"/>
              </a:lnSpc>
              <a:spcBef>
                <a:spcPts val="0"/>
              </a:spcBef>
              <a:spcAft>
                <a:spcPts val="0"/>
              </a:spcAft>
              <a:buClrTx/>
              <a:buSzTx/>
              <a:buFontTx/>
              <a:buNone/>
              <a:tabLst/>
            </a:pPr>
            <a:endParaRPr lang="es-ES" b="1" dirty="0">
              <a:latin typeface="Arial" panose="020B0604020202020204" pitchFamily="34" charset="0"/>
              <a:cs typeface="Arial" panose="020B0604020202020204" pitchFamily="34" charset="0"/>
              <a:sym typeface="Helvetica"/>
            </a:endParaRPr>
          </a:p>
          <a:p>
            <a:pPr marL="0" marR="0" indent="0" algn="l" defTabSz="914400" rtl="0" fontAlgn="auto" latinLnBrk="0" hangingPunct="0">
              <a:lnSpc>
                <a:spcPct val="100000"/>
              </a:lnSpc>
              <a:spcBef>
                <a:spcPts val="0"/>
              </a:spcBef>
              <a:spcAft>
                <a:spcPts val="0"/>
              </a:spcAft>
              <a:buClrTx/>
              <a:buSzTx/>
              <a:buFontTx/>
              <a:buNone/>
              <a:tabLst/>
            </a:pPr>
            <a:r>
              <a:rPr lang="es-ES" dirty="0">
                <a:solidFill>
                  <a:srgbClr val="000000"/>
                </a:solidFill>
                <a:latin typeface="Arial" panose="020B0604020202020204" pitchFamily="34" charset="0"/>
                <a:cs typeface="Arial" panose="020B0604020202020204" pitchFamily="34" charset="0"/>
                <a:sym typeface="Helvetica"/>
              </a:rPr>
              <a:t>	</a:t>
            </a:r>
            <a:r>
              <a:rPr lang="es-ES" b="1" dirty="0">
                <a:solidFill>
                  <a:srgbClr val="FF6600"/>
                </a:solidFill>
                <a:latin typeface="Arial" panose="020B0604020202020204" pitchFamily="34" charset="0"/>
                <a:cs typeface="Arial" panose="020B0604020202020204" pitchFamily="34" charset="0"/>
                <a:sym typeface="Helvetica"/>
              </a:rPr>
              <a:t>LENGUA Y LITERATURA CASTELLANA Y GALLEGA</a:t>
            </a:r>
          </a:p>
          <a:p>
            <a:pPr marL="0" marR="0" indent="0" algn="l" defTabSz="914400" rtl="0" fontAlgn="auto" latinLnBrk="0" hangingPunct="0">
              <a:lnSpc>
                <a:spcPct val="100000"/>
              </a:lnSpc>
              <a:spcBef>
                <a:spcPts val="0"/>
              </a:spcBef>
              <a:spcAft>
                <a:spcPts val="0"/>
              </a:spcAft>
              <a:buClrTx/>
              <a:buSzTx/>
              <a:buFontTx/>
              <a:buNone/>
              <a:tabLst/>
            </a:pPr>
            <a:endParaRPr lang="es-ES" b="1" dirty="0">
              <a:solidFill>
                <a:srgbClr val="FF6600"/>
              </a:solidFill>
              <a:latin typeface="Arial" panose="020B0604020202020204" pitchFamily="34" charset="0"/>
              <a:cs typeface="Arial" panose="020B0604020202020204" pitchFamily="34" charset="0"/>
              <a:sym typeface="Helvetica"/>
            </a:endParaRPr>
          </a:p>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ü"/>
              <a:tabLst/>
            </a:pPr>
            <a:r>
              <a:rPr kumimoji="0" lang="es-ES" sz="1800" b="1" i="1" u="none" strike="noStrike" cap="none" spc="0" normalizeH="0" baseline="0" dirty="0">
                <a:ln>
                  <a:noFill/>
                </a:ln>
                <a:solidFill>
                  <a:srgbClr val="FF6600"/>
                </a:solidFill>
                <a:effectLst/>
                <a:uFillTx/>
                <a:latin typeface="Arial" panose="020B0604020202020204" pitchFamily="34" charset="0"/>
                <a:cs typeface="Arial" panose="020B0604020202020204" pitchFamily="34" charset="0"/>
                <a:sym typeface="Helvetica"/>
              </a:rPr>
              <a:t>Tiempos verbales: </a:t>
            </a:r>
            <a:r>
              <a:rPr lang="es-ES" dirty="0">
                <a:latin typeface="Arial" panose="020B0604020202020204" pitchFamily="34" charset="0"/>
                <a:cs typeface="Arial" panose="020B0604020202020204" pitchFamily="34" charset="0"/>
                <a:sym typeface="Helvetica"/>
              </a:rPr>
              <a:t>Flash-</a:t>
            </a:r>
            <a:r>
              <a:rPr lang="es-ES" dirty="0" err="1">
                <a:latin typeface="Arial" panose="020B0604020202020204" pitchFamily="34" charset="0"/>
                <a:cs typeface="Arial" panose="020B0604020202020204" pitchFamily="34" charset="0"/>
                <a:sym typeface="Helvetica"/>
              </a:rPr>
              <a:t>cards</a:t>
            </a:r>
            <a:endParaRPr lang="es-ES" dirty="0">
              <a:latin typeface="Arial" panose="020B0604020202020204" pitchFamily="34" charset="0"/>
              <a:cs typeface="Arial" panose="020B0604020202020204" pitchFamily="34" charset="0"/>
              <a:sym typeface="Helvetica"/>
            </a:endParaRPr>
          </a:p>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ü"/>
              <a:tabLst/>
            </a:pPr>
            <a:r>
              <a:rPr kumimoji="0" lang="es-ES" sz="1800" b="1" i="1" u="none" strike="noStrike" cap="none" spc="0" normalizeH="0" baseline="0" dirty="0">
                <a:ln>
                  <a:noFill/>
                </a:ln>
                <a:solidFill>
                  <a:srgbClr val="FF6600"/>
                </a:solidFill>
                <a:effectLst/>
                <a:uFillTx/>
                <a:latin typeface="Arial" panose="020B0604020202020204" pitchFamily="34" charset="0"/>
                <a:cs typeface="Arial" panose="020B0604020202020204" pitchFamily="34" charset="0"/>
                <a:sym typeface="Helvetica"/>
              </a:rPr>
              <a:t>Literatura: </a:t>
            </a:r>
            <a:r>
              <a:rPr kumimoji="0" lang="es-ES" sz="1800" i="0" u="none" strike="noStrike" cap="none" spc="0" normalizeH="0" baseline="0" dirty="0">
                <a:ln>
                  <a:noFill/>
                </a:ln>
                <a:effectLst/>
                <a:uFillTx/>
                <a:latin typeface="Arial" panose="020B0604020202020204" pitchFamily="34" charset="0"/>
                <a:cs typeface="Arial" panose="020B0604020202020204" pitchFamily="34" charset="0"/>
                <a:sym typeface="Helvetica"/>
              </a:rPr>
              <a:t>Mapas</a:t>
            </a:r>
            <a:r>
              <a:rPr kumimoji="0" lang="es-ES" sz="1800" i="0" u="none" strike="noStrike" cap="none" spc="0" normalizeH="0" baseline="0" dirty="0">
                <a:ln>
                  <a:noFill/>
                </a:ln>
                <a:solidFill>
                  <a:srgbClr val="FF6600"/>
                </a:solidFill>
                <a:effectLst/>
                <a:uFillTx/>
                <a:latin typeface="Arial" panose="020B0604020202020204" pitchFamily="34" charset="0"/>
                <a:cs typeface="Arial" panose="020B0604020202020204" pitchFamily="34" charset="0"/>
                <a:sym typeface="Helvetica"/>
              </a:rPr>
              <a:t> </a:t>
            </a:r>
            <a:r>
              <a:rPr kumimoji="0" lang="es-ES" sz="1800" i="0" u="none" strike="noStrike" cap="none" spc="0" normalizeH="0" baseline="0" dirty="0">
                <a:ln>
                  <a:noFill/>
                </a:ln>
                <a:effectLst/>
                <a:uFillTx/>
                <a:latin typeface="Arial" panose="020B0604020202020204" pitchFamily="34" charset="0"/>
                <a:cs typeface="Arial" panose="020B0604020202020204" pitchFamily="34" charset="0"/>
                <a:sym typeface="Helvetica"/>
              </a:rPr>
              <a:t>mentales y conceptuales, datos cu</a:t>
            </a:r>
            <a:r>
              <a:rPr lang="es-ES" dirty="0">
                <a:latin typeface="Arial" panose="020B0604020202020204" pitchFamily="34" charset="0"/>
                <a:cs typeface="Arial" panose="020B0604020202020204" pitchFamily="34" charset="0"/>
                <a:sym typeface="Helvetica"/>
              </a:rPr>
              <a:t>riosos</a:t>
            </a:r>
          </a:p>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ü"/>
              <a:tabLst/>
            </a:pPr>
            <a:r>
              <a:rPr lang="es-ES" b="1" i="1" dirty="0">
                <a:solidFill>
                  <a:srgbClr val="FF6600"/>
                </a:solidFill>
                <a:latin typeface="Arial" panose="020B0604020202020204" pitchFamily="34" charset="0"/>
                <a:cs typeface="Arial" panose="020B0604020202020204" pitchFamily="34" charset="0"/>
                <a:sym typeface="Helvetica"/>
              </a:rPr>
              <a:t>Clases de palabras: </a:t>
            </a:r>
            <a:r>
              <a:rPr lang="es-ES" dirty="0">
                <a:latin typeface="Arial" panose="020B0604020202020204" pitchFamily="34" charset="0"/>
                <a:cs typeface="Arial" panose="020B0604020202020204" pitchFamily="34" charset="0"/>
                <a:sym typeface="Helvetica"/>
              </a:rPr>
              <a:t>Asociación de colores a cada tipo e imágenes </a:t>
            </a:r>
          </a:p>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ü"/>
              <a:tabLst/>
            </a:pPr>
            <a:r>
              <a:rPr lang="es-ES" b="1" i="1" dirty="0">
                <a:solidFill>
                  <a:srgbClr val="FF6600"/>
                </a:solidFill>
                <a:latin typeface="Arial" panose="020B0604020202020204" pitchFamily="34" charset="0"/>
                <a:cs typeface="Arial" panose="020B0604020202020204" pitchFamily="34" charset="0"/>
                <a:sym typeface="Helvetica"/>
              </a:rPr>
              <a:t>Ortografía: </a:t>
            </a:r>
            <a:r>
              <a:rPr lang="es-ES" dirty="0">
                <a:latin typeface="Arial" panose="020B0604020202020204" pitchFamily="34" charset="0"/>
                <a:cs typeface="Arial" panose="020B0604020202020204" pitchFamily="34" charset="0"/>
                <a:sym typeface="Helvetica"/>
              </a:rPr>
              <a:t>Asociación de imágenes con palabras (Dibujando sus propias imágenes) </a:t>
            </a:r>
          </a:p>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ü"/>
              <a:tabLst/>
            </a:pPr>
            <a:r>
              <a:rPr kumimoji="0" lang="es-ES" sz="1800" i="0" u="none" strike="noStrike" cap="none" spc="0" normalizeH="0" baseline="0" dirty="0">
                <a:ln>
                  <a:noFill/>
                </a:ln>
                <a:effectLst/>
                <a:uFillTx/>
                <a:latin typeface="Arial" panose="020B0604020202020204" pitchFamily="34" charset="0"/>
                <a:cs typeface="Arial" panose="020B0604020202020204" pitchFamily="34" charset="0"/>
                <a:sym typeface="Helvetica"/>
              </a:rPr>
              <a:t>Comprensión lectora y fluidez: El juego de la batería, fijación visual. Guía de preguntas “tipo”, guía telefónica de vocabulario</a:t>
            </a:r>
          </a:p>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ü"/>
              <a:tabLst/>
            </a:pPr>
            <a:r>
              <a:rPr lang="es-ES" b="1" i="1" dirty="0">
                <a:solidFill>
                  <a:srgbClr val="FF6600"/>
                </a:solidFill>
                <a:latin typeface="Arial" panose="020B0604020202020204" pitchFamily="34" charset="0"/>
                <a:cs typeface="Arial" panose="020B0604020202020204" pitchFamily="34" charset="0"/>
                <a:sym typeface="Helvetica"/>
              </a:rPr>
              <a:t>Expresión escrita: </a:t>
            </a:r>
            <a:r>
              <a:rPr lang="es-ES" dirty="0">
                <a:latin typeface="Arial" panose="020B0604020202020204" pitchFamily="34" charset="0"/>
                <a:cs typeface="Arial" panose="020B0604020202020204" pitchFamily="34" charset="0"/>
                <a:sym typeface="Helvetica"/>
              </a:rPr>
              <a:t>Auto instrucciones y repasos programados </a:t>
            </a:r>
          </a:p>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ü"/>
              <a:tabLst/>
            </a:pPr>
            <a:r>
              <a:rPr kumimoji="0" lang="es-ES" sz="1800" b="1" i="1" u="none" strike="noStrike" cap="none" spc="0" normalizeH="0" baseline="0" dirty="0">
                <a:ln>
                  <a:noFill/>
                </a:ln>
                <a:solidFill>
                  <a:srgbClr val="FF6600"/>
                </a:solidFill>
                <a:effectLst/>
                <a:uFillTx/>
                <a:latin typeface="Arial" panose="020B0604020202020204" pitchFamily="34" charset="0"/>
                <a:cs typeface="Arial" panose="020B0604020202020204" pitchFamily="34" charset="0"/>
                <a:sym typeface="Helvetica"/>
              </a:rPr>
              <a:t>Empleo del humor: </a:t>
            </a:r>
            <a:r>
              <a:rPr kumimoji="0" lang="es-ES" sz="1800" i="0" u="none" strike="noStrike" cap="none" spc="0" normalizeH="0" baseline="0" dirty="0">
                <a:ln>
                  <a:noFill/>
                </a:ln>
                <a:effectLst/>
                <a:uFillTx/>
                <a:latin typeface="Arial" panose="020B0604020202020204" pitchFamily="34" charset="0"/>
                <a:cs typeface="Arial" panose="020B0604020202020204" pitchFamily="34" charset="0"/>
                <a:sym typeface="Helvetica"/>
              </a:rPr>
              <a:t>Incrementa fijación de contenidos </a:t>
            </a:r>
          </a:p>
        </p:txBody>
      </p:sp>
    </p:spTree>
    <p:extLst>
      <p:ext uri="{BB962C8B-B14F-4D97-AF65-F5344CB8AC3E}">
        <p14:creationId xmlns:p14="http://schemas.microsoft.com/office/powerpoint/2010/main" val="988456643"/>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4B038718-C5F2-4C3D-8E5B-1A282F6DF88E}"/>
              </a:ext>
            </a:extLst>
          </p:cNvPr>
          <p:cNvPicPr>
            <a:picLocks noChangeAspect="1"/>
          </p:cNvPicPr>
          <p:nvPr/>
        </p:nvPicPr>
        <p:blipFill>
          <a:blip r:embed="rId2"/>
          <a:stretch>
            <a:fillRect/>
          </a:stretch>
        </p:blipFill>
        <p:spPr>
          <a:xfrm>
            <a:off x="5926867" y="4656280"/>
            <a:ext cx="2934731" cy="1957879"/>
          </a:xfrm>
          <a:prstGeom prst="rect">
            <a:avLst/>
          </a:prstGeom>
        </p:spPr>
      </p:pic>
      <p:sp>
        <p:nvSpPr>
          <p:cNvPr id="3" name="CuadroTexto 2">
            <a:extLst>
              <a:ext uri="{FF2B5EF4-FFF2-40B4-BE49-F238E27FC236}">
                <a16:creationId xmlns:a16="http://schemas.microsoft.com/office/drawing/2014/main" id="{0AB06209-5E98-455D-B8B9-F35BBE29EAEC}"/>
              </a:ext>
            </a:extLst>
          </p:cNvPr>
          <p:cNvSpPr txBox="1"/>
          <p:nvPr/>
        </p:nvSpPr>
        <p:spPr>
          <a:xfrm>
            <a:off x="845840" y="389795"/>
            <a:ext cx="7569290" cy="830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hangingPunct="0"/>
            <a:r>
              <a:rPr lang="es-ES" sz="2400" b="1" kern="50" dirty="0">
                <a:solidFill>
                  <a:srgbClr val="FF6600"/>
                </a:solidFill>
                <a:latin typeface="Arial" panose="020B0604020202020204" pitchFamily="34" charset="0"/>
                <a:ea typeface="SimSun" panose="02010600030101010101" pitchFamily="2" charset="-122"/>
                <a:cs typeface="Arial" panose="020B0604020202020204" pitchFamily="34" charset="0"/>
                <a:sym typeface="Helvetica"/>
              </a:rPr>
              <a:t>ESTRATEGIAS PARA DIFERENTES MATERIAS: </a:t>
            </a:r>
          </a:p>
          <a:p>
            <a:pPr algn="ctr" hangingPunct="0"/>
            <a:r>
              <a:rPr lang="es-ES" sz="2400" b="1" kern="50" dirty="0">
                <a:solidFill>
                  <a:srgbClr val="0070C0"/>
                </a:solidFill>
                <a:latin typeface="Arial" panose="020B0604020202020204" pitchFamily="34" charset="0"/>
                <a:ea typeface="SimSun" panose="02010600030101010101" pitchFamily="2" charset="-122"/>
                <a:cs typeface="Arial" panose="020B0604020202020204" pitchFamily="34" charset="0"/>
                <a:sym typeface="Helvetica"/>
              </a:rPr>
              <a:t>Herramientas e intervención </a:t>
            </a:r>
            <a:endParaRPr lang="es-ES" sz="2400" b="1" kern="50" dirty="0">
              <a:solidFill>
                <a:srgbClr val="0070C0"/>
              </a:solidFill>
              <a:latin typeface="Arial" panose="020B0604020202020204" pitchFamily="34" charset="0"/>
              <a:ea typeface="SimSun" panose="02010600030101010101" pitchFamily="2" charset="-122"/>
              <a:cs typeface="Arial" panose="020B0604020202020204" pitchFamily="34" charset="0"/>
            </a:endParaRPr>
          </a:p>
        </p:txBody>
      </p:sp>
      <p:pic>
        <p:nvPicPr>
          <p:cNvPr id="4" name="Picture 3">
            <a:extLst>
              <a:ext uri="{FF2B5EF4-FFF2-40B4-BE49-F238E27FC236}">
                <a16:creationId xmlns:a16="http://schemas.microsoft.com/office/drawing/2014/main" id="{41C6BE98-AF9F-460F-A77F-77CA1C6119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ángulo 4">
            <a:extLst>
              <a:ext uri="{FF2B5EF4-FFF2-40B4-BE49-F238E27FC236}">
                <a16:creationId xmlns:a16="http://schemas.microsoft.com/office/drawing/2014/main" id="{50376F07-5881-4567-AAE5-9A4796CF9175}"/>
              </a:ext>
            </a:extLst>
          </p:cNvPr>
          <p:cNvSpPr/>
          <p:nvPr/>
        </p:nvSpPr>
        <p:spPr>
          <a:xfrm>
            <a:off x="845840" y="1374664"/>
            <a:ext cx="7429480" cy="923330"/>
          </a:xfrm>
          <a:prstGeom prst="rect">
            <a:avLst/>
          </a:prstGeom>
        </p:spPr>
        <p:txBody>
          <a:bodyPr wrap="square">
            <a:spAutoFit/>
          </a:bodyPr>
          <a:lstStyle/>
          <a:p>
            <a:pPr hangingPunct="0"/>
            <a:r>
              <a:rPr lang="es-ES" b="1" i="1" dirty="0">
                <a:latin typeface="Arial" panose="020B0604020202020204" pitchFamily="34" charset="0"/>
                <a:cs typeface="Arial" panose="020B0604020202020204" pitchFamily="34" charset="0"/>
                <a:sym typeface="Helvetica"/>
              </a:rPr>
              <a:t>Asignaturas específicas: </a:t>
            </a:r>
          </a:p>
          <a:p>
            <a:pPr hangingPunct="0"/>
            <a:endParaRPr lang="es-ES" b="1" dirty="0">
              <a:latin typeface="Arial" panose="020B0604020202020204" pitchFamily="34" charset="0"/>
              <a:cs typeface="Arial" panose="020B0604020202020204" pitchFamily="34" charset="0"/>
              <a:sym typeface="Helvetica"/>
            </a:endParaRPr>
          </a:p>
          <a:p>
            <a:pPr hangingPunct="0"/>
            <a:r>
              <a:rPr lang="es-ES" dirty="0">
                <a:solidFill>
                  <a:srgbClr val="000000"/>
                </a:solidFill>
                <a:latin typeface="Arial" panose="020B0604020202020204" pitchFamily="34" charset="0"/>
                <a:cs typeface="Arial" panose="020B0604020202020204" pitchFamily="34" charset="0"/>
                <a:sym typeface="Helvetica"/>
              </a:rPr>
              <a:t>	</a:t>
            </a:r>
            <a:r>
              <a:rPr lang="es-ES" b="1" dirty="0">
                <a:solidFill>
                  <a:srgbClr val="FF6600"/>
                </a:solidFill>
                <a:latin typeface="Arial" panose="020B0604020202020204" pitchFamily="34" charset="0"/>
                <a:cs typeface="Arial" panose="020B0604020202020204" pitchFamily="34" charset="0"/>
                <a:sym typeface="Helvetica"/>
              </a:rPr>
              <a:t>LENGUA Y LITERATURA CASTELLANA Y GALLEGA</a:t>
            </a:r>
          </a:p>
        </p:txBody>
      </p:sp>
      <p:pic>
        <p:nvPicPr>
          <p:cNvPr id="10244" name="Picture 4" descr="idkstudyblr:&#10;â12.4 hE AIMS HIS PISTOL AT THE SKY W A I T&#10;â">
            <a:extLst>
              <a:ext uri="{FF2B5EF4-FFF2-40B4-BE49-F238E27FC236}">
                <a16:creationId xmlns:a16="http://schemas.microsoft.com/office/drawing/2014/main" id="{3AC28A73-6678-478B-A2A5-401A9649C2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1092" y="2451870"/>
            <a:ext cx="2504683" cy="209614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268BC4FC-CD9A-49E5-9416-6D60500BD295}"/>
              </a:ext>
            </a:extLst>
          </p:cNvPr>
          <p:cNvPicPr>
            <a:picLocks noChangeAspect="1"/>
          </p:cNvPicPr>
          <p:nvPr/>
        </p:nvPicPr>
        <p:blipFill rotWithShape="1">
          <a:blip r:embed="rId5"/>
          <a:srcRect l="750"/>
          <a:stretch/>
        </p:blipFill>
        <p:spPr>
          <a:xfrm>
            <a:off x="485878" y="2781010"/>
            <a:ext cx="3603469" cy="2702325"/>
          </a:xfrm>
          <a:prstGeom prst="rect">
            <a:avLst/>
          </a:prstGeom>
        </p:spPr>
      </p:pic>
    </p:spTree>
    <p:extLst>
      <p:ext uri="{BB962C8B-B14F-4D97-AF65-F5344CB8AC3E}">
        <p14:creationId xmlns:p14="http://schemas.microsoft.com/office/powerpoint/2010/main" val="1664944218"/>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CD0E3FB-61A8-41F5-AE4C-5B0162E29647}"/>
              </a:ext>
            </a:extLst>
          </p:cNvPr>
          <p:cNvSpPr txBox="1"/>
          <p:nvPr/>
        </p:nvSpPr>
        <p:spPr>
          <a:xfrm>
            <a:off x="845840" y="389795"/>
            <a:ext cx="7569290" cy="830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hangingPunct="0"/>
            <a:r>
              <a:rPr lang="es-ES" sz="2400" b="1" kern="50" dirty="0">
                <a:solidFill>
                  <a:srgbClr val="FF6600"/>
                </a:solidFill>
                <a:latin typeface="Arial" panose="020B0604020202020204" pitchFamily="34" charset="0"/>
                <a:ea typeface="SimSun" panose="02010600030101010101" pitchFamily="2" charset="-122"/>
                <a:cs typeface="Arial" panose="020B0604020202020204" pitchFamily="34" charset="0"/>
                <a:sym typeface="Helvetica"/>
              </a:rPr>
              <a:t>ESTRATEGIAS PARA DIFERENTES MATERIAS: </a:t>
            </a:r>
          </a:p>
          <a:p>
            <a:pPr algn="ctr" hangingPunct="0"/>
            <a:r>
              <a:rPr lang="es-ES" sz="2400" b="1" kern="50" dirty="0">
                <a:solidFill>
                  <a:srgbClr val="0070C0"/>
                </a:solidFill>
                <a:latin typeface="Arial" panose="020B0604020202020204" pitchFamily="34" charset="0"/>
                <a:ea typeface="SimSun" panose="02010600030101010101" pitchFamily="2" charset="-122"/>
                <a:cs typeface="Arial" panose="020B0604020202020204" pitchFamily="34" charset="0"/>
                <a:sym typeface="Helvetica"/>
              </a:rPr>
              <a:t>Herramientas e intervención </a:t>
            </a:r>
            <a:endParaRPr lang="es-ES" sz="2400" b="1" kern="50" dirty="0">
              <a:solidFill>
                <a:srgbClr val="0070C0"/>
              </a:solidFill>
              <a:latin typeface="Arial" panose="020B0604020202020204" pitchFamily="34" charset="0"/>
              <a:ea typeface="SimSun" panose="02010600030101010101" pitchFamily="2" charset="-122"/>
              <a:cs typeface="Arial" panose="020B0604020202020204" pitchFamily="34" charset="0"/>
            </a:endParaRPr>
          </a:p>
        </p:txBody>
      </p:sp>
      <p:pic>
        <p:nvPicPr>
          <p:cNvPr id="3" name="Picture 3">
            <a:extLst>
              <a:ext uri="{FF2B5EF4-FFF2-40B4-BE49-F238E27FC236}">
                <a16:creationId xmlns:a16="http://schemas.microsoft.com/office/drawing/2014/main" id="{FAEDF53F-DBCB-4E99-BB6C-A7B9B0C8FE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Rectángulo 3">
            <a:extLst>
              <a:ext uri="{FF2B5EF4-FFF2-40B4-BE49-F238E27FC236}">
                <a16:creationId xmlns:a16="http://schemas.microsoft.com/office/drawing/2014/main" id="{89362438-E665-4211-B063-2093823BB319}"/>
              </a:ext>
            </a:extLst>
          </p:cNvPr>
          <p:cNvSpPr/>
          <p:nvPr/>
        </p:nvSpPr>
        <p:spPr>
          <a:xfrm>
            <a:off x="857260" y="1533479"/>
            <a:ext cx="7429480" cy="3970318"/>
          </a:xfrm>
          <a:prstGeom prst="rect">
            <a:avLst/>
          </a:prstGeom>
        </p:spPr>
        <p:txBody>
          <a:bodyPr wrap="square">
            <a:spAutoFit/>
          </a:bodyPr>
          <a:lstStyle/>
          <a:p>
            <a:pPr hangingPunct="0"/>
            <a:r>
              <a:rPr lang="es-ES" b="1" i="1" dirty="0">
                <a:latin typeface="Arial" panose="020B0604020202020204" pitchFamily="34" charset="0"/>
                <a:cs typeface="Arial" panose="020B0604020202020204" pitchFamily="34" charset="0"/>
                <a:sym typeface="Helvetica"/>
              </a:rPr>
              <a:t>Asignaturas específicas: </a:t>
            </a:r>
          </a:p>
          <a:p>
            <a:pPr hangingPunct="0"/>
            <a:endParaRPr lang="es-ES" b="1" dirty="0">
              <a:latin typeface="Arial" panose="020B0604020202020204" pitchFamily="34" charset="0"/>
              <a:cs typeface="Arial" panose="020B0604020202020204" pitchFamily="34" charset="0"/>
              <a:sym typeface="Helvetica"/>
            </a:endParaRPr>
          </a:p>
          <a:p>
            <a:pPr hangingPunct="0"/>
            <a:r>
              <a:rPr lang="es-ES" dirty="0">
                <a:solidFill>
                  <a:srgbClr val="000000"/>
                </a:solidFill>
                <a:latin typeface="Arial" panose="020B0604020202020204" pitchFamily="34" charset="0"/>
                <a:cs typeface="Arial" panose="020B0604020202020204" pitchFamily="34" charset="0"/>
                <a:sym typeface="Helvetica"/>
              </a:rPr>
              <a:t>	</a:t>
            </a:r>
            <a:r>
              <a:rPr lang="es-ES" b="1" dirty="0">
                <a:solidFill>
                  <a:srgbClr val="FF6600"/>
                </a:solidFill>
                <a:latin typeface="Arial" panose="020B0604020202020204" pitchFamily="34" charset="0"/>
                <a:cs typeface="Arial" panose="020B0604020202020204" pitchFamily="34" charset="0"/>
                <a:sym typeface="Helvetica"/>
              </a:rPr>
              <a:t>MATEMÁTICAS</a:t>
            </a:r>
          </a:p>
          <a:p>
            <a:pPr hangingPunct="0"/>
            <a:endParaRPr lang="es-ES" b="1" dirty="0">
              <a:solidFill>
                <a:srgbClr val="FF6600"/>
              </a:solidFill>
              <a:latin typeface="Arial" panose="020B0604020202020204" pitchFamily="34" charset="0"/>
              <a:cs typeface="Arial" panose="020B0604020202020204" pitchFamily="34" charset="0"/>
              <a:sym typeface="Helvetica"/>
            </a:endParaRPr>
          </a:p>
          <a:p>
            <a:pPr marL="285750" indent="-285750" hangingPunct="0">
              <a:buFont typeface="Wingdings" panose="05000000000000000000" pitchFamily="2" charset="2"/>
              <a:buChar char="ü"/>
            </a:pPr>
            <a:r>
              <a:rPr lang="es-ES" b="1" dirty="0">
                <a:solidFill>
                  <a:srgbClr val="FF6600"/>
                </a:solidFill>
                <a:latin typeface="Arial" panose="020B0604020202020204" pitchFamily="34" charset="0"/>
                <a:cs typeface="Arial" panose="020B0604020202020204" pitchFamily="34" charset="0"/>
                <a:sym typeface="Helvetica"/>
              </a:rPr>
              <a:t>Transformar el texto: </a:t>
            </a:r>
            <a:r>
              <a:rPr lang="es-ES" dirty="0">
                <a:latin typeface="Arial" panose="020B0604020202020204" pitchFamily="34" charset="0"/>
                <a:cs typeface="Arial" panose="020B0604020202020204" pitchFamily="34" charset="0"/>
                <a:sym typeface="Helvetica"/>
              </a:rPr>
              <a:t>En dibujos, auto instrucciones y pasos a seguir, palabras pista para realizar operaciones, relación con la vida real. Espacio reservado para cada parte (Datos, incógnita, operaciones)</a:t>
            </a:r>
          </a:p>
          <a:p>
            <a:pPr marL="285750" indent="-285750" hangingPunct="0">
              <a:buFont typeface="Wingdings" panose="05000000000000000000" pitchFamily="2" charset="2"/>
              <a:buChar char="ü"/>
            </a:pPr>
            <a:r>
              <a:rPr lang="es-ES" b="1" i="1" dirty="0">
                <a:solidFill>
                  <a:srgbClr val="FF6600"/>
                </a:solidFill>
                <a:latin typeface="Arial" panose="020B0604020202020204" pitchFamily="34" charset="0"/>
                <a:cs typeface="Arial" panose="020B0604020202020204" pitchFamily="34" charset="0"/>
                <a:sym typeface="Helvetica"/>
              </a:rPr>
              <a:t>Reglas matemáticas: </a:t>
            </a:r>
            <a:r>
              <a:rPr lang="es-ES" dirty="0">
                <a:latin typeface="Arial" panose="020B0604020202020204" pitchFamily="34" charset="0"/>
                <a:cs typeface="Arial" panose="020B0604020202020204" pitchFamily="34" charset="0"/>
                <a:sym typeface="Helvetica"/>
              </a:rPr>
              <a:t>Asociación por colores, dados de operaciones, uso de bloques multibase y palillos</a:t>
            </a:r>
          </a:p>
          <a:p>
            <a:pPr marL="285750" indent="-285750" hangingPunct="0">
              <a:buFont typeface="Wingdings" panose="05000000000000000000" pitchFamily="2" charset="2"/>
              <a:buChar char="ü"/>
            </a:pPr>
            <a:r>
              <a:rPr lang="es-ES" b="1" i="1" dirty="0">
                <a:solidFill>
                  <a:srgbClr val="FF6600"/>
                </a:solidFill>
                <a:latin typeface="Arial" panose="020B0604020202020204" pitchFamily="34" charset="0"/>
                <a:cs typeface="Arial" panose="020B0604020202020204" pitchFamily="34" charset="0"/>
                <a:sym typeface="Helvetica"/>
              </a:rPr>
              <a:t>Geometría: </a:t>
            </a:r>
            <a:r>
              <a:rPr lang="es-ES" dirty="0">
                <a:latin typeface="Arial" panose="020B0604020202020204" pitchFamily="34" charset="0"/>
                <a:cs typeface="Arial" panose="020B0604020202020204" pitchFamily="34" charset="0"/>
                <a:sym typeface="Helvetica"/>
              </a:rPr>
              <a:t>Imágenes, recortables 3D</a:t>
            </a:r>
          </a:p>
          <a:p>
            <a:pPr marL="285750" indent="-285750" hangingPunct="0">
              <a:buFont typeface="Wingdings" panose="05000000000000000000" pitchFamily="2" charset="2"/>
              <a:buChar char="ü"/>
            </a:pPr>
            <a:r>
              <a:rPr lang="es-ES" b="1" i="1" dirty="0">
                <a:solidFill>
                  <a:srgbClr val="FF6600"/>
                </a:solidFill>
                <a:latin typeface="Arial" panose="020B0604020202020204" pitchFamily="34" charset="0"/>
                <a:cs typeface="Arial" panose="020B0604020202020204" pitchFamily="34" charset="0"/>
                <a:sym typeface="Helvetica"/>
              </a:rPr>
              <a:t>Tablas de multiplicar: </a:t>
            </a:r>
            <a:r>
              <a:rPr lang="es-ES" dirty="0">
                <a:latin typeface="Arial" panose="020B0604020202020204" pitchFamily="34" charset="0"/>
                <a:cs typeface="Arial" panose="020B0604020202020204" pitchFamily="34" charset="0"/>
                <a:sym typeface="Helvetica"/>
              </a:rPr>
              <a:t>Flashcards, Orugas comilonas</a:t>
            </a:r>
          </a:p>
          <a:p>
            <a:pPr hangingPunct="0"/>
            <a:endParaRPr lang="es-ES" b="1" i="1" dirty="0">
              <a:solidFill>
                <a:srgbClr val="FF6600"/>
              </a:solidFill>
              <a:latin typeface="Arial" panose="020B0604020202020204" pitchFamily="34" charset="0"/>
              <a:cs typeface="Arial" panose="020B0604020202020204" pitchFamily="34" charset="0"/>
              <a:sym typeface="Helvetica"/>
            </a:endParaRPr>
          </a:p>
          <a:p>
            <a:pPr marL="285750" indent="-285750" hangingPunct="0">
              <a:buFont typeface="Wingdings" panose="05000000000000000000" pitchFamily="2" charset="2"/>
              <a:buChar char="ü"/>
            </a:pPr>
            <a:r>
              <a:rPr lang="es-ES" b="1" i="1" dirty="0">
                <a:solidFill>
                  <a:srgbClr val="FF6600"/>
                </a:solidFill>
                <a:latin typeface="Arial" panose="020B0604020202020204" pitchFamily="34" charset="0"/>
                <a:cs typeface="Arial" panose="020B0604020202020204" pitchFamily="34" charset="0"/>
                <a:sym typeface="Helvetica"/>
              </a:rPr>
              <a:t>APOYO EN LA INTELIGENCIA MANIPULATIVA</a:t>
            </a:r>
          </a:p>
        </p:txBody>
      </p:sp>
    </p:spTree>
    <p:extLst>
      <p:ext uri="{BB962C8B-B14F-4D97-AF65-F5344CB8AC3E}">
        <p14:creationId xmlns:p14="http://schemas.microsoft.com/office/powerpoint/2010/main" val="142391986"/>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E0F042EE-CD49-4E15-93FB-D6D6A081F2AA}"/>
              </a:ext>
            </a:extLst>
          </p:cNvPr>
          <p:cNvSpPr/>
          <p:nvPr/>
        </p:nvSpPr>
        <p:spPr>
          <a:xfrm>
            <a:off x="1355034" y="1970256"/>
            <a:ext cx="6619461" cy="707886"/>
          </a:xfrm>
          <a:prstGeom prst="rect">
            <a:avLst/>
          </a:prstGeom>
        </p:spPr>
        <p:txBody>
          <a:bodyPr wrap="square">
            <a:spAutoFit/>
          </a:bodyPr>
          <a:lstStyle/>
          <a:p>
            <a:pPr algn="ctr">
              <a:spcAft>
                <a:spcPts val="1425"/>
              </a:spcAft>
            </a:pPr>
            <a:r>
              <a:rPr lang="es-ES" sz="2000" b="1" i="1" kern="50" dirty="0">
                <a:solidFill>
                  <a:srgbClr val="0070C0"/>
                </a:solidFill>
                <a:latin typeface="Arial" panose="020B0604020202020204" pitchFamily="34" charset="0"/>
                <a:ea typeface="Calibri" panose="020F0502020204030204" pitchFamily="34" charset="0"/>
                <a:cs typeface="Arial" panose="020B0604020202020204" pitchFamily="34" charset="0"/>
              </a:rPr>
              <a:t>Que todo el profesorado tenga al menos un conocimiento básico acerca del trastorno:</a:t>
            </a:r>
            <a:endParaRPr lang="es-ES" sz="4800" b="1" i="1" kern="50" dirty="0">
              <a:solidFill>
                <a:srgbClr val="0070C0"/>
              </a:solidFill>
              <a:latin typeface="Arial" panose="020B0604020202020204" pitchFamily="34" charset="0"/>
              <a:ea typeface="Noto Sans CJK SC Regular"/>
              <a:cs typeface="Arial" panose="020B0604020202020204" pitchFamily="34" charset="0"/>
            </a:endParaRPr>
          </a:p>
        </p:txBody>
      </p:sp>
      <p:pic>
        <p:nvPicPr>
          <p:cNvPr id="4" name="Picture 3">
            <a:extLst>
              <a:ext uri="{FF2B5EF4-FFF2-40B4-BE49-F238E27FC236}">
                <a16:creationId xmlns:a16="http://schemas.microsoft.com/office/drawing/2014/main" id="{7F7C99D6-8EF4-46D8-95EF-EC69A407D0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2992"/>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CuadroTexto 4">
            <a:extLst>
              <a:ext uri="{FF2B5EF4-FFF2-40B4-BE49-F238E27FC236}">
                <a16:creationId xmlns:a16="http://schemas.microsoft.com/office/drawing/2014/main" id="{95EA3232-C478-442D-9398-53630294D490}"/>
              </a:ext>
            </a:extLst>
          </p:cNvPr>
          <p:cNvSpPr txBox="1"/>
          <p:nvPr/>
        </p:nvSpPr>
        <p:spPr>
          <a:xfrm>
            <a:off x="1179442" y="0"/>
            <a:ext cx="6785113" cy="830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gl-ES" sz="2400" b="1" dirty="0">
                <a:solidFill>
                  <a:srgbClr val="FF6600"/>
                </a:solidFill>
                <a:latin typeface="Arial" panose="020B0604020202020204" pitchFamily="34" charset="0"/>
                <a:cs typeface="Arial" panose="020B0604020202020204" pitchFamily="34" charset="0"/>
                <a:sym typeface="Helvetica"/>
              </a:rPr>
              <a:t>SEGUNDA MEDIDA DE INTERVENCIÓN EN EL CENTRO </a:t>
            </a:r>
            <a:endParaRPr kumimoji="0" lang="es-ES" sz="2400" b="1" i="0" u="none" strike="noStrike" cap="none" spc="0" normalizeH="0" baseline="0" dirty="0">
              <a:ln>
                <a:noFill/>
              </a:ln>
              <a:solidFill>
                <a:srgbClr val="FF6600"/>
              </a:solidFill>
              <a:effectLst/>
              <a:uFillTx/>
              <a:latin typeface="Arial" panose="020B0604020202020204" pitchFamily="34" charset="0"/>
              <a:cs typeface="Arial" panose="020B0604020202020204" pitchFamily="34" charset="0"/>
              <a:sym typeface="Helvetica"/>
            </a:endParaRPr>
          </a:p>
        </p:txBody>
      </p:sp>
      <p:sp>
        <p:nvSpPr>
          <p:cNvPr id="6" name="Rectángulo 5">
            <a:extLst>
              <a:ext uri="{FF2B5EF4-FFF2-40B4-BE49-F238E27FC236}">
                <a16:creationId xmlns:a16="http://schemas.microsoft.com/office/drawing/2014/main" id="{E4E3E638-1A5F-44CF-BA03-28614E3F7A5B}"/>
              </a:ext>
            </a:extLst>
          </p:cNvPr>
          <p:cNvSpPr/>
          <p:nvPr/>
        </p:nvSpPr>
        <p:spPr>
          <a:xfrm>
            <a:off x="4000160" y="1374913"/>
            <a:ext cx="1329210" cy="461665"/>
          </a:xfrm>
          <a:prstGeom prst="rect">
            <a:avLst/>
          </a:prstGeom>
        </p:spPr>
        <p:txBody>
          <a:bodyPr wrap="none">
            <a:spAutoFit/>
          </a:bodyPr>
          <a:lstStyle/>
          <a:p>
            <a:pPr algn="just">
              <a:spcAft>
                <a:spcPts val="1425"/>
              </a:spcAft>
            </a:pPr>
            <a:r>
              <a:rPr lang="es-ES" sz="2400" b="1" kern="50" dirty="0">
                <a:solidFill>
                  <a:srgbClr val="FF6600"/>
                </a:solidFill>
                <a:latin typeface="Arial" panose="020B0604020202020204" pitchFamily="34" charset="0"/>
                <a:ea typeface="Calibri" panose="020F0502020204030204" pitchFamily="34" charset="0"/>
                <a:cs typeface="Arial" panose="020B0604020202020204" pitchFamily="34" charset="0"/>
              </a:rPr>
              <a:t>Implica </a:t>
            </a:r>
          </a:p>
        </p:txBody>
      </p:sp>
      <p:sp>
        <p:nvSpPr>
          <p:cNvPr id="7" name="Rectángulo: esquinas redondeadas 6">
            <a:extLst>
              <a:ext uri="{FF2B5EF4-FFF2-40B4-BE49-F238E27FC236}">
                <a16:creationId xmlns:a16="http://schemas.microsoft.com/office/drawing/2014/main" id="{E33496C2-3E47-4E26-8680-7669038881F2}"/>
              </a:ext>
            </a:extLst>
          </p:cNvPr>
          <p:cNvSpPr/>
          <p:nvPr/>
        </p:nvSpPr>
        <p:spPr>
          <a:xfrm>
            <a:off x="221467" y="2940293"/>
            <a:ext cx="1192927" cy="408623"/>
          </a:xfrm>
          <a:prstGeom prst="roundRect">
            <a:avLst/>
          </a:prstGeom>
          <a:ln w="38100">
            <a:extLst>
              <a:ext uri="{C807C97D-BFC1-408E-A445-0C87EB9F89A2}">
                <ask:lineSketchStyleProps xmlns="" xmlns:ask="http://schemas.microsoft.com/office/drawing/2018/sketchyshapes" sd="1779473572">
                  <a:custGeom>
                    <a:avLst/>
                    <a:gdLst>
                      <a:gd name="connsiteX0" fmla="*/ 0 w 1192927"/>
                      <a:gd name="connsiteY0" fmla="*/ 68105 h 408623"/>
                      <a:gd name="connsiteX1" fmla="*/ 68105 w 1192927"/>
                      <a:gd name="connsiteY1" fmla="*/ 0 h 408623"/>
                      <a:gd name="connsiteX2" fmla="*/ 1124822 w 1192927"/>
                      <a:gd name="connsiteY2" fmla="*/ 0 h 408623"/>
                      <a:gd name="connsiteX3" fmla="*/ 1192927 w 1192927"/>
                      <a:gd name="connsiteY3" fmla="*/ 68105 h 408623"/>
                      <a:gd name="connsiteX4" fmla="*/ 1192927 w 1192927"/>
                      <a:gd name="connsiteY4" fmla="*/ 340518 h 408623"/>
                      <a:gd name="connsiteX5" fmla="*/ 1124822 w 1192927"/>
                      <a:gd name="connsiteY5" fmla="*/ 408623 h 408623"/>
                      <a:gd name="connsiteX6" fmla="*/ 68105 w 1192927"/>
                      <a:gd name="connsiteY6" fmla="*/ 408623 h 408623"/>
                      <a:gd name="connsiteX7" fmla="*/ 0 w 1192927"/>
                      <a:gd name="connsiteY7" fmla="*/ 340518 h 408623"/>
                      <a:gd name="connsiteX8" fmla="*/ 0 w 1192927"/>
                      <a:gd name="connsiteY8" fmla="*/ 68105 h 40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2927" h="408623" fill="none" extrusionOk="0">
                        <a:moveTo>
                          <a:pt x="0" y="68105"/>
                        </a:moveTo>
                        <a:cubicBezTo>
                          <a:pt x="3497" y="25530"/>
                          <a:pt x="36169" y="1697"/>
                          <a:pt x="68105" y="0"/>
                        </a:cubicBezTo>
                        <a:cubicBezTo>
                          <a:pt x="343898" y="-10156"/>
                          <a:pt x="634678" y="4886"/>
                          <a:pt x="1124822" y="0"/>
                        </a:cubicBezTo>
                        <a:cubicBezTo>
                          <a:pt x="1155572" y="-949"/>
                          <a:pt x="1187806" y="28787"/>
                          <a:pt x="1192927" y="68105"/>
                        </a:cubicBezTo>
                        <a:cubicBezTo>
                          <a:pt x="1196111" y="105823"/>
                          <a:pt x="1201751" y="296349"/>
                          <a:pt x="1192927" y="340518"/>
                        </a:cubicBezTo>
                        <a:cubicBezTo>
                          <a:pt x="1198292" y="372879"/>
                          <a:pt x="1159589" y="405130"/>
                          <a:pt x="1124822" y="408623"/>
                        </a:cubicBezTo>
                        <a:cubicBezTo>
                          <a:pt x="598194" y="454729"/>
                          <a:pt x="578907" y="486476"/>
                          <a:pt x="68105" y="408623"/>
                        </a:cubicBezTo>
                        <a:cubicBezTo>
                          <a:pt x="31996" y="407779"/>
                          <a:pt x="-2787" y="376256"/>
                          <a:pt x="0" y="340518"/>
                        </a:cubicBezTo>
                        <a:cubicBezTo>
                          <a:pt x="-20427" y="298451"/>
                          <a:pt x="24042" y="110548"/>
                          <a:pt x="0" y="68105"/>
                        </a:cubicBezTo>
                        <a:close/>
                      </a:path>
                      <a:path w="1192927" h="408623" stroke="0" extrusionOk="0">
                        <a:moveTo>
                          <a:pt x="0" y="68105"/>
                        </a:moveTo>
                        <a:cubicBezTo>
                          <a:pt x="2446" y="24002"/>
                          <a:pt x="35533" y="468"/>
                          <a:pt x="68105" y="0"/>
                        </a:cubicBezTo>
                        <a:cubicBezTo>
                          <a:pt x="578011" y="-73883"/>
                          <a:pt x="907087" y="93931"/>
                          <a:pt x="1124822" y="0"/>
                        </a:cubicBezTo>
                        <a:cubicBezTo>
                          <a:pt x="1164740" y="-5640"/>
                          <a:pt x="1195051" y="30899"/>
                          <a:pt x="1192927" y="68105"/>
                        </a:cubicBezTo>
                        <a:cubicBezTo>
                          <a:pt x="1176434" y="124280"/>
                          <a:pt x="1195774" y="245613"/>
                          <a:pt x="1192927" y="340518"/>
                        </a:cubicBezTo>
                        <a:cubicBezTo>
                          <a:pt x="1196481" y="375537"/>
                          <a:pt x="1162685" y="406668"/>
                          <a:pt x="1124822" y="408623"/>
                        </a:cubicBezTo>
                        <a:cubicBezTo>
                          <a:pt x="970613" y="413403"/>
                          <a:pt x="234483" y="414109"/>
                          <a:pt x="68105" y="408623"/>
                        </a:cubicBezTo>
                        <a:cubicBezTo>
                          <a:pt x="28854" y="407383"/>
                          <a:pt x="2094" y="380395"/>
                          <a:pt x="0" y="340518"/>
                        </a:cubicBezTo>
                        <a:cubicBezTo>
                          <a:pt x="-8901" y="208292"/>
                          <a:pt x="-19589" y="101229"/>
                          <a:pt x="0" y="68105"/>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wrap="none">
            <a:spAutoFit/>
          </a:bodyPr>
          <a:lstStyle/>
          <a:p>
            <a:r>
              <a:rPr lang="es-ES" kern="50" dirty="0">
                <a:solidFill>
                  <a:srgbClr val="000000"/>
                </a:solidFill>
                <a:latin typeface="Arial" panose="020B0604020202020204" pitchFamily="34" charset="0"/>
                <a:ea typeface="Calibri" panose="020F0502020204030204" pitchFamily="34" charset="0"/>
                <a:cs typeface="Arial" panose="020B0604020202020204" pitchFamily="34" charset="0"/>
              </a:rPr>
              <a:t>Síntomas</a:t>
            </a:r>
            <a:endParaRPr lang="es-ES" dirty="0"/>
          </a:p>
        </p:txBody>
      </p:sp>
      <p:sp>
        <p:nvSpPr>
          <p:cNvPr id="8" name="Rectángulo: esquinas redondeadas 7">
            <a:extLst>
              <a:ext uri="{FF2B5EF4-FFF2-40B4-BE49-F238E27FC236}">
                <a16:creationId xmlns:a16="http://schemas.microsoft.com/office/drawing/2014/main" id="{30B14A13-368B-43D5-91FF-4B312BAD3ADF}"/>
              </a:ext>
            </a:extLst>
          </p:cNvPr>
          <p:cNvSpPr/>
          <p:nvPr/>
        </p:nvSpPr>
        <p:spPr>
          <a:xfrm>
            <a:off x="673562" y="3604600"/>
            <a:ext cx="2840801" cy="408623"/>
          </a:xfrm>
          <a:prstGeom prst="roundRect">
            <a:avLst/>
          </a:prstGeom>
          <a:ln w="38100">
            <a:extLst>
              <a:ext uri="{C807C97D-BFC1-408E-A445-0C87EB9F89A2}">
                <ask:lineSketchStyleProps xmlns="" xmlns:ask="http://schemas.microsoft.com/office/drawing/2018/sketchyshapes" sd="895657307">
                  <a:custGeom>
                    <a:avLst/>
                    <a:gdLst>
                      <a:gd name="connsiteX0" fmla="*/ 0 w 2840801"/>
                      <a:gd name="connsiteY0" fmla="*/ 68105 h 408623"/>
                      <a:gd name="connsiteX1" fmla="*/ 68105 w 2840801"/>
                      <a:gd name="connsiteY1" fmla="*/ 0 h 408623"/>
                      <a:gd name="connsiteX2" fmla="*/ 2772696 w 2840801"/>
                      <a:gd name="connsiteY2" fmla="*/ 0 h 408623"/>
                      <a:gd name="connsiteX3" fmla="*/ 2840801 w 2840801"/>
                      <a:gd name="connsiteY3" fmla="*/ 68105 h 408623"/>
                      <a:gd name="connsiteX4" fmla="*/ 2840801 w 2840801"/>
                      <a:gd name="connsiteY4" fmla="*/ 340518 h 408623"/>
                      <a:gd name="connsiteX5" fmla="*/ 2772696 w 2840801"/>
                      <a:gd name="connsiteY5" fmla="*/ 408623 h 408623"/>
                      <a:gd name="connsiteX6" fmla="*/ 68105 w 2840801"/>
                      <a:gd name="connsiteY6" fmla="*/ 408623 h 408623"/>
                      <a:gd name="connsiteX7" fmla="*/ 0 w 2840801"/>
                      <a:gd name="connsiteY7" fmla="*/ 340518 h 408623"/>
                      <a:gd name="connsiteX8" fmla="*/ 0 w 2840801"/>
                      <a:gd name="connsiteY8" fmla="*/ 68105 h 40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0801" h="408623" fill="none" extrusionOk="0">
                        <a:moveTo>
                          <a:pt x="0" y="68105"/>
                        </a:moveTo>
                        <a:cubicBezTo>
                          <a:pt x="-2572" y="29415"/>
                          <a:pt x="29458" y="3439"/>
                          <a:pt x="68105" y="0"/>
                        </a:cubicBezTo>
                        <a:cubicBezTo>
                          <a:pt x="1092550" y="21410"/>
                          <a:pt x="1634457" y="119840"/>
                          <a:pt x="2772696" y="0"/>
                        </a:cubicBezTo>
                        <a:cubicBezTo>
                          <a:pt x="2808028" y="-5473"/>
                          <a:pt x="2837745" y="30530"/>
                          <a:pt x="2840801" y="68105"/>
                        </a:cubicBezTo>
                        <a:cubicBezTo>
                          <a:pt x="2836135" y="131963"/>
                          <a:pt x="2842152" y="219613"/>
                          <a:pt x="2840801" y="340518"/>
                        </a:cubicBezTo>
                        <a:cubicBezTo>
                          <a:pt x="2837537" y="382831"/>
                          <a:pt x="2811394" y="406262"/>
                          <a:pt x="2772696" y="408623"/>
                        </a:cubicBezTo>
                        <a:cubicBezTo>
                          <a:pt x="2406584" y="349841"/>
                          <a:pt x="1384906" y="472278"/>
                          <a:pt x="68105" y="408623"/>
                        </a:cubicBezTo>
                        <a:cubicBezTo>
                          <a:pt x="32508" y="405579"/>
                          <a:pt x="-1552" y="377608"/>
                          <a:pt x="0" y="340518"/>
                        </a:cubicBezTo>
                        <a:cubicBezTo>
                          <a:pt x="-15234" y="244661"/>
                          <a:pt x="-6727" y="180749"/>
                          <a:pt x="0" y="68105"/>
                        </a:cubicBezTo>
                        <a:close/>
                      </a:path>
                      <a:path w="2840801" h="408623" stroke="0" extrusionOk="0">
                        <a:moveTo>
                          <a:pt x="0" y="68105"/>
                        </a:moveTo>
                        <a:cubicBezTo>
                          <a:pt x="-2228" y="30112"/>
                          <a:pt x="28810" y="2836"/>
                          <a:pt x="68105" y="0"/>
                        </a:cubicBezTo>
                        <a:cubicBezTo>
                          <a:pt x="1106595" y="-56837"/>
                          <a:pt x="2299987" y="155328"/>
                          <a:pt x="2772696" y="0"/>
                        </a:cubicBezTo>
                        <a:cubicBezTo>
                          <a:pt x="2815054" y="-5823"/>
                          <a:pt x="2843608" y="36683"/>
                          <a:pt x="2840801" y="68105"/>
                        </a:cubicBezTo>
                        <a:cubicBezTo>
                          <a:pt x="2848325" y="138637"/>
                          <a:pt x="2826039" y="288257"/>
                          <a:pt x="2840801" y="340518"/>
                        </a:cubicBezTo>
                        <a:cubicBezTo>
                          <a:pt x="2837222" y="378755"/>
                          <a:pt x="2806923" y="405502"/>
                          <a:pt x="2772696" y="408623"/>
                        </a:cubicBezTo>
                        <a:cubicBezTo>
                          <a:pt x="2026172" y="241200"/>
                          <a:pt x="812900" y="334625"/>
                          <a:pt x="68105" y="408623"/>
                        </a:cubicBezTo>
                        <a:cubicBezTo>
                          <a:pt x="23637" y="411100"/>
                          <a:pt x="-3817" y="381770"/>
                          <a:pt x="0" y="340518"/>
                        </a:cubicBezTo>
                        <a:cubicBezTo>
                          <a:pt x="-10251" y="235363"/>
                          <a:pt x="328" y="108133"/>
                          <a:pt x="0" y="68105"/>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wrap="none">
            <a:spAutoFit/>
          </a:bodyPr>
          <a:lstStyle/>
          <a:p>
            <a:r>
              <a:rPr lang="es-ES" kern="50" dirty="0">
                <a:solidFill>
                  <a:srgbClr val="000000"/>
                </a:solidFill>
                <a:latin typeface="Arial" panose="020B0604020202020204" pitchFamily="34" charset="0"/>
                <a:ea typeface="Calibri" panose="020F0502020204030204" pitchFamily="34" charset="0"/>
                <a:cs typeface="Arial" panose="020B0604020202020204" pitchFamily="34" charset="0"/>
              </a:rPr>
              <a:t>Características cognitivas</a:t>
            </a:r>
            <a:endParaRPr lang="es-ES" dirty="0"/>
          </a:p>
        </p:txBody>
      </p:sp>
      <p:sp>
        <p:nvSpPr>
          <p:cNvPr id="9" name="Rectángulo: esquinas redondeadas 8">
            <a:extLst>
              <a:ext uri="{FF2B5EF4-FFF2-40B4-BE49-F238E27FC236}">
                <a16:creationId xmlns:a16="http://schemas.microsoft.com/office/drawing/2014/main" id="{861A8E7B-FDBD-44C2-B322-A9F8F6114C48}"/>
              </a:ext>
            </a:extLst>
          </p:cNvPr>
          <p:cNvSpPr/>
          <p:nvPr/>
        </p:nvSpPr>
        <p:spPr>
          <a:xfrm>
            <a:off x="1414394" y="4219296"/>
            <a:ext cx="3345775" cy="408623"/>
          </a:xfrm>
          <a:prstGeom prst="roundRect">
            <a:avLst/>
          </a:prstGeom>
          <a:ln w="38100">
            <a:extLst>
              <a:ext uri="{C807C97D-BFC1-408E-A445-0C87EB9F89A2}">
                <ask:lineSketchStyleProps xmlns="" xmlns:ask="http://schemas.microsoft.com/office/drawing/2018/sketchyshapes" sd="3651824174">
                  <a:custGeom>
                    <a:avLst/>
                    <a:gdLst>
                      <a:gd name="connsiteX0" fmla="*/ 0 w 3345775"/>
                      <a:gd name="connsiteY0" fmla="*/ 68105 h 408623"/>
                      <a:gd name="connsiteX1" fmla="*/ 68105 w 3345775"/>
                      <a:gd name="connsiteY1" fmla="*/ 0 h 408623"/>
                      <a:gd name="connsiteX2" fmla="*/ 3277670 w 3345775"/>
                      <a:gd name="connsiteY2" fmla="*/ 0 h 408623"/>
                      <a:gd name="connsiteX3" fmla="*/ 3345775 w 3345775"/>
                      <a:gd name="connsiteY3" fmla="*/ 68105 h 408623"/>
                      <a:gd name="connsiteX4" fmla="*/ 3345775 w 3345775"/>
                      <a:gd name="connsiteY4" fmla="*/ 340518 h 408623"/>
                      <a:gd name="connsiteX5" fmla="*/ 3277670 w 3345775"/>
                      <a:gd name="connsiteY5" fmla="*/ 408623 h 408623"/>
                      <a:gd name="connsiteX6" fmla="*/ 68105 w 3345775"/>
                      <a:gd name="connsiteY6" fmla="*/ 408623 h 408623"/>
                      <a:gd name="connsiteX7" fmla="*/ 0 w 3345775"/>
                      <a:gd name="connsiteY7" fmla="*/ 340518 h 408623"/>
                      <a:gd name="connsiteX8" fmla="*/ 0 w 3345775"/>
                      <a:gd name="connsiteY8" fmla="*/ 68105 h 40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5775" h="408623" fill="none" extrusionOk="0">
                        <a:moveTo>
                          <a:pt x="0" y="68105"/>
                        </a:moveTo>
                        <a:cubicBezTo>
                          <a:pt x="-1230" y="28521"/>
                          <a:pt x="33020" y="-580"/>
                          <a:pt x="68105" y="0"/>
                        </a:cubicBezTo>
                        <a:cubicBezTo>
                          <a:pt x="880426" y="-31277"/>
                          <a:pt x="1720315" y="91488"/>
                          <a:pt x="3277670" y="0"/>
                        </a:cubicBezTo>
                        <a:cubicBezTo>
                          <a:pt x="3311667" y="710"/>
                          <a:pt x="3351586" y="31072"/>
                          <a:pt x="3345775" y="68105"/>
                        </a:cubicBezTo>
                        <a:cubicBezTo>
                          <a:pt x="3353445" y="196330"/>
                          <a:pt x="3342109" y="306182"/>
                          <a:pt x="3345775" y="340518"/>
                        </a:cubicBezTo>
                        <a:cubicBezTo>
                          <a:pt x="3346952" y="380554"/>
                          <a:pt x="3313700" y="406104"/>
                          <a:pt x="3277670" y="408623"/>
                        </a:cubicBezTo>
                        <a:cubicBezTo>
                          <a:pt x="1817841" y="420129"/>
                          <a:pt x="551605" y="569558"/>
                          <a:pt x="68105" y="408623"/>
                        </a:cubicBezTo>
                        <a:cubicBezTo>
                          <a:pt x="31753" y="409660"/>
                          <a:pt x="3932" y="376396"/>
                          <a:pt x="0" y="340518"/>
                        </a:cubicBezTo>
                        <a:cubicBezTo>
                          <a:pt x="23208" y="253032"/>
                          <a:pt x="-15808" y="150917"/>
                          <a:pt x="0" y="68105"/>
                        </a:cubicBezTo>
                        <a:close/>
                      </a:path>
                      <a:path w="3345775" h="408623" stroke="0" extrusionOk="0">
                        <a:moveTo>
                          <a:pt x="0" y="68105"/>
                        </a:moveTo>
                        <a:cubicBezTo>
                          <a:pt x="3166" y="32777"/>
                          <a:pt x="35745" y="-5197"/>
                          <a:pt x="68105" y="0"/>
                        </a:cubicBezTo>
                        <a:cubicBezTo>
                          <a:pt x="1370485" y="145186"/>
                          <a:pt x="2067497" y="20122"/>
                          <a:pt x="3277670" y="0"/>
                        </a:cubicBezTo>
                        <a:cubicBezTo>
                          <a:pt x="3312603" y="-516"/>
                          <a:pt x="3341329" y="27249"/>
                          <a:pt x="3345775" y="68105"/>
                        </a:cubicBezTo>
                        <a:cubicBezTo>
                          <a:pt x="3341974" y="98405"/>
                          <a:pt x="3340378" y="255703"/>
                          <a:pt x="3345775" y="340518"/>
                        </a:cubicBezTo>
                        <a:cubicBezTo>
                          <a:pt x="3352244" y="381361"/>
                          <a:pt x="3313309" y="403448"/>
                          <a:pt x="3277670" y="408623"/>
                        </a:cubicBezTo>
                        <a:cubicBezTo>
                          <a:pt x="2040978" y="385030"/>
                          <a:pt x="840210" y="472198"/>
                          <a:pt x="68105" y="408623"/>
                        </a:cubicBezTo>
                        <a:cubicBezTo>
                          <a:pt x="30111" y="408970"/>
                          <a:pt x="-4844" y="376132"/>
                          <a:pt x="0" y="340518"/>
                        </a:cubicBezTo>
                        <a:cubicBezTo>
                          <a:pt x="20263" y="259890"/>
                          <a:pt x="21840" y="186677"/>
                          <a:pt x="0" y="68105"/>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wrap="none">
            <a:spAutoFit/>
          </a:bodyPr>
          <a:lstStyle/>
          <a:p>
            <a:r>
              <a:rPr lang="es-ES" kern="50" dirty="0">
                <a:solidFill>
                  <a:srgbClr val="000000"/>
                </a:solidFill>
                <a:latin typeface="Arial" panose="020B0604020202020204" pitchFamily="34" charset="0"/>
                <a:ea typeface="Calibri" panose="020F0502020204030204" pitchFamily="34" charset="0"/>
                <a:cs typeface="Arial" panose="020B0604020202020204" pitchFamily="34" charset="0"/>
              </a:rPr>
              <a:t>Cómo procesan la información</a:t>
            </a:r>
            <a:endParaRPr lang="es-ES" dirty="0"/>
          </a:p>
        </p:txBody>
      </p:sp>
      <p:sp>
        <p:nvSpPr>
          <p:cNvPr id="10" name="Rectángulo: esquinas redondeadas 9">
            <a:extLst>
              <a:ext uri="{FF2B5EF4-FFF2-40B4-BE49-F238E27FC236}">
                <a16:creationId xmlns:a16="http://schemas.microsoft.com/office/drawing/2014/main" id="{F0E620B1-A04E-48F8-90D5-337896280DE9}"/>
              </a:ext>
            </a:extLst>
          </p:cNvPr>
          <p:cNvSpPr/>
          <p:nvPr/>
        </p:nvSpPr>
        <p:spPr>
          <a:xfrm>
            <a:off x="2391471" y="4869561"/>
            <a:ext cx="3734217" cy="408623"/>
          </a:xfrm>
          <a:prstGeom prst="roundRect">
            <a:avLst/>
          </a:prstGeom>
          <a:ln w="38100">
            <a:extLst>
              <a:ext uri="{C807C97D-BFC1-408E-A445-0C87EB9F89A2}">
                <ask:lineSketchStyleProps xmlns="" xmlns:ask="http://schemas.microsoft.com/office/drawing/2018/sketchyshapes" sd="3540355425">
                  <a:custGeom>
                    <a:avLst/>
                    <a:gdLst>
                      <a:gd name="connsiteX0" fmla="*/ 0 w 3734217"/>
                      <a:gd name="connsiteY0" fmla="*/ 68105 h 408623"/>
                      <a:gd name="connsiteX1" fmla="*/ 68105 w 3734217"/>
                      <a:gd name="connsiteY1" fmla="*/ 0 h 408623"/>
                      <a:gd name="connsiteX2" fmla="*/ 3666112 w 3734217"/>
                      <a:gd name="connsiteY2" fmla="*/ 0 h 408623"/>
                      <a:gd name="connsiteX3" fmla="*/ 3734217 w 3734217"/>
                      <a:gd name="connsiteY3" fmla="*/ 68105 h 408623"/>
                      <a:gd name="connsiteX4" fmla="*/ 3734217 w 3734217"/>
                      <a:gd name="connsiteY4" fmla="*/ 340518 h 408623"/>
                      <a:gd name="connsiteX5" fmla="*/ 3666112 w 3734217"/>
                      <a:gd name="connsiteY5" fmla="*/ 408623 h 408623"/>
                      <a:gd name="connsiteX6" fmla="*/ 68105 w 3734217"/>
                      <a:gd name="connsiteY6" fmla="*/ 408623 h 408623"/>
                      <a:gd name="connsiteX7" fmla="*/ 0 w 3734217"/>
                      <a:gd name="connsiteY7" fmla="*/ 340518 h 408623"/>
                      <a:gd name="connsiteX8" fmla="*/ 0 w 3734217"/>
                      <a:gd name="connsiteY8" fmla="*/ 68105 h 40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4217" h="408623" fill="none" extrusionOk="0">
                        <a:moveTo>
                          <a:pt x="0" y="68105"/>
                        </a:moveTo>
                        <a:cubicBezTo>
                          <a:pt x="995" y="31354"/>
                          <a:pt x="27842" y="7036"/>
                          <a:pt x="68105" y="0"/>
                        </a:cubicBezTo>
                        <a:cubicBezTo>
                          <a:pt x="958021" y="-39694"/>
                          <a:pt x="2460999" y="-159879"/>
                          <a:pt x="3666112" y="0"/>
                        </a:cubicBezTo>
                        <a:cubicBezTo>
                          <a:pt x="3701385" y="5160"/>
                          <a:pt x="3734108" y="29733"/>
                          <a:pt x="3734217" y="68105"/>
                        </a:cubicBezTo>
                        <a:cubicBezTo>
                          <a:pt x="3725648" y="139178"/>
                          <a:pt x="3739292" y="253941"/>
                          <a:pt x="3734217" y="340518"/>
                        </a:cubicBezTo>
                        <a:cubicBezTo>
                          <a:pt x="3734182" y="376838"/>
                          <a:pt x="3703799" y="411552"/>
                          <a:pt x="3666112" y="408623"/>
                        </a:cubicBezTo>
                        <a:cubicBezTo>
                          <a:pt x="2401537" y="242457"/>
                          <a:pt x="484830" y="410445"/>
                          <a:pt x="68105" y="408623"/>
                        </a:cubicBezTo>
                        <a:cubicBezTo>
                          <a:pt x="32714" y="407223"/>
                          <a:pt x="2054" y="378496"/>
                          <a:pt x="0" y="340518"/>
                        </a:cubicBezTo>
                        <a:cubicBezTo>
                          <a:pt x="-19737" y="213172"/>
                          <a:pt x="-12968" y="150999"/>
                          <a:pt x="0" y="68105"/>
                        </a:cubicBezTo>
                        <a:close/>
                      </a:path>
                      <a:path w="3734217" h="408623" stroke="0" extrusionOk="0">
                        <a:moveTo>
                          <a:pt x="0" y="68105"/>
                        </a:moveTo>
                        <a:cubicBezTo>
                          <a:pt x="1447" y="31787"/>
                          <a:pt x="24572" y="2235"/>
                          <a:pt x="68105" y="0"/>
                        </a:cubicBezTo>
                        <a:cubicBezTo>
                          <a:pt x="1564829" y="147749"/>
                          <a:pt x="2539683" y="5942"/>
                          <a:pt x="3666112" y="0"/>
                        </a:cubicBezTo>
                        <a:cubicBezTo>
                          <a:pt x="3700559" y="5591"/>
                          <a:pt x="3736804" y="27547"/>
                          <a:pt x="3734217" y="68105"/>
                        </a:cubicBezTo>
                        <a:cubicBezTo>
                          <a:pt x="3734189" y="137955"/>
                          <a:pt x="3732244" y="238407"/>
                          <a:pt x="3734217" y="340518"/>
                        </a:cubicBezTo>
                        <a:cubicBezTo>
                          <a:pt x="3734673" y="376657"/>
                          <a:pt x="3705877" y="403312"/>
                          <a:pt x="3666112" y="408623"/>
                        </a:cubicBezTo>
                        <a:cubicBezTo>
                          <a:pt x="2666240" y="507796"/>
                          <a:pt x="1706270" y="376331"/>
                          <a:pt x="68105" y="408623"/>
                        </a:cubicBezTo>
                        <a:cubicBezTo>
                          <a:pt x="34618" y="409203"/>
                          <a:pt x="-4973" y="380361"/>
                          <a:pt x="0" y="340518"/>
                        </a:cubicBezTo>
                        <a:cubicBezTo>
                          <a:pt x="-3984" y="275677"/>
                          <a:pt x="-2200" y="187366"/>
                          <a:pt x="0" y="68105"/>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wrap="none">
            <a:spAutoFit/>
          </a:bodyPr>
          <a:lstStyle/>
          <a:p>
            <a:r>
              <a:rPr lang="es-ES" kern="50" dirty="0">
                <a:solidFill>
                  <a:srgbClr val="000000"/>
                </a:solidFill>
                <a:latin typeface="Arial" panose="020B0604020202020204" pitchFamily="34" charset="0"/>
                <a:ea typeface="Calibri" panose="020F0502020204030204" pitchFamily="34" charset="0"/>
                <a:cs typeface="Arial" panose="020B0604020202020204" pitchFamily="34" charset="0"/>
              </a:rPr>
              <a:t>Características socio-emocionales</a:t>
            </a:r>
            <a:endParaRPr lang="es-ES" dirty="0"/>
          </a:p>
        </p:txBody>
      </p:sp>
      <p:sp>
        <p:nvSpPr>
          <p:cNvPr id="11" name="Rectángulo: esquinas redondeadas 10">
            <a:extLst>
              <a:ext uri="{FF2B5EF4-FFF2-40B4-BE49-F238E27FC236}">
                <a16:creationId xmlns:a16="http://schemas.microsoft.com/office/drawing/2014/main" id="{741120DF-F249-4DB6-AE84-2F9D4D041B35}"/>
              </a:ext>
            </a:extLst>
          </p:cNvPr>
          <p:cNvSpPr/>
          <p:nvPr/>
        </p:nvSpPr>
        <p:spPr>
          <a:xfrm>
            <a:off x="4258579" y="5483087"/>
            <a:ext cx="4572000" cy="715089"/>
          </a:xfrm>
          <a:prstGeom prst="roundRect">
            <a:avLst/>
          </a:prstGeom>
          <a:ln w="38100">
            <a:extLst>
              <a:ext uri="{C807C97D-BFC1-408E-A445-0C87EB9F89A2}">
                <ask:lineSketchStyleProps xmlns="" xmlns:ask="http://schemas.microsoft.com/office/drawing/2018/sketchyshapes" sd="3321373699">
                  <a:custGeom>
                    <a:avLst/>
                    <a:gdLst>
                      <a:gd name="connsiteX0" fmla="*/ 0 w 4572000"/>
                      <a:gd name="connsiteY0" fmla="*/ 119184 h 715089"/>
                      <a:gd name="connsiteX1" fmla="*/ 119184 w 4572000"/>
                      <a:gd name="connsiteY1" fmla="*/ 0 h 715089"/>
                      <a:gd name="connsiteX2" fmla="*/ 4452816 w 4572000"/>
                      <a:gd name="connsiteY2" fmla="*/ 0 h 715089"/>
                      <a:gd name="connsiteX3" fmla="*/ 4572000 w 4572000"/>
                      <a:gd name="connsiteY3" fmla="*/ 119184 h 715089"/>
                      <a:gd name="connsiteX4" fmla="*/ 4572000 w 4572000"/>
                      <a:gd name="connsiteY4" fmla="*/ 595905 h 715089"/>
                      <a:gd name="connsiteX5" fmla="*/ 4452816 w 4572000"/>
                      <a:gd name="connsiteY5" fmla="*/ 715089 h 715089"/>
                      <a:gd name="connsiteX6" fmla="*/ 119184 w 4572000"/>
                      <a:gd name="connsiteY6" fmla="*/ 715089 h 715089"/>
                      <a:gd name="connsiteX7" fmla="*/ 0 w 4572000"/>
                      <a:gd name="connsiteY7" fmla="*/ 595905 h 715089"/>
                      <a:gd name="connsiteX8" fmla="*/ 0 w 4572000"/>
                      <a:gd name="connsiteY8" fmla="*/ 119184 h 71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715089" fill="none" extrusionOk="0">
                        <a:moveTo>
                          <a:pt x="0" y="119184"/>
                        </a:moveTo>
                        <a:cubicBezTo>
                          <a:pt x="-7663" y="54696"/>
                          <a:pt x="53808" y="-891"/>
                          <a:pt x="119184" y="0"/>
                        </a:cubicBezTo>
                        <a:cubicBezTo>
                          <a:pt x="2062739" y="-168192"/>
                          <a:pt x="2687371" y="-105316"/>
                          <a:pt x="4452816" y="0"/>
                        </a:cubicBezTo>
                        <a:cubicBezTo>
                          <a:pt x="4516775" y="-9636"/>
                          <a:pt x="4573477" y="57715"/>
                          <a:pt x="4572000" y="119184"/>
                        </a:cubicBezTo>
                        <a:cubicBezTo>
                          <a:pt x="4613793" y="294486"/>
                          <a:pt x="4601167" y="443250"/>
                          <a:pt x="4572000" y="595905"/>
                        </a:cubicBezTo>
                        <a:cubicBezTo>
                          <a:pt x="4562917" y="668039"/>
                          <a:pt x="4512558" y="712403"/>
                          <a:pt x="4452816" y="715089"/>
                        </a:cubicBezTo>
                        <a:cubicBezTo>
                          <a:pt x="3406302" y="822923"/>
                          <a:pt x="1113940" y="604923"/>
                          <a:pt x="119184" y="715089"/>
                        </a:cubicBezTo>
                        <a:cubicBezTo>
                          <a:pt x="56210" y="705628"/>
                          <a:pt x="-4982" y="660063"/>
                          <a:pt x="0" y="595905"/>
                        </a:cubicBezTo>
                        <a:cubicBezTo>
                          <a:pt x="-30660" y="372414"/>
                          <a:pt x="-12673" y="276002"/>
                          <a:pt x="0" y="119184"/>
                        </a:cubicBezTo>
                        <a:close/>
                      </a:path>
                      <a:path w="4572000" h="715089" stroke="0" extrusionOk="0">
                        <a:moveTo>
                          <a:pt x="0" y="119184"/>
                        </a:moveTo>
                        <a:cubicBezTo>
                          <a:pt x="-2790" y="59792"/>
                          <a:pt x="43886" y="2453"/>
                          <a:pt x="119184" y="0"/>
                        </a:cubicBezTo>
                        <a:cubicBezTo>
                          <a:pt x="1003847" y="70458"/>
                          <a:pt x="3326173" y="90733"/>
                          <a:pt x="4452816" y="0"/>
                        </a:cubicBezTo>
                        <a:cubicBezTo>
                          <a:pt x="4528559" y="-6865"/>
                          <a:pt x="4578238" y="63871"/>
                          <a:pt x="4572000" y="119184"/>
                        </a:cubicBezTo>
                        <a:cubicBezTo>
                          <a:pt x="4558875" y="293617"/>
                          <a:pt x="4541902" y="482274"/>
                          <a:pt x="4572000" y="595905"/>
                        </a:cubicBezTo>
                        <a:cubicBezTo>
                          <a:pt x="4566995" y="667117"/>
                          <a:pt x="4524888" y="714519"/>
                          <a:pt x="4452816" y="715089"/>
                        </a:cubicBezTo>
                        <a:cubicBezTo>
                          <a:pt x="3358346" y="581301"/>
                          <a:pt x="2226536" y="789258"/>
                          <a:pt x="119184" y="715089"/>
                        </a:cubicBezTo>
                        <a:cubicBezTo>
                          <a:pt x="54859" y="708382"/>
                          <a:pt x="2113" y="661333"/>
                          <a:pt x="0" y="595905"/>
                        </a:cubicBezTo>
                        <a:cubicBezTo>
                          <a:pt x="-16983" y="360130"/>
                          <a:pt x="-21954" y="197410"/>
                          <a:pt x="0" y="119184"/>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a:spAutoFit/>
          </a:bodyPr>
          <a:lstStyle/>
          <a:p>
            <a:r>
              <a:rPr lang="es-ES" kern="50" dirty="0">
                <a:solidFill>
                  <a:srgbClr val="000000"/>
                </a:solidFill>
                <a:latin typeface="Arial" panose="020B0604020202020204" pitchFamily="34" charset="0"/>
                <a:ea typeface="Calibri" panose="020F0502020204030204" pitchFamily="34" charset="0"/>
                <a:cs typeface="Arial" panose="020B0604020202020204" pitchFamily="34" charset="0"/>
              </a:rPr>
              <a:t>Saber las pautas mínimas de intervención en el aula (</a:t>
            </a:r>
            <a:r>
              <a:rPr lang="es-ES" kern="50" dirty="0" err="1">
                <a:solidFill>
                  <a:srgbClr val="000000"/>
                </a:solidFill>
                <a:latin typeface="Arial" panose="020B0604020202020204" pitchFamily="34" charset="0"/>
                <a:ea typeface="Calibri" panose="020F0502020204030204" pitchFamily="34" charset="0"/>
                <a:cs typeface="Arial" panose="020B0604020202020204" pitchFamily="34" charset="0"/>
              </a:rPr>
              <a:t>ej</a:t>
            </a:r>
            <a:r>
              <a:rPr lang="es-ES" kern="50" dirty="0">
                <a:solidFill>
                  <a:srgbClr val="000000"/>
                </a:solidFill>
                <a:latin typeface="Arial" panose="020B0604020202020204" pitchFamily="34" charset="0"/>
                <a:ea typeface="Calibri" panose="020F0502020204030204" pitchFamily="34" charset="0"/>
                <a:cs typeface="Arial" panose="020B0604020202020204" pitchFamily="34" charset="0"/>
              </a:rPr>
              <a:t>: Protocolo de la Xunta)</a:t>
            </a:r>
            <a:endParaRPr lang="es-ES" dirty="0"/>
          </a:p>
        </p:txBody>
      </p:sp>
    </p:spTree>
    <p:extLst>
      <p:ext uri="{BB962C8B-B14F-4D97-AF65-F5344CB8AC3E}">
        <p14:creationId xmlns:p14="http://schemas.microsoft.com/office/powerpoint/2010/main" val="152526029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fade">
                                      <p:cBhvr>
                                        <p:cTn id="7" dur="500"/>
                                        <p:tgtEl>
                                          <p:spTgt spid="7">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bg/>
                                          </p:spTgt>
                                        </p:tgtEl>
                                        <p:attrNameLst>
                                          <p:attrName>style.visibility</p:attrName>
                                        </p:attrNameLst>
                                      </p:cBhvr>
                                      <p:to>
                                        <p:strVal val="visible"/>
                                      </p:to>
                                    </p:set>
                                    <p:animEffect transition="in" filter="fade">
                                      <p:cBhvr>
                                        <p:cTn id="15" dur="500"/>
                                        <p:tgtEl>
                                          <p:spTgt spid="8">
                                            <p:bg/>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fade">
                                      <p:cBhvr>
                                        <p:cTn id="20" dur="500"/>
                                        <p:tgtEl>
                                          <p:spTgt spid="8">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bg/>
                                          </p:spTgt>
                                        </p:tgtEl>
                                        <p:attrNameLst>
                                          <p:attrName>style.visibility</p:attrName>
                                        </p:attrNameLst>
                                      </p:cBhvr>
                                      <p:to>
                                        <p:strVal val="visible"/>
                                      </p:to>
                                    </p:set>
                                    <p:animEffect transition="in" filter="fade">
                                      <p:cBhvr>
                                        <p:cTn id="23" dur="500"/>
                                        <p:tgtEl>
                                          <p:spTgt spid="9">
                                            <p:bg/>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txEl>
                                              <p:pRg st="0" end="0"/>
                                            </p:txEl>
                                          </p:spTgt>
                                        </p:tgtEl>
                                        <p:attrNameLst>
                                          <p:attrName>style.visibility</p:attrName>
                                        </p:attrNameLst>
                                      </p:cBhvr>
                                      <p:to>
                                        <p:strVal val="visible"/>
                                      </p:to>
                                    </p:set>
                                    <p:animEffect transition="in" filter="fade">
                                      <p:cBhvr>
                                        <p:cTn id="28" dur="500"/>
                                        <p:tgtEl>
                                          <p:spTgt spid="9">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
                                            <p:bg/>
                                          </p:spTgt>
                                        </p:tgtEl>
                                        <p:attrNameLst>
                                          <p:attrName>style.visibility</p:attrName>
                                        </p:attrNameLst>
                                      </p:cBhvr>
                                      <p:to>
                                        <p:strVal val="visible"/>
                                      </p:to>
                                    </p:set>
                                    <p:animEffect transition="in" filter="fade">
                                      <p:cBhvr>
                                        <p:cTn id="31" dur="500"/>
                                        <p:tgtEl>
                                          <p:spTgt spid="10">
                                            <p:bg/>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xEl>
                                              <p:pRg st="0" end="0"/>
                                            </p:txEl>
                                          </p:spTgt>
                                        </p:tgtEl>
                                        <p:attrNameLst>
                                          <p:attrName>style.visibility</p:attrName>
                                        </p:attrNameLst>
                                      </p:cBhvr>
                                      <p:to>
                                        <p:strVal val="visible"/>
                                      </p:to>
                                    </p:set>
                                    <p:animEffect transition="in" filter="fade">
                                      <p:cBhvr>
                                        <p:cTn id="36" dur="500"/>
                                        <p:tgtEl>
                                          <p:spTgt spid="10">
                                            <p:txEl>
                                              <p:pRg st="0" end="0"/>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1">
                                            <p:bg/>
                                          </p:spTgt>
                                        </p:tgtEl>
                                        <p:attrNameLst>
                                          <p:attrName>style.visibility</p:attrName>
                                        </p:attrNameLst>
                                      </p:cBhvr>
                                      <p:to>
                                        <p:strVal val="visible"/>
                                      </p:to>
                                    </p:set>
                                    <p:animEffect transition="in" filter="fade">
                                      <p:cBhvr>
                                        <p:cTn id="39" dur="500"/>
                                        <p:tgtEl>
                                          <p:spTgt spid="11">
                                            <p:bg/>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1">
                                            <p:txEl>
                                              <p:pRg st="0" end="0"/>
                                            </p:txEl>
                                          </p:spTgt>
                                        </p:tgtEl>
                                        <p:attrNameLst>
                                          <p:attrName>style.visibility</p:attrName>
                                        </p:attrNameLst>
                                      </p:cBhvr>
                                      <p:to>
                                        <p:strVal val="visible"/>
                                      </p:to>
                                    </p:set>
                                    <p:animEffect transition="in" filter="fade">
                                      <p:cBhvr>
                                        <p:cTn id="44"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P spid="8" grpId="0" build="p" animBg="1"/>
      <p:bldP spid="9" grpId="0" build="p" animBg="1"/>
      <p:bldP spid="10" grpId="0" build="p" animBg="1"/>
      <p:bldP spid="11" grpId="0" build="p"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9EABD24-F93C-42A7-BBD3-D5D2EE9676A2}"/>
              </a:ext>
            </a:extLst>
          </p:cNvPr>
          <p:cNvSpPr txBox="1"/>
          <p:nvPr/>
        </p:nvSpPr>
        <p:spPr>
          <a:xfrm>
            <a:off x="845840" y="389795"/>
            <a:ext cx="7569290" cy="830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hangingPunct="0"/>
            <a:r>
              <a:rPr lang="es-ES" sz="2400" b="1" kern="50" dirty="0">
                <a:solidFill>
                  <a:srgbClr val="FF6600"/>
                </a:solidFill>
                <a:latin typeface="Arial" panose="020B0604020202020204" pitchFamily="34" charset="0"/>
                <a:ea typeface="SimSun" panose="02010600030101010101" pitchFamily="2" charset="-122"/>
                <a:cs typeface="Arial" panose="020B0604020202020204" pitchFamily="34" charset="0"/>
                <a:sym typeface="Helvetica"/>
              </a:rPr>
              <a:t>ESTRATEGIAS PARA DIFERENTES MATERIAS: </a:t>
            </a:r>
          </a:p>
          <a:p>
            <a:pPr algn="ctr" hangingPunct="0"/>
            <a:r>
              <a:rPr lang="es-ES" sz="2400" b="1" kern="50" dirty="0">
                <a:solidFill>
                  <a:srgbClr val="0070C0"/>
                </a:solidFill>
                <a:latin typeface="Arial" panose="020B0604020202020204" pitchFamily="34" charset="0"/>
                <a:ea typeface="SimSun" panose="02010600030101010101" pitchFamily="2" charset="-122"/>
                <a:cs typeface="Arial" panose="020B0604020202020204" pitchFamily="34" charset="0"/>
                <a:sym typeface="Helvetica"/>
              </a:rPr>
              <a:t>Herramientas e intervención </a:t>
            </a:r>
            <a:endParaRPr lang="es-ES" sz="2400" b="1" kern="50" dirty="0">
              <a:solidFill>
                <a:srgbClr val="0070C0"/>
              </a:solidFill>
              <a:latin typeface="Arial" panose="020B0604020202020204" pitchFamily="34" charset="0"/>
              <a:ea typeface="SimSun" panose="02010600030101010101" pitchFamily="2" charset="-122"/>
              <a:cs typeface="Arial" panose="020B0604020202020204" pitchFamily="34" charset="0"/>
            </a:endParaRPr>
          </a:p>
        </p:txBody>
      </p:sp>
      <p:pic>
        <p:nvPicPr>
          <p:cNvPr id="3" name="Picture 3">
            <a:extLst>
              <a:ext uri="{FF2B5EF4-FFF2-40B4-BE49-F238E27FC236}">
                <a16:creationId xmlns:a16="http://schemas.microsoft.com/office/drawing/2014/main" id="{9DF7565F-7394-42BF-A93D-FFF11B3A0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Rectángulo 3">
            <a:extLst>
              <a:ext uri="{FF2B5EF4-FFF2-40B4-BE49-F238E27FC236}">
                <a16:creationId xmlns:a16="http://schemas.microsoft.com/office/drawing/2014/main" id="{A1C82B9F-EF2E-43FC-81E5-323A88ACC238}"/>
              </a:ext>
            </a:extLst>
          </p:cNvPr>
          <p:cNvSpPr/>
          <p:nvPr/>
        </p:nvSpPr>
        <p:spPr>
          <a:xfrm>
            <a:off x="857260" y="1533479"/>
            <a:ext cx="7429480" cy="923330"/>
          </a:xfrm>
          <a:prstGeom prst="rect">
            <a:avLst/>
          </a:prstGeom>
        </p:spPr>
        <p:txBody>
          <a:bodyPr wrap="square">
            <a:spAutoFit/>
          </a:bodyPr>
          <a:lstStyle/>
          <a:p>
            <a:pPr hangingPunct="0"/>
            <a:r>
              <a:rPr lang="es-ES" b="1" i="1" dirty="0">
                <a:latin typeface="Arial" panose="020B0604020202020204" pitchFamily="34" charset="0"/>
                <a:cs typeface="Arial" panose="020B0604020202020204" pitchFamily="34" charset="0"/>
                <a:sym typeface="Helvetica"/>
              </a:rPr>
              <a:t>Asignaturas específicas: </a:t>
            </a:r>
          </a:p>
          <a:p>
            <a:pPr hangingPunct="0"/>
            <a:endParaRPr lang="es-ES" b="1" dirty="0">
              <a:latin typeface="Arial" panose="020B0604020202020204" pitchFamily="34" charset="0"/>
              <a:cs typeface="Arial" panose="020B0604020202020204" pitchFamily="34" charset="0"/>
              <a:sym typeface="Helvetica"/>
            </a:endParaRPr>
          </a:p>
          <a:p>
            <a:pPr hangingPunct="0"/>
            <a:r>
              <a:rPr lang="es-ES" dirty="0">
                <a:solidFill>
                  <a:srgbClr val="000000"/>
                </a:solidFill>
                <a:latin typeface="Arial" panose="020B0604020202020204" pitchFamily="34" charset="0"/>
                <a:cs typeface="Arial" panose="020B0604020202020204" pitchFamily="34" charset="0"/>
                <a:sym typeface="Helvetica"/>
              </a:rPr>
              <a:t>	</a:t>
            </a:r>
            <a:r>
              <a:rPr lang="es-ES" b="1" dirty="0">
                <a:solidFill>
                  <a:srgbClr val="FF6600"/>
                </a:solidFill>
                <a:latin typeface="Arial" panose="020B0604020202020204" pitchFamily="34" charset="0"/>
                <a:cs typeface="Arial" panose="020B0604020202020204" pitchFamily="34" charset="0"/>
                <a:sym typeface="Helvetica"/>
              </a:rPr>
              <a:t>MATEMÁTICAS</a:t>
            </a:r>
          </a:p>
        </p:txBody>
      </p:sp>
      <p:pic>
        <p:nvPicPr>
          <p:cNvPr id="15362" name="Picture 2" descr="Resultado de imagen de tabla de multiplicar EN COLORES">
            <a:extLst>
              <a:ext uri="{FF2B5EF4-FFF2-40B4-BE49-F238E27FC236}">
                <a16:creationId xmlns:a16="http://schemas.microsoft.com/office/drawing/2014/main" id="{32FE92C0-CB2F-4FFD-A33E-A01A6D5D97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188" y="2580296"/>
            <a:ext cx="3385855" cy="2267591"/>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Resultado de imagen de bases de palillos multiplicar">
            <a:extLst>
              <a:ext uri="{FF2B5EF4-FFF2-40B4-BE49-F238E27FC236}">
                <a16:creationId xmlns:a16="http://schemas.microsoft.com/office/drawing/2014/main" id="{8EB42785-006C-4042-AC30-F6103EF10F0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398284" y="1507969"/>
            <a:ext cx="2514600" cy="2514600"/>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Resultado de imagen de bases de palillos multiplicar">
            <a:extLst>
              <a:ext uri="{FF2B5EF4-FFF2-40B4-BE49-F238E27FC236}">
                <a16:creationId xmlns:a16="http://schemas.microsoft.com/office/drawing/2014/main" id="{B6293AA9-1B0D-4BF9-9535-74A0A912E8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83079" y="4309751"/>
            <a:ext cx="3004491" cy="2046288"/>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Resultado de imagen de dados de operaciones matematicas">
            <a:extLst>
              <a:ext uri="{FF2B5EF4-FFF2-40B4-BE49-F238E27FC236}">
                <a16:creationId xmlns:a16="http://schemas.microsoft.com/office/drawing/2014/main" id="{56B556EC-1F45-4756-BD25-12F9272A3C2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86779" y="4977084"/>
            <a:ext cx="2514600" cy="1609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3316422"/>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81B6C433-B785-44BF-BFC9-DDBD05820EB5}"/>
              </a:ext>
            </a:extLst>
          </p:cNvPr>
          <p:cNvSpPr txBox="1"/>
          <p:nvPr/>
        </p:nvSpPr>
        <p:spPr>
          <a:xfrm>
            <a:off x="845840" y="389795"/>
            <a:ext cx="7569290" cy="830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hangingPunct="0"/>
            <a:r>
              <a:rPr lang="es-ES" sz="2400" b="1" kern="50" dirty="0">
                <a:solidFill>
                  <a:srgbClr val="FF6600"/>
                </a:solidFill>
                <a:latin typeface="Arial" panose="020B0604020202020204" pitchFamily="34" charset="0"/>
                <a:ea typeface="SimSun" panose="02010600030101010101" pitchFamily="2" charset="-122"/>
                <a:cs typeface="Arial" panose="020B0604020202020204" pitchFamily="34" charset="0"/>
                <a:sym typeface="Helvetica"/>
              </a:rPr>
              <a:t>ESTRATEGIAS PARA DIFERENTES MATERIAS: </a:t>
            </a:r>
          </a:p>
          <a:p>
            <a:pPr algn="ctr" hangingPunct="0"/>
            <a:r>
              <a:rPr lang="es-ES" sz="2400" b="1" kern="50" dirty="0">
                <a:solidFill>
                  <a:srgbClr val="0070C0"/>
                </a:solidFill>
                <a:latin typeface="Arial" panose="020B0604020202020204" pitchFamily="34" charset="0"/>
                <a:ea typeface="SimSun" panose="02010600030101010101" pitchFamily="2" charset="-122"/>
                <a:cs typeface="Arial" panose="020B0604020202020204" pitchFamily="34" charset="0"/>
                <a:sym typeface="Helvetica"/>
              </a:rPr>
              <a:t>Herramientas e intervención </a:t>
            </a:r>
            <a:endParaRPr lang="es-ES" sz="2400" b="1" kern="50" dirty="0">
              <a:solidFill>
                <a:srgbClr val="0070C0"/>
              </a:solidFill>
              <a:latin typeface="Arial" panose="020B0604020202020204" pitchFamily="34" charset="0"/>
              <a:ea typeface="SimSun" panose="02010600030101010101" pitchFamily="2" charset="-122"/>
              <a:cs typeface="Arial" panose="020B0604020202020204" pitchFamily="34" charset="0"/>
            </a:endParaRPr>
          </a:p>
        </p:txBody>
      </p:sp>
      <p:pic>
        <p:nvPicPr>
          <p:cNvPr id="3" name="Picture 3">
            <a:extLst>
              <a:ext uri="{FF2B5EF4-FFF2-40B4-BE49-F238E27FC236}">
                <a16:creationId xmlns:a16="http://schemas.microsoft.com/office/drawing/2014/main" id="{89E5AB1D-5244-4337-AFBF-036ECEFFCB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Rectángulo 3">
            <a:extLst>
              <a:ext uri="{FF2B5EF4-FFF2-40B4-BE49-F238E27FC236}">
                <a16:creationId xmlns:a16="http://schemas.microsoft.com/office/drawing/2014/main" id="{EA086D79-1F26-4D03-B135-D4785E24F2DF}"/>
              </a:ext>
            </a:extLst>
          </p:cNvPr>
          <p:cNvSpPr/>
          <p:nvPr/>
        </p:nvSpPr>
        <p:spPr>
          <a:xfrm>
            <a:off x="915745" y="1671978"/>
            <a:ext cx="7429480" cy="3693319"/>
          </a:xfrm>
          <a:prstGeom prst="rect">
            <a:avLst/>
          </a:prstGeom>
        </p:spPr>
        <p:txBody>
          <a:bodyPr wrap="square">
            <a:spAutoFit/>
          </a:bodyPr>
          <a:lstStyle/>
          <a:p>
            <a:pPr hangingPunct="0"/>
            <a:r>
              <a:rPr lang="es-ES" b="1" i="1" dirty="0">
                <a:latin typeface="Arial" panose="020B0604020202020204" pitchFamily="34" charset="0"/>
                <a:cs typeface="Arial" panose="020B0604020202020204" pitchFamily="34" charset="0"/>
                <a:sym typeface="Helvetica"/>
              </a:rPr>
              <a:t>Asignaturas específicas: </a:t>
            </a:r>
          </a:p>
          <a:p>
            <a:pPr hangingPunct="0"/>
            <a:endParaRPr lang="es-ES" b="1" dirty="0">
              <a:latin typeface="Arial" panose="020B0604020202020204" pitchFamily="34" charset="0"/>
              <a:cs typeface="Arial" panose="020B0604020202020204" pitchFamily="34" charset="0"/>
              <a:sym typeface="Helvetica"/>
            </a:endParaRPr>
          </a:p>
          <a:p>
            <a:pPr hangingPunct="0"/>
            <a:r>
              <a:rPr lang="es-ES" dirty="0">
                <a:solidFill>
                  <a:srgbClr val="000000"/>
                </a:solidFill>
                <a:latin typeface="Arial" panose="020B0604020202020204" pitchFamily="34" charset="0"/>
                <a:cs typeface="Arial" panose="020B0604020202020204" pitchFamily="34" charset="0"/>
                <a:sym typeface="Helvetica"/>
              </a:rPr>
              <a:t>	</a:t>
            </a:r>
            <a:r>
              <a:rPr lang="es-ES" b="1" dirty="0">
                <a:solidFill>
                  <a:srgbClr val="FF6600"/>
                </a:solidFill>
                <a:latin typeface="Arial" panose="020B0604020202020204" pitchFamily="34" charset="0"/>
                <a:cs typeface="Arial" panose="020B0604020202020204" pitchFamily="34" charset="0"/>
                <a:sym typeface="Helvetica"/>
              </a:rPr>
              <a:t>CIENCIAS SOCIALES Y CIENCIAS NATURALES </a:t>
            </a:r>
          </a:p>
          <a:p>
            <a:pPr hangingPunct="0"/>
            <a:endParaRPr lang="es-ES" b="1" dirty="0">
              <a:solidFill>
                <a:srgbClr val="FF6600"/>
              </a:solidFill>
              <a:latin typeface="Arial" panose="020B0604020202020204" pitchFamily="34" charset="0"/>
              <a:cs typeface="Arial" panose="020B0604020202020204" pitchFamily="34" charset="0"/>
              <a:sym typeface="Helvetica"/>
            </a:endParaRPr>
          </a:p>
          <a:p>
            <a:pPr marL="285750" indent="-285750" hangingPunct="0">
              <a:buFont typeface="Wingdings" panose="05000000000000000000" pitchFamily="2" charset="2"/>
              <a:buChar char="ü"/>
            </a:pPr>
            <a:r>
              <a:rPr lang="es-ES" b="1" i="1" dirty="0">
                <a:solidFill>
                  <a:srgbClr val="FF6600"/>
                </a:solidFill>
                <a:latin typeface="Arial" panose="020B0604020202020204" pitchFamily="34" charset="0"/>
                <a:cs typeface="Arial" panose="020B0604020202020204" pitchFamily="34" charset="0"/>
                <a:sym typeface="Helvetica"/>
              </a:rPr>
              <a:t>Ejes cronológicos: </a:t>
            </a:r>
            <a:r>
              <a:rPr lang="es-ES" dirty="0">
                <a:latin typeface="Arial" panose="020B0604020202020204" pitchFamily="34" charset="0"/>
                <a:cs typeface="Arial" panose="020B0604020202020204" pitchFamily="34" charset="0"/>
                <a:sym typeface="Helvetica"/>
              </a:rPr>
              <a:t>(transcurso de la historia, crecimiento de las mariposas)</a:t>
            </a:r>
          </a:p>
          <a:p>
            <a:pPr marL="285750" indent="-285750" hangingPunct="0">
              <a:buFont typeface="Wingdings" panose="05000000000000000000" pitchFamily="2" charset="2"/>
              <a:buChar char="ü"/>
            </a:pPr>
            <a:r>
              <a:rPr lang="es-ES" b="1" dirty="0">
                <a:solidFill>
                  <a:srgbClr val="FF6600"/>
                </a:solidFill>
                <a:latin typeface="Arial" panose="020B0604020202020204" pitchFamily="34" charset="0"/>
                <a:cs typeface="Arial" panose="020B0604020202020204" pitchFamily="34" charset="0"/>
                <a:sym typeface="Helvetica"/>
              </a:rPr>
              <a:t>Mapas mentales: </a:t>
            </a:r>
            <a:r>
              <a:rPr lang="es-ES" dirty="0">
                <a:latin typeface="Arial" panose="020B0604020202020204" pitchFamily="34" charset="0"/>
                <a:cs typeface="Arial" panose="020B0604020202020204" pitchFamily="34" charset="0"/>
                <a:sym typeface="Helvetica"/>
              </a:rPr>
              <a:t>(Ciclo del agua, fotosíntesis)</a:t>
            </a:r>
          </a:p>
          <a:p>
            <a:pPr marL="285750" indent="-285750" hangingPunct="0">
              <a:buFont typeface="Wingdings" panose="05000000000000000000" pitchFamily="2" charset="2"/>
              <a:buChar char="ü"/>
            </a:pPr>
            <a:r>
              <a:rPr lang="es-ES" b="1" dirty="0">
                <a:solidFill>
                  <a:srgbClr val="FF6600"/>
                </a:solidFill>
                <a:latin typeface="Arial" panose="020B0604020202020204" pitchFamily="34" charset="0"/>
                <a:cs typeface="Arial" panose="020B0604020202020204" pitchFamily="34" charset="0"/>
                <a:sym typeface="Helvetica"/>
              </a:rPr>
              <a:t>Material audiovisual: </a:t>
            </a:r>
            <a:r>
              <a:rPr lang="es-ES" dirty="0">
                <a:latin typeface="Arial" panose="020B0604020202020204" pitchFamily="34" charset="0"/>
                <a:cs typeface="Arial" panose="020B0604020202020204" pitchFamily="34" charset="0"/>
                <a:sym typeface="Helvetica"/>
              </a:rPr>
              <a:t>(Formación de los océanos)</a:t>
            </a:r>
          </a:p>
          <a:p>
            <a:pPr marL="285750" indent="-285750" hangingPunct="0">
              <a:buFont typeface="Wingdings" panose="05000000000000000000" pitchFamily="2" charset="2"/>
              <a:buChar char="ü"/>
            </a:pPr>
            <a:r>
              <a:rPr lang="es-ES" b="1" dirty="0">
                <a:solidFill>
                  <a:srgbClr val="FF6600"/>
                </a:solidFill>
                <a:latin typeface="Arial" panose="020B0604020202020204" pitchFamily="34" charset="0"/>
                <a:cs typeface="Arial" panose="020B0604020202020204" pitchFamily="34" charset="0"/>
                <a:sym typeface="Helvetica"/>
              </a:rPr>
              <a:t>Movimiento corporal: </a:t>
            </a:r>
            <a:r>
              <a:rPr lang="es-ES" dirty="0">
                <a:latin typeface="Arial" panose="020B0604020202020204" pitchFamily="34" charset="0"/>
                <a:cs typeface="Arial" panose="020B0604020202020204" pitchFamily="34" charset="0"/>
                <a:sym typeface="Helvetica"/>
              </a:rPr>
              <a:t>(Movimiento de traslación y rotación de la tierra)</a:t>
            </a:r>
          </a:p>
          <a:p>
            <a:pPr marL="285750" indent="-285750" hangingPunct="0">
              <a:buFont typeface="Wingdings" panose="05000000000000000000" pitchFamily="2" charset="2"/>
              <a:buChar char="ü"/>
            </a:pPr>
            <a:r>
              <a:rPr lang="es-ES" b="1" dirty="0">
                <a:solidFill>
                  <a:srgbClr val="FF6600"/>
                </a:solidFill>
                <a:latin typeface="Arial" panose="020B0604020202020204" pitchFamily="34" charset="0"/>
                <a:cs typeface="Arial" panose="020B0604020202020204" pitchFamily="34" charset="0"/>
                <a:sym typeface="Helvetica"/>
              </a:rPr>
              <a:t>Concursos de trivia: </a:t>
            </a:r>
            <a:r>
              <a:rPr lang="es-ES" dirty="0">
                <a:latin typeface="Arial" panose="020B0604020202020204" pitchFamily="34" charset="0"/>
                <a:cs typeface="Arial" panose="020B0604020202020204" pitchFamily="34" charset="0"/>
                <a:sym typeface="Helvetica"/>
              </a:rPr>
              <a:t>(Vertebrados y clasificaciones)</a:t>
            </a:r>
          </a:p>
          <a:p>
            <a:pPr marL="285750" indent="-285750" hangingPunct="0">
              <a:buFont typeface="Wingdings" panose="05000000000000000000" pitchFamily="2" charset="2"/>
              <a:buChar char="ü"/>
            </a:pPr>
            <a:r>
              <a:rPr lang="es-ES" b="1" dirty="0">
                <a:solidFill>
                  <a:srgbClr val="FF6600"/>
                </a:solidFill>
                <a:latin typeface="Arial" panose="020B0604020202020204" pitchFamily="34" charset="0"/>
                <a:cs typeface="Arial" panose="020B0604020202020204" pitchFamily="34" charset="0"/>
                <a:sym typeface="Helvetica"/>
              </a:rPr>
              <a:t>Construcción de representaciones: </a:t>
            </a:r>
            <a:r>
              <a:rPr lang="es-ES" dirty="0">
                <a:latin typeface="Arial" panose="020B0604020202020204" pitchFamily="34" charset="0"/>
                <a:cs typeface="Arial" panose="020B0604020202020204" pitchFamily="34" charset="0"/>
                <a:sym typeface="Helvetica"/>
              </a:rPr>
              <a:t>(Sistema solar)</a:t>
            </a:r>
          </a:p>
          <a:p>
            <a:pPr marL="285750" indent="-285750" hangingPunct="0">
              <a:buFont typeface="Wingdings" panose="05000000000000000000" pitchFamily="2" charset="2"/>
              <a:buChar char="ü"/>
            </a:pPr>
            <a:r>
              <a:rPr lang="es-ES" b="1" dirty="0">
                <a:solidFill>
                  <a:srgbClr val="FF6600"/>
                </a:solidFill>
                <a:latin typeface="Arial" panose="020B0604020202020204" pitchFamily="34" charset="0"/>
                <a:cs typeface="Arial" panose="020B0604020202020204" pitchFamily="34" charset="0"/>
                <a:sym typeface="Helvetica"/>
              </a:rPr>
              <a:t>Experimentos: </a:t>
            </a:r>
            <a:r>
              <a:rPr lang="es-ES" dirty="0">
                <a:latin typeface="Arial" panose="020B0604020202020204" pitchFamily="34" charset="0"/>
                <a:cs typeface="Arial" panose="020B0604020202020204" pitchFamily="34" charset="0"/>
                <a:sym typeface="Helvetica"/>
              </a:rPr>
              <a:t>(Volcanes)</a:t>
            </a:r>
          </a:p>
        </p:txBody>
      </p:sp>
    </p:spTree>
    <p:extLst>
      <p:ext uri="{BB962C8B-B14F-4D97-AF65-F5344CB8AC3E}">
        <p14:creationId xmlns:p14="http://schemas.microsoft.com/office/powerpoint/2010/main" val="1332650096"/>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82DF852-E695-448B-A343-7836F4E18A23}"/>
              </a:ext>
            </a:extLst>
          </p:cNvPr>
          <p:cNvSpPr txBox="1"/>
          <p:nvPr/>
        </p:nvSpPr>
        <p:spPr>
          <a:xfrm>
            <a:off x="845840" y="389795"/>
            <a:ext cx="7569290" cy="830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hangingPunct="0"/>
            <a:r>
              <a:rPr lang="es-ES" sz="2400" b="1" kern="50" dirty="0">
                <a:solidFill>
                  <a:srgbClr val="FF6600"/>
                </a:solidFill>
                <a:latin typeface="Arial" panose="020B0604020202020204" pitchFamily="34" charset="0"/>
                <a:ea typeface="SimSun" panose="02010600030101010101" pitchFamily="2" charset="-122"/>
                <a:cs typeface="Arial" panose="020B0604020202020204" pitchFamily="34" charset="0"/>
                <a:sym typeface="Helvetica"/>
              </a:rPr>
              <a:t>ESTRATEGIAS PARA DIFERENTES MATERIAS: </a:t>
            </a:r>
          </a:p>
          <a:p>
            <a:pPr algn="ctr" hangingPunct="0"/>
            <a:r>
              <a:rPr lang="es-ES" sz="2400" b="1" kern="50" dirty="0">
                <a:solidFill>
                  <a:srgbClr val="0070C0"/>
                </a:solidFill>
                <a:latin typeface="Arial" panose="020B0604020202020204" pitchFamily="34" charset="0"/>
                <a:ea typeface="SimSun" panose="02010600030101010101" pitchFamily="2" charset="-122"/>
                <a:cs typeface="Arial" panose="020B0604020202020204" pitchFamily="34" charset="0"/>
                <a:sym typeface="Helvetica"/>
              </a:rPr>
              <a:t>Herramientas e intervención </a:t>
            </a:r>
            <a:endParaRPr lang="es-ES" sz="2400" b="1" kern="50" dirty="0">
              <a:solidFill>
                <a:srgbClr val="0070C0"/>
              </a:solidFill>
              <a:latin typeface="Arial" panose="020B0604020202020204" pitchFamily="34" charset="0"/>
              <a:ea typeface="SimSun" panose="02010600030101010101" pitchFamily="2" charset="-122"/>
              <a:cs typeface="Arial" panose="020B0604020202020204" pitchFamily="34" charset="0"/>
            </a:endParaRPr>
          </a:p>
        </p:txBody>
      </p:sp>
      <p:pic>
        <p:nvPicPr>
          <p:cNvPr id="3" name="Picture 3">
            <a:extLst>
              <a:ext uri="{FF2B5EF4-FFF2-40B4-BE49-F238E27FC236}">
                <a16:creationId xmlns:a16="http://schemas.microsoft.com/office/drawing/2014/main" id="{B53DC667-A355-49EA-8549-4E3074F9FA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Rectángulo 3">
            <a:extLst>
              <a:ext uri="{FF2B5EF4-FFF2-40B4-BE49-F238E27FC236}">
                <a16:creationId xmlns:a16="http://schemas.microsoft.com/office/drawing/2014/main" id="{63BD79B7-0B99-43E9-A746-EB4D7F92609B}"/>
              </a:ext>
            </a:extLst>
          </p:cNvPr>
          <p:cNvSpPr/>
          <p:nvPr/>
        </p:nvSpPr>
        <p:spPr>
          <a:xfrm>
            <a:off x="915745" y="1446383"/>
            <a:ext cx="7429480" cy="923330"/>
          </a:xfrm>
          <a:prstGeom prst="rect">
            <a:avLst/>
          </a:prstGeom>
        </p:spPr>
        <p:txBody>
          <a:bodyPr wrap="square">
            <a:spAutoFit/>
          </a:bodyPr>
          <a:lstStyle/>
          <a:p>
            <a:pPr hangingPunct="0"/>
            <a:r>
              <a:rPr lang="es-ES" b="1" i="1" dirty="0">
                <a:latin typeface="Arial" panose="020B0604020202020204" pitchFamily="34" charset="0"/>
                <a:cs typeface="Arial" panose="020B0604020202020204" pitchFamily="34" charset="0"/>
                <a:sym typeface="Helvetica"/>
              </a:rPr>
              <a:t>Asignaturas específicas: </a:t>
            </a:r>
          </a:p>
          <a:p>
            <a:pPr hangingPunct="0"/>
            <a:endParaRPr lang="es-ES" b="1" dirty="0">
              <a:latin typeface="Arial" panose="020B0604020202020204" pitchFamily="34" charset="0"/>
              <a:cs typeface="Arial" panose="020B0604020202020204" pitchFamily="34" charset="0"/>
              <a:sym typeface="Helvetica"/>
            </a:endParaRPr>
          </a:p>
          <a:p>
            <a:pPr hangingPunct="0"/>
            <a:r>
              <a:rPr lang="es-ES" dirty="0">
                <a:solidFill>
                  <a:srgbClr val="000000"/>
                </a:solidFill>
                <a:latin typeface="Arial" panose="020B0604020202020204" pitchFamily="34" charset="0"/>
                <a:cs typeface="Arial" panose="020B0604020202020204" pitchFamily="34" charset="0"/>
                <a:sym typeface="Helvetica"/>
              </a:rPr>
              <a:t>	</a:t>
            </a:r>
            <a:r>
              <a:rPr lang="es-ES" b="1" dirty="0">
                <a:solidFill>
                  <a:srgbClr val="FF6600"/>
                </a:solidFill>
                <a:latin typeface="Arial" panose="020B0604020202020204" pitchFamily="34" charset="0"/>
                <a:cs typeface="Arial" panose="020B0604020202020204" pitchFamily="34" charset="0"/>
                <a:sym typeface="Helvetica"/>
              </a:rPr>
              <a:t>CIENCIAS SOCIALES Y CIENCIAS NATURALES </a:t>
            </a:r>
          </a:p>
        </p:txBody>
      </p:sp>
      <p:pic>
        <p:nvPicPr>
          <p:cNvPr id="17410" name="Picture 2" descr="Resultado de imagen de proceso de la fotosintesis dibujo">
            <a:extLst>
              <a:ext uri="{FF2B5EF4-FFF2-40B4-BE49-F238E27FC236}">
                <a16:creationId xmlns:a16="http://schemas.microsoft.com/office/drawing/2014/main" id="{EE849AA8-A3E3-46F5-B707-1CB050F4F1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840" y="2826913"/>
            <a:ext cx="3030876" cy="2273157"/>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Resultado de imagen de experimento con volcan en clase">
            <a:extLst>
              <a:ext uri="{FF2B5EF4-FFF2-40B4-BE49-F238E27FC236}">
                <a16:creationId xmlns:a16="http://schemas.microsoft.com/office/drawing/2014/main" id="{0B281BBF-C545-44E5-8BA2-0E75A4559C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4254" y="2822216"/>
            <a:ext cx="3030876" cy="2273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0975928"/>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31AC558-05BA-40EF-90D4-9C53293796C2}"/>
              </a:ext>
            </a:extLst>
          </p:cNvPr>
          <p:cNvSpPr txBox="1"/>
          <p:nvPr/>
        </p:nvSpPr>
        <p:spPr>
          <a:xfrm>
            <a:off x="845840" y="389795"/>
            <a:ext cx="7569290" cy="830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hangingPunct="0"/>
            <a:r>
              <a:rPr lang="es-ES" sz="2400" b="1" kern="50" dirty="0">
                <a:solidFill>
                  <a:srgbClr val="FF6600"/>
                </a:solidFill>
                <a:latin typeface="Arial" panose="020B0604020202020204" pitchFamily="34" charset="0"/>
                <a:ea typeface="SimSun" panose="02010600030101010101" pitchFamily="2" charset="-122"/>
                <a:cs typeface="Arial" panose="020B0604020202020204" pitchFamily="34" charset="0"/>
                <a:sym typeface="Helvetica"/>
              </a:rPr>
              <a:t>ESTRATEGIAS PARA DIFERENTES MATERIAS: </a:t>
            </a:r>
          </a:p>
          <a:p>
            <a:pPr algn="ctr" hangingPunct="0"/>
            <a:r>
              <a:rPr lang="es-ES" sz="2400" b="1" kern="50" dirty="0">
                <a:solidFill>
                  <a:srgbClr val="0070C0"/>
                </a:solidFill>
                <a:latin typeface="Arial" panose="020B0604020202020204" pitchFamily="34" charset="0"/>
                <a:ea typeface="SimSun" panose="02010600030101010101" pitchFamily="2" charset="-122"/>
                <a:cs typeface="Arial" panose="020B0604020202020204" pitchFamily="34" charset="0"/>
                <a:sym typeface="Helvetica"/>
              </a:rPr>
              <a:t>Herramientas e intervención </a:t>
            </a:r>
            <a:endParaRPr lang="es-ES" sz="2400" b="1" kern="50" dirty="0">
              <a:solidFill>
                <a:srgbClr val="0070C0"/>
              </a:solidFill>
              <a:latin typeface="Arial" panose="020B0604020202020204" pitchFamily="34" charset="0"/>
              <a:ea typeface="SimSun" panose="02010600030101010101" pitchFamily="2" charset="-122"/>
              <a:cs typeface="Arial" panose="020B0604020202020204" pitchFamily="34" charset="0"/>
            </a:endParaRPr>
          </a:p>
        </p:txBody>
      </p:sp>
      <p:pic>
        <p:nvPicPr>
          <p:cNvPr id="3" name="Picture 3">
            <a:extLst>
              <a:ext uri="{FF2B5EF4-FFF2-40B4-BE49-F238E27FC236}">
                <a16:creationId xmlns:a16="http://schemas.microsoft.com/office/drawing/2014/main" id="{765B80CD-4C93-438F-B9D7-CBB9BB4228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Rectángulo 3">
            <a:extLst>
              <a:ext uri="{FF2B5EF4-FFF2-40B4-BE49-F238E27FC236}">
                <a16:creationId xmlns:a16="http://schemas.microsoft.com/office/drawing/2014/main" id="{BEED69E6-87F6-4803-8F42-79651C016E3D}"/>
              </a:ext>
            </a:extLst>
          </p:cNvPr>
          <p:cNvSpPr/>
          <p:nvPr/>
        </p:nvSpPr>
        <p:spPr>
          <a:xfrm>
            <a:off x="915745" y="1582340"/>
            <a:ext cx="7429480" cy="3693319"/>
          </a:xfrm>
          <a:prstGeom prst="rect">
            <a:avLst/>
          </a:prstGeom>
        </p:spPr>
        <p:txBody>
          <a:bodyPr wrap="square">
            <a:spAutoFit/>
          </a:bodyPr>
          <a:lstStyle/>
          <a:p>
            <a:pPr hangingPunct="0"/>
            <a:r>
              <a:rPr lang="es-ES" b="1" i="1" dirty="0">
                <a:latin typeface="Arial" panose="020B0604020202020204" pitchFamily="34" charset="0"/>
                <a:cs typeface="Arial" panose="020B0604020202020204" pitchFamily="34" charset="0"/>
                <a:sym typeface="Helvetica"/>
              </a:rPr>
              <a:t>Asignaturas específicas: </a:t>
            </a:r>
          </a:p>
          <a:p>
            <a:pPr hangingPunct="0"/>
            <a:endParaRPr lang="es-ES" b="1" dirty="0">
              <a:latin typeface="Arial" panose="020B0604020202020204" pitchFamily="34" charset="0"/>
              <a:cs typeface="Arial" panose="020B0604020202020204" pitchFamily="34" charset="0"/>
              <a:sym typeface="Helvetica"/>
            </a:endParaRPr>
          </a:p>
          <a:p>
            <a:pPr hangingPunct="0"/>
            <a:r>
              <a:rPr lang="es-ES" dirty="0">
                <a:solidFill>
                  <a:srgbClr val="000000"/>
                </a:solidFill>
                <a:latin typeface="Arial" panose="020B0604020202020204" pitchFamily="34" charset="0"/>
                <a:cs typeface="Arial" panose="020B0604020202020204" pitchFamily="34" charset="0"/>
                <a:sym typeface="Helvetica"/>
              </a:rPr>
              <a:t>	</a:t>
            </a:r>
            <a:r>
              <a:rPr lang="es-ES" b="1" dirty="0">
                <a:solidFill>
                  <a:srgbClr val="FF6600"/>
                </a:solidFill>
                <a:latin typeface="Arial" panose="020B0604020202020204" pitchFamily="34" charset="0"/>
                <a:cs typeface="Arial" panose="020B0604020202020204" pitchFamily="34" charset="0"/>
                <a:sym typeface="Helvetica"/>
              </a:rPr>
              <a:t>INGLÉS </a:t>
            </a:r>
          </a:p>
          <a:p>
            <a:pPr hangingPunct="0"/>
            <a:endParaRPr lang="es-ES" b="1" dirty="0">
              <a:solidFill>
                <a:srgbClr val="FF6600"/>
              </a:solidFill>
              <a:latin typeface="Arial" panose="020B0604020202020204" pitchFamily="34" charset="0"/>
              <a:cs typeface="Arial" panose="020B0604020202020204" pitchFamily="34" charset="0"/>
              <a:sym typeface="Helvetica"/>
            </a:endParaRPr>
          </a:p>
          <a:p>
            <a:pPr marL="285750" indent="-285750" hangingPunct="0">
              <a:buFont typeface="Wingdings" panose="05000000000000000000" pitchFamily="2" charset="2"/>
              <a:buChar char="ü"/>
            </a:pPr>
            <a:r>
              <a:rPr lang="es-ES" b="1" i="1" dirty="0" err="1">
                <a:solidFill>
                  <a:srgbClr val="FF6600"/>
                </a:solidFill>
                <a:latin typeface="Arial" panose="020B0604020202020204" pitchFamily="34" charset="0"/>
                <a:cs typeface="Arial" panose="020B0604020202020204" pitchFamily="34" charset="0"/>
                <a:sym typeface="Helvetica"/>
              </a:rPr>
              <a:t>Vocabulary</a:t>
            </a:r>
            <a:r>
              <a:rPr lang="es-ES" dirty="0">
                <a:latin typeface="Arial" panose="020B0604020202020204" pitchFamily="34" charset="0"/>
                <a:cs typeface="Arial" panose="020B0604020202020204" pitchFamily="34" charset="0"/>
                <a:sym typeface="Helvetica"/>
              </a:rPr>
              <a:t>: Flashcards, canciones, representación teatral, juegos de memoria, parejas, juego del </a:t>
            </a:r>
            <a:r>
              <a:rPr lang="es-ES" dirty="0" err="1">
                <a:latin typeface="Arial" panose="020B0604020202020204" pitchFamily="34" charset="0"/>
                <a:cs typeface="Arial" panose="020B0604020202020204" pitchFamily="34" charset="0"/>
                <a:sym typeface="Helvetica"/>
              </a:rPr>
              <a:t>tuti</a:t>
            </a:r>
            <a:r>
              <a:rPr lang="es-ES" dirty="0">
                <a:latin typeface="Arial" panose="020B0604020202020204" pitchFamily="34" charset="0"/>
                <a:cs typeface="Arial" panose="020B0604020202020204" pitchFamily="34" charset="0"/>
                <a:sym typeface="Helvetica"/>
              </a:rPr>
              <a:t> </a:t>
            </a:r>
            <a:r>
              <a:rPr lang="es-ES" dirty="0" err="1">
                <a:latin typeface="Arial" panose="020B0604020202020204" pitchFamily="34" charset="0"/>
                <a:cs typeface="Arial" panose="020B0604020202020204" pitchFamily="34" charset="0"/>
                <a:sym typeface="Helvetica"/>
              </a:rPr>
              <a:t>fruti</a:t>
            </a:r>
            <a:r>
              <a:rPr lang="es-ES" dirty="0">
                <a:latin typeface="Arial" panose="020B0604020202020204" pitchFamily="34" charset="0"/>
                <a:cs typeface="Arial" panose="020B0604020202020204" pitchFamily="34" charset="0"/>
                <a:sym typeface="Helvetica"/>
              </a:rPr>
              <a:t> </a:t>
            </a:r>
          </a:p>
          <a:p>
            <a:pPr marL="285750" indent="-285750" hangingPunct="0">
              <a:buFont typeface="Wingdings" panose="05000000000000000000" pitchFamily="2" charset="2"/>
              <a:buChar char="ü"/>
            </a:pPr>
            <a:r>
              <a:rPr lang="es-ES" b="1" dirty="0" err="1">
                <a:solidFill>
                  <a:srgbClr val="FF6600"/>
                </a:solidFill>
                <a:latin typeface="Arial" panose="020B0604020202020204" pitchFamily="34" charset="0"/>
                <a:cs typeface="Arial" panose="020B0604020202020204" pitchFamily="34" charset="0"/>
                <a:sym typeface="Helvetica"/>
              </a:rPr>
              <a:t>Listening</a:t>
            </a:r>
            <a:r>
              <a:rPr lang="es-ES" b="1" dirty="0">
                <a:solidFill>
                  <a:srgbClr val="FF6600"/>
                </a:solidFill>
                <a:latin typeface="Arial" panose="020B0604020202020204" pitchFamily="34" charset="0"/>
                <a:cs typeface="Arial" panose="020B0604020202020204" pitchFamily="34" charset="0"/>
                <a:sym typeface="Helvetica"/>
              </a:rPr>
              <a:t> &amp; </a:t>
            </a:r>
            <a:r>
              <a:rPr lang="es-ES" b="1" dirty="0" err="1">
                <a:solidFill>
                  <a:srgbClr val="FF6600"/>
                </a:solidFill>
                <a:latin typeface="Arial" panose="020B0604020202020204" pitchFamily="34" charset="0"/>
                <a:cs typeface="Arial" panose="020B0604020202020204" pitchFamily="34" charset="0"/>
                <a:sym typeface="Helvetica"/>
              </a:rPr>
              <a:t>speaking</a:t>
            </a:r>
            <a:r>
              <a:rPr lang="es-ES" b="1" dirty="0">
                <a:solidFill>
                  <a:srgbClr val="FF6600"/>
                </a:solidFill>
                <a:latin typeface="Arial" panose="020B0604020202020204" pitchFamily="34" charset="0"/>
                <a:cs typeface="Arial" panose="020B0604020202020204" pitchFamily="34" charset="0"/>
                <a:sym typeface="Helvetica"/>
              </a:rPr>
              <a:t>: </a:t>
            </a:r>
            <a:r>
              <a:rPr lang="es-ES" dirty="0">
                <a:latin typeface="Arial" panose="020B0604020202020204" pitchFamily="34" charset="0"/>
                <a:cs typeface="Arial" panose="020B0604020202020204" pitchFamily="34" charset="0"/>
                <a:sym typeface="Helvetica"/>
              </a:rPr>
              <a:t>música, juego de roles, películas y series</a:t>
            </a:r>
          </a:p>
          <a:p>
            <a:pPr marL="285750" indent="-285750" hangingPunct="0">
              <a:buFont typeface="Wingdings" panose="05000000000000000000" pitchFamily="2" charset="2"/>
              <a:buChar char="ü"/>
            </a:pPr>
            <a:r>
              <a:rPr lang="es-ES" b="1" i="1" dirty="0" err="1">
                <a:solidFill>
                  <a:srgbClr val="FF6600"/>
                </a:solidFill>
                <a:latin typeface="Arial" panose="020B0604020202020204" pitchFamily="34" charset="0"/>
                <a:cs typeface="Arial" panose="020B0604020202020204" pitchFamily="34" charset="0"/>
                <a:sym typeface="Helvetica"/>
              </a:rPr>
              <a:t>Writing</a:t>
            </a:r>
            <a:r>
              <a:rPr lang="es-ES" b="1" i="1" dirty="0">
                <a:solidFill>
                  <a:srgbClr val="FF6600"/>
                </a:solidFill>
                <a:latin typeface="Arial" panose="020B0604020202020204" pitchFamily="34" charset="0"/>
                <a:cs typeface="Arial" panose="020B0604020202020204" pitchFamily="34" charset="0"/>
                <a:sym typeface="Helvetica"/>
              </a:rPr>
              <a:t>: </a:t>
            </a:r>
            <a:r>
              <a:rPr lang="es-ES" dirty="0">
                <a:latin typeface="Arial" panose="020B0604020202020204" pitchFamily="34" charset="0"/>
                <a:cs typeface="Arial" panose="020B0604020202020204" pitchFamily="34" charset="0"/>
                <a:sym typeface="Helvetica"/>
              </a:rPr>
              <a:t>temas de interés, guiado a través de imágenes, construcción de oraciones a partir de imágenes dadas</a:t>
            </a:r>
          </a:p>
          <a:p>
            <a:pPr marL="285750" indent="-285750" hangingPunct="0">
              <a:buFont typeface="Wingdings" panose="05000000000000000000" pitchFamily="2" charset="2"/>
              <a:buChar char="ü"/>
            </a:pPr>
            <a:r>
              <a:rPr lang="es-ES" b="1" i="1" dirty="0" err="1">
                <a:solidFill>
                  <a:srgbClr val="FF6600"/>
                </a:solidFill>
                <a:latin typeface="Arial" panose="020B0604020202020204" pitchFamily="34" charset="0"/>
                <a:cs typeface="Arial" panose="020B0604020202020204" pitchFamily="34" charset="0"/>
                <a:sym typeface="Helvetica"/>
              </a:rPr>
              <a:t>Grammar</a:t>
            </a:r>
            <a:r>
              <a:rPr lang="es-ES" b="1" i="1" dirty="0">
                <a:solidFill>
                  <a:srgbClr val="FF6600"/>
                </a:solidFill>
                <a:latin typeface="Arial" panose="020B0604020202020204" pitchFamily="34" charset="0"/>
                <a:cs typeface="Arial" panose="020B0604020202020204" pitchFamily="34" charset="0"/>
                <a:sym typeface="Helvetica"/>
              </a:rPr>
              <a:t>: </a:t>
            </a:r>
            <a:r>
              <a:rPr lang="es-ES" dirty="0">
                <a:latin typeface="Arial" panose="020B0604020202020204" pitchFamily="34" charset="0"/>
                <a:cs typeface="Arial" panose="020B0604020202020204" pitchFamily="34" charset="0"/>
                <a:sym typeface="Helvetica"/>
              </a:rPr>
              <a:t>Construcción de frases a partir de palabras en cartas, comics </a:t>
            </a:r>
          </a:p>
          <a:p>
            <a:pPr marL="285750" indent="-285750" hangingPunct="0">
              <a:buFont typeface="Wingdings" panose="05000000000000000000" pitchFamily="2" charset="2"/>
              <a:buChar char="ü"/>
            </a:pPr>
            <a:r>
              <a:rPr lang="es-ES" b="1" i="1" dirty="0">
                <a:solidFill>
                  <a:srgbClr val="FF6600"/>
                </a:solidFill>
                <a:latin typeface="Arial" panose="020B0604020202020204" pitchFamily="34" charset="0"/>
                <a:cs typeface="Arial" panose="020B0604020202020204" pitchFamily="34" charset="0"/>
                <a:sym typeface="Helvetica"/>
              </a:rPr>
              <a:t>SUMAR ESTRATEGIAS DE RECUERDO: </a:t>
            </a:r>
            <a:r>
              <a:rPr lang="es-ES" dirty="0">
                <a:latin typeface="Arial" panose="020B0604020202020204" pitchFamily="34" charset="0"/>
                <a:cs typeface="Arial" panose="020B0604020202020204" pitchFamily="34" charset="0"/>
                <a:sym typeface="Helvetica"/>
              </a:rPr>
              <a:t>Apoyarse en LSE en reglas mnemotécnicas</a:t>
            </a:r>
          </a:p>
        </p:txBody>
      </p:sp>
    </p:spTree>
    <p:extLst>
      <p:ext uri="{BB962C8B-B14F-4D97-AF65-F5344CB8AC3E}">
        <p14:creationId xmlns:p14="http://schemas.microsoft.com/office/powerpoint/2010/main" val="3595645962"/>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B395226-0589-4140-9610-BFB36F822C26}"/>
              </a:ext>
            </a:extLst>
          </p:cNvPr>
          <p:cNvSpPr txBox="1"/>
          <p:nvPr/>
        </p:nvSpPr>
        <p:spPr>
          <a:xfrm>
            <a:off x="845840" y="389795"/>
            <a:ext cx="7569290" cy="830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hangingPunct="0"/>
            <a:r>
              <a:rPr lang="es-ES" sz="2400" b="1" kern="50" dirty="0">
                <a:solidFill>
                  <a:srgbClr val="FF6600"/>
                </a:solidFill>
                <a:latin typeface="Arial" panose="020B0604020202020204" pitchFamily="34" charset="0"/>
                <a:ea typeface="SimSun" panose="02010600030101010101" pitchFamily="2" charset="-122"/>
                <a:cs typeface="Arial" panose="020B0604020202020204" pitchFamily="34" charset="0"/>
                <a:sym typeface="Helvetica"/>
              </a:rPr>
              <a:t>ESTRATEGIAS PARA DIFERENTES MATERIAS: </a:t>
            </a:r>
          </a:p>
          <a:p>
            <a:pPr algn="ctr" hangingPunct="0"/>
            <a:r>
              <a:rPr lang="es-ES" sz="2400" b="1" kern="50" dirty="0">
                <a:solidFill>
                  <a:srgbClr val="0070C0"/>
                </a:solidFill>
                <a:latin typeface="Arial" panose="020B0604020202020204" pitchFamily="34" charset="0"/>
                <a:ea typeface="SimSun" panose="02010600030101010101" pitchFamily="2" charset="-122"/>
                <a:cs typeface="Arial" panose="020B0604020202020204" pitchFamily="34" charset="0"/>
                <a:sym typeface="Helvetica"/>
              </a:rPr>
              <a:t>Herramientas e intervención </a:t>
            </a:r>
            <a:endParaRPr lang="es-ES" sz="2400" b="1" kern="50" dirty="0">
              <a:solidFill>
                <a:srgbClr val="0070C0"/>
              </a:solidFill>
              <a:latin typeface="Arial" panose="020B0604020202020204" pitchFamily="34" charset="0"/>
              <a:ea typeface="SimSun" panose="02010600030101010101" pitchFamily="2" charset="-122"/>
              <a:cs typeface="Arial" panose="020B0604020202020204" pitchFamily="34" charset="0"/>
            </a:endParaRPr>
          </a:p>
        </p:txBody>
      </p:sp>
      <p:pic>
        <p:nvPicPr>
          <p:cNvPr id="3" name="Picture 3">
            <a:extLst>
              <a:ext uri="{FF2B5EF4-FFF2-40B4-BE49-F238E27FC236}">
                <a16:creationId xmlns:a16="http://schemas.microsoft.com/office/drawing/2014/main" id="{11A889E7-236F-4C62-A5EF-AD071433BE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Rectángulo 3">
            <a:extLst>
              <a:ext uri="{FF2B5EF4-FFF2-40B4-BE49-F238E27FC236}">
                <a16:creationId xmlns:a16="http://schemas.microsoft.com/office/drawing/2014/main" id="{87BB414C-E546-43DE-B371-AA95729DBEC1}"/>
              </a:ext>
            </a:extLst>
          </p:cNvPr>
          <p:cNvSpPr/>
          <p:nvPr/>
        </p:nvSpPr>
        <p:spPr>
          <a:xfrm>
            <a:off x="156397" y="1366298"/>
            <a:ext cx="7429480" cy="923330"/>
          </a:xfrm>
          <a:prstGeom prst="rect">
            <a:avLst/>
          </a:prstGeom>
        </p:spPr>
        <p:txBody>
          <a:bodyPr wrap="square">
            <a:spAutoFit/>
          </a:bodyPr>
          <a:lstStyle/>
          <a:p>
            <a:pPr hangingPunct="0"/>
            <a:r>
              <a:rPr lang="es-ES" b="1" i="1" dirty="0">
                <a:latin typeface="Arial" panose="020B0604020202020204" pitchFamily="34" charset="0"/>
                <a:cs typeface="Arial" panose="020B0604020202020204" pitchFamily="34" charset="0"/>
                <a:sym typeface="Helvetica"/>
              </a:rPr>
              <a:t>Asignaturas específicas: </a:t>
            </a:r>
          </a:p>
          <a:p>
            <a:pPr hangingPunct="0"/>
            <a:endParaRPr lang="es-ES" b="1" dirty="0">
              <a:latin typeface="Arial" panose="020B0604020202020204" pitchFamily="34" charset="0"/>
              <a:cs typeface="Arial" panose="020B0604020202020204" pitchFamily="34" charset="0"/>
              <a:sym typeface="Helvetica"/>
            </a:endParaRPr>
          </a:p>
          <a:p>
            <a:pPr hangingPunct="0"/>
            <a:r>
              <a:rPr lang="es-ES" dirty="0">
                <a:solidFill>
                  <a:srgbClr val="000000"/>
                </a:solidFill>
                <a:latin typeface="Arial" panose="020B0604020202020204" pitchFamily="34" charset="0"/>
                <a:cs typeface="Arial" panose="020B0604020202020204" pitchFamily="34" charset="0"/>
                <a:sym typeface="Helvetica"/>
              </a:rPr>
              <a:t>	</a:t>
            </a:r>
            <a:r>
              <a:rPr lang="es-ES" b="1" dirty="0">
                <a:solidFill>
                  <a:srgbClr val="FF6600"/>
                </a:solidFill>
                <a:latin typeface="Arial" panose="020B0604020202020204" pitchFamily="34" charset="0"/>
                <a:cs typeface="Arial" panose="020B0604020202020204" pitchFamily="34" charset="0"/>
                <a:sym typeface="Helvetica"/>
              </a:rPr>
              <a:t>INGLÉS </a:t>
            </a:r>
          </a:p>
        </p:txBody>
      </p:sp>
      <p:pic>
        <p:nvPicPr>
          <p:cNvPr id="19458" name="Picture 2" descr="Resultado de imagen de JUEGO tutti frutti INGLES">
            <a:extLst>
              <a:ext uri="{FF2B5EF4-FFF2-40B4-BE49-F238E27FC236}">
                <a16:creationId xmlns:a16="http://schemas.microsoft.com/office/drawing/2014/main" id="{C4552017-7278-4415-81CD-1BFDD674B6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130" y="2484223"/>
            <a:ext cx="3330275" cy="1874417"/>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Resultado de imagen de comic en ingles">
            <a:extLst>
              <a:ext uri="{FF2B5EF4-FFF2-40B4-BE49-F238E27FC236}">
                <a16:creationId xmlns:a16="http://schemas.microsoft.com/office/drawing/2014/main" id="{A6F8C0F1-73CF-4702-B0D6-991C791110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3267" y="4460054"/>
            <a:ext cx="5642610" cy="2287742"/>
          </a:xfrm>
          <a:prstGeom prst="rect">
            <a:avLst/>
          </a:prstGeom>
          <a:noFill/>
          <a:extLst>
            <a:ext uri="{909E8E84-426E-40DD-AFC4-6F175D3DCCD1}">
              <a14:hiddenFill xmlns:a14="http://schemas.microsoft.com/office/drawing/2010/main">
                <a:solidFill>
                  <a:srgbClr val="FFFFFF"/>
                </a:solidFill>
              </a14:hiddenFill>
            </a:ext>
          </a:extLst>
        </p:spPr>
      </p:pic>
      <p:pic>
        <p:nvPicPr>
          <p:cNvPr id="19462" name="Picture 6" descr="Resultado de imagen de TARJETAS PARA INGLES">
            <a:extLst>
              <a:ext uri="{FF2B5EF4-FFF2-40B4-BE49-F238E27FC236}">
                <a16:creationId xmlns:a16="http://schemas.microsoft.com/office/drawing/2014/main" id="{52C4CE70-C303-42B1-834B-BC5EA260ECD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694302" y="1366298"/>
            <a:ext cx="2432177" cy="2331720"/>
          </a:xfrm>
          <a:prstGeom prst="rect">
            <a:avLst/>
          </a:prstGeom>
          <a:noFill/>
          <a:extLst>
            <a:ext uri="{909E8E84-426E-40DD-AFC4-6F175D3DCCD1}">
              <a14:hiddenFill xmlns:a14="http://schemas.microsoft.com/office/drawing/2010/main">
                <a:solidFill>
                  <a:srgbClr val="FFFFFF"/>
                </a:solidFill>
              </a14:hiddenFill>
            </a:ext>
          </a:extLst>
        </p:spPr>
      </p:pic>
      <p:pic>
        <p:nvPicPr>
          <p:cNvPr id="19464" name="Picture 8" descr="Resultado de imagen de TARJETAS PARA INGLES">
            <a:extLst>
              <a:ext uri="{FF2B5EF4-FFF2-40B4-BE49-F238E27FC236}">
                <a16:creationId xmlns:a16="http://schemas.microsoft.com/office/drawing/2014/main" id="{910181F7-6F0A-4EC4-9F9A-634F5AD284E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49698" y="2649097"/>
            <a:ext cx="3416172" cy="1742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1309238"/>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1758BF3-7FC7-4E69-ABAC-F79F2B8F896A}"/>
              </a:ext>
            </a:extLst>
          </p:cNvPr>
          <p:cNvSpPr/>
          <p:nvPr/>
        </p:nvSpPr>
        <p:spPr>
          <a:xfrm>
            <a:off x="661457" y="1446061"/>
            <a:ext cx="7772401" cy="4370427"/>
          </a:xfrm>
          <a:prstGeom prst="rect">
            <a:avLst/>
          </a:prstGeom>
        </p:spPr>
        <p:txBody>
          <a:bodyPr wrap="square">
            <a:spAutoFit/>
          </a:bodyPr>
          <a:lstStyle/>
          <a:p>
            <a:pPr marL="285750" indent="-285750" algn="just">
              <a:spcAft>
                <a:spcPts val="0"/>
              </a:spcAft>
              <a:buFontTx/>
              <a:buChar char="-"/>
              <a:tabLst>
                <a:tab pos="3060065" algn="ctr"/>
              </a:tabLst>
            </a:pPr>
            <a:r>
              <a:rPr lang="es-ES" b="1" i="1" kern="50" dirty="0">
                <a:solidFill>
                  <a:srgbClr val="FF6600"/>
                </a:solidFill>
                <a:latin typeface="Arial" panose="020B0604020202020204" pitchFamily="34" charset="0"/>
                <a:ea typeface="SimSun" panose="02010600030101010101" pitchFamily="2" charset="-122"/>
                <a:cs typeface="Arial" panose="020B0604020202020204" pitchFamily="34" charset="0"/>
              </a:rPr>
              <a:t>Evitar ejercicios repetitivos.</a:t>
            </a:r>
            <a:r>
              <a:rPr lang="es-ES" kern="50" dirty="0">
                <a:latin typeface="Arial" panose="020B0604020202020204" pitchFamily="34" charset="0"/>
                <a:ea typeface="SimSun" panose="02010600030101010101" pitchFamily="2" charset="-122"/>
                <a:cs typeface="Arial" panose="020B0604020202020204" pitchFamily="34" charset="0"/>
              </a:rPr>
              <a:t> Mejor una cuenta cada vez que 10 seguidas.</a:t>
            </a:r>
          </a:p>
          <a:p>
            <a:pPr algn="just">
              <a:spcAft>
                <a:spcPts val="0"/>
              </a:spcAft>
              <a:tabLst>
                <a:tab pos="3060065" algn="ctr"/>
              </a:tabLst>
            </a:pPr>
            <a:endParaRPr lang="es-ES" sz="2000" kern="50" dirty="0">
              <a:latin typeface="Arial" panose="020B0604020202020204" pitchFamily="34" charset="0"/>
              <a:ea typeface="SimSun" panose="02010600030101010101" pitchFamily="2" charset="-122"/>
              <a:cs typeface="Arial" panose="020B0604020202020204" pitchFamily="34" charset="0"/>
            </a:endParaRPr>
          </a:p>
          <a:p>
            <a:pPr marL="285750" indent="-285750" algn="just">
              <a:spcAft>
                <a:spcPts val="0"/>
              </a:spcAft>
              <a:buFontTx/>
              <a:buChar char="-"/>
              <a:tabLst>
                <a:tab pos="3060065" algn="ctr"/>
              </a:tabLst>
            </a:pPr>
            <a:r>
              <a:rPr lang="es-ES" b="1" i="1" kern="50" dirty="0">
                <a:solidFill>
                  <a:srgbClr val="FF6600"/>
                </a:solidFill>
                <a:latin typeface="Arial" panose="020B0604020202020204" pitchFamily="34" charset="0"/>
                <a:ea typeface="SimSun" panose="02010600030101010101" pitchFamily="2" charset="-122"/>
                <a:cs typeface="Arial" panose="020B0604020202020204" pitchFamily="34" charset="0"/>
              </a:rPr>
              <a:t>Reducir el número de actividades </a:t>
            </a:r>
            <a:r>
              <a:rPr lang="es-ES" kern="50" dirty="0">
                <a:latin typeface="Arial" panose="020B0604020202020204" pitchFamily="34" charset="0"/>
                <a:ea typeface="SimSun" panose="02010600030101010101" pitchFamily="2" charset="-122"/>
                <a:cs typeface="Arial" panose="020B0604020202020204" pitchFamily="34" charset="0"/>
              </a:rPr>
              <a:t>que se mandan para casa.</a:t>
            </a:r>
          </a:p>
          <a:p>
            <a:pPr algn="just">
              <a:spcAft>
                <a:spcPts val="0"/>
              </a:spcAft>
              <a:tabLst>
                <a:tab pos="3060065" algn="ctr"/>
              </a:tabLst>
            </a:pPr>
            <a:endParaRPr lang="es-ES" sz="2000" kern="50" dirty="0">
              <a:latin typeface="Arial" panose="020B0604020202020204" pitchFamily="34" charset="0"/>
              <a:ea typeface="SimSun" panose="02010600030101010101" pitchFamily="2" charset="-122"/>
              <a:cs typeface="Arial" panose="020B0604020202020204" pitchFamily="34" charset="0"/>
            </a:endParaRPr>
          </a:p>
          <a:p>
            <a:pPr marL="285750" indent="-285750" algn="just">
              <a:spcAft>
                <a:spcPts val="0"/>
              </a:spcAft>
              <a:buFontTx/>
              <a:buChar char="-"/>
              <a:tabLst>
                <a:tab pos="3060065" algn="ctr"/>
              </a:tabLst>
            </a:pPr>
            <a:r>
              <a:rPr lang="es-ES" kern="50" dirty="0">
                <a:latin typeface="Arial" panose="020B0604020202020204" pitchFamily="34" charset="0"/>
                <a:ea typeface="SimSun" panose="02010600030101010101" pitchFamily="2" charset="-122"/>
                <a:cs typeface="Arial" panose="020B0604020202020204" pitchFamily="34" charset="0"/>
              </a:rPr>
              <a:t>Proponer un </a:t>
            </a:r>
            <a:r>
              <a:rPr lang="es-ES" b="1" i="1" kern="50" dirty="0">
                <a:solidFill>
                  <a:srgbClr val="FF6600"/>
                </a:solidFill>
                <a:latin typeface="Arial" panose="020B0604020202020204" pitchFamily="34" charset="0"/>
                <a:ea typeface="SimSun" panose="02010600030101010101" pitchFamily="2" charset="-122"/>
                <a:cs typeface="Arial" panose="020B0604020202020204" pitchFamily="34" charset="0"/>
              </a:rPr>
              <a:t>menú de actividades</a:t>
            </a:r>
            <a:r>
              <a:rPr lang="es-ES" kern="50" dirty="0">
                <a:latin typeface="Arial" panose="020B0604020202020204" pitchFamily="34" charset="0"/>
                <a:ea typeface="SimSun" panose="02010600030101010101" pitchFamily="2" charset="-122"/>
                <a:cs typeface="Arial" panose="020B0604020202020204" pitchFamily="34" charset="0"/>
              </a:rPr>
              <a:t>. </a:t>
            </a:r>
            <a:r>
              <a:rPr lang="es-ES" kern="50" dirty="0" err="1">
                <a:latin typeface="Arial" panose="020B0604020202020204" pitchFamily="34" charset="0"/>
                <a:ea typeface="SimSun" panose="02010600030101010101" pitchFamily="2" charset="-122"/>
                <a:cs typeface="Arial" panose="020B0604020202020204" pitchFamily="34" charset="0"/>
              </a:rPr>
              <a:t>Ej</a:t>
            </a:r>
            <a:r>
              <a:rPr lang="es-ES" kern="50" dirty="0">
                <a:latin typeface="Arial" panose="020B0604020202020204" pitchFamily="34" charset="0"/>
                <a:ea typeface="SimSun" panose="02010600030101010101" pitchFamily="2" charset="-122"/>
                <a:cs typeface="Arial" panose="020B0604020202020204" pitchFamily="34" charset="0"/>
              </a:rPr>
              <a:t>: De los ejercicios 1 al 7, elige los 3 que quieras hacer.</a:t>
            </a:r>
          </a:p>
          <a:p>
            <a:pPr algn="just">
              <a:spcAft>
                <a:spcPts val="0"/>
              </a:spcAft>
              <a:tabLst>
                <a:tab pos="3060065" algn="ctr"/>
              </a:tabLst>
            </a:pPr>
            <a:endParaRPr lang="es-ES" sz="2000" kern="50" dirty="0">
              <a:latin typeface="Arial" panose="020B0604020202020204" pitchFamily="34" charset="0"/>
              <a:ea typeface="SimSun" panose="02010600030101010101" pitchFamily="2" charset="-122"/>
              <a:cs typeface="Arial" panose="020B0604020202020204" pitchFamily="34" charset="0"/>
            </a:endParaRPr>
          </a:p>
          <a:p>
            <a:pPr marL="285750" indent="-285750" algn="just">
              <a:spcAft>
                <a:spcPts val="0"/>
              </a:spcAft>
              <a:buFontTx/>
              <a:buChar char="-"/>
              <a:tabLst>
                <a:tab pos="3060065" algn="ctr"/>
              </a:tabLst>
            </a:pPr>
            <a:r>
              <a:rPr lang="es-ES" b="1" i="1" kern="50" dirty="0">
                <a:solidFill>
                  <a:srgbClr val="FF6600"/>
                </a:solidFill>
                <a:latin typeface="Arial" panose="020B0604020202020204" pitchFamily="34" charset="0"/>
                <a:ea typeface="SimSun" panose="02010600030101010101" pitchFamily="2" charset="-122"/>
                <a:cs typeface="Arial" panose="020B0604020202020204" pitchFamily="34" charset="0"/>
              </a:rPr>
              <a:t>Evitar que copien los enunciados</a:t>
            </a:r>
            <a:r>
              <a:rPr lang="es-ES" kern="50" dirty="0">
                <a:latin typeface="Arial" panose="020B0604020202020204" pitchFamily="34" charset="0"/>
                <a:ea typeface="SimSun" panose="02010600030101010101" pitchFamily="2" charset="-122"/>
                <a:cs typeface="Arial" panose="020B0604020202020204" pitchFamily="34" charset="0"/>
              </a:rPr>
              <a:t>.</a:t>
            </a:r>
          </a:p>
          <a:p>
            <a:pPr algn="just">
              <a:spcAft>
                <a:spcPts val="0"/>
              </a:spcAft>
              <a:tabLst>
                <a:tab pos="3060065" algn="ctr"/>
              </a:tabLst>
            </a:pPr>
            <a:endParaRPr lang="es-ES" kern="50" dirty="0">
              <a:latin typeface="Arial" panose="020B0604020202020204" pitchFamily="34" charset="0"/>
              <a:ea typeface="SimSun" panose="02010600030101010101" pitchFamily="2" charset="-122"/>
              <a:cs typeface="Arial" panose="020B0604020202020204" pitchFamily="34" charset="0"/>
            </a:endParaRPr>
          </a:p>
          <a:p>
            <a:pPr marL="285750" indent="-285750" algn="just">
              <a:spcAft>
                <a:spcPts val="0"/>
              </a:spcAft>
              <a:buFontTx/>
              <a:buChar char="-"/>
              <a:tabLst>
                <a:tab pos="3060065" algn="ctr"/>
              </a:tabLst>
            </a:pPr>
            <a:r>
              <a:rPr lang="es-ES" kern="50" dirty="0">
                <a:latin typeface="Arial" panose="020B0604020202020204" pitchFamily="34" charset="0"/>
                <a:ea typeface="SimSun" panose="02010600030101010101" pitchFamily="2" charset="-122"/>
                <a:cs typeface="Arial" panose="020B0604020202020204" pitchFamily="34" charset="0"/>
              </a:rPr>
              <a:t>Tratar de mandar alguna </a:t>
            </a:r>
            <a:r>
              <a:rPr lang="es-ES" b="1" i="1" kern="50" dirty="0">
                <a:solidFill>
                  <a:srgbClr val="FF6600"/>
                </a:solidFill>
                <a:latin typeface="Arial" panose="020B0604020202020204" pitchFamily="34" charset="0"/>
                <a:ea typeface="SimSun" panose="02010600030101010101" pitchFamily="2" charset="-122"/>
                <a:cs typeface="Arial" panose="020B0604020202020204" pitchFamily="34" charset="0"/>
              </a:rPr>
              <a:t>actividad que favorezca la creatividad</a:t>
            </a:r>
            <a:r>
              <a:rPr lang="es-ES" kern="50" dirty="0">
                <a:latin typeface="Arial" panose="020B0604020202020204" pitchFamily="34" charset="0"/>
                <a:ea typeface="SimSun" panose="02010600030101010101" pitchFamily="2" charset="-122"/>
                <a:cs typeface="Arial" panose="020B0604020202020204" pitchFamily="34" charset="0"/>
              </a:rPr>
              <a:t>.</a:t>
            </a:r>
          </a:p>
          <a:p>
            <a:pPr algn="just">
              <a:spcAft>
                <a:spcPts val="0"/>
              </a:spcAft>
              <a:tabLst>
                <a:tab pos="3060065" algn="ctr"/>
              </a:tabLst>
            </a:pPr>
            <a:endParaRPr lang="es-ES" sz="2000" kern="50" dirty="0">
              <a:latin typeface="Arial" panose="020B0604020202020204" pitchFamily="34" charset="0"/>
              <a:ea typeface="SimSun" panose="02010600030101010101" pitchFamily="2" charset="-122"/>
              <a:cs typeface="Arial" panose="020B0604020202020204" pitchFamily="34" charset="0"/>
            </a:endParaRPr>
          </a:p>
          <a:p>
            <a:pPr marL="285750" indent="-285750" algn="just">
              <a:spcAft>
                <a:spcPts val="0"/>
              </a:spcAft>
              <a:buFontTx/>
              <a:buChar char="-"/>
              <a:tabLst>
                <a:tab pos="3060065" algn="ctr"/>
              </a:tabLst>
            </a:pPr>
            <a:r>
              <a:rPr lang="es-ES" b="1" i="1" kern="50" dirty="0">
                <a:solidFill>
                  <a:srgbClr val="FF6600"/>
                </a:solidFill>
                <a:latin typeface="Arial" panose="020B0604020202020204" pitchFamily="34" charset="0"/>
                <a:ea typeface="SimSun" panose="02010600030101010101" pitchFamily="2" charset="-122"/>
                <a:cs typeface="Arial" panose="020B0604020202020204" pitchFamily="34" charset="0"/>
              </a:rPr>
              <a:t>Controlar la cantidad de tarea para casa:</a:t>
            </a:r>
            <a:r>
              <a:rPr lang="es-ES" kern="50" dirty="0">
                <a:latin typeface="Arial" panose="020B0604020202020204" pitchFamily="34" charset="0"/>
                <a:ea typeface="SimSun" panose="02010600030101010101" pitchFamily="2" charset="-122"/>
                <a:cs typeface="Arial" panose="020B0604020202020204" pitchFamily="34" charset="0"/>
              </a:rPr>
              <a:t> usar la pizarra de los deberes para que cada profesor deje anotadas las tareas que manda y así se puede ir modulando la cantidad. </a:t>
            </a:r>
            <a:endParaRPr lang="es-ES" sz="2000" kern="50" dirty="0">
              <a:effectLst/>
              <a:latin typeface="Arial" panose="020B0604020202020204" pitchFamily="34" charset="0"/>
              <a:ea typeface="SimSun" panose="02010600030101010101" pitchFamily="2" charset="-122"/>
              <a:cs typeface="Arial" panose="020B0604020202020204" pitchFamily="34" charset="0"/>
            </a:endParaRPr>
          </a:p>
        </p:txBody>
      </p:sp>
      <p:sp>
        <p:nvSpPr>
          <p:cNvPr id="3" name="CuadroTexto 2">
            <a:extLst>
              <a:ext uri="{FF2B5EF4-FFF2-40B4-BE49-F238E27FC236}">
                <a16:creationId xmlns:a16="http://schemas.microsoft.com/office/drawing/2014/main" id="{A9E1A026-D4B0-45D5-8BCF-150D499F6A44}"/>
              </a:ext>
            </a:extLst>
          </p:cNvPr>
          <p:cNvSpPr txBox="1"/>
          <p:nvPr/>
        </p:nvSpPr>
        <p:spPr>
          <a:xfrm>
            <a:off x="845840" y="389795"/>
            <a:ext cx="7569290" cy="7078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hangingPunct="0"/>
            <a:r>
              <a:rPr lang="es-ES" sz="2000" b="1" kern="50" dirty="0">
                <a:solidFill>
                  <a:srgbClr val="FF6600"/>
                </a:solidFill>
                <a:latin typeface="Arial" panose="020B0604020202020204" pitchFamily="34" charset="0"/>
                <a:ea typeface="SimSun" panose="02010600030101010101" pitchFamily="2" charset="-122"/>
                <a:cs typeface="Arial" panose="020B0604020202020204" pitchFamily="34" charset="0"/>
                <a:sym typeface="Helvetica"/>
              </a:rPr>
              <a:t>ORIENTACIONES SOBRE DEBERES PARA LA CASA</a:t>
            </a:r>
          </a:p>
          <a:p>
            <a:pPr algn="ctr" hangingPunct="0"/>
            <a:r>
              <a:rPr lang="es-ES" sz="2000" b="1" kern="50" dirty="0">
                <a:solidFill>
                  <a:srgbClr val="0070C0"/>
                </a:solidFill>
                <a:latin typeface="Arial" panose="020B0604020202020204" pitchFamily="34" charset="0"/>
                <a:ea typeface="SimSun" panose="02010600030101010101" pitchFamily="2" charset="-122"/>
                <a:cs typeface="Arial" panose="020B0604020202020204" pitchFamily="34" charset="0"/>
                <a:sym typeface="Helvetica"/>
              </a:rPr>
              <a:t>Herramientas e intervención </a:t>
            </a:r>
            <a:endParaRPr lang="es-ES" sz="2000" b="1" kern="50" dirty="0">
              <a:solidFill>
                <a:srgbClr val="0070C0"/>
              </a:solidFill>
              <a:latin typeface="Arial" panose="020B0604020202020204" pitchFamily="34" charset="0"/>
              <a:ea typeface="SimSun" panose="02010600030101010101" pitchFamily="2" charset="-122"/>
              <a:cs typeface="Arial" panose="020B0604020202020204" pitchFamily="34" charset="0"/>
            </a:endParaRPr>
          </a:p>
        </p:txBody>
      </p:sp>
      <p:pic>
        <p:nvPicPr>
          <p:cNvPr id="4" name="Picture 3">
            <a:extLst>
              <a:ext uri="{FF2B5EF4-FFF2-40B4-BE49-F238E27FC236}">
                <a16:creationId xmlns:a16="http://schemas.microsoft.com/office/drawing/2014/main" id="{B9397BC6-E086-4C02-A8A2-77DD3BD5F8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627048363"/>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94608B72-01AA-4323-88DA-4A4441DF30D1}"/>
              </a:ext>
            </a:extLst>
          </p:cNvPr>
          <p:cNvSpPr/>
          <p:nvPr/>
        </p:nvSpPr>
        <p:spPr>
          <a:xfrm>
            <a:off x="624441" y="1287257"/>
            <a:ext cx="8012088" cy="4339650"/>
          </a:xfrm>
          <a:prstGeom prst="rect">
            <a:avLst/>
          </a:prstGeom>
        </p:spPr>
        <p:txBody>
          <a:bodyPr wrap="square">
            <a:spAutoFit/>
          </a:bodyPr>
          <a:lstStyle/>
          <a:p>
            <a:pPr marL="285750" indent="-285750" algn="just">
              <a:spcAft>
                <a:spcPts val="0"/>
              </a:spcAft>
              <a:buFontTx/>
              <a:buChar char="-"/>
              <a:tabLst>
                <a:tab pos="3060065" algn="ctr"/>
              </a:tabLst>
            </a:pPr>
            <a:r>
              <a:rPr lang="es-ES" b="1" i="1" kern="50" dirty="0">
                <a:solidFill>
                  <a:srgbClr val="FF6600"/>
                </a:solidFill>
                <a:latin typeface="Arial" panose="020B0604020202020204" pitchFamily="34" charset="0"/>
                <a:ea typeface="SimSun" panose="02010600030101010101" pitchFamily="2" charset="-122"/>
                <a:cs typeface="Mangal" panose="02040503050203030202" pitchFamily="18" charset="0"/>
              </a:rPr>
              <a:t>Valorar el sistema de evaluación </a:t>
            </a:r>
            <a:r>
              <a:rPr lang="es-ES" kern="50" dirty="0">
                <a:latin typeface="Arial" panose="020B0604020202020204" pitchFamily="34" charset="0"/>
                <a:ea typeface="SimSun" panose="02010600030101010101" pitchFamily="2" charset="-122"/>
                <a:cs typeface="Mangal" panose="02040503050203030202" pitchFamily="18" charset="0"/>
              </a:rPr>
              <a:t>idóneo para cada </a:t>
            </a:r>
            <a:r>
              <a:rPr lang="es-ES" kern="50" dirty="0" err="1">
                <a:latin typeface="Arial" panose="020B0604020202020204" pitchFamily="34" charset="0"/>
                <a:ea typeface="SimSun" panose="02010600030101010101" pitchFamily="2" charset="-122"/>
                <a:cs typeface="Mangal" panose="02040503050203030202" pitchFamily="18" charset="0"/>
              </a:rPr>
              <a:t>alumn</a:t>
            </a:r>
            <a:r>
              <a:rPr lang="es-ES" kern="50" dirty="0">
                <a:latin typeface="Arial" panose="020B0604020202020204" pitchFamily="34" charset="0"/>
                <a:ea typeface="SimSun" panose="02010600030101010101" pitchFamily="2" charset="-122"/>
                <a:cs typeface="Mangal" panose="02040503050203030202" pitchFamily="18" charset="0"/>
              </a:rPr>
              <a:t>@</a:t>
            </a:r>
          </a:p>
          <a:p>
            <a:pPr algn="just">
              <a:spcAft>
                <a:spcPts val="0"/>
              </a:spcAft>
              <a:tabLst>
                <a:tab pos="3060065" algn="ctr"/>
              </a:tabLst>
            </a:pPr>
            <a:endParaRPr lang="es-ES" sz="2000" kern="50" dirty="0">
              <a:latin typeface="Times New Roman" panose="02020603050405020304" pitchFamily="18" charset="0"/>
              <a:ea typeface="SimSun" panose="02010600030101010101" pitchFamily="2" charset="-122"/>
              <a:cs typeface="Mangal" panose="02040503050203030202" pitchFamily="18" charset="0"/>
            </a:endParaRPr>
          </a:p>
          <a:p>
            <a:pPr marL="285750" indent="-285750" algn="just">
              <a:spcAft>
                <a:spcPts val="0"/>
              </a:spcAft>
              <a:buFontTx/>
              <a:buChar char="-"/>
              <a:tabLst>
                <a:tab pos="3060065" algn="ctr"/>
              </a:tabLst>
            </a:pPr>
            <a:r>
              <a:rPr lang="es-ES" b="1" i="1" kern="50" dirty="0">
                <a:solidFill>
                  <a:srgbClr val="FF6600"/>
                </a:solidFill>
                <a:latin typeface="Arial" panose="020B0604020202020204" pitchFamily="34" charset="0"/>
                <a:ea typeface="SimSun" panose="02010600030101010101" pitchFamily="2" charset="-122"/>
                <a:cs typeface="Mangal" panose="02040503050203030202" pitchFamily="18" charset="0"/>
              </a:rPr>
              <a:t>Hacer exámenes orales. </a:t>
            </a:r>
            <a:r>
              <a:rPr lang="es-ES" kern="50" dirty="0">
                <a:latin typeface="Arial" panose="020B0604020202020204" pitchFamily="34" charset="0"/>
                <a:ea typeface="SimSun" panose="02010600030101010101" pitchFamily="2" charset="-122"/>
                <a:cs typeface="Mangal" panose="02040503050203030202" pitchFamily="18" charset="0"/>
              </a:rPr>
              <a:t>Lo ideal es que cuente con las preguntas y con cierto tiempo de preparación para responder (como sucede con los exámenes escritos).</a:t>
            </a:r>
          </a:p>
          <a:p>
            <a:pPr algn="just">
              <a:spcAft>
                <a:spcPts val="0"/>
              </a:spcAft>
              <a:tabLst>
                <a:tab pos="3060065" algn="ctr"/>
              </a:tabLst>
            </a:pPr>
            <a:endParaRPr lang="es-ES" sz="2000" kern="50" dirty="0">
              <a:latin typeface="Times New Roman" panose="02020603050405020304" pitchFamily="18" charset="0"/>
              <a:ea typeface="SimSun" panose="02010600030101010101" pitchFamily="2" charset="-122"/>
              <a:cs typeface="Mangal" panose="02040503050203030202" pitchFamily="18" charset="0"/>
            </a:endParaRPr>
          </a:p>
          <a:p>
            <a:pPr marL="285750" indent="-285750" algn="just">
              <a:spcAft>
                <a:spcPts val="0"/>
              </a:spcAft>
              <a:buFontTx/>
              <a:buChar char="-"/>
              <a:tabLst>
                <a:tab pos="3060065" algn="ctr"/>
              </a:tabLst>
            </a:pPr>
            <a:r>
              <a:rPr lang="es-ES" b="1" i="1" kern="50" dirty="0">
                <a:solidFill>
                  <a:srgbClr val="FF6600"/>
                </a:solidFill>
                <a:latin typeface="Arial" panose="020B0604020202020204" pitchFamily="34" charset="0"/>
                <a:ea typeface="SimSun" panose="02010600030101010101" pitchFamily="2" charset="-122"/>
                <a:cs typeface="Mangal" panose="02040503050203030202" pitchFamily="18" charset="0"/>
              </a:rPr>
              <a:t>Adaptar el tiempo: </a:t>
            </a:r>
            <a:r>
              <a:rPr lang="es-ES" kern="50" dirty="0">
                <a:latin typeface="Arial" panose="020B0604020202020204" pitchFamily="34" charset="0"/>
                <a:ea typeface="SimSun" panose="02010600030101010101" pitchFamily="2" charset="-122"/>
                <a:cs typeface="Mangal" panose="02040503050203030202" pitchFamily="18" charset="0"/>
              </a:rPr>
              <a:t>dejar más tiempo, dividir en dos días.</a:t>
            </a:r>
          </a:p>
          <a:p>
            <a:pPr algn="just">
              <a:spcAft>
                <a:spcPts val="0"/>
              </a:spcAft>
              <a:tabLst>
                <a:tab pos="3060065" algn="ctr"/>
              </a:tabLst>
            </a:pPr>
            <a:endParaRPr lang="es-ES" sz="2000" kern="50" dirty="0">
              <a:latin typeface="Times New Roman" panose="02020603050405020304" pitchFamily="18" charset="0"/>
              <a:ea typeface="SimSun" panose="02010600030101010101" pitchFamily="2" charset="-122"/>
              <a:cs typeface="Mangal" panose="02040503050203030202" pitchFamily="18" charset="0"/>
            </a:endParaRPr>
          </a:p>
          <a:p>
            <a:pPr marL="285750" indent="-285750" algn="just">
              <a:spcAft>
                <a:spcPts val="0"/>
              </a:spcAft>
              <a:buFontTx/>
              <a:buChar char="-"/>
              <a:tabLst>
                <a:tab pos="3060065" algn="ctr"/>
              </a:tabLst>
            </a:pPr>
            <a:r>
              <a:rPr lang="es-ES" b="1" i="1" kern="50" dirty="0">
                <a:solidFill>
                  <a:srgbClr val="FF6600"/>
                </a:solidFill>
                <a:latin typeface="Arial" panose="020B0604020202020204" pitchFamily="34" charset="0"/>
                <a:ea typeface="SimSun" panose="02010600030101010101" pitchFamily="2" charset="-122"/>
                <a:cs typeface="Mangal" panose="02040503050203030202" pitchFamily="18" charset="0"/>
              </a:rPr>
              <a:t>Secuenciar las preguntas: </a:t>
            </a:r>
            <a:r>
              <a:rPr lang="es-ES" kern="50" dirty="0">
                <a:latin typeface="Arial" panose="020B0604020202020204" pitchFamily="34" charset="0"/>
                <a:ea typeface="SimSun" panose="02010600030101010101" pitchFamily="2" charset="-122"/>
                <a:cs typeface="Mangal" panose="02040503050203030202" pitchFamily="18" charset="0"/>
              </a:rPr>
              <a:t>dividir en mitades, entregar una hoja de examen y no dar la otra hasta que finalice, que responda a las dos primeras y que las enseñe antes de seguir con las siguientes. </a:t>
            </a:r>
          </a:p>
          <a:p>
            <a:pPr algn="just">
              <a:spcAft>
                <a:spcPts val="0"/>
              </a:spcAft>
              <a:tabLst>
                <a:tab pos="3060065" algn="ctr"/>
              </a:tabLst>
            </a:pPr>
            <a:endParaRPr lang="es-ES" kern="50" dirty="0">
              <a:latin typeface="Arial" panose="020B0604020202020204" pitchFamily="34" charset="0"/>
              <a:ea typeface="SimSun" panose="02010600030101010101" pitchFamily="2" charset="-122"/>
              <a:cs typeface="Mangal" panose="02040503050203030202" pitchFamily="18" charset="0"/>
            </a:endParaRPr>
          </a:p>
          <a:p>
            <a:pPr marL="285750" indent="-285750" algn="just">
              <a:spcAft>
                <a:spcPts val="0"/>
              </a:spcAft>
              <a:buFontTx/>
              <a:buChar char="-"/>
              <a:tabLst>
                <a:tab pos="3060065" algn="ctr"/>
              </a:tabLst>
            </a:pPr>
            <a:r>
              <a:rPr lang="es-ES" b="1" i="1" kern="50" dirty="0">
                <a:solidFill>
                  <a:srgbClr val="FF6600"/>
                </a:solidFill>
                <a:latin typeface="Arial" panose="020B0604020202020204" pitchFamily="34" charset="0"/>
                <a:ea typeface="SimSun" panose="02010600030101010101" pitchFamily="2" charset="-122"/>
                <a:cs typeface="Mangal" panose="02040503050203030202" pitchFamily="18" charset="0"/>
              </a:rPr>
              <a:t>Gestión del tiempo: </a:t>
            </a:r>
            <a:r>
              <a:rPr lang="es-ES" kern="50" dirty="0">
                <a:latin typeface="Arial" panose="020B0604020202020204" pitchFamily="34" charset="0"/>
                <a:ea typeface="SimSun" panose="02010600030101010101" pitchFamily="2" charset="-122"/>
                <a:cs typeface="Mangal" panose="02040503050203030202" pitchFamily="18" charset="0"/>
              </a:rPr>
              <a:t>reloj de arena, entrenar previamente con marcadores de tiempo visual y/o auditivos en simulacros de exámenes, indicar el tiempo que falta…</a:t>
            </a:r>
            <a:endParaRPr lang="es-ES" sz="2000" kern="50" dirty="0">
              <a:effectLst/>
              <a:latin typeface="Times New Roman" panose="02020603050405020304" pitchFamily="18" charset="0"/>
              <a:ea typeface="SimSun" panose="02010600030101010101" pitchFamily="2" charset="-122"/>
              <a:cs typeface="Mangal" panose="02040503050203030202" pitchFamily="18" charset="0"/>
            </a:endParaRPr>
          </a:p>
        </p:txBody>
      </p:sp>
      <p:sp>
        <p:nvSpPr>
          <p:cNvPr id="3" name="CuadroTexto 2">
            <a:extLst>
              <a:ext uri="{FF2B5EF4-FFF2-40B4-BE49-F238E27FC236}">
                <a16:creationId xmlns:a16="http://schemas.microsoft.com/office/drawing/2014/main" id="{09A608B5-BA25-4F33-9CA9-EB145390F3F8}"/>
              </a:ext>
            </a:extLst>
          </p:cNvPr>
          <p:cNvSpPr txBox="1"/>
          <p:nvPr/>
        </p:nvSpPr>
        <p:spPr>
          <a:xfrm>
            <a:off x="845840" y="389795"/>
            <a:ext cx="7569290" cy="7078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hangingPunct="0"/>
            <a:r>
              <a:rPr lang="es-ES" sz="2000" b="1" kern="50" dirty="0">
                <a:solidFill>
                  <a:srgbClr val="FF6600"/>
                </a:solidFill>
                <a:latin typeface="Arial" panose="020B0604020202020204" pitchFamily="34" charset="0"/>
                <a:ea typeface="SimSun" panose="02010600030101010101" pitchFamily="2" charset="-122"/>
                <a:cs typeface="Arial" panose="020B0604020202020204" pitchFamily="34" charset="0"/>
                <a:sym typeface="Helvetica"/>
              </a:rPr>
              <a:t>LA EVALUACIÓN </a:t>
            </a:r>
          </a:p>
          <a:p>
            <a:pPr algn="ctr" hangingPunct="0"/>
            <a:r>
              <a:rPr lang="es-ES" sz="2000" b="1" kern="50" dirty="0">
                <a:solidFill>
                  <a:srgbClr val="0070C0"/>
                </a:solidFill>
                <a:latin typeface="Arial" panose="020B0604020202020204" pitchFamily="34" charset="0"/>
                <a:ea typeface="SimSun" panose="02010600030101010101" pitchFamily="2" charset="-122"/>
                <a:cs typeface="Arial" panose="020B0604020202020204" pitchFamily="34" charset="0"/>
                <a:sym typeface="Helvetica"/>
              </a:rPr>
              <a:t>Herramientas e intervención </a:t>
            </a:r>
            <a:endParaRPr lang="es-ES" sz="2000" b="1" kern="50" dirty="0">
              <a:solidFill>
                <a:srgbClr val="0070C0"/>
              </a:solidFill>
              <a:latin typeface="Arial" panose="020B0604020202020204" pitchFamily="34" charset="0"/>
              <a:ea typeface="SimSun" panose="02010600030101010101" pitchFamily="2" charset="-122"/>
              <a:cs typeface="Arial" panose="020B0604020202020204" pitchFamily="34" charset="0"/>
            </a:endParaRPr>
          </a:p>
        </p:txBody>
      </p:sp>
      <p:pic>
        <p:nvPicPr>
          <p:cNvPr id="4" name="Picture 3">
            <a:extLst>
              <a:ext uri="{FF2B5EF4-FFF2-40B4-BE49-F238E27FC236}">
                <a16:creationId xmlns:a16="http://schemas.microsoft.com/office/drawing/2014/main" id="{066788F8-A467-4650-84B0-39B372F254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18366100"/>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4474E00-5D89-4037-98A7-E04D00470F5D}"/>
              </a:ext>
            </a:extLst>
          </p:cNvPr>
          <p:cNvSpPr txBox="1"/>
          <p:nvPr/>
        </p:nvSpPr>
        <p:spPr>
          <a:xfrm>
            <a:off x="845840" y="389795"/>
            <a:ext cx="7569290" cy="7078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hangingPunct="0"/>
            <a:r>
              <a:rPr lang="es-ES" sz="2000" b="1" kern="50" dirty="0">
                <a:solidFill>
                  <a:srgbClr val="FF6600"/>
                </a:solidFill>
                <a:latin typeface="Arial" panose="020B0604020202020204" pitchFamily="34" charset="0"/>
                <a:ea typeface="SimSun" panose="02010600030101010101" pitchFamily="2" charset="-122"/>
                <a:cs typeface="Arial" panose="020B0604020202020204" pitchFamily="34" charset="0"/>
                <a:sym typeface="Helvetica"/>
              </a:rPr>
              <a:t>LA EVALUACIÓN </a:t>
            </a:r>
          </a:p>
          <a:p>
            <a:pPr algn="ctr" hangingPunct="0"/>
            <a:r>
              <a:rPr lang="es-ES" sz="2000" b="1" kern="50" dirty="0">
                <a:solidFill>
                  <a:srgbClr val="0070C0"/>
                </a:solidFill>
                <a:latin typeface="Arial" panose="020B0604020202020204" pitchFamily="34" charset="0"/>
                <a:ea typeface="SimSun" panose="02010600030101010101" pitchFamily="2" charset="-122"/>
                <a:cs typeface="Arial" panose="020B0604020202020204" pitchFamily="34" charset="0"/>
                <a:sym typeface="Helvetica"/>
              </a:rPr>
              <a:t>Herramientas e intervención </a:t>
            </a:r>
            <a:endParaRPr lang="es-ES" sz="2000" b="1" kern="50" dirty="0">
              <a:solidFill>
                <a:srgbClr val="0070C0"/>
              </a:solidFill>
              <a:latin typeface="Arial" panose="020B0604020202020204" pitchFamily="34" charset="0"/>
              <a:ea typeface="SimSun" panose="02010600030101010101" pitchFamily="2" charset="-122"/>
              <a:cs typeface="Arial" panose="020B0604020202020204" pitchFamily="34" charset="0"/>
            </a:endParaRPr>
          </a:p>
        </p:txBody>
      </p:sp>
      <p:pic>
        <p:nvPicPr>
          <p:cNvPr id="3" name="Picture 3">
            <a:extLst>
              <a:ext uri="{FF2B5EF4-FFF2-40B4-BE49-F238E27FC236}">
                <a16:creationId xmlns:a16="http://schemas.microsoft.com/office/drawing/2014/main" id="{DD65945F-2FDC-4874-AB1B-252B959575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Rectángulo 3">
            <a:extLst>
              <a:ext uri="{FF2B5EF4-FFF2-40B4-BE49-F238E27FC236}">
                <a16:creationId xmlns:a16="http://schemas.microsoft.com/office/drawing/2014/main" id="{82595575-6D81-4ADF-81E2-25AD2728FC8B}"/>
              </a:ext>
            </a:extLst>
          </p:cNvPr>
          <p:cNvSpPr/>
          <p:nvPr/>
        </p:nvSpPr>
        <p:spPr>
          <a:xfrm>
            <a:off x="366090" y="1153346"/>
            <a:ext cx="8411819" cy="5139869"/>
          </a:xfrm>
          <a:prstGeom prst="rect">
            <a:avLst/>
          </a:prstGeom>
        </p:spPr>
        <p:txBody>
          <a:bodyPr wrap="square">
            <a:spAutoFit/>
          </a:bodyPr>
          <a:lstStyle/>
          <a:p>
            <a:pPr marL="285750" indent="-285750" algn="just">
              <a:spcAft>
                <a:spcPts val="0"/>
              </a:spcAft>
              <a:buFontTx/>
              <a:buChar char="-"/>
              <a:tabLst>
                <a:tab pos="3060065" algn="ctr"/>
              </a:tabLst>
            </a:pPr>
            <a:r>
              <a:rPr lang="es-ES" b="1" i="1" kern="50" dirty="0">
                <a:solidFill>
                  <a:srgbClr val="FF6600"/>
                </a:solidFill>
                <a:latin typeface="Arial" panose="020B0604020202020204" pitchFamily="34" charset="0"/>
                <a:ea typeface="SimSun" panose="02010600030101010101" pitchFamily="2" charset="-122"/>
                <a:cs typeface="Mangal" panose="02040503050203030202" pitchFamily="18" charset="0"/>
              </a:rPr>
              <a:t>La Pregunta Comodín</a:t>
            </a:r>
            <a:r>
              <a:rPr lang="es-ES" kern="50" dirty="0">
                <a:latin typeface="Arial" panose="020B0604020202020204" pitchFamily="34" charset="0"/>
                <a:ea typeface="SimSun" panose="02010600030101010101" pitchFamily="2" charset="-122"/>
                <a:cs typeface="Mangal" panose="02040503050203030202" pitchFamily="18" charset="0"/>
              </a:rPr>
              <a:t>: “escribe otras cosas que sepas del tema”</a:t>
            </a:r>
          </a:p>
          <a:p>
            <a:pPr algn="just">
              <a:spcAft>
                <a:spcPts val="0"/>
              </a:spcAft>
              <a:tabLst>
                <a:tab pos="3060065" algn="ctr"/>
              </a:tabLst>
            </a:pPr>
            <a:endParaRPr lang="es-ES" sz="2000" kern="50" dirty="0">
              <a:latin typeface="Times New Roman" panose="02020603050405020304" pitchFamily="18" charset="0"/>
              <a:ea typeface="SimSun" panose="02010600030101010101" pitchFamily="2" charset="-122"/>
              <a:cs typeface="Mangal" panose="02040503050203030202" pitchFamily="18" charset="0"/>
            </a:endParaRPr>
          </a:p>
          <a:p>
            <a:pPr marL="285750" indent="-285750" algn="just">
              <a:spcAft>
                <a:spcPts val="0"/>
              </a:spcAft>
              <a:buFontTx/>
              <a:buChar char="-"/>
              <a:tabLst>
                <a:tab pos="3060065" algn="ctr"/>
              </a:tabLst>
            </a:pPr>
            <a:r>
              <a:rPr lang="es-ES" b="1" i="1" kern="50" dirty="0">
                <a:solidFill>
                  <a:srgbClr val="FF6600"/>
                </a:solidFill>
                <a:latin typeface="Arial" panose="020B0604020202020204" pitchFamily="34" charset="0"/>
                <a:ea typeface="SimSun" panose="02010600030101010101" pitchFamily="2" charset="-122"/>
                <a:cs typeface="Mangal" panose="02040503050203030202" pitchFamily="18" charset="0"/>
              </a:rPr>
              <a:t>Enseñar previamente cómo responder </a:t>
            </a:r>
            <a:r>
              <a:rPr lang="es-ES" kern="50" dirty="0">
                <a:latin typeface="Arial" panose="020B0604020202020204" pitchFamily="34" charset="0"/>
                <a:ea typeface="SimSun" panose="02010600030101010101" pitchFamily="2" charset="-122"/>
                <a:cs typeface="Mangal" panose="02040503050203030202" pitchFamily="18" charset="0"/>
              </a:rPr>
              <a:t>a los exámenes según el tipo de preguntas: tipo test, de redacción, mates. </a:t>
            </a:r>
          </a:p>
          <a:p>
            <a:pPr algn="just">
              <a:spcAft>
                <a:spcPts val="0"/>
              </a:spcAft>
              <a:tabLst>
                <a:tab pos="3060065" algn="ctr"/>
              </a:tabLst>
            </a:pPr>
            <a:endParaRPr lang="es-ES" kern="50" dirty="0">
              <a:latin typeface="Arial" panose="020B0604020202020204" pitchFamily="34" charset="0"/>
              <a:ea typeface="SimSun" panose="02010600030101010101" pitchFamily="2" charset="-122"/>
              <a:cs typeface="Mangal" panose="02040503050203030202" pitchFamily="18" charset="0"/>
            </a:endParaRPr>
          </a:p>
          <a:p>
            <a:pPr marL="285750" indent="-285750" algn="just">
              <a:spcAft>
                <a:spcPts val="0"/>
              </a:spcAft>
              <a:buFontTx/>
              <a:buChar char="-"/>
              <a:tabLst>
                <a:tab pos="3060065" algn="ctr"/>
              </a:tabLst>
            </a:pPr>
            <a:r>
              <a:rPr lang="es-ES" b="1" i="1" kern="50" dirty="0">
                <a:solidFill>
                  <a:srgbClr val="FF6600"/>
                </a:solidFill>
                <a:latin typeface="Arial" panose="020B0604020202020204" pitchFamily="34" charset="0"/>
                <a:ea typeface="SimSun" panose="02010600030101010101" pitchFamily="2" charset="-122"/>
                <a:cs typeface="Mangal" panose="02040503050203030202" pitchFamily="18" charset="0"/>
              </a:rPr>
              <a:t>Adaptaciones en los exámenes escritos: </a:t>
            </a:r>
            <a:r>
              <a:rPr lang="es-ES" kern="50" dirty="0">
                <a:latin typeface="Arial" panose="020B0604020202020204" pitchFamily="34" charset="0"/>
                <a:ea typeface="SimSun" panose="02010600030101010101" pitchFamily="2" charset="-122"/>
                <a:cs typeface="Mangal" panose="02040503050203030202" pitchFamily="18" charset="0"/>
              </a:rPr>
              <a:t>aumentar el espacio entre preguntas, aumentar la letra. Reducir los enunciados y subrayar las palabras clave o ponerlas en mayúscula. Dividir los enunciados en apartados separados.</a:t>
            </a:r>
          </a:p>
          <a:p>
            <a:pPr algn="just">
              <a:spcAft>
                <a:spcPts val="0"/>
              </a:spcAft>
              <a:tabLst>
                <a:tab pos="3060065" algn="ctr"/>
              </a:tabLst>
            </a:pPr>
            <a:endParaRPr lang="es-ES" kern="50" dirty="0">
              <a:latin typeface="Arial" panose="020B0604020202020204" pitchFamily="34" charset="0"/>
              <a:ea typeface="SimSun" panose="02010600030101010101" pitchFamily="2" charset="-122"/>
              <a:cs typeface="Mangal" panose="02040503050203030202" pitchFamily="18" charset="0"/>
            </a:endParaRPr>
          </a:p>
          <a:p>
            <a:pPr marL="285750" indent="-285750" algn="just">
              <a:spcAft>
                <a:spcPts val="0"/>
              </a:spcAft>
              <a:buFontTx/>
              <a:buChar char="-"/>
              <a:tabLst>
                <a:tab pos="3060065" algn="ctr"/>
              </a:tabLst>
            </a:pPr>
            <a:r>
              <a:rPr lang="es-ES" b="1" i="1" kern="50" dirty="0">
                <a:solidFill>
                  <a:srgbClr val="FF6600"/>
                </a:solidFill>
                <a:latin typeface="Arial" panose="020B0604020202020204" pitchFamily="34" charset="0"/>
                <a:ea typeface="SimSun" panose="02010600030101010101" pitchFamily="2" charset="-122"/>
                <a:cs typeface="Mangal" panose="02040503050203030202" pitchFamily="18" charset="0"/>
              </a:rPr>
              <a:t>Acompañar (si es posible) la pregunta de un dibujo o gráfico</a:t>
            </a:r>
            <a:r>
              <a:rPr lang="es-ES" kern="50" dirty="0">
                <a:latin typeface="Arial" panose="020B0604020202020204" pitchFamily="34" charset="0"/>
                <a:ea typeface="SimSun" panose="02010600030101010101" pitchFamily="2" charset="-122"/>
                <a:cs typeface="Mangal" panose="02040503050203030202" pitchFamily="18" charset="0"/>
              </a:rPr>
              <a:t>, presentar un ejemplo de respuesta de pregunta que sirva de apoyo o referencia. </a:t>
            </a:r>
          </a:p>
          <a:p>
            <a:pPr algn="just">
              <a:spcAft>
                <a:spcPts val="0"/>
              </a:spcAft>
              <a:tabLst>
                <a:tab pos="3060065" algn="ctr"/>
              </a:tabLst>
            </a:pPr>
            <a:endParaRPr lang="es-ES" kern="50" dirty="0">
              <a:latin typeface="Arial" panose="020B0604020202020204" pitchFamily="34" charset="0"/>
              <a:ea typeface="SimSun" panose="02010600030101010101" pitchFamily="2" charset="-122"/>
              <a:cs typeface="Mangal" panose="02040503050203030202" pitchFamily="18" charset="0"/>
            </a:endParaRPr>
          </a:p>
          <a:p>
            <a:pPr marL="285750" indent="-285750" algn="just">
              <a:spcAft>
                <a:spcPts val="0"/>
              </a:spcAft>
              <a:buFontTx/>
              <a:buChar char="-"/>
              <a:tabLst>
                <a:tab pos="3060065" algn="ctr"/>
              </a:tabLst>
            </a:pPr>
            <a:r>
              <a:rPr lang="es-ES" kern="50" dirty="0">
                <a:latin typeface="Arial" panose="020B0604020202020204" pitchFamily="34" charset="0"/>
                <a:ea typeface="SimSun" panose="02010600030101010101" pitchFamily="2" charset="-122"/>
                <a:cs typeface="Mangal" panose="02040503050203030202" pitchFamily="18" charset="0"/>
              </a:rPr>
              <a:t>En las </a:t>
            </a:r>
            <a:r>
              <a:rPr lang="es-ES" b="1" i="1" kern="50" dirty="0">
                <a:solidFill>
                  <a:srgbClr val="FF6600"/>
                </a:solidFill>
                <a:latin typeface="Arial" panose="020B0604020202020204" pitchFamily="34" charset="0"/>
                <a:ea typeface="SimSun" panose="02010600030101010101" pitchFamily="2" charset="-122"/>
                <a:cs typeface="Mangal" panose="02040503050203030202" pitchFamily="18" charset="0"/>
              </a:rPr>
              <a:t>preguntas de respuesta extensa</a:t>
            </a:r>
            <a:r>
              <a:rPr lang="es-ES" kern="50" dirty="0">
                <a:latin typeface="Arial" panose="020B0604020202020204" pitchFamily="34" charset="0"/>
                <a:ea typeface="SimSun" panose="02010600030101010101" pitchFamily="2" charset="-122"/>
                <a:cs typeface="Mangal" panose="02040503050203030202" pitchFamily="18" charset="0"/>
              </a:rPr>
              <a:t> </a:t>
            </a:r>
            <a:r>
              <a:rPr lang="es-ES" kern="50" dirty="0" err="1">
                <a:latin typeface="Arial" panose="020B0604020202020204" pitchFamily="34" charset="0"/>
                <a:ea typeface="SimSun" panose="02010600030101010101" pitchFamily="2" charset="-122"/>
                <a:cs typeface="Mangal" panose="02040503050203030202" pitchFamily="18" charset="0"/>
              </a:rPr>
              <a:t>ayudarl@s</a:t>
            </a:r>
            <a:r>
              <a:rPr lang="es-ES" kern="50" dirty="0">
                <a:latin typeface="Arial" panose="020B0604020202020204" pitchFamily="34" charset="0"/>
                <a:ea typeface="SimSun" panose="02010600030101010101" pitchFamily="2" charset="-122"/>
                <a:cs typeface="Mangal" panose="02040503050203030202" pitchFamily="18" charset="0"/>
              </a:rPr>
              <a:t> secuenciando el enunciado con preguntas concretas.</a:t>
            </a:r>
          </a:p>
          <a:p>
            <a:pPr algn="just">
              <a:spcAft>
                <a:spcPts val="0"/>
              </a:spcAft>
              <a:tabLst>
                <a:tab pos="3060065" algn="ctr"/>
              </a:tabLst>
            </a:pPr>
            <a:endParaRPr lang="es-ES" sz="2000" kern="50" dirty="0">
              <a:latin typeface="Times New Roman" panose="02020603050405020304" pitchFamily="18" charset="0"/>
              <a:ea typeface="SimSun" panose="02010600030101010101" pitchFamily="2" charset="-122"/>
              <a:cs typeface="Mangal" panose="02040503050203030202" pitchFamily="18" charset="0"/>
            </a:endParaRPr>
          </a:p>
          <a:p>
            <a:pPr marL="285750" indent="-285750" algn="just">
              <a:spcAft>
                <a:spcPts val="0"/>
              </a:spcAft>
              <a:buFontTx/>
              <a:buChar char="-"/>
              <a:tabLst>
                <a:tab pos="3060065" algn="ctr"/>
              </a:tabLst>
            </a:pPr>
            <a:r>
              <a:rPr lang="es-ES" b="1" i="1" kern="50" dirty="0">
                <a:solidFill>
                  <a:srgbClr val="FF6600"/>
                </a:solidFill>
                <a:latin typeface="Arial" panose="020B0604020202020204" pitchFamily="34" charset="0"/>
                <a:ea typeface="SimSun" panose="02010600030101010101" pitchFamily="2" charset="-122"/>
                <a:cs typeface="Mangal" panose="02040503050203030202" pitchFamily="18" charset="0"/>
              </a:rPr>
              <a:t>No tener tanto en cuenta las faltas</a:t>
            </a:r>
            <a:r>
              <a:rPr lang="es-ES" kern="50" dirty="0">
                <a:latin typeface="Arial" panose="020B0604020202020204" pitchFamily="34" charset="0"/>
                <a:ea typeface="SimSun" panose="02010600030101010101" pitchFamily="2" charset="-122"/>
                <a:cs typeface="Mangal" panose="02040503050203030202" pitchFamily="18" charset="0"/>
              </a:rPr>
              <a:t>, no suelen revisar. </a:t>
            </a:r>
            <a:r>
              <a:rPr lang="es-ES" kern="50" dirty="0">
                <a:latin typeface="Arial" panose="020B0604020202020204" pitchFamily="34" charset="0"/>
                <a:ea typeface="SimSun" panose="02010600030101010101" pitchFamily="2" charset="-122"/>
              </a:rPr>
              <a:t>Animarles a que revisen las respuestas antes de entregar el examen</a:t>
            </a:r>
            <a:endParaRPr lang="es-ES" dirty="0"/>
          </a:p>
        </p:txBody>
      </p:sp>
    </p:spTree>
    <p:extLst>
      <p:ext uri="{BB962C8B-B14F-4D97-AF65-F5344CB8AC3E}">
        <p14:creationId xmlns:p14="http://schemas.microsoft.com/office/powerpoint/2010/main" val="2240615866"/>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FB42B37-B169-4295-AAAA-29FD823BF669}"/>
              </a:ext>
            </a:extLst>
          </p:cNvPr>
          <p:cNvSpPr txBox="1"/>
          <p:nvPr/>
        </p:nvSpPr>
        <p:spPr>
          <a:xfrm>
            <a:off x="845840" y="389795"/>
            <a:ext cx="7569290" cy="830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hangingPunct="0"/>
            <a:r>
              <a:rPr lang="es-ES" sz="2400" b="1" kern="50" dirty="0">
                <a:solidFill>
                  <a:srgbClr val="FF6600"/>
                </a:solidFill>
                <a:latin typeface="Arial" panose="020B0604020202020204" pitchFamily="34" charset="0"/>
                <a:ea typeface="SimSun" panose="02010600030101010101" pitchFamily="2" charset="-122"/>
                <a:cs typeface="Arial" panose="020B0604020202020204" pitchFamily="34" charset="0"/>
                <a:sym typeface="Helvetica"/>
              </a:rPr>
              <a:t>LA EVALUACIÓN </a:t>
            </a:r>
          </a:p>
          <a:p>
            <a:pPr algn="ctr" hangingPunct="0"/>
            <a:r>
              <a:rPr lang="es-ES" sz="2400" b="1" kern="50" dirty="0">
                <a:solidFill>
                  <a:srgbClr val="0070C0"/>
                </a:solidFill>
                <a:latin typeface="Arial" panose="020B0604020202020204" pitchFamily="34" charset="0"/>
                <a:ea typeface="SimSun" panose="02010600030101010101" pitchFamily="2" charset="-122"/>
                <a:cs typeface="Arial" panose="020B0604020202020204" pitchFamily="34" charset="0"/>
                <a:sym typeface="Helvetica"/>
              </a:rPr>
              <a:t>Herramientas e intervención </a:t>
            </a:r>
            <a:endParaRPr lang="es-ES" sz="2400" b="1" kern="50" dirty="0">
              <a:solidFill>
                <a:srgbClr val="0070C0"/>
              </a:solidFill>
              <a:latin typeface="Arial" panose="020B0604020202020204" pitchFamily="34" charset="0"/>
              <a:ea typeface="SimSun" panose="02010600030101010101" pitchFamily="2" charset="-122"/>
              <a:cs typeface="Arial" panose="020B0604020202020204" pitchFamily="34" charset="0"/>
            </a:endParaRPr>
          </a:p>
        </p:txBody>
      </p:sp>
      <p:pic>
        <p:nvPicPr>
          <p:cNvPr id="3" name="Picture 3">
            <a:extLst>
              <a:ext uri="{FF2B5EF4-FFF2-40B4-BE49-F238E27FC236}">
                <a16:creationId xmlns:a16="http://schemas.microsoft.com/office/drawing/2014/main" id="{4653C602-9B1E-4A50-9416-F6BD7F783C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CuadroTexto 3">
            <a:extLst>
              <a:ext uri="{FF2B5EF4-FFF2-40B4-BE49-F238E27FC236}">
                <a16:creationId xmlns:a16="http://schemas.microsoft.com/office/drawing/2014/main" id="{6F450B0F-A253-422C-A9A1-66884D75CF56}"/>
              </a:ext>
            </a:extLst>
          </p:cNvPr>
          <p:cNvSpPr txBox="1"/>
          <p:nvPr/>
        </p:nvSpPr>
        <p:spPr>
          <a:xfrm>
            <a:off x="1043940" y="1661072"/>
            <a:ext cx="7056120" cy="783189"/>
          </a:xfrm>
          <a:prstGeom prst="roundRect">
            <a:avLst/>
          </a:prstGeom>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s-ES" sz="20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t>Recuérdale que puede preguntar al profesor las dudas que tenga acerca de las preguntas del examen</a:t>
            </a:r>
          </a:p>
        </p:txBody>
      </p:sp>
      <p:sp>
        <p:nvSpPr>
          <p:cNvPr id="5" name="Rectángulo: esquinas redondeadas 4">
            <a:extLst>
              <a:ext uri="{FF2B5EF4-FFF2-40B4-BE49-F238E27FC236}">
                <a16:creationId xmlns:a16="http://schemas.microsoft.com/office/drawing/2014/main" id="{60D71015-48B8-43DE-8EA7-5B92D3DF3B0A}"/>
              </a:ext>
            </a:extLst>
          </p:cNvPr>
          <p:cNvSpPr/>
          <p:nvPr/>
        </p:nvSpPr>
        <p:spPr>
          <a:xfrm>
            <a:off x="2344485" y="3042934"/>
            <a:ext cx="4572000" cy="783193"/>
          </a:xfrm>
          <a:prstGeom prst="roundRect">
            <a:avLst/>
          </a:prstGeom>
        </p:spPr>
        <p:style>
          <a:lnRef idx="2">
            <a:schemeClr val="accent5"/>
          </a:lnRef>
          <a:fillRef idx="1">
            <a:schemeClr val="lt1"/>
          </a:fillRef>
          <a:effectRef idx="0">
            <a:schemeClr val="accent5"/>
          </a:effectRef>
          <a:fontRef idx="minor">
            <a:schemeClr val="dk1"/>
          </a:fontRef>
        </p:style>
        <p:txBody>
          <a:bodyPr>
            <a:spAutoFit/>
          </a:bodyPr>
          <a:lstStyle/>
          <a:p>
            <a:pPr algn="ctr" hangingPunct="0"/>
            <a:r>
              <a:rPr lang="es-ES" sz="2000" dirty="0">
                <a:solidFill>
                  <a:srgbClr val="000000"/>
                </a:solidFill>
                <a:latin typeface="Arial" panose="020B0604020202020204" pitchFamily="34" charset="0"/>
                <a:cs typeface="Arial" panose="020B0604020202020204" pitchFamily="34" charset="0"/>
                <a:sym typeface="Helvetica"/>
              </a:rPr>
              <a:t>Que ponga el reloj en la mesa para organizase bien el tiempo </a:t>
            </a:r>
          </a:p>
        </p:txBody>
      </p:sp>
      <p:sp>
        <p:nvSpPr>
          <p:cNvPr id="6" name="Rectángulo: esquinas redondeadas 5">
            <a:extLst>
              <a:ext uri="{FF2B5EF4-FFF2-40B4-BE49-F238E27FC236}">
                <a16:creationId xmlns:a16="http://schemas.microsoft.com/office/drawing/2014/main" id="{83224D82-45F2-4096-8F1E-EA8FA7135BEC}"/>
              </a:ext>
            </a:extLst>
          </p:cNvPr>
          <p:cNvSpPr/>
          <p:nvPr/>
        </p:nvSpPr>
        <p:spPr>
          <a:xfrm>
            <a:off x="1143000" y="4134186"/>
            <a:ext cx="6858000" cy="1464231"/>
          </a:xfrm>
          <a:prstGeom prst="round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hangingPunct="0"/>
            <a:r>
              <a:rPr lang="es-ES" sz="2000" dirty="0">
                <a:solidFill>
                  <a:srgbClr val="000000"/>
                </a:solidFill>
                <a:latin typeface="Arial" panose="020B0604020202020204" pitchFamily="34" charset="0"/>
                <a:cs typeface="Arial" panose="020B0604020202020204" pitchFamily="34" charset="0"/>
                <a:sym typeface="Helvetica"/>
              </a:rPr>
              <a:t>Que empiece por contestar las preguntas más fáciles pero sin impulsividad: que se obligue a leer al menos dos veces el enunciado y esbozar un esquema en una hoja aparte con lo que va a responder </a:t>
            </a:r>
          </a:p>
        </p:txBody>
      </p:sp>
    </p:spTree>
    <p:extLst>
      <p:ext uri="{BB962C8B-B14F-4D97-AF65-F5344CB8AC3E}">
        <p14:creationId xmlns:p14="http://schemas.microsoft.com/office/powerpoint/2010/main" val="299586071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500"/>
                                        <p:tgtEl>
                                          <p:spTgt spid="4">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bg/>
                                          </p:spTgt>
                                        </p:tgtEl>
                                        <p:attrNameLst>
                                          <p:attrName>style.visibility</p:attrName>
                                        </p:attrNameLst>
                                      </p:cBhvr>
                                      <p:to>
                                        <p:strVal val="visible"/>
                                      </p:to>
                                    </p:set>
                                    <p:animEffect transition="in" filter="fade">
                                      <p:cBhvr>
                                        <p:cTn id="15" dur="500"/>
                                        <p:tgtEl>
                                          <p:spTgt spid="5">
                                            <p:bg/>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fade">
                                      <p:cBhvr>
                                        <p:cTn id="20" dur="500"/>
                                        <p:tgtEl>
                                          <p:spTgt spid="5">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bg/>
                                          </p:spTgt>
                                        </p:tgtEl>
                                        <p:attrNameLst>
                                          <p:attrName>style.visibility</p:attrName>
                                        </p:attrNameLst>
                                      </p:cBhvr>
                                      <p:to>
                                        <p:strVal val="visible"/>
                                      </p:to>
                                    </p:set>
                                    <p:animEffect transition="in" filter="fade">
                                      <p:cBhvr>
                                        <p:cTn id="23" dur="500"/>
                                        <p:tgtEl>
                                          <p:spTgt spid="6">
                                            <p:bg/>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Effect transition="in" filter="fade">
                                      <p:cBhvr>
                                        <p:cTn id="28"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5" grpId="0" build="p" animBg="1"/>
      <p:bldP spid="6" grpId="0" build="p"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835614E-EA45-4B8B-97BA-3A39DC5E516B}"/>
              </a:ext>
            </a:extLst>
          </p:cNvPr>
          <p:cNvSpPr txBox="1"/>
          <p:nvPr/>
        </p:nvSpPr>
        <p:spPr>
          <a:xfrm>
            <a:off x="1841565" y="1976514"/>
            <a:ext cx="5577840" cy="1123707"/>
          </a:xfrm>
          <a:prstGeom prst="roundRect">
            <a:avLst/>
          </a:prstGeom>
          <a:ln/>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s-ES" sz="20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t>Que haga un esfuerzo por redactar de la mejor manera posible cada concepto (no vale poner tal cual el esquema que se ha memorizado)</a:t>
            </a:r>
            <a:endParaRPr lang="es-ES" sz="2000" dirty="0">
              <a:solidFill>
                <a:srgbClr val="000000"/>
              </a:solidFill>
              <a:latin typeface="Arial" panose="020B0604020202020204" pitchFamily="34" charset="0"/>
              <a:cs typeface="Arial" panose="020B0604020202020204" pitchFamily="34" charset="0"/>
              <a:sym typeface="Helvetica"/>
            </a:endParaRPr>
          </a:p>
        </p:txBody>
      </p:sp>
      <p:sp>
        <p:nvSpPr>
          <p:cNvPr id="3" name="CuadroTexto 2">
            <a:extLst>
              <a:ext uri="{FF2B5EF4-FFF2-40B4-BE49-F238E27FC236}">
                <a16:creationId xmlns:a16="http://schemas.microsoft.com/office/drawing/2014/main" id="{A599BE43-ACFD-40A6-8A28-6B8BB4FDC067}"/>
              </a:ext>
            </a:extLst>
          </p:cNvPr>
          <p:cNvSpPr txBox="1"/>
          <p:nvPr/>
        </p:nvSpPr>
        <p:spPr>
          <a:xfrm>
            <a:off x="787355" y="391779"/>
            <a:ext cx="7569290" cy="830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hangingPunct="0"/>
            <a:r>
              <a:rPr lang="es-ES" sz="2400" b="1" kern="50" dirty="0">
                <a:solidFill>
                  <a:srgbClr val="FF6600"/>
                </a:solidFill>
                <a:latin typeface="Arial" panose="020B0604020202020204" pitchFamily="34" charset="0"/>
                <a:ea typeface="SimSun" panose="02010600030101010101" pitchFamily="2" charset="-122"/>
                <a:cs typeface="Arial" panose="020B0604020202020204" pitchFamily="34" charset="0"/>
                <a:sym typeface="Helvetica"/>
              </a:rPr>
              <a:t>LA EVALUACIÓN </a:t>
            </a:r>
          </a:p>
          <a:p>
            <a:pPr algn="ctr" hangingPunct="0"/>
            <a:r>
              <a:rPr lang="es-ES" sz="2400" b="1" kern="50" dirty="0">
                <a:solidFill>
                  <a:srgbClr val="0070C0"/>
                </a:solidFill>
                <a:latin typeface="Arial" panose="020B0604020202020204" pitchFamily="34" charset="0"/>
                <a:ea typeface="SimSun" panose="02010600030101010101" pitchFamily="2" charset="-122"/>
                <a:cs typeface="Arial" panose="020B0604020202020204" pitchFamily="34" charset="0"/>
                <a:sym typeface="Helvetica"/>
              </a:rPr>
              <a:t>Herramientas e intervención </a:t>
            </a:r>
            <a:endParaRPr lang="es-ES" sz="2400" b="1" kern="50" dirty="0">
              <a:solidFill>
                <a:srgbClr val="0070C0"/>
              </a:solidFill>
              <a:latin typeface="Arial" panose="020B0604020202020204" pitchFamily="34" charset="0"/>
              <a:ea typeface="SimSun" panose="02010600030101010101" pitchFamily="2" charset="-122"/>
              <a:cs typeface="Arial" panose="020B0604020202020204" pitchFamily="34" charset="0"/>
            </a:endParaRPr>
          </a:p>
        </p:txBody>
      </p:sp>
      <p:pic>
        <p:nvPicPr>
          <p:cNvPr id="4" name="Picture 3">
            <a:extLst>
              <a:ext uri="{FF2B5EF4-FFF2-40B4-BE49-F238E27FC236}">
                <a16:creationId xmlns:a16="http://schemas.microsoft.com/office/drawing/2014/main" id="{43F0C0C5-62FA-4A0F-8900-358DF061D7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ángulo: esquinas redondeadas 4">
            <a:extLst>
              <a:ext uri="{FF2B5EF4-FFF2-40B4-BE49-F238E27FC236}">
                <a16:creationId xmlns:a16="http://schemas.microsoft.com/office/drawing/2014/main" id="{C0978177-7D5A-4991-8C58-AFAD59CBF5B1}"/>
              </a:ext>
            </a:extLst>
          </p:cNvPr>
          <p:cNvSpPr/>
          <p:nvPr/>
        </p:nvSpPr>
        <p:spPr>
          <a:xfrm>
            <a:off x="1565920" y="3489960"/>
            <a:ext cx="6129130" cy="2145268"/>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hangingPunct="0"/>
            <a:r>
              <a:rPr lang="es-ES" sz="2000" b="1" i="1" dirty="0">
                <a:solidFill>
                  <a:srgbClr val="FF6600"/>
                </a:solidFill>
                <a:latin typeface="Arial" panose="020B0604020202020204" pitchFamily="34" charset="0"/>
                <a:cs typeface="Arial" panose="020B0604020202020204" pitchFamily="34" charset="0"/>
                <a:sym typeface="Helvetica"/>
              </a:rPr>
              <a:t>OBLIGATORIO: </a:t>
            </a:r>
            <a:r>
              <a:rPr lang="es-ES" sz="2000" dirty="0">
                <a:solidFill>
                  <a:srgbClr val="000000"/>
                </a:solidFill>
                <a:latin typeface="Arial" panose="020B0604020202020204" pitchFamily="34" charset="0"/>
                <a:cs typeface="Arial" panose="020B0604020202020204" pitchFamily="34" charset="0"/>
                <a:sym typeface="Helvetica"/>
              </a:rPr>
              <a:t>Que deje al menos </a:t>
            </a:r>
            <a:r>
              <a:rPr lang="es-ES" sz="2000" b="1" i="1" dirty="0">
                <a:solidFill>
                  <a:srgbClr val="FF6600"/>
                </a:solidFill>
                <a:latin typeface="Arial" panose="020B0604020202020204" pitchFamily="34" charset="0"/>
                <a:cs typeface="Arial" panose="020B0604020202020204" pitchFamily="34" charset="0"/>
                <a:sym typeface="Helvetica"/>
              </a:rPr>
              <a:t>cinco minutos para asegurarse</a:t>
            </a:r>
            <a:r>
              <a:rPr lang="es-ES" sz="2000" dirty="0">
                <a:solidFill>
                  <a:srgbClr val="000000"/>
                </a:solidFill>
                <a:latin typeface="Arial" panose="020B0604020202020204" pitchFamily="34" charset="0"/>
                <a:cs typeface="Arial" panose="020B0604020202020204" pitchFamily="34" charset="0"/>
                <a:sym typeface="Helvetica"/>
              </a:rPr>
              <a:t> de que ha puesto e nombre en el examen, que ha respondido todas la preguntas, que no hay razonamientos equivocados, operaciones mal hechas ni demasiadas faltas de ortografía. </a:t>
            </a:r>
          </a:p>
        </p:txBody>
      </p:sp>
    </p:spTree>
    <p:extLst>
      <p:ext uri="{BB962C8B-B14F-4D97-AF65-F5344CB8AC3E}">
        <p14:creationId xmlns:p14="http://schemas.microsoft.com/office/powerpoint/2010/main" val="289709678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fade">
                                      <p:cBhvr>
                                        <p:cTn id="7" dur="500"/>
                                        <p:tgtEl>
                                          <p:spTgt spid="2">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bg/>
                                          </p:spTgt>
                                        </p:tgtEl>
                                        <p:attrNameLst>
                                          <p:attrName>style.visibility</p:attrName>
                                        </p:attrNameLst>
                                      </p:cBhvr>
                                      <p:to>
                                        <p:strVal val="visible"/>
                                      </p:to>
                                    </p:set>
                                    <p:animEffect transition="in" filter="fade">
                                      <p:cBhvr>
                                        <p:cTn id="15" dur="500"/>
                                        <p:tgtEl>
                                          <p:spTgt spid="5">
                                            <p:bg/>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fade">
                                      <p:cBhvr>
                                        <p:cTn id="20"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5" grpId="0"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41F8E44-7529-4460-B4BD-4ACEAEA44F40}"/>
              </a:ext>
            </a:extLst>
          </p:cNvPr>
          <p:cNvSpPr/>
          <p:nvPr/>
        </p:nvSpPr>
        <p:spPr>
          <a:xfrm>
            <a:off x="1179442" y="1206992"/>
            <a:ext cx="7149548" cy="1200329"/>
          </a:xfrm>
          <a:prstGeom prst="rect">
            <a:avLst/>
          </a:prstGeom>
        </p:spPr>
        <p:txBody>
          <a:bodyPr wrap="square">
            <a:spAutoFit/>
          </a:bodyPr>
          <a:lstStyle/>
          <a:p>
            <a:pPr>
              <a:spcAft>
                <a:spcPts val="0"/>
              </a:spcAft>
            </a:pPr>
            <a:endParaRPr lang="es-ES" kern="50" dirty="0">
              <a:latin typeface="Arial" panose="020B0604020202020204" pitchFamily="34" charset="0"/>
              <a:ea typeface="SimSun" panose="02010600030101010101" pitchFamily="2" charset="-122"/>
              <a:cs typeface="Arial" panose="020B0604020202020204" pitchFamily="34" charset="0"/>
            </a:endParaRPr>
          </a:p>
          <a:p>
            <a:pPr>
              <a:spcAft>
                <a:spcPts val="0"/>
              </a:spcAft>
            </a:pPr>
            <a:endParaRPr lang="es-ES" kern="50" dirty="0">
              <a:latin typeface="Arial" panose="020B0604020202020204" pitchFamily="34" charset="0"/>
              <a:ea typeface="SimSun" panose="02010600030101010101" pitchFamily="2" charset="-122"/>
              <a:cs typeface="Arial" panose="020B0604020202020204" pitchFamily="34" charset="0"/>
            </a:endParaRPr>
          </a:p>
          <a:p>
            <a:pPr>
              <a:spcAft>
                <a:spcPts val="0"/>
              </a:spcAft>
            </a:pPr>
            <a:endParaRPr lang="es-ES" kern="50" dirty="0">
              <a:latin typeface="Arial" panose="020B0604020202020204" pitchFamily="34" charset="0"/>
              <a:ea typeface="SimSun" panose="02010600030101010101" pitchFamily="2" charset="-122"/>
              <a:cs typeface="Arial" panose="020B0604020202020204" pitchFamily="34" charset="0"/>
            </a:endParaRPr>
          </a:p>
          <a:p>
            <a:pPr>
              <a:spcAft>
                <a:spcPts val="0"/>
              </a:spcAft>
            </a:pPr>
            <a:endParaRPr lang="es-ES" kern="50" dirty="0">
              <a:latin typeface="Arial" panose="020B0604020202020204" pitchFamily="34" charset="0"/>
              <a:ea typeface="SimSun" panose="02010600030101010101" pitchFamily="2" charset="-122"/>
              <a:cs typeface="Arial" panose="020B0604020202020204" pitchFamily="34" charset="0"/>
            </a:endParaRPr>
          </a:p>
        </p:txBody>
      </p:sp>
      <p:sp>
        <p:nvSpPr>
          <p:cNvPr id="4" name="CuadroTexto 3">
            <a:extLst>
              <a:ext uri="{FF2B5EF4-FFF2-40B4-BE49-F238E27FC236}">
                <a16:creationId xmlns:a16="http://schemas.microsoft.com/office/drawing/2014/main" id="{99E7FE2A-BEBA-4214-9179-97EBFA856A00}"/>
              </a:ext>
            </a:extLst>
          </p:cNvPr>
          <p:cNvSpPr txBox="1"/>
          <p:nvPr/>
        </p:nvSpPr>
        <p:spPr>
          <a:xfrm>
            <a:off x="1179442" y="0"/>
            <a:ext cx="6785113" cy="830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gl-ES" sz="2400" b="1" dirty="0">
                <a:solidFill>
                  <a:srgbClr val="FF6600"/>
                </a:solidFill>
                <a:latin typeface="Arial" panose="020B0604020202020204" pitchFamily="34" charset="0"/>
                <a:cs typeface="Arial" panose="020B0604020202020204" pitchFamily="34" charset="0"/>
                <a:sym typeface="Helvetica"/>
              </a:rPr>
              <a:t>TERCERA MEDIDA DE INTERVENCIÓN EN EL CENTRO </a:t>
            </a:r>
            <a:endParaRPr kumimoji="0" lang="es-ES" sz="2400" b="1" i="0" u="none" strike="noStrike" cap="none" spc="0" normalizeH="0" baseline="0" dirty="0">
              <a:ln>
                <a:noFill/>
              </a:ln>
              <a:solidFill>
                <a:srgbClr val="FF6600"/>
              </a:solidFill>
              <a:effectLst/>
              <a:uFillTx/>
              <a:latin typeface="Arial" panose="020B0604020202020204" pitchFamily="34" charset="0"/>
              <a:cs typeface="Arial" panose="020B0604020202020204" pitchFamily="34" charset="0"/>
              <a:sym typeface="Helvetica"/>
            </a:endParaRPr>
          </a:p>
        </p:txBody>
      </p:sp>
      <p:sp>
        <p:nvSpPr>
          <p:cNvPr id="5" name="Rectángulo 4">
            <a:extLst>
              <a:ext uri="{FF2B5EF4-FFF2-40B4-BE49-F238E27FC236}">
                <a16:creationId xmlns:a16="http://schemas.microsoft.com/office/drawing/2014/main" id="{714D1146-65F2-4F78-B227-00DDA3B88299}"/>
              </a:ext>
            </a:extLst>
          </p:cNvPr>
          <p:cNvSpPr/>
          <p:nvPr/>
        </p:nvSpPr>
        <p:spPr>
          <a:xfrm>
            <a:off x="2073963" y="1022326"/>
            <a:ext cx="5360506" cy="369332"/>
          </a:xfrm>
          <a:prstGeom prst="rect">
            <a:avLst/>
          </a:prstGeom>
        </p:spPr>
        <p:txBody>
          <a:bodyPr wrap="square">
            <a:spAutoFit/>
          </a:bodyPr>
          <a:lstStyle/>
          <a:p>
            <a:pPr algn="ctr">
              <a:spcAft>
                <a:spcPts val="0"/>
              </a:spcAft>
            </a:pPr>
            <a:r>
              <a:rPr lang="es-ES" b="1" kern="50" dirty="0">
                <a:solidFill>
                  <a:srgbClr val="0070C0"/>
                </a:solidFill>
                <a:latin typeface="Arial" panose="020B0604020202020204" pitchFamily="34" charset="0"/>
                <a:ea typeface="SimSun" panose="02010600030101010101" pitchFamily="2" charset="-122"/>
                <a:cs typeface="Arial" panose="020B0604020202020204" pitchFamily="34" charset="0"/>
              </a:rPr>
              <a:t>“LEY DEL TAMBOR”</a:t>
            </a:r>
          </a:p>
        </p:txBody>
      </p:sp>
      <p:graphicFrame>
        <p:nvGraphicFramePr>
          <p:cNvPr id="6" name="Diagrama 5">
            <a:extLst>
              <a:ext uri="{FF2B5EF4-FFF2-40B4-BE49-F238E27FC236}">
                <a16:creationId xmlns:a16="http://schemas.microsoft.com/office/drawing/2014/main" id="{D9DB0346-1553-4F33-834B-5CC0C5B629A8}"/>
              </a:ext>
            </a:extLst>
          </p:cNvPr>
          <p:cNvGraphicFramePr/>
          <p:nvPr>
            <p:extLst>
              <p:ext uri="{D42A27DB-BD31-4B8C-83A1-F6EECF244321}">
                <p14:modId xmlns:p14="http://schemas.microsoft.com/office/powerpoint/2010/main" val="2673595462"/>
              </p:ext>
            </p:extLst>
          </p:nvPr>
        </p:nvGraphicFramePr>
        <p:xfrm>
          <a:off x="682483" y="1391658"/>
          <a:ext cx="7646507" cy="46256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3">
            <a:extLst>
              <a:ext uri="{FF2B5EF4-FFF2-40B4-BE49-F238E27FC236}">
                <a16:creationId xmlns:a16="http://schemas.microsoft.com/office/drawing/2014/main" id="{27C3CADF-7E27-4077-974C-59561629D14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5842992"/>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3392297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graphicEl>
                                              <a:dgm id="{F4483608-9C26-4515-BA8E-23A5572F873E}"/>
                                            </p:graphicEl>
                                          </p:spTgt>
                                        </p:tgtEl>
                                        <p:attrNameLst>
                                          <p:attrName>style.visibility</p:attrName>
                                        </p:attrNameLst>
                                      </p:cBhvr>
                                      <p:to>
                                        <p:strVal val="visible"/>
                                      </p:to>
                                    </p:set>
                                    <p:animEffect transition="in" filter="fade">
                                      <p:cBhvr>
                                        <p:cTn id="7" dur="500"/>
                                        <p:tgtEl>
                                          <p:spTgt spid="6">
                                            <p:graphicEl>
                                              <a:dgm id="{F4483608-9C26-4515-BA8E-23A5572F873E}"/>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graphicEl>
                                              <a:dgm id="{02BED118-9494-43C6-B9BF-633882678E6D}"/>
                                            </p:graphicEl>
                                          </p:spTgt>
                                        </p:tgtEl>
                                        <p:attrNameLst>
                                          <p:attrName>style.visibility</p:attrName>
                                        </p:attrNameLst>
                                      </p:cBhvr>
                                      <p:to>
                                        <p:strVal val="visible"/>
                                      </p:to>
                                    </p:set>
                                    <p:animEffect transition="in" filter="fade">
                                      <p:cBhvr>
                                        <p:cTn id="10" dur="500"/>
                                        <p:tgtEl>
                                          <p:spTgt spid="6">
                                            <p:graphicEl>
                                              <a:dgm id="{02BED118-9494-43C6-B9BF-633882678E6D}"/>
                                            </p:graphic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graphicEl>
                                              <a:dgm id="{922CAF06-613F-4496-9409-52BC20EEE040}"/>
                                            </p:graphicEl>
                                          </p:spTgt>
                                        </p:tgtEl>
                                        <p:attrNameLst>
                                          <p:attrName>style.visibility</p:attrName>
                                        </p:attrNameLst>
                                      </p:cBhvr>
                                      <p:to>
                                        <p:strVal val="visible"/>
                                      </p:to>
                                    </p:set>
                                    <p:animEffect transition="in" filter="fade">
                                      <p:cBhvr>
                                        <p:cTn id="13" dur="500"/>
                                        <p:tgtEl>
                                          <p:spTgt spid="6">
                                            <p:graphicEl>
                                              <a:dgm id="{922CAF06-613F-4496-9409-52BC20EEE040}"/>
                                            </p:graphic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graphicEl>
                                              <a:dgm id="{38CDE062-9C69-4252-9A64-6F3271998271}"/>
                                            </p:graphicEl>
                                          </p:spTgt>
                                        </p:tgtEl>
                                        <p:attrNameLst>
                                          <p:attrName>style.visibility</p:attrName>
                                        </p:attrNameLst>
                                      </p:cBhvr>
                                      <p:to>
                                        <p:strVal val="visible"/>
                                      </p:to>
                                    </p:set>
                                    <p:animEffect transition="in" filter="fade">
                                      <p:cBhvr>
                                        <p:cTn id="18" dur="500"/>
                                        <p:tgtEl>
                                          <p:spTgt spid="6">
                                            <p:graphicEl>
                                              <a:dgm id="{38CDE062-9C69-4252-9A64-6F3271998271}"/>
                                            </p:graphic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graphicEl>
                                              <a:dgm id="{F393A5D8-A111-45A4-A137-F05B86FB7F1E}"/>
                                            </p:graphicEl>
                                          </p:spTgt>
                                        </p:tgtEl>
                                        <p:attrNameLst>
                                          <p:attrName>style.visibility</p:attrName>
                                        </p:attrNameLst>
                                      </p:cBhvr>
                                      <p:to>
                                        <p:strVal val="visible"/>
                                      </p:to>
                                    </p:set>
                                    <p:animEffect transition="in" filter="fade">
                                      <p:cBhvr>
                                        <p:cTn id="21" dur="500"/>
                                        <p:tgtEl>
                                          <p:spTgt spid="6">
                                            <p:graphicEl>
                                              <a:dgm id="{F393A5D8-A111-45A4-A137-F05B86FB7F1E}"/>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graphicEl>
                                              <a:dgm id="{34E224D8-206C-4081-92F7-839218959EEA}"/>
                                            </p:graphicEl>
                                          </p:spTgt>
                                        </p:tgtEl>
                                        <p:attrNameLst>
                                          <p:attrName>style.visibility</p:attrName>
                                        </p:attrNameLst>
                                      </p:cBhvr>
                                      <p:to>
                                        <p:strVal val="visible"/>
                                      </p:to>
                                    </p:set>
                                    <p:animEffect transition="in" filter="fade">
                                      <p:cBhvr>
                                        <p:cTn id="26" dur="500"/>
                                        <p:tgtEl>
                                          <p:spTgt spid="6">
                                            <p:graphicEl>
                                              <a:dgm id="{34E224D8-206C-4081-92F7-839218959EEA}"/>
                                            </p:graphic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
                                            <p:graphicEl>
                                              <a:dgm id="{5457A498-D17E-42C0-8415-2609D55F187F}"/>
                                            </p:graphicEl>
                                          </p:spTgt>
                                        </p:tgtEl>
                                        <p:attrNameLst>
                                          <p:attrName>style.visibility</p:attrName>
                                        </p:attrNameLst>
                                      </p:cBhvr>
                                      <p:to>
                                        <p:strVal val="visible"/>
                                      </p:to>
                                    </p:set>
                                    <p:animEffect transition="in" filter="fade">
                                      <p:cBhvr>
                                        <p:cTn id="29" dur="500"/>
                                        <p:tgtEl>
                                          <p:spTgt spid="6">
                                            <p:graphicEl>
                                              <a:dgm id="{5457A498-D17E-42C0-8415-2609D55F187F}"/>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6">
                                            <p:graphicEl>
                                              <a:dgm id="{0D157470-C55B-4E42-B80D-660166FF9D6F}"/>
                                            </p:graphicEl>
                                          </p:spTgt>
                                        </p:tgtEl>
                                        <p:attrNameLst>
                                          <p:attrName>style.visibility</p:attrName>
                                        </p:attrNameLst>
                                      </p:cBhvr>
                                      <p:to>
                                        <p:strVal val="visible"/>
                                      </p:to>
                                    </p:set>
                                    <p:animEffect transition="in" filter="fade">
                                      <p:cBhvr>
                                        <p:cTn id="34" dur="500"/>
                                        <p:tgtEl>
                                          <p:spTgt spid="6">
                                            <p:graphicEl>
                                              <a:dgm id="{0D157470-C55B-4E42-B80D-660166FF9D6F}"/>
                                            </p:graphic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6">
                                            <p:graphicEl>
                                              <a:dgm id="{E2B1A46C-A720-4ABA-B44C-4F972A37625E}"/>
                                            </p:graphicEl>
                                          </p:spTgt>
                                        </p:tgtEl>
                                        <p:attrNameLst>
                                          <p:attrName>style.visibility</p:attrName>
                                        </p:attrNameLst>
                                      </p:cBhvr>
                                      <p:to>
                                        <p:strVal val="visible"/>
                                      </p:to>
                                    </p:set>
                                    <p:animEffect transition="in" filter="fade">
                                      <p:cBhvr>
                                        <p:cTn id="37" dur="500"/>
                                        <p:tgtEl>
                                          <p:spTgt spid="6">
                                            <p:graphicEl>
                                              <a:dgm id="{E2B1A46C-A720-4ABA-B44C-4F972A37625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B318A096-45B9-4F95-8456-A1FD38DC2B7D}"/>
              </a:ext>
            </a:extLst>
          </p:cNvPr>
          <p:cNvSpPr txBox="1"/>
          <p:nvPr/>
        </p:nvSpPr>
        <p:spPr>
          <a:xfrm>
            <a:off x="787355" y="311569"/>
            <a:ext cx="7569290"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hangingPunct="0"/>
            <a:r>
              <a:rPr lang="es-ES" sz="2400" b="1" kern="50" dirty="0">
                <a:solidFill>
                  <a:srgbClr val="FF6600"/>
                </a:solidFill>
                <a:latin typeface="Arial" panose="020B0604020202020204" pitchFamily="34" charset="0"/>
                <a:ea typeface="SimSun" panose="02010600030101010101" pitchFamily="2" charset="-122"/>
                <a:cs typeface="Arial" panose="020B0604020202020204" pitchFamily="34" charset="0"/>
                <a:sym typeface="Helvetica"/>
              </a:rPr>
              <a:t>EJEMPLO DE DISEÑO DE EXAMEN </a:t>
            </a:r>
            <a:endParaRPr lang="es-ES" sz="2400" b="1" kern="50" dirty="0">
              <a:solidFill>
                <a:srgbClr val="0070C0"/>
              </a:solidFill>
              <a:latin typeface="Arial" panose="020B0604020202020204" pitchFamily="34" charset="0"/>
              <a:ea typeface="SimSun" panose="02010600030101010101" pitchFamily="2" charset="-122"/>
              <a:cs typeface="Arial" panose="020B0604020202020204" pitchFamily="34" charset="0"/>
            </a:endParaRPr>
          </a:p>
        </p:txBody>
      </p:sp>
      <p:pic>
        <p:nvPicPr>
          <p:cNvPr id="3" name="Picture 3">
            <a:extLst>
              <a:ext uri="{FF2B5EF4-FFF2-40B4-BE49-F238E27FC236}">
                <a16:creationId xmlns:a16="http://schemas.microsoft.com/office/drawing/2014/main" id="{5135E09B-DC92-432D-AC4A-35DC4D2ADF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Imagen 4" descr="Imagen que contiene captura de pantalla&#10;&#10;Descripción generada automáticamente">
            <a:extLst>
              <a:ext uri="{FF2B5EF4-FFF2-40B4-BE49-F238E27FC236}">
                <a16:creationId xmlns:a16="http://schemas.microsoft.com/office/drawing/2014/main" id="{C2CD4FE9-A5C9-45B3-8E08-F7314AD4DD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560" y="773230"/>
            <a:ext cx="3570550" cy="5089417"/>
          </a:xfrm>
          <a:prstGeom prst="rect">
            <a:avLst/>
          </a:prstGeom>
        </p:spPr>
      </p:pic>
      <p:pic>
        <p:nvPicPr>
          <p:cNvPr id="7" name="Imagen 6" descr="Imagen que contiene captura de pantalla&#10;&#10;Descripción generada automáticamente">
            <a:extLst>
              <a:ext uri="{FF2B5EF4-FFF2-40B4-BE49-F238E27FC236}">
                <a16:creationId xmlns:a16="http://schemas.microsoft.com/office/drawing/2014/main" id="{460AF79D-543F-422E-8591-5981D5E363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017" y="810475"/>
            <a:ext cx="3570550" cy="5053614"/>
          </a:xfrm>
          <a:prstGeom prst="rect">
            <a:avLst/>
          </a:prstGeom>
        </p:spPr>
      </p:pic>
    </p:spTree>
    <p:extLst>
      <p:ext uri="{BB962C8B-B14F-4D97-AF65-F5344CB8AC3E}">
        <p14:creationId xmlns:p14="http://schemas.microsoft.com/office/powerpoint/2010/main" val="3353249050"/>
      </p:ext>
    </p:extLst>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A9C16D88-A28A-4D39-8C59-40F6DE78E3F9}"/>
              </a:ext>
            </a:extLst>
          </p:cNvPr>
          <p:cNvSpPr txBox="1"/>
          <p:nvPr/>
        </p:nvSpPr>
        <p:spPr>
          <a:xfrm>
            <a:off x="787355" y="311569"/>
            <a:ext cx="7569290"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hangingPunct="0"/>
            <a:r>
              <a:rPr lang="es-ES" sz="2400" b="1" kern="50" dirty="0">
                <a:solidFill>
                  <a:srgbClr val="FF6600"/>
                </a:solidFill>
                <a:latin typeface="Arial" panose="020B0604020202020204" pitchFamily="34" charset="0"/>
                <a:ea typeface="SimSun" panose="02010600030101010101" pitchFamily="2" charset="-122"/>
                <a:cs typeface="Arial" panose="020B0604020202020204" pitchFamily="34" charset="0"/>
                <a:sym typeface="Helvetica"/>
              </a:rPr>
              <a:t>EJEMPLO DE DISEÑO DE EXAMEN </a:t>
            </a:r>
            <a:endParaRPr lang="es-ES" sz="2400" b="1" kern="50" dirty="0">
              <a:solidFill>
                <a:srgbClr val="0070C0"/>
              </a:solidFill>
              <a:latin typeface="Arial" panose="020B0604020202020204" pitchFamily="34" charset="0"/>
              <a:ea typeface="SimSun" panose="02010600030101010101" pitchFamily="2" charset="-122"/>
              <a:cs typeface="Arial" panose="020B0604020202020204" pitchFamily="34" charset="0"/>
            </a:endParaRPr>
          </a:p>
        </p:txBody>
      </p:sp>
      <p:pic>
        <p:nvPicPr>
          <p:cNvPr id="3" name="Picture 3">
            <a:extLst>
              <a:ext uri="{FF2B5EF4-FFF2-40B4-BE49-F238E27FC236}">
                <a16:creationId xmlns:a16="http://schemas.microsoft.com/office/drawing/2014/main" id="{45B6DAC1-BDBB-4C6E-AF9C-DA0807C587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Imagen 4" descr="Imagen que contiene captura de pantalla&#10;&#10;Descripción generada automáticamente">
            <a:extLst>
              <a:ext uri="{FF2B5EF4-FFF2-40B4-BE49-F238E27FC236}">
                <a16:creationId xmlns:a16="http://schemas.microsoft.com/office/drawing/2014/main" id="{09C6D62A-EF2B-4D8F-9E7B-36BCD714B3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808" y="789940"/>
            <a:ext cx="3729169" cy="5278119"/>
          </a:xfrm>
          <a:prstGeom prst="rect">
            <a:avLst/>
          </a:prstGeom>
        </p:spPr>
      </p:pic>
      <p:pic>
        <p:nvPicPr>
          <p:cNvPr id="7" name="Imagen 6" descr="Imagen que contiene texto&#10;&#10;Descripción generada automáticamente">
            <a:extLst>
              <a:ext uri="{FF2B5EF4-FFF2-40B4-BE49-F238E27FC236}">
                <a16:creationId xmlns:a16="http://schemas.microsoft.com/office/drawing/2014/main" id="{BA34F43B-5930-43BF-8E06-F8D2328680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4523" y="789940"/>
            <a:ext cx="4076804" cy="5278120"/>
          </a:xfrm>
          <a:prstGeom prst="rect">
            <a:avLst/>
          </a:prstGeom>
        </p:spPr>
      </p:pic>
    </p:spTree>
    <p:extLst>
      <p:ext uri="{BB962C8B-B14F-4D97-AF65-F5344CB8AC3E}">
        <p14:creationId xmlns:p14="http://schemas.microsoft.com/office/powerpoint/2010/main" val="1181127566"/>
      </p:ext>
    </p:extLst>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8DF60FC5-4B92-425D-88B7-9773D56DAE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CuadroTexto 2">
            <a:extLst>
              <a:ext uri="{FF2B5EF4-FFF2-40B4-BE49-F238E27FC236}">
                <a16:creationId xmlns:a16="http://schemas.microsoft.com/office/drawing/2014/main" id="{22390B7D-BB46-4BEA-B633-1B0F71584EE0}"/>
              </a:ext>
            </a:extLst>
          </p:cNvPr>
          <p:cNvSpPr txBox="1"/>
          <p:nvPr/>
        </p:nvSpPr>
        <p:spPr>
          <a:xfrm>
            <a:off x="1234440" y="2120951"/>
            <a:ext cx="6675120" cy="26160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s-ES" sz="4000" b="1" dirty="0">
                <a:solidFill>
                  <a:srgbClr val="FF6600"/>
                </a:solidFill>
                <a:latin typeface="Arial" panose="020B0604020202020204" pitchFamily="34" charset="0"/>
                <a:cs typeface="Arial" panose="020B0604020202020204" pitchFamily="34" charset="0"/>
                <a:sym typeface="Helvetica"/>
              </a:rPr>
              <a:t>MEDIDAS ESPECÍFICAS</a:t>
            </a:r>
          </a:p>
          <a:p>
            <a:pPr marL="0" marR="0" indent="0" algn="ctr" defTabSz="914400" rtl="0" fontAlgn="auto" latinLnBrk="0" hangingPunct="0">
              <a:lnSpc>
                <a:spcPct val="100000"/>
              </a:lnSpc>
              <a:spcBef>
                <a:spcPts val="0"/>
              </a:spcBef>
              <a:spcAft>
                <a:spcPts val="0"/>
              </a:spcAft>
              <a:buClrTx/>
              <a:buSzTx/>
              <a:buFontTx/>
              <a:buNone/>
              <a:tabLst/>
            </a:pPr>
            <a:endParaRPr lang="es-ES" sz="4000" b="1" dirty="0">
              <a:solidFill>
                <a:srgbClr val="FF6600"/>
              </a:solidFill>
              <a:latin typeface="Arial" panose="020B0604020202020204" pitchFamily="34" charset="0"/>
              <a:cs typeface="Arial" panose="020B0604020202020204" pitchFamily="34" charset="0"/>
              <a:sym typeface="Helvetica"/>
            </a:endParaRPr>
          </a:p>
          <a:p>
            <a:pPr marL="0" marR="0" indent="0" algn="ctr" defTabSz="914400" rtl="0" fontAlgn="auto" latinLnBrk="0" hangingPunct="0">
              <a:lnSpc>
                <a:spcPct val="100000"/>
              </a:lnSpc>
              <a:spcBef>
                <a:spcPts val="0"/>
              </a:spcBef>
              <a:spcAft>
                <a:spcPts val="0"/>
              </a:spcAft>
              <a:buClrTx/>
              <a:buSzTx/>
              <a:buFontTx/>
              <a:buNone/>
              <a:tabLst/>
            </a:pPr>
            <a:r>
              <a:rPr lang="es-ES" sz="2800" b="1" dirty="0">
                <a:solidFill>
                  <a:srgbClr val="002060"/>
                </a:solidFill>
                <a:latin typeface="Arial" panose="020B0604020202020204" pitchFamily="34" charset="0"/>
                <a:cs typeface="Arial" panose="020B0604020202020204" pitchFamily="34" charset="0"/>
                <a:sym typeface="Helvetica"/>
              </a:rPr>
              <a:t>¿Qué pautas educativas específicas se pueden llevar a cabo según la etapa escolar del alumno con TDAH? </a:t>
            </a:r>
            <a:endParaRPr kumimoji="0" lang="es-ES" sz="2800" b="1" i="0" u="none" strike="noStrike" cap="none" spc="0" normalizeH="0" baseline="0" dirty="0">
              <a:ln>
                <a:noFill/>
              </a:ln>
              <a:solidFill>
                <a:srgbClr val="002060"/>
              </a:solidFill>
              <a:effectLst/>
              <a:uFillTx/>
              <a:latin typeface="Arial" panose="020B0604020202020204" pitchFamily="34" charset="0"/>
              <a:cs typeface="Arial" panose="020B0604020202020204" pitchFamily="34" charset="0"/>
              <a:sym typeface="Helvetica"/>
            </a:endParaRPr>
          </a:p>
        </p:txBody>
      </p:sp>
      <p:sp>
        <p:nvSpPr>
          <p:cNvPr id="4" name="Rectangle 2">
            <a:extLst>
              <a:ext uri="{FF2B5EF4-FFF2-40B4-BE49-F238E27FC236}">
                <a16:creationId xmlns:a16="http://schemas.microsoft.com/office/drawing/2014/main" id="{927C5B64-47C2-438D-A7AB-E12155158C31}"/>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Tree>
    <p:extLst>
      <p:ext uri="{BB962C8B-B14F-4D97-AF65-F5344CB8AC3E}">
        <p14:creationId xmlns:p14="http://schemas.microsoft.com/office/powerpoint/2010/main" val="1534132154"/>
      </p:ext>
    </p:extLst>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BA0832B7-594B-47F0-84DE-460E9F4AB380}"/>
              </a:ext>
            </a:extLst>
          </p:cNvPr>
          <p:cNvSpPr txBox="1"/>
          <p:nvPr/>
        </p:nvSpPr>
        <p:spPr>
          <a:xfrm>
            <a:off x="787355" y="669378"/>
            <a:ext cx="7569290"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hangingPunct="0"/>
            <a:r>
              <a:rPr lang="es-ES" sz="2400" b="1" kern="50" dirty="0">
                <a:solidFill>
                  <a:srgbClr val="FF6600"/>
                </a:solidFill>
                <a:latin typeface="Arial" panose="020B0604020202020204" pitchFamily="34" charset="0"/>
                <a:ea typeface="SimSun" panose="02010600030101010101" pitchFamily="2" charset="-122"/>
                <a:cs typeface="Arial" panose="020B0604020202020204" pitchFamily="34" charset="0"/>
                <a:sym typeface="Helvetica"/>
              </a:rPr>
              <a:t>EDUCACIÓN PRIMARIA </a:t>
            </a:r>
            <a:endParaRPr lang="es-ES" sz="2400" b="1" kern="50" dirty="0">
              <a:solidFill>
                <a:srgbClr val="0070C0"/>
              </a:solidFill>
              <a:latin typeface="Arial" panose="020B0604020202020204" pitchFamily="34" charset="0"/>
              <a:ea typeface="SimSun" panose="02010600030101010101" pitchFamily="2" charset="-122"/>
              <a:cs typeface="Arial" panose="020B0604020202020204" pitchFamily="34" charset="0"/>
            </a:endParaRPr>
          </a:p>
        </p:txBody>
      </p:sp>
      <p:pic>
        <p:nvPicPr>
          <p:cNvPr id="3" name="Picture 3">
            <a:extLst>
              <a:ext uri="{FF2B5EF4-FFF2-40B4-BE49-F238E27FC236}">
                <a16:creationId xmlns:a16="http://schemas.microsoft.com/office/drawing/2014/main" id="{C17BEB07-D95F-4203-A27D-2D0AE64252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CuadroTexto 3">
            <a:extLst>
              <a:ext uri="{FF2B5EF4-FFF2-40B4-BE49-F238E27FC236}">
                <a16:creationId xmlns:a16="http://schemas.microsoft.com/office/drawing/2014/main" id="{4B367015-38AF-47A4-A421-5964EADDA6FE}"/>
              </a:ext>
            </a:extLst>
          </p:cNvPr>
          <p:cNvSpPr txBox="1"/>
          <p:nvPr/>
        </p:nvSpPr>
        <p:spPr>
          <a:xfrm>
            <a:off x="464820" y="1996440"/>
            <a:ext cx="8214360" cy="25545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hangingPunct="0"/>
            <a:r>
              <a:rPr lang="es-ES" sz="2000" dirty="0">
                <a:solidFill>
                  <a:srgbClr val="000000"/>
                </a:solidFill>
                <a:latin typeface="Arial" panose="020B0604020202020204" pitchFamily="34" charset="0"/>
                <a:cs typeface="Arial" panose="020B0604020202020204" pitchFamily="34" charset="0"/>
                <a:sym typeface="Helvetica"/>
              </a:rPr>
              <a:t>La finalidad de la educación primaria es proporcionar a todos los niños y niñas una educación que permita afianzar su desarrollo personal y su propio bienestar, adquirir habilidades relativas a la expresión y comprensión oral, a la lectura, a la escritura y al cálculo, así como desarrollar habilidades sociales, hábitos de trabajo y estudio, el sentido artístico y la afectividad. 
Decreto Floral 24/2007 de 9 de marzo 
</a:t>
            </a:r>
            <a:endParaRPr kumimoji="0" lang="es-ES" sz="1800" b="1" i="1"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endParaRPr>
          </a:p>
        </p:txBody>
      </p:sp>
    </p:spTree>
    <p:extLst>
      <p:ext uri="{BB962C8B-B14F-4D97-AF65-F5344CB8AC3E}">
        <p14:creationId xmlns:p14="http://schemas.microsoft.com/office/powerpoint/2010/main" val="1567564055"/>
      </p:ext>
    </p:extLst>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D0A145E-99D4-41D2-AA24-35D307436ACF}"/>
              </a:ext>
            </a:extLst>
          </p:cNvPr>
          <p:cNvSpPr txBox="1"/>
          <p:nvPr/>
        </p:nvSpPr>
        <p:spPr>
          <a:xfrm>
            <a:off x="787355" y="669378"/>
            <a:ext cx="7569290"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hangingPunct="0"/>
            <a:r>
              <a:rPr lang="es-ES" sz="2400" b="1" kern="50" dirty="0">
                <a:solidFill>
                  <a:srgbClr val="FF6600"/>
                </a:solidFill>
                <a:latin typeface="Arial" panose="020B0604020202020204" pitchFamily="34" charset="0"/>
                <a:ea typeface="SimSun" panose="02010600030101010101" pitchFamily="2" charset="-122"/>
                <a:cs typeface="Arial" panose="020B0604020202020204" pitchFamily="34" charset="0"/>
                <a:sym typeface="Helvetica"/>
              </a:rPr>
              <a:t>EDUCACIÓN PRIMARIA </a:t>
            </a:r>
            <a:endParaRPr lang="es-ES" sz="2400" b="1" kern="50" dirty="0">
              <a:solidFill>
                <a:srgbClr val="0070C0"/>
              </a:solidFill>
              <a:latin typeface="Arial" panose="020B0604020202020204" pitchFamily="34" charset="0"/>
              <a:ea typeface="SimSun" panose="02010600030101010101" pitchFamily="2" charset="-122"/>
              <a:cs typeface="Arial" panose="020B0604020202020204" pitchFamily="34" charset="0"/>
            </a:endParaRPr>
          </a:p>
        </p:txBody>
      </p:sp>
      <p:pic>
        <p:nvPicPr>
          <p:cNvPr id="3" name="Picture 3">
            <a:extLst>
              <a:ext uri="{FF2B5EF4-FFF2-40B4-BE49-F238E27FC236}">
                <a16:creationId xmlns:a16="http://schemas.microsoft.com/office/drawing/2014/main" id="{5A2BE1E6-F59D-4077-B77C-8C01426394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CuadroTexto 4">
            <a:extLst>
              <a:ext uri="{FF2B5EF4-FFF2-40B4-BE49-F238E27FC236}">
                <a16:creationId xmlns:a16="http://schemas.microsoft.com/office/drawing/2014/main" id="{4ADE7AB8-D064-4251-A8F6-7A3100874E5A}"/>
              </a:ext>
            </a:extLst>
          </p:cNvPr>
          <p:cNvSpPr txBox="1"/>
          <p:nvPr/>
        </p:nvSpPr>
        <p:spPr>
          <a:xfrm>
            <a:off x="635431" y="1580827"/>
            <a:ext cx="7721214" cy="20313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hangingPunct="0"/>
            <a:r>
              <a:rPr lang="es-ES" dirty="0">
                <a:solidFill>
                  <a:srgbClr val="000000"/>
                </a:solidFill>
                <a:latin typeface="Arial" panose="020B0604020202020204" pitchFamily="34" charset="0"/>
                <a:cs typeface="Arial" panose="020B0604020202020204" pitchFamily="34" charset="0"/>
                <a:sym typeface="Helvetica"/>
              </a:rPr>
              <a:t>Los alumnos con TDAH, debido a sus características, pueden tener dificultades para alcanzar el fin descrito anteriormente. Por ello es importante utilizar pautas específicas en nuestra labor docente que faciliten al niño alcanzar objetivos propios de esta etapa, y proporcionen a todo el alumnado las mismas posibilidades educativas para enfrentarse a la siguiente etapa.  
</a:t>
            </a:r>
            <a:endParaRPr kumimoji="0" lang="es-ES" sz="18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endParaRPr>
          </a:p>
        </p:txBody>
      </p:sp>
      <p:pic>
        <p:nvPicPr>
          <p:cNvPr id="1026" name="Picture 2" descr="Libro, Leer, LecciÃ³n, La Escuela Primaria, IlustraciÃ³n">
            <a:extLst>
              <a:ext uri="{FF2B5EF4-FFF2-40B4-BE49-F238E27FC236}">
                <a16:creationId xmlns:a16="http://schemas.microsoft.com/office/drawing/2014/main" id="{7CEF6B19-FDB0-4870-856D-C031BFCCE95B}"/>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0449" y="3335379"/>
            <a:ext cx="2868697" cy="28686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ibro, Leer, LecciÃ³n, La Escuela Primaria, IlustraciÃ³n">
            <a:extLst>
              <a:ext uri="{FF2B5EF4-FFF2-40B4-BE49-F238E27FC236}">
                <a16:creationId xmlns:a16="http://schemas.microsoft.com/office/drawing/2014/main" id="{D1DE08AF-26DD-44F9-ADA1-947093B864F7}"/>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52568" y="3435017"/>
            <a:ext cx="2769059" cy="2769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6655068"/>
      </p:ext>
    </p:extLst>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4AAF7F0-83C9-49E9-A6C0-BF9E81FABA2B}"/>
              </a:ext>
            </a:extLst>
          </p:cNvPr>
          <p:cNvSpPr txBox="1"/>
          <p:nvPr/>
        </p:nvSpPr>
        <p:spPr>
          <a:xfrm>
            <a:off x="787355" y="669378"/>
            <a:ext cx="7569290"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hangingPunct="0"/>
            <a:r>
              <a:rPr lang="es-ES" sz="2400" b="1" kern="50" dirty="0">
                <a:solidFill>
                  <a:srgbClr val="FF6600"/>
                </a:solidFill>
                <a:latin typeface="Arial" panose="020B0604020202020204" pitchFamily="34" charset="0"/>
                <a:ea typeface="SimSun" panose="02010600030101010101" pitchFamily="2" charset="-122"/>
                <a:cs typeface="Arial" panose="020B0604020202020204" pitchFamily="34" charset="0"/>
                <a:sym typeface="Helvetica"/>
              </a:rPr>
              <a:t>MEDIDAS ESPECÍFICAS PARA ADOPTAR </a:t>
            </a:r>
            <a:endParaRPr lang="es-ES" sz="2400" b="1" kern="50" dirty="0">
              <a:solidFill>
                <a:srgbClr val="0070C0"/>
              </a:solidFill>
              <a:latin typeface="Arial" panose="020B0604020202020204" pitchFamily="34" charset="0"/>
              <a:ea typeface="SimSun" panose="02010600030101010101" pitchFamily="2" charset="-122"/>
              <a:cs typeface="Arial" panose="020B0604020202020204" pitchFamily="34" charset="0"/>
            </a:endParaRPr>
          </a:p>
        </p:txBody>
      </p:sp>
      <p:pic>
        <p:nvPicPr>
          <p:cNvPr id="3" name="Picture 3">
            <a:extLst>
              <a:ext uri="{FF2B5EF4-FFF2-40B4-BE49-F238E27FC236}">
                <a16:creationId xmlns:a16="http://schemas.microsoft.com/office/drawing/2014/main" id="{9A8CF1D5-7B69-4A22-95A6-0925E15292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4" name="Tabla 4">
            <a:extLst>
              <a:ext uri="{FF2B5EF4-FFF2-40B4-BE49-F238E27FC236}">
                <a16:creationId xmlns:a16="http://schemas.microsoft.com/office/drawing/2014/main" id="{68808DAE-C8E8-47E8-A991-341E16C1253D}"/>
              </a:ext>
            </a:extLst>
          </p:cNvPr>
          <p:cNvGraphicFramePr>
            <a:graphicFrameLocks noGrp="1"/>
          </p:cNvGraphicFramePr>
          <p:nvPr>
            <p:extLst>
              <p:ext uri="{D42A27DB-BD31-4B8C-83A1-F6EECF244321}">
                <p14:modId xmlns:p14="http://schemas.microsoft.com/office/powerpoint/2010/main" val="262084645"/>
              </p:ext>
            </p:extLst>
          </p:nvPr>
        </p:nvGraphicFramePr>
        <p:xfrm>
          <a:off x="907773" y="1817817"/>
          <a:ext cx="7328453" cy="2948577"/>
        </p:xfrm>
        <a:graphic>
          <a:graphicData uri="http://schemas.openxmlformats.org/drawingml/2006/table">
            <a:tbl>
              <a:tblPr firstRow="1" bandRow="1">
                <a:tableStyleId>{21E4AEA4-8DFA-4A89-87EB-49C32662AFE0}</a:tableStyleId>
              </a:tblPr>
              <a:tblGrid>
                <a:gridCol w="1905398">
                  <a:extLst>
                    <a:ext uri="{9D8B030D-6E8A-4147-A177-3AD203B41FA5}">
                      <a16:colId xmlns:a16="http://schemas.microsoft.com/office/drawing/2014/main" val="1247709280"/>
                    </a:ext>
                  </a:extLst>
                </a:gridCol>
                <a:gridCol w="5423055">
                  <a:extLst>
                    <a:ext uri="{9D8B030D-6E8A-4147-A177-3AD203B41FA5}">
                      <a16:colId xmlns:a16="http://schemas.microsoft.com/office/drawing/2014/main" val="1757712106"/>
                    </a:ext>
                  </a:extLst>
                </a:gridCol>
              </a:tblGrid>
              <a:tr h="378825">
                <a:tc gridSpan="2">
                  <a:txBody>
                    <a:bodyPr/>
                    <a:lstStyle/>
                    <a:p>
                      <a:pPr algn="ctr"/>
                      <a:r>
                        <a:rPr lang="es-ES" sz="1600" dirty="0">
                          <a:effectLst>
                            <a:outerShdw blurRad="38100" dist="38100" dir="2700000" algn="tl">
                              <a:srgbClr val="000000">
                                <a:alpha val="43137"/>
                              </a:srgbClr>
                            </a:outerShdw>
                          </a:effectLst>
                        </a:rPr>
                        <a:t>FALTA DE ATENCIÓN </a:t>
                      </a:r>
                      <a:endParaRPr lang="es-ES" sz="1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tc>
                <a:tc hMerge="1">
                  <a:txBody>
                    <a:bodyPr/>
                    <a:lstStyle/>
                    <a:p>
                      <a:endParaRPr lang="es-ES" dirty="0"/>
                    </a:p>
                  </a:txBody>
                  <a:tcPr/>
                </a:tc>
                <a:extLst>
                  <a:ext uri="{0D108BD9-81ED-4DB2-BD59-A6C34878D82A}">
                    <a16:rowId xmlns:a16="http://schemas.microsoft.com/office/drawing/2014/main" val="3535310419"/>
                  </a:ext>
                </a:extLst>
              </a:tr>
              <a:tr h="653862">
                <a:tc rowSpan="5">
                  <a:txBody>
                    <a:bodyPr/>
                    <a:lstStyle/>
                    <a:p>
                      <a:pPr algn="ctr"/>
                      <a:r>
                        <a:rPr lang="es-ES" sz="1600" b="1" dirty="0"/>
                        <a:t>Crear un entorno físico y ambiente estructurado </a:t>
                      </a:r>
                      <a:endParaRPr lang="es-ES" sz="1600" b="1" dirty="0">
                        <a:latin typeface="Arial" panose="020B0604020202020204" pitchFamily="34" charset="0"/>
                        <a:cs typeface="Arial" panose="020B0604020202020204" pitchFamily="34" charset="0"/>
                      </a:endParaRPr>
                    </a:p>
                  </a:txBody>
                  <a:tcPr anchor="ctr"/>
                </a:tc>
                <a:tc>
                  <a:txBody>
                    <a:bodyPr/>
                    <a:lstStyle/>
                    <a:p>
                      <a:pPr algn="l"/>
                      <a:r>
                        <a:rPr lang="es-ES" sz="1600" dirty="0"/>
                        <a:t>1. Trabajar las normas, que deben ser claras, sencillas y consensuadas. Colocarlas en un lugar visible. </a:t>
                      </a:r>
                      <a:endParaRPr lang="es-ES" sz="16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833037496"/>
                  </a:ext>
                </a:extLst>
              </a:tr>
              <a:tr h="467044">
                <a:tc vMerge="1">
                  <a:txBody>
                    <a:bodyPr/>
                    <a:lstStyle/>
                    <a:p>
                      <a:endParaRPr lang="es-ES" dirty="0"/>
                    </a:p>
                  </a:txBody>
                  <a:tcPr/>
                </a:tc>
                <a:tc>
                  <a:txBody>
                    <a:bodyPr/>
                    <a:lstStyle/>
                    <a:p>
                      <a:pPr algn="l"/>
                      <a:r>
                        <a:rPr lang="es-ES" sz="1600" dirty="0"/>
                        <a:t>2. Establecer una rutina diaria de funcionamiento de la clase.</a:t>
                      </a:r>
                      <a:endParaRPr lang="es-ES" sz="16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261868589"/>
                  </a:ext>
                </a:extLst>
              </a:tr>
              <a:tr h="378825">
                <a:tc vMerge="1">
                  <a:txBody>
                    <a:bodyPr/>
                    <a:lstStyle/>
                    <a:p>
                      <a:endParaRPr lang="es-ES" dirty="0"/>
                    </a:p>
                  </a:txBody>
                  <a:tcPr/>
                </a:tc>
                <a:tc>
                  <a:txBody>
                    <a:bodyPr/>
                    <a:lstStyle/>
                    <a:p>
                      <a:pPr algn="l"/>
                      <a:r>
                        <a:rPr lang="es-ES" sz="1600" dirty="0"/>
                        <a:t>3. Anticipar los cambios de rutina.</a:t>
                      </a:r>
                      <a:endParaRPr lang="es-ES" sz="16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999830051"/>
                  </a:ext>
                </a:extLst>
              </a:tr>
              <a:tr h="467044">
                <a:tc vMerge="1">
                  <a:txBody>
                    <a:bodyPr/>
                    <a:lstStyle/>
                    <a:p>
                      <a:endParaRPr lang="es-ES" dirty="0"/>
                    </a:p>
                  </a:txBody>
                  <a:tcPr/>
                </a:tc>
                <a:tc>
                  <a:txBody>
                    <a:bodyPr/>
                    <a:lstStyle/>
                    <a:p>
                      <a:pPr algn="l"/>
                      <a:r>
                        <a:rPr lang="es-ES" sz="1600" dirty="0"/>
                        <a:t>4. Colocar en un lugar visible el horario semanal de clases.</a:t>
                      </a:r>
                      <a:endParaRPr lang="es-ES" sz="16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136383692"/>
                  </a:ext>
                </a:extLst>
              </a:tr>
              <a:tr h="378825">
                <a:tc vMerge="1">
                  <a:txBody>
                    <a:bodyPr/>
                    <a:lstStyle/>
                    <a:p>
                      <a:endParaRPr lang="es-ES" dirty="0"/>
                    </a:p>
                  </a:txBody>
                  <a:tcPr/>
                </a:tc>
                <a:tc>
                  <a:txBody>
                    <a:bodyPr/>
                    <a:lstStyle/>
                    <a:p>
                      <a:pPr algn="l"/>
                      <a:r>
                        <a:rPr lang="es-ES" sz="1600" dirty="0"/>
                        <a:t>5. Planificar la ubicación del alumno.</a:t>
                      </a:r>
                      <a:endParaRPr lang="es-ES" sz="16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859580270"/>
                  </a:ext>
                </a:extLst>
              </a:tr>
            </a:tbl>
          </a:graphicData>
        </a:graphic>
      </p:graphicFrame>
    </p:spTree>
    <p:extLst>
      <p:ext uri="{BB962C8B-B14F-4D97-AF65-F5344CB8AC3E}">
        <p14:creationId xmlns:p14="http://schemas.microsoft.com/office/powerpoint/2010/main" val="3340366711"/>
      </p:ext>
    </p:extLst>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CEA415E-40CC-4D0E-AFF4-DEEE9E8AA647}"/>
              </a:ext>
            </a:extLst>
          </p:cNvPr>
          <p:cNvSpPr txBox="1"/>
          <p:nvPr/>
        </p:nvSpPr>
        <p:spPr>
          <a:xfrm>
            <a:off x="787355" y="669378"/>
            <a:ext cx="7569290"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hangingPunct="0"/>
            <a:r>
              <a:rPr lang="es-ES" sz="2400" b="1" kern="50" dirty="0">
                <a:solidFill>
                  <a:srgbClr val="FF6600"/>
                </a:solidFill>
                <a:latin typeface="Arial" panose="020B0604020202020204" pitchFamily="34" charset="0"/>
                <a:ea typeface="SimSun" panose="02010600030101010101" pitchFamily="2" charset="-122"/>
                <a:cs typeface="Arial" panose="020B0604020202020204" pitchFamily="34" charset="0"/>
                <a:sym typeface="Helvetica"/>
              </a:rPr>
              <a:t>MEDIDAS ESPECÍFICAS PARA ADOPTAR </a:t>
            </a:r>
            <a:endParaRPr lang="es-ES" sz="2400" b="1" kern="50" dirty="0">
              <a:solidFill>
                <a:srgbClr val="0070C0"/>
              </a:solidFill>
              <a:latin typeface="Arial" panose="020B0604020202020204" pitchFamily="34" charset="0"/>
              <a:ea typeface="SimSun" panose="02010600030101010101" pitchFamily="2" charset="-122"/>
              <a:cs typeface="Arial" panose="020B0604020202020204" pitchFamily="34" charset="0"/>
            </a:endParaRPr>
          </a:p>
        </p:txBody>
      </p:sp>
      <p:pic>
        <p:nvPicPr>
          <p:cNvPr id="3" name="Picture 3">
            <a:extLst>
              <a:ext uri="{FF2B5EF4-FFF2-40B4-BE49-F238E27FC236}">
                <a16:creationId xmlns:a16="http://schemas.microsoft.com/office/drawing/2014/main" id="{ED23FB92-E7E0-4E42-83AF-FE37D5AD07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4" name="Tabla 4">
            <a:extLst>
              <a:ext uri="{FF2B5EF4-FFF2-40B4-BE49-F238E27FC236}">
                <a16:creationId xmlns:a16="http://schemas.microsoft.com/office/drawing/2014/main" id="{0BB24E31-0799-41A6-8D3F-030F367E3FE2}"/>
              </a:ext>
            </a:extLst>
          </p:cNvPr>
          <p:cNvGraphicFramePr>
            <a:graphicFrameLocks noGrp="1"/>
          </p:cNvGraphicFramePr>
          <p:nvPr>
            <p:extLst>
              <p:ext uri="{D42A27DB-BD31-4B8C-83A1-F6EECF244321}">
                <p14:modId xmlns:p14="http://schemas.microsoft.com/office/powerpoint/2010/main" val="1800236544"/>
              </p:ext>
            </p:extLst>
          </p:nvPr>
        </p:nvGraphicFramePr>
        <p:xfrm>
          <a:off x="453886" y="1320688"/>
          <a:ext cx="8236227" cy="4495800"/>
        </p:xfrm>
        <a:graphic>
          <a:graphicData uri="http://schemas.openxmlformats.org/drawingml/2006/table">
            <a:tbl>
              <a:tblPr firstRow="1" bandRow="1">
                <a:tableStyleId>{21E4AEA4-8DFA-4A89-87EB-49C32662AFE0}</a:tableStyleId>
              </a:tblPr>
              <a:tblGrid>
                <a:gridCol w="1649897">
                  <a:extLst>
                    <a:ext uri="{9D8B030D-6E8A-4147-A177-3AD203B41FA5}">
                      <a16:colId xmlns:a16="http://schemas.microsoft.com/office/drawing/2014/main" val="4284293155"/>
                    </a:ext>
                  </a:extLst>
                </a:gridCol>
                <a:gridCol w="6586330">
                  <a:extLst>
                    <a:ext uri="{9D8B030D-6E8A-4147-A177-3AD203B41FA5}">
                      <a16:colId xmlns:a16="http://schemas.microsoft.com/office/drawing/2014/main" val="2576251221"/>
                    </a:ext>
                  </a:extLst>
                </a:gridCol>
              </a:tblGrid>
              <a:tr h="37084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dirty="0">
                          <a:effectLst>
                            <a:outerShdw blurRad="38100" dist="38100" dir="2700000" algn="tl">
                              <a:srgbClr val="000000">
                                <a:alpha val="43137"/>
                              </a:srgbClr>
                            </a:outerShdw>
                          </a:effectLst>
                        </a:rPr>
                        <a:t>FALTA DE ATENCIÓN </a:t>
                      </a:r>
                      <a:endParaRPr lang="es-ES" sz="1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tc>
                <a:tc hMerge="1">
                  <a:txBody>
                    <a:bodyPr/>
                    <a:lstStyle/>
                    <a:p>
                      <a:endParaRPr lang="es-ES" dirty="0"/>
                    </a:p>
                  </a:txBody>
                  <a:tcPr/>
                </a:tc>
                <a:extLst>
                  <a:ext uri="{0D108BD9-81ED-4DB2-BD59-A6C34878D82A}">
                    <a16:rowId xmlns:a16="http://schemas.microsoft.com/office/drawing/2014/main" val="1053426415"/>
                  </a:ext>
                </a:extLst>
              </a:tr>
              <a:tr h="370840">
                <a:tc rowSpan="7">
                  <a:txBody>
                    <a:bodyPr/>
                    <a:lstStyle/>
                    <a:p>
                      <a:pPr algn="ctr"/>
                      <a:r>
                        <a:rPr lang="es-ES" sz="1600" b="1" dirty="0"/>
                        <a:t>Organizar las tareas a realizar y los recursos a utilizar </a:t>
                      </a:r>
                      <a:endParaRPr lang="es-ES" sz="1600" b="1" dirty="0">
                        <a:latin typeface="Arial" panose="020B0604020202020204" pitchFamily="34" charset="0"/>
                        <a:cs typeface="Arial" panose="020B0604020202020204" pitchFamily="34" charset="0"/>
                      </a:endParaRPr>
                    </a:p>
                  </a:txBody>
                  <a:tcPr anchor="ctr"/>
                </a:tc>
                <a:tc>
                  <a:txBody>
                    <a:bodyPr/>
                    <a:lstStyle/>
                    <a:p>
                      <a:pPr algn="l"/>
                      <a:r>
                        <a:rPr lang="es-ES" sz="1600" dirty="0"/>
                        <a:t>1. Usar medios técnicos que favorecen su atención (video, ordenadores).</a:t>
                      </a:r>
                      <a:endParaRPr lang="es-E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410004792"/>
                  </a:ext>
                </a:extLst>
              </a:tr>
              <a:tr h="370840">
                <a:tc vMerge="1">
                  <a:txBody>
                    <a:bodyPr/>
                    <a:lstStyle/>
                    <a:p>
                      <a:endParaRPr lang="es-ES" dirty="0"/>
                    </a:p>
                  </a:txBody>
                  <a:tcPr/>
                </a:tc>
                <a:tc>
                  <a:txBody>
                    <a:bodyPr/>
                    <a:lstStyle/>
                    <a:p>
                      <a:pPr algn="l"/>
                      <a:r>
                        <a:rPr lang="es-ES" sz="1600" dirty="0"/>
                        <a:t>2. En relación a las tareas escolares, tener en cuenta que estas seas:</a:t>
                      </a:r>
                    </a:p>
                    <a:p>
                      <a:pPr marL="285750" indent="-285750" algn="l">
                        <a:buFont typeface="Arial" panose="020B0604020202020204" pitchFamily="34" charset="0"/>
                        <a:buChar char="•"/>
                      </a:pPr>
                      <a:r>
                        <a:rPr lang="es-ES" sz="1600" dirty="0"/>
                        <a:t>Cortas, estructuradas y motivadoras.</a:t>
                      </a:r>
                    </a:p>
                    <a:p>
                      <a:pPr marL="285750" indent="-285750" algn="l">
                        <a:buFont typeface="Arial" panose="020B0604020202020204" pitchFamily="34" charset="0"/>
                        <a:buChar char="•"/>
                      </a:pPr>
                      <a:r>
                        <a:rPr lang="es-ES" sz="1600" dirty="0"/>
                        <a:t>Mejor pocas, variadas  y supervisadas. </a:t>
                      </a:r>
                      <a:endParaRPr lang="es-E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53676226"/>
                  </a:ext>
                </a:extLst>
              </a:tr>
              <a:tr h="370840">
                <a:tc vMerge="1">
                  <a:txBody>
                    <a:bodyPr/>
                    <a:lstStyle/>
                    <a:p>
                      <a:endParaRPr lang="es-ES" dirty="0"/>
                    </a:p>
                  </a:txBody>
                  <a:tcPr/>
                </a:tc>
                <a:tc>
                  <a:txBody>
                    <a:bodyPr/>
                    <a:lstStyle/>
                    <a:p>
                      <a:pPr algn="l"/>
                      <a:r>
                        <a:rPr lang="es-ES" sz="1600" dirty="0"/>
                        <a:t>3. Utilizar esquemas.</a:t>
                      </a:r>
                      <a:endParaRPr lang="es-E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341734571"/>
                  </a:ext>
                </a:extLst>
              </a:tr>
              <a:tr h="370840">
                <a:tc vMerge="1">
                  <a:txBody>
                    <a:bodyPr/>
                    <a:lstStyle/>
                    <a:p>
                      <a:endParaRPr lang="es-ES" dirty="0"/>
                    </a:p>
                  </a:txBody>
                  <a:tcPr/>
                </a:tc>
                <a:tc>
                  <a:txBody>
                    <a:bodyPr/>
                    <a:lstStyle/>
                    <a:p>
                      <a:pPr algn="l"/>
                      <a:r>
                        <a:rPr lang="es-ES" sz="1600" dirty="0"/>
                        <a:t>4. Enseñarle al alumno a utilizar listas de secuenciación de las tareas que le guíen en la realización de las actividades, pueden ser con imágenes o con texto. </a:t>
                      </a:r>
                      <a:endParaRPr lang="es-E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68004957"/>
                  </a:ext>
                </a:extLst>
              </a:tr>
              <a:tr h="370840">
                <a:tc vMerge="1">
                  <a:txBody>
                    <a:bodyPr/>
                    <a:lstStyle/>
                    <a:p>
                      <a:endParaRPr lang="es-ES" dirty="0"/>
                    </a:p>
                  </a:txBody>
                  <a:tcPr/>
                </a:tc>
                <a:tc>
                  <a:txBody>
                    <a:bodyPr/>
                    <a:lstStyle/>
                    <a:p>
                      <a:pPr algn="l"/>
                      <a:r>
                        <a:rPr lang="es-ES" sz="1600" dirty="0"/>
                        <a:t>5. Enseñarles técnicas para organizar el tiempo. </a:t>
                      </a:r>
                      <a:endParaRPr lang="es-E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078448119"/>
                  </a:ext>
                </a:extLst>
              </a:tr>
              <a:tr h="370840">
                <a:tc vMerge="1">
                  <a:txBody>
                    <a:bodyPr/>
                    <a:lstStyle/>
                    <a:p>
                      <a:endParaRPr lang="es-ES" dirty="0"/>
                    </a:p>
                  </a:txBody>
                  <a:tcPr/>
                </a:tc>
                <a:tc>
                  <a:txBody>
                    <a:bodyPr/>
                    <a:lstStyle/>
                    <a:p>
                      <a:pPr algn="l"/>
                      <a:r>
                        <a:rPr lang="es-ES" sz="1600" dirty="0"/>
                        <a:t>6. Enseñarle a preparar y organizar el material necesario para la actividad, antes y al finalizar la sesión. </a:t>
                      </a:r>
                      <a:endParaRPr lang="es-E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765620537"/>
                  </a:ext>
                </a:extLst>
              </a:tr>
              <a:tr h="370840">
                <a:tc vMerge="1">
                  <a:txBody>
                    <a:bodyPr/>
                    <a:lstStyle/>
                    <a:p>
                      <a:endParaRPr lang="es-ES" dirty="0"/>
                    </a:p>
                  </a:txBody>
                  <a:tcPr/>
                </a:tc>
                <a:tc>
                  <a:txBody>
                    <a:bodyPr/>
                    <a:lstStyle/>
                    <a:p>
                      <a:pPr algn="l"/>
                      <a:r>
                        <a:rPr lang="es-ES" sz="1600" dirty="0"/>
                        <a:t>7. Avanzando al funcionamiento más autónomo, dar un tiempo para que el alumno organice el material que va a necesitar. </a:t>
                      </a:r>
                      <a:endParaRPr lang="es-E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756693729"/>
                  </a:ext>
                </a:extLst>
              </a:tr>
            </a:tbl>
          </a:graphicData>
        </a:graphic>
      </p:graphicFrame>
    </p:spTree>
    <p:extLst>
      <p:ext uri="{BB962C8B-B14F-4D97-AF65-F5344CB8AC3E}">
        <p14:creationId xmlns:p14="http://schemas.microsoft.com/office/powerpoint/2010/main" val="1927621954"/>
      </p:ext>
    </p:extLst>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CEA415E-40CC-4D0E-AFF4-DEEE9E8AA647}"/>
              </a:ext>
            </a:extLst>
          </p:cNvPr>
          <p:cNvSpPr txBox="1"/>
          <p:nvPr/>
        </p:nvSpPr>
        <p:spPr>
          <a:xfrm>
            <a:off x="787355" y="669378"/>
            <a:ext cx="7569290"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hangingPunct="0"/>
            <a:r>
              <a:rPr lang="es-ES" sz="2400" b="1" kern="50" dirty="0">
                <a:solidFill>
                  <a:srgbClr val="FF6600"/>
                </a:solidFill>
                <a:latin typeface="Arial" panose="020B0604020202020204" pitchFamily="34" charset="0"/>
                <a:ea typeface="SimSun" panose="02010600030101010101" pitchFamily="2" charset="-122"/>
                <a:cs typeface="Arial" panose="020B0604020202020204" pitchFamily="34" charset="0"/>
                <a:sym typeface="Helvetica"/>
              </a:rPr>
              <a:t>MEDIDAS ESPECÍFICAS PARA ADOPTAR </a:t>
            </a:r>
            <a:endParaRPr lang="es-ES" sz="2400" b="1" kern="50" dirty="0">
              <a:solidFill>
                <a:srgbClr val="0070C0"/>
              </a:solidFill>
              <a:latin typeface="Arial" panose="020B0604020202020204" pitchFamily="34" charset="0"/>
              <a:ea typeface="SimSun" panose="02010600030101010101" pitchFamily="2" charset="-122"/>
              <a:cs typeface="Arial" panose="020B0604020202020204" pitchFamily="34" charset="0"/>
            </a:endParaRPr>
          </a:p>
        </p:txBody>
      </p:sp>
      <p:pic>
        <p:nvPicPr>
          <p:cNvPr id="3" name="Picture 3">
            <a:extLst>
              <a:ext uri="{FF2B5EF4-FFF2-40B4-BE49-F238E27FC236}">
                <a16:creationId xmlns:a16="http://schemas.microsoft.com/office/drawing/2014/main" id="{ED23FB92-E7E0-4E42-83AF-FE37D5AD07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4" name="Tabla 4">
            <a:extLst>
              <a:ext uri="{FF2B5EF4-FFF2-40B4-BE49-F238E27FC236}">
                <a16:creationId xmlns:a16="http://schemas.microsoft.com/office/drawing/2014/main" id="{0BB24E31-0799-41A6-8D3F-030F367E3FE2}"/>
              </a:ext>
            </a:extLst>
          </p:cNvPr>
          <p:cNvGraphicFramePr>
            <a:graphicFrameLocks noGrp="1"/>
          </p:cNvGraphicFramePr>
          <p:nvPr>
            <p:extLst>
              <p:ext uri="{D42A27DB-BD31-4B8C-83A1-F6EECF244321}">
                <p14:modId xmlns:p14="http://schemas.microsoft.com/office/powerpoint/2010/main" val="628629777"/>
              </p:ext>
            </p:extLst>
          </p:nvPr>
        </p:nvGraphicFramePr>
        <p:xfrm>
          <a:off x="327682" y="1772347"/>
          <a:ext cx="8488636" cy="3313305"/>
        </p:xfrm>
        <a:graphic>
          <a:graphicData uri="http://schemas.openxmlformats.org/drawingml/2006/table">
            <a:tbl>
              <a:tblPr firstRow="1" bandRow="1">
                <a:tableStyleId>{21E4AEA4-8DFA-4A89-87EB-49C32662AFE0}</a:tableStyleId>
              </a:tblPr>
              <a:tblGrid>
                <a:gridCol w="1700460">
                  <a:extLst>
                    <a:ext uri="{9D8B030D-6E8A-4147-A177-3AD203B41FA5}">
                      <a16:colId xmlns:a16="http://schemas.microsoft.com/office/drawing/2014/main" val="4284293155"/>
                    </a:ext>
                  </a:extLst>
                </a:gridCol>
                <a:gridCol w="6788176">
                  <a:extLst>
                    <a:ext uri="{9D8B030D-6E8A-4147-A177-3AD203B41FA5}">
                      <a16:colId xmlns:a16="http://schemas.microsoft.com/office/drawing/2014/main" val="2576251221"/>
                    </a:ext>
                  </a:extLst>
                </a:gridCol>
              </a:tblGrid>
              <a:tr h="397161">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dirty="0">
                          <a:effectLst>
                            <a:outerShdw blurRad="38100" dist="38100" dir="2700000" algn="tl">
                              <a:srgbClr val="000000">
                                <a:alpha val="43137"/>
                              </a:srgbClr>
                            </a:outerShdw>
                          </a:effectLst>
                        </a:rPr>
                        <a:t>FALTA DE ATENCIÓN </a:t>
                      </a:r>
                      <a:endParaRPr lang="es-ES" sz="1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tc>
                <a:tc hMerge="1">
                  <a:txBody>
                    <a:bodyPr/>
                    <a:lstStyle/>
                    <a:p>
                      <a:endParaRPr lang="es-ES" dirty="0"/>
                    </a:p>
                  </a:txBody>
                  <a:tcPr/>
                </a:tc>
                <a:extLst>
                  <a:ext uri="{0D108BD9-81ED-4DB2-BD59-A6C34878D82A}">
                    <a16:rowId xmlns:a16="http://schemas.microsoft.com/office/drawing/2014/main" val="1053426415"/>
                  </a:ext>
                </a:extLst>
              </a:tr>
              <a:tr h="397161">
                <a:tc rowSpan="5">
                  <a:txBody>
                    <a:bodyPr/>
                    <a:lstStyle/>
                    <a:p>
                      <a:pPr algn="ctr"/>
                      <a:r>
                        <a:rPr lang="es-ES" sz="1600" b="1" dirty="0">
                          <a:latin typeface="Arial" panose="020B0604020202020204" pitchFamily="34" charset="0"/>
                          <a:cs typeface="Arial" panose="020B0604020202020204" pitchFamily="34" charset="0"/>
                        </a:rPr>
                        <a:t>Asegurar que ha entendido la actividad </a:t>
                      </a:r>
                    </a:p>
                  </a:txBody>
                  <a:tcPr anchor="ctr"/>
                </a:tc>
                <a:tc>
                  <a:txBody>
                    <a:bodyPr/>
                    <a:lstStyle/>
                    <a:p>
                      <a:pPr algn="l"/>
                      <a:r>
                        <a:rPr lang="es-ES" sz="1600" dirty="0">
                          <a:latin typeface="Arial" panose="020B0604020202020204" pitchFamily="34" charset="0"/>
                          <a:cs typeface="Arial" panose="020B0604020202020204" pitchFamily="34" charset="0"/>
                        </a:rPr>
                        <a:t>1. Captar la atención del alumno antes de la explicación al grupo.</a:t>
                      </a:r>
                    </a:p>
                  </a:txBody>
                  <a:tcPr/>
                </a:tc>
                <a:extLst>
                  <a:ext uri="{0D108BD9-81ED-4DB2-BD59-A6C34878D82A}">
                    <a16:rowId xmlns:a16="http://schemas.microsoft.com/office/drawing/2014/main" val="3410004792"/>
                  </a:ext>
                </a:extLst>
              </a:tr>
              <a:tr h="397161">
                <a:tc vMerge="1">
                  <a:txBody>
                    <a:bodyPr/>
                    <a:lstStyle/>
                    <a:p>
                      <a:endParaRPr lang="es-ES" dirty="0"/>
                    </a:p>
                  </a:txBody>
                  <a:tcPr/>
                </a:tc>
                <a:tc>
                  <a:txBody>
                    <a:bodyPr/>
                    <a:lstStyle/>
                    <a:p>
                      <a:pPr algn="l"/>
                      <a:r>
                        <a:rPr lang="es-ES" sz="1600" dirty="0">
                          <a:latin typeface="Arial" panose="020B0604020202020204" pitchFamily="34" charset="0"/>
                          <a:cs typeface="Arial" panose="020B0604020202020204" pitchFamily="34" charset="0"/>
                        </a:rPr>
                        <a:t>2. Resumir de forma individual las consignas dadas al grupo.</a:t>
                      </a:r>
                    </a:p>
                  </a:txBody>
                  <a:tcPr/>
                </a:tc>
                <a:extLst>
                  <a:ext uri="{0D108BD9-81ED-4DB2-BD59-A6C34878D82A}">
                    <a16:rowId xmlns:a16="http://schemas.microsoft.com/office/drawing/2014/main" val="353676226"/>
                  </a:ext>
                </a:extLst>
              </a:tr>
              <a:tr h="620225">
                <a:tc vMerge="1">
                  <a:txBody>
                    <a:bodyPr/>
                    <a:lstStyle/>
                    <a:p>
                      <a:endParaRPr lang="es-ES" dirty="0"/>
                    </a:p>
                  </a:txBody>
                  <a:tcPr/>
                </a:tc>
                <a:tc>
                  <a:txBody>
                    <a:bodyPr/>
                    <a:lstStyle/>
                    <a:p>
                      <a:pPr algn="l"/>
                      <a:r>
                        <a:rPr lang="es-ES" sz="1600" dirty="0">
                          <a:latin typeface="Arial" panose="020B0604020202020204" pitchFamily="34" charset="0"/>
                          <a:cs typeface="Arial" panose="020B0604020202020204" pitchFamily="34" charset="0"/>
                        </a:rPr>
                        <a:t>3. Repetir los mensajes utilizando otras palabras, gestos o un apoyo visual.</a:t>
                      </a:r>
                    </a:p>
                  </a:txBody>
                  <a:tcPr/>
                </a:tc>
                <a:extLst>
                  <a:ext uri="{0D108BD9-81ED-4DB2-BD59-A6C34878D82A}">
                    <a16:rowId xmlns:a16="http://schemas.microsoft.com/office/drawing/2014/main" val="1341734571"/>
                  </a:ext>
                </a:extLst>
              </a:tr>
              <a:tr h="620225">
                <a:tc vMerge="1">
                  <a:txBody>
                    <a:bodyPr/>
                    <a:lstStyle/>
                    <a:p>
                      <a:endParaRPr lang="es-ES" dirty="0"/>
                    </a:p>
                  </a:txBody>
                  <a:tcPr/>
                </a:tc>
                <a:tc>
                  <a:txBody>
                    <a:bodyPr/>
                    <a:lstStyle/>
                    <a:p>
                      <a:pPr algn="l"/>
                      <a:r>
                        <a:rPr lang="es-ES" sz="1600" dirty="0">
                          <a:latin typeface="Arial" panose="020B0604020202020204" pitchFamily="34" charset="0"/>
                          <a:cs typeface="Arial" panose="020B0604020202020204" pitchFamily="34" charset="0"/>
                        </a:rPr>
                        <a:t>4. Pedirle de modo discreto que exprese verbalmente lo que ha entendido.  </a:t>
                      </a:r>
                    </a:p>
                  </a:txBody>
                  <a:tcPr/>
                </a:tc>
                <a:extLst>
                  <a:ext uri="{0D108BD9-81ED-4DB2-BD59-A6C34878D82A}">
                    <a16:rowId xmlns:a16="http://schemas.microsoft.com/office/drawing/2014/main" val="268004957"/>
                  </a:ext>
                </a:extLst>
              </a:tr>
              <a:tr h="881372">
                <a:tc vMerge="1">
                  <a:txBody>
                    <a:bodyPr/>
                    <a:lstStyle/>
                    <a:p>
                      <a:endParaRPr lang="es-ES" dirty="0"/>
                    </a:p>
                  </a:txBody>
                  <a:tcPr/>
                </a:tc>
                <a:tc>
                  <a:txBody>
                    <a:bodyPr/>
                    <a:lstStyle/>
                    <a:p>
                      <a:pPr algn="l"/>
                      <a:r>
                        <a:rPr lang="es-ES" sz="1600" dirty="0">
                          <a:latin typeface="Arial" panose="020B0604020202020204" pitchFamily="34" charset="0"/>
                          <a:cs typeface="Arial" panose="020B0604020202020204" pitchFamily="34" charset="0"/>
                        </a:rPr>
                        <a:t>5. Establecer compañeros de supervisión y estudio con estrategias adecuadas y buen nivel de concentración que ayude al alumno en determinados momentos. </a:t>
                      </a:r>
                    </a:p>
                  </a:txBody>
                  <a:tcPr/>
                </a:tc>
                <a:extLst>
                  <a:ext uri="{0D108BD9-81ED-4DB2-BD59-A6C34878D82A}">
                    <a16:rowId xmlns:a16="http://schemas.microsoft.com/office/drawing/2014/main" val="2078448119"/>
                  </a:ext>
                </a:extLst>
              </a:tr>
            </a:tbl>
          </a:graphicData>
        </a:graphic>
      </p:graphicFrame>
    </p:spTree>
    <p:extLst>
      <p:ext uri="{BB962C8B-B14F-4D97-AF65-F5344CB8AC3E}">
        <p14:creationId xmlns:p14="http://schemas.microsoft.com/office/powerpoint/2010/main" val="3127938437"/>
      </p:ext>
    </p:extLst>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BC0357B-AB9B-4F98-8382-83B65C16D52B}"/>
              </a:ext>
            </a:extLst>
          </p:cNvPr>
          <p:cNvSpPr txBox="1"/>
          <p:nvPr/>
        </p:nvSpPr>
        <p:spPr>
          <a:xfrm>
            <a:off x="787355" y="669378"/>
            <a:ext cx="7569290"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hangingPunct="0"/>
            <a:r>
              <a:rPr lang="es-ES" sz="2400" b="1" kern="50" dirty="0">
                <a:solidFill>
                  <a:srgbClr val="FF6600"/>
                </a:solidFill>
                <a:latin typeface="Arial" panose="020B0604020202020204" pitchFamily="34" charset="0"/>
                <a:ea typeface="SimSun" panose="02010600030101010101" pitchFamily="2" charset="-122"/>
                <a:cs typeface="Arial" panose="020B0604020202020204" pitchFamily="34" charset="0"/>
                <a:sym typeface="Helvetica"/>
              </a:rPr>
              <a:t>MEDIDAS ESPECÍFICAS PARA ADOPTAR </a:t>
            </a:r>
            <a:endParaRPr lang="es-ES" sz="2400" b="1" kern="50" dirty="0">
              <a:solidFill>
                <a:srgbClr val="0070C0"/>
              </a:solidFill>
              <a:latin typeface="Arial" panose="020B0604020202020204" pitchFamily="34" charset="0"/>
              <a:ea typeface="SimSun" panose="02010600030101010101" pitchFamily="2" charset="-122"/>
              <a:cs typeface="Arial" panose="020B0604020202020204" pitchFamily="34" charset="0"/>
            </a:endParaRPr>
          </a:p>
        </p:txBody>
      </p:sp>
      <p:pic>
        <p:nvPicPr>
          <p:cNvPr id="3" name="Picture 3">
            <a:extLst>
              <a:ext uri="{FF2B5EF4-FFF2-40B4-BE49-F238E27FC236}">
                <a16:creationId xmlns:a16="http://schemas.microsoft.com/office/drawing/2014/main" id="{A9D2D1D4-88B0-4A8E-BCE0-726E9D99C9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4" name="Tabla 4">
            <a:extLst>
              <a:ext uri="{FF2B5EF4-FFF2-40B4-BE49-F238E27FC236}">
                <a16:creationId xmlns:a16="http://schemas.microsoft.com/office/drawing/2014/main" id="{CDEE4330-3D9E-4412-84D3-0E94565345D5}"/>
              </a:ext>
            </a:extLst>
          </p:cNvPr>
          <p:cNvGraphicFramePr>
            <a:graphicFrameLocks noGrp="1"/>
          </p:cNvGraphicFramePr>
          <p:nvPr>
            <p:extLst>
              <p:ext uri="{D42A27DB-BD31-4B8C-83A1-F6EECF244321}">
                <p14:modId xmlns:p14="http://schemas.microsoft.com/office/powerpoint/2010/main" val="4123700944"/>
              </p:ext>
            </p:extLst>
          </p:nvPr>
        </p:nvGraphicFramePr>
        <p:xfrm>
          <a:off x="712304" y="1320800"/>
          <a:ext cx="7719391" cy="4216400"/>
        </p:xfrm>
        <a:graphic>
          <a:graphicData uri="http://schemas.openxmlformats.org/drawingml/2006/table">
            <a:tbl>
              <a:tblPr firstRow="1" bandRow="1">
                <a:tableStyleId>{21E4AEA4-8DFA-4A89-87EB-49C32662AFE0}</a:tableStyleId>
              </a:tblPr>
              <a:tblGrid>
                <a:gridCol w="1646583">
                  <a:extLst>
                    <a:ext uri="{9D8B030D-6E8A-4147-A177-3AD203B41FA5}">
                      <a16:colId xmlns:a16="http://schemas.microsoft.com/office/drawing/2014/main" val="4284293155"/>
                    </a:ext>
                  </a:extLst>
                </a:gridCol>
                <a:gridCol w="6072808">
                  <a:extLst>
                    <a:ext uri="{9D8B030D-6E8A-4147-A177-3AD203B41FA5}">
                      <a16:colId xmlns:a16="http://schemas.microsoft.com/office/drawing/2014/main" val="2576251221"/>
                    </a:ext>
                  </a:extLst>
                </a:gridCol>
              </a:tblGrid>
              <a:tr h="37084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FALTA DE ATENCIÓN </a:t>
                      </a:r>
                    </a:p>
                  </a:txBody>
                  <a:tcPr anchor="ctr"/>
                </a:tc>
                <a:tc hMerge="1">
                  <a:txBody>
                    <a:bodyPr/>
                    <a:lstStyle/>
                    <a:p>
                      <a:endParaRPr lang="es-ES" dirty="0"/>
                    </a:p>
                  </a:txBody>
                  <a:tcPr/>
                </a:tc>
                <a:extLst>
                  <a:ext uri="{0D108BD9-81ED-4DB2-BD59-A6C34878D82A}">
                    <a16:rowId xmlns:a16="http://schemas.microsoft.com/office/drawing/2014/main" val="1053426415"/>
                  </a:ext>
                </a:extLst>
              </a:tr>
              <a:tr h="370840">
                <a:tc rowSpan="7">
                  <a:txBody>
                    <a:bodyPr/>
                    <a:lstStyle/>
                    <a:p>
                      <a:pPr algn="ctr"/>
                      <a:r>
                        <a:rPr lang="es-ES" sz="1600" b="1" dirty="0">
                          <a:latin typeface="Arial" panose="020B0604020202020204" pitchFamily="34" charset="0"/>
                          <a:cs typeface="Arial" panose="020B0604020202020204" pitchFamily="34" charset="0"/>
                        </a:rPr>
                        <a:t>Controlar el tiempo en las actividades </a:t>
                      </a:r>
                    </a:p>
                  </a:txBody>
                  <a:tcPr anchor="ctr"/>
                </a:tc>
                <a:tc>
                  <a:txBody>
                    <a:bodyPr/>
                    <a:lstStyle/>
                    <a:p>
                      <a:pPr algn="l"/>
                      <a:r>
                        <a:rPr lang="es-ES" sz="1600" dirty="0">
                          <a:latin typeface="Arial" panose="020B0604020202020204" pitchFamily="34" charset="0"/>
                          <a:cs typeface="Arial" panose="020B0604020202020204" pitchFamily="34" charset="0"/>
                        </a:rPr>
                        <a:t>1. Acordar con el alumno de forma individual  una señal que evite su distracción y le reconduzca en su tarea.</a:t>
                      </a:r>
                    </a:p>
                  </a:txBody>
                  <a:tcPr/>
                </a:tc>
                <a:extLst>
                  <a:ext uri="{0D108BD9-81ED-4DB2-BD59-A6C34878D82A}">
                    <a16:rowId xmlns:a16="http://schemas.microsoft.com/office/drawing/2014/main" val="3410004792"/>
                  </a:ext>
                </a:extLst>
              </a:tr>
              <a:tr h="370840">
                <a:tc vMerge="1">
                  <a:txBody>
                    <a:bodyPr/>
                    <a:lstStyle/>
                    <a:p>
                      <a:endParaRPr lang="es-ES" dirty="0"/>
                    </a:p>
                  </a:txBody>
                  <a:tcPr/>
                </a:tc>
                <a:tc>
                  <a:txBody>
                    <a:bodyPr/>
                    <a:lstStyle/>
                    <a:p>
                      <a:pPr algn="l"/>
                      <a:r>
                        <a:rPr lang="es-ES" sz="1600" dirty="0">
                          <a:latin typeface="Arial" panose="020B0604020202020204" pitchFamily="34" charset="0"/>
                          <a:cs typeface="Arial" panose="020B0604020202020204" pitchFamily="34" charset="0"/>
                        </a:rPr>
                        <a:t>2. Fragmentar la actividad en partes cortas, supervisando el tiempo que dedica a cada uno. </a:t>
                      </a:r>
                    </a:p>
                  </a:txBody>
                  <a:tcPr/>
                </a:tc>
                <a:extLst>
                  <a:ext uri="{0D108BD9-81ED-4DB2-BD59-A6C34878D82A}">
                    <a16:rowId xmlns:a16="http://schemas.microsoft.com/office/drawing/2014/main" val="353676226"/>
                  </a:ext>
                </a:extLst>
              </a:tr>
              <a:tr h="370840">
                <a:tc vMerge="1">
                  <a:txBody>
                    <a:bodyPr/>
                    <a:lstStyle/>
                    <a:p>
                      <a:endParaRPr lang="es-ES" dirty="0"/>
                    </a:p>
                  </a:txBody>
                  <a:tcPr/>
                </a:tc>
                <a:tc>
                  <a:txBody>
                    <a:bodyPr/>
                    <a:lstStyle/>
                    <a:p>
                      <a:pPr algn="l"/>
                      <a:r>
                        <a:rPr lang="es-ES" sz="1600" dirty="0">
                          <a:latin typeface="Arial" panose="020B0604020202020204" pitchFamily="34" charset="0"/>
                          <a:cs typeface="Arial" panose="020B0604020202020204" pitchFamily="34" charset="0"/>
                        </a:rPr>
                        <a:t>3. Marcar tiempos concretos para la realización de la tarea. </a:t>
                      </a:r>
                    </a:p>
                  </a:txBody>
                  <a:tcPr/>
                </a:tc>
                <a:extLst>
                  <a:ext uri="{0D108BD9-81ED-4DB2-BD59-A6C34878D82A}">
                    <a16:rowId xmlns:a16="http://schemas.microsoft.com/office/drawing/2014/main" val="1341734571"/>
                  </a:ext>
                </a:extLst>
              </a:tr>
              <a:tr h="370840">
                <a:tc vMerge="1">
                  <a:txBody>
                    <a:bodyPr/>
                    <a:lstStyle/>
                    <a:p>
                      <a:endParaRPr lang="es-ES" dirty="0"/>
                    </a:p>
                  </a:txBody>
                  <a:tcPr/>
                </a:tc>
                <a:tc>
                  <a:txBody>
                    <a:bodyPr/>
                    <a:lstStyle/>
                    <a:p>
                      <a:pPr algn="l"/>
                      <a:r>
                        <a:rPr lang="es-ES" sz="1600" dirty="0">
                          <a:latin typeface="Arial" panose="020B0604020202020204" pitchFamily="34" charset="0"/>
                          <a:cs typeface="Arial" panose="020B0604020202020204" pitchFamily="34" charset="0"/>
                        </a:rPr>
                        <a:t>4. Usar un reloj o cronómetro para la realización de las actividades. </a:t>
                      </a:r>
                    </a:p>
                  </a:txBody>
                  <a:tcPr/>
                </a:tc>
                <a:extLst>
                  <a:ext uri="{0D108BD9-81ED-4DB2-BD59-A6C34878D82A}">
                    <a16:rowId xmlns:a16="http://schemas.microsoft.com/office/drawing/2014/main" val="268004957"/>
                  </a:ext>
                </a:extLst>
              </a:tr>
              <a:tr h="370840">
                <a:tc vMerge="1">
                  <a:txBody>
                    <a:bodyPr/>
                    <a:lstStyle/>
                    <a:p>
                      <a:endParaRPr lang="es-ES" dirty="0"/>
                    </a:p>
                  </a:txBody>
                  <a:tcPr/>
                </a:tc>
                <a:tc>
                  <a:txBody>
                    <a:bodyPr/>
                    <a:lstStyle/>
                    <a:p>
                      <a:pPr algn="l"/>
                      <a:r>
                        <a:rPr lang="es-ES" sz="1600" dirty="0">
                          <a:latin typeface="Arial" panose="020B0604020202020204" pitchFamily="34" charset="0"/>
                          <a:cs typeface="Arial" panose="020B0604020202020204" pitchFamily="34" charset="0"/>
                        </a:rPr>
                        <a:t>5. Dar instrucciones a medida que vaya realizando los diferentes pasos. </a:t>
                      </a:r>
                    </a:p>
                  </a:txBody>
                  <a:tcPr/>
                </a:tc>
                <a:extLst>
                  <a:ext uri="{0D108BD9-81ED-4DB2-BD59-A6C34878D82A}">
                    <a16:rowId xmlns:a16="http://schemas.microsoft.com/office/drawing/2014/main" val="2078448119"/>
                  </a:ext>
                </a:extLst>
              </a:tr>
              <a:tr h="370840">
                <a:tc vMerge="1">
                  <a:txBody>
                    <a:bodyPr/>
                    <a:lstStyle/>
                    <a:p>
                      <a:endParaRPr lang="es-ES" dirty="0"/>
                    </a:p>
                  </a:txBody>
                  <a:tcPr/>
                </a:tc>
                <a:tc>
                  <a:txBody>
                    <a:bodyPr/>
                    <a:lstStyle/>
                    <a:p>
                      <a:pPr algn="l"/>
                      <a:r>
                        <a:rPr lang="es-ES" sz="1600" dirty="0">
                          <a:latin typeface="Arial" panose="020B0604020202020204" pitchFamily="34" charset="0"/>
                          <a:cs typeface="Arial" panose="020B0604020202020204" pitchFamily="34" charset="0"/>
                        </a:rPr>
                        <a:t>6. Avisar con antelación antes de la finalización del tiempo dedicado  a la actividad. </a:t>
                      </a:r>
                    </a:p>
                  </a:txBody>
                  <a:tcPr/>
                </a:tc>
                <a:extLst>
                  <a:ext uri="{0D108BD9-81ED-4DB2-BD59-A6C34878D82A}">
                    <a16:rowId xmlns:a16="http://schemas.microsoft.com/office/drawing/2014/main" val="765620537"/>
                  </a:ext>
                </a:extLst>
              </a:tr>
              <a:tr h="370840">
                <a:tc vMerge="1">
                  <a:txBody>
                    <a:bodyPr/>
                    <a:lstStyle/>
                    <a:p>
                      <a:endParaRPr lang="es-ES" dirty="0"/>
                    </a:p>
                  </a:txBody>
                  <a:tcPr/>
                </a:tc>
                <a:tc>
                  <a:txBody>
                    <a:bodyPr/>
                    <a:lstStyle/>
                    <a:p>
                      <a:pPr algn="l"/>
                      <a:r>
                        <a:rPr lang="es-ES" sz="1600" dirty="0">
                          <a:latin typeface="Arial" panose="020B0604020202020204" pitchFamily="34" charset="0"/>
                          <a:cs typeface="Arial" panose="020B0604020202020204" pitchFamily="34" charset="0"/>
                        </a:rPr>
                        <a:t>7. Supervisar de forma discreta la realización de la actividad propuesta.</a:t>
                      </a:r>
                    </a:p>
                  </a:txBody>
                  <a:tcPr/>
                </a:tc>
                <a:extLst>
                  <a:ext uri="{0D108BD9-81ED-4DB2-BD59-A6C34878D82A}">
                    <a16:rowId xmlns:a16="http://schemas.microsoft.com/office/drawing/2014/main" val="756693729"/>
                  </a:ext>
                </a:extLst>
              </a:tr>
            </a:tbl>
          </a:graphicData>
        </a:graphic>
      </p:graphicFrame>
    </p:spTree>
    <p:extLst>
      <p:ext uri="{BB962C8B-B14F-4D97-AF65-F5344CB8AC3E}">
        <p14:creationId xmlns:p14="http://schemas.microsoft.com/office/powerpoint/2010/main" val="268364492"/>
      </p:ext>
    </p:extLst>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BC0357B-AB9B-4F98-8382-83B65C16D52B}"/>
              </a:ext>
            </a:extLst>
          </p:cNvPr>
          <p:cNvSpPr txBox="1"/>
          <p:nvPr/>
        </p:nvSpPr>
        <p:spPr>
          <a:xfrm>
            <a:off x="787355" y="669378"/>
            <a:ext cx="7569290"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hangingPunct="0"/>
            <a:r>
              <a:rPr lang="es-ES" sz="2400" b="1" kern="50" dirty="0">
                <a:solidFill>
                  <a:srgbClr val="FF6600"/>
                </a:solidFill>
                <a:latin typeface="Arial" panose="020B0604020202020204" pitchFamily="34" charset="0"/>
                <a:ea typeface="SimSun" panose="02010600030101010101" pitchFamily="2" charset="-122"/>
                <a:cs typeface="Arial" panose="020B0604020202020204" pitchFamily="34" charset="0"/>
                <a:sym typeface="Helvetica"/>
              </a:rPr>
              <a:t>MEDIDAS ESPECÍFICAS PARA ADOPTAR </a:t>
            </a:r>
            <a:endParaRPr lang="es-ES" sz="2400" b="1" kern="50" dirty="0">
              <a:solidFill>
                <a:srgbClr val="0070C0"/>
              </a:solidFill>
              <a:latin typeface="Arial" panose="020B0604020202020204" pitchFamily="34" charset="0"/>
              <a:ea typeface="SimSun" panose="02010600030101010101" pitchFamily="2" charset="-122"/>
              <a:cs typeface="Arial" panose="020B0604020202020204" pitchFamily="34" charset="0"/>
            </a:endParaRPr>
          </a:p>
        </p:txBody>
      </p:sp>
      <p:pic>
        <p:nvPicPr>
          <p:cNvPr id="3" name="Picture 3">
            <a:extLst>
              <a:ext uri="{FF2B5EF4-FFF2-40B4-BE49-F238E27FC236}">
                <a16:creationId xmlns:a16="http://schemas.microsoft.com/office/drawing/2014/main" id="{A9D2D1D4-88B0-4A8E-BCE0-726E9D99C9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4" name="Tabla 4">
            <a:extLst>
              <a:ext uri="{FF2B5EF4-FFF2-40B4-BE49-F238E27FC236}">
                <a16:creationId xmlns:a16="http://schemas.microsoft.com/office/drawing/2014/main" id="{CDEE4330-3D9E-4412-84D3-0E94565345D5}"/>
              </a:ext>
            </a:extLst>
          </p:cNvPr>
          <p:cNvGraphicFramePr>
            <a:graphicFrameLocks noGrp="1"/>
          </p:cNvGraphicFramePr>
          <p:nvPr>
            <p:extLst>
              <p:ext uri="{D42A27DB-BD31-4B8C-83A1-F6EECF244321}">
                <p14:modId xmlns:p14="http://schemas.microsoft.com/office/powerpoint/2010/main" val="4185083672"/>
              </p:ext>
            </p:extLst>
          </p:nvPr>
        </p:nvGraphicFramePr>
        <p:xfrm>
          <a:off x="554865" y="1191576"/>
          <a:ext cx="8184367" cy="2143760"/>
        </p:xfrm>
        <a:graphic>
          <a:graphicData uri="http://schemas.openxmlformats.org/drawingml/2006/table">
            <a:tbl>
              <a:tblPr firstRow="1" bandRow="1">
                <a:tableStyleId>{21E4AEA4-8DFA-4A89-87EB-49C32662AFE0}</a:tableStyleId>
              </a:tblPr>
              <a:tblGrid>
                <a:gridCol w="2075115">
                  <a:extLst>
                    <a:ext uri="{9D8B030D-6E8A-4147-A177-3AD203B41FA5}">
                      <a16:colId xmlns:a16="http://schemas.microsoft.com/office/drawing/2014/main" val="4284293155"/>
                    </a:ext>
                  </a:extLst>
                </a:gridCol>
                <a:gridCol w="6109252">
                  <a:extLst>
                    <a:ext uri="{9D8B030D-6E8A-4147-A177-3AD203B41FA5}">
                      <a16:colId xmlns:a16="http://schemas.microsoft.com/office/drawing/2014/main" val="2576251221"/>
                    </a:ext>
                  </a:extLst>
                </a:gridCol>
              </a:tblGrid>
              <a:tr h="37084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dirty="0">
                          <a:effectLst>
                            <a:outerShdw blurRad="38100" dist="38100" dir="2700000" algn="tl">
                              <a:srgbClr val="000000">
                                <a:alpha val="43137"/>
                              </a:srgbClr>
                            </a:outerShdw>
                          </a:effectLst>
                        </a:rPr>
                        <a:t>FALTA DE ATENCIÓN </a:t>
                      </a:r>
                      <a:endParaRPr lang="es-ES" sz="1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tc>
                <a:tc hMerge="1">
                  <a:txBody>
                    <a:bodyPr/>
                    <a:lstStyle/>
                    <a:p>
                      <a:endParaRPr lang="es-ES" dirty="0"/>
                    </a:p>
                  </a:txBody>
                  <a:tcPr/>
                </a:tc>
                <a:extLst>
                  <a:ext uri="{0D108BD9-81ED-4DB2-BD59-A6C34878D82A}">
                    <a16:rowId xmlns:a16="http://schemas.microsoft.com/office/drawing/2014/main" val="1053426415"/>
                  </a:ext>
                </a:extLst>
              </a:tr>
              <a:tr h="370840">
                <a:tc rowSpan="3">
                  <a:txBody>
                    <a:bodyPr/>
                    <a:lstStyle/>
                    <a:p>
                      <a:pPr algn="ctr"/>
                      <a:r>
                        <a:rPr lang="es-ES" sz="1600" b="1" dirty="0">
                          <a:latin typeface="Arial" panose="020B0604020202020204" pitchFamily="34" charset="0"/>
                          <a:cs typeface="Arial" panose="020B0604020202020204" pitchFamily="34" charset="0"/>
                        </a:rPr>
                        <a:t>Desarrollar periodos de concentración cada vez más largos </a:t>
                      </a:r>
                    </a:p>
                  </a:txBody>
                  <a:tcPr anchor="ctr"/>
                </a:tc>
                <a:tc>
                  <a:txBody>
                    <a:bodyPr/>
                    <a:lstStyle/>
                    <a:p>
                      <a:pPr algn="l"/>
                      <a:r>
                        <a:rPr lang="es-ES" sz="1600" dirty="0">
                          <a:latin typeface="Arial" panose="020B0604020202020204" pitchFamily="34" charset="0"/>
                          <a:cs typeface="Arial" panose="020B0604020202020204" pitchFamily="34" charset="0"/>
                        </a:rPr>
                        <a:t>1. Mantener contacto visual frecuentemente. </a:t>
                      </a:r>
                    </a:p>
                  </a:txBody>
                  <a:tcPr/>
                </a:tc>
                <a:extLst>
                  <a:ext uri="{0D108BD9-81ED-4DB2-BD59-A6C34878D82A}">
                    <a16:rowId xmlns:a16="http://schemas.microsoft.com/office/drawing/2014/main" val="3410004792"/>
                  </a:ext>
                </a:extLst>
              </a:tr>
              <a:tr h="370840">
                <a:tc vMerge="1">
                  <a:txBody>
                    <a:bodyPr/>
                    <a:lstStyle/>
                    <a:p>
                      <a:endParaRPr lang="es-ES" dirty="0"/>
                    </a:p>
                  </a:txBody>
                  <a:tcPr/>
                </a:tc>
                <a:tc>
                  <a:txBody>
                    <a:bodyPr/>
                    <a:lstStyle/>
                    <a:p>
                      <a:pPr algn="l"/>
                      <a:r>
                        <a:rPr lang="es-ES" sz="1600" dirty="0">
                          <a:latin typeface="Arial" panose="020B0604020202020204" pitchFamily="34" charset="0"/>
                          <a:cs typeface="Arial" panose="020B0604020202020204" pitchFamily="34" charset="0"/>
                        </a:rPr>
                        <a:t>2. Estructurar la sesión planificando el trabajo y los descansos, respetando sus periodos de concentración, reflejándolo de forma visual a nivel general o de forma individualizada para el alumno. </a:t>
                      </a:r>
                    </a:p>
                  </a:txBody>
                  <a:tcPr/>
                </a:tc>
                <a:extLst>
                  <a:ext uri="{0D108BD9-81ED-4DB2-BD59-A6C34878D82A}">
                    <a16:rowId xmlns:a16="http://schemas.microsoft.com/office/drawing/2014/main" val="353676226"/>
                  </a:ext>
                </a:extLst>
              </a:tr>
              <a:tr h="370840">
                <a:tc vMerge="1">
                  <a:txBody>
                    <a:bodyPr/>
                    <a:lstStyle/>
                    <a:p>
                      <a:endParaRPr lang="es-ES" dirty="0"/>
                    </a:p>
                  </a:txBody>
                  <a:tcPr/>
                </a:tc>
                <a:tc>
                  <a:txBody>
                    <a:bodyPr/>
                    <a:lstStyle/>
                    <a:p>
                      <a:pPr algn="l"/>
                      <a:r>
                        <a:rPr lang="es-ES" sz="1600" dirty="0">
                          <a:latin typeface="Arial" panose="020B0604020202020204" pitchFamily="34" charset="0"/>
                          <a:cs typeface="Arial" panose="020B0604020202020204" pitchFamily="34" charset="0"/>
                        </a:rPr>
                        <a:t>3. Reforzar los aumentos en el tiempo de atención con guiño, una sonrisa. </a:t>
                      </a:r>
                    </a:p>
                  </a:txBody>
                  <a:tcPr/>
                </a:tc>
                <a:extLst>
                  <a:ext uri="{0D108BD9-81ED-4DB2-BD59-A6C34878D82A}">
                    <a16:rowId xmlns:a16="http://schemas.microsoft.com/office/drawing/2014/main" val="1341734571"/>
                  </a:ext>
                </a:extLst>
              </a:tr>
            </a:tbl>
          </a:graphicData>
        </a:graphic>
      </p:graphicFrame>
      <p:graphicFrame>
        <p:nvGraphicFramePr>
          <p:cNvPr id="5" name="Tabla 4">
            <a:extLst>
              <a:ext uri="{FF2B5EF4-FFF2-40B4-BE49-F238E27FC236}">
                <a16:creationId xmlns:a16="http://schemas.microsoft.com/office/drawing/2014/main" id="{788943D2-905A-41B0-9C13-2F507D5A2F2F}"/>
              </a:ext>
            </a:extLst>
          </p:cNvPr>
          <p:cNvGraphicFramePr>
            <a:graphicFrameLocks noGrp="1"/>
          </p:cNvGraphicFramePr>
          <p:nvPr>
            <p:extLst>
              <p:ext uri="{D42A27DB-BD31-4B8C-83A1-F6EECF244321}">
                <p14:modId xmlns:p14="http://schemas.microsoft.com/office/powerpoint/2010/main" val="3403892744"/>
              </p:ext>
            </p:extLst>
          </p:nvPr>
        </p:nvGraphicFramePr>
        <p:xfrm>
          <a:off x="554865" y="3531705"/>
          <a:ext cx="8184367" cy="1991360"/>
        </p:xfrm>
        <a:graphic>
          <a:graphicData uri="http://schemas.openxmlformats.org/drawingml/2006/table">
            <a:tbl>
              <a:tblPr firstRow="1" bandRow="1">
                <a:tableStyleId>{21E4AEA4-8DFA-4A89-87EB-49C32662AFE0}</a:tableStyleId>
              </a:tblPr>
              <a:tblGrid>
                <a:gridCol w="2137494">
                  <a:extLst>
                    <a:ext uri="{9D8B030D-6E8A-4147-A177-3AD203B41FA5}">
                      <a16:colId xmlns:a16="http://schemas.microsoft.com/office/drawing/2014/main" val="1002942287"/>
                    </a:ext>
                  </a:extLst>
                </a:gridCol>
                <a:gridCol w="6046873">
                  <a:extLst>
                    <a:ext uri="{9D8B030D-6E8A-4147-A177-3AD203B41FA5}">
                      <a16:colId xmlns:a16="http://schemas.microsoft.com/office/drawing/2014/main" val="3400274167"/>
                    </a:ext>
                  </a:extLst>
                </a:gridCol>
              </a:tblGrid>
              <a:tr h="37084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dirty="0">
                          <a:effectLst>
                            <a:outerShdw blurRad="38100" dist="38100" dir="2700000" algn="tl">
                              <a:srgbClr val="000000">
                                <a:alpha val="43137"/>
                              </a:srgbClr>
                            </a:outerShdw>
                          </a:effectLst>
                        </a:rPr>
                        <a:t>FALTA DE ATENCIÓN </a:t>
                      </a:r>
                      <a:endParaRPr lang="es-ES" sz="1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tc>
                <a:tc hMerge="1">
                  <a:txBody>
                    <a:bodyPr/>
                    <a:lstStyle/>
                    <a:p>
                      <a:endParaRPr lang="es-ES" dirty="0"/>
                    </a:p>
                  </a:txBody>
                  <a:tcPr/>
                </a:tc>
                <a:extLst>
                  <a:ext uri="{0D108BD9-81ED-4DB2-BD59-A6C34878D82A}">
                    <a16:rowId xmlns:a16="http://schemas.microsoft.com/office/drawing/2014/main" val="2139184331"/>
                  </a:ext>
                </a:extLst>
              </a:tr>
              <a:tr h="370840">
                <a:tc rowSpan="4">
                  <a:txBody>
                    <a:bodyPr/>
                    <a:lstStyle/>
                    <a:p>
                      <a:pPr algn="ctr"/>
                      <a:r>
                        <a:rPr lang="es-ES" sz="1600" b="1" dirty="0">
                          <a:latin typeface="Arial" panose="020B0604020202020204" pitchFamily="34" charset="0"/>
                          <a:cs typeface="Arial" panose="020B0604020202020204" pitchFamily="34" charset="0"/>
                        </a:rPr>
                        <a:t>Ayudar a planificar su vida escolar </a:t>
                      </a:r>
                    </a:p>
                  </a:txBody>
                  <a:tcPr anchor="ctr"/>
                </a:tc>
                <a:tc>
                  <a:txBody>
                    <a:bodyPr/>
                    <a:lstStyle/>
                    <a:p>
                      <a:pPr algn="l"/>
                      <a:r>
                        <a:rPr lang="es-ES" sz="1600" dirty="0">
                          <a:latin typeface="Arial" panose="020B0604020202020204" pitchFamily="34" charset="0"/>
                          <a:cs typeface="Arial" panose="020B0604020202020204" pitchFamily="34" charset="0"/>
                        </a:rPr>
                        <a:t>1. Recordarle el horario escolar y las actividades diarias. </a:t>
                      </a:r>
                    </a:p>
                  </a:txBody>
                  <a:tcPr/>
                </a:tc>
                <a:extLst>
                  <a:ext uri="{0D108BD9-81ED-4DB2-BD59-A6C34878D82A}">
                    <a16:rowId xmlns:a16="http://schemas.microsoft.com/office/drawing/2014/main" val="3809053216"/>
                  </a:ext>
                </a:extLst>
              </a:tr>
              <a:tr h="370840">
                <a:tc vMerge="1">
                  <a:txBody>
                    <a:bodyPr/>
                    <a:lstStyle/>
                    <a:p>
                      <a:endParaRPr lang="es-ES" dirty="0"/>
                    </a:p>
                  </a:txBody>
                  <a:tcPr/>
                </a:tc>
                <a:tc>
                  <a:txBody>
                    <a:bodyPr/>
                    <a:lstStyle/>
                    <a:p>
                      <a:pPr algn="l"/>
                      <a:r>
                        <a:rPr lang="es-ES" sz="1600" dirty="0">
                          <a:latin typeface="Arial" panose="020B0604020202020204" pitchFamily="34" charset="0"/>
                          <a:cs typeface="Arial" panose="020B0604020202020204" pitchFamily="34" charset="0"/>
                        </a:rPr>
                        <a:t>2. Recordarle las fechas de entrega de trabajos o realización de exámenes a medida que se vayan acercando. </a:t>
                      </a:r>
                    </a:p>
                  </a:txBody>
                  <a:tcPr/>
                </a:tc>
                <a:extLst>
                  <a:ext uri="{0D108BD9-81ED-4DB2-BD59-A6C34878D82A}">
                    <a16:rowId xmlns:a16="http://schemas.microsoft.com/office/drawing/2014/main" val="1369485538"/>
                  </a:ext>
                </a:extLst>
              </a:tr>
              <a:tr h="0">
                <a:tc vMerge="1">
                  <a:txBody>
                    <a:bodyPr/>
                    <a:lstStyle/>
                    <a:p>
                      <a:endParaRPr lang="es-ES" dirty="0"/>
                    </a:p>
                  </a:txBody>
                  <a:tcPr/>
                </a:tc>
                <a:tc>
                  <a:txBody>
                    <a:bodyPr/>
                    <a:lstStyle/>
                    <a:p>
                      <a:pPr algn="l"/>
                      <a:r>
                        <a:rPr lang="es-ES" sz="1600" dirty="0">
                          <a:latin typeface="Arial" panose="020B0604020202020204" pitchFamily="34" charset="0"/>
                          <a:cs typeface="Arial" panose="020B0604020202020204" pitchFamily="34" charset="0"/>
                        </a:rPr>
                        <a:t>3. Ayudarle a apuntar las tareas y supervisar que lo haya hecho. </a:t>
                      </a:r>
                    </a:p>
                  </a:txBody>
                  <a:tcPr/>
                </a:tc>
                <a:extLst>
                  <a:ext uri="{0D108BD9-81ED-4DB2-BD59-A6C34878D82A}">
                    <a16:rowId xmlns:a16="http://schemas.microsoft.com/office/drawing/2014/main" val="2377439322"/>
                  </a:ext>
                </a:extLst>
              </a:tr>
              <a:tr h="0">
                <a:tc vMerge="1">
                  <a:txBody>
                    <a:bodyPr/>
                    <a:lstStyle/>
                    <a:p>
                      <a:pPr algn="ctr"/>
                      <a:endParaRPr lang="es-ES" sz="1600" b="1" dirty="0">
                        <a:latin typeface="Arial" panose="020B0604020202020204" pitchFamily="34" charset="0"/>
                        <a:cs typeface="Arial" panose="020B0604020202020204" pitchFamily="34" charset="0"/>
                      </a:endParaRPr>
                    </a:p>
                  </a:txBody>
                  <a:tcPr anchor="ctr"/>
                </a:tc>
                <a:tc>
                  <a:txBody>
                    <a:bodyPr/>
                    <a:lstStyle/>
                    <a:p>
                      <a:pPr algn="l"/>
                      <a:r>
                        <a:rPr lang="es-ES" sz="1600" dirty="0">
                          <a:latin typeface="Arial" panose="020B0604020202020204" pitchFamily="34" charset="0"/>
                          <a:cs typeface="Arial" panose="020B0604020202020204" pitchFamily="34" charset="0"/>
                        </a:rPr>
                        <a:t>4. Supervisar la agenda y el material que va a necesitar. </a:t>
                      </a:r>
                    </a:p>
                  </a:txBody>
                  <a:tcPr/>
                </a:tc>
                <a:extLst>
                  <a:ext uri="{0D108BD9-81ED-4DB2-BD59-A6C34878D82A}">
                    <a16:rowId xmlns:a16="http://schemas.microsoft.com/office/drawing/2014/main" val="3472679898"/>
                  </a:ext>
                </a:extLst>
              </a:tr>
            </a:tbl>
          </a:graphicData>
        </a:graphic>
      </p:graphicFrame>
    </p:spTree>
    <p:extLst>
      <p:ext uri="{BB962C8B-B14F-4D97-AF65-F5344CB8AC3E}">
        <p14:creationId xmlns:p14="http://schemas.microsoft.com/office/powerpoint/2010/main" val="3611164418"/>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lecha: curvada hacia la derecha 15">
            <a:extLst>
              <a:ext uri="{FF2B5EF4-FFF2-40B4-BE49-F238E27FC236}">
                <a16:creationId xmlns:a16="http://schemas.microsoft.com/office/drawing/2014/main" id="{C22C00DE-888F-4613-91DC-314E7B8CCC60}"/>
              </a:ext>
            </a:extLst>
          </p:cNvPr>
          <p:cNvSpPr/>
          <p:nvPr/>
        </p:nvSpPr>
        <p:spPr>
          <a:xfrm>
            <a:off x="5462395" y="2978614"/>
            <a:ext cx="2004572" cy="2718604"/>
          </a:xfrm>
          <a:prstGeom prst="curvedRightArrow">
            <a:avLst>
              <a:gd name="adj1" fmla="val 18239"/>
              <a:gd name="adj2" fmla="val 33220"/>
              <a:gd name="adj3" fmla="val 23750"/>
            </a:avLst>
          </a:prstGeom>
          <a:ln/>
        </p:spPr>
        <p:style>
          <a:lnRef idx="1">
            <a:schemeClr val="accent4"/>
          </a:lnRef>
          <a:fillRef idx="3">
            <a:schemeClr val="accent4"/>
          </a:fillRef>
          <a:effectRef idx="2">
            <a:schemeClr val="accent4"/>
          </a:effectRef>
          <a:fontRef idx="minor">
            <a:schemeClr val="lt1"/>
          </a:fontRef>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ES" sz="1800" b="0" i="0" u="none" strike="noStrike" cap="none" spc="0" normalizeH="0" baseline="0" dirty="0">
              <a:ln>
                <a:noFill/>
              </a:ln>
              <a:solidFill>
                <a:srgbClr val="000000"/>
              </a:solidFill>
              <a:effectLst/>
              <a:uFillTx/>
              <a:latin typeface="+mn-lt"/>
              <a:ea typeface="+mn-ea"/>
              <a:cs typeface="+mn-cs"/>
              <a:sym typeface="Helvetica"/>
            </a:endParaRPr>
          </a:p>
        </p:txBody>
      </p:sp>
      <p:sp>
        <p:nvSpPr>
          <p:cNvPr id="14" name="Flecha: curvada hacia la derecha 13">
            <a:extLst>
              <a:ext uri="{FF2B5EF4-FFF2-40B4-BE49-F238E27FC236}">
                <a16:creationId xmlns:a16="http://schemas.microsoft.com/office/drawing/2014/main" id="{34F5DC8F-CE88-401A-B950-D583D78E4F52}"/>
              </a:ext>
            </a:extLst>
          </p:cNvPr>
          <p:cNvSpPr/>
          <p:nvPr/>
        </p:nvSpPr>
        <p:spPr>
          <a:xfrm>
            <a:off x="937516" y="2950451"/>
            <a:ext cx="3181776" cy="3313044"/>
          </a:xfrm>
          <a:prstGeom prst="curvedRightArrow">
            <a:avLst>
              <a:gd name="adj1" fmla="val 18239"/>
              <a:gd name="adj2" fmla="val 33220"/>
              <a:gd name="adj3" fmla="val 23750"/>
            </a:avLst>
          </a:prstGeom>
          <a:ln/>
        </p:spPr>
        <p:style>
          <a:lnRef idx="1">
            <a:schemeClr val="accent6"/>
          </a:lnRef>
          <a:fillRef idx="2">
            <a:schemeClr val="accent6"/>
          </a:fillRef>
          <a:effectRef idx="1">
            <a:schemeClr val="accent6"/>
          </a:effectRef>
          <a:fontRef idx="minor">
            <a:schemeClr val="dk1"/>
          </a:fontRef>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ES" sz="1800" b="0" i="0" u="none" strike="noStrike" cap="none" spc="0" normalizeH="0" baseline="0" dirty="0">
              <a:ln>
                <a:noFill/>
              </a:ln>
              <a:solidFill>
                <a:srgbClr val="000000"/>
              </a:solidFill>
              <a:effectLst/>
              <a:uFillTx/>
              <a:latin typeface="+mn-lt"/>
              <a:ea typeface="+mn-ea"/>
              <a:cs typeface="+mn-cs"/>
              <a:sym typeface="Helvetica"/>
            </a:endParaRPr>
          </a:p>
        </p:txBody>
      </p:sp>
      <p:sp>
        <p:nvSpPr>
          <p:cNvPr id="2" name="Rectángulo 1">
            <a:extLst>
              <a:ext uri="{FF2B5EF4-FFF2-40B4-BE49-F238E27FC236}">
                <a16:creationId xmlns:a16="http://schemas.microsoft.com/office/drawing/2014/main" id="{3D77A32E-164E-4400-BB6C-942422727A16}"/>
              </a:ext>
            </a:extLst>
          </p:cNvPr>
          <p:cNvSpPr/>
          <p:nvPr/>
        </p:nvSpPr>
        <p:spPr>
          <a:xfrm>
            <a:off x="1249017" y="110843"/>
            <a:ext cx="6645965" cy="830997"/>
          </a:xfrm>
          <a:prstGeom prst="rect">
            <a:avLst/>
          </a:prstGeom>
        </p:spPr>
        <p:txBody>
          <a:bodyPr wrap="square">
            <a:spAutoFit/>
          </a:bodyPr>
          <a:lstStyle/>
          <a:p>
            <a:pPr algn="ctr">
              <a:spcAft>
                <a:spcPts val="0"/>
              </a:spcAft>
            </a:pPr>
            <a:r>
              <a:rPr lang="es-ES" sz="2400" b="1" kern="50" dirty="0">
                <a:solidFill>
                  <a:srgbClr val="FF6600"/>
                </a:solidFill>
                <a:latin typeface="Arial" panose="020B0604020202020204" pitchFamily="34" charset="0"/>
                <a:ea typeface="SimSun" panose="02010600030101010101" pitchFamily="2" charset="-122"/>
                <a:cs typeface="Arial" panose="020B0604020202020204" pitchFamily="34" charset="0"/>
              </a:rPr>
              <a:t>CUARTA MEDIDA:</a:t>
            </a:r>
          </a:p>
          <a:p>
            <a:pPr algn="ctr">
              <a:spcAft>
                <a:spcPts val="0"/>
              </a:spcAft>
            </a:pPr>
            <a:r>
              <a:rPr lang="es-ES" sz="2400" b="1" kern="50" dirty="0">
                <a:solidFill>
                  <a:srgbClr val="FF6600"/>
                </a:solidFill>
                <a:latin typeface="Arial" panose="020B0604020202020204" pitchFamily="34" charset="0"/>
                <a:ea typeface="SimSun" panose="02010600030101010101" pitchFamily="2" charset="-122"/>
                <a:cs typeface="Arial" panose="020B0604020202020204" pitchFamily="34" charset="0"/>
              </a:rPr>
              <a:t> </a:t>
            </a:r>
            <a:r>
              <a:rPr lang="es-ES" sz="2400" b="1" kern="50" dirty="0">
                <a:solidFill>
                  <a:srgbClr val="0070C0"/>
                </a:solidFill>
                <a:latin typeface="Arial" panose="020B0604020202020204" pitchFamily="34" charset="0"/>
                <a:ea typeface="SimSun" panose="02010600030101010101" pitchFamily="2" charset="-122"/>
                <a:cs typeface="Arial" panose="020B0604020202020204" pitchFamily="34" charset="0"/>
              </a:rPr>
              <a:t>Intervenciones educativas en el aula</a:t>
            </a:r>
          </a:p>
        </p:txBody>
      </p:sp>
      <p:pic>
        <p:nvPicPr>
          <p:cNvPr id="3" name="Picture 3">
            <a:extLst>
              <a:ext uri="{FF2B5EF4-FFF2-40B4-BE49-F238E27FC236}">
                <a16:creationId xmlns:a16="http://schemas.microsoft.com/office/drawing/2014/main" id="{EB1DBEDF-86A3-4B60-8DEC-5A7901BD8C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2992"/>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Rectángulo 3">
            <a:extLst>
              <a:ext uri="{FF2B5EF4-FFF2-40B4-BE49-F238E27FC236}">
                <a16:creationId xmlns:a16="http://schemas.microsoft.com/office/drawing/2014/main" id="{D6070204-8E3E-45D4-B248-2A0F02BC8AFC}"/>
              </a:ext>
            </a:extLst>
          </p:cNvPr>
          <p:cNvSpPr/>
          <p:nvPr/>
        </p:nvSpPr>
        <p:spPr>
          <a:xfrm>
            <a:off x="986136" y="1290287"/>
            <a:ext cx="7171725" cy="646331"/>
          </a:xfrm>
          <a:prstGeom prst="rect">
            <a:avLst/>
          </a:prstGeom>
        </p:spPr>
        <p:txBody>
          <a:bodyPr wrap="square">
            <a:spAutoFit/>
          </a:bodyPr>
          <a:lstStyle/>
          <a:p>
            <a:pPr algn="ctr">
              <a:spcAft>
                <a:spcPts val="0"/>
              </a:spcAft>
            </a:pPr>
            <a:r>
              <a:rPr lang="es-ES" i="1" kern="50" dirty="0">
                <a:latin typeface="Arial" panose="020B0604020202020204" pitchFamily="34" charset="0"/>
                <a:ea typeface="SimSun" panose="02010600030101010101" pitchFamily="2" charset="-122"/>
                <a:cs typeface="Arial" panose="020B0604020202020204" pitchFamily="34" charset="0"/>
              </a:rPr>
              <a:t>Las intervenciones educativas se pueden englobar en dos grandes grupos</a:t>
            </a:r>
          </a:p>
        </p:txBody>
      </p:sp>
      <p:sp>
        <p:nvSpPr>
          <p:cNvPr id="5" name="Elipse 4">
            <a:extLst>
              <a:ext uri="{FF2B5EF4-FFF2-40B4-BE49-F238E27FC236}">
                <a16:creationId xmlns:a16="http://schemas.microsoft.com/office/drawing/2014/main" id="{327DDDED-A1D6-408D-9D7D-1E275E9B2848}"/>
              </a:ext>
            </a:extLst>
          </p:cNvPr>
          <p:cNvSpPr/>
          <p:nvPr/>
        </p:nvSpPr>
        <p:spPr>
          <a:xfrm>
            <a:off x="2817235" y="2460921"/>
            <a:ext cx="1831095" cy="164461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algn="ctr"/>
            <a:r>
              <a:rPr lang="es-ES" sz="1400" b="1" kern="50" dirty="0">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Arial" panose="020B0604020202020204" pitchFamily="34" charset="0"/>
              </a:rPr>
              <a:t>Medidas generales:</a:t>
            </a:r>
            <a:r>
              <a:rPr lang="es-ES" sz="1400" b="1" kern="50" dirty="0">
                <a:latin typeface="Arial" panose="020B0604020202020204" pitchFamily="34" charset="0"/>
                <a:ea typeface="SimSun" panose="02010600030101010101" pitchFamily="2" charset="-122"/>
                <a:cs typeface="Arial" panose="020B0604020202020204" pitchFamily="34" charset="0"/>
              </a:rPr>
              <a:t> preventivas y de intervención</a:t>
            </a:r>
            <a:endParaRPr lang="es-ES" sz="1400" b="1" dirty="0">
              <a:latin typeface="Arial" panose="020B0604020202020204" pitchFamily="34" charset="0"/>
              <a:cs typeface="Arial" panose="020B0604020202020204" pitchFamily="34" charset="0"/>
            </a:endParaRPr>
          </a:p>
        </p:txBody>
      </p:sp>
      <p:sp>
        <p:nvSpPr>
          <p:cNvPr id="6" name="Elipse 5">
            <a:extLst>
              <a:ext uri="{FF2B5EF4-FFF2-40B4-BE49-F238E27FC236}">
                <a16:creationId xmlns:a16="http://schemas.microsoft.com/office/drawing/2014/main" id="{AE9E6250-DFED-4F34-B461-46B8A6773EB0}"/>
              </a:ext>
            </a:extLst>
          </p:cNvPr>
          <p:cNvSpPr/>
          <p:nvPr/>
        </p:nvSpPr>
        <p:spPr>
          <a:xfrm>
            <a:off x="6211148" y="2460921"/>
            <a:ext cx="1831095" cy="164461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a:r>
              <a:rPr lang="es-ES" sz="1400" b="1" kern="50" dirty="0">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Arial" panose="020B0604020202020204" pitchFamily="34" charset="0"/>
              </a:rPr>
              <a:t>Medidas específicas </a:t>
            </a:r>
            <a:r>
              <a:rPr lang="es-ES" sz="1400" b="1" kern="50" dirty="0">
                <a:latin typeface="Arial" panose="020B0604020202020204" pitchFamily="34" charset="0"/>
                <a:ea typeface="SimSun" panose="02010600030101010101" pitchFamily="2" charset="-122"/>
                <a:cs typeface="Arial" panose="020B0604020202020204" pitchFamily="34" charset="0"/>
              </a:rPr>
              <a:t>para cada etapa educativa</a:t>
            </a:r>
            <a:endParaRPr lang="es-ES" sz="1400" b="1" dirty="0">
              <a:latin typeface="Arial" panose="020B0604020202020204" pitchFamily="34" charset="0"/>
              <a:cs typeface="Arial" panose="020B0604020202020204" pitchFamily="34" charset="0"/>
            </a:endParaRPr>
          </a:p>
        </p:txBody>
      </p:sp>
      <p:sp>
        <p:nvSpPr>
          <p:cNvPr id="7" name="CuadroTexto 6">
            <a:extLst>
              <a:ext uri="{FF2B5EF4-FFF2-40B4-BE49-F238E27FC236}">
                <a16:creationId xmlns:a16="http://schemas.microsoft.com/office/drawing/2014/main" id="{8CCDCCBF-0F5E-4B82-8510-B7F5CD464A92}"/>
              </a:ext>
            </a:extLst>
          </p:cNvPr>
          <p:cNvSpPr txBox="1"/>
          <p:nvPr/>
        </p:nvSpPr>
        <p:spPr>
          <a:xfrm>
            <a:off x="1514191" y="4573386"/>
            <a:ext cx="1973527" cy="578877"/>
          </a:xfrm>
          <a:prstGeom prst="roundRect">
            <a:avLst/>
          </a:prstGeom>
          <a:ln/>
        </p:spPr>
        <p:style>
          <a:lnRef idx="2">
            <a:schemeClr val="accent6"/>
          </a:lnRef>
          <a:fillRef idx="1">
            <a:schemeClr val="lt1"/>
          </a:fillRef>
          <a:effectRef idx="0">
            <a:schemeClr val="accent6"/>
          </a:effectRef>
          <a:fontRef idx="minor">
            <a:schemeClr val="dk1"/>
          </a:fontRef>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gl-ES" sz="1400" b="1"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t>Organizativas y </a:t>
            </a:r>
          </a:p>
          <a:p>
            <a:pPr marL="0" marR="0" indent="0" algn="ctr" defTabSz="914400" rtl="0" fontAlgn="auto" latinLnBrk="0" hangingPunct="0">
              <a:lnSpc>
                <a:spcPct val="100000"/>
              </a:lnSpc>
              <a:spcBef>
                <a:spcPts val="0"/>
              </a:spcBef>
              <a:spcAft>
                <a:spcPts val="0"/>
              </a:spcAft>
              <a:buClrTx/>
              <a:buSzTx/>
              <a:buFontTx/>
              <a:buNone/>
              <a:tabLst/>
            </a:pPr>
            <a:r>
              <a:rPr kumimoji="0" lang="gl-ES" sz="1400" b="1"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t>metodológicas</a:t>
            </a:r>
            <a:endParaRPr kumimoji="0" lang="es-ES" sz="1400" b="1"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endParaRPr>
          </a:p>
        </p:txBody>
      </p:sp>
      <p:sp>
        <p:nvSpPr>
          <p:cNvPr id="9" name="CuadroTexto 8">
            <a:extLst>
              <a:ext uri="{FF2B5EF4-FFF2-40B4-BE49-F238E27FC236}">
                <a16:creationId xmlns:a16="http://schemas.microsoft.com/office/drawing/2014/main" id="{A339401B-F500-4183-9457-3E6FAA367F9D}"/>
              </a:ext>
            </a:extLst>
          </p:cNvPr>
          <p:cNvSpPr txBox="1"/>
          <p:nvPr/>
        </p:nvSpPr>
        <p:spPr>
          <a:xfrm>
            <a:off x="2069227" y="5364404"/>
            <a:ext cx="2262202" cy="578877"/>
          </a:xfrm>
          <a:prstGeom prst="roundRect">
            <a:avLst/>
          </a:prstGeom>
          <a:ln/>
        </p:spPr>
        <p:style>
          <a:lnRef idx="2">
            <a:schemeClr val="accent6"/>
          </a:lnRef>
          <a:fillRef idx="1">
            <a:schemeClr val="lt1"/>
          </a:fillRef>
          <a:effectRef idx="0">
            <a:schemeClr val="accent6"/>
          </a:effectRef>
          <a:fontRef idx="minor">
            <a:schemeClr val="dk1"/>
          </a:fontRef>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gl-ES" sz="1400" b="1"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t>Aspectos relacionados</a:t>
            </a:r>
          </a:p>
          <a:p>
            <a:pPr marL="0" marR="0" indent="0" algn="ctr" defTabSz="914400" rtl="0" fontAlgn="auto" latinLnBrk="0" hangingPunct="0">
              <a:lnSpc>
                <a:spcPct val="100000"/>
              </a:lnSpc>
              <a:spcBef>
                <a:spcPts val="0"/>
              </a:spcBef>
              <a:spcAft>
                <a:spcPts val="0"/>
              </a:spcAft>
              <a:buClrTx/>
              <a:buSzTx/>
              <a:buFontTx/>
              <a:buNone/>
              <a:tabLst/>
            </a:pPr>
            <a:r>
              <a:rPr kumimoji="0" lang="gl-ES" sz="1400" b="1"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t> con el comportamiento</a:t>
            </a:r>
            <a:endParaRPr kumimoji="0" lang="es-ES" sz="1400" b="1"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endParaRPr>
          </a:p>
        </p:txBody>
      </p:sp>
      <p:sp>
        <p:nvSpPr>
          <p:cNvPr id="10" name="CuadroTexto 9">
            <a:extLst>
              <a:ext uri="{FF2B5EF4-FFF2-40B4-BE49-F238E27FC236}">
                <a16:creationId xmlns:a16="http://schemas.microsoft.com/office/drawing/2014/main" id="{81673F35-5074-48C9-9ACB-BBD1F6F74E0E}"/>
              </a:ext>
            </a:extLst>
          </p:cNvPr>
          <p:cNvSpPr txBox="1"/>
          <p:nvPr/>
        </p:nvSpPr>
        <p:spPr>
          <a:xfrm>
            <a:off x="674876" y="3688306"/>
            <a:ext cx="1973527" cy="578877"/>
          </a:xfrm>
          <a:prstGeom prst="roundRect">
            <a:avLst/>
          </a:prstGeom>
          <a:ln/>
        </p:spPr>
        <p:style>
          <a:lnRef idx="2">
            <a:schemeClr val="accent6"/>
          </a:lnRef>
          <a:fillRef idx="1">
            <a:schemeClr val="lt1"/>
          </a:fillRef>
          <a:effectRef idx="0">
            <a:schemeClr val="accent6"/>
          </a:effectRef>
          <a:fontRef idx="minor">
            <a:schemeClr val="dk1"/>
          </a:fontRef>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gl-ES" sz="1400" b="1"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t>Aspectos </a:t>
            </a:r>
          </a:p>
          <a:p>
            <a:pPr marL="0" marR="0" indent="0" algn="ctr" defTabSz="914400" rtl="0" fontAlgn="auto" latinLnBrk="0" hangingPunct="0">
              <a:lnSpc>
                <a:spcPct val="100000"/>
              </a:lnSpc>
              <a:spcBef>
                <a:spcPts val="0"/>
              </a:spcBef>
              <a:spcAft>
                <a:spcPts val="0"/>
              </a:spcAft>
              <a:buClrTx/>
              <a:buSzTx/>
              <a:buFontTx/>
              <a:buNone/>
              <a:tabLst/>
            </a:pPr>
            <a:r>
              <a:rPr kumimoji="0" lang="gl-ES" sz="1400" b="1"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t>socio - emocionales</a:t>
            </a:r>
            <a:endParaRPr kumimoji="0" lang="es-ES" sz="1400" b="1"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endParaRPr>
          </a:p>
        </p:txBody>
      </p:sp>
      <p:sp>
        <p:nvSpPr>
          <p:cNvPr id="11" name="CuadroTexto 10">
            <a:extLst>
              <a:ext uri="{FF2B5EF4-FFF2-40B4-BE49-F238E27FC236}">
                <a16:creationId xmlns:a16="http://schemas.microsoft.com/office/drawing/2014/main" id="{F878E865-7B7D-4482-9CAC-9B5F0AB7DC9F}"/>
              </a:ext>
            </a:extLst>
          </p:cNvPr>
          <p:cNvSpPr txBox="1"/>
          <p:nvPr/>
        </p:nvSpPr>
        <p:spPr>
          <a:xfrm>
            <a:off x="5153168" y="4266459"/>
            <a:ext cx="1973527" cy="340514"/>
          </a:xfrm>
          <a:prstGeom prst="roundRect">
            <a:avLst/>
          </a:prstGeom>
          <a:ln/>
        </p:spPr>
        <p:style>
          <a:lnRef idx="2">
            <a:schemeClr val="accent4"/>
          </a:lnRef>
          <a:fillRef idx="1">
            <a:schemeClr val="lt1"/>
          </a:fillRef>
          <a:effectRef idx="0">
            <a:schemeClr val="accent4"/>
          </a:effectRef>
          <a:fontRef idx="minor">
            <a:schemeClr val="dk1"/>
          </a:fontRef>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gl-ES" sz="1400" b="1"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t>Primaria</a:t>
            </a:r>
            <a:endParaRPr kumimoji="0" lang="es-ES" sz="1400" b="1"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endParaRPr>
          </a:p>
        </p:txBody>
      </p:sp>
      <p:sp>
        <p:nvSpPr>
          <p:cNvPr id="12" name="CuadroTexto 11">
            <a:extLst>
              <a:ext uri="{FF2B5EF4-FFF2-40B4-BE49-F238E27FC236}">
                <a16:creationId xmlns:a16="http://schemas.microsoft.com/office/drawing/2014/main" id="{ED7CC826-4410-4675-A91E-1F2158481BF6}"/>
              </a:ext>
            </a:extLst>
          </p:cNvPr>
          <p:cNvSpPr txBox="1"/>
          <p:nvPr/>
        </p:nvSpPr>
        <p:spPr>
          <a:xfrm>
            <a:off x="6933284" y="5164740"/>
            <a:ext cx="1973527" cy="340514"/>
          </a:xfrm>
          <a:prstGeom prst="roundRect">
            <a:avLst/>
          </a:prstGeom>
          <a:ln/>
        </p:spPr>
        <p:style>
          <a:lnRef idx="2">
            <a:schemeClr val="accent4"/>
          </a:lnRef>
          <a:fillRef idx="1">
            <a:schemeClr val="lt1"/>
          </a:fillRef>
          <a:effectRef idx="0">
            <a:schemeClr val="accent4"/>
          </a:effectRef>
          <a:fontRef idx="minor">
            <a:schemeClr val="dk1"/>
          </a:fontRef>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gl-ES" sz="1400" b="1"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t>Secundaria</a:t>
            </a:r>
            <a:endParaRPr kumimoji="0" lang="es-ES" sz="1400" b="1"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endParaRPr>
          </a:p>
        </p:txBody>
      </p:sp>
    </p:spTree>
    <p:extLst>
      <p:ext uri="{BB962C8B-B14F-4D97-AF65-F5344CB8AC3E}">
        <p14:creationId xmlns:p14="http://schemas.microsoft.com/office/powerpoint/2010/main" val="33271191"/>
      </p:ext>
    </p:extLst>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BC0357B-AB9B-4F98-8382-83B65C16D52B}"/>
              </a:ext>
            </a:extLst>
          </p:cNvPr>
          <p:cNvSpPr txBox="1"/>
          <p:nvPr/>
        </p:nvSpPr>
        <p:spPr>
          <a:xfrm>
            <a:off x="787355" y="669378"/>
            <a:ext cx="7569290"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hangingPunct="0"/>
            <a:r>
              <a:rPr lang="es-ES" sz="2400" b="1" kern="50" dirty="0">
                <a:solidFill>
                  <a:srgbClr val="FF6600"/>
                </a:solidFill>
                <a:latin typeface="Arial" panose="020B0604020202020204" pitchFamily="34" charset="0"/>
                <a:ea typeface="SimSun" panose="02010600030101010101" pitchFamily="2" charset="-122"/>
                <a:cs typeface="Arial" panose="020B0604020202020204" pitchFamily="34" charset="0"/>
                <a:sym typeface="Helvetica"/>
              </a:rPr>
              <a:t>MEDIDAS ESPECÍFICAS PARA ADOPTAR </a:t>
            </a:r>
            <a:endParaRPr lang="es-ES" sz="2400" b="1" kern="50" dirty="0">
              <a:solidFill>
                <a:srgbClr val="0070C0"/>
              </a:solidFill>
              <a:latin typeface="Arial" panose="020B0604020202020204" pitchFamily="34" charset="0"/>
              <a:ea typeface="SimSun" panose="02010600030101010101" pitchFamily="2" charset="-122"/>
              <a:cs typeface="Arial" panose="020B0604020202020204" pitchFamily="34" charset="0"/>
            </a:endParaRPr>
          </a:p>
        </p:txBody>
      </p:sp>
      <p:pic>
        <p:nvPicPr>
          <p:cNvPr id="3" name="Picture 3">
            <a:extLst>
              <a:ext uri="{FF2B5EF4-FFF2-40B4-BE49-F238E27FC236}">
                <a16:creationId xmlns:a16="http://schemas.microsoft.com/office/drawing/2014/main" id="{A9D2D1D4-88B0-4A8E-BCE0-726E9D99C9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4" name="Tabla 4">
            <a:extLst>
              <a:ext uri="{FF2B5EF4-FFF2-40B4-BE49-F238E27FC236}">
                <a16:creationId xmlns:a16="http://schemas.microsoft.com/office/drawing/2014/main" id="{CDEE4330-3D9E-4412-84D3-0E94565345D5}"/>
              </a:ext>
            </a:extLst>
          </p:cNvPr>
          <p:cNvGraphicFramePr>
            <a:graphicFrameLocks noGrp="1"/>
          </p:cNvGraphicFramePr>
          <p:nvPr>
            <p:extLst>
              <p:ext uri="{D42A27DB-BD31-4B8C-83A1-F6EECF244321}">
                <p14:modId xmlns:p14="http://schemas.microsoft.com/office/powerpoint/2010/main" val="1882980349"/>
              </p:ext>
            </p:extLst>
          </p:nvPr>
        </p:nvGraphicFramePr>
        <p:xfrm>
          <a:off x="712304" y="1412240"/>
          <a:ext cx="7719391" cy="4033520"/>
        </p:xfrm>
        <a:graphic>
          <a:graphicData uri="http://schemas.openxmlformats.org/drawingml/2006/table">
            <a:tbl>
              <a:tblPr firstRow="1" bandRow="1">
                <a:tableStyleId>{21E4AEA4-8DFA-4A89-87EB-49C32662AFE0}</a:tableStyleId>
              </a:tblPr>
              <a:tblGrid>
                <a:gridCol w="1646583">
                  <a:extLst>
                    <a:ext uri="{9D8B030D-6E8A-4147-A177-3AD203B41FA5}">
                      <a16:colId xmlns:a16="http://schemas.microsoft.com/office/drawing/2014/main" val="4284293155"/>
                    </a:ext>
                  </a:extLst>
                </a:gridCol>
                <a:gridCol w="6072808">
                  <a:extLst>
                    <a:ext uri="{9D8B030D-6E8A-4147-A177-3AD203B41FA5}">
                      <a16:colId xmlns:a16="http://schemas.microsoft.com/office/drawing/2014/main" val="2576251221"/>
                    </a:ext>
                  </a:extLst>
                </a:gridCol>
              </a:tblGrid>
              <a:tr h="37084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FALTA DE ATENCIÓN </a:t>
                      </a:r>
                    </a:p>
                  </a:txBody>
                  <a:tcPr anchor="ctr"/>
                </a:tc>
                <a:tc hMerge="1">
                  <a:txBody>
                    <a:bodyPr/>
                    <a:lstStyle/>
                    <a:p>
                      <a:endParaRPr lang="es-ES" dirty="0"/>
                    </a:p>
                  </a:txBody>
                  <a:tcPr/>
                </a:tc>
                <a:extLst>
                  <a:ext uri="{0D108BD9-81ED-4DB2-BD59-A6C34878D82A}">
                    <a16:rowId xmlns:a16="http://schemas.microsoft.com/office/drawing/2014/main" val="1053426415"/>
                  </a:ext>
                </a:extLst>
              </a:tr>
              <a:tr h="370840">
                <a:tc rowSpan="5">
                  <a:txBody>
                    <a:bodyPr/>
                    <a:lstStyle/>
                    <a:p>
                      <a:pPr algn="ctr"/>
                      <a:r>
                        <a:rPr lang="es-ES" sz="1600" b="1" dirty="0">
                          <a:latin typeface="Arial" panose="020B0604020202020204" pitchFamily="34" charset="0"/>
                          <a:cs typeface="Arial" panose="020B0604020202020204" pitchFamily="34" charset="0"/>
                        </a:rPr>
                        <a:t>Controlar los estímulos </a:t>
                      </a:r>
                    </a:p>
                  </a:txBody>
                  <a:tcPr anchor="ctr"/>
                </a:tc>
                <a:tc>
                  <a:txBody>
                    <a:bodyPr/>
                    <a:lstStyle/>
                    <a:p>
                      <a:pPr algn="l"/>
                      <a:r>
                        <a:rPr lang="es-ES" sz="1600" dirty="0">
                          <a:latin typeface="Arial" panose="020B0604020202020204" pitchFamily="34" charset="0"/>
                          <a:cs typeface="Arial" panose="020B0604020202020204" pitchFamily="34" charset="0"/>
                        </a:rPr>
                        <a:t>1. Darles menos ejercicios, de modo que se centre en la calidad más que en la cantidad.</a:t>
                      </a:r>
                    </a:p>
                  </a:txBody>
                  <a:tcPr/>
                </a:tc>
                <a:extLst>
                  <a:ext uri="{0D108BD9-81ED-4DB2-BD59-A6C34878D82A}">
                    <a16:rowId xmlns:a16="http://schemas.microsoft.com/office/drawing/2014/main" val="3410004792"/>
                  </a:ext>
                </a:extLst>
              </a:tr>
              <a:tr h="370840">
                <a:tc vMerge="1">
                  <a:txBody>
                    <a:bodyPr/>
                    <a:lstStyle/>
                    <a:p>
                      <a:endParaRPr lang="es-ES" dirty="0"/>
                    </a:p>
                  </a:txBody>
                  <a:tcPr/>
                </a:tc>
                <a:tc>
                  <a:txBody>
                    <a:bodyPr/>
                    <a:lstStyle/>
                    <a:p>
                      <a:pPr algn="l"/>
                      <a:r>
                        <a:rPr lang="es-ES" sz="1600" dirty="0">
                          <a:latin typeface="Arial" panose="020B0604020202020204" pitchFamily="34" charset="0"/>
                          <a:cs typeface="Arial" panose="020B0604020202020204" pitchFamily="34" charset="0"/>
                        </a:rPr>
                        <a:t>2. Presentarle la tarea conforme vaya finalizando la anterior, dándole un tiempo para su realización y corrigiéndola inmediatamente. </a:t>
                      </a:r>
                    </a:p>
                  </a:txBody>
                  <a:tcPr/>
                </a:tc>
                <a:extLst>
                  <a:ext uri="{0D108BD9-81ED-4DB2-BD59-A6C34878D82A}">
                    <a16:rowId xmlns:a16="http://schemas.microsoft.com/office/drawing/2014/main" val="353676226"/>
                  </a:ext>
                </a:extLst>
              </a:tr>
              <a:tr h="370840">
                <a:tc vMerge="1">
                  <a:txBody>
                    <a:bodyPr/>
                    <a:lstStyle/>
                    <a:p>
                      <a:endParaRPr lang="es-ES" dirty="0"/>
                    </a:p>
                  </a:txBody>
                  <a:tcPr/>
                </a:tc>
                <a:tc>
                  <a:txBody>
                    <a:bodyPr/>
                    <a:lstStyle/>
                    <a:p>
                      <a:pPr algn="l"/>
                      <a:r>
                        <a:rPr lang="es-ES" sz="1600" dirty="0">
                          <a:latin typeface="Arial" panose="020B0604020202020204" pitchFamily="34" charset="0"/>
                          <a:cs typeface="Arial" panose="020B0604020202020204" pitchFamily="34" charset="0"/>
                        </a:rPr>
                        <a:t>3. Programar la realización de tareas que requieren esfuerzo mental después de periodos de esfuerzo físico: recreo, educación física. Con esto conseguimos que el cansancio favorezca su concentración, aunque es posible que necesitemos dedicar un tiempo a la relajación.</a:t>
                      </a:r>
                    </a:p>
                  </a:txBody>
                  <a:tcPr/>
                </a:tc>
                <a:extLst>
                  <a:ext uri="{0D108BD9-81ED-4DB2-BD59-A6C34878D82A}">
                    <a16:rowId xmlns:a16="http://schemas.microsoft.com/office/drawing/2014/main" val="1341734571"/>
                  </a:ext>
                </a:extLst>
              </a:tr>
              <a:tr h="370840">
                <a:tc vMerge="1">
                  <a:txBody>
                    <a:bodyPr/>
                    <a:lstStyle/>
                    <a:p>
                      <a:endParaRPr lang="es-ES" dirty="0"/>
                    </a:p>
                  </a:txBody>
                  <a:tcPr/>
                </a:tc>
                <a:tc>
                  <a:txBody>
                    <a:bodyPr/>
                    <a:lstStyle/>
                    <a:p>
                      <a:pPr algn="l"/>
                      <a:r>
                        <a:rPr lang="es-ES" sz="1600" dirty="0">
                          <a:latin typeface="Arial" panose="020B0604020202020204" pitchFamily="34" charset="0"/>
                          <a:cs typeface="Arial" panose="020B0604020202020204" pitchFamily="34" charset="0"/>
                        </a:rPr>
                        <a:t>4. Utilizar marcadores de tiempo como relojes de arena, cronómetros con el fin de trabajar conciencia de tiempo. </a:t>
                      </a:r>
                    </a:p>
                  </a:txBody>
                  <a:tcPr/>
                </a:tc>
                <a:extLst>
                  <a:ext uri="{0D108BD9-81ED-4DB2-BD59-A6C34878D82A}">
                    <a16:rowId xmlns:a16="http://schemas.microsoft.com/office/drawing/2014/main" val="268004957"/>
                  </a:ext>
                </a:extLst>
              </a:tr>
              <a:tr h="370840">
                <a:tc vMerge="1">
                  <a:txBody>
                    <a:bodyPr/>
                    <a:lstStyle/>
                    <a:p>
                      <a:endParaRPr lang="es-ES" dirty="0"/>
                    </a:p>
                  </a:txBody>
                  <a:tcPr/>
                </a:tc>
                <a:tc>
                  <a:txBody>
                    <a:bodyPr/>
                    <a:lstStyle/>
                    <a:p>
                      <a:pPr algn="l"/>
                      <a:r>
                        <a:rPr lang="es-ES" sz="1600" dirty="0">
                          <a:latin typeface="Arial" panose="020B0604020202020204" pitchFamily="34" charset="0"/>
                          <a:cs typeface="Arial" panose="020B0604020202020204" pitchFamily="34" charset="0"/>
                        </a:rPr>
                        <a:t>5. Permitir cierto nivel de murmullo y movimiento en el aula </a:t>
                      </a:r>
                    </a:p>
                  </a:txBody>
                  <a:tcPr/>
                </a:tc>
                <a:extLst>
                  <a:ext uri="{0D108BD9-81ED-4DB2-BD59-A6C34878D82A}">
                    <a16:rowId xmlns:a16="http://schemas.microsoft.com/office/drawing/2014/main" val="2078448119"/>
                  </a:ext>
                </a:extLst>
              </a:tr>
            </a:tbl>
          </a:graphicData>
        </a:graphic>
      </p:graphicFrame>
    </p:spTree>
    <p:extLst>
      <p:ext uri="{BB962C8B-B14F-4D97-AF65-F5344CB8AC3E}">
        <p14:creationId xmlns:p14="http://schemas.microsoft.com/office/powerpoint/2010/main" val="2804210156"/>
      </p:ext>
    </p:extLst>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BC0357B-AB9B-4F98-8382-83B65C16D52B}"/>
              </a:ext>
            </a:extLst>
          </p:cNvPr>
          <p:cNvSpPr txBox="1"/>
          <p:nvPr/>
        </p:nvSpPr>
        <p:spPr>
          <a:xfrm>
            <a:off x="787355" y="669378"/>
            <a:ext cx="7569290"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hangingPunct="0"/>
            <a:r>
              <a:rPr lang="es-ES" sz="2400" b="1" kern="50" dirty="0">
                <a:solidFill>
                  <a:srgbClr val="FF6600"/>
                </a:solidFill>
                <a:latin typeface="Arial" panose="020B0604020202020204" pitchFamily="34" charset="0"/>
                <a:ea typeface="SimSun" panose="02010600030101010101" pitchFamily="2" charset="-122"/>
                <a:cs typeface="Arial" panose="020B0604020202020204" pitchFamily="34" charset="0"/>
                <a:sym typeface="Helvetica"/>
              </a:rPr>
              <a:t>MEDIDAS ESPECÍFICAS PARA ADOPTAR </a:t>
            </a:r>
            <a:endParaRPr lang="es-ES" sz="2400" b="1" kern="50" dirty="0">
              <a:solidFill>
                <a:srgbClr val="0070C0"/>
              </a:solidFill>
              <a:latin typeface="Arial" panose="020B0604020202020204" pitchFamily="34" charset="0"/>
              <a:ea typeface="SimSun" panose="02010600030101010101" pitchFamily="2" charset="-122"/>
              <a:cs typeface="Arial" panose="020B0604020202020204" pitchFamily="34" charset="0"/>
            </a:endParaRPr>
          </a:p>
        </p:txBody>
      </p:sp>
      <p:pic>
        <p:nvPicPr>
          <p:cNvPr id="3" name="Picture 3">
            <a:extLst>
              <a:ext uri="{FF2B5EF4-FFF2-40B4-BE49-F238E27FC236}">
                <a16:creationId xmlns:a16="http://schemas.microsoft.com/office/drawing/2014/main" id="{A9D2D1D4-88B0-4A8E-BCE0-726E9D99C9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4" name="Tabla 4">
            <a:extLst>
              <a:ext uri="{FF2B5EF4-FFF2-40B4-BE49-F238E27FC236}">
                <a16:creationId xmlns:a16="http://schemas.microsoft.com/office/drawing/2014/main" id="{CDEE4330-3D9E-4412-84D3-0E94565345D5}"/>
              </a:ext>
            </a:extLst>
          </p:cNvPr>
          <p:cNvGraphicFramePr>
            <a:graphicFrameLocks noGrp="1"/>
          </p:cNvGraphicFramePr>
          <p:nvPr>
            <p:extLst>
              <p:ext uri="{D42A27DB-BD31-4B8C-83A1-F6EECF244321}">
                <p14:modId xmlns:p14="http://schemas.microsoft.com/office/powerpoint/2010/main" val="896504641"/>
              </p:ext>
            </p:extLst>
          </p:nvPr>
        </p:nvGraphicFramePr>
        <p:xfrm>
          <a:off x="712304" y="1412240"/>
          <a:ext cx="7719391" cy="3881120"/>
        </p:xfrm>
        <a:graphic>
          <a:graphicData uri="http://schemas.openxmlformats.org/drawingml/2006/table">
            <a:tbl>
              <a:tblPr firstRow="1" bandRow="1">
                <a:tableStyleId>{21E4AEA4-8DFA-4A89-87EB-49C32662AFE0}</a:tableStyleId>
              </a:tblPr>
              <a:tblGrid>
                <a:gridCol w="1646583">
                  <a:extLst>
                    <a:ext uri="{9D8B030D-6E8A-4147-A177-3AD203B41FA5}">
                      <a16:colId xmlns:a16="http://schemas.microsoft.com/office/drawing/2014/main" val="4284293155"/>
                    </a:ext>
                  </a:extLst>
                </a:gridCol>
                <a:gridCol w="6072808">
                  <a:extLst>
                    <a:ext uri="{9D8B030D-6E8A-4147-A177-3AD203B41FA5}">
                      <a16:colId xmlns:a16="http://schemas.microsoft.com/office/drawing/2014/main" val="2576251221"/>
                    </a:ext>
                  </a:extLst>
                </a:gridCol>
              </a:tblGrid>
              <a:tr h="37084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FALTA DE ATENCIÓN </a:t>
                      </a:r>
                    </a:p>
                  </a:txBody>
                  <a:tcPr anchor="ctr"/>
                </a:tc>
                <a:tc hMerge="1">
                  <a:txBody>
                    <a:bodyPr/>
                    <a:lstStyle/>
                    <a:p>
                      <a:endParaRPr lang="es-ES" dirty="0"/>
                    </a:p>
                  </a:txBody>
                  <a:tcPr/>
                </a:tc>
                <a:extLst>
                  <a:ext uri="{0D108BD9-81ED-4DB2-BD59-A6C34878D82A}">
                    <a16:rowId xmlns:a16="http://schemas.microsoft.com/office/drawing/2014/main" val="1053426415"/>
                  </a:ext>
                </a:extLst>
              </a:tr>
              <a:tr h="370840">
                <a:tc rowSpan="6">
                  <a:txBody>
                    <a:bodyPr/>
                    <a:lstStyle/>
                    <a:p>
                      <a:pPr algn="ctr"/>
                      <a:r>
                        <a:rPr lang="es-ES" sz="1600" b="1" dirty="0">
                          <a:latin typeface="Arial" panose="020B0604020202020204" pitchFamily="34" charset="0"/>
                          <a:cs typeface="Arial" panose="020B0604020202020204" pitchFamily="34" charset="0"/>
                        </a:rPr>
                        <a:t>Afrontar situaciones generales de manera óptima </a:t>
                      </a:r>
                    </a:p>
                  </a:txBody>
                  <a:tcPr anchor="ctr"/>
                </a:tc>
                <a:tc>
                  <a:txBody>
                    <a:bodyPr/>
                    <a:lstStyle/>
                    <a:p>
                      <a:pPr algn="l"/>
                      <a:r>
                        <a:rPr lang="es-ES" sz="1600" dirty="0">
                          <a:latin typeface="Arial" panose="020B0604020202020204" pitchFamily="34" charset="0"/>
                          <a:cs typeface="Arial" panose="020B0604020202020204" pitchFamily="34" charset="0"/>
                        </a:rPr>
                        <a:t>1. Ignorar movimientos incontrolados y acordar con el alumno una señar que le ayude a la reconducción sin necesidad de llamarle la atención. </a:t>
                      </a:r>
                    </a:p>
                  </a:txBody>
                  <a:tcPr/>
                </a:tc>
                <a:extLst>
                  <a:ext uri="{0D108BD9-81ED-4DB2-BD59-A6C34878D82A}">
                    <a16:rowId xmlns:a16="http://schemas.microsoft.com/office/drawing/2014/main" val="3410004792"/>
                  </a:ext>
                </a:extLst>
              </a:tr>
              <a:tr h="370840">
                <a:tc vMerge="1">
                  <a:txBody>
                    <a:bodyPr/>
                    <a:lstStyle/>
                    <a:p>
                      <a:endParaRPr lang="es-ES" dirty="0"/>
                    </a:p>
                  </a:txBody>
                  <a:tcPr/>
                </a:tc>
                <a:tc>
                  <a:txBody>
                    <a:bodyPr/>
                    <a:lstStyle/>
                    <a:p>
                      <a:pPr algn="l"/>
                      <a:r>
                        <a:rPr lang="es-ES" sz="1600" dirty="0">
                          <a:latin typeface="Arial" panose="020B0604020202020204" pitchFamily="34" charset="0"/>
                          <a:cs typeface="Arial" panose="020B0604020202020204" pitchFamily="34" charset="0"/>
                        </a:rPr>
                        <a:t>2. Enseñarle a respetar los turnos de participación en tareas grupales.</a:t>
                      </a:r>
                    </a:p>
                  </a:txBody>
                  <a:tcPr/>
                </a:tc>
                <a:extLst>
                  <a:ext uri="{0D108BD9-81ED-4DB2-BD59-A6C34878D82A}">
                    <a16:rowId xmlns:a16="http://schemas.microsoft.com/office/drawing/2014/main" val="353676226"/>
                  </a:ext>
                </a:extLst>
              </a:tr>
              <a:tr h="370840">
                <a:tc vMerge="1">
                  <a:txBody>
                    <a:bodyPr/>
                    <a:lstStyle/>
                    <a:p>
                      <a:endParaRPr lang="es-ES" dirty="0"/>
                    </a:p>
                  </a:txBody>
                  <a:tcPr/>
                </a:tc>
                <a:tc>
                  <a:txBody>
                    <a:bodyPr/>
                    <a:lstStyle/>
                    <a:p>
                      <a:pPr algn="l"/>
                      <a:r>
                        <a:rPr lang="es-ES" sz="1600" dirty="0">
                          <a:latin typeface="Arial" panose="020B0604020202020204" pitchFamily="34" charset="0"/>
                          <a:cs typeface="Arial" panose="020B0604020202020204" pitchFamily="34" charset="0"/>
                        </a:rPr>
                        <a:t>3. Permitir que realice explicaciones a otros estudiantes. </a:t>
                      </a:r>
                    </a:p>
                  </a:txBody>
                  <a:tcPr/>
                </a:tc>
                <a:extLst>
                  <a:ext uri="{0D108BD9-81ED-4DB2-BD59-A6C34878D82A}">
                    <a16:rowId xmlns:a16="http://schemas.microsoft.com/office/drawing/2014/main" val="1341734571"/>
                  </a:ext>
                </a:extLst>
              </a:tr>
              <a:tr h="370840">
                <a:tc vMerge="1">
                  <a:txBody>
                    <a:bodyPr/>
                    <a:lstStyle/>
                    <a:p>
                      <a:endParaRPr lang="es-ES" dirty="0"/>
                    </a:p>
                  </a:txBody>
                  <a:tcPr/>
                </a:tc>
                <a:tc>
                  <a:txBody>
                    <a:bodyPr/>
                    <a:lstStyle/>
                    <a:p>
                      <a:pPr algn="l"/>
                      <a:r>
                        <a:rPr lang="es-ES" sz="1600" dirty="0">
                          <a:latin typeface="Arial" panose="020B0604020202020204" pitchFamily="34" charset="0"/>
                          <a:cs typeface="Arial" panose="020B0604020202020204" pitchFamily="34" charset="0"/>
                        </a:rPr>
                        <a:t>4. Darle a oportunidad de expresar su punto de vista en situaciones conflictivas en las que ha estado implicado. </a:t>
                      </a:r>
                    </a:p>
                  </a:txBody>
                  <a:tcPr/>
                </a:tc>
                <a:extLst>
                  <a:ext uri="{0D108BD9-81ED-4DB2-BD59-A6C34878D82A}">
                    <a16:rowId xmlns:a16="http://schemas.microsoft.com/office/drawing/2014/main" val="268004957"/>
                  </a:ext>
                </a:extLst>
              </a:tr>
              <a:tr h="370840">
                <a:tc vMerge="1">
                  <a:txBody>
                    <a:bodyPr/>
                    <a:lstStyle/>
                    <a:p>
                      <a:endParaRPr lang="es-ES" dirty="0"/>
                    </a:p>
                  </a:txBody>
                  <a:tcPr/>
                </a:tc>
                <a:tc>
                  <a:txBody>
                    <a:bodyPr/>
                    <a:lstStyle/>
                    <a:p>
                      <a:pPr algn="l"/>
                      <a:r>
                        <a:rPr lang="es-ES" sz="1600" dirty="0">
                          <a:latin typeface="Arial" panose="020B0604020202020204" pitchFamily="34" charset="0"/>
                          <a:cs typeface="Arial" panose="020B0604020202020204" pitchFamily="34" charset="0"/>
                        </a:rPr>
                        <a:t>5. Intervenir con el resto de compañeros para que acepten algunas intervenciones no adecuadas de su compañero. </a:t>
                      </a:r>
                    </a:p>
                  </a:txBody>
                  <a:tcPr/>
                </a:tc>
                <a:extLst>
                  <a:ext uri="{0D108BD9-81ED-4DB2-BD59-A6C34878D82A}">
                    <a16:rowId xmlns:a16="http://schemas.microsoft.com/office/drawing/2014/main" val="2078448119"/>
                  </a:ext>
                </a:extLst>
              </a:tr>
              <a:tr h="370840">
                <a:tc vMerge="1">
                  <a:txBody>
                    <a:bodyPr/>
                    <a:lstStyle/>
                    <a:p>
                      <a:pPr algn="ctr"/>
                      <a:endParaRPr lang="es-ES" sz="1600" b="1" dirty="0">
                        <a:latin typeface="Arial" panose="020B0604020202020204" pitchFamily="34" charset="0"/>
                        <a:cs typeface="Arial" panose="020B0604020202020204" pitchFamily="34" charset="0"/>
                      </a:endParaRPr>
                    </a:p>
                  </a:txBody>
                  <a:tcPr anchor="ctr"/>
                </a:tc>
                <a:tc>
                  <a:txBody>
                    <a:bodyPr/>
                    <a:lstStyle/>
                    <a:p>
                      <a:pPr algn="l"/>
                      <a:r>
                        <a:rPr lang="es-ES" sz="1600" dirty="0">
                          <a:latin typeface="Arial" panose="020B0604020202020204" pitchFamily="34" charset="0"/>
                          <a:cs typeface="Arial" panose="020B0604020202020204" pitchFamily="34" charset="0"/>
                        </a:rPr>
                        <a:t>6. Evitar que los compañeros imiten o animen al alumno a realizar movimientos inadecuados. </a:t>
                      </a:r>
                    </a:p>
                  </a:txBody>
                  <a:tcPr/>
                </a:tc>
                <a:extLst>
                  <a:ext uri="{0D108BD9-81ED-4DB2-BD59-A6C34878D82A}">
                    <a16:rowId xmlns:a16="http://schemas.microsoft.com/office/drawing/2014/main" val="570753922"/>
                  </a:ext>
                </a:extLst>
              </a:tr>
            </a:tbl>
          </a:graphicData>
        </a:graphic>
      </p:graphicFrame>
    </p:spTree>
    <p:extLst>
      <p:ext uri="{BB962C8B-B14F-4D97-AF65-F5344CB8AC3E}">
        <p14:creationId xmlns:p14="http://schemas.microsoft.com/office/powerpoint/2010/main" val="3799967094"/>
      </p:ext>
    </p:extLst>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61F62C4-14C8-4C1A-A13C-E480A0971F79}"/>
              </a:ext>
            </a:extLst>
          </p:cNvPr>
          <p:cNvSpPr txBox="1"/>
          <p:nvPr/>
        </p:nvSpPr>
        <p:spPr>
          <a:xfrm>
            <a:off x="787355" y="669378"/>
            <a:ext cx="7569290"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hangingPunct="0"/>
            <a:r>
              <a:rPr lang="es-ES" sz="2400" b="1" kern="50" dirty="0">
                <a:solidFill>
                  <a:srgbClr val="FF6600"/>
                </a:solidFill>
                <a:latin typeface="Arial" panose="020B0604020202020204" pitchFamily="34" charset="0"/>
                <a:ea typeface="SimSun" panose="02010600030101010101" pitchFamily="2" charset="-122"/>
                <a:cs typeface="Arial" panose="020B0604020202020204" pitchFamily="34" charset="0"/>
                <a:sym typeface="Helvetica"/>
              </a:rPr>
              <a:t>EDUCACIÓN SECUNDARIA </a:t>
            </a:r>
            <a:endParaRPr lang="es-ES" sz="2400" b="1" kern="50" dirty="0">
              <a:solidFill>
                <a:srgbClr val="0070C0"/>
              </a:solidFill>
              <a:latin typeface="Arial" panose="020B0604020202020204" pitchFamily="34" charset="0"/>
              <a:ea typeface="SimSun" panose="02010600030101010101" pitchFamily="2" charset="-122"/>
              <a:cs typeface="Arial" panose="020B0604020202020204" pitchFamily="34" charset="0"/>
            </a:endParaRPr>
          </a:p>
        </p:txBody>
      </p:sp>
      <p:pic>
        <p:nvPicPr>
          <p:cNvPr id="3" name="Picture 3">
            <a:extLst>
              <a:ext uri="{FF2B5EF4-FFF2-40B4-BE49-F238E27FC236}">
                <a16:creationId xmlns:a16="http://schemas.microsoft.com/office/drawing/2014/main" id="{283A3684-B3C6-410A-80B3-E044BEB87E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Rectángulo 3">
            <a:extLst>
              <a:ext uri="{FF2B5EF4-FFF2-40B4-BE49-F238E27FC236}">
                <a16:creationId xmlns:a16="http://schemas.microsoft.com/office/drawing/2014/main" id="{AA292C67-1B42-4FC5-B767-4000276189C5}"/>
              </a:ext>
            </a:extLst>
          </p:cNvPr>
          <p:cNvSpPr/>
          <p:nvPr/>
        </p:nvSpPr>
        <p:spPr>
          <a:xfrm>
            <a:off x="845840" y="1446797"/>
            <a:ext cx="7569290" cy="2585323"/>
          </a:xfrm>
          <a:prstGeom prst="rect">
            <a:avLst/>
          </a:prstGeom>
        </p:spPr>
        <p:txBody>
          <a:bodyPr wrap="square">
            <a:spAutoFit/>
          </a:bodyPr>
          <a:lstStyle/>
          <a:p>
            <a:pPr algn="just">
              <a:spcAft>
                <a:spcPts val="0"/>
              </a:spcAft>
              <a:tabLst>
                <a:tab pos="3060065" algn="ctr"/>
              </a:tabLst>
            </a:pPr>
            <a:r>
              <a:rPr lang="es-ES" kern="50" dirty="0">
                <a:latin typeface="Arial" panose="020B0604020202020204" pitchFamily="34" charset="0"/>
                <a:ea typeface="SimSun" panose="02010600030101010101" pitchFamily="2" charset="-122"/>
                <a:cs typeface="Mangal" panose="02040503050203030202" pitchFamily="18" charset="0"/>
              </a:rPr>
              <a:t>Los alumnos de Secundaria dadas las características de la etapa vital en la que se encuentran, la adolescencia, </a:t>
            </a:r>
            <a:r>
              <a:rPr lang="es-ES" b="1" i="1" kern="50" dirty="0">
                <a:solidFill>
                  <a:srgbClr val="FF0000"/>
                </a:solidFill>
                <a:latin typeface="Arial" panose="020B0604020202020204" pitchFamily="34" charset="0"/>
                <a:ea typeface="SimSun" panose="02010600030101010101" pitchFamily="2" charset="-122"/>
                <a:cs typeface="Mangal" panose="02040503050203030202" pitchFamily="18" charset="0"/>
              </a:rPr>
              <a:t>necesitan la presencia cercana del docente, que sirva de guía, de modelo, y les oriente y dé seguridad en su desarrollo personal y social</a:t>
            </a:r>
            <a:r>
              <a:rPr lang="es-ES" kern="50" dirty="0">
                <a:latin typeface="Arial" panose="020B0604020202020204" pitchFamily="34" charset="0"/>
                <a:ea typeface="SimSun" panose="02010600030101010101" pitchFamily="2" charset="-122"/>
                <a:cs typeface="Mangal" panose="02040503050203030202" pitchFamily="18" charset="0"/>
              </a:rPr>
              <a:t>. Esto se hace realmente imprescindible en los alumnos que presentan TDAH .</a:t>
            </a:r>
            <a:endParaRPr lang="es-ES" sz="2000" kern="50" dirty="0">
              <a:latin typeface="Times New Roman" panose="02020603050405020304" pitchFamily="18" charset="0"/>
              <a:ea typeface="SimSun" panose="02010600030101010101" pitchFamily="2" charset="-122"/>
              <a:cs typeface="Mangal" panose="02040503050203030202" pitchFamily="18" charset="0"/>
            </a:endParaRPr>
          </a:p>
          <a:p>
            <a:pPr algn="just">
              <a:spcAft>
                <a:spcPts val="0"/>
              </a:spcAft>
              <a:tabLst>
                <a:tab pos="3060065" algn="ctr"/>
              </a:tabLst>
            </a:pPr>
            <a:r>
              <a:rPr lang="es-ES" kern="50" dirty="0">
                <a:latin typeface="Arial" panose="020B0604020202020204" pitchFamily="34" charset="0"/>
                <a:ea typeface="SimSun" panose="02010600030101010101" pitchFamily="2" charset="-122"/>
                <a:cs typeface="Mangal" panose="02040503050203030202" pitchFamily="18" charset="0"/>
              </a:rPr>
              <a:t>La respuesta educativa a este alumnado requiere un trabajo conjunto y coordinado de todos los profesionales que atienden al alumno, por ello es conveniente planificar momentos periódicos de encuentro y coordinación.</a:t>
            </a:r>
            <a:endParaRPr lang="es-ES" sz="2000" kern="50" dirty="0">
              <a:latin typeface="Times New Roman" panose="02020603050405020304" pitchFamily="18" charset="0"/>
              <a:ea typeface="SimSun" panose="02010600030101010101" pitchFamily="2" charset="-122"/>
              <a:cs typeface="Mangal" panose="02040503050203030202" pitchFamily="18" charset="0"/>
            </a:endParaRPr>
          </a:p>
        </p:txBody>
      </p:sp>
    </p:spTree>
    <p:extLst>
      <p:ext uri="{BB962C8B-B14F-4D97-AF65-F5344CB8AC3E}">
        <p14:creationId xmlns:p14="http://schemas.microsoft.com/office/powerpoint/2010/main" val="383569378"/>
      </p:ext>
    </p:extLst>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61F62C4-14C8-4C1A-A13C-E480A0971F79}"/>
              </a:ext>
            </a:extLst>
          </p:cNvPr>
          <p:cNvSpPr txBox="1"/>
          <p:nvPr/>
        </p:nvSpPr>
        <p:spPr>
          <a:xfrm>
            <a:off x="787355" y="669378"/>
            <a:ext cx="7569290"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hangingPunct="0"/>
            <a:r>
              <a:rPr lang="es-ES" sz="2400" b="1" kern="50" dirty="0">
                <a:solidFill>
                  <a:srgbClr val="FF6600"/>
                </a:solidFill>
                <a:latin typeface="Arial" panose="020B0604020202020204" pitchFamily="34" charset="0"/>
                <a:ea typeface="SimSun" panose="02010600030101010101" pitchFamily="2" charset="-122"/>
                <a:cs typeface="Arial" panose="020B0604020202020204" pitchFamily="34" charset="0"/>
                <a:sym typeface="Helvetica"/>
              </a:rPr>
              <a:t>EDUCACIÓN SECUNDARIA </a:t>
            </a:r>
            <a:endParaRPr lang="es-ES" sz="2400" b="1" kern="50" dirty="0">
              <a:solidFill>
                <a:srgbClr val="0070C0"/>
              </a:solidFill>
              <a:latin typeface="Arial" panose="020B0604020202020204" pitchFamily="34" charset="0"/>
              <a:ea typeface="SimSun" panose="02010600030101010101" pitchFamily="2" charset="-122"/>
              <a:cs typeface="Arial" panose="020B0604020202020204" pitchFamily="34" charset="0"/>
            </a:endParaRPr>
          </a:p>
        </p:txBody>
      </p:sp>
      <p:pic>
        <p:nvPicPr>
          <p:cNvPr id="3" name="Picture 3">
            <a:extLst>
              <a:ext uri="{FF2B5EF4-FFF2-40B4-BE49-F238E27FC236}">
                <a16:creationId xmlns:a16="http://schemas.microsoft.com/office/drawing/2014/main" id="{283A3684-B3C6-410A-80B3-E044BEB87E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ángulo 4">
            <a:extLst>
              <a:ext uri="{FF2B5EF4-FFF2-40B4-BE49-F238E27FC236}">
                <a16:creationId xmlns:a16="http://schemas.microsoft.com/office/drawing/2014/main" id="{ABA1BB42-E12E-4CD8-8B92-301E13D6C8B4}"/>
              </a:ext>
            </a:extLst>
          </p:cNvPr>
          <p:cNvSpPr/>
          <p:nvPr/>
        </p:nvSpPr>
        <p:spPr>
          <a:xfrm>
            <a:off x="1143000" y="1890337"/>
            <a:ext cx="6858000" cy="2031325"/>
          </a:xfrm>
          <a:prstGeom prst="rect">
            <a:avLst/>
          </a:prstGeom>
        </p:spPr>
        <p:txBody>
          <a:bodyPr wrap="square">
            <a:spAutoFit/>
          </a:bodyPr>
          <a:lstStyle/>
          <a:p>
            <a:pPr algn="just">
              <a:spcAft>
                <a:spcPts val="0"/>
              </a:spcAft>
              <a:tabLst>
                <a:tab pos="3060065" algn="ctr"/>
              </a:tabLst>
            </a:pPr>
            <a:r>
              <a:rPr lang="es-ES" kern="50" dirty="0">
                <a:latin typeface="Arial" panose="020B0604020202020204" pitchFamily="34" charset="0"/>
                <a:ea typeface="SimSun" panose="02010600030101010101" pitchFamily="2" charset="-122"/>
                <a:cs typeface="Mangal" panose="02040503050203030202" pitchFamily="18" charset="0"/>
              </a:rPr>
              <a:t>Debido a las características propias y organización escolar de la etapa de Secundaria, </a:t>
            </a:r>
            <a:r>
              <a:rPr lang="es-ES" b="1" i="1" kern="50" dirty="0">
                <a:solidFill>
                  <a:srgbClr val="FF0000"/>
                </a:solidFill>
                <a:latin typeface="Arial" panose="020B0604020202020204" pitchFamily="34" charset="0"/>
                <a:ea typeface="SimSun" panose="02010600030101010101" pitchFamily="2" charset="-122"/>
                <a:cs typeface="Mangal" panose="02040503050203030202" pitchFamily="18" charset="0"/>
              </a:rPr>
              <a:t>es necesario que el centro facilite la existencia de esta coordinación para proporcionar una respuesta educativa de calidad y ajustada a estos alumnos</a:t>
            </a:r>
            <a:r>
              <a:rPr lang="es-ES" kern="50" dirty="0">
                <a:solidFill>
                  <a:srgbClr val="FF0000"/>
                </a:solidFill>
                <a:latin typeface="Arial" panose="020B0604020202020204" pitchFamily="34" charset="0"/>
                <a:ea typeface="SimSun" panose="02010600030101010101" pitchFamily="2" charset="-122"/>
                <a:cs typeface="Mangal" panose="02040503050203030202" pitchFamily="18" charset="0"/>
              </a:rPr>
              <a:t>.</a:t>
            </a:r>
            <a:endParaRPr lang="es-ES" sz="2000" kern="50" dirty="0">
              <a:solidFill>
                <a:srgbClr val="FF0000"/>
              </a:solidFill>
              <a:latin typeface="Times New Roman" panose="02020603050405020304" pitchFamily="18" charset="0"/>
              <a:ea typeface="SimSun" panose="02010600030101010101" pitchFamily="2" charset="-122"/>
              <a:cs typeface="Mangal" panose="02040503050203030202" pitchFamily="18" charset="0"/>
            </a:endParaRPr>
          </a:p>
          <a:p>
            <a:pPr algn="just">
              <a:spcAft>
                <a:spcPts val="0"/>
              </a:spcAft>
              <a:tabLst>
                <a:tab pos="3060065" algn="ctr"/>
              </a:tabLst>
            </a:pPr>
            <a:r>
              <a:rPr lang="es-ES" kern="50" dirty="0">
                <a:latin typeface="Arial" panose="020B0604020202020204" pitchFamily="34" charset="0"/>
                <a:ea typeface="SimSun" panose="02010600030101010101" pitchFamily="2" charset="-122"/>
                <a:cs typeface="Mangal" panose="02040503050203030202" pitchFamily="18" charset="0"/>
              </a:rPr>
              <a:t>Por otra parte, hay que tener en cuenta que las pautas descritas en los apartados de orientaciones generales y de la etapa de Primaria son igualmente útiles para ésta.</a:t>
            </a:r>
            <a:endParaRPr lang="es-ES" sz="2000" kern="50" dirty="0">
              <a:latin typeface="Times New Roman" panose="02020603050405020304" pitchFamily="18" charset="0"/>
              <a:ea typeface="SimSun" panose="02010600030101010101" pitchFamily="2" charset="-122"/>
              <a:cs typeface="Mangal" panose="02040503050203030202" pitchFamily="18" charset="0"/>
            </a:endParaRPr>
          </a:p>
        </p:txBody>
      </p:sp>
      <p:pic>
        <p:nvPicPr>
          <p:cNvPr id="1026" name="Picture 2" descr="Avatar, Clientela, Clientes, Iconos, Presentaciones">
            <a:extLst>
              <a:ext uri="{FF2B5EF4-FFF2-40B4-BE49-F238E27FC236}">
                <a16:creationId xmlns:a16="http://schemas.microsoft.com/office/drawing/2014/main" id="{5E451AC4-AAC8-464A-B314-5E7AA8916764}"/>
              </a:ext>
            </a:extLst>
          </p:cNvPr>
          <p:cNvPicPr>
            <a:picLocks noChangeAspect="1" noChangeArrowheads="1"/>
          </p:cNvPicPr>
          <p:nvPr/>
        </p:nvPicPr>
        <p:blipFill>
          <a:blip r:embed="rId3">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1691680" y="4545496"/>
            <a:ext cx="3829879" cy="22859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vatar, Clientela, Clientes, Iconos, Presentaciones">
            <a:extLst>
              <a:ext uri="{FF2B5EF4-FFF2-40B4-BE49-F238E27FC236}">
                <a16:creationId xmlns:a16="http://schemas.microsoft.com/office/drawing/2014/main" id="{9B94C86B-EA51-4F67-8C1F-2D42816EE44D}"/>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21355" y="4452730"/>
            <a:ext cx="4228915" cy="2378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4309467"/>
      </p:ext>
    </p:extLst>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D8A197B-69DA-498D-9E87-380FC5306698}"/>
              </a:ext>
            </a:extLst>
          </p:cNvPr>
          <p:cNvSpPr txBox="1"/>
          <p:nvPr/>
        </p:nvSpPr>
        <p:spPr>
          <a:xfrm>
            <a:off x="787355" y="298317"/>
            <a:ext cx="7569290"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hangingPunct="0"/>
            <a:r>
              <a:rPr lang="es-ES" sz="2400" b="1" kern="50" dirty="0">
                <a:solidFill>
                  <a:srgbClr val="FF6600"/>
                </a:solidFill>
                <a:latin typeface="Arial" panose="020B0604020202020204" pitchFamily="34" charset="0"/>
                <a:ea typeface="SimSun" panose="02010600030101010101" pitchFamily="2" charset="-122"/>
                <a:cs typeface="Arial" panose="020B0604020202020204" pitchFamily="34" charset="0"/>
                <a:sym typeface="Helvetica"/>
              </a:rPr>
              <a:t>MEDIDAS ESPECÍFICAS PARA ADOPTAR</a:t>
            </a:r>
            <a:endParaRPr lang="es-ES" sz="2400" b="1" kern="50" dirty="0">
              <a:solidFill>
                <a:srgbClr val="0070C0"/>
              </a:solidFill>
              <a:latin typeface="Arial" panose="020B0604020202020204" pitchFamily="34" charset="0"/>
              <a:ea typeface="SimSun" panose="02010600030101010101" pitchFamily="2" charset="-122"/>
              <a:cs typeface="Arial" panose="020B0604020202020204" pitchFamily="34" charset="0"/>
            </a:endParaRPr>
          </a:p>
        </p:txBody>
      </p:sp>
      <p:pic>
        <p:nvPicPr>
          <p:cNvPr id="3" name="Picture 3">
            <a:extLst>
              <a:ext uri="{FF2B5EF4-FFF2-40B4-BE49-F238E27FC236}">
                <a16:creationId xmlns:a16="http://schemas.microsoft.com/office/drawing/2014/main" id="{A64D9966-82D8-43C9-8128-A03A38D17B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4" name="Tabla 4">
            <a:extLst>
              <a:ext uri="{FF2B5EF4-FFF2-40B4-BE49-F238E27FC236}">
                <a16:creationId xmlns:a16="http://schemas.microsoft.com/office/drawing/2014/main" id="{5B42B389-B228-4B9D-A910-B1E3CA86E8CB}"/>
              </a:ext>
            </a:extLst>
          </p:cNvPr>
          <p:cNvGraphicFramePr>
            <a:graphicFrameLocks noGrp="1"/>
          </p:cNvGraphicFramePr>
          <p:nvPr>
            <p:extLst>
              <p:ext uri="{D42A27DB-BD31-4B8C-83A1-F6EECF244321}">
                <p14:modId xmlns:p14="http://schemas.microsoft.com/office/powerpoint/2010/main" val="2296274574"/>
              </p:ext>
            </p:extLst>
          </p:nvPr>
        </p:nvGraphicFramePr>
        <p:xfrm>
          <a:off x="356152" y="814273"/>
          <a:ext cx="8431696" cy="4947920"/>
        </p:xfrm>
        <a:graphic>
          <a:graphicData uri="http://schemas.openxmlformats.org/drawingml/2006/table">
            <a:tbl>
              <a:tblPr firstRow="1" bandRow="1">
                <a:tableStyleId>{10A1B5D5-9B99-4C35-A422-299274C87663}</a:tableStyleId>
              </a:tblPr>
              <a:tblGrid>
                <a:gridCol w="1769571">
                  <a:extLst>
                    <a:ext uri="{9D8B030D-6E8A-4147-A177-3AD203B41FA5}">
                      <a16:colId xmlns:a16="http://schemas.microsoft.com/office/drawing/2014/main" val="4284293155"/>
                    </a:ext>
                  </a:extLst>
                </a:gridCol>
                <a:gridCol w="6662125">
                  <a:extLst>
                    <a:ext uri="{9D8B030D-6E8A-4147-A177-3AD203B41FA5}">
                      <a16:colId xmlns:a16="http://schemas.microsoft.com/office/drawing/2014/main" val="2576251221"/>
                    </a:ext>
                  </a:extLst>
                </a:gridCol>
              </a:tblGrid>
              <a:tr h="37084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dirty="0">
                          <a:effectLst>
                            <a:outerShdw blurRad="38100" dist="38100" dir="2700000" algn="tl">
                              <a:srgbClr val="000000">
                                <a:alpha val="43137"/>
                              </a:srgbClr>
                            </a:outerShdw>
                          </a:effectLst>
                        </a:rPr>
                        <a:t>FALTA DE ATENCIÓN </a:t>
                      </a:r>
                      <a:endParaRPr lang="es-ES" sz="1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tc>
                <a:tc hMerge="1">
                  <a:txBody>
                    <a:bodyPr/>
                    <a:lstStyle/>
                    <a:p>
                      <a:endParaRPr lang="es-ES" dirty="0"/>
                    </a:p>
                  </a:txBody>
                  <a:tcPr/>
                </a:tc>
                <a:extLst>
                  <a:ext uri="{0D108BD9-81ED-4DB2-BD59-A6C34878D82A}">
                    <a16:rowId xmlns:a16="http://schemas.microsoft.com/office/drawing/2014/main" val="1053426415"/>
                  </a:ext>
                </a:extLst>
              </a:tr>
              <a:tr h="370840">
                <a:tc rowSpan="7">
                  <a:txBody>
                    <a:bodyPr/>
                    <a:lstStyle/>
                    <a:p>
                      <a:pPr algn="ctr"/>
                      <a:r>
                        <a:rPr lang="es-ES" sz="1600" b="1" dirty="0">
                          <a:latin typeface="Arial" panose="020B0604020202020204" pitchFamily="34" charset="0"/>
                          <a:cs typeface="Arial" panose="020B0604020202020204" pitchFamily="34" charset="0"/>
                        </a:rPr>
                        <a:t>Propuesta metodológica </a:t>
                      </a:r>
                    </a:p>
                  </a:txBody>
                  <a:tcPr anchor="ctr"/>
                </a:tc>
                <a:tc>
                  <a:txBody>
                    <a:bodyPr/>
                    <a:lstStyle/>
                    <a:p>
                      <a:pPr algn="l"/>
                      <a:r>
                        <a:rPr lang="gl-ES" sz="1600" dirty="0">
                          <a:latin typeface="Arial" panose="020B0604020202020204" pitchFamily="34" charset="0"/>
                          <a:cs typeface="Arial" panose="020B0604020202020204" pitchFamily="34" charset="0"/>
                        </a:rPr>
                        <a:t>1</a:t>
                      </a:r>
                      <a:r>
                        <a:rPr lang="es-ES" sz="1600" dirty="0">
                          <a:latin typeface="Arial" panose="020B0604020202020204" pitchFamily="34" charset="0"/>
                          <a:cs typeface="Arial" panose="020B0604020202020204" pitchFamily="34" charset="0"/>
                        </a:rPr>
                        <a:t>. Crear rutinas que favorezcan una mejor organización de las sesiones y que permitan al alumno anticipar que sigue a continuación. </a:t>
                      </a:r>
                    </a:p>
                  </a:txBody>
                  <a:tcPr/>
                </a:tc>
                <a:extLst>
                  <a:ext uri="{0D108BD9-81ED-4DB2-BD59-A6C34878D82A}">
                    <a16:rowId xmlns:a16="http://schemas.microsoft.com/office/drawing/2014/main" val="3410004792"/>
                  </a:ext>
                </a:extLst>
              </a:tr>
              <a:tr h="370840">
                <a:tc vMerge="1">
                  <a:txBody>
                    <a:bodyPr/>
                    <a:lstStyle/>
                    <a:p>
                      <a:endParaRPr lang="es-ES" dirty="0"/>
                    </a:p>
                  </a:txBody>
                  <a:tcPr/>
                </a:tc>
                <a:tc>
                  <a:txBody>
                    <a:bodyPr/>
                    <a:lstStyle/>
                    <a:p>
                      <a:pPr algn="l"/>
                      <a:r>
                        <a:rPr lang="gl-ES" sz="1600" dirty="0">
                          <a:latin typeface="Arial" panose="020B0604020202020204" pitchFamily="34" charset="0"/>
                          <a:cs typeface="Arial" panose="020B0604020202020204" pitchFamily="34" charset="0"/>
                        </a:rPr>
                        <a:t>2. </a:t>
                      </a:r>
                      <a:r>
                        <a:rPr lang="es-ES" sz="1600" dirty="0">
                          <a:latin typeface="Arial" panose="020B0604020202020204" pitchFamily="34" charset="0"/>
                          <a:cs typeface="Arial" panose="020B0604020202020204" pitchFamily="34" charset="0"/>
                        </a:rPr>
                        <a:t>Estructurar las sesiones de forma que resulten dinámicas y motivadoras. Utilizar diferentes formas de presentación del contenido (Libros, fichas, soportes informáticos, investigación en grupos, búsqueda activa en parejas o individualmente). </a:t>
                      </a:r>
                    </a:p>
                  </a:txBody>
                  <a:tcPr/>
                </a:tc>
                <a:extLst>
                  <a:ext uri="{0D108BD9-81ED-4DB2-BD59-A6C34878D82A}">
                    <a16:rowId xmlns:a16="http://schemas.microsoft.com/office/drawing/2014/main" val="353676226"/>
                  </a:ext>
                </a:extLst>
              </a:tr>
              <a:tr h="370840">
                <a:tc vMerge="1">
                  <a:txBody>
                    <a:bodyPr/>
                    <a:lstStyle/>
                    <a:p>
                      <a:endParaRPr lang="es-ES" dirty="0"/>
                    </a:p>
                  </a:txBody>
                  <a:tcPr/>
                </a:tc>
                <a:tc>
                  <a:txBody>
                    <a:bodyPr/>
                    <a:lstStyle/>
                    <a:p>
                      <a:pPr algn="l"/>
                      <a:r>
                        <a:rPr lang="gl-ES" sz="1600" dirty="0">
                          <a:latin typeface="Arial" panose="020B0604020202020204" pitchFamily="34" charset="0"/>
                          <a:cs typeface="Arial" panose="020B0604020202020204" pitchFamily="34" charset="0"/>
                        </a:rPr>
                        <a:t>3. </a:t>
                      </a:r>
                      <a:r>
                        <a:rPr lang="es-ES" sz="1600" dirty="0">
                          <a:latin typeface="Arial" panose="020B0604020202020204" pitchFamily="34" charset="0"/>
                          <a:cs typeface="Arial" panose="020B0604020202020204" pitchFamily="34" charset="0"/>
                        </a:rPr>
                        <a:t>Reducir el tiempo dedicado a las explicaciones verbales, buscando la mayor implicación del alumno. </a:t>
                      </a:r>
                    </a:p>
                  </a:txBody>
                  <a:tcPr/>
                </a:tc>
                <a:extLst>
                  <a:ext uri="{0D108BD9-81ED-4DB2-BD59-A6C34878D82A}">
                    <a16:rowId xmlns:a16="http://schemas.microsoft.com/office/drawing/2014/main" val="1341734571"/>
                  </a:ext>
                </a:extLst>
              </a:tr>
              <a:tr h="370840">
                <a:tc vMerge="1">
                  <a:txBody>
                    <a:bodyPr/>
                    <a:lstStyle/>
                    <a:p>
                      <a:endParaRPr lang="es-ES" dirty="0"/>
                    </a:p>
                  </a:txBody>
                  <a:tcPr/>
                </a:tc>
                <a:tc>
                  <a:txBody>
                    <a:bodyPr/>
                    <a:lstStyle/>
                    <a:p>
                      <a:pPr algn="l"/>
                      <a:r>
                        <a:rPr lang="gl-ES" sz="1600" dirty="0">
                          <a:latin typeface="Arial" panose="020B0604020202020204" pitchFamily="34" charset="0"/>
                          <a:cs typeface="Arial" panose="020B0604020202020204" pitchFamily="34" charset="0"/>
                        </a:rPr>
                        <a:t>4. </a:t>
                      </a:r>
                      <a:r>
                        <a:rPr lang="es-ES" sz="1600" dirty="0">
                          <a:latin typeface="Arial" panose="020B0604020202020204" pitchFamily="34" charset="0"/>
                          <a:cs typeface="Arial" panose="020B0604020202020204" pitchFamily="34" charset="0"/>
                        </a:rPr>
                        <a:t>Explicar previamente el vocabulario  con el que se darán las explicaciones. </a:t>
                      </a:r>
                    </a:p>
                  </a:txBody>
                  <a:tcPr/>
                </a:tc>
                <a:extLst>
                  <a:ext uri="{0D108BD9-81ED-4DB2-BD59-A6C34878D82A}">
                    <a16:rowId xmlns:a16="http://schemas.microsoft.com/office/drawing/2014/main" val="268004957"/>
                  </a:ext>
                </a:extLst>
              </a:tr>
              <a:tr h="370840">
                <a:tc vMerge="1">
                  <a:txBody>
                    <a:bodyPr/>
                    <a:lstStyle/>
                    <a:p>
                      <a:endParaRPr lang="es-ES" dirty="0"/>
                    </a:p>
                  </a:txBody>
                  <a:tcPr/>
                </a:tc>
                <a:tc>
                  <a:txBody>
                    <a:bodyPr/>
                    <a:lstStyle/>
                    <a:p>
                      <a:pPr algn="l"/>
                      <a:r>
                        <a:rPr lang="gl-ES" sz="1600" dirty="0">
                          <a:latin typeface="Arial" panose="020B0604020202020204" pitchFamily="34" charset="0"/>
                          <a:cs typeface="Arial" panose="020B0604020202020204" pitchFamily="34" charset="0"/>
                        </a:rPr>
                        <a:t>5. Favorecer la participación. </a:t>
                      </a:r>
                      <a:endParaRPr lang="es-E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078448119"/>
                  </a:ext>
                </a:extLst>
              </a:tr>
              <a:tr h="370840">
                <a:tc vMerge="1">
                  <a:txBody>
                    <a:bodyPr/>
                    <a:lstStyle/>
                    <a:p>
                      <a:pPr algn="ctr"/>
                      <a:endParaRPr lang="es-ES" sz="1600" b="1" dirty="0">
                        <a:latin typeface="Arial" panose="020B0604020202020204" pitchFamily="34" charset="0"/>
                        <a:cs typeface="Arial" panose="020B0604020202020204" pitchFamily="34" charset="0"/>
                      </a:endParaRPr>
                    </a:p>
                  </a:txBody>
                  <a:tcPr anchor="ctr"/>
                </a:tc>
                <a:tc>
                  <a:txBody>
                    <a:bodyPr/>
                    <a:lstStyle/>
                    <a:p>
                      <a:pPr algn="l"/>
                      <a:r>
                        <a:rPr lang="gl-ES" sz="1600" dirty="0">
                          <a:latin typeface="Arial" panose="020B0604020202020204" pitchFamily="34" charset="0"/>
                          <a:cs typeface="Arial" panose="020B0604020202020204" pitchFamily="34" charset="0"/>
                        </a:rPr>
                        <a:t>6. </a:t>
                      </a:r>
                      <a:r>
                        <a:rPr lang="es-ES" sz="1600" dirty="0">
                          <a:latin typeface="Arial" panose="020B0604020202020204" pitchFamily="34" charset="0"/>
                          <a:cs typeface="Arial" panose="020B0604020202020204" pitchFamily="34" charset="0"/>
                        </a:rPr>
                        <a:t>Explicar con detalle, de forma individual si es necesario, los procedimientos de resolución de las actividades o tareas que se emplean. </a:t>
                      </a:r>
                    </a:p>
                  </a:txBody>
                  <a:tcPr/>
                </a:tc>
                <a:extLst>
                  <a:ext uri="{0D108BD9-81ED-4DB2-BD59-A6C34878D82A}">
                    <a16:rowId xmlns:a16="http://schemas.microsoft.com/office/drawing/2014/main" val="570753922"/>
                  </a:ext>
                </a:extLst>
              </a:tr>
              <a:tr h="370840">
                <a:tc vMerge="1">
                  <a:txBody>
                    <a:bodyPr/>
                    <a:lstStyle/>
                    <a:p>
                      <a:pPr algn="ctr"/>
                      <a:endParaRPr lang="es-ES" sz="1600" b="1" dirty="0">
                        <a:latin typeface="Arial" panose="020B0604020202020204" pitchFamily="34" charset="0"/>
                        <a:cs typeface="Arial" panose="020B0604020202020204" pitchFamily="34" charset="0"/>
                      </a:endParaRPr>
                    </a:p>
                  </a:txBody>
                  <a:tcPr anchor="ctr"/>
                </a:tc>
                <a:tc>
                  <a:txBody>
                    <a:bodyPr/>
                    <a:lstStyle/>
                    <a:p>
                      <a:pPr algn="l"/>
                      <a:r>
                        <a:rPr lang="gl-ES" sz="1600" dirty="0">
                          <a:latin typeface="Arial" panose="020B0604020202020204" pitchFamily="34" charset="0"/>
                          <a:cs typeface="Arial" panose="020B0604020202020204" pitchFamily="34" charset="0"/>
                        </a:rPr>
                        <a:t>7. </a:t>
                      </a:r>
                      <a:r>
                        <a:rPr lang="es-ES" sz="1600" dirty="0">
                          <a:latin typeface="Arial" panose="020B0604020202020204" pitchFamily="34" charset="0"/>
                          <a:cs typeface="Arial" panose="020B0604020202020204" pitchFamily="34" charset="0"/>
                        </a:rPr>
                        <a:t>Enseñar y aplicar de forma práctica las  técnicas de estudio en el día a día : Realizar esquemas, incentivar el subrayado, etc. </a:t>
                      </a:r>
                    </a:p>
                  </a:txBody>
                  <a:tcPr/>
                </a:tc>
                <a:extLst>
                  <a:ext uri="{0D108BD9-81ED-4DB2-BD59-A6C34878D82A}">
                    <a16:rowId xmlns:a16="http://schemas.microsoft.com/office/drawing/2014/main" val="353347977"/>
                  </a:ext>
                </a:extLst>
              </a:tr>
            </a:tbl>
          </a:graphicData>
        </a:graphic>
      </p:graphicFrame>
    </p:spTree>
    <p:extLst>
      <p:ext uri="{BB962C8B-B14F-4D97-AF65-F5344CB8AC3E}">
        <p14:creationId xmlns:p14="http://schemas.microsoft.com/office/powerpoint/2010/main" val="947137202"/>
      </p:ext>
    </p:extLst>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A4C0F7D-BDF5-44F7-8FC7-15EBA942E36D}"/>
              </a:ext>
            </a:extLst>
          </p:cNvPr>
          <p:cNvSpPr txBox="1"/>
          <p:nvPr/>
        </p:nvSpPr>
        <p:spPr>
          <a:xfrm>
            <a:off x="787355" y="285064"/>
            <a:ext cx="7569290"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hangingPunct="0"/>
            <a:r>
              <a:rPr lang="es-ES" sz="2400" b="1" kern="50" dirty="0">
                <a:solidFill>
                  <a:srgbClr val="FF6600"/>
                </a:solidFill>
                <a:latin typeface="Arial" panose="020B0604020202020204" pitchFamily="34" charset="0"/>
                <a:ea typeface="SimSun" panose="02010600030101010101" pitchFamily="2" charset="-122"/>
                <a:cs typeface="Arial" panose="020B0604020202020204" pitchFamily="34" charset="0"/>
                <a:sym typeface="Helvetica"/>
              </a:rPr>
              <a:t>MEDIDAS ESPECÍFICAS PARA ADOPTAR</a:t>
            </a:r>
            <a:endParaRPr lang="es-ES" sz="2400" b="1" kern="50" dirty="0">
              <a:solidFill>
                <a:srgbClr val="0070C0"/>
              </a:solidFill>
              <a:latin typeface="Arial" panose="020B0604020202020204" pitchFamily="34" charset="0"/>
              <a:ea typeface="SimSun" panose="02010600030101010101" pitchFamily="2" charset="-122"/>
              <a:cs typeface="Arial" panose="020B0604020202020204" pitchFamily="34" charset="0"/>
            </a:endParaRPr>
          </a:p>
        </p:txBody>
      </p:sp>
      <p:pic>
        <p:nvPicPr>
          <p:cNvPr id="3" name="Picture 3">
            <a:extLst>
              <a:ext uri="{FF2B5EF4-FFF2-40B4-BE49-F238E27FC236}">
                <a16:creationId xmlns:a16="http://schemas.microsoft.com/office/drawing/2014/main" id="{39B30A57-68DD-4590-813E-357997A001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4" name="Tabla 4">
            <a:extLst>
              <a:ext uri="{FF2B5EF4-FFF2-40B4-BE49-F238E27FC236}">
                <a16:creationId xmlns:a16="http://schemas.microsoft.com/office/drawing/2014/main" id="{6B5B9DFD-052D-4045-B168-6069810A618E}"/>
              </a:ext>
            </a:extLst>
          </p:cNvPr>
          <p:cNvGraphicFramePr>
            <a:graphicFrameLocks noGrp="1"/>
          </p:cNvGraphicFramePr>
          <p:nvPr>
            <p:extLst>
              <p:ext uri="{D42A27DB-BD31-4B8C-83A1-F6EECF244321}">
                <p14:modId xmlns:p14="http://schemas.microsoft.com/office/powerpoint/2010/main" val="1021059656"/>
              </p:ext>
            </p:extLst>
          </p:nvPr>
        </p:nvGraphicFramePr>
        <p:xfrm>
          <a:off x="356152" y="1339906"/>
          <a:ext cx="8431696" cy="4178187"/>
        </p:xfrm>
        <a:graphic>
          <a:graphicData uri="http://schemas.openxmlformats.org/drawingml/2006/table">
            <a:tbl>
              <a:tblPr firstRow="1" bandRow="1">
                <a:tableStyleId>{10A1B5D5-9B99-4C35-A422-299274C87663}</a:tableStyleId>
              </a:tblPr>
              <a:tblGrid>
                <a:gridCol w="1769571">
                  <a:extLst>
                    <a:ext uri="{9D8B030D-6E8A-4147-A177-3AD203B41FA5}">
                      <a16:colId xmlns:a16="http://schemas.microsoft.com/office/drawing/2014/main" val="4284293155"/>
                    </a:ext>
                  </a:extLst>
                </a:gridCol>
                <a:gridCol w="6662125">
                  <a:extLst>
                    <a:ext uri="{9D8B030D-6E8A-4147-A177-3AD203B41FA5}">
                      <a16:colId xmlns:a16="http://schemas.microsoft.com/office/drawing/2014/main" val="2576251221"/>
                    </a:ext>
                  </a:extLst>
                </a:gridCol>
              </a:tblGrid>
              <a:tr h="432635">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dirty="0">
                          <a:effectLst>
                            <a:outerShdw blurRad="38100" dist="38100" dir="2700000" algn="tl">
                              <a:srgbClr val="000000">
                                <a:alpha val="43137"/>
                              </a:srgbClr>
                            </a:outerShdw>
                          </a:effectLst>
                        </a:rPr>
                        <a:t>FALTA DE ATENCIÓN </a:t>
                      </a:r>
                      <a:endParaRPr lang="es-ES" sz="1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tc>
                <a:tc hMerge="1">
                  <a:txBody>
                    <a:bodyPr/>
                    <a:lstStyle/>
                    <a:p>
                      <a:endParaRPr lang="es-ES" dirty="0"/>
                    </a:p>
                  </a:txBody>
                  <a:tcPr/>
                </a:tc>
                <a:extLst>
                  <a:ext uri="{0D108BD9-81ED-4DB2-BD59-A6C34878D82A}">
                    <a16:rowId xmlns:a16="http://schemas.microsoft.com/office/drawing/2014/main" val="1053426415"/>
                  </a:ext>
                </a:extLst>
              </a:tr>
              <a:tr h="432635">
                <a:tc rowSpan="5">
                  <a:txBody>
                    <a:bodyPr/>
                    <a:lstStyle/>
                    <a:p>
                      <a:pPr algn="ctr"/>
                      <a:r>
                        <a:rPr lang="es-ES" sz="1600" b="1" dirty="0">
                          <a:latin typeface="Arial" panose="020B0604020202020204" pitchFamily="34" charset="0"/>
                          <a:cs typeface="Arial" panose="020B0604020202020204" pitchFamily="34" charset="0"/>
                        </a:rPr>
                        <a:t>Aprender a aprender </a:t>
                      </a:r>
                    </a:p>
                  </a:txBody>
                  <a:tcPr anchor="ctr"/>
                </a:tc>
                <a:tc>
                  <a:txBody>
                    <a:bodyPr/>
                    <a:lstStyle/>
                    <a:p>
                      <a:pPr algn="l"/>
                      <a:r>
                        <a:rPr lang="es-ES" sz="1600" dirty="0">
                          <a:latin typeface="Arial" panose="020B0604020202020204" pitchFamily="34" charset="0"/>
                          <a:cs typeface="Arial" panose="020B0604020202020204" pitchFamily="34" charset="0"/>
                        </a:rPr>
                        <a:t>1. Hacer que pidan ayuda sin anticiparnos a lo que necesite.</a:t>
                      </a:r>
                    </a:p>
                  </a:txBody>
                  <a:tcPr/>
                </a:tc>
                <a:extLst>
                  <a:ext uri="{0D108BD9-81ED-4DB2-BD59-A6C34878D82A}">
                    <a16:rowId xmlns:a16="http://schemas.microsoft.com/office/drawing/2014/main" val="3410004792"/>
                  </a:ext>
                </a:extLst>
              </a:tr>
              <a:tr h="960094">
                <a:tc vMerge="1">
                  <a:txBody>
                    <a:bodyPr/>
                    <a:lstStyle/>
                    <a:p>
                      <a:endParaRPr lang="es-ES" dirty="0"/>
                    </a:p>
                  </a:txBody>
                  <a:tcPr/>
                </a:tc>
                <a:tc>
                  <a:txBody>
                    <a:bodyPr/>
                    <a:lstStyle/>
                    <a:p>
                      <a:pPr algn="l"/>
                      <a:r>
                        <a:rPr lang="gl-ES" sz="1600" dirty="0">
                          <a:latin typeface="Arial" panose="020B0604020202020204" pitchFamily="34" charset="0"/>
                          <a:cs typeface="Arial" panose="020B0604020202020204" pitchFamily="34" charset="0"/>
                        </a:rPr>
                        <a:t>2</a:t>
                      </a:r>
                      <a:r>
                        <a:rPr lang="es-ES" sz="1600" dirty="0">
                          <a:latin typeface="Arial" panose="020B0604020202020204" pitchFamily="34" charset="0"/>
                          <a:cs typeface="Arial" panose="020B0604020202020204" pitchFamily="34" charset="0"/>
                        </a:rPr>
                        <a:t>. Estimularle para que cree su propio sistema de recordar los procesos más habituales de su vida escolar: preparar la mochila, hacer la tarea, entregar el trabajo. </a:t>
                      </a:r>
                    </a:p>
                  </a:txBody>
                  <a:tcPr/>
                </a:tc>
                <a:extLst>
                  <a:ext uri="{0D108BD9-81ED-4DB2-BD59-A6C34878D82A}">
                    <a16:rowId xmlns:a16="http://schemas.microsoft.com/office/drawing/2014/main" val="353676226"/>
                  </a:ext>
                </a:extLst>
              </a:tr>
              <a:tr h="960094">
                <a:tc vMerge="1">
                  <a:txBody>
                    <a:bodyPr/>
                    <a:lstStyle/>
                    <a:p>
                      <a:endParaRPr lang="es-ES" dirty="0"/>
                    </a:p>
                  </a:txBody>
                  <a:tcPr/>
                </a:tc>
                <a:tc>
                  <a:txBody>
                    <a:bodyPr/>
                    <a:lstStyle/>
                    <a:p>
                      <a:pPr algn="l"/>
                      <a:r>
                        <a:rPr lang="gl-ES" sz="1600" dirty="0">
                          <a:latin typeface="Arial" panose="020B0604020202020204" pitchFamily="34" charset="0"/>
                          <a:cs typeface="Arial" panose="020B0604020202020204" pitchFamily="34" charset="0"/>
                        </a:rPr>
                        <a:t>3. </a:t>
                      </a:r>
                      <a:r>
                        <a:rPr lang="es-ES" sz="1600" dirty="0">
                          <a:latin typeface="Arial" panose="020B0604020202020204" pitchFamily="34" charset="0"/>
                          <a:cs typeface="Arial" panose="020B0604020202020204" pitchFamily="34" charset="0"/>
                        </a:rPr>
                        <a:t>Actuar como mediador entre el alumno y la estrategia y modalidades para aprender, asimilar e interiorizar contenidos. Posibilitar encuentros antes y después de la sesión.</a:t>
                      </a:r>
                    </a:p>
                  </a:txBody>
                  <a:tcPr/>
                </a:tc>
                <a:extLst>
                  <a:ext uri="{0D108BD9-81ED-4DB2-BD59-A6C34878D82A}">
                    <a16:rowId xmlns:a16="http://schemas.microsoft.com/office/drawing/2014/main" val="1341734571"/>
                  </a:ext>
                </a:extLst>
              </a:tr>
              <a:tr h="960094">
                <a:tc vMerge="1">
                  <a:txBody>
                    <a:bodyPr/>
                    <a:lstStyle/>
                    <a:p>
                      <a:endParaRPr lang="es-ES" dirty="0"/>
                    </a:p>
                  </a:txBody>
                  <a:tcPr/>
                </a:tc>
                <a:tc>
                  <a:txBody>
                    <a:bodyPr/>
                    <a:lstStyle/>
                    <a:p>
                      <a:pPr algn="l"/>
                      <a:r>
                        <a:rPr lang="gl-ES" sz="1600" dirty="0">
                          <a:latin typeface="Arial" panose="020B0604020202020204" pitchFamily="34" charset="0"/>
                          <a:cs typeface="Arial" panose="020B0604020202020204" pitchFamily="34" charset="0"/>
                        </a:rPr>
                        <a:t>4. </a:t>
                      </a:r>
                      <a:r>
                        <a:rPr lang="es-ES" sz="1600" dirty="0">
                          <a:latin typeface="Arial" panose="020B0604020202020204" pitchFamily="34" charset="0"/>
                          <a:cs typeface="Arial" panose="020B0604020202020204" pitchFamily="34" charset="0"/>
                        </a:rPr>
                        <a:t>Trasmitir conocimientos por medio de la asociación y las vivencias, partiendo de conocimientos previos y acercando los contenidos y su presentación a lo intereses del alumno. </a:t>
                      </a:r>
                    </a:p>
                  </a:txBody>
                  <a:tcPr/>
                </a:tc>
                <a:extLst>
                  <a:ext uri="{0D108BD9-81ED-4DB2-BD59-A6C34878D82A}">
                    <a16:rowId xmlns:a16="http://schemas.microsoft.com/office/drawing/2014/main" val="268004957"/>
                  </a:ext>
                </a:extLst>
              </a:tr>
              <a:tr h="432635">
                <a:tc vMerge="1">
                  <a:txBody>
                    <a:bodyPr/>
                    <a:lstStyle/>
                    <a:p>
                      <a:endParaRPr lang="es-ES" dirty="0"/>
                    </a:p>
                  </a:txBody>
                  <a:tcPr/>
                </a:tc>
                <a:tc>
                  <a:txBody>
                    <a:bodyPr/>
                    <a:lstStyle/>
                    <a:p>
                      <a:pPr algn="l"/>
                      <a:r>
                        <a:rPr lang="gl-ES" sz="1600" dirty="0">
                          <a:latin typeface="Arial" panose="020B0604020202020204" pitchFamily="34" charset="0"/>
                          <a:cs typeface="Arial" panose="020B0604020202020204" pitchFamily="34" charset="0"/>
                        </a:rPr>
                        <a:t>5. </a:t>
                      </a:r>
                      <a:r>
                        <a:rPr lang="es-ES" sz="1600" dirty="0">
                          <a:latin typeface="Arial" panose="020B0604020202020204" pitchFamily="34" charset="0"/>
                          <a:cs typeface="Arial" panose="020B0604020202020204" pitchFamily="34" charset="0"/>
                        </a:rPr>
                        <a:t>Fomenta la realización de ejercicios prácticos. </a:t>
                      </a:r>
                    </a:p>
                  </a:txBody>
                  <a:tcPr/>
                </a:tc>
                <a:extLst>
                  <a:ext uri="{0D108BD9-81ED-4DB2-BD59-A6C34878D82A}">
                    <a16:rowId xmlns:a16="http://schemas.microsoft.com/office/drawing/2014/main" val="2078448119"/>
                  </a:ext>
                </a:extLst>
              </a:tr>
            </a:tbl>
          </a:graphicData>
        </a:graphic>
      </p:graphicFrame>
    </p:spTree>
    <p:extLst>
      <p:ext uri="{BB962C8B-B14F-4D97-AF65-F5344CB8AC3E}">
        <p14:creationId xmlns:p14="http://schemas.microsoft.com/office/powerpoint/2010/main" val="3545373188"/>
      </p:ext>
    </p:extLst>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A4C0F7D-BDF5-44F7-8FC7-15EBA942E36D}"/>
              </a:ext>
            </a:extLst>
          </p:cNvPr>
          <p:cNvSpPr txBox="1"/>
          <p:nvPr/>
        </p:nvSpPr>
        <p:spPr>
          <a:xfrm>
            <a:off x="787355" y="285064"/>
            <a:ext cx="7569290"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hangingPunct="0"/>
            <a:r>
              <a:rPr lang="es-ES" sz="2400" b="1" kern="50" dirty="0">
                <a:solidFill>
                  <a:srgbClr val="FF6600"/>
                </a:solidFill>
                <a:latin typeface="Arial" panose="020B0604020202020204" pitchFamily="34" charset="0"/>
                <a:ea typeface="SimSun" panose="02010600030101010101" pitchFamily="2" charset="-122"/>
                <a:cs typeface="Arial" panose="020B0604020202020204" pitchFamily="34" charset="0"/>
                <a:sym typeface="Helvetica"/>
              </a:rPr>
              <a:t>MEDIDAS ESPECÍFICAS PARA ADOPTAR</a:t>
            </a:r>
            <a:endParaRPr lang="es-ES" sz="2400" b="1" kern="50" dirty="0">
              <a:solidFill>
                <a:srgbClr val="0070C0"/>
              </a:solidFill>
              <a:latin typeface="Arial" panose="020B0604020202020204" pitchFamily="34" charset="0"/>
              <a:ea typeface="SimSun" panose="02010600030101010101" pitchFamily="2" charset="-122"/>
              <a:cs typeface="Arial" panose="020B0604020202020204" pitchFamily="34" charset="0"/>
            </a:endParaRPr>
          </a:p>
        </p:txBody>
      </p:sp>
      <p:pic>
        <p:nvPicPr>
          <p:cNvPr id="3" name="Picture 3">
            <a:extLst>
              <a:ext uri="{FF2B5EF4-FFF2-40B4-BE49-F238E27FC236}">
                <a16:creationId xmlns:a16="http://schemas.microsoft.com/office/drawing/2014/main" id="{39B30A57-68DD-4590-813E-357997A001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4" name="Tabla 4">
            <a:extLst>
              <a:ext uri="{FF2B5EF4-FFF2-40B4-BE49-F238E27FC236}">
                <a16:creationId xmlns:a16="http://schemas.microsoft.com/office/drawing/2014/main" id="{6B5B9DFD-052D-4045-B168-6069810A618E}"/>
              </a:ext>
            </a:extLst>
          </p:cNvPr>
          <p:cNvGraphicFramePr>
            <a:graphicFrameLocks noGrp="1"/>
          </p:cNvGraphicFramePr>
          <p:nvPr>
            <p:extLst>
              <p:ext uri="{D42A27DB-BD31-4B8C-83A1-F6EECF244321}">
                <p14:modId xmlns:p14="http://schemas.microsoft.com/office/powerpoint/2010/main" val="2946466895"/>
              </p:ext>
            </p:extLst>
          </p:nvPr>
        </p:nvGraphicFramePr>
        <p:xfrm>
          <a:off x="356152" y="1611201"/>
          <a:ext cx="8431696" cy="3635597"/>
        </p:xfrm>
        <a:graphic>
          <a:graphicData uri="http://schemas.openxmlformats.org/drawingml/2006/table">
            <a:tbl>
              <a:tblPr firstRow="1" bandRow="1">
                <a:tableStyleId>{10A1B5D5-9B99-4C35-A422-299274C87663}</a:tableStyleId>
              </a:tblPr>
              <a:tblGrid>
                <a:gridCol w="1769571">
                  <a:extLst>
                    <a:ext uri="{9D8B030D-6E8A-4147-A177-3AD203B41FA5}">
                      <a16:colId xmlns:a16="http://schemas.microsoft.com/office/drawing/2014/main" val="4284293155"/>
                    </a:ext>
                  </a:extLst>
                </a:gridCol>
                <a:gridCol w="6662125">
                  <a:extLst>
                    <a:ext uri="{9D8B030D-6E8A-4147-A177-3AD203B41FA5}">
                      <a16:colId xmlns:a16="http://schemas.microsoft.com/office/drawing/2014/main" val="2576251221"/>
                    </a:ext>
                  </a:extLst>
                </a:gridCol>
              </a:tblGrid>
              <a:tr h="432635">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dirty="0">
                          <a:effectLst>
                            <a:outerShdw blurRad="38100" dist="38100" dir="2700000" algn="tl">
                              <a:srgbClr val="000000">
                                <a:alpha val="43137"/>
                              </a:srgbClr>
                            </a:outerShdw>
                          </a:effectLst>
                        </a:rPr>
                        <a:t>FALTA DE ATENCIÓN </a:t>
                      </a:r>
                      <a:endParaRPr lang="es-ES" sz="1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tc>
                <a:tc hMerge="1">
                  <a:txBody>
                    <a:bodyPr/>
                    <a:lstStyle/>
                    <a:p>
                      <a:endParaRPr lang="es-ES" dirty="0"/>
                    </a:p>
                  </a:txBody>
                  <a:tcPr/>
                </a:tc>
                <a:extLst>
                  <a:ext uri="{0D108BD9-81ED-4DB2-BD59-A6C34878D82A}">
                    <a16:rowId xmlns:a16="http://schemas.microsoft.com/office/drawing/2014/main" val="1053426415"/>
                  </a:ext>
                </a:extLst>
              </a:tr>
              <a:tr h="432635">
                <a:tc rowSpan="4">
                  <a:txBody>
                    <a:bodyPr/>
                    <a:lstStyle/>
                    <a:p>
                      <a:pPr algn="ctr"/>
                      <a:r>
                        <a:rPr lang="es-ES" sz="1600" b="1" dirty="0">
                          <a:latin typeface="Arial" panose="020B0604020202020204" pitchFamily="34" charset="0"/>
                          <a:cs typeface="Arial" panose="020B0604020202020204" pitchFamily="34" charset="0"/>
                        </a:rPr>
                        <a:t>Motivación</a:t>
                      </a:r>
                    </a:p>
                  </a:txBody>
                  <a:tcPr anchor="ctr"/>
                </a:tc>
                <a:tc>
                  <a:txBody>
                    <a:bodyPr/>
                    <a:lstStyle/>
                    <a:p>
                      <a:pPr algn="l"/>
                      <a:r>
                        <a:rPr lang="gl-ES" sz="1600" dirty="0">
                          <a:latin typeface="Arial" panose="020B0604020202020204" pitchFamily="34" charset="0"/>
                          <a:cs typeface="Arial" panose="020B0604020202020204" pitchFamily="34" charset="0"/>
                        </a:rPr>
                        <a:t>1. </a:t>
                      </a:r>
                      <a:r>
                        <a:rPr lang="es-ES" sz="1600" dirty="0">
                          <a:latin typeface="Arial" panose="020B0604020202020204" pitchFamily="34" charset="0"/>
                          <a:cs typeface="Arial" panose="020B0604020202020204" pitchFamily="34" charset="0"/>
                        </a:rPr>
                        <a:t>Asegurarse de que el alumno conoce las características de su trastorno y que comprende las posibilidades que tiene y las dificultades que implica.</a:t>
                      </a:r>
                    </a:p>
                  </a:txBody>
                  <a:tcPr/>
                </a:tc>
                <a:extLst>
                  <a:ext uri="{0D108BD9-81ED-4DB2-BD59-A6C34878D82A}">
                    <a16:rowId xmlns:a16="http://schemas.microsoft.com/office/drawing/2014/main" val="3410004792"/>
                  </a:ext>
                </a:extLst>
              </a:tr>
              <a:tr h="691038">
                <a:tc vMerge="1">
                  <a:txBody>
                    <a:bodyPr/>
                    <a:lstStyle/>
                    <a:p>
                      <a:endParaRPr lang="es-ES" dirty="0"/>
                    </a:p>
                  </a:txBody>
                  <a:tcPr/>
                </a:tc>
                <a:tc>
                  <a:txBody>
                    <a:bodyPr/>
                    <a:lstStyle/>
                    <a:p>
                      <a:pPr algn="l"/>
                      <a:r>
                        <a:rPr lang="gl-ES" sz="1600" dirty="0">
                          <a:latin typeface="Arial" panose="020B0604020202020204" pitchFamily="34" charset="0"/>
                          <a:cs typeface="Arial" panose="020B0604020202020204" pitchFamily="34" charset="0"/>
                        </a:rPr>
                        <a:t>2. </a:t>
                      </a:r>
                      <a:r>
                        <a:rPr lang="es-ES" sz="1600" dirty="0">
                          <a:latin typeface="Arial" panose="020B0604020202020204" pitchFamily="34" charset="0"/>
                          <a:cs typeface="Arial" panose="020B0604020202020204" pitchFamily="34" charset="0"/>
                        </a:rPr>
                        <a:t>Descubrir con el alumno sus potenciales, para ayudarle a sentirse mejor y potenciar su desarrollo personal. </a:t>
                      </a:r>
                    </a:p>
                  </a:txBody>
                  <a:tcPr/>
                </a:tc>
                <a:extLst>
                  <a:ext uri="{0D108BD9-81ED-4DB2-BD59-A6C34878D82A}">
                    <a16:rowId xmlns:a16="http://schemas.microsoft.com/office/drawing/2014/main" val="353676226"/>
                  </a:ext>
                </a:extLst>
              </a:tr>
              <a:tr h="728870">
                <a:tc vMerge="1">
                  <a:txBody>
                    <a:bodyPr/>
                    <a:lstStyle/>
                    <a:p>
                      <a:endParaRPr lang="es-ES" dirty="0"/>
                    </a:p>
                  </a:txBody>
                  <a:tcPr/>
                </a:tc>
                <a:tc>
                  <a:txBody>
                    <a:bodyPr/>
                    <a:lstStyle/>
                    <a:p>
                      <a:pPr algn="l"/>
                      <a:r>
                        <a:rPr lang="gl-ES" sz="1600" dirty="0">
                          <a:latin typeface="Arial" panose="020B0604020202020204" pitchFamily="34" charset="0"/>
                          <a:cs typeface="Arial" panose="020B0604020202020204" pitchFamily="34" charset="0"/>
                        </a:rPr>
                        <a:t>3. </a:t>
                      </a:r>
                      <a:r>
                        <a:rPr lang="es-ES" sz="1600" dirty="0">
                          <a:latin typeface="Arial" panose="020B0604020202020204" pitchFamily="34" charset="0"/>
                          <a:cs typeface="Arial" panose="020B0604020202020204" pitchFamily="34" charset="0"/>
                        </a:rPr>
                        <a:t>Fomentar la buena conducta y la utilización de elogio, buscando y resaltando el éxito que sea posible. </a:t>
                      </a:r>
                    </a:p>
                  </a:txBody>
                  <a:tcPr/>
                </a:tc>
                <a:extLst>
                  <a:ext uri="{0D108BD9-81ED-4DB2-BD59-A6C34878D82A}">
                    <a16:rowId xmlns:a16="http://schemas.microsoft.com/office/drawing/2014/main" val="1341734571"/>
                  </a:ext>
                </a:extLst>
              </a:tr>
              <a:tr h="960094">
                <a:tc vMerge="1">
                  <a:txBody>
                    <a:bodyPr/>
                    <a:lstStyle/>
                    <a:p>
                      <a:endParaRPr lang="es-ES" dirty="0"/>
                    </a:p>
                  </a:txBody>
                  <a:tcPr/>
                </a:tc>
                <a:tc>
                  <a:txBody>
                    <a:bodyPr/>
                    <a:lstStyle/>
                    <a:p>
                      <a:pPr algn="l"/>
                      <a:r>
                        <a:rPr lang="gl-ES" sz="1600" dirty="0">
                          <a:latin typeface="Arial" panose="020B0604020202020204" pitchFamily="34" charset="0"/>
                          <a:cs typeface="Arial" panose="020B0604020202020204" pitchFamily="34" charset="0"/>
                        </a:rPr>
                        <a:t>4. </a:t>
                      </a:r>
                      <a:r>
                        <a:rPr lang="es-ES" sz="1600" dirty="0">
                          <a:latin typeface="Arial" panose="020B0604020202020204" pitchFamily="34" charset="0"/>
                          <a:cs typeface="Arial" panose="020B0604020202020204" pitchFamily="34" charset="0"/>
                        </a:rPr>
                        <a:t>Ofrecer algún tipo de incentivo que ayude al alumno o interesarse por conseguir una meta, partiendo de una búsqueda previa de sus intereses.</a:t>
                      </a:r>
                    </a:p>
                  </a:txBody>
                  <a:tcPr/>
                </a:tc>
                <a:extLst>
                  <a:ext uri="{0D108BD9-81ED-4DB2-BD59-A6C34878D82A}">
                    <a16:rowId xmlns:a16="http://schemas.microsoft.com/office/drawing/2014/main" val="268004957"/>
                  </a:ext>
                </a:extLst>
              </a:tr>
            </a:tbl>
          </a:graphicData>
        </a:graphic>
      </p:graphicFrame>
    </p:spTree>
    <p:extLst>
      <p:ext uri="{BB962C8B-B14F-4D97-AF65-F5344CB8AC3E}">
        <p14:creationId xmlns:p14="http://schemas.microsoft.com/office/powerpoint/2010/main" val="345945494"/>
      </p:ext>
    </p:extLst>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3AD9031-B718-4DE5-92FA-10B3E97DB29E}"/>
              </a:ext>
            </a:extLst>
          </p:cNvPr>
          <p:cNvSpPr txBox="1"/>
          <p:nvPr/>
        </p:nvSpPr>
        <p:spPr>
          <a:xfrm>
            <a:off x="1436711" y="2921170"/>
            <a:ext cx="6270577" cy="10156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hangingPunct="0"/>
            <a:r>
              <a:rPr lang="es-ES" sz="6000" b="1" kern="50" dirty="0">
                <a:solidFill>
                  <a:srgbClr val="FF6600"/>
                </a:solidFill>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Arial" panose="020B0604020202020204" pitchFamily="34" charset="0"/>
                <a:sym typeface="Helvetica"/>
              </a:rPr>
              <a:t>GRACIAS</a:t>
            </a:r>
            <a:endParaRPr lang="es-ES" sz="6000" b="1" kern="50" dirty="0">
              <a:solidFill>
                <a:srgbClr val="0070C0"/>
              </a:solidFill>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Arial" panose="020B0604020202020204" pitchFamily="34" charset="0"/>
            </a:endParaRPr>
          </a:p>
        </p:txBody>
      </p:sp>
      <p:pic>
        <p:nvPicPr>
          <p:cNvPr id="3" name="Picture 3">
            <a:extLst>
              <a:ext uri="{FF2B5EF4-FFF2-40B4-BE49-F238E27FC236}">
                <a16:creationId xmlns:a16="http://schemas.microsoft.com/office/drawing/2014/main" id="{0AB6B863-FDF4-47B2-9426-695D2BB41C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43664275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A7F90CBE-D3E2-4A98-82B3-14B09FA63A3D}"/>
              </a:ext>
            </a:extLst>
          </p:cNvPr>
          <p:cNvSpPr/>
          <p:nvPr/>
        </p:nvSpPr>
        <p:spPr>
          <a:xfrm>
            <a:off x="1189380" y="2285065"/>
            <a:ext cx="6765235" cy="2308324"/>
          </a:xfrm>
          <a:prstGeom prst="rect">
            <a:avLst/>
          </a:prstGeom>
        </p:spPr>
        <p:txBody>
          <a:bodyPr wrap="square">
            <a:spAutoFit/>
          </a:bodyPr>
          <a:lstStyle/>
          <a:p>
            <a:pPr>
              <a:spcAft>
                <a:spcPts val="0"/>
              </a:spcAft>
            </a:pPr>
            <a:r>
              <a:rPr lang="es-ES" kern="50" dirty="0">
                <a:latin typeface="Arial" panose="020B0604020202020204" pitchFamily="34" charset="0"/>
                <a:ea typeface="SimSun" panose="02010600030101010101" pitchFamily="2" charset="-122"/>
                <a:cs typeface="Arial" panose="020B0604020202020204" pitchFamily="34" charset="0"/>
              </a:rPr>
              <a:t>	En este módulo </a:t>
            </a:r>
            <a:r>
              <a:rPr lang="es-ES" b="1" i="1" kern="50" dirty="0">
                <a:solidFill>
                  <a:srgbClr val="FF6600"/>
                </a:solidFill>
                <a:latin typeface="Arial" panose="020B0604020202020204" pitchFamily="34" charset="0"/>
                <a:ea typeface="SimSun" panose="02010600030101010101" pitchFamily="2" charset="-122"/>
                <a:cs typeface="Arial" panose="020B0604020202020204" pitchFamily="34" charset="0"/>
              </a:rPr>
              <a:t>vamos a centrarnos en las medidas GENERALES </a:t>
            </a:r>
            <a:r>
              <a:rPr lang="es-ES" kern="50" dirty="0">
                <a:latin typeface="Arial" panose="020B0604020202020204" pitchFamily="34" charset="0"/>
                <a:ea typeface="SimSun" panose="02010600030101010101" pitchFamily="2" charset="-122"/>
                <a:cs typeface="Arial" panose="020B0604020202020204" pitchFamily="34" charset="0"/>
              </a:rPr>
              <a:t>relativas a las pautas organizativas, metodológicas y adaptaciones en los sistemas de evaluación, y en las orientaciones específicas para cada etapa educativa.</a:t>
            </a:r>
          </a:p>
          <a:p>
            <a:pPr>
              <a:spcAft>
                <a:spcPts val="0"/>
              </a:spcAft>
            </a:pPr>
            <a:endParaRPr lang="es-ES" kern="50" dirty="0">
              <a:latin typeface="Arial" panose="020B0604020202020204" pitchFamily="34" charset="0"/>
              <a:ea typeface="SimSun" panose="02010600030101010101" pitchFamily="2" charset="-122"/>
              <a:cs typeface="Arial" panose="020B0604020202020204" pitchFamily="34" charset="0"/>
            </a:endParaRPr>
          </a:p>
          <a:p>
            <a:pPr>
              <a:spcAft>
                <a:spcPts val="0"/>
              </a:spcAft>
            </a:pPr>
            <a:r>
              <a:rPr lang="es-ES" kern="50" dirty="0">
                <a:latin typeface="Arial" panose="020B0604020202020204" pitchFamily="34" charset="0"/>
                <a:ea typeface="SimSun" panose="02010600030101010101" pitchFamily="2" charset="-122"/>
                <a:cs typeface="Arial" panose="020B0604020202020204" pitchFamily="34" charset="0"/>
              </a:rPr>
              <a:t>	En sucesivos módulos veremos pautas para intervenir en los aspectos socio-emocionales y conductuales en los </a:t>
            </a:r>
            <a:r>
              <a:rPr lang="es-ES" u="sng" kern="50" dirty="0" err="1">
                <a:solidFill>
                  <a:srgbClr val="000080"/>
                </a:solidFill>
                <a:latin typeface="Arial" panose="020B0604020202020204" pitchFamily="34" charset="0"/>
                <a:ea typeface="SimSun" panose="02010600030101010101" pitchFamily="2" charset="-122"/>
                <a:cs typeface="Arial" panose="020B0604020202020204" pitchFamily="34" charset="0"/>
              </a:rPr>
              <a:t>alumn@s</a:t>
            </a:r>
            <a:r>
              <a:rPr lang="es-ES" kern="50" dirty="0">
                <a:latin typeface="Arial" panose="020B0604020202020204" pitchFamily="34" charset="0"/>
                <a:ea typeface="SimSun" panose="02010600030101010101" pitchFamily="2" charset="-122"/>
                <a:cs typeface="Arial" panose="020B0604020202020204" pitchFamily="34" charset="0"/>
              </a:rPr>
              <a:t> con TDAH.</a:t>
            </a:r>
          </a:p>
        </p:txBody>
      </p:sp>
      <p:sp>
        <p:nvSpPr>
          <p:cNvPr id="3" name="Rectángulo 2">
            <a:extLst>
              <a:ext uri="{FF2B5EF4-FFF2-40B4-BE49-F238E27FC236}">
                <a16:creationId xmlns:a16="http://schemas.microsoft.com/office/drawing/2014/main" id="{4393DCAD-AB06-498E-A858-A809C2ABA897}"/>
              </a:ext>
            </a:extLst>
          </p:cNvPr>
          <p:cNvSpPr/>
          <p:nvPr/>
        </p:nvSpPr>
        <p:spPr>
          <a:xfrm>
            <a:off x="1249017" y="110843"/>
            <a:ext cx="6645965" cy="830997"/>
          </a:xfrm>
          <a:prstGeom prst="rect">
            <a:avLst/>
          </a:prstGeom>
        </p:spPr>
        <p:txBody>
          <a:bodyPr wrap="square">
            <a:spAutoFit/>
          </a:bodyPr>
          <a:lstStyle/>
          <a:p>
            <a:pPr algn="ctr">
              <a:spcAft>
                <a:spcPts val="0"/>
              </a:spcAft>
            </a:pPr>
            <a:r>
              <a:rPr lang="es-ES" sz="2400" b="1" kern="50" dirty="0">
                <a:solidFill>
                  <a:srgbClr val="FF6600"/>
                </a:solidFill>
                <a:latin typeface="Arial" panose="020B0604020202020204" pitchFamily="34" charset="0"/>
                <a:ea typeface="SimSun" panose="02010600030101010101" pitchFamily="2" charset="-122"/>
                <a:cs typeface="Arial" panose="020B0604020202020204" pitchFamily="34" charset="0"/>
              </a:rPr>
              <a:t>CUARTA MEDIDA:</a:t>
            </a:r>
          </a:p>
          <a:p>
            <a:pPr algn="ctr">
              <a:spcAft>
                <a:spcPts val="0"/>
              </a:spcAft>
            </a:pPr>
            <a:r>
              <a:rPr lang="es-ES" sz="2400" b="1" kern="50" dirty="0">
                <a:solidFill>
                  <a:srgbClr val="0070C0"/>
                </a:solidFill>
                <a:latin typeface="Arial" panose="020B0604020202020204" pitchFamily="34" charset="0"/>
                <a:ea typeface="SimSun" panose="02010600030101010101" pitchFamily="2" charset="-122"/>
                <a:cs typeface="Arial" panose="020B0604020202020204" pitchFamily="34" charset="0"/>
              </a:rPr>
              <a:t>Intervenciones educativas en el aula</a:t>
            </a:r>
            <a:endParaRPr lang="es-ES" sz="2400" b="1" kern="50" dirty="0">
              <a:solidFill>
                <a:srgbClr val="FF6600"/>
              </a:solidFill>
              <a:latin typeface="Arial" panose="020B0604020202020204" pitchFamily="34" charset="0"/>
              <a:ea typeface="SimSun" panose="02010600030101010101" pitchFamily="2" charset="-122"/>
              <a:cs typeface="Arial" panose="020B0604020202020204" pitchFamily="34" charset="0"/>
            </a:endParaRPr>
          </a:p>
        </p:txBody>
      </p:sp>
      <p:pic>
        <p:nvPicPr>
          <p:cNvPr id="4" name="Picture 3">
            <a:extLst>
              <a:ext uri="{FF2B5EF4-FFF2-40B4-BE49-F238E27FC236}">
                <a16:creationId xmlns:a16="http://schemas.microsoft.com/office/drawing/2014/main" id="{A9943869-CA05-494E-A272-79EE6990F5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2992"/>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ángulo 4">
            <a:extLst>
              <a:ext uri="{FF2B5EF4-FFF2-40B4-BE49-F238E27FC236}">
                <a16:creationId xmlns:a16="http://schemas.microsoft.com/office/drawing/2014/main" id="{17BCF133-3CC8-4583-9323-A016C778A76C}"/>
              </a:ext>
            </a:extLst>
          </p:cNvPr>
          <p:cNvSpPr/>
          <p:nvPr/>
        </p:nvSpPr>
        <p:spPr>
          <a:xfrm>
            <a:off x="986136" y="1290287"/>
            <a:ext cx="7171725" cy="646331"/>
          </a:xfrm>
          <a:prstGeom prst="rect">
            <a:avLst/>
          </a:prstGeom>
        </p:spPr>
        <p:txBody>
          <a:bodyPr wrap="square">
            <a:spAutoFit/>
          </a:bodyPr>
          <a:lstStyle/>
          <a:p>
            <a:pPr algn="ctr">
              <a:spcAft>
                <a:spcPts val="0"/>
              </a:spcAft>
            </a:pPr>
            <a:r>
              <a:rPr lang="es-ES" i="1" kern="50" dirty="0">
                <a:latin typeface="Arial" panose="020B0604020202020204" pitchFamily="34" charset="0"/>
                <a:ea typeface="SimSun" panose="02010600030101010101" pitchFamily="2" charset="-122"/>
                <a:cs typeface="Arial" panose="020B0604020202020204" pitchFamily="34" charset="0"/>
              </a:rPr>
              <a:t>Las intervenciones educativas se pueden englobar en dos grandes grupos</a:t>
            </a:r>
          </a:p>
        </p:txBody>
      </p:sp>
    </p:spTree>
    <p:extLst>
      <p:ext uri="{BB962C8B-B14F-4D97-AF65-F5344CB8AC3E}">
        <p14:creationId xmlns:p14="http://schemas.microsoft.com/office/powerpoint/2010/main" val="3547796092"/>
      </p:ext>
    </p:extLst>
  </p:cSld>
  <p:clrMapOvr>
    <a:masterClrMapping/>
  </p:clrMapOvr>
  <p:transition spd="med"/>
</p:sld>
</file>

<file path=ppt/theme/theme1.xml><?xml version="1.0" encoding="utf-8"?>
<a:theme xmlns:a="http://schemas.openxmlformats.org/drawingml/2006/main" name="Ingada">
  <a:themeElements>
    <a:clrScheme name="Tema de Offic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Tema de Office">
      <a:majorFont>
        <a:latin typeface="Calibri"/>
        <a:ea typeface="Calibri"/>
        <a:cs typeface="Calibri"/>
      </a:majorFont>
      <a:minorFont>
        <a:latin typeface="Helvetica"/>
        <a:ea typeface="Helvetica"/>
        <a:cs typeface="Helvetica"/>
      </a:minorFont>
    </a:fontScheme>
    <a:fmtScheme name="Tema d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Ingada" id="{1F7011CF-1117-422F-A54B-8EA20D5484F8}" vid="{9C8BFE55-689E-4E6D-9EB5-0E6C00807028}"/>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Ingada</Template>
  <TotalTime>1592</TotalTime>
  <Words>6641</Words>
  <Application>Microsoft Office PowerPoint</Application>
  <PresentationFormat>Presentación en pantalla (4:3)</PresentationFormat>
  <Paragraphs>597</Paragraphs>
  <Slides>87</Slides>
  <Notes>1</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87</vt:i4>
      </vt:variant>
    </vt:vector>
  </HeadingPairs>
  <TitlesOfParts>
    <vt:vector size="95" baseType="lpstr">
      <vt:lpstr>Arial</vt:lpstr>
      <vt:lpstr>Calibri</vt:lpstr>
      <vt:lpstr>Calibri Light</vt:lpstr>
      <vt:lpstr>Helvetica</vt:lpstr>
      <vt:lpstr>Times New Roman</vt:lpstr>
      <vt:lpstr>Wingdings</vt:lpstr>
      <vt:lpstr>Ingada</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Jesus Adrian Perez Reales</dc:creator>
  <cp:lastModifiedBy>Javier Capllonch Ferrer</cp:lastModifiedBy>
  <cp:revision>131</cp:revision>
  <dcterms:created xsi:type="dcterms:W3CDTF">2019-09-13T10:32:34Z</dcterms:created>
  <dcterms:modified xsi:type="dcterms:W3CDTF">2019-09-24T22:44:27Z</dcterms:modified>
</cp:coreProperties>
</file>