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5" r:id="rId9"/>
    <p:sldId id="264" r:id="rId10"/>
    <p:sldId id="266" r:id="rId11"/>
    <p:sldId id="267" r:id="rId12"/>
    <p:sldId id="275" r:id="rId13"/>
    <p:sldId id="270" r:id="rId14"/>
    <p:sldId id="272" r:id="rId15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500FF"/>
    <a:srgbClr val="AE001A"/>
    <a:srgbClr val="FD75B0"/>
    <a:srgbClr val="AE00FF"/>
    <a:srgbClr val="011993"/>
    <a:srgbClr val="0119FF"/>
    <a:srgbClr val="0100FF"/>
    <a:srgbClr val="350000"/>
    <a:srgbClr val="A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0"/>
    <p:restoredTop sz="94723"/>
  </p:normalViewPr>
  <p:slideViewPr>
    <p:cSldViewPr snapToGrid="0" snapToObjects="1">
      <p:cViewPr varScale="1">
        <p:scale>
          <a:sx n="66" d="100"/>
          <a:sy n="66" d="100"/>
        </p:scale>
        <p:origin x="208" y="14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FE86A-3D97-4682-A27B-DABE8E8258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DA7C-E427-4EAB-A27C-A5647D89BB1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1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09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69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97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853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85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52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74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30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7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54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75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136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70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92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tif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3.jpeg"/><Relationship Id="rId5" Type="http://schemas.openxmlformats.org/officeDocument/2006/relationships/image" Target="../media/image9.jpe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6.tiff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3.jpeg"/><Relationship Id="rId5" Type="http://schemas.openxmlformats.org/officeDocument/2006/relationships/image" Target="../media/image9.jpe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6.tiff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tif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tif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tif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tif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tif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jpe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tiff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tif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tif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tif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94037CA-5CEA-49DD-9AEC-2AC20B9C5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5" y="3429000"/>
            <a:ext cx="3552664" cy="3208316"/>
          </a:xfrm>
          <a:prstGeom prst="rect">
            <a:avLst/>
          </a:prstGeom>
        </p:spPr>
      </p:pic>
      <p:pic>
        <p:nvPicPr>
          <p:cNvPr id="5" name="Imagen 4" descr="TEXTO espia 1 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77" y="1607212"/>
            <a:ext cx="8239052" cy="3273807"/>
          </a:xfrm>
          <a:prstGeom prst="rect">
            <a:avLst/>
          </a:prstGeom>
        </p:spPr>
      </p:pic>
      <p:pic>
        <p:nvPicPr>
          <p:cNvPr id="8" name="Imagen 7" descr="MARCA criptografia 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94" y="285341"/>
            <a:ext cx="1889427" cy="19107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Máquina de cifrado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514350" algn="just">
              <a:buClr>
                <a:srgbClr val="000000"/>
              </a:buClr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1711C67-B753-E849-9420-DB66E47E5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627"/>
          <a:stretch/>
        </p:blipFill>
        <p:spPr bwMode="auto">
          <a:xfrm>
            <a:off x="3936000" y="1458288"/>
            <a:ext cx="4320000" cy="4246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 descr="MARCA criptografia color.png">
            <a:extLst>
              <a:ext uri="{FF2B5EF4-FFF2-40B4-BE49-F238E27FC236}">
                <a16:creationId xmlns:a16="http://schemas.microsoft.com/office/drawing/2014/main" xmlns="" id="{8E5DC4BC-E536-4D93-9348-776D0790B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F0C10267-6941-471C-80CD-02020E1C8A40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E5FB968A-12A0-4BB7-8C8B-B96E01BAD199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70E2E761-90F2-4019-BFE6-9B7D491F479A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10546CAA-8481-4D40-A4B9-26551B1126C1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9" name="Imagen 28" descr="Logotipo_negro_UNIVERSIDADE_DE_VIGO.png">
            <a:extLst>
              <a:ext uri="{FF2B5EF4-FFF2-40B4-BE49-F238E27FC236}">
                <a16:creationId xmlns:a16="http://schemas.microsoft.com/office/drawing/2014/main" xmlns="" id="{2A9F9B45-9351-406A-9DEE-DB23AB1C98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B953E40B-DB14-4855-9937-ACE7F8C0F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F15DE679-E6C8-427F-8344-37DCAB854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Juego de roles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355" y="1338944"/>
            <a:ext cx="11554959" cy="4787222"/>
          </a:xfrm>
        </p:spPr>
        <p:txBody>
          <a:bodyPr>
            <a:normAutofit/>
          </a:bodyPr>
          <a:lstStyle/>
          <a:p>
            <a:pPr marL="0" indent="-514350" algn="ctr">
              <a:buClr>
                <a:srgbClr val="000000"/>
              </a:buClr>
              <a:buNone/>
            </a:pPr>
            <a:r>
              <a:rPr lang="es-ES_tradnl" sz="2800" b="1" dirty="0">
                <a:latin typeface="Helvetica"/>
                <a:cs typeface="Helvetica"/>
              </a:rPr>
              <a:t>¿Quién descifra antes el mensaje? </a:t>
            </a:r>
          </a:p>
          <a:p>
            <a:pPr marL="0" indent="-514350" algn="ctr">
              <a:buClr>
                <a:srgbClr val="000000"/>
              </a:buClr>
              <a:buNone/>
            </a:pPr>
            <a:r>
              <a:rPr lang="es-ES_tradnl" sz="2800" b="1" dirty="0">
                <a:latin typeface="Helvetica"/>
                <a:cs typeface="Helvetica"/>
              </a:rPr>
              <a:t>¿La guerrera celta o el soldado romano?</a:t>
            </a: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77686" y="2945384"/>
            <a:ext cx="9262112" cy="3502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s-ES_tradnl" sz="2800" dirty="0">
                <a:latin typeface="Helvetica"/>
                <a:cs typeface="Helvetica"/>
              </a:rPr>
              <a:t>Emisor/a</a:t>
            </a:r>
          </a:p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s-ES_tradnl" sz="2800" dirty="0">
                <a:latin typeface="Helvetica"/>
                <a:cs typeface="Helvetica"/>
              </a:rPr>
              <a:t>Enemigo/a</a:t>
            </a:r>
          </a:p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s-ES_tradnl" sz="2800" dirty="0">
                <a:latin typeface="Helvetica"/>
                <a:cs typeface="Helvetica"/>
              </a:rPr>
              <a:t>Receptor/a</a:t>
            </a:r>
          </a:p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defRPr/>
            </a:pPr>
            <a:endParaRPr lang="es-ES_tradnl" sz="2800" b="1" i="1" dirty="0">
              <a:solidFill>
                <a:srgbClr val="AE001A"/>
              </a:solidFill>
              <a:latin typeface="Herculanum"/>
              <a:cs typeface="Herculanum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FA817EBA-A4FA-4A05-8755-DE68A4E549E6}"/>
              </a:ext>
            </a:extLst>
          </p:cNvPr>
          <p:cNvGrpSpPr/>
          <p:nvPr/>
        </p:nvGrpSpPr>
        <p:grpSpPr>
          <a:xfrm>
            <a:off x="10115030" y="1875536"/>
            <a:ext cx="1311591" cy="1319878"/>
            <a:chOff x="6688121" y="2943565"/>
            <a:chExt cx="1311591" cy="1319878"/>
          </a:xfrm>
        </p:grpSpPr>
        <p:sp>
          <p:nvSpPr>
            <p:cNvPr id="11" name="Elipse 10"/>
            <p:cNvSpPr/>
            <p:nvPr/>
          </p:nvSpPr>
          <p:spPr>
            <a:xfrm>
              <a:off x="6688121" y="2943565"/>
              <a:ext cx="1311591" cy="131987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Elipse 11"/>
            <p:cNvSpPr>
              <a:spLocks noChangeAspect="1"/>
            </p:cNvSpPr>
            <p:nvPr/>
          </p:nvSpPr>
          <p:spPr>
            <a:xfrm>
              <a:off x="6832018" y="3087693"/>
              <a:ext cx="1038956" cy="1038956"/>
            </a:xfrm>
            <a:prstGeom prst="ellips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Conector recto 13"/>
            <p:cNvCxnSpPr/>
            <p:nvPr/>
          </p:nvCxnSpPr>
          <p:spPr>
            <a:xfrm rot="5400000" flipH="1" flipV="1">
              <a:off x="7189728" y="3626456"/>
              <a:ext cx="206484" cy="19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 rot="16200000" flipH="1">
              <a:off x="7160451" y="3390691"/>
              <a:ext cx="420248" cy="38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n 25" descr="soldado.jpeg">
            <a:extLst>
              <a:ext uri="{FF2B5EF4-FFF2-40B4-BE49-F238E27FC236}">
                <a16:creationId xmlns:a16="http://schemas.microsoft.com/office/drawing/2014/main" xmlns="" id="{EBA0F0BD-8DC3-4A85-9087-CC0D2393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477" y="3960869"/>
            <a:ext cx="1580168" cy="1580168"/>
          </a:xfrm>
          <a:prstGeom prst="rect">
            <a:avLst/>
          </a:prstGeom>
        </p:spPr>
      </p:pic>
      <p:pic>
        <p:nvPicPr>
          <p:cNvPr id="27" name="Imagen 26" descr="Julio_Cesar.jpeg">
            <a:extLst>
              <a:ext uri="{FF2B5EF4-FFF2-40B4-BE49-F238E27FC236}">
                <a16:creationId xmlns:a16="http://schemas.microsoft.com/office/drawing/2014/main" xmlns="" id="{003E7977-612E-4868-9336-7B567A608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223" y="2677390"/>
            <a:ext cx="1580168" cy="1580168"/>
          </a:xfrm>
          <a:prstGeom prst="rect">
            <a:avLst/>
          </a:prstGeom>
        </p:spPr>
      </p:pic>
      <p:pic>
        <p:nvPicPr>
          <p:cNvPr id="28" name="Imagen 27" descr="guerrera.jpeg">
            <a:extLst>
              <a:ext uri="{FF2B5EF4-FFF2-40B4-BE49-F238E27FC236}">
                <a16:creationId xmlns:a16="http://schemas.microsoft.com/office/drawing/2014/main" xmlns="" id="{15496A4C-CD79-4677-9A10-D6A96071E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372" y="2668004"/>
            <a:ext cx="1580168" cy="1580168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B5FCE721-FF38-4D16-B66B-B286CCB1067A}"/>
              </a:ext>
            </a:extLst>
          </p:cNvPr>
          <p:cNvSpPr txBox="1"/>
          <p:nvPr/>
        </p:nvSpPr>
        <p:spPr>
          <a:xfrm>
            <a:off x="5682051" y="5627452"/>
            <a:ext cx="3034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latin typeface="Helvetica"/>
                <a:cs typeface="Helvetica"/>
              </a:rPr>
              <a:t>Imágenes creadas por </a:t>
            </a:r>
            <a:r>
              <a:rPr lang="es-ES" sz="1100" dirty="0">
                <a:solidFill>
                  <a:srgbClr val="202122"/>
                </a:solidFill>
                <a:latin typeface="Helvetica"/>
                <a:ea typeface="Calibri" panose="020F0502020204030204" pitchFamily="34" charset="0"/>
                <a:cs typeface="Helvetica"/>
              </a:rPr>
              <a:t>María Ferreiro Subrido</a:t>
            </a:r>
            <a:endParaRPr lang="es-ES_tradnl" sz="1100" dirty="0">
              <a:latin typeface="Helvetica"/>
              <a:cs typeface="Helvetica"/>
            </a:endParaRPr>
          </a:p>
        </p:txBody>
      </p:sp>
      <p:pic>
        <p:nvPicPr>
          <p:cNvPr id="39" name="Imagen 38" descr="MARCA criptografia color.png">
            <a:extLst>
              <a:ext uri="{FF2B5EF4-FFF2-40B4-BE49-F238E27FC236}">
                <a16:creationId xmlns:a16="http://schemas.microsoft.com/office/drawing/2014/main" xmlns="" id="{085A670E-56F3-403E-99B1-AC08AC607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78E018F9-ED28-4AF4-8050-3C98AE6C0F56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A57CA3B4-15B4-4E0A-B8B3-886765104D13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D34296C3-627B-4EDD-9AEE-CAE50842923F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D807D362-1209-4F24-ABAC-C3BE888561C5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42" name="Imagen 41" descr="Logotipo_negro_UNIVERSIDADE_DE_VIGO.png">
            <a:extLst>
              <a:ext uri="{FF2B5EF4-FFF2-40B4-BE49-F238E27FC236}">
                <a16:creationId xmlns:a16="http://schemas.microsoft.com/office/drawing/2014/main" xmlns="" id="{4E983236-799E-441E-9895-C1709990061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166D43F2-9D1C-4997-BF3B-7B77A75484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597320DD-1615-4193-B781-406FB7007C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Juego de roles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77686" y="2945384"/>
            <a:ext cx="9262112" cy="3502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s-ES_tradnl" sz="2800" dirty="0">
                <a:latin typeface="Helvetica"/>
                <a:cs typeface="Helvetica"/>
              </a:rPr>
              <a:t>Emisor/a</a:t>
            </a:r>
          </a:p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s-ES_tradnl" sz="2800" dirty="0">
                <a:latin typeface="Helvetica"/>
                <a:cs typeface="Helvetica"/>
              </a:rPr>
              <a:t>Enemigo/a</a:t>
            </a:r>
          </a:p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s-ES_tradnl" sz="2800" dirty="0">
                <a:latin typeface="Helvetica"/>
                <a:cs typeface="Helvetica"/>
              </a:rPr>
              <a:t>Receptor/a</a:t>
            </a:r>
          </a:p>
          <a:p>
            <a:pPr marL="171450" indent="-514350" algn="just">
              <a:spcBef>
                <a:spcPct val="20000"/>
              </a:spcBef>
              <a:buClr>
                <a:srgbClr val="000000"/>
              </a:buClr>
              <a:defRPr/>
            </a:pPr>
            <a:endParaRPr lang="es-ES_tradnl" sz="2800" b="1" i="1" dirty="0">
              <a:solidFill>
                <a:srgbClr val="AE001A"/>
              </a:solidFill>
              <a:latin typeface="Herculanum"/>
              <a:cs typeface="Herculanum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FA817EBA-A4FA-4A05-8755-DE68A4E549E6}"/>
              </a:ext>
            </a:extLst>
          </p:cNvPr>
          <p:cNvGrpSpPr/>
          <p:nvPr/>
        </p:nvGrpSpPr>
        <p:grpSpPr>
          <a:xfrm>
            <a:off x="10115030" y="1875536"/>
            <a:ext cx="1311591" cy="1319878"/>
            <a:chOff x="6688121" y="2943565"/>
            <a:chExt cx="1311591" cy="1319878"/>
          </a:xfrm>
        </p:grpSpPr>
        <p:sp>
          <p:nvSpPr>
            <p:cNvPr id="11" name="Elipse 10"/>
            <p:cNvSpPr/>
            <p:nvPr/>
          </p:nvSpPr>
          <p:spPr>
            <a:xfrm>
              <a:off x="6688121" y="2943565"/>
              <a:ext cx="1311591" cy="1319878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Elipse 11"/>
            <p:cNvSpPr>
              <a:spLocks noChangeAspect="1"/>
            </p:cNvSpPr>
            <p:nvPr/>
          </p:nvSpPr>
          <p:spPr>
            <a:xfrm>
              <a:off x="6832018" y="3087693"/>
              <a:ext cx="1038956" cy="1038956"/>
            </a:xfrm>
            <a:prstGeom prst="ellips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4" name="Conector recto 13"/>
            <p:cNvCxnSpPr/>
            <p:nvPr/>
          </p:nvCxnSpPr>
          <p:spPr>
            <a:xfrm rot="5400000" flipH="1" flipV="1">
              <a:off x="7189728" y="3626456"/>
              <a:ext cx="206484" cy="193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 rot="16200000" flipH="1">
              <a:off x="7160451" y="3390691"/>
              <a:ext cx="420248" cy="38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n 25" descr="soldado.jpeg">
            <a:extLst>
              <a:ext uri="{FF2B5EF4-FFF2-40B4-BE49-F238E27FC236}">
                <a16:creationId xmlns:a16="http://schemas.microsoft.com/office/drawing/2014/main" xmlns="" id="{EBA0F0BD-8DC3-4A85-9087-CC0D2393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477" y="3960869"/>
            <a:ext cx="1580168" cy="1580168"/>
          </a:xfrm>
          <a:prstGeom prst="rect">
            <a:avLst/>
          </a:prstGeom>
        </p:spPr>
      </p:pic>
      <p:pic>
        <p:nvPicPr>
          <p:cNvPr id="27" name="Imagen 26" descr="Julio_Cesar.jpeg">
            <a:extLst>
              <a:ext uri="{FF2B5EF4-FFF2-40B4-BE49-F238E27FC236}">
                <a16:creationId xmlns:a16="http://schemas.microsoft.com/office/drawing/2014/main" xmlns="" id="{003E7977-612E-4868-9336-7B567A608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223" y="2677390"/>
            <a:ext cx="1580168" cy="1580168"/>
          </a:xfrm>
          <a:prstGeom prst="rect">
            <a:avLst/>
          </a:prstGeom>
        </p:spPr>
      </p:pic>
      <p:pic>
        <p:nvPicPr>
          <p:cNvPr id="28" name="Imagen 27" descr="guerrera.jpeg">
            <a:extLst>
              <a:ext uri="{FF2B5EF4-FFF2-40B4-BE49-F238E27FC236}">
                <a16:creationId xmlns:a16="http://schemas.microsoft.com/office/drawing/2014/main" xmlns="" id="{15496A4C-CD79-4677-9A10-D6A96071E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372" y="2668004"/>
            <a:ext cx="1580168" cy="1580168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B5FCE721-FF38-4D16-B66B-B286CCB1067A}"/>
              </a:ext>
            </a:extLst>
          </p:cNvPr>
          <p:cNvSpPr txBox="1"/>
          <p:nvPr/>
        </p:nvSpPr>
        <p:spPr>
          <a:xfrm>
            <a:off x="5682051" y="5627452"/>
            <a:ext cx="3034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latin typeface="Helvetica"/>
                <a:cs typeface="Helvetica"/>
              </a:rPr>
              <a:t>Imágenes creadas por </a:t>
            </a:r>
            <a:r>
              <a:rPr lang="es-ES" sz="1100" dirty="0">
                <a:solidFill>
                  <a:srgbClr val="202122"/>
                </a:solidFill>
                <a:latin typeface="Helvetica"/>
                <a:ea typeface="Calibri" panose="020F0502020204030204" pitchFamily="34" charset="0"/>
                <a:cs typeface="Helvetica"/>
              </a:rPr>
              <a:t>María Ferreiro Subrido</a:t>
            </a:r>
            <a:endParaRPr lang="es-ES_tradnl" sz="1100" dirty="0">
              <a:latin typeface="Helvetica"/>
              <a:cs typeface="Helvetica"/>
            </a:endParaRPr>
          </a:p>
        </p:txBody>
      </p:sp>
      <p:pic>
        <p:nvPicPr>
          <p:cNvPr id="39" name="Imagen 38" descr="MARCA criptografia color.png">
            <a:extLst>
              <a:ext uri="{FF2B5EF4-FFF2-40B4-BE49-F238E27FC236}">
                <a16:creationId xmlns:a16="http://schemas.microsoft.com/office/drawing/2014/main" xmlns="" id="{085A670E-56F3-403E-99B1-AC08AC607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xmlns="" id="{327F9398-E4A1-426B-B3C0-A426E4EA282A}"/>
              </a:ext>
            </a:extLst>
          </p:cNvPr>
          <p:cNvSpPr txBox="1">
            <a:spLocks/>
          </p:cNvSpPr>
          <p:nvPr/>
        </p:nvSpPr>
        <p:spPr>
          <a:xfrm>
            <a:off x="3285417" y="1389753"/>
            <a:ext cx="5742789" cy="4433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514350" algn="ctr">
              <a:buClr>
                <a:srgbClr val="000000"/>
              </a:buClr>
              <a:buFont typeface="Arial"/>
              <a:buNone/>
            </a:pPr>
            <a:r>
              <a:rPr lang="es-ES_tradnl" sz="2800" b="1" dirty="0">
                <a:latin typeface="Helvetica"/>
                <a:cs typeface="Helvetica"/>
              </a:rPr>
              <a:t>Ahora cambiamos la clave. </a:t>
            </a:r>
          </a:p>
          <a:p>
            <a:pPr marL="0" indent="-514350" algn="ctr">
              <a:buClr>
                <a:srgbClr val="000000"/>
              </a:buClr>
              <a:buFont typeface="Arial"/>
              <a:buNone/>
            </a:pPr>
            <a:r>
              <a:rPr lang="es-ES_tradnl" sz="2800" b="1" dirty="0">
                <a:latin typeface="Helvetica"/>
                <a:cs typeface="Helvetica"/>
              </a:rPr>
              <a:t>¿Quién descifra antes?</a:t>
            </a:r>
          </a:p>
          <a:p>
            <a:pPr marL="171450" indent="-514350" algn="ctr">
              <a:buClr>
                <a:srgbClr val="000000"/>
              </a:buClr>
              <a:buFont typeface="Arial"/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ctr">
              <a:buClr>
                <a:srgbClr val="000000"/>
              </a:buClr>
              <a:buFont typeface="Arial"/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ctr">
              <a:buClr>
                <a:srgbClr val="000000"/>
              </a:buClr>
              <a:buFont typeface="Arial"/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ctr">
              <a:buClr>
                <a:srgbClr val="000000"/>
              </a:buClr>
              <a:buFont typeface="Arial"/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D3EE08EB-26BE-42AC-AA88-79ABC7940F66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D1173768-ABE8-431C-BC28-411F069ECA88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A7105D48-051E-43DF-BE44-E6FF04545111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C3EF67E5-EDA9-46A3-8612-2EB5B4171B37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43" name="Imagen 42" descr="Logotipo_negro_UNIVERSIDADE_DE_VIGO.png">
            <a:extLst>
              <a:ext uri="{FF2B5EF4-FFF2-40B4-BE49-F238E27FC236}">
                <a16:creationId xmlns:a16="http://schemas.microsoft.com/office/drawing/2014/main" xmlns="" id="{947B7223-CC49-4737-B7F0-2BFB8B2A06F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C0E350BB-15AF-47C2-BA50-DE96ED14CB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0800696B-FF8B-4348-A385-8D7D299983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0335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AE0000"/>
                </a:solidFill>
                <a:latin typeface="Helvetica"/>
                <a:cs typeface="Helvetica"/>
              </a:rPr>
              <a:t>Reto: mensaje de Julio César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358407"/>
            <a:ext cx="8229600" cy="4767759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s-ES_tradnl" sz="2800" b="1" dirty="0">
                <a:latin typeface="Helvetica"/>
                <a:cs typeface="Helvetica"/>
              </a:rPr>
              <a:t>¿Clave? ¿Mensaje?</a:t>
            </a: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15" name="Imagen 14" descr="pergamino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90" y="2280417"/>
            <a:ext cx="6377383" cy="339563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3" name="CuadroTexto 22"/>
          <p:cNvSpPr txBox="1"/>
          <p:nvPr/>
        </p:nvSpPr>
        <p:spPr>
          <a:xfrm>
            <a:off x="8484577" y="1137417"/>
            <a:ext cx="11098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0" dirty="0">
                <a:solidFill>
                  <a:srgbClr val="AE001A"/>
                </a:solidFill>
                <a:latin typeface="Herculanum"/>
                <a:cs typeface="Herculanum"/>
              </a:rPr>
              <a:t>?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9100908" y="865886"/>
            <a:ext cx="11098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0" dirty="0">
                <a:solidFill>
                  <a:srgbClr val="3500FF"/>
                </a:solidFill>
                <a:latin typeface="Herculanum"/>
                <a:cs typeface="Herculanum"/>
              </a:rPr>
              <a:t>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88869" y="2425951"/>
            <a:ext cx="43793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800" b="1" dirty="0">
                <a:solidFill>
                  <a:srgbClr val="AE001A"/>
                </a:solidFill>
                <a:latin typeface="Herculanum"/>
                <a:ea typeface="Calibri" panose="020F0502020204030204" pitchFamily="34" charset="0"/>
                <a:cs typeface="Herculanum"/>
              </a:rPr>
              <a:t>      FYFHFWJQTX FP FQFRJHJW.</a:t>
            </a:r>
          </a:p>
          <a:p>
            <a:pPr algn="r"/>
            <a:endParaRPr lang="es-ES" sz="2800" b="1" dirty="0">
              <a:solidFill>
                <a:srgbClr val="AE001A"/>
              </a:solidFill>
              <a:latin typeface="Herculanum"/>
              <a:ea typeface="Calibri" panose="020F0502020204030204" pitchFamily="34" charset="0"/>
              <a:cs typeface="Herculanum"/>
            </a:endParaRPr>
          </a:p>
          <a:p>
            <a:pPr algn="r"/>
            <a:r>
              <a:rPr lang="es-ES" sz="2800" b="1" dirty="0">
                <a:solidFill>
                  <a:srgbClr val="AE001A"/>
                </a:solidFill>
                <a:latin typeface="Herculanum"/>
                <a:ea typeface="Calibri" panose="020F0502020204030204" pitchFamily="34" charset="0"/>
                <a:cs typeface="Herculanum"/>
              </a:rPr>
              <a:t>ÑZPNT HJXFW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39" name="Imagen 38" descr="MARCA criptografia color.png">
            <a:extLst>
              <a:ext uri="{FF2B5EF4-FFF2-40B4-BE49-F238E27FC236}">
                <a16:creationId xmlns:a16="http://schemas.microsoft.com/office/drawing/2014/main" xmlns="" id="{107543C1-CD99-477B-BDC2-A03053D7E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9735C331-4746-46C4-953C-ED065FB33666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AA95260B-5905-4681-8A01-C8A7BDAEB051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54DBC948-53BC-4075-AC4B-B870F34A1A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E30198A5-AFEE-49D3-8249-FB03D69361D5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41" name="Imagen 40" descr="Logotipo_negro_UNIVERSIDADE_DE_VIGO.png">
            <a:extLst>
              <a:ext uri="{FF2B5EF4-FFF2-40B4-BE49-F238E27FC236}">
                <a16:creationId xmlns:a16="http://schemas.microsoft.com/office/drawing/2014/main" xmlns="" id="{DCEE29B4-C549-45A7-895B-E0258F244B9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2627950A-2754-4273-90D4-C73934A86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39BA4252-98B9-42AE-9003-12F7386CD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4D3D48D9-15F7-49CE-94E5-6905D80A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94" y="4721934"/>
            <a:ext cx="3474725" cy="1750393"/>
          </a:xfrm>
          <a:prstGeom prst="rect">
            <a:avLst/>
          </a:prstGeom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5918C841-4F5C-416F-A204-24CE56B0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637" y="1064426"/>
            <a:ext cx="3474725" cy="263846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166021"/>
            <a:ext cx="8229600" cy="4525963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47083" y="4677273"/>
            <a:ext cx="871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Patrocina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56094" y="4677273"/>
            <a:ext cx="82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Organiza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22271" y="4721934"/>
            <a:ext cx="188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Con la colaboración de </a:t>
            </a:r>
          </a:p>
        </p:txBody>
      </p:sp>
      <p:pic>
        <p:nvPicPr>
          <p:cNvPr id="11" name="Imagen 10" descr="Logotipo_negro_UNIVERSIDADE_DE_VI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751" y="5254323"/>
            <a:ext cx="2443863" cy="539256"/>
          </a:xfrm>
          <a:prstGeom prst="rect">
            <a:avLst/>
          </a:prstGeom>
        </p:spPr>
      </p:pic>
      <p:pic>
        <p:nvPicPr>
          <p:cNvPr id="8" name="Imagen 7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xmlns="" id="{ADCD63FA-91BC-479D-B858-52D037FDA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5488" y="5253274"/>
            <a:ext cx="1441850" cy="6401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900" y="1558931"/>
            <a:ext cx="3401283" cy="340128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AE0000"/>
                </a:solidFill>
                <a:latin typeface="Helvetica"/>
                <a:cs typeface="Helvetica"/>
              </a:rPr>
              <a:t>La conquista de las Galias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9297" y="2489333"/>
            <a:ext cx="5911720" cy="4269165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s-ES_tradnl" sz="2800" b="1" i="1" dirty="0">
                <a:latin typeface="Helvetica"/>
                <a:cs typeface="Helvetica"/>
              </a:rPr>
              <a:t>En el siglo I a. C. durante varias campañas militares el emperador romano Julio César conquistó las Galias, sometiendo a los pueblos celtas.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828002" y="4960214"/>
            <a:ext cx="3034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latin typeface="Helvetica"/>
                <a:cs typeface="Helvetica"/>
              </a:rPr>
              <a:t>Imagen creada por </a:t>
            </a:r>
            <a:r>
              <a:rPr lang="es-ES" sz="1100" dirty="0">
                <a:solidFill>
                  <a:srgbClr val="202122"/>
                </a:solidFill>
                <a:latin typeface="Helvetica"/>
                <a:ea typeface="Calibri" panose="020F0502020204030204" pitchFamily="34" charset="0"/>
                <a:cs typeface="Helvetica"/>
              </a:rPr>
              <a:t>María Ferreiro Subrido</a:t>
            </a:r>
            <a:endParaRPr lang="es-ES_tradnl" sz="1100" dirty="0">
              <a:latin typeface="Helvetica"/>
              <a:cs typeface="Helvetica"/>
            </a:endParaRPr>
          </a:p>
        </p:txBody>
      </p:sp>
      <p:pic>
        <p:nvPicPr>
          <p:cNvPr id="34" name="Imagen 33" descr="MARCA criptografia color.png">
            <a:extLst>
              <a:ext uri="{FF2B5EF4-FFF2-40B4-BE49-F238E27FC236}">
                <a16:creationId xmlns:a16="http://schemas.microsoft.com/office/drawing/2014/main" xmlns="" id="{9B99D0C2-1866-47C6-BB0E-BD8FB91A0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275EFE43-52FD-4304-A970-A7E82B5C7C98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3AD8705-9294-4ED4-A1AE-4871761F8A1A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108FB97-0767-4DB4-AC6E-05C124E9053D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D521B01-25D7-4606-8839-E82987267E83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:a16="http://schemas.microsoft.com/office/drawing/2014/main" xmlns="" id="{B2260E46-5222-41E6-8529-A95B6D45EF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85A7E013-6DC7-49E5-8EC8-2C29198AF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6B2EDBE3-85D5-4407-8933-246C70E758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soldad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55" y="1536090"/>
            <a:ext cx="3704816" cy="37048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Información secreta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4517" y="2338944"/>
            <a:ext cx="6219686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s-ES_tradnl" sz="2800" b="1" i="1" dirty="0">
                <a:latin typeface="Helvetica"/>
                <a:cs typeface="Helvetica"/>
              </a:rPr>
              <a:t>En sus campañas militares Julio César utilizaba una clave secreta para hacer llegar información a sus soldados más fieles y que no fuera descubierta por el enemigo…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19713" y="4803223"/>
            <a:ext cx="3034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latin typeface="Helvetica"/>
                <a:cs typeface="Helvetica"/>
              </a:rPr>
              <a:t>Imagen creada por </a:t>
            </a:r>
            <a:r>
              <a:rPr lang="es-ES" sz="1100" dirty="0">
                <a:solidFill>
                  <a:srgbClr val="202122"/>
                </a:solidFill>
                <a:latin typeface="Helvetica"/>
                <a:ea typeface="Calibri" panose="020F0502020204030204" pitchFamily="34" charset="0"/>
                <a:cs typeface="Helvetica"/>
              </a:rPr>
              <a:t>María Ferreiro Subrido</a:t>
            </a:r>
            <a:endParaRPr lang="es-ES_tradnl" sz="1100" dirty="0">
              <a:latin typeface="Helvetica"/>
              <a:cs typeface="Helvetica"/>
            </a:endParaRPr>
          </a:p>
        </p:txBody>
      </p:sp>
      <p:pic>
        <p:nvPicPr>
          <p:cNvPr id="40" name="Imagen 39" descr="MARCA criptografia color.png">
            <a:extLst>
              <a:ext uri="{FF2B5EF4-FFF2-40B4-BE49-F238E27FC236}">
                <a16:creationId xmlns:a16="http://schemas.microsoft.com/office/drawing/2014/main" xmlns="" id="{CDDFEE8C-E1BF-4136-952A-9687D8B93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7029C41-815E-4025-BFCA-D97FB31C9CC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:a16="http://schemas.microsoft.com/office/drawing/2014/main" xmlns="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Celtas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8633" y="2524549"/>
            <a:ext cx="5935585" cy="4582475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s-ES_tradnl" sz="2800" b="1" i="1" dirty="0">
                <a:latin typeface="Helvetica"/>
                <a:cs typeface="Helvetica"/>
              </a:rPr>
              <a:t>Los guerreros y guerreras celtas capturaban a los mensajeros e intentaban descifrar los mensajes secretos, pero no siempre lo conseguían.</a:t>
            </a: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6" name="Imagen 5" descr="guerrer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052" y="1403755"/>
            <a:ext cx="3671136" cy="36711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47727" y="5074891"/>
            <a:ext cx="3034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>
                <a:latin typeface="Helvetica"/>
                <a:cs typeface="Helvetica"/>
              </a:rPr>
              <a:t>Imagen creada por </a:t>
            </a:r>
            <a:r>
              <a:rPr lang="es-ES" sz="1100" dirty="0">
                <a:solidFill>
                  <a:srgbClr val="202122"/>
                </a:solidFill>
                <a:latin typeface="Helvetica"/>
                <a:ea typeface="Calibri" panose="020F0502020204030204" pitchFamily="34" charset="0"/>
                <a:cs typeface="Helvetica"/>
              </a:rPr>
              <a:t>María Ferreiro Subrido</a:t>
            </a:r>
            <a:endParaRPr lang="es-ES_tradnl" sz="1100" dirty="0">
              <a:latin typeface="Helvetica"/>
              <a:cs typeface="Helvetica"/>
            </a:endParaRPr>
          </a:p>
        </p:txBody>
      </p:sp>
      <p:pic>
        <p:nvPicPr>
          <p:cNvPr id="26" name="Imagen 25" descr="MARCA criptografia color.png">
            <a:extLst>
              <a:ext uri="{FF2B5EF4-FFF2-40B4-BE49-F238E27FC236}">
                <a16:creationId xmlns:a16="http://schemas.microsoft.com/office/drawing/2014/main" xmlns="" id="{ADEFD819-1B7C-472E-BCB0-1273E3A7D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1419825A-8EBD-4D11-925E-E239557C113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000DE44D-DEC6-47AA-AAC8-C5D3ACFB8AE4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910DDC1D-A27A-4DF4-B81F-916A32A9B1E3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07B89059-20C8-473C-98BC-99217548F8C5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0" name="Imagen 29" descr="Logotipo_negro_UNIVERSIDADE_DE_VIGO.png">
            <a:extLst>
              <a:ext uri="{FF2B5EF4-FFF2-40B4-BE49-F238E27FC236}">
                <a16:creationId xmlns:a16="http://schemas.microsoft.com/office/drawing/2014/main" xmlns="" id="{F910AF14-7688-43A1-B84A-FBC4D145DED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1DDDFB62-982E-4007-8985-068811B8E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9691E105-783A-47E2-8FF2-CECCE1494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Imperio romano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85115" y="2740240"/>
            <a:ext cx="5097285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s-ES_tradnl" sz="2800" b="1" i="1" dirty="0">
                <a:latin typeface="Helvetica"/>
                <a:cs typeface="Helvetica"/>
              </a:rPr>
              <a:t>Con el paso del tiempo el Imperio Romano se extendió hasta Finis </a:t>
            </a:r>
            <a:r>
              <a:rPr lang="es-ES_tradnl" sz="2800" b="1" i="1" dirty="0" err="1">
                <a:latin typeface="Helvetica"/>
                <a:cs typeface="Helvetica"/>
              </a:rPr>
              <a:t>Terrae</a:t>
            </a:r>
            <a:r>
              <a:rPr lang="es-ES_tradnl" sz="2800" b="1" i="1" dirty="0">
                <a:latin typeface="Helvetica"/>
                <a:cs typeface="Helvetica"/>
              </a:rPr>
              <a:t>, Asia y el norte de África.</a:t>
            </a: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7" name="Imagen 6" descr="Imperio_romano.png"/>
          <p:cNvPicPr>
            <a:picLocks noChangeAspect="1"/>
          </p:cNvPicPr>
          <p:nvPr/>
        </p:nvPicPr>
        <p:blipFill>
          <a:blip r:embed="rId3">
            <a:grayscl/>
            <a:alphaModFix/>
            <a:lum/>
          </a:blip>
          <a:stretch>
            <a:fillRect/>
          </a:stretch>
        </p:blipFill>
        <p:spPr>
          <a:xfrm>
            <a:off x="528822" y="2084513"/>
            <a:ext cx="5697051" cy="313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 descr="MARCA criptografia color.png">
            <a:extLst>
              <a:ext uri="{FF2B5EF4-FFF2-40B4-BE49-F238E27FC236}">
                <a16:creationId xmlns:a16="http://schemas.microsoft.com/office/drawing/2014/main" xmlns="" id="{DBE781BA-E68F-4C55-B5CD-05856FAE6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F25CE75-832A-47D1-B04D-00ED174879F8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893DF0B4-7A75-458D-A78C-25551EA3F607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C63C8429-21E7-421E-BA2D-5FAFE9B1FBF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EBF1F0C5-F66D-4F00-A9EB-C04CFB66CCF0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9" name="Imagen 28" descr="Logotipo_negro_UNIVERSIDADE_DE_VIGO.png">
            <a:extLst>
              <a:ext uri="{FF2B5EF4-FFF2-40B4-BE49-F238E27FC236}">
                <a16:creationId xmlns:a16="http://schemas.microsoft.com/office/drawing/2014/main" xmlns="" id="{7BD9EA39-B87A-46CC-AE03-9E3C0CE499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9879FBE3-5413-48D1-9231-464BD800B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AFE377BC-27CC-42E4-A685-1A7A09F9B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4185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La cifra del César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810300"/>
            <a:ext cx="10972800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s-ES_tradnl" sz="2800" b="1" i="1" dirty="0">
                <a:latin typeface="Helvetica"/>
                <a:cs typeface="Helvetica"/>
              </a:rPr>
              <a:t>Cuando Julio César ordenaba comenzar una ataque enviaba</a:t>
            </a:r>
          </a:p>
          <a:p>
            <a:pPr marL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15" name="Imagen 14" descr="pergamino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17" y="2437677"/>
            <a:ext cx="2520000" cy="202253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0" name="CuadroTexto 19"/>
          <p:cNvSpPr txBox="1"/>
          <p:nvPr/>
        </p:nvSpPr>
        <p:spPr>
          <a:xfrm>
            <a:off x="7867216" y="3058273"/>
            <a:ext cx="209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AE001A"/>
                </a:solidFill>
                <a:latin typeface="Herculanum"/>
                <a:cs typeface="Herculanum"/>
              </a:rPr>
              <a:t>EDWDÑÑD</a:t>
            </a:r>
          </a:p>
        </p:txBody>
      </p:sp>
      <p:pic>
        <p:nvPicPr>
          <p:cNvPr id="22" name="Imagen 21" descr="guerrer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807" y="2724797"/>
            <a:ext cx="3240000" cy="32400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679347" y="2437677"/>
            <a:ext cx="11098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0" dirty="0">
                <a:solidFill>
                  <a:srgbClr val="AE001A"/>
                </a:solidFill>
                <a:latin typeface="Herculanum"/>
                <a:cs typeface="Herculanum"/>
              </a:rPr>
              <a:t>?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234294" y="2139408"/>
            <a:ext cx="11098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0" dirty="0">
                <a:solidFill>
                  <a:srgbClr val="3500FF"/>
                </a:solidFill>
                <a:latin typeface="Herculanum"/>
                <a:cs typeface="Herculanum"/>
              </a:rPr>
              <a:t>?</a:t>
            </a:r>
          </a:p>
        </p:txBody>
      </p:sp>
      <p:pic>
        <p:nvPicPr>
          <p:cNvPr id="44" name="Imagen 43" descr="MARCA criptografia color.png">
            <a:extLst>
              <a:ext uri="{FF2B5EF4-FFF2-40B4-BE49-F238E27FC236}">
                <a16:creationId xmlns:a16="http://schemas.microsoft.com/office/drawing/2014/main" xmlns="" id="{079F00E6-FD66-4A9A-87C9-8252AF29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D7C02F75-8482-47C6-84C2-105DDD44ED51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548410E-AEF1-4161-90A7-E944461A68AD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1CD22AAA-4FC2-43B7-A98A-D96780B137DC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1FE42B20-ADB1-49E8-9A3E-878C83945809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8" name="Imagen 27" descr="Logotipo_negro_UNIVERSIDADE_DE_VIGO.png">
            <a:extLst>
              <a:ext uri="{FF2B5EF4-FFF2-40B4-BE49-F238E27FC236}">
                <a16:creationId xmlns:a16="http://schemas.microsoft.com/office/drawing/2014/main" xmlns="" id="{488862F8-D571-4601-95DB-4339FDBB92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E7AC7079-ED84-4DA6-AC67-1F3C9C5C8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7CBE2AE8-0AE4-48B5-805E-4099EF2367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9757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AE0000"/>
                </a:solidFill>
                <a:latin typeface="Helvetica"/>
                <a:cs typeface="Helvetica"/>
              </a:rPr>
              <a:t>¿Cuál es la clave del César?</a:t>
            </a:r>
          </a:p>
        </p:txBody>
      </p:sp>
      <p:pic>
        <p:nvPicPr>
          <p:cNvPr id="37" name="Imagen 36" descr="MARCA criptografia color.png">
            <a:extLst>
              <a:ext uri="{FF2B5EF4-FFF2-40B4-BE49-F238E27FC236}">
                <a16:creationId xmlns:a16="http://schemas.microsoft.com/office/drawing/2014/main" xmlns="" id="{9CFCD8DA-4177-487C-B8CC-06055A7C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4978FD41-E0EF-4A08-9624-69563996DE63}"/>
              </a:ext>
            </a:extLst>
          </p:cNvPr>
          <p:cNvSpPr txBox="1"/>
          <p:nvPr/>
        </p:nvSpPr>
        <p:spPr>
          <a:xfrm>
            <a:off x="256941" y="1602066"/>
            <a:ext cx="106948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B</a:t>
            </a:r>
            <a:r>
              <a:rPr lang="es-ES_tradnl" sz="3600" b="1" dirty="0">
                <a:latin typeface="Herculanum"/>
                <a:cs typeface="Herculanum"/>
              </a:rPr>
              <a:t>          </a:t>
            </a: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A</a:t>
            </a:r>
            <a:r>
              <a:rPr lang="es-ES_tradnl" sz="3600" b="1" dirty="0">
                <a:latin typeface="Herculanum"/>
                <a:cs typeface="Herculanum"/>
              </a:rPr>
              <a:t>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T</a:t>
            </a:r>
            <a:r>
              <a:rPr lang="es-ES_tradnl" sz="3600" b="1" dirty="0">
                <a:latin typeface="Herculanum"/>
                <a:cs typeface="Herculanum"/>
              </a:rPr>
              <a:t>         </a:t>
            </a: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A</a:t>
            </a:r>
            <a:r>
              <a:rPr lang="es-ES_tradnl" sz="3600" b="1" dirty="0">
                <a:latin typeface="Herculanum"/>
                <a:cs typeface="Herculanum"/>
              </a:rPr>
              <a:t>  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L</a:t>
            </a:r>
            <a:r>
              <a:rPr lang="es-ES_tradnl" sz="3600" b="1" dirty="0">
                <a:latin typeface="Herculanum"/>
                <a:cs typeface="Herculanum"/>
              </a:rPr>
              <a:t>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L</a:t>
            </a:r>
            <a:r>
              <a:rPr lang="es-ES_tradnl" sz="3600" b="1" dirty="0">
                <a:latin typeface="Herculanum"/>
                <a:cs typeface="Herculanum"/>
              </a:rPr>
              <a:t>  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A</a:t>
            </a:r>
            <a:r>
              <a:rPr lang="es-ES_tradnl" sz="1800" b="1" dirty="0">
                <a:latin typeface="Herculanum"/>
                <a:cs typeface="Herculanum"/>
              </a:rPr>
              <a:t>       </a:t>
            </a:r>
            <a:endParaRPr lang="es-ES_tradnl" sz="1800" b="1" dirty="0">
              <a:solidFill>
                <a:srgbClr val="AE001A"/>
              </a:solidFill>
              <a:latin typeface="Herculanum"/>
              <a:cs typeface="Herculanum"/>
            </a:endParaRPr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xmlns="" id="{B19F2A7D-E104-46FD-81CA-40E2BC8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959" y="125740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E</a:t>
            </a:r>
            <a:r>
              <a:rPr lang="es-ES_tradnl" sz="3892" b="1" dirty="0">
                <a:latin typeface="Herculanum"/>
                <a:cs typeface="Herculanum"/>
              </a:rPr>
              <a:t>  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D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W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D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Ñ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Ñ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D</a:t>
            </a: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xmlns="" id="{C4A53EA2-381D-486C-95A5-78D1B911EFCB}"/>
              </a:ext>
            </a:extLst>
          </p:cNvPr>
          <p:cNvCxnSpPr/>
          <p:nvPr/>
        </p:nvCxnSpPr>
        <p:spPr>
          <a:xfrm>
            <a:off x="5990428" y="1929829"/>
            <a:ext cx="534723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xmlns="" id="{94181AC7-7D21-4E9A-9EAF-EC8C4E76B93D}"/>
              </a:ext>
            </a:extLst>
          </p:cNvPr>
          <p:cNvCxnSpPr/>
          <p:nvPr/>
        </p:nvCxnSpPr>
        <p:spPr>
          <a:xfrm>
            <a:off x="5952694" y="3035307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xmlns="" id="{97E84818-4701-4875-8A56-0B8700950CBA}"/>
              </a:ext>
            </a:extLst>
          </p:cNvPr>
          <p:cNvCxnSpPr/>
          <p:nvPr/>
        </p:nvCxnSpPr>
        <p:spPr>
          <a:xfrm>
            <a:off x="5952694" y="2485947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xmlns="" id="{F2F89E30-2C20-4F4B-B958-A4D90579AF75}"/>
              </a:ext>
            </a:extLst>
          </p:cNvPr>
          <p:cNvCxnSpPr/>
          <p:nvPr/>
        </p:nvCxnSpPr>
        <p:spPr>
          <a:xfrm>
            <a:off x="5951344" y="4130958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1385ECA5-BA1A-46CA-87FB-E5E2C5620D20}"/>
              </a:ext>
            </a:extLst>
          </p:cNvPr>
          <p:cNvCxnSpPr/>
          <p:nvPr/>
        </p:nvCxnSpPr>
        <p:spPr>
          <a:xfrm>
            <a:off x="5952694" y="5246370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xmlns="" id="{4A07A8D6-C673-49ED-91AD-A9559E09F56D}"/>
              </a:ext>
            </a:extLst>
          </p:cNvPr>
          <p:cNvCxnSpPr/>
          <p:nvPr/>
        </p:nvCxnSpPr>
        <p:spPr>
          <a:xfrm>
            <a:off x="5951345" y="4661678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xmlns="" id="{7A91B55A-3310-4213-A9B6-F2622628F477}"/>
              </a:ext>
            </a:extLst>
          </p:cNvPr>
          <p:cNvCxnSpPr/>
          <p:nvPr/>
        </p:nvCxnSpPr>
        <p:spPr>
          <a:xfrm>
            <a:off x="5951343" y="3600239"/>
            <a:ext cx="57380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5FF6C30-86C1-4BFD-B7C5-694A6FF4DFDF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65EEF9EF-EE37-43ED-9A88-364EB4F2633E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92135F4A-3FB1-4A95-85B9-B5D64DDE3AD0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06CB2DFE-1FF3-4CC7-B49E-A805BACCA6ED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6" name="Imagen 25" descr="Logotipo_negro_UNIVERSIDADE_DE_VIGO.png">
            <a:extLst>
              <a:ext uri="{FF2B5EF4-FFF2-40B4-BE49-F238E27FC236}">
                <a16:creationId xmlns:a16="http://schemas.microsoft.com/office/drawing/2014/main" xmlns="" id="{0D6E765C-C1B9-43C0-969D-7C45DD4C07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6ACC4016-2CF1-48CB-9F37-1A8EDD0D3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67FD9849-261B-4654-867B-AB9AF9606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7077" y="5140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Ciframos y desciframos con la clave del César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514350" algn="just">
              <a:buClr>
                <a:srgbClr val="000000"/>
              </a:buClr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</a:pPr>
            <a:r>
              <a:rPr lang="es-ES_tradnl" sz="2800" b="1" dirty="0">
                <a:latin typeface="Helvetica"/>
                <a:cs typeface="Helvetica"/>
              </a:rPr>
              <a:t>Cifra </a:t>
            </a:r>
            <a:r>
              <a:rPr lang="es-ES_tradnl" sz="2800" b="1" dirty="0">
                <a:solidFill>
                  <a:srgbClr val="3500FF"/>
                </a:solidFill>
                <a:latin typeface="Herculanum"/>
                <a:cs typeface="Herculanum"/>
              </a:rPr>
              <a:t>RETIRADA</a:t>
            </a:r>
          </a:p>
          <a:p>
            <a:pPr marL="171450" indent="-514350" algn="just">
              <a:buClr>
                <a:srgbClr val="000000"/>
              </a:buClr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</a:pPr>
            <a:r>
              <a:rPr lang="es-ES_tradnl" sz="2800" b="1" dirty="0">
                <a:latin typeface="Helvetica"/>
                <a:cs typeface="Helvetica"/>
              </a:rPr>
              <a:t>Descifra </a:t>
            </a:r>
            <a:r>
              <a:rPr lang="es-ES_tradnl" sz="2800" b="1" dirty="0">
                <a:solidFill>
                  <a:srgbClr val="AE001A"/>
                </a:solidFill>
                <a:latin typeface="Herculanum"/>
                <a:cs typeface="Herculanum"/>
              </a:rPr>
              <a:t>JDPDORV</a:t>
            </a:r>
          </a:p>
        </p:txBody>
      </p:sp>
      <p:pic>
        <p:nvPicPr>
          <p:cNvPr id="24" name="Imagen 23" descr="MARCA criptografia color.png">
            <a:extLst>
              <a:ext uri="{FF2B5EF4-FFF2-40B4-BE49-F238E27FC236}">
                <a16:creationId xmlns:a16="http://schemas.microsoft.com/office/drawing/2014/main" xmlns="" id="{2EF7DB73-C562-4361-9A72-5C197C14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FF72955D-E980-4B6C-9151-98664DBF8B3D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EFDDCC16-6F25-490B-B171-04A034BDDCE8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28370224-93E3-4721-9F0F-36EC6C111CE4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A5E8464B-72D7-4267-B258-3C3DEDC33915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8" name="Imagen 27" descr="Logotipo_negro_UNIVERSIDADE_DE_VIGO.png">
            <a:extLst>
              <a:ext uri="{FF2B5EF4-FFF2-40B4-BE49-F238E27FC236}">
                <a16:creationId xmlns:a16="http://schemas.microsoft.com/office/drawing/2014/main" xmlns="" id="{AE0EEB70-6247-4553-84A5-A32EF4E65E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2E5FF655-2414-4981-B81E-D11EA15A1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FA8B1162-04D0-4C0A-B02E-3B41E0071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Clave del César: 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1651" y="1600203"/>
            <a:ext cx="8229600" cy="4525963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3892" i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1852231" y="2224734"/>
          <a:ext cx="84851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A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B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C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D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E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F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G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H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I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J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K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L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M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N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D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E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F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G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H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I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J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K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L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M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N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Ñ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O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P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58579"/>
              </p:ext>
            </p:extLst>
          </p:nvPr>
        </p:nvGraphicFramePr>
        <p:xfrm>
          <a:off x="2698489" y="3905219"/>
          <a:ext cx="693228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Ñ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O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P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Q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R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S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T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U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V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W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X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Y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>
                          <a:latin typeface="Herculanum"/>
                          <a:cs typeface="Herculanum"/>
                        </a:rPr>
                        <a:t>Z</a:t>
                      </a:r>
                      <a:endParaRPr lang="es-ES_tradnl" sz="2800" b="1" i="0" dirty="0">
                        <a:latin typeface="Herculanum"/>
                        <a:cs typeface="Herculanum"/>
                      </a:endParaRPr>
                    </a:p>
                  </a:txBody>
                  <a:tcPr>
                    <a:solidFill>
                      <a:srgbClr val="35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Q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R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S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T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U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V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W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X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Y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Z</a:t>
                      </a:r>
                      <a:endParaRPr lang="es-ES_tradnl" sz="2800" b="1" i="0" dirty="0">
                        <a:solidFill>
                          <a:schemeClr val="bg1"/>
                        </a:solidFill>
                        <a:latin typeface="Herculanum"/>
                        <a:cs typeface="Herculanum"/>
                      </a:endParaRP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A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B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C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9" name="Imagen 28" descr="MARCA criptografia color.png">
            <a:extLst>
              <a:ext uri="{FF2B5EF4-FFF2-40B4-BE49-F238E27FC236}">
                <a16:creationId xmlns:a16="http://schemas.microsoft.com/office/drawing/2014/main" xmlns="" id="{1A2C1D0C-1807-4BEB-B41B-57DD7D9D2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21FB98DC-71F7-4E44-B117-A13C36FA21C3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84D6A45-34AD-4B9C-ADE3-407624DC4451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C28E2D9F-A4AE-4907-85C3-079AFD0D554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8EED9D1-874A-4FFB-8FD5-237DAC272909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0" name="Imagen 29" descr="Logotipo_negro_UNIVERSIDADE_DE_VIGO.png">
            <a:extLst>
              <a:ext uri="{FF2B5EF4-FFF2-40B4-BE49-F238E27FC236}">
                <a16:creationId xmlns:a16="http://schemas.microsoft.com/office/drawing/2014/main" xmlns="" id="{BF79789F-4243-4582-A5B3-63C2611FA4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20FD0AC-C9B3-4975-85A4-A56B9A711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C4C9B52B-160F-4F29-8BA0-405A967B0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400</Words>
  <Application>Microsoft Macintosh PowerPoint</Application>
  <PresentationFormat>Panorámica</PresentationFormat>
  <Paragraphs>184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Helvetica</vt:lpstr>
      <vt:lpstr>Herculanum</vt:lpstr>
      <vt:lpstr>Times New Roman</vt:lpstr>
      <vt:lpstr>Arial</vt:lpstr>
      <vt:lpstr>Tema de Office</vt:lpstr>
      <vt:lpstr>Presentación de PowerPoint</vt:lpstr>
      <vt:lpstr>La conquista de las Galias</vt:lpstr>
      <vt:lpstr>Información secreta</vt:lpstr>
      <vt:lpstr>Celtas</vt:lpstr>
      <vt:lpstr>Imperio romano</vt:lpstr>
      <vt:lpstr>La cifra del César</vt:lpstr>
      <vt:lpstr>¿Cuál es la clave del César?</vt:lpstr>
      <vt:lpstr>Ciframos y desciframos con la clave del César</vt:lpstr>
      <vt:lpstr>Clave del César: 3</vt:lpstr>
      <vt:lpstr>Máquina de cifrado </vt:lpstr>
      <vt:lpstr>Juego de roles</vt:lpstr>
      <vt:lpstr>Juego de roles</vt:lpstr>
      <vt:lpstr>Reto: mensaje de Julio César</vt:lpstr>
      <vt:lpstr>Presentación de PowerPoint</vt:lpstr>
    </vt:vector>
  </TitlesOfParts>
  <Company>USC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</dc:creator>
  <cp:lastModifiedBy>Usuario de Microsoft Office</cp:lastModifiedBy>
  <cp:revision>59</cp:revision>
  <cp:lastPrinted>2022-03-31T10:48:16Z</cp:lastPrinted>
  <dcterms:created xsi:type="dcterms:W3CDTF">2020-10-31T16:02:50Z</dcterms:created>
  <dcterms:modified xsi:type="dcterms:W3CDTF">2022-03-31T11:17:26Z</dcterms:modified>
</cp:coreProperties>
</file>