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Arial Black"/>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n6uWKrXCLWwVkdRywWETDMGnf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ArialBla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350361" y="3187337"/>
            <a:ext cx="9144000" cy="2064341"/>
          </a:xfrm>
          <a:prstGeom prst="rect">
            <a:avLst/>
          </a:prstGeom>
          <a:noFill/>
          <a:ln cap="flat" cmpd="sng" w="9525">
            <a:solidFill>
              <a:srgbClr val="0070C0"/>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70C0"/>
              </a:buClr>
              <a:buSzPct val="100000"/>
              <a:buFont typeface="Arial Black"/>
              <a:buNone/>
            </a:pPr>
            <a:r>
              <a:rPr b="1" lang="en-US">
                <a:solidFill>
                  <a:srgbClr val="0070C0"/>
                </a:solidFill>
                <a:latin typeface="Arial Black"/>
                <a:ea typeface="Arial Black"/>
                <a:cs typeface="Arial Black"/>
                <a:sym typeface="Arial Black"/>
              </a:rPr>
              <a:t>INCLUSIVE EDUCATION IN PORTUGAL</a:t>
            </a:r>
            <a:endParaRPr b="1">
              <a:solidFill>
                <a:srgbClr val="0070C0"/>
              </a:solidFill>
              <a:latin typeface="Arial Black"/>
              <a:ea typeface="Arial Black"/>
              <a:cs typeface="Arial Black"/>
              <a:sym typeface="Arial Black"/>
            </a:endParaRPr>
          </a:p>
        </p:txBody>
      </p:sp>
      <p:pic>
        <p:nvPicPr>
          <p:cNvPr id="85" name="Google Shape;85;p1"/>
          <p:cNvPicPr preferRelativeResize="0"/>
          <p:nvPr/>
        </p:nvPicPr>
        <p:blipFill rotWithShape="1">
          <a:blip r:embed="rId3">
            <a:alphaModFix/>
          </a:blip>
          <a:srcRect b="0" l="0" r="0" t="0"/>
          <a:stretch/>
        </p:blipFill>
        <p:spPr>
          <a:xfrm>
            <a:off x="9799294" y="185058"/>
            <a:ext cx="2172270" cy="990599"/>
          </a:xfrm>
          <a:prstGeom prst="rect">
            <a:avLst/>
          </a:prstGeom>
          <a:noFill/>
          <a:ln>
            <a:noFill/>
          </a:ln>
        </p:spPr>
      </p:pic>
      <p:pic>
        <p:nvPicPr>
          <p:cNvPr descr="https://lh3.googleusercontent.com/VeoI_rFpJOB12SHc9iVO6ri3WssvyXX-36ZFMYIx4utxakH6MJs8Ryx--QcTe0Atr0lEKL9yxDxEm4h7T9Q6Xa3ldMeNK1IfNbiwqy5hahXtBNKmsRTufQSGWgPQq07l4eowIQGcvd9NdIqor6WdpWTugJMilRMP8ue-R-tsK3CKBMXgOU_TLIs_v77WpGaL1IoRoBkDrg" id="86" name="Google Shape;86;p1"/>
          <p:cNvPicPr preferRelativeResize="0"/>
          <p:nvPr/>
        </p:nvPicPr>
        <p:blipFill rotWithShape="1">
          <a:blip r:embed="rId4">
            <a:alphaModFix/>
          </a:blip>
          <a:srcRect b="4147" l="0" r="1344" t="2549"/>
          <a:stretch/>
        </p:blipFill>
        <p:spPr>
          <a:xfrm>
            <a:off x="4444428" y="636648"/>
            <a:ext cx="2453564" cy="2064350"/>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9109166" y="5857316"/>
            <a:ext cx="2923358" cy="835245"/>
          </a:xfrm>
          <a:prstGeom prst="rect">
            <a:avLst/>
          </a:prstGeom>
          <a:noFill/>
          <a:ln>
            <a:noFill/>
          </a:ln>
        </p:spPr>
      </p:pic>
      <p:pic>
        <p:nvPicPr>
          <p:cNvPr id="88" name="Google Shape;88;p1"/>
          <p:cNvPicPr preferRelativeResize="0"/>
          <p:nvPr/>
        </p:nvPicPr>
        <p:blipFill rotWithShape="1">
          <a:blip r:embed="rId6">
            <a:alphaModFix/>
          </a:blip>
          <a:srcRect b="0" l="0" r="0" t="0"/>
          <a:stretch/>
        </p:blipFill>
        <p:spPr>
          <a:xfrm>
            <a:off x="199565" y="5895034"/>
            <a:ext cx="2099498" cy="797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idx="1" type="body"/>
          </p:nvPr>
        </p:nvSpPr>
        <p:spPr>
          <a:xfrm>
            <a:off x="698862" y="1346653"/>
            <a:ext cx="10515600" cy="486255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50000"/>
              </a:lnSpc>
              <a:spcBef>
                <a:spcPts val="0"/>
              </a:spcBef>
              <a:spcAft>
                <a:spcPts val="0"/>
              </a:spcAft>
              <a:buClr>
                <a:schemeClr val="dk1"/>
              </a:buClr>
              <a:buSzPct val="100000"/>
              <a:buChar char="•"/>
            </a:pPr>
            <a:r>
              <a:rPr lang="en-US">
                <a:latin typeface="Trebuchet MS"/>
                <a:ea typeface="Trebuchet MS"/>
                <a:cs typeface="Trebuchet MS"/>
                <a:sym typeface="Trebuchet MS"/>
              </a:rPr>
              <a:t>Decree-Law No. 54/2018 6</a:t>
            </a:r>
            <a:r>
              <a:rPr baseline="30000" lang="en-US">
                <a:latin typeface="Trebuchet MS"/>
                <a:ea typeface="Trebuchet MS"/>
                <a:cs typeface="Trebuchet MS"/>
                <a:sym typeface="Trebuchet MS"/>
              </a:rPr>
              <a:t>th</a:t>
            </a:r>
            <a:r>
              <a:rPr lang="en-US">
                <a:latin typeface="Trebuchet MS"/>
                <a:ea typeface="Trebuchet MS"/>
                <a:cs typeface="Trebuchet MS"/>
                <a:sym typeface="Trebuchet MS"/>
              </a:rPr>
              <a:t> July  was published, establishing the principles and norms that guarantee inclusion, as a process that aims to respond to the diversity of the needs and potentialities of each and every student, through increased participation in learning processes and in the life of the educational community.</a:t>
            </a:r>
            <a:endParaRPr/>
          </a:p>
          <a:p>
            <a:pPr indent="0" lvl="0" marL="0" rtl="0" algn="just">
              <a:lnSpc>
                <a:spcPct val="150000"/>
              </a:lnSpc>
              <a:spcBef>
                <a:spcPts val="1000"/>
              </a:spcBef>
              <a:spcAft>
                <a:spcPts val="0"/>
              </a:spcAft>
              <a:buClr>
                <a:schemeClr val="dk1"/>
              </a:buClr>
              <a:buSzPct val="100000"/>
              <a:buNone/>
            </a:pPr>
            <a:r>
              <a:t/>
            </a:r>
            <a:endParaRPr>
              <a:latin typeface="Trebuchet MS"/>
              <a:ea typeface="Trebuchet MS"/>
              <a:cs typeface="Trebuchet MS"/>
              <a:sym typeface="Trebuchet MS"/>
            </a:endParaRPr>
          </a:p>
          <a:p>
            <a:pPr indent="-228600" lvl="0" marL="228600" rtl="0" algn="just">
              <a:lnSpc>
                <a:spcPct val="150000"/>
              </a:lnSpc>
              <a:spcBef>
                <a:spcPts val="1000"/>
              </a:spcBef>
              <a:spcAft>
                <a:spcPts val="0"/>
              </a:spcAft>
              <a:buClr>
                <a:schemeClr val="dk1"/>
              </a:buClr>
              <a:buSzPct val="100000"/>
              <a:buChar char="•"/>
            </a:pPr>
            <a:r>
              <a:rPr lang="en-US">
                <a:latin typeface="Trebuchet MS"/>
                <a:ea typeface="Trebuchet MS"/>
                <a:cs typeface="Trebuchet MS"/>
                <a:sym typeface="Trebuchet MS"/>
              </a:rPr>
              <a:t>https://www.dge.mec.pt/sites/default/files/EEspecial/dl_54_2018.pdf</a:t>
            </a:r>
            <a:endParaRPr>
              <a:latin typeface="Trebuchet MS"/>
              <a:ea typeface="Trebuchet MS"/>
              <a:cs typeface="Trebuchet MS"/>
              <a:sym typeface="Trebuchet MS"/>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94" name="Google Shape;94;p2"/>
          <p:cNvPicPr preferRelativeResize="0"/>
          <p:nvPr/>
        </p:nvPicPr>
        <p:blipFill rotWithShape="1">
          <a:blip r:embed="rId3">
            <a:alphaModFix/>
          </a:blip>
          <a:srcRect b="4147" l="0" r="1344" t="2549"/>
          <a:stretch/>
        </p:blipFill>
        <p:spPr>
          <a:xfrm>
            <a:off x="360618" y="95795"/>
            <a:ext cx="1545989" cy="1300753"/>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10284822" y="132808"/>
            <a:ext cx="1686741" cy="769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50000"/>
              </a:lnSpc>
              <a:spcBef>
                <a:spcPts val="0"/>
              </a:spcBef>
              <a:spcAft>
                <a:spcPts val="0"/>
              </a:spcAft>
              <a:buClr>
                <a:schemeClr val="dk1"/>
              </a:buClr>
              <a:buSzPct val="100000"/>
              <a:buChar char="•"/>
            </a:pPr>
            <a:r>
              <a:rPr lang="en-US" sz="2000">
                <a:latin typeface="Trebuchet MS"/>
                <a:ea typeface="Trebuchet MS"/>
                <a:cs typeface="Trebuchet MS"/>
                <a:sym typeface="Trebuchet MS"/>
              </a:rPr>
              <a:t>Portugal has enacted legislation that makes illegal disability discrimination, creating an explicit legal framework for inclusion in the education of students with and without disabilities. </a:t>
            </a:r>
            <a:endParaRPr sz="2000">
              <a:latin typeface="Trebuchet MS"/>
              <a:ea typeface="Trebuchet MS"/>
              <a:cs typeface="Trebuchet MS"/>
              <a:sym typeface="Trebuchet MS"/>
            </a:endParaRPr>
          </a:p>
          <a:p>
            <a:pPr indent="-228600" lvl="0" marL="228600" rtl="0" algn="l">
              <a:lnSpc>
                <a:spcPct val="150000"/>
              </a:lnSpc>
              <a:spcBef>
                <a:spcPts val="1000"/>
              </a:spcBef>
              <a:spcAft>
                <a:spcPts val="0"/>
              </a:spcAft>
              <a:buClr>
                <a:schemeClr val="dk1"/>
              </a:buClr>
              <a:buSzPct val="100000"/>
              <a:buChar char="•"/>
            </a:pPr>
            <a:r>
              <a:rPr lang="en-US" sz="2000">
                <a:latin typeface="Trebuchet MS"/>
                <a:ea typeface="Trebuchet MS"/>
                <a:cs typeface="Trebuchet MS"/>
                <a:sym typeface="Trebuchet MS"/>
              </a:rPr>
              <a:t>Since 2008, Portugal has implemented laws providing education to all students, without exception, in their local regular school, in accordance with Article 24 of the United Nations Convention on the Rights of Persons with Disabilities (CRPD). </a:t>
            </a:r>
            <a:endParaRPr sz="2000">
              <a:latin typeface="Trebuchet MS"/>
              <a:ea typeface="Trebuchet MS"/>
              <a:cs typeface="Trebuchet MS"/>
              <a:sym typeface="Trebuchet MS"/>
            </a:endParaRPr>
          </a:p>
          <a:p>
            <a:pPr indent="-228600" lvl="0" marL="228600" rtl="0" algn="l">
              <a:lnSpc>
                <a:spcPct val="150000"/>
              </a:lnSpc>
              <a:spcBef>
                <a:spcPts val="1000"/>
              </a:spcBef>
              <a:spcAft>
                <a:spcPts val="0"/>
              </a:spcAft>
              <a:buClr>
                <a:schemeClr val="dk1"/>
              </a:buClr>
              <a:buSzPct val="100000"/>
              <a:buChar char="•"/>
            </a:pPr>
            <a:r>
              <a:rPr lang="en-US" sz="2000">
                <a:latin typeface="Trebuchet MS"/>
                <a:ea typeface="Trebuchet MS"/>
                <a:cs typeface="Trebuchet MS"/>
                <a:sym typeface="Trebuchet MS"/>
              </a:rPr>
              <a:t>These laws also created explicit obligations that require the adaptation of the educational process to include students with disabilities and led to the establishment of a national network of ICT Resource Centers to support regular education schools that assess the needs of students in assistive technology.</a:t>
            </a:r>
            <a:endParaRPr sz="2000">
              <a:latin typeface="Trebuchet MS"/>
              <a:ea typeface="Trebuchet MS"/>
              <a:cs typeface="Trebuchet MS"/>
              <a:sym typeface="Trebuchet MS"/>
            </a:endParaRPr>
          </a:p>
          <a:p>
            <a:pPr indent="-228600" lvl="0" marL="228600" rtl="0" algn="l">
              <a:lnSpc>
                <a:spcPct val="150000"/>
              </a:lnSpc>
              <a:spcBef>
                <a:spcPts val="1000"/>
              </a:spcBef>
              <a:spcAft>
                <a:spcPts val="0"/>
              </a:spcAft>
              <a:buClr>
                <a:schemeClr val="dk1"/>
              </a:buClr>
              <a:buSzPct val="100000"/>
              <a:buChar char="•"/>
            </a:pPr>
            <a:r>
              <a:rPr lang="en-US" sz="2000">
                <a:latin typeface="Trebuchet MS"/>
                <a:ea typeface="Trebuchet MS"/>
                <a:cs typeface="Trebuchet MS"/>
                <a:sym typeface="Trebuchet MS"/>
              </a:rPr>
              <a:t>However, some things weren’t very accurate and some changes had to be made, developing a new decree.</a:t>
            </a:r>
            <a:endParaRPr sz="2000">
              <a:latin typeface="Trebuchet MS"/>
              <a:ea typeface="Trebuchet MS"/>
              <a:cs typeface="Trebuchet MS"/>
              <a:sym typeface="Trebuchet MS"/>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101" name="Google Shape;101;p3"/>
          <p:cNvPicPr preferRelativeResize="0"/>
          <p:nvPr/>
        </p:nvPicPr>
        <p:blipFill rotWithShape="1">
          <a:blip r:embed="rId3">
            <a:alphaModFix/>
          </a:blip>
          <a:srcRect b="4147" l="0" r="1344" t="2549"/>
          <a:stretch/>
        </p:blipFill>
        <p:spPr>
          <a:xfrm>
            <a:off x="360618" y="95795"/>
            <a:ext cx="1545989" cy="1300753"/>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10284822" y="132808"/>
            <a:ext cx="1686741" cy="769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50000"/>
              </a:lnSpc>
              <a:spcBef>
                <a:spcPts val="0"/>
              </a:spcBef>
              <a:spcAft>
                <a:spcPts val="0"/>
              </a:spcAft>
              <a:buClr>
                <a:schemeClr val="dk1"/>
              </a:buClr>
              <a:buSzPts val="2400"/>
              <a:buChar char="•"/>
            </a:pPr>
            <a:r>
              <a:rPr b="1" lang="en-US" sz="2400" u="sng">
                <a:latin typeface="Trebuchet MS"/>
                <a:ea typeface="Trebuchet MS"/>
                <a:cs typeface="Trebuchet MS"/>
                <a:sym typeface="Trebuchet MS"/>
              </a:rPr>
              <a:t>UNIVERSAL MEASURES </a:t>
            </a:r>
            <a:r>
              <a:rPr b="1" lang="en-US" sz="2400">
                <a:latin typeface="Trebuchet MS"/>
                <a:ea typeface="Trebuchet MS"/>
                <a:cs typeface="Trebuchet MS"/>
                <a:sym typeface="Trebuchet MS"/>
              </a:rPr>
              <a:t> - </a:t>
            </a:r>
            <a:r>
              <a:rPr lang="en-US" sz="2400">
                <a:latin typeface="Trebuchet MS"/>
                <a:ea typeface="Trebuchet MS"/>
                <a:cs typeface="Trebuchet MS"/>
                <a:sym typeface="Trebuchet MS"/>
              </a:rPr>
              <a:t>correspond to the answers school has available to all students in order to promote participation and improvement of the learning.</a:t>
            </a:r>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 Universal measures are considered, among others: </a:t>
            </a:r>
            <a:endParaRPr sz="2400">
              <a:latin typeface="Trebuchet MS"/>
              <a:ea typeface="Trebuchet MS"/>
              <a:cs typeface="Trebuchet MS"/>
              <a:sym typeface="Trebuchet MS"/>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a) Pedagogical differentiation;</a:t>
            </a:r>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b) curricular accommodation; </a:t>
            </a:r>
            <a:endParaRPr sz="2400">
              <a:latin typeface="Trebuchet MS"/>
              <a:ea typeface="Trebuchet MS"/>
              <a:cs typeface="Trebuchet MS"/>
              <a:sym typeface="Trebuchet MS"/>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c) Curriculum enrichment; </a:t>
            </a:r>
            <a:endParaRPr sz="2400">
              <a:latin typeface="Trebuchet MS"/>
              <a:ea typeface="Trebuchet MS"/>
              <a:cs typeface="Trebuchet MS"/>
              <a:sym typeface="Trebuchet MS"/>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d) The promotion of pro-social behaviour;</a:t>
            </a:r>
            <a:endParaRPr/>
          </a:p>
          <a:p>
            <a:pPr indent="-228600" lvl="0" marL="228600" rtl="0" algn="l">
              <a:lnSpc>
                <a:spcPct val="90000"/>
              </a:lnSpc>
              <a:spcBef>
                <a:spcPts val="1000"/>
              </a:spcBef>
              <a:spcAft>
                <a:spcPts val="0"/>
              </a:spcAft>
              <a:buClr>
                <a:schemeClr val="dk1"/>
              </a:buClr>
              <a:buSzPts val="2400"/>
              <a:buChar char="•"/>
            </a:pPr>
            <a:r>
              <a:rPr lang="en-US" sz="2400">
                <a:latin typeface="Trebuchet MS"/>
                <a:ea typeface="Trebuchet MS"/>
                <a:cs typeface="Trebuchet MS"/>
                <a:sym typeface="Trebuchet MS"/>
              </a:rPr>
              <a:t>e) Intervention with an academic or behavioral focus in small groups.</a:t>
            </a:r>
            <a:endParaRPr sz="2400">
              <a:latin typeface="Trebuchet MS"/>
              <a:ea typeface="Trebuchet MS"/>
              <a:cs typeface="Trebuchet MS"/>
              <a:sym typeface="Trebuchet MS"/>
            </a:endParaRPr>
          </a:p>
        </p:txBody>
      </p:sp>
      <p:sp>
        <p:nvSpPr>
          <p:cNvPr id="108" name="Google Shape;108;p4"/>
          <p:cNvSpPr/>
          <p:nvPr/>
        </p:nvSpPr>
        <p:spPr>
          <a:xfrm>
            <a:off x="2150819" y="1093317"/>
            <a:ext cx="81628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B0F0"/>
                </a:solidFill>
                <a:latin typeface="Trebuchet MS"/>
                <a:ea typeface="Trebuchet MS"/>
                <a:cs typeface="Trebuchet MS"/>
                <a:sym typeface="Trebuchet MS"/>
              </a:rPr>
              <a:t>MEASURES TO SUPPORT LEARNING AND INCLUSION</a:t>
            </a:r>
            <a:endParaRPr sz="2800">
              <a:solidFill>
                <a:srgbClr val="00B0F0"/>
              </a:solidFill>
              <a:latin typeface="Trebuchet MS"/>
              <a:ea typeface="Trebuchet MS"/>
              <a:cs typeface="Trebuchet MS"/>
              <a:sym typeface="Trebuchet MS"/>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109" name="Google Shape;109;p4"/>
          <p:cNvPicPr preferRelativeResize="0"/>
          <p:nvPr/>
        </p:nvPicPr>
        <p:blipFill rotWithShape="1">
          <a:blip r:embed="rId3">
            <a:alphaModFix/>
          </a:blip>
          <a:srcRect b="4147" l="0" r="1344" t="2549"/>
          <a:stretch/>
        </p:blipFill>
        <p:spPr>
          <a:xfrm>
            <a:off x="360618" y="95795"/>
            <a:ext cx="1545989" cy="1300753"/>
          </a:xfrm>
          <a:prstGeom prst="rect">
            <a:avLst/>
          </a:prstGeom>
          <a:noFill/>
          <a:ln>
            <a:noFill/>
          </a:ln>
        </p:spPr>
      </p:pic>
      <p:pic>
        <p:nvPicPr>
          <p:cNvPr id="110" name="Google Shape;110;p4"/>
          <p:cNvPicPr preferRelativeResize="0"/>
          <p:nvPr/>
        </p:nvPicPr>
        <p:blipFill rotWithShape="1">
          <a:blip r:embed="rId4">
            <a:alphaModFix/>
          </a:blip>
          <a:srcRect b="0" l="0" r="0" t="0"/>
          <a:stretch/>
        </p:blipFill>
        <p:spPr>
          <a:xfrm>
            <a:off x="10284822" y="167642"/>
            <a:ext cx="1686741" cy="769188"/>
          </a:xfrm>
          <a:prstGeom prst="rect">
            <a:avLst/>
          </a:prstGeom>
          <a:noFill/>
          <a:ln>
            <a:noFill/>
          </a:ln>
        </p:spPr>
      </p:pic>
      <p:pic>
        <p:nvPicPr>
          <p:cNvPr id="111" name="Google Shape;111;p4"/>
          <p:cNvPicPr preferRelativeResize="0"/>
          <p:nvPr/>
        </p:nvPicPr>
        <p:blipFill rotWithShape="1">
          <a:blip r:embed="rId4">
            <a:alphaModFix/>
          </a:blip>
          <a:srcRect b="0" l="0" r="0" t="0"/>
          <a:stretch/>
        </p:blipFill>
        <p:spPr>
          <a:xfrm>
            <a:off x="10284822" y="150225"/>
            <a:ext cx="1686741" cy="7691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body"/>
          </p:nvPr>
        </p:nvSpPr>
        <p:spPr>
          <a:xfrm>
            <a:off x="360617" y="1396547"/>
            <a:ext cx="11535291" cy="5117463"/>
          </a:xfrm>
          <a:prstGeom prst="rect">
            <a:avLst/>
          </a:prstGeom>
          <a:noFill/>
          <a:ln>
            <a:noFill/>
          </a:ln>
        </p:spPr>
        <p:txBody>
          <a:bodyPr anchorCtr="0" anchor="t" bIns="45700" lIns="91425" spcFirstLastPara="1" rIns="91425" wrap="square" tIns="45700">
            <a:noAutofit/>
          </a:bodyPr>
          <a:lstStyle/>
          <a:p>
            <a:pPr indent="-228600" lvl="0" marL="228600" rtl="0" algn="l">
              <a:lnSpc>
                <a:spcPct val="170000"/>
              </a:lnSpc>
              <a:spcBef>
                <a:spcPts val="0"/>
              </a:spcBef>
              <a:spcAft>
                <a:spcPts val="0"/>
              </a:spcAft>
              <a:buClr>
                <a:schemeClr val="dk1"/>
              </a:buClr>
              <a:buSzPts val="1800"/>
              <a:buChar char="•"/>
            </a:pPr>
            <a:r>
              <a:rPr b="1" lang="en-US" sz="1800" u="sng">
                <a:latin typeface="Trebuchet MS"/>
                <a:ea typeface="Trebuchet MS"/>
                <a:cs typeface="Trebuchet MS"/>
                <a:sym typeface="Trebuchet MS"/>
              </a:rPr>
              <a:t>SELECTIVE MEASURES -</a:t>
            </a:r>
            <a:r>
              <a:rPr lang="en-US" sz="1800">
                <a:latin typeface="Trebuchet MS"/>
                <a:ea typeface="Trebuchet MS"/>
                <a:cs typeface="Trebuchet MS"/>
                <a:sym typeface="Trebuchet MS"/>
              </a:rPr>
              <a:t>aim to address the learning support needs not met by the universal measures: </a:t>
            </a:r>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a) differentiated curricula; </a:t>
            </a:r>
            <a:endParaRPr sz="1800">
              <a:latin typeface="Trebuchet MS"/>
              <a:ea typeface="Trebuchet MS"/>
              <a:cs typeface="Trebuchet MS"/>
              <a:sym typeface="Trebuchet MS"/>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b) non-significant curricular adaptations; </a:t>
            </a:r>
            <a:endParaRPr sz="1800">
              <a:latin typeface="Trebuchet MS"/>
              <a:ea typeface="Trebuchet MS"/>
              <a:cs typeface="Trebuchet MS"/>
              <a:sym typeface="Trebuchet MS"/>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c) Psychopedagogical support; </a:t>
            </a:r>
            <a:endParaRPr sz="1800">
              <a:latin typeface="Trebuchet MS"/>
              <a:ea typeface="Trebuchet MS"/>
              <a:cs typeface="Trebuchet MS"/>
              <a:sym typeface="Trebuchet MS"/>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d) the anticipation and strengthening of apprenticeships;</a:t>
            </a:r>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e) The tutorial support. </a:t>
            </a:r>
            <a:endParaRPr sz="18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1800"/>
              <a:buChar char="•"/>
            </a:pPr>
            <a:r>
              <a:rPr lang="en-US" sz="1800">
                <a:latin typeface="Trebuchet MS"/>
                <a:ea typeface="Trebuchet MS"/>
                <a:cs typeface="Trebuchet MS"/>
                <a:sym typeface="Trebuchet MS"/>
              </a:rPr>
              <a:t> Monitoring and evaluation of the effectiveness of the implementation of selective measures shall be carried out by the implementation, in accordance with what is defined in the report technical -pedagogical. </a:t>
            </a:r>
            <a:endParaRPr/>
          </a:p>
          <a:p>
            <a:pPr indent="-228600" lvl="0" marL="228600" rtl="0" algn="l">
              <a:lnSpc>
                <a:spcPct val="170000"/>
              </a:lnSpc>
              <a:spcBef>
                <a:spcPts val="1000"/>
              </a:spcBef>
              <a:spcAft>
                <a:spcPts val="0"/>
              </a:spcAft>
              <a:buClr>
                <a:schemeClr val="dk1"/>
              </a:buClr>
              <a:buSzPts val="1800"/>
              <a:buChar char="•"/>
            </a:pPr>
            <a:r>
              <a:rPr lang="en-US" sz="1800">
                <a:latin typeface="Trebuchet MS"/>
                <a:ea typeface="Trebuchet MS"/>
                <a:cs typeface="Trebuchet MS"/>
                <a:sym typeface="Trebuchet MS"/>
              </a:rPr>
              <a:t>Selective measures are operationalised with the material and human resources available at the school. </a:t>
            </a:r>
            <a:endParaRPr sz="1800">
              <a:latin typeface="Trebuchet MS"/>
              <a:ea typeface="Trebuchet MS"/>
              <a:cs typeface="Trebuchet MS"/>
              <a:sym typeface="Trebuchet MS"/>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117" name="Google Shape;117;p5"/>
          <p:cNvPicPr preferRelativeResize="0"/>
          <p:nvPr/>
        </p:nvPicPr>
        <p:blipFill rotWithShape="1">
          <a:blip r:embed="rId3">
            <a:alphaModFix/>
          </a:blip>
          <a:srcRect b="4147" l="0" r="1344" t="2549"/>
          <a:stretch/>
        </p:blipFill>
        <p:spPr>
          <a:xfrm>
            <a:off x="360618" y="78378"/>
            <a:ext cx="1545989" cy="1300753"/>
          </a:xfrm>
          <a:prstGeom prst="rect">
            <a:avLst/>
          </a:prstGeom>
          <a:noFill/>
          <a:ln>
            <a:noFill/>
          </a:ln>
        </p:spPr>
      </p:pic>
      <p:pic>
        <p:nvPicPr>
          <p:cNvPr id="118" name="Google Shape;118;p5"/>
          <p:cNvPicPr preferRelativeResize="0"/>
          <p:nvPr/>
        </p:nvPicPr>
        <p:blipFill rotWithShape="1">
          <a:blip r:embed="rId4">
            <a:alphaModFix/>
          </a:blip>
          <a:srcRect b="0" l="0" r="0" t="0"/>
          <a:stretch/>
        </p:blipFill>
        <p:spPr>
          <a:xfrm>
            <a:off x="10284822" y="150225"/>
            <a:ext cx="1686741" cy="769188"/>
          </a:xfrm>
          <a:prstGeom prst="rect">
            <a:avLst/>
          </a:prstGeom>
          <a:noFill/>
          <a:ln>
            <a:noFill/>
          </a:ln>
        </p:spPr>
      </p:pic>
      <p:pic>
        <p:nvPicPr>
          <p:cNvPr id="119" name="Google Shape;119;p5"/>
          <p:cNvPicPr preferRelativeResize="0"/>
          <p:nvPr/>
        </p:nvPicPr>
        <p:blipFill rotWithShape="1">
          <a:blip r:embed="rId4">
            <a:alphaModFix/>
          </a:blip>
          <a:srcRect b="0" l="0" r="0" t="0"/>
          <a:stretch/>
        </p:blipFill>
        <p:spPr>
          <a:xfrm>
            <a:off x="10284822" y="132808"/>
            <a:ext cx="1686741" cy="769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idx="1" type="body"/>
          </p:nvPr>
        </p:nvSpPr>
        <p:spPr>
          <a:xfrm>
            <a:off x="467119" y="1152708"/>
            <a:ext cx="11257191" cy="4351338"/>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1"/>
              </a:buClr>
              <a:buSzPts val="1800"/>
              <a:buChar char="•"/>
            </a:pPr>
            <a:r>
              <a:rPr b="1" lang="en-US" sz="1800" u="sng">
                <a:latin typeface="Trebuchet MS"/>
                <a:ea typeface="Trebuchet MS"/>
                <a:cs typeface="Trebuchet MS"/>
                <a:sym typeface="Trebuchet MS"/>
              </a:rPr>
              <a:t>ADDITIONAL MEASURES </a:t>
            </a:r>
            <a:r>
              <a:rPr lang="en-US" sz="1800">
                <a:latin typeface="Trebuchet MS"/>
                <a:ea typeface="Trebuchet MS"/>
                <a:cs typeface="Trebuchet MS"/>
                <a:sym typeface="Trebuchet MS"/>
              </a:rPr>
              <a:t>:</a:t>
            </a:r>
            <a:endParaRPr sz="1800">
              <a:latin typeface="Trebuchet MS"/>
              <a:ea typeface="Trebuchet MS"/>
              <a:cs typeface="Trebuchet MS"/>
              <a:sym typeface="Trebuchet MS"/>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aim to address marked and persistent communication difficulties, interaction, cognition or learning that require resources support for learning and inclusion. </a:t>
            </a:r>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 Mobilisation of additional measures depends on the demonstration of the insufficiency of universal measures and selective measures foreseen at the levels of intervention.</a:t>
            </a:r>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 Additional measures are considered: </a:t>
            </a:r>
            <a:endParaRPr sz="1800">
              <a:latin typeface="Trebuchet MS"/>
              <a:ea typeface="Trebuchet MS"/>
              <a:cs typeface="Trebuchet MS"/>
              <a:sym typeface="Trebuchet MS"/>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a) The frequency of the year of schooling by subjects; </a:t>
            </a:r>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b) significant curricular adaptations; </a:t>
            </a:r>
            <a:endParaRPr sz="1800">
              <a:latin typeface="Trebuchet MS"/>
              <a:ea typeface="Trebuchet MS"/>
              <a:cs typeface="Trebuchet MS"/>
              <a:sym typeface="Trebuchet MS"/>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c) the individual transition plan; </a:t>
            </a:r>
            <a:endParaRPr sz="1800">
              <a:latin typeface="Trebuchet MS"/>
              <a:ea typeface="Trebuchet MS"/>
              <a:cs typeface="Trebuchet MS"/>
              <a:sym typeface="Trebuchet MS"/>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d) the development of methodologies and strategies for structured teaching;</a:t>
            </a:r>
            <a:endParaRPr/>
          </a:p>
          <a:p>
            <a:pPr indent="-228600" lvl="0" marL="228600" rtl="0" algn="just">
              <a:lnSpc>
                <a:spcPct val="150000"/>
              </a:lnSpc>
              <a:spcBef>
                <a:spcPts val="1000"/>
              </a:spcBef>
              <a:spcAft>
                <a:spcPts val="0"/>
              </a:spcAft>
              <a:buClr>
                <a:schemeClr val="dk1"/>
              </a:buClr>
              <a:buSzPts val="1800"/>
              <a:buChar char="•"/>
            </a:pPr>
            <a:r>
              <a:rPr lang="en-US" sz="1800">
                <a:latin typeface="Trebuchet MS"/>
                <a:ea typeface="Trebuchet MS"/>
                <a:cs typeface="Trebuchet MS"/>
                <a:sym typeface="Trebuchet MS"/>
              </a:rPr>
              <a:t>e) the development of autonomy skills personal and social.</a:t>
            </a:r>
            <a:endParaRPr sz="1800">
              <a:latin typeface="Trebuchet MS"/>
              <a:ea typeface="Trebuchet MS"/>
              <a:cs typeface="Trebuchet MS"/>
              <a:sym typeface="Trebuchet MS"/>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125" name="Google Shape;125;p6"/>
          <p:cNvPicPr preferRelativeResize="0"/>
          <p:nvPr/>
        </p:nvPicPr>
        <p:blipFill rotWithShape="1">
          <a:blip r:embed="rId3">
            <a:alphaModFix/>
          </a:blip>
          <a:srcRect b="4147" l="0" r="1344" t="2549"/>
          <a:stretch/>
        </p:blipFill>
        <p:spPr>
          <a:xfrm>
            <a:off x="360618" y="60961"/>
            <a:ext cx="1545989" cy="1300753"/>
          </a:xfrm>
          <a:prstGeom prst="rect">
            <a:avLst/>
          </a:prstGeom>
          <a:noFill/>
          <a:ln>
            <a:noFill/>
          </a:ln>
        </p:spPr>
      </p:pic>
      <p:pic>
        <p:nvPicPr>
          <p:cNvPr id="126" name="Google Shape;126;p6"/>
          <p:cNvPicPr preferRelativeResize="0"/>
          <p:nvPr/>
        </p:nvPicPr>
        <p:blipFill rotWithShape="1">
          <a:blip r:embed="rId4">
            <a:alphaModFix/>
          </a:blip>
          <a:srcRect b="0" l="0" r="0" t="0"/>
          <a:stretch/>
        </p:blipFill>
        <p:spPr>
          <a:xfrm>
            <a:off x="10284822" y="115391"/>
            <a:ext cx="1686741" cy="7691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2290354" y="852806"/>
            <a:ext cx="8107680" cy="7234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2400"/>
              <a:buFont typeface="Trebuchet MS"/>
              <a:buNone/>
            </a:pPr>
            <a:r>
              <a:rPr lang="en-US" sz="2400">
                <a:solidFill>
                  <a:srgbClr val="00B0F0"/>
                </a:solidFill>
                <a:latin typeface="Trebuchet MS"/>
                <a:ea typeface="Trebuchet MS"/>
                <a:cs typeface="Trebuchet MS"/>
                <a:sym typeface="Trebuchet MS"/>
              </a:rPr>
              <a:t>SPECIFIC LEARNING SUPPORT RESOURCES AND INCLUSION</a:t>
            </a:r>
            <a:endParaRPr sz="2400">
              <a:solidFill>
                <a:srgbClr val="00B0F0"/>
              </a:solidFill>
              <a:latin typeface="Trebuchet MS"/>
              <a:ea typeface="Trebuchet MS"/>
              <a:cs typeface="Trebuchet MS"/>
              <a:sym typeface="Trebuchet MS"/>
            </a:endParaRPr>
          </a:p>
        </p:txBody>
      </p:sp>
      <p:sp>
        <p:nvSpPr>
          <p:cNvPr id="132" name="Google Shape;13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US"/>
              <a:t>1 - Specific human resources to support learning and inclusion:</a:t>
            </a:r>
            <a:endParaRPr/>
          </a:p>
          <a:p>
            <a:pPr indent="-228600" lvl="0" marL="228600" rtl="0" algn="l">
              <a:lnSpc>
                <a:spcPct val="90000"/>
              </a:lnSpc>
              <a:spcBef>
                <a:spcPts val="1000"/>
              </a:spcBef>
              <a:spcAft>
                <a:spcPts val="0"/>
              </a:spcAft>
              <a:buClr>
                <a:schemeClr val="dk1"/>
              </a:buClr>
              <a:buSzPct val="100000"/>
              <a:buChar char="•"/>
            </a:pPr>
            <a:r>
              <a:rPr lang="en-US"/>
              <a:t> a) special education teachers; </a:t>
            </a:r>
            <a:endParaRPr/>
          </a:p>
          <a:p>
            <a:pPr indent="-228600" lvl="0" marL="228600" rtl="0" algn="l">
              <a:lnSpc>
                <a:spcPct val="90000"/>
              </a:lnSpc>
              <a:spcBef>
                <a:spcPts val="1000"/>
              </a:spcBef>
              <a:spcAft>
                <a:spcPts val="0"/>
              </a:spcAft>
              <a:buClr>
                <a:schemeClr val="dk1"/>
              </a:buClr>
              <a:buSzPct val="100000"/>
              <a:buChar char="•"/>
            </a:pPr>
            <a:r>
              <a:rPr lang="en-US"/>
              <a:t>b) specialised technicians; </a:t>
            </a:r>
            <a:endParaRPr/>
          </a:p>
          <a:p>
            <a:pPr indent="-228600" lvl="0" marL="228600" rtl="0" algn="l">
              <a:lnSpc>
                <a:spcPct val="90000"/>
              </a:lnSpc>
              <a:spcBef>
                <a:spcPts val="1000"/>
              </a:spcBef>
              <a:spcAft>
                <a:spcPts val="0"/>
              </a:spcAft>
              <a:buClr>
                <a:schemeClr val="dk1"/>
              </a:buClr>
              <a:buSzPct val="100000"/>
              <a:buChar char="•"/>
            </a:pPr>
            <a:r>
              <a:rPr lang="en-US"/>
              <a:t>c) operational assistants, preferably with specific training.</a:t>
            </a:r>
            <a:endParaRPr/>
          </a:p>
          <a:p>
            <a:pPr indent="-90804"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2 - Specific organizational resources to support learning and inclusion: </a:t>
            </a:r>
            <a:endParaRPr/>
          </a:p>
          <a:p>
            <a:pPr indent="-228600" lvl="0" marL="228600" rtl="0" algn="l">
              <a:lnSpc>
                <a:spcPct val="90000"/>
              </a:lnSpc>
              <a:spcBef>
                <a:spcPts val="1000"/>
              </a:spcBef>
              <a:spcAft>
                <a:spcPts val="0"/>
              </a:spcAft>
              <a:buClr>
                <a:schemeClr val="dk1"/>
              </a:buClr>
              <a:buSzPct val="100000"/>
              <a:buChar char="•"/>
            </a:pPr>
            <a:r>
              <a:rPr lang="en-US"/>
              <a:t>a) the multidisciplinary support team for inclusive education; </a:t>
            </a:r>
            <a:endParaRPr/>
          </a:p>
          <a:p>
            <a:pPr indent="-228600" lvl="0" marL="228600" rtl="0" algn="l">
              <a:lnSpc>
                <a:spcPct val="90000"/>
              </a:lnSpc>
              <a:spcBef>
                <a:spcPts val="1000"/>
              </a:spcBef>
              <a:spcAft>
                <a:spcPts val="0"/>
              </a:spcAft>
              <a:buClr>
                <a:schemeClr val="dk1"/>
              </a:buClr>
              <a:buSzPct val="100000"/>
              <a:buChar char="•"/>
            </a:pPr>
            <a:r>
              <a:rPr lang="en-US"/>
              <a:t>b) the learning support centre; </a:t>
            </a:r>
            <a:endParaRPr/>
          </a:p>
          <a:p>
            <a:pPr indent="-228600" lvl="0" marL="228600" rtl="0" algn="l">
              <a:lnSpc>
                <a:spcPct val="90000"/>
              </a:lnSpc>
              <a:spcBef>
                <a:spcPts val="1000"/>
              </a:spcBef>
              <a:spcAft>
                <a:spcPts val="0"/>
              </a:spcAft>
              <a:buClr>
                <a:schemeClr val="dk1"/>
              </a:buClr>
              <a:buSzPct val="100000"/>
              <a:buChar char="•"/>
            </a:pPr>
            <a:r>
              <a:rPr lang="en-US"/>
              <a:t>c) reference schools in the field of vision; </a:t>
            </a:r>
            <a:endParaRPr/>
          </a:p>
          <a:p>
            <a:pPr indent="-228600" lvl="0" marL="228600" rtl="0" algn="l">
              <a:lnSpc>
                <a:spcPct val="90000"/>
              </a:lnSpc>
              <a:spcBef>
                <a:spcPts val="1000"/>
              </a:spcBef>
              <a:spcAft>
                <a:spcPts val="0"/>
              </a:spcAft>
              <a:buClr>
                <a:schemeClr val="dk1"/>
              </a:buClr>
              <a:buSzPct val="100000"/>
              <a:buChar char="•"/>
            </a:pPr>
            <a:r>
              <a:rPr lang="en-US"/>
              <a:t>d) reference schools for bilingual education; </a:t>
            </a:r>
            <a:endParaRPr/>
          </a:p>
          <a:p>
            <a:pPr indent="-228600" lvl="0" marL="228600" rtl="0" algn="l">
              <a:lnSpc>
                <a:spcPct val="90000"/>
              </a:lnSpc>
              <a:spcBef>
                <a:spcPts val="1000"/>
              </a:spcBef>
              <a:spcAft>
                <a:spcPts val="0"/>
              </a:spcAft>
              <a:buClr>
                <a:schemeClr val="dk1"/>
              </a:buClr>
              <a:buSzPct val="100000"/>
              <a:buChar char="•"/>
            </a:pPr>
            <a:r>
              <a:rPr lang="en-US"/>
              <a:t>e) reference schools for early intervention in childhood; </a:t>
            </a:r>
            <a:endParaRPr/>
          </a:p>
          <a:p>
            <a:pPr indent="-228600" lvl="0" marL="228600" rtl="0" algn="l">
              <a:lnSpc>
                <a:spcPct val="90000"/>
              </a:lnSpc>
              <a:spcBef>
                <a:spcPts val="1000"/>
              </a:spcBef>
              <a:spcAft>
                <a:spcPts val="0"/>
              </a:spcAft>
              <a:buClr>
                <a:schemeClr val="dk1"/>
              </a:buClr>
              <a:buSzPct val="100000"/>
              <a:buChar char="•"/>
            </a:pPr>
            <a:r>
              <a:rPr lang="en-US"/>
              <a:t>f) information technology resource centers communication for special education.</a:t>
            </a:r>
            <a:endParaRPr/>
          </a:p>
        </p:txBody>
      </p:sp>
      <p:pic>
        <p:nvPicPr>
          <p:cNvPr descr="https://lh3.googleusercontent.com/VeoI_rFpJOB12SHc9iVO6ri3WssvyXX-36ZFMYIx4utxakH6MJs8Ryx--QcTe0Atr0lEKL9yxDxEm4h7T9Q6Xa3ldMeNK1IfNbiwqy5hahXtBNKmsRTufQSGWgPQq07l4eowIQGcvd9NdIqor6WdpWTugJMilRMP8ue-R-tsK3CKBMXgOU_TLIs_v77WpGaL1IoRoBkDrg" id="133" name="Google Shape;133;p7"/>
          <p:cNvPicPr preferRelativeResize="0"/>
          <p:nvPr/>
        </p:nvPicPr>
        <p:blipFill rotWithShape="1">
          <a:blip r:embed="rId3">
            <a:alphaModFix/>
          </a:blip>
          <a:srcRect b="4147" l="0" r="1344" t="2549"/>
          <a:stretch/>
        </p:blipFill>
        <p:spPr>
          <a:xfrm>
            <a:off x="360618" y="60961"/>
            <a:ext cx="1545989" cy="1300753"/>
          </a:xfrm>
          <a:prstGeom prst="rect">
            <a:avLst/>
          </a:prstGeom>
          <a:noFill/>
          <a:ln>
            <a:noFill/>
          </a:ln>
        </p:spPr>
      </p:pic>
      <p:pic>
        <p:nvPicPr>
          <p:cNvPr id="134" name="Google Shape;134;p7"/>
          <p:cNvPicPr preferRelativeResize="0"/>
          <p:nvPr/>
        </p:nvPicPr>
        <p:blipFill rotWithShape="1">
          <a:blip r:embed="rId4">
            <a:alphaModFix/>
          </a:blip>
          <a:srcRect b="0" l="0" r="0" t="0"/>
          <a:stretch/>
        </p:blipFill>
        <p:spPr>
          <a:xfrm>
            <a:off x="10284822" y="115391"/>
            <a:ext cx="1686741" cy="769188"/>
          </a:xfrm>
          <a:prstGeom prst="rect">
            <a:avLst/>
          </a:prstGeom>
          <a:noFill/>
          <a:ln>
            <a:noFill/>
          </a:ln>
        </p:spPr>
      </p:pic>
      <p:pic>
        <p:nvPicPr>
          <p:cNvPr descr="https://lh3.googleusercontent.com/VeoI_rFpJOB12SHc9iVO6ri3WssvyXX-36ZFMYIx4utxakH6MJs8Ryx--QcTe0Atr0lEKL9yxDxEm4h7T9Q6Xa3ldMeNK1IfNbiwqy5hahXtBNKmsRTufQSGWgPQq07l4eowIQGcvd9NdIqor6WdpWTugJMilRMP8ue-R-tsK3CKBMXgOU_TLIs_v77WpGaL1IoRoBkDrg" id="135" name="Google Shape;135;p7"/>
          <p:cNvPicPr preferRelativeResize="0"/>
          <p:nvPr/>
        </p:nvPicPr>
        <p:blipFill rotWithShape="1">
          <a:blip r:embed="rId3">
            <a:alphaModFix/>
          </a:blip>
          <a:srcRect b="4147" l="0" r="1344" t="2549"/>
          <a:stretch/>
        </p:blipFill>
        <p:spPr>
          <a:xfrm>
            <a:off x="360618" y="43544"/>
            <a:ext cx="1545989" cy="13007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idx="1" type="body"/>
          </p:nvPr>
        </p:nvSpPr>
        <p:spPr>
          <a:xfrm>
            <a:off x="360618" y="1808209"/>
            <a:ext cx="11610945"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latin typeface="Trebuchet MS"/>
                <a:ea typeface="Trebuchet MS"/>
                <a:cs typeface="Trebuchet MS"/>
                <a:sym typeface="Trebuchet MS"/>
              </a:rPr>
              <a:t>3-These are specific resources in the community to be mobilised to support learning and inclusion: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a) local early intervention teams;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b) the school health teams of the ACES/ULS;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c) the child and youth protection commissions;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d) resource centers for inclusion;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e) community institutions, in particular social care and monitoring services of the solidarity and social security system, the services employment and vocational training and local government services; </a:t>
            </a:r>
            <a:endParaRPr sz="2000">
              <a:latin typeface="Trebuchet MS"/>
              <a:ea typeface="Trebuchet MS"/>
              <a:cs typeface="Trebuchet MS"/>
              <a:sym typeface="Trebuchet MS"/>
            </a:endParaRPr>
          </a:p>
          <a:p>
            <a:pPr indent="-228600" lvl="0" marL="228600" rtl="0" algn="l">
              <a:lnSpc>
                <a:spcPct val="100000"/>
              </a:lnSpc>
              <a:spcBef>
                <a:spcPts val="1000"/>
              </a:spcBef>
              <a:spcAft>
                <a:spcPts val="0"/>
              </a:spcAft>
              <a:buClr>
                <a:schemeClr val="dk1"/>
              </a:buClr>
              <a:buSzPts val="2000"/>
              <a:buChar char="•"/>
            </a:pPr>
            <a:r>
              <a:rPr lang="en-US" sz="2000">
                <a:latin typeface="Trebuchet MS"/>
                <a:ea typeface="Trebuchet MS"/>
                <a:cs typeface="Trebuchet MS"/>
                <a:sym typeface="Trebuchet MS"/>
              </a:rPr>
              <a:t>f) special education establishments with cooperation from the Ministry of Education.</a:t>
            </a:r>
            <a:endParaRPr sz="2000">
              <a:latin typeface="Trebuchet MS"/>
              <a:ea typeface="Trebuchet MS"/>
              <a:cs typeface="Trebuchet MS"/>
              <a:sym typeface="Trebuchet MS"/>
            </a:endParaRPr>
          </a:p>
        </p:txBody>
      </p:sp>
      <p:pic>
        <p:nvPicPr>
          <p:cNvPr id="141" name="Google Shape;141;p8"/>
          <p:cNvPicPr preferRelativeResize="0"/>
          <p:nvPr/>
        </p:nvPicPr>
        <p:blipFill rotWithShape="1">
          <a:blip r:embed="rId3">
            <a:alphaModFix/>
          </a:blip>
          <a:srcRect b="0" l="0" r="0" t="0"/>
          <a:stretch/>
        </p:blipFill>
        <p:spPr>
          <a:xfrm>
            <a:off x="10284822" y="115391"/>
            <a:ext cx="1686741" cy="769188"/>
          </a:xfrm>
          <a:prstGeom prst="rect">
            <a:avLst/>
          </a:prstGeom>
          <a:noFill/>
          <a:ln>
            <a:noFill/>
          </a:ln>
        </p:spPr>
      </p:pic>
      <p:pic>
        <p:nvPicPr>
          <p:cNvPr descr="https://lh3.googleusercontent.com/VeoI_rFpJOB12SHc9iVO6ri3WssvyXX-36ZFMYIx4utxakH6MJs8Ryx--QcTe0Atr0lEKL9yxDxEm4h7T9Q6Xa3ldMeNK1IfNbiwqy5hahXtBNKmsRTufQSGWgPQq07l4eowIQGcvd9NdIqor6WdpWTugJMilRMP8ue-R-tsK3CKBMXgOU_TLIs_v77WpGaL1IoRoBkDrg" id="142" name="Google Shape;142;p8"/>
          <p:cNvPicPr preferRelativeResize="0"/>
          <p:nvPr/>
        </p:nvPicPr>
        <p:blipFill rotWithShape="1">
          <a:blip r:embed="rId4">
            <a:alphaModFix/>
          </a:blip>
          <a:srcRect b="4147" l="0" r="1344" t="2549"/>
          <a:stretch/>
        </p:blipFill>
        <p:spPr>
          <a:xfrm>
            <a:off x="360618" y="8710"/>
            <a:ext cx="1545989" cy="13007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https://lh3.googleusercontent.com/VeoI_rFpJOB12SHc9iVO6ri3WssvyXX-36ZFMYIx4utxakH6MJs8Ryx--QcTe0Atr0lEKL9yxDxEm4h7T9Q6Xa3ldMeNK1IfNbiwqy5hahXtBNKmsRTufQSGWgPQq07l4eowIQGcvd9NdIqor6WdpWTugJMilRMP8ue-R-tsK3CKBMXgOU_TLIs_v77WpGaL1IoRoBkDrg" id="147" name="Google Shape;147;p9"/>
          <p:cNvPicPr preferRelativeResize="0"/>
          <p:nvPr/>
        </p:nvPicPr>
        <p:blipFill rotWithShape="1">
          <a:blip r:embed="rId3">
            <a:alphaModFix/>
          </a:blip>
          <a:srcRect b="4147" l="0" r="1344" t="2549"/>
          <a:stretch/>
        </p:blipFill>
        <p:spPr>
          <a:xfrm>
            <a:off x="4314308" y="940527"/>
            <a:ext cx="3343188" cy="2812867"/>
          </a:xfrm>
          <a:prstGeom prst="rect">
            <a:avLst/>
          </a:prstGeom>
          <a:noFill/>
          <a:ln>
            <a:noFill/>
          </a:ln>
        </p:spPr>
      </p:pic>
      <p:sp>
        <p:nvSpPr>
          <p:cNvPr id="148" name="Google Shape;148;p9"/>
          <p:cNvSpPr/>
          <p:nvPr/>
        </p:nvSpPr>
        <p:spPr>
          <a:xfrm>
            <a:off x="4066904" y="4180004"/>
            <a:ext cx="4207772" cy="92333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22222"/>
              </a:buClr>
              <a:buSzPts val="1800"/>
              <a:buFont typeface="Arial"/>
              <a:buNone/>
            </a:pPr>
            <a:r>
              <a:rPr b="0" i="0" lang="en-US" sz="1800" u="none" cap="none" strike="noStrike">
                <a:solidFill>
                  <a:srgbClr val="222222"/>
                </a:solidFill>
                <a:latin typeface="Arial"/>
                <a:ea typeface="Arial"/>
                <a:cs typeface="Arial"/>
                <a:sym typeface="Arial"/>
              </a:rPr>
              <a:t>2021-1-ES01-KA220-SCH-000030529 </a:t>
            </a:r>
            <a:br>
              <a:rPr b="0" i="0" lang="en-US" sz="1800" u="none" cap="none" strike="noStrike">
                <a:solidFill>
                  <a:srgbClr val="222222"/>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800"/>
              <a:buFont typeface="Arial"/>
              <a:buNone/>
            </a:pPr>
            <a:r>
              <a:rPr b="0" i="0" lang="en-US" sz="1800" u="none" cap="none" strike="noStrike">
                <a:solidFill>
                  <a:srgbClr val="222222"/>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2023-01-10T15:37:16Z</dcterms:created>
  <dc:creator>Miguel Madeira</dc:creator>
</cp:coreProperties>
</file>