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72" r:id="rId7"/>
    <p:sldId id="265" r:id="rId8"/>
    <p:sldId id="263" r:id="rId9"/>
    <p:sldId id="276" r:id="rId10"/>
    <p:sldId id="266" r:id="rId11"/>
    <p:sldId id="290" r:id="rId12"/>
    <p:sldId id="267" r:id="rId13"/>
    <p:sldId id="283" r:id="rId14"/>
    <p:sldId id="281" r:id="rId15"/>
    <p:sldId id="282" r:id="rId16"/>
    <p:sldId id="286" r:id="rId17"/>
    <p:sldId id="269" r:id="rId18"/>
    <p:sldId id="284" r:id="rId19"/>
    <p:sldId id="287" r:id="rId20"/>
    <p:sldId id="285" r:id="rId21"/>
    <p:sldId id="288" r:id="rId22"/>
    <p:sldId id="289" r:id="rId23"/>
    <p:sldId id="292" r:id="rId24"/>
    <p:sldId id="273" r:id="rId25"/>
    <p:sldId id="277" r:id="rId26"/>
    <p:sldId id="278" r:id="rId27"/>
    <p:sldId id="293" r:id="rId28"/>
    <p:sldId id="280" r:id="rId29"/>
    <p:sldId id="295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06" autoAdjust="0"/>
    <p:restoredTop sz="94660"/>
  </p:normalViewPr>
  <p:slideViewPr>
    <p:cSldViewPr>
      <p:cViewPr>
        <p:scale>
          <a:sx n="66" d="100"/>
          <a:sy n="66" d="100"/>
        </p:scale>
        <p:origin x="-154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C43F0-10CC-45CD-8BAD-3B441FD474DC}" type="datetimeFigureOut">
              <a:rPr lang="es-ES" smtClean="0"/>
              <a:pPr/>
              <a:t>10/06/2019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91CD5B-C2BE-42F3-9C91-08F20E530A8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C43F0-10CC-45CD-8BAD-3B441FD474DC}" type="datetimeFigureOut">
              <a:rPr lang="es-ES" smtClean="0"/>
              <a:pPr/>
              <a:t>10/06/2019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CD5B-C2BE-42F3-9C91-08F20E530A8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591CD5B-C2BE-42F3-9C91-08F20E530A8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C43F0-10CC-45CD-8BAD-3B441FD474DC}" type="datetimeFigureOut">
              <a:rPr lang="es-ES" smtClean="0"/>
              <a:pPr/>
              <a:t>10/06/2019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C43F0-10CC-45CD-8BAD-3B441FD474DC}" type="datetimeFigureOut">
              <a:rPr lang="es-ES" smtClean="0"/>
              <a:pPr/>
              <a:t>10/06/2019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591CD5B-C2BE-42F3-9C91-08F20E530A8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C43F0-10CC-45CD-8BAD-3B441FD474DC}" type="datetimeFigureOut">
              <a:rPr lang="es-ES" smtClean="0"/>
              <a:pPr/>
              <a:t>10/06/2019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91CD5B-C2BE-42F3-9C91-08F20E530A8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AFC43F0-10CC-45CD-8BAD-3B441FD474DC}" type="datetimeFigureOut">
              <a:rPr lang="es-ES" smtClean="0"/>
              <a:pPr/>
              <a:t>10/06/2019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CD5B-C2BE-42F3-9C91-08F20E530A8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C43F0-10CC-45CD-8BAD-3B441FD474DC}" type="datetimeFigureOut">
              <a:rPr lang="es-ES" smtClean="0"/>
              <a:pPr/>
              <a:t>10/06/2019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591CD5B-C2BE-42F3-9C91-08F20E530A8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C43F0-10CC-45CD-8BAD-3B441FD474DC}" type="datetimeFigureOut">
              <a:rPr lang="es-ES" smtClean="0"/>
              <a:pPr/>
              <a:t>10/06/2019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591CD5B-C2BE-42F3-9C91-08F20E530A8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C43F0-10CC-45CD-8BAD-3B441FD474DC}" type="datetimeFigureOut">
              <a:rPr lang="es-ES" smtClean="0"/>
              <a:pPr/>
              <a:t>10/06/2019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91CD5B-C2BE-42F3-9C91-08F20E530A8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91CD5B-C2BE-42F3-9C91-08F20E530A8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C43F0-10CC-45CD-8BAD-3B441FD474DC}" type="datetimeFigureOut">
              <a:rPr lang="es-ES" smtClean="0"/>
              <a:pPr/>
              <a:t>10/06/2019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591CD5B-C2BE-42F3-9C91-08F20E530A8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AFC43F0-10CC-45CD-8BAD-3B441FD474DC}" type="datetimeFigureOut">
              <a:rPr lang="es-ES" smtClean="0"/>
              <a:pPr/>
              <a:t>10/06/2019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AFC43F0-10CC-45CD-8BAD-3B441FD474DC}" type="datetimeFigureOut">
              <a:rPr lang="es-ES" smtClean="0"/>
              <a:pPr/>
              <a:t>10/06/2019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91CD5B-C2BE-42F3-9C91-08F20E530A8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inamicasgrupales.com.ar/" TargetMode="External"/><Relationship Id="rId2" Type="http://schemas.openxmlformats.org/officeDocument/2006/relationships/hyperlink" Target="https://es.padlet.com/2mgvinas/a1bxbgekqlvs" TargetMode="Externa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es-ES" b="1" dirty="0" smtClean="0"/>
              <a:t> </a:t>
            </a:r>
            <a:r>
              <a:rPr lang="gl-ES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“MEDIACIÓN E RESOLUCIÓN DE CONFLITOS” </a:t>
            </a:r>
            <a:br>
              <a:rPr lang="gl-ES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gl-ES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		CFR Pontevedra</a:t>
            </a:r>
            <a:endParaRPr lang="gl-ES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Imagen 6"/>
          <p:cNvPicPr>
            <a:picLocks noChangeAspect="1"/>
          </p:cNvPicPr>
          <p:nvPr/>
        </p:nvPicPr>
        <p:blipFill>
          <a:blip r:embed="rId2"/>
          <a:srcRect t="27950" b="28999"/>
          <a:stretch>
            <a:fillRect/>
          </a:stretch>
        </p:blipFill>
        <p:spPr bwMode="auto">
          <a:xfrm>
            <a:off x="214282" y="2643182"/>
            <a:ext cx="871543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6572264" y="564357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12 DE XUÑO DE 2019</a:t>
            </a:r>
            <a:endParaRPr lang="es-E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gl-ES" sz="6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gl-ES" sz="6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gl-ES" sz="6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gl-ES" sz="6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gl-ES" sz="6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gl-ES" sz="6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gl-ES" sz="6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gl-ES" sz="6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gl-ES" sz="6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gl-ES" sz="6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gl-ES" sz="4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2.- XESTIÓN DA CONVIVENCIA DO CENTRO.</a:t>
            </a:r>
            <a:r>
              <a:rPr lang="gl-ES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gl-ES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gl-ES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9 Marcador de texto"/>
          <p:cNvSpPr>
            <a:spLocks noGrp="1"/>
          </p:cNvSpPr>
          <p:nvPr>
            <p:ph type="body" idx="1"/>
          </p:nvPr>
        </p:nvSpPr>
        <p:spPr>
          <a:xfrm>
            <a:off x="2786050" y="4929198"/>
            <a:ext cx="6143668" cy="1416053"/>
          </a:xfrm>
        </p:spPr>
        <p:txBody>
          <a:bodyPr>
            <a:normAutofit fontScale="25000" lnSpcReduction="20000"/>
          </a:bodyPr>
          <a:lstStyle/>
          <a:p>
            <a:pPr algn="ctr"/>
            <a:endParaRPr lang="gl-ES" sz="28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gl-ES" sz="6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Non podemos transmitir o que non temos, nin esixir o que non damos. </a:t>
            </a:r>
            <a:r>
              <a:rPr lang="gl-ES" sz="4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gl-ES" sz="4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gl-ES" sz="4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gl-ES" sz="4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gl-ES" sz="4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		</a:t>
            </a:r>
            <a:r>
              <a:rPr lang="gl-ES" sz="6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Juan Vaello</a:t>
            </a:r>
          </a:p>
          <a:p>
            <a:pPr algn="ctr">
              <a:lnSpc>
                <a:spcPct val="150000"/>
              </a:lnSpc>
            </a:pPr>
            <a:endParaRPr lang="gl-ES" sz="28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s-ES" dirty="0"/>
          </a:p>
        </p:txBody>
      </p:sp>
      <p:pic>
        <p:nvPicPr>
          <p:cNvPr id="5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950" b="29000"/>
          <a:stretch/>
        </p:blipFill>
        <p:spPr>
          <a:xfrm>
            <a:off x="1571604" y="2786058"/>
            <a:ext cx="6113132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>
          <a:xfrm>
            <a:off x="285720" y="1500174"/>
            <a:ext cx="4040188" cy="732974"/>
          </a:xfrm>
        </p:spPr>
        <p:txBody>
          <a:bodyPr/>
          <a:lstStyle/>
          <a:p>
            <a:pPr algn="ctr"/>
            <a:r>
              <a:rPr lang="es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DOBLE MISIÓN CO ALUMNADO DE CB</a:t>
            </a:r>
            <a:endParaRPr lang="es-ES" sz="2000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gl-E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PROACTIVIDADE INTERNA ANTE O CONFLITO</a:t>
            </a:r>
            <a:endParaRPr lang="gl-E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2.1.-PRINCIPIOS DE ACTUACIÓN</a:t>
            </a:r>
            <a:endParaRPr lang="gl-ES" sz="36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7" name="Picture 3" descr="C:\Users\Usuario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71744"/>
            <a:ext cx="2071702" cy="207170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029" name="Picture 5" descr="C:\Users\Usuario\Desktop\descarg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857628"/>
            <a:ext cx="1740831" cy="232409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030" name="Picture 6" descr="C:\Users\Usuario\Desktop\descarga (1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071810"/>
            <a:ext cx="3955208" cy="271464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34400" cy="1044704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2.2.- COMO CREAR UN CLIMA DE PREDISPOSICIÓN POSITIVA</a:t>
            </a:r>
            <a:endParaRPr lang="es-ES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gl-E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A.-PREPARACIÓN PSICOLÓXICA.</a:t>
            </a:r>
          </a:p>
          <a:p>
            <a:pPr lvl="1"/>
            <a:r>
              <a:rPr lang="gl-E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Características do alumnado.</a:t>
            </a:r>
          </a:p>
          <a:p>
            <a:pPr lvl="1"/>
            <a:r>
              <a:rPr lang="gl-E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Benestar emocional do profesorado.</a:t>
            </a:r>
          </a:p>
          <a:p>
            <a:pPr>
              <a:buNone/>
            </a:pPr>
            <a:r>
              <a:rPr lang="gl-E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B.- PREPARACIÓN PEDAGÓXICA.</a:t>
            </a:r>
          </a:p>
          <a:p>
            <a:pPr lvl="1"/>
            <a:r>
              <a:rPr lang="gl-E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Metodoloxías activas.</a:t>
            </a:r>
          </a:p>
          <a:p>
            <a:pPr lvl="1"/>
            <a:r>
              <a:rPr lang="gl-E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Xestión da aula.</a:t>
            </a:r>
          </a:p>
          <a:p>
            <a:pPr>
              <a:buNone/>
            </a:pPr>
            <a:r>
              <a:rPr lang="gl-E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C.- PREPARACIÓN LOXÍSTICA.</a:t>
            </a:r>
          </a:p>
          <a:p>
            <a:pPr lvl="1"/>
            <a:r>
              <a:rPr lang="gl-E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Equipos de traballo.</a:t>
            </a:r>
          </a:p>
          <a:p>
            <a:pPr lvl="1"/>
            <a:r>
              <a:rPr lang="gl-E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Sistema de diques</a:t>
            </a:r>
            <a:r>
              <a:rPr lang="gl-E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A.- PREPARACIÓN PSICOLÓXICA.</a:t>
            </a:r>
            <a:endParaRPr lang="gl-ES" sz="36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7" name="Picture 3" descr="C:\Users\usuario\Desktop\alumna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508" y="2571744"/>
            <a:ext cx="2930363" cy="37568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5" name="4 CuadroTexto"/>
          <p:cNvSpPr txBox="1"/>
          <p:nvPr/>
        </p:nvSpPr>
        <p:spPr>
          <a:xfrm>
            <a:off x="428596" y="1714488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Características do alumnado</a:t>
            </a:r>
            <a:endParaRPr lang="es-E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857752" y="5500702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Benestar do profesorado</a:t>
            </a:r>
            <a:endParaRPr lang="gl-E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 descr="C:\Users\Usuario\Desktop\44241181-conjunto-de-caracteres-profesor-de-dibujos-animados-con-pizarra-de-la-escuela-para-su-diseño-o-animación-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1062" y="1785926"/>
            <a:ext cx="3571900" cy="35719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ln w="3810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gl-ES" dirty="0" smtClean="0"/>
              <a:t/>
            </a:r>
            <a:br>
              <a:rPr lang="gl-ES" dirty="0" smtClean="0"/>
            </a:br>
            <a:r>
              <a:rPr lang="gl-ES" dirty="0" smtClean="0"/>
              <a:t/>
            </a:r>
            <a:br>
              <a:rPr lang="gl-ES" dirty="0" smtClean="0"/>
            </a:br>
            <a:r>
              <a:rPr lang="gl-ES" sz="3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gl-ES" sz="3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gl-ES" sz="3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gl-ES" sz="3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gl-ES" sz="3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gl-ES" sz="3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gl-ES" sz="3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gl-ES" sz="3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gl-ES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CARACTERÍSTICAS DO ALUMNADO.</a:t>
            </a:r>
            <a:endParaRPr lang="gl-ES" b="1" dirty="0">
              <a:solidFill>
                <a:srgbClr val="0070C0"/>
              </a:solidFill>
            </a:endParaRPr>
          </a:p>
        </p:txBody>
      </p:sp>
      <p:sp>
        <p:nvSpPr>
          <p:cNvPr id="15" name="14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627306" cy="3986226"/>
          </a:xfrm>
        </p:spPr>
        <p:txBody>
          <a:bodyPr/>
          <a:lstStyle/>
          <a:p>
            <a:r>
              <a:rPr lang="gl-ES" sz="2800" dirty="0" smtClean="0"/>
              <a:t>Necesidade de apoio educativo.</a:t>
            </a:r>
          </a:p>
          <a:p>
            <a:r>
              <a:rPr lang="gl-ES" sz="2800" dirty="0" smtClean="0"/>
              <a:t>Pouca confianza nas súas destrezas.</a:t>
            </a:r>
          </a:p>
          <a:p>
            <a:r>
              <a:rPr lang="gl-ES" sz="2800" dirty="0" smtClean="0"/>
              <a:t>Acostumado ao conflito.</a:t>
            </a:r>
          </a:p>
          <a:p>
            <a:r>
              <a:rPr lang="gl-ES" sz="2800" dirty="0" smtClean="0"/>
              <a:t>Baixo interese académico.</a:t>
            </a:r>
          </a:p>
          <a:p>
            <a:endParaRPr lang="gl-ES" dirty="0"/>
          </a:p>
        </p:txBody>
      </p:sp>
      <p:sp>
        <p:nvSpPr>
          <p:cNvPr id="16" name="15 Marcador de contenido"/>
          <p:cNvSpPr>
            <a:spLocks noGrp="1"/>
          </p:cNvSpPr>
          <p:nvPr>
            <p:ph sz="half" idx="2"/>
          </p:nvPr>
        </p:nvSpPr>
        <p:spPr>
          <a:xfrm>
            <a:off x="4786314" y="1371600"/>
            <a:ext cx="4052886" cy="3700474"/>
          </a:xfrm>
        </p:spPr>
        <p:txBody>
          <a:bodyPr/>
          <a:lstStyle/>
          <a:p>
            <a:r>
              <a:rPr lang="gl-ES" sz="2800" b="1" dirty="0" smtClean="0"/>
              <a:t>Valora </a:t>
            </a:r>
            <a:r>
              <a:rPr lang="gl-ES" sz="2800" dirty="0" smtClean="0"/>
              <a:t>outro xeito de traballar.</a:t>
            </a:r>
          </a:p>
          <a:p>
            <a:r>
              <a:rPr lang="gl-ES" sz="2800" b="1" dirty="0" smtClean="0"/>
              <a:t>Valora</a:t>
            </a:r>
            <a:r>
              <a:rPr lang="gl-ES" sz="2800" dirty="0" smtClean="0"/>
              <a:t> o reforzo positivo.</a:t>
            </a:r>
          </a:p>
          <a:p>
            <a:r>
              <a:rPr lang="gl-ES" sz="2800" b="1" dirty="0" smtClean="0"/>
              <a:t>Valora</a:t>
            </a:r>
            <a:r>
              <a:rPr lang="gl-ES" sz="2800" dirty="0" smtClean="0"/>
              <a:t>  un grupo de compañeiros/amigos.</a:t>
            </a:r>
          </a:p>
          <a:p>
            <a:r>
              <a:rPr lang="gl-ES" sz="2800" b="1" dirty="0" smtClean="0"/>
              <a:t>Valora</a:t>
            </a:r>
            <a:r>
              <a:rPr lang="gl-ES" sz="2800" dirty="0" smtClean="0"/>
              <a:t> aprobar. </a:t>
            </a:r>
          </a:p>
          <a:p>
            <a:endParaRPr lang="gl-ES" dirty="0"/>
          </a:p>
        </p:txBody>
      </p:sp>
      <p:pic>
        <p:nvPicPr>
          <p:cNvPr id="1027" name="Picture 3" descr="C:\Users\Usuario\Desktop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286388"/>
            <a:ext cx="2095494" cy="1101824"/>
          </a:xfrm>
          <a:prstGeom prst="rect">
            <a:avLst/>
          </a:prstGeom>
          <a:noFill/>
        </p:spPr>
      </p:pic>
      <p:pic>
        <p:nvPicPr>
          <p:cNvPr id="1029" name="Picture 5" descr="C:\Users\Usuario\Desktop\depositphotos_118722560-stock-illustration-hand-ok-thumb-fing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7643842"/>
            <a:ext cx="9753600" cy="9753600"/>
          </a:xfrm>
          <a:prstGeom prst="rect">
            <a:avLst/>
          </a:prstGeom>
          <a:noFill/>
        </p:spPr>
      </p:pic>
      <p:pic>
        <p:nvPicPr>
          <p:cNvPr id="1030" name="Picture 6" descr="C:\Users\Usuario\Desktop\images 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5143512"/>
            <a:ext cx="1214446" cy="1214446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2714612" y="5143512"/>
            <a:ext cx="371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Alumnado na zona de incerteza</a:t>
            </a:r>
            <a:endParaRPr lang="gl-E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gl-ES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BENESTAR DO PROFESORADO.</a:t>
            </a:r>
            <a:endParaRPr lang="gl-ES" sz="36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ln w="38100"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gl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Romper con </a:t>
            </a:r>
            <a:r>
              <a:rPr lang="gl-E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PREXUÍZOS</a:t>
            </a:r>
            <a:r>
              <a:rPr lang="gl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sobre os ciclos básicos.</a:t>
            </a:r>
          </a:p>
          <a:p>
            <a:r>
              <a:rPr lang="gl-E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BENESTAR</a:t>
            </a:r>
            <a:r>
              <a:rPr lang="gl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implicación persoal+protección emocional</a:t>
            </a:r>
          </a:p>
          <a:p>
            <a:pPr>
              <a:buNone/>
            </a:pPr>
            <a:endParaRPr lang="gl-ES" dirty="0" smtClean="0"/>
          </a:p>
          <a:p>
            <a:pPr>
              <a:buNone/>
            </a:pPr>
            <a:r>
              <a:rPr lang="gl-ES" dirty="0" smtClean="0"/>
              <a:t>						             </a:t>
            </a:r>
            <a:r>
              <a:rPr lang="gl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profesor </a:t>
            </a:r>
            <a:r>
              <a:rPr lang="gl-E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≠ </a:t>
            </a:r>
            <a:r>
              <a:rPr lang="gl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illa</a:t>
            </a:r>
          </a:p>
          <a:p>
            <a:pPr>
              <a:buNone/>
            </a:pPr>
            <a:r>
              <a:rPr lang="gl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			       membro dun equipo</a:t>
            </a:r>
          </a:p>
          <a:p>
            <a:pPr>
              <a:buNone/>
            </a:pPr>
            <a:r>
              <a:rPr lang="gl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			</a:t>
            </a:r>
          </a:p>
          <a:p>
            <a:r>
              <a:rPr lang="gl-E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RESILIENCIA</a:t>
            </a:r>
            <a:r>
              <a:rPr lang="gl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transformar o negativo en positivo e minimizar os efectos da adversidade (nada é persoal).</a:t>
            </a:r>
          </a:p>
          <a:p>
            <a:r>
              <a:rPr lang="gl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Competencias cognitivas+</a:t>
            </a:r>
            <a:r>
              <a:rPr lang="gl-E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COMPETENCIAS EMOCIONAIS</a:t>
            </a:r>
            <a:endParaRPr lang="gl-E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gl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Test exprés de competencias docentes: </a:t>
            </a:r>
            <a:r>
              <a:rPr lang="gl-E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E I O U.</a:t>
            </a:r>
          </a:p>
          <a:p>
            <a:pPr>
              <a:buNone/>
            </a:pPr>
            <a:endParaRPr lang="gl-E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gl-ES" dirty="0"/>
          </a:p>
        </p:txBody>
      </p:sp>
      <p:sp>
        <p:nvSpPr>
          <p:cNvPr id="6" name="5 Flecha abajo"/>
          <p:cNvSpPr/>
          <p:nvPr/>
        </p:nvSpPr>
        <p:spPr>
          <a:xfrm>
            <a:off x="7000892" y="2357430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gl-ES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BENESTAR DO PROFESORADO.</a:t>
            </a:r>
            <a:endParaRPr lang="gl-ES" sz="36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gl-E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Ao rematar a xornada: </a:t>
            </a:r>
          </a:p>
          <a:p>
            <a:endParaRPr lang="gl-ES" dirty="0" smtClean="0"/>
          </a:p>
          <a:p>
            <a:pPr algn="ctr"/>
            <a:r>
              <a:rPr lang="gl-E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Fixen todo o que puiden?</a:t>
            </a:r>
            <a:endParaRPr lang="gl-E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7" name="Picture 3" descr="C:\Users\Usuario\Desktop\descarg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6910" r="6910"/>
          <a:stretch>
            <a:fillRect/>
          </a:stretch>
        </p:blipFill>
        <p:spPr bwMode="auto">
          <a:xfrm>
            <a:off x="3071802" y="571480"/>
            <a:ext cx="58674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gl-ES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B.- PREPARACIÓN PEDAGÓXICA.</a:t>
            </a:r>
            <a:endParaRPr lang="gl-ES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" name="1 Marcador de texto"/>
          <p:cNvSpPr>
            <a:spLocks noGrp="1"/>
          </p:cNvSpPr>
          <p:nvPr>
            <p:ph type="body" sz="half" idx="4294967295"/>
          </p:nvPr>
        </p:nvSpPr>
        <p:spPr>
          <a:xfrm>
            <a:off x="5102225" y="1524000"/>
            <a:ext cx="4041775" cy="731838"/>
          </a:xfrm>
        </p:spPr>
        <p:txBody>
          <a:bodyPr>
            <a:normAutofit/>
          </a:bodyPr>
          <a:lstStyle/>
          <a:p>
            <a:pPr algn="ctr"/>
            <a:endParaRPr lang="es-ES" dirty="0" smtClean="0"/>
          </a:p>
        </p:txBody>
      </p:sp>
      <p:pic>
        <p:nvPicPr>
          <p:cNvPr id="4098" name="Picture 2" descr="C:\Users\Usuario\Desktop\descarga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1"/>
            <a:ext cx="4143404" cy="336218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4099" name="Picture 3" descr="C:\Users\Usuario\Desktop\descarg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428736"/>
            <a:ext cx="3214710" cy="491868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“Todo neno ten dereito a sentir o éxito académico”.</a:t>
            </a:r>
            <a:br>
              <a:rPr lang="gl-ES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gl-ES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      José Antonio Marina</a:t>
            </a:r>
            <a:r>
              <a:rPr lang="gl-ES" dirty="0" smtClean="0"/>
              <a:t/>
            </a:r>
            <a:br>
              <a:rPr lang="gl-ES" dirty="0" smtClean="0"/>
            </a:br>
            <a:r>
              <a:rPr lang="es-ES" dirty="0" smtClean="0"/>
              <a:t>	</a:t>
            </a:r>
            <a:endParaRPr lang="es-ES" dirty="0"/>
          </a:p>
        </p:txBody>
      </p:sp>
      <p:pic>
        <p:nvPicPr>
          <p:cNvPr id="9" name="Imagen 6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1337" r="21337"/>
          <a:stretch>
            <a:fillRect/>
          </a:stretch>
        </p:blipFill>
        <p:spPr bwMode="auto">
          <a:xfrm>
            <a:off x="3000364" y="714356"/>
            <a:ext cx="2652701" cy="19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Marcador de texto"/>
          <p:cNvSpPr>
            <a:spLocks noGrp="1"/>
          </p:cNvSpPr>
          <p:nvPr>
            <p:ph type="body" sz="half" idx="2"/>
          </p:nvPr>
        </p:nvSpPr>
        <p:spPr>
          <a:xfrm>
            <a:off x="214282" y="990600"/>
            <a:ext cx="2714644" cy="5257800"/>
          </a:xfrm>
        </p:spPr>
        <p:txBody>
          <a:bodyPr>
            <a:normAutofit/>
          </a:bodyPr>
          <a:lstStyle/>
          <a:p>
            <a:pPr algn="ctr"/>
            <a:r>
              <a:rPr lang="gl-E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METODOLOXÍAS ACTIVAS </a:t>
            </a:r>
          </a:p>
          <a:p>
            <a:r>
              <a:rPr lang="gl-E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Visibilizar o traballo diario.</a:t>
            </a:r>
          </a:p>
          <a:p>
            <a:r>
              <a:rPr lang="gl-E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AbP</a:t>
            </a:r>
          </a:p>
          <a:p>
            <a:r>
              <a:rPr lang="gl-E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Aprendizaxe e Servizo.</a:t>
            </a:r>
          </a:p>
          <a:p>
            <a:r>
              <a:rPr lang="gl-E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Programas de intercambio de experiencias.</a:t>
            </a:r>
          </a:p>
          <a:p>
            <a:r>
              <a:rPr lang="gl-E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Proxectos de Innovación.</a:t>
            </a:r>
          </a:p>
          <a:p>
            <a:r>
              <a:rPr lang="gl-E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Concursos e competicións de FP.</a:t>
            </a:r>
          </a:p>
        </p:txBody>
      </p:sp>
      <p:pic>
        <p:nvPicPr>
          <p:cNvPr id="10" name="Picture 8" descr="C:\Users\Usuario\Desktop\IMG-20190417-WA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786058"/>
            <a:ext cx="2709859" cy="203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E:\Proxecto AS\fotos actividad2\ponte en su lugar\20181127_1238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57148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929322" y="2928934"/>
            <a:ext cx="2894013" cy="2170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000364" y="5286388"/>
            <a:ext cx="5867411" cy="962012"/>
          </a:xfrm>
          <a:ln w="38100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gl-E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XESTIÓN DA AULA</a:t>
            </a:r>
            <a:endParaRPr lang="gl-ES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>
          <a:xfrm>
            <a:off x="214282" y="990600"/>
            <a:ext cx="2714644" cy="5257800"/>
          </a:xfrm>
        </p:spPr>
        <p:txBody>
          <a:bodyPr/>
          <a:lstStyle/>
          <a:p>
            <a:endParaRPr lang="es-ES" sz="2800" dirty="0" smtClean="0"/>
          </a:p>
          <a:p>
            <a:endParaRPr lang="es-ES" sz="2800" dirty="0" smtClean="0"/>
          </a:p>
          <a:p>
            <a:pPr algn="ctr"/>
            <a:r>
              <a:rPr lang="es-ES" sz="2400" dirty="0" smtClean="0"/>
              <a:t>ESTILO </a:t>
            </a:r>
          </a:p>
          <a:p>
            <a:pPr algn="ctr"/>
            <a:r>
              <a:rPr lang="es-ES" sz="2400" dirty="0" smtClean="0"/>
              <a:t>BALSÁMICO DE </a:t>
            </a:r>
          </a:p>
          <a:p>
            <a:pPr algn="ctr"/>
            <a:r>
              <a:rPr lang="es-ES" sz="2400" dirty="0" smtClean="0"/>
              <a:t>COMUNICACIÓN</a:t>
            </a:r>
          </a:p>
          <a:p>
            <a:pPr algn="ctr"/>
            <a:r>
              <a:rPr lang="es-ES" sz="2800" dirty="0" smtClean="0"/>
              <a:t>(I)</a:t>
            </a:r>
          </a:p>
          <a:p>
            <a:endParaRPr lang="es-ES" dirty="0" smtClean="0"/>
          </a:p>
        </p:txBody>
      </p:sp>
      <p:pic>
        <p:nvPicPr>
          <p:cNvPr id="1026" name="Picture 2" descr="C:\Users\Usuario\Desktop\descarg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285" r="2285"/>
          <a:stretch>
            <a:fillRect/>
          </a:stretch>
        </p:blipFill>
        <p:spPr bwMode="auto">
          <a:xfrm>
            <a:off x="3143240" y="642918"/>
            <a:ext cx="3071834" cy="241109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027" name="Picture 3" descr="C:\Users\Usuario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714620"/>
            <a:ext cx="2357439" cy="235743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6" name="5 CuadroTexto"/>
          <p:cNvSpPr txBox="1"/>
          <p:nvPr/>
        </p:nvSpPr>
        <p:spPr>
          <a:xfrm>
            <a:off x="6429388" y="1000108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Coidar o tono e o volume.</a:t>
            </a:r>
            <a:endParaRPr lang="gl-E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357554" y="3857628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Buscar o momento e o lugar.</a:t>
            </a:r>
            <a:endParaRPr lang="es-E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r>
              <a:rPr lang="gl-ES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GUIÓN DE TRABALLO</a:t>
            </a:r>
            <a:endParaRPr lang="gl-ES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es-ES" b="1" dirty="0" smtClean="0"/>
          </a:p>
          <a:p>
            <a:pPr marL="514350" indent="-514350">
              <a:buFont typeface="+mj-lt"/>
              <a:buAutoNum type="arabicPeriod"/>
            </a:pPr>
            <a:r>
              <a:rPr lang="gl-E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IES MONTECELO.</a:t>
            </a:r>
          </a:p>
          <a:p>
            <a:pPr marL="788670" lvl="1" indent="-514350">
              <a:buFont typeface="+mj-lt"/>
              <a:buAutoNum type="arabicPeriod"/>
            </a:pPr>
            <a:r>
              <a:rPr lang="gl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Quen somos.</a:t>
            </a:r>
          </a:p>
          <a:p>
            <a:pPr marL="788670" lvl="1" indent="-514350">
              <a:buFont typeface="+mj-lt"/>
              <a:buAutoNum type="arabicPeriod"/>
            </a:pPr>
            <a:r>
              <a:rPr lang="gl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Novo enfoque do noso traballo.</a:t>
            </a:r>
          </a:p>
          <a:p>
            <a:pPr marL="514350" indent="-514350">
              <a:buFont typeface="+mj-lt"/>
              <a:buAutoNum type="arabicPeriod"/>
            </a:pPr>
            <a:r>
              <a:rPr lang="gl-E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XESTIÓN DA CONVIVENCIA NO CENTRO.</a:t>
            </a:r>
          </a:p>
          <a:p>
            <a:pPr marL="788670" lvl="1" indent="-514350">
              <a:buFont typeface="+mj-lt"/>
              <a:buAutoNum type="arabicPeriod"/>
            </a:pPr>
            <a:r>
              <a:rPr lang="gl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Principios de actuación.</a:t>
            </a:r>
          </a:p>
          <a:p>
            <a:pPr marL="788670" lvl="1" indent="-514350">
              <a:buFont typeface="+mj-lt"/>
              <a:buAutoNum type="arabicPeriod"/>
            </a:pPr>
            <a:r>
              <a:rPr lang="gl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Crear un clima de predisposición colectiva.</a:t>
            </a:r>
          </a:p>
          <a:p>
            <a:pPr marL="1337310" lvl="3" indent="-514350"/>
            <a:r>
              <a:rPr lang="gl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preparación psicolóxica</a:t>
            </a:r>
          </a:p>
          <a:p>
            <a:pPr marL="1337310" lvl="3" indent="-514350"/>
            <a:r>
              <a:rPr lang="gl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preparación pedagóxica</a:t>
            </a:r>
          </a:p>
          <a:p>
            <a:pPr marL="1337310" lvl="3" indent="-514350"/>
            <a:r>
              <a:rPr lang="gl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preparación loxística</a:t>
            </a:r>
          </a:p>
          <a:p>
            <a:pPr marL="514350" indent="-514350">
              <a:buFont typeface="+mj-lt"/>
              <a:buAutoNum type="arabicPeriod"/>
            </a:pPr>
            <a:r>
              <a:rPr lang="gl-E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TITORÍAS GRUPAIS.</a:t>
            </a:r>
          </a:p>
          <a:p>
            <a:pPr marL="1337310" lvl="3" indent="-514350"/>
            <a:r>
              <a:rPr lang="gl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Obxectivos. Metodoloxía. Exemplos.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gl-ES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XESTIÓN DA AULA.</a:t>
            </a:r>
            <a:endParaRPr lang="gl-ES" sz="36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idx="2"/>
          </p:nvPr>
        </p:nvSpPr>
        <p:spPr>
          <a:xfrm>
            <a:off x="285720" y="2071678"/>
            <a:ext cx="2476488" cy="4144963"/>
          </a:xfrm>
        </p:spPr>
        <p:txBody>
          <a:bodyPr>
            <a:normAutofit/>
          </a:bodyPr>
          <a:lstStyle/>
          <a:p>
            <a:endParaRPr lang="es-E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s-E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ESTILO</a:t>
            </a:r>
          </a:p>
          <a:p>
            <a:pPr algn="ctr"/>
            <a:r>
              <a:rPr lang="es-E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BALSÁMICO DE </a:t>
            </a:r>
          </a:p>
          <a:p>
            <a:pPr algn="ctr"/>
            <a:r>
              <a:rPr lang="es-E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COMUNICACIÓN</a:t>
            </a:r>
          </a:p>
          <a:p>
            <a:pPr algn="ctr"/>
            <a:r>
              <a:rPr lang="es-E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(II)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ln w="38100"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gl-E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CUÑAS DE RECIPROCIDADE:</a:t>
            </a:r>
          </a:p>
          <a:p>
            <a:pPr>
              <a:buNone/>
            </a:pPr>
            <a:r>
              <a:rPr lang="gl-E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Trata aos demais como che gustaría que che tratasen a ti.</a:t>
            </a:r>
            <a:endParaRPr lang="gl-E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gl-E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Non me grites, se non queres que che grite.</a:t>
            </a:r>
            <a:endParaRPr lang="gl-E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gl-E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Escóitame se queres que che escoite.</a:t>
            </a:r>
            <a:endParaRPr lang="gl-E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gl-E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CUÑAS DE EMPATÍA: </a:t>
            </a:r>
          </a:p>
          <a:p>
            <a:pPr>
              <a:buNone/>
            </a:pPr>
            <a:r>
              <a:rPr lang="gl-E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Como cres que se sinte…</a:t>
            </a:r>
            <a:endParaRPr lang="gl-E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gl-E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Gustaríache que  a ti che dixesen…</a:t>
            </a:r>
            <a:endParaRPr lang="gl-E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gl-E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CUÑAS DE COLABORACIÓN:  </a:t>
            </a:r>
          </a:p>
          <a:p>
            <a:pPr>
              <a:buNone/>
            </a:pPr>
            <a:r>
              <a:rPr lang="gl-E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Eu farei isto e ti...</a:t>
            </a:r>
            <a:endParaRPr lang="gl-E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gl-E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CUÑAS DE COMPROMISO: </a:t>
            </a:r>
          </a:p>
          <a:p>
            <a:pPr>
              <a:buNone/>
            </a:pPr>
            <a:r>
              <a:rPr lang="gl-E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 capaz de estar 10 minutos sen ….</a:t>
            </a:r>
            <a:endParaRPr lang="gl-E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C.- PREPARACIÓN LOXÍSTICA</a:t>
            </a:r>
            <a:endParaRPr lang="es-ES" sz="40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C:\Users\Usuario\Desktop\images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3714776" cy="3714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2051" name="Picture 3" descr="C:\Users\Usuario\Desktop\trabajo-en-equipo0-1030x4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000372"/>
            <a:ext cx="4124586" cy="200026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6" name="5 CuadroTexto"/>
          <p:cNvSpPr txBox="1"/>
          <p:nvPr/>
        </p:nvSpPr>
        <p:spPr>
          <a:xfrm>
            <a:off x="357158" y="5786454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Xuntanzas de equipo</a:t>
            </a:r>
            <a:endParaRPr lang="gl-E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857752" y="2143116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Sistema de diques</a:t>
            </a:r>
            <a:endParaRPr lang="es-E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ln w="38100">
            <a:solidFill>
              <a:srgbClr val="0070C0"/>
            </a:solidFill>
          </a:ln>
        </p:spPr>
        <p:txBody>
          <a:bodyPr>
            <a:normAutofit fontScale="77500" lnSpcReduction="20000"/>
          </a:bodyPr>
          <a:lstStyle/>
          <a:p>
            <a:pPr lvl="1"/>
            <a:endParaRPr lang="es-E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ctr"/>
            <a:r>
              <a:rPr lang="es-E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 </a:t>
            </a:r>
            <a:r>
              <a:rPr lang="es-E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SONDEO</a:t>
            </a:r>
          </a:p>
          <a:p>
            <a:pPr lvl="1"/>
            <a:endParaRPr lang="gl-ES" sz="2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9 Marcador de texto"/>
          <p:cNvSpPr>
            <a:spLocks noGrp="1"/>
          </p:cNvSpPr>
          <p:nvPr>
            <p:ph type="body" sz="half" idx="3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es-E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PLANIFICADAS</a:t>
            </a:r>
            <a:endParaRPr lang="es-ES" sz="2400" dirty="0" smtClean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2"/>
          </p:nvPr>
        </p:nvSpPr>
        <p:spPr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lvl="1">
              <a:buNone/>
            </a:pPr>
            <a:r>
              <a:rPr lang="gl-E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Intercambios exprés</a:t>
            </a:r>
            <a:endParaRPr lang="gl-ES" sz="2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gl-ES" sz="2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endParaRPr lang="gl-E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gl-E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Xefe </a:t>
            </a:r>
            <a:r>
              <a:rPr lang="gl-E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estudos</a:t>
            </a:r>
          </a:p>
          <a:p>
            <a:pPr algn="ctr">
              <a:buNone/>
            </a:pPr>
            <a:r>
              <a:rPr lang="gl-E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Orientadora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4"/>
          </p:nvPr>
        </p:nvSpPr>
        <p:spPr>
          <a:ln w="38100">
            <a:solidFill>
              <a:srgbClr val="0070C0"/>
            </a:solidFill>
          </a:ln>
        </p:spPr>
        <p:txBody>
          <a:bodyPr>
            <a:normAutofit fontScale="25000" lnSpcReduction="20000"/>
          </a:bodyPr>
          <a:lstStyle/>
          <a:p>
            <a:pPr lvl="1">
              <a:lnSpc>
                <a:spcPct val="170000"/>
              </a:lnSpc>
            </a:pPr>
            <a:r>
              <a:rPr lang="gl-ES" sz="7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Valórase </a:t>
            </a:r>
            <a:r>
              <a:rPr lang="gl-ES" sz="7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necesidade.</a:t>
            </a:r>
          </a:p>
          <a:p>
            <a:pPr lvl="1">
              <a:lnSpc>
                <a:spcPct val="170000"/>
              </a:lnSpc>
            </a:pPr>
            <a:r>
              <a:rPr lang="gl-ES" sz="7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Tema central.</a:t>
            </a:r>
          </a:p>
          <a:p>
            <a:pPr lvl="1">
              <a:lnSpc>
                <a:spcPct val="170000"/>
              </a:lnSpc>
            </a:pPr>
            <a:r>
              <a:rPr lang="gl-ES" sz="7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Escoitar. </a:t>
            </a:r>
          </a:p>
          <a:p>
            <a:pPr lvl="1">
              <a:lnSpc>
                <a:spcPct val="170000"/>
              </a:lnSpc>
            </a:pPr>
            <a:r>
              <a:rPr lang="gl-ES" sz="7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Recollida outras opinións.</a:t>
            </a:r>
          </a:p>
          <a:p>
            <a:pPr lvl="1">
              <a:lnSpc>
                <a:spcPct val="170000"/>
              </a:lnSpc>
            </a:pPr>
            <a:r>
              <a:rPr lang="gl-ES" sz="7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Aporte solucións.</a:t>
            </a:r>
          </a:p>
          <a:p>
            <a:pPr lvl="1">
              <a:lnSpc>
                <a:spcPct val="170000"/>
              </a:lnSpc>
            </a:pPr>
            <a:r>
              <a:rPr lang="gl-ES" sz="7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Seguimento.</a:t>
            </a:r>
          </a:p>
          <a:p>
            <a:pPr>
              <a:buNone/>
            </a:pPr>
            <a:endParaRPr lang="gl-ES" sz="4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320" lvl="1">
              <a:buClr>
                <a:schemeClr val="accent1"/>
              </a:buClr>
              <a:buSzPct val="85000"/>
              <a:buNone/>
            </a:pPr>
            <a:endParaRPr lang="gl-ES" sz="8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320" lvl="1" algn="ctr">
              <a:buClr>
                <a:schemeClr val="accent1"/>
              </a:buClr>
              <a:buSzPct val="85000"/>
              <a:buNone/>
            </a:pPr>
            <a:r>
              <a:rPr lang="gl-ES" sz="8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Duración</a:t>
            </a:r>
            <a:r>
              <a:rPr lang="gl-ES" sz="8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un </a:t>
            </a:r>
            <a:r>
              <a:rPr lang="gl-ES" sz="8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recre</a:t>
            </a:r>
            <a:r>
              <a:rPr lang="gl-ES" sz="8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</a:p>
          <a:p>
            <a:pPr>
              <a:buNone/>
            </a:pPr>
            <a:endParaRPr lang="gl-E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gl-E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>
              <a:buNone/>
            </a:pPr>
            <a:endParaRPr lang="es-ES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gl-ES" dirty="0" smtClean="0"/>
              <a:t/>
            </a:r>
            <a:br>
              <a:rPr lang="gl-ES" dirty="0" smtClean="0"/>
            </a:br>
            <a:r>
              <a:rPr lang="gl-ES" dirty="0" smtClean="0"/>
              <a:t/>
            </a:r>
            <a:br>
              <a:rPr lang="gl-ES" dirty="0" smtClean="0"/>
            </a:br>
            <a:r>
              <a:rPr lang="gl-ES" dirty="0" smtClean="0"/>
              <a:t/>
            </a:r>
            <a:br>
              <a:rPr lang="gl-ES" dirty="0" smtClean="0"/>
            </a:br>
            <a:r>
              <a:rPr lang="gl-ES" dirty="0" smtClean="0"/>
              <a:t/>
            </a:r>
            <a:br>
              <a:rPr lang="gl-ES" dirty="0" smtClean="0"/>
            </a:br>
            <a:r>
              <a:rPr lang="gl-ES" dirty="0" smtClean="0"/>
              <a:t/>
            </a:r>
            <a:br>
              <a:rPr lang="gl-ES" dirty="0" smtClean="0"/>
            </a:br>
            <a:r>
              <a:rPr lang="gl-ES" dirty="0" smtClean="0"/>
              <a:t/>
            </a:r>
            <a:br>
              <a:rPr lang="gl-ES" dirty="0" smtClean="0"/>
            </a:br>
            <a:r>
              <a:rPr lang="gl-ES" dirty="0" smtClean="0"/>
              <a:t/>
            </a:r>
            <a:br>
              <a:rPr lang="gl-ES" dirty="0" smtClean="0"/>
            </a:br>
            <a:r>
              <a:rPr lang="gl-ES" dirty="0" smtClean="0"/>
              <a:t/>
            </a:r>
            <a:br>
              <a:rPr lang="gl-ES" dirty="0" smtClean="0"/>
            </a:br>
            <a:r>
              <a:rPr lang="gl-ES" dirty="0" smtClean="0"/>
              <a:t/>
            </a:r>
            <a:br>
              <a:rPr lang="gl-ES" dirty="0" smtClean="0"/>
            </a:br>
            <a:r>
              <a:rPr lang="gl-ES" dirty="0" smtClean="0"/>
              <a:t/>
            </a:r>
            <a:br>
              <a:rPr lang="gl-ES" dirty="0" smtClean="0"/>
            </a:br>
            <a:r>
              <a:rPr lang="gl-ES" dirty="0" smtClean="0"/>
              <a:t>                                                            </a:t>
            </a:r>
            <a:r>
              <a:rPr lang="gl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gl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gl-ES" sz="4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XUNTANZAS DE EQUIPO</a:t>
            </a:r>
            <a:endParaRPr lang="es-ES" sz="40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11 Flecha abajo"/>
          <p:cNvSpPr/>
          <p:nvPr/>
        </p:nvSpPr>
        <p:spPr>
          <a:xfrm>
            <a:off x="1857356" y="3000372"/>
            <a:ext cx="50006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SISTEMA DE DIQUES</a:t>
            </a:r>
            <a:endParaRPr lang="es-ES" sz="36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gl-ES" dirty="0" smtClean="0"/>
              <a:t>Dique 1: Profesorado.  Xestión de aula.</a:t>
            </a:r>
          </a:p>
          <a:p>
            <a:pPr>
              <a:lnSpc>
                <a:spcPct val="150000"/>
              </a:lnSpc>
            </a:pPr>
            <a:r>
              <a:rPr lang="gl-ES" dirty="0" smtClean="0"/>
              <a:t>Dique 2: Titorías.</a:t>
            </a:r>
          </a:p>
          <a:p>
            <a:pPr>
              <a:lnSpc>
                <a:spcPct val="150000"/>
              </a:lnSpc>
            </a:pPr>
            <a:r>
              <a:rPr lang="gl-ES" dirty="0" smtClean="0"/>
              <a:t>Dique 3: 	      Orientación</a:t>
            </a:r>
          </a:p>
          <a:p>
            <a:pPr>
              <a:lnSpc>
                <a:spcPct val="150000"/>
              </a:lnSpc>
              <a:buNone/>
            </a:pPr>
            <a:r>
              <a:rPr lang="gl-ES" dirty="0" smtClean="0"/>
              <a:t>		                    Xefatura                      </a:t>
            </a:r>
          </a:p>
          <a:p>
            <a:pPr>
              <a:lnSpc>
                <a:spcPct val="150000"/>
              </a:lnSpc>
            </a:pPr>
            <a:r>
              <a:rPr lang="gl-ES" dirty="0" smtClean="0"/>
              <a:t>Dique 4: Dirección  (xefe de estudos + dirección).</a:t>
            </a:r>
            <a:endParaRPr lang="es-ES" dirty="0"/>
          </a:p>
        </p:txBody>
      </p:sp>
      <p:sp>
        <p:nvSpPr>
          <p:cNvPr id="9" name="8 Flecha curvada hacia la izquierda"/>
          <p:cNvSpPr/>
          <p:nvPr/>
        </p:nvSpPr>
        <p:spPr>
          <a:xfrm>
            <a:off x="4643438" y="3286124"/>
            <a:ext cx="642942" cy="8572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4 Flecha curvada hacia la derecha"/>
          <p:cNvSpPr/>
          <p:nvPr/>
        </p:nvSpPr>
        <p:spPr>
          <a:xfrm>
            <a:off x="2000232" y="3357562"/>
            <a:ext cx="642942" cy="8572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643570" y="3143248"/>
            <a:ext cx="2857520" cy="120032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gl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Diálogo </a:t>
            </a:r>
          </a:p>
          <a:p>
            <a:pPr algn="ctr"/>
            <a:r>
              <a:rPr lang="gl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Compromisos</a:t>
            </a:r>
          </a:p>
          <a:p>
            <a:pPr algn="ctr"/>
            <a:r>
              <a:rPr lang="gl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Mediación exprés</a:t>
            </a:r>
          </a:p>
          <a:p>
            <a:pPr algn="ctr"/>
            <a:r>
              <a:rPr lang="gl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Seguimento </a:t>
            </a:r>
            <a:endParaRPr lang="gl-E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3.- TITORÍAS </a:t>
            </a:r>
            <a:endParaRPr lang="gl-ES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Imagen 6"/>
          <p:cNvPicPr>
            <a:picLocks noChangeAspect="1"/>
          </p:cNvPicPr>
          <p:nvPr/>
        </p:nvPicPr>
        <p:blipFill>
          <a:blip r:embed="rId2"/>
          <a:srcRect t="27950" b="28999"/>
          <a:stretch>
            <a:fillRect/>
          </a:stretch>
        </p:blipFill>
        <p:spPr bwMode="auto">
          <a:xfrm>
            <a:off x="285720" y="2571744"/>
            <a:ext cx="855403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 descr="C:\Users\Usuario\Desktop\imag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72188" y="4429125"/>
            <a:ext cx="2619375" cy="1743075"/>
          </a:xfrm>
          <a:noFill/>
        </p:spPr>
      </p:pic>
      <p:pic>
        <p:nvPicPr>
          <p:cNvPr id="57347" name="Picture 6" descr="C:\Users\Usuario\Desktop\descarga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3786188"/>
            <a:ext cx="1433513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11" descr="C:\Users\Usuario\Desktop\descarg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2571750"/>
            <a:ext cx="2371725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TITORÍAS</a:t>
            </a:r>
            <a:br>
              <a:rPr lang="es-E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PRESENCIAIS</a:t>
            </a:r>
          </a:p>
        </p:txBody>
      </p:sp>
      <p:sp>
        <p:nvSpPr>
          <p:cNvPr id="57350" name="8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r>
              <a:rPr lang="gl-E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Titorías compartidas: titor/a + orientadora.</a:t>
            </a:r>
          </a:p>
          <a:p>
            <a:pPr eaLnBrk="1" hangingPunct="1"/>
            <a:r>
              <a:rPr lang="gl-E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Obxectivos diferentes  1º e 2º curso.</a:t>
            </a:r>
          </a:p>
          <a:p>
            <a:pPr eaLnBrk="1" hangingPunct="1"/>
            <a:r>
              <a:rPr lang="gl-E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2º curso: orientación académico profesional.</a:t>
            </a:r>
          </a:p>
          <a:p>
            <a:pPr eaLnBrk="1" hangingPunct="1"/>
            <a:endParaRPr lang="es-ES" dirty="0" smtClean="0"/>
          </a:p>
        </p:txBody>
      </p:sp>
      <p:pic>
        <p:nvPicPr>
          <p:cNvPr id="57351" name="Picture 7" descr="C:\Users\Usuario\Desktop\descarga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3475" y="714375"/>
            <a:ext cx="26209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8" descr="C:\Users\Usuario\Desktop\descarga (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688" y="2286000"/>
            <a:ext cx="22002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9" descr="C:\Users\Usuario\Desktop\orientador-rued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75" y="571500"/>
            <a:ext cx="26701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4" name="Picture 10" descr="C:\Users\Usuario\Desktop\DAFO-Personal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88" y="2500313"/>
            <a:ext cx="1482725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1º CURSO: CONVIVENCIA INTRAGRUPO.</a:t>
            </a:r>
          </a:p>
        </p:txBody>
      </p:sp>
      <p:pic>
        <p:nvPicPr>
          <p:cNvPr id="58371" name="Picture 2" descr="C:\Users\Usuario\Desktop\descarga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08" y="2285992"/>
            <a:ext cx="1905000" cy="1905000"/>
          </a:xfrm>
          <a:noFill/>
        </p:spPr>
      </p:pic>
      <p:pic>
        <p:nvPicPr>
          <p:cNvPr id="58372" name="Picture 3" descr="C:\Users\Usuario\Desktop\descarga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3" y="2357430"/>
            <a:ext cx="226620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4" descr="C:\Users\Usuario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14488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5" descr="C:\Users\Usuario\Desktop\descarga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4500570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6" descr="C:\Users\Usuario\Desktop\descarga (4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214818"/>
            <a:ext cx="1762124" cy="176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7" descr="C:\Users\Usuario\Desktop\image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4429132"/>
            <a:ext cx="2833824" cy="188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8" descr="C:\Users\Usuario\Desktop\descarg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3071809"/>
            <a:ext cx="2500330" cy="140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8" name="Picture 9" descr="C:\Users\Usuario\Desktop\descarg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57938" y="135731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9" name="Picture 10" descr="C:\Users\Usuario\Desktop\descarga (4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0826" y="4429132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2714612" y="1571612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2º DIQUE DE CONTENCIÓN</a:t>
            </a:r>
            <a:endParaRPr lang="es-E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Elipse"/>
          <p:cNvSpPr/>
          <p:nvPr/>
        </p:nvSpPr>
        <p:spPr>
          <a:xfrm>
            <a:off x="4071934" y="1357298"/>
            <a:ext cx="3714776" cy="24288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1000108"/>
            <a:ext cx="2357454" cy="1214446"/>
          </a:xfrm>
          <a:ln w="3810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gl-ES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COMO TRABALLAMOS NAS TITORÍAS</a:t>
            </a:r>
            <a:endParaRPr lang="gl-ES" sz="24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2"/>
          </p:nvPr>
        </p:nvSpPr>
        <p:spPr>
          <a:xfrm>
            <a:off x="428596" y="2714620"/>
            <a:ext cx="2286016" cy="2428892"/>
          </a:xfrm>
          <a:ln w="38100">
            <a:solidFill>
              <a:srgbClr val="0070C0"/>
            </a:solidFill>
          </a:ln>
        </p:spPr>
        <p:txBody>
          <a:bodyPr/>
          <a:lstStyle/>
          <a:p>
            <a:r>
              <a:rPr lang="gl-E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Dinámicas grupais</a:t>
            </a:r>
          </a:p>
          <a:p>
            <a:r>
              <a:rPr lang="gl-E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Xogos</a:t>
            </a:r>
          </a:p>
          <a:p>
            <a:r>
              <a:rPr lang="gl-E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Vídeos</a:t>
            </a:r>
          </a:p>
          <a:p>
            <a:r>
              <a:rPr lang="gl-E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Debates</a:t>
            </a:r>
          </a:p>
          <a:p>
            <a:r>
              <a:rPr lang="gl-E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</a:p>
          <a:p>
            <a:endParaRPr lang="gl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gl-E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sesión de titoría</a:t>
            </a:r>
          </a:p>
          <a:p>
            <a:pPr algn="ctr">
              <a:buNone/>
            </a:pPr>
            <a:endParaRPr lang="gl-ES" b="1" dirty="0" smtClean="0"/>
          </a:p>
          <a:p>
            <a:pPr algn="ctr">
              <a:buNone/>
            </a:pPr>
            <a:r>
              <a:rPr lang="gl-ES" b="1" dirty="0" smtClean="0"/>
              <a:t>Introdución</a:t>
            </a:r>
          </a:p>
          <a:p>
            <a:pPr algn="ctr">
              <a:buNone/>
            </a:pPr>
            <a:r>
              <a:rPr lang="gl-ES" b="1" dirty="0" smtClean="0"/>
              <a:t>Desenvolvemento</a:t>
            </a:r>
          </a:p>
          <a:p>
            <a:pPr algn="ctr">
              <a:buNone/>
            </a:pPr>
            <a:r>
              <a:rPr lang="gl-ES" b="1" dirty="0" smtClean="0"/>
              <a:t>Conclusións</a:t>
            </a:r>
          </a:p>
          <a:p>
            <a:pPr algn="ctr">
              <a:buNone/>
            </a:pPr>
            <a:endParaRPr lang="gl-ES" b="1" dirty="0" smtClean="0"/>
          </a:p>
          <a:p>
            <a:pPr algn="ctr">
              <a:buNone/>
            </a:pPr>
            <a:endParaRPr lang="gl-ES" b="1" dirty="0" smtClean="0"/>
          </a:p>
          <a:p>
            <a:pPr algn="ctr">
              <a:buNone/>
            </a:pPr>
            <a:r>
              <a:rPr lang="gl-ES" sz="1800" b="1" dirty="0" smtClean="0">
                <a:hlinkClick r:id="rId2"/>
              </a:rPr>
              <a:t>https://es.padlet.com/2mgvinas/a1bxbgekqlvs</a:t>
            </a:r>
            <a:endParaRPr lang="gl-ES" sz="2400" b="1" dirty="0" smtClean="0"/>
          </a:p>
          <a:p>
            <a:pPr algn="ctr">
              <a:buNone/>
            </a:pPr>
            <a:endParaRPr lang="gl-ES" sz="2400" b="1" dirty="0" smtClean="0"/>
          </a:p>
          <a:p>
            <a:pPr algn="ctr">
              <a:buNone/>
            </a:pPr>
            <a:r>
              <a:rPr lang="gl-ES" sz="2000" b="1" dirty="0" smtClean="0">
                <a:hlinkClick r:id="rId3"/>
              </a:rPr>
              <a:t>https://dinamicasgrupales.com.ar/</a:t>
            </a:r>
            <a:endParaRPr lang="gl-ES" sz="2000" b="1" dirty="0" smtClean="0"/>
          </a:p>
          <a:p>
            <a:pPr algn="ctr">
              <a:buNone/>
            </a:pPr>
            <a:endParaRPr lang="gl-ES" dirty="0" smtClean="0"/>
          </a:p>
          <a:p>
            <a:pPr algn="ctr">
              <a:buNone/>
            </a:pPr>
            <a:endParaRPr lang="gl-ES" dirty="0" smtClean="0"/>
          </a:p>
          <a:p>
            <a:pPr algn="ctr">
              <a:buNone/>
            </a:pPr>
            <a:endParaRPr lang="gl-ES" dirty="0" smtClean="0"/>
          </a:p>
          <a:p>
            <a:pPr algn="ctr">
              <a:buNone/>
            </a:pPr>
            <a:endParaRPr lang="gl-ES" dirty="0" smtClean="0"/>
          </a:p>
          <a:p>
            <a:pPr algn="ctr">
              <a:buNone/>
            </a:pPr>
            <a:endParaRPr lang="gl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gl-ES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NOS SUBÍMONOS Á BARCA</a:t>
            </a:r>
            <a:endParaRPr lang="gl-ES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 descr="C:\Users\Usuario\Desktop\profesores (1)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1643050"/>
            <a:ext cx="857256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2075" y="93663"/>
            <a:ext cx="1301750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Imagen 6"/>
          <p:cNvPicPr>
            <a:picLocks noChangeAspect="1"/>
          </p:cNvPicPr>
          <p:nvPr/>
        </p:nvPicPr>
        <p:blipFill>
          <a:blip r:embed="rId3"/>
          <a:srcRect t="27950" b="28999"/>
          <a:stretch>
            <a:fillRect/>
          </a:stretch>
        </p:blipFill>
        <p:spPr bwMode="auto">
          <a:xfrm>
            <a:off x="149225" y="1755775"/>
            <a:ext cx="880745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Imagen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2000" y="146050"/>
            <a:ext cx="501491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CuadroTexto 7"/>
          <p:cNvSpPr txBox="1">
            <a:spLocks noChangeArrowheads="1"/>
          </p:cNvSpPr>
          <p:nvPr/>
        </p:nvSpPr>
        <p:spPr bwMode="auto">
          <a:xfrm>
            <a:off x="0" y="4429132"/>
            <a:ext cx="880745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MOITAS </a:t>
            </a:r>
            <a:r>
              <a:rPr lang="es-ES" sz="60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GRACIAS</a:t>
            </a:r>
          </a:p>
          <a:p>
            <a:pPr algn="r"/>
            <a:r>
              <a:rPr lang="es-ES" sz="20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margomez@edu.xunta.es</a:t>
            </a:r>
            <a:endParaRPr lang="es-ES" sz="20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endParaRPr lang="es-ES" dirty="0">
              <a:solidFill>
                <a:srgbClr val="0000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6364"/>
          </a:xfrm>
        </p:spPr>
        <p:txBody>
          <a:bodyPr>
            <a:normAutofit/>
          </a:bodyPr>
          <a:lstStyle/>
          <a:p>
            <a:r>
              <a:rPr lang="es-ES" sz="5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1.- O IES MONTECELO</a:t>
            </a:r>
            <a:endParaRPr lang="es-ES" sz="54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Imagen 6"/>
          <p:cNvPicPr>
            <a:picLocks noChangeAspect="1"/>
          </p:cNvPicPr>
          <p:nvPr/>
        </p:nvPicPr>
        <p:blipFill>
          <a:blip r:embed="rId2"/>
          <a:srcRect t="27950" b="28999"/>
          <a:stretch>
            <a:fillRect/>
          </a:stretch>
        </p:blipFill>
        <p:spPr bwMode="auto">
          <a:xfrm>
            <a:off x="285720" y="2571744"/>
            <a:ext cx="855403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357158" y="285728"/>
            <a:ext cx="8462962" cy="642942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l-ES" sz="3600" b="1" i="0" u="none" strike="noStrike" kern="1200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1.1.- QUEN</a:t>
            </a:r>
            <a:r>
              <a:rPr kumimoji="0" lang="gl-ES" sz="3600" b="1" i="0" u="none" strike="noStrike" kern="1200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 SOMOS: OFERTA EDUCATIVA</a:t>
            </a:r>
            <a:endParaRPr kumimoji="0" lang="gl-ES" sz="3300" b="0" i="0" u="none" strike="noStrike" kern="120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3 Imagen" descr="AGRARIAS.jpg"/>
          <p:cNvPicPr>
            <a:picLocks noChangeAspect="1"/>
          </p:cNvPicPr>
          <p:nvPr/>
        </p:nvPicPr>
        <p:blipFill>
          <a:blip r:embed="rId2" cstate="print"/>
          <a:srcRect l="17981" t="5235" r="17981" b="24420"/>
          <a:stretch>
            <a:fillRect/>
          </a:stretch>
        </p:blipFill>
        <p:spPr>
          <a:xfrm>
            <a:off x="357158" y="928670"/>
            <a:ext cx="844267" cy="928694"/>
          </a:xfrm>
          <a:prstGeom prst="rect">
            <a:avLst/>
          </a:prstGeom>
        </p:spPr>
      </p:pic>
      <p:pic>
        <p:nvPicPr>
          <p:cNvPr id="5" name="4 Imagen" descr="ARTES GRAFICAS.jpg"/>
          <p:cNvPicPr>
            <a:picLocks noChangeAspect="1"/>
          </p:cNvPicPr>
          <p:nvPr/>
        </p:nvPicPr>
        <p:blipFill>
          <a:blip r:embed="rId3" cstate="print"/>
          <a:srcRect l="18048" t="6011" r="15745" b="25858"/>
          <a:stretch>
            <a:fillRect/>
          </a:stretch>
        </p:blipFill>
        <p:spPr>
          <a:xfrm>
            <a:off x="357158" y="2000240"/>
            <a:ext cx="901229" cy="928693"/>
          </a:xfrm>
          <a:prstGeom prst="rect">
            <a:avLst/>
          </a:prstGeom>
        </p:spPr>
      </p:pic>
      <p:pic>
        <p:nvPicPr>
          <p:cNvPr id="6" name="5 Imagen" descr="AUTOMOCION.jpg"/>
          <p:cNvPicPr>
            <a:picLocks noChangeAspect="1"/>
          </p:cNvPicPr>
          <p:nvPr/>
        </p:nvPicPr>
        <p:blipFill>
          <a:blip r:embed="rId4" cstate="print"/>
          <a:srcRect l="24385" t="8432" r="24385" b="40408"/>
          <a:stretch>
            <a:fillRect/>
          </a:stretch>
        </p:blipFill>
        <p:spPr>
          <a:xfrm>
            <a:off x="357158" y="5072074"/>
            <a:ext cx="928694" cy="928694"/>
          </a:xfrm>
          <a:prstGeom prst="rect">
            <a:avLst/>
          </a:prstGeom>
        </p:spPr>
      </p:pic>
      <p:pic>
        <p:nvPicPr>
          <p:cNvPr id="7" name="6 Imagen" descr="IMAXE PERSOAL.jpg"/>
          <p:cNvPicPr>
            <a:picLocks noChangeAspect="1"/>
          </p:cNvPicPr>
          <p:nvPr/>
        </p:nvPicPr>
        <p:blipFill>
          <a:blip r:embed="rId5" cstate="print"/>
          <a:srcRect l="14779" t="5235" r="17981" b="24420"/>
          <a:stretch>
            <a:fillRect/>
          </a:stretch>
        </p:blipFill>
        <p:spPr>
          <a:xfrm>
            <a:off x="357158" y="3000372"/>
            <a:ext cx="886480" cy="928694"/>
          </a:xfrm>
          <a:prstGeom prst="rect">
            <a:avLst/>
          </a:prstGeom>
        </p:spPr>
      </p:pic>
      <p:pic>
        <p:nvPicPr>
          <p:cNvPr id="8" name="7 Imagen" descr="SANITARIA.jpg"/>
          <p:cNvPicPr>
            <a:picLocks noChangeAspect="1"/>
          </p:cNvPicPr>
          <p:nvPr/>
        </p:nvPicPr>
        <p:blipFill>
          <a:blip r:embed="rId6" cstate="print"/>
          <a:srcRect l="14779" t="5235" r="14780" b="24420"/>
          <a:stretch>
            <a:fillRect/>
          </a:stretch>
        </p:blipFill>
        <p:spPr>
          <a:xfrm>
            <a:off x="357158" y="4000504"/>
            <a:ext cx="928694" cy="928694"/>
          </a:xfrm>
          <a:prstGeom prst="rect">
            <a:avLst/>
          </a:prstGeom>
        </p:spPr>
      </p:pic>
      <p:sp>
        <p:nvSpPr>
          <p:cNvPr id="10" name="1 Marcador de fecha"/>
          <p:cNvSpPr>
            <a:spLocks noGrp="1"/>
          </p:cNvSpPr>
          <p:nvPr>
            <p:ph type="dt" sz="half" idx="10"/>
          </p:nvPr>
        </p:nvSpPr>
        <p:spPr>
          <a:xfrm>
            <a:off x="5929322" y="6357958"/>
            <a:ext cx="3044952" cy="365760"/>
          </a:xfrm>
        </p:spPr>
        <p:txBody>
          <a:bodyPr/>
          <a:lstStyle/>
          <a:p>
            <a:r>
              <a:rPr lang="es-ES" b="1" dirty="0">
                <a:latin typeface="Calibri" pitchFamily="34" charset="0"/>
              </a:rPr>
              <a:t> </a:t>
            </a:r>
            <a:r>
              <a:rPr lang="es-ES" b="1" dirty="0" smtClean="0">
                <a:latin typeface="Calibri" pitchFamily="34" charset="0"/>
              </a:rPr>
              <a:t>2018</a:t>
            </a:r>
            <a:endParaRPr lang="es-ES" b="1" dirty="0">
              <a:latin typeface="Calibri" pitchFamily="34" charset="0"/>
            </a:endParaRPr>
          </a:p>
        </p:txBody>
      </p:sp>
      <p:sp>
        <p:nvSpPr>
          <p:cNvPr id="11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2844" y="6349388"/>
            <a:ext cx="3581400" cy="365760"/>
          </a:xfrm>
        </p:spPr>
        <p:txBody>
          <a:bodyPr/>
          <a:lstStyle/>
          <a:p>
            <a:r>
              <a:rPr lang="es-ES" sz="1400" b="1" dirty="0" smtClean="0">
                <a:latin typeface="Calibri" pitchFamily="34" charset="0"/>
              </a:rPr>
              <a:t>IES  Montecelo</a:t>
            </a:r>
            <a:endParaRPr lang="es-ES" sz="1400" b="1" dirty="0">
              <a:latin typeface="Calibri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/>
          <a:srcRect l="25096" t="39399" r="31183" b="46063"/>
          <a:stretch/>
        </p:blipFill>
        <p:spPr>
          <a:xfrm>
            <a:off x="1466753" y="4941891"/>
            <a:ext cx="7474876" cy="1397424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1785918" y="1071546"/>
            <a:ext cx="65722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gl-ES" sz="1400" b="1" dirty="0" smtClean="0">
                <a:solidFill>
                  <a:srgbClr val="0070C0"/>
                </a:solidFill>
                <a:latin typeface="Century" pitchFamily="18" charset="0"/>
              </a:rPr>
              <a:t>Ciclos de grao medio</a:t>
            </a:r>
          </a:p>
          <a:p>
            <a:pPr>
              <a:lnSpc>
                <a:spcPct val="150000"/>
              </a:lnSpc>
            </a:pPr>
            <a:r>
              <a:rPr lang="gl-ES" sz="1400" dirty="0" smtClean="0">
                <a:latin typeface="Century" pitchFamily="18" charset="0"/>
              </a:rPr>
              <a:t>	Farmacia e parafarmacia</a:t>
            </a:r>
          </a:p>
          <a:p>
            <a:pPr>
              <a:lnSpc>
                <a:spcPct val="150000"/>
              </a:lnSpc>
            </a:pPr>
            <a:r>
              <a:rPr lang="gl-ES" sz="1400" dirty="0" smtClean="0">
                <a:latin typeface="Century" pitchFamily="18" charset="0"/>
              </a:rPr>
              <a:t>	Preimpresión dixital</a:t>
            </a:r>
          </a:p>
          <a:p>
            <a:pPr>
              <a:lnSpc>
                <a:spcPct val="150000"/>
              </a:lnSpc>
            </a:pPr>
            <a:r>
              <a:rPr lang="gl-ES" sz="1400" dirty="0" smtClean="0">
                <a:latin typeface="Century" pitchFamily="18" charset="0"/>
              </a:rPr>
              <a:t>	Impresión gráfica</a:t>
            </a:r>
          </a:p>
          <a:p>
            <a:pPr>
              <a:lnSpc>
                <a:spcPct val="150000"/>
              </a:lnSpc>
            </a:pPr>
            <a:r>
              <a:rPr lang="gl-ES" sz="1400" b="1" dirty="0" smtClean="0">
                <a:solidFill>
                  <a:srgbClr val="0070C0"/>
                </a:solidFill>
                <a:latin typeface="Century" pitchFamily="18" charset="0"/>
              </a:rPr>
              <a:t>Ciclos de grao superior</a:t>
            </a:r>
          </a:p>
          <a:p>
            <a:pPr>
              <a:lnSpc>
                <a:spcPct val="150000"/>
              </a:lnSpc>
            </a:pPr>
            <a:r>
              <a:rPr lang="gl-ES" sz="1400" dirty="0" smtClean="0">
                <a:latin typeface="Century" pitchFamily="18" charset="0"/>
              </a:rPr>
              <a:t>	Anatomía patolóxica e citodiagnóstico</a:t>
            </a:r>
          </a:p>
          <a:p>
            <a:pPr>
              <a:lnSpc>
                <a:spcPct val="150000"/>
              </a:lnSpc>
            </a:pPr>
            <a:r>
              <a:rPr lang="gl-ES" sz="1400" dirty="0" smtClean="0">
                <a:latin typeface="Century" pitchFamily="18" charset="0"/>
              </a:rPr>
              <a:t>	Deseño e xestión en industrias de artes gráficas</a:t>
            </a:r>
          </a:p>
          <a:p>
            <a:pPr>
              <a:lnSpc>
                <a:spcPct val="150000"/>
              </a:lnSpc>
            </a:pPr>
            <a:r>
              <a:rPr lang="gl-ES" sz="1400" b="1" dirty="0" smtClean="0">
                <a:solidFill>
                  <a:srgbClr val="0070C0"/>
                </a:solidFill>
                <a:latin typeface="Century" pitchFamily="18" charset="0"/>
              </a:rPr>
              <a:t>Ciclos básicos</a:t>
            </a:r>
          </a:p>
          <a:p>
            <a:pPr>
              <a:lnSpc>
                <a:spcPct val="150000"/>
              </a:lnSpc>
            </a:pPr>
            <a:r>
              <a:rPr lang="gl-ES" sz="1400" dirty="0" smtClean="0">
                <a:latin typeface="Century" pitchFamily="18" charset="0"/>
              </a:rPr>
              <a:t>	Agroxardinaría e composicións florais</a:t>
            </a:r>
          </a:p>
          <a:p>
            <a:pPr>
              <a:lnSpc>
                <a:spcPct val="150000"/>
              </a:lnSpc>
            </a:pPr>
            <a:r>
              <a:rPr lang="gl-ES" sz="1400" dirty="0" smtClean="0">
                <a:latin typeface="Century" pitchFamily="18" charset="0"/>
              </a:rPr>
              <a:t>	Artes gráficas</a:t>
            </a:r>
          </a:p>
          <a:p>
            <a:pPr>
              <a:lnSpc>
                <a:spcPct val="150000"/>
              </a:lnSpc>
            </a:pPr>
            <a:r>
              <a:rPr lang="gl-ES" sz="1400" dirty="0" smtClean="0">
                <a:latin typeface="Century" pitchFamily="18" charset="0"/>
              </a:rPr>
              <a:t>	Peiteado e estética</a:t>
            </a:r>
          </a:p>
          <a:p>
            <a:pPr>
              <a:lnSpc>
                <a:spcPct val="150000"/>
              </a:lnSpc>
            </a:pPr>
            <a:r>
              <a:rPr lang="gl-ES" sz="1400" dirty="0" smtClean="0">
                <a:latin typeface="Century" pitchFamily="18" charset="0"/>
              </a:rPr>
              <a:t>	Mantemento de vehículos</a:t>
            </a:r>
            <a:endParaRPr lang="gl-ES" sz="14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4282" y="285728"/>
            <a:ext cx="8534400" cy="758952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vert="horz" anchor="b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QUEN SOMOS:</a:t>
            </a:r>
            <a:r>
              <a:rPr kumimoji="0" lang="es-ES_tradnl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 O CLAUSTRO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/>
          <a:srcRect l="27672" t="34453" r="28607" b="39955"/>
          <a:stretch/>
        </p:blipFill>
        <p:spPr>
          <a:xfrm>
            <a:off x="714348" y="1571612"/>
            <a:ext cx="7657775" cy="252028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3357562"/>
            <a:ext cx="2565919" cy="3217036"/>
          </a:xfrm>
          <a:prstGeom prst="rect">
            <a:avLst/>
          </a:prstGeom>
        </p:spPr>
      </p:pic>
      <p:sp>
        <p:nvSpPr>
          <p:cNvPr id="9" name="1 Marcador de fecha"/>
          <p:cNvSpPr>
            <a:spLocks noGrp="1"/>
          </p:cNvSpPr>
          <p:nvPr>
            <p:ph type="dt" sz="half" idx="10"/>
          </p:nvPr>
        </p:nvSpPr>
        <p:spPr>
          <a:xfrm>
            <a:off x="5929322" y="6357958"/>
            <a:ext cx="3044952" cy="365760"/>
          </a:xfrm>
        </p:spPr>
        <p:txBody>
          <a:bodyPr/>
          <a:lstStyle/>
          <a:p>
            <a:r>
              <a:rPr lang="es-ES" b="1" dirty="0">
                <a:latin typeface="Calibri" pitchFamily="34" charset="0"/>
              </a:rPr>
              <a:t> </a:t>
            </a:r>
            <a:r>
              <a:rPr lang="es-ES" b="1" dirty="0" smtClean="0">
                <a:latin typeface="Calibri" pitchFamily="34" charset="0"/>
              </a:rPr>
              <a:t>2018</a:t>
            </a:r>
            <a:endParaRPr lang="es-ES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34400" cy="901828"/>
          </a:xfrm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gl-ES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1.2.- UN NOVO ENFOQUE AO NOSO TRABALLO </a:t>
            </a:r>
            <a:br>
              <a:rPr lang="gl-ES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gl-ES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PFPP 2013-2014</a:t>
            </a:r>
          </a:p>
        </p:txBody>
      </p:sp>
      <p:pic>
        <p:nvPicPr>
          <p:cNvPr id="24579" name="Picture 2" descr="http://fotos00.lne.es/2013/01/09/318x200/joan-vael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7000902" cy="477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CARA ONDE ENFOCAMOS?</a:t>
            </a:r>
          </a:p>
        </p:txBody>
      </p:sp>
      <p:pic>
        <p:nvPicPr>
          <p:cNvPr id="26628" name="Picture 3" descr="C:\Users\Usuario\Desktop\39764780-stock-vector-ilustración-de-dibujos-animados-de-un-grupo-de-niños-estudiantes-en-uniformes-escola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143380"/>
            <a:ext cx="3462364" cy="195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C:\Users\Usuario\Desktop\descarga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142875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4" descr="C:\Users\Usuario\Desktop\descarga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35731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Flecha derecha"/>
          <p:cNvSpPr/>
          <p:nvPr/>
        </p:nvSpPr>
        <p:spPr>
          <a:xfrm>
            <a:off x="3500438" y="2500313"/>
            <a:ext cx="2357437" cy="714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074" name="Picture 2" descr="C:\Users\Usuario\Desktop\descarg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500438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gl-E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CAMBIO DE RUMBO</a:t>
            </a:r>
          </a:p>
        </p:txBody>
      </p:sp>
      <p:pic>
        <p:nvPicPr>
          <p:cNvPr id="21507" name="Picture 6" descr="http://www.edu.xunta.es/web/sites/web/files/content_type/mainbanner/2012/10/11/b105fec19278e294e4b04c1fa876531f.jpg"/>
          <p:cNvPicPr>
            <a:picLocks noChangeAspect="1" noChangeArrowheads="1"/>
          </p:cNvPicPr>
          <p:nvPr/>
        </p:nvPicPr>
        <p:blipFill>
          <a:blip r:embed="rId2"/>
          <a:srcRect r="57378" b="11092"/>
          <a:stretch>
            <a:fillRect/>
          </a:stretch>
        </p:blipFill>
        <p:spPr bwMode="auto">
          <a:xfrm>
            <a:off x="188913" y="1525588"/>
            <a:ext cx="4603750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1 Marcador de fecha"/>
          <p:cNvSpPr>
            <a:spLocks noGrp="1"/>
          </p:cNvSpPr>
          <p:nvPr>
            <p:ph type="dt" sz="quarter" idx="10"/>
          </p:nvPr>
        </p:nvSpPr>
        <p:spPr bwMode="auto">
          <a:xfrm>
            <a:off x="5929313" y="6357938"/>
            <a:ext cx="30448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>
                <a:latin typeface="Calibri" pitchFamily="34" charset="0"/>
              </a:rPr>
              <a:t> 2018</a:t>
            </a:r>
          </a:p>
        </p:txBody>
      </p:sp>
      <p:sp>
        <p:nvSpPr>
          <p:cNvPr id="21509" name="2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142875" y="6350000"/>
            <a:ext cx="35814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smtClean="0">
                <a:latin typeface="Calibri" pitchFamily="34" charset="0"/>
              </a:rPr>
              <a:t>IES  Montecelo</a:t>
            </a:r>
          </a:p>
        </p:txBody>
      </p:sp>
      <p:pic>
        <p:nvPicPr>
          <p:cNvPr id="21510" name="Picture 8" descr="http://www.edu.xunta.es/centros/cfrvigo/aulavirtual2/file.php/288/pequena_pfp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946400"/>
            <a:ext cx="4649788" cy="343535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1512" name="Imagen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3300" y="4103688"/>
            <a:ext cx="2279650" cy="227806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1513" name="Imagen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8300" y="4103688"/>
            <a:ext cx="2278063" cy="22780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 descr="C:\Users\Usuario\Desktop\descarg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1357298"/>
            <a:ext cx="4209739" cy="271464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7500" t="21563" r="35547" b="18437"/>
          <a:stretch>
            <a:fillRect/>
          </a:stretch>
        </p:blipFill>
        <p:spPr bwMode="auto">
          <a:xfrm>
            <a:off x="755576" y="1412776"/>
            <a:ext cx="3456384" cy="480888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ln w="3810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gl-E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Acollida profesorado? ACOMPAÑAMENTO.</a:t>
            </a:r>
            <a:endParaRPr lang="gl-ES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1 Marcador de fecha"/>
          <p:cNvSpPr>
            <a:spLocks noGrp="1"/>
          </p:cNvSpPr>
          <p:nvPr>
            <p:ph type="dt" sz="half" idx="10"/>
          </p:nvPr>
        </p:nvSpPr>
        <p:spPr>
          <a:xfrm>
            <a:off x="5929322" y="6357958"/>
            <a:ext cx="3044952" cy="365760"/>
          </a:xfrm>
        </p:spPr>
        <p:txBody>
          <a:bodyPr/>
          <a:lstStyle/>
          <a:p>
            <a:r>
              <a:rPr lang="es-ES" b="1" dirty="0">
                <a:latin typeface="Calibri" pitchFamily="34" charset="0"/>
              </a:rPr>
              <a:t> </a:t>
            </a:r>
            <a:r>
              <a:rPr lang="es-ES" b="1" dirty="0" smtClean="0">
                <a:latin typeface="Calibri" pitchFamily="34" charset="0"/>
              </a:rPr>
              <a:t>2018</a:t>
            </a:r>
            <a:endParaRPr lang="es-ES" b="1" dirty="0">
              <a:latin typeface="Calibri" pitchFamily="34" charset="0"/>
            </a:endParaRPr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2844" y="6349388"/>
            <a:ext cx="3581400" cy="365760"/>
          </a:xfrm>
        </p:spPr>
        <p:txBody>
          <a:bodyPr/>
          <a:lstStyle/>
          <a:p>
            <a:r>
              <a:rPr lang="es-ES" sz="1400" b="1" dirty="0" smtClean="0">
                <a:latin typeface="Calibri" pitchFamily="34" charset="0"/>
              </a:rPr>
              <a:t>IES  </a:t>
            </a:r>
            <a:r>
              <a:rPr lang="es-ES" sz="1400" b="1" dirty="0" err="1" smtClean="0">
                <a:latin typeface="Calibri" pitchFamily="34" charset="0"/>
              </a:rPr>
              <a:t>Montecelo</a:t>
            </a:r>
            <a:endParaRPr lang="es-ES" sz="1400" b="1" dirty="0">
              <a:latin typeface="Calibri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30575" t="10920" r="31625" b="2961"/>
          <a:stretch>
            <a:fillRect/>
          </a:stretch>
        </p:blipFill>
        <p:spPr bwMode="auto">
          <a:xfrm>
            <a:off x="5072066" y="1428736"/>
            <a:ext cx="3240360" cy="481418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889</TotalTime>
  <Words>566</Words>
  <Application>Microsoft Office PowerPoint</Application>
  <PresentationFormat>Presentación en pantalla (4:3)</PresentationFormat>
  <Paragraphs>181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Civil</vt:lpstr>
      <vt:lpstr> “MEDIACIÓN E RESOLUCIÓN DE CONFLITOS”      CFR Pontevedra</vt:lpstr>
      <vt:lpstr>GUIÓN DE TRABALLO</vt:lpstr>
      <vt:lpstr>1.- O IES MONTECELO</vt:lpstr>
      <vt:lpstr>Diapositiva 4</vt:lpstr>
      <vt:lpstr>Diapositiva 5</vt:lpstr>
      <vt:lpstr>1.2.- UN NOVO ENFOQUE AO NOSO TRABALLO  PFPP 2013-2014</vt:lpstr>
      <vt:lpstr>CARA ONDE ENFOCAMOS?</vt:lpstr>
      <vt:lpstr>CAMBIO DE RUMBO</vt:lpstr>
      <vt:lpstr>Acollida profesorado? ACOMPAÑAMENTO.</vt:lpstr>
      <vt:lpstr>     2.- XESTIÓN DA CONVIVENCIA DO CENTRO. </vt:lpstr>
      <vt:lpstr>2.1.-PRINCIPIOS DE ACTUACIÓN</vt:lpstr>
      <vt:lpstr>2.2.- COMO CREAR UN CLIMA DE PREDISPOSICIÓN POSITIVA</vt:lpstr>
      <vt:lpstr>A.- PREPARACIÓN PSICOLÓXICA.</vt:lpstr>
      <vt:lpstr>      CARACTERÍSTICAS DO ALUMNADO.</vt:lpstr>
      <vt:lpstr>BENESTAR DO PROFESORADO.</vt:lpstr>
      <vt:lpstr>BENESTAR DO PROFESORADO.</vt:lpstr>
      <vt:lpstr>B.- PREPARACIÓN PEDAGÓXICA.</vt:lpstr>
      <vt:lpstr>“Todo neno ten dereito a sentir o éxito académico”.         José Antonio Marina  </vt:lpstr>
      <vt:lpstr>XESTIÓN DA AULA</vt:lpstr>
      <vt:lpstr>XESTIÓN DA AULA.</vt:lpstr>
      <vt:lpstr>C.- PREPARACIÓN LOXÍSTICA</vt:lpstr>
      <vt:lpstr>                                                                       XUNTANZAS DE EQUIPO</vt:lpstr>
      <vt:lpstr>SISTEMA DE DIQUES</vt:lpstr>
      <vt:lpstr>3.- TITORÍAS </vt:lpstr>
      <vt:lpstr>TITORÍAS PRESENCIAIS</vt:lpstr>
      <vt:lpstr>1º CURSO: CONVIVENCIA INTRAGRUPO.</vt:lpstr>
      <vt:lpstr>COMO TRABALLAMOS NAS TITORÍAS</vt:lpstr>
      <vt:lpstr>NOS SUBÍMONOS Á BARCA</vt:lpstr>
      <vt:lpstr>Diapositiva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85</cp:revision>
  <dcterms:created xsi:type="dcterms:W3CDTF">2019-05-14T16:20:49Z</dcterms:created>
  <dcterms:modified xsi:type="dcterms:W3CDTF">2019-06-10T20:35:55Z</dcterms:modified>
</cp:coreProperties>
</file>