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Amatic SC"/>
      <p:regular r:id="rId25"/>
      <p:bold r:id="rId26"/>
    </p:embeddedFont>
    <p:embeddedFont>
      <p:font typeface="Source Code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3f31617b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3f31617b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cambios realizados y motivaciones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a6432b87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a6432b87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cambios realizados y motivaciones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a6432b87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a6432b87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cambios realizados y motivaciones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a65609b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a65609b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83f31617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83f31617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83f31617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83f31617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83f3161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83f3161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83f31617b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83f31617b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3f090a8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3f090a8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3f090a81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3f090a8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metodología (Reprogramando)</a:t>
            </a:r>
            <a:r>
              <a:rPr lang="de"/>
              <a:t>, internacionalidad, plan de desenvolvemento europeo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83f31617b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83f31617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metodología (Reprogramando), internacionalidad, plan de desenvolvemento europeo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83f31617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83f31617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proxecto a 4 anos tentando evoucionar ao longo deste gempo oara ooder acadar unhaa gran cantidade de obxeCtivos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a6432b87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a6432b87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proxecto a 4 anos tentando evoucionar ao longo deste gempo oara ooder acadar unhaa gran cantidade de obxeCtivos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83f31617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83f31617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cambios realizados y </a:t>
            </a:r>
            <a:r>
              <a:rPr lang="de"/>
              <a:t>motivaciones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Un percorrido Formativo para profesores_PFPP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EOI Vilagarcía de Arousa_25 de maio de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Evolucion</a:t>
            </a:r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319500" y="376925"/>
            <a:ext cx="8185800" cy="3512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u="sng">
                <a:latin typeface="Source Code Pro"/>
                <a:ea typeface="Source Code Pro"/>
                <a:cs typeface="Source Code Pro"/>
                <a:sym typeface="Source Code Pro"/>
              </a:rPr>
              <a:t>Actividades iniciais</a:t>
            </a: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: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Metodoloxía do ABP e ApS en linguas. o noso reto: aumentar o nº de visitantes en Vilagarcía.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Programación por proxectos. Reformulación das nosas programacións por tarefas.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Proxectando coñecemento: Jobshadowing. Erasmus+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Evolucion</a:t>
            </a: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0" y="314200"/>
            <a:ext cx="3701100" cy="35571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674575" y="876075"/>
            <a:ext cx="2642400" cy="2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Metodoloxía ApS e ABP en linguas e programación.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38" name="Google Shape;138;p23"/>
          <p:cNvCxnSpPr>
            <a:stCxn id="137" idx="0"/>
          </p:cNvCxnSpPr>
          <p:nvPr/>
        </p:nvCxnSpPr>
        <p:spPr>
          <a:xfrm flipH="1" rot="10800000">
            <a:off x="1995775" y="844575"/>
            <a:ext cx="2642400" cy="3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3"/>
          <p:cNvCxnSpPr>
            <a:stCxn id="137" idx="3"/>
          </p:cNvCxnSpPr>
          <p:nvPr/>
        </p:nvCxnSpPr>
        <p:spPr>
          <a:xfrm>
            <a:off x="3316975" y="2075625"/>
            <a:ext cx="19131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3"/>
          <p:cNvCxnSpPr>
            <a:stCxn id="137" idx="2"/>
          </p:cNvCxnSpPr>
          <p:nvPr/>
        </p:nvCxnSpPr>
        <p:spPr>
          <a:xfrm>
            <a:off x="1995775" y="3275175"/>
            <a:ext cx="2124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3"/>
          <p:cNvSpPr txBox="1"/>
          <p:nvPr/>
        </p:nvSpPr>
        <p:spPr>
          <a:xfrm>
            <a:off x="4504350" y="422625"/>
            <a:ext cx="47952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Clases máis (a)efectivas. Convivencia.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5080975" y="1512550"/>
            <a:ext cx="4000500" cy="1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Enfoque por tarefas e a súa programación en UD. 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4046125" y="2709575"/>
            <a:ext cx="5035200" cy="17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Traballo colaborativo/cooperativo e autonomía do alumnado. O profesor guía. Cómo?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Evolucion</a:t>
            </a: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0" y="314200"/>
            <a:ext cx="3701100" cy="35571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674575" y="876075"/>
            <a:ext cx="2493300" cy="2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Proxectando coñecemento.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Erasmus+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51" name="Google Shape;151;p24"/>
          <p:cNvCxnSpPr>
            <a:stCxn id="150" idx="0"/>
          </p:cNvCxnSpPr>
          <p:nvPr/>
        </p:nvCxnSpPr>
        <p:spPr>
          <a:xfrm flipH="1" rot="10800000">
            <a:off x="1921225" y="844575"/>
            <a:ext cx="2642400" cy="3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24"/>
          <p:cNvCxnSpPr>
            <a:stCxn id="150" idx="3"/>
          </p:cNvCxnSpPr>
          <p:nvPr/>
        </p:nvCxnSpPr>
        <p:spPr>
          <a:xfrm>
            <a:off x="3167875" y="2075625"/>
            <a:ext cx="19131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p24"/>
          <p:cNvCxnSpPr>
            <a:stCxn id="150" idx="2"/>
          </p:cNvCxnSpPr>
          <p:nvPr/>
        </p:nvCxnSpPr>
        <p:spPr>
          <a:xfrm>
            <a:off x="1921225" y="3275175"/>
            <a:ext cx="2124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24"/>
          <p:cNvSpPr txBox="1"/>
          <p:nvPr/>
        </p:nvSpPr>
        <p:spPr>
          <a:xfrm>
            <a:off x="4572000" y="405525"/>
            <a:ext cx="38262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Proxecto KA104. Jobshadowing.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5080975" y="1638000"/>
            <a:ext cx="3826200" cy="1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Observación no noso centro.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4046125" y="2709575"/>
            <a:ext cx="5035200" cy="17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Plan de desenvolvemento Europeo de centro.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situación actual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88664" cy="39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6147400" y="1001525"/>
            <a:ext cx="2760000" cy="28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>
                <a:latin typeface="Amatic SC"/>
                <a:ea typeface="Amatic SC"/>
                <a:cs typeface="Amatic SC"/>
                <a:sym typeface="Amatic SC"/>
              </a:rPr>
              <a:t>A Observación como eixo central da nosa formación de centro.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25" y="0"/>
            <a:ext cx="8880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Desafíos e retos</a:t>
            </a: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2274075" y="1367125"/>
            <a:ext cx="39675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Horarios e permisos</a:t>
            </a:r>
            <a:endParaRPr sz="24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517750" y="404900"/>
            <a:ext cx="27129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Relatores EOI</a:t>
            </a:r>
            <a:endParaRPr sz="24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7072575" y="1091325"/>
            <a:ext cx="14898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 tempo</a:t>
            </a:r>
            <a:endParaRPr sz="24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2477475" y="3226925"/>
            <a:ext cx="60849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Cambios de sistema alleos a nós.</a:t>
            </a:r>
            <a:endParaRPr sz="24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4126975" y="2208325"/>
            <a:ext cx="3167700" cy="7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 alumnado</a:t>
            </a:r>
            <a:endParaRPr sz="24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4422425" y="562450"/>
            <a:ext cx="32580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Crenzas e medos</a:t>
            </a:r>
            <a:endParaRPr sz="24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729950" y="2289550"/>
            <a:ext cx="25779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Materiais</a:t>
            </a:r>
            <a:endParaRPr sz="24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6797475" y="1947725"/>
            <a:ext cx="20226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Compartir</a:t>
            </a:r>
            <a:endParaRPr sz="24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313900" y="4230575"/>
            <a:ext cx="60045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Valoracion E resultados</a:t>
            </a:r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275" y="528750"/>
            <a:ext cx="5017450" cy="3275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 Del Mundo, Brújula, Antigüedad, De Navegación"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39875" y="349225"/>
            <a:ext cx="31455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Folla de ruta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708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de" sz="2400">
                <a:solidFill>
                  <a:srgbClr val="000000"/>
                </a:solidFill>
              </a:rPr>
              <a:t>O noso punto de partida. Qué camiño coller?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de" sz="2400">
                <a:solidFill>
                  <a:srgbClr val="000000"/>
                </a:solidFill>
              </a:rPr>
              <a:t>Poñendo rumbo.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de" sz="2400">
                <a:solidFill>
                  <a:srgbClr val="000000"/>
                </a:solidFill>
              </a:rPr>
              <a:t>Metas a longo prazo.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de" sz="2400">
                <a:solidFill>
                  <a:srgbClr val="000000"/>
                </a:solidFill>
              </a:rPr>
              <a:t>Evolución.</a:t>
            </a:r>
            <a:endParaRPr sz="2400"/>
          </a:p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572000" y="3050100"/>
            <a:ext cx="4479600" cy="20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de" sz="2400">
                <a:solidFill>
                  <a:srgbClr val="000000"/>
                </a:solidFill>
              </a:rPr>
              <a:t>Situación actual.</a:t>
            </a:r>
            <a:endParaRPr b="1" sz="2400">
              <a:solidFill>
                <a:srgbClr val="000000"/>
              </a:solidFill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de" sz="2400">
                <a:solidFill>
                  <a:srgbClr val="000000"/>
                </a:solidFill>
              </a:rPr>
              <a:t>Desafíos e retos.</a:t>
            </a:r>
            <a:endParaRPr b="1" sz="2400">
              <a:solidFill>
                <a:srgbClr val="000000"/>
              </a:solidFill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de" sz="2400">
                <a:solidFill>
                  <a:srgbClr val="000000"/>
                </a:solidFill>
              </a:rPr>
              <a:t>Valoración e resultados.</a:t>
            </a:r>
            <a:endParaRPr b="1" sz="24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9500" y="4230575"/>
            <a:ext cx="22359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John Cotton Dana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775" y="0"/>
            <a:ext cx="60932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9600" y="0"/>
            <a:ext cx="93135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-55475" y="0"/>
            <a:ext cx="2355900" cy="8103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 noso punto de partida as nosas necesidades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 rot="-273529">
            <a:off x="-79671" y="2773266"/>
            <a:ext cx="2404307" cy="923282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Source Code Pro"/>
                <a:ea typeface="Source Code Pro"/>
                <a:cs typeface="Source Code Pro"/>
                <a:sym typeface="Source Code Pro"/>
              </a:rPr>
              <a:t>Elaboración e aplicación de probas de certificación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9" name="Google Shape;79;p16"/>
          <p:cNvSpPr txBox="1"/>
          <p:nvPr/>
        </p:nvSpPr>
        <p:spPr>
          <a:xfrm rot="243613">
            <a:off x="25904" y="4083740"/>
            <a:ext cx="2554912" cy="820766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Source Code Pro"/>
                <a:ea typeface="Source Code Pro"/>
                <a:cs typeface="Source Code Pro"/>
                <a:sym typeface="Source Code Pro"/>
              </a:rPr>
              <a:t>Explotación didáctica de recursos dixitais: as TICS nas aulas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0" name="Google Shape;80;p16"/>
          <p:cNvSpPr txBox="1"/>
          <p:nvPr/>
        </p:nvSpPr>
        <p:spPr>
          <a:xfrm rot="-785164">
            <a:off x="2928834" y="2656621"/>
            <a:ext cx="2606282" cy="69117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Source Code Pro"/>
                <a:ea typeface="Source Code Pro"/>
                <a:cs typeface="Source Code Pro"/>
                <a:sym typeface="Source Code Pro"/>
              </a:rPr>
              <a:t>Flipped classroom: aula invertida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7014675" y="4183525"/>
            <a:ext cx="2070300" cy="810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Source Code Pro"/>
                <a:ea typeface="Source Code Pro"/>
                <a:cs typeface="Source Code Pro"/>
                <a:sym typeface="Source Code Pro"/>
              </a:rPr>
              <a:t>Uso e elaboración de materiais didácticos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2" name="Google Shape;82;p16"/>
          <p:cNvSpPr txBox="1"/>
          <p:nvPr/>
        </p:nvSpPr>
        <p:spPr>
          <a:xfrm rot="-341733">
            <a:off x="4920798" y="3069021"/>
            <a:ext cx="3981154" cy="809801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Source Code Pro"/>
                <a:ea typeface="Source Code Pro"/>
                <a:cs typeface="Source Code Pro"/>
                <a:sym typeface="Source Code Pro"/>
              </a:rPr>
              <a:t>Actualización metodolóxica: traballo por proxectos e cooperativo/colaborativo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3" name="Google Shape;83;p16"/>
          <p:cNvSpPr txBox="1"/>
          <p:nvPr/>
        </p:nvSpPr>
        <p:spPr>
          <a:xfrm rot="526673">
            <a:off x="2449849" y="4162281"/>
            <a:ext cx="4244312" cy="598931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Source Code Pro"/>
                <a:ea typeface="Source Code Pro"/>
                <a:cs typeface="Source Code Pro"/>
                <a:sym typeface="Source Code Pro"/>
              </a:rPr>
              <a:t>Intelixencias emocionais: os factores afectivos e a motivación nas aulas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952875" y="0"/>
            <a:ext cx="21939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Amatic SC"/>
                <a:ea typeface="Amatic SC"/>
                <a:cs typeface="Amatic SC"/>
                <a:sym typeface="Amatic SC"/>
              </a:rPr>
              <a:t>Qué camiño coller?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899" y="0"/>
            <a:ext cx="1002823" cy="11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Poñendo rumbo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88667" cy="392577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6318300" y="654025"/>
            <a:ext cx="2714700" cy="3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“</a:t>
            </a:r>
            <a:r>
              <a:rPr i="1" lang="de" sz="2400">
                <a:latin typeface="Source Code Pro"/>
                <a:ea typeface="Source Code Pro"/>
                <a:cs typeface="Source Code Pro"/>
                <a:sym typeface="Source Code Pro"/>
              </a:rPr>
              <a:t>Dime y lo olvido, enséñame y lo recuerdo, involúcrame y lo aprendo</a:t>
            </a:r>
            <a:r>
              <a:rPr lang="de" sz="2400">
                <a:latin typeface="Source Code Pro"/>
                <a:ea typeface="Source Code Pro"/>
                <a:cs typeface="Source Code Pro"/>
                <a:sym typeface="Source Code Pro"/>
              </a:rPr>
              <a:t>”. Benjamin Franklin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Poñendo rumbo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03073" cy="392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7873" y="152400"/>
            <a:ext cx="2783726" cy="185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0700" y="2154818"/>
            <a:ext cx="1918429" cy="28362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564800" y="1613525"/>
            <a:ext cx="52689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Mellora do noso desenvolvemento profesional en tódolos ámbitos</a:t>
            </a:r>
            <a:endParaRPr sz="24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6318299" y="545550"/>
            <a:ext cx="26046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Internaciona-lización</a:t>
            </a:r>
            <a:endParaRPr sz="24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470700" y="2415525"/>
            <a:ext cx="2013000" cy="24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COLABORACIÓN, TIC, TAC…</a:t>
            </a:r>
            <a:endParaRPr sz="18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 TEMPO PASA E SEGUIMOS A SER MOI TRADICIONAIS</a:t>
            </a:r>
            <a:endParaRPr sz="1800"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Metas a longo prazo 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1996" cy="407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4971275" y="170400"/>
            <a:ext cx="4030200" cy="3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Source Code Pro"/>
                <a:ea typeface="Source Code Pro"/>
                <a:cs typeface="Source Code Pro"/>
                <a:sym typeface="Source Code Pro"/>
              </a:rPr>
              <a:t>A nosa inversión inicial a 4 anos: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800">
                <a:latin typeface="Roboto"/>
                <a:ea typeface="Roboto"/>
                <a:cs typeface="Roboto"/>
                <a:sym typeface="Roboto"/>
              </a:rPr>
              <a:t>Programación, desenvolvemento e avaliación de competencias clave segundo os novos currículos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800">
                <a:latin typeface="Roboto"/>
                <a:ea typeface="Roboto"/>
                <a:cs typeface="Roboto"/>
                <a:sym typeface="Roboto"/>
              </a:rPr>
              <a:t>Integración didáctica das TIC, e no uso para o traballo cooperativo en rede a través de espazos virtuais. Educación dixital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Metas a longo prazo 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1996" cy="407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4971275" y="170400"/>
            <a:ext cx="4030200" cy="3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Source Code Pro"/>
                <a:ea typeface="Source Code Pro"/>
                <a:cs typeface="Source Code Pro"/>
                <a:sym typeface="Source Code Pro"/>
              </a:rPr>
              <a:t>A nosa inversión inicial a 4 anos: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800">
                <a:latin typeface="Roboto"/>
                <a:ea typeface="Roboto"/>
                <a:cs typeface="Roboto"/>
                <a:sym typeface="Roboto"/>
              </a:rPr>
              <a:t>Mellora do desempeño profesional docente e actualización científica e didáctica do profesorado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800">
                <a:latin typeface="Roboto"/>
                <a:ea typeface="Roboto"/>
                <a:cs typeface="Roboto"/>
                <a:sym typeface="Roboto"/>
              </a:rPr>
              <a:t>Programas europeos e internacionais: accións e plans de promoción e desenvolve­mento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Evolucion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225" y="74000"/>
            <a:ext cx="3925775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313900" y="311525"/>
            <a:ext cx="4814100" cy="3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highlight>
                  <a:srgbClr val="FFFFFF"/>
                </a:highlight>
              </a:rPr>
              <a:t>“Todo o que un home poida imaxinar, outros poderán facelo realidade.” Julio Verne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highlight>
                  <a:srgbClr val="FFFFFF"/>
                </a:highlight>
              </a:rPr>
              <a:t>“A realidade sempre supera á ficción”</a:t>
            </a:r>
            <a:endParaRPr sz="24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