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sldIdLst>
    <p:sldId id="300" r:id="rId2"/>
    <p:sldId id="270" r:id="rId3"/>
    <p:sldId id="303" r:id="rId4"/>
    <p:sldId id="256" r:id="rId5"/>
    <p:sldId id="299" r:id="rId6"/>
    <p:sldId id="282" r:id="rId7"/>
    <p:sldId id="283" r:id="rId8"/>
    <p:sldId id="291" r:id="rId9"/>
    <p:sldId id="298" r:id="rId10"/>
    <p:sldId id="297" r:id="rId11"/>
    <p:sldId id="273" r:id="rId12"/>
    <p:sldId id="258" r:id="rId13"/>
    <p:sldId id="259" r:id="rId14"/>
    <p:sldId id="285" r:id="rId15"/>
    <p:sldId id="287" r:id="rId16"/>
    <p:sldId id="277" r:id="rId17"/>
    <p:sldId id="279" r:id="rId18"/>
    <p:sldId id="278" r:id="rId19"/>
    <p:sldId id="262" r:id="rId20"/>
    <p:sldId id="288" r:id="rId21"/>
    <p:sldId id="261" r:id="rId22"/>
    <p:sldId id="257" r:id="rId23"/>
    <p:sldId id="289" r:id="rId24"/>
    <p:sldId id="260" r:id="rId25"/>
    <p:sldId id="307" r:id="rId26"/>
    <p:sldId id="308" r:id="rId27"/>
    <p:sldId id="309" r:id="rId28"/>
    <p:sldId id="312" r:id="rId29"/>
    <p:sldId id="313" r:id="rId30"/>
    <p:sldId id="314" r:id="rId31"/>
    <p:sldId id="315" r:id="rId32"/>
    <p:sldId id="316" r:id="rId33"/>
    <p:sldId id="317" r:id="rId34"/>
    <p:sldId id="318" r:id="rId35"/>
    <p:sldId id="319" r:id="rId36"/>
    <p:sldId id="290" r:id="rId37"/>
    <p:sldId id="265" r:id="rId38"/>
    <p:sldId id="271" r:id="rId39"/>
    <p:sldId id="281" r:id="rId40"/>
    <p:sldId id="294" r:id="rId41"/>
    <p:sldId id="295" r:id="rId42"/>
    <p:sldId id="302" r:id="rId43"/>
    <p:sldId id="305" r:id="rId44"/>
    <p:sldId id="293" r:id="rId45"/>
    <p:sldId id="292" r:id="rId46"/>
    <p:sldId id="264" r:id="rId47"/>
    <p:sldId id="280" r:id="rId48"/>
    <p:sldId id="263" r:id="rId49"/>
    <p:sldId id="267" r:id="rId50"/>
    <p:sldId id="266" r:id="rId51"/>
    <p:sldId id="268" r:id="rId52"/>
    <p:sldId id="269" r:id="rId53"/>
    <p:sldId id="272" r:id="rId54"/>
    <p:sldId id="274" r:id="rId55"/>
    <p:sldId id="275" r:id="rId56"/>
    <p:sldId id="296" r:id="rId57"/>
    <p:sldId id="301" r:id="rId58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05" autoAdjust="0"/>
    <p:restoredTop sz="94630" autoAdjust="0"/>
  </p:normalViewPr>
  <p:slideViewPr>
    <p:cSldViewPr>
      <p:cViewPr varScale="1">
        <p:scale>
          <a:sx n="82" d="100"/>
          <a:sy n="82" d="100"/>
        </p:scale>
        <p:origin x="-117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B449D8-39B3-4DEE-9136-9D74F8CFF50A}" type="datetimeFigureOut">
              <a:rPr lang="es-ES" smtClean="0"/>
              <a:pPr/>
              <a:t>20/09/2018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748597-4C1D-486B-A71B-BCAD35534E2A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23007976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748597-4C1D-486B-A71B-BCAD35534E2A}" type="slidenum">
              <a:rPr lang="es-ES" smtClean="0"/>
              <a:pPr/>
              <a:t>7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25074015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gl-ES" smtClean="0"/>
          </a:p>
        </p:txBody>
      </p:sp>
      <p:sp>
        <p:nvSpPr>
          <p:cNvPr id="2048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06EA777-10DB-448A-8884-FB5188397134}" type="slidenum">
              <a:rPr lang="gl-ES" smtClean="0"/>
              <a:pPr/>
              <a:t>28</a:t>
            </a:fld>
            <a:endParaRPr lang="gl-E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gl-ES" smtClean="0"/>
          </a:p>
        </p:txBody>
      </p:sp>
      <p:sp>
        <p:nvSpPr>
          <p:cNvPr id="2150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3D2D3CC-7A03-4BDA-9E1E-AED729D71A0C}" type="slidenum">
              <a:rPr lang="gl-ES" smtClean="0"/>
              <a:pPr/>
              <a:t>29</a:t>
            </a:fld>
            <a:endParaRPr lang="gl-E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gl-ES" smtClean="0"/>
          </a:p>
        </p:txBody>
      </p:sp>
      <p:sp>
        <p:nvSpPr>
          <p:cNvPr id="2253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BBCE7A7-80EE-438D-8164-671217B16835}" type="slidenum">
              <a:rPr lang="gl-ES" smtClean="0"/>
              <a:pPr/>
              <a:t>30</a:t>
            </a:fld>
            <a:endParaRPr lang="gl-E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gl-ES" smtClean="0"/>
          </a:p>
        </p:txBody>
      </p:sp>
      <p:sp>
        <p:nvSpPr>
          <p:cNvPr id="2355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B5B0AF0-A056-4CF8-9197-4AC235F4DB1E}" type="slidenum">
              <a:rPr lang="gl-ES" smtClean="0"/>
              <a:pPr/>
              <a:t>31</a:t>
            </a:fld>
            <a:endParaRPr lang="gl-E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B65BD-047D-4CF0-97E2-6102BD54D56E}" type="datetimeFigureOut">
              <a:rPr lang="es-ES" smtClean="0"/>
              <a:pPr/>
              <a:t>20/09/2018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AAE9F-1A7A-45D4-8A2E-738E319FA15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B65BD-047D-4CF0-97E2-6102BD54D56E}" type="datetimeFigureOut">
              <a:rPr lang="es-ES" smtClean="0"/>
              <a:pPr/>
              <a:t>20/09/2018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AAE9F-1A7A-45D4-8A2E-738E319FA15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B65BD-047D-4CF0-97E2-6102BD54D56E}" type="datetimeFigureOut">
              <a:rPr lang="es-ES" smtClean="0"/>
              <a:pPr/>
              <a:t>20/09/2018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AAE9F-1A7A-45D4-8A2E-738E319FA15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B65BD-047D-4CF0-97E2-6102BD54D56E}" type="datetimeFigureOut">
              <a:rPr lang="es-ES" smtClean="0"/>
              <a:pPr/>
              <a:t>20/09/2018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AAE9F-1A7A-45D4-8A2E-738E319FA15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B65BD-047D-4CF0-97E2-6102BD54D56E}" type="datetimeFigureOut">
              <a:rPr lang="es-ES" smtClean="0"/>
              <a:pPr/>
              <a:t>20/09/2018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AAE9F-1A7A-45D4-8A2E-738E319FA15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B65BD-047D-4CF0-97E2-6102BD54D56E}" type="datetimeFigureOut">
              <a:rPr lang="es-ES" smtClean="0"/>
              <a:pPr/>
              <a:t>20/09/2018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AAE9F-1A7A-45D4-8A2E-738E319FA15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B65BD-047D-4CF0-97E2-6102BD54D56E}" type="datetimeFigureOut">
              <a:rPr lang="es-ES" smtClean="0"/>
              <a:pPr/>
              <a:t>20/09/2018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AAE9F-1A7A-45D4-8A2E-738E319FA15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B65BD-047D-4CF0-97E2-6102BD54D56E}" type="datetimeFigureOut">
              <a:rPr lang="es-ES" smtClean="0"/>
              <a:pPr/>
              <a:t>20/09/2018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AAE9F-1A7A-45D4-8A2E-738E319FA15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B65BD-047D-4CF0-97E2-6102BD54D56E}" type="datetimeFigureOut">
              <a:rPr lang="es-ES" smtClean="0"/>
              <a:pPr/>
              <a:t>20/09/2018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AAE9F-1A7A-45D4-8A2E-738E319FA15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B65BD-047D-4CF0-97E2-6102BD54D56E}" type="datetimeFigureOut">
              <a:rPr lang="es-ES" smtClean="0"/>
              <a:pPr/>
              <a:t>20/09/2018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AAE9F-1A7A-45D4-8A2E-738E319FA15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B65BD-047D-4CF0-97E2-6102BD54D56E}" type="datetimeFigureOut">
              <a:rPr lang="es-ES" smtClean="0"/>
              <a:pPr/>
              <a:t>20/09/2018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AAE9F-1A7A-45D4-8A2E-738E319FA15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5B65BD-047D-4CF0-97E2-6102BD54D56E}" type="datetimeFigureOut">
              <a:rPr lang="es-ES" smtClean="0"/>
              <a:pPr/>
              <a:t>20/09/2018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8AAE9F-1A7A-45D4-8A2E-738E319FA15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gi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8.jpeg"/><Relationship Id="rId4" Type="http://schemas.openxmlformats.org/officeDocument/2006/relationships/image" Target="../media/image5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a imagen puede contener: una persona, texto"/>
          <p:cNvPicPr>
            <a:picLocks noChangeAspect="1" noChangeArrowheads="1"/>
          </p:cNvPicPr>
          <p:nvPr/>
        </p:nvPicPr>
        <p:blipFill>
          <a:blip r:embed="rId2" cstate="print"/>
          <a:srcRect t="18391" b="19540"/>
          <a:stretch>
            <a:fillRect/>
          </a:stretch>
        </p:blipFill>
        <p:spPr bwMode="auto">
          <a:xfrm>
            <a:off x="0" y="0"/>
            <a:ext cx="9144000" cy="5675586"/>
          </a:xfrm>
          <a:prstGeom prst="rect">
            <a:avLst/>
          </a:prstGeom>
          <a:noFill/>
        </p:spPr>
      </p:pic>
      <p:sp>
        <p:nvSpPr>
          <p:cNvPr id="3" name="2 CuadroTexto"/>
          <p:cNvSpPr txBox="1"/>
          <p:nvPr/>
        </p:nvSpPr>
        <p:spPr>
          <a:xfrm>
            <a:off x="3995936" y="6021288"/>
            <a:ext cx="48667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 smtClean="0">
                <a:solidFill>
                  <a:srgbClr val="0000FF"/>
                </a:solidFill>
              </a:rPr>
              <a:t>Pontevedra, 20 de </a:t>
            </a:r>
            <a:r>
              <a:rPr lang="es-ES" sz="2400" b="1" dirty="0" err="1" smtClean="0">
                <a:solidFill>
                  <a:srgbClr val="0000FF"/>
                </a:solidFill>
              </a:rPr>
              <a:t>setembro</a:t>
            </a:r>
            <a:r>
              <a:rPr lang="es-ES" sz="2400" b="1" dirty="0" smtClean="0">
                <a:solidFill>
                  <a:srgbClr val="0000FF"/>
                </a:solidFill>
              </a:rPr>
              <a:t> de 2018</a:t>
            </a:r>
            <a:endParaRPr lang="es-ES" sz="24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CuadroTexto"/>
          <p:cNvSpPr txBox="1"/>
          <p:nvPr/>
        </p:nvSpPr>
        <p:spPr>
          <a:xfrm>
            <a:off x="323528" y="332656"/>
            <a:ext cx="87129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3200" b="1" dirty="0" smtClean="0">
                <a:solidFill>
                  <a:srgbClr val="0000FF"/>
                </a:solidFill>
              </a:rPr>
              <a:t>A importancia de saber o que me piden: a ficha </a:t>
            </a:r>
            <a:r>
              <a:rPr lang="es-ES" sz="3200" b="1" dirty="0" err="1" smtClean="0">
                <a:solidFill>
                  <a:srgbClr val="0000FF"/>
                </a:solidFill>
              </a:rPr>
              <a:t>baleira</a:t>
            </a:r>
            <a:endParaRPr lang="es-ES" sz="3200" b="1" dirty="0">
              <a:solidFill>
                <a:srgbClr val="0000FF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/>
          <a:srcRect l="9861" t="12706" r="7966" b="8519"/>
          <a:stretch>
            <a:fillRect/>
          </a:stretch>
        </p:blipFill>
        <p:spPr>
          <a:xfrm>
            <a:off x="2411759" y="980728"/>
            <a:ext cx="4739735" cy="587727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961581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20180830_1418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1268760"/>
            <a:ext cx="7164288" cy="5373216"/>
          </a:xfrm>
          <a:prstGeom prst="rect">
            <a:avLst/>
          </a:prstGeom>
        </p:spPr>
      </p:pic>
      <p:sp>
        <p:nvSpPr>
          <p:cNvPr id="3" name="2 Elipse"/>
          <p:cNvSpPr/>
          <p:nvPr/>
        </p:nvSpPr>
        <p:spPr>
          <a:xfrm>
            <a:off x="6084168" y="1772816"/>
            <a:ext cx="1944216" cy="914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3</a:t>
            </a:r>
            <a:r>
              <a:rPr lang="es-ES" b="1" dirty="0" smtClean="0"/>
              <a:t>º</a:t>
            </a:r>
            <a:endParaRPr lang="es-ES" b="1" dirty="0"/>
          </a:p>
        </p:txBody>
      </p:sp>
      <p:sp>
        <p:nvSpPr>
          <p:cNvPr id="4" name="3 CuadroTexto"/>
          <p:cNvSpPr txBox="1"/>
          <p:nvPr/>
        </p:nvSpPr>
        <p:spPr>
          <a:xfrm>
            <a:off x="323528" y="332656"/>
            <a:ext cx="68779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b="1" dirty="0" smtClean="0">
                <a:solidFill>
                  <a:srgbClr val="0000FF"/>
                </a:solidFill>
              </a:rPr>
              <a:t>A importancia de saber o que me piden</a:t>
            </a:r>
            <a:endParaRPr lang="es-ES" sz="32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20180830_141349.jpg"/>
          <p:cNvPicPr>
            <a:picLocks noChangeAspect="1"/>
          </p:cNvPicPr>
          <p:nvPr/>
        </p:nvPicPr>
        <p:blipFill>
          <a:blip r:embed="rId2" cstate="print"/>
          <a:srcRect l="3538" t="2751" r="6688" b="3801"/>
          <a:stretch>
            <a:fillRect/>
          </a:stretch>
        </p:blipFill>
        <p:spPr>
          <a:xfrm>
            <a:off x="323528" y="188640"/>
            <a:ext cx="8208912" cy="6408712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>
            <a:off x="6156176" y="1556792"/>
            <a:ext cx="2448272" cy="50405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20180830_141428.jpg"/>
          <p:cNvPicPr>
            <a:picLocks noChangeAspect="1"/>
          </p:cNvPicPr>
          <p:nvPr/>
        </p:nvPicPr>
        <p:blipFill>
          <a:blip r:embed="rId2" cstate="print"/>
          <a:srcRect t="6019" r="7229"/>
          <a:stretch>
            <a:fillRect/>
          </a:stretch>
        </p:blipFill>
        <p:spPr>
          <a:xfrm>
            <a:off x="0" y="-1"/>
            <a:ext cx="9144000" cy="6947489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CuadroTexto"/>
          <p:cNvSpPr txBox="1"/>
          <p:nvPr/>
        </p:nvSpPr>
        <p:spPr>
          <a:xfrm>
            <a:off x="251520" y="0"/>
            <a:ext cx="8712968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3200" b="1" dirty="0">
                <a:solidFill>
                  <a:srgbClr val="0000FF"/>
                </a:solidFill>
              </a:rPr>
              <a:t>Información clara e concisa, verificando que esta se </a:t>
            </a:r>
            <a:r>
              <a:rPr lang="es-ES" sz="3200" b="1" dirty="0" err="1">
                <a:solidFill>
                  <a:srgbClr val="0000FF"/>
                </a:solidFill>
              </a:rPr>
              <a:t>entendeu</a:t>
            </a:r>
            <a:r>
              <a:rPr lang="es-ES" sz="3200" b="1" dirty="0">
                <a:solidFill>
                  <a:srgbClr val="0000FF"/>
                </a:solidFill>
              </a:rPr>
              <a:t>.</a:t>
            </a:r>
          </a:p>
          <a:p>
            <a:pPr algn="just"/>
            <a:endParaRPr lang="es-ES" sz="3200" b="1" dirty="0">
              <a:solidFill>
                <a:srgbClr val="0000FF"/>
              </a:solidFill>
            </a:endParaRPr>
          </a:p>
          <a:p>
            <a:pPr algn="just"/>
            <a:r>
              <a:rPr lang="es-ES" sz="3200" b="1" dirty="0" err="1">
                <a:solidFill>
                  <a:srgbClr val="0000FF"/>
                </a:solidFill>
              </a:rPr>
              <a:t>Tarefas</a:t>
            </a:r>
            <a:r>
              <a:rPr lang="es-ES" sz="3200" b="1" dirty="0">
                <a:solidFill>
                  <a:srgbClr val="0000FF"/>
                </a:solidFill>
              </a:rPr>
              <a:t> </a:t>
            </a:r>
            <a:r>
              <a:rPr lang="es-ES" sz="3200" b="1" dirty="0" smtClean="0">
                <a:solidFill>
                  <a:srgbClr val="0000FF"/>
                </a:solidFill>
              </a:rPr>
              <a:t>secuenciadas, </a:t>
            </a:r>
            <a:r>
              <a:rPr lang="es-ES" sz="3200" b="1" dirty="0" err="1" smtClean="0">
                <a:solidFill>
                  <a:srgbClr val="0000FF"/>
                </a:solidFill>
              </a:rPr>
              <a:t>maior</a:t>
            </a:r>
            <a:r>
              <a:rPr lang="es-ES" sz="3200" b="1" dirty="0" smtClean="0">
                <a:solidFill>
                  <a:srgbClr val="0000FF"/>
                </a:solidFill>
              </a:rPr>
              <a:t> </a:t>
            </a:r>
            <a:r>
              <a:rPr lang="es-ES" sz="3200" b="1" dirty="0">
                <a:solidFill>
                  <a:srgbClr val="0000FF"/>
                </a:solidFill>
              </a:rPr>
              <a:t>fragmentación </a:t>
            </a:r>
            <a:r>
              <a:rPr lang="es-ES" sz="3200" b="1" dirty="0" err="1">
                <a:solidFill>
                  <a:srgbClr val="0000FF"/>
                </a:solidFill>
              </a:rPr>
              <a:t>nas</a:t>
            </a:r>
            <a:r>
              <a:rPr lang="es-ES" sz="3200" b="1" dirty="0">
                <a:solidFill>
                  <a:srgbClr val="0000FF"/>
                </a:solidFill>
              </a:rPr>
              <a:t> </a:t>
            </a:r>
            <a:r>
              <a:rPr lang="es-ES" sz="3200" b="1" dirty="0" err="1">
                <a:solidFill>
                  <a:srgbClr val="0000FF"/>
                </a:solidFill>
              </a:rPr>
              <a:t>tarefas</a:t>
            </a:r>
            <a:r>
              <a:rPr lang="es-ES" sz="3200" b="1" dirty="0">
                <a:solidFill>
                  <a:srgbClr val="0000FF"/>
                </a:solidFill>
              </a:rPr>
              <a:t> para </a:t>
            </a:r>
            <a:r>
              <a:rPr lang="es-ES" sz="3200" b="1" dirty="0" err="1">
                <a:solidFill>
                  <a:srgbClr val="0000FF"/>
                </a:solidFill>
              </a:rPr>
              <a:t>acadar</a:t>
            </a:r>
            <a:r>
              <a:rPr lang="es-ES" sz="3200" b="1" dirty="0">
                <a:solidFill>
                  <a:srgbClr val="0000FF"/>
                </a:solidFill>
              </a:rPr>
              <a:t> a </a:t>
            </a:r>
            <a:r>
              <a:rPr lang="es-ES" sz="3200" b="1" dirty="0" err="1">
                <a:solidFill>
                  <a:srgbClr val="0000FF"/>
                </a:solidFill>
              </a:rPr>
              <a:t>aprendizaxe</a:t>
            </a:r>
            <a:r>
              <a:rPr lang="es-ES" sz="3200" b="1" dirty="0">
                <a:solidFill>
                  <a:srgbClr val="0000FF"/>
                </a:solidFill>
              </a:rPr>
              <a:t> final.</a:t>
            </a:r>
          </a:p>
          <a:p>
            <a:pPr algn="just"/>
            <a:endParaRPr lang="es-ES" sz="3200" b="1" dirty="0">
              <a:solidFill>
                <a:srgbClr val="0000FF"/>
              </a:solidFill>
            </a:endParaRPr>
          </a:p>
          <a:p>
            <a:pPr algn="just"/>
            <a:r>
              <a:rPr lang="es-ES" sz="3200" b="1" dirty="0" smtClean="0">
                <a:solidFill>
                  <a:srgbClr val="0000FF"/>
                </a:solidFill>
              </a:rPr>
              <a:t>Uso </a:t>
            </a:r>
            <a:r>
              <a:rPr lang="es-ES" sz="3200" b="1" dirty="0">
                <a:solidFill>
                  <a:srgbClr val="0000FF"/>
                </a:solidFill>
              </a:rPr>
              <a:t>de </a:t>
            </a:r>
            <a:r>
              <a:rPr lang="es-ES" sz="3200" b="1" dirty="0" err="1" smtClean="0">
                <a:solidFill>
                  <a:srgbClr val="0000FF"/>
                </a:solidFill>
              </a:rPr>
              <a:t>exemplos</a:t>
            </a:r>
            <a:r>
              <a:rPr lang="es-ES" sz="3200" b="1" dirty="0" smtClean="0">
                <a:solidFill>
                  <a:srgbClr val="0000FF"/>
                </a:solidFill>
              </a:rPr>
              <a:t> de </a:t>
            </a:r>
            <a:r>
              <a:rPr lang="es-ES" sz="3200" b="1" dirty="0">
                <a:solidFill>
                  <a:srgbClr val="0000FF"/>
                </a:solidFill>
              </a:rPr>
              <a:t>actividades prácticas, e a ser posible de vivencias próximas á </a:t>
            </a:r>
            <a:r>
              <a:rPr lang="es-ES" sz="3200" b="1" dirty="0" err="1">
                <a:solidFill>
                  <a:srgbClr val="0000FF"/>
                </a:solidFill>
              </a:rPr>
              <a:t>súa</a:t>
            </a:r>
            <a:r>
              <a:rPr lang="es-ES" sz="3200" b="1" dirty="0">
                <a:solidFill>
                  <a:srgbClr val="0000FF"/>
                </a:solidFill>
              </a:rPr>
              <a:t> vida </a:t>
            </a:r>
            <a:r>
              <a:rPr lang="es-ES" sz="3200" b="1" dirty="0" err="1" smtClean="0">
                <a:solidFill>
                  <a:srgbClr val="0000FF"/>
                </a:solidFill>
              </a:rPr>
              <a:t>cotiá</a:t>
            </a:r>
            <a:endParaRPr lang="es-ES" sz="3200" b="1" dirty="0" smtClean="0">
              <a:solidFill>
                <a:srgbClr val="0000FF"/>
              </a:solidFill>
            </a:endParaRPr>
          </a:p>
          <a:p>
            <a:pPr algn="just"/>
            <a:endParaRPr lang="es-ES" sz="3200" b="1" dirty="0">
              <a:solidFill>
                <a:srgbClr val="0000FF"/>
              </a:solidFill>
            </a:endParaRPr>
          </a:p>
          <a:p>
            <a:pPr algn="just"/>
            <a:r>
              <a:rPr lang="es-ES" sz="3200" b="1" dirty="0" smtClean="0">
                <a:solidFill>
                  <a:srgbClr val="0000FF"/>
                </a:solidFill>
              </a:rPr>
              <a:t>Perciben </a:t>
            </a:r>
            <a:r>
              <a:rPr lang="es-ES" sz="3200" b="1" dirty="0">
                <a:solidFill>
                  <a:srgbClr val="0000FF"/>
                </a:solidFill>
              </a:rPr>
              <a:t>e procesan </a:t>
            </a:r>
            <a:r>
              <a:rPr lang="es-ES" sz="3200" b="1" dirty="0" err="1">
                <a:solidFill>
                  <a:srgbClr val="0000FF"/>
                </a:solidFill>
              </a:rPr>
              <a:t>mellor</a:t>
            </a:r>
            <a:r>
              <a:rPr lang="es-ES" sz="3200" b="1" dirty="0">
                <a:solidFill>
                  <a:srgbClr val="0000FF"/>
                </a:solidFill>
              </a:rPr>
              <a:t> a información </a:t>
            </a:r>
            <a:r>
              <a:rPr lang="es-ES" sz="3200" b="1" dirty="0" err="1">
                <a:solidFill>
                  <a:srgbClr val="0000FF"/>
                </a:solidFill>
              </a:rPr>
              <a:t>pola</a:t>
            </a:r>
            <a:r>
              <a:rPr lang="es-ES" sz="3200" b="1" dirty="0">
                <a:solidFill>
                  <a:srgbClr val="0000FF"/>
                </a:solidFill>
              </a:rPr>
              <a:t> vía visual que </a:t>
            </a:r>
            <a:r>
              <a:rPr lang="es-ES" sz="3200" b="1" dirty="0" err="1">
                <a:solidFill>
                  <a:srgbClr val="0000FF"/>
                </a:solidFill>
              </a:rPr>
              <a:t>pola</a:t>
            </a:r>
            <a:r>
              <a:rPr lang="es-ES" sz="3200" b="1" dirty="0">
                <a:solidFill>
                  <a:srgbClr val="0000FF"/>
                </a:solidFill>
              </a:rPr>
              <a:t> </a:t>
            </a:r>
            <a:r>
              <a:rPr lang="es-ES" sz="3200" b="1" dirty="0" smtClean="0">
                <a:solidFill>
                  <a:srgbClr val="0000FF"/>
                </a:solidFill>
              </a:rPr>
              <a:t>auditiva.</a:t>
            </a:r>
          </a:p>
          <a:p>
            <a:pPr algn="just"/>
            <a:endParaRPr lang="es-ES" sz="3200" b="1" dirty="0">
              <a:solidFill>
                <a:srgbClr val="0000FF"/>
              </a:solidFill>
            </a:endParaRPr>
          </a:p>
          <a:p>
            <a:pPr algn="just"/>
            <a:r>
              <a:rPr lang="es-ES" sz="3200" b="1" dirty="0" err="1" smtClean="0">
                <a:solidFill>
                  <a:srgbClr val="0000FF"/>
                </a:solidFill>
              </a:rPr>
              <a:t>Posúen</a:t>
            </a:r>
            <a:r>
              <a:rPr lang="es-ES" sz="3200" b="1" dirty="0" smtClean="0">
                <a:solidFill>
                  <a:srgbClr val="0000FF"/>
                </a:solidFill>
              </a:rPr>
              <a:t> un </a:t>
            </a:r>
            <a:r>
              <a:rPr lang="es-ES" sz="3200" b="1" dirty="0" err="1" smtClean="0">
                <a:solidFill>
                  <a:srgbClr val="0000FF"/>
                </a:solidFill>
              </a:rPr>
              <a:t>maior</a:t>
            </a:r>
            <a:r>
              <a:rPr lang="es-ES" sz="3200" b="1" dirty="0" smtClean="0">
                <a:solidFill>
                  <a:srgbClr val="0000FF"/>
                </a:solidFill>
              </a:rPr>
              <a:t> </a:t>
            </a:r>
            <a:r>
              <a:rPr lang="es-ES" sz="3200" b="1" dirty="0">
                <a:solidFill>
                  <a:srgbClr val="0000FF"/>
                </a:solidFill>
              </a:rPr>
              <a:t>dominio da </a:t>
            </a:r>
            <a:r>
              <a:rPr lang="es-ES" sz="3200" b="1" dirty="0" err="1">
                <a:solidFill>
                  <a:srgbClr val="0000FF"/>
                </a:solidFill>
              </a:rPr>
              <a:t>linguaxe</a:t>
            </a:r>
            <a:r>
              <a:rPr lang="es-ES" sz="3200" b="1" dirty="0">
                <a:solidFill>
                  <a:srgbClr val="0000FF"/>
                </a:solidFill>
              </a:rPr>
              <a:t> a nivel comprensivo que expresivo</a:t>
            </a:r>
          </a:p>
        </p:txBody>
      </p:sp>
    </p:spTree>
    <p:extLst>
      <p:ext uri="{BB962C8B-B14F-4D97-AF65-F5344CB8AC3E}">
        <p14:creationId xmlns="" xmlns:p14="http://schemas.microsoft.com/office/powerpoint/2010/main" val="32977398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CuadroTexto"/>
          <p:cNvSpPr txBox="1"/>
          <p:nvPr/>
        </p:nvSpPr>
        <p:spPr>
          <a:xfrm>
            <a:off x="683568" y="2276872"/>
            <a:ext cx="74888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5400" b="1" dirty="0" smtClean="0">
                <a:solidFill>
                  <a:srgbClr val="0000FF"/>
                </a:solidFill>
              </a:rPr>
              <a:t>Comprensión lectora: Adaptación de textos</a:t>
            </a:r>
            <a:endParaRPr lang="es-ES" sz="5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567051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20180902_1233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20180902_1234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20180902_1233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8054" b="57070"/>
          <a:stretch/>
        </p:blipFill>
        <p:spPr>
          <a:xfrm>
            <a:off x="0" y="0"/>
            <a:ext cx="9144000" cy="23762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/>
          <a:srcRect l="42989" t="33552" r="39186"/>
          <a:stretch/>
        </p:blipFill>
        <p:spPr>
          <a:xfrm>
            <a:off x="2733" y="7699"/>
            <a:ext cx="2450167" cy="685030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/>
          <a:srcRect l="28885" t="56833" r="60019"/>
          <a:stretch/>
        </p:blipFill>
        <p:spPr>
          <a:xfrm>
            <a:off x="6804249" y="7698"/>
            <a:ext cx="2365350" cy="690190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 cstate="print"/>
          <a:srcRect l="28974" t="29139" r="17756" b="18048"/>
          <a:stretch/>
        </p:blipFill>
        <p:spPr>
          <a:xfrm flipH="1">
            <a:off x="2452900" y="3622382"/>
            <a:ext cx="4351349" cy="323561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 cstate="print"/>
          <a:srcRect t="19042" b="15676"/>
          <a:stretch/>
        </p:blipFill>
        <p:spPr>
          <a:xfrm>
            <a:off x="2452900" y="-23535"/>
            <a:ext cx="4351349" cy="3787624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20180830_141947.jpg"/>
          <p:cNvPicPr>
            <a:picLocks noChangeAspect="1"/>
          </p:cNvPicPr>
          <p:nvPr/>
        </p:nvPicPr>
        <p:blipFill>
          <a:blip r:embed="rId2" cstate="print"/>
          <a:srcRect l="6688" r="10625" b="51050"/>
          <a:stretch>
            <a:fillRect/>
          </a:stretch>
        </p:blipFill>
        <p:spPr>
          <a:xfrm>
            <a:off x="-38652" y="2564904"/>
            <a:ext cx="9182652" cy="4077072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8054" b="57070"/>
          <a:stretch/>
        </p:blipFill>
        <p:spPr>
          <a:xfrm>
            <a:off x="0" y="0"/>
            <a:ext cx="9144000" cy="237626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20195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20180830_141746.jpg"/>
          <p:cNvPicPr>
            <a:picLocks noChangeAspect="1"/>
          </p:cNvPicPr>
          <p:nvPr/>
        </p:nvPicPr>
        <p:blipFill>
          <a:blip r:embed="rId2" cstate="print"/>
          <a:srcRect b="71000"/>
          <a:stretch>
            <a:fillRect/>
          </a:stretch>
        </p:blipFill>
        <p:spPr>
          <a:xfrm>
            <a:off x="0" y="2204864"/>
            <a:ext cx="9144000" cy="198884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20180830_141737.jpg"/>
          <p:cNvPicPr>
            <a:picLocks noChangeAspect="1"/>
          </p:cNvPicPr>
          <p:nvPr/>
        </p:nvPicPr>
        <p:blipFill>
          <a:blip r:embed="rId2" cstate="print"/>
          <a:srcRect l="9838" t="2751" r="19288" b="73100"/>
          <a:stretch>
            <a:fillRect/>
          </a:stretch>
        </p:blipFill>
        <p:spPr>
          <a:xfrm>
            <a:off x="0" y="620688"/>
            <a:ext cx="9144000" cy="23368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20180830_141750.jpg"/>
          <p:cNvPicPr>
            <a:picLocks noChangeAspect="1"/>
          </p:cNvPicPr>
          <p:nvPr/>
        </p:nvPicPr>
        <p:blipFill>
          <a:blip r:embed="rId2" cstate="print"/>
          <a:srcRect l="33463" t="27950" r="11413" b="33200"/>
          <a:stretch>
            <a:fillRect/>
          </a:stretch>
        </p:blipFill>
        <p:spPr>
          <a:xfrm>
            <a:off x="4103440" y="3429000"/>
            <a:ext cx="5040560" cy="2664296"/>
          </a:xfrm>
          <a:prstGeom prst="rect">
            <a:avLst/>
          </a:prstGeom>
        </p:spPr>
      </p:pic>
      <p:pic>
        <p:nvPicPr>
          <p:cNvPr id="4" name="3 Imagen" descr="20180830_141737.jpg"/>
          <p:cNvPicPr>
            <a:picLocks noChangeAspect="1"/>
          </p:cNvPicPr>
          <p:nvPr/>
        </p:nvPicPr>
        <p:blipFill>
          <a:blip r:embed="rId3" cstate="print"/>
          <a:srcRect l="9838" t="2751" r="19288" b="73100"/>
          <a:stretch>
            <a:fillRect/>
          </a:stretch>
        </p:blipFill>
        <p:spPr>
          <a:xfrm>
            <a:off x="0" y="620688"/>
            <a:ext cx="9144000" cy="2336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684083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20180830_1417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538" t="3800" r="3538" b="5901"/>
          <a:stretch/>
        </p:blipFill>
        <p:spPr>
          <a:xfrm>
            <a:off x="-13005" y="0"/>
            <a:ext cx="9150982" cy="6669360"/>
          </a:xfrm>
          <a:prstGeom prst="rect">
            <a:avLst/>
          </a:prstGeom>
        </p:spPr>
      </p:pic>
      <p:sp>
        <p:nvSpPr>
          <p:cNvPr id="3" name="6 Elipse"/>
          <p:cNvSpPr/>
          <p:nvPr/>
        </p:nvSpPr>
        <p:spPr>
          <a:xfrm>
            <a:off x="6804248" y="260648"/>
            <a:ext cx="1944216" cy="914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/>
              <a:t>4º</a:t>
            </a:r>
            <a:endParaRPr lang="es-ES" b="1" dirty="0"/>
          </a:p>
        </p:txBody>
      </p:sp>
      <p:pic>
        <p:nvPicPr>
          <p:cNvPr id="64514" name="Picture 2" descr="Resultado de imagen de metodo"/>
          <p:cNvPicPr>
            <a:picLocks noChangeAspect="1" noChangeArrowheads="1"/>
          </p:cNvPicPr>
          <p:nvPr/>
        </p:nvPicPr>
        <p:blipFill>
          <a:blip r:embed="rId3" cstate="print"/>
          <a:srcRect t="16800" b="26081"/>
          <a:stretch>
            <a:fillRect/>
          </a:stretch>
        </p:blipFill>
        <p:spPr bwMode="auto">
          <a:xfrm rot="18854186">
            <a:off x="114508" y="3867647"/>
            <a:ext cx="2143125" cy="12241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20180830_141508.jpg"/>
          <p:cNvPicPr>
            <a:picLocks noChangeAspect="1"/>
          </p:cNvPicPr>
          <p:nvPr/>
        </p:nvPicPr>
        <p:blipFill rotWithShape="1">
          <a:blip r:embed="rId2" cstate="print"/>
          <a:srcRect l="4326" t="18500" r="4326" b="50000"/>
          <a:stretch/>
        </p:blipFill>
        <p:spPr>
          <a:xfrm>
            <a:off x="353746" y="-21150"/>
            <a:ext cx="8436506" cy="2160240"/>
          </a:xfrm>
          <a:prstGeom prst="rect">
            <a:avLst/>
          </a:prstGeom>
        </p:spPr>
      </p:pic>
      <p:pic>
        <p:nvPicPr>
          <p:cNvPr id="5" name="4 Imagen" descr="20180830_163618.jpg"/>
          <p:cNvPicPr>
            <a:picLocks noChangeAspect="1"/>
          </p:cNvPicPr>
          <p:nvPr/>
        </p:nvPicPr>
        <p:blipFill rotWithShape="1">
          <a:blip r:embed="rId3" cstate="print"/>
          <a:srcRect l="16743" r="41493"/>
          <a:stretch/>
        </p:blipFill>
        <p:spPr>
          <a:xfrm rot="5400000">
            <a:off x="2223119" y="290867"/>
            <a:ext cx="4697760" cy="8436505"/>
          </a:xfrm>
          <a:prstGeom prst="rect">
            <a:avLst/>
          </a:prstGeom>
        </p:spPr>
      </p:pic>
      <p:sp>
        <p:nvSpPr>
          <p:cNvPr id="7" name="6 Elipse"/>
          <p:cNvSpPr/>
          <p:nvPr/>
        </p:nvSpPr>
        <p:spPr>
          <a:xfrm>
            <a:off x="6732240" y="2996952"/>
            <a:ext cx="1944216" cy="914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/>
              <a:t>4º</a:t>
            </a:r>
            <a:endParaRPr lang="es-E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20180831_131900.jpg"/>
          <p:cNvPicPr>
            <a:picLocks noChangeAspect="1"/>
          </p:cNvPicPr>
          <p:nvPr/>
        </p:nvPicPr>
        <p:blipFill>
          <a:blip r:embed="rId2" cstate="print"/>
          <a:srcRect l="16925" t="19550" r="27950"/>
          <a:stretch>
            <a:fillRect/>
          </a:stretch>
        </p:blipFill>
        <p:spPr>
          <a:xfrm>
            <a:off x="755576" y="188640"/>
            <a:ext cx="5832648" cy="6384226"/>
          </a:xfrm>
          <a:prstGeom prst="rect">
            <a:avLst/>
          </a:prstGeom>
        </p:spPr>
      </p:pic>
      <p:sp>
        <p:nvSpPr>
          <p:cNvPr id="4" name="3 Elipse"/>
          <p:cNvSpPr/>
          <p:nvPr/>
        </p:nvSpPr>
        <p:spPr>
          <a:xfrm>
            <a:off x="6804248" y="692696"/>
            <a:ext cx="1944216" cy="914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/>
              <a:t>4º</a:t>
            </a:r>
            <a:endParaRPr lang="es-ES" b="1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2 Subtítulo"/>
          <p:cNvSpPr>
            <a:spLocks noGrp="1"/>
          </p:cNvSpPr>
          <p:nvPr>
            <p:ph type="subTitle" idx="1"/>
          </p:nvPr>
        </p:nvSpPr>
        <p:spPr>
          <a:xfrm>
            <a:off x="214313" y="357188"/>
            <a:ext cx="6400800" cy="642937"/>
          </a:xfrm>
        </p:spPr>
        <p:txBody>
          <a:bodyPr/>
          <a:lstStyle/>
          <a:p>
            <a:pPr algn="l" eaLnBrk="1" hangingPunct="1"/>
            <a:r>
              <a:rPr lang="gl-ES" b="1" smtClean="0">
                <a:solidFill>
                  <a:srgbClr val="000099"/>
                </a:solidFill>
              </a:rPr>
              <a:t>Que é o sangue?</a:t>
            </a:r>
          </a:p>
        </p:txBody>
      </p:sp>
      <p:pic>
        <p:nvPicPr>
          <p:cNvPr id="4099" name="3 Imagen" descr="13.jpg"/>
          <p:cNvPicPr>
            <a:picLocks noChangeAspect="1"/>
          </p:cNvPicPr>
          <p:nvPr/>
        </p:nvPicPr>
        <p:blipFill>
          <a:blip r:embed="rId3" cstate="print"/>
          <a:srcRect l="63153" t="7292" r="1599" b="30563"/>
          <a:stretch>
            <a:fillRect/>
          </a:stretch>
        </p:blipFill>
        <p:spPr bwMode="auto">
          <a:xfrm>
            <a:off x="6000750" y="214313"/>
            <a:ext cx="2500313" cy="621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2 Subtítulo"/>
          <p:cNvSpPr txBox="1">
            <a:spLocks/>
          </p:cNvSpPr>
          <p:nvPr/>
        </p:nvSpPr>
        <p:spPr bwMode="auto">
          <a:xfrm>
            <a:off x="500063" y="2714625"/>
            <a:ext cx="5072062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gl-ES" sz="2000" b="1" dirty="0">
                <a:latin typeface="+mn-lt"/>
              </a:rPr>
              <a:t> É un líquido de cor vermello que recorre todo o corpo para que poida funcionar.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endParaRPr lang="gl-ES" sz="2000" b="1" dirty="0">
              <a:solidFill>
                <a:srgbClr val="000099"/>
              </a:solidFill>
              <a:latin typeface="+mn-lt"/>
            </a:endParaRPr>
          </a:p>
        </p:txBody>
      </p:sp>
      <p:pic>
        <p:nvPicPr>
          <p:cNvPr id="4101" name="Picture 10" descr="https://encrypted-tbn2.gstatic.com/images?q=tbn:ANd9GcSDsUcEvo7jzsR3HffQyuLR79wCziBQ3pF7RAZcakiTYZgpuJiB6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14563" y="3643313"/>
            <a:ext cx="1571625" cy="186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2 Subtítulo"/>
          <p:cNvSpPr>
            <a:spLocks noGrp="1"/>
          </p:cNvSpPr>
          <p:nvPr>
            <p:ph type="subTitle" idx="1"/>
          </p:nvPr>
        </p:nvSpPr>
        <p:spPr>
          <a:xfrm>
            <a:off x="214313" y="357188"/>
            <a:ext cx="6400800" cy="642937"/>
          </a:xfrm>
        </p:spPr>
        <p:txBody>
          <a:bodyPr/>
          <a:lstStyle/>
          <a:p>
            <a:pPr algn="l" eaLnBrk="1" hangingPunct="1"/>
            <a:r>
              <a:rPr lang="gl-ES" b="1" smtClean="0">
                <a:solidFill>
                  <a:srgbClr val="000099"/>
                </a:solidFill>
              </a:rPr>
              <a:t>Que fai o sistema circulatorio ?</a:t>
            </a:r>
          </a:p>
        </p:txBody>
      </p:sp>
      <p:pic>
        <p:nvPicPr>
          <p:cNvPr id="5123" name="3 Imagen" descr="13.jpg"/>
          <p:cNvPicPr>
            <a:picLocks noChangeAspect="1"/>
          </p:cNvPicPr>
          <p:nvPr/>
        </p:nvPicPr>
        <p:blipFill>
          <a:blip r:embed="rId3" cstate="print"/>
          <a:srcRect l="63153" t="7292" r="1599" b="17706"/>
          <a:stretch>
            <a:fillRect/>
          </a:stretch>
        </p:blipFill>
        <p:spPr bwMode="auto">
          <a:xfrm>
            <a:off x="6715125" y="857250"/>
            <a:ext cx="17145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2 Subtítulo"/>
          <p:cNvSpPr txBox="1">
            <a:spLocks/>
          </p:cNvSpPr>
          <p:nvPr/>
        </p:nvSpPr>
        <p:spPr bwMode="auto">
          <a:xfrm>
            <a:off x="714375" y="2571750"/>
            <a:ext cx="585787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gl-ES" sz="2000" b="1" dirty="0">
                <a:solidFill>
                  <a:srgbClr val="FF0000"/>
                </a:solidFill>
                <a:latin typeface="+mn-lt"/>
              </a:rPr>
              <a:t>Leva o osixeno e alimentos no sangue.</a:t>
            </a:r>
          </a:p>
        </p:txBody>
      </p:sp>
      <p:sp>
        <p:nvSpPr>
          <p:cNvPr id="7" name="2 Subtítulo"/>
          <p:cNvSpPr txBox="1">
            <a:spLocks/>
          </p:cNvSpPr>
          <p:nvPr/>
        </p:nvSpPr>
        <p:spPr bwMode="auto">
          <a:xfrm>
            <a:off x="642938" y="4071938"/>
            <a:ext cx="5857875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gl-ES" sz="2000" b="1" dirty="0">
                <a:solidFill>
                  <a:srgbClr val="000099"/>
                </a:solidFill>
                <a:latin typeface="+mn-lt"/>
              </a:rPr>
              <a:t>Trae de volta substancias que hai que eliminar (</a:t>
            </a:r>
            <a:r>
              <a:rPr lang="gl-ES" sz="2000" b="1" dirty="0" err="1">
                <a:solidFill>
                  <a:srgbClr val="000099"/>
                </a:solidFill>
                <a:latin typeface="+mn-lt"/>
              </a:rPr>
              <a:t>porquerías</a:t>
            </a:r>
            <a:r>
              <a:rPr lang="gl-ES" sz="2000" b="1" dirty="0">
                <a:solidFill>
                  <a:srgbClr val="000099"/>
                </a:solidFill>
                <a:latin typeface="+mn-lt"/>
              </a:rPr>
              <a:t>)</a:t>
            </a:r>
          </a:p>
        </p:txBody>
      </p:sp>
      <p:cxnSp>
        <p:nvCxnSpPr>
          <p:cNvPr id="9" name="8 Conector recto de flecha"/>
          <p:cNvCxnSpPr/>
          <p:nvPr/>
        </p:nvCxnSpPr>
        <p:spPr>
          <a:xfrm>
            <a:off x="5000625" y="2786063"/>
            <a:ext cx="2500313" cy="14287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Conector recto de flecha"/>
          <p:cNvCxnSpPr/>
          <p:nvPr/>
        </p:nvCxnSpPr>
        <p:spPr>
          <a:xfrm rot="5400000" flipH="1" flipV="1">
            <a:off x="5822157" y="2678906"/>
            <a:ext cx="1643062" cy="1571625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No hay texto alternativo automÃ¡tico disponible."/>
          <p:cNvPicPr>
            <a:picLocks noChangeAspect="1" noChangeArrowheads="1"/>
          </p:cNvPicPr>
          <p:nvPr/>
        </p:nvPicPr>
        <p:blipFill>
          <a:blip r:embed="rId2" cstate="print"/>
          <a:srcRect t="3536" b="3426"/>
          <a:stretch>
            <a:fillRect/>
          </a:stretch>
        </p:blipFill>
        <p:spPr bwMode="auto">
          <a:xfrm>
            <a:off x="1835696" y="0"/>
            <a:ext cx="4868053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2 Subtítulo"/>
          <p:cNvSpPr>
            <a:spLocks noGrp="1"/>
          </p:cNvSpPr>
          <p:nvPr>
            <p:ph type="subTitle" idx="1"/>
          </p:nvPr>
        </p:nvSpPr>
        <p:spPr>
          <a:xfrm>
            <a:off x="0" y="214313"/>
            <a:ext cx="6400800" cy="642937"/>
          </a:xfrm>
        </p:spPr>
        <p:txBody>
          <a:bodyPr/>
          <a:lstStyle/>
          <a:p>
            <a:pPr algn="l" eaLnBrk="1" hangingPunct="1"/>
            <a:r>
              <a:rPr lang="gl-ES" b="1" smtClean="0">
                <a:solidFill>
                  <a:srgbClr val="000099"/>
                </a:solidFill>
              </a:rPr>
              <a:t>Quén reparte o sangue?</a:t>
            </a:r>
          </a:p>
        </p:txBody>
      </p:sp>
      <p:pic>
        <p:nvPicPr>
          <p:cNvPr id="2052" name="3 Imagen" descr="13.jpg"/>
          <p:cNvPicPr>
            <a:picLocks noChangeAspect="1"/>
          </p:cNvPicPr>
          <p:nvPr/>
        </p:nvPicPr>
        <p:blipFill>
          <a:blip r:embed="rId3" cstate="print"/>
          <a:srcRect l="63153" t="7292" r="1599" b="17706"/>
          <a:stretch>
            <a:fillRect/>
          </a:stretch>
        </p:blipFill>
        <p:spPr bwMode="auto">
          <a:xfrm>
            <a:off x="6786563" y="428625"/>
            <a:ext cx="2071687" cy="621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2 Subtítulo"/>
          <p:cNvSpPr txBox="1">
            <a:spLocks/>
          </p:cNvSpPr>
          <p:nvPr/>
        </p:nvSpPr>
        <p:spPr bwMode="auto">
          <a:xfrm>
            <a:off x="571500" y="1428750"/>
            <a:ext cx="5857875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gl-ES" sz="2000" b="1" dirty="0">
                <a:latin typeface="+mn-lt"/>
              </a:rPr>
              <a:t> O corazón  fai que se mova o sangue (Bombea).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endParaRPr lang="gl-ES" sz="2000" b="1" dirty="0">
              <a:solidFill>
                <a:srgbClr val="000099"/>
              </a:solidFill>
              <a:latin typeface="+mn-lt"/>
            </a:endParaRPr>
          </a:p>
        </p:txBody>
      </p:sp>
      <p:grpSp>
        <p:nvGrpSpPr>
          <p:cNvPr id="2" name="13 Grupo"/>
          <p:cNvGrpSpPr>
            <a:grpSpLocks/>
          </p:cNvGrpSpPr>
          <p:nvPr/>
        </p:nvGrpSpPr>
        <p:grpSpPr bwMode="auto">
          <a:xfrm>
            <a:off x="214313" y="2143125"/>
            <a:ext cx="3000375" cy="2795588"/>
            <a:chOff x="2143108" y="2428868"/>
            <a:chExt cx="3286148" cy="3080763"/>
          </a:xfrm>
        </p:grpSpPr>
        <p:pic>
          <p:nvPicPr>
            <p:cNvPr id="6154" name="3 Imagen" descr="13.jpg"/>
            <p:cNvPicPr>
              <a:picLocks noChangeAspect="1"/>
            </p:cNvPicPr>
            <p:nvPr/>
          </p:nvPicPr>
          <p:blipFill>
            <a:blip r:embed="rId3" cstate="print"/>
            <a:srcRect l="32310" t="28127" r="44189" b="56248"/>
            <a:stretch>
              <a:fillRect/>
            </a:stretch>
          </p:blipFill>
          <p:spPr bwMode="auto">
            <a:xfrm>
              <a:off x="2143108" y="2428868"/>
              <a:ext cx="3286148" cy="3080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11 Rectángulo"/>
            <p:cNvSpPr/>
            <p:nvPr/>
          </p:nvSpPr>
          <p:spPr>
            <a:xfrm>
              <a:off x="2143108" y="4787112"/>
              <a:ext cx="714606" cy="71377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gl-ES"/>
            </a:p>
          </p:txBody>
        </p:sp>
        <p:sp>
          <p:nvSpPr>
            <p:cNvPr id="13" name="12 Elipse"/>
            <p:cNvSpPr/>
            <p:nvPr/>
          </p:nvSpPr>
          <p:spPr>
            <a:xfrm>
              <a:off x="2285682" y="2572322"/>
              <a:ext cx="2929713" cy="2856835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gl-ES"/>
            </a:p>
          </p:txBody>
        </p:sp>
      </p:grpSp>
      <p:cxnSp>
        <p:nvCxnSpPr>
          <p:cNvPr id="16" name="15 Conector recto de flecha"/>
          <p:cNvCxnSpPr/>
          <p:nvPr/>
        </p:nvCxnSpPr>
        <p:spPr>
          <a:xfrm>
            <a:off x="5929313" y="1714500"/>
            <a:ext cx="1571625" cy="3571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3 Imagen" descr="13.jpg"/>
          <p:cNvPicPr>
            <a:picLocks noChangeAspect="1"/>
          </p:cNvPicPr>
          <p:nvPr/>
        </p:nvPicPr>
        <p:blipFill>
          <a:blip r:embed="rId3" cstate="print"/>
          <a:srcRect l="74902" t="25002" r="16286" b="68748"/>
          <a:stretch>
            <a:fillRect/>
          </a:stretch>
        </p:blipFill>
        <p:spPr bwMode="auto">
          <a:xfrm>
            <a:off x="3571875" y="2214563"/>
            <a:ext cx="2714625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4" name="13 Conector recto de flecha"/>
          <p:cNvCxnSpPr/>
          <p:nvPr/>
        </p:nvCxnSpPr>
        <p:spPr>
          <a:xfrm rot="5400000">
            <a:off x="7751763" y="3035300"/>
            <a:ext cx="500062" cy="15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Conector recto de flecha"/>
          <p:cNvCxnSpPr/>
          <p:nvPr/>
        </p:nvCxnSpPr>
        <p:spPr>
          <a:xfrm rot="5400000" flipH="1" flipV="1">
            <a:off x="7251701" y="3035300"/>
            <a:ext cx="500062" cy="1587"/>
          </a:xfrm>
          <a:prstGeom prst="straightConnector1">
            <a:avLst/>
          </a:prstGeom>
          <a:ln w="38100"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2 Subtítulo"/>
          <p:cNvSpPr>
            <a:spLocks noGrp="1"/>
          </p:cNvSpPr>
          <p:nvPr>
            <p:ph type="subTitle" idx="1"/>
          </p:nvPr>
        </p:nvSpPr>
        <p:spPr>
          <a:xfrm>
            <a:off x="214313" y="357188"/>
            <a:ext cx="6400800" cy="642937"/>
          </a:xfrm>
        </p:spPr>
        <p:txBody>
          <a:bodyPr/>
          <a:lstStyle/>
          <a:p>
            <a:pPr algn="l" eaLnBrk="1" hangingPunct="1"/>
            <a:r>
              <a:rPr lang="gl-ES" b="1" smtClean="0">
                <a:solidFill>
                  <a:srgbClr val="000099"/>
                </a:solidFill>
              </a:rPr>
              <a:t>Por onde se move o sangue?</a:t>
            </a:r>
          </a:p>
        </p:txBody>
      </p:sp>
      <p:pic>
        <p:nvPicPr>
          <p:cNvPr id="7171" name="3 Imagen" descr="13.jpg"/>
          <p:cNvPicPr>
            <a:picLocks noChangeAspect="1"/>
          </p:cNvPicPr>
          <p:nvPr/>
        </p:nvPicPr>
        <p:blipFill>
          <a:blip r:embed="rId3" cstate="print"/>
          <a:srcRect l="63153" t="7292" r="1599" b="17706"/>
          <a:stretch>
            <a:fillRect/>
          </a:stretch>
        </p:blipFill>
        <p:spPr bwMode="auto">
          <a:xfrm>
            <a:off x="6715125" y="857250"/>
            <a:ext cx="17145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2 Subtítulo"/>
          <p:cNvSpPr txBox="1">
            <a:spLocks/>
          </p:cNvSpPr>
          <p:nvPr/>
        </p:nvSpPr>
        <p:spPr bwMode="auto">
          <a:xfrm>
            <a:off x="214313" y="1143000"/>
            <a:ext cx="5857875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gl-ES" sz="2800" b="1" dirty="0">
                <a:solidFill>
                  <a:srgbClr val="FF0000"/>
                </a:solidFill>
                <a:latin typeface="+mn-lt"/>
              </a:rPr>
              <a:t>Polas arterias</a:t>
            </a:r>
          </a:p>
          <a:p>
            <a:pPr lvl="1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gl-ES" sz="2000" b="1" dirty="0">
                <a:solidFill>
                  <a:srgbClr val="FF0000"/>
                </a:solidFill>
                <a:latin typeface="+mn-lt"/>
              </a:rPr>
              <a:t> O sangue vai dende o corazón ó resto do corpo levando osixeno e alimentos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endParaRPr lang="gl-ES" sz="2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2643188" y="2286000"/>
            <a:ext cx="2357437" cy="14287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gl-ES"/>
          </a:p>
        </p:txBody>
      </p:sp>
      <p:cxnSp>
        <p:nvCxnSpPr>
          <p:cNvPr id="13" name="12 Conector recto de flecha"/>
          <p:cNvCxnSpPr>
            <a:stCxn id="11" idx="3"/>
          </p:cNvCxnSpPr>
          <p:nvPr/>
        </p:nvCxnSpPr>
        <p:spPr>
          <a:xfrm>
            <a:off x="5000625" y="2357438"/>
            <a:ext cx="2571750" cy="28575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2 Subtítulo"/>
          <p:cNvSpPr txBox="1">
            <a:spLocks/>
          </p:cNvSpPr>
          <p:nvPr/>
        </p:nvSpPr>
        <p:spPr bwMode="auto">
          <a:xfrm>
            <a:off x="357188" y="2786063"/>
            <a:ext cx="5857875" cy="121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gl-ES" sz="2800" b="1" dirty="0">
                <a:solidFill>
                  <a:srgbClr val="000099"/>
                </a:solidFill>
                <a:latin typeface="+mn-lt"/>
              </a:rPr>
              <a:t>Polas veas</a:t>
            </a:r>
          </a:p>
          <a:p>
            <a:pPr lvl="1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gl-ES" sz="2000" b="1" dirty="0">
                <a:solidFill>
                  <a:srgbClr val="000099"/>
                </a:solidFill>
                <a:latin typeface="+mn-lt"/>
              </a:rPr>
              <a:t> O sangue vai de volta ó corazón levando dióxido de carbono e desperdicios.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endParaRPr lang="gl-ES" sz="2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2786063" y="3929063"/>
            <a:ext cx="2357437" cy="14287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gl-ES"/>
          </a:p>
        </p:txBody>
      </p:sp>
      <p:cxnSp>
        <p:nvCxnSpPr>
          <p:cNvPr id="16" name="15 Conector recto de flecha"/>
          <p:cNvCxnSpPr>
            <a:stCxn id="15" idx="3"/>
          </p:cNvCxnSpPr>
          <p:nvPr/>
        </p:nvCxnSpPr>
        <p:spPr>
          <a:xfrm flipV="1">
            <a:off x="5143500" y="2857500"/>
            <a:ext cx="2286000" cy="1143000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2 Subtítulo"/>
          <p:cNvSpPr txBox="1">
            <a:spLocks/>
          </p:cNvSpPr>
          <p:nvPr/>
        </p:nvSpPr>
        <p:spPr bwMode="auto">
          <a:xfrm>
            <a:off x="428625" y="4429125"/>
            <a:ext cx="5857875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gl-ES" sz="2800" b="1" dirty="0">
                <a:latin typeface="+mn-lt"/>
              </a:rPr>
              <a:t>Polos capilares</a:t>
            </a:r>
          </a:p>
          <a:p>
            <a:pPr lvl="1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gl-ES" sz="2000" b="1" dirty="0">
                <a:latin typeface="+mn-lt"/>
              </a:rPr>
              <a:t>  Onde se intercambian os elementos que van na sangue,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endParaRPr lang="gl-ES" sz="2000" b="1" dirty="0">
              <a:latin typeface="+mn-lt"/>
            </a:endParaRPr>
          </a:p>
        </p:txBody>
      </p:sp>
      <p:cxnSp>
        <p:nvCxnSpPr>
          <p:cNvPr id="20" name="19 Conector recto de flecha"/>
          <p:cNvCxnSpPr/>
          <p:nvPr/>
        </p:nvCxnSpPr>
        <p:spPr>
          <a:xfrm rot="5400000" flipH="1" flipV="1">
            <a:off x="5214938" y="3143250"/>
            <a:ext cx="2571750" cy="2428875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3 Imagen" descr="13.jpg"/>
          <p:cNvPicPr>
            <a:picLocks noChangeAspect="1"/>
          </p:cNvPicPr>
          <p:nvPr/>
        </p:nvPicPr>
        <p:blipFill>
          <a:blip r:embed="rId4" cstate="print"/>
          <a:srcRect l="65625" t="82246" r="25259" b="12859"/>
          <a:stretch>
            <a:fillRect/>
          </a:stretch>
        </p:blipFill>
        <p:spPr bwMode="auto">
          <a:xfrm>
            <a:off x="3143250" y="5572125"/>
            <a:ext cx="1500188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 animBg="1"/>
      <p:bldP spid="14" grpId="0"/>
      <p:bldP spid="15" grpId="0" animBg="1"/>
      <p:bldP spid="1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laplace.us.es/wiki/images/2/2b/Muelle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273" y="1916832"/>
            <a:ext cx="8247161" cy="1869358"/>
          </a:xfrm>
          <a:prstGeom prst="rect">
            <a:avLst/>
          </a:prstGeom>
          <a:noFill/>
        </p:spPr>
      </p:pic>
      <p:sp>
        <p:nvSpPr>
          <p:cNvPr id="3" name="2 CuadroTexto"/>
          <p:cNvSpPr txBox="1"/>
          <p:nvPr/>
        </p:nvSpPr>
        <p:spPr>
          <a:xfrm>
            <a:off x="1164818" y="4857760"/>
            <a:ext cx="70505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gl-ES" sz="3200" b="1" dirty="0" smtClean="0">
                <a:solidFill>
                  <a:srgbClr val="0000CC"/>
                </a:solidFill>
              </a:rPr>
              <a:t>A forza do </a:t>
            </a:r>
            <a:r>
              <a:rPr lang="gl-ES" sz="3200" b="1" dirty="0" err="1" smtClean="0">
                <a:solidFill>
                  <a:srgbClr val="FF0000"/>
                </a:solidFill>
              </a:rPr>
              <a:t>muelle</a:t>
            </a:r>
            <a:r>
              <a:rPr lang="gl-ES" sz="3200" b="1" dirty="0" smtClean="0">
                <a:solidFill>
                  <a:srgbClr val="0000CC"/>
                </a:solidFill>
              </a:rPr>
              <a:t> permite mover a caixa</a:t>
            </a:r>
            <a:endParaRPr lang="gl-ES" sz="3200" b="1" dirty="0">
              <a:solidFill>
                <a:srgbClr val="0000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clarionweb.es/6_curso/c_medio/cm603/imagenes_cm_3/animaciomag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7" y="1285860"/>
            <a:ext cx="3571901" cy="2020472"/>
          </a:xfrm>
          <a:prstGeom prst="rect">
            <a:avLst/>
          </a:prstGeom>
          <a:noFill/>
        </p:spPr>
      </p:pic>
      <p:sp>
        <p:nvSpPr>
          <p:cNvPr id="3" name="2 CuadroTexto"/>
          <p:cNvSpPr txBox="1"/>
          <p:nvPr/>
        </p:nvSpPr>
        <p:spPr>
          <a:xfrm>
            <a:off x="214282" y="214290"/>
            <a:ext cx="45171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gl-ES" sz="3200" b="1" dirty="0" smtClean="0">
                <a:solidFill>
                  <a:srgbClr val="0000CC"/>
                </a:solidFill>
              </a:rPr>
              <a:t>Hai outros tipos de forzas</a:t>
            </a:r>
            <a:endParaRPr lang="gl-ES" sz="3200" b="1" dirty="0">
              <a:solidFill>
                <a:srgbClr val="0000CC"/>
              </a:solidFill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4643438" y="1785926"/>
            <a:ext cx="38348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sz="2000" b="1" dirty="0" smtClean="0">
                <a:solidFill>
                  <a:srgbClr val="0000CC"/>
                </a:solidFill>
              </a:rPr>
              <a:t>A forza magnética: Os imáns tiran do ferro</a:t>
            </a:r>
            <a:endParaRPr lang="gl-ES" sz="2000" b="1" dirty="0">
              <a:solidFill>
                <a:srgbClr val="0000CC"/>
              </a:solidFill>
            </a:endParaRPr>
          </a:p>
        </p:txBody>
      </p:sp>
      <p:pic>
        <p:nvPicPr>
          <p:cNvPr id="5" name="Picture 2" descr="http://clusterizando.files.wordpress.com/2010/04/tioviv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90" y="3357562"/>
            <a:ext cx="2143140" cy="2143140"/>
          </a:xfrm>
          <a:prstGeom prst="rect">
            <a:avLst/>
          </a:prstGeom>
          <a:noFill/>
        </p:spPr>
      </p:pic>
      <p:pic>
        <p:nvPicPr>
          <p:cNvPr id="6" name="Picture 4" descr="http://oi39.tinypic.com/14y7kpd.jpg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42522" y="3429000"/>
            <a:ext cx="4387196" cy="3105674"/>
          </a:xfrm>
          <a:prstGeom prst="rect">
            <a:avLst/>
          </a:prstGeom>
          <a:noFill/>
        </p:spPr>
      </p:pic>
      <p:sp>
        <p:nvSpPr>
          <p:cNvPr id="7" name="6 CuadroTexto"/>
          <p:cNvSpPr txBox="1"/>
          <p:nvPr/>
        </p:nvSpPr>
        <p:spPr>
          <a:xfrm>
            <a:off x="785786" y="5643578"/>
            <a:ext cx="33575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sz="2000" b="1" dirty="0" smtClean="0">
                <a:solidFill>
                  <a:srgbClr val="0000CC"/>
                </a:solidFill>
              </a:rPr>
              <a:t>A forza centrífuga: os corpos que xiran saen cara fora</a:t>
            </a:r>
            <a:endParaRPr lang="gl-ES" sz="2000" b="1" dirty="0">
              <a:solidFill>
                <a:srgbClr val="0000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4.bp.blogspot.com/_GpSXwrPgGIw/THSKPpXHNdI/AAAAAAAAACo/Kxg6D7T_pg0/s1600/MRU_1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928670"/>
            <a:ext cx="8565132" cy="2286016"/>
          </a:xfrm>
          <a:prstGeom prst="rect">
            <a:avLst/>
          </a:prstGeom>
          <a:noFill/>
        </p:spPr>
      </p:pic>
      <p:sp>
        <p:nvSpPr>
          <p:cNvPr id="3" name="2 Rectángulo"/>
          <p:cNvSpPr/>
          <p:nvPr/>
        </p:nvSpPr>
        <p:spPr>
          <a:xfrm>
            <a:off x="6643702" y="2714620"/>
            <a:ext cx="2143140" cy="5715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gl-ES"/>
          </a:p>
        </p:txBody>
      </p:sp>
      <p:sp>
        <p:nvSpPr>
          <p:cNvPr id="4" name="3 CuadroTexto"/>
          <p:cNvSpPr txBox="1"/>
          <p:nvPr/>
        </p:nvSpPr>
        <p:spPr>
          <a:xfrm>
            <a:off x="428596" y="285728"/>
            <a:ext cx="23657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gl-ES" sz="3200" b="1" dirty="0" smtClean="0">
                <a:solidFill>
                  <a:srgbClr val="0000CC"/>
                </a:solidFill>
              </a:rPr>
              <a:t>A velocidade</a:t>
            </a:r>
            <a:endParaRPr lang="gl-ES" sz="3200" b="1" dirty="0">
              <a:solidFill>
                <a:srgbClr val="0000CC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428596" y="2786058"/>
            <a:ext cx="83582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sz="2400" b="1" dirty="0" smtClean="0">
                <a:solidFill>
                  <a:srgbClr val="0000CC"/>
                </a:solidFill>
              </a:rPr>
              <a:t>A velocidade é o tempo que se tarda en recorrer unha distancia</a:t>
            </a:r>
            <a:endParaRPr lang="gl-ES" sz="2400" b="1" dirty="0">
              <a:solidFill>
                <a:srgbClr val="0000CC"/>
              </a:solidFill>
            </a:endParaRPr>
          </a:p>
        </p:txBody>
      </p:sp>
      <p:pic>
        <p:nvPicPr>
          <p:cNvPr id="6" name="Picture 2" descr="http://fisica39.files.wordpress.com/2010/05/velocidad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04" y="3357562"/>
            <a:ext cx="6000792" cy="30003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eumus.edu.uy/eme/ensenanza/acustica/apuntes/material-viejo/fisica_r/07.forced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0"/>
            <a:ext cx="3810000" cy="3810000"/>
          </a:xfrm>
          <a:prstGeom prst="rect">
            <a:avLst/>
          </a:prstGeom>
          <a:noFill/>
        </p:spPr>
      </p:pic>
      <p:pic>
        <p:nvPicPr>
          <p:cNvPr id="2052" name="Picture 4" descr="http://gifsanimados.de/img-gifsanimados.de/t/tortugas/tortuga-4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3573016"/>
            <a:ext cx="2381250" cy="2047876"/>
          </a:xfrm>
          <a:prstGeom prst="rect">
            <a:avLst/>
          </a:prstGeom>
          <a:noFill/>
        </p:spPr>
      </p:pic>
      <p:pic>
        <p:nvPicPr>
          <p:cNvPr id="2054" name="Picture 6" descr="http://4.bp.blogspot.com/-pJmhQFNULhQ/UMck6w2g1DI/AAAAAAAAD0o/0x_zFHumlsE/s320/el_correcaminos_gif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3068960"/>
            <a:ext cx="2286000" cy="3048001"/>
          </a:xfrm>
          <a:prstGeom prst="rect">
            <a:avLst/>
          </a:prstGeom>
          <a:noFill/>
        </p:spPr>
      </p:pic>
      <p:sp>
        <p:nvSpPr>
          <p:cNvPr id="5" name="4 CuadroTexto"/>
          <p:cNvSpPr txBox="1"/>
          <p:nvPr/>
        </p:nvSpPr>
        <p:spPr>
          <a:xfrm>
            <a:off x="251520" y="332656"/>
            <a:ext cx="32975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gl-ES" sz="3200" b="1" dirty="0" smtClean="0">
                <a:solidFill>
                  <a:srgbClr val="0000CC"/>
                </a:solidFill>
              </a:rPr>
              <a:t>A velocidade varía</a:t>
            </a:r>
            <a:endParaRPr lang="gl-ES" sz="3200" b="1" dirty="0">
              <a:solidFill>
                <a:srgbClr val="0000CC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1691680" y="5661248"/>
            <a:ext cx="2088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gl-ES" sz="2000" b="1" dirty="0" smtClean="0">
                <a:solidFill>
                  <a:srgbClr val="0000CC"/>
                </a:solidFill>
              </a:rPr>
              <a:t>Pode ser  lenta ….</a:t>
            </a:r>
            <a:endParaRPr lang="gl-ES" sz="2000" b="1" dirty="0">
              <a:solidFill>
                <a:srgbClr val="0000CC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5148064" y="5733256"/>
            <a:ext cx="2088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gl-ES" sz="2000" b="1" dirty="0" smtClean="0">
                <a:solidFill>
                  <a:srgbClr val="0000CC"/>
                </a:solidFill>
              </a:rPr>
              <a:t>…. ou rápida.</a:t>
            </a:r>
            <a:endParaRPr lang="gl-ES" sz="2000" b="1" dirty="0">
              <a:solidFill>
                <a:srgbClr val="0000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5963" y="1290638"/>
            <a:ext cx="7712075" cy="428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588024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20180830_141627.jpg"/>
          <p:cNvPicPr>
            <a:picLocks noChangeAspect="1"/>
          </p:cNvPicPr>
          <p:nvPr/>
        </p:nvPicPr>
        <p:blipFill>
          <a:blip r:embed="rId2" cstate="print"/>
          <a:srcRect r="13776" b="9051"/>
          <a:stretch>
            <a:fillRect/>
          </a:stretch>
        </p:blipFill>
        <p:spPr>
          <a:xfrm>
            <a:off x="467544" y="188640"/>
            <a:ext cx="8192052" cy="6480720"/>
          </a:xfrm>
          <a:prstGeom prst="rect">
            <a:avLst/>
          </a:prstGeom>
        </p:spPr>
      </p:pic>
      <p:sp>
        <p:nvSpPr>
          <p:cNvPr id="3" name="2 Elipse"/>
          <p:cNvSpPr/>
          <p:nvPr/>
        </p:nvSpPr>
        <p:spPr>
          <a:xfrm>
            <a:off x="6876256" y="116632"/>
            <a:ext cx="1944216" cy="914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/>
              <a:t>4º</a:t>
            </a:r>
            <a:endParaRPr lang="es-ES" b="1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20180830_161936.jpg"/>
          <p:cNvPicPr>
            <a:picLocks noChangeAspect="1"/>
          </p:cNvPicPr>
          <p:nvPr/>
        </p:nvPicPr>
        <p:blipFill>
          <a:blip r:embed="rId2" cstate="print"/>
          <a:srcRect l="7476" t="3801" r="1963" b="9051"/>
          <a:stretch>
            <a:fillRect/>
          </a:stretch>
        </p:blipFill>
        <p:spPr>
          <a:xfrm>
            <a:off x="0" y="260647"/>
            <a:ext cx="9144000" cy="6599583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9051" b="18500"/>
          <a:stretch/>
        </p:blipFill>
        <p:spPr>
          <a:xfrm>
            <a:off x="0" y="1124744"/>
            <a:ext cx="9144000" cy="496855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156355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1259632" y="1052736"/>
            <a:ext cx="12961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600" b="1" dirty="0" smtClean="0">
                <a:solidFill>
                  <a:srgbClr val="0000FF"/>
                </a:solidFill>
              </a:rPr>
              <a:t>17</a:t>
            </a:r>
            <a:endParaRPr lang="es-ES" sz="6600" b="1" dirty="0">
              <a:solidFill>
                <a:srgbClr val="0000FF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1979712" y="2420888"/>
            <a:ext cx="12961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600" b="1" dirty="0" smtClean="0">
                <a:solidFill>
                  <a:srgbClr val="0000FF"/>
                </a:solidFill>
              </a:rPr>
              <a:t>14</a:t>
            </a:r>
            <a:endParaRPr lang="es-ES" sz="6600" b="1" dirty="0">
              <a:solidFill>
                <a:srgbClr val="0000FF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3923928" y="2348880"/>
            <a:ext cx="12961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600" b="1" dirty="0" smtClean="0">
                <a:solidFill>
                  <a:srgbClr val="FF0000"/>
                </a:solidFill>
              </a:rPr>
              <a:t>12</a:t>
            </a:r>
            <a:endParaRPr lang="es-ES" sz="6600" b="1" dirty="0">
              <a:solidFill>
                <a:srgbClr val="FF0000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5724128" y="2348880"/>
            <a:ext cx="12961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600" b="1" dirty="0" smtClean="0">
                <a:solidFill>
                  <a:srgbClr val="FF0000"/>
                </a:solidFill>
              </a:rPr>
              <a:t>2</a:t>
            </a:r>
            <a:endParaRPr lang="es-ES" sz="6600" b="1" dirty="0">
              <a:solidFill>
                <a:srgbClr val="FF000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2987824" y="4005064"/>
            <a:ext cx="12961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600" b="1" dirty="0" smtClean="0">
                <a:solidFill>
                  <a:srgbClr val="0000FF"/>
                </a:solidFill>
              </a:rPr>
              <a:t>13</a:t>
            </a:r>
            <a:endParaRPr lang="es-ES" sz="6600" b="1" dirty="0">
              <a:solidFill>
                <a:srgbClr val="0000FF"/>
              </a:solidFill>
            </a:endParaRPr>
          </a:p>
        </p:txBody>
      </p:sp>
      <p:sp>
        <p:nvSpPr>
          <p:cNvPr id="9" name="7 CuadroTexto"/>
          <p:cNvSpPr txBox="1"/>
          <p:nvPr/>
        </p:nvSpPr>
        <p:spPr>
          <a:xfrm>
            <a:off x="6372200" y="5106200"/>
            <a:ext cx="23193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0" b="1" dirty="0" smtClean="0"/>
              <a:t>6,5</a:t>
            </a:r>
            <a:endParaRPr lang="es-ES" sz="8000" b="1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CuadroTexto"/>
          <p:cNvSpPr txBox="1"/>
          <p:nvPr/>
        </p:nvSpPr>
        <p:spPr>
          <a:xfrm>
            <a:off x="179512" y="188640"/>
            <a:ext cx="8640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3200" b="1" dirty="0" err="1" smtClean="0">
                <a:solidFill>
                  <a:srgbClr val="0000FF"/>
                </a:solidFill>
              </a:rPr>
              <a:t>Reforzos</a:t>
            </a:r>
            <a:r>
              <a:rPr lang="es-ES" sz="3200" b="1" dirty="0" smtClean="0">
                <a:solidFill>
                  <a:srgbClr val="0000FF"/>
                </a:solidFill>
              </a:rPr>
              <a:t>?</a:t>
            </a:r>
            <a:endParaRPr lang="es-ES" sz="3200" b="1" dirty="0">
              <a:solidFill>
                <a:srgbClr val="0000FF"/>
              </a:solidFill>
            </a:endParaRPr>
          </a:p>
        </p:txBody>
      </p:sp>
      <p:pic>
        <p:nvPicPr>
          <p:cNvPr id="15362" name="Picture 2" descr="Resultado de imagen de refuerzo educativo"/>
          <p:cNvPicPr>
            <a:picLocks noChangeAspect="1" noChangeArrowheads="1"/>
          </p:cNvPicPr>
          <p:nvPr/>
        </p:nvPicPr>
        <p:blipFill>
          <a:blip r:embed="rId2" cstate="print"/>
          <a:srcRect t="22694"/>
          <a:stretch>
            <a:fillRect/>
          </a:stretch>
        </p:blipFill>
        <p:spPr bwMode="auto">
          <a:xfrm>
            <a:off x="467543" y="1052736"/>
            <a:ext cx="8164739" cy="52565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1200664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CuadroTexto"/>
          <p:cNvSpPr txBox="1"/>
          <p:nvPr/>
        </p:nvSpPr>
        <p:spPr>
          <a:xfrm>
            <a:off x="0" y="260648"/>
            <a:ext cx="8640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3200" b="1" dirty="0" err="1" smtClean="0">
                <a:solidFill>
                  <a:srgbClr val="0000FF"/>
                </a:solidFill>
              </a:rPr>
              <a:t>Traballo</a:t>
            </a:r>
            <a:r>
              <a:rPr lang="es-ES" sz="3200" b="1" dirty="0" smtClean="0">
                <a:solidFill>
                  <a:srgbClr val="0000FF"/>
                </a:solidFill>
              </a:rPr>
              <a:t> colaborativo</a:t>
            </a:r>
            <a:endParaRPr lang="es-ES" sz="3200" b="1" dirty="0">
              <a:solidFill>
                <a:srgbClr val="0000FF"/>
              </a:solidFill>
            </a:endParaRPr>
          </a:p>
        </p:txBody>
      </p:sp>
      <p:pic>
        <p:nvPicPr>
          <p:cNvPr id="14338" name="Picture 2" descr="Maestros innovadores, alumnos competentes: APRENDIZAJE COOPERATIVO - Â¿CÃMO USAR LA PIRÃMIDE DE EQUIPO?"/>
          <p:cNvPicPr>
            <a:picLocks noChangeAspect="1" noChangeArrowheads="1"/>
          </p:cNvPicPr>
          <p:nvPr/>
        </p:nvPicPr>
        <p:blipFill>
          <a:blip r:embed="rId2" cstate="print"/>
          <a:srcRect t="8537" b="3658"/>
          <a:stretch>
            <a:fillRect/>
          </a:stretch>
        </p:blipFill>
        <p:spPr bwMode="auto">
          <a:xfrm>
            <a:off x="1907704" y="908720"/>
            <a:ext cx="5040560" cy="57107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183092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Resultado de imagen de salida y met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764704"/>
            <a:ext cx="1526283" cy="1152128"/>
          </a:xfrm>
          <a:prstGeom prst="rect">
            <a:avLst/>
          </a:prstGeom>
          <a:noFill/>
        </p:spPr>
      </p:pic>
      <p:pic>
        <p:nvPicPr>
          <p:cNvPr id="59396" name="Picture 4" descr="Resultado de imagen de salida y met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27245" y="5013176"/>
            <a:ext cx="2016755" cy="1680113"/>
          </a:xfrm>
          <a:prstGeom prst="rect">
            <a:avLst/>
          </a:prstGeom>
          <a:noFill/>
        </p:spPr>
      </p:pic>
      <p:pic>
        <p:nvPicPr>
          <p:cNvPr id="59400" name="Picture 8" descr="Resultado de imagen de niÃ±os corriendo"/>
          <p:cNvPicPr>
            <a:picLocks noChangeAspect="1" noChangeArrowheads="1"/>
          </p:cNvPicPr>
          <p:nvPr/>
        </p:nvPicPr>
        <p:blipFill>
          <a:blip r:embed="rId4" cstate="print"/>
          <a:srcRect t="12943" b="18030"/>
          <a:stretch>
            <a:fillRect/>
          </a:stretch>
        </p:blipFill>
        <p:spPr bwMode="auto">
          <a:xfrm>
            <a:off x="2195736" y="836712"/>
            <a:ext cx="2366210" cy="1152128"/>
          </a:xfrm>
          <a:prstGeom prst="rect">
            <a:avLst/>
          </a:prstGeom>
          <a:noFill/>
        </p:spPr>
      </p:pic>
      <p:pic>
        <p:nvPicPr>
          <p:cNvPr id="6" name="Picture 8" descr="Resultado de imagen de niÃ±os corriendo"/>
          <p:cNvPicPr>
            <a:picLocks noChangeAspect="1" noChangeArrowheads="1"/>
          </p:cNvPicPr>
          <p:nvPr/>
        </p:nvPicPr>
        <p:blipFill>
          <a:blip r:embed="rId4" cstate="print"/>
          <a:srcRect t="12943" b="18030"/>
          <a:stretch>
            <a:fillRect/>
          </a:stretch>
        </p:blipFill>
        <p:spPr bwMode="auto">
          <a:xfrm>
            <a:off x="4716016" y="5445224"/>
            <a:ext cx="2366210" cy="1152128"/>
          </a:xfrm>
          <a:prstGeom prst="rect">
            <a:avLst/>
          </a:prstGeom>
          <a:noFill/>
        </p:spPr>
      </p:pic>
      <p:pic>
        <p:nvPicPr>
          <p:cNvPr id="59402" name="Picture 10" descr="demo 24"/>
          <p:cNvPicPr>
            <a:picLocks noChangeAspect="1" noChangeArrowheads="1"/>
          </p:cNvPicPr>
          <p:nvPr/>
        </p:nvPicPr>
        <p:blipFill>
          <a:blip r:embed="rId5" cstate="print"/>
          <a:srcRect r="52577"/>
          <a:stretch>
            <a:fillRect/>
          </a:stretch>
        </p:blipFill>
        <p:spPr bwMode="auto">
          <a:xfrm flipH="1">
            <a:off x="1043608" y="1196753"/>
            <a:ext cx="576064" cy="735762"/>
          </a:xfrm>
          <a:prstGeom prst="rect">
            <a:avLst/>
          </a:prstGeom>
          <a:noFill/>
        </p:spPr>
      </p:pic>
      <p:pic>
        <p:nvPicPr>
          <p:cNvPr id="8" name="Picture 10" descr="demo 24"/>
          <p:cNvPicPr>
            <a:picLocks noChangeAspect="1" noChangeArrowheads="1"/>
          </p:cNvPicPr>
          <p:nvPr/>
        </p:nvPicPr>
        <p:blipFill>
          <a:blip r:embed="rId6" cstate="print"/>
          <a:srcRect r="52577"/>
          <a:stretch>
            <a:fillRect/>
          </a:stretch>
        </p:blipFill>
        <p:spPr bwMode="auto">
          <a:xfrm flipH="1">
            <a:off x="3059832" y="3284983"/>
            <a:ext cx="792088" cy="1011673"/>
          </a:xfrm>
          <a:prstGeom prst="rect">
            <a:avLst/>
          </a:prstGeom>
          <a:noFill/>
        </p:spPr>
      </p:pic>
      <p:sp>
        <p:nvSpPr>
          <p:cNvPr id="9" name="3 CuadroTexto"/>
          <p:cNvSpPr txBox="1"/>
          <p:nvPr/>
        </p:nvSpPr>
        <p:spPr>
          <a:xfrm>
            <a:off x="0" y="116632"/>
            <a:ext cx="8640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3200" b="1" dirty="0" smtClean="0">
                <a:solidFill>
                  <a:srgbClr val="0000FF"/>
                </a:solidFill>
              </a:rPr>
              <a:t>Repetición de curso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Resultado de imagen de salida y met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764704"/>
            <a:ext cx="1526283" cy="1152128"/>
          </a:xfrm>
          <a:prstGeom prst="rect">
            <a:avLst/>
          </a:prstGeom>
          <a:noFill/>
        </p:spPr>
      </p:pic>
      <p:pic>
        <p:nvPicPr>
          <p:cNvPr id="59396" name="Picture 4" descr="Resultado de imagen de salida y met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27245" y="5013176"/>
            <a:ext cx="2016755" cy="1680113"/>
          </a:xfrm>
          <a:prstGeom prst="rect">
            <a:avLst/>
          </a:prstGeom>
          <a:noFill/>
        </p:spPr>
      </p:pic>
      <p:pic>
        <p:nvPicPr>
          <p:cNvPr id="59400" name="Picture 8" descr="Resultado de imagen de niÃ±os corriendo"/>
          <p:cNvPicPr>
            <a:picLocks noChangeAspect="1" noChangeArrowheads="1"/>
          </p:cNvPicPr>
          <p:nvPr/>
        </p:nvPicPr>
        <p:blipFill>
          <a:blip r:embed="rId4" cstate="print"/>
          <a:srcRect t="12943" b="18030"/>
          <a:stretch>
            <a:fillRect/>
          </a:stretch>
        </p:blipFill>
        <p:spPr bwMode="auto">
          <a:xfrm>
            <a:off x="2195736" y="836712"/>
            <a:ext cx="2366210" cy="1152128"/>
          </a:xfrm>
          <a:prstGeom prst="rect">
            <a:avLst/>
          </a:prstGeom>
          <a:noFill/>
        </p:spPr>
      </p:pic>
      <p:pic>
        <p:nvPicPr>
          <p:cNvPr id="6" name="Picture 8" descr="Resultado de imagen de niÃ±os corriendo"/>
          <p:cNvPicPr>
            <a:picLocks noChangeAspect="1" noChangeArrowheads="1"/>
          </p:cNvPicPr>
          <p:nvPr/>
        </p:nvPicPr>
        <p:blipFill>
          <a:blip r:embed="rId4" cstate="print"/>
          <a:srcRect t="12943" b="18030"/>
          <a:stretch>
            <a:fillRect/>
          </a:stretch>
        </p:blipFill>
        <p:spPr bwMode="auto">
          <a:xfrm>
            <a:off x="4716016" y="5445224"/>
            <a:ext cx="2366210" cy="1152128"/>
          </a:xfrm>
          <a:prstGeom prst="rect">
            <a:avLst/>
          </a:prstGeom>
          <a:noFill/>
        </p:spPr>
      </p:pic>
      <p:pic>
        <p:nvPicPr>
          <p:cNvPr id="8" name="Picture 10" descr="demo 24"/>
          <p:cNvPicPr>
            <a:picLocks noChangeAspect="1" noChangeArrowheads="1"/>
          </p:cNvPicPr>
          <p:nvPr/>
        </p:nvPicPr>
        <p:blipFill>
          <a:blip r:embed="rId5" cstate="print"/>
          <a:srcRect r="52577"/>
          <a:stretch>
            <a:fillRect/>
          </a:stretch>
        </p:blipFill>
        <p:spPr bwMode="auto">
          <a:xfrm flipH="1">
            <a:off x="5148064" y="4581128"/>
            <a:ext cx="792088" cy="1011673"/>
          </a:xfrm>
          <a:prstGeom prst="rect">
            <a:avLst/>
          </a:prstGeom>
          <a:noFill/>
        </p:spPr>
      </p:pic>
      <p:pic>
        <p:nvPicPr>
          <p:cNvPr id="9" name="Picture 2" descr="Resultado de imagen de salida y met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2780928"/>
            <a:ext cx="1526283" cy="1152128"/>
          </a:xfrm>
          <a:prstGeom prst="rect">
            <a:avLst/>
          </a:prstGeom>
          <a:noFill/>
        </p:spPr>
      </p:pic>
      <p:pic>
        <p:nvPicPr>
          <p:cNvPr id="10" name="Picture 10" descr="demo 24"/>
          <p:cNvPicPr>
            <a:picLocks noChangeAspect="1" noChangeArrowheads="1"/>
          </p:cNvPicPr>
          <p:nvPr/>
        </p:nvPicPr>
        <p:blipFill>
          <a:blip r:embed="rId6" cstate="print"/>
          <a:srcRect r="52577"/>
          <a:stretch>
            <a:fillRect/>
          </a:stretch>
        </p:blipFill>
        <p:spPr bwMode="auto">
          <a:xfrm flipH="1">
            <a:off x="2915816" y="3212977"/>
            <a:ext cx="576064" cy="735762"/>
          </a:xfrm>
          <a:prstGeom prst="rect">
            <a:avLst/>
          </a:prstGeom>
          <a:noFill/>
        </p:spPr>
      </p:pic>
      <p:sp>
        <p:nvSpPr>
          <p:cNvPr id="11" name="3 CuadroTexto"/>
          <p:cNvSpPr txBox="1"/>
          <p:nvPr/>
        </p:nvSpPr>
        <p:spPr>
          <a:xfrm>
            <a:off x="0" y="116632"/>
            <a:ext cx="8640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3200" b="1" dirty="0" smtClean="0">
                <a:solidFill>
                  <a:srgbClr val="0000FF"/>
                </a:solidFill>
              </a:rPr>
              <a:t>Repetición de curso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CuadroTexto"/>
          <p:cNvSpPr txBox="1"/>
          <p:nvPr/>
        </p:nvSpPr>
        <p:spPr>
          <a:xfrm>
            <a:off x="179512" y="548680"/>
            <a:ext cx="8640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3200" b="1" dirty="0" smtClean="0">
                <a:solidFill>
                  <a:srgbClr val="0000FF"/>
                </a:solidFill>
              </a:rPr>
              <a:t>Que se </a:t>
            </a:r>
            <a:r>
              <a:rPr lang="es-ES" sz="3200" b="1" dirty="0" err="1" smtClean="0">
                <a:solidFill>
                  <a:srgbClr val="0000FF"/>
                </a:solidFill>
              </a:rPr>
              <a:t>entende</a:t>
            </a:r>
            <a:r>
              <a:rPr lang="es-ES" sz="3200" b="1" dirty="0" smtClean="0">
                <a:solidFill>
                  <a:srgbClr val="0000FF"/>
                </a:solidFill>
              </a:rPr>
              <a:t> por adaptación curricular?</a:t>
            </a:r>
            <a:endParaRPr lang="es-ES" sz="3200" b="1" dirty="0">
              <a:solidFill>
                <a:srgbClr val="0000FF"/>
              </a:solidFill>
            </a:endParaRPr>
          </a:p>
        </p:txBody>
      </p:sp>
      <p:pic>
        <p:nvPicPr>
          <p:cNvPr id="12292" name="Picture 4" descr="Imagen relacionad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556792"/>
            <a:ext cx="5059247" cy="4569133"/>
          </a:xfrm>
          <a:prstGeom prst="rect">
            <a:avLst/>
          </a:prstGeom>
          <a:noFill/>
        </p:spPr>
      </p:pic>
      <p:pic>
        <p:nvPicPr>
          <p:cNvPr id="12294" name="Picture 6" descr="Resultado de imagen de adaptaciÃ³n curricula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1268760"/>
            <a:ext cx="3563888" cy="4760217"/>
          </a:xfrm>
          <a:prstGeom prst="rect">
            <a:avLst/>
          </a:prstGeom>
          <a:noFill/>
        </p:spPr>
      </p:pic>
      <p:sp>
        <p:nvSpPr>
          <p:cNvPr id="6" name="5 Rectángulo"/>
          <p:cNvSpPr/>
          <p:nvPr/>
        </p:nvSpPr>
        <p:spPr>
          <a:xfrm>
            <a:off x="6012160" y="3861048"/>
            <a:ext cx="1296144" cy="20162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245792884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Resultado de imagen de cambio etapa escolar"/>
          <p:cNvPicPr>
            <a:picLocks noChangeAspect="1" noChangeArrowheads="1"/>
          </p:cNvPicPr>
          <p:nvPr/>
        </p:nvPicPr>
        <p:blipFill>
          <a:blip r:embed="rId2" cstate="print"/>
          <a:srcRect l="10500" t="18900" r="9701" b="20316"/>
          <a:stretch>
            <a:fillRect/>
          </a:stretch>
        </p:blipFill>
        <p:spPr bwMode="auto">
          <a:xfrm>
            <a:off x="1979712" y="404664"/>
            <a:ext cx="5184576" cy="57043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54988068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20180831_104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88640"/>
            <a:ext cx="8460432" cy="6345324"/>
          </a:xfrm>
          <a:prstGeom prst="rect">
            <a:avLst/>
          </a:prstGeom>
        </p:spPr>
      </p:pic>
      <p:sp>
        <p:nvSpPr>
          <p:cNvPr id="3" name="2 Elipse"/>
          <p:cNvSpPr/>
          <p:nvPr/>
        </p:nvSpPr>
        <p:spPr>
          <a:xfrm>
            <a:off x="6444208" y="0"/>
            <a:ext cx="1944216" cy="914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/>
              <a:t>2º ESO</a:t>
            </a:r>
            <a:endParaRPr lang="es-ES" b="1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538" t="3800" r="3538" b="5901"/>
          <a:stretch/>
        </p:blipFill>
        <p:spPr>
          <a:xfrm>
            <a:off x="-13005" y="0"/>
            <a:ext cx="9150982" cy="6669360"/>
          </a:xfrm>
          <a:prstGeom prst="rect">
            <a:avLst/>
          </a:prstGeom>
        </p:spPr>
      </p:pic>
      <p:sp>
        <p:nvSpPr>
          <p:cNvPr id="3" name="6 Elipse"/>
          <p:cNvSpPr/>
          <p:nvPr/>
        </p:nvSpPr>
        <p:spPr>
          <a:xfrm>
            <a:off x="6804248" y="260648"/>
            <a:ext cx="1944216" cy="914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/>
              <a:t>4º</a:t>
            </a:r>
            <a:endParaRPr lang="es-ES" b="1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20180830_141508.jpg"/>
          <p:cNvPicPr>
            <a:picLocks noChangeAspect="1"/>
          </p:cNvPicPr>
          <p:nvPr/>
        </p:nvPicPr>
        <p:blipFill rotWithShape="1">
          <a:blip r:embed="rId2" cstate="print"/>
          <a:srcRect l="4326" t="18500" r="4326" b="50000"/>
          <a:stretch/>
        </p:blipFill>
        <p:spPr>
          <a:xfrm>
            <a:off x="353746" y="-21150"/>
            <a:ext cx="8436506" cy="2160240"/>
          </a:xfrm>
          <a:prstGeom prst="rect">
            <a:avLst/>
          </a:prstGeom>
        </p:spPr>
      </p:pic>
      <p:pic>
        <p:nvPicPr>
          <p:cNvPr id="5" name="4 Imagen" descr="20180830_163618.jpg"/>
          <p:cNvPicPr>
            <a:picLocks noChangeAspect="1"/>
          </p:cNvPicPr>
          <p:nvPr/>
        </p:nvPicPr>
        <p:blipFill rotWithShape="1">
          <a:blip r:embed="rId3" cstate="print"/>
          <a:srcRect l="16743" r="41493"/>
          <a:stretch/>
        </p:blipFill>
        <p:spPr>
          <a:xfrm rot="5400000">
            <a:off x="2223119" y="290867"/>
            <a:ext cx="4697760" cy="8436505"/>
          </a:xfrm>
          <a:prstGeom prst="rect">
            <a:avLst/>
          </a:prstGeom>
        </p:spPr>
      </p:pic>
      <p:sp>
        <p:nvSpPr>
          <p:cNvPr id="7" name="6 Elipse"/>
          <p:cNvSpPr/>
          <p:nvPr/>
        </p:nvSpPr>
        <p:spPr>
          <a:xfrm>
            <a:off x="6732240" y="2996952"/>
            <a:ext cx="1944216" cy="914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/>
              <a:t>4º</a:t>
            </a:r>
            <a:endParaRPr lang="es-E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20180831_131900.jpg"/>
          <p:cNvPicPr>
            <a:picLocks noChangeAspect="1"/>
          </p:cNvPicPr>
          <p:nvPr/>
        </p:nvPicPr>
        <p:blipFill>
          <a:blip r:embed="rId2" cstate="print"/>
          <a:srcRect l="16925" t="19550" r="27950"/>
          <a:stretch>
            <a:fillRect/>
          </a:stretch>
        </p:blipFill>
        <p:spPr>
          <a:xfrm>
            <a:off x="755576" y="188640"/>
            <a:ext cx="5832648" cy="6384226"/>
          </a:xfrm>
          <a:prstGeom prst="rect">
            <a:avLst/>
          </a:prstGeom>
        </p:spPr>
      </p:pic>
      <p:sp>
        <p:nvSpPr>
          <p:cNvPr id="4" name="3 Elipse"/>
          <p:cNvSpPr/>
          <p:nvPr/>
        </p:nvSpPr>
        <p:spPr>
          <a:xfrm>
            <a:off x="6804248" y="692696"/>
            <a:ext cx="1944216" cy="914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/>
              <a:t>4º</a:t>
            </a:r>
            <a:endParaRPr lang="es-ES" b="1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CuadroTexto"/>
          <p:cNvSpPr txBox="1"/>
          <p:nvPr/>
        </p:nvSpPr>
        <p:spPr>
          <a:xfrm>
            <a:off x="467544" y="135557"/>
            <a:ext cx="19700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b="1" dirty="0" smtClean="0">
                <a:solidFill>
                  <a:srgbClr val="0000FF"/>
                </a:solidFill>
              </a:rPr>
              <a:t>O enfoque</a:t>
            </a:r>
            <a:endParaRPr lang="es-ES" sz="3200" b="1" dirty="0">
              <a:solidFill>
                <a:srgbClr val="0000FF"/>
              </a:solidFill>
            </a:endParaRPr>
          </a:p>
        </p:txBody>
      </p:sp>
      <p:pic>
        <p:nvPicPr>
          <p:cNvPr id="3" name="Picture 2" descr="Imagen relacionad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3" y="908720"/>
            <a:ext cx="7892673" cy="52565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42306481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20180831_103913.jpg"/>
          <p:cNvPicPr>
            <a:picLocks noChangeAspect="1"/>
          </p:cNvPicPr>
          <p:nvPr/>
        </p:nvPicPr>
        <p:blipFill>
          <a:blip r:embed="rId2" cstate="print"/>
          <a:srcRect l="24800" t="5901" r="24800" b="11151"/>
          <a:stretch>
            <a:fillRect/>
          </a:stretch>
        </p:blipFill>
        <p:spPr>
          <a:xfrm>
            <a:off x="0" y="1169368"/>
            <a:ext cx="4608512" cy="5688632"/>
          </a:xfrm>
          <a:prstGeom prst="rect">
            <a:avLst/>
          </a:prstGeom>
        </p:spPr>
      </p:pic>
      <p:pic>
        <p:nvPicPr>
          <p:cNvPr id="3" name="2 Imagen" descr="20180831_103858.jpg"/>
          <p:cNvPicPr>
            <a:picLocks noChangeAspect="1"/>
          </p:cNvPicPr>
          <p:nvPr/>
        </p:nvPicPr>
        <p:blipFill>
          <a:blip r:embed="rId3" cstate="print"/>
          <a:srcRect l="24800" t="-771" r="7476"/>
          <a:stretch>
            <a:fillRect/>
          </a:stretch>
        </p:blipFill>
        <p:spPr>
          <a:xfrm>
            <a:off x="4572000" y="1124743"/>
            <a:ext cx="4572000" cy="5102261"/>
          </a:xfrm>
          <a:prstGeom prst="rect">
            <a:avLst/>
          </a:prstGeom>
        </p:spPr>
      </p:pic>
      <p:sp>
        <p:nvSpPr>
          <p:cNvPr id="4" name="3 Elipse"/>
          <p:cNvSpPr/>
          <p:nvPr/>
        </p:nvSpPr>
        <p:spPr>
          <a:xfrm>
            <a:off x="6660232" y="188640"/>
            <a:ext cx="1944216" cy="914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/>
              <a:t>2º ESO CASA </a:t>
            </a:r>
            <a:endParaRPr lang="es-ES" b="1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20180831_103828.jpg"/>
          <p:cNvPicPr>
            <a:picLocks noChangeAspect="1"/>
          </p:cNvPicPr>
          <p:nvPr/>
        </p:nvPicPr>
        <p:blipFill>
          <a:blip r:embed="rId2" cstate="print"/>
          <a:srcRect l="6688" r="50787"/>
          <a:stretch>
            <a:fillRect/>
          </a:stretch>
        </p:blipFill>
        <p:spPr>
          <a:xfrm>
            <a:off x="251520" y="0"/>
            <a:ext cx="3888432" cy="6858000"/>
          </a:xfrm>
          <a:prstGeom prst="rect">
            <a:avLst/>
          </a:prstGeom>
        </p:spPr>
      </p:pic>
      <p:pic>
        <p:nvPicPr>
          <p:cNvPr id="3" name="2 Imagen" descr="20180831_103843.jpg"/>
          <p:cNvPicPr>
            <a:picLocks noChangeAspect="1"/>
          </p:cNvPicPr>
          <p:nvPr/>
        </p:nvPicPr>
        <p:blipFill>
          <a:blip r:embed="rId3" cstate="print"/>
          <a:srcRect l="18500" r="33463"/>
          <a:stretch>
            <a:fillRect/>
          </a:stretch>
        </p:blipFill>
        <p:spPr>
          <a:xfrm>
            <a:off x="4355976" y="0"/>
            <a:ext cx="4392488" cy="6858000"/>
          </a:xfrm>
          <a:prstGeom prst="rect">
            <a:avLst/>
          </a:prstGeom>
        </p:spPr>
      </p:pic>
      <p:sp>
        <p:nvSpPr>
          <p:cNvPr id="4" name="3 Elipse"/>
          <p:cNvSpPr/>
          <p:nvPr/>
        </p:nvSpPr>
        <p:spPr>
          <a:xfrm>
            <a:off x="7199784" y="2276872"/>
            <a:ext cx="1944216" cy="914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/>
              <a:t>2º ESO CASA </a:t>
            </a:r>
            <a:endParaRPr lang="es-ES" b="1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20180831_103945.jpg"/>
          <p:cNvPicPr>
            <a:picLocks noChangeAspect="1"/>
          </p:cNvPicPr>
          <p:nvPr/>
        </p:nvPicPr>
        <p:blipFill>
          <a:blip r:embed="rId2" cstate="print"/>
          <a:srcRect l="12201" b="32150"/>
          <a:stretch>
            <a:fillRect/>
          </a:stretch>
        </p:blipFill>
        <p:spPr>
          <a:xfrm>
            <a:off x="0" y="980728"/>
            <a:ext cx="9144000" cy="5299731"/>
          </a:xfrm>
          <a:prstGeom prst="rect">
            <a:avLst/>
          </a:prstGeom>
        </p:spPr>
      </p:pic>
      <p:sp>
        <p:nvSpPr>
          <p:cNvPr id="3" name="2 Elipse"/>
          <p:cNvSpPr/>
          <p:nvPr/>
        </p:nvSpPr>
        <p:spPr>
          <a:xfrm>
            <a:off x="6660232" y="188640"/>
            <a:ext cx="1944216" cy="914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/>
              <a:t>2º ESO CASA </a:t>
            </a:r>
            <a:endParaRPr lang="es-ES" b="1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20180831_1043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20180831_104240.jpg"/>
          <p:cNvPicPr>
            <a:picLocks noChangeAspect="1"/>
          </p:cNvPicPr>
          <p:nvPr/>
        </p:nvPicPr>
        <p:blipFill>
          <a:blip r:embed="rId2" cstate="print"/>
          <a:srcRect t="4851"/>
          <a:stretch>
            <a:fillRect/>
          </a:stretch>
        </p:blipFill>
        <p:spPr>
          <a:xfrm>
            <a:off x="0" y="0"/>
            <a:ext cx="9144000" cy="6525344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20180831_104716.jpg"/>
          <p:cNvPicPr>
            <a:picLocks noChangeAspect="1"/>
          </p:cNvPicPr>
          <p:nvPr/>
        </p:nvPicPr>
        <p:blipFill>
          <a:blip r:embed="rId2" cstate="print"/>
          <a:srcRect l="9051" b="13251"/>
          <a:stretch>
            <a:fillRect/>
          </a:stretch>
        </p:blipFill>
        <p:spPr>
          <a:xfrm>
            <a:off x="122971" y="0"/>
            <a:ext cx="9021029" cy="6453336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3 CuadroTexto"/>
          <p:cNvSpPr txBox="1"/>
          <p:nvPr/>
        </p:nvSpPr>
        <p:spPr>
          <a:xfrm>
            <a:off x="179512" y="260648"/>
            <a:ext cx="8640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3200" b="1" dirty="0" smtClean="0">
                <a:solidFill>
                  <a:srgbClr val="0000FF"/>
                </a:solidFill>
              </a:rPr>
              <a:t>Os recreos: </a:t>
            </a:r>
            <a:r>
              <a:rPr lang="es-ES" sz="3200" b="1" dirty="0" err="1" smtClean="0">
                <a:solidFill>
                  <a:srgbClr val="0000FF"/>
                </a:solidFill>
              </a:rPr>
              <a:t>Popularidade</a:t>
            </a:r>
            <a:r>
              <a:rPr lang="es-ES" sz="3200" b="1" dirty="0" smtClean="0">
                <a:solidFill>
                  <a:srgbClr val="0000FF"/>
                </a:solidFill>
              </a:rPr>
              <a:t> solitaria?</a:t>
            </a:r>
            <a:endParaRPr lang="es-ES" sz="3200" b="1" dirty="0">
              <a:solidFill>
                <a:srgbClr val="0000FF"/>
              </a:solidFill>
            </a:endParaRPr>
          </a:p>
        </p:txBody>
      </p:sp>
      <p:pic>
        <p:nvPicPr>
          <p:cNvPr id="1026" name="Picture 2" descr="Resultado de imagen de solitar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204864"/>
            <a:ext cx="3452818" cy="2088232"/>
          </a:xfrm>
          <a:prstGeom prst="rect">
            <a:avLst/>
          </a:prstGeom>
          <a:noFill/>
        </p:spPr>
      </p:pic>
      <p:pic>
        <p:nvPicPr>
          <p:cNvPr id="2" name="Picture 2" descr="Resultado de imagen de inclusion educativ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8360" y="3356992"/>
            <a:ext cx="4866625" cy="30243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56990116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a imagen puede contener: una persona, texto"/>
          <p:cNvPicPr>
            <a:picLocks noChangeAspect="1" noChangeArrowheads="1"/>
          </p:cNvPicPr>
          <p:nvPr/>
        </p:nvPicPr>
        <p:blipFill>
          <a:blip r:embed="rId2" cstate="print"/>
          <a:srcRect t="18391" b="19540"/>
          <a:stretch>
            <a:fillRect/>
          </a:stretch>
        </p:blipFill>
        <p:spPr bwMode="auto">
          <a:xfrm>
            <a:off x="0" y="0"/>
            <a:ext cx="9144000" cy="5675586"/>
          </a:xfrm>
          <a:prstGeom prst="rect">
            <a:avLst/>
          </a:prstGeom>
          <a:noFill/>
        </p:spPr>
      </p:pic>
      <p:sp>
        <p:nvSpPr>
          <p:cNvPr id="3" name="2 CuadroTexto"/>
          <p:cNvSpPr txBox="1"/>
          <p:nvPr/>
        </p:nvSpPr>
        <p:spPr>
          <a:xfrm>
            <a:off x="3995936" y="6021288"/>
            <a:ext cx="48667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 smtClean="0">
                <a:solidFill>
                  <a:srgbClr val="0000FF"/>
                </a:solidFill>
              </a:rPr>
              <a:t>Pontevedra, 20 de </a:t>
            </a:r>
            <a:r>
              <a:rPr lang="es-ES" sz="2400" b="1" dirty="0" err="1" smtClean="0">
                <a:solidFill>
                  <a:srgbClr val="0000FF"/>
                </a:solidFill>
              </a:rPr>
              <a:t>setembro</a:t>
            </a:r>
            <a:r>
              <a:rPr lang="es-ES" sz="2400" b="1" dirty="0" smtClean="0">
                <a:solidFill>
                  <a:srgbClr val="0000FF"/>
                </a:solidFill>
              </a:rPr>
              <a:t> de 2018</a:t>
            </a:r>
            <a:endParaRPr lang="es-ES" sz="24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3 CuadroTexto"/>
          <p:cNvSpPr txBox="1"/>
          <p:nvPr/>
        </p:nvSpPr>
        <p:spPr>
          <a:xfrm>
            <a:off x="323528" y="332656"/>
            <a:ext cx="18433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b="1" dirty="0" smtClean="0">
                <a:solidFill>
                  <a:srgbClr val="0000FF"/>
                </a:solidFill>
              </a:rPr>
              <a:t>A </a:t>
            </a:r>
            <a:r>
              <a:rPr lang="es-ES" sz="3200" b="1" dirty="0" err="1" smtClean="0">
                <a:solidFill>
                  <a:srgbClr val="0000FF"/>
                </a:solidFill>
              </a:rPr>
              <a:t>acollida</a:t>
            </a:r>
            <a:endParaRPr lang="es-ES" sz="3200" b="1" dirty="0">
              <a:solidFill>
                <a:srgbClr val="0000FF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88840"/>
            <a:ext cx="4514407" cy="3368442"/>
          </a:xfrm>
          <a:prstGeom prst="rect">
            <a:avLst/>
          </a:prstGeom>
        </p:spPr>
      </p:pic>
      <p:sp>
        <p:nvSpPr>
          <p:cNvPr id="40962" name="AutoShape 2" descr="Resultado de imagen de experienc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348880"/>
            <a:ext cx="4170750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597749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CuadroTexto"/>
          <p:cNvSpPr txBox="1"/>
          <p:nvPr/>
        </p:nvSpPr>
        <p:spPr>
          <a:xfrm>
            <a:off x="467544" y="135557"/>
            <a:ext cx="78850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b="1" dirty="0" smtClean="0">
                <a:solidFill>
                  <a:srgbClr val="0000FF"/>
                </a:solidFill>
              </a:rPr>
              <a:t>A labor </a:t>
            </a:r>
            <a:r>
              <a:rPr lang="es-ES" sz="3200" b="1" dirty="0" err="1" smtClean="0">
                <a:solidFill>
                  <a:srgbClr val="0000FF"/>
                </a:solidFill>
              </a:rPr>
              <a:t>titorial</a:t>
            </a:r>
            <a:r>
              <a:rPr lang="es-ES" sz="3200" b="1" dirty="0" smtClean="0">
                <a:solidFill>
                  <a:srgbClr val="0000FF"/>
                </a:solidFill>
              </a:rPr>
              <a:t>: a importancia da información</a:t>
            </a:r>
            <a:endParaRPr lang="es-ES" sz="3200" b="1" dirty="0">
              <a:solidFill>
                <a:srgbClr val="0000FF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3860" y="1749540"/>
            <a:ext cx="4831124" cy="3843094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 rot="2285942">
            <a:off x="3935228" y="1426374"/>
            <a:ext cx="17657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b="1" dirty="0" smtClean="0">
                <a:solidFill>
                  <a:srgbClr val="00B0F0"/>
                </a:solidFill>
              </a:rPr>
              <a:t>empatía</a:t>
            </a:r>
            <a:endParaRPr lang="es-ES" sz="3600" b="1" dirty="0">
              <a:solidFill>
                <a:srgbClr val="00B0F0"/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 rot="1420386">
            <a:off x="1542904" y="5657620"/>
            <a:ext cx="20111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b="1" dirty="0" smtClean="0">
                <a:solidFill>
                  <a:srgbClr val="FF0000"/>
                </a:solidFill>
              </a:rPr>
              <a:t>confianza</a:t>
            </a:r>
            <a:endParaRPr lang="es-ES" sz="3600" b="1" dirty="0">
              <a:solidFill>
                <a:srgbClr val="FF0000"/>
              </a:solidFill>
            </a:endParaRPr>
          </a:p>
        </p:txBody>
      </p:sp>
      <p:sp>
        <p:nvSpPr>
          <p:cNvPr id="12" name="CuadroTexto 11"/>
          <p:cNvSpPr txBox="1"/>
          <p:nvPr/>
        </p:nvSpPr>
        <p:spPr>
          <a:xfrm rot="19608901">
            <a:off x="220011" y="1308331"/>
            <a:ext cx="25555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b="1" dirty="0" err="1" smtClean="0">
                <a:solidFill>
                  <a:srgbClr val="92D050"/>
                </a:solidFill>
              </a:rPr>
              <a:t>asertividade</a:t>
            </a:r>
            <a:endParaRPr lang="es-ES" sz="3600" b="1" dirty="0">
              <a:solidFill>
                <a:srgbClr val="92D050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43065" y="1268760"/>
            <a:ext cx="2985253" cy="197191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9265" y="3756039"/>
            <a:ext cx="3930366" cy="288226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095208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CuadroTexto"/>
          <p:cNvSpPr txBox="1"/>
          <p:nvPr/>
        </p:nvSpPr>
        <p:spPr>
          <a:xfrm>
            <a:off x="307975" y="190187"/>
            <a:ext cx="8712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3200" b="1" dirty="0" smtClean="0">
                <a:solidFill>
                  <a:srgbClr val="0000FF"/>
                </a:solidFill>
              </a:rPr>
              <a:t>A importancia de saber </a:t>
            </a:r>
            <a:r>
              <a:rPr lang="es-ES" sz="3200" b="1" dirty="0" err="1" smtClean="0">
                <a:solidFill>
                  <a:srgbClr val="0000FF"/>
                </a:solidFill>
              </a:rPr>
              <a:t>quen</a:t>
            </a:r>
            <a:r>
              <a:rPr lang="es-ES" sz="3200" b="1" dirty="0" smtClean="0">
                <a:solidFill>
                  <a:srgbClr val="0000FF"/>
                </a:solidFill>
              </a:rPr>
              <a:t> son</a:t>
            </a:r>
            <a:endParaRPr lang="es-ES" sz="3200" b="1" dirty="0">
              <a:solidFill>
                <a:srgbClr val="0000FF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692696"/>
            <a:ext cx="3903985" cy="2309858"/>
          </a:xfrm>
          <a:prstGeom prst="rect">
            <a:avLst/>
          </a:prstGeom>
        </p:spPr>
      </p:pic>
      <p:sp>
        <p:nvSpPr>
          <p:cNvPr id="36866" name="AutoShape 2" descr="Resultado de imagen de desvalid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36869" name="AutoShape 5" descr="Resultado de imagen de dependenc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3687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764704"/>
            <a:ext cx="2607334" cy="2087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2" name="AutoShape 8" descr="Resultado de imagen de efecto pigmal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36873" name="Picture 9"/>
          <p:cNvPicPr>
            <a:picLocks noChangeAspect="1" noChangeArrowheads="1"/>
          </p:cNvPicPr>
          <p:nvPr/>
        </p:nvPicPr>
        <p:blipFill rotWithShape="1">
          <a:blip r:embed="rId4" cstate="print"/>
          <a:srcRect r="2388" b="20000"/>
          <a:stretch/>
        </p:blipFill>
        <p:spPr bwMode="auto">
          <a:xfrm>
            <a:off x="611560" y="2924944"/>
            <a:ext cx="3528392" cy="1544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5" name="Picture 11" descr="Resultado de imagen de efecto pigmalio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0072" y="2924944"/>
            <a:ext cx="2720857" cy="1589535"/>
          </a:xfrm>
          <a:prstGeom prst="rect">
            <a:avLst/>
          </a:prstGeom>
          <a:noFill/>
        </p:spPr>
      </p:pic>
      <p:sp>
        <p:nvSpPr>
          <p:cNvPr id="4" name="AutoShape 2" descr="Resultado de imagen de centro de atenc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19872" y="4653136"/>
            <a:ext cx="2200275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1525120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79512" y="692696"/>
            <a:ext cx="8712968" cy="2260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s-ES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Difusión da </a:t>
            </a:r>
            <a:r>
              <a:rPr lang="es-ES" b="1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realidade</a:t>
            </a:r>
            <a:r>
              <a:rPr lang="es-ES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Down </a:t>
            </a:r>
            <a:r>
              <a:rPr lang="es-ES" b="1" dirty="0" smtClean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desmontando </a:t>
            </a:r>
            <a:r>
              <a:rPr lang="es-ES" b="1" dirty="0" err="1" smtClean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esterotipos</a:t>
            </a:r>
            <a:r>
              <a:rPr lang="es-ES" b="1" dirty="0" smtClean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s-ES" b="1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s-ES" b="1" dirty="0" smtClean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Tratar </a:t>
            </a:r>
            <a:r>
              <a:rPr lang="es-ES" b="1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ó</a:t>
            </a:r>
            <a:r>
              <a:rPr lang="es-ES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alumnado con S. Down conforme a </a:t>
            </a:r>
            <a:r>
              <a:rPr lang="es-ES" b="1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súa</a:t>
            </a:r>
            <a:r>
              <a:rPr lang="es-ES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b="1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idade</a:t>
            </a:r>
            <a:r>
              <a:rPr lang="es-ES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b="1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biolóxica</a:t>
            </a:r>
            <a:r>
              <a:rPr lang="es-ES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(non son eternos </a:t>
            </a:r>
            <a:r>
              <a:rPr lang="es-ES" b="1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nenos</a:t>
            </a:r>
            <a:r>
              <a:rPr lang="es-ES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), </a:t>
            </a:r>
            <a:r>
              <a:rPr lang="es-ES" b="1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marcándolle</a:t>
            </a:r>
            <a:r>
              <a:rPr lang="es-ES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responsabilidades propias e </a:t>
            </a:r>
            <a:r>
              <a:rPr lang="es-ES" b="1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sen</a:t>
            </a:r>
            <a:r>
              <a:rPr lang="es-ES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permitir  </a:t>
            </a:r>
            <a:r>
              <a:rPr lang="es-ES" b="1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condutas</a:t>
            </a:r>
            <a:r>
              <a:rPr lang="es-ES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b="1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</a:t>
            </a:r>
            <a:r>
              <a:rPr lang="es-ES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b="1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accións</a:t>
            </a:r>
            <a:r>
              <a:rPr lang="es-ES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que non se </a:t>
            </a:r>
            <a:r>
              <a:rPr lang="es-ES" b="1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lle</a:t>
            </a:r>
            <a:r>
              <a:rPr lang="es-ES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b="1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permitiríano</a:t>
            </a:r>
            <a:r>
              <a:rPr lang="es-ES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propio alumnado.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s-ES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Evitar os pronósticos, e sobre todo os pechados e negativos sobre as </a:t>
            </a:r>
            <a:r>
              <a:rPr lang="es-ES" b="1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persoas</a:t>
            </a:r>
            <a:r>
              <a:rPr lang="es-ES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con S. Down. Por </a:t>
            </a:r>
            <a:r>
              <a:rPr lang="es-ES" b="1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suposto</a:t>
            </a:r>
            <a:r>
              <a:rPr lang="es-ES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evitar </a:t>
            </a:r>
            <a:r>
              <a:rPr lang="es-ES" b="1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tamén</a:t>
            </a:r>
            <a:r>
              <a:rPr lang="es-ES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os pronósticos que crean falsas expectativas.</a:t>
            </a:r>
            <a:endParaRPr lang="es-ES" b="1" dirty="0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9195992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559</TotalTime>
  <Words>429</Words>
  <Application>Microsoft Office PowerPoint</Application>
  <PresentationFormat>Presentación en pantalla (4:3)</PresentationFormat>
  <Paragraphs>76</Paragraphs>
  <Slides>57</Slides>
  <Notes>5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57</vt:i4>
      </vt:variant>
    </vt:vector>
  </HeadingPairs>
  <TitlesOfParts>
    <vt:vector size="58" baseType="lpstr">
      <vt:lpstr>Tema de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Diapositiva 53</vt:lpstr>
      <vt:lpstr>Diapositiva 54</vt:lpstr>
      <vt:lpstr>Diapositiva 55</vt:lpstr>
      <vt:lpstr>Diapositiva 56</vt:lpstr>
      <vt:lpstr>Diapositiva 57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juan.miguelcarballa</dc:creator>
  <cp:lastModifiedBy>juan.miguelcarballa</cp:lastModifiedBy>
  <cp:revision>43</cp:revision>
  <dcterms:created xsi:type="dcterms:W3CDTF">2018-09-03T09:29:23Z</dcterms:created>
  <dcterms:modified xsi:type="dcterms:W3CDTF">2018-09-20T07:50:19Z</dcterms:modified>
</cp:coreProperties>
</file>