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70" r:id="rId9"/>
    <p:sldId id="265" r:id="rId10"/>
    <p:sldId id="266" r:id="rId11"/>
    <p:sldId id="264" r:id="rId12"/>
    <p:sldId id="263" r:id="rId13"/>
    <p:sldId id="271" r:id="rId14"/>
    <p:sldId id="267" r:id="rId15"/>
    <p:sldId id="268" r:id="rId16"/>
    <p:sldId id="269" r:id="rId17"/>
    <p:sldId id="272" r:id="rId18"/>
    <p:sldId id="296" r:id="rId19"/>
    <p:sldId id="297" r:id="rId20"/>
    <p:sldId id="298" r:id="rId21"/>
    <p:sldId id="302" r:id="rId22"/>
    <p:sldId id="299" r:id="rId23"/>
    <p:sldId id="300" r:id="rId24"/>
    <p:sldId id="301" r:id="rId25"/>
    <p:sldId id="290" r:id="rId26"/>
    <p:sldId id="303" r:id="rId27"/>
    <p:sldId id="285" r:id="rId28"/>
    <p:sldId id="308" r:id="rId29"/>
    <p:sldId id="304" r:id="rId30"/>
    <p:sldId id="305" r:id="rId31"/>
    <p:sldId id="307" r:id="rId32"/>
    <p:sldId id="306" r:id="rId33"/>
    <p:sldId id="312" r:id="rId34"/>
    <p:sldId id="309" r:id="rId3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F66CC"/>
    <a:srgbClr val="FF0066"/>
    <a:srgbClr val="FF3300"/>
    <a:srgbClr val="FF0000"/>
    <a:srgbClr val="00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Estilo medio 3 - 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B3465E-5113-4433-A4E3-935EC49846EC}" type="datetimeFigureOut">
              <a:rPr lang="es-ES" smtClean="0"/>
              <a:pPr/>
              <a:t>14/10/2016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02AE3-9FDB-47D7-9BDF-25ED071E7D4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0BFEA-AB1D-4778-A7DC-85DDD2F61954}" type="datetimeFigureOut">
              <a:rPr lang="es-ES" smtClean="0"/>
              <a:pPr/>
              <a:t>14/10/2016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60C1F-4F2A-4BC6-AA17-58D625F6462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0BFEA-AB1D-4778-A7DC-85DDD2F61954}" type="datetimeFigureOut">
              <a:rPr lang="es-ES" smtClean="0"/>
              <a:pPr/>
              <a:t>14/10/2016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60C1F-4F2A-4BC6-AA17-58D625F6462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0BFEA-AB1D-4778-A7DC-85DDD2F61954}" type="datetimeFigureOut">
              <a:rPr lang="es-ES" smtClean="0"/>
              <a:pPr/>
              <a:t>14/10/2016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60C1F-4F2A-4BC6-AA17-58D625F6462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0BFEA-AB1D-4778-A7DC-85DDD2F61954}" type="datetimeFigureOut">
              <a:rPr lang="es-ES" smtClean="0"/>
              <a:pPr/>
              <a:t>14/10/2016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60C1F-4F2A-4BC6-AA17-58D625F6462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0BFEA-AB1D-4778-A7DC-85DDD2F61954}" type="datetimeFigureOut">
              <a:rPr lang="es-ES" smtClean="0"/>
              <a:pPr/>
              <a:t>14/10/2016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60C1F-4F2A-4BC6-AA17-58D625F6462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0BFEA-AB1D-4778-A7DC-85DDD2F61954}" type="datetimeFigureOut">
              <a:rPr lang="es-ES" smtClean="0"/>
              <a:pPr/>
              <a:t>14/10/2016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60C1F-4F2A-4BC6-AA17-58D625F6462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0BFEA-AB1D-4778-A7DC-85DDD2F61954}" type="datetimeFigureOut">
              <a:rPr lang="es-ES" smtClean="0"/>
              <a:pPr/>
              <a:t>14/10/2016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60C1F-4F2A-4BC6-AA17-58D625F6462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0BFEA-AB1D-4778-A7DC-85DDD2F61954}" type="datetimeFigureOut">
              <a:rPr lang="es-ES" smtClean="0"/>
              <a:pPr/>
              <a:t>14/10/2016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60C1F-4F2A-4BC6-AA17-58D625F6462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0BFEA-AB1D-4778-A7DC-85DDD2F61954}" type="datetimeFigureOut">
              <a:rPr lang="es-ES" smtClean="0"/>
              <a:pPr/>
              <a:t>14/10/2016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60C1F-4F2A-4BC6-AA17-58D625F6462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0BFEA-AB1D-4778-A7DC-85DDD2F61954}" type="datetimeFigureOut">
              <a:rPr lang="es-ES" smtClean="0"/>
              <a:pPr/>
              <a:t>14/10/2016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60C1F-4F2A-4BC6-AA17-58D625F6462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0BFEA-AB1D-4778-A7DC-85DDD2F61954}" type="datetimeFigureOut">
              <a:rPr lang="es-ES" smtClean="0"/>
              <a:pPr/>
              <a:t>14/10/2016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60C1F-4F2A-4BC6-AA17-58D625F6462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E0BFEA-AB1D-4778-A7DC-85DDD2F61954}" type="datetimeFigureOut">
              <a:rPr lang="es-ES" smtClean="0"/>
              <a:pPr/>
              <a:t>14/10/2016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60C1F-4F2A-4BC6-AA17-58D625F6462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2400" cy="2232248"/>
          </a:xfrm>
        </p:spPr>
        <p:txBody>
          <a:bodyPr>
            <a:noAutofit/>
          </a:bodyPr>
          <a:lstStyle/>
          <a:p>
            <a:r>
              <a:rPr lang="es-ES_tradnl" sz="7200" dirty="0" smtClean="0">
                <a:solidFill>
                  <a:srgbClr val="7030A0"/>
                </a:solidFill>
                <a:latin typeface="BatFont" pitchFamily="2" charset="0"/>
              </a:rPr>
              <a:t>MEDRANDO COA INNOVACIÓN</a:t>
            </a:r>
            <a:endParaRPr lang="es-ES" sz="7200" dirty="0">
              <a:solidFill>
                <a:srgbClr val="7030A0"/>
              </a:solidFill>
              <a:latin typeface="BatFont" pitchFamily="2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27" name="Picture 3" descr="C:\Users\Montse\Desktop\curriculum integrado de lenguas\RIOMAIOR COA INNOVACIÓN\INNOVAR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4" y="2996952"/>
            <a:ext cx="7897565" cy="30241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7200" dirty="0" smtClean="0">
                <a:solidFill>
                  <a:schemeClr val="tx2"/>
                </a:solidFill>
                <a:latin typeface="BatFont" pitchFamily="2" charset="0"/>
              </a:rPr>
              <a:t>OS AVÓS</a:t>
            </a:r>
            <a:endParaRPr lang="es-ES" sz="7200" dirty="0">
              <a:solidFill>
                <a:schemeClr val="tx2"/>
              </a:solidFill>
              <a:latin typeface="BatFont" pitchFamily="2" charset="0"/>
            </a:endParaRPr>
          </a:p>
        </p:txBody>
      </p:sp>
      <p:pic>
        <p:nvPicPr>
          <p:cNvPr id="4" name="3 Marcador de contenido" descr="P1100721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467544" y="1628800"/>
            <a:ext cx="3687657" cy="43924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4 Imagen" descr="P1100718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644008" y="1556792"/>
            <a:ext cx="3645024" cy="36450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6000" dirty="0" smtClean="0">
                <a:solidFill>
                  <a:schemeClr val="tx2">
                    <a:lumMod val="75000"/>
                  </a:schemeClr>
                </a:solidFill>
                <a:latin typeface="BatFont" pitchFamily="2" charset="0"/>
              </a:rPr>
              <a:t>               QUE  FACEMOS?</a:t>
            </a:r>
            <a:endParaRPr lang="es-ES" sz="6000" dirty="0">
              <a:solidFill>
                <a:schemeClr val="tx2">
                  <a:lumMod val="75000"/>
                </a:schemeClr>
              </a:solidFill>
              <a:latin typeface="BatFont" pitchFamily="2" charset="0"/>
            </a:endParaRPr>
          </a:p>
        </p:txBody>
      </p:sp>
      <p:pic>
        <p:nvPicPr>
          <p:cNvPr id="4" name="3 Marcador de contenido" descr="MAGOSTO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827584" y="332656"/>
            <a:ext cx="2736304" cy="27363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4 Imagen" descr="DSC04998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932040" y="1412776"/>
            <a:ext cx="3275855" cy="245689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5 Imagen" descr="DSC05069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220072" y="4149080"/>
            <a:ext cx="3131840" cy="23488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6 Imagen" descr="P1100349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899592" y="3429000"/>
            <a:ext cx="3515883" cy="26369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6000" dirty="0" smtClean="0">
                <a:solidFill>
                  <a:schemeClr val="tx2"/>
                </a:solidFill>
                <a:latin typeface="BatFont" pitchFamily="2" charset="0"/>
              </a:rPr>
              <a:t>OUTRAS ACTIVIDADES…</a:t>
            </a:r>
            <a:endParaRPr lang="es-ES" sz="6000" dirty="0">
              <a:solidFill>
                <a:schemeClr val="tx2"/>
              </a:solidFill>
              <a:latin typeface="BatFont" pitchFamily="2" charset="0"/>
            </a:endParaRPr>
          </a:p>
        </p:txBody>
      </p:sp>
      <p:pic>
        <p:nvPicPr>
          <p:cNvPr id="4" name="3 Marcador de contenido" descr="DSC02810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23529" y="1340769"/>
            <a:ext cx="3672407" cy="27543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4 Imagen" descr="DSC0281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76056" y="1412776"/>
            <a:ext cx="3467878" cy="26009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5 Imagen" descr="DSC0283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827584" y="4365104"/>
            <a:ext cx="2939818" cy="22048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6 Imagen" descr="DSC02836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076056" y="4319718"/>
            <a:ext cx="2880320" cy="21602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6000" dirty="0" smtClean="0">
                <a:solidFill>
                  <a:schemeClr val="tx2"/>
                </a:solidFill>
                <a:latin typeface="BatFont" pitchFamily="2" charset="0"/>
              </a:rPr>
              <a:t>OUTRAS   ACTIVIDADES</a:t>
            </a:r>
            <a:endParaRPr lang="es-ES" sz="6000" dirty="0">
              <a:solidFill>
                <a:schemeClr val="tx2"/>
              </a:solidFill>
              <a:latin typeface="BatFont" pitchFamily="2" charset="0"/>
            </a:endParaRPr>
          </a:p>
        </p:txBody>
      </p:sp>
      <p:pic>
        <p:nvPicPr>
          <p:cNvPr id="7" name="6 Marcador de contenido" descr="IMG-20160923-WA000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-626" b="18227"/>
          <a:stretch>
            <a:fillRect/>
          </a:stretch>
        </p:blipFill>
        <p:spPr>
          <a:xfrm>
            <a:off x="1187624" y="1600199"/>
            <a:ext cx="3096344" cy="44732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11 Marcador de contenido" descr="IMG-20160923-WA000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9813" t="27861" b="29635"/>
          <a:stretch>
            <a:fillRect/>
          </a:stretch>
        </p:blipFill>
        <p:spPr>
          <a:xfrm>
            <a:off x="4690465" y="2060848"/>
            <a:ext cx="3695636" cy="30963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6000" dirty="0" smtClean="0">
                <a:solidFill>
                  <a:schemeClr val="tx2"/>
                </a:solidFill>
                <a:latin typeface="BatFont" pitchFamily="2" charset="0"/>
              </a:rPr>
              <a:t>OUTRAS ACTIVIDADES…</a:t>
            </a:r>
            <a:endParaRPr lang="es-ES" sz="6000" dirty="0">
              <a:solidFill>
                <a:schemeClr val="tx2"/>
              </a:solidFill>
              <a:latin typeface="BatFont" pitchFamily="2" charset="0"/>
            </a:endParaRPr>
          </a:p>
        </p:txBody>
      </p:sp>
      <p:pic>
        <p:nvPicPr>
          <p:cNvPr id="4" name="3 Marcador de contenido" descr="P1120373 - copia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827584" y="1268760"/>
            <a:ext cx="3740416" cy="26930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4 Imagen" descr="2013-10-08 19.25.38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076056" y="2204864"/>
            <a:ext cx="3399842" cy="33843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5 Imagen" descr="P119004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187624" y="4221088"/>
            <a:ext cx="3168352" cy="23762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6000" dirty="0" smtClean="0">
                <a:solidFill>
                  <a:schemeClr val="tx2"/>
                </a:solidFill>
                <a:latin typeface="BatFont" pitchFamily="2" charset="0"/>
              </a:rPr>
              <a:t>OUTRAS   ACTIVIDADES…</a:t>
            </a:r>
            <a:endParaRPr lang="es-ES" sz="6000" dirty="0">
              <a:solidFill>
                <a:schemeClr val="tx2"/>
              </a:solidFill>
              <a:latin typeface="BatFont" pitchFamily="2" charset="0"/>
            </a:endParaRPr>
          </a:p>
        </p:txBody>
      </p:sp>
      <p:pic>
        <p:nvPicPr>
          <p:cNvPr id="8" name="7 Imagen" descr="Thanksgiging 03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23528" y="1556792"/>
            <a:ext cx="4680520" cy="351039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6 Marcador de contenido" descr="P1080902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644008" y="2691441"/>
            <a:ext cx="4207197" cy="38667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6000" dirty="0" smtClean="0">
                <a:solidFill>
                  <a:schemeClr val="tx2"/>
                </a:solidFill>
                <a:latin typeface="BatFont" pitchFamily="2" charset="0"/>
              </a:rPr>
              <a:t>OUTRAS    ACTIVIDADES…</a:t>
            </a:r>
            <a:endParaRPr lang="es-ES" sz="6000" dirty="0">
              <a:solidFill>
                <a:schemeClr val="tx2"/>
              </a:solidFill>
              <a:latin typeface="BatFont" pitchFamily="2" charset="0"/>
            </a:endParaRPr>
          </a:p>
        </p:txBody>
      </p:sp>
      <p:pic>
        <p:nvPicPr>
          <p:cNvPr id="4" name="3 Marcador de contenido" descr="P1090332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4788024" y="2276872"/>
            <a:ext cx="4165923" cy="41659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4 Imagen" descr="P109033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51520" y="1268760"/>
            <a:ext cx="3960440" cy="39604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23928" y="274638"/>
            <a:ext cx="4762872" cy="1143000"/>
          </a:xfrm>
        </p:spPr>
        <p:txBody>
          <a:bodyPr>
            <a:normAutofit fontScale="90000"/>
          </a:bodyPr>
          <a:lstStyle/>
          <a:p>
            <a:r>
              <a:rPr lang="es-ES_tradnl" sz="6000" dirty="0" smtClean="0">
                <a:solidFill>
                  <a:schemeClr val="tx2"/>
                </a:solidFill>
                <a:latin typeface="BatFont" pitchFamily="2" charset="0"/>
              </a:rPr>
              <a:t> </a:t>
            </a:r>
            <a:br>
              <a:rPr lang="es-ES_tradnl" sz="6000" dirty="0" smtClean="0">
                <a:solidFill>
                  <a:schemeClr val="tx2"/>
                </a:solidFill>
                <a:latin typeface="BatFont" pitchFamily="2" charset="0"/>
              </a:rPr>
            </a:br>
            <a:r>
              <a:rPr lang="es-ES_tradnl" sz="6000" dirty="0" smtClean="0">
                <a:solidFill>
                  <a:schemeClr val="tx2"/>
                </a:solidFill>
                <a:latin typeface="BatFont" pitchFamily="2" charset="0"/>
              </a:rPr>
              <a:t>       ONDE      COMEZOU TODO</a:t>
            </a:r>
            <a:endParaRPr lang="es-ES" sz="6000" dirty="0">
              <a:solidFill>
                <a:schemeClr val="tx2"/>
              </a:solidFill>
              <a:latin typeface="BatFont" pitchFamily="2" charset="0"/>
            </a:endParaRPr>
          </a:p>
        </p:txBody>
      </p:sp>
      <p:pic>
        <p:nvPicPr>
          <p:cNvPr id="4" name="3 Marcador de contenido" descr="BIBLIO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755576" y="188640"/>
            <a:ext cx="3240360" cy="32403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4 Imagen" descr="P112006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547664" y="3717032"/>
            <a:ext cx="2952328" cy="29523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5 Imagen" descr="P1150464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094058" y="2060848"/>
            <a:ext cx="3381840" cy="45091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>
                <a:solidFill>
                  <a:srgbClr val="C00000"/>
                </a:solidFill>
                <a:latin typeface="BatFont" pitchFamily="2" charset="0"/>
              </a:rPr>
              <a:t>GRUPO DE TRABALLO TIL</a:t>
            </a:r>
            <a:endParaRPr lang="es-ES" dirty="0">
              <a:solidFill>
                <a:srgbClr val="C00000"/>
              </a:solidFill>
              <a:latin typeface="BatFont" pitchFamily="2" charset="0"/>
            </a:endParaRPr>
          </a:p>
        </p:txBody>
      </p:sp>
      <p:pic>
        <p:nvPicPr>
          <p:cNvPr id="4" name="3 Marcador de contenido" descr="GERMEN.pn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109273" y="1628800"/>
            <a:ext cx="6701221" cy="417646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es-ES_tradnl" sz="6000" dirty="0" smtClean="0">
                <a:solidFill>
                  <a:srgbClr val="FFC000"/>
                </a:solidFill>
                <a:latin typeface="BatFont" pitchFamily="2" charset="0"/>
              </a:rPr>
              <a:t>ÉPOCA DE CAMBIOS</a:t>
            </a:r>
            <a:endParaRPr lang="es-ES" sz="6000" dirty="0">
              <a:solidFill>
                <a:srgbClr val="FFC000"/>
              </a:solidFill>
              <a:latin typeface="BatFont" pitchFamily="2" charset="0"/>
            </a:endParaRPr>
          </a:p>
        </p:txBody>
      </p:sp>
      <p:pic>
        <p:nvPicPr>
          <p:cNvPr id="4" name="3 Marcador de contenido" descr="CAMBIOS.pn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827584" y="1916832"/>
            <a:ext cx="7416824" cy="447672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6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Font" pitchFamily="2" charset="0"/>
              </a:rPr>
              <a:t>ONDE ESTAMOS ?</a:t>
            </a:r>
            <a:endParaRPr lang="es-ES" sz="6600" dirty="0">
              <a:solidFill>
                <a:schemeClr val="tx2">
                  <a:lumMod val="60000"/>
                  <a:lumOff val="40000"/>
                </a:schemeClr>
              </a:solidFill>
              <a:latin typeface="BatFont" pitchFamily="2" charset="0"/>
            </a:endParaRPr>
          </a:p>
        </p:txBody>
      </p:sp>
      <p:pic>
        <p:nvPicPr>
          <p:cNvPr id="4" name="3 Marcador de contenido" descr="vilaboa14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23528" y="1340768"/>
            <a:ext cx="4114743" cy="27363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4 Imagen" descr="vilaboa-muestra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203848" y="4293096"/>
            <a:ext cx="4373673" cy="23696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5 Imagen" descr="Santa_Cristina_de_Cobres (1)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860032" y="1412776"/>
            <a:ext cx="4032448" cy="267485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6600" dirty="0" smtClean="0">
                <a:solidFill>
                  <a:srgbClr val="7030A0"/>
                </a:solidFill>
                <a:latin typeface="BatFont" pitchFamily="2" charset="0"/>
              </a:rPr>
              <a:t>REDUCIÓN DE LIBROS </a:t>
            </a:r>
            <a:endParaRPr lang="es-ES" sz="6600" dirty="0">
              <a:solidFill>
                <a:srgbClr val="7030A0"/>
              </a:solidFill>
              <a:latin typeface="BatFont" pitchFamily="2" charset="0"/>
            </a:endParaRPr>
          </a:p>
        </p:txBody>
      </p:sp>
      <p:pic>
        <p:nvPicPr>
          <p:cNvPr id="8" name="7 Marcador de contenido" descr="TRAT3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855511" y="1844825"/>
            <a:ext cx="5020746" cy="42504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>
                <a:solidFill>
                  <a:srgbClr val="7030A0"/>
                </a:solidFill>
                <a:latin typeface="BatFont" pitchFamily="2" charset="0"/>
              </a:rPr>
              <a:t>REVISIÓN DE CONTIDOS 1º</a:t>
            </a:r>
            <a:endParaRPr lang="es-ES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rgbClr val="365F91"/>
                          </a:solidFill>
                          <a:latin typeface="Cambria"/>
                          <a:ea typeface="Calibri"/>
                          <a:cs typeface="Times New Roman"/>
                        </a:rPr>
                        <a:t>TEMPORALIZACIÓN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solidFill>
                            <a:srgbClr val="365F91"/>
                          </a:solidFill>
                          <a:latin typeface="Cambria"/>
                          <a:ea typeface="Calibri"/>
                          <a:cs typeface="Times New Roman"/>
                        </a:rPr>
                        <a:t>NÚMERO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solidFill>
                            <a:srgbClr val="365F91"/>
                          </a:solidFill>
                          <a:latin typeface="Cambria"/>
                          <a:ea typeface="Calibri"/>
                          <a:cs typeface="Times New Roman"/>
                        </a:rPr>
                        <a:t>TÍTULO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solidFill>
                            <a:srgbClr val="365F91"/>
                          </a:solidFill>
                          <a:latin typeface="Cambria"/>
                          <a:ea typeface="Calibri"/>
                          <a:cs typeface="Times New Roman"/>
                        </a:rPr>
                        <a:t>CONTIDOS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solidFill>
                            <a:srgbClr val="365F91"/>
                          </a:solidFill>
                          <a:latin typeface="Cambria"/>
                          <a:ea typeface="Calibri"/>
                          <a:cs typeface="Times New Roman"/>
                        </a:rPr>
                        <a:t>TRIMESTRE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449580">
                        <a:spcAft>
                          <a:spcPts val="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  <a:cs typeface="Times New Roman"/>
                        </a:rPr>
                        <a:t>1º Trimestre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  <a:cs typeface="Times New Roman"/>
                        </a:rPr>
                        <a:t>Do 10 de setembro ao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  <a:cs typeface="Times New Roman"/>
                        </a:rPr>
                        <a:t>11 de decembro de 2015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     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      1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3200" i="1" dirty="0">
                          <a:latin typeface="Calibri"/>
                          <a:ea typeface="Calibri"/>
                          <a:cs typeface="Times New Roman"/>
                        </a:rPr>
                        <a:t>O cazo de Lorenzo</a:t>
                      </a:r>
                      <a:endParaRPr lang="es-ES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595"/>
                        </a:spcAft>
                      </a:pPr>
                      <a:r>
                        <a:rPr lang="es-ES" sz="800">
                          <a:latin typeface="Calibri"/>
                          <a:ea typeface="Calibri"/>
                          <a:cs typeface="Times New Roman"/>
                        </a:rPr>
                        <a:t>CIENCIAS SOCIAIS:</a:t>
                      </a:r>
                      <a:r>
                        <a:rPr lang="es-ES" sz="1000">
                          <a:latin typeface="Calibri"/>
                          <a:ea typeface="Calibri"/>
                          <a:cs typeface="Times New Roman"/>
                        </a:rPr>
                        <a:t> A escola, a familia, dereitos e deberes historia persoal.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595"/>
                        </a:spcAft>
                      </a:pPr>
                      <a:r>
                        <a:rPr lang="es-ES" sz="800">
                          <a:latin typeface="Calibri"/>
                          <a:ea typeface="Calibri"/>
                          <a:cs typeface="Times New Roman"/>
                        </a:rPr>
                        <a:t>CIENCIAS NATURAIS: </a:t>
                      </a:r>
                      <a:r>
                        <a:rPr lang="es-ES" sz="1000">
                          <a:latin typeface="Calibri"/>
                          <a:ea typeface="Calibri"/>
                          <a:cs typeface="Times New Roman"/>
                        </a:rPr>
                        <a:t>Homes e mulleres,</a:t>
                      </a:r>
                      <a:r>
                        <a:rPr lang="es-ES" sz="8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ES" sz="1000">
                          <a:latin typeface="Calibri"/>
                          <a:ea typeface="Calibri"/>
                          <a:cs typeface="Times New Roman"/>
                        </a:rPr>
                        <a:t>partes do corpo</a:t>
                      </a:r>
                      <a:r>
                        <a:rPr lang="es-ES" sz="800">
                          <a:latin typeface="Calibri"/>
                          <a:ea typeface="Calibri"/>
                          <a:cs typeface="Times New Roman"/>
                        </a:rPr>
                        <a:t>, i</a:t>
                      </a:r>
                      <a:r>
                        <a:rPr lang="es-ES" sz="1000">
                          <a:latin typeface="Calibri"/>
                          <a:ea typeface="Calibri"/>
                          <a:cs typeface="Times New Roman"/>
                        </a:rPr>
                        <a:t>gualdades e diferenzas</a:t>
                      </a:r>
                      <a:r>
                        <a:rPr lang="es-ES" sz="800">
                          <a:latin typeface="Calibri"/>
                          <a:ea typeface="Calibri"/>
                          <a:cs typeface="Times New Roman"/>
                        </a:rPr>
                        <a:t>, v</a:t>
                      </a:r>
                      <a:r>
                        <a:rPr lang="es-ES" sz="1000">
                          <a:latin typeface="Calibri"/>
                          <a:ea typeface="Calibri"/>
                          <a:cs typeface="Times New Roman"/>
                        </a:rPr>
                        <a:t>ida saudable.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595"/>
                        </a:spcAft>
                      </a:pPr>
                      <a:r>
                        <a:rPr lang="es-ES" sz="800">
                          <a:latin typeface="Calibri"/>
                          <a:ea typeface="Calibri"/>
                          <a:cs typeface="Times New Roman"/>
                        </a:rPr>
                        <a:t>LINGUAS:</a:t>
                      </a:r>
                      <a:r>
                        <a:rPr lang="es-ES" sz="1000">
                          <a:latin typeface="Calibri"/>
                          <a:ea typeface="Calibri"/>
                          <a:cs typeface="Times New Roman"/>
                        </a:rPr>
                        <a:t> A descrición, a invitación, confeccionar un pequeno menú semanal.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595"/>
                        </a:spcAft>
                      </a:pPr>
                      <a:r>
                        <a:rPr lang="es-ES" sz="800">
                          <a:latin typeface="Calibri"/>
                          <a:ea typeface="Calibri"/>
                          <a:cs typeface="Times New Roman"/>
                        </a:rPr>
                        <a:t>MATEMÁTICAS:</a:t>
                      </a:r>
                      <a:r>
                        <a:rPr lang="es-ES" sz="1000">
                          <a:latin typeface="Calibri"/>
                          <a:ea typeface="Calibri"/>
                          <a:cs typeface="Times New Roman"/>
                        </a:rPr>
                        <a:t> Táboas de recollida de datos (caract.físicas e persoais, a nivel casa e aula), numeración, liñas rectas, resolución de problemas.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595"/>
                        </a:spcAft>
                      </a:pPr>
                      <a:r>
                        <a:rPr lang="es-ES" sz="800">
                          <a:latin typeface="Calibri"/>
                          <a:ea typeface="Calibri"/>
                          <a:cs typeface="Times New Roman"/>
                        </a:rPr>
                        <a:t>VALORES SOCIAIS E CÍVICOS: </a:t>
                      </a:r>
                      <a:r>
                        <a:rPr lang="es-ES" sz="1000">
                          <a:latin typeface="Calibri"/>
                          <a:ea typeface="Calibri"/>
                          <a:cs typeface="Times New Roman"/>
                        </a:rPr>
                        <a:t>Autocoñecemento</a:t>
                      </a:r>
                      <a:r>
                        <a:rPr lang="es-ES" sz="80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s-ES" sz="1000">
                          <a:latin typeface="Calibri"/>
                          <a:ea typeface="Calibri"/>
                          <a:cs typeface="Times New Roman"/>
                        </a:rPr>
                        <a:t>aceptación, igualdade, habilidades sociais, resolución de conflitos.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19380" algn="l"/>
                          <a:tab pos="555625" algn="ctr"/>
                        </a:tabLst>
                      </a:pPr>
                      <a:r>
                        <a:rPr lang="es-ES" sz="1200" dirty="0">
                          <a:latin typeface="Times New Roman"/>
                          <a:ea typeface="Times New Roman"/>
                          <a:cs typeface="Times New Roman"/>
                        </a:rPr>
                        <a:t>	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119380" algn="l"/>
                          <a:tab pos="555625" algn="ctr"/>
                        </a:tabLst>
                      </a:pPr>
                      <a:r>
                        <a:rPr lang="es-ES" sz="1200" dirty="0">
                          <a:latin typeface="Times New Roman"/>
                          <a:ea typeface="Times New Roman"/>
                          <a:cs typeface="Times New Roman"/>
                        </a:rPr>
                        <a:t>	1º Trimestre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6000" dirty="0" smtClean="0">
                <a:solidFill>
                  <a:srgbClr val="7030A0"/>
                </a:solidFill>
                <a:latin typeface="BatFont" pitchFamily="2" charset="0"/>
              </a:rPr>
              <a:t>REVISIÓN DE CONTIDOS 4º</a:t>
            </a:r>
            <a:endParaRPr lang="es-ES" sz="6000" dirty="0">
              <a:solidFill>
                <a:srgbClr val="7030A0"/>
              </a:solidFill>
              <a:latin typeface="BatFont" pitchFamily="2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662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/>
                        <a:t>TEMPORALIZACIÓN</a:t>
                      </a:r>
                      <a:endParaRPr lang="es-E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/>
                        <a:t>NÚMERO</a:t>
                      </a:r>
                      <a:endParaRPr lang="es-E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/>
                        <a:t>TÍTULO</a:t>
                      </a:r>
                      <a:endParaRPr lang="es-E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/>
                        <a:t>CONTIDOS</a:t>
                      </a:r>
                      <a:endParaRPr lang="es-E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/>
                        <a:t>TRIMESTRE</a:t>
                      </a:r>
                      <a:endParaRPr lang="es-E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/>
                        <a:t>28 </a:t>
                      </a:r>
                      <a:r>
                        <a:rPr lang="es-ES" sz="1100" dirty="0" err="1"/>
                        <a:t>setembro</a:t>
                      </a:r>
                      <a:r>
                        <a:rPr lang="es-ES" sz="1100" dirty="0"/>
                        <a:t> ao19 </a:t>
                      </a:r>
                      <a:r>
                        <a:rPr lang="es-ES" sz="1100" dirty="0" err="1"/>
                        <a:t>outubro</a:t>
                      </a:r>
                      <a:endParaRPr lang="es-E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/>
                        <a:t>1</a:t>
                      </a:r>
                      <a:endParaRPr lang="es-E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/>
                        <a:t>TODOS NO PLANETA</a:t>
                      </a:r>
                      <a:endParaRPr lang="es-E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/>
                        <a:t>Animais, plantas e humanos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/>
                        <a:t>O noso planeta: Litosfera, hidrosfera e atmosfera.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/>
                        <a:t>Ampliación de vocabulario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/>
                        <a:t>Traballo coas grafías trabadas: c, qu, z, g, gu, r, rr.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/>
                        <a:t>Bilingüismo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/>
                        <a:t>Recitado de poemas co ritmo, entoación e dicción adecuados.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/>
                        <a:t>A palabra. A sílaba. Diptongos e hiatos.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/>
                        <a:t>Nº hasta 6 cifras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/>
                        <a:t>Suma e resta.</a:t>
                      </a:r>
                      <a:endParaRPr lang="es-E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/>
                        <a:t>Primer trimestre</a:t>
                      </a:r>
                      <a:endParaRPr lang="es-E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>
                <a:solidFill>
                  <a:srgbClr val="7030A0"/>
                </a:solidFill>
                <a:latin typeface="BatFont" pitchFamily="2" charset="0"/>
              </a:rPr>
              <a:t>REVISIÓN DE CONTIDOS 5º</a:t>
            </a:r>
            <a:endParaRPr lang="es-ES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147249" cy="4205064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629450"/>
                <a:gridCol w="1629450"/>
                <a:gridCol w="2454336"/>
                <a:gridCol w="1283174"/>
                <a:gridCol w="1150839"/>
              </a:tblGrid>
              <a:tr h="4205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/>
                        <a:t>4 semanas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 err="1"/>
                        <a:t>National</a:t>
                      </a:r>
                      <a:r>
                        <a:rPr lang="es-ES" sz="2000" dirty="0"/>
                        <a:t> </a:t>
                      </a:r>
                      <a:r>
                        <a:rPr lang="es-ES" sz="2000" dirty="0" err="1"/>
                        <a:t>Geographic</a:t>
                      </a:r>
                      <a:r>
                        <a:rPr lang="es-ES" sz="2000" dirty="0"/>
                        <a:t> </a:t>
                      </a:r>
                      <a:r>
                        <a:rPr lang="es-ES" sz="2000" dirty="0" err="1"/>
                        <a:t>Riomaior</a:t>
                      </a:r>
                      <a:r>
                        <a:rPr lang="es-ES" sz="2000" dirty="0"/>
                        <a:t> </a:t>
                      </a:r>
                      <a:r>
                        <a:rPr lang="es-ES" sz="2000" dirty="0" err="1"/>
                        <a:t>Channel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800"/>
                        </a:spcAft>
                        <a:buFont typeface="Arial"/>
                        <a:buChar char="-"/>
                      </a:pPr>
                      <a:r>
                        <a:rPr lang="es-ES" sz="1400"/>
                        <a:t>Os ecosistemas</a:t>
                      </a:r>
                      <a:endParaRPr lang="es-ES" sz="1100"/>
                    </a:p>
                    <a:p>
                      <a:pPr marL="342900" lvl="0" indent="-342900">
                        <a:spcAft>
                          <a:spcPts val="800"/>
                        </a:spcAft>
                        <a:buFont typeface="Arial"/>
                        <a:buChar char="-"/>
                      </a:pPr>
                      <a:r>
                        <a:rPr lang="es-ES" sz="1400"/>
                        <a:t>As relación entre os seres vivos.</a:t>
                      </a:r>
                      <a:endParaRPr lang="es-ES" sz="1100"/>
                    </a:p>
                    <a:p>
                      <a:pPr marL="342900" lvl="0" indent="-342900">
                        <a:spcAft>
                          <a:spcPts val="800"/>
                        </a:spcAft>
                        <a:buFont typeface="Arial"/>
                        <a:buChar char="-"/>
                      </a:pPr>
                      <a:r>
                        <a:rPr lang="es-ES" sz="1400"/>
                        <a:t>Efectos da man do home nos ecositemas. Cotaminación.</a:t>
                      </a:r>
                      <a:endParaRPr lang="es-ES" sz="1100"/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/>
                        <a:buChar char=""/>
                      </a:pPr>
                      <a:r>
                        <a:rPr lang="es-ES" sz="1400"/>
                        <a:t>El diccionario.</a:t>
                      </a:r>
                      <a:endParaRPr lang="es-ES" sz="1100"/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/>
                        <a:buChar char=""/>
                      </a:pPr>
                      <a:r>
                        <a:rPr lang="es-ES" sz="1400"/>
                        <a:t>Palabras sinónimas e antónimas.</a:t>
                      </a:r>
                      <a:endParaRPr lang="es-ES" sz="1100"/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/>
                        <a:buChar char=""/>
                      </a:pPr>
                      <a:r>
                        <a:rPr lang="es-ES" sz="1400"/>
                        <a:t>A sílaba tónica.</a:t>
                      </a:r>
                      <a:endParaRPr lang="es-ES" sz="1100"/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/>
                        <a:buChar char=""/>
                      </a:pPr>
                      <a:r>
                        <a:rPr lang="es-ES" sz="1400"/>
                        <a:t>Texto, parrafo e  oración suxeito e predicado.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/>
                        <a:t>1º </a:t>
                      </a:r>
                      <a:r>
                        <a:rPr lang="es-ES" sz="1400" dirty="0" smtClean="0"/>
                        <a:t>trimestres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4800" dirty="0" smtClean="0">
                <a:solidFill>
                  <a:schemeClr val="accent5">
                    <a:lumMod val="50000"/>
                  </a:schemeClr>
                </a:solidFill>
                <a:latin typeface="BatFont" pitchFamily="2" charset="0"/>
              </a:rPr>
              <a:t>COORDINACIÓN CON ESPECIALISTAS</a:t>
            </a:r>
            <a:endParaRPr lang="es-ES" sz="4800" dirty="0">
              <a:solidFill>
                <a:schemeClr val="accent5">
                  <a:lumMod val="50000"/>
                </a:schemeClr>
              </a:solidFill>
              <a:latin typeface="BatFont" pitchFamily="2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2265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78496"/>
                <a:gridCol w="648072"/>
                <a:gridCol w="1440160"/>
                <a:gridCol w="2019672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/>
                        <a:t>TEMPORALIZACIÓN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/>
                        <a:t>Nº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/>
                        <a:t>TÍTULO   5º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/>
                        <a:t>TÍTULO INGLÉS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/>
                        <a:t>CONTIDOS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900"/>
                        <a:t>TRIMESTRE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/>
                        <a:t>28 </a:t>
                      </a:r>
                      <a:r>
                        <a:rPr lang="es-ES" sz="1600" dirty="0" err="1"/>
                        <a:t>setembro</a:t>
                      </a:r>
                      <a:r>
                        <a:rPr lang="es-ES" sz="1600" dirty="0"/>
                        <a:t>- 23outubro</a:t>
                      </a: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/>
                        <a:t>1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/>
                        <a:t>A </a:t>
                      </a:r>
                      <a:r>
                        <a:rPr lang="es-ES" sz="1600" dirty="0" err="1"/>
                        <a:t>nosa</a:t>
                      </a:r>
                      <a:r>
                        <a:rPr lang="es-ES" sz="1600" dirty="0"/>
                        <a:t>  estación </a:t>
                      </a:r>
                      <a:r>
                        <a:rPr lang="es-ES" sz="1600" dirty="0" err="1"/>
                        <a:t>meteorolóxica</a:t>
                      </a: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/>
                        <a:t>WEATHER FORECAST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/>
                        <a:t>Vocabulario referido ao tempo atmosférico.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/>
                        <a:t>Preguntar e contestar sobre o tempo .Falar do tempo no pasado e facer prediccións.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/>
                        <a:t> Estacións e meses.Vestimenta adecuada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/>
                        <a:t>1º 2º 3º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/>
                        <a:t>25 </a:t>
                      </a:r>
                      <a:r>
                        <a:rPr lang="en-US" sz="1600" dirty="0" err="1"/>
                        <a:t>outubro</a:t>
                      </a:r>
                      <a:r>
                        <a:rPr lang="en-US" sz="1600" dirty="0"/>
                        <a:t>-</a:t>
                      </a:r>
                      <a:endParaRPr lang="es-ES" sz="16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/>
                        <a:t>2 </a:t>
                      </a:r>
                      <a:r>
                        <a:rPr lang="en-US" sz="1600" dirty="0" err="1"/>
                        <a:t>novembro</a:t>
                      </a: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/>
                        <a:t>2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 err="1"/>
                        <a:t>National</a:t>
                      </a:r>
                      <a:r>
                        <a:rPr lang="es-ES" sz="1600" dirty="0"/>
                        <a:t> </a:t>
                      </a:r>
                      <a:r>
                        <a:rPr lang="es-ES" sz="1600" dirty="0" err="1"/>
                        <a:t>Geographic</a:t>
                      </a:r>
                      <a:r>
                        <a:rPr lang="es-ES" sz="1600" dirty="0"/>
                        <a:t> </a:t>
                      </a:r>
                      <a:r>
                        <a:rPr lang="es-ES" sz="1600" dirty="0" err="1"/>
                        <a:t>Riomaior</a:t>
                      </a:r>
                      <a:r>
                        <a:rPr lang="es-ES" sz="1600" dirty="0"/>
                        <a:t> </a:t>
                      </a:r>
                      <a:r>
                        <a:rPr lang="es-ES" sz="1600" dirty="0" err="1"/>
                        <a:t>Channel</a:t>
                      </a: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20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/>
                        <a:t>PEOPLE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/>
                        <a:t>Determinantes(a/an, the, some, possesives,..)</a:t>
                      </a:r>
                      <a:endParaRPr lang="es-ES" sz="110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/>
                        <a:t>Repaso singular e plural.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/>
                        <a:t>Have got.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/>
                        <a:t>A descripción de persoas e animais.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/>
                        <a:t>Partes do corpo e roupa.Repaso.</a:t>
                      </a: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/>
                        <a:t>1º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/>
          </a:bodyPr>
          <a:lstStyle/>
          <a:p>
            <a:r>
              <a:rPr lang="es-ES_tradnl" dirty="0" smtClean="0">
                <a:solidFill>
                  <a:srgbClr val="FF0066"/>
                </a:solidFill>
                <a:latin typeface="BatFont" pitchFamily="2" charset="0"/>
              </a:rPr>
              <a:t>PROXECTO INTEGRADO</a:t>
            </a:r>
            <a:endParaRPr lang="es-ES" dirty="0">
              <a:solidFill>
                <a:srgbClr val="FF0066"/>
              </a:solidFill>
              <a:latin typeface="BatFont" pitchFamily="2" charset="0"/>
            </a:endParaRPr>
          </a:p>
        </p:txBody>
      </p:sp>
      <p:pic>
        <p:nvPicPr>
          <p:cNvPr id="481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59632" y="1268760"/>
            <a:ext cx="6768752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5400" dirty="0" smtClean="0">
                <a:latin typeface="BatFont" pitchFamily="2" charset="0"/>
              </a:rPr>
              <a:t>PROGRAMACIÓN, AVALIACIÓN…</a:t>
            </a:r>
            <a:endParaRPr lang="es-ES" sz="5400" dirty="0">
              <a:latin typeface="BatFont" pitchFamily="2" charset="0"/>
            </a:endParaRPr>
          </a:p>
        </p:txBody>
      </p:sp>
      <p:pic>
        <p:nvPicPr>
          <p:cNvPr id="4" name="3 Marcador de contenido" descr="indecision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115616" y="1364772"/>
            <a:ext cx="6915966" cy="46106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>
                <a:solidFill>
                  <a:srgbClr val="00CC00"/>
                </a:solidFill>
                <a:latin typeface="BatFont" pitchFamily="2" charset="0"/>
              </a:rPr>
              <a:t>COMO COMEZAR</a:t>
            </a:r>
            <a:endParaRPr lang="es-ES" dirty="0">
              <a:solidFill>
                <a:srgbClr val="00CC00"/>
              </a:solidFill>
              <a:latin typeface="BatFont" pitchFamily="2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graphicFrame>
        <p:nvGraphicFramePr>
          <p:cNvPr id="43010" name="Object 2"/>
          <p:cNvGraphicFramePr>
            <a:graphicFrameLocks noChangeAspect="1"/>
          </p:cNvGraphicFramePr>
          <p:nvPr/>
        </p:nvGraphicFramePr>
        <p:xfrm>
          <a:off x="539552" y="1394163"/>
          <a:ext cx="7732018" cy="5463837"/>
        </p:xfrm>
        <a:graphic>
          <a:graphicData uri="http://schemas.openxmlformats.org/presentationml/2006/ole">
            <p:oleObj spid="_x0000_s43010" name="Acrobat Document" r:id="rId3" imgW="10695600" imgH="7558200" progId="AcroExch.Document.7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z="9600" dirty="0" smtClean="0">
                <a:latin typeface="BatFont" pitchFamily="2" charset="0"/>
              </a:rPr>
              <a:t>FUNDAMENTAL</a:t>
            </a:r>
            <a:endParaRPr lang="es-ES" sz="9600" dirty="0">
              <a:latin typeface="BatFont" pitchFamily="2" charset="0"/>
            </a:endParaRPr>
          </a:p>
        </p:txBody>
      </p:sp>
      <p:pic>
        <p:nvPicPr>
          <p:cNvPr id="4" name="3 Marcador de contenido" descr="FUNDAMENTAL.pn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979712" y="1412775"/>
            <a:ext cx="5328592" cy="504269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5400" dirty="0" smtClean="0">
                <a:latin typeface="BatFont" pitchFamily="2" charset="0"/>
              </a:rPr>
              <a:t>DESEÑAR UN MESMO</a:t>
            </a:r>
            <a:endParaRPr lang="es-ES" sz="5400" dirty="0">
              <a:latin typeface="BatFont" pitchFamily="2" charset="0"/>
            </a:endParaRPr>
          </a:p>
        </p:txBody>
      </p:sp>
      <p:pic>
        <p:nvPicPr>
          <p:cNvPr id="4" name="3 Marcador de contenido" descr="crear_blog_wordpress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745717" y="1628800"/>
            <a:ext cx="7702799" cy="37444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7200" dirty="0" smtClean="0">
                <a:solidFill>
                  <a:schemeClr val="accent4">
                    <a:lumMod val="75000"/>
                  </a:schemeClr>
                </a:solidFill>
                <a:latin typeface="BatFont" pitchFamily="2" charset="0"/>
              </a:rPr>
              <a:t>QUEN  SOMOS ?</a:t>
            </a:r>
            <a:endParaRPr lang="es-ES" sz="7200" dirty="0">
              <a:solidFill>
                <a:schemeClr val="accent4">
                  <a:lumMod val="75000"/>
                </a:schemeClr>
              </a:solidFill>
              <a:latin typeface="BatFont" pitchFamily="2" charset="0"/>
            </a:endParaRPr>
          </a:p>
        </p:txBody>
      </p:sp>
      <p:sp>
        <p:nvSpPr>
          <p:cNvPr id="15" name="14 Marcador de texto"/>
          <p:cNvSpPr>
            <a:spLocks noGrp="1"/>
          </p:cNvSpPr>
          <p:nvPr>
            <p:ph type="body" idx="1"/>
          </p:nvPr>
        </p:nvSpPr>
        <p:spPr>
          <a:xfrm>
            <a:off x="611560" y="1916832"/>
            <a:ext cx="4040188" cy="639762"/>
          </a:xfrm>
        </p:spPr>
        <p:txBody>
          <a:bodyPr>
            <a:noAutofit/>
          </a:bodyPr>
          <a:lstStyle/>
          <a:p>
            <a:r>
              <a:rPr lang="es-ES_tradnl" sz="5400" dirty="0" smtClean="0">
                <a:solidFill>
                  <a:schemeClr val="accent1">
                    <a:lumMod val="75000"/>
                  </a:schemeClr>
                </a:solidFill>
                <a:latin typeface="BatFont" pitchFamily="2" charset="0"/>
              </a:rPr>
              <a:t>O CENTRO</a:t>
            </a:r>
            <a:endParaRPr lang="es-ES" sz="5400" dirty="0">
              <a:solidFill>
                <a:schemeClr val="accent1">
                  <a:lumMod val="75000"/>
                </a:schemeClr>
              </a:solidFill>
              <a:latin typeface="BatFont" pitchFamily="2" charset="0"/>
            </a:endParaRPr>
          </a:p>
        </p:txBody>
      </p:sp>
      <p:pic>
        <p:nvPicPr>
          <p:cNvPr id="12" name="11 Marcador de contenido" descr="COLE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401000" y="2780928"/>
            <a:ext cx="3574216" cy="28083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6" name="15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7" name="16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3" name="12 Imagen" descr="P1080482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220072" y="1268760"/>
            <a:ext cx="3107753" cy="24482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13 Imagen" descr="P1120089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4427984" y="4077072"/>
            <a:ext cx="4032448" cy="25202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5400" dirty="0" smtClean="0">
                <a:latin typeface="BatFont" pitchFamily="2" charset="0"/>
              </a:rPr>
              <a:t>SIMPLICIDADE</a:t>
            </a:r>
            <a:endParaRPr lang="es-ES" sz="5400" dirty="0">
              <a:latin typeface="BatFont" pitchFamily="2" charset="0"/>
            </a:endParaRPr>
          </a:p>
        </p:txBody>
      </p:sp>
      <p:pic>
        <p:nvPicPr>
          <p:cNvPr id="4" name="3 Marcador de contenido" descr="SIMPLICIDAD.pn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165889" y="1916832"/>
            <a:ext cx="7006511" cy="40037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440160"/>
          </a:xfrm>
        </p:spPr>
        <p:txBody>
          <a:bodyPr>
            <a:noAutofit/>
          </a:bodyPr>
          <a:lstStyle/>
          <a:p>
            <a:r>
              <a:rPr lang="es-ES_tradnl" sz="9600" dirty="0" smtClean="0">
                <a:solidFill>
                  <a:schemeClr val="accent5">
                    <a:lumMod val="75000"/>
                  </a:schemeClr>
                </a:solidFill>
                <a:latin typeface="BatFont" pitchFamily="2" charset="0"/>
              </a:rPr>
              <a:t>APOIO</a:t>
            </a:r>
            <a:endParaRPr lang="es-ES" sz="9600" dirty="0">
              <a:solidFill>
                <a:schemeClr val="accent5">
                  <a:lumMod val="75000"/>
                </a:schemeClr>
              </a:solidFill>
              <a:latin typeface="BatFont" pitchFamily="2" charset="0"/>
            </a:endParaRPr>
          </a:p>
        </p:txBody>
      </p:sp>
      <p:pic>
        <p:nvPicPr>
          <p:cNvPr id="4" name="3 Marcador de contenido" descr="PROYECTAR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 l="1176" t="6209" b="10838"/>
          <a:stretch>
            <a:fillRect/>
          </a:stretch>
        </p:blipFill>
        <p:spPr>
          <a:xfrm>
            <a:off x="1619672" y="1628800"/>
            <a:ext cx="6048672" cy="41764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5400" dirty="0" smtClean="0">
                <a:solidFill>
                  <a:srgbClr val="00B050"/>
                </a:solidFill>
                <a:latin typeface="BatFont" pitchFamily="2" charset="0"/>
              </a:rPr>
              <a:t>ONDE ESTAMOS?</a:t>
            </a:r>
            <a:endParaRPr lang="es-ES" sz="5400" dirty="0">
              <a:solidFill>
                <a:srgbClr val="00B050"/>
              </a:solidFill>
              <a:latin typeface="BatFont" pitchFamily="2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_tradnl" dirty="0" smtClean="0">
                <a:latin typeface="BatFont" pitchFamily="2" charset="0"/>
              </a:rPr>
              <a:t>-</a:t>
            </a:r>
            <a:r>
              <a:rPr lang="es-ES_tradnl" dirty="0" smtClean="0">
                <a:latin typeface="Arial Narrow" pitchFamily="34" charset="0"/>
              </a:rPr>
              <a:t>MANTEMOS PARRILLAS TRANTANDO DE MELLORALAS</a:t>
            </a:r>
          </a:p>
          <a:p>
            <a:r>
              <a:rPr lang="es-ES_tradnl" dirty="0" smtClean="0">
                <a:latin typeface="Arial Narrow" pitchFamily="34" charset="0"/>
              </a:rPr>
              <a:t>-MELLORANDO O DESEÑO DAS UDIS</a:t>
            </a:r>
          </a:p>
          <a:p>
            <a:r>
              <a:rPr lang="es-ES_tradnl" dirty="0" smtClean="0">
                <a:latin typeface="Arial Narrow" pitchFamily="34" charset="0"/>
              </a:rPr>
              <a:t>-BUSCANDO UNHA MELLOR COORDINACIÓN ENTRE PROFESORES</a:t>
            </a:r>
          </a:p>
          <a:p>
            <a:r>
              <a:rPr lang="es-ES_tradnl" dirty="0" smtClean="0">
                <a:latin typeface="Arial Narrow" pitchFamily="34" charset="0"/>
              </a:rPr>
              <a:t>-TENTANDO DE ROMPER TABIQUES</a:t>
            </a:r>
          </a:p>
          <a:p>
            <a:r>
              <a:rPr lang="es-ES_tradnl" dirty="0" smtClean="0">
                <a:latin typeface="Arial Narrow" pitchFamily="34" charset="0"/>
              </a:rPr>
              <a:t>-CONTINUANDO COA FORMACIÓN</a:t>
            </a:r>
          </a:p>
          <a:p>
            <a:r>
              <a:rPr lang="es-ES_tradnl" dirty="0" smtClean="0">
                <a:latin typeface="Arial Narrow" pitchFamily="34" charset="0"/>
              </a:rPr>
              <a:t>-ELABORANDO PEQUENOS DOCUMENTOS DE FUNCIONAMENTO</a:t>
            </a:r>
            <a:endParaRPr lang="es-ES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4800" dirty="0" smtClean="0">
                <a:latin typeface="BatFont" pitchFamily="2" charset="0"/>
              </a:rPr>
              <a:t>MANTENDO E FACENDO MEDRAR  </a:t>
            </a:r>
            <a:endParaRPr lang="es-ES" sz="4800" dirty="0">
              <a:latin typeface="BatFont" pitchFamily="2" charset="0"/>
            </a:endParaRPr>
          </a:p>
        </p:txBody>
      </p:sp>
      <p:pic>
        <p:nvPicPr>
          <p:cNvPr id="4" name="3 Marcador de contenido" descr="CUIDAR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259632" y="1489975"/>
            <a:ext cx="6480720" cy="48542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3 Marcador de contenido" descr="imágenes-de-ánimo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 b="10146"/>
          <a:stretch>
            <a:fillRect/>
          </a:stretch>
        </p:blipFill>
        <p:spPr>
          <a:xfrm>
            <a:off x="1691680" y="692696"/>
            <a:ext cx="5688632" cy="5111483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8000" dirty="0" smtClean="0">
                <a:solidFill>
                  <a:schemeClr val="accent1">
                    <a:lumMod val="75000"/>
                  </a:schemeClr>
                </a:solidFill>
                <a:latin typeface="BatFont" pitchFamily="2" charset="0"/>
              </a:rPr>
              <a:t>O ALUMNADO</a:t>
            </a:r>
            <a:endParaRPr lang="es-ES" sz="8000" dirty="0">
              <a:solidFill>
                <a:schemeClr val="accent1">
                  <a:lumMod val="75000"/>
                </a:schemeClr>
              </a:solidFill>
              <a:latin typeface="BatFont" pitchFamily="2" charset="0"/>
            </a:endParaRPr>
          </a:p>
        </p:txBody>
      </p:sp>
      <p:pic>
        <p:nvPicPr>
          <p:cNvPr id="6" name="5 Marcador de contenido" descr="WP_20160919_12_10_49_Pro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20633023">
            <a:off x="684554" y="1849147"/>
            <a:ext cx="4038600" cy="26541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7 Marcador de contenido" descr="WP_20160912_09_11_25_Pro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4221088"/>
            <a:ext cx="4038600" cy="22717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7200" dirty="0" smtClean="0">
                <a:solidFill>
                  <a:schemeClr val="accent1">
                    <a:lumMod val="75000"/>
                  </a:schemeClr>
                </a:solidFill>
                <a:latin typeface="BatFont" pitchFamily="2" charset="0"/>
              </a:rPr>
              <a:t>O EQUIPO</a:t>
            </a:r>
            <a:endParaRPr lang="es-ES" sz="7200" dirty="0">
              <a:solidFill>
                <a:schemeClr val="accent1">
                  <a:lumMod val="75000"/>
                </a:schemeClr>
              </a:solidFill>
              <a:latin typeface="BatFont" pitchFamily="2" charset="0"/>
            </a:endParaRPr>
          </a:p>
        </p:txBody>
      </p:sp>
      <p:pic>
        <p:nvPicPr>
          <p:cNvPr id="6" name="5 Marcador de contenido" descr="IMG-20160901-WA0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Título"/>
          <p:cNvSpPr>
            <a:spLocks noGrp="1"/>
          </p:cNvSpPr>
          <p:nvPr>
            <p:ph type="title"/>
          </p:nvPr>
        </p:nvSpPr>
        <p:spPr>
          <a:xfrm>
            <a:off x="4139952" y="274638"/>
            <a:ext cx="4546848" cy="1143000"/>
          </a:xfrm>
        </p:spPr>
        <p:txBody>
          <a:bodyPr>
            <a:normAutofit fontScale="90000"/>
          </a:bodyPr>
          <a:lstStyle/>
          <a:p>
            <a:r>
              <a:rPr lang="es-ES_tradnl" sz="6000" dirty="0" smtClean="0">
                <a:solidFill>
                  <a:schemeClr val="accent1">
                    <a:lumMod val="75000"/>
                  </a:schemeClr>
                </a:solidFill>
                <a:latin typeface="BatFont" pitchFamily="2" charset="0"/>
              </a:rPr>
              <a:t>O MESMO EQUIPO …</a:t>
            </a:r>
            <a:endParaRPr lang="es-ES" sz="6000" dirty="0">
              <a:solidFill>
                <a:schemeClr val="accent1">
                  <a:lumMod val="75000"/>
                </a:schemeClr>
              </a:solidFill>
              <a:latin typeface="BatFont" pitchFamily="2" charset="0"/>
            </a:endParaRPr>
          </a:p>
        </p:txBody>
      </p:sp>
      <p:pic>
        <p:nvPicPr>
          <p:cNvPr id="15" name="14 Imagen" descr="P122000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834529">
            <a:off x="4912529" y="1945243"/>
            <a:ext cx="3557448" cy="26680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6" name="15 Imagen" descr="IMG-20150914-WA0006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39552" y="3717032"/>
            <a:ext cx="3816424" cy="28623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8" name="17 Marcador de contenido" descr="SDC11787.JPG"/>
          <p:cNvPicPr>
            <a:picLocks noGrp="1" noChangeAspect="1"/>
          </p:cNvPicPr>
          <p:nvPr>
            <p:ph idx="1"/>
          </p:nvPr>
        </p:nvPicPr>
        <p:blipFill>
          <a:blip r:embed="rId4" cstate="email"/>
          <a:stretch>
            <a:fillRect/>
          </a:stretch>
        </p:blipFill>
        <p:spPr>
          <a:xfrm rot="21222923">
            <a:off x="391121" y="490905"/>
            <a:ext cx="3654927" cy="274119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3059832" y="274638"/>
            <a:ext cx="5626968" cy="1143000"/>
          </a:xfrm>
        </p:spPr>
        <p:txBody>
          <a:bodyPr>
            <a:noAutofit/>
          </a:bodyPr>
          <a:lstStyle/>
          <a:p>
            <a:r>
              <a:rPr lang="es-ES_tradnl" sz="7200" dirty="0" smtClean="0">
                <a:solidFill>
                  <a:schemeClr val="tx2">
                    <a:lumMod val="75000"/>
                  </a:schemeClr>
                </a:solidFill>
                <a:latin typeface="BatFont" pitchFamily="2" charset="0"/>
              </a:rPr>
              <a:t>E  ESTE…</a:t>
            </a:r>
            <a:endParaRPr lang="es-ES" sz="7200" dirty="0">
              <a:solidFill>
                <a:schemeClr val="tx2">
                  <a:lumMod val="75000"/>
                </a:schemeClr>
              </a:solidFill>
              <a:latin typeface="BatFont" pitchFamily="2" charset="0"/>
            </a:endParaRPr>
          </a:p>
        </p:txBody>
      </p:sp>
      <p:pic>
        <p:nvPicPr>
          <p:cNvPr id="6" name="5 Marcador de contenido" descr="IMG_971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 rot="20912962">
            <a:off x="518213" y="604322"/>
            <a:ext cx="2077692" cy="27702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9 Imagen" descr="IMG-20150914-WA001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915816" y="1268760"/>
            <a:ext cx="2700300" cy="3600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8 Imagen" descr="altAsOIyA4WaoONRab0h4fGjto01JgX0nZVRboPerEpgNdb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55576" y="3933056"/>
            <a:ext cx="4378420" cy="26338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6 Imagen" descr="IMG-20150914-WA0011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516216" y="3645024"/>
            <a:ext cx="2139702" cy="28529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7 Imagen" descr="IMG-20150914-WA0012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 rot="451789">
            <a:off x="5463112" y="1621245"/>
            <a:ext cx="3295439" cy="17281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355976" y="692696"/>
            <a:ext cx="3240360" cy="1143000"/>
          </a:xfrm>
        </p:spPr>
        <p:txBody>
          <a:bodyPr>
            <a:normAutofit fontScale="90000"/>
          </a:bodyPr>
          <a:lstStyle/>
          <a:p>
            <a:r>
              <a:rPr lang="es-ES_tradnl" sz="6000" dirty="0" smtClean="0">
                <a:solidFill>
                  <a:schemeClr val="tx2"/>
                </a:solidFill>
                <a:latin typeface="BatFont" pitchFamily="2" charset="0"/>
              </a:rPr>
              <a:t>   </a:t>
            </a:r>
            <a:r>
              <a:rPr lang="es-ES_tradnl" sz="6700" dirty="0" smtClean="0">
                <a:solidFill>
                  <a:schemeClr val="tx2"/>
                </a:solidFill>
                <a:latin typeface="BatFont" pitchFamily="2" charset="0"/>
              </a:rPr>
              <a:t>OS   AUXILIARES</a:t>
            </a:r>
            <a:endParaRPr lang="es-ES" sz="6700" dirty="0">
              <a:solidFill>
                <a:schemeClr val="tx2"/>
              </a:solidFill>
              <a:latin typeface="BatFont" pitchFamily="2" charset="0"/>
            </a:endParaRPr>
          </a:p>
        </p:txBody>
      </p:sp>
      <p:pic>
        <p:nvPicPr>
          <p:cNvPr id="4" name="3 Marcador de contenido" descr="P1020303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6012160" y="2330878"/>
            <a:ext cx="2684116" cy="20130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4 Imagen" descr="DSC03354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683568" y="908720"/>
            <a:ext cx="2952328" cy="23367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5 Imagen" descr="P1100471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971600" y="3933056"/>
            <a:ext cx="2880320" cy="20660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2465" name="Picture 1" descr="C:\Users\Montse\Downloads\WP_20161005_08_49_07_Pr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4653136"/>
            <a:ext cx="2750291" cy="19888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7200" dirty="0" smtClean="0">
                <a:solidFill>
                  <a:schemeClr val="tx2"/>
                </a:solidFill>
                <a:latin typeface="BatFont" pitchFamily="2" charset="0"/>
              </a:rPr>
              <a:t>                   OS PAIS</a:t>
            </a:r>
            <a:endParaRPr lang="es-ES" sz="7200" dirty="0">
              <a:solidFill>
                <a:schemeClr val="tx2"/>
              </a:solidFill>
              <a:latin typeface="BatFont" pitchFamily="2" charset="0"/>
            </a:endParaRPr>
          </a:p>
        </p:txBody>
      </p:sp>
      <p:pic>
        <p:nvPicPr>
          <p:cNvPr id="1026" name="Picture 2" descr="C:\Users\Montse\Desktop\curriculum integrado de lenguas\RIOMAIOR COA INNOVACIÓN\P123023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1078959">
            <a:off x="525522" y="517779"/>
            <a:ext cx="3630130" cy="29512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3 Marcador de contenido" descr="P1230189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>
          <a:xfrm rot="588676">
            <a:off x="4425659" y="1302839"/>
            <a:ext cx="4025494" cy="28536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6 Imagen" descr="P1230224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83568" y="3068960"/>
            <a:ext cx="2808312" cy="35283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7 Imagen" descr="P1230195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4211960" y="4221088"/>
            <a:ext cx="3744416" cy="22622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</TotalTime>
  <Words>463</Words>
  <Application>Microsoft Office PowerPoint</Application>
  <PresentationFormat>Presentación en pantalla (4:3)</PresentationFormat>
  <Paragraphs>120</Paragraphs>
  <Slides>34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6" baseType="lpstr">
      <vt:lpstr>Tema de Office</vt:lpstr>
      <vt:lpstr>Acrobat Document</vt:lpstr>
      <vt:lpstr>MEDRANDO COA INNOVACIÓN</vt:lpstr>
      <vt:lpstr>ONDE ESTAMOS ?</vt:lpstr>
      <vt:lpstr>QUEN  SOMOS ?</vt:lpstr>
      <vt:lpstr>O ALUMNADO</vt:lpstr>
      <vt:lpstr>O EQUIPO</vt:lpstr>
      <vt:lpstr>O MESMO EQUIPO …</vt:lpstr>
      <vt:lpstr>E  ESTE…</vt:lpstr>
      <vt:lpstr>   OS   AUXILIARES</vt:lpstr>
      <vt:lpstr>                   OS PAIS</vt:lpstr>
      <vt:lpstr>OS AVÓS</vt:lpstr>
      <vt:lpstr>               QUE  FACEMOS?</vt:lpstr>
      <vt:lpstr>OUTRAS ACTIVIDADES…</vt:lpstr>
      <vt:lpstr>OUTRAS   ACTIVIDADES</vt:lpstr>
      <vt:lpstr>OUTRAS ACTIVIDADES…</vt:lpstr>
      <vt:lpstr>OUTRAS   ACTIVIDADES…</vt:lpstr>
      <vt:lpstr>OUTRAS    ACTIVIDADES…</vt:lpstr>
      <vt:lpstr>         ONDE      COMEZOU TODO</vt:lpstr>
      <vt:lpstr>GRUPO DE TRABALLO TIL</vt:lpstr>
      <vt:lpstr>ÉPOCA DE CAMBIOS</vt:lpstr>
      <vt:lpstr>REDUCIÓN DE LIBROS </vt:lpstr>
      <vt:lpstr>REVISIÓN DE CONTIDOS 1º</vt:lpstr>
      <vt:lpstr>REVISIÓN DE CONTIDOS 4º</vt:lpstr>
      <vt:lpstr>REVISIÓN DE CONTIDOS 5º</vt:lpstr>
      <vt:lpstr>COORDINACIÓN CON ESPECIALISTAS</vt:lpstr>
      <vt:lpstr>PROXECTO INTEGRADO</vt:lpstr>
      <vt:lpstr>PROGRAMACIÓN, AVALIACIÓN…</vt:lpstr>
      <vt:lpstr>COMO COMEZAR</vt:lpstr>
      <vt:lpstr>FUNDAMENTAL</vt:lpstr>
      <vt:lpstr>DESEÑAR UN MESMO</vt:lpstr>
      <vt:lpstr>SIMPLICIDADE</vt:lpstr>
      <vt:lpstr>APOIO</vt:lpstr>
      <vt:lpstr>ONDE ESTAMOS?</vt:lpstr>
      <vt:lpstr>MANTENDO E FACENDO MEDRAR  </vt:lpstr>
      <vt:lpstr>Diapositiva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RIOMAIOR COA INNOVACIÓN</dc:title>
  <dc:creator>Usuario</dc:creator>
  <cp:lastModifiedBy>monica</cp:lastModifiedBy>
  <cp:revision>80</cp:revision>
  <dcterms:created xsi:type="dcterms:W3CDTF">2015-09-14T15:27:03Z</dcterms:created>
  <dcterms:modified xsi:type="dcterms:W3CDTF">2016-10-14T11:01:17Z</dcterms:modified>
</cp:coreProperties>
</file>