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7E600"/>
    <a:srgbClr val="66FF33"/>
    <a:srgbClr val="FFFFCC"/>
    <a:srgbClr val="66FFFF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5568C-5BA1-432A-8748-C1110AC66F7D}" type="datetimeFigureOut">
              <a:rPr lang="es-ES" smtClean="0"/>
              <a:t>09/05/2018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41B43-AB0D-4802-BA8C-5BF9744822B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14038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ircle/>
      </p:transition>
    </mc:Choice>
    <mc:Fallback xmlns="">
      <p:transition>
        <p:circl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5568C-5BA1-432A-8748-C1110AC66F7D}" type="datetimeFigureOut">
              <a:rPr lang="es-ES" smtClean="0"/>
              <a:t>09/05/2018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41B43-AB0D-4802-BA8C-5BF9744822B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5227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ircle/>
      </p:transition>
    </mc:Choice>
    <mc:Fallback xmlns="">
      <p:transition>
        <p:circl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5568C-5BA1-432A-8748-C1110AC66F7D}" type="datetimeFigureOut">
              <a:rPr lang="es-ES" smtClean="0"/>
              <a:t>09/05/2018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41B43-AB0D-4802-BA8C-5BF9744822B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06425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ircle/>
      </p:transition>
    </mc:Choice>
    <mc:Fallback xmlns="">
      <p:transition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5568C-5BA1-432A-8748-C1110AC66F7D}" type="datetimeFigureOut">
              <a:rPr lang="es-ES" smtClean="0"/>
              <a:t>09/05/2018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41B43-AB0D-4802-BA8C-5BF9744822B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980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ircle/>
      </p:transition>
    </mc:Choice>
    <mc:Fallback xmlns="">
      <p:transition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5568C-5BA1-432A-8748-C1110AC66F7D}" type="datetimeFigureOut">
              <a:rPr lang="es-ES" smtClean="0"/>
              <a:t>09/05/2018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41B43-AB0D-4802-BA8C-5BF9744822B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417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ircle/>
      </p:transition>
    </mc:Choice>
    <mc:Fallback xmlns="">
      <p:transition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5568C-5BA1-432A-8748-C1110AC66F7D}" type="datetimeFigureOut">
              <a:rPr lang="es-ES" smtClean="0"/>
              <a:t>09/05/2018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41B43-AB0D-4802-BA8C-5BF9744822B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18390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ircle/>
      </p:transition>
    </mc:Choice>
    <mc:Fallback xmlns="">
      <p:transition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5568C-5BA1-432A-8748-C1110AC66F7D}" type="datetimeFigureOut">
              <a:rPr lang="es-ES" smtClean="0"/>
              <a:t>09/05/2018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41B43-AB0D-4802-BA8C-5BF9744822B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58070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ircle/>
      </p:transition>
    </mc:Choice>
    <mc:Fallback xmlns="">
      <p:transition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5568C-5BA1-432A-8748-C1110AC66F7D}" type="datetimeFigureOut">
              <a:rPr lang="es-ES" smtClean="0"/>
              <a:t>09/05/2018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41B43-AB0D-4802-BA8C-5BF9744822B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27323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ircle/>
      </p:transition>
    </mc:Choice>
    <mc:Fallback xmlns="">
      <p:transition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5568C-5BA1-432A-8748-C1110AC66F7D}" type="datetimeFigureOut">
              <a:rPr lang="es-ES" smtClean="0"/>
              <a:t>09/05/2018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41B43-AB0D-4802-BA8C-5BF9744822B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6559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ircle/>
      </p:transition>
    </mc:Choice>
    <mc:Fallback xmlns="">
      <p:transition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5568C-5BA1-432A-8748-C1110AC66F7D}" type="datetimeFigureOut">
              <a:rPr lang="es-ES" smtClean="0"/>
              <a:t>09/05/2018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41B43-AB0D-4802-BA8C-5BF9744822B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9853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ircle/>
      </p:transition>
    </mc:Choice>
    <mc:Fallback xmlns="">
      <p:transition>
        <p:circl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5568C-5BA1-432A-8748-C1110AC66F7D}" type="datetimeFigureOut">
              <a:rPr lang="es-ES" smtClean="0"/>
              <a:t>09/05/2018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41B43-AB0D-4802-BA8C-5BF9744822B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37315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ircle/>
      </p:transition>
    </mc:Choice>
    <mc:Fallback xmlns="">
      <p:transition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F5568C-5BA1-432A-8748-C1110AC66F7D}" type="datetimeFigureOut">
              <a:rPr lang="es-ES" smtClean="0"/>
              <a:t>09/05/2018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F41B43-AB0D-4802-BA8C-5BF9744822B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35994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mc:AlternateContent xmlns:mc="http://schemas.openxmlformats.org/markup-compatibility/2006" xmlns:p14="http://schemas.microsoft.com/office/powerpoint/2010/main">
    <mc:Choice Requires="p14">
      <p:transition p14:dur="10">
        <p:circle/>
      </p:transition>
    </mc:Choice>
    <mc:Fallback xmlns="">
      <p:transition>
        <p:circl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39552" y="980728"/>
            <a:ext cx="8280920" cy="4752529"/>
          </a:xfrm>
        </p:spPr>
        <p:txBody>
          <a:bodyPr>
            <a:noAutofit/>
          </a:bodyPr>
          <a:lstStyle/>
          <a:p>
            <a:r>
              <a:rPr lang="es-ES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PLANIFICACIÓN CONCRECIÓN CURRICULAR</a:t>
            </a:r>
            <a:endParaRPr lang="es-ES" sz="8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9288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ircle/>
      </p:transition>
    </mc:Choice>
    <mc:Fallback xmlns="">
      <p:transition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7504" y="476672"/>
            <a:ext cx="8928992" cy="5649491"/>
          </a:xfrm>
        </p:spPr>
        <p:txBody>
          <a:bodyPr/>
          <a:lstStyle/>
          <a:p>
            <a:pPr marL="0" indent="0">
              <a:buNone/>
            </a:pPr>
            <a:r>
              <a:rPr lang="es-ES" b="1" dirty="0" smtClean="0"/>
              <a:t>5. TRATAMENTO ELEMENTOS TRANSVERSAIS CONCRETADOS POR NIVEL EDUCATIVO</a:t>
            </a:r>
          </a:p>
          <a:p>
            <a:pPr marL="0" indent="0" algn="ctr">
              <a:buNone/>
            </a:pPr>
            <a:endParaRPr lang="es-ES" dirty="0" smtClean="0"/>
          </a:p>
          <a:p>
            <a:pPr>
              <a:buFontTx/>
              <a:buChar char="-"/>
            </a:pPr>
            <a:r>
              <a:rPr lang="es-ES" dirty="0" smtClean="0"/>
              <a:t>ED. VIAL: CHARLAS E PARQUE MÓBIL</a:t>
            </a:r>
          </a:p>
          <a:p>
            <a:pPr>
              <a:buFontTx/>
              <a:buChar char="-"/>
            </a:pPr>
            <a:r>
              <a:rPr lang="es-ES" dirty="0" smtClean="0"/>
              <a:t>ED. PARA IGUALDADE DE OPORTUNIDADES ENTRE SEXOS: 3º/4º/5º/6º </a:t>
            </a:r>
          </a:p>
          <a:p>
            <a:pPr>
              <a:buFontTx/>
              <a:buChar char="-"/>
            </a:pPr>
            <a:r>
              <a:rPr lang="es-ES" dirty="0" smtClean="0"/>
              <a:t>TIC: PLAN DIRECTOR</a:t>
            </a:r>
          </a:p>
          <a:p>
            <a:pPr>
              <a:buFontTx/>
              <a:buChar char="-"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01802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ircle/>
      </p:transition>
    </mc:Choice>
    <mc:Fallback xmlns="">
      <p:transition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476672"/>
            <a:ext cx="8229600" cy="5793507"/>
          </a:xfrm>
        </p:spPr>
        <p:txBody>
          <a:bodyPr/>
          <a:lstStyle/>
          <a:p>
            <a:pPr marL="0" indent="0">
              <a:buNone/>
            </a:pPr>
            <a:r>
              <a:rPr lang="es-ES" b="1" dirty="0" smtClean="0"/>
              <a:t>6. PROXECTOS E PROGRAMAS DO CENTRO</a:t>
            </a:r>
          </a:p>
          <a:p>
            <a:pPr marL="0" indent="0">
              <a:buNone/>
            </a:pPr>
            <a:endParaRPr lang="es-ES" dirty="0" smtClean="0"/>
          </a:p>
          <a:p>
            <a:pPr marL="0" indent="0" algn="ctr">
              <a:buNone/>
            </a:pPr>
            <a:r>
              <a:rPr lang="es-ES" dirty="0"/>
              <a:t>	</a:t>
            </a:r>
            <a:r>
              <a:rPr lang="es-ES" dirty="0" smtClean="0"/>
              <a:t> </a:t>
            </a:r>
          </a:p>
          <a:p>
            <a:pPr marL="0" indent="0" algn="ctr">
              <a:buNone/>
            </a:pPr>
            <a:r>
              <a:rPr lang="es-ES" dirty="0" smtClean="0"/>
              <a:t>XUSTIFICACIÓN DE NECESIDADES E DATA</a:t>
            </a:r>
          </a:p>
          <a:p>
            <a:pPr marL="0" indent="0" algn="ctr">
              <a:buNone/>
            </a:pPr>
            <a:endParaRPr lang="es-ES" dirty="0" smtClean="0"/>
          </a:p>
          <a:p>
            <a:pPr marL="0" indent="0" algn="ctr">
              <a:buNone/>
            </a:pPr>
            <a:r>
              <a:rPr lang="es-ES" dirty="0" smtClean="0"/>
              <a:t>EXEMPLOS: SSBB, PROA, PROXECTA, PFPP</a:t>
            </a:r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60127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ircle/>
      </p:transition>
    </mc:Choice>
    <mc:Fallback xmlns="">
      <p:transition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/>
          <a:lstStyle/>
          <a:p>
            <a:pPr marL="0" indent="0">
              <a:buNone/>
            </a:pPr>
            <a:r>
              <a:rPr lang="es-ES" b="1" dirty="0" smtClean="0"/>
              <a:t>7. MATERIAS DE LIBRE CONFIGURACIÓN</a:t>
            </a:r>
          </a:p>
          <a:p>
            <a:pPr marL="0" indent="0" algn="ctr">
              <a:buNone/>
            </a:pPr>
            <a:endParaRPr lang="es-ES" dirty="0" smtClean="0"/>
          </a:p>
          <a:p>
            <a:pPr marL="0" indent="0" algn="ctr">
              <a:buNone/>
            </a:pPr>
            <a:r>
              <a:rPr lang="es-ES" dirty="0" smtClean="0"/>
              <a:t>XUSTIFICACIÓN DE NECESIDADES </a:t>
            </a:r>
          </a:p>
          <a:p>
            <a:pPr marL="0" indent="0" algn="ctr">
              <a:buNone/>
            </a:pPr>
            <a:r>
              <a:rPr lang="es-ES" dirty="0" smtClean="0"/>
              <a:t>EXEMPLO: FRANCÉS, INFORMÁTICA, ROBÓTICA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85622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ircle/>
      </p:transition>
    </mc:Choice>
    <mc:Fallback xmlns="">
      <p:transition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95536" y="260648"/>
            <a:ext cx="8640960" cy="6264696"/>
          </a:xfrm>
        </p:spPr>
        <p:txBody>
          <a:bodyPr/>
          <a:lstStyle/>
          <a:p>
            <a:pPr marL="0" indent="0">
              <a:buNone/>
            </a:pPr>
            <a:r>
              <a:rPr lang="es-ES" b="1" dirty="0" smtClean="0"/>
              <a:t>8. CRITERIOS PARA DESEÑAR, SELECCIONAR, ORGANIZAR E AVALIAR ACT. COMP. E EXTRAES.</a:t>
            </a:r>
          </a:p>
          <a:p>
            <a:pPr marL="0" indent="0">
              <a:buNone/>
            </a:pPr>
            <a:endParaRPr lang="es-ES" b="1" dirty="0"/>
          </a:p>
          <a:p>
            <a:pPr marL="0" indent="0" algn="ctr">
              <a:buNone/>
            </a:pPr>
            <a:r>
              <a:rPr lang="es-ES" dirty="0" smtClean="0"/>
              <a:t>XUSTIFICACIÓN </a:t>
            </a:r>
            <a:endParaRPr lang="es-E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996952"/>
            <a:ext cx="4676775" cy="3143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0191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ircle/>
      </p:transition>
    </mc:Choice>
    <mc:Fallback xmlns="">
      <p:transition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9512" y="260648"/>
            <a:ext cx="8856984" cy="64807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b="1" dirty="0" smtClean="0"/>
              <a:t>9. PAUTAS E CRITERIOS SOBRE USO DAS TAREFAS ESCOLARES</a:t>
            </a:r>
          </a:p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r>
              <a:rPr lang="es-ES" dirty="0" smtClean="0"/>
              <a:t>NORMATIVA: DISPOSICIÓN ADICIONAL 3ª DO DECRETO 105/14.</a:t>
            </a:r>
          </a:p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r>
              <a:rPr lang="es-ES" dirty="0" smtClean="0"/>
              <a:t>EXEMPLO DEBERES, TEMPOS ESTABLECIDOS9.</a:t>
            </a:r>
            <a:endParaRPr lang="es-E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628800"/>
            <a:ext cx="2808312" cy="16485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4437112"/>
            <a:ext cx="1066055" cy="13023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3630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ircle/>
      </p:transition>
    </mc:Choice>
    <mc:Fallback xmlns="">
      <p:transition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9512" y="116632"/>
            <a:ext cx="8856984" cy="6552728"/>
          </a:xfrm>
        </p:spPr>
        <p:txBody>
          <a:bodyPr/>
          <a:lstStyle/>
          <a:p>
            <a:pPr marL="0" indent="0">
              <a:buNone/>
            </a:pPr>
            <a:r>
              <a:rPr lang="es-ES" b="1" dirty="0" smtClean="0"/>
              <a:t>10. ORGANIZACIÓN PERIODO ADAPTACIÓN NA ETAPA DE EDUCACIÓN INFANTIL</a:t>
            </a:r>
          </a:p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r>
              <a:rPr lang="es-ES" dirty="0" smtClean="0"/>
              <a:t>NORMATIVA: DECRETO 330/09, ORDE 22 DE XULLO 97, ORDE 25 DE XUÑO 2009, CALENDARIO ESCOLAR…</a:t>
            </a:r>
          </a:p>
          <a:p>
            <a:pPr marL="0" indent="0">
              <a:buNone/>
            </a:pPr>
            <a:r>
              <a:rPr lang="es-ES" dirty="0" smtClean="0"/>
              <a:t>IMPORTANCIA</a:t>
            </a:r>
          </a:p>
          <a:p>
            <a:pPr marL="0" indent="0">
              <a:buNone/>
            </a:pPr>
            <a:r>
              <a:rPr lang="es-ES" dirty="0" smtClean="0"/>
              <a:t>FASES</a:t>
            </a:r>
            <a:endParaRPr lang="es-E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3717032"/>
            <a:ext cx="4355976" cy="2617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8045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ircle/>
      </p:transition>
    </mc:Choice>
    <mc:Fallback xmlns="">
      <p:transition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9512" y="188640"/>
            <a:ext cx="8964488" cy="655272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ES" b="1" dirty="0" smtClean="0"/>
              <a:t>11. CANAIS DE COMUNICACIÓN COAS FAMILIAS </a:t>
            </a:r>
          </a:p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r>
              <a:rPr lang="es-ES" dirty="0" smtClean="0"/>
              <a:t>IMPORTANCIA?</a:t>
            </a:r>
          </a:p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r>
              <a:rPr lang="es-ES" dirty="0" smtClean="0"/>
              <a:t>COMO?</a:t>
            </a:r>
          </a:p>
          <a:p>
            <a:pPr marL="0" indent="0">
              <a:buNone/>
            </a:pPr>
            <a:r>
              <a:rPr lang="es-ES" dirty="0" smtClean="0"/>
              <a:t>- </a:t>
            </a:r>
            <a:r>
              <a:rPr lang="es-ES" sz="2800" dirty="0" smtClean="0"/>
              <a:t>MOMENTO MATRÍCULA</a:t>
            </a:r>
          </a:p>
          <a:p>
            <a:pPr>
              <a:buFontTx/>
              <a:buChar char="-"/>
            </a:pPr>
            <a:r>
              <a:rPr lang="es-ES" sz="2800" dirty="0" smtClean="0"/>
              <a:t>REUNIÓN XERAIS</a:t>
            </a:r>
          </a:p>
          <a:p>
            <a:pPr>
              <a:buFontTx/>
              <a:buChar char="-"/>
            </a:pPr>
            <a:r>
              <a:rPr lang="es-ES" sz="2800" dirty="0" smtClean="0"/>
              <a:t>REUNIÓNS GRUPAIS</a:t>
            </a:r>
          </a:p>
          <a:p>
            <a:pPr>
              <a:buFontTx/>
              <a:buChar char="-"/>
            </a:pPr>
            <a:r>
              <a:rPr lang="es-ES" sz="2800" dirty="0" smtClean="0"/>
              <a:t>ACCIÓN TITORIAL</a:t>
            </a:r>
          </a:p>
          <a:p>
            <a:pPr>
              <a:buFontTx/>
              <a:buChar char="-"/>
            </a:pPr>
            <a:r>
              <a:rPr lang="es-ES" sz="2800" dirty="0" smtClean="0"/>
              <a:t>CONTACTOS INFORMAIS</a:t>
            </a:r>
          </a:p>
          <a:p>
            <a:pPr>
              <a:buFontTx/>
              <a:buChar char="-"/>
            </a:pPr>
            <a:r>
              <a:rPr lang="es-ES" sz="2800" dirty="0" smtClean="0"/>
              <a:t>CONSELLO ESCOLAR</a:t>
            </a:r>
          </a:p>
          <a:p>
            <a:pPr>
              <a:buFontTx/>
              <a:buChar char="-"/>
            </a:pPr>
            <a:r>
              <a:rPr lang="es-ES" sz="2800" dirty="0" smtClean="0"/>
              <a:t>INFORMACIÓN A TRAVÉS DE WEB, TABOLEIRO, AXENDA ESCOLAR, TOKAPP…</a:t>
            </a:r>
          </a:p>
          <a:p>
            <a:pPr>
              <a:buFontTx/>
              <a:buChar char="-"/>
            </a:pPr>
            <a:endParaRPr lang="es-ES" dirty="0" smtClean="0"/>
          </a:p>
          <a:p>
            <a:pPr>
              <a:buFontTx/>
              <a:buChar char="-"/>
            </a:pPr>
            <a:endParaRPr lang="es-ES" dirty="0" smtClean="0"/>
          </a:p>
          <a:p>
            <a:pPr>
              <a:buFontTx/>
              <a:buChar char="-"/>
            </a:pPr>
            <a:endParaRPr lang="es-ES" dirty="0" smtClean="0"/>
          </a:p>
          <a:p>
            <a:pPr>
              <a:buFontTx/>
              <a:buChar char="-"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46103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ircle/>
      </p:transition>
    </mc:Choice>
    <mc:Fallback xmlns="">
      <p:transition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7504" y="260648"/>
            <a:ext cx="8928992" cy="65527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b="1" dirty="0" smtClean="0"/>
              <a:t>12. AVALIACIÓN ALUMNADO</a:t>
            </a:r>
          </a:p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r>
              <a:rPr lang="es-ES" dirty="0" smtClean="0"/>
              <a:t>NORMATIVA: ORDE 25 DE XUÑO DE 2009 E ORDE 2 DE XUÑO DE 2016.</a:t>
            </a:r>
          </a:p>
          <a:p>
            <a:pPr marL="0" indent="0">
              <a:buNone/>
            </a:pPr>
            <a:r>
              <a:rPr lang="es-ES" dirty="0" smtClean="0"/>
              <a:t>DATAS E MODELOS DE ACTAS</a:t>
            </a:r>
          </a:p>
          <a:p>
            <a:pPr marL="0" indent="0">
              <a:buNone/>
            </a:pPr>
            <a:r>
              <a:rPr lang="es-ES" sz="3000" dirty="0" smtClean="0"/>
              <a:t>CRITERIOS XERAIS DE PROMOCIÓN E CONSIDERACIÓNS</a:t>
            </a:r>
          </a:p>
          <a:p>
            <a:pPr marL="0" indent="0">
              <a:buNone/>
            </a:pPr>
            <a:r>
              <a:rPr lang="es-ES" dirty="0" smtClean="0">
                <a:solidFill>
                  <a:srgbClr val="FFFF00"/>
                </a:solidFill>
              </a:rPr>
              <a:t>                                 A </a:t>
            </a:r>
            <a:r>
              <a:rPr lang="es-ES" dirty="0">
                <a:solidFill>
                  <a:srgbClr val="FFFF00"/>
                </a:solidFill>
              </a:rPr>
              <a:t>TRABALLAR!!</a:t>
            </a:r>
          </a:p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r>
              <a:rPr lang="es-ES" dirty="0" smtClean="0"/>
              <a:t>PROTOCOLO PARA A ELABORACIÓN DE PLANS ESPECÍFICOS ALUMNADO REPETIDOR</a:t>
            </a:r>
            <a:endParaRPr lang="es-ES" dirty="0"/>
          </a:p>
          <a:p>
            <a:pPr marL="0" indent="0">
              <a:buNone/>
            </a:pPr>
            <a:r>
              <a:rPr lang="es-ES" dirty="0" smtClean="0">
                <a:solidFill>
                  <a:srgbClr val="FF0000"/>
                </a:solidFill>
              </a:rPr>
              <a:t> </a:t>
            </a:r>
            <a:endParaRPr lang="es-E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9537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ircle/>
      </p:transition>
    </mc:Choice>
    <mc:Fallback xmlns="">
      <p:transition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s-ES" dirty="0" smtClean="0"/>
              <a:t>PROCEDEMENTO RECLAMACIÓNS/CUALIFICACIÓNS</a:t>
            </a:r>
          </a:p>
          <a:p>
            <a:pPr marL="0" indent="0">
              <a:buNone/>
            </a:pPr>
            <a:r>
              <a:rPr lang="es-ES" dirty="0" smtClean="0"/>
              <a:t>ORDE 22 DE XULLO DE 1997</a:t>
            </a:r>
          </a:p>
          <a:p>
            <a:pPr marL="0" indent="0">
              <a:buNone/>
            </a:pPr>
            <a:r>
              <a:rPr lang="es-ES" dirty="0" smtClean="0"/>
              <a:t>INSTRUCCIÓNS XEFATURA TERRITORIAL</a:t>
            </a:r>
          </a:p>
          <a:p>
            <a:pPr marL="0" indent="0">
              <a:buNone/>
            </a:pPr>
            <a:r>
              <a:rPr lang="es-ES" dirty="0" smtClean="0"/>
              <a:t>COPIA EXAMES</a:t>
            </a:r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r>
              <a:rPr lang="es-ES" dirty="0" smtClean="0"/>
              <a:t>CRITERIOS PARA MENCIÓNS HONORÍFICAS</a:t>
            </a:r>
          </a:p>
          <a:p>
            <a:pPr marL="0" indent="0">
              <a:buNone/>
            </a:pPr>
            <a:r>
              <a:rPr lang="es-ES" dirty="0" smtClean="0"/>
              <a:t>NORMATIVA: ORDE 2 DE XUÑO DE 2016</a:t>
            </a:r>
          </a:p>
          <a:p>
            <a:pPr marL="0" indent="0">
              <a:buNone/>
            </a:pPr>
            <a:r>
              <a:rPr lang="es-ES" dirty="0" smtClean="0"/>
              <a:t>UNHA OU MÁIS MATERIAS</a:t>
            </a:r>
          </a:p>
          <a:p>
            <a:pPr marL="0" indent="0">
              <a:buNone/>
            </a:pPr>
            <a:r>
              <a:rPr lang="es-ES" dirty="0" smtClean="0"/>
              <a:t>NON LÍMITES</a:t>
            </a:r>
          </a:p>
          <a:p>
            <a:pPr marL="0" indent="0">
              <a:buNone/>
            </a:pPr>
            <a:r>
              <a:rPr lang="es-ES" dirty="0" smtClean="0"/>
              <a:t>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09415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ircle/>
      </p:transition>
    </mc:Choice>
    <mc:Fallback xmlns="">
      <p:transition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51520" y="260648"/>
            <a:ext cx="8712968" cy="6480720"/>
          </a:xfrm>
        </p:spPr>
        <p:txBody>
          <a:bodyPr/>
          <a:lstStyle/>
          <a:p>
            <a:pPr marL="0" indent="0">
              <a:buNone/>
            </a:pPr>
            <a:r>
              <a:rPr lang="es-ES" b="1" dirty="0" smtClean="0"/>
              <a:t>13. CRITERIOS AVALIACIÓN PRÁCTICA DOCENTE</a:t>
            </a:r>
          </a:p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r>
              <a:rPr lang="es-ES" dirty="0" smtClean="0"/>
              <a:t>NORMATIVA</a:t>
            </a:r>
          </a:p>
          <a:p>
            <a:pPr marL="0" indent="0">
              <a:buNone/>
            </a:pPr>
            <a:r>
              <a:rPr lang="es-ES" dirty="0" smtClean="0"/>
              <a:t>IMPORTANCIA</a:t>
            </a:r>
          </a:p>
          <a:p>
            <a:pPr marL="0" indent="0">
              <a:buNone/>
            </a:pPr>
            <a:r>
              <a:rPr lang="es-ES" dirty="0" smtClean="0"/>
              <a:t>CONSECUCIÓN OBXECTIVOS</a:t>
            </a:r>
          </a:p>
          <a:p>
            <a:pPr marL="0" indent="0">
              <a:buNone/>
            </a:pPr>
            <a:r>
              <a:rPr lang="es-ES" dirty="0" smtClean="0"/>
              <a:t>PROGRAMACIÓN</a:t>
            </a:r>
          </a:p>
          <a:p>
            <a:pPr marL="0" indent="0">
              <a:buNone/>
            </a:pPr>
            <a:r>
              <a:rPr lang="es-ES" dirty="0" smtClean="0"/>
              <a:t>SECUENCIACIÓN CONTIDOS</a:t>
            </a:r>
          </a:p>
          <a:p>
            <a:pPr marL="0" indent="0">
              <a:buNone/>
            </a:pPr>
            <a:r>
              <a:rPr lang="es-ES" dirty="0" smtClean="0"/>
              <a:t>METODOLOXÍA</a:t>
            </a:r>
          </a:p>
          <a:p>
            <a:pPr marL="0" indent="0">
              <a:buNone/>
            </a:pPr>
            <a:r>
              <a:rPr lang="es-ES" dirty="0" smtClean="0"/>
              <a:t>ACCIÓN DO MESTRE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96235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ircle/>
      </p:transition>
    </mc:Choice>
    <mc:Fallback xmlns="">
      <p:transition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LOMCE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es-ES" dirty="0" smtClean="0"/>
              <a:t>CURRICULUM</a:t>
            </a:r>
          </a:p>
          <a:p>
            <a:pPr>
              <a:buFont typeface="Wingdings" panose="05000000000000000000" pitchFamily="2" charset="2"/>
              <a:buChar char="v"/>
            </a:pPr>
            <a:endParaRPr lang="es-ES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es-ES" dirty="0" smtClean="0"/>
              <a:t>CONCRECIÓN </a:t>
            </a:r>
            <a:r>
              <a:rPr lang="es-ES" dirty="0" smtClean="0"/>
              <a:t>CURRICULAR</a:t>
            </a:r>
          </a:p>
          <a:p>
            <a:pPr>
              <a:buFont typeface="Wingdings" panose="05000000000000000000" pitchFamily="2" charset="2"/>
              <a:buChar char="v"/>
            </a:pPr>
            <a:endParaRPr lang="es-ES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es-ES" dirty="0" smtClean="0"/>
              <a:t>PROGRAMACIÓNS 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4854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ircle/>
      </p:transition>
    </mc:Choice>
    <mc:Fallback xmlns="">
      <p:transition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23528" y="332656"/>
            <a:ext cx="8363272" cy="5793507"/>
          </a:xfrm>
        </p:spPr>
        <p:txBody>
          <a:bodyPr/>
          <a:lstStyle/>
          <a:p>
            <a:pPr marL="0" indent="0">
              <a:buNone/>
            </a:pPr>
            <a:r>
              <a:rPr lang="es-ES" b="1" dirty="0" smtClean="0"/>
              <a:t>14. CRITERIOS XERAIS PROGRAMACIÓNS</a:t>
            </a:r>
          </a:p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r>
              <a:rPr lang="es-ES" dirty="0" smtClean="0"/>
              <a:t>NORMATIVA</a:t>
            </a:r>
          </a:p>
          <a:p>
            <a:pPr marL="0" indent="0">
              <a:buNone/>
            </a:pPr>
            <a:r>
              <a:rPr lang="es-ES" dirty="0" smtClean="0"/>
              <a:t>PRAZO</a:t>
            </a:r>
          </a:p>
          <a:p>
            <a:pPr marL="0" indent="0">
              <a:buNone/>
            </a:pPr>
            <a:r>
              <a:rPr lang="es-ES" dirty="0" smtClean="0"/>
              <a:t>REVISIÓN </a:t>
            </a:r>
          </a:p>
          <a:p>
            <a:pPr marL="0" indent="0">
              <a:buNone/>
            </a:pPr>
            <a:r>
              <a:rPr lang="es-ES" dirty="0" smtClean="0"/>
              <a:t>FORMATO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98523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ircle/>
      </p:transition>
    </mc:Choice>
    <mc:Fallback xmlns="">
      <p:transition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4807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ES" dirty="0" smtClean="0"/>
              <a:t>PREPARAD@S PARA COMEZAR CO RETO??</a:t>
            </a:r>
          </a:p>
          <a:p>
            <a:pPr marL="0" indent="0" algn="ctr">
              <a:buNone/>
            </a:pPr>
            <a:endParaRPr lang="es-ES" dirty="0"/>
          </a:p>
          <a:p>
            <a:pPr marL="0" indent="0" algn="ctr">
              <a:buNone/>
            </a:pPr>
            <a:endParaRPr lang="es-ES" dirty="0" smtClean="0"/>
          </a:p>
          <a:p>
            <a:pPr marL="0" indent="0" algn="ctr">
              <a:buNone/>
            </a:pPr>
            <a:endParaRPr lang="es-ES" dirty="0"/>
          </a:p>
          <a:p>
            <a:pPr marL="0" indent="0" algn="ctr">
              <a:buNone/>
            </a:pPr>
            <a:endParaRPr lang="es-ES" dirty="0" smtClean="0"/>
          </a:p>
          <a:p>
            <a:pPr marL="0" indent="0" algn="ctr">
              <a:buNone/>
            </a:pPr>
            <a:endParaRPr lang="es-ES" dirty="0"/>
          </a:p>
          <a:p>
            <a:pPr marL="0" indent="0" algn="ctr">
              <a:buNone/>
            </a:pPr>
            <a:endParaRPr lang="es-ES" dirty="0" smtClean="0"/>
          </a:p>
          <a:p>
            <a:pPr marL="0" indent="0" algn="ctr">
              <a:buNone/>
            </a:pPr>
            <a:r>
              <a:rPr lang="es-ES" dirty="0" smtClean="0"/>
              <a:t>O ÚNICO IMPOSIBLE </a:t>
            </a:r>
            <a:r>
              <a:rPr lang="es-ES" dirty="0"/>
              <a:t>É</a:t>
            </a:r>
            <a:r>
              <a:rPr lang="es-ES" dirty="0" smtClean="0"/>
              <a:t> AQUELO QUE NON INTENTAS</a:t>
            </a:r>
          </a:p>
          <a:p>
            <a:pPr marL="0" indent="0" algn="ctr">
              <a:buNone/>
            </a:pPr>
            <a:endParaRPr lang="es-ES" dirty="0" smtClean="0"/>
          </a:p>
          <a:p>
            <a:pPr marL="0" indent="0" algn="ctr">
              <a:buNone/>
            </a:pPr>
            <a:r>
              <a:rPr lang="es-ES" dirty="0" smtClean="0"/>
              <a:t>MOITAS GRAZAS!!!</a:t>
            </a:r>
            <a:endParaRPr lang="es-E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268760"/>
            <a:ext cx="2376264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4308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ircle/>
      </p:transition>
    </mc:Choice>
    <mc:Fallback xmlns="">
      <p:transition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40871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ES" sz="5400" b="1" dirty="0" smtClean="0"/>
              <a:t>NECESIDADE=BENEFICIO</a:t>
            </a:r>
          </a:p>
          <a:p>
            <a:pPr marL="0" indent="0" algn="ctr">
              <a:buNone/>
            </a:pPr>
            <a:endParaRPr lang="es-ES" sz="51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916832"/>
            <a:ext cx="1761356" cy="17613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930427"/>
            <a:ext cx="1621329" cy="2287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557709"/>
            <a:ext cx="2644552" cy="2644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4161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circle/>
      </p:transition>
    </mc:Choice>
    <mc:Fallback xmlns="">
      <p:transition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23528" y="116632"/>
            <a:ext cx="8363272" cy="6624736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 </a:t>
            </a:r>
            <a:r>
              <a:rPr lang="es-ES" dirty="0" smtClean="0"/>
              <a:t>                  </a:t>
            </a:r>
          </a:p>
          <a:p>
            <a:pPr marL="0" indent="0">
              <a:buNone/>
            </a:pPr>
            <a:r>
              <a:rPr lang="es-ES" dirty="0" smtClean="0"/>
              <a:t>                  ONDE?                   COMO?   </a:t>
            </a:r>
          </a:p>
          <a:p>
            <a:pPr marL="0" indent="0">
              <a:buNone/>
            </a:pPr>
            <a:r>
              <a:rPr lang="es-ES" dirty="0" smtClean="0"/>
              <a:t>                     </a:t>
            </a:r>
          </a:p>
          <a:p>
            <a:pPr marL="0" indent="0">
              <a:buNone/>
            </a:pPr>
            <a:r>
              <a:rPr lang="es-ES" dirty="0" smtClean="0"/>
              <a:t>                                  CANDO?</a:t>
            </a:r>
          </a:p>
          <a:p>
            <a:pPr marL="0" indent="0">
              <a:buNone/>
            </a:pPr>
            <a:endParaRPr lang="es-E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212976"/>
            <a:ext cx="3888432" cy="2888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37175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ircle/>
      </p:transition>
    </mc:Choice>
    <mc:Fallback xmlns="">
      <p:transition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300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300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300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s-ES" sz="12000" dirty="0" smtClean="0"/>
              <a:t>ÍNDICE</a:t>
            </a:r>
          </a:p>
          <a:p>
            <a:pPr marL="0" indent="0" algn="ctr">
              <a:buNone/>
            </a:pPr>
            <a:r>
              <a:rPr lang="es-ES" sz="1700" dirty="0" smtClean="0"/>
              <a:t>(Inspección Educativa)</a:t>
            </a:r>
            <a:endParaRPr lang="es-ES" sz="1700" dirty="0"/>
          </a:p>
        </p:txBody>
      </p:sp>
    </p:spTree>
    <p:extLst>
      <p:ext uri="{BB962C8B-B14F-4D97-AF65-F5344CB8AC3E}">
        <p14:creationId xmlns:p14="http://schemas.microsoft.com/office/powerpoint/2010/main" val="431978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ircle/>
      </p:transition>
    </mc:Choice>
    <mc:Fallback xmlns="">
      <p:transition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99" b="25383"/>
          <a:stretch/>
        </p:blipFill>
        <p:spPr bwMode="auto">
          <a:xfrm>
            <a:off x="198979" y="908720"/>
            <a:ext cx="8693501" cy="5056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3447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ircle/>
      </p:transition>
    </mc:Choice>
    <mc:Fallback xmlns="">
      <p:transition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44624"/>
            <a:ext cx="9036496" cy="6552728"/>
          </a:xfrm>
        </p:spPr>
        <p:txBody>
          <a:bodyPr/>
          <a:lstStyle/>
          <a:p>
            <a:pPr marL="0" indent="0" algn="ctr">
              <a:buNone/>
            </a:pPr>
            <a:r>
              <a:rPr lang="es-ES" sz="4400" b="1" dirty="0" smtClean="0"/>
              <a:t>2. METODOLOXÍA </a:t>
            </a:r>
          </a:p>
          <a:p>
            <a:pPr marL="0" indent="0">
              <a:buNone/>
            </a:pPr>
            <a:endParaRPr lang="es-ES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253415"/>
            <a:ext cx="3384376" cy="1776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9392" y="4246364"/>
            <a:ext cx="2575173" cy="2477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581128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7764" y="871085"/>
            <a:ext cx="2159127" cy="2159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4157" y="1844824"/>
            <a:ext cx="3064002" cy="1723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3299" y="4005064"/>
            <a:ext cx="3148893" cy="2361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0945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ircle/>
      </p:transition>
    </mc:Choice>
    <mc:Fallback xmlns="">
      <p:transition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/>
          <a:lstStyle/>
          <a:p>
            <a:pPr marL="0" indent="0">
              <a:buNone/>
            </a:pPr>
            <a:r>
              <a:rPr lang="es-ES" b="1" dirty="0" smtClean="0"/>
              <a:t>3. ATENCIÓN Á DIVERSIDADE</a:t>
            </a:r>
            <a:endParaRPr lang="es-ES" b="1" dirty="0"/>
          </a:p>
          <a:p>
            <a:pPr marL="0" indent="0" algn="ctr">
              <a:buNone/>
            </a:pPr>
            <a:endParaRPr lang="es-ES" dirty="0" smtClean="0"/>
          </a:p>
          <a:p>
            <a:pPr marL="0" indent="0" algn="ctr">
              <a:buNone/>
            </a:pPr>
            <a:endParaRPr lang="es-ES" dirty="0" smtClean="0"/>
          </a:p>
          <a:p>
            <a:pPr marL="0" indent="0" algn="ctr">
              <a:buNone/>
            </a:pPr>
            <a:r>
              <a:rPr lang="es-ES" dirty="0" smtClean="0"/>
              <a:t>CRITERIOS AGRUPAMENTO</a:t>
            </a:r>
          </a:p>
          <a:p>
            <a:pPr marL="0" indent="0" algn="ctr">
              <a:buNone/>
            </a:pPr>
            <a:endParaRPr lang="es-ES" dirty="0" smtClean="0"/>
          </a:p>
          <a:p>
            <a:pPr marL="0" indent="0" algn="ctr">
              <a:buNone/>
            </a:pPr>
            <a:r>
              <a:rPr lang="es-ES" dirty="0" smtClean="0"/>
              <a:t>CRITERIOS REFORZOS</a:t>
            </a:r>
          </a:p>
          <a:p>
            <a:pPr marL="0" indent="0" algn="ctr">
              <a:buNone/>
            </a:pPr>
            <a:endParaRPr lang="es-ES" dirty="0" smtClean="0"/>
          </a:p>
          <a:p>
            <a:pPr marL="0" indent="0" algn="ctr">
              <a:buNone/>
            </a:pPr>
            <a:r>
              <a:rPr lang="es-ES" dirty="0" smtClean="0"/>
              <a:t>CRITERIOS PT/AL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6396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ircle/>
      </p:transition>
    </mc:Choice>
    <mc:Fallback xmlns="">
      <p:transition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6264696"/>
          </a:xfrm>
        </p:spPr>
        <p:txBody>
          <a:bodyPr/>
          <a:lstStyle/>
          <a:p>
            <a:pPr marL="0" indent="0">
              <a:buNone/>
            </a:pPr>
            <a:r>
              <a:rPr lang="es-ES" b="1" dirty="0" smtClean="0"/>
              <a:t>4. RECURSOS E MATERIAIS</a:t>
            </a:r>
          </a:p>
          <a:p>
            <a:pPr marL="0" indent="0" algn="ctr">
              <a:buNone/>
            </a:pPr>
            <a:endParaRPr lang="es-ES" sz="2800" dirty="0" smtClean="0"/>
          </a:p>
          <a:p>
            <a:pPr marL="0" indent="0" algn="ctr">
              <a:buNone/>
            </a:pPr>
            <a:r>
              <a:rPr lang="es-ES" sz="2800" dirty="0" smtClean="0"/>
              <a:t>DATA APROBACIÓN LIBROS DE TEXTO</a:t>
            </a:r>
          </a:p>
          <a:p>
            <a:pPr marL="0" indent="0" algn="ctr">
              <a:buNone/>
            </a:pPr>
            <a:endParaRPr lang="es-E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462652"/>
            <a:ext cx="5112568" cy="4038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8364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ircle/>
      </p:transition>
    </mc:Choice>
    <mc:Fallback xmlns="">
      <p:transition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237</TotalTime>
  <Words>335</Words>
  <Application>Microsoft Office PowerPoint</Application>
  <PresentationFormat>Presentación en pantalla (4:3)</PresentationFormat>
  <Paragraphs>115</Paragraphs>
  <Slides>21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25" baseType="lpstr">
      <vt:lpstr>Arial</vt:lpstr>
      <vt:lpstr>Calibri</vt:lpstr>
      <vt:lpstr>Wingdings</vt:lpstr>
      <vt:lpstr>Tema de Office</vt:lpstr>
      <vt:lpstr>PLANIFICACIÓN CONCRECIÓN CURRICULAR</vt:lpstr>
      <vt:lpstr>LOMCE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Luffi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PLANIFICACIÓN CONCRECIÓN CURRICULAR</dc:title>
  <dc:creator>Luffi</dc:creator>
  <cp:lastModifiedBy>Xefatura</cp:lastModifiedBy>
  <cp:revision>32</cp:revision>
  <dcterms:created xsi:type="dcterms:W3CDTF">2018-04-09T14:08:14Z</dcterms:created>
  <dcterms:modified xsi:type="dcterms:W3CDTF">2018-05-09T14:49:32Z</dcterms:modified>
</cp:coreProperties>
</file>