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308" r:id="rId2"/>
    <p:sldId id="309" r:id="rId3"/>
    <p:sldId id="359" r:id="rId4"/>
    <p:sldId id="353" r:id="rId5"/>
    <p:sldId id="360" r:id="rId6"/>
    <p:sldId id="361" r:id="rId7"/>
    <p:sldId id="362" r:id="rId8"/>
    <p:sldId id="354" r:id="rId9"/>
    <p:sldId id="363" r:id="rId10"/>
    <p:sldId id="364" r:id="rId11"/>
    <p:sldId id="351" r:id="rId12"/>
    <p:sldId id="365" r:id="rId13"/>
    <p:sldId id="292" r:id="rId14"/>
    <p:sldId id="358" r:id="rId15"/>
    <p:sldId id="291" r:id="rId16"/>
    <p:sldId id="290" r:id="rId17"/>
    <p:sldId id="272" r:id="rId18"/>
  </p:sldIdLst>
  <p:sldSz cx="12192000" cy="6858000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001A"/>
    <a:srgbClr val="3500FF"/>
    <a:srgbClr val="000000"/>
    <a:srgbClr val="FD75B0"/>
    <a:srgbClr val="AE00FF"/>
    <a:srgbClr val="011993"/>
    <a:srgbClr val="0119FF"/>
    <a:srgbClr val="0100FF"/>
    <a:srgbClr val="350000"/>
    <a:srgbClr val="A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57" d="100"/>
          <a:sy n="57" d="100"/>
        </p:scale>
        <p:origin x="924" y="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FE86A-3D97-4682-A27B-DABE8E82580B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CDA7C-E427-4EAB-A27C-A5647D89BB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911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78C09-5A21-E546-BE41-B706AACA0B90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7097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2471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7367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582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1417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579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91425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6874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78C09-5A21-E546-BE41-B706AACA0B90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525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3753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8966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7427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9037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3867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0122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4828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1659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12/04/2022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12/04/2022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12/04/2022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12/04/2022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12/04/2022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12/04/2022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12/04/2022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12/04/2022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12/04/2022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12/04/2022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12/04/2022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56176-A0FD-BB4F-9C33-854124094C25}" type="datetimeFigureOut">
              <a:rPr lang="es-ES_tradnl" smtClean="0"/>
              <a:pPr/>
              <a:t>12/04/2022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3734E-527A-704C-8DE9-0CB803B7518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9.png"/><Relationship Id="rId5" Type="http://schemas.openxmlformats.org/officeDocument/2006/relationships/image" Target="../media/image5.tiff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hyperlink" Target="https://www.geogebra.org/classic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hyperlink" Target="https://youtu.be/1NMeYNznoK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microsoft.com/office/2007/relationships/hdphoto" Target="../media/hdphoto1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tiff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Texto&#10;&#10;Descripción generada automáticamente con confianza media">
            <a:extLst>
              <a:ext uri="{FF2B5EF4-FFF2-40B4-BE49-F238E27FC236}">
                <a16:creationId xmlns:a16="http://schemas.microsoft.com/office/drawing/2014/main" id="{CE2927D0-9DF6-4916-9038-1C5A63860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06" y="252683"/>
            <a:ext cx="2292838" cy="173933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DECAAC2-D59D-46BD-9787-51A1A3623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635" y="4107580"/>
            <a:ext cx="3718759" cy="223321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4199A46-A209-416B-AABC-04CA52E46FB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827376" y="1578853"/>
            <a:ext cx="7979748" cy="278631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BECA614-5C32-46AE-B6D5-1BDB5A6D248D}"/>
              </a:ext>
            </a:extLst>
          </p:cNvPr>
          <p:cNvSpPr txBox="1"/>
          <p:nvPr/>
        </p:nvSpPr>
        <p:spPr>
          <a:xfrm>
            <a:off x="770562" y="5753528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i="1" dirty="0">
                <a:latin typeface="Helvetica" charset="0"/>
                <a:ea typeface="Helvetica" charset="0"/>
                <a:cs typeface="Helvetica" charset="0"/>
              </a:rPr>
              <a:t>Taller tecnológico</a:t>
            </a:r>
          </a:p>
          <a:p>
            <a:r>
              <a:rPr lang="es-ES_tradnl" i="1" dirty="0">
                <a:latin typeface="Helvetica" charset="0"/>
                <a:ea typeface="Helvetica" charset="0"/>
                <a:cs typeface="Helvetica" charset="0"/>
              </a:rPr>
              <a:t>Contenidos para el profesorado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84185"/>
            <a:ext cx="12192000" cy="1143000"/>
          </a:xfrm>
        </p:spPr>
        <p:txBody>
          <a:bodyPr/>
          <a:lstStyle/>
          <a:p>
            <a:r>
              <a:rPr lang="es-ES" b="1" dirty="0">
                <a:solidFill>
                  <a:srgbClr val="66248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Excentricidad</a:t>
            </a:r>
            <a:endParaRPr lang="es-ES_tradnl" b="1" dirty="0">
              <a:solidFill>
                <a:srgbClr val="662483"/>
              </a:solidFill>
              <a:latin typeface="Helvetica"/>
              <a:cs typeface="Helvetica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4029" y="1559362"/>
            <a:ext cx="4566877" cy="511486"/>
          </a:xfrm>
        </p:spPr>
        <p:txBody>
          <a:bodyPr>
            <a:normAutofit/>
          </a:bodyPr>
          <a:lstStyle/>
          <a:p>
            <a:pPr marL="0" algn="just">
              <a:buNone/>
            </a:pPr>
            <a:endParaRPr lang="es-ES_tradnl" sz="1000" b="1" i="1" dirty="0">
              <a:latin typeface="Helvetica"/>
              <a:cs typeface="Helvetica"/>
            </a:endParaRPr>
          </a:p>
          <a:p>
            <a:pPr marL="114300" lvl="0" indent="63500" algn="just">
              <a:lnSpc>
                <a:spcPct val="150000"/>
              </a:lnSpc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endParaRPr lang="es-ES_tradnl" sz="28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14300" lvl="0" indent="63500" algn="just">
              <a:lnSpc>
                <a:spcPct val="150000"/>
              </a:lnSpc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endParaRPr lang="es-ES_tradnl" sz="28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algn="just">
              <a:buNone/>
            </a:pPr>
            <a:endParaRPr lang="es-ES_tradnl" sz="2800" i="1" dirty="0">
              <a:latin typeface="Helvetica"/>
              <a:cs typeface="Helvetica"/>
            </a:endParaRPr>
          </a:p>
        </p:txBody>
      </p:sp>
      <p:pic>
        <p:nvPicPr>
          <p:cNvPr id="22" name="Imagen 21" descr="Texto&#10;&#10;Descripción generada automáticamente con confianza media">
            <a:extLst>
              <a:ext uri="{FF2B5EF4-FFF2-40B4-BE49-F238E27FC236}">
                <a16:creationId xmlns:a16="http://schemas.microsoft.com/office/drawing/2014/main" id="{1C51A7FA-F9FB-4628-B014-86E90738B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1" y="206857"/>
            <a:ext cx="1710308" cy="1297432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92700A93-FA7E-46DB-A561-C1B832A62272}"/>
              </a:ext>
            </a:extLst>
          </p:cNvPr>
          <p:cNvGrpSpPr/>
          <p:nvPr/>
        </p:nvGrpSpPr>
        <p:grpSpPr>
          <a:xfrm>
            <a:off x="0" y="5928042"/>
            <a:ext cx="12192000" cy="929959"/>
            <a:chOff x="0" y="5928042"/>
            <a:chExt cx="12192000" cy="929959"/>
          </a:xfrm>
          <a:solidFill>
            <a:srgbClr val="662483"/>
          </a:solidFill>
        </p:grpSpPr>
        <p:pic>
          <p:nvPicPr>
            <p:cNvPr id="17" name="Imagen 16" descr="Logotipo_negro_UNIVERSIDADE_DE_VIGO.png">
              <a:extLst>
                <a:ext uri="{FF2B5EF4-FFF2-40B4-BE49-F238E27FC236}">
                  <a16:creationId xmlns:a16="http://schemas.microsoft.com/office/drawing/2014/main" id="{8D758121-B860-48F7-A96F-9441039C0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1"/>
                <a:srgbClr val="FFF1C1"/>
              </a:duotone>
            </a:blip>
            <a:stretch>
              <a:fillRect/>
            </a:stretch>
          </p:blipFill>
          <p:spPr>
            <a:xfrm>
              <a:off x="6225873" y="6203195"/>
              <a:ext cx="2324359" cy="512891"/>
            </a:xfrm>
            <a:prstGeom prst="rect">
              <a:avLst/>
            </a:prstGeom>
            <a:grpFill/>
          </p:spPr>
        </p:pic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AE279A0F-FBBA-42C3-96C0-379DE54BE58F}"/>
                </a:ext>
              </a:extLst>
            </p:cNvPr>
            <p:cNvSpPr/>
            <p:nvPr/>
          </p:nvSpPr>
          <p:spPr>
            <a:xfrm>
              <a:off x="0" y="5928042"/>
              <a:ext cx="12192000" cy="929959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7E4B"/>
                </a:solidFill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A246536A-3A2E-4600-A950-6BDDCD250CB5}"/>
                </a:ext>
              </a:extLst>
            </p:cNvPr>
            <p:cNvSpPr txBox="1"/>
            <p:nvPr/>
          </p:nvSpPr>
          <p:spPr>
            <a:xfrm>
              <a:off x="8128397" y="5946866"/>
              <a:ext cx="1696664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Con la colaboración de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8D4C12C9-EBCC-4ABD-BDB6-6C08A728CC5C}"/>
                </a:ext>
              </a:extLst>
            </p:cNvPr>
            <p:cNvSpPr txBox="1"/>
            <p:nvPr/>
          </p:nvSpPr>
          <p:spPr>
            <a:xfrm>
              <a:off x="4552175" y="5945923"/>
              <a:ext cx="877452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Organiza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AB378163-FF1F-4CE7-AF7D-9058BD7398E4}"/>
                </a:ext>
              </a:extLst>
            </p:cNvPr>
            <p:cNvSpPr txBox="1"/>
            <p:nvPr/>
          </p:nvSpPr>
          <p:spPr>
            <a:xfrm>
              <a:off x="504509" y="5964797"/>
              <a:ext cx="1458865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Patrocina</a:t>
              </a:r>
            </a:p>
          </p:txBody>
        </p:sp>
        <p:pic>
          <p:nvPicPr>
            <p:cNvPr id="25" name="Imagen 24" descr="Logotipo_negro_UNIVERSIDADE_DE_VIGO.png">
              <a:extLst>
                <a:ext uri="{FF2B5EF4-FFF2-40B4-BE49-F238E27FC236}">
                  <a16:creationId xmlns:a16="http://schemas.microsoft.com/office/drawing/2014/main" id="{884A87FB-DEA3-4D2C-8496-1AE0CE9C4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1"/>
                <a:srgbClr val="FFF1C1"/>
              </a:duotone>
            </a:blip>
            <a:stretch>
              <a:fillRect/>
            </a:stretch>
          </p:blipFill>
          <p:spPr>
            <a:xfrm>
              <a:off x="9231290" y="6212581"/>
              <a:ext cx="2324359" cy="512891"/>
            </a:xfrm>
            <a:prstGeom prst="rect">
              <a:avLst/>
            </a:prstGeom>
            <a:grpFill/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517C9D5F-B980-4A3F-A165-A81A9734F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34952" y="6040713"/>
              <a:ext cx="1827417" cy="730967"/>
            </a:xfrm>
            <a:prstGeom prst="rect">
              <a:avLst/>
            </a:prstGeom>
            <a:grpFill/>
          </p:spPr>
        </p:pic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C0519AC9-7077-4817-95CD-3BF1FC77A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32448" y="6320460"/>
              <a:ext cx="1357632" cy="303947"/>
            </a:xfrm>
            <a:prstGeom prst="rect">
              <a:avLst/>
            </a:prstGeom>
            <a:grpFill/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EDF70C18-88DB-4E7E-93FB-FE605CD5A0D0}"/>
                  </a:ext>
                </a:extLst>
              </p:cNvPr>
              <p:cNvSpPr txBox="1"/>
              <p:nvPr/>
            </p:nvSpPr>
            <p:spPr>
              <a:xfrm>
                <a:off x="2839348" y="4627514"/>
                <a:ext cx="3153288" cy="10386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s-E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3600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s-ES" sz="36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s-E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3600" b="0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s-ES" sz="3600" dirty="0"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s-ES" sz="3600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=0,8</m:t>
                      </m:r>
                    </m:oMath>
                  </m:oMathPara>
                </a14:m>
                <a:endParaRPr lang="es-ES" sz="3600" dirty="0"/>
              </a:p>
            </p:txBody>
          </p:sp>
        </mc:Choice>
        <mc:Fallback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EDF70C18-88DB-4E7E-93FB-FE605CD5A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348" y="4627514"/>
                <a:ext cx="3153288" cy="10386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1557B41A-A9FC-4893-B7E2-E68BF3E04198}"/>
                  </a:ext>
                </a:extLst>
              </p:cNvPr>
              <p:cNvSpPr txBox="1"/>
              <p:nvPr/>
            </p:nvSpPr>
            <p:spPr>
              <a:xfrm>
                <a:off x="7587761" y="4623517"/>
                <a:ext cx="3153288" cy="10374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s-E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3600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s-ES" sz="36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s-E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3600" b="0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s-ES" sz="3600" dirty="0"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s-ES" sz="3600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=0,25</m:t>
                      </m:r>
                    </m:oMath>
                  </m:oMathPara>
                </a14:m>
                <a:endParaRPr lang="es-ES" sz="3600" dirty="0"/>
              </a:p>
            </p:txBody>
          </p:sp>
        </mc:Choice>
        <mc:Fallback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1557B41A-A9FC-4893-B7E2-E68BF3E04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761" y="4623517"/>
                <a:ext cx="3153288" cy="10374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upo 40">
            <a:extLst>
              <a:ext uri="{FF2B5EF4-FFF2-40B4-BE49-F238E27FC236}">
                <a16:creationId xmlns:a16="http://schemas.microsoft.com/office/drawing/2014/main" id="{1D40BAD6-52D3-43C8-ADC8-33DE983E3D27}"/>
              </a:ext>
            </a:extLst>
          </p:cNvPr>
          <p:cNvGrpSpPr/>
          <p:nvPr/>
        </p:nvGrpSpPr>
        <p:grpSpPr>
          <a:xfrm>
            <a:off x="2546506" y="1470608"/>
            <a:ext cx="8088160" cy="2885034"/>
            <a:chOff x="2546506" y="1470608"/>
            <a:chExt cx="8088160" cy="2885034"/>
          </a:xfrm>
        </p:grpSpPr>
        <p:pic>
          <p:nvPicPr>
            <p:cNvPr id="42" name="Imagen 41">
              <a:extLst>
                <a:ext uri="{FF2B5EF4-FFF2-40B4-BE49-F238E27FC236}">
                  <a16:creationId xmlns:a16="http://schemas.microsoft.com/office/drawing/2014/main" id="{582A4621-14CC-44E7-96C8-1C4C41F95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546506" y="1470608"/>
              <a:ext cx="8088160" cy="2885034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Cuadro de texto 278">
                  <a:extLst>
                    <a:ext uri="{FF2B5EF4-FFF2-40B4-BE49-F238E27FC236}">
                      <a16:creationId xmlns:a16="http://schemas.microsoft.com/office/drawing/2014/main" id="{7A65E45A-B179-4746-83C9-7061F227FA85}"/>
                    </a:ext>
                  </a:extLst>
                </p:cNvPr>
                <p:cNvSpPr txBox="1"/>
                <p:nvPr/>
              </p:nvSpPr>
              <p:spPr>
                <a:xfrm>
                  <a:off x="4879666" y="2350442"/>
                  <a:ext cx="457786" cy="524805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2800" b="0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oMath>
                    </m:oMathPara>
                  </a14:m>
                  <a:endParaRPr lang="es-ES" sz="3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3" name="Cuadro de texto 278">
                  <a:extLst>
                    <a:ext uri="{FF2B5EF4-FFF2-40B4-BE49-F238E27FC236}">
                      <a16:creationId xmlns:a16="http://schemas.microsoft.com/office/drawing/2014/main" id="{7A65E45A-B179-4746-83C9-7061F227F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9666" y="2350442"/>
                  <a:ext cx="457786" cy="52480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Cuadro de texto 281">
                  <a:extLst>
                    <a:ext uri="{FF2B5EF4-FFF2-40B4-BE49-F238E27FC236}">
                      <a16:creationId xmlns:a16="http://schemas.microsoft.com/office/drawing/2014/main" id="{2EE46E16-77FC-4322-ACFC-E738E118B148}"/>
                    </a:ext>
                  </a:extLst>
                </p:cNvPr>
                <p:cNvSpPr txBox="1"/>
                <p:nvPr/>
              </p:nvSpPr>
              <p:spPr>
                <a:xfrm>
                  <a:off x="3270782" y="2351004"/>
                  <a:ext cx="548373" cy="525473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2800" b="0" i="1" smtClean="0">
                            <a:solidFill>
                              <a:srgbClr val="00CC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oMath>
                    </m:oMathPara>
                  </a14:m>
                  <a:endParaRPr lang="es-ES" sz="2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4" name="Cuadro de texto 281">
                  <a:extLst>
                    <a:ext uri="{FF2B5EF4-FFF2-40B4-BE49-F238E27FC236}">
                      <a16:creationId xmlns:a16="http://schemas.microsoft.com/office/drawing/2014/main" id="{2EE46E16-77FC-4322-ACFC-E738E118B1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0782" y="2351004"/>
                  <a:ext cx="548373" cy="52547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Cuadro de texto 281">
                  <a:extLst>
                    <a:ext uri="{FF2B5EF4-FFF2-40B4-BE49-F238E27FC236}">
                      <a16:creationId xmlns:a16="http://schemas.microsoft.com/office/drawing/2014/main" id="{9368D3BD-8CF4-422E-A309-77D2936B71DE}"/>
                    </a:ext>
                  </a:extLst>
                </p:cNvPr>
                <p:cNvSpPr txBox="1"/>
                <p:nvPr/>
              </p:nvSpPr>
              <p:spPr>
                <a:xfrm>
                  <a:off x="8128397" y="2350871"/>
                  <a:ext cx="548373" cy="525473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2800" b="0" i="1" smtClean="0">
                            <a:solidFill>
                              <a:srgbClr val="00CC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oMath>
                    </m:oMathPara>
                  </a14:m>
                  <a:endParaRPr lang="es-ES" sz="2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5" name="Cuadro de texto 281">
                  <a:extLst>
                    <a:ext uri="{FF2B5EF4-FFF2-40B4-BE49-F238E27FC236}">
                      <a16:creationId xmlns:a16="http://schemas.microsoft.com/office/drawing/2014/main" id="{9368D3BD-8CF4-422E-A309-77D2936B71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8397" y="2350871"/>
                  <a:ext cx="548373" cy="52547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Cuadro de texto 278">
              <a:extLst>
                <a:ext uri="{FF2B5EF4-FFF2-40B4-BE49-F238E27FC236}">
                  <a16:creationId xmlns:a16="http://schemas.microsoft.com/office/drawing/2014/main" id="{93182E06-755E-4FAA-87F1-7240EF0EE84C}"/>
                </a:ext>
              </a:extLst>
            </p:cNvPr>
            <p:cNvSpPr txBox="1"/>
            <p:nvPr/>
          </p:nvSpPr>
          <p:spPr>
            <a:xfrm>
              <a:off x="9071472" y="2426309"/>
              <a:ext cx="319635" cy="373073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Cuadro de texto 278">
                  <a:extLst>
                    <a:ext uri="{FF2B5EF4-FFF2-40B4-BE49-F238E27FC236}">
                      <a16:creationId xmlns:a16="http://schemas.microsoft.com/office/drawing/2014/main" id="{3ED53529-FCAC-42AC-834F-39C6207AA501}"/>
                    </a:ext>
                  </a:extLst>
                </p:cNvPr>
                <p:cNvSpPr txBox="1"/>
                <p:nvPr/>
              </p:nvSpPr>
              <p:spPr>
                <a:xfrm>
                  <a:off x="9157003" y="2357730"/>
                  <a:ext cx="319635" cy="525473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2800" b="0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s-ES" sz="2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7" name="Cuadro de texto 278">
                  <a:extLst>
                    <a:ext uri="{FF2B5EF4-FFF2-40B4-BE49-F238E27FC236}">
                      <a16:creationId xmlns:a16="http://schemas.microsoft.com/office/drawing/2014/main" id="{3ED53529-FCAC-42AC-834F-39C6207AA5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57003" y="2357730"/>
                  <a:ext cx="319635" cy="52547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50126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4029" y="1559362"/>
            <a:ext cx="4566877" cy="511486"/>
          </a:xfrm>
        </p:spPr>
        <p:txBody>
          <a:bodyPr>
            <a:normAutofit/>
          </a:bodyPr>
          <a:lstStyle/>
          <a:p>
            <a:pPr marL="0" algn="just">
              <a:buNone/>
            </a:pPr>
            <a:endParaRPr lang="es-ES_tradnl" sz="1000" b="1" i="1" dirty="0">
              <a:latin typeface="Helvetica"/>
              <a:cs typeface="Helvetica"/>
            </a:endParaRPr>
          </a:p>
          <a:p>
            <a:pPr marL="114300" lvl="0" indent="63500" algn="just">
              <a:lnSpc>
                <a:spcPct val="150000"/>
              </a:lnSpc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endParaRPr lang="es-ES_tradnl" sz="28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14300" lvl="0" indent="63500" algn="just">
              <a:lnSpc>
                <a:spcPct val="150000"/>
              </a:lnSpc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endParaRPr lang="es-ES_tradnl" sz="28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algn="just">
              <a:buNone/>
            </a:pPr>
            <a:endParaRPr lang="es-ES_tradnl" sz="2800" i="1" dirty="0">
              <a:latin typeface="Helvetica"/>
              <a:cs typeface="Helvetica"/>
            </a:endParaRPr>
          </a:p>
        </p:txBody>
      </p:sp>
      <p:pic>
        <p:nvPicPr>
          <p:cNvPr id="22" name="Imagen 21" descr="Texto&#10;&#10;Descripción generada automáticamente con confianza media">
            <a:extLst>
              <a:ext uri="{FF2B5EF4-FFF2-40B4-BE49-F238E27FC236}">
                <a16:creationId xmlns:a16="http://schemas.microsoft.com/office/drawing/2014/main" id="{1C51A7FA-F9FB-4628-B014-86E90738B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1" y="206857"/>
            <a:ext cx="1710308" cy="1297432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92700A93-FA7E-46DB-A561-C1B832A62272}"/>
              </a:ext>
            </a:extLst>
          </p:cNvPr>
          <p:cNvGrpSpPr/>
          <p:nvPr/>
        </p:nvGrpSpPr>
        <p:grpSpPr>
          <a:xfrm>
            <a:off x="0" y="5928042"/>
            <a:ext cx="12192000" cy="929959"/>
            <a:chOff x="0" y="5928042"/>
            <a:chExt cx="12192000" cy="929959"/>
          </a:xfrm>
          <a:solidFill>
            <a:srgbClr val="662483"/>
          </a:solidFill>
        </p:grpSpPr>
        <p:pic>
          <p:nvPicPr>
            <p:cNvPr id="17" name="Imagen 16" descr="Logotipo_negro_UNIVERSIDADE_DE_VIGO.png">
              <a:extLst>
                <a:ext uri="{FF2B5EF4-FFF2-40B4-BE49-F238E27FC236}">
                  <a16:creationId xmlns:a16="http://schemas.microsoft.com/office/drawing/2014/main" id="{8D758121-B860-48F7-A96F-9441039C0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1"/>
                <a:srgbClr val="FFF1C1"/>
              </a:duotone>
            </a:blip>
            <a:stretch>
              <a:fillRect/>
            </a:stretch>
          </p:blipFill>
          <p:spPr>
            <a:xfrm>
              <a:off x="6225873" y="6203195"/>
              <a:ext cx="2324359" cy="512891"/>
            </a:xfrm>
            <a:prstGeom prst="rect">
              <a:avLst/>
            </a:prstGeom>
            <a:grpFill/>
          </p:spPr>
        </p:pic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AE279A0F-FBBA-42C3-96C0-379DE54BE58F}"/>
                </a:ext>
              </a:extLst>
            </p:cNvPr>
            <p:cNvSpPr/>
            <p:nvPr/>
          </p:nvSpPr>
          <p:spPr>
            <a:xfrm>
              <a:off x="0" y="5928042"/>
              <a:ext cx="12192000" cy="929959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7E4B"/>
                </a:solidFill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A246536A-3A2E-4600-A950-6BDDCD250CB5}"/>
                </a:ext>
              </a:extLst>
            </p:cNvPr>
            <p:cNvSpPr txBox="1"/>
            <p:nvPr/>
          </p:nvSpPr>
          <p:spPr>
            <a:xfrm>
              <a:off x="8128397" y="5946866"/>
              <a:ext cx="1696664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Con la colaboración de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8D4C12C9-EBCC-4ABD-BDB6-6C08A728CC5C}"/>
                </a:ext>
              </a:extLst>
            </p:cNvPr>
            <p:cNvSpPr txBox="1"/>
            <p:nvPr/>
          </p:nvSpPr>
          <p:spPr>
            <a:xfrm>
              <a:off x="4552175" y="5945923"/>
              <a:ext cx="877452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Organiza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AB378163-FF1F-4CE7-AF7D-9058BD7398E4}"/>
                </a:ext>
              </a:extLst>
            </p:cNvPr>
            <p:cNvSpPr txBox="1"/>
            <p:nvPr/>
          </p:nvSpPr>
          <p:spPr>
            <a:xfrm>
              <a:off x="504509" y="5964797"/>
              <a:ext cx="1458865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Patrocina</a:t>
              </a:r>
            </a:p>
          </p:txBody>
        </p:sp>
        <p:pic>
          <p:nvPicPr>
            <p:cNvPr id="25" name="Imagen 24" descr="Logotipo_negro_UNIVERSIDADE_DE_VIGO.png">
              <a:extLst>
                <a:ext uri="{FF2B5EF4-FFF2-40B4-BE49-F238E27FC236}">
                  <a16:creationId xmlns:a16="http://schemas.microsoft.com/office/drawing/2014/main" id="{884A87FB-DEA3-4D2C-8496-1AE0CE9C4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1"/>
                <a:srgbClr val="FFF1C1"/>
              </a:duotone>
            </a:blip>
            <a:stretch>
              <a:fillRect/>
            </a:stretch>
          </p:blipFill>
          <p:spPr>
            <a:xfrm>
              <a:off x="9231290" y="6212581"/>
              <a:ext cx="2324359" cy="512891"/>
            </a:xfrm>
            <a:prstGeom prst="rect">
              <a:avLst/>
            </a:prstGeom>
            <a:grpFill/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517C9D5F-B980-4A3F-A165-A81A9734F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34952" y="6040713"/>
              <a:ext cx="1827417" cy="730967"/>
            </a:xfrm>
            <a:prstGeom prst="rect">
              <a:avLst/>
            </a:prstGeom>
            <a:grpFill/>
          </p:spPr>
        </p:pic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C0519AC9-7077-4817-95CD-3BF1FC77A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32448" y="6320460"/>
              <a:ext cx="1357632" cy="303947"/>
            </a:xfrm>
            <a:prstGeom prst="rect">
              <a:avLst/>
            </a:prstGeom>
            <a:grpFill/>
          </p:spPr>
        </p:pic>
      </p:grpSp>
      <p:sp>
        <p:nvSpPr>
          <p:cNvPr id="29" name="Título 1">
            <a:extLst>
              <a:ext uri="{FF2B5EF4-FFF2-40B4-BE49-F238E27FC236}">
                <a16:creationId xmlns:a16="http://schemas.microsoft.com/office/drawing/2014/main" id="{36AFC547-4531-4C3E-A4AD-22274454D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4185"/>
            <a:ext cx="12192000" cy="1143000"/>
          </a:xfrm>
        </p:spPr>
        <p:txBody>
          <a:bodyPr/>
          <a:lstStyle/>
          <a:p>
            <a:r>
              <a:rPr lang="es-ES" b="1" dirty="0">
                <a:solidFill>
                  <a:srgbClr val="66248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Actividades previas</a:t>
            </a:r>
            <a:endParaRPr lang="es-ES_tradnl" b="1" dirty="0">
              <a:solidFill>
                <a:srgbClr val="662483"/>
              </a:solidFill>
              <a:latin typeface="Helvetica"/>
              <a:cs typeface="Helvetica"/>
            </a:endParaRPr>
          </a:p>
        </p:txBody>
      </p:sp>
      <p:sp>
        <p:nvSpPr>
          <p:cNvPr id="30" name="Marcador de contenido 2">
            <a:extLst>
              <a:ext uri="{FF2B5EF4-FFF2-40B4-BE49-F238E27FC236}">
                <a16:creationId xmlns:a16="http://schemas.microsoft.com/office/drawing/2014/main" id="{15A762BB-E7E2-4140-82F9-C4D14EE67E3E}"/>
              </a:ext>
            </a:extLst>
          </p:cNvPr>
          <p:cNvSpPr txBox="1">
            <a:spLocks/>
          </p:cNvSpPr>
          <p:nvPr/>
        </p:nvSpPr>
        <p:spPr>
          <a:xfrm>
            <a:off x="1963374" y="2203025"/>
            <a:ext cx="9076333" cy="3565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GeoGebra </a:t>
            </a:r>
            <a:r>
              <a:rPr lang="es-ES" sz="2800" dirty="0" err="1">
                <a:latin typeface="Helvetica" charset="0"/>
                <a:ea typeface="Helvetica" charset="0"/>
                <a:cs typeface="Helvetica" charset="0"/>
              </a:rPr>
              <a:t>Classic</a:t>
            </a: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 (</a:t>
            </a:r>
            <a:r>
              <a:rPr lang="es-ES" sz="2800" dirty="0">
                <a:latin typeface="Helvetica" charset="0"/>
                <a:ea typeface="Helvetica" charset="0"/>
                <a:cs typeface="Helvetica" charset="0"/>
                <a:hlinkClick r:id="rId7"/>
              </a:rPr>
              <a:t>https://www.geogebra.org/classic</a:t>
            </a: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) </a:t>
            </a:r>
          </a:p>
        </p:txBody>
      </p:sp>
      <p:pic>
        <p:nvPicPr>
          <p:cNvPr id="1028" name="Picture 4" descr="GeoGebra - Wikipedia, la enciclopedia libre">
            <a:extLst>
              <a:ext uri="{FF2B5EF4-FFF2-40B4-BE49-F238E27FC236}">
                <a16:creationId xmlns:a16="http://schemas.microsoft.com/office/drawing/2014/main" id="{97FCD8EB-2903-4FE1-ADCA-05CB856D1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433" y="3040524"/>
            <a:ext cx="2419815" cy="241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611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4029" y="1559362"/>
            <a:ext cx="4566877" cy="511486"/>
          </a:xfrm>
        </p:spPr>
        <p:txBody>
          <a:bodyPr>
            <a:normAutofit/>
          </a:bodyPr>
          <a:lstStyle/>
          <a:p>
            <a:pPr marL="0" algn="just">
              <a:buNone/>
            </a:pPr>
            <a:endParaRPr lang="es-ES_tradnl" sz="1000" b="1" i="1" dirty="0">
              <a:latin typeface="Helvetica"/>
              <a:cs typeface="Helvetica"/>
            </a:endParaRPr>
          </a:p>
          <a:p>
            <a:pPr marL="114300" lvl="0" indent="63500" algn="just">
              <a:lnSpc>
                <a:spcPct val="150000"/>
              </a:lnSpc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endParaRPr lang="es-ES_tradnl" sz="28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14300" lvl="0" indent="63500" algn="just">
              <a:lnSpc>
                <a:spcPct val="150000"/>
              </a:lnSpc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endParaRPr lang="es-ES_tradnl" sz="28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algn="just">
              <a:buNone/>
            </a:pPr>
            <a:endParaRPr lang="es-ES_tradnl" sz="2800" i="1" dirty="0">
              <a:latin typeface="Helvetica"/>
              <a:cs typeface="Helvetica"/>
            </a:endParaRPr>
          </a:p>
        </p:txBody>
      </p:sp>
      <p:pic>
        <p:nvPicPr>
          <p:cNvPr id="22" name="Imagen 21" descr="Texto&#10;&#10;Descripción generada automáticamente con confianza media">
            <a:extLst>
              <a:ext uri="{FF2B5EF4-FFF2-40B4-BE49-F238E27FC236}">
                <a16:creationId xmlns:a16="http://schemas.microsoft.com/office/drawing/2014/main" id="{1C51A7FA-F9FB-4628-B014-86E90738B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1" y="206857"/>
            <a:ext cx="1710308" cy="1297432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92700A93-FA7E-46DB-A561-C1B832A62272}"/>
              </a:ext>
            </a:extLst>
          </p:cNvPr>
          <p:cNvGrpSpPr/>
          <p:nvPr/>
        </p:nvGrpSpPr>
        <p:grpSpPr>
          <a:xfrm>
            <a:off x="0" y="5928042"/>
            <a:ext cx="12192000" cy="929959"/>
            <a:chOff x="0" y="5928042"/>
            <a:chExt cx="12192000" cy="929959"/>
          </a:xfrm>
          <a:solidFill>
            <a:srgbClr val="662483"/>
          </a:solidFill>
        </p:grpSpPr>
        <p:pic>
          <p:nvPicPr>
            <p:cNvPr id="17" name="Imagen 16" descr="Logotipo_negro_UNIVERSIDADE_DE_VIGO.png">
              <a:extLst>
                <a:ext uri="{FF2B5EF4-FFF2-40B4-BE49-F238E27FC236}">
                  <a16:creationId xmlns:a16="http://schemas.microsoft.com/office/drawing/2014/main" id="{8D758121-B860-48F7-A96F-9441039C0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1"/>
                <a:srgbClr val="FFF1C1"/>
              </a:duotone>
            </a:blip>
            <a:stretch>
              <a:fillRect/>
            </a:stretch>
          </p:blipFill>
          <p:spPr>
            <a:xfrm>
              <a:off x="6225873" y="6203195"/>
              <a:ext cx="2324359" cy="512891"/>
            </a:xfrm>
            <a:prstGeom prst="rect">
              <a:avLst/>
            </a:prstGeom>
            <a:grpFill/>
          </p:spPr>
        </p:pic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AE279A0F-FBBA-42C3-96C0-379DE54BE58F}"/>
                </a:ext>
              </a:extLst>
            </p:cNvPr>
            <p:cNvSpPr/>
            <p:nvPr/>
          </p:nvSpPr>
          <p:spPr>
            <a:xfrm>
              <a:off x="0" y="5928042"/>
              <a:ext cx="12192000" cy="929959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7E4B"/>
                </a:solidFill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A246536A-3A2E-4600-A950-6BDDCD250CB5}"/>
                </a:ext>
              </a:extLst>
            </p:cNvPr>
            <p:cNvSpPr txBox="1"/>
            <p:nvPr/>
          </p:nvSpPr>
          <p:spPr>
            <a:xfrm>
              <a:off x="8128397" y="5946866"/>
              <a:ext cx="1696664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Con la colaboración de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8D4C12C9-EBCC-4ABD-BDB6-6C08A728CC5C}"/>
                </a:ext>
              </a:extLst>
            </p:cNvPr>
            <p:cNvSpPr txBox="1"/>
            <p:nvPr/>
          </p:nvSpPr>
          <p:spPr>
            <a:xfrm>
              <a:off x="4552175" y="5945923"/>
              <a:ext cx="877452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Organiza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AB378163-FF1F-4CE7-AF7D-9058BD7398E4}"/>
                </a:ext>
              </a:extLst>
            </p:cNvPr>
            <p:cNvSpPr txBox="1"/>
            <p:nvPr/>
          </p:nvSpPr>
          <p:spPr>
            <a:xfrm>
              <a:off x="504509" y="5964797"/>
              <a:ext cx="1458865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Patrocina</a:t>
              </a:r>
            </a:p>
          </p:txBody>
        </p:sp>
        <p:pic>
          <p:nvPicPr>
            <p:cNvPr id="25" name="Imagen 24" descr="Logotipo_negro_UNIVERSIDADE_DE_VIGO.png">
              <a:extLst>
                <a:ext uri="{FF2B5EF4-FFF2-40B4-BE49-F238E27FC236}">
                  <a16:creationId xmlns:a16="http://schemas.microsoft.com/office/drawing/2014/main" id="{884A87FB-DEA3-4D2C-8496-1AE0CE9C4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1"/>
                <a:srgbClr val="FFF1C1"/>
              </a:duotone>
            </a:blip>
            <a:stretch>
              <a:fillRect/>
            </a:stretch>
          </p:blipFill>
          <p:spPr>
            <a:xfrm>
              <a:off x="9231290" y="6212581"/>
              <a:ext cx="2324359" cy="512891"/>
            </a:xfrm>
            <a:prstGeom prst="rect">
              <a:avLst/>
            </a:prstGeom>
            <a:grpFill/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517C9D5F-B980-4A3F-A165-A81A9734F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34952" y="6040713"/>
              <a:ext cx="1827417" cy="730967"/>
            </a:xfrm>
            <a:prstGeom prst="rect">
              <a:avLst/>
            </a:prstGeom>
            <a:grpFill/>
          </p:spPr>
        </p:pic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C0519AC9-7077-4817-95CD-3BF1FC77A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32448" y="6320460"/>
              <a:ext cx="1357632" cy="303947"/>
            </a:xfrm>
            <a:prstGeom prst="rect">
              <a:avLst/>
            </a:prstGeom>
            <a:grpFill/>
          </p:spPr>
        </p:pic>
      </p:grpSp>
      <p:sp>
        <p:nvSpPr>
          <p:cNvPr id="29" name="Título 1">
            <a:extLst>
              <a:ext uri="{FF2B5EF4-FFF2-40B4-BE49-F238E27FC236}">
                <a16:creationId xmlns:a16="http://schemas.microsoft.com/office/drawing/2014/main" id="{36AFC547-4531-4C3E-A4AD-22274454D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4185"/>
            <a:ext cx="12192000" cy="1143000"/>
          </a:xfrm>
        </p:spPr>
        <p:txBody>
          <a:bodyPr/>
          <a:lstStyle/>
          <a:p>
            <a:r>
              <a:rPr lang="es-ES" b="1" dirty="0">
                <a:solidFill>
                  <a:srgbClr val="66248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Actividades previas</a:t>
            </a:r>
            <a:endParaRPr lang="es-ES_tradnl" b="1" dirty="0">
              <a:solidFill>
                <a:srgbClr val="662483"/>
              </a:solidFill>
              <a:latin typeface="Helvetica"/>
              <a:cs typeface="Helvetica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F2344F1-ED1A-4D8E-BA30-819BA10A1671}"/>
              </a:ext>
            </a:extLst>
          </p:cNvPr>
          <p:cNvSpPr txBox="1"/>
          <p:nvPr/>
        </p:nvSpPr>
        <p:spPr>
          <a:xfrm>
            <a:off x="3728167" y="5313143"/>
            <a:ext cx="61387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latin typeface="Helvetica" panose="020B0604020202020204" pitchFamily="34" charset="0"/>
                <a:cs typeface="Helvetica" panose="020B0604020202020204" pitchFamily="34" charset="0"/>
                <a:hlinkClick r:id="rId7"/>
              </a:rPr>
              <a:t>https://youtu.be/1NMeYNznoKM</a:t>
            </a:r>
            <a:endParaRPr lang="es-ES" sz="2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6" name="Imagen 25" descr="Calendario&#10;&#10;Descripción generada automáticamente con confianza media">
            <a:extLst>
              <a:ext uri="{FF2B5EF4-FFF2-40B4-BE49-F238E27FC236}">
                <a16:creationId xmlns:a16="http://schemas.microsoft.com/office/drawing/2014/main" id="{D6896A27-393A-463F-A0A0-DD086CAF31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3644" y="1314892"/>
            <a:ext cx="8352872" cy="396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77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570" y="290836"/>
            <a:ext cx="9982858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b="1" dirty="0">
                <a:solidFill>
                  <a:srgbClr val="662483"/>
                </a:solidFill>
                <a:latin typeface="Helvetica Neue"/>
              </a:rPr>
              <a:t>Objetivos del taller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9E92B0E-3AC6-4D63-AF23-EC20352D937F}"/>
              </a:ext>
            </a:extLst>
          </p:cNvPr>
          <p:cNvSpPr txBox="1"/>
          <p:nvPr/>
        </p:nvSpPr>
        <p:spPr>
          <a:xfrm>
            <a:off x="8128397" y="5946866"/>
            <a:ext cx="169666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Con la colaboración de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364BC31-C06C-46FF-A2F2-D33532F260C9}"/>
              </a:ext>
            </a:extLst>
          </p:cNvPr>
          <p:cNvSpPr txBox="1"/>
          <p:nvPr/>
        </p:nvSpPr>
        <p:spPr>
          <a:xfrm>
            <a:off x="4552175" y="5945923"/>
            <a:ext cx="87745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Organiza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C2AE884-0DB8-4245-BEA5-F89D8F72024B}"/>
              </a:ext>
            </a:extLst>
          </p:cNvPr>
          <p:cNvSpPr txBox="1"/>
          <p:nvPr/>
        </p:nvSpPr>
        <p:spPr>
          <a:xfrm>
            <a:off x="504509" y="5964797"/>
            <a:ext cx="145886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Patrocina</a:t>
            </a:r>
          </a:p>
        </p:txBody>
      </p:sp>
      <p:pic>
        <p:nvPicPr>
          <p:cNvPr id="20" name="Imagen 19" descr="Logotipo_negro_UNIVERSIDADE_DE_VIGO.png">
            <a:extLst>
              <a:ext uri="{FF2B5EF4-FFF2-40B4-BE49-F238E27FC236}">
                <a16:creationId xmlns:a16="http://schemas.microsoft.com/office/drawing/2014/main" id="{42F42761-443F-445D-8C53-6F46C4B2C2F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9231290" y="6212581"/>
            <a:ext cx="2324359" cy="51289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1AAA0D4-057C-4FCB-9F9A-80BC60394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952" y="6040713"/>
            <a:ext cx="1827417" cy="73096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FA6F8A5-8916-4774-A3FA-C2D4056CFF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2448" y="6320460"/>
            <a:ext cx="1357632" cy="303947"/>
          </a:xfrm>
          <a:prstGeom prst="rect">
            <a:avLst/>
          </a:prstGeom>
        </p:spPr>
      </p:pic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8E667459-3774-4023-9F1F-FBF6ECA48E71}"/>
              </a:ext>
            </a:extLst>
          </p:cNvPr>
          <p:cNvSpPr txBox="1">
            <a:spLocks/>
          </p:cNvSpPr>
          <p:nvPr/>
        </p:nvSpPr>
        <p:spPr>
          <a:xfrm>
            <a:off x="1514158" y="1826253"/>
            <a:ext cx="9804330" cy="3871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s-ES" sz="2600" dirty="0">
                <a:latin typeface="Helvetica" charset="0"/>
                <a:cs typeface="Helvetica" charset="0"/>
              </a:rPr>
              <a:t>Se busca que el alumnado siga profundizando en el mundo de las circunferencias y las elipses, a la vez que desarrollan sus habilidades con el software informático GeoGebra, que les ayudará a hacer más explícita su representación y comprender mejor las propiedades estudiadas en el taller manipulativo.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s-ES" sz="2600" dirty="0">
                <a:latin typeface="Helvetica" charset="0"/>
                <a:cs typeface="Helvetica" charset="0"/>
              </a:rPr>
              <a:t>Para aumentar su motivación, utilizarán un simulador del lanzamiento de un satélite, percibiendo así la importancia de las cónicas en la toma de datos e imágenes de nuestro planeta. </a:t>
            </a:r>
          </a:p>
        </p:txBody>
      </p:sp>
      <p:pic>
        <p:nvPicPr>
          <p:cNvPr id="13" name="Imagen 12" descr="Texto&#10;&#10;Descripción generada automáticamente con confianza media">
            <a:extLst>
              <a:ext uri="{FF2B5EF4-FFF2-40B4-BE49-F238E27FC236}">
                <a16:creationId xmlns:a16="http://schemas.microsoft.com/office/drawing/2014/main" id="{82FBCE56-7403-47E8-8614-5181659482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571" y="206857"/>
            <a:ext cx="1710308" cy="1297432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0F9A5A8B-15BA-4D1F-8A6E-2C157E867790}"/>
              </a:ext>
            </a:extLst>
          </p:cNvPr>
          <p:cNvGrpSpPr/>
          <p:nvPr/>
        </p:nvGrpSpPr>
        <p:grpSpPr>
          <a:xfrm>
            <a:off x="0" y="5928042"/>
            <a:ext cx="12192000" cy="929959"/>
            <a:chOff x="0" y="5928042"/>
            <a:chExt cx="12192000" cy="929959"/>
          </a:xfrm>
          <a:solidFill>
            <a:srgbClr val="662483"/>
          </a:solidFill>
        </p:grpSpPr>
        <p:pic>
          <p:nvPicPr>
            <p:cNvPr id="15" name="Imagen 14" descr="Logotipo_negro_UNIVERSIDADE_DE_VIGO.png">
              <a:extLst>
                <a:ext uri="{FF2B5EF4-FFF2-40B4-BE49-F238E27FC236}">
                  <a16:creationId xmlns:a16="http://schemas.microsoft.com/office/drawing/2014/main" id="{ACBF6ED2-720D-49A3-98E6-05D5B274C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1"/>
                <a:srgbClr val="FFF1C1"/>
              </a:duotone>
            </a:blip>
            <a:stretch>
              <a:fillRect/>
            </a:stretch>
          </p:blipFill>
          <p:spPr>
            <a:xfrm>
              <a:off x="6225873" y="6203195"/>
              <a:ext cx="2324359" cy="512891"/>
            </a:xfrm>
            <a:prstGeom prst="rect">
              <a:avLst/>
            </a:prstGeom>
            <a:grpFill/>
          </p:spPr>
        </p:pic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92531D3B-E88C-4EEB-A1C2-CE995A9669AF}"/>
                </a:ext>
              </a:extLst>
            </p:cNvPr>
            <p:cNvSpPr/>
            <p:nvPr/>
          </p:nvSpPr>
          <p:spPr>
            <a:xfrm>
              <a:off x="0" y="5928042"/>
              <a:ext cx="12192000" cy="929959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7E4B"/>
                </a:solidFill>
              </a:endParaRP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D32F3415-017E-4344-8C37-86AE089D1443}"/>
                </a:ext>
              </a:extLst>
            </p:cNvPr>
            <p:cNvSpPr txBox="1"/>
            <p:nvPr/>
          </p:nvSpPr>
          <p:spPr>
            <a:xfrm>
              <a:off x="8128397" y="5946866"/>
              <a:ext cx="1696664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Con la colaboración de</a:t>
              </a: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3A650839-8ACA-478B-9663-14893132B670}"/>
                </a:ext>
              </a:extLst>
            </p:cNvPr>
            <p:cNvSpPr txBox="1"/>
            <p:nvPr/>
          </p:nvSpPr>
          <p:spPr>
            <a:xfrm>
              <a:off x="4552175" y="5945923"/>
              <a:ext cx="877452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Organiza</a:t>
              </a: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36430F5A-805B-4F8E-8556-8942C5BD27DA}"/>
                </a:ext>
              </a:extLst>
            </p:cNvPr>
            <p:cNvSpPr txBox="1"/>
            <p:nvPr/>
          </p:nvSpPr>
          <p:spPr>
            <a:xfrm>
              <a:off x="504509" y="5964797"/>
              <a:ext cx="1458865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Patrocina</a:t>
              </a:r>
            </a:p>
          </p:txBody>
        </p:sp>
        <p:pic>
          <p:nvPicPr>
            <p:cNvPr id="27" name="Imagen 26" descr="Logotipo_negro_UNIVERSIDADE_DE_VIGO.png">
              <a:extLst>
                <a:ext uri="{FF2B5EF4-FFF2-40B4-BE49-F238E27FC236}">
                  <a16:creationId xmlns:a16="http://schemas.microsoft.com/office/drawing/2014/main" id="{25DD3061-9D07-4979-AA46-6605E983E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1"/>
                <a:srgbClr val="FFF1C1"/>
              </a:duotone>
            </a:blip>
            <a:stretch>
              <a:fillRect/>
            </a:stretch>
          </p:blipFill>
          <p:spPr>
            <a:xfrm>
              <a:off x="9231290" y="6212581"/>
              <a:ext cx="2324359" cy="512891"/>
            </a:xfrm>
            <a:prstGeom prst="rect">
              <a:avLst/>
            </a:prstGeom>
            <a:grpFill/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9B9E7A47-B5D7-412A-84E4-0E81ED98A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4952" y="6040713"/>
              <a:ext cx="1827417" cy="730967"/>
            </a:xfrm>
            <a:prstGeom prst="rect">
              <a:avLst/>
            </a:prstGeom>
            <a:grpFill/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918E356C-DDE3-4F63-A87C-6BFBB0AD4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32448" y="6320460"/>
              <a:ext cx="1357632" cy="303947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150509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s-ES_tradnl" b="1" dirty="0">
                <a:solidFill>
                  <a:srgbClr val="662483"/>
                </a:solidFill>
                <a:latin typeface="Helvetica Neue"/>
              </a:rPr>
              <a:t>Material</a:t>
            </a:r>
            <a:r>
              <a:rPr lang="es-ES_tradnl" b="1" dirty="0">
                <a:solidFill>
                  <a:srgbClr val="AE0000"/>
                </a:solidFill>
                <a:latin typeface="Helvetica"/>
                <a:cs typeface="Helvetica"/>
              </a:rPr>
              <a:t> </a:t>
            </a:r>
            <a:r>
              <a:rPr lang="es-ES_tradnl" b="1" dirty="0">
                <a:solidFill>
                  <a:srgbClr val="662483"/>
                </a:solidFill>
                <a:latin typeface="Helvetica Neue"/>
              </a:rPr>
              <a:t>necesario para el taller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63374" y="1896707"/>
            <a:ext cx="8714467" cy="387224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s-ES" sz="28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spcAft>
                <a:spcPts val="600"/>
              </a:spcAft>
            </a:pP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Ordenador (o </a:t>
            </a:r>
            <a:r>
              <a:rPr lang="es-ES" sz="2800" i="1" dirty="0" err="1">
                <a:latin typeface="Helvetica" charset="0"/>
                <a:ea typeface="Helvetica" charset="0"/>
                <a:cs typeface="Helvetica" charset="0"/>
              </a:rPr>
              <a:t>tablet</a:t>
            </a: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) con acceso a Internet. </a:t>
            </a:r>
          </a:p>
          <a:p>
            <a:pPr>
              <a:spcAft>
                <a:spcPts val="600"/>
              </a:spcAft>
            </a:pP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Lista de enlaces </a:t>
            </a:r>
          </a:p>
          <a:p>
            <a:pPr>
              <a:spcAft>
                <a:spcPts val="600"/>
              </a:spcAft>
            </a:pP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Material del taller manipulativo </a:t>
            </a:r>
            <a:br>
              <a:rPr lang="es-ES" sz="2800" dirty="0">
                <a:latin typeface="Helvetica" charset="0"/>
                <a:ea typeface="Helvetica" charset="0"/>
                <a:cs typeface="Helvetica" charset="0"/>
              </a:rPr>
            </a:b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(ficha “La estrella oculta”)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9E92B0E-3AC6-4D63-AF23-EC20352D937F}"/>
              </a:ext>
            </a:extLst>
          </p:cNvPr>
          <p:cNvSpPr txBox="1"/>
          <p:nvPr/>
        </p:nvSpPr>
        <p:spPr>
          <a:xfrm>
            <a:off x="8128397" y="5946866"/>
            <a:ext cx="169666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Con la colaboración de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364BC31-C06C-46FF-A2F2-D33532F260C9}"/>
              </a:ext>
            </a:extLst>
          </p:cNvPr>
          <p:cNvSpPr txBox="1"/>
          <p:nvPr/>
        </p:nvSpPr>
        <p:spPr>
          <a:xfrm>
            <a:off x="4552175" y="5945923"/>
            <a:ext cx="87745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Organiza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C2AE884-0DB8-4245-BEA5-F89D8F72024B}"/>
              </a:ext>
            </a:extLst>
          </p:cNvPr>
          <p:cNvSpPr txBox="1"/>
          <p:nvPr/>
        </p:nvSpPr>
        <p:spPr>
          <a:xfrm>
            <a:off x="504509" y="5964797"/>
            <a:ext cx="145886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Patrocina</a:t>
            </a:r>
          </a:p>
        </p:txBody>
      </p:sp>
      <p:pic>
        <p:nvPicPr>
          <p:cNvPr id="20" name="Imagen 19" descr="Logotipo_negro_UNIVERSIDADE_DE_VIGO.png">
            <a:extLst>
              <a:ext uri="{FF2B5EF4-FFF2-40B4-BE49-F238E27FC236}">
                <a16:creationId xmlns:a16="http://schemas.microsoft.com/office/drawing/2014/main" id="{42F42761-443F-445D-8C53-6F46C4B2C2F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9231290" y="6212581"/>
            <a:ext cx="2324359" cy="51289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1AAA0D4-057C-4FCB-9F9A-80BC60394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952" y="6040713"/>
            <a:ext cx="1827417" cy="73096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FA6F8A5-8916-4774-A3FA-C2D4056CFF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2448" y="6320460"/>
            <a:ext cx="1357632" cy="303947"/>
          </a:xfrm>
          <a:prstGeom prst="rect">
            <a:avLst/>
          </a:prstGeom>
        </p:spPr>
      </p:pic>
      <p:pic>
        <p:nvPicPr>
          <p:cNvPr id="14" name="Imagen 13" descr="Texto&#10;&#10;Descripción generada automáticamente con confianza media">
            <a:extLst>
              <a:ext uri="{FF2B5EF4-FFF2-40B4-BE49-F238E27FC236}">
                <a16:creationId xmlns:a16="http://schemas.microsoft.com/office/drawing/2014/main" id="{E8D4C97C-6CBB-4442-8192-3DF3126DAE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571" y="206857"/>
            <a:ext cx="1710308" cy="1297432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C68E2928-9566-4565-98E6-0346B4DA08E0}"/>
              </a:ext>
            </a:extLst>
          </p:cNvPr>
          <p:cNvGrpSpPr/>
          <p:nvPr/>
        </p:nvGrpSpPr>
        <p:grpSpPr>
          <a:xfrm>
            <a:off x="0" y="5928042"/>
            <a:ext cx="12192000" cy="929959"/>
            <a:chOff x="0" y="5928042"/>
            <a:chExt cx="12192000" cy="929959"/>
          </a:xfrm>
          <a:solidFill>
            <a:srgbClr val="662483"/>
          </a:solidFill>
        </p:grpSpPr>
        <p:pic>
          <p:nvPicPr>
            <p:cNvPr id="23" name="Imagen 22" descr="Logotipo_negro_UNIVERSIDADE_DE_VIGO.png">
              <a:extLst>
                <a:ext uri="{FF2B5EF4-FFF2-40B4-BE49-F238E27FC236}">
                  <a16:creationId xmlns:a16="http://schemas.microsoft.com/office/drawing/2014/main" id="{754AA956-B824-48CB-B13A-1FE112DB2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1"/>
                <a:srgbClr val="FFF1C1"/>
              </a:duotone>
            </a:blip>
            <a:stretch>
              <a:fillRect/>
            </a:stretch>
          </p:blipFill>
          <p:spPr>
            <a:xfrm>
              <a:off x="6225873" y="6203195"/>
              <a:ext cx="2324359" cy="512891"/>
            </a:xfrm>
            <a:prstGeom prst="rect">
              <a:avLst/>
            </a:prstGeom>
            <a:grpFill/>
          </p:spPr>
        </p:pic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21CDAF43-A991-490C-A0F9-B54AC10838D0}"/>
                </a:ext>
              </a:extLst>
            </p:cNvPr>
            <p:cNvSpPr/>
            <p:nvPr/>
          </p:nvSpPr>
          <p:spPr>
            <a:xfrm>
              <a:off x="0" y="5928042"/>
              <a:ext cx="12192000" cy="929959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7E4B"/>
                </a:solidFill>
              </a:endParaRP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98046374-C4D5-4366-9AB3-0010F8EB1F6B}"/>
                </a:ext>
              </a:extLst>
            </p:cNvPr>
            <p:cNvSpPr txBox="1"/>
            <p:nvPr/>
          </p:nvSpPr>
          <p:spPr>
            <a:xfrm>
              <a:off x="8128397" y="5946866"/>
              <a:ext cx="1696664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Con la colaboración de</a:t>
              </a: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FA99F2DD-21AA-417C-8270-994D5733947C}"/>
                </a:ext>
              </a:extLst>
            </p:cNvPr>
            <p:cNvSpPr txBox="1"/>
            <p:nvPr/>
          </p:nvSpPr>
          <p:spPr>
            <a:xfrm>
              <a:off x="4552175" y="5945923"/>
              <a:ext cx="877452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Organiza</a:t>
              </a: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8A84DF35-D4B6-4DA4-A1DB-0299A4A248C9}"/>
                </a:ext>
              </a:extLst>
            </p:cNvPr>
            <p:cNvSpPr txBox="1"/>
            <p:nvPr/>
          </p:nvSpPr>
          <p:spPr>
            <a:xfrm>
              <a:off x="504509" y="5964797"/>
              <a:ext cx="1458865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Patrocina</a:t>
              </a:r>
            </a:p>
          </p:txBody>
        </p:sp>
        <p:pic>
          <p:nvPicPr>
            <p:cNvPr id="30" name="Imagen 29" descr="Logotipo_negro_UNIVERSIDADE_DE_VIGO.png">
              <a:extLst>
                <a:ext uri="{FF2B5EF4-FFF2-40B4-BE49-F238E27FC236}">
                  <a16:creationId xmlns:a16="http://schemas.microsoft.com/office/drawing/2014/main" id="{1CA7D16A-4582-4848-BC4F-451103297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1"/>
                <a:srgbClr val="FFF1C1"/>
              </a:duotone>
            </a:blip>
            <a:stretch>
              <a:fillRect/>
            </a:stretch>
          </p:blipFill>
          <p:spPr>
            <a:xfrm>
              <a:off x="9231290" y="6212581"/>
              <a:ext cx="2324359" cy="512891"/>
            </a:xfrm>
            <a:prstGeom prst="rect">
              <a:avLst/>
            </a:prstGeom>
            <a:grpFill/>
          </p:spPr>
        </p:pic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13417CD1-7885-454F-9A11-B059E2A9B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4952" y="6040713"/>
              <a:ext cx="1827417" cy="730967"/>
            </a:xfrm>
            <a:prstGeom prst="rect">
              <a:avLst/>
            </a:prstGeom>
            <a:grpFill/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0E315324-7E69-453D-B8D2-2EE48C562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32448" y="6320460"/>
              <a:ext cx="1357632" cy="303947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795053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570" y="290836"/>
            <a:ext cx="9982858" cy="1143000"/>
          </a:xfrm>
        </p:spPr>
        <p:txBody>
          <a:bodyPr/>
          <a:lstStyle/>
          <a:p>
            <a:r>
              <a:rPr lang="es-ES_tradnl" b="1" dirty="0">
                <a:solidFill>
                  <a:srgbClr val="AE0000"/>
                </a:solidFill>
                <a:latin typeface="Helvetica"/>
                <a:cs typeface="Helvetica"/>
              </a:rPr>
              <a:t>     </a:t>
            </a:r>
            <a:r>
              <a:rPr lang="es-ES_tradnl" b="1" dirty="0">
                <a:solidFill>
                  <a:srgbClr val="662483"/>
                </a:solidFill>
                <a:latin typeface="Helvetica Neue"/>
              </a:rPr>
              <a:t>Resultados</a:t>
            </a:r>
            <a:r>
              <a:rPr lang="es-ES_tradnl" b="1" dirty="0">
                <a:solidFill>
                  <a:srgbClr val="AE0000"/>
                </a:solidFill>
                <a:latin typeface="Helvetica"/>
                <a:cs typeface="Helvetica"/>
              </a:rPr>
              <a:t> </a:t>
            </a:r>
            <a:r>
              <a:rPr lang="es-ES_tradnl" b="1" dirty="0">
                <a:solidFill>
                  <a:srgbClr val="662483"/>
                </a:solidFill>
                <a:latin typeface="Helvetica Neue"/>
              </a:rPr>
              <a:t>de aprendizaje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15241" y="1677342"/>
            <a:ext cx="9163683" cy="4138904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sz="2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Utilizar herramientas básicas de GeoGebra.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sz="2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Trazar la órbita de un planeta en </a:t>
            </a:r>
            <a:r>
              <a:rPr lang="es-ES" sz="24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Geogebra</a:t>
            </a:r>
            <a:r>
              <a:rPr lang="es-ES" sz="2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sz="2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Usar la simetría de la elipse para extraer información sobre las órbitas.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sz="2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Situar el afelio y el perihelio de la órbita terrestre.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sz="2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Conocer y clasificar las distintas órbitas que pueden describir los satélites en el espacio.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sz="2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Identificar las cónicas en función de su excentricidad.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sz="2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Percibir la importancia de las cónicas en la astronomía.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9E92B0E-3AC6-4D63-AF23-EC20352D937F}"/>
              </a:ext>
            </a:extLst>
          </p:cNvPr>
          <p:cNvSpPr txBox="1"/>
          <p:nvPr/>
        </p:nvSpPr>
        <p:spPr>
          <a:xfrm>
            <a:off x="8128397" y="5946866"/>
            <a:ext cx="169666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Con la colaboración de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364BC31-C06C-46FF-A2F2-D33532F260C9}"/>
              </a:ext>
            </a:extLst>
          </p:cNvPr>
          <p:cNvSpPr txBox="1"/>
          <p:nvPr/>
        </p:nvSpPr>
        <p:spPr>
          <a:xfrm>
            <a:off x="4552175" y="5945923"/>
            <a:ext cx="87745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Organiza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C2AE884-0DB8-4245-BEA5-F89D8F72024B}"/>
              </a:ext>
            </a:extLst>
          </p:cNvPr>
          <p:cNvSpPr txBox="1"/>
          <p:nvPr/>
        </p:nvSpPr>
        <p:spPr>
          <a:xfrm>
            <a:off x="504509" y="5964797"/>
            <a:ext cx="145886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Patrocina</a:t>
            </a:r>
          </a:p>
        </p:txBody>
      </p:sp>
      <p:pic>
        <p:nvPicPr>
          <p:cNvPr id="20" name="Imagen 19" descr="Logotipo_negro_UNIVERSIDADE_DE_VIGO.png">
            <a:extLst>
              <a:ext uri="{FF2B5EF4-FFF2-40B4-BE49-F238E27FC236}">
                <a16:creationId xmlns:a16="http://schemas.microsoft.com/office/drawing/2014/main" id="{42F42761-443F-445D-8C53-6F46C4B2C2F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9231290" y="6212581"/>
            <a:ext cx="2324359" cy="51289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1AAA0D4-057C-4FCB-9F9A-80BC60394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952" y="6040713"/>
            <a:ext cx="1827417" cy="73096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FA6F8A5-8916-4774-A3FA-C2D4056CFF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2448" y="6320460"/>
            <a:ext cx="1357632" cy="303947"/>
          </a:xfrm>
          <a:prstGeom prst="rect">
            <a:avLst/>
          </a:prstGeom>
        </p:spPr>
      </p:pic>
      <p:pic>
        <p:nvPicPr>
          <p:cNvPr id="12" name="Imagen 11" descr="Texto&#10;&#10;Descripción generada automáticamente con confianza media">
            <a:extLst>
              <a:ext uri="{FF2B5EF4-FFF2-40B4-BE49-F238E27FC236}">
                <a16:creationId xmlns:a16="http://schemas.microsoft.com/office/drawing/2014/main" id="{7A40390C-F5F3-42F6-AA32-77D7062523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571" y="206857"/>
            <a:ext cx="1710308" cy="1297432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AC04E16E-AFB8-4AFE-82CE-1B4111AC2CAD}"/>
              </a:ext>
            </a:extLst>
          </p:cNvPr>
          <p:cNvGrpSpPr/>
          <p:nvPr/>
        </p:nvGrpSpPr>
        <p:grpSpPr>
          <a:xfrm>
            <a:off x="0" y="5928042"/>
            <a:ext cx="12192000" cy="929959"/>
            <a:chOff x="0" y="5928042"/>
            <a:chExt cx="12192000" cy="929959"/>
          </a:xfrm>
          <a:solidFill>
            <a:srgbClr val="662483"/>
          </a:solidFill>
        </p:grpSpPr>
        <p:pic>
          <p:nvPicPr>
            <p:cNvPr id="14" name="Imagen 13" descr="Logotipo_negro_UNIVERSIDADE_DE_VIGO.png">
              <a:extLst>
                <a:ext uri="{FF2B5EF4-FFF2-40B4-BE49-F238E27FC236}">
                  <a16:creationId xmlns:a16="http://schemas.microsoft.com/office/drawing/2014/main" id="{82892A6B-15AB-420D-9C9B-BE7DA2E34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1"/>
                <a:srgbClr val="FFF1C1"/>
              </a:duotone>
            </a:blip>
            <a:stretch>
              <a:fillRect/>
            </a:stretch>
          </p:blipFill>
          <p:spPr>
            <a:xfrm>
              <a:off x="6225873" y="6203195"/>
              <a:ext cx="2324359" cy="512891"/>
            </a:xfrm>
            <a:prstGeom prst="rect">
              <a:avLst/>
            </a:prstGeom>
            <a:grpFill/>
          </p:spPr>
        </p:pic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911F7184-EB1C-4562-9432-C983B71505BB}"/>
                </a:ext>
              </a:extLst>
            </p:cNvPr>
            <p:cNvSpPr/>
            <p:nvPr/>
          </p:nvSpPr>
          <p:spPr>
            <a:xfrm>
              <a:off x="0" y="5928042"/>
              <a:ext cx="12192000" cy="929959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7E4B"/>
                </a:solidFill>
              </a:endParaRP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1CA069CD-B8FF-48D4-A25F-6F48B2FAB7FE}"/>
                </a:ext>
              </a:extLst>
            </p:cNvPr>
            <p:cNvSpPr txBox="1"/>
            <p:nvPr/>
          </p:nvSpPr>
          <p:spPr>
            <a:xfrm>
              <a:off x="8128397" y="5946866"/>
              <a:ext cx="1696664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Con la colaboración de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DC2988AD-F9DD-4D02-9F92-0A2867A9DB1C}"/>
                </a:ext>
              </a:extLst>
            </p:cNvPr>
            <p:cNvSpPr txBox="1"/>
            <p:nvPr/>
          </p:nvSpPr>
          <p:spPr>
            <a:xfrm>
              <a:off x="4552175" y="5945923"/>
              <a:ext cx="877452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Organiza</a:t>
              </a: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DAC88714-EE58-45FF-B74F-C331661CCFCC}"/>
                </a:ext>
              </a:extLst>
            </p:cNvPr>
            <p:cNvSpPr txBox="1"/>
            <p:nvPr/>
          </p:nvSpPr>
          <p:spPr>
            <a:xfrm>
              <a:off x="504509" y="5964797"/>
              <a:ext cx="1458865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Patrocina</a:t>
              </a:r>
            </a:p>
          </p:txBody>
        </p:sp>
        <p:pic>
          <p:nvPicPr>
            <p:cNvPr id="26" name="Imagen 25" descr="Logotipo_negro_UNIVERSIDADE_DE_VIGO.png">
              <a:extLst>
                <a:ext uri="{FF2B5EF4-FFF2-40B4-BE49-F238E27FC236}">
                  <a16:creationId xmlns:a16="http://schemas.microsoft.com/office/drawing/2014/main" id="{90308BDC-886B-4D60-8A29-23F92FF71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1"/>
                <a:srgbClr val="FFF1C1"/>
              </a:duotone>
            </a:blip>
            <a:stretch>
              <a:fillRect/>
            </a:stretch>
          </p:blipFill>
          <p:spPr>
            <a:xfrm>
              <a:off x="9231290" y="6212581"/>
              <a:ext cx="2324359" cy="512891"/>
            </a:xfrm>
            <a:prstGeom prst="rect">
              <a:avLst/>
            </a:prstGeom>
            <a:grpFill/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BD2C1F33-41AD-41AF-BBA6-1CE7B3D1D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4952" y="6040713"/>
              <a:ext cx="1827417" cy="730967"/>
            </a:xfrm>
            <a:prstGeom prst="rect">
              <a:avLst/>
            </a:prstGeom>
            <a:grpFill/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BCD04D9A-F0F4-4F49-939E-FFF1DEA1D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32448" y="6320460"/>
              <a:ext cx="1357632" cy="303947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45443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90836"/>
            <a:ext cx="12192000" cy="1143000"/>
          </a:xfrm>
        </p:spPr>
        <p:txBody>
          <a:bodyPr/>
          <a:lstStyle/>
          <a:p>
            <a:r>
              <a:rPr lang="es-ES_tradnl" b="1" dirty="0">
                <a:solidFill>
                  <a:srgbClr val="AE0000"/>
                </a:solidFill>
                <a:latin typeface="Helvetica"/>
                <a:cs typeface="Helvetica"/>
              </a:rPr>
              <a:t>         </a:t>
            </a:r>
            <a:r>
              <a:rPr lang="es-ES_tradnl" b="1" dirty="0">
                <a:solidFill>
                  <a:srgbClr val="662483"/>
                </a:solidFill>
                <a:latin typeface="Helvetica Neue"/>
              </a:rPr>
              <a:t>Temporalización y secuenciación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63374" y="2196790"/>
            <a:ext cx="8714467" cy="339086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90 min</a:t>
            </a:r>
          </a:p>
          <a:p>
            <a:pPr>
              <a:spcAft>
                <a:spcPts val="600"/>
              </a:spcAft>
            </a:pP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La órbita terrestre</a:t>
            </a:r>
          </a:p>
          <a:p>
            <a:pPr>
              <a:spcAft>
                <a:spcPts val="600"/>
              </a:spcAft>
            </a:pP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Lanzamiento de un satélite</a:t>
            </a:r>
          </a:p>
          <a:p>
            <a:pPr>
              <a:spcAft>
                <a:spcPts val="600"/>
              </a:spcAft>
            </a:pP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Excentricidad</a:t>
            </a:r>
          </a:p>
          <a:p>
            <a:pPr>
              <a:spcAft>
                <a:spcPts val="600"/>
              </a:spcAft>
            </a:pP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Reto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9E92B0E-3AC6-4D63-AF23-EC20352D937F}"/>
              </a:ext>
            </a:extLst>
          </p:cNvPr>
          <p:cNvSpPr txBox="1"/>
          <p:nvPr/>
        </p:nvSpPr>
        <p:spPr>
          <a:xfrm>
            <a:off x="8128397" y="5946866"/>
            <a:ext cx="169666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Con la colaboración de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364BC31-C06C-46FF-A2F2-D33532F260C9}"/>
              </a:ext>
            </a:extLst>
          </p:cNvPr>
          <p:cNvSpPr txBox="1"/>
          <p:nvPr/>
        </p:nvSpPr>
        <p:spPr>
          <a:xfrm>
            <a:off x="4552175" y="5945923"/>
            <a:ext cx="87745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Organiza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C2AE884-0DB8-4245-BEA5-F89D8F72024B}"/>
              </a:ext>
            </a:extLst>
          </p:cNvPr>
          <p:cNvSpPr txBox="1"/>
          <p:nvPr/>
        </p:nvSpPr>
        <p:spPr>
          <a:xfrm>
            <a:off x="504509" y="5964797"/>
            <a:ext cx="145886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Patrocina</a:t>
            </a:r>
          </a:p>
        </p:txBody>
      </p:sp>
      <p:pic>
        <p:nvPicPr>
          <p:cNvPr id="20" name="Imagen 19" descr="Logotipo_negro_UNIVERSIDADE_DE_VIGO.png">
            <a:extLst>
              <a:ext uri="{FF2B5EF4-FFF2-40B4-BE49-F238E27FC236}">
                <a16:creationId xmlns:a16="http://schemas.microsoft.com/office/drawing/2014/main" id="{42F42761-443F-445D-8C53-6F46C4B2C2F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9231290" y="6212581"/>
            <a:ext cx="2324359" cy="51289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1AAA0D4-057C-4FCB-9F9A-80BC60394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952" y="6040713"/>
            <a:ext cx="1827417" cy="73096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FA6F8A5-8916-4774-A3FA-C2D4056CFF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2448" y="6320460"/>
            <a:ext cx="1357632" cy="303947"/>
          </a:xfrm>
          <a:prstGeom prst="rect">
            <a:avLst/>
          </a:prstGeom>
        </p:spPr>
      </p:pic>
      <p:pic>
        <p:nvPicPr>
          <p:cNvPr id="12" name="Imagen 11" descr="Texto&#10;&#10;Descripción generada automáticamente con confianza media">
            <a:extLst>
              <a:ext uri="{FF2B5EF4-FFF2-40B4-BE49-F238E27FC236}">
                <a16:creationId xmlns:a16="http://schemas.microsoft.com/office/drawing/2014/main" id="{536F41A8-4003-456A-8F3C-BF4AB3A5EC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571" y="206857"/>
            <a:ext cx="1710308" cy="1297432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5CBA0876-686D-40BC-9574-DB96C7CCB47E}"/>
              </a:ext>
            </a:extLst>
          </p:cNvPr>
          <p:cNvGrpSpPr/>
          <p:nvPr/>
        </p:nvGrpSpPr>
        <p:grpSpPr>
          <a:xfrm>
            <a:off x="0" y="5928042"/>
            <a:ext cx="12192000" cy="929959"/>
            <a:chOff x="0" y="5928042"/>
            <a:chExt cx="12192000" cy="929959"/>
          </a:xfrm>
          <a:solidFill>
            <a:srgbClr val="662483"/>
          </a:solidFill>
        </p:grpSpPr>
        <p:pic>
          <p:nvPicPr>
            <p:cNvPr id="14" name="Imagen 13" descr="Logotipo_negro_UNIVERSIDADE_DE_VIGO.png">
              <a:extLst>
                <a:ext uri="{FF2B5EF4-FFF2-40B4-BE49-F238E27FC236}">
                  <a16:creationId xmlns:a16="http://schemas.microsoft.com/office/drawing/2014/main" id="{3AFD9B7F-68AF-41DE-90D0-72A7C019B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1"/>
                <a:srgbClr val="FFF1C1"/>
              </a:duotone>
            </a:blip>
            <a:stretch>
              <a:fillRect/>
            </a:stretch>
          </p:blipFill>
          <p:spPr>
            <a:xfrm>
              <a:off x="6225873" y="6203195"/>
              <a:ext cx="2324359" cy="512891"/>
            </a:xfrm>
            <a:prstGeom prst="rect">
              <a:avLst/>
            </a:prstGeom>
            <a:grpFill/>
          </p:spPr>
        </p:pic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78D27B2E-8D83-45CE-A323-8C155EB0AC65}"/>
                </a:ext>
              </a:extLst>
            </p:cNvPr>
            <p:cNvSpPr/>
            <p:nvPr/>
          </p:nvSpPr>
          <p:spPr>
            <a:xfrm>
              <a:off x="0" y="5928042"/>
              <a:ext cx="12192000" cy="929959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7E4B"/>
                </a:solidFill>
              </a:endParaRP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F6DD9BF7-9679-4009-971A-0672A44C5F60}"/>
                </a:ext>
              </a:extLst>
            </p:cNvPr>
            <p:cNvSpPr txBox="1"/>
            <p:nvPr/>
          </p:nvSpPr>
          <p:spPr>
            <a:xfrm>
              <a:off x="8128397" y="5946866"/>
              <a:ext cx="1696664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Con la colaboración de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317E577D-94E0-4262-8653-62116631A0AC}"/>
                </a:ext>
              </a:extLst>
            </p:cNvPr>
            <p:cNvSpPr txBox="1"/>
            <p:nvPr/>
          </p:nvSpPr>
          <p:spPr>
            <a:xfrm>
              <a:off x="4552175" y="5945923"/>
              <a:ext cx="877452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Organiza</a:t>
              </a: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816A169C-B15F-4A1F-B374-33D280BBD66F}"/>
                </a:ext>
              </a:extLst>
            </p:cNvPr>
            <p:cNvSpPr txBox="1"/>
            <p:nvPr/>
          </p:nvSpPr>
          <p:spPr>
            <a:xfrm>
              <a:off x="504509" y="5964797"/>
              <a:ext cx="1458865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Patrocina</a:t>
              </a:r>
            </a:p>
          </p:txBody>
        </p:sp>
        <p:pic>
          <p:nvPicPr>
            <p:cNvPr id="26" name="Imagen 25" descr="Logotipo_negro_UNIVERSIDADE_DE_VIGO.png">
              <a:extLst>
                <a:ext uri="{FF2B5EF4-FFF2-40B4-BE49-F238E27FC236}">
                  <a16:creationId xmlns:a16="http://schemas.microsoft.com/office/drawing/2014/main" id="{1A2F8761-1C2D-432A-8099-152FA6D80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1"/>
                <a:srgbClr val="FFF1C1"/>
              </a:duotone>
            </a:blip>
            <a:stretch>
              <a:fillRect/>
            </a:stretch>
          </p:blipFill>
          <p:spPr>
            <a:xfrm>
              <a:off x="9231290" y="6212581"/>
              <a:ext cx="2324359" cy="512891"/>
            </a:xfrm>
            <a:prstGeom prst="rect">
              <a:avLst/>
            </a:prstGeom>
            <a:grpFill/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BD2DBB9A-3274-44E1-AF24-E5EE5EEE7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4952" y="6040713"/>
              <a:ext cx="1827417" cy="730967"/>
            </a:xfrm>
            <a:prstGeom prst="rect">
              <a:avLst/>
            </a:prstGeom>
            <a:grpFill/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88626B61-59F2-47B4-B906-2632F272B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32448" y="6320460"/>
              <a:ext cx="1357632" cy="303947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994854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4D3D48D9-15F7-49CE-94E5-6905D80AF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594" y="4721934"/>
            <a:ext cx="3474725" cy="1750393"/>
          </a:xfrm>
          <a:prstGeom prst="rect">
            <a:avLst/>
          </a:prstGeom>
        </p:spPr>
      </p:pic>
      <p:pic>
        <p:nvPicPr>
          <p:cNvPr id="16" name="Imagen 15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5918C841-4F5C-416F-A204-24CE56B0D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8637" y="1064426"/>
            <a:ext cx="3474725" cy="263846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81200" y="1166021"/>
            <a:ext cx="8229600" cy="4525963"/>
          </a:xfrm>
        </p:spPr>
        <p:txBody>
          <a:bodyPr>
            <a:normAutofit/>
          </a:bodyPr>
          <a:lstStyle/>
          <a:p>
            <a:pPr marL="0" algn="ctr">
              <a:buNone/>
            </a:pPr>
            <a:endParaRPr lang="es-ES_tradnl" sz="2800" b="1" dirty="0">
              <a:latin typeface="Helvetica"/>
              <a:cs typeface="Helvetica"/>
            </a:endParaRPr>
          </a:p>
          <a:p>
            <a:pPr marL="0" algn="ctr">
              <a:buNone/>
            </a:pPr>
            <a:endParaRPr lang="es-ES_tradnl" sz="2800" b="1" dirty="0">
              <a:latin typeface="Helvetica"/>
              <a:cs typeface="Helvetica"/>
            </a:endParaRPr>
          </a:p>
          <a:p>
            <a:pPr marL="0" algn="ctr">
              <a:buNone/>
            </a:pPr>
            <a:endParaRPr lang="es-ES_tradnl" sz="2800" b="1" dirty="0">
              <a:latin typeface="Helvetica"/>
              <a:cs typeface="Helvetica"/>
            </a:endParaRPr>
          </a:p>
          <a:p>
            <a:pPr marL="0" algn="ctr">
              <a:buNone/>
            </a:pPr>
            <a:endParaRPr lang="es-ES_tradnl" sz="2800" b="1" dirty="0">
              <a:latin typeface="Helvetica"/>
              <a:cs typeface="Helvetica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847083" y="4677273"/>
            <a:ext cx="871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/>
              <a:t>Patrocina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456094" y="4677273"/>
            <a:ext cx="820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/>
              <a:t>Organiza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222271" y="4721934"/>
            <a:ext cx="1880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/>
              <a:t>Con la colaboración de </a:t>
            </a:r>
          </a:p>
        </p:txBody>
      </p:sp>
      <p:pic>
        <p:nvPicPr>
          <p:cNvPr id="11" name="Imagen 10" descr="Logotipo_negro_UNIVERSIDADE_DE_VI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2751" y="5254323"/>
            <a:ext cx="2443863" cy="539256"/>
          </a:xfrm>
          <a:prstGeom prst="rect">
            <a:avLst/>
          </a:prstGeom>
        </p:spPr>
      </p:pic>
      <p:pic>
        <p:nvPicPr>
          <p:cNvPr id="8" name="Imagen 7" descr="Dibuj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ADCD63FA-91BC-479D-B858-52D037FDAC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55488" y="5253274"/>
            <a:ext cx="1441850" cy="6401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84185"/>
            <a:ext cx="12192000" cy="1143000"/>
          </a:xfrm>
        </p:spPr>
        <p:txBody>
          <a:bodyPr/>
          <a:lstStyle/>
          <a:p>
            <a:r>
              <a:rPr lang="es-ES" b="1" dirty="0">
                <a:solidFill>
                  <a:srgbClr val="66248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Simetría de la elipse</a:t>
            </a:r>
            <a:endParaRPr lang="es-ES_tradnl" b="1" dirty="0">
              <a:solidFill>
                <a:srgbClr val="662483"/>
              </a:solidFill>
              <a:latin typeface="Helvetica"/>
              <a:cs typeface="Helvetica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4029" y="1559362"/>
            <a:ext cx="4566877" cy="511486"/>
          </a:xfrm>
        </p:spPr>
        <p:txBody>
          <a:bodyPr>
            <a:normAutofit/>
          </a:bodyPr>
          <a:lstStyle/>
          <a:p>
            <a:pPr marL="0" algn="just">
              <a:buNone/>
            </a:pPr>
            <a:endParaRPr lang="es-ES_tradnl" sz="1000" b="1" i="1" dirty="0">
              <a:latin typeface="Helvetica"/>
              <a:cs typeface="Helvetica"/>
            </a:endParaRPr>
          </a:p>
          <a:p>
            <a:pPr marL="114300" lvl="0" indent="63500" algn="just">
              <a:lnSpc>
                <a:spcPct val="150000"/>
              </a:lnSpc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endParaRPr lang="es-ES_tradnl" sz="28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14300" lvl="0" indent="63500" algn="just">
              <a:lnSpc>
                <a:spcPct val="150000"/>
              </a:lnSpc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endParaRPr lang="es-ES_tradnl" sz="28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algn="just">
              <a:buNone/>
            </a:pPr>
            <a:endParaRPr lang="es-ES_tradnl" sz="2800" i="1" dirty="0">
              <a:latin typeface="Helvetica"/>
              <a:cs typeface="Helvetica"/>
            </a:endParaRPr>
          </a:p>
        </p:txBody>
      </p:sp>
      <p:pic>
        <p:nvPicPr>
          <p:cNvPr id="22" name="Imagen 21" descr="Texto&#10;&#10;Descripción generada automáticamente con confianza media">
            <a:extLst>
              <a:ext uri="{FF2B5EF4-FFF2-40B4-BE49-F238E27FC236}">
                <a16:creationId xmlns:a16="http://schemas.microsoft.com/office/drawing/2014/main" id="{1C51A7FA-F9FB-4628-B014-86E90738B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1" y="206857"/>
            <a:ext cx="1710308" cy="1297432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92700A93-FA7E-46DB-A561-C1B832A62272}"/>
              </a:ext>
            </a:extLst>
          </p:cNvPr>
          <p:cNvGrpSpPr/>
          <p:nvPr/>
        </p:nvGrpSpPr>
        <p:grpSpPr>
          <a:xfrm>
            <a:off x="0" y="5928042"/>
            <a:ext cx="12192000" cy="929959"/>
            <a:chOff x="0" y="5928042"/>
            <a:chExt cx="12192000" cy="929959"/>
          </a:xfrm>
          <a:solidFill>
            <a:srgbClr val="662483"/>
          </a:solidFill>
        </p:grpSpPr>
        <p:pic>
          <p:nvPicPr>
            <p:cNvPr id="17" name="Imagen 16" descr="Logotipo_negro_UNIVERSIDADE_DE_VIGO.png">
              <a:extLst>
                <a:ext uri="{FF2B5EF4-FFF2-40B4-BE49-F238E27FC236}">
                  <a16:creationId xmlns:a16="http://schemas.microsoft.com/office/drawing/2014/main" id="{8D758121-B860-48F7-A96F-9441039C0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1"/>
                <a:srgbClr val="FFF1C1"/>
              </a:duotone>
            </a:blip>
            <a:stretch>
              <a:fillRect/>
            </a:stretch>
          </p:blipFill>
          <p:spPr>
            <a:xfrm>
              <a:off x="6225873" y="6203195"/>
              <a:ext cx="2324359" cy="512891"/>
            </a:xfrm>
            <a:prstGeom prst="rect">
              <a:avLst/>
            </a:prstGeom>
            <a:grpFill/>
          </p:spPr>
        </p:pic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AE279A0F-FBBA-42C3-96C0-379DE54BE58F}"/>
                </a:ext>
              </a:extLst>
            </p:cNvPr>
            <p:cNvSpPr/>
            <p:nvPr/>
          </p:nvSpPr>
          <p:spPr>
            <a:xfrm>
              <a:off x="0" y="5928042"/>
              <a:ext cx="12192000" cy="929959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7E4B"/>
                </a:solidFill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A246536A-3A2E-4600-A950-6BDDCD250CB5}"/>
                </a:ext>
              </a:extLst>
            </p:cNvPr>
            <p:cNvSpPr txBox="1"/>
            <p:nvPr/>
          </p:nvSpPr>
          <p:spPr>
            <a:xfrm>
              <a:off x="8128397" y="5946866"/>
              <a:ext cx="1696664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Con la colaboración de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8D4C12C9-EBCC-4ABD-BDB6-6C08A728CC5C}"/>
                </a:ext>
              </a:extLst>
            </p:cNvPr>
            <p:cNvSpPr txBox="1"/>
            <p:nvPr/>
          </p:nvSpPr>
          <p:spPr>
            <a:xfrm>
              <a:off x="4552175" y="5945923"/>
              <a:ext cx="877452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Organiza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AB378163-FF1F-4CE7-AF7D-9058BD7398E4}"/>
                </a:ext>
              </a:extLst>
            </p:cNvPr>
            <p:cNvSpPr txBox="1"/>
            <p:nvPr/>
          </p:nvSpPr>
          <p:spPr>
            <a:xfrm>
              <a:off x="504509" y="5964797"/>
              <a:ext cx="1458865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Patrocina</a:t>
              </a:r>
            </a:p>
          </p:txBody>
        </p:sp>
        <p:pic>
          <p:nvPicPr>
            <p:cNvPr id="25" name="Imagen 24" descr="Logotipo_negro_UNIVERSIDADE_DE_VIGO.png">
              <a:extLst>
                <a:ext uri="{FF2B5EF4-FFF2-40B4-BE49-F238E27FC236}">
                  <a16:creationId xmlns:a16="http://schemas.microsoft.com/office/drawing/2014/main" id="{884A87FB-DEA3-4D2C-8496-1AE0CE9C4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1"/>
                <a:srgbClr val="FFF1C1"/>
              </a:duotone>
            </a:blip>
            <a:stretch>
              <a:fillRect/>
            </a:stretch>
          </p:blipFill>
          <p:spPr>
            <a:xfrm>
              <a:off x="9231290" y="6212581"/>
              <a:ext cx="2324359" cy="512891"/>
            </a:xfrm>
            <a:prstGeom prst="rect">
              <a:avLst/>
            </a:prstGeom>
            <a:grpFill/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517C9D5F-B980-4A3F-A165-A81A9734F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34952" y="6040713"/>
              <a:ext cx="1827417" cy="730967"/>
            </a:xfrm>
            <a:prstGeom prst="rect">
              <a:avLst/>
            </a:prstGeom>
            <a:grpFill/>
          </p:spPr>
        </p:pic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C0519AC9-7077-4817-95CD-3BF1FC77A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32448" y="6320460"/>
              <a:ext cx="1357632" cy="303947"/>
            </a:xfrm>
            <a:prstGeom prst="rect">
              <a:avLst/>
            </a:prstGeom>
            <a:grpFill/>
          </p:spPr>
        </p:pic>
      </p:grp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0E06FACE-224B-4EF3-A582-F91018986DFA}"/>
              </a:ext>
            </a:extLst>
          </p:cNvPr>
          <p:cNvSpPr txBox="1">
            <a:spLocks/>
          </p:cNvSpPr>
          <p:nvPr/>
        </p:nvSpPr>
        <p:spPr>
          <a:xfrm>
            <a:off x="1433734" y="1780886"/>
            <a:ext cx="9807289" cy="3176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s-ES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Las </a:t>
            </a:r>
            <a:r>
              <a:rPr lang="es-ES" sz="28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elipses</a:t>
            </a:r>
            <a:r>
              <a:rPr lang="es-ES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tienen propiedades de simetría </a:t>
            </a:r>
            <a:endParaRPr lang="es-ES" sz="2800" dirty="0">
              <a:latin typeface="Helvetica" panose="020B0604020202020204" pitchFamily="34" charset="0"/>
              <a:ea typeface="Helvetica" charset="0"/>
              <a:cs typeface="Helvetica" panose="020B0604020202020204" pitchFamily="34" charset="0"/>
            </a:endParaRP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665C78B5-30A4-4441-8E14-EC7BD4301F28}"/>
              </a:ext>
            </a:extLst>
          </p:cNvPr>
          <p:cNvGrpSpPr>
            <a:grpSpLocks noChangeAspect="1"/>
          </p:cNvGrpSpPr>
          <p:nvPr/>
        </p:nvGrpSpPr>
        <p:grpSpPr>
          <a:xfrm>
            <a:off x="4062240" y="2499090"/>
            <a:ext cx="4735230" cy="3185226"/>
            <a:chOff x="0" y="0"/>
            <a:chExt cx="2999105" cy="2017395"/>
          </a:xfrm>
        </p:grpSpPr>
        <p:pic>
          <p:nvPicPr>
            <p:cNvPr id="26" name="image49.png">
              <a:extLst>
                <a:ext uri="{FF2B5EF4-FFF2-40B4-BE49-F238E27FC236}">
                  <a16:creationId xmlns:a16="http://schemas.microsoft.com/office/drawing/2014/main" id="{EC07D02C-8BDE-4078-86EA-E5329FE96F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19" t="14908" r="6771" b="12629"/>
            <a:stretch/>
          </p:blipFill>
          <p:spPr bwMode="auto">
            <a:xfrm>
              <a:off x="0" y="0"/>
              <a:ext cx="2999105" cy="201739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9" name="Cuadro de texto 135">
              <a:extLst>
                <a:ext uri="{FF2B5EF4-FFF2-40B4-BE49-F238E27FC236}">
                  <a16:creationId xmlns:a16="http://schemas.microsoft.com/office/drawing/2014/main" id="{EC68B405-ED4C-4EB5-90D1-476922417DE1}"/>
                </a:ext>
              </a:extLst>
            </p:cNvPr>
            <p:cNvSpPr txBox="1"/>
            <p:nvPr/>
          </p:nvSpPr>
          <p:spPr>
            <a:xfrm>
              <a:off x="559753" y="490549"/>
              <a:ext cx="939800" cy="3048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S" sz="2400" b="1" dirty="0">
                  <a:solidFill>
                    <a:srgbClr val="59595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Eje menor</a:t>
              </a:r>
              <a:endPara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0" name="Cuadro de texto 136">
              <a:extLst>
                <a:ext uri="{FF2B5EF4-FFF2-40B4-BE49-F238E27FC236}">
                  <a16:creationId xmlns:a16="http://schemas.microsoft.com/office/drawing/2014/main" id="{7C213BFE-7A9E-459A-94BA-E213C7271E14}"/>
                </a:ext>
              </a:extLst>
            </p:cNvPr>
            <p:cNvSpPr txBox="1"/>
            <p:nvPr/>
          </p:nvSpPr>
          <p:spPr>
            <a:xfrm>
              <a:off x="1648241" y="1002233"/>
              <a:ext cx="927100" cy="3048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S" sz="2400" b="1" dirty="0">
                  <a:solidFill>
                    <a:srgbClr val="00B0F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Eje mayor</a:t>
              </a:r>
              <a:endPara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84185"/>
            <a:ext cx="12192000" cy="1143000"/>
          </a:xfrm>
        </p:spPr>
        <p:txBody>
          <a:bodyPr/>
          <a:lstStyle/>
          <a:p>
            <a:r>
              <a:rPr lang="es-ES" b="1" dirty="0">
                <a:solidFill>
                  <a:srgbClr val="66248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La órbita terrestre</a:t>
            </a:r>
            <a:endParaRPr lang="es-ES_tradnl" b="1" dirty="0">
              <a:solidFill>
                <a:srgbClr val="662483"/>
              </a:solidFill>
              <a:latin typeface="Helvetica"/>
              <a:cs typeface="Helvetica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4029" y="1559362"/>
            <a:ext cx="4566877" cy="511486"/>
          </a:xfrm>
        </p:spPr>
        <p:txBody>
          <a:bodyPr>
            <a:normAutofit/>
          </a:bodyPr>
          <a:lstStyle/>
          <a:p>
            <a:pPr marL="0" algn="just">
              <a:buNone/>
            </a:pPr>
            <a:endParaRPr lang="es-ES_tradnl" sz="1000" b="1" i="1" dirty="0">
              <a:latin typeface="Helvetica"/>
              <a:cs typeface="Helvetica"/>
            </a:endParaRPr>
          </a:p>
          <a:p>
            <a:pPr marL="114300" lvl="0" indent="63500" algn="just">
              <a:lnSpc>
                <a:spcPct val="150000"/>
              </a:lnSpc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endParaRPr lang="es-ES_tradnl" sz="28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14300" lvl="0" indent="63500" algn="just">
              <a:lnSpc>
                <a:spcPct val="150000"/>
              </a:lnSpc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endParaRPr lang="es-ES_tradnl" sz="28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algn="just">
              <a:buNone/>
            </a:pPr>
            <a:endParaRPr lang="es-ES_tradnl" sz="2800" i="1" dirty="0">
              <a:latin typeface="Helvetica"/>
              <a:cs typeface="Helvetica"/>
            </a:endParaRPr>
          </a:p>
        </p:txBody>
      </p:sp>
      <p:pic>
        <p:nvPicPr>
          <p:cNvPr id="22" name="Imagen 21" descr="Texto&#10;&#10;Descripción generada automáticamente con confianza media">
            <a:extLst>
              <a:ext uri="{FF2B5EF4-FFF2-40B4-BE49-F238E27FC236}">
                <a16:creationId xmlns:a16="http://schemas.microsoft.com/office/drawing/2014/main" id="{1C51A7FA-F9FB-4628-B014-86E90738B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1" y="206857"/>
            <a:ext cx="1710308" cy="1297432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92700A93-FA7E-46DB-A561-C1B832A62272}"/>
              </a:ext>
            </a:extLst>
          </p:cNvPr>
          <p:cNvGrpSpPr/>
          <p:nvPr/>
        </p:nvGrpSpPr>
        <p:grpSpPr>
          <a:xfrm>
            <a:off x="0" y="5928042"/>
            <a:ext cx="12192000" cy="929959"/>
            <a:chOff x="0" y="5928042"/>
            <a:chExt cx="12192000" cy="929959"/>
          </a:xfrm>
          <a:solidFill>
            <a:srgbClr val="662483"/>
          </a:solidFill>
        </p:grpSpPr>
        <p:pic>
          <p:nvPicPr>
            <p:cNvPr id="17" name="Imagen 16" descr="Logotipo_negro_UNIVERSIDADE_DE_VIGO.png">
              <a:extLst>
                <a:ext uri="{FF2B5EF4-FFF2-40B4-BE49-F238E27FC236}">
                  <a16:creationId xmlns:a16="http://schemas.microsoft.com/office/drawing/2014/main" id="{8D758121-B860-48F7-A96F-9441039C0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1"/>
                <a:srgbClr val="FFF1C1"/>
              </a:duotone>
            </a:blip>
            <a:stretch>
              <a:fillRect/>
            </a:stretch>
          </p:blipFill>
          <p:spPr>
            <a:xfrm>
              <a:off x="6225873" y="6203195"/>
              <a:ext cx="2324359" cy="512891"/>
            </a:xfrm>
            <a:prstGeom prst="rect">
              <a:avLst/>
            </a:prstGeom>
            <a:grpFill/>
          </p:spPr>
        </p:pic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AE279A0F-FBBA-42C3-96C0-379DE54BE58F}"/>
                </a:ext>
              </a:extLst>
            </p:cNvPr>
            <p:cNvSpPr/>
            <p:nvPr/>
          </p:nvSpPr>
          <p:spPr>
            <a:xfrm>
              <a:off x="0" y="5928042"/>
              <a:ext cx="12192000" cy="929959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7E4B"/>
                </a:solidFill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A246536A-3A2E-4600-A950-6BDDCD250CB5}"/>
                </a:ext>
              </a:extLst>
            </p:cNvPr>
            <p:cNvSpPr txBox="1"/>
            <p:nvPr/>
          </p:nvSpPr>
          <p:spPr>
            <a:xfrm>
              <a:off x="8128397" y="5946866"/>
              <a:ext cx="1696664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Con la colaboración de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8D4C12C9-EBCC-4ABD-BDB6-6C08A728CC5C}"/>
                </a:ext>
              </a:extLst>
            </p:cNvPr>
            <p:cNvSpPr txBox="1"/>
            <p:nvPr/>
          </p:nvSpPr>
          <p:spPr>
            <a:xfrm>
              <a:off x="4552175" y="5945923"/>
              <a:ext cx="877452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Organiza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AB378163-FF1F-4CE7-AF7D-9058BD7398E4}"/>
                </a:ext>
              </a:extLst>
            </p:cNvPr>
            <p:cNvSpPr txBox="1"/>
            <p:nvPr/>
          </p:nvSpPr>
          <p:spPr>
            <a:xfrm>
              <a:off x="504509" y="5964797"/>
              <a:ext cx="1458865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Patrocina</a:t>
              </a:r>
            </a:p>
          </p:txBody>
        </p:sp>
        <p:pic>
          <p:nvPicPr>
            <p:cNvPr id="25" name="Imagen 24" descr="Logotipo_negro_UNIVERSIDADE_DE_VIGO.png">
              <a:extLst>
                <a:ext uri="{FF2B5EF4-FFF2-40B4-BE49-F238E27FC236}">
                  <a16:creationId xmlns:a16="http://schemas.microsoft.com/office/drawing/2014/main" id="{884A87FB-DEA3-4D2C-8496-1AE0CE9C4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1"/>
                <a:srgbClr val="FFF1C1"/>
              </a:duotone>
            </a:blip>
            <a:stretch>
              <a:fillRect/>
            </a:stretch>
          </p:blipFill>
          <p:spPr>
            <a:xfrm>
              <a:off x="9231290" y="6212581"/>
              <a:ext cx="2324359" cy="512891"/>
            </a:xfrm>
            <a:prstGeom prst="rect">
              <a:avLst/>
            </a:prstGeom>
            <a:grpFill/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517C9D5F-B980-4A3F-A165-A81A9734F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34952" y="6040713"/>
              <a:ext cx="1827417" cy="730967"/>
            </a:xfrm>
            <a:prstGeom prst="rect">
              <a:avLst/>
            </a:prstGeom>
            <a:grpFill/>
          </p:spPr>
        </p:pic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C0519AC9-7077-4817-95CD-3BF1FC77A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32448" y="6320460"/>
              <a:ext cx="1357632" cy="303947"/>
            </a:xfrm>
            <a:prstGeom prst="rect">
              <a:avLst/>
            </a:prstGeom>
            <a:grpFill/>
          </p:spPr>
        </p:pic>
      </p:grp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0E06FACE-224B-4EF3-A582-F91018986DFA}"/>
              </a:ext>
            </a:extLst>
          </p:cNvPr>
          <p:cNvSpPr txBox="1">
            <a:spLocks/>
          </p:cNvSpPr>
          <p:nvPr/>
        </p:nvSpPr>
        <p:spPr>
          <a:xfrm>
            <a:off x="1433734" y="1780886"/>
            <a:ext cx="9807289" cy="3176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s-ES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En la órbita terrestre hay dos puntos distinguidos</a:t>
            </a:r>
            <a:endParaRPr lang="es-ES" sz="2800" dirty="0">
              <a:latin typeface="Helvetica" panose="020B0604020202020204" pitchFamily="34" charset="0"/>
              <a:ea typeface="Helvetica" charset="0"/>
              <a:cs typeface="Helvetica" panose="020B0604020202020204" pitchFamily="34" charset="0"/>
            </a:endParaRP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0A04A10C-EFCB-4ACB-9D59-C7C490E641CA}"/>
              </a:ext>
            </a:extLst>
          </p:cNvPr>
          <p:cNvGrpSpPr>
            <a:grpSpLocks noChangeAspect="1"/>
          </p:cNvGrpSpPr>
          <p:nvPr/>
        </p:nvGrpSpPr>
        <p:grpSpPr>
          <a:xfrm>
            <a:off x="3083032" y="2355583"/>
            <a:ext cx="6508691" cy="3528808"/>
            <a:chOff x="607196" y="0"/>
            <a:chExt cx="4218029" cy="2286000"/>
          </a:xfrm>
        </p:grpSpPr>
        <p:pic>
          <p:nvPicPr>
            <p:cNvPr id="24" name="image50.png">
              <a:extLst>
                <a:ext uri="{FF2B5EF4-FFF2-40B4-BE49-F238E27FC236}">
                  <a16:creationId xmlns:a16="http://schemas.microsoft.com/office/drawing/2014/main" id="{E77C2F5D-50B2-4166-B3F3-751D80621E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07" t="13937" r="2968" b="11860"/>
            <a:stretch/>
          </p:blipFill>
          <p:spPr bwMode="auto">
            <a:xfrm>
              <a:off x="1041400" y="0"/>
              <a:ext cx="3514090" cy="22860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6" name="Cuadro de texto 154">
              <a:extLst>
                <a:ext uri="{FF2B5EF4-FFF2-40B4-BE49-F238E27FC236}">
                  <a16:creationId xmlns:a16="http://schemas.microsoft.com/office/drawing/2014/main" id="{1BF435D9-6E6C-49F1-8398-940B2435EB67}"/>
                </a:ext>
              </a:extLst>
            </p:cNvPr>
            <p:cNvSpPr txBox="1"/>
            <p:nvPr/>
          </p:nvSpPr>
          <p:spPr>
            <a:xfrm>
              <a:off x="607196" y="1200150"/>
              <a:ext cx="954904" cy="8572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Perihelio</a:t>
              </a:r>
              <a:endPara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es-ES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(4 enero)</a:t>
              </a:r>
              <a:endPara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S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 </a:t>
              </a:r>
            </a:p>
          </p:txBody>
        </p:sp>
        <p:sp>
          <p:nvSpPr>
            <p:cNvPr id="28" name="Cuadro de texto 155">
              <a:extLst>
                <a:ext uri="{FF2B5EF4-FFF2-40B4-BE49-F238E27FC236}">
                  <a16:creationId xmlns:a16="http://schemas.microsoft.com/office/drawing/2014/main" id="{24CDC5E8-F560-43FD-A640-6FC72A011056}"/>
                </a:ext>
              </a:extLst>
            </p:cNvPr>
            <p:cNvSpPr txBox="1"/>
            <p:nvPr/>
          </p:nvSpPr>
          <p:spPr>
            <a:xfrm>
              <a:off x="4044950" y="1193800"/>
              <a:ext cx="780275" cy="9144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b="1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Afelio </a:t>
              </a:r>
              <a:br>
                <a:rPr lang="es-ES" b="1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</a:br>
              <a:r>
                <a:rPr lang="es-ES" b="1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(4 julio)</a:t>
              </a:r>
              <a:endPara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5576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84185"/>
            <a:ext cx="12192000" cy="1143000"/>
          </a:xfrm>
        </p:spPr>
        <p:txBody>
          <a:bodyPr/>
          <a:lstStyle/>
          <a:p>
            <a:r>
              <a:rPr lang="es-ES" b="1" dirty="0">
                <a:solidFill>
                  <a:srgbClr val="66248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Satélites</a:t>
            </a:r>
            <a:endParaRPr lang="es-ES_tradnl" b="1" dirty="0">
              <a:solidFill>
                <a:srgbClr val="662483"/>
              </a:solidFill>
              <a:latin typeface="Helvetica"/>
              <a:cs typeface="Helvetica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4029" y="1559362"/>
            <a:ext cx="4566877" cy="511486"/>
          </a:xfrm>
        </p:spPr>
        <p:txBody>
          <a:bodyPr>
            <a:normAutofit/>
          </a:bodyPr>
          <a:lstStyle/>
          <a:p>
            <a:pPr marL="0" algn="just">
              <a:buNone/>
            </a:pPr>
            <a:endParaRPr lang="es-ES_tradnl" sz="1000" b="1" i="1" dirty="0">
              <a:latin typeface="Helvetica"/>
              <a:cs typeface="Helvetica"/>
            </a:endParaRPr>
          </a:p>
          <a:p>
            <a:pPr marL="114300" lvl="0" indent="63500" algn="just">
              <a:lnSpc>
                <a:spcPct val="150000"/>
              </a:lnSpc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endParaRPr lang="es-ES_tradnl" sz="28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14300" lvl="0" indent="63500" algn="just">
              <a:lnSpc>
                <a:spcPct val="150000"/>
              </a:lnSpc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endParaRPr lang="es-ES_tradnl" sz="28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algn="just">
              <a:buNone/>
            </a:pPr>
            <a:endParaRPr lang="es-ES_tradnl" sz="2800" i="1" dirty="0">
              <a:latin typeface="Helvetica"/>
              <a:cs typeface="Helvetica"/>
            </a:endParaRPr>
          </a:p>
        </p:txBody>
      </p:sp>
      <p:pic>
        <p:nvPicPr>
          <p:cNvPr id="22" name="Imagen 21" descr="Texto&#10;&#10;Descripción generada automáticamente con confianza media">
            <a:extLst>
              <a:ext uri="{FF2B5EF4-FFF2-40B4-BE49-F238E27FC236}">
                <a16:creationId xmlns:a16="http://schemas.microsoft.com/office/drawing/2014/main" id="{1C51A7FA-F9FB-4628-B014-86E90738B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1" y="206857"/>
            <a:ext cx="1710308" cy="1297432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92700A93-FA7E-46DB-A561-C1B832A62272}"/>
              </a:ext>
            </a:extLst>
          </p:cNvPr>
          <p:cNvGrpSpPr/>
          <p:nvPr/>
        </p:nvGrpSpPr>
        <p:grpSpPr>
          <a:xfrm>
            <a:off x="0" y="5928042"/>
            <a:ext cx="12192000" cy="929959"/>
            <a:chOff x="0" y="5928042"/>
            <a:chExt cx="12192000" cy="929959"/>
          </a:xfrm>
          <a:solidFill>
            <a:srgbClr val="662483"/>
          </a:solidFill>
        </p:grpSpPr>
        <p:pic>
          <p:nvPicPr>
            <p:cNvPr id="17" name="Imagen 16" descr="Logotipo_negro_UNIVERSIDADE_DE_VIGO.png">
              <a:extLst>
                <a:ext uri="{FF2B5EF4-FFF2-40B4-BE49-F238E27FC236}">
                  <a16:creationId xmlns:a16="http://schemas.microsoft.com/office/drawing/2014/main" id="{8D758121-B860-48F7-A96F-9441039C0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1"/>
                <a:srgbClr val="FFF1C1"/>
              </a:duotone>
            </a:blip>
            <a:stretch>
              <a:fillRect/>
            </a:stretch>
          </p:blipFill>
          <p:spPr>
            <a:xfrm>
              <a:off x="6225873" y="6203195"/>
              <a:ext cx="2324359" cy="512891"/>
            </a:xfrm>
            <a:prstGeom prst="rect">
              <a:avLst/>
            </a:prstGeom>
            <a:grpFill/>
          </p:spPr>
        </p:pic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AE279A0F-FBBA-42C3-96C0-379DE54BE58F}"/>
                </a:ext>
              </a:extLst>
            </p:cNvPr>
            <p:cNvSpPr/>
            <p:nvPr/>
          </p:nvSpPr>
          <p:spPr>
            <a:xfrm>
              <a:off x="0" y="5928042"/>
              <a:ext cx="12192000" cy="929959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7E4B"/>
                </a:solidFill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A246536A-3A2E-4600-A950-6BDDCD250CB5}"/>
                </a:ext>
              </a:extLst>
            </p:cNvPr>
            <p:cNvSpPr txBox="1"/>
            <p:nvPr/>
          </p:nvSpPr>
          <p:spPr>
            <a:xfrm>
              <a:off x="8128397" y="5946866"/>
              <a:ext cx="1696664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Con la colaboración de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8D4C12C9-EBCC-4ABD-BDB6-6C08A728CC5C}"/>
                </a:ext>
              </a:extLst>
            </p:cNvPr>
            <p:cNvSpPr txBox="1"/>
            <p:nvPr/>
          </p:nvSpPr>
          <p:spPr>
            <a:xfrm>
              <a:off x="4552175" y="5945923"/>
              <a:ext cx="877452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Organiza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AB378163-FF1F-4CE7-AF7D-9058BD7398E4}"/>
                </a:ext>
              </a:extLst>
            </p:cNvPr>
            <p:cNvSpPr txBox="1"/>
            <p:nvPr/>
          </p:nvSpPr>
          <p:spPr>
            <a:xfrm>
              <a:off x="504509" y="5964797"/>
              <a:ext cx="1458865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Patrocina</a:t>
              </a:r>
            </a:p>
          </p:txBody>
        </p:sp>
        <p:pic>
          <p:nvPicPr>
            <p:cNvPr id="25" name="Imagen 24" descr="Logotipo_negro_UNIVERSIDADE_DE_VIGO.png">
              <a:extLst>
                <a:ext uri="{FF2B5EF4-FFF2-40B4-BE49-F238E27FC236}">
                  <a16:creationId xmlns:a16="http://schemas.microsoft.com/office/drawing/2014/main" id="{884A87FB-DEA3-4D2C-8496-1AE0CE9C4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1"/>
                <a:srgbClr val="FFF1C1"/>
              </a:duotone>
            </a:blip>
            <a:stretch>
              <a:fillRect/>
            </a:stretch>
          </p:blipFill>
          <p:spPr>
            <a:xfrm>
              <a:off x="9231290" y="6212581"/>
              <a:ext cx="2324359" cy="512891"/>
            </a:xfrm>
            <a:prstGeom prst="rect">
              <a:avLst/>
            </a:prstGeom>
            <a:grpFill/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517C9D5F-B980-4A3F-A165-A81A9734F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34952" y="6040713"/>
              <a:ext cx="1827417" cy="730967"/>
            </a:xfrm>
            <a:prstGeom prst="rect">
              <a:avLst/>
            </a:prstGeom>
            <a:grpFill/>
          </p:spPr>
        </p:pic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C0519AC9-7077-4817-95CD-3BF1FC77A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32448" y="6320460"/>
              <a:ext cx="1357632" cy="303947"/>
            </a:xfrm>
            <a:prstGeom prst="rect">
              <a:avLst/>
            </a:prstGeom>
            <a:grpFill/>
          </p:spPr>
        </p:pic>
      </p:grp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0E06FACE-224B-4EF3-A582-F91018986DFA}"/>
              </a:ext>
            </a:extLst>
          </p:cNvPr>
          <p:cNvSpPr txBox="1">
            <a:spLocks/>
          </p:cNvSpPr>
          <p:nvPr/>
        </p:nvSpPr>
        <p:spPr>
          <a:xfrm>
            <a:off x="1433734" y="1815105"/>
            <a:ext cx="9807289" cy="3696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s-ES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Se pueden clasificar en función de la excentricidad de </a:t>
            </a:r>
            <a:br>
              <a:rPr lang="es-ES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</a:br>
            <a:r>
              <a:rPr lang="es-ES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sus órbitas:</a:t>
            </a:r>
          </a:p>
          <a:p>
            <a:pPr>
              <a:spcAft>
                <a:spcPts val="1200"/>
              </a:spcAft>
            </a:pPr>
            <a:r>
              <a:rPr lang="es-ES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de órbita circular,</a:t>
            </a:r>
          </a:p>
          <a:p>
            <a:pPr>
              <a:spcAft>
                <a:spcPts val="1200"/>
              </a:spcAft>
            </a:pPr>
            <a:r>
              <a:rPr lang="es-ES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de órbita elíptica,</a:t>
            </a:r>
          </a:p>
          <a:p>
            <a:pPr>
              <a:spcAft>
                <a:spcPts val="1200"/>
              </a:spcAft>
            </a:pPr>
            <a:r>
              <a:rPr lang="es-ES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de órbita parabólica,</a:t>
            </a:r>
          </a:p>
          <a:p>
            <a:pPr>
              <a:spcAft>
                <a:spcPts val="1200"/>
              </a:spcAft>
            </a:pPr>
            <a:r>
              <a:rPr lang="es-ES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de órbita hiperbólica.</a:t>
            </a:r>
          </a:p>
        </p:txBody>
      </p:sp>
    </p:spTree>
    <p:extLst>
      <p:ext uri="{BB962C8B-B14F-4D97-AF65-F5344CB8AC3E}">
        <p14:creationId xmlns:p14="http://schemas.microsoft.com/office/powerpoint/2010/main" val="3061686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84185"/>
            <a:ext cx="12192000" cy="1143000"/>
          </a:xfrm>
        </p:spPr>
        <p:txBody>
          <a:bodyPr/>
          <a:lstStyle/>
          <a:p>
            <a:r>
              <a:rPr lang="es-ES" b="1" dirty="0">
                <a:solidFill>
                  <a:srgbClr val="66248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Satélites artificiales</a:t>
            </a:r>
            <a:endParaRPr lang="es-ES_tradnl" b="1" dirty="0">
              <a:solidFill>
                <a:srgbClr val="662483"/>
              </a:solidFill>
              <a:latin typeface="Helvetica"/>
              <a:cs typeface="Helvetica"/>
            </a:endParaRPr>
          </a:p>
        </p:txBody>
      </p:sp>
      <p:pic>
        <p:nvPicPr>
          <p:cNvPr id="22" name="Imagen 21" descr="Texto&#10;&#10;Descripción generada automáticamente con confianza media">
            <a:extLst>
              <a:ext uri="{FF2B5EF4-FFF2-40B4-BE49-F238E27FC236}">
                <a16:creationId xmlns:a16="http://schemas.microsoft.com/office/drawing/2014/main" id="{1C51A7FA-F9FB-4628-B014-86E90738B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1" y="206857"/>
            <a:ext cx="1710308" cy="1297432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92700A93-FA7E-46DB-A561-C1B832A62272}"/>
              </a:ext>
            </a:extLst>
          </p:cNvPr>
          <p:cNvGrpSpPr/>
          <p:nvPr/>
        </p:nvGrpSpPr>
        <p:grpSpPr>
          <a:xfrm>
            <a:off x="0" y="5928042"/>
            <a:ext cx="12192000" cy="929959"/>
            <a:chOff x="0" y="5928042"/>
            <a:chExt cx="12192000" cy="929959"/>
          </a:xfrm>
          <a:solidFill>
            <a:srgbClr val="662483"/>
          </a:solidFill>
        </p:grpSpPr>
        <p:pic>
          <p:nvPicPr>
            <p:cNvPr id="17" name="Imagen 16" descr="Logotipo_negro_UNIVERSIDADE_DE_VIGO.png">
              <a:extLst>
                <a:ext uri="{FF2B5EF4-FFF2-40B4-BE49-F238E27FC236}">
                  <a16:creationId xmlns:a16="http://schemas.microsoft.com/office/drawing/2014/main" id="{8D758121-B860-48F7-A96F-9441039C0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1"/>
                <a:srgbClr val="FFF1C1"/>
              </a:duotone>
            </a:blip>
            <a:stretch>
              <a:fillRect/>
            </a:stretch>
          </p:blipFill>
          <p:spPr>
            <a:xfrm>
              <a:off x="6225873" y="6203195"/>
              <a:ext cx="2324359" cy="512891"/>
            </a:xfrm>
            <a:prstGeom prst="rect">
              <a:avLst/>
            </a:prstGeom>
            <a:grpFill/>
          </p:spPr>
        </p:pic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AE279A0F-FBBA-42C3-96C0-379DE54BE58F}"/>
                </a:ext>
              </a:extLst>
            </p:cNvPr>
            <p:cNvSpPr/>
            <p:nvPr/>
          </p:nvSpPr>
          <p:spPr>
            <a:xfrm>
              <a:off x="0" y="5928042"/>
              <a:ext cx="12192000" cy="929959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7E4B"/>
                </a:solidFill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A246536A-3A2E-4600-A950-6BDDCD250CB5}"/>
                </a:ext>
              </a:extLst>
            </p:cNvPr>
            <p:cNvSpPr txBox="1"/>
            <p:nvPr/>
          </p:nvSpPr>
          <p:spPr>
            <a:xfrm>
              <a:off x="8128397" y="5946866"/>
              <a:ext cx="1696664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Con la colaboración de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8D4C12C9-EBCC-4ABD-BDB6-6C08A728CC5C}"/>
                </a:ext>
              </a:extLst>
            </p:cNvPr>
            <p:cNvSpPr txBox="1"/>
            <p:nvPr/>
          </p:nvSpPr>
          <p:spPr>
            <a:xfrm>
              <a:off x="4552175" y="5945923"/>
              <a:ext cx="877452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Organiza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AB378163-FF1F-4CE7-AF7D-9058BD7398E4}"/>
                </a:ext>
              </a:extLst>
            </p:cNvPr>
            <p:cNvSpPr txBox="1"/>
            <p:nvPr/>
          </p:nvSpPr>
          <p:spPr>
            <a:xfrm>
              <a:off x="504509" y="5964797"/>
              <a:ext cx="1458865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Patrocina</a:t>
              </a:r>
            </a:p>
          </p:txBody>
        </p:sp>
        <p:pic>
          <p:nvPicPr>
            <p:cNvPr id="25" name="Imagen 24" descr="Logotipo_negro_UNIVERSIDADE_DE_VIGO.png">
              <a:extLst>
                <a:ext uri="{FF2B5EF4-FFF2-40B4-BE49-F238E27FC236}">
                  <a16:creationId xmlns:a16="http://schemas.microsoft.com/office/drawing/2014/main" id="{884A87FB-DEA3-4D2C-8496-1AE0CE9C4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1"/>
                <a:srgbClr val="FFF1C1"/>
              </a:duotone>
            </a:blip>
            <a:stretch>
              <a:fillRect/>
            </a:stretch>
          </p:blipFill>
          <p:spPr>
            <a:xfrm>
              <a:off x="9231290" y="6212581"/>
              <a:ext cx="2324359" cy="512891"/>
            </a:xfrm>
            <a:prstGeom prst="rect">
              <a:avLst/>
            </a:prstGeom>
            <a:grpFill/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517C9D5F-B980-4A3F-A165-A81A9734F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34952" y="6040713"/>
              <a:ext cx="1827417" cy="730967"/>
            </a:xfrm>
            <a:prstGeom prst="rect">
              <a:avLst/>
            </a:prstGeom>
            <a:grpFill/>
          </p:spPr>
        </p:pic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C0519AC9-7077-4817-95CD-3BF1FC77A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32448" y="6320460"/>
              <a:ext cx="1357632" cy="303947"/>
            </a:xfrm>
            <a:prstGeom prst="rect">
              <a:avLst/>
            </a:prstGeom>
            <a:grpFill/>
          </p:spPr>
        </p:pic>
      </p:grp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0E06FACE-224B-4EF3-A582-F91018986DFA}"/>
              </a:ext>
            </a:extLst>
          </p:cNvPr>
          <p:cNvSpPr txBox="1">
            <a:spLocks/>
          </p:cNvSpPr>
          <p:nvPr/>
        </p:nvSpPr>
        <p:spPr>
          <a:xfrm>
            <a:off x="1433734" y="1815105"/>
            <a:ext cx="9807289" cy="3696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s-ES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Los satélites artificiales suelen describir </a:t>
            </a:r>
            <a:r>
              <a:rPr lang="es-ES" sz="28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órbitas cerradas </a:t>
            </a:r>
            <a:r>
              <a:rPr lang="es-ES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(circulares o elípticas). </a:t>
            </a:r>
          </a:p>
          <a:p>
            <a:pPr>
              <a:spcAft>
                <a:spcPts val="1200"/>
              </a:spcAft>
            </a:pPr>
            <a:r>
              <a:rPr lang="es-ES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El primero fue enviado por la Unión Soviética en 1957.</a:t>
            </a:r>
          </a:p>
          <a:p>
            <a:pPr>
              <a:spcAft>
                <a:spcPts val="1200"/>
              </a:spcAft>
            </a:pPr>
            <a:r>
              <a:rPr lang="es-ES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Para la toma de datos e imágenes de diferentes astros, para su uso en telecomunicaciones, para navegación GPS, orientados a la meteorología... </a:t>
            </a:r>
          </a:p>
        </p:txBody>
      </p:sp>
    </p:spTree>
    <p:extLst>
      <p:ext uri="{BB962C8B-B14F-4D97-AF65-F5344CB8AC3E}">
        <p14:creationId xmlns:p14="http://schemas.microsoft.com/office/powerpoint/2010/main" val="2169148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84185"/>
            <a:ext cx="12192000" cy="1143000"/>
          </a:xfrm>
        </p:spPr>
        <p:txBody>
          <a:bodyPr/>
          <a:lstStyle/>
          <a:p>
            <a:r>
              <a:rPr lang="es-ES" b="1" dirty="0">
                <a:solidFill>
                  <a:srgbClr val="66248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Satélites artificiales</a:t>
            </a:r>
            <a:endParaRPr lang="es-ES_tradnl" b="1" dirty="0">
              <a:solidFill>
                <a:srgbClr val="662483"/>
              </a:solidFill>
              <a:latin typeface="Helvetica"/>
              <a:cs typeface="Helvetica"/>
            </a:endParaRPr>
          </a:p>
        </p:txBody>
      </p:sp>
      <p:pic>
        <p:nvPicPr>
          <p:cNvPr id="22" name="Imagen 21" descr="Texto&#10;&#10;Descripción generada automáticamente con confianza media">
            <a:extLst>
              <a:ext uri="{FF2B5EF4-FFF2-40B4-BE49-F238E27FC236}">
                <a16:creationId xmlns:a16="http://schemas.microsoft.com/office/drawing/2014/main" id="{1C51A7FA-F9FB-4628-B014-86E90738B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1" y="206857"/>
            <a:ext cx="1710308" cy="1297432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92700A93-FA7E-46DB-A561-C1B832A62272}"/>
              </a:ext>
            </a:extLst>
          </p:cNvPr>
          <p:cNvGrpSpPr/>
          <p:nvPr/>
        </p:nvGrpSpPr>
        <p:grpSpPr>
          <a:xfrm>
            <a:off x="0" y="5928042"/>
            <a:ext cx="12192000" cy="929959"/>
            <a:chOff x="0" y="5928042"/>
            <a:chExt cx="12192000" cy="929959"/>
          </a:xfrm>
          <a:solidFill>
            <a:srgbClr val="662483"/>
          </a:solidFill>
        </p:grpSpPr>
        <p:pic>
          <p:nvPicPr>
            <p:cNvPr id="17" name="Imagen 16" descr="Logotipo_negro_UNIVERSIDADE_DE_VIGO.png">
              <a:extLst>
                <a:ext uri="{FF2B5EF4-FFF2-40B4-BE49-F238E27FC236}">
                  <a16:creationId xmlns:a16="http://schemas.microsoft.com/office/drawing/2014/main" id="{8D758121-B860-48F7-A96F-9441039C0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1"/>
                <a:srgbClr val="FFF1C1"/>
              </a:duotone>
            </a:blip>
            <a:stretch>
              <a:fillRect/>
            </a:stretch>
          </p:blipFill>
          <p:spPr>
            <a:xfrm>
              <a:off x="6225873" y="6203195"/>
              <a:ext cx="2324359" cy="512891"/>
            </a:xfrm>
            <a:prstGeom prst="rect">
              <a:avLst/>
            </a:prstGeom>
            <a:grpFill/>
          </p:spPr>
        </p:pic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AE279A0F-FBBA-42C3-96C0-379DE54BE58F}"/>
                </a:ext>
              </a:extLst>
            </p:cNvPr>
            <p:cNvSpPr/>
            <p:nvPr/>
          </p:nvSpPr>
          <p:spPr>
            <a:xfrm>
              <a:off x="0" y="5928042"/>
              <a:ext cx="12192000" cy="929959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7E4B"/>
                </a:solidFill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A246536A-3A2E-4600-A950-6BDDCD250CB5}"/>
                </a:ext>
              </a:extLst>
            </p:cNvPr>
            <p:cNvSpPr txBox="1"/>
            <p:nvPr/>
          </p:nvSpPr>
          <p:spPr>
            <a:xfrm>
              <a:off x="8128397" y="5946866"/>
              <a:ext cx="1696664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Con la colaboración de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8D4C12C9-EBCC-4ABD-BDB6-6C08A728CC5C}"/>
                </a:ext>
              </a:extLst>
            </p:cNvPr>
            <p:cNvSpPr txBox="1"/>
            <p:nvPr/>
          </p:nvSpPr>
          <p:spPr>
            <a:xfrm>
              <a:off x="4552175" y="5945923"/>
              <a:ext cx="877452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Organiza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AB378163-FF1F-4CE7-AF7D-9058BD7398E4}"/>
                </a:ext>
              </a:extLst>
            </p:cNvPr>
            <p:cNvSpPr txBox="1"/>
            <p:nvPr/>
          </p:nvSpPr>
          <p:spPr>
            <a:xfrm>
              <a:off x="504509" y="5964797"/>
              <a:ext cx="1458865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Patrocina</a:t>
              </a:r>
            </a:p>
          </p:txBody>
        </p:sp>
        <p:pic>
          <p:nvPicPr>
            <p:cNvPr id="25" name="Imagen 24" descr="Logotipo_negro_UNIVERSIDADE_DE_VIGO.png">
              <a:extLst>
                <a:ext uri="{FF2B5EF4-FFF2-40B4-BE49-F238E27FC236}">
                  <a16:creationId xmlns:a16="http://schemas.microsoft.com/office/drawing/2014/main" id="{884A87FB-DEA3-4D2C-8496-1AE0CE9C4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1"/>
                <a:srgbClr val="FFF1C1"/>
              </a:duotone>
            </a:blip>
            <a:stretch>
              <a:fillRect/>
            </a:stretch>
          </p:blipFill>
          <p:spPr>
            <a:xfrm>
              <a:off x="9231290" y="6212581"/>
              <a:ext cx="2324359" cy="512891"/>
            </a:xfrm>
            <a:prstGeom prst="rect">
              <a:avLst/>
            </a:prstGeom>
            <a:grpFill/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517C9D5F-B980-4A3F-A165-A81A9734F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34952" y="6040713"/>
              <a:ext cx="1827417" cy="730967"/>
            </a:xfrm>
            <a:prstGeom prst="rect">
              <a:avLst/>
            </a:prstGeom>
            <a:grpFill/>
          </p:spPr>
        </p:pic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C0519AC9-7077-4817-95CD-3BF1FC77A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32448" y="6320460"/>
              <a:ext cx="1357632" cy="303947"/>
            </a:xfrm>
            <a:prstGeom prst="rect">
              <a:avLst/>
            </a:prstGeom>
            <a:grpFill/>
          </p:spPr>
        </p:pic>
      </p:grp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0E06FACE-224B-4EF3-A582-F91018986DFA}"/>
              </a:ext>
            </a:extLst>
          </p:cNvPr>
          <p:cNvSpPr txBox="1">
            <a:spLocks/>
          </p:cNvSpPr>
          <p:nvPr/>
        </p:nvSpPr>
        <p:spPr>
          <a:xfrm>
            <a:off x="1433734" y="1896707"/>
            <a:ext cx="9807289" cy="3615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s-ES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El lanzamiento de un satélite artificial requiere una serie de </a:t>
            </a:r>
            <a:r>
              <a:rPr lang="es-ES" sz="28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cálculos</a:t>
            </a:r>
            <a:r>
              <a:rPr lang="es-ES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que permitan colocarlo a una </a:t>
            </a:r>
            <a:r>
              <a:rPr lang="es-ES" sz="28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determinada distancia del astro</a:t>
            </a:r>
            <a:r>
              <a:rPr lang="es-ES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alrededor del que se quiere hacer orbitar. </a:t>
            </a:r>
          </a:p>
          <a:p>
            <a:pPr>
              <a:spcAft>
                <a:spcPts val="1200"/>
              </a:spcAft>
            </a:pPr>
            <a:r>
              <a:rPr lang="es-ES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Además, debe proporcionársele también el </a:t>
            </a:r>
            <a:r>
              <a:rPr lang="es-ES" sz="28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impulso </a:t>
            </a:r>
            <a:r>
              <a:rPr lang="es-ES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necesario para que se mueva alrededor del astro deseado </a:t>
            </a:r>
            <a:r>
              <a:rPr lang="es-ES" sz="28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sin que escape a la atracción </a:t>
            </a:r>
            <a:r>
              <a:rPr lang="es-ES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gravitatoria del mismo.</a:t>
            </a:r>
          </a:p>
        </p:txBody>
      </p:sp>
    </p:spTree>
    <p:extLst>
      <p:ext uri="{BB962C8B-B14F-4D97-AF65-F5344CB8AC3E}">
        <p14:creationId xmlns:p14="http://schemas.microsoft.com/office/powerpoint/2010/main" val="3774376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84185"/>
            <a:ext cx="12192000" cy="1143000"/>
          </a:xfrm>
        </p:spPr>
        <p:txBody>
          <a:bodyPr/>
          <a:lstStyle/>
          <a:p>
            <a:r>
              <a:rPr lang="es-ES" b="1" dirty="0">
                <a:solidFill>
                  <a:srgbClr val="66248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Satélites artificiales</a:t>
            </a:r>
            <a:endParaRPr lang="es-ES_tradnl" b="1" dirty="0">
              <a:solidFill>
                <a:srgbClr val="662483"/>
              </a:solidFill>
              <a:latin typeface="Helvetica"/>
              <a:cs typeface="Helvetica"/>
            </a:endParaRPr>
          </a:p>
        </p:txBody>
      </p:sp>
      <p:pic>
        <p:nvPicPr>
          <p:cNvPr id="22" name="Imagen 21" descr="Texto&#10;&#10;Descripción generada automáticamente con confianza media">
            <a:extLst>
              <a:ext uri="{FF2B5EF4-FFF2-40B4-BE49-F238E27FC236}">
                <a16:creationId xmlns:a16="http://schemas.microsoft.com/office/drawing/2014/main" id="{1C51A7FA-F9FB-4628-B014-86E90738B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1" y="206857"/>
            <a:ext cx="1710308" cy="1297432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92700A93-FA7E-46DB-A561-C1B832A62272}"/>
              </a:ext>
            </a:extLst>
          </p:cNvPr>
          <p:cNvGrpSpPr/>
          <p:nvPr/>
        </p:nvGrpSpPr>
        <p:grpSpPr>
          <a:xfrm>
            <a:off x="0" y="5928042"/>
            <a:ext cx="12192000" cy="929959"/>
            <a:chOff x="0" y="5928042"/>
            <a:chExt cx="12192000" cy="929959"/>
          </a:xfrm>
          <a:solidFill>
            <a:srgbClr val="662483"/>
          </a:solidFill>
        </p:grpSpPr>
        <p:pic>
          <p:nvPicPr>
            <p:cNvPr id="17" name="Imagen 16" descr="Logotipo_negro_UNIVERSIDADE_DE_VIGO.png">
              <a:extLst>
                <a:ext uri="{FF2B5EF4-FFF2-40B4-BE49-F238E27FC236}">
                  <a16:creationId xmlns:a16="http://schemas.microsoft.com/office/drawing/2014/main" id="{8D758121-B860-48F7-A96F-9441039C0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1"/>
                <a:srgbClr val="FFF1C1"/>
              </a:duotone>
            </a:blip>
            <a:stretch>
              <a:fillRect/>
            </a:stretch>
          </p:blipFill>
          <p:spPr>
            <a:xfrm>
              <a:off x="6225873" y="6203195"/>
              <a:ext cx="2324359" cy="512891"/>
            </a:xfrm>
            <a:prstGeom prst="rect">
              <a:avLst/>
            </a:prstGeom>
            <a:grpFill/>
          </p:spPr>
        </p:pic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AE279A0F-FBBA-42C3-96C0-379DE54BE58F}"/>
                </a:ext>
              </a:extLst>
            </p:cNvPr>
            <p:cNvSpPr/>
            <p:nvPr/>
          </p:nvSpPr>
          <p:spPr>
            <a:xfrm>
              <a:off x="0" y="5928042"/>
              <a:ext cx="12192000" cy="929959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7E4B"/>
                </a:solidFill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A246536A-3A2E-4600-A950-6BDDCD250CB5}"/>
                </a:ext>
              </a:extLst>
            </p:cNvPr>
            <p:cNvSpPr txBox="1"/>
            <p:nvPr/>
          </p:nvSpPr>
          <p:spPr>
            <a:xfrm>
              <a:off x="8128397" y="5946866"/>
              <a:ext cx="1696664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Con la colaboración de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8D4C12C9-EBCC-4ABD-BDB6-6C08A728CC5C}"/>
                </a:ext>
              </a:extLst>
            </p:cNvPr>
            <p:cNvSpPr txBox="1"/>
            <p:nvPr/>
          </p:nvSpPr>
          <p:spPr>
            <a:xfrm>
              <a:off x="4552175" y="5945923"/>
              <a:ext cx="877452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Organiza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AB378163-FF1F-4CE7-AF7D-9058BD7398E4}"/>
                </a:ext>
              </a:extLst>
            </p:cNvPr>
            <p:cNvSpPr txBox="1"/>
            <p:nvPr/>
          </p:nvSpPr>
          <p:spPr>
            <a:xfrm>
              <a:off x="504509" y="5964797"/>
              <a:ext cx="1458865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Patrocina</a:t>
              </a:r>
            </a:p>
          </p:txBody>
        </p:sp>
        <p:pic>
          <p:nvPicPr>
            <p:cNvPr id="25" name="Imagen 24" descr="Logotipo_negro_UNIVERSIDADE_DE_VIGO.png">
              <a:extLst>
                <a:ext uri="{FF2B5EF4-FFF2-40B4-BE49-F238E27FC236}">
                  <a16:creationId xmlns:a16="http://schemas.microsoft.com/office/drawing/2014/main" id="{884A87FB-DEA3-4D2C-8496-1AE0CE9C4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1"/>
                <a:srgbClr val="FFF1C1"/>
              </a:duotone>
            </a:blip>
            <a:stretch>
              <a:fillRect/>
            </a:stretch>
          </p:blipFill>
          <p:spPr>
            <a:xfrm>
              <a:off x="9231290" y="6212581"/>
              <a:ext cx="2324359" cy="512891"/>
            </a:xfrm>
            <a:prstGeom prst="rect">
              <a:avLst/>
            </a:prstGeom>
            <a:grpFill/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517C9D5F-B980-4A3F-A165-A81A9734F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34952" y="6040713"/>
              <a:ext cx="1827417" cy="730967"/>
            </a:xfrm>
            <a:prstGeom prst="rect">
              <a:avLst/>
            </a:prstGeom>
            <a:grpFill/>
          </p:spPr>
        </p:pic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C0519AC9-7077-4817-95CD-3BF1FC77A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32448" y="6320460"/>
              <a:ext cx="1357632" cy="303947"/>
            </a:xfrm>
            <a:prstGeom prst="rect">
              <a:avLst/>
            </a:prstGeom>
            <a:grpFill/>
          </p:spPr>
        </p:pic>
      </p:grpSp>
      <p:pic>
        <p:nvPicPr>
          <p:cNvPr id="14" name="Imagen 13" descr="Imagen que contiene camino, calle, agua, firmar&#10;&#10;Descripción generada automáticamente">
            <a:extLst>
              <a:ext uri="{FF2B5EF4-FFF2-40B4-BE49-F238E27FC236}">
                <a16:creationId xmlns:a16="http://schemas.microsoft.com/office/drawing/2014/main" id="{1F3B5B4E-BDD0-43A5-A6A7-9550937B0E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638" y="1539856"/>
            <a:ext cx="8988884" cy="3942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1217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84185"/>
            <a:ext cx="12192000" cy="1143000"/>
          </a:xfrm>
        </p:spPr>
        <p:txBody>
          <a:bodyPr/>
          <a:lstStyle/>
          <a:p>
            <a:r>
              <a:rPr lang="es-ES" b="1" dirty="0">
                <a:solidFill>
                  <a:srgbClr val="66248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Excentricidad</a:t>
            </a:r>
            <a:endParaRPr lang="es-ES_tradnl" b="1" dirty="0">
              <a:solidFill>
                <a:srgbClr val="662483"/>
              </a:solidFill>
              <a:latin typeface="Helvetica"/>
              <a:cs typeface="Helvetica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4029" y="1559362"/>
            <a:ext cx="4566877" cy="511486"/>
          </a:xfrm>
        </p:spPr>
        <p:txBody>
          <a:bodyPr>
            <a:normAutofit/>
          </a:bodyPr>
          <a:lstStyle/>
          <a:p>
            <a:pPr marL="0" algn="just">
              <a:buNone/>
            </a:pPr>
            <a:endParaRPr lang="es-ES_tradnl" sz="1000" b="1" i="1" dirty="0">
              <a:latin typeface="Helvetica"/>
              <a:cs typeface="Helvetica"/>
            </a:endParaRPr>
          </a:p>
          <a:p>
            <a:pPr marL="114300" lvl="0" indent="63500" algn="just">
              <a:lnSpc>
                <a:spcPct val="150000"/>
              </a:lnSpc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endParaRPr lang="es-ES_tradnl" sz="28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14300" lvl="0" indent="63500" algn="just">
              <a:lnSpc>
                <a:spcPct val="150000"/>
              </a:lnSpc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endParaRPr lang="es-ES_tradnl" sz="28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algn="just">
              <a:buNone/>
            </a:pPr>
            <a:endParaRPr lang="es-ES_tradnl" sz="2800" i="1" dirty="0">
              <a:latin typeface="Helvetica"/>
              <a:cs typeface="Helvetica"/>
            </a:endParaRPr>
          </a:p>
        </p:txBody>
      </p:sp>
      <p:pic>
        <p:nvPicPr>
          <p:cNvPr id="22" name="Imagen 21" descr="Texto&#10;&#10;Descripción generada automáticamente con confianza media">
            <a:extLst>
              <a:ext uri="{FF2B5EF4-FFF2-40B4-BE49-F238E27FC236}">
                <a16:creationId xmlns:a16="http://schemas.microsoft.com/office/drawing/2014/main" id="{1C51A7FA-F9FB-4628-B014-86E90738B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1" y="206857"/>
            <a:ext cx="1710308" cy="1297432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92700A93-FA7E-46DB-A561-C1B832A62272}"/>
              </a:ext>
            </a:extLst>
          </p:cNvPr>
          <p:cNvGrpSpPr/>
          <p:nvPr/>
        </p:nvGrpSpPr>
        <p:grpSpPr>
          <a:xfrm>
            <a:off x="0" y="5928042"/>
            <a:ext cx="12192000" cy="929959"/>
            <a:chOff x="0" y="5928042"/>
            <a:chExt cx="12192000" cy="929959"/>
          </a:xfrm>
          <a:solidFill>
            <a:srgbClr val="662483"/>
          </a:solidFill>
        </p:grpSpPr>
        <p:pic>
          <p:nvPicPr>
            <p:cNvPr id="17" name="Imagen 16" descr="Logotipo_negro_UNIVERSIDADE_DE_VIGO.png">
              <a:extLst>
                <a:ext uri="{FF2B5EF4-FFF2-40B4-BE49-F238E27FC236}">
                  <a16:creationId xmlns:a16="http://schemas.microsoft.com/office/drawing/2014/main" id="{8D758121-B860-48F7-A96F-9441039C0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1"/>
                <a:srgbClr val="FFF1C1"/>
              </a:duotone>
            </a:blip>
            <a:stretch>
              <a:fillRect/>
            </a:stretch>
          </p:blipFill>
          <p:spPr>
            <a:xfrm>
              <a:off x="6225873" y="6203195"/>
              <a:ext cx="2324359" cy="512891"/>
            </a:xfrm>
            <a:prstGeom prst="rect">
              <a:avLst/>
            </a:prstGeom>
            <a:grpFill/>
          </p:spPr>
        </p:pic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AE279A0F-FBBA-42C3-96C0-379DE54BE58F}"/>
                </a:ext>
              </a:extLst>
            </p:cNvPr>
            <p:cNvSpPr/>
            <p:nvPr/>
          </p:nvSpPr>
          <p:spPr>
            <a:xfrm>
              <a:off x="0" y="5928042"/>
              <a:ext cx="12192000" cy="929959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7E4B"/>
                </a:solidFill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A246536A-3A2E-4600-A950-6BDDCD250CB5}"/>
                </a:ext>
              </a:extLst>
            </p:cNvPr>
            <p:cNvSpPr txBox="1"/>
            <p:nvPr/>
          </p:nvSpPr>
          <p:spPr>
            <a:xfrm>
              <a:off x="8128397" y="5946866"/>
              <a:ext cx="1696664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Con la colaboración de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8D4C12C9-EBCC-4ABD-BDB6-6C08A728CC5C}"/>
                </a:ext>
              </a:extLst>
            </p:cNvPr>
            <p:cNvSpPr txBox="1"/>
            <p:nvPr/>
          </p:nvSpPr>
          <p:spPr>
            <a:xfrm>
              <a:off x="4552175" y="5945923"/>
              <a:ext cx="877452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Organiza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AB378163-FF1F-4CE7-AF7D-9058BD7398E4}"/>
                </a:ext>
              </a:extLst>
            </p:cNvPr>
            <p:cNvSpPr txBox="1"/>
            <p:nvPr/>
          </p:nvSpPr>
          <p:spPr>
            <a:xfrm>
              <a:off x="504509" y="5964797"/>
              <a:ext cx="1458865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Patrocina</a:t>
              </a:r>
            </a:p>
          </p:txBody>
        </p:sp>
        <p:pic>
          <p:nvPicPr>
            <p:cNvPr id="25" name="Imagen 24" descr="Logotipo_negro_UNIVERSIDADE_DE_VIGO.png">
              <a:extLst>
                <a:ext uri="{FF2B5EF4-FFF2-40B4-BE49-F238E27FC236}">
                  <a16:creationId xmlns:a16="http://schemas.microsoft.com/office/drawing/2014/main" id="{884A87FB-DEA3-4D2C-8496-1AE0CE9C4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1"/>
                <a:srgbClr val="FFF1C1"/>
              </a:duotone>
            </a:blip>
            <a:stretch>
              <a:fillRect/>
            </a:stretch>
          </p:blipFill>
          <p:spPr>
            <a:xfrm>
              <a:off x="9231290" y="6212581"/>
              <a:ext cx="2324359" cy="512891"/>
            </a:xfrm>
            <a:prstGeom prst="rect">
              <a:avLst/>
            </a:prstGeom>
            <a:grpFill/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517C9D5F-B980-4A3F-A165-A81A9734F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34952" y="6040713"/>
              <a:ext cx="1827417" cy="730967"/>
            </a:xfrm>
            <a:prstGeom prst="rect">
              <a:avLst/>
            </a:prstGeom>
            <a:grpFill/>
          </p:spPr>
        </p:pic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C0519AC9-7077-4817-95CD-3BF1FC77A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32448" y="6320460"/>
              <a:ext cx="1357632" cy="303947"/>
            </a:xfrm>
            <a:prstGeom prst="rect">
              <a:avLst/>
            </a:prstGeom>
            <a:grpFill/>
          </p:spPr>
        </p:pic>
      </p:grpSp>
      <p:sp>
        <p:nvSpPr>
          <p:cNvPr id="37" name="Marcador de contenido 2">
            <a:extLst>
              <a:ext uri="{FF2B5EF4-FFF2-40B4-BE49-F238E27FC236}">
                <a16:creationId xmlns:a16="http://schemas.microsoft.com/office/drawing/2014/main" id="{77F5594C-F12E-4BF9-8FC2-11279F924418}"/>
              </a:ext>
            </a:extLst>
          </p:cNvPr>
          <p:cNvSpPr txBox="1">
            <a:spLocks/>
          </p:cNvSpPr>
          <p:nvPr/>
        </p:nvSpPr>
        <p:spPr>
          <a:xfrm>
            <a:off x="1433734" y="1896707"/>
            <a:ext cx="9807289" cy="3615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s-ES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La </a:t>
            </a:r>
            <a:r>
              <a:rPr lang="es-ES" sz="28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excentricidad</a:t>
            </a:r>
            <a:r>
              <a:rPr lang="es-ES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de una cónica es una proporción que nos permite conocer la forma de esta y, a su vez, identificarla como circunferencia, elipse, parábola o hipérbola.</a:t>
            </a: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9A0BCB51-BEAA-4CA1-8DCD-17DA636DA39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184200" y="4133770"/>
            <a:ext cx="10354309" cy="176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71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84185"/>
            <a:ext cx="12192000" cy="1143000"/>
          </a:xfrm>
        </p:spPr>
        <p:txBody>
          <a:bodyPr/>
          <a:lstStyle/>
          <a:p>
            <a:r>
              <a:rPr lang="es-ES" b="1" dirty="0">
                <a:solidFill>
                  <a:srgbClr val="66248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Excentricidad</a:t>
            </a:r>
            <a:endParaRPr lang="es-ES_tradnl" b="1" dirty="0">
              <a:solidFill>
                <a:srgbClr val="662483"/>
              </a:solidFill>
              <a:latin typeface="Helvetica"/>
              <a:cs typeface="Helvetica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4029" y="1559362"/>
            <a:ext cx="4566877" cy="511486"/>
          </a:xfrm>
        </p:spPr>
        <p:txBody>
          <a:bodyPr>
            <a:normAutofit/>
          </a:bodyPr>
          <a:lstStyle/>
          <a:p>
            <a:pPr marL="0" algn="just">
              <a:buNone/>
            </a:pPr>
            <a:endParaRPr lang="es-ES_tradnl" sz="1000" b="1" i="1" dirty="0">
              <a:latin typeface="Helvetica"/>
              <a:cs typeface="Helvetica"/>
            </a:endParaRPr>
          </a:p>
          <a:p>
            <a:pPr marL="114300" lvl="0" indent="63500" algn="just">
              <a:lnSpc>
                <a:spcPct val="150000"/>
              </a:lnSpc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endParaRPr lang="es-ES_tradnl" sz="28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14300" lvl="0" indent="63500" algn="just">
              <a:lnSpc>
                <a:spcPct val="150000"/>
              </a:lnSpc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endParaRPr lang="es-ES_tradnl" sz="28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algn="just">
              <a:buNone/>
            </a:pPr>
            <a:endParaRPr lang="es-ES_tradnl" sz="2800" i="1" dirty="0">
              <a:latin typeface="Helvetica"/>
              <a:cs typeface="Helvetica"/>
            </a:endParaRPr>
          </a:p>
        </p:txBody>
      </p:sp>
      <p:pic>
        <p:nvPicPr>
          <p:cNvPr id="22" name="Imagen 21" descr="Texto&#10;&#10;Descripción generada automáticamente con confianza media">
            <a:extLst>
              <a:ext uri="{FF2B5EF4-FFF2-40B4-BE49-F238E27FC236}">
                <a16:creationId xmlns:a16="http://schemas.microsoft.com/office/drawing/2014/main" id="{1C51A7FA-F9FB-4628-B014-86E90738B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1" y="206857"/>
            <a:ext cx="1710308" cy="1297432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92700A93-FA7E-46DB-A561-C1B832A62272}"/>
              </a:ext>
            </a:extLst>
          </p:cNvPr>
          <p:cNvGrpSpPr/>
          <p:nvPr/>
        </p:nvGrpSpPr>
        <p:grpSpPr>
          <a:xfrm>
            <a:off x="0" y="5928042"/>
            <a:ext cx="12192000" cy="929959"/>
            <a:chOff x="0" y="5928042"/>
            <a:chExt cx="12192000" cy="929959"/>
          </a:xfrm>
          <a:solidFill>
            <a:srgbClr val="662483"/>
          </a:solidFill>
        </p:grpSpPr>
        <p:pic>
          <p:nvPicPr>
            <p:cNvPr id="17" name="Imagen 16" descr="Logotipo_negro_UNIVERSIDADE_DE_VIGO.png">
              <a:extLst>
                <a:ext uri="{FF2B5EF4-FFF2-40B4-BE49-F238E27FC236}">
                  <a16:creationId xmlns:a16="http://schemas.microsoft.com/office/drawing/2014/main" id="{8D758121-B860-48F7-A96F-9441039C0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1"/>
                <a:srgbClr val="FFF1C1"/>
              </a:duotone>
            </a:blip>
            <a:stretch>
              <a:fillRect/>
            </a:stretch>
          </p:blipFill>
          <p:spPr>
            <a:xfrm>
              <a:off x="6225873" y="6203195"/>
              <a:ext cx="2324359" cy="512891"/>
            </a:xfrm>
            <a:prstGeom prst="rect">
              <a:avLst/>
            </a:prstGeom>
            <a:grpFill/>
          </p:spPr>
        </p:pic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AE279A0F-FBBA-42C3-96C0-379DE54BE58F}"/>
                </a:ext>
              </a:extLst>
            </p:cNvPr>
            <p:cNvSpPr/>
            <p:nvPr/>
          </p:nvSpPr>
          <p:spPr>
            <a:xfrm>
              <a:off x="0" y="5928042"/>
              <a:ext cx="12192000" cy="929959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7E4B"/>
                </a:solidFill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A246536A-3A2E-4600-A950-6BDDCD250CB5}"/>
                </a:ext>
              </a:extLst>
            </p:cNvPr>
            <p:cNvSpPr txBox="1"/>
            <p:nvPr/>
          </p:nvSpPr>
          <p:spPr>
            <a:xfrm>
              <a:off x="8128397" y="5946866"/>
              <a:ext cx="1696664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Con la colaboración de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8D4C12C9-EBCC-4ABD-BDB6-6C08A728CC5C}"/>
                </a:ext>
              </a:extLst>
            </p:cNvPr>
            <p:cNvSpPr txBox="1"/>
            <p:nvPr/>
          </p:nvSpPr>
          <p:spPr>
            <a:xfrm>
              <a:off x="4552175" y="5945923"/>
              <a:ext cx="877452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Organiza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AB378163-FF1F-4CE7-AF7D-9058BD7398E4}"/>
                </a:ext>
              </a:extLst>
            </p:cNvPr>
            <p:cNvSpPr txBox="1"/>
            <p:nvPr/>
          </p:nvSpPr>
          <p:spPr>
            <a:xfrm>
              <a:off x="504509" y="5964797"/>
              <a:ext cx="1458865" cy="2154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Patrocina</a:t>
              </a:r>
            </a:p>
          </p:txBody>
        </p:sp>
        <p:pic>
          <p:nvPicPr>
            <p:cNvPr id="25" name="Imagen 24" descr="Logotipo_negro_UNIVERSIDADE_DE_VIGO.png">
              <a:extLst>
                <a:ext uri="{FF2B5EF4-FFF2-40B4-BE49-F238E27FC236}">
                  <a16:creationId xmlns:a16="http://schemas.microsoft.com/office/drawing/2014/main" id="{884A87FB-DEA3-4D2C-8496-1AE0CE9C4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1"/>
                <a:srgbClr val="FFF1C1"/>
              </a:duotone>
            </a:blip>
            <a:stretch>
              <a:fillRect/>
            </a:stretch>
          </p:blipFill>
          <p:spPr>
            <a:xfrm>
              <a:off x="9231290" y="6212581"/>
              <a:ext cx="2324359" cy="512891"/>
            </a:xfrm>
            <a:prstGeom prst="rect">
              <a:avLst/>
            </a:prstGeom>
            <a:grpFill/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517C9D5F-B980-4A3F-A165-A81A9734F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34952" y="6040713"/>
              <a:ext cx="1827417" cy="730967"/>
            </a:xfrm>
            <a:prstGeom prst="rect">
              <a:avLst/>
            </a:prstGeom>
            <a:grpFill/>
          </p:spPr>
        </p:pic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C0519AC9-7077-4817-95CD-3BF1FC77A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32448" y="6320460"/>
              <a:ext cx="1357632" cy="303947"/>
            </a:xfrm>
            <a:prstGeom prst="rect">
              <a:avLst/>
            </a:prstGeom>
            <a:grpFill/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Marcador de contenido 2">
                <a:extLst>
                  <a:ext uri="{FF2B5EF4-FFF2-40B4-BE49-F238E27FC236}">
                    <a16:creationId xmlns:a16="http://schemas.microsoft.com/office/drawing/2014/main" id="{77F5594C-F12E-4BF9-8FC2-11279F9244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6351" y="2051804"/>
                <a:ext cx="6456587" cy="36152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s-ES" sz="2800" dirty="0">
                    <a:solidFill>
                      <a:srgbClr val="000000"/>
                    </a:solidFill>
                    <a:latin typeface="Helvetica" panose="020B0604020202020204" pitchFamily="34" charset="0"/>
                    <a:ea typeface="Calibri" panose="020F0502020204030204" pitchFamily="34" charset="0"/>
                    <a:cs typeface="Helvetica" panose="020B0604020202020204" pitchFamily="34" charset="0"/>
                  </a:rPr>
                  <a:t>P</a:t>
                </a:r>
                <a:r>
                  <a:rPr lang="es-ES" sz="2800" dirty="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Calibri" panose="020F0502020204030204" pitchFamily="34" charset="0"/>
                    <a:cs typeface="Helvetica" panose="020B0604020202020204" pitchFamily="34" charset="0"/>
                  </a:rPr>
                  <a:t>ara una elipse se calcula como el cociente de la </a:t>
                </a:r>
                <a:r>
                  <a:rPr lang="es-ES" sz="2800" dirty="0">
                    <a:solidFill>
                      <a:srgbClr val="FF0066"/>
                    </a:solidFill>
                    <a:effectLst/>
                    <a:latin typeface="Helvetica" panose="020B0604020202020204" pitchFamily="34" charset="0"/>
                    <a:ea typeface="Calibri" panose="020F0502020204030204" pitchFamily="34" charset="0"/>
                    <a:cs typeface="Helvetica" panose="020B0604020202020204" pitchFamily="34" charset="0"/>
                  </a:rPr>
                  <a:t>distancia del centro de la elipse a uno de sus focos</a:t>
                </a:r>
                <a:r>
                  <a:rPr lang="es-ES" sz="2800" dirty="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Calibri" panose="020F0502020204030204" pitchFamily="34" charset="0"/>
                    <a:cs typeface="Helvetica" panose="020B0604020202020204" pitchFamily="34" charset="0"/>
                  </a:rPr>
                  <a:t> entre la </a:t>
                </a:r>
                <a:r>
                  <a:rPr lang="es-ES" sz="2800" dirty="0">
                    <a:solidFill>
                      <a:srgbClr val="00CC00"/>
                    </a:solidFill>
                    <a:effectLst/>
                    <a:latin typeface="Helvetica" panose="020B0604020202020204" pitchFamily="34" charset="0"/>
                    <a:ea typeface="Calibri" panose="020F0502020204030204" pitchFamily="34" charset="0"/>
                    <a:cs typeface="Helvetica" panose="020B0604020202020204" pitchFamily="34" charset="0"/>
                  </a:rPr>
                  <a:t>distancia desde el centro hasta uno de los extremos de su eje mayor</a:t>
                </a:r>
                <a:r>
                  <a:rPr lang="es-ES" sz="2800" dirty="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Calibri" panose="020F0502020204030204" pitchFamily="34" charset="0"/>
                    <a:cs typeface="Helvetica" panose="020B0604020202020204" pitchFamily="34" charset="0"/>
                  </a:rPr>
                  <a:t>. </a:t>
                </a:r>
                <a:endParaRPr lang="es-ES" sz="2800" dirty="0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Helvetica" panose="020B0604020202020204" pitchFamily="34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𝑒</m:t>
                      </m:r>
                      <m:r>
                        <a:rPr lang="es-ES" sz="2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s-ES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s-ES" sz="2800" i="1">
                              <a:solidFill>
                                <a:srgbClr val="FF0066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es-ES" sz="2800" i="1">
                              <a:solidFill>
                                <a:srgbClr val="00CC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s-ES" sz="2800" dirty="0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Helvetica" panose="020B0604020202020204" pitchFamily="34" charset="0"/>
                </a:endParaRPr>
              </a:p>
            </p:txBody>
          </p:sp>
        </mc:Choice>
        <mc:Fallback>
          <p:sp>
            <p:nvSpPr>
              <p:cNvPr id="37" name="Marcador de contenido 2">
                <a:extLst>
                  <a:ext uri="{FF2B5EF4-FFF2-40B4-BE49-F238E27FC236}">
                    <a16:creationId xmlns:a16="http://schemas.microsoft.com/office/drawing/2014/main" id="{77F5594C-F12E-4BF9-8FC2-11279F924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51" y="2051804"/>
                <a:ext cx="6456587" cy="3615260"/>
              </a:xfrm>
              <a:prstGeom prst="rect">
                <a:avLst/>
              </a:prstGeom>
              <a:blipFill>
                <a:blip r:embed="rId7"/>
                <a:stretch>
                  <a:fillRect l="-1887" t="-2024" r="-188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upo 3">
            <a:extLst>
              <a:ext uri="{FF2B5EF4-FFF2-40B4-BE49-F238E27FC236}">
                <a16:creationId xmlns:a16="http://schemas.microsoft.com/office/drawing/2014/main" id="{4B248F07-59B6-4FFA-8D2B-40CD7C1D3960}"/>
              </a:ext>
            </a:extLst>
          </p:cNvPr>
          <p:cNvGrpSpPr>
            <a:grpSpLocks noChangeAspect="1"/>
          </p:cNvGrpSpPr>
          <p:nvPr/>
        </p:nvGrpSpPr>
        <p:grpSpPr>
          <a:xfrm>
            <a:off x="7750620" y="2112563"/>
            <a:ext cx="3805029" cy="2674668"/>
            <a:chOff x="4698047" y="2446338"/>
            <a:chExt cx="2795905" cy="1965325"/>
          </a:xfrm>
        </p:grpSpPr>
        <p:pic>
          <p:nvPicPr>
            <p:cNvPr id="24" name="Imagen 23" descr="Gráfico&#10;&#10;Descripción generada automáticamente con confianza media">
              <a:extLst>
                <a:ext uri="{FF2B5EF4-FFF2-40B4-BE49-F238E27FC236}">
                  <a16:creationId xmlns:a16="http://schemas.microsoft.com/office/drawing/2014/main" id="{CD55F6CF-205B-4247-9137-E8EC58A4E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8047" y="2446338"/>
              <a:ext cx="2795905" cy="1965325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Cuadro de texto 278">
                  <a:extLst>
                    <a:ext uri="{FF2B5EF4-FFF2-40B4-BE49-F238E27FC236}">
                      <a16:creationId xmlns:a16="http://schemas.microsoft.com/office/drawing/2014/main" id="{446D49C7-A8D9-412B-8C64-2C66339375ED}"/>
                    </a:ext>
                  </a:extLst>
                </p:cNvPr>
                <p:cNvSpPr txBox="1"/>
                <p:nvPr/>
              </p:nvSpPr>
              <p:spPr>
                <a:xfrm>
                  <a:off x="6450907" y="3075632"/>
                  <a:ext cx="273050" cy="28638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2400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</m:oMath>
                    </m:oMathPara>
                  </a14:m>
                  <a:endParaRPr lang="es-ES" sz="2400">
                    <a:effectLst/>
                    <a:latin typeface="Calibri" panose="020F050202020403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>
            <p:sp>
              <p:nvSpPr>
                <p:cNvPr id="26" name="Cuadro de texto 278">
                  <a:extLst>
                    <a:ext uri="{FF2B5EF4-FFF2-40B4-BE49-F238E27FC236}">
                      <a16:creationId xmlns:a16="http://schemas.microsoft.com/office/drawing/2014/main" id="{446D49C7-A8D9-412B-8C64-2C66339375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0907" y="3075632"/>
                  <a:ext cx="273050" cy="28638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Cuadro de texto 281">
                  <a:extLst>
                    <a:ext uri="{FF2B5EF4-FFF2-40B4-BE49-F238E27FC236}">
                      <a16:creationId xmlns:a16="http://schemas.microsoft.com/office/drawing/2014/main" id="{EC9B9BE1-65C4-470C-AE40-841193FD67AB}"/>
                    </a:ext>
                  </a:extLst>
                </p:cNvPr>
                <p:cNvSpPr txBox="1"/>
                <p:nvPr/>
              </p:nvSpPr>
              <p:spPr>
                <a:xfrm>
                  <a:off x="5326956" y="3075632"/>
                  <a:ext cx="273050" cy="28638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2400" i="1">
                            <a:solidFill>
                              <a:srgbClr val="00CC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oMath>
                    </m:oMathPara>
                  </a14:m>
                  <a:endParaRPr lang="es-E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>
            <p:sp>
              <p:nvSpPr>
                <p:cNvPr id="28" name="Cuadro de texto 281">
                  <a:extLst>
                    <a:ext uri="{FF2B5EF4-FFF2-40B4-BE49-F238E27FC236}">
                      <a16:creationId xmlns:a16="http://schemas.microsoft.com/office/drawing/2014/main" id="{EC9B9BE1-65C4-470C-AE40-841193FD67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6956" y="3075632"/>
                  <a:ext cx="273050" cy="28638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857199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652</Words>
  <Application>Microsoft Office PowerPoint</Application>
  <PresentationFormat>Panorámica</PresentationFormat>
  <Paragraphs>161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 Math</vt:lpstr>
      <vt:lpstr>Helvetica</vt:lpstr>
      <vt:lpstr>Helvetica Neue</vt:lpstr>
      <vt:lpstr>Symbol</vt:lpstr>
      <vt:lpstr>Times New Roman</vt:lpstr>
      <vt:lpstr>Tema de Office</vt:lpstr>
      <vt:lpstr>Presentación de PowerPoint</vt:lpstr>
      <vt:lpstr>   Simetría de la elipse</vt:lpstr>
      <vt:lpstr>       La órbita terrestre</vt:lpstr>
      <vt:lpstr>       Satélites</vt:lpstr>
      <vt:lpstr>       Satélites artificiales</vt:lpstr>
      <vt:lpstr>       Satélites artificiales</vt:lpstr>
      <vt:lpstr>       Satélites artificiales</vt:lpstr>
      <vt:lpstr>       Excentricidad</vt:lpstr>
      <vt:lpstr>       Excentricidad</vt:lpstr>
      <vt:lpstr>       Excentricidad</vt:lpstr>
      <vt:lpstr>       Actividades previas</vt:lpstr>
      <vt:lpstr>       Actividades previas</vt:lpstr>
      <vt:lpstr>Objetivos del taller</vt:lpstr>
      <vt:lpstr>Material necesario para el taller</vt:lpstr>
      <vt:lpstr>     Resultados de aprendizaje</vt:lpstr>
      <vt:lpstr>         Temporalización y secuenciación</vt:lpstr>
      <vt:lpstr>Presentación de PowerPoint</vt:lpstr>
    </vt:vector>
  </TitlesOfParts>
  <Company>USC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Marta</dc:creator>
  <cp:lastModifiedBy>Álvarez Díaz Beatriz</cp:lastModifiedBy>
  <cp:revision>140</cp:revision>
  <cp:lastPrinted>2022-03-31T10:24:57Z</cp:lastPrinted>
  <dcterms:created xsi:type="dcterms:W3CDTF">2020-10-31T16:02:50Z</dcterms:created>
  <dcterms:modified xsi:type="dcterms:W3CDTF">2022-04-12T12:32:37Z</dcterms:modified>
</cp:coreProperties>
</file>