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3" r:id="rId3"/>
    <p:sldId id="259" r:id="rId4"/>
    <p:sldId id="260" r:id="rId5"/>
    <p:sldId id="262" r:id="rId6"/>
    <p:sldId id="263" r:id="rId7"/>
    <p:sldId id="280" r:id="rId8"/>
    <p:sldId id="297" r:id="rId9"/>
    <p:sldId id="294" r:id="rId10"/>
    <p:sldId id="298" r:id="rId11"/>
    <p:sldId id="284" r:id="rId12"/>
    <p:sldId id="292" r:id="rId13"/>
    <p:sldId id="295" r:id="rId14"/>
    <p:sldId id="293" r:id="rId15"/>
    <p:sldId id="299" r:id="rId16"/>
    <p:sldId id="289" r:id="rId17"/>
    <p:sldId id="288" r:id="rId18"/>
    <p:sldId id="290" r:id="rId19"/>
    <p:sldId id="291" r:id="rId20"/>
    <p:sldId id="275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300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9953"/>
    <a:srgbClr val="FFCC66"/>
    <a:srgbClr val="FFCC00"/>
    <a:srgbClr val="EE7700"/>
    <a:srgbClr val="FF7C5D"/>
    <a:srgbClr val="CCFF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833" autoAdjust="0"/>
  </p:normalViewPr>
  <p:slideViewPr>
    <p:cSldViewPr>
      <p:cViewPr>
        <p:scale>
          <a:sx n="73" d="100"/>
          <a:sy n="73" d="100"/>
        </p:scale>
        <p:origin x="-2664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07A89-0123-4F5C-8AA5-FCF79903A642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36248-EBC4-415C-9258-DBA113BEA61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79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6248-EBC4-415C-9258-DBA113BEA61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840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1751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98991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1751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81796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1751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1335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6248-EBC4-415C-9258-DBA113BEA61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57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8104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90991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07513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1751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26681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1751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6176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5776"/>
            <a:ext cx="5026951" cy="4111751"/>
          </a:xfrm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46091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01340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ca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D956-E98A-44FB-9594-084D8DDE8C5F}" type="slidenum">
              <a:rPr lang="ca-ES"/>
              <a:pPr>
                <a:defRPr/>
              </a:pPr>
              <a:t>‹Nr.›</a:t>
            </a:fld>
            <a:endParaRPr lang="ca-ES"/>
          </a:p>
        </p:txBody>
      </p:sp>
    </p:spTree>
  </p:cSld>
  <p:clrMapOvr>
    <a:masterClrMapping/>
  </p:clrMapOvr>
  <p:transition xmlns:p14="http://schemas.microsoft.com/office/powerpoint/2010/main"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72C5-13E9-4110-AAB7-D753A0F99C99}" type="datetimeFigureOut">
              <a:rPr lang="es-ES" smtClean="0"/>
              <a:t>21/10/13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B9FE-181B-4025-8089-1B84DBE2A12C}" type="slidenum">
              <a:rPr lang="es-ES" smtClean="0"/>
              <a:t>‹Nr.›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eloisateijeira@gmail.co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rendizajeservicio.net/" TargetMode="External"/><Relationship Id="rId3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Charo\Documents\Fotos\Fotos estandar\Ull bola de 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7" y="0"/>
            <a:ext cx="91336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94620"/>
              </p:ext>
            </p:extLst>
          </p:nvPr>
        </p:nvGraphicFramePr>
        <p:xfrm>
          <a:off x="251520" y="4797152"/>
          <a:ext cx="8640960" cy="2011680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1455312">
                <a:tc>
                  <a:txBody>
                    <a:bodyPr/>
                    <a:lstStyle/>
                    <a:p>
                      <a:r>
                        <a:rPr lang="es-ES" sz="7200" b="1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Aprendizaxe-Servizo</a:t>
                      </a:r>
                      <a:endParaRPr lang="es-ES" sz="7200" b="1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ES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Eloísa Teijeira </a:t>
                      </a:r>
                      <a:r>
                        <a:rPr lang="es-ES" sz="1800" b="1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Bautista</a:t>
                      </a:r>
                    </a:p>
                    <a:p>
                      <a:r>
                        <a:rPr lang="es-ES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/>
                        </a:rPr>
                        <a:t>eloisateijeira@gmail.com</a:t>
                      </a:r>
                      <a:endParaRPr lang="es-ES" sz="1800" b="1" baseline="0" dirty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ES" sz="1800" b="1" baseline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Outubro</a:t>
                      </a:r>
                      <a:r>
                        <a:rPr lang="es-ES" sz="18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2013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332656"/>
            <a:ext cx="8229600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ENFOQUES PEDAGÓXICOS E</a:t>
            </a:r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09913"/>
              </p:ext>
            </p:extLst>
          </p:nvPr>
        </p:nvGraphicFramePr>
        <p:xfrm>
          <a:off x="3491880" y="5661248"/>
          <a:ext cx="4176464" cy="701040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504055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CONSTRUCTIVISTA</a:t>
                      </a:r>
                      <a:endParaRPr lang="es-ES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70839"/>
              </p:ext>
            </p:extLst>
          </p:nvPr>
        </p:nvGraphicFramePr>
        <p:xfrm>
          <a:off x="755576" y="2420888"/>
          <a:ext cx="2653952" cy="701040"/>
        </p:xfrm>
        <a:graphic>
          <a:graphicData uri="http://schemas.openxmlformats.org/drawingml/2006/table">
            <a:tbl>
              <a:tblPr/>
              <a:tblGrid>
                <a:gridCol w="2653952"/>
              </a:tblGrid>
              <a:tr h="629032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s-ES" sz="4000" baseline="0" dirty="0" smtClean="0">
                          <a:solidFill>
                            <a:schemeClr val="bg2"/>
                          </a:solidFill>
                        </a:rPr>
                        <a:t>CIDADANÍA  </a:t>
                      </a:r>
                      <a:endParaRPr lang="es-ES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19461"/>
              </p:ext>
            </p:extLst>
          </p:nvPr>
        </p:nvGraphicFramePr>
        <p:xfrm>
          <a:off x="3563888" y="1700808"/>
          <a:ext cx="1657815" cy="701040"/>
        </p:xfrm>
        <a:graphic>
          <a:graphicData uri="http://schemas.openxmlformats.org/drawingml/2006/table">
            <a:tbl>
              <a:tblPr/>
              <a:tblGrid>
                <a:gridCol w="1657815"/>
              </a:tblGrid>
              <a:tr h="504056">
                <a:tc>
                  <a:txBody>
                    <a:bodyPr/>
                    <a:lstStyle/>
                    <a:p>
                      <a:r>
                        <a:rPr lang="es-ES" sz="4000" b="0" dirty="0" smtClean="0">
                          <a:solidFill>
                            <a:schemeClr val="bg2"/>
                          </a:solidFill>
                        </a:rPr>
                        <a:t> ABP </a:t>
                      </a:r>
                      <a:endParaRPr lang="es-ES" sz="4000" b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443528"/>
              </p:ext>
            </p:extLst>
          </p:nvPr>
        </p:nvGraphicFramePr>
        <p:xfrm>
          <a:off x="251520" y="1484784"/>
          <a:ext cx="2255545" cy="701040"/>
        </p:xfrm>
        <a:graphic>
          <a:graphicData uri="http://schemas.openxmlformats.org/drawingml/2006/table">
            <a:tbl>
              <a:tblPr/>
              <a:tblGrid>
                <a:gridCol w="2255545"/>
              </a:tblGrid>
              <a:tr h="50405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VALORES</a:t>
                      </a:r>
                      <a:endParaRPr lang="es-ES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57091"/>
              </p:ext>
            </p:extLst>
          </p:nvPr>
        </p:nvGraphicFramePr>
        <p:xfrm>
          <a:off x="5004048" y="2564904"/>
          <a:ext cx="3528392" cy="701040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504056">
                <a:tc>
                  <a:txBody>
                    <a:bodyPr/>
                    <a:lstStyle/>
                    <a:p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COMPETENCIAS</a:t>
                      </a:r>
                      <a:endParaRPr lang="es-ES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30664"/>
              </p:ext>
            </p:extLst>
          </p:nvPr>
        </p:nvGraphicFramePr>
        <p:xfrm>
          <a:off x="611560" y="3789040"/>
          <a:ext cx="4094112" cy="701040"/>
        </p:xfrm>
        <a:graphic>
          <a:graphicData uri="http://schemas.openxmlformats.org/drawingml/2006/table">
            <a:tbl>
              <a:tblPr/>
              <a:tblGrid>
                <a:gridCol w="4094112"/>
              </a:tblGrid>
              <a:tr h="504056">
                <a:tc>
                  <a:txBody>
                    <a:bodyPr/>
                    <a:lstStyle/>
                    <a:p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INTERDISCIPLINAR</a:t>
                      </a:r>
                      <a:endParaRPr lang="es-ES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412688"/>
              </p:ext>
            </p:extLst>
          </p:nvPr>
        </p:nvGraphicFramePr>
        <p:xfrm>
          <a:off x="1187624" y="4797152"/>
          <a:ext cx="2688768" cy="701040"/>
        </p:xfrm>
        <a:graphic>
          <a:graphicData uri="http://schemas.openxmlformats.org/drawingml/2006/table">
            <a:tbl>
              <a:tblPr/>
              <a:tblGrid>
                <a:gridCol w="2688768"/>
              </a:tblGrid>
              <a:tr h="576064">
                <a:tc>
                  <a:txBody>
                    <a:bodyPr/>
                    <a:lstStyle/>
                    <a:p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PROXECTOS</a:t>
                      </a:r>
                      <a:endParaRPr lang="es-ES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29797"/>
              </p:ext>
            </p:extLst>
          </p:nvPr>
        </p:nvGraphicFramePr>
        <p:xfrm>
          <a:off x="6948264" y="3645024"/>
          <a:ext cx="1481033" cy="701040"/>
        </p:xfrm>
        <a:graphic>
          <a:graphicData uri="http://schemas.openxmlformats.org/drawingml/2006/table">
            <a:tbl>
              <a:tblPr/>
              <a:tblGrid>
                <a:gridCol w="1481033"/>
              </a:tblGrid>
              <a:tr h="432048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REDE</a:t>
                      </a:r>
                      <a:endParaRPr lang="es-ES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99729"/>
              </p:ext>
            </p:extLst>
          </p:nvPr>
        </p:nvGraphicFramePr>
        <p:xfrm>
          <a:off x="5364088" y="4653136"/>
          <a:ext cx="3528392" cy="701040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504056">
                <a:tc>
                  <a:txBody>
                    <a:bodyPr/>
                    <a:lstStyle/>
                    <a:p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COLABORATIVO</a:t>
                      </a:r>
                      <a:endParaRPr lang="es-ES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99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4546848" cy="50405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dirty="0" err="1" smtClean="0">
                <a:solidFill>
                  <a:schemeClr val="bg2"/>
                </a:solidFill>
              </a:rPr>
              <a:t>ApS</a:t>
            </a:r>
            <a:r>
              <a:rPr lang="es-ES" dirty="0" smtClean="0">
                <a:solidFill>
                  <a:schemeClr val="bg2"/>
                </a:solidFill>
              </a:rPr>
              <a:t> e currículum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256584"/>
          </a:xfrm>
          <a:solidFill>
            <a:srgbClr val="CCFF3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err="1" smtClean="0">
                <a:solidFill>
                  <a:schemeClr val="bg2"/>
                </a:solidFill>
              </a:rPr>
              <a:t>Desenvolvemento</a:t>
            </a:r>
            <a:r>
              <a:rPr lang="es-ES" dirty="0" smtClean="0">
                <a:solidFill>
                  <a:schemeClr val="bg2"/>
                </a:solidFill>
              </a:rPr>
              <a:t> de Competencias Básicas   </a:t>
            </a:r>
          </a:p>
          <a:p>
            <a:r>
              <a:rPr lang="es-ES" dirty="0">
                <a:solidFill>
                  <a:schemeClr val="bg2"/>
                </a:solidFill>
              </a:rPr>
              <a:t>S</a:t>
            </a:r>
            <a:r>
              <a:rPr lang="es-ES" dirty="0" smtClean="0">
                <a:solidFill>
                  <a:schemeClr val="bg2"/>
                </a:solidFill>
              </a:rPr>
              <a:t>ocial e </a:t>
            </a:r>
            <a:r>
              <a:rPr lang="es-ES" dirty="0" err="1" smtClean="0">
                <a:solidFill>
                  <a:schemeClr val="bg2"/>
                </a:solidFill>
              </a:rPr>
              <a:t>Cidadá</a:t>
            </a:r>
            <a:r>
              <a:rPr lang="es-ES" dirty="0" smtClean="0">
                <a:solidFill>
                  <a:schemeClr val="bg2"/>
                </a:solidFill>
              </a:rPr>
              <a:t>, Autonomía e Iniciativa </a:t>
            </a:r>
            <a:r>
              <a:rPr lang="es-ES" dirty="0" err="1" smtClean="0">
                <a:solidFill>
                  <a:schemeClr val="bg2"/>
                </a:solidFill>
              </a:rPr>
              <a:t>persoal</a:t>
            </a:r>
            <a:r>
              <a:rPr lang="es-ES" dirty="0" smtClean="0">
                <a:solidFill>
                  <a:schemeClr val="bg2"/>
                </a:solidFill>
              </a:rPr>
              <a:t>, Aprender a aprender.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Integración </a:t>
            </a:r>
            <a:r>
              <a:rPr lang="es-ES" dirty="0">
                <a:solidFill>
                  <a:schemeClr val="bg2"/>
                </a:solidFill>
              </a:rPr>
              <a:t>de saberes interdisciplinares.</a:t>
            </a:r>
          </a:p>
          <a:p>
            <a:r>
              <a:rPr lang="es-ES" dirty="0">
                <a:solidFill>
                  <a:schemeClr val="bg2"/>
                </a:solidFill>
              </a:rPr>
              <a:t>Posibilidades de </a:t>
            </a:r>
            <a:r>
              <a:rPr lang="es-ES" dirty="0" err="1">
                <a:solidFill>
                  <a:schemeClr val="bg2"/>
                </a:solidFill>
              </a:rPr>
              <a:t>traballo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conxunto</a:t>
            </a:r>
            <a:r>
              <a:rPr lang="es-ES" dirty="0">
                <a:solidFill>
                  <a:schemeClr val="bg2"/>
                </a:solidFill>
              </a:rPr>
              <a:t> de entornos </a:t>
            </a:r>
            <a:r>
              <a:rPr lang="es-ES" dirty="0" err="1">
                <a:solidFill>
                  <a:schemeClr val="bg2"/>
                </a:solidFill>
              </a:rPr>
              <a:t>formais</a:t>
            </a:r>
            <a:r>
              <a:rPr lang="es-ES" dirty="0">
                <a:solidFill>
                  <a:schemeClr val="bg2"/>
                </a:solidFill>
              </a:rPr>
              <a:t> e non </a:t>
            </a:r>
            <a:r>
              <a:rPr lang="es-ES" dirty="0" err="1">
                <a:solidFill>
                  <a:schemeClr val="bg2"/>
                </a:solidFill>
              </a:rPr>
              <a:t>formais</a:t>
            </a:r>
            <a:r>
              <a:rPr lang="es-ES" dirty="0" smtClean="0">
                <a:solidFill>
                  <a:schemeClr val="bg2"/>
                </a:solidFill>
              </a:rPr>
              <a:t>.</a:t>
            </a:r>
          </a:p>
          <a:p>
            <a:r>
              <a:rPr lang="es-ES" dirty="0" err="1" smtClean="0">
                <a:solidFill>
                  <a:schemeClr val="bg2"/>
                </a:solidFill>
              </a:rPr>
              <a:t>Traballo</a:t>
            </a:r>
            <a:r>
              <a:rPr lang="es-ES" dirty="0" smtClean="0">
                <a:solidFill>
                  <a:schemeClr val="bg2"/>
                </a:solidFill>
              </a:rPr>
              <a:t> colaborativo. 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Participación do alumnado.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Apertura da </a:t>
            </a:r>
            <a:r>
              <a:rPr lang="es-ES" dirty="0" err="1" smtClean="0">
                <a:solidFill>
                  <a:schemeClr val="bg2"/>
                </a:solidFill>
              </a:rPr>
              <a:t>escola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 err="1" smtClean="0">
                <a:solidFill>
                  <a:schemeClr val="bg2"/>
                </a:solidFill>
              </a:rPr>
              <a:t>ó</a:t>
            </a:r>
            <a:r>
              <a:rPr lang="es-ES" dirty="0" smtClean="0">
                <a:solidFill>
                  <a:schemeClr val="bg2"/>
                </a:solidFill>
              </a:rPr>
              <a:t> entorno.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935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53299"/>
              </p:ext>
            </p:extLst>
          </p:nvPr>
        </p:nvGraphicFramePr>
        <p:xfrm>
          <a:off x="827584" y="2204864"/>
          <a:ext cx="3240360" cy="1641965"/>
        </p:xfrm>
        <a:graphic>
          <a:graphicData uri="http://schemas.openxmlformats.org/drawingml/2006/table">
            <a:tbl>
              <a:tblPr/>
              <a:tblGrid>
                <a:gridCol w="3240360"/>
              </a:tblGrid>
              <a:tr h="1641965">
                <a:tc>
                  <a:txBody>
                    <a:bodyPr/>
                    <a:lstStyle/>
                    <a:p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NECESIDADE</a:t>
                      </a:r>
                    </a:p>
                    <a:p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detectada</a:t>
                      </a:r>
                      <a:endParaRPr lang="es-ES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86816"/>
              </p:ext>
            </p:extLst>
          </p:nvPr>
        </p:nvGraphicFramePr>
        <p:xfrm>
          <a:off x="6228184" y="2924944"/>
          <a:ext cx="2448272" cy="1648496"/>
        </p:xfrm>
        <a:graphic>
          <a:graphicData uri="http://schemas.openxmlformats.org/drawingml/2006/table">
            <a:tbl>
              <a:tblPr/>
              <a:tblGrid>
                <a:gridCol w="2448272"/>
              </a:tblGrid>
              <a:tr h="1648496">
                <a:tc>
                  <a:txBody>
                    <a:bodyPr/>
                    <a:lstStyle/>
                    <a:p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SERVIZO necesario</a:t>
                      </a:r>
                      <a:endParaRPr lang="es-ES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98868"/>
              </p:ext>
            </p:extLst>
          </p:nvPr>
        </p:nvGraphicFramePr>
        <p:xfrm>
          <a:off x="2717540" y="4869160"/>
          <a:ext cx="3960440" cy="1576488"/>
        </p:xfrm>
        <a:graphic>
          <a:graphicData uri="http://schemas.openxmlformats.org/drawingml/2006/table">
            <a:tbl>
              <a:tblPr/>
              <a:tblGrid>
                <a:gridCol w="3960440"/>
              </a:tblGrid>
              <a:tr h="1576488">
                <a:tc>
                  <a:txBody>
                    <a:bodyPr/>
                    <a:lstStyle/>
                    <a:p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APRENDIZAXE</a:t>
                      </a:r>
                    </a:p>
                    <a:p>
                      <a:r>
                        <a:rPr lang="es-ES" sz="4000" dirty="0" smtClean="0">
                          <a:solidFill>
                            <a:schemeClr val="bg2"/>
                          </a:solidFill>
                        </a:rPr>
                        <a:t>necesario</a:t>
                      </a:r>
                      <a:endParaRPr lang="es-ES" sz="4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3" name="Conector recto 2"/>
          <p:cNvCxnSpPr/>
          <p:nvPr/>
        </p:nvCxnSpPr>
        <p:spPr>
          <a:xfrm>
            <a:off x="4067944" y="2780928"/>
            <a:ext cx="216024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3203848" y="3861048"/>
            <a:ext cx="1296144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>
            <a:endCxn id="8" idx="1"/>
          </p:cNvCxnSpPr>
          <p:nvPr/>
        </p:nvCxnSpPr>
        <p:spPr>
          <a:xfrm flipV="1">
            <a:off x="4697760" y="3749192"/>
            <a:ext cx="1530424" cy="1092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8460432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PROXECTOS DE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6877"/>
              </p:ext>
            </p:extLst>
          </p:nvPr>
        </p:nvGraphicFramePr>
        <p:xfrm>
          <a:off x="1115616" y="3838245"/>
          <a:ext cx="1440160" cy="975360"/>
        </p:xfrm>
        <a:graphic>
          <a:graphicData uri="http://schemas.openxmlformats.org/drawingml/2006/table">
            <a:tbl>
              <a:tblPr/>
              <a:tblGrid>
                <a:gridCol w="1440160"/>
              </a:tblGrid>
              <a:tr h="814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dirty="0" smtClean="0"/>
                        <a:t>QUE?</a:t>
                      </a:r>
                    </a:p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16471"/>
              </p:ext>
            </p:extLst>
          </p:nvPr>
        </p:nvGraphicFramePr>
        <p:xfrm>
          <a:off x="5796136" y="2996953"/>
          <a:ext cx="2952328" cy="720079"/>
        </p:xfrm>
        <a:graphic>
          <a:graphicData uri="http://schemas.openxmlformats.org/drawingml/2006/table">
            <a:tbl>
              <a:tblPr/>
              <a:tblGrid>
                <a:gridCol w="2952328"/>
              </a:tblGrid>
              <a:tr h="720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dirty="0" smtClean="0"/>
                        <a:t>PARA QUEN?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715575"/>
              </p:ext>
            </p:extLst>
          </p:nvPr>
        </p:nvGraphicFramePr>
        <p:xfrm>
          <a:off x="3563888" y="4005064"/>
          <a:ext cx="1800200" cy="975360"/>
        </p:xfrm>
        <a:graphic>
          <a:graphicData uri="http://schemas.openxmlformats.org/drawingml/2006/table">
            <a:tbl>
              <a:tblPr/>
              <a:tblGrid>
                <a:gridCol w="1800200"/>
              </a:tblGrid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dirty="0" smtClean="0"/>
                        <a:t>COMO?</a:t>
                      </a:r>
                    </a:p>
                    <a:p>
                      <a:endParaRPr lang="es-E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75237"/>
              </p:ext>
            </p:extLst>
          </p:nvPr>
        </p:nvGraphicFramePr>
        <p:xfrm>
          <a:off x="6516216" y="4509120"/>
          <a:ext cx="2034862" cy="768880"/>
        </p:xfrm>
        <a:graphic>
          <a:graphicData uri="http://schemas.openxmlformats.org/drawingml/2006/table">
            <a:tbl>
              <a:tblPr/>
              <a:tblGrid>
                <a:gridCol w="2034862"/>
              </a:tblGrid>
              <a:tr h="768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dirty="0" smtClean="0"/>
                        <a:t>CANDO?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53504"/>
              </p:ext>
            </p:extLst>
          </p:nvPr>
        </p:nvGraphicFramePr>
        <p:xfrm>
          <a:off x="1709936" y="5517232"/>
          <a:ext cx="2790056" cy="720079"/>
        </p:xfrm>
        <a:graphic>
          <a:graphicData uri="http://schemas.openxmlformats.org/drawingml/2006/table">
            <a:tbl>
              <a:tblPr/>
              <a:tblGrid>
                <a:gridCol w="2790056"/>
              </a:tblGrid>
              <a:tr h="720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dirty="0" smtClean="0"/>
                        <a:t>CON QUEN?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03987"/>
              </p:ext>
            </p:extLst>
          </p:nvPr>
        </p:nvGraphicFramePr>
        <p:xfrm>
          <a:off x="5508104" y="5733256"/>
          <a:ext cx="2034862" cy="768880"/>
        </p:xfrm>
        <a:graphic>
          <a:graphicData uri="http://schemas.openxmlformats.org/drawingml/2006/table">
            <a:tbl>
              <a:tblPr/>
              <a:tblGrid>
                <a:gridCol w="2034862"/>
              </a:tblGrid>
              <a:tr h="768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4000" dirty="0" smtClean="0"/>
                        <a:t>ONDE?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76610"/>
              </p:ext>
            </p:extLst>
          </p:nvPr>
        </p:nvGraphicFramePr>
        <p:xfrm>
          <a:off x="1502341" y="1628800"/>
          <a:ext cx="3547030" cy="1321914"/>
        </p:xfrm>
        <a:graphic>
          <a:graphicData uri="http://schemas.openxmlformats.org/drawingml/2006/table">
            <a:tbl>
              <a:tblPr/>
              <a:tblGrid>
                <a:gridCol w="3547030"/>
              </a:tblGrid>
              <a:tr h="1321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5400" dirty="0" smtClean="0"/>
                        <a:t>POR QUE?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EE7700"/>
                    </a:solidFill>
                  </a:tcPr>
                </a:tc>
              </a:tr>
            </a:tbl>
          </a:graphicData>
        </a:graphic>
      </p:graphicFrame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8460432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PROXECTOS DE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  <a:solidFill>
            <a:srgbClr val="FFB64B"/>
          </a:solidFill>
        </p:spPr>
        <p:txBody>
          <a:bodyPr/>
          <a:lstStyle/>
          <a:p>
            <a:pPr marL="0" indent="0" algn="r">
              <a:buNone/>
            </a:pPr>
            <a:r>
              <a:rPr lang="es-ES" sz="2000" u="sng" dirty="0" smtClean="0">
                <a:solidFill>
                  <a:schemeClr val="bg2"/>
                </a:solidFill>
              </a:rPr>
              <a:t>Visión das posibilidades do grupo. </a:t>
            </a:r>
          </a:p>
          <a:p>
            <a:pPr marL="0" indent="0">
              <a:buNone/>
            </a:pPr>
            <a:r>
              <a:rPr lang="es-ES" dirty="0" smtClean="0">
                <a:solidFill>
                  <a:schemeClr val="bg2"/>
                </a:solidFill>
              </a:rPr>
              <a:t>ANÁLISE DE: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INTERESES DOS/DAS COMPOÑENTES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COMPETENCIAS DOS/DAS COMPOÑENTES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EXPERIENCIA DE PARTICIPACIÓN EN PROXECTOS.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DINÁMICA DO GRUPO (ROLES, LIDERAZGO, XESTIÓN DE CONFLITOS,…)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CLIMA ÉTICO DO GRUPO: VALORES E ACTITUDES COMPARTIDOS.</a:t>
            </a:r>
          </a:p>
          <a:p>
            <a:pPr lvl="1"/>
            <a:endParaRPr lang="es-E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8219256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PROXECTOS DE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457200" y="1146220"/>
            <a:ext cx="8229600" cy="5451132"/>
          </a:xfrm>
          <a:solidFill>
            <a:srgbClr val="FFB64B"/>
          </a:solidFill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s-ES" sz="2200" u="sng" dirty="0" smtClean="0">
                <a:solidFill>
                  <a:schemeClr val="bg2"/>
                </a:solidFill>
              </a:rPr>
              <a:t>Aspectos </a:t>
            </a:r>
            <a:r>
              <a:rPr lang="es-ES" sz="2200" u="sng" dirty="0" err="1" smtClean="0">
                <a:solidFill>
                  <a:schemeClr val="bg2"/>
                </a:solidFill>
              </a:rPr>
              <a:t>pedagóxicos</a:t>
            </a:r>
            <a:r>
              <a:rPr lang="es-ES" sz="2200" u="sng" dirty="0" smtClean="0">
                <a:solidFill>
                  <a:schemeClr val="bg2"/>
                </a:solidFill>
              </a:rPr>
              <a:t> a </a:t>
            </a:r>
            <a:r>
              <a:rPr lang="es-ES" sz="2200" u="sng" dirty="0" err="1" smtClean="0">
                <a:solidFill>
                  <a:schemeClr val="bg2"/>
                </a:solidFill>
              </a:rPr>
              <a:t>deseñar</a:t>
            </a:r>
            <a:endParaRPr lang="es-ES" sz="2200" u="sng" dirty="0" smtClean="0">
              <a:solidFill>
                <a:schemeClr val="bg2"/>
              </a:solidFill>
            </a:endParaRPr>
          </a:p>
          <a:p>
            <a:r>
              <a:rPr lang="es-ES" dirty="0" smtClean="0">
                <a:solidFill>
                  <a:schemeClr val="bg2"/>
                </a:solidFill>
              </a:rPr>
              <a:t>OBXECTIVOS INDIVIDUAIS E GRUPAIS: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DE APRENDIZAXE.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DE SERVIZO.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TAREFAS A REALIZAR POLO ALUMNADO: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DE APRENDIZAXE.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DE SERVIZO.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DE REFLEXIÓN.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DE COMUNICACIÓN.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…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AVALIACIÓN.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ROL DO PROFESOR/A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188640"/>
            <a:ext cx="8460432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PROXECTOS DE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s-ES" sz="3600" b="1" i="1" u="sng" dirty="0" smtClean="0">
                <a:solidFill>
                  <a:schemeClr val="bg2"/>
                </a:solidFill>
              </a:rPr>
              <a:t>Fases 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i="1" dirty="0" smtClean="0">
                <a:solidFill>
                  <a:schemeClr val="bg2"/>
                </a:solidFill>
              </a:rPr>
              <a:t>Elaboración do borrador.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i="1" dirty="0" err="1" smtClean="0">
                <a:solidFill>
                  <a:schemeClr val="bg2"/>
                </a:solidFill>
              </a:rPr>
              <a:t>Establecemento</a:t>
            </a:r>
            <a:r>
              <a:rPr lang="es-ES" sz="3600" b="1" i="1" dirty="0" smtClean="0">
                <a:solidFill>
                  <a:schemeClr val="bg2"/>
                </a:solidFill>
              </a:rPr>
              <a:t> </a:t>
            </a:r>
            <a:r>
              <a:rPr lang="es-ES" sz="3600" b="1" i="1" dirty="0">
                <a:solidFill>
                  <a:schemeClr val="bg2"/>
                </a:solidFill>
              </a:rPr>
              <a:t>de </a:t>
            </a:r>
            <a:r>
              <a:rPr lang="es-ES" sz="3600" b="1" i="1" dirty="0" err="1" smtClean="0">
                <a:solidFill>
                  <a:schemeClr val="bg2"/>
                </a:solidFill>
              </a:rPr>
              <a:t>relacións</a:t>
            </a:r>
            <a:r>
              <a:rPr lang="es-ES" sz="3600" b="1" i="1" dirty="0" smtClean="0">
                <a:solidFill>
                  <a:schemeClr val="bg2"/>
                </a:solidFill>
              </a:rPr>
              <a:t> coas entidades </a:t>
            </a:r>
            <a:r>
              <a:rPr lang="es-ES" sz="3600" b="1" i="1" dirty="0" err="1" smtClean="0">
                <a:solidFill>
                  <a:schemeClr val="bg2"/>
                </a:solidFill>
              </a:rPr>
              <a:t>sociais</a:t>
            </a:r>
            <a:r>
              <a:rPr lang="es-ES" sz="3600" b="1" i="1" dirty="0" smtClean="0">
                <a:solidFill>
                  <a:schemeClr val="bg2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i="1" dirty="0" smtClean="0">
                <a:solidFill>
                  <a:schemeClr val="bg2"/>
                </a:solidFill>
              </a:rPr>
              <a:t>Planificación.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 smtClean="0">
                <a:solidFill>
                  <a:schemeClr val="bg2"/>
                </a:solidFill>
              </a:rPr>
              <a:t>Preparación.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 err="1" smtClean="0">
                <a:solidFill>
                  <a:schemeClr val="bg2"/>
                </a:solidFill>
              </a:rPr>
              <a:t>Execución</a:t>
            </a:r>
            <a:r>
              <a:rPr lang="es-ES" sz="3600" b="1" dirty="0" smtClean="0">
                <a:solidFill>
                  <a:schemeClr val="bg2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 smtClean="0">
                <a:solidFill>
                  <a:schemeClr val="bg2"/>
                </a:solidFill>
              </a:rPr>
              <a:t>Peche.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b="1" dirty="0" err="1" smtClean="0">
                <a:solidFill>
                  <a:schemeClr val="bg2"/>
                </a:solidFill>
              </a:rPr>
              <a:t>Avaliación</a:t>
            </a:r>
            <a:r>
              <a:rPr lang="es-ES" sz="3600" b="1" dirty="0" smtClean="0">
                <a:solidFill>
                  <a:schemeClr val="bg2"/>
                </a:solidFill>
              </a:rPr>
              <a:t> </a:t>
            </a:r>
            <a:r>
              <a:rPr lang="es-ES" sz="3600" b="1" i="1" dirty="0" smtClean="0">
                <a:solidFill>
                  <a:schemeClr val="bg2"/>
                </a:solidFill>
              </a:rPr>
              <a:t>multifocal.</a:t>
            </a:r>
            <a:endParaRPr lang="es-ES" sz="3600" b="1" i="1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136388"/>
            <a:ext cx="8219256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PROXECTOS DE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8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b="1" dirty="0">
                <a:solidFill>
                  <a:schemeClr val="bg2"/>
                </a:solidFill>
              </a:rPr>
              <a:t>Elaboración </a:t>
            </a:r>
            <a:r>
              <a:rPr lang="es-ES" b="1" dirty="0" smtClean="0">
                <a:solidFill>
                  <a:schemeClr val="bg2"/>
                </a:solidFill>
              </a:rPr>
              <a:t>do borrador:</a:t>
            </a:r>
            <a:endParaRPr lang="es-ES" b="1" dirty="0">
              <a:solidFill>
                <a:schemeClr val="bg2"/>
              </a:solidFill>
            </a:endParaRPr>
          </a:p>
          <a:p>
            <a:pPr lvl="1"/>
            <a:r>
              <a:rPr lang="es-ES" dirty="0">
                <a:solidFill>
                  <a:schemeClr val="bg2"/>
                </a:solidFill>
              </a:rPr>
              <a:t>D</a:t>
            </a:r>
            <a:r>
              <a:rPr lang="es-ES" dirty="0" smtClean="0">
                <a:solidFill>
                  <a:schemeClr val="bg2"/>
                </a:solidFill>
              </a:rPr>
              <a:t>efinir </a:t>
            </a:r>
            <a:r>
              <a:rPr lang="es-ES" dirty="0">
                <a:solidFill>
                  <a:schemeClr val="bg2"/>
                </a:solidFill>
              </a:rPr>
              <a:t>por 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 err="1" smtClean="0">
                <a:solidFill>
                  <a:schemeClr val="bg2"/>
                </a:solidFill>
              </a:rPr>
              <a:t>ónde</a:t>
            </a:r>
            <a:r>
              <a:rPr lang="es-ES" dirty="0" smtClean="0">
                <a:solidFill>
                  <a:schemeClr val="bg2"/>
                </a:solidFill>
              </a:rPr>
              <a:t> empezar.</a:t>
            </a:r>
            <a:endParaRPr lang="es-ES" dirty="0">
              <a:solidFill>
                <a:schemeClr val="bg2"/>
              </a:solidFill>
            </a:endParaRP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Analizar </a:t>
            </a:r>
            <a:r>
              <a:rPr lang="es-ES" dirty="0" err="1" smtClean="0">
                <a:solidFill>
                  <a:schemeClr val="bg2"/>
                </a:solidFill>
              </a:rPr>
              <a:t>ó</a:t>
            </a:r>
            <a:r>
              <a:rPr lang="es-ES" dirty="0" smtClean="0">
                <a:solidFill>
                  <a:schemeClr val="bg2"/>
                </a:solidFill>
              </a:rPr>
              <a:t> grupo e a cada </a:t>
            </a:r>
            <a:r>
              <a:rPr lang="es-ES" dirty="0" err="1" smtClean="0">
                <a:solidFill>
                  <a:schemeClr val="bg2"/>
                </a:solidFill>
              </a:rPr>
              <a:t>ún</a:t>
            </a:r>
            <a:r>
              <a:rPr lang="es-ES" dirty="0" smtClean="0">
                <a:solidFill>
                  <a:schemeClr val="bg2"/>
                </a:solidFill>
              </a:rPr>
              <a:t> dos </a:t>
            </a:r>
            <a:r>
              <a:rPr lang="es-ES" dirty="0" err="1" smtClean="0">
                <a:solidFill>
                  <a:schemeClr val="bg2"/>
                </a:solidFill>
              </a:rPr>
              <a:t>seus</a:t>
            </a:r>
            <a:r>
              <a:rPr lang="es-ES" dirty="0" smtClean="0">
                <a:solidFill>
                  <a:schemeClr val="bg2"/>
                </a:solidFill>
              </a:rPr>
              <a:t> componentes.</a:t>
            </a:r>
            <a:endParaRPr lang="es-ES" dirty="0">
              <a:solidFill>
                <a:schemeClr val="bg2"/>
              </a:solidFill>
            </a:endParaRP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Determinar </a:t>
            </a:r>
            <a:r>
              <a:rPr lang="es-ES" dirty="0">
                <a:solidFill>
                  <a:schemeClr val="bg2"/>
                </a:solidFill>
              </a:rPr>
              <a:t>un </a:t>
            </a:r>
            <a:r>
              <a:rPr lang="es-ES" dirty="0" err="1" smtClean="0">
                <a:solidFill>
                  <a:schemeClr val="bg2"/>
                </a:solidFill>
              </a:rPr>
              <a:t>servi</a:t>
            </a:r>
            <a:r>
              <a:rPr lang="es-ES" dirty="0" err="1">
                <a:solidFill>
                  <a:schemeClr val="bg2"/>
                </a:solidFill>
              </a:rPr>
              <a:t>z</a:t>
            </a:r>
            <a:r>
              <a:rPr lang="es-ES" dirty="0" err="1" smtClean="0">
                <a:solidFill>
                  <a:schemeClr val="bg2"/>
                </a:solidFill>
              </a:rPr>
              <a:t>o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>
                <a:solidFill>
                  <a:schemeClr val="bg2"/>
                </a:solidFill>
              </a:rPr>
              <a:t>socialmente </a:t>
            </a:r>
            <a:r>
              <a:rPr lang="es-ES" dirty="0" smtClean="0">
                <a:solidFill>
                  <a:schemeClr val="bg2"/>
                </a:solidFill>
              </a:rPr>
              <a:t>necesario.</a:t>
            </a:r>
            <a:endParaRPr lang="es-ES" dirty="0">
              <a:solidFill>
                <a:schemeClr val="bg2"/>
              </a:solidFill>
            </a:endParaRP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Establecer as </a:t>
            </a:r>
            <a:r>
              <a:rPr lang="es-ES" dirty="0" err="1" smtClean="0">
                <a:solidFill>
                  <a:schemeClr val="bg2"/>
                </a:solidFill>
              </a:rPr>
              <a:t>aprendizaxes</a:t>
            </a:r>
            <a:r>
              <a:rPr lang="es-ES" dirty="0" smtClean="0">
                <a:solidFill>
                  <a:schemeClr val="bg2"/>
                </a:solidFill>
              </a:rPr>
              <a:t> vinculadas </a:t>
            </a:r>
            <a:r>
              <a:rPr lang="es-ES" dirty="0" err="1" smtClean="0">
                <a:solidFill>
                  <a:schemeClr val="bg2"/>
                </a:solidFill>
              </a:rPr>
              <a:t>ó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 err="1" smtClean="0">
                <a:solidFill>
                  <a:schemeClr val="bg2"/>
                </a:solidFill>
              </a:rPr>
              <a:t>servizo</a:t>
            </a:r>
            <a:r>
              <a:rPr lang="es-ES" dirty="0" smtClean="0">
                <a:solidFill>
                  <a:schemeClr val="bg2"/>
                </a:solidFill>
              </a:rPr>
              <a:t>.</a:t>
            </a:r>
            <a:endParaRPr lang="es-ES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b="1" dirty="0" err="1" smtClean="0">
                <a:solidFill>
                  <a:schemeClr val="bg2"/>
                </a:solidFill>
              </a:rPr>
              <a:t>Establecemento</a:t>
            </a:r>
            <a:r>
              <a:rPr lang="es-ES" b="1" dirty="0" smtClean="0">
                <a:solidFill>
                  <a:schemeClr val="bg2"/>
                </a:solidFill>
              </a:rPr>
              <a:t> </a:t>
            </a:r>
            <a:r>
              <a:rPr lang="es-ES" b="1" dirty="0">
                <a:solidFill>
                  <a:schemeClr val="bg2"/>
                </a:solidFill>
              </a:rPr>
              <a:t>de </a:t>
            </a:r>
            <a:r>
              <a:rPr lang="es-ES" b="1" dirty="0" err="1" smtClean="0">
                <a:solidFill>
                  <a:schemeClr val="bg2"/>
                </a:solidFill>
              </a:rPr>
              <a:t>relacións</a:t>
            </a:r>
            <a:r>
              <a:rPr lang="es-ES" b="1" dirty="0" smtClean="0">
                <a:solidFill>
                  <a:schemeClr val="bg2"/>
                </a:solidFill>
              </a:rPr>
              <a:t> </a:t>
            </a:r>
            <a:r>
              <a:rPr lang="es-ES" b="1" dirty="0">
                <a:solidFill>
                  <a:schemeClr val="bg2"/>
                </a:solidFill>
              </a:rPr>
              <a:t>con entidades </a:t>
            </a:r>
            <a:r>
              <a:rPr lang="es-ES" b="1" dirty="0" err="1" smtClean="0">
                <a:solidFill>
                  <a:schemeClr val="bg2"/>
                </a:solidFill>
              </a:rPr>
              <a:t>sociais</a:t>
            </a:r>
            <a:r>
              <a:rPr lang="es-ES" b="1" dirty="0" smtClean="0">
                <a:solidFill>
                  <a:schemeClr val="bg2"/>
                </a:solidFill>
              </a:rPr>
              <a:t>:</a:t>
            </a:r>
          </a:p>
          <a:p>
            <a:pPr lvl="1"/>
            <a:r>
              <a:rPr lang="es-ES" dirty="0">
                <a:solidFill>
                  <a:schemeClr val="bg2"/>
                </a:solidFill>
              </a:rPr>
              <a:t>I</a:t>
            </a:r>
            <a:r>
              <a:rPr lang="es-ES" dirty="0" smtClean="0">
                <a:solidFill>
                  <a:schemeClr val="bg2"/>
                </a:solidFill>
              </a:rPr>
              <a:t>dentificar as entidades coas que colaborar.</a:t>
            </a:r>
            <a:endParaRPr lang="es-ES" dirty="0">
              <a:solidFill>
                <a:schemeClr val="bg2"/>
              </a:solidFill>
            </a:endParaRP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Formular a demanda e </a:t>
            </a:r>
            <a:r>
              <a:rPr lang="es-ES" dirty="0" err="1" smtClean="0">
                <a:solidFill>
                  <a:schemeClr val="bg2"/>
                </a:solidFill>
              </a:rPr>
              <a:t>chegar</a:t>
            </a:r>
            <a:r>
              <a:rPr lang="es-ES" dirty="0" smtClean="0">
                <a:solidFill>
                  <a:schemeClr val="bg2"/>
                </a:solidFill>
              </a:rPr>
              <a:t> a un </a:t>
            </a:r>
            <a:r>
              <a:rPr lang="es-ES" dirty="0" err="1" smtClean="0">
                <a:solidFill>
                  <a:schemeClr val="bg2"/>
                </a:solidFill>
              </a:rPr>
              <a:t>acordo</a:t>
            </a:r>
            <a:r>
              <a:rPr lang="es-ES" dirty="0" smtClean="0">
                <a:solidFill>
                  <a:schemeClr val="bg2"/>
                </a:solidFill>
              </a:rPr>
              <a:t>.</a:t>
            </a:r>
            <a:endParaRPr lang="es-ES" dirty="0">
              <a:solidFill>
                <a:schemeClr val="bg2"/>
              </a:solidFill>
            </a:endParaRPr>
          </a:p>
          <a:p>
            <a:pPr lvl="1"/>
            <a:endParaRPr lang="es-ES" dirty="0"/>
          </a:p>
          <a:p>
            <a:endParaRPr lang="es-E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136388"/>
            <a:ext cx="8219256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PROXECTOS DE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ES" b="1" dirty="0" smtClean="0">
                <a:solidFill>
                  <a:schemeClr val="bg2"/>
                </a:solidFill>
              </a:rPr>
              <a:t>Planificación: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Definir os aspectos </a:t>
            </a:r>
            <a:r>
              <a:rPr lang="es-ES" dirty="0" err="1" smtClean="0">
                <a:solidFill>
                  <a:schemeClr val="bg2"/>
                </a:solidFill>
              </a:rPr>
              <a:t>pedagóxicos</a:t>
            </a:r>
            <a:r>
              <a:rPr lang="es-ES" dirty="0" smtClean="0">
                <a:solidFill>
                  <a:schemeClr val="bg2"/>
                </a:solidFill>
              </a:rPr>
              <a:t>.</a:t>
            </a:r>
            <a:endParaRPr lang="es-ES" dirty="0">
              <a:solidFill>
                <a:schemeClr val="bg2"/>
              </a:solidFill>
            </a:endParaRP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Definir a </a:t>
            </a:r>
            <a:r>
              <a:rPr lang="es-ES" dirty="0" err="1" smtClean="0">
                <a:solidFill>
                  <a:schemeClr val="bg2"/>
                </a:solidFill>
              </a:rPr>
              <a:t>xestión</a:t>
            </a:r>
            <a:r>
              <a:rPr lang="es-ES" dirty="0" smtClean="0">
                <a:solidFill>
                  <a:schemeClr val="bg2"/>
                </a:solidFill>
              </a:rPr>
              <a:t> e a organización.</a:t>
            </a:r>
            <a:endParaRPr lang="es-ES" dirty="0">
              <a:solidFill>
                <a:schemeClr val="bg2"/>
              </a:solidFill>
            </a:endParaRP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Definir as etapas </a:t>
            </a:r>
            <a:r>
              <a:rPr lang="es-ES" dirty="0">
                <a:solidFill>
                  <a:schemeClr val="bg2"/>
                </a:solidFill>
              </a:rPr>
              <a:t>de </a:t>
            </a:r>
            <a:r>
              <a:rPr lang="es-ES" dirty="0" err="1" smtClean="0">
                <a:solidFill>
                  <a:schemeClr val="bg2"/>
                </a:solidFill>
              </a:rPr>
              <a:t>traballo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 err="1" smtClean="0">
                <a:solidFill>
                  <a:schemeClr val="bg2"/>
                </a:solidFill>
              </a:rPr>
              <a:t>co</a:t>
            </a:r>
            <a:r>
              <a:rPr lang="es-ES" dirty="0" smtClean="0">
                <a:solidFill>
                  <a:schemeClr val="bg2"/>
                </a:solidFill>
              </a:rPr>
              <a:t> grupo.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s-ES" b="1" dirty="0" smtClean="0">
                <a:solidFill>
                  <a:schemeClr val="bg2"/>
                </a:solidFill>
              </a:rPr>
              <a:t>Preparación:</a:t>
            </a: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Motivar </a:t>
            </a:r>
            <a:r>
              <a:rPr lang="es-ES" dirty="0" err="1" smtClean="0">
                <a:solidFill>
                  <a:schemeClr val="bg2"/>
                </a:solidFill>
              </a:rPr>
              <a:t>ó</a:t>
            </a:r>
            <a:r>
              <a:rPr lang="es-ES" dirty="0" smtClean="0">
                <a:solidFill>
                  <a:schemeClr val="bg2"/>
                </a:solidFill>
              </a:rPr>
              <a:t> grupo.</a:t>
            </a:r>
            <a:endParaRPr lang="es-ES" dirty="0">
              <a:solidFill>
                <a:schemeClr val="bg2"/>
              </a:solidFill>
            </a:endParaRPr>
          </a:p>
          <a:p>
            <a:pPr lvl="1"/>
            <a:r>
              <a:rPr lang="es-ES" dirty="0" err="1" smtClean="0">
                <a:solidFill>
                  <a:schemeClr val="bg2"/>
                </a:solidFill>
              </a:rPr>
              <a:t>Diagnosticaro</a:t>
            </a:r>
            <a:r>
              <a:rPr lang="es-ES" dirty="0" smtClean="0">
                <a:solidFill>
                  <a:schemeClr val="bg2"/>
                </a:solidFill>
              </a:rPr>
              <a:t> problema e definir o </a:t>
            </a:r>
            <a:r>
              <a:rPr lang="es-ES" dirty="0" err="1" smtClean="0">
                <a:solidFill>
                  <a:schemeClr val="bg2"/>
                </a:solidFill>
              </a:rPr>
              <a:t>proxecto</a:t>
            </a:r>
            <a:r>
              <a:rPr lang="es-ES" dirty="0" smtClean="0">
                <a:solidFill>
                  <a:schemeClr val="bg2"/>
                </a:solidFill>
              </a:rPr>
              <a:t>.</a:t>
            </a:r>
            <a:endParaRPr lang="es-ES" dirty="0">
              <a:solidFill>
                <a:schemeClr val="bg2"/>
              </a:solidFill>
            </a:endParaRP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Organizar o </a:t>
            </a:r>
            <a:r>
              <a:rPr lang="es-ES" dirty="0" err="1" smtClean="0">
                <a:solidFill>
                  <a:schemeClr val="bg2"/>
                </a:solidFill>
              </a:rPr>
              <a:t>traballo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>
                <a:solidFill>
                  <a:schemeClr val="bg2"/>
                </a:solidFill>
              </a:rPr>
              <a:t>que </a:t>
            </a:r>
            <a:r>
              <a:rPr lang="es-ES" dirty="0" smtClean="0">
                <a:solidFill>
                  <a:schemeClr val="bg2"/>
                </a:solidFill>
              </a:rPr>
              <a:t>se levará </a:t>
            </a:r>
            <a:r>
              <a:rPr lang="es-ES" dirty="0">
                <a:solidFill>
                  <a:schemeClr val="bg2"/>
                </a:solidFill>
              </a:rPr>
              <a:t>a </a:t>
            </a:r>
            <a:r>
              <a:rPr lang="es-ES" dirty="0" smtClean="0">
                <a:solidFill>
                  <a:schemeClr val="bg2"/>
                </a:solidFill>
              </a:rPr>
              <a:t>cabo.</a:t>
            </a:r>
            <a:endParaRPr lang="es-ES" dirty="0">
              <a:solidFill>
                <a:schemeClr val="bg2"/>
              </a:solidFill>
            </a:endParaRPr>
          </a:p>
          <a:p>
            <a:pPr lvl="1"/>
            <a:r>
              <a:rPr lang="es-ES" dirty="0" smtClean="0">
                <a:solidFill>
                  <a:schemeClr val="bg2"/>
                </a:solidFill>
              </a:rPr>
              <a:t>Reflexionar </a:t>
            </a:r>
            <a:r>
              <a:rPr lang="es-ES" dirty="0">
                <a:solidFill>
                  <a:schemeClr val="bg2"/>
                </a:solidFill>
              </a:rPr>
              <a:t>sobre </a:t>
            </a:r>
            <a:r>
              <a:rPr lang="es-ES" dirty="0" smtClean="0">
                <a:solidFill>
                  <a:schemeClr val="bg2"/>
                </a:solidFill>
              </a:rPr>
              <a:t>as </a:t>
            </a:r>
            <a:r>
              <a:rPr lang="es-ES" dirty="0" err="1" smtClean="0">
                <a:solidFill>
                  <a:schemeClr val="bg2"/>
                </a:solidFill>
              </a:rPr>
              <a:t>aprendizaxes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 err="1" smtClean="0">
                <a:solidFill>
                  <a:schemeClr val="bg2"/>
                </a:solidFill>
              </a:rPr>
              <a:t>relizadas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 err="1" smtClean="0">
                <a:solidFill>
                  <a:schemeClr val="bg2"/>
                </a:solidFill>
              </a:rPr>
              <a:t>na</a:t>
            </a:r>
            <a:r>
              <a:rPr lang="es-ES" dirty="0" smtClean="0">
                <a:solidFill>
                  <a:schemeClr val="bg2"/>
                </a:solidFill>
              </a:rPr>
              <a:t> preparación.</a:t>
            </a:r>
            <a:endParaRPr lang="es-ES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136388"/>
            <a:ext cx="8219256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PROXECTOS DE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4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  <a:solidFill>
            <a:schemeClr val="tx1"/>
          </a:solidFill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s-ES" sz="4600" b="1" dirty="0" err="1" smtClean="0">
                <a:solidFill>
                  <a:schemeClr val="bg2"/>
                </a:solidFill>
              </a:rPr>
              <a:t>Execución</a:t>
            </a:r>
            <a:r>
              <a:rPr lang="es-ES" sz="4600" b="1" dirty="0" smtClean="0">
                <a:solidFill>
                  <a:schemeClr val="bg2"/>
                </a:solidFill>
              </a:rPr>
              <a:t>:</a:t>
            </a:r>
          </a:p>
          <a:p>
            <a:pPr lvl="1"/>
            <a:r>
              <a:rPr lang="es-ES" sz="2900" dirty="0" smtClean="0">
                <a:solidFill>
                  <a:schemeClr val="bg2"/>
                </a:solidFill>
              </a:rPr>
              <a:t>Realizar o </a:t>
            </a:r>
            <a:r>
              <a:rPr lang="es-ES" sz="2900" dirty="0" err="1" smtClean="0">
                <a:solidFill>
                  <a:schemeClr val="bg2"/>
                </a:solidFill>
              </a:rPr>
              <a:t>servizo</a:t>
            </a:r>
            <a:r>
              <a:rPr lang="es-ES" sz="2900" dirty="0" smtClean="0">
                <a:solidFill>
                  <a:schemeClr val="bg2"/>
                </a:solidFill>
              </a:rPr>
              <a:t>.</a:t>
            </a:r>
            <a:endParaRPr lang="es-ES" sz="2900" dirty="0">
              <a:solidFill>
                <a:schemeClr val="bg2"/>
              </a:solidFill>
            </a:endParaRPr>
          </a:p>
          <a:p>
            <a:pPr lvl="1"/>
            <a:r>
              <a:rPr lang="es-ES" sz="2900" dirty="0" smtClean="0">
                <a:solidFill>
                  <a:schemeClr val="bg2"/>
                </a:solidFill>
              </a:rPr>
              <a:t>Relacionarse coas </a:t>
            </a:r>
            <a:r>
              <a:rPr lang="es-ES" sz="2900" dirty="0" err="1" smtClean="0">
                <a:solidFill>
                  <a:schemeClr val="bg2"/>
                </a:solidFill>
              </a:rPr>
              <a:t>persoas</a:t>
            </a:r>
            <a:r>
              <a:rPr lang="es-ES" sz="2900" dirty="0" smtClean="0">
                <a:solidFill>
                  <a:schemeClr val="bg2"/>
                </a:solidFill>
              </a:rPr>
              <a:t> e </a:t>
            </a:r>
            <a:r>
              <a:rPr lang="es-ES" sz="2900" dirty="0">
                <a:solidFill>
                  <a:schemeClr val="bg2"/>
                </a:solidFill>
              </a:rPr>
              <a:t>entidades </a:t>
            </a:r>
            <a:r>
              <a:rPr lang="es-ES" sz="2900" dirty="0" smtClean="0">
                <a:solidFill>
                  <a:schemeClr val="bg2"/>
                </a:solidFill>
              </a:rPr>
              <a:t>do entorno.</a:t>
            </a:r>
            <a:endParaRPr lang="es-ES" sz="2900" dirty="0">
              <a:solidFill>
                <a:schemeClr val="bg2"/>
              </a:solidFill>
            </a:endParaRPr>
          </a:p>
          <a:p>
            <a:pPr lvl="1"/>
            <a:r>
              <a:rPr lang="es-ES" sz="2900" dirty="0" err="1" smtClean="0">
                <a:solidFill>
                  <a:schemeClr val="bg2"/>
                </a:solidFill>
              </a:rPr>
              <a:t>Rexistrar</a:t>
            </a:r>
            <a:r>
              <a:rPr lang="es-ES" sz="2900" dirty="0">
                <a:solidFill>
                  <a:schemeClr val="bg2"/>
                </a:solidFill>
              </a:rPr>
              <a:t>, comunicar </a:t>
            </a:r>
            <a:r>
              <a:rPr lang="es-ES" sz="2900" dirty="0" smtClean="0">
                <a:solidFill>
                  <a:schemeClr val="bg2"/>
                </a:solidFill>
              </a:rPr>
              <a:t>e </a:t>
            </a:r>
            <a:r>
              <a:rPr lang="es-ES" sz="2900" dirty="0">
                <a:solidFill>
                  <a:schemeClr val="bg2"/>
                </a:solidFill>
              </a:rPr>
              <a:t>difundir </a:t>
            </a:r>
            <a:r>
              <a:rPr lang="es-ES" sz="2900" dirty="0" smtClean="0">
                <a:solidFill>
                  <a:schemeClr val="bg2"/>
                </a:solidFill>
              </a:rPr>
              <a:t>o </a:t>
            </a:r>
            <a:r>
              <a:rPr lang="es-ES" sz="2900" dirty="0" err="1" smtClean="0">
                <a:solidFill>
                  <a:schemeClr val="bg2"/>
                </a:solidFill>
              </a:rPr>
              <a:t>proxecto</a:t>
            </a:r>
            <a:r>
              <a:rPr lang="es-ES" sz="2900" dirty="0" smtClean="0">
                <a:solidFill>
                  <a:schemeClr val="bg2"/>
                </a:solidFill>
              </a:rPr>
              <a:t>.</a:t>
            </a:r>
            <a:endParaRPr lang="es-ES" sz="2900" dirty="0">
              <a:solidFill>
                <a:schemeClr val="bg2"/>
              </a:solidFill>
            </a:endParaRPr>
          </a:p>
          <a:p>
            <a:pPr lvl="1"/>
            <a:r>
              <a:rPr lang="es-ES" sz="2900" dirty="0" smtClean="0">
                <a:solidFill>
                  <a:schemeClr val="bg2"/>
                </a:solidFill>
              </a:rPr>
              <a:t>Reflexionar </a:t>
            </a:r>
            <a:r>
              <a:rPr lang="es-ES" sz="2900" dirty="0">
                <a:solidFill>
                  <a:schemeClr val="bg2"/>
                </a:solidFill>
              </a:rPr>
              <a:t>sobre </a:t>
            </a:r>
            <a:r>
              <a:rPr lang="es-ES" sz="2900" dirty="0" smtClean="0">
                <a:solidFill>
                  <a:schemeClr val="bg2"/>
                </a:solidFill>
              </a:rPr>
              <a:t>as </a:t>
            </a:r>
            <a:r>
              <a:rPr lang="es-ES" sz="2900" dirty="0" err="1" smtClean="0">
                <a:solidFill>
                  <a:schemeClr val="bg2"/>
                </a:solidFill>
              </a:rPr>
              <a:t>aprendizaxes</a:t>
            </a:r>
            <a:r>
              <a:rPr lang="es-ES" sz="2900" dirty="0" smtClean="0">
                <a:solidFill>
                  <a:schemeClr val="bg2"/>
                </a:solidFill>
              </a:rPr>
              <a:t> realizadas.</a:t>
            </a:r>
          </a:p>
          <a:p>
            <a:pPr marL="457200" lvl="1" indent="0">
              <a:buNone/>
            </a:pPr>
            <a:endParaRPr lang="es-ES" sz="2900" dirty="0">
              <a:solidFill>
                <a:schemeClr val="bg2"/>
              </a:solidFill>
            </a:endParaRPr>
          </a:p>
          <a:p>
            <a:pPr marL="571500" indent="-514350">
              <a:buFont typeface="+mj-lt"/>
              <a:buAutoNum type="arabicPeriod" startAt="5"/>
            </a:pPr>
            <a:r>
              <a:rPr lang="es-ES" sz="4600" b="1" dirty="0" smtClean="0">
                <a:solidFill>
                  <a:schemeClr val="bg2"/>
                </a:solidFill>
              </a:rPr>
              <a:t>Cierre:</a:t>
            </a:r>
          </a:p>
          <a:p>
            <a:pPr lvl="1"/>
            <a:r>
              <a:rPr lang="es-ES" sz="2900" dirty="0" smtClean="0">
                <a:solidFill>
                  <a:schemeClr val="bg2"/>
                </a:solidFill>
              </a:rPr>
              <a:t>Reflexionar e </a:t>
            </a:r>
            <a:r>
              <a:rPr lang="es-ES" sz="2900" dirty="0" err="1" smtClean="0">
                <a:solidFill>
                  <a:schemeClr val="bg2"/>
                </a:solidFill>
              </a:rPr>
              <a:t>avaliar</a:t>
            </a:r>
            <a:r>
              <a:rPr lang="es-ES" sz="2900" dirty="0" smtClean="0">
                <a:solidFill>
                  <a:schemeClr val="bg2"/>
                </a:solidFill>
              </a:rPr>
              <a:t>  os </a:t>
            </a:r>
            <a:r>
              <a:rPr lang="es-ES" sz="2900" dirty="0">
                <a:solidFill>
                  <a:schemeClr val="bg2"/>
                </a:solidFill>
              </a:rPr>
              <a:t>resultados </a:t>
            </a:r>
            <a:r>
              <a:rPr lang="es-ES" sz="2900" dirty="0" smtClean="0">
                <a:solidFill>
                  <a:schemeClr val="bg2"/>
                </a:solidFill>
              </a:rPr>
              <a:t>do </a:t>
            </a:r>
            <a:r>
              <a:rPr lang="es-ES" sz="2900" dirty="0" err="1" smtClean="0">
                <a:solidFill>
                  <a:schemeClr val="bg2"/>
                </a:solidFill>
              </a:rPr>
              <a:t>servizo</a:t>
            </a:r>
            <a:r>
              <a:rPr lang="es-ES" sz="2900" dirty="0" smtClean="0">
                <a:solidFill>
                  <a:schemeClr val="bg2"/>
                </a:solidFill>
              </a:rPr>
              <a:t> realizado.</a:t>
            </a:r>
            <a:endParaRPr lang="es-ES" sz="2900" dirty="0">
              <a:solidFill>
                <a:schemeClr val="bg2"/>
              </a:solidFill>
            </a:endParaRPr>
          </a:p>
          <a:p>
            <a:pPr lvl="1"/>
            <a:r>
              <a:rPr lang="es-ES" sz="2900" dirty="0" smtClean="0">
                <a:solidFill>
                  <a:schemeClr val="bg2"/>
                </a:solidFill>
              </a:rPr>
              <a:t>Reflexionar e </a:t>
            </a:r>
            <a:r>
              <a:rPr lang="es-ES" sz="2900" dirty="0" err="1" smtClean="0">
                <a:solidFill>
                  <a:schemeClr val="bg2"/>
                </a:solidFill>
              </a:rPr>
              <a:t>avaliar</a:t>
            </a:r>
            <a:r>
              <a:rPr lang="es-ES" sz="2900" dirty="0" smtClean="0">
                <a:solidFill>
                  <a:schemeClr val="bg2"/>
                </a:solidFill>
              </a:rPr>
              <a:t>  as </a:t>
            </a:r>
            <a:r>
              <a:rPr lang="es-ES" sz="2900" dirty="0" err="1" smtClean="0">
                <a:solidFill>
                  <a:schemeClr val="bg2"/>
                </a:solidFill>
              </a:rPr>
              <a:t>aprendizaxes</a:t>
            </a:r>
            <a:r>
              <a:rPr lang="es-ES" sz="2900" dirty="0" smtClean="0">
                <a:solidFill>
                  <a:schemeClr val="bg2"/>
                </a:solidFill>
              </a:rPr>
              <a:t> conseguidas.</a:t>
            </a:r>
            <a:endParaRPr lang="es-ES" sz="2900" dirty="0">
              <a:solidFill>
                <a:schemeClr val="bg2"/>
              </a:solidFill>
            </a:endParaRPr>
          </a:p>
          <a:p>
            <a:pPr lvl="1"/>
            <a:r>
              <a:rPr lang="es-ES" sz="2900" dirty="0" err="1" smtClean="0">
                <a:solidFill>
                  <a:schemeClr val="bg2"/>
                </a:solidFill>
              </a:rPr>
              <a:t>Proxectar</a:t>
            </a:r>
            <a:r>
              <a:rPr lang="es-ES" sz="2900" dirty="0" smtClean="0">
                <a:solidFill>
                  <a:schemeClr val="bg2"/>
                </a:solidFill>
              </a:rPr>
              <a:t> </a:t>
            </a:r>
            <a:r>
              <a:rPr lang="es-ES" sz="2900" dirty="0">
                <a:solidFill>
                  <a:schemeClr val="bg2"/>
                </a:solidFill>
              </a:rPr>
              <a:t>perspectivas de </a:t>
            </a:r>
            <a:r>
              <a:rPr lang="es-ES" sz="2900" dirty="0" smtClean="0">
                <a:solidFill>
                  <a:schemeClr val="bg2"/>
                </a:solidFill>
              </a:rPr>
              <a:t>futuro.</a:t>
            </a:r>
            <a:endParaRPr lang="es-ES" sz="2900" dirty="0">
              <a:solidFill>
                <a:schemeClr val="bg2"/>
              </a:solidFill>
            </a:endParaRPr>
          </a:p>
          <a:p>
            <a:pPr lvl="1"/>
            <a:r>
              <a:rPr lang="es-ES" sz="2900" dirty="0" smtClean="0">
                <a:solidFill>
                  <a:schemeClr val="bg2"/>
                </a:solidFill>
              </a:rPr>
              <a:t>Celebrar  a </a:t>
            </a:r>
            <a:r>
              <a:rPr lang="es-ES" sz="2900" dirty="0">
                <a:solidFill>
                  <a:schemeClr val="bg2"/>
                </a:solidFill>
              </a:rPr>
              <a:t>experiencia </a:t>
            </a:r>
            <a:r>
              <a:rPr lang="es-ES" sz="2900" dirty="0" smtClean="0">
                <a:solidFill>
                  <a:schemeClr val="bg2"/>
                </a:solidFill>
              </a:rPr>
              <a:t>vivida.</a:t>
            </a:r>
          </a:p>
          <a:p>
            <a:pPr marL="457200" lvl="1" indent="0">
              <a:buNone/>
            </a:pPr>
            <a:endParaRPr lang="es-ES" sz="29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s-ES" sz="5100" b="1" dirty="0">
                <a:solidFill>
                  <a:schemeClr val="bg2"/>
                </a:solidFill>
              </a:rPr>
              <a:t>Evaluación </a:t>
            </a:r>
            <a:r>
              <a:rPr lang="es-ES" sz="5100" b="1" dirty="0" smtClean="0">
                <a:solidFill>
                  <a:schemeClr val="bg2"/>
                </a:solidFill>
              </a:rPr>
              <a:t>multifocal:</a:t>
            </a:r>
          </a:p>
          <a:p>
            <a:pPr lvl="1"/>
            <a:r>
              <a:rPr lang="es-ES" sz="2900" dirty="0" err="1" smtClean="0">
                <a:solidFill>
                  <a:schemeClr val="bg2"/>
                </a:solidFill>
              </a:rPr>
              <a:t>Avaliar</a:t>
            </a:r>
            <a:r>
              <a:rPr lang="es-ES" sz="2900" dirty="0" smtClean="0">
                <a:solidFill>
                  <a:schemeClr val="bg2"/>
                </a:solidFill>
              </a:rPr>
              <a:t> </a:t>
            </a:r>
            <a:r>
              <a:rPr lang="es-ES" sz="2900" dirty="0" err="1" smtClean="0">
                <a:solidFill>
                  <a:schemeClr val="bg2"/>
                </a:solidFill>
              </a:rPr>
              <a:t>ó</a:t>
            </a:r>
            <a:r>
              <a:rPr lang="es-ES" sz="2900" dirty="0" smtClean="0">
                <a:solidFill>
                  <a:schemeClr val="bg2"/>
                </a:solidFill>
              </a:rPr>
              <a:t> </a:t>
            </a:r>
            <a:r>
              <a:rPr lang="es-ES" sz="2900" dirty="0">
                <a:solidFill>
                  <a:schemeClr val="bg2"/>
                </a:solidFill>
              </a:rPr>
              <a:t>grupo y a cada </a:t>
            </a:r>
            <a:r>
              <a:rPr lang="es-ES" sz="2900" dirty="0" err="1" smtClean="0">
                <a:solidFill>
                  <a:schemeClr val="bg2"/>
                </a:solidFill>
              </a:rPr>
              <a:t>ún</a:t>
            </a:r>
            <a:r>
              <a:rPr lang="es-ES" sz="2900" dirty="0" smtClean="0">
                <a:solidFill>
                  <a:schemeClr val="bg2"/>
                </a:solidFill>
              </a:rPr>
              <a:t> dos </a:t>
            </a:r>
            <a:r>
              <a:rPr lang="es-ES" sz="2900" dirty="0" err="1" smtClean="0">
                <a:solidFill>
                  <a:schemeClr val="bg2"/>
                </a:solidFill>
              </a:rPr>
              <a:t>seus</a:t>
            </a:r>
            <a:r>
              <a:rPr lang="es-ES" sz="2900" dirty="0" smtClean="0">
                <a:solidFill>
                  <a:schemeClr val="bg2"/>
                </a:solidFill>
              </a:rPr>
              <a:t> </a:t>
            </a:r>
            <a:r>
              <a:rPr lang="es-ES" sz="2900" dirty="0" err="1" smtClean="0">
                <a:solidFill>
                  <a:schemeClr val="bg2"/>
                </a:solidFill>
              </a:rPr>
              <a:t>membros</a:t>
            </a:r>
            <a:r>
              <a:rPr lang="es-ES" sz="2900" dirty="0" smtClean="0">
                <a:solidFill>
                  <a:schemeClr val="bg2"/>
                </a:solidFill>
              </a:rPr>
              <a:t>.</a:t>
            </a:r>
            <a:endParaRPr lang="es-ES" sz="2900" dirty="0">
              <a:solidFill>
                <a:schemeClr val="bg2"/>
              </a:solidFill>
            </a:endParaRPr>
          </a:p>
          <a:p>
            <a:pPr lvl="1"/>
            <a:r>
              <a:rPr lang="es-ES" sz="2900" dirty="0" err="1" smtClean="0">
                <a:solidFill>
                  <a:schemeClr val="bg2"/>
                </a:solidFill>
              </a:rPr>
              <a:t>Avaliar</a:t>
            </a:r>
            <a:r>
              <a:rPr lang="es-ES" sz="2900" dirty="0" smtClean="0">
                <a:solidFill>
                  <a:schemeClr val="bg2"/>
                </a:solidFill>
              </a:rPr>
              <a:t> o </a:t>
            </a:r>
            <a:r>
              <a:rPr lang="es-ES" sz="2900" dirty="0">
                <a:solidFill>
                  <a:schemeClr val="bg2"/>
                </a:solidFill>
              </a:rPr>
              <a:t>trabajo en </a:t>
            </a:r>
            <a:r>
              <a:rPr lang="es-ES" sz="2900" dirty="0" smtClean="0">
                <a:solidFill>
                  <a:schemeClr val="bg2"/>
                </a:solidFill>
              </a:rPr>
              <a:t>rede coas entidades </a:t>
            </a:r>
            <a:r>
              <a:rPr lang="es-ES" sz="2900" dirty="0" err="1" smtClean="0">
                <a:solidFill>
                  <a:schemeClr val="bg2"/>
                </a:solidFill>
              </a:rPr>
              <a:t>sociais</a:t>
            </a:r>
            <a:r>
              <a:rPr lang="es-ES" sz="2900" dirty="0" smtClean="0">
                <a:solidFill>
                  <a:schemeClr val="bg2"/>
                </a:solidFill>
              </a:rPr>
              <a:t>.</a:t>
            </a:r>
            <a:endParaRPr lang="es-ES" sz="2900" dirty="0">
              <a:solidFill>
                <a:schemeClr val="bg2"/>
              </a:solidFill>
            </a:endParaRPr>
          </a:p>
          <a:p>
            <a:pPr lvl="1"/>
            <a:r>
              <a:rPr lang="es-ES" sz="2900" dirty="0" err="1" smtClean="0">
                <a:solidFill>
                  <a:schemeClr val="bg2"/>
                </a:solidFill>
              </a:rPr>
              <a:t>Avaliar</a:t>
            </a:r>
            <a:r>
              <a:rPr lang="es-ES" sz="2900" dirty="0" smtClean="0">
                <a:solidFill>
                  <a:schemeClr val="bg2"/>
                </a:solidFill>
              </a:rPr>
              <a:t> a </a:t>
            </a:r>
            <a:r>
              <a:rPr lang="es-ES" sz="2900" dirty="0">
                <a:solidFill>
                  <a:schemeClr val="bg2"/>
                </a:solidFill>
              </a:rPr>
              <a:t>experiencia como </a:t>
            </a:r>
            <a:r>
              <a:rPr lang="es-ES" sz="2900" dirty="0" err="1" smtClean="0">
                <a:solidFill>
                  <a:schemeClr val="bg2"/>
                </a:solidFill>
              </a:rPr>
              <a:t>proxecto</a:t>
            </a:r>
            <a:r>
              <a:rPr lang="es-ES" sz="2900" dirty="0" smtClean="0">
                <a:solidFill>
                  <a:schemeClr val="bg2"/>
                </a:solidFill>
              </a:rPr>
              <a:t> </a:t>
            </a:r>
            <a:r>
              <a:rPr lang="es-ES" sz="2900" dirty="0">
                <a:solidFill>
                  <a:schemeClr val="bg2"/>
                </a:solidFill>
              </a:rPr>
              <a:t>de </a:t>
            </a:r>
            <a:r>
              <a:rPr lang="es-ES" sz="2900" dirty="0" err="1" smtClean="0">
                <a:solidFill>
                  <a:schemeClr val="bg2"/>
                </a:solidFill>
              </a:rPr>
              <a:t>ApS</a:t>
            </a:r>
            <a:r>
              <a:rPr lang="es-ES" sz="2900" dirty="0">
                <a:solidFill>
                  <a:schemeClr val="bg2"/>
                </a:solidFill>
              </a:rPr>
              <a:t>.</a:t>
            </a:r>
          </a:p>
          <a:p>
            <a:pPr lvl="1"/>
            <a:r>
              <a:rPr lang="es-ES" sz="2900" dirty="0" err="1" smtClean="0">
                <a:solidFill>
                  <a:schemeClr val="bg2"/>
                </a:solidFill>
              </a:rPr>
              <a:t>Autoavaliarse</a:t>
            </a:r>
            <a:r>
              <a:rPr lang="es-ES" sz="2900" dirty="0" smtClean="0">
                <a:solidFill>
                  <a:schemeClr val="bg2"/>
                </a:solidFill>
              </a:rPr>
              <a:t> </a:t>
            </a:r>
            <a:r>
              <a:rPr lang="es-ES" sz="2900" dirty="0">
                <a:solidFill>
                  <a:schemeClr val="bg2"/>
                </a:solidFill>
              </a:rPr>
              <a:t>como </a:t>
            </a:r>
            <a:r>
              <a:rPr lang="es-ES" sz="2900" dirty="0" err="1" smtClean="0">
                <a:solidFill>
                  <a:schemeClr val="bg2"/>
                </a:solidFill>
              </a:rPr>
              <a:t>persoa</a:t>
            </a:r>
            <a:r>
              <a:rPr lang="es-ES" sz="2900" dirty="0" smtClean="0">
                <a:solidFill>
                  <a:schemeClr val="bg2"/>
                </a:solidFill>
              </a:rPr>
              <a:t> educadora.</a:t>
            </a:r>
            <a:endParaRPr lang="es-ES" sz="2900" dirty="0">
              <a:solidFill>
                <a:schemeClr val="bg2"/>
              </a:solidFill>
            </a:endParaRPr>
          </a:p>
          <a:p>
            <a:pPr lvl="1"/>
            <a:endParaRPr lang="es-ES" sz="2900" dirty="0">
              <a:solidFill>
                <a:schemeClr val="bg2"/>
              </a:solidFill>
            </a:endParaRPr>
          </a:p>
          <a:p>
            <a:pPr marL="571500" indent="-514350">
              <a:buFont typeface="+mj-lt"/>
              <a:buAutoNum type="arabicPeriod" startAt="5"/>
            </a:pPr>
            <a:endParaRPr lang="es-ES" dirty="0"/>
          </a:p>
          <a:p>
            <a:pPr marL="971550" lvl="1" indent="-514350"/>
            <a:endParaRPr lang="es-ES" dirty="0" smtClean="0"/>
          </a:p>
          <a:p>
            <a:pPr marL="514350" indent="-514350">
              <a:buFont typeface="+mj-lt"/>
              <a:buAutoNum type="arabicPeriod" startAt="5"/>
            </a:pPr>
            <a:endParaRPr lang="es-E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136388"/>
            <a:ext cx="8219256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PROXECTOS DE </a:t>
            </a:r>
            <a:r>
              <a:rPr lang="es-E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ApS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1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32656"/>
            <a:ext cx="4531235" cy="6192688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136443"/>
              </p:ext>
            </p:extLst>
          </p:nvPr>
        </p:nvGraphicFramePr>
        <p:xfrm>
          <a:off x="680502" y="58336"/>
          <a:ext cx="2472744" cy="274320"/>
        </p:xfrm>
        <a:graphic>
          <a:graphicData uri="http://schemas.openxmlformats.org/drawingml/2006/table">
            <a:tbl>
              <a:tblPr/>
              <a:tblGrid>
                <a:gridCol w="2472744"/>
              </a:tblGrid>
              <a:tr h="0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METÁFORA DO ICEBERG</a:t>
                      </a:r>
                      <a:endParaRPr lang="es-ES" sz="12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01647"/>
              </p:ext>
            </p:extLst>
          </p:nvPr>
        </p:nvGraphicFramePr>
        <p:xfrm>
          <a:off x="5580112" y="1484784"/>
          <a:ext cx="2472744" cy="579120"/>
        </p:xfrm>
        <a:graphic>
          <a:graphicData uri="http://schemas.openxmlformats.org/drawingml/2006/table">
            <a:tbl>
              <a:tblPr/>
              <a:tblGrid>
                <a:gridCol w="2472744"/>
              </a:tblGrid>
              <a:tr h="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PRÁCTICAS</a:t>
                      </a:r>
                      <a:endParaRPr lang="es-ES" sz="32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180294"/>
              </p:ext>
            </p:extLst>
          </p:nvPr>
        </p:nvGraphicFramePr>
        <p:xfrm>
          <a:off x="5652120" y="3429000"/>
          <a:ext cx="3024336" cy="518159"/>
        </p:xfrm>
        <a:graphic>
          <a:graphicData uri="http://schemas.openxmlformats.org/drawingml/2006/table">
            <a:tbl>
              <a:tblPr/>
              <a:tblGrid>
                <a:gridCol w="3024336"/>
              </a:tblGrid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IDEAS, CRENZAS, …</a:t>
                      </a:r>
                      <a:endParaRPr lang="es-ES" sz="28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36067"/>
              </p:ext>
            </p:extLst>
          </p:nvPr>
        </p:nvGraphicFramePr>
        <p:xfrm>
          <a:off x="5652120" y="5733256"/>
          <a:ext cx="2472744" cy="579120"/>
        </p:xfrm>
        <a:graphic>
          <a:graphicData uri="http://schemas.openxmlformats.org/drawingml/2006/table">
            <a:tbl>
              <a:tblPr/>
              <a:tblGrid>
                <a:gridCol w="2472744"/>
              </a:tblGrid>
              <a:tr h="0">
                <a:tc>
                  <a:txBody>
                    <a:bodyPr/>
                    <a:lstStyle/>
                    <a:p>
                      <a:r>
                        <a:rPr lang="es-ES" sz="3200" dirty="0" smtClean="0"/>
                        <a:t>VALORES</a:t>
                      </a:r>
                      <a:endParaRPr lang="es-ES" sz="32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59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805" y="34622"/>
            <a:ext cx="8229600" cy="77809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r"/>
            <a:r>
              <a:rPr lang="es-ES" sz="2200" u="sng" dirty="0" smtClean="0">
                <a:solidFill>
                  <a:schemeClr val="bg2"/>
                </a:solidFill>
              </a:rPr>
              <a:t> DUDAS E DEBATES…</a:t>
            </a:r>
            <a:r>
              <a:rPr lang="es-ES" sz="3600" dirty="0" smtClean="0">
                <a:solidFill>
                  <a:schemeClr val="bg2"/>
                </a:solidFill>
              </a:rPr>
              <a:t/>
            </a:r>
            <a:br>
              <a:rPr lang="es-ES" sz="3600" dirty="0" smtClean="0">
                <a:solidFill>
                  <a:schemeClr val="bg2"/>
                </a:solidFill>
              </a:rPr>
            </a:br>
            <a:r>
              <a:rPr lang="es-ES" sz="3600" dirty="0" smtClean="0">
                <a:solidFill>
                  <a:schemeClr val="bg2"/>
                </a:solidFill>
              </a:rPr>
              <a:t>ONDE ESTÁ A LIÑA ENTRE…</a:t>
            </a:r>
            <a:endParaRPr lang="es-ES" sz="3600" dirty="0">
              <a:solidFill>
                <a:schemeClr val="bg2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812720"/>
            <a:ext cx="8229600" cy="6045280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 O QUE É </a:t>
            </a:r>
            <a:r>
              <a:rPr lang="es-ES" dirty="0" err="1" smtClean="0"/>
              <a:t>ApS</a:t>
            </a:r>
            <a:r>
              <a:rPr lang="es-ES" dirty="0" smtClean="0"/>
              <a:t> E O QUE NON  O É?</a:t>
            </a:r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A NECESIDADE QUE PODE CUBRIRSE CON UN SERVIZO Á COMUNIDADE E O QUE NO?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PARTICIPACIÓN VOLUNTARIA OU NON NA ESCOLA?</a:t>
            </a:r>
          </a:p>
          <a:p>
            <a:r>
              <a:rPr lang="es-ES" dirty="0" smtClean="0"/>
              <a:t>…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01" y="1380720"/>
            <a:ext cx="1495423" cy="17785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424" y="1340768"/>
            <a:ext cx="2290168" cy="17970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451" y="1325489"/>
            <a:ext cx="1858033" cy="17961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221088"/>
            <a:ext cx="1704293" cy="14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71500" y="1571625"/>
            <a:ext cx="489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Ocupados en construir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07950" y="5492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000" b="1"/>
          </a:p>
        </p:txBody>
      </p:sp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75" y="2286000"/>
            <a:ext cx="26130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571500" y="2286000"/>
            <a:ext cx="5786438" cy="28931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3200" b="1" dirty="0">
                <a:solidFill>
                  <a:schemeClr val="bg2">
                    <a:lumMod val="50000"/>
                  </a:schemeClr>
                </a:solidFill>
              </a:rPr>
              <a:t>El </a:t>
            </a:r>
            <a:r>
              <a:rPr lang="ca-ES" sz="3200" b="1" dirty="0" err="1">
                <a:solidFill>
                  <a:schemeClr val="bg2">
                    <a:lumMod val="50000"/>
                  </a:schemeClr>
                </a:solidFill>
              </a:rPr>
              <a:t>servicio</a:t>
            </a:r>
            <a:r>
              <a:rPr lang="ca-ES" sz="3200" b="1" dirty="0">
                <a:solidFill>
                  <a:schemeClr val="bg2">
                    <a:lumMod val="50000"/>
                  </a:schemeClr>
                </a:solidFill>
              </a:rPr>
              <a:t> a la </a:t>
            </a:r>
            <a:r>
              <a:rPr lang="ca-ES" sz="3200" b="1" dirty="0" err="1">
                <a:solidFill>
                  <a:schemeClr val="bg2">
                    <a:lumMod val="50000"/>
                  </a:schemeClr>
                </a:solidFill>
              </a:rPr>
              <a:t>comunidad</a:t>
            </a:r>
            <a:r>
              <a:rPr lang="ca-ES" sz="32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s-ES" sz="1800" b="1" dirty="0"/>
              <a:t>Los chicos y chicas diseñan y construyen  un refugio y un albergue juvenil dirigidos al conjunto de la sociedad.</a:t>
            </a:r>
            <a:endParaRPr lang="ca-ES" sz="1800" dirty="0"/>
          </a:p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2">
                    <a:lumMod val="50000"/>
                  </a:schemeClr>
                </a:solidFill>
              </a:rPr>
              <a:t>El </a:t>
            </a:r>
            <a:r>
              <a:rPr lang="ca-ES" sz="2800" b="1" dirty="0" err="1">
                <a:solidFill>
                  <a:schemeClr val="bg2">
                    <a:lumMod val="50000"/>
                  </a:schemeClr>
                </a:solidFill>
              </a:rPr>
              <a:t>aprendizaje</a:t>
            </a:r>
            <a:r>
              <a:rPr lang="ca-ES" sz="28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Aprender</a:t>
            </a:r>
            <a:r>
              <a:rPr lang="ca-ES" sz="1800" b="1" dirty="0"/>
              <a:t> a participar, a </a:t>
            </a:r>
            <a:r>
              <a:rPr lang="ca-ES" sz="1800" b="1" dirty="0" err="1"/>
              <a:t>trabajar</a:t>
            </a:r>
            <a:r>
              <a:rPr lang="ca-ES" sz="1800" b="1" dirty="0"/>
              <a:t> en equipo, a tomar </a:t>
            </a:r>
            <a:r>
              <a:rPr lang="ca-ES" sz="1800" b="1" dirty="0" err="1"/>
              <a:t>decisiones</a:t>
            </a:r>
            <a:r>
              <a:rPr lang="ca-ES" sz="1800" b="1" dirty="0"/>
              <a:t>, a </a:t>
            </a:r>
            <a:r>
              <a:rPr lang="ca-ES" sz="1800" b="1" dirty="0" err="1"/>
              <a:t>ejercitar</a:t>
            </a:r>
            <a:r>
              <a:rPr lang="ca-ES" sz="1800" b="1" dirty="0"/>
              <a:t> </a:t>
            </a:r>
            <a:r>
              <a:rPr lang="ca-ES" sz="1800" b="1" dirty="0" err="1"/>
              <a:t>destrezas</a:t>
            </a:r>
            <a:r>
              <a:rPr lang="ca-ES" sz="1800" b="1" dirty="0"/>
              <a:t> </a:t>
            </a:r>
            <a:r>
              <a:rPr lang="ca-ES" sz="1800" b="1" dirty="0" err="1"/>
              <a:t>técnicas</a:t>
            </a:r>
            <a:r>
              <a:rPr lang="ca-ES" sz="1800" b="1" dirty="0"/>
              <a:t>, a </a:t>
            </a:r>
            <a:r>
              <a:rPr lang="ca-ES" sz="1800" b="1" dirty="0" err="1"/>
              <a:t>organizarse</a:t>
            </a:r>
            <a:r>
              <a:rPr lang="ca-ES" sz="1800" b="1" dirty="0"/>
              <a:t>, a </a:t>
            </a:r>
            <a:r>
              <a:rPr lang="ca-ES" sz="1800" b="1" dirty="0" err="1"/>
              <a:t>esforzarse</a:t>
            </a:r>
            <a:r>
              <a:rPr lang="ca-ES" sz="1800" b="1" dirty="0"/>
              <a:t> </a:t>
            </a:r>
            <a:r>
              <a:rPr lang="ca-ES" sz="1800" b="1" dirty="0" err="1"/>
              <a:t>físicamente</a:t>
            </a:r>
            <a:r>
              <a:rPr lang="ca-ES" sz="1800" b="1" dirty="0"/>
              <a:t>, a esperar </a:t>
            </a:r>
            <a:r>
              <a:rPr lang="ca-ES" sz="1800" b="1" dirty="0" err="1"/>
              <a:t>resultados</a:t>
            </a:r>
            <a:r>
              <a:rPr lang="ca-ES" sz="1800" b="1" dirty="0"/>
              <a:t> a largo </a:t>
            </a:r>
            <a:r>
              <a:rPr lang="ca-ES" sz="1800" b="1" dirty="0" err="1"/>
              <a:t>plazo</a:t>
            </a:r>
            <a:r>
              <a:rPr lang="ca-ES" sz="1800" b="1" dirty="0"/>
              <a:t>...</a:t>
            </a: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571500" y="5643563"/>
            <a:ext cx="8572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400" b="1" dirty="0" err="1">
                <a:solidFill>
                  <a:srgbClr val="000099"/>
                </a:solidFill>
              </a:rPr>
              <a:t>Experiencia</a:t>
            </a:r>
            <a:r>
              <a:rPr lang="ca-ES" sz="1400" b="1" dirty="0">
                <a:solidFill>
                  <a:srgbClr val="000099"/>
                </a:solidFill>
              </a:rPr>
              <a:t>:</a:t>
            </a:r>
            <a:r>
              <a:rPr lang="ca-ES" sz="1400" b="1" dirty="0">
                <a:solidFill>
                  <a:schemeClr val="accent2"/>
                </a:solidFill>
              </a:rPr>
              <a:t> </a:t>
            </a:r>
          </a:p>
          <a:p>
            <a:r>
              <a:rPr lang="ca-ES" sz="1400" b="1" dirty="0"/>
              <a:t>INJUCAM (</a:t>
            </a:r>
            <a:r>
              <a:rPr lang="ca-ES" sz="1400" b="1" dirty="0" err="1"/>
              <a:t>Federación</a:t>
            </a:r>
            <a:r>
              <a:rPr lang="ca-ES" sz="1400" b="1" dirty="0"/>
              <a:t> de </a:t>
            </a:r>
            <a:r>
              <a:rPr lang="ca-ES" sz="1400" b="1" dirty="0" err="1"/>
              <a:t>entidades</a:t>
            </a:r>
            <a:r>
              <a:rPr lang="ca-ES" sz="1400" b="1" dirty="0"/>
              <a:t> de </a:t>
            </a:r>
            <a:r>
              <a:rPr lang="ca-ES" sz="1400" b="1" dirty="0" err="1"/>
              <a:t>Tiempo</a:t>
            </a:r>
            <a:r>
              <a:rPr lang="ca-ES" sz="1400" b="1" dirty="0"/>
              <a:t> </a:t>
            </a:r>
            <a:r>
              <a:rPr lang="ca-ES" sz="1400" b="1" dirty="0" err="1"/>
              <a:t>Libre</a:t>
            </a:r>
            <a:r>
              <a:rPr lang="ca-ES" sz="1400" b="1" dirty="0"/>
              <a:t> de la </a:t>
            </a:r>
            <a:r>
              <a:rPr lang="ca-ES" sz="1400" b="1" dirty="0" err="1"/>
              <a:t>Comunidad</a:t>
            </a:r>
            <a:r>
              <a:rPr lang="ca-ES" sz="1400" b="1" dirty="0"/>
              <a:t> de Madrid) + </a:t>
            </a:r>
            <a:r>
              <a:rPr lang="ca-ES" sz="1400" b="1" dirty="0" err="1"/>
              <a:t>instituciones</a:t>
            </a:r>
            <a:r>
              <a:rPr lang="ca-ES" sz="1400" b="1" dirty="0"/>
              <a:t> </a:t>
            </a:r>
            <a:r>
              <a:rPr lang="ca-ES" sz="1400" b="1" dirty="0" err="1"/>
              <a:t>públicas</a:t>
            </a:r>
            <a:r>
              <a:rPr lang="ca-ES" sz="1400" b="1" dirty="0"/>
              <a:t> que </a:t>
            </a:r>
            <a:r>
              <a:rPr lang="ca-ES" sz="1400" b="1" dirty="0" err="1"/>
              <a:t>apoyan</a:t>
            </a:r>
            <a:r>
              <a:rPr lang="ca-ES" sz="1400" b="1" dirty="0"/>
              <a:t> el </a:t>
            </a:r>
            <a:r>
              <a:rPr lang="ca-ES" sz="1400" b="1" dirty="0" err="1"/>
              <a:t>proyecto</a:t>
            </a:r>
            <a:endParaRPr lang="ca-ES" sz="1400" b="1" dirty="0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600" b="1" dirty="0" err="1" smtClean="0"/>
              <a:t>Algunos</a:t>
            </a:r>
            <a:r>
              <a:rPr lang="ca-ES" sz="3600" b="1" dirty="0" smtClean="0"/>
              <a:t> </a:t>
            </a:r>
            <a:r>
              <a:rPr lang="ca-ES" sz="3600" b="1" dirty="0" err="1"/>
              <a:t>ejemplos</a:t>
            </a:r>
            <a:endParaRPr lang="ca-ES" sz="36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APRENDIZAJE-SERVICIO (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00063" y="1714500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3200" b="1" dirty="0" err="1"/>
              <a:t>Ecoauditoría</a:t>
            </a:r>
            <a:r>
              <a:rPr lang="es-ES" sz="3200" b="1" dirty="0"/>
              <a:t> en el aula</a:t>
            </a:r>
          </a:p>
        </p:txBody>
      </p:sp>
      <p:pic>
        <p:nvPicPr>
          <p:cNvPr id="39941" name="Picture 6" descr="Ecoauditoria bona"/>
          <p:cNvPicPr>
            <a:picLocks noChangeAspect="1" noChangeArrowheads="1"/>
          </p:cNvPicPr>
          <p:nvPr/>
        </p:nvPicPr>
        <p:blipFill>
          <a:blip r:embed="rId3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568575"/>
            <a:ext cx="377983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07950" y="5492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000" b="1"/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539750" y="2492375"/>
            <a:ext cx="4464050" cy="33855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servicio</a:t>
            </a:r>
            <a:r>
              <a:rPr lang="ca-ES" sz="2800" b="1" dirty="0">
                <a:solidFill>
                  <a:schemeClr val="bg1"/>
                </a:solidFill>
              </a:rPr>
              <a:t> a la </a:t>
            </a:r>
            <a:r>
              <a:rPr lang="ca-ES" sz="2800" b="1" dirty="0" err="1">
                <a:solidFill>
                  <a:schemeClr val="bg1"/>
                </a:solidFill>
              </a:rPr>
              <a:t>comunidad</a:t>
            </a:r>
            <a:r>
              <a:rPr lang="ca-ES" sz="2800" b="1" dirty="0">
                <a:solidFill>
                  <a:schemeClr val="bg1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ca-ES" sz="1600" b="1" dirty="0" err="1"/>
              <a:t>Niños</a:t>
            </a:r>
            <a:r>
              <a:rPr lang="ca-ES" sz="1600" b="1" dirty="0"/>
              <a:t> y </a:t>
            </a:r>
            <a:r>
              <a:rPr lang="ca-ES" sz="1600" b="1" dirty="0" err="1"/>
              <a:t>niñas</a:t>
            </a:r>
            <a:r>
              <a:rPr lang="ca-ES" sz="1600" b="1" dirty="0"/>
              <a:t> de </a:t>
            </a:r>
            <a:r>
              <a:rPr lang="ca-ES" sz="1600" b="1" dirty="0" err="1"/>
              <a:t>Primaria</a:t>
            </a:r>
            <a:r>
              <a:rPr lang="ca-ES" sz="1600" b="1" dirty="0"/>
              <a:t> </a:t>
            </a:r>
            <a:r>
              <a:rPr lang="ca-ES" sz="1600" b="1" dirty="0" err="1"/>
              <a:t>emprenden</a:t>
            </a:r>
            <a:r>
              <a:rPr lang="ca-ES" sz="1600" b="1" dirty="0"/>
              <a:t> </a:t>
            </a:r>
            <a:r>
              <a:rPr lang="ca-ES" sz="1600" b="1" dirty="0" err="1"/>
              <a:t>medidas</a:t>
            </a:r>
            <a:r>
              <a:rPr lang="ca-ES" sz="1600" b="1" dirty="0"/>
              <a:t> </a:t>
            </a:r>
            <a:r>
              <a:rPr lang="ca-ES" sz="1600" b="1" dirty="0" err="1"/>
              <a:t>correctoras</a:t>
            </a:r>
            <a:r>
              <a:rPr lang="ca-ES" sz="1600" b="1" dirty="0"/>
              <a:t> para el centro </a:t>
            </a:r>
            <a:r>
              <a:rPr lang="ca-ES" sz="1600" b="1" dirty="0" err="1"/>
              <a:t>educativo</a:t>
            </a:r>
            <a:r>
              <a:rPr lang="ca-ES" sz="1600" b="1" dirty="0"/>
              <a:t> y para la </a:t>
            </a:r>
            <a:r>
              <a:rPr lang="ca-ES" sz="1600" b="1" dirty="0" err="1"/>
              <a:t>ciudad</a:t>
            </a:r>
            <a:r>
              <a:rPr lang="ca-ES" sz="1600" b="1" dirty="0"/>
              <a:t>, </a:t>
            </a:r>
            <a:r>
              <a:rPr lang="ca-ES" sz="1600" b="1" dirty="0" err="1"/>
              <a:t>contribuyendo</a:t>
            </a:r>
            <a:r>
              <a:rPr lang="ca-ES" sz="1600" b="1" dirty="0"/>
              <a:t> a crear un entorno </a:t>
            </a:r>
            <a:r>
              <a:rPr lang="ca-ES" sz="1600" b="1" dirty="0" err="1"/>
              <a:t>urbano</a:t>
            </a:r>
            <a:r>
              <a:rPr lang="ca-ES" sz="1600" b="1" dirty="0"/>
              <a:t> </a:t>
            </a:r>
            <a:r>
              <a:rPr lang="ca-ES" sz="1600" b="1" dirty="0" err="1"/>
              <a:t>más</a:t>
            </a:r>
            <a:r>
              <a:rPr lang="ca-ES" sz="1600" b="1" dirty="0"/>
              <a:t> sostenible.</a:t>
            </a:r>
          </a:p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aprendizaje</a:t>
            </a:r>
            <a:r>
              <a:rPr lang="ca-ES" sz="2800" b="1" dirty="0">
                <a:solidFill>
                  <a:schemeClr val="bg1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ca-ES" sz="1600" b="1" dirty="0" err="1"/>
              <a:t>Analizar</a:t>
            </a:r>
            <a:r>
              <a:rPr lang="ca-ES" sz="1600" b="1" dirty="0"/>
              <a:t>  e interpretar los </a:t>
            </a:r>
            <a:r>
              <a:rPr lang="ca-ES" sz="1600" b="1" dirty="0" err="1"/>
              <a:t>consumos</a:t>
            </a:r>
            <a:r>
              <a:rPr lang="ca-ES" sz="1600" b="1" dirty="0"/>
              <a:t> </a:t>
            </a:r>
            <a:r>
              <a:rPr lang="ca-ES" sz="1600" b="1" dirty="0" err="1"/>
              <a:t>energéticos</a:t>
            </a:r>
            <a:r>
              <a:rPr lang="ca-ES" sz="1600" b="1" dirty="0"/>
              <a:t>, </a:t>
            </a:r>
            <a:r>
              <a:rPr lang="ca-ES" sz="1600" b="1" dirty="0" err="1"/>
              <a:t>profundizando</a:t>
            </a:r>
            <a:r>
              <a:rPr lang="ca-ES" sz="1600" b="1" dirty="0"/>
              <a:t> </a:t>
            </a:r>
            <a:r>
              <a:rPr lang="ca-ES" sz="1600" b="1" dirty="0" err="1"/>
              <a:t>conocimientos</a:t>
            </a:r>
            <a:r>
              <a:rPr lang="ca-ES" sz="1600" b="1" dirty="0"/>
              <a:t> de </a:t>
            </a:r>
            <a:r>
              <a:rPr lang="ca-ES" sz="1600" b="1" dirty="0" err="1"/>
              <a:t>ciencias</a:t>
            </a:r>
            <a:r>
              <a:rPr lang="ca-ES" sz="1600" b="1" dirty="0"/>
              <a:t> </a:t>
            </a:r>
            <a:r>
              <a:rPr lang="ca-ES" sz="1600" b="1" dirty="0" err="1"/>
              <a:t>naturales</a:t>
            </a:r>
            <a:r>
              <a:rPr lang="ca-ES" sz="1600" b="1" dirty="0"/>
              <a:t>, </a:t>
            </a:r>
            <a:r>
              <a:rPr lang="ca-ES" sz="1600" b="1" dirty="0" err="1"/>
              <a:t>sociales</a:t>
            </a:r>
            <a:r>
              <a:rPr lang="ca-ES" sz="1600" b="1" dirty="0"/>
              <a:t> y </a:t>
            </a:r>
            <a:r>
              <a:rPr lang="ca-ES" sz="1600" b="1" dirty="0" err="1"/>
              <a:t>matemáticas</a:t>
            </a:r>
            <a:r>
              <a:rPr lang="ca-ES" sz="1600" b="1" dirty="0"/>
              <a:t>, </a:t>
            </a:r>
            <a:r>
              <a:rPr lang="ca-ES" sz="1600" b="1" dirty="0" err="1"/>
              <a:t>hábitos</a:t>
            </a:r>
            <a:r>
              <a:rPr lang="ca-ES" sz="1600" b="1" dirty="0"/>
              <a:t> y </a:t>
            </a:r>
            <a:r>
              <a:rPr lang="ca-ES" sz="1600" b="1" dirty="0" err="1"/>
              <a:t>actitudes</a:t>
            </a:r>
            <a:r>
              <a:rPr lang="ca-ES" sz="1600" b="1" dirty="0"/>
              <a:t> de </a:t>
            </a:r>
            <a:r>
              <a:rPr lang="ca-ES" sz="1600" b="1" dirty="0" err="1"/>
              <a:t>ahorro</a:t>
            </a:r>
            <a:r>
              <a:rPr lang="ca-ES" sz="1600" b="1" dirty="0"/>
              <a:t> </a:t>
            </a:r>
            <a:r>
              <a:rPr lang="ca-ES" sz="1600" b="1" dirty="0" err="1"/>
              <a:t>energético</a:t>
            </a:r>
            <a:r>
              <a:rPr lang="ca-ES" sz="1600" b="1" dirty="0"/>
              <a:t>.</a:t>
            </a:r>
          </a:p>
        </p:txBody>
      </p:sp>
      <p:sp>
        <p:nvSpPr>
          <p:cNvPr id="39945" name="Text Box 12"/>
          <p:cNvSpPr txBox="1">
            <a:spLocks noChangeArrowheads="1"/>
          </p:cNvSpPr>
          <p:nvPr/>
        </p:nvSpPr>
        <p:spPr bwMode="auto">
          <a:xfrm>
            <a:off x="5292725" y="5429250"/>
            <a:ext cx="3851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400" b="1">
                <a:solidFill>
                  <a:srgbClr val="000099"/>
                </a:solidFill>
              </a:rPr>
              <a:t>Experiencia:</a:t>
            </a:r>
            <a:r>
              <a:rPr lang="ca-ES" sz="1400" b="1">
                <a:solidFill>
                  <a:schemeClr val="accent2"/>
                </a:solidFill>
              </a:rPr>
              <a:t> </a:t>
            </a:r>
          </a:p>
          <a:p>
            <a:r>
              <a:rPr lang="ca-ES" sz="1400" b="1"/>
              <a:t>Ayuntamiento de Sant Joan Despí + Centre Mediambiental L'Arrel</a:t>
            </a:r>
            <a:endParaRPr lang="ca-ES" sz="1400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 b="1" dirty="0" err="1"/>
              <a:t>Algunos</a:t>
            </a:r>
            <a:r>
              <a:rPr lang="ca-ES" sz="3200" b="1" dirty="0"/>
              <a:t> </a:t>
            </a:r>
            <a:r>
              <a:rPr lang="ca-ES" sz="3200" b="1" dirty="0" err="1"/>
              <a:t>ejemplos</a:t>
            </a:r>
            <a:endParaRPr lang="ca-ES" sz="3200" b="1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APRENDIZAJE-SERVICIO (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7188" y="1700213"/>
            <a:ext cx="64468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3200" b="1" dirty="0"/>
              <a:t>Campaña de Donación de Sangre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107950" y="5492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000" b="1"/>
          </a:p>
        </p:txBody>
      </p:sp>
      <p:pic>
        <p:nvPicPr>
          <p:cNvPr id="40967" name="Picture 10" descr="Banc de sang Festa Ma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3995737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468312" y="2492375"/>
            <a:ext cx="4247703" cy="31393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servicio</a:t>
            </a:r>
            <a:r>
              <a:rPr lang="ca-ES" sz="2800" b="1" dirty="0">
                <a:solidFill>
                  <a:schemeClr val="bg1"/>
                </a:solidFill>
              </a:rPr>
              <a:t> a la </a:t>
            </a:r>
            <a:r>
              <a:rPr lang="ca-ES" sz="2800" b="1" dirty="0" err="1">
                <a:solidFill>
                  <a:schemeClr val="bg1"/>
                </a:solidFill>
              </a:rPr>
              <a:t>comunidad</a:t>
            </a:r>
            <a:r>
              <a:rPr lang="ca-ES" sz="28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600" b="1" dirty="0" err="1"/>
              <a:t>Grupos</a:t>
            </a:r>
            <a:r>
              <a:rPr lang="ca-ES" sz="1600" b="1" dirty="0"/>
              <a:t> de </a:t>
            </a:r>
            <a:r>
              <a:rPr lang="ca-ES" sz="1600" b="1" dirty="0" err="1"/>
              <a:t>chicos</a:t>
            </a:r>
            <a:r>
              <a:rPr lang="ca-ES" sz="1600" b="1" dirty="0"/>
              <a:t> y </a:t>
            </a:r>
            <a:r>
              <a:rPr lang="ca-ES" sz="1600" b="1" dirty="0" err="1"/>
              <a:t>chicas</a:t>
            </a:r>
            <a:r>
              <a:rPr lang="ca-ES" sz="1600" b="1" dirty="0"/>
              <a:t> se </a:t>
            </a:r>
            <a:r>
              <a:rPr lang="ca-ES" sz="1600" b="1" dirty="0" err="1"/>
              <a:t>implican</a:t>
            </a:r>
            <a:r>
              <a:rPr lang="ca-ES" sz="1600" b="1" dirty="0"/>
              <a:t> </a:t>
            </a:r>
            <a:r>
              <a:rPr lang="ca-ES" sz="1600" b="1" dirty="0" err="1"/>
              <a:t>activamente</a:t>
            </a:r>
            <a:r>
              <a:rPr lang="ca-ES" sz="1600" b="1" dirty="0"/>
              <a:t> en </a:t>
            </a:r>
            <a:r>
              <a:rPr lang="ca-ES" sz="1600" b="1" dirty="0" err="1"/>
              <a:t>campañas</a:t>
            </a:r>
            <a:r>
              <a:rPr lang="ca-ES" sz="1600" b="1" dirty="0"/>
              <a:t> de </a:t>
            </a:r>
            <a:r>
              <a:rPr lang="ca-ES" sz="1600" b="1" dirty="0" err="1"/>
              <a:t>donación</a:t>
            </a:r>
            <a:r>
              <a:rPr lang="ca-ES" sz="1600" b="1" dirty="0"/>
              <a:t> de </a:t>
            </a:r>
            <a:r>
              <a:rPr lang="ca-ES" sz="1600" b="1" dirty="0" err="1"/>
              <a:t>sangre</a:t>
            </a:r>
            <a:r>
              <a:rPr lang="ca-ES" sz="1600" b="1" dirty="0"/>
              <a:t>, con la </a:t>
            </a:r>
            <a:r>
              <a:rPr lang="ca-ES" sz="1600" b="1" dirty="0" err="1"/>
              <a:t>finalidad</a:t>
            </a:r>
            <a:r>
              <a:rPr lang="ca-ES" sz="1600" b="1" dirty="0"/>
              <a:t> de </a:t>
            </a:r>
            <a:r>
              <a:rPr lang="ca-ES" sz="1600" b="1" dirty="0" err="1"/>
              <a:t>conseguir</a:t>
            </a:r>
            <a:r>
              <a:rPr lang="ca-ES" sz="1600" b="1" dirty="0"/>
              <a:t> </a:t>
            </a:r>
            <a:r>
              <a:rPr lang="ca-ES" sz="1600" b="1" dirty="0" err="1"/>
              <a:t>más</a:t>
            </a:r>
            <a:r>
              <a:rPr lang="ca-ES" sz="1600" b="1" dirty="0"/>
              <a:t> </a:t>
            </a:r>
            <a:r>
              <a:rPr lang="ca-ES" sz="1600" b="1" dirty="0" err="1"/>
              <a:t>donantes</a:t>
            </a:r>
            <a:r>
              <a:rPr lang="ca-ES" sz="1600" b="1" dirty="0"/>
              <a:t> y </a:t>
            </a:r>
            <a:r>
              <a:rPr lang="ca-ES" sz="1600" b="1" dirty="0" err="1"/>
              <a:t>paliar</a:t>
            </a:r>
            <a:r>
              <a:rPr lang="ca-ES" sz="1600" b="1" dirty="0"/>
              <a:t> el </a:t>
            </a:r>
            <a:r>
              <a:rPr lang="ca-ES" sz="1600" b="1" dirty="0" err="1"/>
              <a:t>déficit</a:t>
            </a:r>
            <a:r>
              <a:rPr lang="ca-ES" sz="1600" b="1" dirty="0"/>
              <a:t> que </a:t>
            </a:r>
            <a:r>
              <a:rPr lang="ca-ES" sz="1600" b="1" dirty="0" err="1"/>
              <a:t>tenemos</a:t>
            </a:r>
            <a:r>
              <a:rPr lang="ca-ES" sz="16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aprendizaje</a:t>
            </a:r>
            <a:r>
              <a:rPr lang="ca-ES" sz="2800" b="1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ca-ES" sz="1600" b="1" dirty="0" err="1"/>
              <a:t>Conocimientos</a:t>
            </a:r>
            <a:r>
              <a:rPr lang="ca-ES" sz="1600" b="1" dirty="0"/>
              <a:t> sobre la </a:t>
            </a:r>
            <a:r>
              <a:rPr lang="ca-ES" sz="1600" b="1" dirty="0" err="1"/>
              <a:t>sangre</a:t>
            </a:r>
            <a:r>
              <a:rPr lang="ca-ES" sz="1600" b="1" dirty="0"/>
              <a:t> y la </a:t>
            </a:r>
            <a:r>
              <a:rPr lang="ca-ES" sz="1600" b="1" dirty="0" err="1"/>
              <a:t>necesidad</a:t>
            </a:r>
            <a:r>
              <a:rPr lang="ca-ES" sz="1600" b="1" dirty="0"/>
              <a:t> de </a:t>
            </a:r>
            <a:r>
              <a:rPr lang="ca-ES" sz="1600" b="1" dirty="0" err="1"/>
              <a:t>donación</a:t>
            </a:r>
            <a:r>
              <a:rPr lang="ca-ES" sz="1600" b="1" dirty="0"/>
              <a:t>, </a:t>
            </a:r>
            <a:r>
              <a:rPr lang="ca-ES" sz="1600" b="1" dirty="0" err="1"/>
              <a:t>habilidades</a:t>
            </a:r>
            <a:r>
              <a:rPr lang="ca-ES" sz="1600" b="1" dirty="0"/>
              <a:t> </a:t>
            </a:r>
            <a:r>
              <a:rPr lang="ca-ES" sz="1600" b="1" dirty="0" err="1"/>
              <a:t>organizativas</a:t>
            </a:r>
            <a:r>
              <a:rPr lang="ca-ES" sz="1600" b="1" dirty="0"/>
              <a:t>, </a:t>
            </a:r>
            <a:r>
              <a:rPr lang="ca-ES" sz="1600" b="1" dirty="0" err="1"/>
              <a:t>técnicas</a:t>
            </a:r>
            <a:r>
              <a:rPr lang="ca-ES" sz="1600" b="1" dirty="0"/>
              <a:t> de </a:t>
            </a:r>
            <a:r>
              <a:rPr lang="ca-ES" sz="1600" b="1" dirty="0" err="1"/>
              <a:t>comunicación</a:t>
            </a:r>
            <a:r>
              <a:rPr lang="ca-ES" sz="1600" b="1" dirty="0"/>
              <a:t> para la </a:t>
            </a:r>
            <a:r>
              <a:rPr lang="ca-ES" sz="1600" b="1" dirty="0" err="1"/>
              <a:t>difusión</a:t>
            </a:r>
            <a:r>
              <a:rPr lang="ca-ES" sz="1600" b="1" dirty="0"/>
              <a:t> de </a:t>
            </a:r>
            <a:r>
              <a:rPr lang="ca-ES" sz="1600" b="1" dirty="0" err="1"/>
              <a:t>mensajes</a:t>
            </a:r>
            <a:r>
              <a:rPr lang="ca-ES" sz="1600" b="1" dirty="0"/>
              <a:t>... </a:t>
            </a:r>
            <a:endParaRPr lang="ca-ES" sz="1600" dirty="0"/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5111750" y="5300663"/>
            <a:ext cx="4032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000099"/>
                </a:solidFill>
              </a:rPr>
              <a:t>Experiencia:</a:t>
            </a:r>
            <a:r>
              <a:rPr lang="es-ES" sz="1400" b="1">
                <a:solidFill>
                  <a:schemeClr val="accent2"/>
                </a:solidFill>
              </a:rPr>
              <a:t> </a:t>
            </a:r>
          </a:p>
          <a:p>
            <a:r>
              <a:rPr lang="es-ES" sz="1400" b="1"/>
              <a:t>Banc de Sang + CEIPS + IES + Clubs de Tiempo Libre</a:t>
            </a:r>
            <a:endParaRPr lang="es-ES" sz="1400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 b="1"/>
              <a:t>Algunos ejemplos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APRENDIZAJE-SERVICIO (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1987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4140200" y="46529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611188" y="2708275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1990" name="Text Box 15"/>
          <p:cNvSpPr txBox="1">
            <a:spLocks noChangeArrowheads="1"/>
          </p:cNvSpPr>
          <p:nvPr/>
        </p:nvSpPr>
        <p:spPr bwMode="auto">
          <a:xfrm>
            <a:off x="500063" y="2428875"/>
            <a:ext cx="4643437" cy="43088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3200" b="1" dirty="0">
                <a:solidFill>
                  <a:schemeClr val="bg1"/>
                </a:solidFill>
              </a:rPr>
              <a:t>El </a:t>
            </a:r>
            <a:r>
              <a:rPr lang="ca-ES" sz="3200" b="1" dirty="0" err="1">
                <a:solidFill>
                  <a:schemeClr val="bg1"/>
                </a:solidFill>
              </a:rPr>
              <a:t>servicio</a:t>
            </a:r>
            <a:r>
              <a:rPr lang="ca-ES" sz="3200" b="1" dirty="0">
                <a:solidFill>
                  <a:schemeClr val="bg1"/>
                </a:solidFill>
              </a:rPr>
              <a:t> a la </a:t>
            </a:r>
            <a:r>
              <a:rPr lang="ca-ES" sz="3200" b="1" dirty="0" err="1">
                <a:solidFill>
                  <a:schemeClr val="bg1"/>
                </a:solidFill>
              </a:rPr>
              <a:t>comunidad</a:t>
            </a:r>
            <a:r>
              <a:rPr lang="ca-ES" sz="32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Difusión</a:t>
            </a:r>
            <a:r>
              <a:rPr lang="ca-ES" sz="1800" b="1" dirty="0"/>
              <a:t> de </a:t>
            </a:r>
            <a:r>
              <a:rPr lang="ca-ES" sz="1800" b="1" dirty="0" err="1"/>
              <a:t>mensajes</a:t>
            </a:r>
            <a:r>
              <a:rPr lang="ca-ES" sz="1800" b="1" dirty="0"/>
              <a:t> sobre </a:t>
            </a:r>
            <a:r>
              <a:rPr lang="ca-ES" sz="1800" b="1" dirty="0" err="1"/>
              <a:t>hábitos</a:t>
            </a:r>
            <a:r>
              <a:rPr lang="ca-ES" sz="1800" b="1" dirty="0"/>
              <a:t> saludables a través de la radio, </a:t>
            </a:r>
            <a:r>
              <a:rPr lang="ca-ES" sz="1800" b="1" dirty="0" err="1"/>
              <a:t>utilizando</a:t>
            </a:r>
            <a:r>
              <a:rPr lang="ca-ES" sz="1800" b="1" dirty="0"/>
              <a:t> </a:t>
            </a:r>
            <a:r>
              <a:rPr lang="ca-ES" sz="1800" b="1" dirty="0" err="1"/>
              <a:t>cuentos</a:t>
            </a:r>
            <a:r>
              <a:rPr lang="ca-ES" sz="1800" b="1" dirty="0"/>
              <a:t> </a:t>
            </a:r>
            <a:r>
              <a:rPr lang="ca-ES" sz="1800" b="1" dirty="0" err="1"/>
              <a:t>infantiles</a:t>
            </a:r>
            <a:r>
              <a:rPr lang="ca-ES" sz="1800" b="1" dirty="0"/>
              <a:t> </a:t>
            </a:r>
            <a:r>
              <a:rPr lang="ca-ES" sz="1800" b="1" dirty="0" err="1"/>
              <a:t>específicos</a:t>
            </a:r>
            <a:r>
              <a:rPr lang="ca-ES" sz="1800" b="1" dirty="0"/>
              <a:t>, que son </a:t>
            </a:r>
            <a:r>
              <a:rPr lang="ca-ES" sz="1800" b="1" dirty="0" err="1"/>
              <a:t>emitidos</a:t>
            </a:r>
            <a:r>
              <a:rPr lang="ca-ES" sz="1800" b="1" dirty="0"/>
              <a:t> </a:t>
            </a:r>
            <a:r>
              <a:rPr lang="ca-ES" sz="1800" b="1" dirty="0" err="1"/>
              <a:t>durante</a:t>
            </a:r>
            <a:r>
              <a:rPr lang="ca-ES" sz="1800" b="1" dirty="0"/>
              <a:t> la </a:t>
            </a:r>
            <a:r>
              <a:rPr lang="ca-ES" sz="1800" b="1" dirty="0" err="1"/>
              <a:t>semana</a:t>
            </a:r>
            <a:r>
              <a:rPr lang="ca-ES" sz="18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ca-ES" sz="3200" b="1" dirty="0">
                <a:solidFill>
                  <a:schemeClr val="bg1"/>
                </a:solidFill>
              </a:rPr>
              <a:t>El </a:t>
            </a:r>
            <a:r>
              <a:rPr lang="ca-ES" sz="3200" b="1" dirty="0" err="1">
                <a:solidFill>
                  <a:schemeClr val="bg1"/>
                </a:solidFill>
              </a:rPr>
              <a:t>aprendizaje</a:t>
            </a:r>
            <a:r>
              <a:rPr lang="ca-ES" sz="32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Conocimientos</a:t>
            </a:r>
            <a:r>
              <a:rPr lang="ca-ES" sz="1800" b="1" dirty="0"/>
              <a:t> y </a:t>
            </a:r>
            <a:r>
              <a:rPr lang="ca-ES" sz="1800" b="1" dirty="0" err="1"/>
              <a:t>habilidades</a:t>
            </a:r>
            <a:r>
              <a:rPr lang="ca-ES" sz="1800" b="1" dirty="0"/>
              <a:t> en </a:t>
            </a:r>
            <a:r>
              <a:rPr lang="ca-ES" sz="1800" b="1" dirty="0" err="1"/>
              <a:t>temas</a:t>
            </a:r>
            <a:r>
              <a:rPr lang="ca-ES" sz="1800" b="1" dirty="0"/>
              <a:t> de </a:t>
            </a:r>
            <a:r>
              <a:rPr lang="ca-ES" sz="1800" b="1" dirty="0" err="1"/>
              <a:t>salud</a:t>
            </a:r>
            <a:r>
              <a:rPr lang="ca-ES" sz="1800" b="1" dirty="0"/>
              <a:t>: </a:t>
            </a:r>
            <a:r>
              <a:rPr lang="ca-ES" sz="1800" b="1" dirty="0" err="1"/>
              <a:t>alimentación</a:t>
            </a:r>
            <a:r>
              <a:rPr lang="ca-ES" sz="1800" b="1" dirty="0"/>
              <a:t>, higiene, </a:t>
            </a:r>
            <a:r>
              <a:rPr lang="ca-ES" sz="1800" b="1" dirty="0" err="1"/>
              <a:t>actividad</a:t>
            </a:r>
            <a:r>
              <a:rPr lang="ca-ES" sz="1800" b="1" dirty="0"/>
              <a:t> física, </a:t>
            </a:r>
            <a:r>
              <a:rPr lang="ca-ES" sz="1800" b="1" dirty="0" err="1"/>
              <a:t>consumos</a:t>
            </a:r>
            <a:r>
              <a:rPr lang="ca-ES" sz="1800" b="1" dirty="0"/>
              <a:t>, </a:t>
            </a:r>
            <a:r>
              <a:rPr lang="ca-ES" sz="1800" b="1" dirty="0" err="1"/>
              <a:t>prevención</a:t>
            </a:r>
            <a:r>
              <a:rPr lang="ca-ES" sz="1800" b="1" dirty="0"/>
              <a:t> de </a:t>
            </a:r>
            <a:r>
              <a:rPr lang="ca-ES" sz="1800" b="1" dirty="0" err="1"/>
              <a:t>riesgos</a:t>
            </a:r>
            <a:r>
              <a:rPr lang="ca-ES" sz="1800" b="1" dirty="0"/>
              <a:t>, </a:t>
            </a:r>
            <a:r>
              <a:rPr lang="ca-ES" sz="1800" b="1" dirty="0" err="1"/>
              <a:t>habilidades</a:t>
            </a:r>
            <a:r>
              <a:rPr lang="ca-ES" sz="1800" b="1" dirty="0"/>
              <a:t> </a:t>
            </a:r>
            <a:r>
              <a:rPr lang="ca-ES" sz="1800" b="1" dirty="0" err="1"/>
              <a:t>comunicativas</a:t>
            </a:r>
            <a:r>
              <a:rPr lang="ca-ES" sz="1600" b="1" dirty="0"/>
              <a:t>.</a:t>
            </a:r>
            <a:endParaRPr lang="ca-ES" sz="1600" dirty="0"/>
          </a:p>
        </p:txBody>
      </p:sp>
      <p:sp>
        <p:nvSpPr>
          <p:cNvPr id="41991" name="Text Box 16"/>
          <p:cNvSpPr txBox="1">
            <a:spLocks noChangeArrowheads="1"/>
          </p:cNvSpPr>
          <p:nvPr/>
        </p:nvSpPr>
        <p:spPr bwMode="auto">
          <a:xfrm>
            <a:off x="5214938" y="5072063"/>
            <a:ext cx="39290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000099"/>
                </a:solidFill>
              </a:rPr>
              <a:t>Experiencia:</a:t>
            </a:r>
            <a:r>
              <a:rPr lang="es-ES" sz="1400" b="1">
                <a:solidFill>
                  <a:schemeClr val="accent2"/>
                </a:solidFill>
              </a:rPr>
              <a:t> </a:t>
            </a:r>
          </a:p>
          <a:p>
            <a:r>
              <a:rPr lang="es-ES" sz="1400" b="1"/>
              <a:t>EDEX + Escuelas de Primaria + clubs de tiempo libre + radios locales</a:t>
            </a:r>
            <a:endParaRPr lang="es-ES" sz="1400"/>
          </a:p>
        </p:txBody>
      </p:sp>
      <p:pic>
        <p:nvPicPr>
          <p:cNvPr id="41992" name="Picture 22" descr="Contes Tarrago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2428875"/>
            <a:ext cx="3873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357188" y="1714500"/>
            <a:ext cx="6335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3200" b="1" dirty="0"/>
              <a:t>Cuentos a través de la radio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 b="1" dirty="0" err="1"/>
              <a:t>Algunos</a:t>
            </a:r>
            <a:r>
              <a:rPr lang="ca-ES" sz="3200" b="1" dirty="0"/>
              <a:t> </a:t>
            </a:r>
            <a:r>
              <a:rPr lang="ca-ES" sz="3200" b="1" dirty="0" err="1"/>
              <a:t>ejemplos</a:t>
            </a:r>
            <a:endParaRPr lang="ca-ES" sz="3200" b="1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APRENDIZAJE-SERVICIO (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5715000" y="5357813"/>
            <a:ext cx="3429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000099"/>
                </a:solidFill>
              </a:rPr>
              <a:t>Experiencia: </a:t>
            </a:r>
            <a:r>
              <a:rPr lang="es-ES" sz="1400" b="1"/>
              <a:t>IES Eduard Fontserè y Esplai La Florida de L'Hospitalet de Llobregat</a:t>
            </a:r>
            <a:endParaRPr lang="es-ES" sz="1400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642938" y="2286000"/>
            <a:ext cx="5072062" cy="36779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3200" b="1" dirty="0">
                <a:solidFill>
                  <a:schemeClr val="bg1"/>
                </a:solidFill>
              </a:rPr>
              <a:t>El </a:t>
            </a:r>
            <a:r>
              <a:rPr lang="ca-ES" sz="3200" b="1" dirty="0" err="1">
                <a:solidFill>
                  <a:schemeClr val="bg1"/>
                </a:solidFill>
              </a:rPr>
              <a:t>servicio</a:t>
            </a:r>
            <a:r>
              <a:rPr lang="ca-ES" sz="32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Alumnos</a:t>
            </a:r>
            <a:r>
              <a:rPr lang="ca-ES" sz="1800" b="1" dirty="0"/>
              <a:t> de </a:t>
            </a:r>
            <a:r>
              <a:rPr lang="ca-ES" sz="1800" b="1" dirty="0" err="1"/>
              <a:t>Bachillerato</a:t>
            </a:r>
            <a:r>
              <a:rPr lang="ca-ES" sz="1800" b="1" dirty="0"/>
              <a:t> </a:t>
            </a:r>
            <a:r>
              <a:rPr lang="ca-ES" sz="1800" b="1" dirty="0" err="1"/>
              <a:t>hacen</a:t>
            </a:r>
            <a:r>
              <a:rPr lang="ca-ES" sz="1800" b="1" dirty="0"/>
              <a:t> de </a:t>
            </a:r>
            <a:r>
              <a:rPr lang="ca-ES" sz="1800" b="1" dirty="0" err="1"/>
              <a:t>ayudantes</a:t>
            </a:r>
            <a:r>
              <a:rPr lang="ca-ES" sz="1800" b="1" dirty="0"/>
              <a:t> de monitor en el club de </a:t>
            </a:r>
            <a:r>
              <a:rPr lang="ca-ES" sz="1800" b="1" dirty="0" err="1"/>
              <a:t>tiempo</a:t>
            </a:r>
            <a:r>
              <a:rPr lang="ca-ES" sz="1800" b="1" dirty="0"/>
              <a:t> </a:t>
            </a:r>
            <a:r>
              <a:rPr lang="ca-ES" sz="1800" b="1" dirty="0" err="1"/>
              <a:t>libre</a:t>
            </a:r>
            <a:r>
              <a:rPr lang="ca-ES" sz="1800" b="1" dirty="0"/>
              <a:t> </a:t>
            </a:r>
            <a:r>
              <a:rPr lang="ca-ES" sz="1800" b="1" dirty="0" err="1"/>
              <a:t>después</a:t>
            </a:r>
            <a:r>
              <a:rPr lang="ca-ES" sz="1800" b="1" dirty="0"/>
              <a:t> de </a:t>
            </a:r>
            <a:r>
              <a:rPr lang="ca-ES" sz="1800" b="1" dirty="0" err="1"/>
              <a:t>haberse</a:t>
            </a:r>
            <a:r>
              <a:rPr lang="ca-ES" sz="1800" b="1" dirty="0"/>
              <a:t> </a:t>
            </a:r>
            <a:r>
              <a:rPr lang="ca-ES" sz="1800" b="1" dirty="0" err="1"/>
              <a:t>formado</a:t>
            </a:r>
            <a:r>
              <a:rPr lang="ca-ES" sz="1800" b="1" dirty="0"/>
              <a:t> en un </a:t>
            </a:r>
            <a:r>
              <a:rPr lang="ca-ES" sz="1800" b="1" i="1" dirty="0"/>
              <a:t>Curso de </a:t>
            </a:r>
            <a:r>
              <a:rPr lang="ca-ES" sz="1800" b="1" i="1" dirty="0" err="1"/>
              <a:t>Iniciación</a:t>
            </a:r>
            <a:r>
              <a:rPr lang="ca-ES" sz="1800" b="1" i="1" dirty="0"/>
              <a:t> al </a:t>
            </a:r>
            <a:r>
              <a:rPr lang="ca-ES" sz="1800" b="1" i="1" dirty="0" err="1"/>
              <a:t>Voluntariado</a:t>
            </a:r>
            <a:r>
              <a:rPr lang="ca-ES" sz="18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ca-ES" sz="3200" b="1" dirty="0">
                <a:solidFill>
                  <a:schemeClr val="bg1"/>
                </a:solidFill>
              </a:rPr>
              <a:t>El </a:t>
            </a:r>
            <a:r>
              <a:rPr lang="ca-ES" sz="3200" b="1" dirty="0" err="1">
                <a:solidFill>
                  <a:schemeClr val="bg1"/>
                </a:solidFill>
              </a:rPr>
              <a:t>aprendizaje</a:t>
            </a:r>
            <a:r>
              <a:rPr lang="ca-ES" sz="3200" b="1" dirty="0">
                <a:solidFill>
                  <a:schemeClr val="bg1"/>
                </a:solidFill>
              </a:rPr>
              <a:t>:</a:t>
            </a:r>
          </a:p>
          <a:p>
            <a:r>
              <a:rPr lang="ca-ES" altLang="zh-CN" sz="1800" b="1" dirty="0" err="1">
                <a:ea typeface="SimSun" pitchFamily="2" charset="-122"/>
              </a:rPr>
              <a:t>Sensibilizarse</a:t>
            </a:r>
            <a:r>
              <a:rPr lang="ca-ES" altLang="zh-CN" sz="1800" b="1" dirty="0">
                <a:ea typeface="SimSun" pitchFamily="2" charset="-122"/>
              </a:rPr>
              <a:t> </a:t>
            </a:r>
            <a:r>
              <a:rPr lang="ca-ES" altLang="zh-CN" sz="1800" b="1" dirty="0" err="1">
                <a:ea typeface="SimSun" pitchFamily="2" charset="-122"/>
              </a:rPr>
              <a:t>frente</a:t>
            </a:r>
            <a:r>
              <a:rPr lang="ca-ES" altLang="zh-CN" sz="1800" b="1" dirty="0">
                <a:ea typeface="SimSun" pitchFamily="2" charset="-122"/>
              </a:rPr>
              <a:t> a una </a:t>
            </a:r>
            <a:r>
              <a:rPr lang="ca-ES" altLang="zh-CN" sz="1800" b="1" dirty="0" err="1">
                <a:ea typeface="SimSun" pitchFamily="2" charset="-122"/>
              </a:rPr>
              <a:t>necesidad</a:t>
            </a:r>
            <a:r>
              <a:rPr lang="ca-ES" altLang="zh-CN" sz="1800" b="1" dirty="0">
                <a:ea typeface="SimSun" pitchFamily="2" charset="-122"/>
              </a:rPr>
              <a:t> del </a:t>
            </a:r>
            <a:r>
              <a:rPr lang="ca-ES" altLang="zh-CN" sz="1800" b="1" dirty="0" err="1">
                <a:ea typeface="SimSun" pitchFamily="2" charset="-122"/>
              </a:rPr>
              <a:t>barrio</a:t>
            </a:r>
            <a:r>
              <a:rPr lang="ca-ES" altLang="zh-CN" sz="1800" b="1" dirty="0">
                <a:ea typeface="SimSun" pitchFamily="2" charset="-122"/>
              </a:rPr>
              <a:t>, ser capaces de tomar un </a:t>
            </a:r>
            <a:r>
              <a:rPr lang="ca-ES" altLang="zh-CN" sz="1800" b="1" dirty="0" err="1">
                <a:ea typeface="SimSun" pitchFamily="2" charset="-122"/>
              </a:rPr>
              <a:t>compromiso</a:t>
            </a:r>
            <a:r>
              <a:rPr lang="ca-ES" altLang="zh-CN" sz="1800" b="1" dirty="0">
                <a:ea typeface="SimSun" pitchFamily="2" charset="-122"/>
              </a:rPr>
              <a:t>, </a:t>
            </a:r>
            <a:r>
              <a:rPr lang="ca-ES" altLang="zh-CN" sz="1800" b="1" dirty="0" err="1">
                <a:ea typeface="SimSun" pitchFamily="2" charset="-122"/>
              </a:rPr>
              <a:t>relacionarse</a:t>
            </a:r>
            <a:r>
              <a:rPr lang="ca-ES" altLang="zh-CN" sz="1800" b="1" dirty="0">
                <a:ea typeface="SimSun" pitchFamily="2" charset="-122"/>
              </a:rPr>
              <a:t> con </a:t>
            </a:r>
            <a:r>
              <a:rPr lang="ca-ES" altLang="zh-CN" sz="1800" b="1" dirty="0" err="1">
                <a:ea typeface="SimSun" pitchFamily="2" charset="-122"/>
              </a:rPr>
              <a:t>personas</a:t>
            </a:r>
            <a:r>
              <a:rPr lang="ca-ES" altLang="zh-CN" sz="1800" b="1" dirty="0">
                <a:ea typeface="SimSun" pitchFamily="2" charset="-122"/>
              </a:rPr>
              <a:t> de </a:t>
            </a:r>
            <a:r>
              <a:rPr lang="ca-ES" altLang="zh-CN" sz="1800" b="1" dirty="0" err="1">
                <a:ea typeface="SimSun" pitchFamily="2" charset="-122"/>
              </a:rPr>
              <a:t>edades</a:t>
            </a:r>
            <a:r>
              <a:rPr lang="ca-ES" altLang="zh-CN" sz="1800" b="1" dirty="0">
                <a:ea typeface="SimSun" pitchFamily="2" charset="-122"/>
              </a:rPr>
              <a:t> </a:t>
            </a:r>
            <a:r>
              <a:rPr lang="ca-ES" altLang="zh-CN" sz="1800" b="1" dirty="0" err="1">
                <a:ea typeface="SimSun" pitchFamily="2" charset="-122"/>
              </a:rPr>
              <a:t>diversas</a:t>
            </a:r>
            <a:r>
              <a:rPr lang="ca-ES" altLang="zh-CN" sz="1800" b="1" dirty="0">
                <a:ea typeface="SimSun" pitchFamily="2" charset="-122"/>
              </a:rPr>
              <a:t>, </a:t>
            </a:r>
            <a:r>
              <a:rPr lang="ca-ES" altLang="zh-CN" sz="1800" b="1" dirty="0" err="1">
                <a:ea typeface="SimSun" pitchFamily="2" charset="-122"/>
              </a:rPr>
              <a:t>poner</a:t>
            </a:r>
            <a:r>
              <a:rPr lang="ca-ES" altLang="zh-CN" sz="1800" b="1" dirty="0">
                <a:ea typeface="SimSun" pitchFamily="2" charset="-122"/>
              </a:rPr>
              <a:t> </a:t>
            </a:r>
            <a:r>
              <a:rPr lang="ca-ES" altLang="zh-CN" sz="1800" b="1" dirty="0" err="1">
                <a:ea typeface="SimSun" pitchFamily="2" charset="-122"/>
              </a:rPr>
              <a:t>sus</a:t>
            </a:r>
            <a:r>
              <a:rPr lang="ca-ES" altLang="zh-CN" sz="1800" b="1" dirty="0">
                <a:ea typeface="SimSun" pitchFamily="2" charset="-122"/>
              </a:rPr>
              <a:t> </a:t>
            </a:r>
            <a:r>
              <a:rPr lang="ca-ES" altLang="zh-CN" sz="1800" b="1" dirty="0" err="1">
                <a:ea typeface="SimSun" pitchFamily="2" charset="-122"/>
              </a:rPr>
              <a:t>habilidades</a:t>
            </a:r>
            <a:r>
              <a:rPr lang="ca-ES" altLang="zh-CN" sz="1800" b="1" dirty="0">
                <a:ea typeface="SimSun" pitchFamily="2" charset="-122"/>
              </a:rPr>
              <a:t> y </a:t>
            </a:r>
            <a:r>
              <a:rPr lang="ca-ES" altLang="zh-CN" sz="1800" b="1" dirty="0" err="1">
                <a:ea typeface="SimSun" pitchFamily="2" charset="-122"/>
              </a:rPr>
              <a:t>capacidades</a:t>
            </a:r>
            <a:r>
              <a:rPr lang="ca-ES" altLang="zh-CN" sz="1800" b="1" dirty="0">
                <a:ea typeface="SimSun" pitchFamily="2" charset="-122"/>
              </a:rPr>
              <a:t> </a:t>
            </a:r>
            <a:r>
              <a:rPr lang="ca-ES" altLang="zh-CN" sz="1800" b="1" dirty="0" err="1">
                <a:ea typeface="SimSun" pitchFamily="2" charset="-122"/>
              </a:rPr>
              <a:t>personales</a:t>
            </a:r>
            <a:r>
              <a:rPr lang="ca-ES" altLang="zh-CN" sz="1800" b="1" dirty="0">
                <a:ea typeface="SimSun" pitchFamily="2" charset="-122"/>
              </a:rPr>
              <a:t> al </a:t>
            </a:r>
            <a:r>
              <a:rPr lang="ca-ES" altLang="zh-CN" sz="1800" b="1" dirty="0" err="1">
                <a:ea typeface="SimSun" pitchFamily="2" charset="-122"/>
              </a:rPr>
              <a:t>servicio</a:t>
            </a:r>
            <a:r>
              <a:rPr lang="ca-ES" altLang="zh-CN" sz="1800" b="1" dirty="0">
                <a:ea typeface="SimSun" pitchFamily="2" charset="-122"/>
              </a:rPr>
              <a:t> de los </a:t>
            </a:r>
            <a:r>
              <a:rPr lang="ca-ES" altLang="zh-CN" sz="1800" b="1" dirty="0" err="1">
                <a:ea typeface="SimSun" pitchFamily="2" charset="-122"/>
              </a:rPr>
              <a:t>otros</a:t>
            </a:r>
            <a:r>
              <a:rPr lang="ca-ES" altLang="zh-CN" sz="1800" b="1" dirty="0">
                <a:ea typeface="SimSun" pitchFamily="2" charset="-122"/>
              </a:rPr>
              <a:t>.</a:t>
            </a:r>
          </a:p>
        </p:txBody>
      </p:sp>
      <p:pic>
        <p:nvPicPr>
          <p:cNvPr id="43014" name="Picture 11" descr="P10000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2357438"/>
            <a:ext cx="3214687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4"/>
          <p:cNvSpPr txBox="1">
            <a:spLocks noChangeArrowheads="1"/>
          </p:cNvSpPr>
          <p:nvPr/>
        </p:nvSpPr>
        <p:spPr bwMode="auto">
          <a:xfrm>
            <a:off x="642938" y="1571625"/>
            <a:ext cx="6335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3200" b="1" dirty="0"/>
              <a:t>Proyecto </a:t>
            </a:r>
            <a:r>
              <a:rPr lang="es-ES" sz="3200" b="1" i="1" dirty="0" err="1"/>
              <a:t>Joves</a:t>
            </a:r>
            <a:r>
              <a:rPr lang="es-ES" sz="3200" b="1" i="1" dirty="0"/>
              <a:t> </a:t>
            </a:r>
            <a:r>
              <a:rPr lang="es-ES" sz="3200" b="1" i="1" dirty="0" err="1"/>
              <a:t>pel</a:t>
            </a:r>
            <a:r>
              <a:rPr lang="es-ES" sz="3200" b="1" i="1" dirty="0"/>
              <a:t> </a:t>
            </a:r>
            <a:r>
              <a:rPr lang="es-ES" sz="3200" b="1" i="1" dirty="0" err="1"/>
              <a:t>barri</a:t>
            </a:r>
            <a:endParaRPr lang="es-ES" sz="3200" b="1" i="1" dirty="0"/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 b="1"/>
              <a:t>Algunos ejemplos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APRENDIZAJE-SERVICIO (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68313" y="1412875"/>
            <a:ext cx="3384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3200" b="1" dirty="0"/>
              <a:t>Conecta Joven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107950" y="5492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000" b="1"/>
          </a:p>
        </p:txBody>
      </p:sp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4500562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468313" y="2133600"/>
            <a:ext cx="4103687" cy="403187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servicio</a:t>
            </a:r>
            <a:r>
              <a:rPr lang="ca-ES" sz="2800" b="1" dirty="0">
                <a:solidFill>
                  <a:schemeClr val="bg1"/>
                </a:solidFill>
              </a:rPr>
              <a:t> a la </a:t>
            </a:r>
            <a:r>
              <a:rPr lang="ca-ES" sz="2800" b="1" dirty="0" err="1">
                <a:solidFill>
                  <a:schemeClr val="bg1"/>
                </a:solidFill>
              </a:rPr>
              <a:t>comunidad</a:t>
            </a:r>
            <a:r>
              <a:rPr lang="ca-ES" sz="28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Enseñar</a:t>
            </a:r>
            <a:r>
              <a:rPr lang="ca-ES" sz="1800" b="1" dirty="0"/>
              <a:t> informàtica a </a:t>
            </a:r>
            <a:r>
              <a:rPr lang="ca-ES" sz="1800" b="1" dirty="0" err="1"/>
              <a:t>personas</a:t>
            </a:r>
            <a:r>
              <a:rPr lang="ca-ES" sz="1800" b="1" dirty="0"/>
              <a:t> </a:t>
            </a:r>
            <a:r>
              <a:rPr lang="ca-ES" sz="1800" b="1" dirty="0" err="1"/>
              <a:t>adultas</a:t>
            </a:r>
            <a:r>
              <a:rPr lang="ca-ES" sz="1800" b="1" dirty="0"/>
              <a:t> del </a:t>
            </a:r>
            <a:r>
              <a:rPr lang="ca-ES" sz="1800" b="1" dirty="0" err="1"/>
              <a:t>barrio</a:t>
            </a:r>
            <a:r>
              <a:rPr lang="ca-ES" sz="1800" b="1" dirty="0"/>
              <a:t>, </a:t>
            </a:r>
            <a:r>
              <a:rPr lang="ca-ES" sz="1800" b="1" dirty="0" err="1"/>
              <a:t>alejadas</a:t>
            </a:r>
            <a:r>
              <a:rPr lang="ca-ES" sz="1800" b="1" dirty="0"/>
              <a:t> del mundo </a:t>
            </a:r>
            <a:r>
              <a:rPr lang="ca-ES" sz="1800" b="1" dirty="0" err="1"/>
              <a:t>tecnológico</a:t>
            </a:r>
            <a:r>
              <a:rPr lang="ca-ES" sz="1800" b="1" dirty="0"/>
              <a:t>, </a:t>
            </a:r>
            <a:r>
              <a:rPr lang="ca-ES" sz="1800" b="1" dirty="0" err="1"/>
              <a:t>ayudándolas</a:t>
            </a:r>
            <a:r>
              <a:rPr lang="ca-ES" sz="1800" b="1" dirty="0"/>
              <a:t> a superar la "</a:t>
            </a:r>
            <a:r>
              <a:rPr lang="ca-ES" sz="1800" b="1" dirty="0" err="1"/>
              <a:t>brecha</a:t>
            </a:r>
            <a:r>
              <a:rPr lang="ca-ES" sz="1800" b="1" dirty="0"/>
              <a:t> digital“.</a:t>
            </a:r>
          </a:p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aprendizaje</a:t>
            </a:r>
            <a:r>
              <a:rPr lang="ca-ES" sz="28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800" b="1" dirty="0" err="1"/>
              <a:t>Conocimientos</a:t>
            </a:r>
            <a:r>
              <a:rPr lang="ca-ES" sz="1800" b="1" dirty="0"/>
              <a:t> de </a:t>
            </a:r>
            <a:r>
              <a:rPr lang="ca-ES" sz="1800" b="1" dirty="0" err="1"/>
              <a:t>informática</a:t>
            </a:r>
            <a:r>
              <a:rPr lang="ca-ES" sz="1800" b="1" dirty="0"/>
              <a:t>; </a:t>
            </a:r>
            <a:r>
              <a:rPr lang="ca-ES" sz="1800" b="1" dirty="0" err="1"/>
              <a:t>descubrimiento</a:t>
            </a:r>
            <a:r>
              <a:rPr lang="ca-ES" sz="1800" b="1" dirty="0"/>
              <a:t> de la "</a:t>
            </a:r>
            <a:r>
              <a:rPr lang="ca-ES" sz="1800" b="1" dirty="0" err="1"/>
              <a:t>brecha</a:t>
            </a:r>
            <a:r>
              <a:rPr lang="ca-ES" sz="1800" b="1" dirty="0"/>
              <a:t> digital"; </a:t>
            </a:r>
            <a:r>
              <a:rPr lang="ca-ES" sz="1800" b="1" dirty="0" err="1"/>
              <a:t>habilidades</a:t>
            </a:r>
            <a:r>
              <a:rPr lang="ca-ES" sz="1800" b="1" dirty="0"/>
              <a:t> en la </a:t>
            </a:r>
            <a:r>
              <a:rPr lang="ca-ES" sz="1800" b="1" dirty="0" err="1"/>
              <a:t>comunicación</a:t>
            </a:r>
            <a:r>
              <a:rPr lang="ca-ES" sz="1800" b="1" dirty="0"/>
              <a:t> y </a:t>
            </a:r>
            <a:r>
              <a:rPr lang="ca-ES" sz="1800" b="1" dirty="0" err="1"/>
              <a:t>relación</a:t>
            </a:r>
            <a:r>
              <a:rPr lang="ca-ES" sz="1800" b="1" dirty="0"/>
              <a:t> con los </a:t>
            </a:r>
            <a:r>
              <a:rPr lang="ca-ES" sz="1800" b="1" dirty="0" err="1"/>
              <a:t>adultos</a:t>
            </a:r>
            <a:r>
              <a:rPr lang="ca-ES" sz="1800" b="1" dirty="0"/>
              <a:t>; </a:t>
            </a:r>
            <a:r>
              <a:rPr lang="ca-ES" sz="1800" b="1" dirty="0" err="1"/>
              <a:t>estrategias</a:t>
            </a:r>
            <a:r>
              <a:rPr lang="ca-ES" sz="1800" b="1" dirty="0"/>
              <a:t> </a:t>
            </a:r>
            <a:r>
              <a:rPr lang="ca-ES" sz="1800" b="1" dirty="0" err="1"/>
              <a:t>didácticas</a:t>
            </a:r>
            <a:r>
              <a:rPr lang="ca-ES" sz="1800" b="1" dirty="0"/>
              <a:t>...</a:t>
            </a: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4643438" y="5013325"/>
            <a:ext cx="4500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000099"/>
                </a:solidFill>
              </a:rPr>
              <a:t>Experiencia:</a:t>
            </a:r>
            <a:r>
              <a:rPr lang="es-ES" sz="1400" b="1">
                <a:solidFill>
                  <a:schemeClr val="accent2"/>
                </a:solidFill>
              </a:rPr>
              <a:t> </a:t>
            </a:r>
            <a:r>
              <a:rPr lang="es-ES" sz="1400" b="1"/>
              <a:t>Fundación Esplai + Entidades sociales + IES + Asociaciones de vecinos + Ayuntamientos + Empresas</a:t>
            </a:r>
            <a:endParaRPr lang="ca-ES" sz="1400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 b="1"/>
              <a:t>Algunos ejemplos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APRENDIZAJE-SERVICIO (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68313" y="1412875"/>
            <a:ext cx="5746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2800" b="1" dirty="0"/>
              <a:t>Cuidemos a nuestros abuelos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107950" y="5492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4000" b="1"/>
          </a:p>
        </p:txBody>
      </p:sp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468313" y="2133600"/>
            <a:ext cx="4532312" cy="36317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servicio</a:t>
            </a:r>
            <a:r>
              <a:rPr lang="ca-ES" sz="2800" b="1" dirty="0">
                <a:solidFill>
                  <a:schemeClr val="bg1"/>
                </a:solidFill>
              </a:rPr>
              <a:t> a la </a:t>
            </a:r>
            <a:r>
              <a:rPr lang="ca-ES" sz="2800" b="1" dirty="0" err="1">
                <a:solidFill>
                  <a:schemeClr val="bg1"/>
                </a:solidFill>
              </a:rPr>
              <a:t>comunidad</a:t>
            </a:r>
            <a:r>
              <a:rPr lang="ca-ES" sz="28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600" b="1" dirty="0" err="1"/>
              <a:t>Alumnado</a:t>
            </a:r>
            <a:r>
              <a:rPr lang="ca-ES" sz="1600" b="1" dirty="0"/>
              <a:t> de </a:t>
            </a:r>
            <a:r>
              <a:rPr lang="ca-ES" sz="1600" b="1" i="1" dirty="0" err="1"/>
              <a:t>Técnico</a:t>
            </a:r>
            <a:r>
              <a:rPr lang="ca-ES" sz="1600" b="1" i="1" dirty="0"/>
              <a:t> en </a:t>
            </a:r>
            <a:r>
              <a:rPr lang="ca-ES" sz="1600" b="1" i="1" dirty="0" err="1"/>
              <a:t>Cuidados</a:t>
            </a:r>
            <a:r>
              <a:rPr lang="ca-ES" sz="1600" b="1" i="1" dirty="0"/>
              <a:t> Auxiliares de </a:t>
            </a:r>
            <a:r>
              <a:rPr lang="ca-ES" sz="1600" b="1" i="1" dirty="0" err="1"/>
              <a:t>Enfermería</a:t>
            </a:r>
            <a:r>
              <a:rPr lang="ca-ES" sz="1600" b="1" i="1" dirty="0"/>
              <a:t> </a:t>
            </a:r>
            <a:r>
              <a:rPr lang="ca-ES" sz="1600" b="1" dirty="0"/>
              <a:t>(CFGM) </a:t>
            </a:r>
            <a:r>
              <a:rPr lang="ca-ES" sz="1600" b="1" dirty="0" err="1">
                <a:solidFill>
                  <a:srgbClr val="A50021"/>
                </a:solidFill>
              </a:rPr>
              <a:t>diseñan</a:t>
            </a:r>
            <a:r>
              <a:rPr lang="ca-ES" sz="1600" b="1" dirty="0">
                <a:solidFill>
                  <a:srgbClr val="A50021"/>
                </a:solidFill>
              </a:rPr>
              <a:t> y </a:t>
            </a:r>
            <a:r>
              <a:rPr lang="ca-ES" sz="1600" b="1" dirty="0" err="1">
                <a:solidFill>
                  <a:srgbClr val="A50021"/>
                </a:solidFill>
              </a:rPr>
              <a:t>ofrecen</a:t>
            </a:r>
            <a:r>
              <a:rPr lang="ca-ES" sz="1600" b="1" dirty="0">
                <a:solidFill>
                  <a:srgbClr val="A50021"/>
                </a:solidFill>
              </a:rPr>
              <a:t> un curso</a:t>
            </a:r>
            <a:r>
              <a:rPr lang="ca-ES" sz="1600" b="1" dirty="0"/>
              <a:t> de </a:t>
            </a:r>
            <a:r>
              <a:rPr lang="ca-ES" sz="1600" b="1" i="1" dirty="0" err="1"/>
              <a:t>Atención</a:t>
            </a:r>
            <a:r>
              <a:rPr lang="ca-ES" sz="1600" b="1" i="1" dirty="0"/>
              <a:t> domiciliaria al </a:t>
            </a:r>
            <a:r>
              <a:rPr lang="ca-ES" sz="1600" b="1" i="1" dirty="0" err="1"/>
              <a:t>anciano</a:t>
            </a:r>
            <a:r>
              <a:rPr lang="ca-ES" sz="1600" b="1" i="1" dirty="0"/>
              <a:t> </a:t>
            </a:r>
            <a:r>
              <a:rPr lang="ca-ES" sz="1600" b="1" i="1" dirty="0" err="1"/>
              <a:t>dependiente</a:t>
            </a:r>
            <a:r>
              <a:rPr lang="ca-ES" sz="1600" b="1" i="1" dirty="0"/>
              <a:t> </a:t>
            </a:r>
            <a:r>
              <a:rPr lang="ca-ES" sz="1600" b="1" dirty="0"/>
              <a:t>a</a:t>
            </a:r>
            <a:r>
              <a:rPr lang="ca-ES" sz="1600" b="1" i="1" dirty="0"/>
              <a:t> </a:t>
            </a:r>
            <a:r>
              <a:rPr lang="ca-ES" sz="1600" b="1" dirty="0" err="1"/>
              <a:t>personas</a:t>
            </a:r>
            <a:r>
              <a:rPr lang="ca-ES" sz="1600" b="1" dirty="0"/>
              <a:t> </a:t>
            </a:r>
            <a:r>
              <a:rPr lang="ca-ES" sz="1600" b="1" dirty="0" err="1"/>
              <a:t>recién</a:t>
            </a:r>
            <a:r>
              <a:rPr lang="ca-ES" sz="1600" b="1" dirty="0"/>
              <a:t> </a:t>
            </a:r>
            <a:r>
              <a:rPr lang="ca-ES" sz="1600" b="1" dirty="0" err="1"/>
              <a:t>llegadas</a:t>
            </a:r>
            <a:r>
              <a:rPr lang="ca-ES" sz="1600" b="1" dirty="0"/>
              <a:t> a </a:t>
            </a:r>
            <a:r>
              <a:rPr lang="ca-ES" sz="1600" b="1" dirty="0" err="1"/>
              <a:t>nuestro</a:t>
            </a:r>
            <a:r>
              <a:rPr lang="ca-ES" sz="1600" b="1" dirty="0"/>
              <a:t> país que </a:t>
            </a:r>
            <a:r>
              <a:rPr lang="ca-ES" sz="1600" b="1" dirty="0" err="1"/>
              <a:t>buscan</a:t>
            </a:r>
            <a:r>
              <a:rPr lang="ca-ES" sz="1600" b="1" dirty="0"/>
              <a:t> </a:t>
            </a:r>
            <a:r>
              <a:rPr lang="ca-ES" sz="1600" b="1" dirty="0" err="1"/>
              <a:t>su</a:t>
            </a:r>
            <a:r>
              <a:rPr lang="ca-ES" sz="1600" b="1" dirty="0"/>
              <a:t> primer </a:t>
            </a:r>
            <a:r>
              <a:rPr lang="ca-ES" sz="1600" b="1" dirty="0" err="1"/>
              <a:t>trabajo</a:t>
            </a:r>
            <a:r>
              <a:rPr lang="ca-ES" sz="16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ca-ES" sz="2800" b="1" dirty="0">
                <a:solidFill>
                  <a:schemeClr val="bg1"/>
                </a:solidFill>
              </a:rPr>
              <a:t>El </a:t>
            </a:r>
            <a:r>
              <a:rPr lang="ca-ES" sz="2800" b="1" dirty="0" err="1">
                <a:solidFill>
                  <a:schemeClr val="bg1"/>
                </a:solidFill>
              </a:rPr>
              <a:t>aprendizaje</a:t>
            </a:r>
            <a:r>
              <a:rPr lang="ca-ES" sz="28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ca-ES" sz="1600" b="1" dirty="0" err="1"/>
              <a:t>Refuerzo</a:t>
            </a:r>
            <a:r>
              <a:rPr lang="ca-ES" sz="1600" b="1" dirty="0"/>
              <a:t> y </a:t>
            </a:r>
            <a:r>
              <a:rPr lang="ca-ES" sz="1600" b="1" dirty="0" err="1"/>
              <a:t>aplicación</a:t>
            </a:r>
            <a:r>
              <a:rPr lang="ca-ES" sz="1600" b="1" dirty="0"/>
              <a:t> de los </a:t>
            </a:r>
            <a:r>
              <a:rPr lang="ca-ES" sz="1600" b="1" dirty="0" err="1"/>
              <a:t>contenidos</a:t>
            </a:r>
            <a:r>
              <a:rPr lang="ca-ES" sz="1600" b="1" dirty="0"/>
              <a:t> y </a:t>
            </a:r>
            <a:r>
              <a:rPr lang="ca-ES" sz="1600" b="1" dirty="0" err="1"/>
              <a:t>procedimientos</a:t>
            </a:r>
            <a:r>
              <a:rPr lang="ca-ES" sz="1600" b="1" dirty="0"/>
              <a:t> </a:t>
            </a:r>
            <a:r>
              <a:rPr lang="ca-ES" sz="1600" b="1" dirty="0" err="1"/>
              <a:t>aprendidos</a:t>
            </a:r>
            <a:r>
              <a:rPr lang="ca-ES" sz="1600" b="1" dirty="0"/>
              <a:t> en </a:t>
            </a:r>
            <a:r>
              <a:rPr lang="ca-ES" sz="1600" b="1" dirty="0" err="1"/>
              <a:t>sus</a:t>
            </a:r>
            <a:r>
              <a:rPr lang="ca-ES" sz="1600" b="1" dirty="0"/>
              <a:t> </a:t>
            </a:r>
            <a:r>
              <a:rPr lang="ca-ES" sz="1600" b="1" dirty="0" err="1"/>
              <a:t>estudios</a:t>
            </a:r>
            <a:r>
              <a:rPr lang="ca-ES" sz="1600" b="1" dirty="0"/>
              <a:t> </a:t>
            </a:r>
            <a:r>
              <a:rPr lang="ca-ES" sz="1600" b="1" dirty="0" err="1"/>
              <a:t>profesionales</a:t>
            </a:r>
            <a:r>
              <a:rPr lang="ca-ES" sz="1600" b="1" dirty="0"/>
              <a:t>; </a:t>
            </a:r>
            <a:r>
              <a:rPr lang="ca-ES" sz="1600" b="1" dirty="0" err="1"/>
              <a:t>habilidades</a:t>
            </a:r>
            <a:r>
              <a:rPr lang="ca-ES" sz="1600" b="1" dirty="0"/>
              <a:t> en la </a:t>
            </a:r>
            <a:r>
              <a:rPr lang="ca-ES" sz="1600" b="1" dirty="0" err="1"/>
              <a:t>comunicación</a:t>
            </a:r>
            <a:r>
              <a:rPr lang="ca-ES" sz="1600" b="1" dirty="0"/>
              <a:t> y </a:t>
            </a:r>
            <a:r>
              <a:rPr lang="ca-ES" sz="1600" b="1" dirty="0" err="1"/>
              <a:t>relación</a:t>
            </a:r>
            <a:r>
              <a:rPr lang="ca-ES" sz="1600" b="1" dirty="0"/>
              <a:t> con los </a:t>
            </a:r>
            <a:r>
              <a:rPr lang="ca-ES" sz="1600" b="1" dirty="0" err="1"/>
              <a:t>adultos</a:t>
            </a:r>
            <a:r>
              <a:rPr lang="ca-ES" sz="1600" b="1" dirty="0"/>
              <a:t>; </a:t>
            </a:r>
            <a:r>
              <a:rPr lang="ca-ES" sz="1600" b="1" dirty="0" err="1"/>
              <a:t>estrategias</a:t>
            </a:r>
            <a:r>
              <a:rPr lang="ca-ES" sz="1600" b="1" dirty="0"/>
              <a:t> </a:t>
            </a:r>
            <a:r>
              <a:rPr lang="ca-ES" sz="1600" b="1" dirty="0" err="1"/>
              <a:t>didácticas</a:t>
            </a:r>
            <a:r>
              <a:rPr lang="ca-ES" sz="1600" b="1" dirty="0"/>
              <a:t>...</a:t>
            </a:r>
          </a:p>
        </p:txBody>
      </p:sp>
      <p:sp>
        <p:nvSpPr>
          <p:cNvPr id="45064" name="Text Box 12"/>
          <p:cNvSpPr txBox="1">
            <a:spLocks noChangeArrowheads="1"/>
          </p:cNvSpPr>
          <p:nvPr/>
        </p:nvSpPr>
        <p:spPr bwMode="auto">
          <a:xfrm>
            <a:off x="5214938" y="5013325"/>
            <a:ext cx="3929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solidFill>
                  <a:srgbClr val="000099"/>
                </a:solidFill>
              </a:rPr>
              <a:t>Experiencia: </a:t>
            </a:r>
            <a:r>
              <a:rPr lang="es-ES" sz="1400" b="1"/>
              <a:t>Escola Solc Nou + Cáritas</a:t>
            </a:r>
            <a:endParaRPr lang="ca-ES" sz="1400"/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0" y="5715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a-ES" sz="3200" b="1"/>
              <a:t>Algunos ejemplos</a:t>
            </a:r>
          </a:p>
        </p:txBody>
      </p:sp>
      <p:pic>
        <p:nvPicPr>
          <p:cNvPr id="45066" name="11 Imagen" descr="APS tec Infermeria Solc Nou.JPG"/>
          <p:cNvPicPr>
            <a:picLocks noChangeAspect="1"/>
          </p:cNvPicPr>
          <p:nvPr/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2143125"/>
            <a:ext cx="39290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064" y="0"/>
            <a:ext cx="3995936" cy="3693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APRENDIZAJE-SERVICIO (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210"/>
            <a:ext cx="8229600" cy="1143000"/>
          </a:xfrm>
          <a:solidFill>
            <a:schemeClr val="tx1"/>
          </a:solidFill>
        </p:spPr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REDE ESPAÑOLA DE </a:t>
            </a:r>
            <a:r>
              <a:rPr lang="es-ES" dirty="0" err="1" smtClean="0">
                <a:solidFill>
                  <a:schemeClr val="bg2"/>
                </a:solidFill>
              </a:rPr>
              <a:t>ApS</a:t>
            </a:r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75210"/>
            <a:ext cx="8229600" cy="5350134"/>
          </a:xfrm>
        </p:spPr>
        <p:txBody>
          <a:bodyPr/>
          <a:lstStyle/>
          <a:p>
            <a:r>
              <a:rPr lang="es-ES" dirty="0">
                <a:hlinkClick r:id="rId2"/>
              </a:rPr>
              <a:t>http://www.aprendizajeservicio.net</a:t>
            </a:r>
            <a:r>
              <a:rPr lang="es-ES" dirty="0" smtClean="0">
                <a:hlinkClick r:id="rId2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34" y="1844824"/>
            <a:ext cx="7677732" cy="47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9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data:image/jpeg;base64,/9j/4AAQSkZJRgABAQAAAQABAAD/2wCEAAkGBhQSERUUExQVFBUUGBgYGBcXGBkbGhscGhwYGx8YGRwbHSYeIB8kGRwaHy8gJScpLCwsHB4xNTAqNSYrLCkBCQoKDgwOGg8PGiwkHyQpLCwsLCksLCwsLCwsLCksLCwpLCwsLCwpLCwsLCwsKSwpLCwsLCwsLCwsLCksLCwsLP/AABEIALABHwMBIgACEQEDEQH/xAAcAAACAwEBAQEAAAAAAAAAAAAFBgMEBwIBAAj/xABFEAABAwIDBQYEBAQDCAAHAAABAgMRACEEEjEFBkFRYRMicYGRoQcyscEjQtHwFFJy4WKS8RUWM0OCorLSJDRTY3OT4v/EABoBAAMBAQEBAAAAAAAAAAAAAAECAwAEBQb/xAArEQACAgICAgEDAwQDAAAAAAAAAQIRAyESMQRBEyJRYQWBsTJxkaEzQlL/2gAMAwEAAhEDEQA/AONj7DU+grStIAVlggzoD964xuFLLhQSDEGRxmut0tsJaDqXFhIVlImdbg6DlFVN8NroP4jasxyxodZtqOtedKEXBV2egpyU6fRZQ7byrUsHiMyEnmkH1FfnnB410SS4qR1m962jdLaJcwqCYsMoI4xamx43FsnlnyQxYVvKmJ0Jv4kmrbfjVJtyrSFVdQOZyLqB1qQVA0qrKTVFAFgLbKLzU+wTc9U11tpvu1BsBXeHgaHGmayXBYNKluJUAROh8qJIwSEkZUga/SocOIfX1FXl8KdJAsjDQnQaH7V3krjszz1n7V2ERxo0AH7wM5mFAcSPrFLeC3bcyC19P8tufSmrav8Awz4p/wDIVZZ4+J+tJKHIKdCod21/yn2rlvdpRVcRBHLQzTa88EJKlGAkEknQACSfSl3d7fnDY15bbKlZgARmEZgCZKfUdaT40vYeRIN3zyr3/d88qj2nv7h2HyyoklNlFMEJPI+HGj+GxSXEhSSCk6Gt8cX7NsWzgi0tQ8PpUiTVvbHz+n0pW29vgxgylLpJUq+VAkgfzHSBRqtIZDtiflT++Ne4P5j/AEj6qofgNttYphLjKgpJ9QeRHA0Qwfzn+lP1VVETLtfV9X1MY+qBJ/FV/Sn6qqaartH8VfgkfWgYs19X1fUTH1fV9X1Ywkb1r/4vp7gUvu3ecPIgegFHd4rqV1cT/wCY/SldzFHOvL/MqT50k+jF2uFJrxpwkAnWh7uLUSYMdJ/tUgiq2iqm2myWoGpII8qJJFpoSMUVfPeuTrZ7XjYPme+ijsmTPdJJOkToeXhWx7jN/wDw3/Ue6BATpYfWsmK1JCFJlPfSQeHL0M6Vre5K+64nkpKvUR9q6ccrkc/mYHhVDO0irSE1Rcx7aEKWpaQlAKlGRYAST6VlO0vjq92pDDDYbTp2mYqPUwQB4V16R5fZtiKsJNJ+4m/rW0WSoDs3UQHG5mJ0Uk8Um/7uY9ufEVLRUlpGdSbZjpOlhrrWlKMVbMk3pCD8TN9cX/HutNOLbbZUEAIkAmASVRqSTx4RTx8MttLfaQpy6wopJHHuyJ9az9rGqfcK3Fd9ajnMC5M3IFuXlFPG5+2U58sTlKYIhM2gqPCLDyrnjLlI6ZQUYDw5iAnEXMSn9asubQRrmmOU0q7c3gZZJeWmYAAIUVTJAAASeJIpRf8Aiwie7h4gwUqzJWPEEke9XOY1VW1W7XPof0qLE7wsIErdSkdZH2rOU7+Icshp4GxJUg5YuSkKEidB59KQ9ubdUtRU4rvE2AvA5AcBUZ5HHSR2+N48cicpyqKHL4i74OYpKG8N2iW5IVwz6QTB+XoefSi/wn22tLD6cSspS0UlJcOgIUVQTqBAPn1rM9j7QCyUXJMQkkDTgDzJoth951OsOYdS8qV2kC4EzA8RakUpL+otHwvmTeF9Fnef4oPYpzswezw5MFI1I076vcjTxqbc3aWEwbq3BmU6GnMlyUjTXqQfLzoWzuEtYlKzltBKDEX1MxBnXpTkN1Wm8EplCQXFJJWuO8pUC4mSBI+WeVFb2jlceH0yM7x22jKnT33HVKUSq8XnTxvUux/iBimFpUl1RAMlJPcPTLYUubZKg4Ume7bwjUdKr4LDrcMJGnpfrRjHVgk7dG57yb5rVg2MQyEy7YmxCSNRBI1vE0g4jYj+0MQp1a0pASADF7aAgW86rYFDrTSWFkGVlYTPy2ggdTF/AUbaxzQaebIBcLjYb1mATmIAOkjiOPCsn9Vnp4/FjLxk2t2aZu3shvDYVCEZSq2dQ1KrTm8Jij+B+ZXgn6qrP909oupStLjS0JLiimZscwkAnWdZ6U3DGpSbuhuQLEpHPnVo7PLz4/jlVh+vCqhn8WofnCvIfakr4qb1OM4ZLSSAXyQYscqYn1JA9aJEK7/b4JZw+VlyXHLBSLgDicwtPCgHwsxTpfXOYtqSZJNioaROprOt38UXyWCogyVJ5GIKhHOBNutahuLtXsx+IlIXKkJQmwGhtOspT6CpU+Vj64mkV9QxG2Z/5avVP61YRtFJ4KHlVRC3X1UntsNI+ZYSToDqfAamvmtsMrEpcQqORFazCht4/iJ6ufQLNKOFWCSY4n6miO+u2FJkNfMkk5p+WREDmqD5VmCttvtKBDirGYNx4HpSyp6G4urNEffP7muMOE8Rfzqts17t2UOj84mNYPEVMWQNSB+/GpUwFLbOxOxYWsrFgABeSSQLUjYlQTl4EqHOYF+PlTjt/eLCvs5C+lJkFOXMq4mxGXS/3rO3MS8tYgkcBNh5zU3jTlrSPY8TyFjxPVtv0HcHihkKFXTf1BMGtA3X20pWBacbSVOKSUlKRxSSJWokADjrPSge6e7vaZHHwkpQAImcypJlQ0gadfq04nERCUwABEAewER6VTFHjsl5/k/K+NU0LW8GKxakPtuuJgpIypzHS8XmZ0trWaY/ZziSSUKAmDatX260pX4iRJEZki5txHO3CgyGySrvSNMigD5Cb+9blJS6OSMIyjpgrcQ4hlCn2pS2pQQ4uRYXI4jU2nmRzpjxrADecninXrxovu8+EDIUgpUIUnQHNbQDxqHGbqPLMBkuJTOUghIg8dReOdDIm6dAx1vZRwWzwJWACYKT/Mk8Z4wbwasYNpbTgciWwQhRnQkJkHpRTAbs4lKiS0lNgAc6ZiI/W9FTu6kJVnUq4kgFIHiIE9bmgoMzkl7Ffe3eBKMOUlkIv+GpBsYMoMqkwRqNbmswdxpcUStUk0xb64tBU3h0LKglRJUeE8AP3wpTThVDMo2SFZcxtJ1gDWYv0qkX9xGkug5sPeFxlWULVChlIHEHiBzFDMaVhZBuR1nqKr579fejKNmrfhYSbpAngTccTrRaXZk3XEp7FJL6E3OYgW1mbH1itZw+6aG0pcPYAqQkqC1lJzRczBjXQWpP+HO7wdxX4gjJmTBBEKIKb+BorgdjYtaAeyXGeCUoymNDAgK4e4o/mgwyzxP6HQ44BvDXHZpUqIlOIdWBHLKiB6UA3l+IaWMyGRmWARnsUzb5eB5X96o7YbxDGG/GYXmIcIcUtScl0xACoPdnwrNsZiSTfjrRW/ROTbdt2wk22rGqccWSpyQo6Xmf9Ku4LaicGA2pJUomVAWtwvQjZ2PLL4WCQJ7w5pOo+9Q4vFl10uH8xPlyocLf4HU6jrs0PZiV4h8P4dvO0YTlzpLqVXMQYv5RGnKmTD7RQhZ7RjEJWmJOSbEhI77aVWzEDWs+3H3p/gn0qypWDOYKHyk2CwQCZA5XgkcafmfiSkqe7NKG+zTnWoItBOoVqoT0rOEewyz5GqGTZu8rTasiUSu5grBUNJm1jfjelzaZwTuKdU6l7Oo5jLkJuAITlQVcBSvtfe9zEPNFrFMZErQtSSQhSiFAwPw54H815oyrdTEuYhzs2VlGclKohJCri5gaGKKbXRJ77GlG92VCW25CUgJTAMwLDvLUZ/y0qb+bExON7B1MKMLBzOJSAmRl1yjnoKZ9lfD1+xcUhHmVH2t70xY/cxLrQQXFCIuAOHSaNsFIxLC/DPGzISz/APvTx490zT6/uM44w0TKXmy2VFo5pIFyASAeU6jlR7B/D1TZX+OF5tMyDb/uI9IobtXYn8LKnXkQYyoTIVInQdeJJgRWbrY0Y8nSGTZeGWqc6XGwIuqBPgKj21jGm2nAHx2mRWUSJnKazV7Fd8qUp3JNkZpB6A6CeoqDD7UQsKbQjItQsdZTxudItM1J5V6Lz8TLGLbRBi9v/wAOkwQtbg1i8c1c54A+NLju8zoMhZEXHL009qP4fdtRUp13KskwlMd0AWv5UvY/dd6VFKe6CYkgEibQKEZRJrE4xGLZu8icUlQcjPqoWGbqI66jr1qu1s8PrLYZCc/GLRz6R70pv4N3DKQs2nTj5GmPdD4guYdz8Xvtn5kwJmIBSYkRHnW4btDPLxjTWx62DsRGFYS0FFUSSTaSenCr60pPAHyBqyxvNhnUhSV2PMGulbRw5E50DxtTfuSs/PycO3M96fUVf2fhg44htvMVrUANLdeOmtDnk5SJcQqdcoNut4B8Kd/h/gW5U/mJSiUCUpSJIBJH/T1OtS4t9nrry8UE/jX+hzYwfZIShEwgRcAmeJ59aqNuA5Z4yCdQD9QSYPnVhO0UBY5G0jSP8UAEHqJ+9C8Vi5dVlmExCo8PlJEE6DyrpTjR5EuTdstPvhFiBrHeuBYnXWbG1L2JdKnzknK0PxD81yAco6ybjwoptFK1lBQBIM3tFjysTQ1/YD6lyXwE/MpKUDvEG0zqfvSvIhljky/g3whaRHAyQFWEny60f2v+NhzkXldR3myFFJn+Wyp7w94oIxs5UiziiOhH250Vweznps3l6qIH3n2qbyN6SKLF/wCmJG0N6H8PkV2zpQ4mQkqIk31IvY9apnfsqkOCfFSlHxuSKf8Aau5bQYU473+wS44AEjlmKZVbhWFPrkk6Saoo6IN0y9i8XmXnB4gjpFP+7q23cMqYkqJJIBhWk36RWbMOCL0V2VvCvDjuZSZgpVNx9vGklHVIvjkk7YwbxbLYZZzEJ7VZhIA4+EmABemLcxlpeHghw9mQISUzJv8AmHoZrL8ZjVPOlaok6AaADQCrje3HGXAW3FItfKSPXnW4sWc+2jZsNsVAVnZUttZ17RUzE/yJPG+vAHWjuB2ipKSHVIATor63WTWEYjfrGER2qk/02PqL1VeeW4ELU5nJnMFr0PmapFSa6RByZovxH2gw4mU4oLWBAbSpKpvwiw568Kyl40XU4lLSwFNmTIjUaWkgEjzqts/BF5UIQtxXJIKjHgKbg49mTsqvqgJ8/wBf1r3BMLcWEoSVnWBrHOPMU+7I+FC3AC6hxsamSkHU8IJ0jhTdszcnDMK7NGIQy4ACQlKc5HAqK5kT0ocn0kVjC/Yv4j4ftubOYdblGJ7OVgz3jKu4oapVy9D0C7A2ZjJUhDK+8Mqg4gpTlvxVEDjANaLtPZiGBmcxqFTcBxltZPhlANAcPvAyVBIZBPEhBHjxA160HOtMtHxMklcdhLYrbmHSGm1IadkjMlKSkE6FRjMb8Jm/Cm0f7RbHecZUQASkBSz4QlMnxgUqbMfZxDqBmS2RrKrWOhlV54a3mtDweyG7jOokG4SopHScsTbiaEVfsnlg4OmqAX+9uKRGdpNyEjurFz5VK9v0ttJUtnTWD+tM+KxbeHaKlqCEIGp/cmkDbfxdZBystBwc12Hp/eiSJsV8UlFBLTIsLlZsLTw1tSg/tRWLV/EOfMoDQQIFhbw+o51Yf+IIWD2uEwhQrhk/196FsbWZdJDalZvmggfUGLeVSzXx0d3gOMclyZHj3CNKp7M2mlDmY8e6rppB/fAzXG1X4CtRagarweIkVzRVntZtriPSNsjMU+dUse6HiE5iANdLiNKRlvrbOcKM6TM8dL9KsYXHOrkyY4nhy+tqrwaPKSt8RyTu+09hU51OqXeAlSQOlyL+J15UFXsJGHbKiDmAJCiZiBNotRrd0F5lYz5C3GgsQZ0A00oxht00LP4xDiTBKFDKCeokgeR4Cm+qRzyjDG2pdipu3iu1/wCZC0nMEgEgSIOYWBnkaZMWcycoyiwnhfpRfZW5mFaJW20kZhHE210UbVce2PHyhJ6SpPpEj2pnid6YkcuNKpR/wYu1u6l1hWSQ4lRuT5wRoLUS3eQrCo7NxSBmVPzfKDAv9aEJxUwEhSirUAxMc6q4wrCFnIEpSQFHW5/LPPnTNclRGM2nb7NUwuzVKAKVtkHQhUz4QL+VXU7Cd4lIHn94rM91NpuALWlRmQkCYA6wOPD1vWgYHeZwMlTwSpsAkgjWBNkmfap/HFdlfmkw03u8uNfZP/vPtRjZmz+yv8x0nS3v9aAtbyYVpvMQpA1ABcPzD8guBbkfSoFb8hCfwmXVJNwp1YSBPDM4omBVYqC2icpyemGMdidoKs0zho5rUpRHtf0oxsxC0tJ7Ythz82UiJ6AgWrNcX8Szop5hvogqdPqO7VQ7yF4f8Zap65B6Cs5/gWhp+Le86G8CplCgVvkIt/IO8r6BPmawN1VHd6XB22UcAOJMk34k9KX3hTroU7bI41K8sRpcxf7ef2qoFVYYaW4cqElR5JBJ9BetQUEdl4YKKiSEhKSb8T/KPGrW1N3iE9o2Ssm6khOnQQSTHlTVsr4bOrQvKkoUkNhGaUhZIBWpWbveUUybO+EZhJddOb8wbSAD4EwdOlLTvRnKzHcIsEwoAjr/AGoo1g3ld1prtAL9xClkDnYU/wC8vwpZTlLK1Nq4pIK8w5hKRM+FqI7p7towakvtPOpUme0bWkpCwM0gpsRYEiZ0FOslaNwbVmVrbcTZwxEd0iJnpHTjVjZO0HWFFTTimir5ssXHAEaW8K/QSt5MC8gy6y6I0OVUzaO8IuYpdxeDwqVnskNsqMZuzbSkkT8vnxNFyvtlsHjTy6ghEwW/2NaIKnA6n+UpSlXkQBTFsb4hKxKoDBWofN+HMeJkxR17ZgxaFMuEJSpICVBIkEaKBOpked6r7S3AfZwnZ4PENtkSpbi5QTzOYTl8eAqTXtFM2CWCai3sX948SXXjKAiAE5RFiLzoOdCsM0ucoQSBqQQBPO8j9iuzhlEkrXPCxJsLDvG5rntS2bGRy/etcnLZ9thwVhiumkEsPs9hKPxFLzkmTJgAkEJTYpt1Goojg/iA5hx2JeWtI0VAmOsgkeE0DcxAcSRwUJJBFtYgnyt0Jpe2jhwkkJWSjgpWvhAF/G01ZM+d/Ucbxy/D/wBBbeffxzFLgklI0E+5oCcQZuahaaSR3SfP9zUTrUHWY9KpFnjyVBV9WZFuFCMNjFtLzAkEaVOw/F6pYx0qXJpyYz4hHbJCisAKANhxtb61GjZABntJHLL/AHotu3utiXcM2tDeZKpyqlItJHEzwo0x8PcSr5siPEk/QfeubhK9HvRz4uCcnuhPVgW57wz8grQa8OutMmwcCw4xlU0nunrOmutNWz/h62gS6ntldVFA9Bf3q+jd9tEpThkJSeSlK+pFU+OVdnDm8nC9Rj+4I3T3UZcQslBEKhJC1g+RB4daNK3Ty/I68noVJWP+4T71cwa+xRCUBCRwggDzuKr4jfZlPzEHqkgj1iK6IwVUedKblJsi/wBkup/5iVf1Ig+oV9qG7VxWIRCEFoKN7KKlR0TlmOsVBjd9Q6uO1DDY1KQVLV4RYePsdaPbO2c20gdkLKAJVcqVImVKNz50HFIWzBE7LQSlKjw18RIPLXnXGLgYcoBkFMxrlWk3joq58auOJSADqbTMmfWu8SUwoEHItM8NQOF+X0qQyBO6bxStcAnu6SNeGvUx50f3gS6nZ7JcMrLhzGZklTh+gHpS7shfZK7TVC5RJtBsqPb3rQf9sdlhUuZUqhcQes6HhrrWlp2ZdA3ZjK38CpRQe0aMDNMlNjYnzoLiN3nHR31AEeKvbSn7YG22cQVIT3VqSQpB+oOh1rt9phkS64hFphSgD6a+1GPbAxK2NuM0VjtStY5SEg+l/enHD7qYdIhrDoB5wVK9VSaGYzfnCMAlsLdIt3U5RJmLq8Dw4VV2Z8bVtruwA2eAVKvcQfC3jTNBTA2+W7GJRiFq7FwoOUhQQSNAOAtcGldaSLG3Q/oa/QWwPiRhMZ8qoXAlKgUn3sfImmQ4Vl3VLa+ikgn0Iopis/MuwW0HENBaU5SsAyEmx6Kt61r+B2u20mGlAJvZDTaBw0KSBx5HhTPtHcvCKQopwrOeDlIbSDMGLgDjSkndTFadisiCLlIHiZXx1tGg6UyL44qUd0HtnbeUpKgJlJUJlsqiYBsg+H1qfZW9RU4lKgTa+kmc0aQOAoRgd1cWFlRbCTEDvJmL2mb61Z2LuK6h5C1JSlOaV9/NmElQAATzJ41mkO/jjX7/AMDgjaF9ADUeIaZVJUlIJiSReP3ap1bIEQkkdDce9/evjs5CLrV6mKk7+wicBW2h8OcGtSVNMoTHe7pWLgyISCBrH6VO7uetR+eTYzlOvrwovjt5WMOIkDobe3zH0pZx+/zrkhlBgD5j3RHP+b3FLKvuWweRlw/8ehmwOzEMJBcWCRJFtPAa0n76b09oosNHuJ+b/Erl4D6+FL22NsvKAK3T3lXQmUgpEyeZvGs60LwaiQT1/Sp5cjqj1v0zB8+V5sm6/ksrqji1WNTuKItQzH4iBXOkfVZJcY7O8Bib5Toe8PuPWh+IcJdM8LX0kzE+FzXzoOW0yB7i9Vm8Z+ISq2fiec6+FXgj5n9TacUgrsxGqUiTA/TUVFtLYhQMxsDwqHZrwbXmSfv5WoyvHpfWBbkL2n6Xo7TPHSUlTFlJjx86jCJULedG9qrQhSgO8B0BCTynWPvVHA4VbxUUpWqBPdSTbnAFWi7OfJjcHsYt2/ic7gmkMFsLbTmg5iFAFROhBBiad9m/FRlzjHSUn2lJ9qw3aiSFXBTFoNvr51Ds/AOOuJbbSVLWYSBz/fGmp/ck2j9Ksb6sq/MkH/FmR7kR70Vwm1mnNFAnkCCP+2TWTM7Cw2z2U/xmJUpar5QpQEj+VKe8R1Nj0qfA7UwT92ysAfmUhQHkTNT5SX5DSNM29stvEt5O2Ui8gpMX6g668aUnfhoVx2j5UkfypAPrJ+lA9gYx9ztO+prIvKkZyQocwCfcCL0YG0cWjRQXHMD/APn60zy12gcQvgNwcK1H4ecjislXsbe1HOxgQOFIT/xEfZVlWzmtNlEHjpOYe9WmfiWlYIDakrEWUAR6g/am5LsWjL8StIRJJGnAayLCVVEcUQmyM2W4n5R7jhR7Bbp4x5JKGDESM5CZ8JAoSGVNuqbcSptY1QsEH34da0o10a7YKODU4oZoA1ECwngAIA8AKacNggMAtElQCwq//TQlGHyxxi1Gdmu5sPieIER5C/uKnJj1SIN2sWGncMrTM6pP+bMPsmlbepks47EJvZxRHgrvD2NEMR3W2VhRzIWkgRPEK4XtE8atfFDBj+JQ6NHm0nTinu/QCmj2BiY48VV4hBJAFybCvYpk3b2MQe1WIj5QdZ5kfSnboCVhPZeADDWW0m6z9vAfrRXYe0sYHghhaskBULBKAngRN78IqjiX0j5xKZEjmJvT4HUqbU40Qcw7p4QAYE8r+9c7lRVoJN75LYQFPwE2BUJiTbQ396ZMBvM05aQDy4+hvX542hgsUgqzFSgv5oVmSbzcU8brY13ENqD7WTswMsAjMPA8RAv1optK07E17NlbfQbhSfWq2N2400JUoDxMD+/lWO4vbeKQohDi0t3AvmI4WJBI9jU+y8xbCnMxWZuskqiTEzfSq22gJIdNo7/8GklXX5R7972FL+J20+78zmQHgi3vr71RWakZZJocW+x7S6OSyhN4k8SbmrCcIhWkjpwqVOz7XtUD+0GWCEqWkKOgJufLWhxoHJsA70DItKZmEz4Sf7CosCIbT1v61Q2xjC46pfMx5aCiSRCR0Fck3bPuf07F8WOMX9v5IX3DxIFCMYe/IPC0c/CiDy5mBPjx8BVIYRSlSU9mPOtHT2W8u5x4xWz1TuYJTNhp/b05UM2smEz1ESL9df3pRdjBEaqH78uVHdibsMYhKysqLjcKAMZY5xA5RryqikrPI8vFNYXJoD4bdRwYNt4CXHiVJSOCI1PI/qKKbG3eWMOsiVBQhTRCwbdCIkcCCfOnbdbENnDoCcyuz7oK0gEjUWFhYx5UWexQKTY1aUk9JHz0I3syPZe5OJdgrSWeix3vStZ3Q2CjDJhOp1UdT+nhVNrCOqKVtq04LEg+wI8QaOYLFKRAcbIPNPeHpqPenxo3kZpT02FsRgm3Uw42hwclpCvqKHYbcnBNudo3hm21kEZkDLY66W9quJ2mnMEhDipFiEHKeknTxMDrRVpuR3vQGRVWcmxA2z8J8E+8rEOqeJ1IKwUQOEFMwOU+tK+K3YzOBDThQgmEiEi3l04VsuJwyVAhScwPAihCt3WAoKylJHIn6GaSalx+jstjeKn8ibfozZPw+AIKnXFdZAvy4/Smx3YAVh4bWoLCe6ZvI4HgZpiTsdB4nzj9K7a2UlP51X8KljhJpc+ybcV/SYltdlwryvC4HIC1+VDcRjENGNVHgOA61tWP3RYdWVrVKRJIIsOZkEEc/el3FfCzBOnOntE5ryFTr/UCfencW+jJr2N7bcVW2psFjEpAebSuPlJ+ZPVKhcVxiNsIQJJCRzUQke9LW1PiO2izeZwn+WEo81q+1UbQiAm9Hw4UylTjKwtCZJQqywOnBUeXhSnsFYLeIToMi+vO96N7W35fcEJUhCSCFBAk8ozqF7cgKC7EKQspsM6VJ5SSPrrUJFF0A9o7OU4ElKrJFgbeYg60e3hKl7NwqyMxQS2sK42iT1lOvWohs/IAFuIBAuEnOr2gD1o3sxSVYV5sDNkhcLgzF5iI52rWGjOtnbKU4vuoKtbCSB4kctb064TDhKO+oEiLJuZ6nQepqk864V3UcuWydEi/AC2lTYNoxWk+QYqiVzGJT8iEg/zKGY+9h5CmHdtZXhXe2WYKlyoEyE5U6HnrSy81emHZP/ybo6r/APEUhmHMNsRkpBaII5yVH1JJrvBYAtueIIpQwT6mSCFFKlRadB1HM/Sj2H3wAV2byYIIhY086PP0BxO8fgih0xob1ynCKNHdoLQkBxwhKQLlRAAjmTSRtn4lsolLCS6R+Y91H/sfQeNUj0KMKNnga0L2lvhhmDlCg4v+VEH1VoPfwpK2htt/FMOFxZAkQlPdTA1EDXXiTpSw0YPhTAHrH75OONgk9gFWAAUo3mxIg6cooAnBpKgoKSozPyqkxfVSia8xzp7NGXj9gP1qDZrpz3PAz3vtU91Z04I88sYv7oKdqCb62mizzlufIcPE0Deb4jUcaJYZ7MNfGuSj7nHPjKmSJJ43+5/QcK6dd4DU1K3hFq+VKj4JJ+lEcHubi3PlZUAdVLhP1vRUW+kGfl4sa+qS/wAgZSr2ohsbanYKUux7pFzA4G/pV3G7pIYEPPS5/wDTaghP9azYeETV/db4brfIcWpaGuBVEq/oTGn+I25TVI43Z855369glGWDGnKTXrpf3YG2LtnGrUGsGylQMEghUWtIlXdT1JvbwrQNnbv4tYHbltJ49mD9z701bK2C1hkZGkZRxPEnmo6k+NWXkrjuFM8lAx6iutRXs+chKaX1Mo4LZfZ2kk0VbY868w6SEyoAK4wSfeB9K6G0206qy/1W+sU7CThoJFgK9CeYrxvHIOi0nzFThQpTFVSwOBFcHECrZNcml4y+4dFcKETpVd0gxExxhP6VO8MxyjTjQ3bWOShPYic6gdIt48qd3FAYs7wdriXghh0pYAGdIFlKk2NpIiDrTGw2QkCq2zdnZEgURiK0Y1sFs/PWC3mGIcIAUVD8zpzEzyBNuFVcTtWXexVOcKOYxY2ER4iKC7uYV1OKSA2swYUMpt48NYpz2ruYp7EJeQpKBCZkEmQeQ6QNa55OMHtlkm1pAlAuR1/SreywA8mQNbfrX2IwZbUUqEER+x0rxsX1g8x9q3a0NRXLUKPifrRndlX4pQdHElJql2Gt79TMzXzWILagtIzFNwBx6VjUdLT3o5SPQ8anQQAZNc7ZaIeVEjNCh/1CdPXiaHY3FJaRmPeIsAeZ6aDxrGsvqdB0BV4af5tPSaP7FejCqUkczzBMDT6eVZQ/t15ZVKzBkQLCOQpw3JfKdn4ojVJWRP8A+MGjKOhOVk7hk5jckiTxN6sYoylKuYg+ItVDDYgLQlRkZgk3SqL31ANWMTiylMBIiScxMAW8JpfY9hzfhHb7KDguUKbX69w+6qyYVq267n8VszEMm5h1I8fnT7n2rMcOxmUBzIqkPsSfYe2e1laSOYn1/tFLawMyo0BIjlTkzhSoToIiTp/fyoLtfZ0ErERoqPZR4f2OpoRex5L0cYZoOISD+WR6xUn8N2YPWAfM1NsrCZTCtVaeQn6A1NtIgJTymg9sth5RnFx7O9j7OC32kurUhpahmVYQk/4jIHKTW87A2Vg2WwlppCR/MQFlXUrMk1+fME4pxSUflkFQGqungB9atr2s/hX/AMB1aJlUA90yeKdD6VLG2pJP2ev58flxvJBtKNJ/a2fpZDSYtEdK97OsR2L8YnkGH2wsfzt9xXmPlPtWh7B+I+HxIGVwA/yODIry4Hymuuz54PPbvsKWFqZbKgZnKNeZ5+c1dy1wzj0K1t46eulWY86Iqil0RhNcuvJSJUQPEipstVndmoUolUmREGI5cqV36GVezpOKE6a9R7V4p0HhQjEbIeBBZyNxNjdJPBRSCIPhrx51Vd2NtBZvi0I6IZT9VFVHYaQVxGzGV/M0k+QH0qn/ALAbAhtTjXIoWRHv7GaqjdXEH5sY7P8AhKQPQN1K1us6PmxTyvFR+0UQaKeMwm0G1SxiStNrOJQo+uWfcVZY27jUD8VpCuqQpP1JotsrZRazZnFOE/zTbwkmKvFFPYtfYCN70EpIDakq4aETXmC2bfOu61GSaLKwyeQ9K6yUDEQbpF+Im9PZDsGz3jBUfeKad5NtJwrKlk3jujrzrDcdji64parlRnWlk6Hih0Z2fFpEeFTpw2XqDWeO734hRkOZBySAPrJpj3Z3iW+ktKXL2rYUEw5FygnUKiYNcs/Gg1rspHLK9hfamxg8ngFj5Tz6Gk51rKogiCDBB51oGExKVpBEweB1BGoPUHhQ/eDYQeGdP/EA/wAw5ePL0rmxzcHxkXkuW0JwVy9j+714W7Wr02EfUfWa+v8A6V1Ei5tVWYNrvdMGOaf9faljeH/hgAfm+gNHuykaqjlNh4Ut7z4uTkGqbnz4en1po9iS6ASUxTpuQ5OCxaei/wDwNJJVam/cBUoxCeaT7pIqkuhEWdnswy2D+VKfoKr7ZfPaIbVORwADkVTefKDRXLMJSJUdABJPl9zUO1dm5m8qlAKF0pTchQ0JVoPAT41L2UsMfDhCmXXEEylWVQ8pSZ8iKVlYAsYxwFEhtawJFtTHjaKO7o7XzuIUU5VSW1jhmjppJHGrm9+FAxWaLOJSr7fatbVmcVegK9iVLuTb92qHEp7ihEyCIPGpyKjWnnflQQwHRjloyIbai4GaSq03F/l8/LnRDaCQE96Ynh4Hh5V0037/ALmp8fh1FKY4KST4ExatLaK+O+ORMBYLaBbV2kTrCeU2vzMVFj9pF1YMRAj70W2zs5IGYHLJ0A18IoRisKpCiFAgiqxhBtSXYs/LyvHLE3pu3/c6wzwBg6HjVvNlMpNCymiWwcAXnCkqyhInxuLU05KC5M47oN7M3yxLUBt1Qjh8yfNKrfTxp32T8VjmAW0uYuW//U8POlzZO62dcEZUJuojU9AetMjrbGFRfK2OHM/cmuV+Q57Ro2/7DxsrfJp0CFAk/lUChXodfKjjWOSeMeNYx/vNh1GJX45DFF9n7bUBLTuYDVJv7G4po5/TKcb6NYr6Kyvdj4sNvrKMq21C9tFAWkCfannAb0Ic0KVeFlehroUkLQcivCKiZ2ghXGOh/cVYpgHGWvCK6NfGijERFRvuBIKlGABJNTGkL4g7z5fwEG5+aP3w+vhWbrYKsT9+dvnEPR+RPyj1pZSj/X9au4pvMUjpM8BEyT0AvVHEOA2ToP3J/dtOFTW9lfwAWxUzLhSQQYIuCNZqqg1KKYQeNi7xkkrOv/OSPzf/AHQOfMcac2XAoAi4IkRofCsdweLU2oKSYI/cHpWk7oO9o2pSbNyMqDqlWqgP8Mm1QzYuStdlceTi99Ee8WwswU62L6qHP/EOvOlYJ4/WK0wUr7xbCyy62ITqsD8v+IdPpXNjn/1ZeUfaFjF4oIbUs3CQfbQfQUivOlQKlfMtU+nH1t5U6bRazoy6hRSDB4BQNJm0nQXDAyhJypHIJt+/Gu2BzTKqzTTuC8UuKESkgk30gGPI3FKZpo3FV+Ksf4fsr9aMuhUH1bXkENpDaVahPH+pRuqom1ki145/fjVbB4e0mrbaIFrcv2KnVFColbjSw424UmQVJ/Iq4mxmDAAnWnDe1jOll0aAKQfOFA+gPrS6lA0P7/tTSodrgo/lym99O6fagzNULCmp0qM4e1EkNVxikAc/vQGKWHbHnPlVwsWKiQlA1UTYchzJ6C9QJWAYAzH+XQJ/qI+gv4VJiLDOsypItwSnohOg8detEDYLxpDjoCcwS2JJNiTNiBw9zY15tUpQ0UpET+yfHrU+z4ylQGZaySSqQkDgLd5XO0C+tVNryqASDqbAAe1/UmiTv6bF8zIHOB6mrr+AcZVmB+W4UDBHXmKjYwS1ZSBaQZkaA0wuhTgLedRzykAmbnxnjTNiqOh/3SzfwTa3LqWnOTEazHnlilvaWz3MQtThMzoOQHAU34p1GGwwCjlQ2lKSb2CQBNr6CuklrEIC2nEqPBQIv0JFp8QDXHkg2vo0DJFtUjOXNlqSeRqqtlYUFAkEaEW+laE6wkqyODKv69RwPlQ/GbB4iuHm4v6kc3KUdMS9lv8A8O6XOzSomRckROscBPhTds7bbT5yplLkEhKunIi33oXitkEcK52DhcmKb6kj1BFdEM3JlYZHY34baj7YHenmFd4eAJhVFMNv32Y/ECkAalPeT4kaj0NAd4czbKloMFN9J9qUXt4wttQcbKVKGXOJg30jhxrsjKSdHRJr2bfsve1t4SlSHBzQb+Y4e1FmdoIVoYPI2/tX5ozEHO2Sk8CkkEelHcH8QMSzZSg6OS7mP6hB9Zrqtidmz707wJwrKlE96DH6/p1rC17TU8/nXqo+nSvd4N51YpWYjIDHdBJ0Ea+vqaGYVcOI8R9YoSdoaqDG1HylKQI70yeMAi3hN44mOVCm7/60S243KEHkT9BQoHSP360keh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data:image/jpeg;base64,/9j/4AAQSkZJRgABAQAAAQABAAD/2wCEAAkGBhQSERUUExQVFBUUGBgYGBcXGBkbGhscGhwYGx8YGRwbHSYeIB8kGRwaHy8gJScpLCwsHB4xNTAqNSYrLCkBCQoKDgwOGg8PGiwkHyQpLCwsLCksLCwsLCwsLCksLCwpLCwsLCwpLCwsLCwsKSwpLCwsLCwsLCwsLCksLCwsLP/AABEIALABHwMBIgACEQEDEQH/xAAcAAACAwEBAQEAAAAAAAAAAAAFBgMEBwIBAAj/xABFEAABAwIDBQYEBAQDCAAHAAABAgMRACEEEjEFBkFRYRMicYGRoQcyscEjQtHwFFJy4WKS8RUWM0OCorLSJDRTY3OT4v/EABoBAAMBAQEBAAAAAAAAAAAAAAECAwAEBQb/xAArEQACAgICAgEDAwQDAAAAAAAAAQIRAyESMQRBEyJRYQWBsTJxkaEzQlL/2gAMAwEAAhEDEQA/AONj7DU+grStIAVlggzoD964xuFLLhQSDEGRxmut0tsJaDqXFhIVlImdbg6DlFVN8NroP4jasxyxodZtqOtedKEXBV2egpyU6fRZQ7byrUsHiMyEnmkH1FfnnB410SS4qR1m962jdLaJcwqCYsMoI4xamx43FsnlnyQxYVvKmJ0Jv4kmrbfjVJtyrSFVdQOZyLqB1qQVA0qrKTVFAFgLbKLzU+wTc9U11tpvu1BsBXeHgaHGmayXBYNKluJUAROh8qJIwSEkZUga/SocOIfX1FXl8KdJAsjDQnQaH7V3krjszz1n7V2ERxo0AH7wM5mFAcSPrFLeC3bcyC19P8tufSmrav8Awz4p/wDIVZZ4+J+tJKHIKdCod21/yn2rlvdpRVcRBHLQzTa88EJKlGAkEknQACSfSl3d7fnDY15bbKlZgARmEZgCZKfUdaT40vYeRIN3zyr3/d88qj2nv7h2HyyoklNlFMEJPI+HGj+GxSXEhSSCk6Gt8cX7NsWzgi0tQ8PpUiTVvbHz+n0pW29vgxgylLpJUq+VAkgfzHSBRqtIZDtiflT++Ne4P5j/AEj6qofgNttYphLjKgpJ9QeRHA0Qwfzn+lP1VVETLtfV9X1MY+qBJ/FV/Sn6qqaartH8VfgkfWgYs19X1fUTH1fV9X1Ywkb1r/4vp7gUvu3ecPIgegFHd4rqV1cT/wCY/SldzFHOvL/MqT50k+jF2uFJrxpwkAnWh7uLUSYMdJ/tUgiq2iqm2myWoGpII8qJJFpoSMUVfPeuTrZ7XjYPme+ijsmTPdJJOkToeXhWx7jN/wDw3/Ue6BATpYfWsmK1JCFJlPfSQeHL0M6Vre5K+64nkpKvUR9q6ccrkc/mYHhVDO0irSE1Rcx7aEKWpaQlAKlGRYAST6VlO0vjq92pDDDYbTp2mYqPUwQB4V16R5fZtiKsJNJ+4m/rW0WSoDs3UQHG5mJ0Uk8Um/7uY9ufEVLRUlpGdSbZjpOlhrrWlKMVbMk3pCD8TN9cX/HutNOLbbZUEAIkAmASVRqSTx4RTx8MttLfaQpy6wopJHHuyJ9az9rGqfcK3Fd9ajnMC5M3IFuXlFPG5+2U58sTlKYIhM2gqPCLDyrnjLlI6ZQUYDw5iAnEXMSn9asubQRrmmOU0q7c3gZZJeWmYAAIUVTJAAASeJIpRf8Aiwie7h4gwUqzJWPEEke9XOY1VW1W7XPof0qLE7wsIErdSkdZH2rOU7+Icshp4GxJUg5YuSkKEidB59KQ9ubdUtRU4rvE2AvA5AcBUZ5HHSR2+N48cicpyqKHL4i74OYpKG8N2iW5IVwz6QTB+XoefSi/wn22tLD6cSspS0UlJcOgIUVQTqBAPn1rM9j7QCyUXJMQkkDTgDzJoth951OsOYdS8qV2kC4EzA8RakUpL+otHwvmTeF9Fnef4oPYpzswezw5MFI1I076vcjTxqbc3aWEwbq3BmU6GnMlyUjTXqQfLzoWzuEtYlKzltBKDEX1MxBnXpTkN1Wm8EplCQXFJJWuO8pUC4mSBI+WeVFb2jlceH0yM7x22jKnT33HVKUSq8XnTxvUux/iBimFpUl1RAMlJPcPTLYUubZKg4Ume7bwjUdKr4LDrcMJGnpfrRjHVgk7dG57yb5rVg2MQyEy7YmxCSNRBI1vE0g4jYj+0MQp1a0pASADF7aAgW86rYFDrTSWFkGVlYTPy2ggdTF/AUbaxzQaebIBcLjYb1mATmIAOkjiOPCsn9Vnp4/FjLxk2t2aZu3shvDYVCEZSq2dQ1KrTm8Jij+B+ZXgn6qrP909oupStLjS0JLiimZscwkAnWdZ6U3DGpSbuhuQLEpHPnVo7PLz4/jlVh+vCqhn8WofnCvIfakr4qb1OM4ZLSSAXyQYscqYn1JA9aJEK7/b4JZw+VlyXHLBSLgDicwtPCgHwsxTpfXOYtqSZJNioaROprOt38UXyWCogyVJ5GIKhHOBNutahuLtXsx+IlIXKkJQmwGhtOspT6CpU+Vj64mkV9QxG2Z/5avVP61YRtFJ4KHlVRC3X1UntsNI+ZYSToDqfAamvmtsMrEpcQqORFazCht4/iJ6ufQLNKOFWCSY4n6miO+u2FJkNfMkk5p+WREDmqD5VmCttvtKBDirGYNx4HpSyp6G4urNEffP7muMOE8Rfzqts17t2UOj84mNYPEVMWQNSB+/GpUwFLbOxOxYWsrFgABeSSQLUjYlQTl4EqHOYF+PlTjt/eLCvs5C+lJkFOXMq4mxGXS/3rO3MS8tYgkcBNh5zU3jTlrSPY8TyFjxPVtv0HcHihkKFXTf1BMGtA3X20pWBacbSVOKSUlKRxSSJWokADjrPSge6e7vaZHHwkpQAImcypJlQ0gadfq04nERCUwABEAewER6VTFHjsl5/k/K+NU0LW8GKxakPtuuJgpIypzHS8XmZ0trWaY/ZziSSUKAmDatX260pX4iRJEZki5txHO3CgyGySrvSNMigD5Cb+9blJS6OSMIyjpgrcQ4hlCn2pS2pQQ4uRYXI4jU2nmRzpjxrADecninXrxovu8+EDIUgpUIUnQHNbQDxqHGbqPLMBkuJTOUghIg8dReOdDIm6dAx1vZRwWzwJWACYKT/Mk8Z4wbwasYNpbTgciWwQhRnQkJkHpRTAbs4lKiS0lNgAc6ZiI/W9FTu6kJVnUq4kgFIHiIE9bmgoMzkl7Ffe3eBKMOUlkIv+GpBsYMoMqkwRqNbmswdxpcUStUk0xb64tBU3h0LKglRJUeE8AP3wpTThVDMo2SFZcxtJ1gDWYv0qkX9xGkug5sPeFxlWULVChlIHEHiBzFDMaVhZBuR1nqKr579fejKNmrfhYSbpAngTccTrRaXZk3XEp7FJL6E3OYgW1mbH1itZw+6aG0pcPYAqQkqC1lJzRczBjXQWpP+HO7wdxX4gjJmTBBEKIKb+BorgdjYtaAeyXGeCUoymNDAgK4e4o/mgwyzxP6HQ44BvDXHZpUqIlOIdWBHLKiB6UA3l+IaWMyGRmWARnsUzb5eB5X96o7YbxDGG/GYXmIcIcUtScl0xACoPdnwrNsZiSTfjrRW/ROTbdt2wk22rGqccWSpyQo6Xmf9Ku4LaicGA2pJUomVAWtwvQjZ2PLL4WCQJ7w5pOo+9Q4vFl10uH8xPlyocLf4HU6jrs0PZiV4h8P4dvO0YTlzpLqVXMQYv5RGnKmTD7RQhZ7RjEJWmJOSbEhI77aVWzEDWs+3H3p/gn0qypWDOYKHyk2CwQCZA5XgkcafmfiSkqe7NKG+zTnWoItBOoVqoT0rOEewyz5GqGTZu8rTasiUSu5grBUNJm1jfjelzaZwTuKdU6l7Oo5jLkJuAITlQVcBSvtfe9zEPNFrFMZErQtSSQhSiFAwPw54H815oyrdTEuYhzs2VlGclKohJCri5gaGKKbXRJ77GlG92VCW25CUgJTAMwLDvLUZ/y0qb+bExON7B1MKMLBzOJSAmRl1yjnoKZ9lfD1+xcUhHmVH2t70xY/cxLrQQXFCIuAOHSaNsFIxLC/DPGzISz/APvTx490zT6/uM44w0TKXmy2VFo5pIFyASAeU6jlR7B/D1TZX+OF5tMyDb/uI9IobtXYn8LKnXkQYyoTIVInQdeJJgRWbrY0Y8nSGTZeGWqc6XGwIuqBPgKj21jGm2nAHx2mRWUSJnKazV7Fd8qUp3JNkZpB6A6CeoqDD7UQsKbQjItQsdZTxudItM1J5V6Lz8TLGLbRBi9v/wAOkwQtbg1i8c1c54A+NLju8zoMhZEXHL009qP4fdtRUp13KskwlMd0AWv5UvY/dd6VFKe6CYkgEibQKEZRJrE4xGLZu8icUlQcjPqoWGbqI66jr1qu1s8PrLYZCc/GLRz6R70pv4N3DKQs2nTj5GmPdD4guYdz8Xvtn5kwJmIBSYkRHnW4btDPLxjTWx62DsRGFYS0FFUSSTaSenCr60pPAHyBqyxvNhnUhSV2PMGulbRw5E50DxtTfuSs/PycO3M96fUVf2fhg44htvMVrUANLdeOmtDnk5SJcQqdcoNut4B8Kd/h/gW5U/mJSiUCUpSJIBJH/T1OtS4t9nrry8UE/jX+hzYwfZIShEwgRcAmeJ59aqNuA5Z4yCdQD9QSYPnVhO0UBY5G0jSP8UAEHqJ+9C8Vi5dVlmExCo8PlJEE6DyrpTjR5EuTdstPvhFiBrHeuBYnXWbG1L2JdKnzknK0PxD81yAco6ybjwoptFK1lBQBIM3tFjysTQ1/YD6lyXwE/MpKUDvEG0zqfvSvIhljky/g3whaRHAyQFWEny60f2v+NhzkXldR3myFFJn+Wyp7w94oIxs5UiziiOhH250Vweznps3l6qIH3n2qbyN6SKLF/wCmJG0N6H8PkV2zpQ4mQkqIk31IvY9apnfsqkOCfFSlHxuSKf8Aau5bQYU473+wS44AEjlmKZVbhWFPrkk6Saoo6IN0y9i8XmXnB4gjpFP+7q23cMqYkqJJIBhWk36RWbMOCL0V2VvCvDjuZSZgpVNx9vGklHVIvjkk7YwbxbLYZZzEJ7VZhIA4+EmABemLcxlpeHghw9mQISUzJv8AmHoZrL8ZjVPOlaok6AaADQCrje3HGXAW3FItfKSPXnW4sWc+2jZsNsVAVnZUttZ17RUzE/yJPG+vAHWjuB2ipKSHVIATor63WTWEYjfrGER2qk/02PqL1VeeW4ELU5nJnMFr0PmapFSa6RByZovxH2gw4mU4oLWBAbSpKpvwiw568Kyl40XU4lLSwFNmTIjUaWkgEjzqts/BF5UIQtxXJIKjHgKbg49mTsqvqgJ8/wBf1r3BMLcWEoSVnWBrHOPMU+7I+FC3AC6hxsamSkHU8IJ0jhTdszcnDMK7NGIQy4ACQlKc5HAqK5kT0ocn0kVjC/Yv4j4ftubOYdblGJ7OVgz3jKu4oapVy9D0C7A2ZjJUhDK+8Mqg4gpTlvxVEDjANaLtPZiGBmcxqFTcBxltZPhlANAcPvAyVBIZBPEhBHjxA160HOtMtHxMklcdhLYrbmHSGm1IadkjMlKSkE6FRjMb8Jm/Cm0f7RbHecZUQASkBSz4QlMnxgUqbMfZxDqBmS2RrKrWOhlV54a3mtDweyG7jOokG4SopHScsTbiaEVfsnlg4OmqAX+9uKRGdpNyEjurFz5VK9v0ttJUtnTWD+tM+KxbeHaKlqCEIGp/cmkDbfxdZBystBwc12Hp/eiSJsV8UlFBLTIsLlZsLTw1tSg/tRWLV/EOfMoDQQIFhbw+o51Yf+IIWD2uEwhQrhk/196FsbWZdJDalZvmggfUGLeVSzXx0d3gOMclyZHj3CNKp7M2mlDmY8e6rppB/fAzXG1X4CtRagarweIkVzRVntZtriPSNsjMU+dUse6HiE5iANdLiNKRlvrbOcKM6TM8dL9KsYXHOrkyY4nhy+tqrwaPKSt8RyTu+09hU51OqXeAlSQOlyL+J15UFXsJGHbKiDmAJCiZiBNotRrd0F5lYz5C3GgsQZ0A00oxht00LP4xDiTBKFDKCeokgeR4Cm+qRzyjDG2pdipu3iu1/wCZC0nMEgEgSIOYWBnkaZMWcycoyiwnhfpRfZW5mFaJW20kZhHE210UbVce2PHyhJ6SpPpEj2pnid6YkcuNKpR/wYu1u6l1hWSQ4lRuT5wRoLUS3eQrCo7NxSBmVPzfKDAv9aEJxUwEhSirUAxMc6q4wrCFnIEpSQFHW5/LPPnTNclRGM2nb7NUwuzVKAKVtkHQhUz4QL+VXU7Cd4lIHn94rM91NpuALWlRmQkCYA6wOPD1vWgYHeZwMlTwSpsAkgjWBNkmfap/HFdlfmkw03u8uNfZP/vPtRjZmz+yv8x0nS3v9aAtbyYVpvMQpA1ABcPzD8guBbkfSoFb8hCfwmXVJNwp1YSBPDM4omBVYqC2icpyemGMdidoKs0zho5rUpRHtf0oxsxC0tJ7Ythz82UiJ6AgWrNcX8Szop5hvogqdPqO7VQ7yF4f8Zap65B6Cs5/gWhp+Le86G8CplCgVvkIt/IO8r6BPmawN1VHd6XB22UcAOJMk34k9KX3hTroU7bI41K8sRpcxf7ef2qoFVYYaW4cqElR5JBJ9BetQUEdl4YKKiSEhKSb8T/KPGrW1N3iE9o2Ssm6khOnQQSTHlTVsr4bOrQvKkoUkNhGaUhZIBWpWbveUUybO+EZhJddOb8wbSAD4EwdOlLTvRnKzHcIsEwoAjr/AGoo1g3ld1prtAL9xClkDnYU/wC8vwpZTlLK1Nq4pIK8w5hKRM+FqI7p7towakvtPOpUme0bWkpCwM0gpsRYEiZ0FOslaNwbVmVrbcTZwxEd0iJnpHTjVjZO0HWFFTTimir5ssXHAEaW8K/QSt5MC8gy6y6I0OVUzaO8IuYpdxeDwqVnskNsqMZuzbSkkT8vnxNFyvtlsHjTy6ghEwW/2NaIKnA6n+UpSlXkQBTFsb4hKxKoDBWofN+HMeJkxR17ZgxaFMuEJSpICVBIkEaKBOpked6r7S3AfZwnZ4PENtkSpbi5QTzOYTl8eAqTXtFM2CWCai3sX948SXXjKAiAE5RFiLzoOdCsM0ucoQSBqQQBPO8j9iuzhlEkrXPCxJsLDvG5rntS2bGRy/etcnLZ9thwVhiumkEsPs9hKPxFLzkmTJgAkEJTYpt1Goojg/iA5hx2JeWtI0VAmOsgkeE0DcxAcSRwUJJBFtYgnyt0Jpe2jhwkkJWSjgpWvhAF/G01ZM+d/Ucbxy/D/wBBbeffxzFLgklI0E+5oCcQZuahaaSR3SfP9zUTrUHWY9KpFnjyVBV9WZFuFCMNjFtLzAkEaVOw/F6pYx0qXJpyYz4hHbJCisAKANhxtb61GjZABntJHLL/AHotu3utiXcM2tDeZKpyqlItJHEzwo0x8PcSr5siPEk/QfeubhK9HvRz4uCcnuhPVgW57wz8grQa8OutMmwcCw4xlU0nunrOmutNWz/h62gS6ntldVFA9Bf3q+jd9tEpThkJSeSlK+pFU+OVdnDm8nC9Rj+4I3T3UZcQslBEKhJC1g+RB4daNK3Ty/I68noVJWP+4T71cwa+xRCUBCRwggDzuKr4jfZlPzEHqkgj1iK6IwVUedKblJsi/wBkup/5iVf1Ig+oV9qG7VxWIRCEFoKN7KKlR0TlmOsVBjd9Q6uO1DDY1KQVLV4RYePsdaPbO2c20gdkLKAJVcqVImVKNz50HFIWzBE7LQSlKjw18RIPLXnXGLgYcoBkFMxrlWk3joq58auOJSADqbTMmfWu8SUwoEHItM8NQOF+X0qQyBO6bxStcAnu6SNeGvUx50f3gS6nZ7JcMrLhzGZklTh+gHpS7shfZK7TVC5RJtBsqPb3rQf9sdlhUuZUqhcQes6HhrrWlp2ZdA3ZjK38CpRQe0aMDNMlNjYnzoLiN3nHR31AEeKvbSn7YG22cQVIT3VqSQpB+oOh1rt9phkS64hFphSgD6a+1GPbAxK2NuM0VjtStY5SEg+l/enHD7qYdIhrDoB5wVK9VSaGYzfnCMAlsLdIt3U5RJmLq8Dw4VV2Z8bVtruwA2eAVKvcQfC3jTNBTA2+W7GJRiFq7FwoOUhQQSNAOAtcGldaSLG3Q/oa/QWwPiRhMZ8qoXAlKgUn3sfImmQ4Vl3VLa+ikgn0Iopis/MuwW0HENBaU5SsAyEmx6Kt61r+B2u20mGlAJvZDTaBw0KSBx5HhTPtHcvCKQopwrOeDlIbSDMGLgDjSkndTFadisiCLlIHiZXx1tGg6UyL44qUd0HtnbeUpKgJlJUJlsqiYBsg+H1qfZW9RU4lKgTa+kmc0aQOAoRgd1cWFlRbCTEDvJmL2mb61Z2LuK6h5C1JSlOaV9/NmElQAATzJ41mkO/jjX7/AMDgjaF9ADUeIaZVJUlIJiSReP3ap1bIEQkkdDce9/evjs5CLrV6mKk7+wicBW2h8OcGtSVNMoTHe7pWLgyISCBrH6VO7uetR+eTYzlOvrwovjt5WMOIkDobe3zH0pZx+/zrkhlBgD5j3RHP+b3FLKvuWweRlw/8ehmwOzEMJBcWCRJFtPAa0n76b09oosNHuJ+b/Erl4D6+FL22NsvKAK3T3lXQmUgpEyeZvGs60LwaiQT1/Sp5cjqj1v0zB8+V5sm6/ksrqji1WNTuKItQzH4iBXOkfVZJcY7O8Bib5Toe8PuPWh+IcJdM8LX0kzE+FzXzoOW0yB7i9Vm8Z+ISq2fiec6+FXgj5n9TacUgrsxGqUiTA/TUVFtLYhQMxsDwqHZrwbXmSfv5WoyvHpfWBbkL2n6Xo7TPHSUlTFlJjx86jCJULedG9qrQhSgO8B0BCTynWPvVHA4VbxUUpWqBPdSTbnAFWi7OfJjcHsYt2/ic7gmkMFsLbTmg5iFAFROhBBiad9m/FRlzjHSUn2lJ9qw3aiSFXBTFoNvr51Ds/AOOuJbbSVLWYSBz/fGmp/ck2j9Ksb6sq/MkH/FmR7kR70Vwm1mnNFAnkCCP+2TWTM7Cw2z2U/xmJUpar5QpQEj+VKe8R1Nj0qfA7UwT92ysAfmUhQHkTNT5SX5DSNM29stvEt5O2Ui8gpMX6g668aUnfhoVx2j5UkfypAPrJ+lA9gYx9ztO+prIvKkZyQocwCfcCL0YG0cWjRQXHMD/APn60zy12gcQvgNwcK1H4ecjislXsbe1HOxgQOFIT/xEfZVlWzmtNlEHjpOYe9WmfiWlYIDakrEWUAR6g/am5LsWjL8StIRJJGnAayLCVVEcUQmyM2W4n5R7jhR7Bbp4x5JKGDESM5CZ8JAoSGVNuqbcSptY1QsEH34da0o10a7YKODU4oZoA1ECwngAIA8AKacNggMAtElQCwq//TQlGHyxxi1Gdmu5sPieIER5C/uKnJj1SIN2sWGncMrTM6pP+bMPsmlbepks47EJvZxRHgrvD2NEMR3W2VhRzIWkgRPEK4XtE8atfFDBj+JQ6NHm0nTinu/QCmj2BiY48VV4hBJAFybCvYpk3b2MQe1WIj5QdZ5kfSnboCVhPZeADDWW0m6z9vAfrRXYe0sYHghhaskBULBKAngRN78IqjiX0j5xKZEjmJvT4HUqbU40Qcw7p4QAYE8r+9c7lRVoJN75LYQFPwE2BUJiTbQ396ZMBvM05aQDy4+hvX542hgsUgqzFSgv5oVmSbzcU8brY13ENqD7WTswMsAjMPA8RAv1optK07E17NlbfQbhSfWq2N2400JUoDxMD+/lWO4vbeKQohDi0t3AvmI4WJBI9jU+y8xbCnMxWZuskqiTEzfSq22gJIdNo7/8GklXX5R7972FL+J20+78zmQHgi3vr71RWakZZJocW+x7S6OSyhN4k8SbmrCcIhWkjpwqVOz7XtUD+0GWCEqWkKOgJufLWhxoHJsA70DItKZmEz4Sf7CosCIbT1v61Q2xjC46pfMx5aCiSRCR0Fck3bPuf07F8WOMX9v5IX3DxIFCMYe/IPC0c/CiDy5mBPjx8BVIYRSlSU9mPOtHT2W8u5x4xWz1TuYJTNhp/b05UM2smEz1ESL9df3pRdjBEaqH78uVHdibsMYhKysqLjcKAMZY5xA5RryqikrPI8vFNYXJoD4bdRwYNt4CXHiVJSOCI1PI/qKKbG3eWMOsiVBQhTRCwbdCIkcCCfOnbdbENnDoCcyuz7oK0gEjUWFhYx5UWexQKTY1aUk9JHz0I3syPZe5OJdgrSWeix3vStZ3Q2CjDJhOp1UdT+nhVNrCOqKVtq04LEg+wI8QaOYLFKRAcbIPNPeHpqPenxo3kZpT02FsRgm3Uw42hwclpCvqKHYbcnBNudo3hm21kEZkDLY66W9quJ2mnMEhDipFiEHKeknTxMDrRVpuR3vQGRVWcmxA2z8J8E+8rEOqeJ1IKwUQOEFMwOU+tK+K3YzOBDThQgmEiEi3l04VsuJwyVAhScwPAihCt3WAoKylJHIn6GaSalx+jstjeKn8ibfozZPw+AIKnXFdZAvy4/Smx3YAVh4bWoLCe6ZvI4HgZpiTsdB4nzj9K7a2UlP51X8KljhJpc+ybcV/SYltdlwryvC4HIC1+VDcRjENGNVHgOA61tWP3RYdWVrVKRJIIsOZkEEc/el3FfCzBOnOntE5ryFTr/UCfencW+jJr2N7bcVW2psFjEpAebSuPlJ+ZPVKhcVxiNsIQJJCRzUQke9LW1PiO2izeZwn+WEo81q+1UbQiAm9Hw4UylTjKwtCZJQqywOnBUeXhSnsFYLeIToMi+vO96N7W35fcEJUhCSCFBAk8ozqF7cgKC7EKQspsM6VJ5SSPrrUJFF0A9o7OU4ElKrJFgbeYg60e3hKl7NwqyMxQS2sK42iT1lOvWohs/IAFuIBAuEnOr2gD1o3sxSVYV5sDNkhcLgzF5iI52rWGjOtnbKU4vuoKtbCSB4kctb064TDhKO+oEiLJuZ6nQepqk864V3UcuWydEi/AC2lTYNoxWk+QYqiVzGJT8iEg/zKGY+9h5CmHdtZXhXe2WYKlyoEyE5U6HnrSy81emHZP/ybo6r/APEUhmHMNsRkpBaII5yVH1JJrvBYAtueIIpQwT6mSCFFKlRadB1HM/Sj2H3wAV2byYIIhY086PP0BxO8fgih0xob1ynCKNHdoLQkBxwhKQLlRAAjmTSRtn4lsolLCS6R+Y91H/sfQeNUj0KMKNnga0L2lvhhmDlCg4v+VEH1VoPfwpK2htt/FMOFxZAkQlPdTA1EDXXiTpSw0YPhTAHrH75OONgk9gFWAAUo3mxIg6cooAnBpKgoKSozPyqkxfVSia8xzp7NGXj9gP1qDZrpz3PAz3vtU91Z04I88sYv7oKdqCb62mizzlufIcPE0Deb4jUcaJYZ7MNfGuSj7nHPjKmSJJ43+5/QcK6dd4DU1K3hFq+VKj4JJ+lEcHubi3PlZUAdVLhP1vRUW+kGfl4sa+qS/wAgZSr2ohsbanYKUux7pFzA4G/pV3G7pIYEPPS5/wDTaghP9azYeETV/db4brfIcWpaGuBVEq/oTGn+I25TVI43Z855369glGWDGnKTXrpf3YG2LtnGrUGsGylQMEghUWtIlXdT1JvbwrQNnbv4tYHbltJ49mD9z701bK2C1hkZGkZRxPEnmo6k+NWXkrjuFM8lAx6iutRXs+chKaX1Mo4LZfZ2kk0VbY868w6SEyoAK4wSfeB9K6G0206qy/1W+sU7CThoJFgK9CeYrxvHIOi0nzFThQpTFVSwOBFcHECrZNcml4y+4dFcKETpVd0gxExxhP6VO8MxyjTjQ3bWOShPYic6gdIt48qd3FAYs7wdriXghh0pYAGdIFlKk2NpIiDrTGw2QkCq2zdnZEgURiK0Y1sFs/PWC3mGIcIAUVD8zpzEzyBNuFVcTtWXexVOcKOYxY2ER4iKC7uYV1OKSA2swYUMpt48NYpz2ruYp7EJeQpKBCZkEmQeQ6QNa55OMHtlkm1pAlAuR1/SreywA8mQNbfrX2IwZbUUqEER+x0rxsX1g8x9q3a0NRXLUKPifrRndlX4pQdHElJql2Gt79TMzXzWILagtIzFNwBx6VjUdLT3o5SPQ8anQQAZNc7ZaIeVEjNCh/1CdPXiaHY3FJaRmPeIsAeZ6aDxrGsvqdB0BV4af5tPSaP7FejCqUkczzBMDT6eVZQ/t15ZVKzBkQLCOQpw3JfKdn4ojVJWRP8A+MGjKOhOVk7hk5jckiTxN6sYoylKuYg+ItVDDYgLQlRkZgk3SqL31ANWMTiylMBIiScxMAW8JpfY9hzfhHb7KDguUKbX69w+6qyYVq267n8VszEMm5h1I8fnT7n2rMcOxmUBzIqkPsSfYe2e1laSOYn1/tFLawMyo0BIjlTkzhSoToIiTp/fyoLtfZ0ErERoqPZR4f2OpoRex5L0cYZoOISD+WR6xUn8N2YPWAfM1NsrCZTCtVaeQn6A1NtIgJTymg9sth5RnFx7O9j7OC32kurUhpahmVYQk/4jIHKTW87A2Vg2WwlppCR/MQFlXUrMk1+fME4pxSUflkFQGqungB9atr2s/hX/AMB1aJlUA90yeKdD6VLG2pJP2ev58flxvJBtKNJ/a2fpZDSYtEdK97OsR2L8YnkGH2wsfzt9xXmPlPtWh7B+I+HxIGVwA/yODIry4Hymuuz54PPbvsKWFqZbKgZnKNeZ5+c1dy1wzj0K1t46eulWY86Iqil0RhNcuvJSJUQPEipstVndmoUolUmREGI5cqV36GVezpOKE6a9R7V4p0HhQjEbIeBBZyNxNjdJPBRSCIPhrx51Vd2NtBZvi0I6IZT9VFVHYaQVxGzGV/M0k+QH0qn/ALAbAhtTjXIoWRHv7GaqjdXEH5sY7P8AhKQPQN1K1us6PmxTyvFR+0UQaKeMwm0G1SxiStNrOJQo+uWfcVZY27jUD8VpCuqQpP1JotsrZRazZnFOE/zTbwkmKvFFPYtfYCN70EpIDakq4aETXmC2bfOu61GSaLKwyeQ9K6yUDEQbpF+Im9PZDsGz3jBUfeKad5NtJwrKlk3jujrzrDcdji64parlRnWlk6Hih0Z2fFpEeFTpw2XqDWeO734hRkOZBySAPrJpj3Z3iW+ktKXL2rYUEw5FygnUKiYNcs/Gg1rspHLK9hfamxg8ngFj5Tz6Gk51rKogiCDBB51oGExKVpBEweB1BGoPUHhQ/eDYQeGdP/EA/wAw5ePL0rmxzcHxkXkuW0JwVy9j+714W7Wr02EfUfWa+v8A6V1Ei5tVWYNrvdMGOaf9faljeH/hgAfm+gNHuykaqjlNh4Ut7z4uTkGqbnz4en1po9iS6ASUxTpuQ5OCxaei/wDwNJJVam/cBUoxCeaT7pIqkuhEWdnswy2D+VKfoKr7ZfPaIbVORwADkVTefKDRXLMJSJUdABJPl9zUO1dm5m8qlAKF0pTchQ0JVoPAT41L2UsMfDhCmXXEEylWVQ8pSZ8iKVlYAsYxwFEhtawJFtTHjaKO7o7XzuIUU5VSW1jhmjppJHGrm9+FAxWaLOJSr7fatbVmcVegK9iVLuTb92qHEp7ihEyCIPGpyKjWnnflQQwHRjloyIbai4GaSq03F/l8/LnRDaCQE96Ynh4Hh5V0037/ALmp8fh1FKY4KST4ExatLaK+O+ORMBYLaBbV2kTrCeU2vzMVFj9pF1YMRAj70W2zs5IGYHLJ0A18IoRisKpCiFAgiqxhBtSXYs/LyvHLE3pu3/c6wzwBg6HjVvNlMpNCymiWwcAXnCkqyhInxuLU05KC5M47oN7M3yxLUBt1Qjh8yfNKrfTxp32T8VjmAW0uYuW//U8POlzZO62dcEZUJuojU9AetMjrbGFRfK2OHM/cmuV+Q57Ro2/7DxsrfJp0CFAk/lUChXodfKjjWOSeMeNYx/vNh1GJX45DFF9n7bUBLTuYDVJv7G4po5/TKcb6NYr6Kyvdj4sNvrKMq21C9tFAWkCfannAb0Ic0KVeFlehroUkLQcivCKiZ2ghXGOh/cVYpgHGWvCK6NfGijERFRvuBIKlGABJNTGkL4g7z5fwEG5+aP3w+vhWbrYKsT9+dvnEPR+RPyj1pZSj/X9au4pvMUjpM8BEyT0AvVHEOA2ToP3J/dtOFTW9lfwAWxUzLhSQQYIuCNZqqg1KKYQeNi7xkkrOv/OSPzf/AHQOfMcac2XAoAi4IkRofCsdweLU2oKSYI/cHpWk7oO9o2pSbNyMqDqlWqgP8Mm1QzYuStdlceTi99Ee8WwswU62L6qHP/EOvOlYJ4/WK0wUr7xbCyy62ITqsD8v+IdPpXNjn/1ZeUfaFjF4oIbUs3CQfbQfQUivOlQKlfMtU+nH1t5U6bRazoy6hRSDB4BQNJm0nQXDAyhJypHIJt+/Gu2BzTKqzTTuC8UuKESkgk30gGPI3FKZpo3FV+Ksf4fsr9aMuhUH1bXkENpDaVahPH+pRuqom1ki145/fjVbB4e0mrbaIFrcv2KnVFColbjSw424UmQVJ/Iq4mxmDAAnWnDe1jOll0aAKQfOFA+gPrS6lA0P7/tTSodrgo/lym99O6fagzNULCmp0qM4e1EkNVxikAc/vQGKWHbHnPlVwsWKiQlA1UTYchzJ6C9QJWAYAzH+XQJ/qI+gv4VJiLDOsypItwSnohOg8detEDYLxpDjoCcwS2JJNiTNiBw9zY15tUpQ0UpET+yfHrU+z4ylQGZaySSqQkDgLd5XO0C+tVNryqASDqbAAe1/UmiTv6bF8zIHOB6mrr+AcZVmB+W4UDBHXmKjYwS1ZSBaQZkaA0wuhTgLedRzykAmbnxnjTNiqOh/3SzfwTa3LqWnOTEazHnlilvaWz3MQtThMzoOQHAU34p1GGwwCjlQ2lKSb2CQBNr6CuklrEIC2nEqPBQIv0JFp8QDXHkg2vo0DJFtUjOXNlqSeRqqtlYUFAkEaEW+laE6wkqyODKv69RwPlQ/GbB4iuHm4v6kc3KUdMS9lv8A8O6XOzSomRckROscBPhTds7bbT5yplLkEhKunIi33oXitkEcK52DhcmKb6kj1BFdEM3JlYZHY34baj7YHenmFd4eAJhVFMNv32Y/ECkAalPeT4kaj0NAd4czbKloMFN9J9qUXt4wttQcbKVKGXOJg30jhxrsjKSdHRJr2bfsve1t4SlSHBzQb+Y4e1FmdoIVoYPI2/tX5ozEHO2Sk8CkkEelHcH8QMSzZSg6OS7mP6hB9Zrqtidmz707wJwrKlE96DH6/p1rC17TU8/nXqo+nSvd4N51YpWYjIDHdBJ0Ea+vqaGYVcOI8R9YoSdoaqDG1HylKQI70yeMAi3hN44mOVCm7/60S243KEHkT9BQoHSP360keh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7416" name="Picture 8" descr="http://1.bp.blogspot.com/_2KP959Q1R4Y/TLUKxBbJn7I/AAAAAAAAC78/uoWntQD0muY/s1600/Trabajos+voluntario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556469" cy="2664296"/>
          </a:xfrm>
          <a:prstGeom prst="rect">
            <a:avLst/>
          </a:prstGeom>
          <a:noFill/>
        </p:spPr>
      </p:pic>
      <p:pic>
        <p:nvPicPr>
          <p:cNvPr id="7" name="Picture 7" descr="Rasa treba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2736304" cy="325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81265"/>
              </p:ext>
            </p:extLst>
          </p:nvPr>
        </p:nvGraphicFramePr>
        <p:xfrm>
          <a:off x="437882" y="283335"/>
          <a:ext cx="3486046" cy="811369"/>
        </p:xfrm>
        <a:graphic>
          <a:graphicData uri="http://schemas.openxmlformats.org/drawingml/2006/table">
            <a:tbl>
              <a:tblPr/>
              <a:tblGrid>
                <a:gridCol w="3486046"/>
              </a:tblGrid>
              <a:tr h="811369">
                <a:tc>
                  <a:txBody>
                    <a:bodyPr/>
                    <a:lstStyle/>
                    <a:p>
                      <a:r>
                        <a:rPr lang="es-ES" sz="4000" dirty="0" smtClean="0"/>
                        <a:t>APRENDIZAXE</a:t>
                      </a:r>
                      <a:endParaRPr lang="es-ES" sz="4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8753"/>
              </p:ext>
            </p:extLst>
          </p:nvPr>
        </p:nvGraphicFramePr>
        <p:xfrm>
          <a:off x="3425780" y="6237311"/>
          <a:ext cx="5718220" cy="701040"/>
        </p:xfrm>
        <a:graphic>
          <a:graphicData uri="http://schemas.openxmlformats.org/drawingml/2006/table">
            <a:tbl>
              <a:tblPr/>
              <a:tblGrid>
                <a:gridCol w="5718220"/>
              </a:tblGrid>
              <a:tr h="620688">
                <a:tc>
                  <a:txBody>
                    <a:bodyPr/>
                    <a:lstStyle/>
                    <a:p>
                      <a:r>
                        <a:rPr lang="es-ES" sz="4000" dirty="0" smtClean="0"/>
                        <a:t>SERVIZO</a:t>
                      </a:r>
                      <a:r>
                        <a:rPr lang="es-ES" sz="4000" baseline="0" dirty="0" smtClean="0"/>
                        <a:t> Á </a:t>
                      </a:r>
                      <a:r>
                        <a:rPr lang="es-ES" sz="4000" dirty="0" smtClean="0"/>
                        <a:t> COMUNIDADE</a:t>
                      </a:r>
                      <a:endParaRPr lang="es-ES" sz="40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1034192"/>
            <a:ext cx="3686817" cy="24668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93" y="3692189"/>
            <a:ext cx="3823593" cy="2564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>
            <a:solidFill>
              <a:srgbClr val="A8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140200" y="46529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2339752" y="3356992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800" b="1" dirty="0"/>
              <a:t>+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5364088" y="3501008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800" b="1" dirty="0"/>
              <a:t>=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5400" b="1" dirty="0" smtClean="0"/>
              <a:t> </a:t>
            </a:r>
            <a:r>
              <a:rPr lang="es-E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 </a:t>
            </a:r>
            <a:r>
              <a:rPr lang="es-ES" sz="5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aprendizaxe-servizo</a:t>
            </a:r>
            <a:r>
              <a:rPr lang="es-E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s-ES" sz="5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ApS</a:t>
            </a:r>
            <a:r>
              <a:rPr lang="es-ES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pic>
        <p:nvPicPr>
          <p:cNvPr id="7177" name="Picture 16" descr="Got de ll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16668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7" descr="Arroz con leche en cop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6987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8" descr="arroz en un bo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63036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42633"/>
              </p:ext>
            </p:extLst>
          </p:nvPr>
        </p:nvGraphicFramePr>
        <p:xfrm>
          <a:off x="515155" y="1403797"/>
          <a:ext cx="8268237" cy="1305123"/>
        </p:xfrm>
        <a:graphic>
          <a:graphicData uri="http://schemas.openxmlformats.org/drawingml/2006/table">
            <a:tbl>
              <a:tblPr/>
              <a:tblGrid>
                <a:gridCol w="8268237"/>
              </a:tblGrid>
              <a:tr h="1305123">
                <a:tc>
                  <a:txBody>
                    <a:bodyPr/>
                    <a:lstStyle/>
                    <a:p>
                      <a:r>
                        <a:rPr lang="es-ES" sz="6600" dirty="0" smtClean="0"/>
                        <a:t> </a:t>
                      </a:r>
                      <a:r>
                        <a:rPr lang="es-ES" sz="6600" dirty="0" err="1" smtClean="0"/>
                        <a:t>aprendizaxe</a:t>
                      </a:r>
                      <a:r>
                        <a:rPr lang="es-ES" sz="6600" dirty="0" smtClean="0"/>
                        <a:t> + </a:t>
                      </a:r>
                      <a:r>
                        <a:rPr lang="es-ES" sz="6600" dirty="0" err="1" smtClean="0"/>
                        <a:t>servizo</a:t>
                      </a:r>
                      <a:endParaRPr lang="es-ES" sz="6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516462"/>
              </p:ext>
            </p:extLst>
          </p:nvPr>
        </p:nvGraphicFramePr>
        <p:xfrm>
          <a:off x="179512" y="5085184"/>
          <a:ext cx="8738129" cy="1628800"/>
        </p:xfrm>
        <a:graphic>
          <a:graphicData uri="http://schemas.openxmlformats.org/drawingml/2006/table">
            <a:tbl>
              <a:tblPr/>
              <a:tblGrid>
                <a:gridCol w="8738129"/>
              </a:tblGrid>
              <a:tr h="1628800">
                <a:tc>
                  <a:txBody>
                    <a:bodyPr/>
                    <a:lstStyle/>
                    <a:p>
                      <a:r>
                        <a:rPr lang="es-ES" sz="4000" dirty="0" smtClean="0"/>
                        <a:t>Transforma a </a:t>
                      </a:r>
                      <a:r>
                        <a:rPr lang="es-ES" sz="4000" dirty="0" err="1" smtClean="0"/>
                        <a:t>aprendizaxe</a:t>
                      </a:r>
                      <a:r>
                        <a:rPr lang="es-ES" sz="4000" dirty="0" smtClean="0"/>
                        <a:t> e o </a:t>
                      </a:r>
                      <a:r>
                        <a:rPr lang="es-ES" sz="4000" dirty="0" err="1" smtClean="0"/>
                        <a:t>servizo</a:t>
                      </a:r>
                      <a:r>
                        <a:rPr lang="es-ES" sz="4000" dirty="0" smtClean="0"/>
                        <a:t>.</a:t>
                      </a:r>
                    </a:p>
                    <a:p>
                      <a:endParaRPr lang="es-ES" sz="2800" dirty="0" smtClean="0"/>
                    </a:p>
                    <a:p>
                      <a:r>
                        <a:rPr lang="es-ES" sz="2800" dirty="0" smtClean="0"/>
                        <a:t>Crea</a:t>
                      </a:r>
                      <a:r>
                        <a:rPr lang="es-ES" sz="2800" baseline="0" dirty="0" smtClean="0"/>
                        <a:t> algo </a:t>
                      </a:r>
                      <a:r>
                        <a:rPr lang="es-ES" sz="2800" baseline="0" dirty="0" err="1" smtClean="0"/>
                        <a:t>novo</a:t>
                      </a:r>
                      <a:r>
                        <a:rPr lang="es-ES" sz="2800" baseline="0" dirty="0" smtClean="0"/>
                        <a:t>, con  </a:t>
                      </a:r>
                      <a:r>
                        <a:rPr lang="es-ES" sz="2800" baseline="0" dirty="0" err="1" smtClean="0"/>
                        <a:t>máis</a:t>
                      </a:r>
                      <a:r>
                        <a:rPr lang="es-ES" sz="2800" baseline="0" dirty="0" smtClean="0"/>
                        <a:t> e distintas cualidades: o </a:t>
                      </a:r>
                      <a:r>
                        <a:rPr lang="es-ES" sz="2800" baseline="0" dirty="0" err="1" smtClean="0"/>
                        <a:t>ApS</a:t>
                      </a:r>
                      <a:endParaRPr lang="es-ES" sz="2800" dirty="0" smtClean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32"/>
          <p:cNvSpPr>
            <a:spLocks noChangeArrowheads="1"/>
          </p:cNvSpPr>
          <p:nvPr/>
        </p:nvSpPr>
        <p:spPr bwMode="auto">
          <a:xfrm>
            <a:off x="5219700" y="2565400"/>
            <a:ext cx="2087563" cy="10795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9" name="AutoShape 30"/>
          <p:cNvSpPr>
            <a:spLocks noChangeArrowheads="1"/>
          </p:cNvSpPr>
          <p:nvPr/>
        </p:nvSpPr>
        <p:spPr bwMode="auto">
          <a:xfrm>
            <a:off x="1476375" y="4005263"/>
            <a:ext cx="2160588" cy="1295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3275856" y="332656"/>
            <a:ext cx="5652120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APRENDIZAXE-SERVIZO (</a:t>
            </a:r>
            <a:r>
              <a:rPr lang="es-E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4140200" y="46529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251520" y="1700213"/>
            <a:ext cx="88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 dirty="0" err="1" smtClean="0">
                <a:solidFill>
                  <a:srgbClr val="FFC000"/>
                </a:solidFill>
              </a:rPr>
              <a:t>Parécese</a:t>
            </a:r>
            <a:r>
              <a:rPr lang="es-ES" sz="3600" b="1" dirty="0" smtClean="0">
                <a:solidFill>
                  <a:srgbClr val="FFC000"/>
                </a:solidFill>
              </a:rPr>
              <a:t> </a:t>
            </a:r>
            <a:r>
              <a:rPr lang="es-ES" sz="3600" b="1" dirty="0" err="1" smtClean="0">
                <a:solidFill>
                  <a:srgbClr val="FFC000"/>
                </a:solidFill>
              </a:rPr>
              <a:t>ó</a:t>
            </a:r>
            <a:r>
              <a:rPr lang="es-ES" sz="3600" b="1" dirty="0" smtClean="0">
                <a:solidFill>
                  <a:srgbClr val="FFC000"/>
                </a:solidFill>
              </a:rPr>
              <a:t> voluntariado</a:t>
            </a:r>
            <a:r>
              <a:rPr lang="es-ES" sz="3600" b="1" dirty="0">
                <a:solidFill>
                  <a:srgbClr val="FFC000"/>
                </a:solidFill>
              </a:rPr>
              <a:t>, pero </a:t>
            </a:r>
            <a:r>
              <a:rPr lang="es-ES" sz="3600" b="1" dirty="0" smtClean="0">
                <a:solidFill>
                  <a:srgbClr val="FFC000"/>
                </a:solidFill>
              </a:rPr>
              <a:t>NON o é:</a:t>
            </a:r>
            <a:endParaRPr lang="es-ES" sz="3600" b="1" dirty="0">
              <a:solidFill>
                <a:srgbClr val="FFC000"/>
              </a:solidFill>
            </a:endParaRPr>
          </a:p>
        </p:txBody>
      </p:sp>
      <p:sp>
        <p:nvSpPr>
          <p:cNvPr id="14345" name="Text Box 25"/>
          <p:cNvSpPr txBox="1">
            <a:spLocks noChangeArrowheads="1"/>
          </p:cNvSpPr>
          <p:nvPr/>
        </p:nvSpPr>
        <p:spPr bwMode="auto">
          <a:xfrm>
            <a:off x="323850" y="2924175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/>
              <a:t>O</a:t>
            </a:r>
            <a:r>
              <a:rPr lang="es-ES" sz="2800" b="1" dirty="0" smtClean="0"/>
              <a:t> </a:t>
            </a:r>
            <a:r>
              <a:rPr lang="es-ES" sz="2800" b="1" dirty="0"/>
              <a:t>voluntariado</a:t>
            </a:r>
          </a:p>
        </p:txBody>
      </p:sp>
      <p:sp>
        <p:nvSpPr>
          <p:cNvPr id="14346" name="AutoShape 26"/>
          <p:cNvSpPr>
            <a:spLocks noChangeArrowheads="1"/>
          </p:cNvSpPr>
          <p:nvPr/>
        </p:nvSpPr>
        <p:spPr bwMode="auto">
          <a:xfrm>
            <a:off x="2987675" y="2492375"/>
            <a:ext cx="2016125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7" name="Text Box 27"/>
          <p:cNvSpPr txBox="1">
            <a:spLocks noChangeArrowheads="1"/>
          </p:cNvSpPr>
          <p:nvPr/>
        </p:nvSpPr>
        <p:spPr bwMode="auto">
          <a:xfrm>
            <a:off x="3276600" y="2852738"/>
            <a:ext cx="143986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1</a:t>
            </a:r>
            <a:r>
              <a:rPr lang="es-ES" sz="1800" b="1" dirty="0"/>
              <a:t> </a:t>
            </a:r>
            <a:r>
              <a:rPr lang="es-ES" sz="1800" b="1" dirty="0" err="1" smtClean="0"/>
              <a:t>objectivo</a:t>
            </a:r>
            <a:r>
              <a:rPr lang="es-ES" sz="1800" b="1" dirty="0" smtClean="0"/>
              <a:t> </a:t>
            </a:r>
            <a:r>
              <a:rPr lang="es-ES" sz="1800" b="1" dirty="0"/>
              <a:t>prioritario</a:t>
            </a:r>
          </a:p>
        </p:txBody>
      </p:sp>
      <p:sp>
        <p:nvSpPr>
          <p:cNvPr id="14348" name="Text Box 28"/>
          <p:cNvSpPr txBox="1">
            <a:spLocks noChangeArrowheads="1"/>
          </p:cNvSpPr>
          <p:nvPr/>
        </p:nvSpPr>
        <p:spPr bwMode="auto">
          <a:xfrm>
            <a:off x="323851" y="4437063"/>
            <a:ext cx="100779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smtClean="0"/>
              <a:t>O </a:t>
            </a:r>
            <a:r>
              <a:rPr lang="es-ES" sz="2000" b="1" dirty="0" err="1" smtClean="0"/>
              <a:t>ApS</a:t>
            </a:r>
            <a:endParaRPr lang="es-ES" sz="2000" b="1" dirty="0"/>
          </a:p>
        </p:txBody>
      </p:sp>
      <p:sp>
        <p:nvSpPr>
          <p:cNvPr id="14349" name="Text Box 29"/>
          <p:cNvSpPr txBox="1">
            <a:spLocks noChangeArrowheads="1"/>
          </p:cNvSpPr>
          <p:nvPr/>
        </p:nvSpPr>
        <p:spPr bwMode="auto">
          <a:xfrm>
            <a:off x="1835150" y="4292600"/>
            <a:ext cx="1368698" cy="6771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/>
              <a:t>2</a:t>
            </a:r>
            <a:r>
              <a:rPr lang="es-ES" sz="1800" b="1" dirty="0"/>
              <a:t> </a:t>
            </a:r>
            <a:r>
              <a:rPr lang="es-ES" sz="1800" b="1" dirty="0" err="1" smtClean="0"/>
              <a:t>objectivos</a:t>
            </a:r>
            <a:r>
              <a:rPr lang="es-ES" sz="1800" b="1" dirty="0" smtClean="0"/>
              <a:t> </a:t>
            </a:r>
            <a:r>
              <a:rPr lang="es-ES" sz="1800" b="1" dirty="0"/>
              <a:t>prioritarios</a:t>
            </a:r>
          </a:p>
        </p:txBody>
      </p:sp>
      <p:sp>
        <p:nvSpPr>
          <p:cNvPr id="14350" name="Text Box 31"/>
          <p:cNvSpPr txBox="1">
            <a:spLocks noChangeArrowheads="1"/>
          </p:cNvSpPr>
          <p:nvPr/>
        </p:nvSpPr>
        <p:spPr bwMode="auto">
          <a:xfrm>
            <a:off x="5435600" y="2781300"/>
            <a:ext cx="172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chemeClr val="bg1"/>
                </a:solidFill>
              </a:rPr>
              <a:t>O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servizo</a:t>
            </a:r>
            <a:r>
              <a:rPr lang="es-ES" sz="1600" b="1" dirty="0" smtClean="0">
                <a:solidFill>
                  <a:schemeClr val="bg1"/>
                </a:solidFill>
              </a:rPr>
              <a:t> á </a:t>
            </a:r>
            <a:r>
              <a:rPr lang="es-ES" sz="1600" b="1" dirty="0" err="1" smtClean="0">
                <a:solidFill>
                  <a:schemeClr val="bg1"/>
                </a:solidFill>
              </a:rPr>
              <a:t>comunidade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4351" name="Oval 33"/>
          <p:cNvSpPr>
            <a:spLocks noChangeArrowheads="1"/>
          </p:cNvSpPr>
          <p:nvPr/>
        </p:nvSpPr>
        <p:spPr bwMode="auto">
          <a:xfrm>
            <a:off x="3779838" y="4149725"/>
            <a:ext cx="2087562" cy="10795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2" name="Text Box 34"/>
          <p:cNvSpPr txBox="1">
            <a:spLocks noChangeArrowheads="1"/>
          </p:cNvSpPr>
          <p:nvPr/>
        </p:nvSpPr>
        <p:spPr bwMode="auto">
          <a:xfrm>
            <a:off x="3995738" y="4365625"/>
            <a:ext cx="172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O </a:t>
            </a:r>
            <a:r>
              <a:rPr lang="es-ES" sz="1600" b="1" dirty="0" err="1" smtClean="0">
                <a:solidFill>
                  <a:schemeClr val="bg1"/>
                </a:solidFill>
              </a:rPr>
              <a:t>servizo</a:t>
            </a:r>
            <a:r>
              <a:rPr lang="es-ES" sz="1600" b="1" dirty="0" smtClean="0">
                <a:solidFill>
                  <a:schemeClr val="bg1"/>
                </a:solidFill>
              </a:rPr>
              <a:t> á </a:t>
            </a:r>
            <a:r>
              <a:rPr lang="es-ES" sz="1600" b="1" dirty="0" err="1" smtClean="0">
                <a:solidFill>
                  <a:schemeClr val="bg1"/>
                </a:solidFill>
              </a:rPr>
              <a:t>comunidade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4353" name="Oval 35"/>
          <p:cNvSpPr>
            <a:spLocks noChangeArrowheads="1"/>
          </p:cNvSpPr>
          <p:nvPr/>
        </p:nvSpPr>
        <p:spPr bwMode="auto">
          <a:xfrm>
            <a:off x="6804025" y="4149725"/>
            <a:ext cx="2087563" cy="1079500"/>
          </a:xfrm>
          <a:prstGeom prst="ellipse">
            <a:avLst/>
          </a:prstGeom>
          <a:solidFill>
            <a:srgbClr val="E3D26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54" name="Text Box 36"/>
          <p:cNvSpPr txBox="1">
            <a:spLocks noChangeArrowheads="1"/>
          </p:cNvSpPr>
          <p:nvPr/>
        </p:nvSpPr>
        <p:spPr bwMode="auto">
          <a:xfrm>
            <a:off x="6804026" y="4365625"/>
            <a:ext cx="2087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A </a:t>
            </a:r>
            <a:r>
              <a:rPr lang="es-ES" sz="1600" b="1" dirty="0" err="1" smtClean="0">
                <a:solidFill>
                  <a:schemeClr val="bg1"/>
                </a:solidFill>
              </a:rPr>
              <a:t>aprendizaxe</a:t>
            </a:r>
            <a:r>
              <a:rPr lang="es-ES" sz="1600" b="1" dirty="0" smtClean="0">
                <a:solidFill>
                  <a:schemeClr val="bg1"/>
                </a:solidFill>
              </a:rPr>
              <a:t> que supón  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4355" name="Text Box 37"/>
          <p:cNvSpPr txBox="1">
            <a:spLocks noChangeArrowheads="1"/>
          </p:cNvSpPr>
          <p:nvPr/>
        </p:nvSpPr>
        <p:spPr bwMode="auto">
          <a:xfrm>
            <a:off x="6011863" y="4221163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800" b="1"/>
              <a:t>+</a:t>
            </a:r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2"/>
          <p:cNvSpPr>
            <a:spLocks noChangeArrowheads="1"/>
          </p:cNvSpPr>
          <p:nvPr/>
        </p:nvSpPr>
        <p:spPr bwMode="auto">
          <a:xfrm>
            <a:off x="5929313" y="2571750"/>
            <a:ext cx="2087562" cy="1079500"/>
          </a:xfrm>
          <a:prstGeom prst="ellipse">
            <a:avLst/>
          </a:prstGeom>
          <a:solidFill>
            <a:srgbClr val="E3D26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AutoShape 30"/>
          <p:cNvSpPr>
            <a:spLocks noChangeArrowheads="1"/>
          </p:cNvSpPr>
          <p:nvPr/>
        </p:nvSpPr>
        <p:spPr bwMode="auto">
          <a:xfrm>
            <a:off x="1476375" y="4005263"/>
            <a:ext cx="2160588" cy="1295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4140200" y="46529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1" y="1700213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600" b="1" dirty="0" err="1" smtClean="0">
                <a:solidFill>
                  <a:srgbClr val="FFC000"/>
                </a:solidFill>
              </a:rPr>
              <a:t>Parécese</a:t>
            </a:r>
            <a:r>
              <a:rPr lang="es-ES" sz="2600" b="1" dirty="0" smtClean="0">
                <a:solidFill>
                  <a:srgbClr val="FFC000"/>
                </a:solidFill>
              </a:rPr>
              <a:t> </a:t>
            </a:r>
            <a:r>
              <a:rPr lang="es-ES" sz="2600" b="1" dirty="0" err="1" smtClean="0">
                <a:solidFill>
                  <a:srgbClr val="FFC000"/>
                </a:solidFill>
              </a:rPr>
              <a:t>ó</a:t>
            </a:r>
            <a:r>
              <a:rPr lang="es-ES" sz="2600" b="1" dirty="0" smtClean="0">
                <a:solidFill>
                  <a:srgbClr val="FFC000"/>
                </a:solidFill>
              </a:rPr>
              <a:t> </a:t>
            </a:r>
            <a:r>
              <a:rPr lang="es-ES" sz="2600" b="1" dirty="0" err="1" smtClean="0">
                <a:solidFill>
                  <a:srgbClr val="FFC000"/>
                </a:solidFill>
              </a:rPr>
              <a:t>traballo</a:t>
            </a:r>
            <a:r>
              <a:rPr lang="es-ES" sz="2600" b="1" dirty="0" smtClean="0">
                <a:solidFill>
                  <a:srgbClr val="FFC000"/>
                </a:solidFill>
              </a:rPr>
              <a:t> </a:t>
            </a:r>
            <a:r>
              <a:rPr lang="es-ES" sz="2600" b="1" dirty="0">
                <a:solidFill>
                  <a:srgbClr val="FFC000"/>
                </a:solidFill>
              </a:rPr>
              <a:t>de campo</a:t>
            </a:r>
            <a:r>
              <a:rPr lang="es-ES" sz="2600" b="1" dirty="0" smtClean="0">
                <a:solidFill>
                  <a:srgbClr val="FFC000"/>
                </a:solidFill>
              </a:rPr>
              <a:t>, </a:t>
            </a:r>
            <a:r>
              <a:rPr lang="es-ES" sz="2600" b="1" dirty="0" err="1" smtClean="0">
                <a:solidFill>
                  <a:srgbClr val="FFC000"/>
                </a:solidFill>
              </a:rPr>
              <a:t>ás</a:t>
            </a:r>
            <a:r>
              <a:rPr lang="es-ES" sz="2600" b="1" dirty="0" smtClean="0">
                <a:solidFill>
                  <a:srgbClr val="FFC000"/>
                </a:solidFill>
              </a:rPr>
              <a:t> prácticas,  </a:t>
            </a:r>
            <a:r>
              <a:rPr lang="es-ES" sz="2600" b="1" dirty="0">
                <a:solidFill>
                  <a:srgbClr val="FFC000"/>
                </a:solidFill>
              </a:rPr>
              <a:t>pero </a:t>
            </a:r>
            <a:r>
              <a:rPr lang="es-ES" sz="2600" b="1" dirty="0" smtClean="0">
                <a:solidFill>
                  <a:srgbClr val="FFC000"/>
                </a:solidFill>
              </a:rPr>
              <a:t>NON o é:</a:t>
            </a:r>
            <a:endParaRPr lang="es-ES" sz="2600" b="1" dirty="0">
              <a:solidFill>
                <a:srgbClr val="FFC000"/>
              </a:solidFill>
            </a:endParaRPr>
          </a:p>
        </p:txBody>
      </p:sp>
      <p:sp>
        <p:nvSpPr>
          <p:cNvPr id="12297" name="Text Box 25"/>
          <p:cNvSpPr txBox="1">
            <a:spLocks noChangeArrowheads="1"/>
          </p:cNvSpPr>
          <p:nvPr/>
        </p:nvSpPr>
        <p:spPr bwMode="auto">
          <a:xfrm>
            <a:off x="357188" y="2857500"/>
            <a:ext cx="339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/>
              <a:t>O </a:t>
            </a:r>
            <a:r>
              <a:rPr lang="es-ES" sz="2400" b="1" dirty="0" err="1" smtClean="0"/>
              <a:t>traballo</a:t>
            </a:r>
            <a:r>
              <a:rPr lang="es-ES" sz="2400" b="1" dirty="0" smtClean="0"/>
              <a:t> de </a:t>
            </a:r>
            <a:r>
              <a:rPr lang="es-ES" sz="2400" b="1" dirty="0"/>
              <a:t>campo</a:t>
            </a:r>
          </a:p>
        </p:txBody>
      </p:sp>
      <p:sp>
        <p:nvSpPr>
          <p:cNvPr id="12298" name="AutoShape 26"/>
          <p:cNvSpPr>
            <a:spLocks noChangeArrowheads="1"/>
          </p:cNvSpPr>
          <p:nvPr/>
        </p:nvSpPr>
        <p:spPr bwMode="auto">
          <a:xfrm>
            <a:off x="3714750" y="2428875"/>
            <a:ext cx="2016125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9" name="Text Box 27"/>
          <p:cNvSpPr txBox="1">
            <a:spLocks noChangeArrowheads="1"/>
          </p:cNvSpPr>
          <p:nvPr/>
        </p:nvSpPr>
        <p:spPr bwMode="auto">
          <a:xfrm>
            <a:off x="4143375" y="2786063"/>
            <a:ext cx="1439863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/>
              <a:t>1 </a:t>
            </a:r>
            <a:r>
              <a:rPr lang="es-ES" sz="1800" b="1" dirty="0" err="1" smtClean="0"/>
              <a:t>objectivo</a:t>
            </a:r>
            <a:r>
              <a:rPr lang="es-ES" sz="1800" b="1" dirty="0" smtClean="0"/>
              <a:t> </a:t>
            </a:r>
            <a:r>
              <a:rPr lang="es-ES" sz="1800" b="1" dirty="0"/>
              <a:t>prioritario</a:t>
            </a:r>
          </a:p>
        </p:txBody>
      </p:sp>
      <p:sp>
        <p:nvSpPr>
          <p:cNvPr id="12300" name="Text Box 28"/>
          <p:cNvSpPr txBox="1">
            <a:spLocks noChangeArrowheads="1"/>
          </p:cNvSpPr>
          <p:nvPr/>
        </p:nvSpPr>
        <p:spPr bwMode="auto">
          <a:xfrm>
            <a:off x="179512" y="4437063"/>
            <a:ext cx="1152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/>
              <a:t>O </a:t>
            </a:r>
            <a:r>
              <a:rPr lang="es-ES" sz="2400" b="1" dirty="0" err="1" smtClean="0"/>
              <a:t>ApS</a:t>
            </a:r>
            <a:endParaRPr lang="es-ES" sz="2400" b="1" dirty="0"/>
          </a:p>
        </p:txBody>
      </p:sp>
      <p:sp>
        <p:nvSpPr>
          <p:cNvPr id="12301" name="Text Box 29"/>
          <p:cNvSpPr txBox="1">
            <a:spLocks noChangeArrowheads="1"/>
          </p:cNvSpPr>
          <p:nvPr/>
        </p:nvSpPr>
        <p:spPr bwMode="auto">
          <a:xfrm>
            <a:off x="1835150" y="4292600"/>
            <a:ext cx="1727200" cy="6413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 dirty="0"/>
              <a:t>2 </a:t>
            </a:r>
            <a:r>
              <a:rPr lang="es-ES" sz="1800" b="1" dirty="0" err="1" smtClean="0"/>
              <a:t>objectivos</a:t>
            </a:r>
            <a:r>
              <a:rPr lang="es-ES" sz="1800" b="1" dirty="0" smtClean="0"/>
              <a:t> </a:t>
            </a:r>
            <a:r>
              <a:rPr lang="es-ES" sz="1800" b="1" dirty="0"/>
              <a:t>prioritarios</a:t>
            </a:r>
          </a:p>
        </p:txBody>
      </p:sp>
      <p:sp>
        <p:nvSpPr>
          <p:cNvPr id="12302" name="Text Box 31"/>
          <p:cNvSpPr txBox="1">
            <a:spLocks noChangeArrowheads="1"/>
          </p:cNvSpPr>
          <p:nvPr/>
        </p:nvSpPr>
        <p:spPr bwMode="auto">
          <a:xfrm>
            <a:off x="6143625" y="2786063"/>
            <a:ext cx="172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A </a:t>
            </a:r>
            <a:r>
              <a:rPr lang="es-ES" sz="1600" b="1" dirty="0" err="1" smtClean="0">
                <a:solidFill>
                  <a:schemeClr val="bg1"/>
                </a:solidFill>
              </a:rPr>
              <a:t>aprendizaxe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que </a:t>
            </a:r>
            <a:r>
              <a:rPr lang="es-ES" sz="1600" b="1" dirty="0" smtClean="0">
                <a:solidFill>
                  <a:schemeClr val="bg1"/>
                </a:solidFill>
              </a:rPr>
              <a:t>supón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2303" name="Oval 33"/>
          <p:cNvSpPr>
            <a:spLocks noChangeArrowheads="1"/>
          </p:cNvSpPr>
          <p:nvPr/>
        </p:nvSpPr>
        <p:spPr bwMode="auto">
          <a:xfrm>
            <a:off x="3779838" y="4149725"/>
            <a:ext cx="2087562" cy="10795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4" name="Text Box 34"/>
          <p:cNvSpPr txBox="1">
            <a:spLocks noChangeArrowheads="1"/>
          </p:cNvSpPr>
          <p:nvPr/>
        </p:nvSpPr>
        <p:spPr bwMode="auto">
          <a:xfrm>
            <a:off x="3995738" y="4365625"/>
            <a:ext cx="172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 smtClean="0">
                <a:solidFill>
                  <a:schemeClr val="bg1"/>
                </a:solidFill>
              </a:rPr>
              <a:t>O </a:t>
            </a:r>
            <a:r>
              <a:rPr lang="es-ES" sz="1600" b="1" dirty="0" err="1" smtClean="0">
                <a:solidFill>
                  <a:schemeClr val="bg1"/>
                </a:solidFill>
              </a:rPr>
              <a:t>servizo</a:t>
            </a:r>
            <a:r>
              <a:rPr lang="es-ES" sz="1600" b="1" dirty="0" smtClean="0">
                <a:solidFill>
                  <a:schemeClr val="bg1"/>
                </a:solidFill>
              </a:rPr>
              <a:t> á </a:t>
            </a:r>
            <a:r>
              <a:rPr lang="es-ES" sz="1600" b="1" dirty="0" err="1" smtClean="0">
                <a:solidFill>
                  <a:schemeClr val="bg1"/>
                </a:solidFill>
              </a:rPr>
              <a:t>comunidade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2305" name="Oval 35"/>
          <p:cNvSpPr>
            <a:spLocks noChangeArrowheads="1"/>
          </p:cNvSpPr>
          <p:nvPr/>
        </p:nvSpPr>
        <p:spPr bwMode="auto">
          <a:xfrm>
            <a:off x="6804025" y="4149725"/>
            <a:ext cx="2087563" cy="1079500"/>
          </a:xfrm>
          <a:prstGeom prst="ellipse">
            <a:avLst/>
          </a:prstGeom>
          <a:solidFill>
            <a:srgbClr val="E3D26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306" name="Text Box 36"/>
          <p:cNvSpPr txBox="1">
            <a:spLocks noChangeArrowheads="1"/>
          </p:cNvSpPr>
          <p:nvPr/>
        </p:nvSpPr>
        <p:spPr bwMode="auto">
          <a:xfrm>
            <a:off x="7019925" y="4365625"/>
            <a:ext cx="172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 dirty="0">
                <a:solidFill>
                  <a:schemeClr val="bg1"/>
                </a:solidFill>
              </a:rPr>
              <a:t>A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 err="1" smtClean="0">
                <a:solidFill>
                  <a:schemeClr val="bg1"/>
                </a:solidFill>
              </a:rPr>
              <a:t>aprendizaxe</a:t>
            </a:r>
            <a:r>
              <a:rPr lang="es-ES" sz="1600" b="1" dirty="0" smtClean="0">
                <a:solidFill>
                  <a:schemeClr val="bg1"/>
                </a:solidFill>
              </a:rPr>
              <a:t> </a:t>
            </a:r>
            <a:r>
              <a:rPr lang="es-ES" sz="1600" b="1" dirty="0">
                <a:solidFill>
                  <a:schemeClr val="bg1"/>
                </a:solidFill>
              </a:rPr>
              <a:t>que </a:t>
            </a:r>
            <a:r>
              <a:rPr lang="es-ES" sz="1600" b="1" dirty="0" smtClean="0">
                <a:solidFill>
                  <a:schemeClr val="bg1"/>
                </a:solidFill>
              </a:rPr>
              <a:t>supón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2307" name="Text Box 37"/>
          <p:cNvSpPr txBox="1">
            <a:spLocks noChangeArrowheads="1"/>
          </p:cNvSpPr>
          <p:nvPr/>
        </p:nvSpPr>
        <p:spPr bwMode="auto">
          <a:xfrm>
            <a:off x="6011863" y="4221163"/>
            <a:ext cx="6477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800" b="1"/>
              <a:t>+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275856" y="332656"/>
            <a:ext cx="5652120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APRENDIZAXE-SERVIZO (</a:t>
            </a:r>
            <a:r>
              <a:rPr lang="es-E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32656"/>
            <a:ext cx="6120680" cy="4332616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97353"/>
              </p:ext>
            </p:extLst>
          </p:nvPr>
        </p:nvGraphicFramePr>
        <p:xfrm>
          <a:off x="611560" y="5085184"/>
          <a:ext cx="7992888" cy="518159"/>
        </p:xfrm>
        <a:graphic>
          <a:graphicData uri="http://schemas.openxmlformats.org/drawingml/2006/table">
            <a:tbl>
              <a:tblPr/>
              <a:tblGrid>
                <a:gridCol w="7992888"/>
              </a:tblGrid>
              <a:tr h="309093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O SERVIZO</a:t>
                      </a:r>
                      <a:r>
                        <a:rPr lang="es-ES" sz="2800" baseline="0" dirty="0" smtClean="0"/>
                        <a:t> PROPORCIONA SENTIDO Á APRENDIZAXE</a:t>
                      </a:r>
                      <a:endParaRPr lang="es-ES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40479"/>
              </p:ext>
            </p:extLst>
          </p:nvPr>
        </p:nvGraphicFramePr>
        <p:xfrm>
          <a:off x="1259632" y="6021288"/>
          <a:ext cx="6993228" cy="944879"/>
        </p:xfrm>
        <a:graphic>
          <a:graphicData uri="http://schemas.openxmlformats.org/drawingml/2006/table">
            <a:tbl>
              <a:tblPr/>
              <a:tblGrid>
                <a:gridCol w="6993228"/>
              </a:tblGrid>
              <a:tr h="4636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A APRENDIZAXE DOTA DE CALIDADE</a:t>
                      </a:r>
                      <a:r>
                        <a:rPr lang="es-ES" sz="2800" baseline="0" dirty="0" smtClean="0"/>
                        <a:t> </a:t>
                      </a:r>
                      <a:r>
                        <a:rPr lang="es-ES" sz="2800" baseline="0" dirty="0" err="1" smtClean="0"/>
                        <a:t>Ó</a:t>
                      </a:r>
                      <a:r>
                        <a:rPr lang="es-ES" sz="2800" baseline="0" dirty="0" smtClean="0"/>
                        <a:t> SERVIZO</a:t>
                      </a:r>
                      <a:endParaRPr lang="es-ES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6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5481" cy="68580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14472"/>
              </p:ext>
            </p:extLst>
          </p:nvPr>
        </p:nvGraphicFramePr>
        <p:xfrm>
          <a:off x="3851920" y="5589240"/>
          <a:ext cx="4896544" cy="822960"/>
        </p:xfrm>
        <a:graphic>
          <a:graphicData uri="http://schemas.openxmlformats.org/drawingml/2006/table">
            <a:tbl>
              <a:tblPr/>
              <a:tblGrid>
                <a:gridCol w="4896544"/>
              </a:tblGrid>
              <a:tr h="720080">
                <a:tc>
                  <a:txBody>
                    <a:bodyPr/>
                    <a:lstStyle/>
                    <a:p>
                      <a:r>
                        <a:rPr lang="es-ES" sz="4800" dirty="0" smtClean="0"/>
                        <a:t>TRANSFORMADOR</a:t>
                      </a:r>
                      <a:endParaRPr lang="es-ES" sz="4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97422"/>
              </p:ext>
            </p:extLst>
          </p:nvPr>
        </p:nvGraphicFramePr>
        <p:xfrm>
          <a:off x="107504" y="4293096"/>
          <a:ext cx="3528392" cy="822960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792088">
                <a:tc>
                  <a:txBody>
                    <a:bodyPr/>
                    <a:lstStyle/>
                    <a:p>
                      <a:r>
                        <a:rPr lang="es-ES" sz="4800" dirty="0" smtClean="0"/>
                        <a:t>FORMATIVO</a:t>
                      </a:r>
                      <a:endParaRPr lang="es-ES" sz="4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39387"/>
              </p:ext>
            </p:extLst>
          </p:nvPr>
        </p:nvGraphicFramePr>
        <p:xfrm>
          <a:off x="5220072" y="12879"/>
          <a:ext cx="2880320" cy="518159"/>
        </p:xfrm>
        <a:graphic>
          <a:graphicData uri="http://schemas.openxmlformats.org/drawingml/2006/table">
            <a:tbl>
              <a:tblPr/>
              <a:tblGrid>
                <a:gridCol w="2880320"/>
              </a:tblGrid>
              <a:tr h="504056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2"/>
                          </a:solidFill>
                        </a:rPr>
                        <a:t>IMPACTO</a:t>
                      </a:r>
                      <a:r>
                        <a:rPr lang="es-ES" sz="2800" baseline="0" dirty="0" smtClean="0">
                          <a:solidFill>
                            <a:schemeClr val="bg2"/>
                          </a:solidFill>
                        </a:rPr>
                        <a:t> DO </a:t>
                      </a:r>
                      <a:r>
                        <a:rPr lang="es-ES" sz="2800" baseline="0" dirty="0" err="1" smtClean="0">
                          <a:solidFill>
                            <a:schemeClr val="bg2"/>
                          </a:solidFill>
                        </a:rPr>
                        <a:t>ApS</a:t>
                      </a:r>
                      <a:r>
                        <a:rPr lang="es-ES" sz="28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83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332656"/>
            <a:ext cx="8676456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CUALIDADES CRÍTICAS DO APRENDIZAXE-SERVIZO (</a:t>
            </a:r>
            <a:r>
              <a:rPr lang="es-E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ApS</a:t>
            </a:r>
            <a:r>
              <a:rPr lang="es-E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591934"/>
              </p:ext>
            </p:extLst>
          </p:nvPr>
        </p:nvGraphicFramePr>
        <p:xfrm>
          <a:off x="450761" y="1403797"/>
          <a:ext cx="2321039" cy="792480"/>
        </p:xfrm>
        <a:graphic>
          <a:graphicData uri="http://schemas.openxmlformats.org/drawingml/2006/table">
            <a:tbl>
              <a:tblPr/>
              <a:tblGrid>
                <a:gridCol w="2321039"/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IMPLICACIÓN</a:t>
                      </a:r>
                      <a:r>
                        <a:rPr lang="es-E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DO ALUMNADO</a:t>
                      </a:r>
                      <a:r>
                        <a:rPr lang="es-ES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s-E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05181"/>
              </p:ext>
            </p:extLst>
          </p:nvPr>
        </p:nvGraphicFramePr>
        <p:xfrm>
          <a:off x="286522" y="2852936"/>
          <a:ext cx="2053230" cy="1066799"/>
        </p:xfrm>
        <a:graphic>
          <a:graphicData uri="http://schemas.openxmlformats.org/drawingml/2006/table">
            <a:tbl>
              <a:tblPr/>
              <a:tblGrid>
                <a:gridCol w="2053230"/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REFLEXIÓN: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</a:t>
                      </a:r>
                      <a:r>
                        <a:rPr lang="es-ES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que aprendo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 que vivo</a:t>
                      </a:r>
                      <a:endParaRPr lang="es-E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051520"/>
              </p:ext>
            </p:extLst>
          </p:nvPr>
        </p:nvGraphicFramePr>
        <p:xfrm>
          <a:off x="6516216" y="1444392"/>
          <a:ext cx="2305272" cy="944879"/>
        </p:xfrm>
        <a:graphic>
          <a:graphicData uri="http://schemas.openxmlformats.org/drawingml/2006/table">
            <a:tbl>
              <a:tblPr/>
              <a:tblGrid>
                <a:gridCol w="2305272"/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PENSAMENTO CRÍTICO</a:t>
                      </a:r>
                      <a:endParaRPr lang="es-E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23387"/>
              </p:ext>
            </p:extLst>
          </p:nvPr>
        </p:nvGraphicFramePr>
        <p:xfrm>
          <a:off x="237923" y="4725144"/>
          <a:ext cx="2664296" cy="1645920"/>
        </p:xfrm>
        <a:graphic>
          <a:graphicData uri="http://schemas.openxmlformats.org/drawingml/2006/table">
            <a:tbl>
              <a:tblPr/>
              <a:tblGrid>
                <a:gridCol w="2664296"/>
              </a:tblGrid>
              <a:tr h="585043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Visión de </a:t>
                      </a:r>
                      <a:r>
                        <a:rPr lang="es-E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RECIPROCIDADE, RESPECTO</a:t>
                      </a:r>
                      <a:r>
                        <a:rPr lang="es-ES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E GRATITUDE</a:t>
                      </a:r>
                      <a:endParaRPr lang="es-E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00893"/>
              </p:ext>
            </p:extLst>
          </p:nvPr>
        </p:nvGraphicFramePr>
        <p:xfrm>
          <a:off x="6520838" y="5445224"/>
          <a:ext cx="2376264" cy="792480"/>
        </p:xfrm>
        <a:graphic>
          <a:graphicData uri="http://schemas.openxmlformats.org/drawingml/2006/table">
            <a:tbl>
              <a:tblPr/>
              <a:tblGrid>
                <a:gridCol w="2376264"/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COMPROMISO</a:t>
                      </a:r>
                      <a:r>
                        <a:rPr lang="es-ES" sz="2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</a:t>
                      </a:r>
                      <a:r>
                        <a:rPr lang="es-ES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entorno</a:t>
                      </a:r>
                      <a:endParaRPr lang="es-E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566040"/>
              </p:ext>
            </p:extLst>
          </p:nvPr>
        </p:nvGraphicFramePr>
        <p:xfrm>
          <a:off x="6295645" y="3515680"/>
          <a:ext cx="2609071" cy="792480"/>
        </p:xfrm>
        <a:graphic>
          <a:graphicData uri="http://schemas.openxmlformats.org/drawingml/2006/table">
            <a:tbl>
              <a:tblPr/>
              <a:tblGrid>
                <a:gridCol w="2609071"/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COMPLICIDADES </a:t>
                      </a:r>
                    </a:p>
                    <a:p>
                      <a:r>
                        <a:rPr lang="es-ES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Redes,</a:t>
                      </a:r>
                      <a:r>
                        <a:rPr lang="es-ES" sz="18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cohesión social.</a:t>
                      </a:r>
                      <a:endParaRPr lang="es-ES" sz="1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53560"/>
              </p:ext>
            </p:extLst>
          </p:nvPr>
        </p:nvGraphicFramePr>
        <p:xfrm>
          <a:off x="3808134" y="5542799"/>
          <a:ext cx="1924995" cy="944879"/>
        </p:xfrm>
        <a:graphic>
          <a:graphicData uri="http://schemas.openxmlformats.org/drawingml/2006/table">
            <a:tbl>
              <a:tblPr/>
              <a:tblGrid>
                <a:gridCol w="1924995"/>
              </a:tblGrid>
              <a:tr h="585043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CIDADANÍA ACTIVA</a:t>
                      </a:r>
                      <a:endParaRPr lang="es-E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55976"/>
              </p:ext>
            </p:extLst>
          </p:nvPr>
        </p:nvGraphicFramePr>
        <p:xfrm>
          <a:off x="3779912" y="3068960"/>
          <a:ext cx="1800200" cy="1097279"/>
        </p:xfrm>
        <a:graphic>
          <a:graphicData uri="http://schemas.openxmlformats.org/drawingml/2006/table">
            <a:tbl>
              <a:tblPr/>
              <a:tblGrid>
                <a:gridCol w="1800200"/>
              </a:tblGrid>
              <a:tr h="1025272">
                <a:tc>
                  <a:txBody>
                    <a:bodyPr/>
                    <a:lstStyle/>
                    <a:p>
                      <a:r>
                        <a:rPr lang="es-ES" sz="6600" dirty="0" err="1" smtClean="0"/>
                        <a:t>ApS</a:t>
                      </a:r>
                      <a:endParaRPr lang="es-ES" sz="66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4" name="Conector recto de flecha 13"/>
          <p:cNvCxnSpPr/>
          <p:nvPr/>
        </p:nvCxnSpPr>
        <p:spPr>
          <a:xfrm>
            <a:off x="2843808" y="1916832"/>
            <a:ext cx="1080120" cy="129614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5112060" y="2132856"/>
            <a:ext cx="1188132" cy="11301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 flipV="1">
            <a:off x="2483768" y="3386336"/>
            <a:ext cx="1440160" cy="2586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2987824" y="4005064"/>
            <a:ext cx="1152128" cy="7200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4572000" y="4149080"/>
            <a:ext cx="0" cy="129614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5310082" y="3645024"/>
            <a:ext cx="846094" cy="2160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004048" y="4149080"/>
            <a:ext cx="1800200" cy="115212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12938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1309</Words>
  <Application>Microsoft Macintosh PowerPoint</Application>
  <PresentationFormat>Presentación en pantalla (4:3)</PresentationFormat>
  <Paragraphs>235</Paragraphs>
  <Slides>28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ApS e currículum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DUDAS E DEBATES… ONDE ESTÁ A LIÑA ENTRE…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REDE ESPAÑOLA DE ApS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Eloisa</dc:creator>
  <cp:lastModifiedBy>Natividad Bouzas Carneiro</cp:lastModifiedBy>
  <cp:revision>61</cp:revision>
  <dcterms:created xsi:type="dcterms:W3CDTF">2013-06-05T22:10:42Z</dcterms:created>
  <dcterms:modified xsi:type="dcterms:W3CDTF">2013-10-21T20:46:57Z</dcterms:modified>
</cp:coreProperties>
</file>