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08" r:id="rId3"/>
    <p:sldId id="258" r:id="rId4"/>
    <p:sldId id="257" r:id="rId5"/>
    <p:sldId id="259" r:id="rId6"/>
    <p:sldId id="260" r:id="rId7"/>
    <p:sldId id="261" r:id="rId8"/>
    <p:sldId id="262" r:id="rId9"/>
    <p:sldId id="263" r:id="rId10"/>
    <p:sldId id="268" r:id="rId11"/>
    <p:sldId id="264" r:id="rId12"/>
    <p:sldId id="265" r:id="rId13"/>
    <p:sldId id="266" r:id="rId14"/>
    <p:sldId id="310" r:id="rId15"/>
    <p:sldId id="271" r:id="rId16"/>
    <p:sldId id="272" r:id="rId17"/>
    <p:sldId id="273" r:id="rId18"/>
    <p:sldId id="274" r:id="rId19"/>
    <p:sldId id="276" r:id="rId20"/>
    <p:sldId id="277" r:id="rId21"/>
    <p:sldId id="278" r:id="rId22"/>
    <p:sldId id="279" r:id="rId23"/>
    <p:sldId id="280" r:id="rId24"/>
    <p:sldId id="267" r:id="rId25"/>
    <p:sldId id="275" r:id="rId26"/>
    <p:sldId id="289" r:id="rId27"/>
    <p:sldId id="311" r:id="rId28"/>
    <p:sldId id="290" r:id="rId29"/>
    <p:sldId id="291" r:id="rId30"/>
    <p:sldId id="292" r:id="rId31"/>
    <p:sldId id="293" r:id="rId32"/>
    <p:sldId id="294" r:id="rId33"/>
    <p:sldId id="295" r:id="rId34"/>
    <p:sldId id="296" r:id="rId35"/>
    <p:sldId id="297" r:id="rId36"/>
    <p:sldId id="298" r:id="rId37"/>
    <p:sldId id="299" r:id="rId38"/>
    <p:sldId id="300" r:id="rId39"/>
    <p:sldId id="301" r:id="rId40"/>
    <p:sldId id="302" r:id="rId41"/>
    <p:sldId id="313" r:id="rId42"/>
    <p:sldId id="303" r:id="rId43"/>
    <p:sldId id="306" r:id="rId44"/>
    <p:sldId id="304" r:id="rId45"/>
    <p:sldId id="305" r:id="rId46"/>
    <p:sldId id="284" r:id="rId47"/>
    <p:sldId id="285" r:id="rId48"/>
    <p:sldId id="281" r:id="rId49"/>
    <p:sldId id="282" r:id="rId50"/>
    <p:sldId id="287" r:id="rId51"/>
    <p:sldId id="283" r:id="rId52"/>
    <p:sldId id="288" r:id="rId53"/>
    <p:sldId id="307" r:id="rId54"/>
    <p:sldId id="312" r:id="rId55"/>
    <p:sldId id="309" r:id="rId56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B8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506" y="-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384CD-BD06-4490-8D1F-A6BA2779EA2D}" type="datetimeFigureOut">
              <a:rPr lang="es-ES" smtClean="0"/>
              <a:pPr/>
              <a:t>03/12/2012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E9C21-7312-450E-ABCD-F16A63A0F594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384CD-BD06-4490-8D1F-A6BA2779EA2D}" type="datetimeFigureOut">
              <a:rPr lang="es-ES" smtClean="0"/>
              <a:pPr/>
              <a:t>03/12/2012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E9C21-7312-450E-ABCD-F16A63A0F594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384CD-BD06-4490-8D1F-A6BA2779EA2D}" type="datetimeFigureOut">
              <a:rPr lang="es-ES" smtClean="0"/>
              <a:pPr/>
              <a:t>03/12/2012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E9C21-7312-450E-ABCD-F16A63A0F594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384CD-BD06-4490-8D1F-A6BA2779EA2D}" type="datetimeFigureOut">
              <a:rPr lang="es-ES" smtClean="0"/>
              <a:pPr/>
              <a:t>03/12/2012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E9C21-7312-450E-ABCD-F16A63A0F594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384CD-BD06-4490-8D1F-A6BA2779EA2D}" type="datetimeFigureOut">
              <a:rPr lang="es-ES" smtClean="0"/>
              <a:pPr/>
              <a:t>03/12/2012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E9C21-7312-450E-ABCD-F16A63A0F594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384CD-BD06-4490-8D1F-A6BA2779EA2D}" type="datetimeFigureOut">
              <a:rPr lang="es-ES" smtClean="0"/>
              <a:pPr/>
              <a:t>03/12/2012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E9C21-7312-450E-ABCD-F16A63A0F594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384CD-BD06-4490-8D1F-A6BA2779EA2D}" type="datetimeFigureOut">
              <a:rPr lang="es-ES" smtClean="0"/>
              <a:pPr/>
              <a:t>03/12/2012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E9C21-7312-450E-ABCD-F16A63A0F594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384CD-BD06-4490-8D1F-A6BA2779EA2D}" type="datetimeFigureOut">
              <a:rPr lang="es-ES" smtClean="0"/>
              <a:pPr/>
              <a:t>03/12/2012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E9C21-7312-450E-ABCD-F16A63A0F594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384CD-BD06-4490-8D1F-A6BA2779EA2D}" type="datetimeFigureOut">
              <a:rPr lang="es-ES" smtClean="0"/>
              <a:pPr/>
              <a:t>03/12/2012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E9C21-7312-450E-ABCD-F16A63A0F594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384CD-BD06-4490-8D1F-A6BA2779EA2D}" type="datetimeFigureOut">
              <a:rPr lang="es-ES" smtClean="0"/>
              <a:pPr/>
              <a:t>03/12/2012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E9C21-7312-450E-ABCD-F16A63A0F594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384CD-BD06-4490-8D1F-A6BA2779EA2D}" type="datetimeFigureOut">
              <a:rPr lang="es-ES" smtClean="0"/>
              <a:pPr/>
              <a:t>03/12/2012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E9C21-7312-450E-ABCD-F16A63A0F594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4384CD-BD06-4490-8D1F-A6BA2779EA2D}" type="datetimeFigureOut">
              <a:rPr lang="es-ES" smtClean="0"/>
              <a:pPr/>
              <a:t>03/12/2012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7E9C21-7312-450E-ABCD-F16A63A0F594}" type="slidenum">
              <a:rPr lang="es-ES" smtClean="0"/>
              <a:pPr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hyperlink" Target="XOGOS%20POPULARES.pptx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Pc\Documents\biblioteca\12%2013\presentaci&#243;ns%2012%2013\01%20BACH%20GOLDBERG%20VAR00%20ARIA.mp3" TargetMode="External"/><Relationship Id="rId4" Type="http://schemas.openxmlformats.org/officeDocument/2006/relationships/image" Target="../media/image41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hyperlink" Target="file:///C:\Documents%20and%20Settings\All%20Users.WINDOWS.0\Escritorio\Mozilla%20Firefox.lnk" TargetMode="Externa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telexornal%20parte%20B_0001.wmv" TargetMode="External"/><Relationship Id="rId2" Type="http://schemas.openxmlformats.org/officeDocument/2006/relationships/hyperlink" Target="INTRO33TELEXORNAL_0003.wmv" TargetMode="Externa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hyperlink" Target="MOV06826.MPG" TargetMode="Externa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2143108" y="500043"/>
            <a:ext cx="4857784" cy="4714908"/>
          </a:xfrm>
        </p:spPr>
        <p:txBody>
          <a:bodyPr/>
          <a:lstStyle/>
          <a:p>
            <a:endParaRPr lang="es-ES" dirty="0"/>
          </a:p>
        </p:txBody>
      </p:sp>
      <p:pic>
        <p:nvPicPr>
          <p:cNvPr id="4" name="3 Imagen" descr="proyecto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4876" y="357166"/>
            <a:ext cx="4143404" cy="4143404"/>
          </a:xfrm>
          <a:prstGeom prst="rect">
            <a:avLst/>
          </a:prstGeom>
        </p:spPr>
      </p:pic>
      <p:sp>
        <p:nvSpPr>
          <p:cNvPr id="5" name="4 Rectángulo"/>
          <p:cNvSpPr/>
          <p:nvPr/>
        </p:nvSpPr>
        <p:spPr>
          <a:xfrm>
            <a:off x="357158" y="2584448"/>
            <a:ext cx="5633273" cy="34163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7200" b="1" spc="300" dirty="0" err="1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7030A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Proxectos</a:t>
            </a:r>
            <a:endParaRPr lang="es-ES" sz="7200" b="1" spc="300" dirty="0" smtClean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7030A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  <a:p>
            <a:pPr algn="ctr"/>
            <a:r>
              <a:rPr lang="es-ES" sz="7200" b="1" cap="none" spc="300" dirty="0" err="1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7030A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Documentais</a:t>
            </a:r>
            <a:endParaRPr lang="es-ES" sz="7200" b="1" cap="none" spc="300" dirty="0" smtClean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7030A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  <a:p>
            <a:pPr algn="ctr"/>
            <a:r>
              <a:rPr lang="es-ES" sz="72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7030A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I</a:t>
            </a:r>
            <a:r>
              <a:rPr lang="es-ES" sz="72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7030A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ntegrados</a:t>
            </a:r>
            <a:endParaRPr lang="es-ES" sz="72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7030A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 descr="pdi 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7065" y="714356"/>
            <a:ext cx="5909870" cy="3000396"/>
          </a:xfrm>
          <a:prstGeom prst="rect">
            <a:avLst/>
          </a:prstGeom>
        </p:spPr>
      </p:pic>
      <p:sp>
        <p:nvSpPr>
          <p:cNvPr id="6" name="5 Rectángulo"/>
          <p:cNvSpPr/>
          <p:nvPr/>
        </p:nvSpPr>
        <p:spPr>
          <a:xfrm>
            <a:off x="3214678" y="3429000"/>
            <a:ext cx="2730299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P.D.I.</a:t>
            </a:r>
          </a:p>
          <a:p>
            <a:pPr algn="ctr"/>
            <a:r>
              <a:rPr lang="es-ES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Por que?</a:t>
            </a:r>
            <a:endParaRPr lang="es-ES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smtClean="0"/>
              <a:t>P.D.I</a:t>
            </a:r>
            <a:r>
              <a:rPr lang="es-ES" b="1" dirty="0"/>
              <a:t>.</a:t>
            </a:r>
            <a:r>
              <a:rPr lang="es-ES" dirty="0" smtClean="0"/>
              <a:t> </a:t>
            </a:r>
            <a:r>
              <a:rPr lang="es-ES" b="1" dirty="0">
                <a:solidFill>
                  <a:srgbClr val="FFC000"/>
                </a:solidFill>
              </a:rPr>
              <a:t>P</a:t>
            </a:r>
            <a:r>
              <a:rPr lang="es-ES" b="1" dirty="0" smtClean="0">
                <a:solidFill>
                  <a:srgbClr val="FFC000"/>
                </a:solidFill>
              </a:rPr>
              <a:t>or que?</a:t>
            </a:r>
            <a:endParaRPr lang="es-ES" b="1" dirty="0">
              <a:solidFill>
                <a:srgbClr val="FFC000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s-ES" dirty="0" smtClean="0"/>
              <a:t>Son un </a:t>
            </a:r>
            <a:r>
              <a:rPr lang="es-ES" dirty="0" err="1" smtClean="0"/>
              <a:t>xeito</a:t>
            </a:r>
            <a:r>
              <a:rPr lang="es-ES" dirty="0" smtClean="0"/>
              <a:t> de </a:t>
            </a:r>
            <a:r>
              <a:rPr lang="es-ES" dirty="0" err="1" smtClean="0"/>
              <a:t>traballo</a:t>
            </a:r>
            <a:r>
              <a:rPr lang="es-ES" dirty="0" smtClean="0"/>
              <a:t> que precisa da Biblioteca Escolar como Centro de Recursos para o </a:t>
            </a:r>
            <a:r>
              <a:rPr lang="es-ES" dirty="0" err="1" smtClean="0"/>
              <a:t>Ensino</a:t>
            </a:r>
            <a:r>
              <a:rPr lang="es-ES" dirty="0" smtClean="0"/>
              <a:t> e a </a:t>
            </a:r>
            <a:r>
              <a:rPr lang="es-ES" dirty="0" err="1" smtClean="0"/>
              <a:t>Aprendizaxe</a:t>
            </a:r>
            <a:r>
              <a:rPr lang="es-ES" dirty="0" smtClean="0"/>
              <a:t>, e a Lectura, e fan que </a:t>
            </a:r>
            <a:r>
              <a:rPr lang="es-ES" dirty="0" smtClean="0"/>
              <a:t>a BES</a:t>
            </a:r>
            <a:r>
              <a:rPr lang="es-ES" dirty="0" smtClean="0"/>
              <a:t> </a:t>
            </a:r>
            <a:r>
              <a:rPr lang="es-ES" dirty="0" err="1" smtClean="0"/>
              <a:t>amose</a:t>
            </a:r>
            <a:r>
              <a:rPr lang="es-ES" dirty="0" smtClean="0"/>
              <a:t> o </a:t>
            </a:r>
            <a:r>
              <a:rPr lang="es-ES" dirty="0" err="1" smtClean="0"/>
              <a:t>mellor</a:t>
            </a:r>
            <a:r>
              <a:rPr lang="es-ES" dirty="0" smtClean="0"/>
              <a:t> de sí </a:t>
            </a:r>
            <a:r>
              <a:rPr lang="es-ES" dirty="0" err="1" smtClean="0"/>
              <a:t>mesma</a:t>
            </a:r>
            <a:r>
              <a:rPr lang="es-ES" dirty="0" smtClean="0"/>
              <a:t>.</a:t>
            </a:r>
          </a:p>
          <a:p>
            <a:pPr algn="just"/>
            <a:r>
              <a:rPr lang="es-ES" dirty="0" smtClean="0"/>
              <a:t>O alumnado aprende </a:t>
            </a:r>
            <a:r>
              <a:rPr lang="es-ES" dirty="0" err="1" smtClean="0"/>
              <a:t>construíndo</a:t>
            </a:r>
            <a:r>
              <a:rPr lang="es-ES" dirty="0" smtClean="0"/>
              <a:t> sobre o que </a:t>
            </a:r>
            <a:r>
              <a:rPr lang="es-ES" dirty="0" err="1" smtClean="0"/>
              <a:t>xa</a:t>
            </a:r>
            <a:r>
              <a:rPr lang="es-ES" dirty="0" smtClean="0"/>
              <a:t> sabe, participando activamente e reflexionando activamente sobre esa experiencia. (DEWEY)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algn="just"/>
            <a:r>
              <a:rPr lang="es-ES" dirty="0" smtClean="0"/>
              <a:t>O/a alumno/a é o protagonista no proceso de busca e </a:t>
            </a:r>
            <a:r>
              <a:rPr lang="es-ES" dirty="0" err="1" smtClean="0"/>
              <a:t>tratamento</a:t>
            </a:r>
            <a:r>
              <a:rPr lang="es-ES" dirty="0" smtClean="0"/>
              <a:t> da información.</a:t>
            </a:r>
          </a:p>
          <a:p>
            <a:pPr algn="just"/>
            <a:r>
              <a:rPr lang="es-ES" dirty="0" err="1" smtClean="0"/>
              <a:t>Aprendizaxe</a:t>
            </a:r>
            <a:r>
              <a:rPr lang="es-ES" dirty="0" smtClean="0"/>
              <a:t> significativa.</a:t>
            </a:r>
          </a:p>
          <a:p>
            <a:pPr algn="just"/>
            <a:r>
              <a:rPr lang="es-ES" dirty="0" smtClean="0"/>
              <a:t>Papel do profesorado </a:t>
            </a:r>
            <a:r>
              <a:rPr lang="es-ES" dirty="0" err="1" smtClean="0"/>
              <a:t>alonxado</a:t>
            </a:r>
            <a:r>
              <a:rPr lang="es-ES" dirty="0" smtClean="0"/>
              <a:t> do tradicional.</a:t>
            </a:r>
          </a:p>
          <a:p>
            <a:pPr algn="just"/>
            <a:r>
              <a:rPr lang="es-ES" dirty="0" smtClean="0"/>
              <a:t>Ampliación de </a:t>
            </a:r>
            <a:r>
              <a:rPr lang="es-ES" dirty="0" err="1" smtClean="0"/>
              <a:t>fontes</a:t>
            </a:r>
            <a:r>
              <a:rPr lang="es-ES" dirty="0" smtClean="0"/>
              <a:t> de información.</a:t>
            </a:r>
          </a:p>
          <a:p>
            <a:pPr algn="just"/>
            <a:r>
              <a:rPr lang="es-ES" dirty="0" err="1" smtClean="0"/>
              <a:t>Traballar</a:t>
            </a:r>
            <a:r>
              <a:rPr lang="es-ES" dirty="0" smtClean="0"/>
              <a:t> </a:t>
            </a:r>
            <a:r>
              <a:rPr lang="es-ES" dirty="0" err="1" smtClean="0"/>
              <a:t>cunha</a:t>
            </a:r>
            <a:r>
              <a:rPr lang="es-ES" dirty="0" smtClean="0"/>
              <a:t> infraestructura (BES) esencial para facilitar e fomentar  o </a:t>
            </a:r>
            <a:r>
              <a:rPr lang="es-ES" dirty="0" err="1" smtClean="0"/>
              <a:t>deseño</a:t>
            </a:r>
            <a:r>
              <a:rPr lang="es-ES" dirty="0" smtClean="0"/>
              <a:t> de actividades de </a:t>
            </a:r>
            <a:r>
              <a:rPr lang="es-ES" dirty="0" err="1" smtClean="0"/>
              <a:t>ensino</a:t>
            </a:r>
            <a:r>
              <a:rPr lang="es-ES" dirty="0" smtClean="0"/>
              <a:t> </a:t>
            </a:r>
            <a:r>
              <a:rPr lang="es-ES" dirty="0" err="1" smtClean="0"/>
              <a:t>aprendizaxe</a:t>
            </a:r>
            <a:r>
              <a:rPr lang="es-ES" dirty="0" smtClean="0"/>
              <a:t> innovadoras.</a:t>
            </a:r>
          </a:p>
          <a:p>
            <a:pPr algn="just"/>
            <a:r>
              <a:rPr lang="es-ES" dirty="0" smtClean="0"/>
              <a:t>Favorece a </a:t>
            </a:r>
            <a:r>
              <a:rPr lang="es-ES" dirty="0" err="1" smtClean="0"/>
              <a:t>diversidade</a:t>
            </a:r>
            <a:r>
              <a:rPr lang="es-ES" dirty="0" smtClean="0"/>
              <a:t>.</a:t>
            </a:r>
          </a:p>
        </p:txBody>
      </p:sp>
      <p:sp>
        <p:nvSpPr>
          <p:cNvPr id="5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s-ES" b="1" dirty="0" smtClean="0"/>
              <a:t>P.D.I</a:t>
            </a:r>
            <a:r>
              <a:rPr lang="es-ES" b="1" dirty="0"/>
              <a:t>.</a:t>
            </a:r>
            <a:r>
              <a:rPr lang="es-ES" dirty="0" smtClean="0"/>
              <a:t> </a:t>
            </a:r>
            <a:r>
              <a:rPr lang="es-ES" b="1" dirty="0">
                <a:solidFill>
                  <a:srgbClr val="FFC000"/>
                </a:solidFill>
              </a:rPr>
              <a:t>P</a:t>
            </a:r>
            <a:r>
              <a:rPr lang="es-ES" b="1" dirty="0" smtClean="0">
                <a:solidFill>
                  <a:srgbClr val="FFC000"/>
                </a:solidFill>
              </a:rPr>
              <a:t>or que?</a:t>
            </a:r>
            <a:endParaRPr lang="es-ES" b="1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>
              <a:buNone/>
            </a:pPr>
            <a:r>
              <a:rPr lang="es-ES" dirty="0" smtClean="0"/>
              <a:t>	</a:t>
            </a:r>
          </a:p>
          <a:p>
            <a:pPr algn="just">
              <a:buNone/>
            </a:pPr>
            <a:r>
              <a:rPr lang="es-ES" dirty="0" smtClean="0"/>
              <a:t>	</a:t>
            </a:r>
            <a:r>
              <a:rPr lang="es-ES" sz="4000" dirty="0" smtClean="0"/>
              <a:t>A idea fundamental é transformar a información en </a:t>
            </a:r>
            <a:r>
              <a:rPr lang="es-ES" sz="4000" dirty="0" err="1" smtClean="0"/>
              <a:t>coñecemento</a:t>
            </a:r>
            <a:r>
              <a:rPr lang="es-ES" sz="4000" dirty="0" smtClean="0"/>
              <a:t>, e que a Biblioteca Escolar </a:t>
            </a:r>
            <a:r>
              <a:rPr lang="es-ES" sz="4000" dirty="0" err="1" smtClean="0"/>
              <a:t>sexa</a:t>
            </a:r>
            <a:r>
              <a:rPr lang="es-ES" sz="4000" dirty="0" smtClean="0"/>
              <a:t> o </a:t>
            </a:r>
            <a:r>
              <a:rPr lang="es-ES" sz="4000" dirty="0" err="1" smtClean="0"/>
              <a:t>eixo</a:t>
            </a:r>
            <a:r>
              <a:rPr lang="es-ES" sz="4000" dirty="0" smtClean="0"/>
              <a:t> da acción educativa.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3 Marcador de contenido" descr="pdi3 copy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87563" y="586662"/>
            <a:ext cx="5397238" cy="5414106"/>
          </a:xfrm>
        </p:spPr>
      </p:pic>
      <p:sp>
        <p:nvSpPr>
          <p:cNvPr id="5" name="4 Rectángulo"/>
          <p:cNvSpPr/>
          <p:nvPr/>
        </p:nvSpPr>
        <p:spPr>
          <a:xfrm>
            <a:off x="3786182" y="3143248"/>
            <a:ext cx="4841455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P.D.I.</a:t>
            </a:r>
          </a:p>
          <a:p>
            <a:pPr algn="ctr"/>
            <a:r>
              <a:rPr lang="es-ES" sz="5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Como </a:t>
            </a:r>
            <a:r>
              <a:rPr lang="es-ES" sz="5400" b="1" spc="300" dirty="0" err="1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facelos</a:t>
            </a:r>
            <a:r>
              <a:rPr lang="es-ES" sz="5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?</a:t>
            </a:r>
            <a:endParaRPr lang="es-ES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smtClean="0"/>
              <a:t>P.D.I. </a:t>
            </a:r>
            <a:r>
              <a:rPr lang="es-ES" b="1" dirty="0" smtClean="0">
                <a:solidFill>
                  <a:srgbClr val="0070C0"/>
                </a:solidFill>
              </a:rPr>
              <a:t>Como </a:t>
            </a:r>
            <a:r>
              <a:rPr lang="es-ES" b="1" dirty="0" err="1" smtClean="0">
                <a:solidFill>
                  <a:srgbClr val="0070C0"/>
                </a:solidFill>
              </a:rPr>
              <a:t>facelos</a:t>
            </a:r>
            <a:r>
              <a:rPr lang="es-ES" b="1" dirty="0" smtClean="0">
                <a:solidFill>
                  <a:srgbClr val="0070C0"/>
                </a:solidFill>
              </a:rPr>
              <a:t>?</a:t>
            </a:r>
            <a:endParaRPr lang="es-ES" dirty="0">
              <a:solidFill>
                <a:srgbClr val="0070C0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214422"/>
            <a:ext cx="8229600" cy="4911741"/>
          </a:xfrm>
          <a:solidFill>
            <a:schemeClr val="bg2">
              <a:lumMod val="9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pPr algn="ctr">
              <a:buNone/>
            </a:pPr>
            <a:r>
              <a:rPr lang="es-ES" sz="4000" b="1" dirty="0" smtClean="0">
                <a:solidFill>
                  <a:srgbClr val="00B050"/>
                </a:solidFill>
                <a:latin typeface="AR BLANCA" pitchFamily="2" charset="0"/>
              </a:rPr>
              <a:t>SITUACIÓN  MOTIVADORA</a:t>
            </a:r>
          </a:p>
          <a:p>
            <a:pPr>
              <a:buNone/>
            </a:pPr>
            <a:endParaRPr lang="es-ES" dirty="0" smtClean="0"/>
          </a:p>
          <a:p>
            <a:pPr marL="514350" indent="-514350">
              <a:buFont typeface="+mj-lt"/>
              <a:buAutoNum type="arabicPeriod"/>
            </a:pPr>
            <a:r>
              <a:rPr lang="es-ES" b="1" dirty="0" smtClean="0">
                <a:latin typeface="+mj-lt"/>
              </a:rPr>
              <a:t>QUE QUEREMOS FACER, E POR QUE?</a:t>
            </a:r>
          </a:p>
          <a:p>
            <a:pPr marL="514350" indent="-514350">
              <a:buFont typeface="+mj-lt"/>
              <a:buAutoNum type="arabicPeriod"/>
            </a:pPr>
            <a:r>
              <a:rPr lang="es-ES" b="1" dirty="0" smtClean="0">
                <a:latin typeface="+mj-lt"/>
              </a:rPr>
              <a:t>QUE SABEMOS?</a:t>
            </a:r>
          </a:p>
          <a:p>
            <a:pPr marL="514350" indent="-514350">
              <a:buFont typeface="+mj-lt"/>
              <a:buAutoNum type="arabicPeriod"/>
            </a:pPr>
            <a:r>
              <a:rPr lang="es-ES" b="1" dirty="0" smtClean="0">
                <a:latin typeface="+mj-lt"/>
              </a:rPr>
              <a:t>QUE QUEREMOS SABER?</a:t>
            </a:r>
          </a:p>
          <a:p>
            <a:pPr marL="514350" indent="-514350">
              <a:buFont typeface="+mj-lt"/>
              <a:buAutoNum type="arabicPeriod"/>
            </a:pPr>
            <a:r>
              <a:rPr lang="es-ES" b="1" dirty="0" smtClean="0">
                <a:latin typeface="+mj-lt"/>
              </a:rPr>
              <a:t>BUSCAMOS FONTES E RECURSOS</a:t>
            </a:r>
          </a:p>
          <a:p>
            <a:pPr marL="514350" indent="-514350">
              <a:buFont typeface="+mj-lt"/>
              <a:buAutoNum type="arabicPeriod"/>
            </a:pPr>
            <a:r>
              <a:rPr lang="es-ES" b="1" dirty="0" smtClean="0">
                <a:latin typeface="+mj-lt"/>
              </a:rPr>
              <a:t>SELECCIÓN DA INFORMACIÓN</a:t>
            </a:r>
          </a:p>
          <a:p>
            <a:pPr marL="514350" indent="-514350">
              <a:buFont typeface="+mj-lt"/>
              <a:buAutoNum type="arabicPeriod"/>
            </a:pPr>
            <a:r>
              <a:rPr lang="es-ES" b="1" dirty="0" smtClean="0">
                <a:latin typeface="+mj-lt"/>
              </a:rPr>
              <a:t>PROCESADO DA INFORMACIÓN</a:t>
            </a:r>
          </a:p>
          <a:p>
            <a:pPr marL="514350" indent="-514350">
              <a:buFont typeface="+mj-lt"/>
              <a:buAutoNum type="arabicPeriod"/>
            </a:pPr>
            <a:r>
              <a:rPr lang="es-ES" b="1" dirty="0" smtClean="0">
                <a:latin typeface="+mj-lt"/>
              </a:rPr>
              <a:t>COMUNICACIÓN DA INFORMACIÓN</a:t>
            </a:r>
          </a:p>
          <a:p>
            <a:endParaRPr lang="es-ES" dirty="0"/>
          </a:p>
        </p:txBody>
      </p:sp>
      <p:sp>
        <p:nvSpPr>
          <p:cNvPr id="4" name="3 Rectángulo redondeado"/>
          <p:cNvSpPr/>
          <p:nvPr/>
        </p:nvSpPr>
        <p:spPr>
          <a:xfrm>
            <a:off x="500034" y="2285992"/>
            <a:ext cx="6429420" cy="150019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4 CuadroTexto"/>
          <p:cNvSpPr txBox="1"/>
          <p:nvPr/>
        </p:nvSpPr>
        <p:spPr>
          <a:xfrm>
            <a:off x="6959037" y="2639793"/>
            <a:ext cx="1684929" cy="646331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b="1" dirty="0" smtClean="0"/>
              <a:t>DELIMITAMOS</a:t>
            </a:r>
          </a:p>
          <a:p>
            <a:pPr algn="ctr"/>
            <a:r>
              <a:rPr lang="es-ES" b="1" dirty="0" smtClean="0"/>
              <a:t>O TEMA</a:t>
            </a:r>
            <a:endParaRPr lang="es-E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1071546"/>
            <a:ext cx="8229600" cy="714380"/>
          </a:xfrm>
        </p:spPr>
        <p:txBody>
          <a:bodyPr>
            <a:normAutofit fontScale="90000"/>
          </a:bodyPr>
          <a:lstStyle/>
          <a:p>
            <a:r>
              <a:rPr lang="es-ES" b="1" dirty="0" smtClean="0">
                <a:solidFill>
                  <a:srgbClr val="00B050"/>
                </a:solidFill>
                <a:latin typeface="AR BLANCA" pitchFamily="2" charset="0"/>
              </a:rPr>
              <a:t>SITUACIÓN  MOTIVADORA</a:t>
            </a:r>
            <a:br>
              <a:rPr lang="es-ES" b="1" dirty="0" smtClean="0">
                <a:solidFill>
                  <a:srgbClr val="00B050"/>
                </a:solidFill>
                <a:latin typeface="AR BLANCA" pitchFamily="2" charset="0"/>
              </a:rPr>
            </a:b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s-ES" dirty="0" smtClean="0"/>
              <a:t>PUNTO DE PARTIDA: Lectura </a:t>
            </a:r>
            <a:r>
              <a:rPr lang="es-ES" dirty="0" err="1" smtClean="0"/>
              <a:t>dun</a:t>
            </a:r>
            <a:r>
              <a:rPr lang="es-ES" dirty="0" smtClean="0"/>
              <a:t> libro de ficción que </a:t>
            </a:r>
            <a:r>
              <a:rPr lang="es-ES" dirty="0" err="1" smtClean="0"/>
              <a:t>plantexa</a:t>
            </a:r>
            <a:r>
              <a:rPr lang="es-ES" dirty="0" smtClean="0"/>
              <a:t> un problema, </a:t>
            </a:r>
            <a:r>
              <a:rPr lang="es-ES" dirty="0" err="1" smtClean="0"/>
              <a:t>ou</a:t>
            </a:r>
            <a:r>
              <a:rPr lang="es-ES" dirty="0" smtClean="0"/>
              <a:t> </a:t>
            </a:r>
            <a:r>
              <a:rPr lang="es-ES" dirty="0" err="1" smtClean="0"/>
              <a:t>plantexamento</a:t>
            </a:r>
            <a:r>
              <a:rPr lang="es-ES" dirty="0" smtClean="0"/>
              <a:t> </a:t>
            </a:r>
            <a:r>
              <a:rPr lang="es-ES" dirty="0" err="1" smtClean="0"/>
              <a:t>dunha</a:t>
            </a:r>
            <a:r>
              <a:rPr lang="es-ES" dirty="0" smtClean="0"/>
              <a:t> situación fantástica (conto, </a:t>
            </a:r>
            <a:r>
              <a:rPr lang="es-ES" dirty="0" err="1" smtClean="0"/>
              <a:t>lenda</a:t>
            </a:r>
            <a:r>
              <a:rPr lang="es-ES" dirty="0" smtClean="0"/>
              <a:t>, obra de teatro, cuadro, música).</a:t>
            </a:r>
          </a:p>
          <a:p>
            <a:pPr algn="just"/>
            <a:r>
              <a:rPr lang="es-ES" dirty="0" smtClean="0"/>
              <a:t>Torbellino de ideas e debate, </a:t>
            </a:r>
            <a:r>
              <a:rPr lang="es-ES" dirty="0" err="1" smtClean="0"/>
              <a:t>asumindo</a:t>
            </a:r>
            <a:r>
              <a:rPr lang="es-ES" dirty="0" smtClean="0"/>
              <a:t> a situación-problema como propia.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654164"/>
          </a:xfrm>
          <a:solidFill>
            <a:srgbClr val="00B050"/>
          </a:solidFill>
        </p:spPr>
        <p:txBody>
          <a:bodyPr>
            <a:normAutofit/>
          </a:bodyPr>
          <a:lstStyle/>
          <a:p>
            <a:pPr algn="l"/>
            <a:r>
              <a:rPr lang="es-ES" sz="4000" b="1" dirty="0" smtClean="0"/>
              <a:t>1) QUE QUEREMOS FACER, </a:t>
            </a:r>
            <a:br>
              <a:rPr lang="es-ES" sz="4000" b="1" dirty="0" smtClean="0"/>
            </a:br>
            <a:r>
              <a:rPr lang="es-ES" sz="4000" b="1" dirty="0" smtClean="0"/>
              <a:t>     E POR QUE?</a:t>
            </a:r>
            <a:endParaRPr lang="es-ES" sz="4000" b="1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28596" y="2474937"/>
            <a:ext cx="8229600" cy="4525963"/>
          </a:xfrm>
        </p:spPr>
        <p:txBody>
          <a:bodyPr/>
          <a:lstStyle/>
          <a:p>
            <a:pPr algn="just"/>
            <a:r>
              <a:rPr lang="es-ES" sz="3600" dirty="0" smtClean="0"/>
              <a:t>Tomamos nota das diferentes </a:t>
            </a:r>
            <a:r>
              <a:rPr lang="es-ES" sz="3600" dirty="0" err="1" smtClean="0"/>
              <a:t>opinións</a:t>
            </a:r>
            <a:r>
              <a:rPr lang="es-ES" sz="3600" dirty="0" smtClean="0"/>
              <a:t>.</a:t>
            </a:r>
          </a:p>
          <a:p>
            <a:pPr algn="just">
              <a:buNone/>
            </a:pPr>
            <a:endParaRPr lang="es-ES" dirty="0" smtClean="0"/>
          </a:p>
          <a:p>
            <a:pPr algn="just"/>
            <a:r>
              <a:rPr lang="es-ES" sz="3600" dirty="0" smtClean="0"/>
              <a:t>Centramos o tema sobre o que </a:t>
            </a:r>
            <a:r>
              <a:rPr lang="es-ES" sz="3600" dirty="0" err="1" smtClean="0"/>
              <a:t>imos</a:t>
            </a:r>
            <a:r>
              <a:rPr lang="es-ES" sz="3600" dirty="0" smtClean="0"/>
              <a:t> elaborar o </a:t>
            </a:r>
            <a:r>
              <a:rPr lang="es-ES" sz="3600" dirty="0" err="1" smtClean="0"/>
              <a:t>noso</a:t>
            </a:r>
            <a:r>
              <a:rPr lang="es-ES" sz="3600" dirty="0" smtClean="0"/>
              <a:t> </a:t>
            </a:r>
            <a:r>
              <a:rPr lang="es-ES" sz="3600" dirty="0" err="1" smtClean="0"/>
              <a:t>proxecto</a:t>
            </a:r>
            <a:r>
              <a:rPr lang="es-ES" sz="3600" dirty="0" smtClean="0"/>
              <a:t>.</a:t>
            </a:r>
            <a:endParaRPr lang="es-ES" sz="3600" dirty="0"/>
          </a:p>
        </p:txBody>
      </p:sp>
      <p:sp>
        <p:nvSpPr>
          <p:cNvPr id="4" name="2 Marcador de contenido"/>
          <p:cNvSpPr txBox="1">
            <a:spLocks/>
          </p:cNvSpPr>
          <p:nvPr/>
        </p:nvSpPr>
        <p:spPr>
          <a:xfrm>
            <a:off x="6215074" y="242879"/>
            <a:ext cx="2714644" cy="1685923"/>
          </a:xfrm>
          <a:prstGeom prst="rect">
            <a:avLst/>
          </a:prstGeom>
          <a:solidFill>
            <a:schemeClr val="bg2"/>
          </a:solidFill>
        </p:spPr>
        <p:txBody>
          <a:bodyPr vert="horz" lIns="91440" tIns="45720" rIns="91440" bIns="45720" rtlCol="0">
            <a:norm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s-E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1.-QUE QUEREMOS FACER, E POR QUE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s-E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2.-QUE SABEMOS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s-E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3.-QUE QUEREMOS SABER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s-E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4.-BUSCAMOS FONTES E RECURSOS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s-E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5.-SELECCIÓN DA INFORMACIÓN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s-E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6.-PROCESADO DA INFORMACIÓN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s-E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7.-COMUNICACIÓN DA INFORMACIÓN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s-E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2117747"/>
            <a:ext cx="8229600" cy="4525963"/>
          </a:xfrm>
        </p:spPr>
        <p:txBody>
          <a:bodyPr/>
          <a:lstStyle/>
          <a:p>
            <a:r>
              <a:rPr lang="es-ES" dirty="0" smtClean="0"/>
              <a:t>Detectamos os </a:t>
            </a:r>
            <a:r>
              <a:rPr lang="es-ES" dirty="0" err="1" smtClean="0"/>
              <a:t>coñecementos</a:t>
            </a:r>
            <a:r>
              <a:rPr lang="es-ES" dirty="0" smtClean="0"/>
              <a:t> previos, en gran grupo. (toma de conciencia do que se sabe).</a:t>
            </a:r>
          </a:p>
          <a:p>
            <a:pPr>
              <a:buNone/>
            </a:pPr>
            <a:r>
              <a:rPr lang="es-ES" dirty="0" smtClean="0"/>
              <a:t>	</a:t>
            </a:r>
          </a:p>
          <a:p>
            <a:pPr>
              <a:buNone/>
            </a:pPr>
            <a:r>
              <a:rPr lang="es-ES" dirty="0" smtClean="0"/>
              <a:t>	Importante porque:</a:t>
            </a:r>
          </a:p>
          <a:p>
            <a:pPr lvl="1"/>
            <a:r>
              <a:rPr lang="es-ES" dirty="0" smtClean="0"/>
              <a:t>Reforzamos a autoestima do alumnado.</a:t>
            </a:r>
          </a:p>
          <a:p>
            <a:pPr lvl="1"/>
            <a:r>
              <a:rPr lang="es-ES" dirty="0" smtClean="0"/>
              <a:t>Sírvenos de referencia como punto de partida.</a:t>
            </a:r>
          </a:p>
          <a:p>
            <a:pPr lvl="1"/>
            <a:r>
              <a:rPr lang="es-ES" dirty="0" err="1" smtClean="0"/>
              <a:t>Permitiranos</a:t>
            </a:r>
            <a:r>
              <a:rPr lang="es-ES" dirty="0" smtClean="0"/>
              <a:t> </a:t>
            </a:r>
            <a:r>
              <a:rPr lang="es-ES" dirty="0" err="1" smtClean="0"/>
              <a:t>avaliar</a:t>
            </a:r>
            <a:r>
              <a:rPr lang="es-ES" dirty="0" smtClean="0"/>
              <a:t> os </a:t>
            </a:r>
            <a:r>
              <a:rPr lang="es-ES" dirty="0" err="1" smtClean="0"/>
              <a:t>nosos</a:t>
            </a:r>
            <a:r>
              <a:rPr lang="es-ES" dirty="0" smtClean="0"/>
              <a:t> progresos.</a:t>
            </a:r>
            <a:endParaRPr lang="es-ES" dirty="0"/>
          </a:p>
        </p:txBody>
      </p:sp>
      <p:sp>
        <p:nvSpPr>
          <p:cNvPr id="5" name="4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457200" y="274638"/>
            <a:ext cx="8229600" cy="1654164"/>
          </a:xfrm>
          <a:prstGeom prst="rect">
            <a:avLst/>
          </a:prstGeom>
          <a:solidFill>
            <a:srgbClr val="00B050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4000" b="1" dirty="0" smtClean="0">
                <a:latin typeface="+mj-lt"/>
                <a:ea typeface="+mj-ea"/>
                <a:cs typeface="+mj-cs"/>
              </a:rPr>
              <a:t>2</a:t>
            </a:r>
            <a:r>
              <a:rPr kumimoji="0" lang="es-E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) QUE SABEMOS?</a:t>
            </a:r>
            <a:endParaRPr kumimoji="0" lang="es-ES" sz="4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2 Marcador de contenido"/>
          <p:cNvSpPr txBox="1">
            <a:spLocks/>
          </p:cNvSpPr>
          <p:nvPr/>
        </p:nvSpPr>
        <p:spPr>
          <a:xfrm>
            <a:off x="6215074" y="242879"/>
            <a:ext cx="2714644" cy="1685923"/>
          </a:xfrm>
          <a:prstGeom prst="rect">
            <a:avLst/>
          </a:prstGeom>
          <a:solidFill>
            <a:schemeClr val="bg2"/>
          </a:solidFill>
        </p:spPr>
        <p:txBody>
          <a:bodyPr vert="horz" lIns="91440" tIns="45720" rIns="91440" bIns="45720" rtlCol="0">
            <a:norm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s-E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1.-QUE QUEREMOS FACER, E POR QUE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s-E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2.-QUE SABEMOS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s-E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3.-QUE QUEREMOS SABER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s-E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4.-BUSCAMOS FONTES E RECURSOS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s-E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5.-SELECCIÓN DA INFORMACIÓN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s-E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6.-PROCESADO DA INFORMACIÓN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s-E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7.-COMUNICACIÓN DA INFORMACIÓN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s-E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2000240"/>
            <a:ext cx="8229600" cy="4125923"/>
          </a:xfrm>
        </p:spPr>
        <p:txBody>
          <a:bodyPr/>
          <a:lstStyle/>
          <a:p>
            <a:r>
              <a:rPr lang="es-ES" dirty="0" smtClean="0"/>
              <a:t>Sacar </a:t>
            </a:r>
            <a:r>
              <a:rPr lang="es-ES" dirty="0" err="1" smtClean="0"/>
              <a:t>proveito</a:t>
            </a:r>
            <a:r>
              <a:rPr lang="es-ES" dirty="0" smtClean="0"/>
              <a:t> do interese e </a:t>
            </a:r>
            <a:r>
              <a:rPr lang="es-ES" dirty="0" err="1" smtClean="0"/>
              <a:t>curiosidade</a:t>
            </a:r>
            <a:r>
              <a:rPr lang="es-ES" dirty="0" smtClean="0"/>
              <a:t> do alumnado.</a:t>
            </a:r>
          </a:p>
          <a:p>
            <a:r>
              <a:rPr lang="es-ES" dirty="0" smtClean="0"/>
              <a:t>Elaboración </a:t>
            </a:r>
            <a:r>
              <a:rPr lang="es-ES" dirty="0" err="1" smtClean="0"/>
              <a:t>dun</a:t>
            </a:r>
            <a:r>
              <a:rPr lang="es-ES" dirty="0" smtClean="0"/>
              <a:t> índice provisional.</a:t>
            </a:r>
          </a:p>
          <a:p>
            <a:r>
              <a:rPr lang="es-ES" dirty="0" smtClean="0"/>
              <a:t>Elaboración do itinerario da </a:t>
            </a:r>
            <a:r>
              <a:rPr lang="es-ES" dirty="0" err="1" smtClean="0"/>
              <a:t>nosa</a:t>
            </a:r>
            <a:r>
              <a:rPr lang="es-ES" dirty="0" smtClean="0"/>
              <a:t> investigación.</a:t>
            </a:r>
          </a:p>
          <a:p>
            <a:r>
              <a:rPr lang="es-ES" dirty="0" smtClean="0"/>
              <a:t>Posibles </a:t>
            </a:r>
            <a:r>
              <a:rPr lang="es-ES" dirty="0" err="1" smtClean="0"/>
              <a:t>fontes</a:t>
            </a:r>
            <a:r>
              <a:rPr lang="es-ES" dirty="0" smtClean="0"/>
              <a:t> de información.</a:t>
            </a:r>
          </a:p>
          <a:p>
            <a:r>
              <a:rPr lang="es-ES" dirty="0" smtClean="0"/>
              <a:t>Posibles actividades.</a:t>
            </a:r>
            <a:endParaRPr lang="es-ES" dirty="0"/>
          </a:p>
        </p:txBody>
      </p:sp>
      <p:sp>
        <p:nvSpPr>
          <p:cNvPr id="4" name="1 Título"/>
          <p:cNvSpPr txBox="1">
            <a:spLocks/>
          </p:cNvSpPr>
          <p:nvPr/>
        </p:nvSpPr>
        <p:spPr>
          <a:xfrm>
            <a:off x="457200" y="274638"/>
            <a:ext cx="8229600" cy="1654164"/>
          </a:xfrm>
          <a:prstGeom prst="rect">
            <a:avLst/>
          </a:prstGeom>
          <a:solidFill>
            <a:srgbClr val="00B050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4000" b="1" dirty="0" smtClean="0">
                <a:latin typeface="+mj-lt"/>
                <a:ea typeface="+mj-ea"/>
                <a:cs typeface="+mj-cs"/>
              </a:rPr>
              <a:t>3</a:t>
            </a:r>
            <a:r>
              <a:rPr kumimoji="0" lang="es-E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) QUE QUEREMOS SABER?</a:t>
            </a:r>
            <a:endParaRPr kumimoji="0" lang="es-ES" sz="4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2 Marcador de contenido"/>
          <p:cNvSpPr txBox="1">
            <a:spLocks/>
          </p:cNvSpPr>
          <p:nvPr/>
        </p:nvSpPr>
        <p:spPr>
          <a:xfrm>
            <a:off x="6357950" y="242879"/>
            <a:ext cx="2714644" cy="1685923"/>
          </a:xfrm>
          <a:prstGeom prst="rect">
            <a:avLst/>
          </a:prstGeom>
          <a:solidFill>
            <a:schemeClr val="bg2"/>
          </a:solidFill>
        </p:spPr>
        <p:txBody>
          <a:bodyPr vert="horz" lIns="91440" tIns="45720" rIns="91440" bIns="45720" rtlCol="0">
            <a:norm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s-E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1.-QUE QUEREMOS FACER, E POR QUE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s-E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2.-QUE SABEMOS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s-E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3.-QUE QUEREMOS SABER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s-E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4.-BUSCAMOS FONTES E RECURSOS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s-E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5.-SELECCIÓN DA INFORMACIÓN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s-E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6.-PROCESADO DA INFORMACIÓN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s-E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7.-COMUNICACIÓN DA INFORMACIÓN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s-E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00034" y="1428736"/>
            <a:ext cx="8229600" cy="3940180"/>
          </a:xfrm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r>
              <a:rPr lang="es-ES" dirty="0" smtClean="0"/>
              <a:t>“Todo lo que aprendemos a hacer,</a:t>
            </a:r>
            <a:br>
              <a:rPr lang="es-ES" dirty="0" smtClean="0"/>
            </a:br>
            <a:r>
              <a:rPr lang="es-ES" dirty="0" smtClean="0"/>
              <a:t>lo aprendemos haciendo” (ARISTÓTELES)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2214554"/>
            <a:ext cx="8229600" cy="3911609"/>
          </a:xfrm>
        </p:spPr>
        <p:txBody>
          <a:bodyPr>
            <a:normAutofit/>
          </a:bodyPr>
          <a:lstStyle/>
          <a:p>
            <a:r>
              <a:rPr lang="es-ES" dirty="0" smtClean="0"/>
              <a:t>Como?	Oral, escrita, audiovisual, gráfica…</a:t>
            </a:r>
          </a:p>
          <a:p>
            <a:pPr>
              <a:buNone/>
            </a:pPr>
            <a:endParaRPr lang="es-ES" dirty="0" smtClean="0"/>
          </a:p>
          <a:p>
            <a:r>
              <a:rPr lang="es-ES" dirty="0" err="1" smtClean="0"/>
              <a:t>Onde</a:t>
            </a:r>
            <a:r>
              <a:rPr lang="es-ES" dirty="0" smtClean="0"/>
              <a:t>?	Internet, casa, biblioteca escolar, biblioteca pública…</a:t>
            </a:r>
            <a:br>
              <a:rPr lang="es-ES" dirty="0" smtClean="0"/>
            </a:br>
            <a:endParaRPr lang="es-ES" dirty="0" smtClean="0"/>
          </a:p>
          <a:p>
            <a:r>
              <a:rPr lang="es-ES" dirty="0" smtClean="0"/>
              <a:t>Con </a:t>
            </a:r>
            <a:r>
              <a:rPr lang="es-ES" dirty="0" err="1" smtClean="0"/>
              <a:t>quen</a:t>
            </a:r>
            <a:r>
              <a:rPr lang="es-ES" dirty="0" smtClean="0"/>
              <a:t>?	</a:t>
            </a:r>
            <a:r>
              <a:rPr lang="es-ES" dirty="0" err="1" smtClean="0"/>
              <a:t>Pai</a:t>
            </a:r>
            <a:r>
              <a:rPr lang="es-ES" dirty="0" smtClean="0"/>
              <a:t>, </a:t>
            </a:r>
            <a:r>
              <a:rPr lang="es-ES" dirty="0" err="1" smtClean="0"/>
              <a:t>nai</a:t>
            </a:r>
            <a:r>
              <a:rPr lang="es-ES" dirty="0" smtClean="0"/>
              <a:t>, </a:t>
            </a:r>
            <a:r>
              <a:rPr lang="es-ES" dirty="0" err="1" smtClean="0"/>
              <a:t>avós</a:t>
            </a:r>
            <a:r>
              <a:rPr lang="es-ES" dirty="0" smtClean="0"/>
              <a:t>, </a:t>
            </a:r>
            <a:r>
              <a:rPr lang="es-ES" dirty="0" err="1" smtClean="0"/>
              <a:t>veciños</a:t>
            </a:r>
            <a:r>
              <a:rPr lang="es-ES" dirty="0" smtClean="0"/>
              <a:t>/as, expertos/as.</a:t>
            </a:r>
          </a:p>
          <a:p>
            <a:pPr lvl="1"/>
            <a:endParaRPr lang="es-ES" dirty="0" smtClean="0"/>
          </a:p>
          <a:p>
            <a:endParaRPr lang="es-ES" dirty="0" smtClean="0"/>
          </a:p>
          <a:p>
            <a:endParaRPr lang="es-ES" dirty="0" smtClean="0"/>
          </a:p>
          <a:p>
            <a:pPr lvl="1">
              <a:buNone/>
            </a:pPr>
            <a:endParaRPr lang="es-ES" dirty="0" smtClean="0"/>
          </a:p>
        </p:txBody>
      </p:sp>
      <p:sp>
        <p:nvSpPr>
          <p:cNvPr id="4" name="1 Título"/>
          <p:cNvSpPr>
            <a:spLocks noGrp="1"/>
          </p:cNvSpPr>
          <p:nvPr/>
        </p:nvSpPr>
        <p:spPr>
          <a:xfrm>
            <a:off x="335741" y="246049"/>
            <a:ext cx="8229600" cy="1654164"/>
          </a:xfrm>
          <a:prstGeom prst="rect">
            <a:avLst/>
          </a:prstGeom>
          <a:solidFill>
            <a:srgbClr val="00B05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4000" b="1" dirty="0" smtClean="0"/>
              <a:t>4) BUSCAMOS FONTES E </a:t>
            </a:r>
          </a:p>
          <a:p>
            <a:pPr algn="l"/>
            <a:r>
              <a:rPr lang="es-ES" sz="4000" b="1" dirty="0" smtClean="0"/>
              <a:t>     RECURSOS</a:t>
            </a:r>
            <a:endParaRPr lang="es-ES" sz="4000" b="1" dirty="0"/>
          </a:p>
        </p:txBody>
      </p:sp>
      <p:sp>
        <p:nvSpPr>
          <p:cNvPr id="5" name="2 Marcador de contenido"/>
          <p:cNvSpPr txBox="1">
            <a:spLocks/>
          </p:cNvSpPr>
          <p:nvPr/>
        </p:nvSpPr>
        <p:spPr>
          <a:xfrm>
            <a:off x="6093615" y="214290"/>
            <a:ext cx="2714644" cy="1685923"/>
          </a:xfrm>
          <a:prstGeom prst="rect">
            <a:avLst/>
          </a:prstGeom>
          <a:solidFill>
            <a:schemeClr val="bg2"/>
          </a:solidFill>
        </p:spPr>
        <p:txBody>
          <a:bodyPr vert="horz" lIns="91440" tIns="45720" rIns="91440" bIns="45720" rtlCol="0">
            <a:norm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s-E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1.-QUE QUEREMOS FACER, E POR QUE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s-E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2.-QUE SABEMOS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s-E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3.-QUE QUEREMOS SABER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s-E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4.-BUSCAMOS FONTES E RECURSOS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s-E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5.-SELECCIÓN DA INFORMACIÓN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s-E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6.-PROCESADO DA INFORMACIÓN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s-E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7.-COMUNICACIÓN DA INFORMACIÓN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s-E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s-E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2285992"/>
            <a:ext cx="8229600" cy="3840171"/>
          </a:xfrm>
        </p:spPr>
        <p:txBody>
          <a:bodyPr/>
          <a:lstStyle/>
          <a:p>
            <a:r>
              <a:rPr lang="es-ES" dirty="0" smtClean="0"/>
              <a:t>Clasificación da información.</a:t>
            </a:r>
          </a:p>
          <a:p>
            <a:r>
              <a:rPr lang="es-ES" dirty="0" smtClean="0"/>
              <a:t>Lectura rápida da </a:t>
            </a:r>
            <a:r>
              <a:rPr lang="es-ES" dirty="0" err="1" smtClean="0"/>
              <a:t>mesma</a:t>
            </a:r>
            <a:r>
              <a:rPr lang="es-ES" dirty="0" smtClean="0"/>
              <a:t>.</a:t>
            </a:r>
          </a:p>
          <a:p>
            <a:r>
              <a:rPr lang="es-ES" dirty="0" smtClean="0"/>
              <a:t>Identificación de </a:t>
            </a:r>
            <a:r>
              <a:rPr lang="es-ES" dirty="0" err="1" smtClean="0"/>
              <a:t>contidos</a:t>
            </a:r>
            <a:r>
              <a:rPr lang="es-ES" dirty="0" smtClean="0"/>
              <a:t> pertinentes.</a:t>
            </a:r>
          </a:p>
          <a:p>
            <a:r>
              <a:rPr lang="es-ES" dirty="0" smtClean="0"/>
              <a:t>Reestructuración, se fose preciso, do índice provisional.</a:t>
            </a:r>
            <a:endParaRPr lang="es-ES" dirty="0"/>
          </a:p>
        </p:txBody>
      </p:sp>
      <p:sp>
        <p:nvSpPr>
          <p:cNvPr id="4" name="1 Título"/>
          <p:cNvSpPr>
            <a:spLocks noGrp="1"/>
          </p:cNvSpPr>
          <p:nvPr/>
        </p:nvSpPr>
        <p:spPr>
          <a:xfrm>
            <a:off x="335741" y="174611"/>
            <a:ext cx="8229600" cy="1654164"/>
          </a:xfrm>
          <a:prstGeom prst="rect">
            <a:avLst/>
          </a:prstGeom>
          <a:solidFill>
            <a:srgbClr val="00B05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4000" b="1" dirty="0" smtClean="0"/>
              <a:t>5) SELECCIÓN DA </a:t>
            </a:r>
          </a:p>
          <a:p>
            <a:pPr algn="l"/>
            <a:r>
              <a:rPr lang="es-ES" sz="4000" b="1" dirty="0" smtClean="0"/>
              <a:t>     INFORMACIÓN</a:t>
            </a:r>
            <a:endParaRPr lang="es-ES" sz="4000" b="1" dirty="0"/>
          </a:p>
        </p:txBody>
      </p:sp>
      <p:sp>
        <p:nvSpPr>
          <p:cNvPr id="5" name="2 Marcador de contenido"/>
          <p:cNvSpPr txBox="1">
            <a:spLocks/>
          </p:cNvSpPr>
          <p:nvPr/>
        </p:nvSpPr>
        <p:spPr>
          <a:xfrm>
            <a:off x="6093615" y="142852"/>
            <a:ext cx="2714644" cy="1685923"/>
          </a:xfrm>
          <a:prstGeom prst="rect">
            <a:avLst/>
          </a:prstGeom>
          <a:solidFill>
            <a:schemeClr val="bg2"/>
          </a:solidFill>
        </p:spPr>
        <p:txBody>
          <a:bodyPr vert="horz" lIns="91440" tIns="45720" rIns="91440" bIns="45720" rtlCol="0">
            <a:norm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s-E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1.-QUE QUEREMOS FACER, E POR QUE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s-E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2.-QUE SABEMOS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s-E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3.-QUE QUEREMOS SABER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s-E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4.-BUSCAMOS FONTES E RECURSOS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s-E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5.-SELECCIÓN DA INFORMACIÓN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s-E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6.-PROCESADO DA INFORMACIÓN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s-E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7.-COMUNICACIÓN DA INFORMACIÓN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s-E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2071678"/>
            <a:ext cx="8229600" cy="4054485"/>
          </a:xfrm>
        </p:spPr>
        <p:txBody>
          <a:bodyPr/>
          <a:lstStyle/>
          <a:p>
            <a:r>
              <a:rPr lang="es-ES" dirty="0" smtClean="0"/>
              <a:t>Lectura profunda.</a:t>
            </a:r>
          </a:p>
          <a:p>
            <a:r>
              <a:rPr lang="es-ES" dirty="0" err="1" smtClean="0"/>
              <a:t>Análise</a:t>
            </a:r>
            <a:r>
              <a:rPr lang="es-ES" dirty="0" smtClean="0"/>
              <a:t> da información.</a:t>
            </a:r>
          </a:p>
          <a:p>
            <a:r>
              <a:rPr lang="es-ES" dirty="0" smtClean="0"/>
              <a:t>Reflexión sobre a </a:t>
            </a:r>
            <a:r>
              <a:rPr lang="es-ES" dirty="0" err="1" smtClean="0"/>
              <a:t>tarefa</a:t>
            </a:r>
            <a:r>
              <a:rPr lang="es-ES" dirty="0" smtClean="0"/>
              <a:t> que se está a levar a cabo.</a:t>
            </a:r>
            <a:endParaRPr lang="es-ES" dirty="0"/>
          </a:p>
        </p:txBody>
      </p:sp>
      <p:sp>
        <p:nvSpPr>
          <p:cNvPr id="5" name="1 Título"/>
          <p:cNvSpPr>
            <a:spLocks noGrp="1"/>
          </p:cNvSpPr>
          <p:nvPr/>
        </p:nvSpPr>
        <p:spPr>
          <a:xfrm>
            <a:off x="335741" y="174611"/>
            <a:ext cx="8229600" cy="1654164"/>
          </a:xfrm>
          <a:prstGeom prst="rect">
            <a:avLst/>
          </a:prstGeom>
          <a:solidFill>
            <a:srgbClr val="00B05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4000" b="1" dirty="0" smtClean="0"/>
              <a:t>6) PROCESADO DA </a:t>
            </a:r>
          </a:p>
          <a:p>
            <a:pPr algn="l"/>
            <a:r>
              <a:rPr lang="es-ES" sz="4000" b="1" dirty="0" smtClean="0"/>
              <a:t>     INFORMACIÓN</a:t>
            </a:r>
            <a:endParaRPr lang="es-ES" sz="4000" b="1" dirty="0"/>
          </a:p>
        </p:txBody>
      </p:sp>
      <p:sp>
        <p:nvSpPr>
          <p:cNvPr id="6" name="2 Marcador de contenido"/>
          <p:cNvSpPr txBox="1">
            <a:spLocks/>
          </p:cNvSpPr>
          <p:nvPr/>
        </p:nvSpPr>
        <p:spPr>
          <a:xfrm>
            <a:off x="6093615" y="142852"/>
            <a:ext cx="2714644" cy="1685923"/>
          </a:xfrm>
          <a:prstGeom prst="rect">
            <a:avLst/>
          </a:prstGeom>
          <a:solidFill>
            <a:schemeClr val="bg2"/>
          </a:solidFill>
        </p:spPr>
        <p:txBody>
          <a:bodyPr vert="horz" lIns="91440" tIns="45720" rIns="91440" bIns="45720" rtlCol="0">
            <a:norm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s-E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1.-QUE QUEREMOS FACER, E POR QUE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s-E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2.-QUE SABEMOS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s-E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3.-QUE QUEREMOS SABER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s-E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4.-BUSCAMOS FONTES E RECURSOS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s-E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5.-SELECCIÓN DA INFORMACIÓN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s-E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6.-PROCESADO DA INFORMACIÓN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s-E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7.-COMUNICACIÓN DA INFORMACIÓN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s-E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2000240"/>
            <a:ext cx="8229600" cy="4125923"/>
          </a:xfrm>
        </p:spPr>
        <p:txBody>
          <a:bodyPr>
            <a:normAutofit lnSpcReduction="10000"/>
          </a:bodyPr>
          <a:lstStyle/>
          <a:p>
            <a:pPr algn="just"/>
            <a:r>
              <a:rPr lang="es-ES" dirty="0" smtClean="0"/>
              <a:t>Presentación dos resultados da </a:t>
            </a:r>
            <a:r>
              <a:rPr lang="es-ES" dirty="0" err="1" smtClean="0"/>
              <a:t>nosa</a:t>
            </a:r>
            <a:r>
              <a:rPr lang="es-ES" dirty="0" smtClean="0"/>
              <a:t> investigación. </a:t>
            </a:r>
          </a:p>
          <a:p>
            <a:pPr algn="just"/>
            <a:r>
              <a:rPr lang="es-ES" b="1" dirty="0" smtClean="0"/>
              <a:t>PRODUCTO FINAL</a:t>
            </a:r>
            <a:r>
              <a:rPr lang="es-ES" dirty="0" smtClean="0"/>
              <a:t>: dossier, conto, obra de teatro, </a:t>
            </a:r>
            <a:r>
              <a:rPr lang="es-ES" dirty="0" err="1" smtClean="0"/>
              <a:t>blogue</a:t>
            </a:r>
            <a:r>
              <a:rPr lang="es-ES" dirty="0" smtClean="0"/>
              <a:t>, exposición, maqueta, PPT, </a:t>
            </a:r>
            <a:r>
              <a:rPr lang="es-ES" dirty="0" err="1" smtClean="0"/>
              <a:t>Izzuu</a:t>
            </a:r>
            <a:r>
              <a:rPr lang="es-ES" dirty="0" smtClean="0"/>
              <a:t>, </a:t>
            </a:r>
            <a:r>
              <a:rPr lang="es-ES" dirty="0" err="1" smtClean="0"/>
              <a:t>glogster</a:t>
            </a:r>
            <a:r>
              <a:rPr lang="es-ES" dirty="0" smtClean="0"/>
              <a:t>, </a:t>
            </a:r>
            <a:r>
              <a:rPr lang="es-ES" dirty="0" err="1" smtClean="0"/>
              <a:t>outros</a:t>
            </a:r>
            <a:r>
              <a:rPr lang="es-ES" dirty="0" smtClean="0"/>
              <a:t>.</a:t>
            </a:r>
          </a:p>
          <a:p>
            <a:pPr algn="just"/>
            <a:r>
              <a:rPr lang="es-ES" dirty="0" smtClean="0"/>
              <a:t>Índice definitivo, revisión ortográfica e gramatical, citar </a:t>
            </a:r>
            <a:r>
              <a:rPr lang="es-ES" dirty="0" err="1" smtClean="0"/>
              <a:t>fontes</a:t>
            </a:r>
            <a:r>
              <a:rPr lang="es-ES" dirty="0" smtClean="0"/>
              <a:t> bibliográficas, cumplir os estándares </a:t>
            </a:r>
            <a:r>
              <a:rPr lang="es-ES" dirty="0" err="1" smtClean="0"/>
              <a:t>na</a:t>
            </a:r>
            <a:r>
              <a:rPr lang="es-ES" dirty="0" smtClean="0"/>
              <a:t> presentación de </a:t>
            </a:r>
            <a:r>
              <a:rPr lang="es-ES" dirty="0" err="1" smtClean="0"/>
              <a:t>traballos</a:t>
            </a:r>
            <a:r>
              <a:rPr lang="es-ES" dirty="0" smtClean="0"/>
              <a:t>…</a:t>
            </a:r>
          </a:p>
          <a:p>
            <a:pPr algn="just"/>
            <a:endParaRPr lang="es-ES" dirty="0" smtClean="0"/>
          </a:p>
        </p:txBody>
      </p:sp>
      <p:sp>
        <p:nvSpPr>
          <p:cNvPr id="4" name="1 Título"/>
          <p:cNvSpPr>
            <a:spLocks noGrp="1"/>
          </p:cNvSpPr>
          <p:nvPr/>
        </p:nvSpPr>
        <p:spPr>
          <a:xfrm>
            <a:off x="335741" y="174611"/>
            <a:ext cx="8229600" cy="1654164"/>
          </a:xfrm>
          <a:prstGeom prst="rect">
            <a:avLst/>
          </a:prstGeom>
          <a:solidFill>
            <a:srgbClr val="00B050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" sz="4000" b="1" dirty="0" smtClean="0"/>
              <a:t>7) COMUNICACIÓN  DA </a:t>
            </a:r>
          </a:p>
          <a:p>
            <a:pPr algn="l"/>
            <a:r>
              <a:rPr lang="es-ES" sz="4000" b="1" dirty="0" smtClean="0"/>
              <a:t>     INFORMACIÓN</a:t>
            </a:r>
            <a:endParaRPr lang="es-ES" sz="4000" b="1" dirty="0"/>
          </a:p>
        </p:txBody>
      </p:sp>
      <p:sp>
        <p:nvSpPr>
          <p:cNvPr id="5" name="2 Marcador de contenido"/>
          <p:cNvSpPr txBox="1">
            <a:spLocks/>
          </p:cNvSpPr>
          <p:nvPr/>
        </p:nvSpPr>
        <p:spPr>
          <a:xfrm>
            <a:off x="6093615" y="142852"/>
            <a:ext cx="2714644" cy="1685923"/>
          </a:xfrm>
          <a:prstGeom prst="rect">
            <a:avLst/>
          </a:prstGeom>
          <a:solidFill>
            <a:schemeClr val="bg2"/>
          </a:solidFill>
        </p:spPr>
        <p:txBody>
          <a:bodyPr vert="horz" lIns="91440" tIns="45720" rIns="91440" bIns="45720" rtlCol="0">
            <a:norm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s-E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1.-QUE QUEREMOS FACER, E POR QUE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s-E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2.-QUE SABEMOS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s-E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3.-QUE QUEREMOS SABER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s-E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4.-BUSCAMOS FONTES E RECURSOS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s-E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5.-SELECCIÓN DA INFORMACIÓN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s-E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6.-PROCESADO DA INFORMACIÓN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s-E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7.-COMUNICACIÓN DA INFORMACIÓN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smtClean="0">
                <a:solidFill>
                  <a:srgbClr val="00B050"/>
                </a:solidFill>
              </a:rPr>
              <a:t>ASPECTOS ORGANIZATIVOS</a:t>
            </a:r>
            <a:endParaRPr lang="es-ES" b="1" dirty="0">
              <a:solidFill>
                <a:srgbClr val="00B050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s-ES" dirty="0" smtClean="0"/>
              <a:t>Organización e uso dos </a:t>
            </a:r>
            <a:r>
              <a:rPr lang="es-ES" dirty="0" err="1" smtClean="0"/>
              <a:t>espazos</a:t>
            </a:r>
            <a:r>
              <a:rPr lang="es-ES" dirty="0" smtClean="0"/>
              <a:t>: biblioteca, aula, aula de informática, etc.</a:t>
            </a:r>
          </a:p>
          <a:p>
            <a:r>
              <a:rPr lang="es-ES" dirty="0" smtClean="0"/>
              <a:t>Organización do tempo. Planificación das horas e </a:t>
            </a:r>
            <a:r>
              <a:rPr lang="es-ES" dirty="0" err="1" smtClean="0"/>
              <a:t>temporalización</a:t>
            </a:r>
            <a:r>
              <a:rPr lang="es-ES" dirty="0" smtClean="0"/>
              <a:t> do </a:t>
            </a:r>
            <a:r>
              <a:rPr lang="es-ES" dirty="0" err="1" smtClean="0"/>
              <a:t>traballo</a:t>
            </a:r>
            <a:r>
              <a:rPr lang="es-ES" dirty="0" smtClean="0"/>
              <a:t> para evitar </a:t>
            </a:r>
            <a:r>
              <a:rPr lang="es-ES" dirty="0" err="1" smtClean="0"/>
              <a:t>dispersións</a:t>
            </a:r>
            <a:r>
              <a:rPr lang="es-ES" dirty="0" smtClean="0"/>
              <a:t>.</a:t>
            </a:r>
          </a:p>
          <a:p>
            <a:r>
              <a:rPr lang="es-ES" dirty="0" smtClean="0"/>
              <a:t>Organización dos recursos e </a:t>
            </a:r>
            <a:r>
              <a:rPr lang="es-ES" dirty="0" err="1" smtClean="0"/>
              <a:t>fontes</a:t>
            </a:r>
            <a:r>
              <a:rPr lang="es-ES" dirty="0" smtClean="0"/>
              <a:t> de información.</a:t>
            </a:r>
          </a:p>
          <a:p>
            <a:r>
              <a:rPr lang="es-ES" dirty="0" smtClean="0"/>
              <a:t>Organización do </a:t>
            </a:r>
            <a:r>
              <a:rPr lang="es-ES" dirty="0" err="1" smtClean="0"/>
              <a:t>traballo</a:t>
            </a:r>
            <a:r>
              <a:rPr lang="es-ES" dirty="0" smtClean="0"/>
              <a:t>: gran grupo, </a:t>
            </a:r>
            <a:r>
              <a:rPr lang="es-ES" dirty="0" err="1" smtClean="0"/>
              <a:t>pequenos</a:t>
            </a:r>
            <a:r>
              <a:rPr lang="es-ES" dirty="0" smtClean="0"/>
              <a:t> grupos, individual…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smtClean="0">
                <a:solidFill>
                  <a:srgbClr val="00B050"/>
                </a:solidFill>
              </a:rPr>
              <a:t>AVALIACIÓN DO PROXECTO</a:t>
            </a:r>
            <a:endParaRPr lang="es-ES" b="1" dirty="0">
              <a:solidFill>
                <a:srgbClr val="00B050"/>
              </a:solidFill>
            </a:endParaRPr>
          </a:p>
        </p:txBody>
      </p:sp>
      <p:sp>
        <p:nvSpPr>
          <p:cNvPr id="4" name="3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 err="1" smtClean="0"/>
              <a:t>Autoavaliación</a:t>
            </a:r>
            <a:r>
              <a:rPr lang="es-ES" dirty="0" smtClean="0"/>
              <a:t> do alumnado.</a:t>
            </a:r>
          </a:p>
          <a:p>
            <a:r>
              <a:rPr lang="es-ES" dirty="0" err="1" smtClean="0"/>
              <a:t>Avaliación</a:t>
            </a:r>
            <a:r>
              <a:rPr lang="es-ES" dirty="0" smtClean="0"/>
              <a:t> do proceso e dos resultados:</a:t>
            </a:r>
          </a:p>
          <a:p>
            <a:pPr lvl="1"/>
            <a:r>
              <a:rPr lang="es-ES" dirty="0" smtClean="0"/>
              <a:t>Elección do tema</a:t>
            </a:r>
          </a:p>
          <a:p>
            <a:pPr lvl="1"/>
            <a:r>
              <a:rPr lang="es-ES" dirty="0" smtClean="0"/>
              <a:t>Intervención do profesorado </a:t>
            </a:r>
          </a:p>
          <a:p>
            <a:pPr lvl="1"/>
            <a:r>
              <a:rPr lang="es-ES" dirty="0" smtClean="0"/>
              <a:t>Participación do alumnado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s-ES" dirty="0" smtClean="0"/>
              <a:t>Dificultades no paso </a:t>
            </a:r>
            <a:br>
              <a:rPr lang="es-ES" dirty="0" smtClean="0"/>
            </a:br>
            <a:r>
              <a:rPr lang="es-ES" dirty="0" smtClean="0"/>
              <a:t>da teoría á práctica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 smtClean="0"/>
              <a:t>Selección de temas atractivos</a:t>
            </a:r>
          </a:p>
          <a:p>
            <a:r>
              <a:rPr lang="es-ES" dirty="0" smtClean="0"/>
              <a:t>Implementación en diferentes cursos e ciclos</a:t>
            </a:r>
          </a:p>
          <a:p>
            <a:r>
              <a:rPr lang="es-ES" dirty="0" smtClean="0"/>
              <a:t>Implicación do profesorado (</a:t>
            </a:r>
            <a:r>
              <a:rPr lang="es-ES" dirty="0" err="1" smtClean="0"/>
              <a:t>titores</a:t>
            </a:r>
            <a:r>
              <a:rPr lang="es-ES" dirty="0" smtClean="0"/>
              <a:t>/as)</a:t>
            </a:r>
          </a:p>
          <a:p>
            <a:r>
              <a:rPr lang="es-ES" dirty="0" smtClean="0"/>
              <a:t>Currículo e falta de tempo</a:t>
            </a:r>
          </a:p>
          <a:p>
            <a:r>
              <a:rPr lang="es-ES" dirty="0" smtClean="0"/>
              <a:t>Papel do profesorado, </a:t>
            </a:r>
            <a:r>
              <a:rPr lang="es-ES" dirty="0" err="1" smtClean="0"/>
              <a:t>lonxe</a:t>
            </a:r>
            <a:r>
              <a:rPr lang="es-ES" dirty="0" smtClean="0"/>
              <a:t> da clase </a:t>
            </a:r>
            <a:r>
              <a:rPr lang="es-ES" dirty="0" err="1" smtClean="0"/>
              <a:t>maxistral</a:t>
            </a:r>
            <a:endParaRPr lang="es-ES" dirty="0" smtClean="0"/>
          </a:p>
          <a:p>
            <a:r>
              <a:rPr lang="es-ES" dirty="0" smtClean="0"/>
              <a:t>Guía do alumnado á hora de centrar as ideas</a:t>
            </a:r>
          </a:p>
          <a:p>
            <a:r>
              <a:rPr lang="es-ES" dirty="0" err="1" smtClean="0"/>
              <a:t>Outros</a:t>
            </a:r>
            <a:endParaRPr lang="es-ES" dirty="0" smtClean="0"/>
          </a:p>
          <a:p>
            <a:pPr>
              <a:buNone/>
            </a:pPr>
            <a:endParaRPr lang="es-ES" dirty="0" smtClean="0"/>
          </a:p>
          <a:p>
            <a:pPr>
              <a:buNone/>
            </a:pPr>
            <a:endParaRPr lang="es-ES" dirty="0" smtClean="0"/>
          </a:p>
          <a:p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3 Marcador de contenido" descr="proyectos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28728" y="500042"/>
            <a:ext cx="6154774" cy="5297518"/>
          </a:xfrm>
        </p:spPr>
      </p:pic>
      <p:sp>
        <p:nvSpPr>
          <p:cNvPr id="5" name="4 Rectángulo"/>
          <p:cNvSpPr/>
          <p:nvPr/>
        </p:nvSpPr>
        <p:spPr>
          <a:xfrm>
            <a:off x="3148513" y="4429132"/>
            <a:ext cx="2923685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P.D.I.</a:t>
            </a:r>
          </a:p>
          <a:p>
            <a:pPr algn="ctr"/>
            <a:r>
              <a:rPr lang="es-ES" sz="5400" b="1" cap="none" spc="0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Exemplos</a:t>
            </a:r>
            <a:endParaRPr lang="es-ES" sz="54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rgbClr val="0070C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1028" name="Picture 4" descr="avo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26724" y="561926"/>
            <a:ext cx="5395246" cy="558171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Os </a:t>
            </a:r>
            <a:r>
              <a:rPr lang="es-ES" dirty="0" err="1" smtClean="0"/>
              <a:t>xogos</a:t>
            </a:r>
            <a:r>
              <a:rPr lang="es-ES" dirty="0" smtClean="0"/>
              <a:t> dos </a:t>
            </a:r>
            <a:r>
              <a:rPr lang="es-ES" dirty="0" err="1" smtClean="0"/>
              <a:t>avós</a:t>
            </a:r>
            <a:r>
              <a:rPr lang="es-ES" dirty="0" smtClean="0"/>
              <a:t> e </a:t>
            </a:r>
            <a:r>
              <a:rPr lang="es-ES" dirty="0" err="1" smtClean="0"/>
              <a:t>avoas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 smtClean="0">
                <a:hlinkClick r:id="rId2" action="ppaction://hlinkpres?slideindex=1&amp;slidetitle="/>
              </a:rPr>
              <a:t>PPT </a:t>
            </a:r>
            <a:r>
              <a:rPr lang="es-ES" dirty="0" err="1" smtClean="0">
                <a:hlinkClick r:id="rId2" action="ppaction://hlinkpres?slideindex=1&amp;slidetitle="/>
              </a:rPr>
              <a:t>Xogos</a:t>
            </a:r>
            <a:r>
              <a:rPr lang="es-ES" dirty="0" smtClean="0">
                <a:hlinkClick r:id="rId2" action="ppaction://hlinkpres?slideindex=1&amp;slidetitle="/>
              </a:rPr>
              <a:t> </a:t>
            </a:r>
            <a:r>
              <a:rPr lang="es-ES" dirty="0" err="1" smtClean="0">
                <a:hlinkClick r:id="rId2" action="ppaction://hlinkpres?slideindex=1&amp;slidetitle="/>
              </a:rPr>
              <a:t>tradicionais</a:t>
            </a:r>
            <a:r>
              <a:rPr lang="es-ES" dirty="0" smtClean="0">
                <a:hlinkClick r:id="rId2" action="ppaction://hlinkpres?slideindex=1&amp;slidetitle="/>
              </a:rPr>
              <a:t> e </a:t>
            </a:r>
            <a:r>
              <a:rPr lang="es-ES" dirty="0" err="1" smtClean="0">
                <a:hlinkClick r:id="rId2" action="ppaction://hlinkpres?slideindex=1&amp;slidetitle="/>
              </a:rPr>
              <a:t>xogos</a:t>
            </a:r>
            <a:r>
              <a:rPr lang="es-ES" dirty="0" smtClean="0">
                <a:hlinkClick r:id="rId2" action="ppaction://hlinkpres?slideindex=1&amp;slidetitle="/>
              </a:rPr>
              <a:t> do mundo, elaboradas polo 3º ciclo.</a:t>
            </a:r>
          </a:p>
          <a:p>
            <a:r>
              <a:rPr lang="es-ES" dirty="0" smtClean="0">
                <a:hlinkClick r:id="rId2" action="ppaction://hlinkpres?slideindex=1&amp;slidetitle="/>
              </a:rPr>
              <a:t>Libro de fichas de </a:t>
            </a:r>
            <a:r>
              <a:rPr lang="es-ES" dirty="0" err="1" smtClean="0">
                <a:hlinkClick r:id="rId2" action="ppaction://hlinkpres?slideindex=1&amp;slidetitle="/>
              </a:rPr>
              <a:t>xogos</a:t>
            </a:r>
            <a:r>
              <a:rPr lang="es-ES" dirty="0" smtClean="0">
                <a:hlinkClick r:id="rId2" action="ppaction://hlinkpres?slideindex=1&amp;slidetitle="/>
              </a:rPr>
              <a:t> populares </a:t>
            </a:r>
            <a:r>
              <a:rPr lang="es-ES" dirty="0" err="1" smtClean="0">
                <a:hlinkClick r:id="rId2" action="ppaction://hlinkpres?slideindex=1&amp;slidetitle="/>
              </a:rPr>
              <a:t>recollidas</a:t>
            </a:r>
            <a:r>
              <a:rPr lang="es-ES" dirty="0" smtClean="0">
                <a:hlinkClick r:id="rId2" action="ppaction://hlinkpres?slideindex=1&amp;slidetitle="/>
              </a:rPr>
              <a:t> polos </a:t>
            </a:r>
            <a:r>
              <a:rPr lang="es-ES" dirty="0" err="1" smtClean="0">
                <a:hlinkClick r:id="rId2" action="ppaction://hlinkpres?slideindex=1&amp;slidetitle="/>
              </a:rPr>
              <a:t>nenos</a:t>
            </a:r>
            <a:r>
              <a:rPr lang="es-ES" dirty="0" smtClean="0">
                <a:hlinkClick r:id="rId2" action="ppaction://hlinkpres?slideindex=1&amp;slidetitle="/>
              </a:rPr>
              <a:t> e nenas de todo o cole.</a:t>
            </a:r>
          </a:p>
          <a:p>
            <a:r>
              <a:rPr lang="es-ES" dirty="0" err="1" smtClean="0">
                <a:hlinkClick r:id="rId2" action="ppaction://hlinkpres?slideindex=1&amp;slidetitle="/>
              </a:rPr>
              <a:t>Murais</a:t>
            </a:r>
            <a:r>
              <a:rPr lang="es-ES" dirty="0" smtClean="0">
                <a:hlinkClick r:id="rId2" action="ppaction://hlinkpres?slideindex=1&amp;slidetitle="/>
              </a:rPr>
              <a:t> de </a:t>
            </a:r>
            <a:r>
              <a:rPr lang="es-ES" dirty="0" err="1" smtClean="0">
                <a:hlinkClick r:id="rId2" action="ppaction://hlinkpres?slideindex=1&amp;slidetitle="/>
              </a:rPr>
              <a:t>xogos</a:t>
            </a:r>
            <a:r>
              <a:rPr lang="es-ES" dirty="0" smtClean="0">
                <a:hlinkClick r:id="rId2" action="ppaction://hlinkpres?slideindex=1&amp;slidetitle="/>
              </a:rPr>
              <a:t> populares e </a:t>
            </a:r>
            <a:r>
              <a:rPr lang="es-ES" dirty="0" err="1" smtClean="0">
                <a:hlinkClick r:id="rId2" action="ppaction://hlinkpres?slideindex=1&amp;slidetitle="/>
              </a:rPr>
              <a:t>xogos</a:t>
            </a:r>
            <a:r>
              <a:rPr lang="es-ES" dirty="0" smtClean="0">
                <a:hlinkClick r:id="rId2" action="ppaction://hlinkpres?slideindex=1&amp;slidetitle="/>
              </a:rPr>
              <a:t> do mundo</a:t>
            </a:r>
          </a:p>
          <a:p>
            <a:r>
              <a:rPr lang="es-ES" dirty="0" smtClean="0">
                <a:hlinkClick r:id="rId2" action="ppaction://hlinkpres?slideindex=1&amp;slidetitle="/>
              </a:rPr>
              <a:t>Exposición </a:t>
            </a:r>
            <a:r>
              <a:rPr lang="es-ES" dirty="0" err="1" smtClean="0">
                <a:hlinkClick r:id="rId2" action="ppaction://hlinkpres?slideindex=1&amp;slidetitle="/>
              </a:rPr>
              <a:t>na</a:t>
            </a:r>
            <a:r>
              <a:rPr lang="es-ES" dirty="0" smtClean="0">
                <a:hlinkClick r:id="rId2" action="ppaction://hlinkpres?slideindex=1&amp;slidetitle="/>
              </a:rPr>
              <a:t> </a:t>
            </a:r>
            <a:r>
              <a:rPr lang="es-ES" dirty="0" err="1" smtClean="0">
                <a:hlinkClick r:id="rId2" action="ppaction://hlinkpres?slideindex=1&amp;slidetitle="/>
              </a:rPr>
              <a:t>biblio</a:t>
            </a:r>
            <a:r>
              <a:rPr lang="es-ES" dirty="0" smtClean="0">
                <a:hlinkClick r:id="rId2" action="ppaction://hlinkpres?slideindex=1&amp;slidetitle="/>
              </a:rPr>
              <a:t> de “</a:t>
            </a:r>
            <a:r>
              <a:rPr lang="es-ES" dirty="0" err="1" smtClean="0">
                <a:hlinkClick r:id="rId2" action="ppaction://hlinkpres?slideindex=1&amp;slidetitle="/>
              </a:rPr>
              <a:t>Xogos</a:t>
            </a:r>
            <a:r>
              <a:rPr lang="es-ES" dirty="0" smtClean="0">
                <a:hlinkClick r:id="rId2" action="ppaction://hlinkpres?slideindex=1&amp;slidetitle="/>
              </a:rPr>
              <a:t> do mundo”</a:t>
            </a:r>
          </a:p>
          <a:p>
            <a:r>
              <a:rPr lang="es-ES" dirty="0" err="1" smtClean="0">
                <a:hlinkClick r:id="rId2" action="ppaction://hlinkpres?slideindex=1&amp;slidetitle="/>
              </a:rPr>
              <a:t>Xornada</a:t>
            </a:r>
            <a:r>
              <a:rPr lang="es-ES" dirty="0" smtClean="0">
                <a:hlinkClick r:id="rId2" action="ppaction://hlinkpres?slideindex=1&amp;slidetitle="/>
              </a:rPr>
              <a:t> de </a:t>
            </a:r>
            <a:r>
              <a:rPr lang="es-ES" dirty="0" err="1" smtClean="0">
                <a:hlinkClick r:id="rId2" action="ppaction://hlinkpres?slideindex=1&amp;slidetitle="/>
              </a:rPr>
              <a:t>xogos</a:t>
            </a:r>
            <a:r>
              <a:rPr lang="es-ES" dirty="0" smtClean="0">
                <a:hlinkClick r:id="rId2" action="ppaction://hlinkpres?slideindex=1&amp;slidetitle="/>
              </a:rPr>
              <a:t> populares do mundo no Día da Paz</a:t>
            </a:r>
          </a:p>
          <a:p>
            <a:pPr>
              <a:buNone/>
            </a:pPr>
            <a:endParaRPr lang="es-ES" dirty="0">
              <a:hlinkClick r:id="rId2" action="ppaction://hlinkpres?slideindex=1&amp;slidetitle=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4" name="3 Imagen" descr="proyecto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348" y="357166"/>
            <a:ext cx="7715304" cy="6143668"/>
          </a:xfrm>
          <a:prstGeom prst="rect">
            <a:avLst/>
          </a:prstGeom>
        </p:spPr>
      </p:pic>
      <p:sp>
        <p:nvSpPr>
          <p:cNvPr id="5" name="4 Rectángulo"/>
          <p:cNvSpPr/>
          <p:nvPr/>
        </p:nvSpPr>
        <p:spPr>
          <a:xfrm>
            <a:off x="3571868" y="500042"/>
            <a:ext cx="16736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P.D.I.</a:t>
            </a:r>
            <a:endParaRPr lang="es-E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2071670" y="2285992"/>
            <a:ext cx="250033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40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Que son?</a:t>
            </a:r>
            <a:endParaRPr lang="es-ES" sz="40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4429124" y="1863858"/>
            <a:ext cx="206954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s-ES" sz="40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Por que?</a:t>
            </a:r>
            <a:endParaRPr lang="es-ES" sz="40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2143108" y="3429000"/>
            <a:ext cx="295683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36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Como </a:t>
            </a:r>
            <a:r>
              <a:rPr lang="es-ES" sz="3600" b="1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facelos</a:t>
            </a:r>
            <a:r>
              <a:rPr lang="es-ES" sz="36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?</a:t>
            </a:r>
            <a:endParaRPr lang="es-ES" sz="36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10" name="9 Rectángulo"/>
          <p:cNvSpPr/>
          <p:nvPr/>
        </p:nvSpPr>
        <p:spPr>
          <a:xfrm>
            <a:off x="1594453" y="2967335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s-ES" sz="54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11" name="10 Rectángulo"/>
          <p:cNvSpPr/>
          <p:nvPr/>
        </p:nvSpPr>
        <p:spPr>
          <a:xfrm>
            <a:off x="4548305" y="2857496"/>
            <a:ext cx="252402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000" b="1" spc="300" dirty="0" err="1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Exemplos</a:t>
            </a:r>
            <a:endParaRPr lang="es-ES" sz="40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428625"/>
            <a:ext cx="4276725" cy="600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30" y="409575"/>
            <a:ext cx="4286250" cy="603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390525"/>
            <a:ext cx="4238625" cy="607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48217" y="395288"/>
            <a:ext cx="4238625" cy="606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71700" y="390525"/>
            <a:ext cx="4286250" cy="607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485775"/>
            <a:ext cx="4191000" cy="588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62504" y="423863"/>
            <a:ext cx="4152900" cy="601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2212" y="214290"/>
            <a:ext cx="2210962" cy="3053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57554" y="142852"/>
            <a:ext cx="2286015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79588" y="214290"/>
            <a:ext cx="2207188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7158" y="3438864"/>
            <a:ext cx="2357454" cy="32762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357554" y="3429000"/>
            <a:ext cx="2294407" cy="328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072198" y="3357562"/>
            <a:ext cx="2301391" cy="3357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3 Imagen" descr="C:\Users\Pc\AppData\Local\Microsoft\Windows\Temporary Internet Files\Low\Content.IE5\DNF1PS9J\DSC06404[2]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06" y="285728"/>
            <a:ext cx="4429156" cy="33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4 Marcador de contenido" descr="C:\Users\Pc\AppData\Local\Microsoft\Windows\Temporary Internet Files\Low\Content.IE5\I6EB90DO\DSC06392[1].JPG"/>
          <p:cNvPicPr>
            <a:picLocks noGrp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572000" y="285729"/>
            <a:ext cx="4429156" cy="3321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5 Imagen" descr="C:\Users\Pc\AppData\Local\Microsoft\Windows\Temporary Internet Files\Low\Content.IE5\I6EB90DO\DSC06378[1]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165" y="3766620"/>
            <a:ext cx="3457265" cy="259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6 Imagen" descr="C:\Users\Pc\AppData\Local\Microsoft\Windows\Temporary Internet Files\Low\Content.IE5\XD6GL9HG\DSC06381[1].JP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143240" y="3641208"/>
            <a:ext cx="2357454" cy="31453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7 Imagen" descr="C:\Users\Pc\AppData\Local\Microsoft\Windows\Temporary Internet Files\Low\Content.IE5\VHKP9RPX\DSC06403[2]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00694" y="3857628"/>
            <a:ext cx="3562807" cy="26647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3 Marcador de contenido" descr="C:\Users\Pc\AppData\Local\Microsoft\Windows\Temporary Internet Files\Low\Content.IE5\XD6GL9HG\DSC06405[2].JPG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59317" y="571480"/>
            <a:ext cx="7825366" cy="5869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solidFill>
            <a:srgbClr val="92D050"/>
          </a:solidFill>
        </p:spPr>
        <p:txBody>
          <a:bodyPr/>
          <a:lstStyle/>
          <a:p>
            <a:r>
              <a:rPr lang="es-ES" dirty="0" smtClean="0"/>
              <a:t>TINGO, TINGO, TANGO (BIRMANIA)</a:t>
            </a:r>
            <a:endParaRPr lang="es-ES" dirty="0"/>
          </a:p>
        </p:txBody>
      </p:sp>
      <p:pic>
        <p:nvPicPr>
          <p:cNvPr id="4" name="3 Marcador de contenido" descr="C:\Users\Pc\AppData\Local\Microsoft\Windows\Temporary Internet Files\Low\Content.IE5\XD6GL9HG\DSC00231[2].JPG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4282" y="1803787"/>
            <a:ext cx="4391542" cy="326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4 Imagen" descr="C:\Users\Pc\AppData\Local\Microsoft\Windows\Temporary Internet Files\Low\Content.IE5\I6EB90DO\DSC00244[1]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33094" y="1857364"/>
            <a:ext cx="4196624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solidFill>
            <a:srgbClr val="92D050"/>
          </a:solidFill>
        </p:spPr>
        <p:txBody>
          <a:bodyPr/>
          <a:lstStyle/>
          <a:p>
            <a:r>
              <a:rPr lang="es-ES" dirty="0" smtClean="0"/>
              <a:t>CHEETAH, CHEETAL (INDIA)</a:t>
            </a:r>
            <a:endParaRPr lang="es-ES" dirty="0"/>
          </a:p>
        </p:txBody>
      </p:sp>
      <p:pic>
        <p:nvPicPr>
          <p:cNvPr id="4" name="3 Marcador de contenido" descr="C:\Users\Pc\AppData\Local\Microsoft\Windows\Temporary Internet Files\Low\Content.IE5\XD6GL9HG\DSC00236[1].JPG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1405" y="1857364"/>
            <a:ext cx="4381531" cy="328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4 Imagen" descr="C:\Users\Pc\AppData\Local\Microsoft\Windows\Temporary Internet Files\Low\Content.IE5\I6EB90DO\DSC00256[2]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42338" y="1857364"/>
            <a:ext cx="4387380" cy="328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magen" descr="C:\Users\Pc\AppData\Local\Microsoft\Windows\Temporary Internet Files\Low\Content.IE5\XD6GL9HG\DSC00253[1]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3429000"/>
            <a:ext cx="4295026" cy="32147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5 Imagen" descr="C:\Users\Pc\AppData\Local\Microsoft\Windows\Temporary Internet Files\Low\Content.IE5\VHKP9RPX\DSC00234[2]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67266" y="3421292"/>
            <a:ext cx="4305328" cy="3222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6 Imagen" descr="C:\Users\Pc\AppData\Local\Microsoft\Windows\Temporary Internet Files\Low\Content.IE5\I6EB90DO\DSC00233[2]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86314" y="142852"/>
            <a:ext cx="4286280" cy="3208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7 Imagen" descr="C:\Users\Pc\AppData\Local\Microsoft\Windows\Temporary Internet Files\Low\Content.IE5\I6EB90DO\DSC00259[1].JP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2844" y="123459"/>
            <a:ext cx="4214842" cy="3091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magen" descr="pdi 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662" y="785794"/>
            <a:ext cx="3320788" cy="3424562"/>
          </a:xfrm>
          <a:prstGeom prst="rect">
            <a:avLst/>
          </a:prstGeom>
        </p:spPr>
      </p:pic>
      <p:sp>
        <p:nvSpPr>
          <p:cNvPr id="8" name="7 Rectángulo"/>
          <p:cNvSpPr/>
          <p:nvPr/>
        </p:nvSpPr>
        <p:spPr>
          <a:xfrm>
            <a:off x="4357686" y="1928802"/>
            <a:ext cx="2927404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P.D.I.</a:t>
            </a:r>
          </a:p>
          <a:p>
            <a:pPr algn="ctr"/>
            <a:r>
              <a:rPr lang="es-ES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Que son?</a:t>
            </a:r>
            <a:endParaRPr lang="es-E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868478"/>
          </a:xfrm>
        </p:spPr>
        <p:txBody>
          <a:bodyPr>
            <a:normAutofit fontScale="90000"/>
          </a:bodyPr>
          <a:lstStyle/>
          <a:p>
            <a:r>
              <a:rPr lang="es-ES" b="1" dirty="0" smtClean="0">
                <a:solidFill>
                  <a:schemeClr val="accent4">
                    <a:lumMod val="50000"/>
                  </a:schemeClr>
                </a:solidFill>
                <a:latin typeface="Algerian" pitchFamily="82" charset="0"/>
              </a:rPr>
              <a:t>VI CONCURSO DE CONTACONTOS</a:t>
            </a:r>
            <a:br>
              <a:rPr lang="es-ES" b="1" dirty="0" smtClean="0">
                <a:solidFill>
                  <a:schemeClr val="accent4">
                    <a:lumMod val="50000"/>
                  </a:schemeClr>
                </a:solidFill>
                <a:latin typeface="Algerian" pitchFamily="82" charset="0"/>
              </a:rPr>
            </a:br>
            <a:r>
              <a:rPr lang="es-ES" b="1" dirty="0" smtClean="0">
                <a:solidFill>
                  <a:schemeClr val="accent4">
                    <a:lumMod val="50000"/>
                  </a:schemeClr>
                </a:solidFill>
                <a:latin typeface="Algerian" pitchFamily="82" charset="0"/>
              </a:rPr>
              <a:t>(Contos de tradición oral)</a:t>
            </a:r>
            <a:endParaRPr lang="es-ES" b="1" dirty="0">
              <a:solidFill>
                <a:schemeClr val="accent4">
                  <a:lumMod val="50000"/>
                </a:schemeClr>
              </a:solidFill>
              <a:latin typeface="Algerian" pitchFamily="82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2214554"/>
            <a:ext cx="8229600" cy="3911609"/>
          </a:xfrm>
        </p:spPr>
        <p:txBody>
          <a:bodyPr/>
          <a:lstStyle/>
          <a:p>
            <a:r>
              <a:rPr lang="es-ES" dirty="0" smtClean="0">
                <a:solidFill>
                  <a:srgbClr val="0070C0"/>
                </a:solidFill>
                <a:latin typeface="AR BERKLEY" pitchFamily="2" charset="0"/>
              </a:rPr>
              <a:t>Os bautizos do raposo (Sergio, Quique, Lucas)</a:t>
            </a:r>
          </a:p>
          <a:p>
            <a:r>
              <a:rPr lang="es-ES" dirty="0" smtClean="0">
                <a:solidFill>
                  <a:srgbClr val="FFC000"/>
                </a:solidFill>
                <a:latin typeface="AR BERKLEY" pitchFamily="2" charset="0"/>
              </a:rPr>
              <a:t>A raposa e o galo (Sheila, Xabi )</a:t>
            </a:r>
          </a:p>
          <a:p>
            <a:r>
              <a:rPr lang="es-ES" dirty="0" smtClean="0">
                <a:solidFill>
                  <a:srgbClr val="00B050"/>
                </a:solidFill>
                <a:latin typeface="AR BERKLEY" pitchFamily="2" charset="0"/>
              </a:rPr>
              <a:t>A </a:t>
            </a:r>
            <a:r>
              <a:rPr lang="es-ES" dirty="0" err="1" smtClean="0">
                <a:solidFill>
                  <a:srgbClr val="00B050"/>
                </a:solidFill>
                <a:latin typeface="AR BERKLEY" pitchFamily="2" charset="0"/>
              </a:rPr>
              <a:t>lenda</a:t>
            </a:r>
            <a:r>
              <a:rPr lang="es-ES" dirty="0" smtClean="0">
                <a:solidFill>
                  <a:srgbClr val="00B050"/>
                </a:solidFill>
                <a:latin typeface="AR BERKLEY" pitchFamily="2" charset="0"/>
              </a:rPr>
              <a:t> dos Condes de </a:t>
            </a:r>
            <a:r>
              <a:rPr lang="es-ES" dirty="0" err="1" smtClean="0">
                <a:solidFill>
                  <a:srgbClr val="00B050"/>
                </a:solidFill>
                <a:latin typeface="AR BERKLEY" pitchFamily="2" charset="0"/>
              </a:rPr>
              <a:t>Monterrei</a:t>
            </a:r>
            <a:r>
              <a:rPr lang="es-ES" dirty="0" smtClean="0">
                <a:solidFill>
                  <a:srgbClr val="00B050"/>
                </a:solidFill>
                <a:latin typeface="AR BERKLEY" pitchFamily="2" charset="0"/>
              </a:rPr>
              <a:t> (Ramón, Ignacio, David)</a:t>
            </a:r>
          </a:p>
          <a:p>
            <a:r>
              <a:rPr lang="es-ES" dirty="0" smtClean="0">
                <a:solidFill>
                  <a:srgbClr val="FF0000"/>
                </a:solidFill>
                <a:latin typeface="AR BERKLEY" pitchFamily="2" charset="0"/>
              </a:rPr>
              <a:t>A </a:t>
            </a:r>
            <a:r>
              <a:rPr lang="es-ES" dirty="0" err="1" smtClean="0">
                <a:solidFill>
                  <a:srgbClr val="FF0000"/>
                </a:solidFill>
                <a:latin typeface="AR BERKLEY" pitchFamily="2" charset="0"/>
              </a:rPr>
              <a:t>cova</a:t>
            </a:r>
            <a:r>
              <a:rPr lang="es-ES" dirty="0" smtClean="0">
                <a:solidFill>
                  <a:srgbClr val="FF0000"/>
                </a:solidFill>
                <a:latin typeface="AR BERKLEY" pitchFamily="2" charset="0"/>
              </a:rPr>
              <a:t> da </a:t>
            </a:r>
            <a:r>
              <a:rPr lang="es-ES" dirty="0" err="1" smtClean="0">
                <a:solidFill>
                  <a:srgbClr val="FF0000"/>
                </a:solidFill>
                <a:latin typeface="AR BERKLEY" pitchFamily="2" charset="0"/>
              </a:rPr>
              <a:t>Moura</a:t>
            </a:r>
            <a:r>
              <a:rPr lang="es-ES" dirty="0" smtClean="0">
                <a:solidFill>
                  <a:srgbClr val="FF0000"/>
                </a:solidFill>
                <a:latin typeface="AR BERKLEY" pitchFamily="2" charset="0"/>
              </a:rPr>
              <a:t> (Antía)</a:t>
            </a:r>
            <a:endParaRPr lang="es-ES" dirty="0">
              <a:solidFill>
                <a:srgbClr val="FF0000"/>
              </a:solidFill>
              <a:latin typeface="AR BERKLEY" pitchFamily="2" charset="0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capsuladelengua.files.wordpress.com/2009/07/oficios.gif?w=400&amp;h=33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786" y="300016"/>
            <a:ext cx="7239024" cy="5972194"/>
          </a:xfrm>
          <a:prstGeom prst="rect">
            <a:avLst/>
          </a:prstGeom>
          <a:noFill/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es-ES" sz="6600" b="1" dirty="0" smtClean="0">
                <a:latin typeface="Eras Bold ITC" pitchFamily="34" charset="0"/>
              </a:rPr>
              <a:t>OS OFICIOS </a:t>
            </a:r>
          </a:p>
          <a:p>
            <a:pPr algn="ctr">
              <a:buNone/>
            </a:pPr>
            <a:r>
              <a:rPr lang="es-ES" sz="6600" b="1" dirty="0" smtClean="0">
                <a:latin typeface="Eras Bold ITC" pitchFamily="34" charset="0"/>
              </a:rPr>
              <a:t>DOS AVÓS </a:t>
            </a:r>
          </a:p>
          <a:p>
            <a:pPr algn="ctr">
              <a:buNone/>
            </a:pPr>
            <a:r>
              <a:rPr lang="es-ES" sz="6600" b="1" dirty="0" smtClean="0">
                <a:latin typeface="Eras Bold ITC" pitchFamily="34" charset="0"/>
              </a:rPr>
              <a:t>E AVOAS</a:t>
            </a:r>
            <a:endParaRPr lang="es-ES" sz="6600" b="1" dirty="0">
              <a:latin typeface="Eras Bold ITC" pitchFamily="34" charset="0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>
                <a:solidFill>
                  <a:srgbClr val="00B050"/>
                </a:solidFill>
                <a:latin typeface="AR BLANCA" pitchFamily="2" charset="0"/>
              </a:rPr>
              <a:t>CESTEIRO</a:t>
            </a:r>
            <a:endParaRPr lang="es-ES" dirty="0">
              <a:solidFill>
                <a:srgbClr val="00B050"/>
              </a:solidFill>
              <a:latin typeface="AR BLANCA" pitchFamily="2" charset="0"/>
            </a:endParaRPr>
          </a:p>
        </p:txBody>
      </p:sp>
      <p:pic>
        <p:nvPicPr>
          <p:cNvPr id="4" name="3 Marcador de contenido" descr="C:\Users\Pc\AppData\Local\Microsoft\Windows\Temporary Internet Files\Low\Content.IE5\VHKP9RPX\180520122047[1].jpg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516574" y="1571612"/>
            <a:ext cx="6110852" cy="4583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>
                <a:solidFill>
                  <a:srgbClr val="7030A0"/>
                </a:solidFill>
                <a:latin typeface="AR BLANCA" pitchFamily="2" charset="0"/>
              </a:rPr>
              <a:t>AFIADOR</a:t>
            </a:r>
            <a:endParaRPr lang="es-ES" dirty="0">
              <a:solidFill>
                <a:srgbClr val="7030A0"/>
              </a:solidFill>
              <a:latin typeface="AR BLANCA" pitchFamily="2" charset="0"/>
            </a:endParaRPr>
          </a:p>
        </p:txBody>
      </p:sp>
      <p:pic>
        <p:nvPicPr>
          <p:cNvPr id="4" name="3 Marcador de contenido" descr="C:\Users\Pc\AppData\Local\Microsoft\Windows\Temporary Internet Files\Low\Content.IE5\I6EB90DO\180520122024[1].jpg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626633" y="1654156"/>
            <a:ext cx="5890734" cy="441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>
                <a:solidFill>
                  <a:srgbClr val="00B0F0"/>
                </a:solidFill>
                <a:latin typeface="AR BLANCA" pitchFamily="2" charset="0"/>
              </a:rPr>
              <a:t>VECEIRA</a:t>
            </a:r>
            <a:endParaRPr lang="es-ES" dirty="0">
              <a:solidFill>
                <a:srgbClr val="00B0F0"/>
              </a:solidFill>
              <a:latin typeface="AR BLANCA" pitchFamily="2" charset="0"/>
            </a:endParaRPr>
          </a:p>
        </p:txBody>
      </p:sp>
      <p:pic>
        <p:nvPicPr>
          <p:cNvPr id="4" name="3 Marcador de contenido" descr="C:\Users\Pc\AppData\Local\Microsoft\Windows\Temporary Internet Files\Low\Content.IE5\DNF1PS9J\DSC06274[2].JPG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>
                <a:solidFill>
                  <a:srgbClr val="FFC000"/>
                </a:solidFill>
                <a:latin typeface="AR BLANCA" pitchFamily="2" charset="0"/>
              </a:rPr>
              <a:t>CARRILANOS</a:t>
            </a:r>
            <a:endParaRPr lang="es-ES" dirty="0">
              <a:solidFill>
                <a:srgbClr val="FFC000"/>
              </a:solidFill>
              <a:latin typeface="AR BLANCA" pitchFamily="2" charset="0"/>
            </a:endParaRPr>
          </a:p>
        </p:txBody>
      </p:sp>
      <p:pic>
        <p:nvPicPr>
          <p:cNvPr id="4" name="3 Marcador de contenido" descr="C:\Users\Pc\AppData\Local\Microsoft\Windows\Temporary Internet Files\Low\Content.IE5\VHKP9RPX\DSC06278[3].JPG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3 Marcador de contenido" descr="DSC04755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55650" y="620713"/>
            <a:ext cx="7632700" cy="5721350"/>
          </a:xfrm>
          <a:prstGeom prst="rect">
            <a:avLst/>
          </a:prstGeo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3 Marcador de contenido" descr="DSC04760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23850" y="261938"/>
            <a:ext cx="8351838" cy="6262687"/>
          </a:xfrm>
          <a:prstGeom prst="rect">
            <a:avLst/>
          </a:prstGeo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Picture 2" descr="G:\la-noche-estrellada-01[1]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336402" y="928670"/>
            <a:ext cx="6471196" cy="51546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01 BACH GOLDBERG VAR00 ARIA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7143768" y="1643050"/>
            <a:ext cx="142876" cy="1428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13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es-ES" dirty="0"/>
          </a:p>
        </p:txBody>
      </p:sp>
      <p:sp>
        <p:nvSpPr>
          <p:cNvPr id="4" name="3 Rectángulo"/>
          <p:cNvSpPr/>
          <p:nvPr/>
        </p:nvSpPr>
        <p:spPr>
          <a:xfrm>
            <a:off x="714348" y="1643050"/>
            <a:ext cx="7715304" cy="2769989"/>
          </a:xfrm>
          <a:prstGeom prst="rect">
            <a:avLst/>
          </a:prstGeom>
          <a:noFill/>
          <a:ln w="28575"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5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VARIACIÓNS GOLDBERG</a:t>
            </a:r>
          </a:p>
          <a:p>
            <a:pPr algn="ctr"/>
            <a:endParaRPr lang="es-ES" sz="5800" b="1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r>
              <a:rPr lang="es-ES" sz="5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J. S. BACH</a:t>
            </a:r>
            <a:endParaRPr lang="es-ES" sz="5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5" name="4 Rectángulo redondeado"/>
          <p:cNvSpPr/>
          <p:nvPr/>
        </p:nvSpPr>
        <p:spPr>
          <a:xfrm>
            <a:off x="4857752" y="1643050"/>
            <a:ext cx="1714512" cy="1071570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s-ES" dirty="0"/>
          </a:p>
        </p:txBody>
      </p:sp>
      <p:sp>
        <p:nvSpPr>
          <p:cNvPr id="6" name="5 Rectángulo redondeado"/>
          <p:cNvSpPr/>
          <p:nvPr/>
        </p:nvSpPr>
        <p:spPr>
          <a:xfrm>
            <a:off x="4357686" y="3357562"/>
            <a:ext cx="1714512" cy="1071570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s-ES" dirty="0"/>
          </a:p>
        </p:txBody>
      </p:sp>
      <p:sp>
        <p:nvSpPr>
          <p:cNvPr id="7" name="6 Rectángulo"/>
          <p:cNvSpPr/>
          <p:nvPr/>
        </p:nvSpPr>
        <p:spPr>
          <a:xfrm>
            <a:off x="2143108" y="4786322"/>
            <a:ext cx="4979633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s-ES" sz="8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GOLDBACH</a:t>
            </a:r>
            <a:endParaRPr lang="es-ES" sz="8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4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4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4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4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00" accel="1000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00" accel="1000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00034" y="857232"/>
            <a:ext cx="8229600" cy="1143000"/>
          </a:xfrm>
        </p:spPr>
        <p:txBody>
          <a:bodyPr/>
          <a:lstStyle/>
          <a:p>
            <a:r>
              <a:rPr lang="es-ES" b="1" dirty="0" smtClean="0"/>
              <a:t>P.D.I. </a:t>
            </a:r>
            <a:r>
              <a:rPr lang="es-ES" b="1" dirty="0" smtClean="0">
                <a:solidFill>
                  <a:srgbClr val="C00000"/>
                </a:solidFill>
              </a:rPr>
              <a:t>Que son?</a:t>
            </a:r>
            <a:endParaRPr lang="es-ES" b="1" dirty="0">
              <a:solidFill>
                <a:srgbClr val="C00000"/>
              </a:solidFill>
            </a:endParaRPr>
          </a:p>
        </p:txBody>
      </p:sp>
      <p:sp>
        <p:nvSpPr>
          <p:cNvPr id="4" name="2 Marcador de contenido"/>
          <p:cNvSpPr txBox="1">
            <a:spLocks/>
          </p:cNvSpPr>
          <p:nvPr/>
        </p:nvSpPr>
        <p:spPr>
          <a:xfrm>
            <a:off x="428596" y="2428868"/>
            <a:ext cx="8229600" cy="2214578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s-E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</a:t>
            </a:r>
            <a:r>
              <a:rPr kumimoji="0" lang="es-ES" sz="43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Pequenos</a:t>
            </a:r>
            <a:r>
              <a:rPr kumimoji="0" lang="es-ES" sz="43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s-ES" sz="43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traballos</a:t>
            </a:r>
            <a:r>
              <a:rPr kumimoji="0" lang="es-ES" sz="43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de investigación, nos que o alumnado </a:t>
            </a:r>
            <a:r>
              <a:rPr kumimoji="0" lang="es-ES" sz="43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traballa</a:t>
            </a:r>
            <a:r>
              <a:rPr kumimoji="0" lang="es-ES" sz="43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directamente coa documentación, </a:t>
            </a:r>
            <a:r>
              <a:rPr kumimoji="0" lang="es-ES" sz="43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aprendendo</a:t>
            </a:r>
            <a:r>
              <a:rPr kumimoji="0" lang="es-ES" sz="43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 aprender e a </a:t>
            </a:r>
            <a:r>
              <a:rPr kumimoji="0" lang="es-ES" sz="43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traballar</a:t>
            </a:r>
            <a:r>
              <a:rPr kumimoji="0" lang="es-ES" sz="43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autónomamente. </a:t>
            </a:r>
            <a:r>
              <a:rPr kumimoji="0" lang="es-ES" sz="43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(Rosa Piquín)</a:t>
            </a:r>
            <a:endParaRPr kumimoji="0" lang="es-ES" sz="43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s-E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lgerian" pitchFamily="82" charset="0"/>
              </a:rPr>
              <a:t>CONXETURA DE GOLDBACH</a:t>
            </a:r>
            <a:endParaRPr lang="es-ES" b="1" dirty="0">
              <a:solidFill>
                <a:schemeClr val="tx2">
                  <a:lumMod val="60000"/>
                  <a:lumOff val="40000"/>
                </a:schemeClr>
              </a:solidFill>
              <a:latin typeface="Algerian" pitchFamily="82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s-ES" dirty="0" smtClean="0"/>
              <a:t>Todo número par </a:t>
            </a:r>
            <a:r>
              <a:rPr lang="es-ES" dirty="0" err="1" smtClean="0"/>
              <a:t>maior</a:t>
            </a:r>
            <a:r>
              <a:rPr lang="es-ES" dirty="0" smtClean="0"/>
              <a:t> que </a:t>
            </a:r>
            <a:r>
              <a:rPr lang="es-ES" dirty="0" err="1" smtClean="0"/>
              <a:t>dous</a:t>
            </a:r>
            <a:r>
              <a:rPr lang="es-ES" dirty="0" smtClean="0"/>
              <a:t> é igual á suma de </a:t>
            </a:r>
            <a:r>
              <a:rPr lang="es-ES" dirty="0" err="1" smtClean="0"/>
              <a:t>dous</a:t>
            </a:r>
            <a:r>
              <a:rPr lang="es-ES" dirty="0" smtClean="0"/>
              <a:t> números primos.</a:t>
            </a:r>
          </a:p>
          <a:p>
            <a:pPr>
              <a:buNone/>
            </a:pPr>
            <a:endParaRPr lang="es-ES" dirty="0" smtClean="0"/>
          </a:p>
          <a:p>
            <a:pPr algn="ctr">
              <a:buNone/>
            </a:pPr>
            <a:r>
              <a:rPr lang="es-ES" b="1" dirty="0" smtClean="0">
                <a:solidFill>
                  <a:srgbClr val="FF0000"/>
                </a:solidFill>
              </a:rPr>
              <a:t>10 = 5+5</a:t>
            </a:r>
          </a:p>
          <a:p>
            <a:pPr algn="ctr">
              <a:buNone/>
            </a:pPr>
            <a:r>
              <a:rPr lang="es-ES" b="1" dirty="0" smtClean="0">
                <a:solidFill>
                  <a:srgbClr val="FF0000"/>
                </a:solidFill>
              </a:rPr>
              <a:t>22 = 19+3</a:t>
            </a:r>
          </a:p>
          <a:p>
            <a:pPr algn="ctr">
              <a:buNone/>
            </a:pPr>
            <a:r>
              <a:rPr lang="es-ES" b="1" dirty="0" smtClean="0">
                <a:solidFill>
                  <a:srgbClr val="FF0000"/>
                </a:solidFill>
              </a:rPr>
              <a:t>48= 47+1</a:t>
            </a:r>
            <a:endParaRPr lang="es-ES" b="1" dirty="0">
              <a:solidFill>
                <a:srgbClr val="FF0000"/>
              </a:solidFill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571472" y="5006000"/>
            <a:ext cx="778027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Charles </a:t>
            </a:r>
            <a:r>
              <a:rPr lang="es-ES" sz="5400" b="1" cap="none" spc="0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Lutwidge</a:t>
            </a:r>
            <a:r>
              <a:rPr lang="es-ES" sz="5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</a:t>
            </a:r>
            <a:r>
              <a:rPr lang="es-ES" sz="5400" b="1" cap="none" spc="0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Dodgson</a:t>
            </a:r>
            <a:endParaRPr lang="es-ES" sz="5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2643174" y="142852"/>
            <a:ext cx="4643470" cy="65008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Picture 2" descr="C:\Users\Pc\Pictures\Mis escaneos\2011-05 (may)\escanear0001.jpg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488" y="420166"/>
            <a:ext cx="4192612" cy="6017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JABBERWOCKY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071546"/>
            <a:ext cx="3757610" cy="5429288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fontScale="47500" lnSpcReduction="20000"/>
          </a:bodyPr>
          <a:lstStyle/>
          <a:p>
            <a:pPr algn="ctr">
              <a:buNone/>
            </a:pPr>
            <a:r>
              <a:rPr lang="es-ES" dirty="0" smtClean="0"/>
              <a:t>JABBERWOCKY (L. Carroll)</a:t>
            </a:r>
          </a:p>
          <a:p>
            <a:pPr algn="ctr">
              <a:buNone/>
            </a:pPr>
            <a:r>
              <a:rPr lang="en-US" dirty="0" smtClean="0"/>
              <a:t> </a:t>
            </a:r>
            <a:endParaRPr lang="es-ES" dirty="0" smtClean="0"/>
          </a:p>
          <a:p>
            <a:pPr algn="ctr">
              <a:buNone/>
            </a:pPr>
            <a:r>
              <a:rPr lang="en-US" dirty="0" err="1" smtClean="0"/>
              <a:t>'Twas</a:t>
            </a:r>
            <a:r>
              <a:rPr lang="en-US" dirty="0" smtClean="0"/>
              <a:t> </a:t>
            </a:r>
            <a:r>
              <a:rPr lang="en-US" dirty="0" err="1" smtClean="0"/>
              <a:t>brillig</a:t>
            </a:r>
            <a:r>
              <a:rPr lang="en-US" dirty="0" smtClean="0"/>
              <a:t>, and the </a:t>
            </a:r>
            <a:r>
              <a:rPr lang="en-US" dirty="0" err="1" smtClean="0"/>
              <a:t>slithy</a:t>
            </a:r>
            <a:r>
              <a:rPr lang="en-US" dirty="0" smtClean="0"/>
              <a:t> </a:t>
            </a:r>
            <a:r>
              <a:rPr lang="en-US" dirty="0" err="1" smtClean="0"/>
              <a:t>toves</a:t>
            </a:r>
            <a:r>
              <a:rPr lang="en-US" dirty="0" smtClean="0"/>
              <a:t> </a:t>
            </a:r>
            <a:endParaRPr lang="es-ES" dirty="0" smtClean="0"/>
          </a:p>
          <a:p>
            <a:pPr algn="ctr">
              <a:buNone/>
            </a:pPr>
            <a:r>
              <a:rPr lang="en-US" dirty="0" smtClean="0"/>
              <a:t>Did gyre and </a:t>
            </a:r>
            <a:r>
              <a:rPr lang="en-US" dirty="0" err="1" smtClean="0"/>
              <a:t>gimble</a:t>
            </a:r>
            <a:r>
              <a:rPr lang="en-US" dirty="0" smtClean="0"/>
              <a:t> in the </a:t>
            </a:r>
            <a:r>
              <a:rPr lang="en-US" dirty="0" err="1" smtClean="0"/>
              <a:t>wabe</a:t>
            </a:r>
            <a:r>
              <a:rPr lang="en-US" dirty="0" smtClean="0"/>
              <a:t>; </a:t>
            </a:r>
            <a:endParaRPr lang="es-ES" dirty="0" smtClean="0"/>
          </a:p>
          <a:p>
            <a:pPr algn="ctr">
              <a:buNone/>
            </a:pPr>
            <a:r>
              <a:rPr lang="en-US" dirty="0" smtClean="0"/>
              <a:t>All </a:t>
            </a:r>
            <a:r>
              <a:rPr lang="en-US" dirty="0" err="1" smtClean="0"/>
              <a:t>mimsy</a:t>
            </a:r>
            <a:r>
              <a:rPr lang="en-US" dirty="0" smtClean="0"/>
              <a:t> were the </a:t>
            </a:r>
            <a:r>
              <a:rPr lang="en-US" dirty="0" err="1" smtClean="0"/>
              <a:t>borogoves</a:t>
            </a:r>
            <a:r>
              <a:rPr lang="en-US" dirty="0" smtClean="0"/>
              <a:t>, </a:t>
            </a:r>
            <a:endParaRPr lang="es-ES" dirty="0" smtClean="0"/>
          </a:p>
          <a:p>
            <a:pPr algn="ctr">
              <a:buNone/>
            </a:pPr>
            <a:r>
              <a:rPr lang="en-US" dirty="0" smtClean="0"/>
              <a:t>And the </a:t>
            </a:r>
            <a:r>
              <a:rPr lang="en-US" dirty="0" err="1" smtClean="0"/>
              <a:t>mome</a:t>
            </a:r>
            <a:r>
              <a:rPr lang="en-US" dirty="0" smtClean="0"/>
              <a:t> </a:t>
            </a:r>
            <a:r>
              <a:rPr lang="en-US" dirty="0" err="1" smtClean="0"/>
              <a:t>raths</a:t>
            </a:r>
            <a:r>
              <a:rPr lang="en-US" dirty="0" smtClean="0"/>
              <a:t> </a:t>
            </a:r>
            <a:r>
              <a:rPr lang="en-US" dirty="0" err="1" smtClean="0"/>
              <a:t>outgrabe</a:t>
            </a:r>
            <a:r>
              <a:rPr lang="en-US" dirty="0" smtClean="0"/>
              <a:t>. </a:t>
            </a:r>
            <a:endParaRPr lang="es-ES" dirty="0" smtClean="0"/>
          </a:p>
          <a:p>
            <a:pPr algn="ctr">
              <a:buNone/>
            </a:pPr>
            <a:r>
              <a:rPr lang="en-US" dirty="0" smtClean="0"/>
              <a:t>'Beware the </a:t>
            </a:r>
            <a:r>
              <a:rPr lang="en-US" dirty="0" err="1" smtClean="0"/>
              <a:t>Jabberwock</a:t>
            </a:r>
            <a:r>
              <a:rPr lang="en-US" dirty="0" smtClean="0"/>
              <a:t>, my son! </a:t>
            </a:r>
            <a:endParaRPr lang="es-ES" dirty="0" smtClean="0"/>
          </a:p>
          <a:p>
            <a:pPr algn="ctr">
              <a:buNone/>
            </a:pPr>
            <a:r>
              <a:rPr lang="en-US" dirty="0" smtClean="0"/>
              <a:t>The jaws that bite, the claws that catch! </a:t>
            </a:r>
            <a:endParaRPr lang="es-ES" dirty="0" smtClean="0"/>
          </a:p>
          <a:p>
            <a:pPr algn="ctr">
              <a:buNone/>
            </a:pPr>
            <a:r>
              <a:rPr lang="en-US" dirty="0" smtClean="0"/>
              <a:t>Beware the </a:t>
            </a:r>
            <a:r>
              <a:rPr lang="en-US" dirty="0" err="1" smtClean="0"/>
              <a:t>Jubjub</a:t>
            </a:r>
            <a:r>
              <a:rPr lang="en-US" dirty="0" smtClean="0"/>
              <a:t> bird, and shun </a:t>
            </a:r>
            <a:endParaRPr lang="es-ES" dirty="0" smtClean="0"/>
          </a:p>
          <a:p>
            <a:pPr algn="ctr">
              <a:buNone/>
            </a:pPr>
            <a:r>
              <a:rPr lang="es-ES" dirty="0" err="1" smtClean="0"/>
              <a:t>The</a:t>
            </a:r>
            <a:r>
              <a:rPr lang="es-ES" dirty="0" smtClean="0"/>
              <a:t> </a:t>
            </a:r>
            <a:r>
              <a:rPr lang="es-ES" dirty="0" err="1" smtClean="0"/>
              <a:t>frumious</a:t>
            </a:r>
            <a:r>
              <a:rPr lang="es-ES" dirty="0" smtClean="0"/>
              <a:t> </a:t>
            </a:r>
            <a:r>
              <a:rPr lang="es-ES" dirty="0" err="1" smtClean="0"/>
              <a:t>Bandersnatch</a:t>
            </a:r>
            <a:r>
              <a:rPr lang="es-ES" dirty="0" smtClean="0"/>
              <a:t>!'</a:t>
            </a:r>
          </a:p>
          <a:p>
            <a:pPr algn="ctr">
              <a:buNone/>
            </a:pPr>
            <a:r>
              <a:rPr lang="es-ES" dirty="0" smtClean="0"/>
              <a:t> </a:t>
            </a:r>
          </a:p>
          <a:p>
            <a:pPr algn="ctr">
              <a:buNone/>
            </a:pPr>
            <a:r>
              <a:rPr lang="es-ES" dirty="0" smtClean="0"/>
              <a:t>GALIMATAZO (J.de Ojeda)</a:t>
            </a:r>
          </a:p>
          <a:p>
            <a:pPr algn="ctr">
              <a:buNone/>
            </a:pPr>
            <a:endParaRPr lang="es-ES" dirty="0" smtClean="0"/>
          </a:p>
          <a:p>
            <a:pPr algn="ctr">
              <a:buNone/>
            </a:pPr>
            <a:r>
              <a:rPr lang="es-ES" dirty="0" smtClean="0"/>
              <a:t>Brillaba, </a:t>
            </a:r>
            <a:r>
              <a:rPr lang="es-ES" dirty="0" err="1" smtClean="0"/>
              <a:t>brumeando</a:t>
            </a:r>
            <a:r>
              <a:rPr lang="es-ES" dirty="0" smtClean="0"/>
              <a:t> negro, el sol; </a:t>
            </a:r>
          </a:p>
          <a:p>
            <a:pPr algn="ctr">
              <a:buNone/>
            </a:pPr>
            <a:r>
              <a:rPr lang="es-ES" dirty="0" err="1" smtClean="0"/>
              <a:t>agiliscosos</a:t>
            </a:r>
            <a:r>
              <a:rPr lang="es-ES" dirty="0" smtClean="0"/>
              <a:t> </a:t>
            </a:r>
            <a:r>
              <a:rPr lang="es-ES" dirty="0" err="1" smtClean="0"/>
              <a:t>giroscaban</a:t>
            </a:r>
            <a:r>
              <a:rPr lang="es-ES" dirty="0" smtClean="0"/>
              <a:t> los </a:t>
            </a:r>
            <a:r>
              <a:rPr lang="es-ES" dirty="0" err="1" smtClean="0"/>
              <a:t>limazones</a:t>
            </a:r>
            <a:r>
              <a:rPr lang="es-ES" dirty="0" smtClean="0"/>
              <a:t> </a:t>
            </a:r>
          </a:p>
          <a:p>
            <a:pPr algn="ctr">
              <a:buNone/>
            </a:pPr>
            <a:r>
              <a:rPr lang="es-ES" dirty="0" err="1" smtClean="0"/>
              <a:t>banerrando</a:t>
            </a:r>
            <a:r>
              <a:rPr lang="es-ES" dirty="0" smtClean="0"/>
              <a:t> por las </a:t>
            </a:r>
            <a:r>
              <a:rPr lang="es-ES" dirty="0" err="1" smtClean="0"/>
              <a:t>váparas</a:t>
            </a:r>
            <a:r>
              <a:rPr lang="es-ES" dirty="0" smtClean="0"/>
              <a:t> lejanas; </a:t>
            </a:r>
          </a:p>
          <a:p>
            <a:pPr algn="ctr">
              <a:buNone/>
            </a:pPr>
            <a:r>
              <a:rPr lang="es-ES" dirty="0" smtClean="0"/>
              <a:t>mimosos se fruncían los </a:t>
            </a:r>
            <a:r>
              <a:rPr lang="es-ES" dirty="0" err="1" smtClean="0"/>
              <a:t>borogobios</a:t>
            </a:r>
            <a:r>
              <a:rPr lang="es-ES" dirty="0" smtClean="0"/>
              <a:t> </a:t>
            </a:r>
          </a:p>
          <a:p>
            <a:pPr algn="ctr">
              <a:buNone/>
            </a:pPr>
            <a:r>
              <a:rPr lang="es-ES" dirty="0" smtClean="0"/>
              <a:t>mientras el momio </a:t>
            </a:r>
            <a:r>
              <a:rPr lang="es-ES" dirty="0" err="1" smtClean="0"/>
              <a:t>rantas</a:t>
            </a:r>
            <a:r>
              <a:rPr lang="es-ES" dirty="0" smtClean="0"/>
              <a:t> </a:t>
            </a:r>
            <a:r>
              <a:rPr lang="es-ES" dirty="0" err="1" smtClean="0"/>
              <a:t>murgiflaba</a:t>
            </a:r>
            <a:r>
              <a:rPr lang="es-ES" dirty="0" smtClean="0"/>
              <a:t>. </a:t>
            </a:r>
          </a:p>
          <a:p>
            <a:pPr algn="ctr">
              <a:buNone/>
            </a:pPr>
            <a:r>
              <a:rPr lang="es-ES" dirty="0" smtClean="0"/>
              <a:t>¡</a:t>
            </a:r>
            <a:r>
              <a:rPr lang="es-ES" dirty="0" err="1" smtClean="0"/>
              <a:t>Cuidate</a:t>
            </a:r>
            <a:r>
              <a:rPr lang="es-ES" dirty="0" smtClean="0"/>
              <a:t> del </a:t>
            </a:r>
            <a:r>
              <a:rPr lang="es-ES" dirty="0" err="1" smtClean="0"/>
              <a:t>Galimatazo</a:t>
            </a:r>
            <a:r>
              <a:rPr lang="es-ES" dirty="0" smtClean="0"/>
              <a:t>, hijo mío! </a:t>
            </a:r>
          </a:p>
          <a:p>
            <a:pPr algn="ctr">
              <a:buNone/>
            </a:pPr>
            <a:r>
              <a:rPr lang="es-ES" dirty="0" smtClean="0"/>
              <a:t>¡Guárdate de los dientes que trituran </a:t>
            </a:r>
          </a:p>
          <a:p>
            <a:pPr algn="ctr">
              <a:buNone/>
            </a:pPr>
            <a:r>
              <a:rPr lang="es-ES" dirty="0" smtClean="0"/>
              <a:t>Y de las zarpas que desgarran! </a:t>
            </a:r>
          </a:p>
          <a:p>
            <a:pPr algn="ctr">
              <a:buNone/>
            </a:pPr>
            <a:r>
              <a:rPr lang="es-ES" dirty="0" smtClean="0"/>
              <a:t>¡</a:t>
            </a:r>
            <a:r>
              <a:rPr lang="es-ES" dirty="0" err="1" smtClean="0"/>
              <a:t>Cuidate</a:t>
            </a:r>
            <a:r>
              <a:rPr lang="es-ES" dirty="0" smtClean="0"/>
              <a:t> del pájaro Jubo-Jubo y </a:t>
            </a:r>
          </a:p>
          <a:p>
            <a:pPr algn="ctr">
              <a:buNone/>
            </a:pPr>
            <a:r>
              <a:rPr lang="es-ES" dirty="0" smtClean="0"/>
              <a:t>que no te agarre el </a:t>
            </a:r>
            <a:r>
              <a:rPr lang="es-ES" dirty="0" err="1" smtClean="0"/>
              <a:t>frumioso</a:t>
            </a:r>
            <a:r>
              <a:rPr lang="es-ES" dirty="0" smtClean="0"/>
              <a:t> </a:t>
            </a:r>
            <a:r>
              <a:rPr lang="es-ES" dirty="0" err="1" smtClean="0"/>
              <a:t>Zamarrajo</a:t>
            </a:r>
            <a:r>
              <a:rPr lang="es-ES" dirty="0" smtClean="0"/>
              <a:t>! </a:t>
            </a:r>
          </a:p>
          <a:p>
            <a:pPr algn="ctr">
              <a:buNone/>
            </a:pPr>
            <a:endParaRPr lang="es-ES" dirty="0"/>
          </a:p>
        </p:txBody>
      </p:sp>
      <p:sp>
        <p:nvSpPr>
          <p:cNvPr id="5" name="4 CuadroTexto"/>
          <p:cNvSpPr txBox="1"/>
          <p:nvPr/>
        </p:nvSpPr>
        <p:spPr>
          <a:xfrm>
            <a:off x="5643570" y="1857364"/>
            <a:ext cx="2822055" cy="286232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s-ES" dirty="0" smtClean="0"/>
              <a:t>EL MANZAERINO (S. Guerra)</a:t>
            </a:r>
          </a:p>
          <a:p>
            <a:pPr algn="ctr"/>
            <a:endParaRPr lang="es-ES" dirty="0" smtClean="0"/>
          </a:p>
          <a:p>
            <a:pPr algn="ctr"/>
            <a:r>
              <a:rPr lang="es-ES" dirty="0" smtClean="0"/>
              <a:t>Limaba en la </a:t>
            </a:r>
            <a:r>
              <a:rPr lang="es-ES" dirty="0" err="1" smtClean="0"/>
              <a:t>primaluna</a:t>
            </a:r>
            <a:endParaRPr lang="es-ES" dirty="0" smtClean="0"/>
          </a:p>
          <a:p>
            <a:pPr algn="ctr"/>
            <a:r>
              <a:rPr lang="es-ES" dirty="0" smtClean="0"/>
              <a:t>El fruto del </a:t>
            </a:r>
            <a:r>
              <a:rPr lang="es-ES" dirty="0" err="1" smtClean="0"/>
              <a:t>manzaerino</a:t>
            </a:r>
            <a:endParaRPr lang="es-ES" dirty="0" smtClean="0"/>
          </a:p>
          <a:p>
            <a:pPr algn="ctr"/>
            <a:r>
              <a:rPr lang="es-ES" dirty="0" smtClean="0"/>
              <a:t>Las noches de </a:t>
            </a:r>
            <a:r>
              <a:rPr lang="es-ES" dirty="0" err="1" smtClean="0"/>
              <a:t>verasul</a:t>
            </a:r>
            <a:endParaRPr lang="es-ES" dirty="0" smtClean="0"/>
          </a:p>
          <a:p>
            <a:pPr algn="ctr"/>
            <a:r>
              <a:rPr lang="es-ES" dirty="0" smtClean="0"/>
              <a:t>Las </a:t>
            </a:r>
            <a:r>
              <a:rPr lang="es-ES" dirty="0" err="1" smtClean="0"/>
              <a:t>luciérgolinas</a:t>
            </a:r>
            <a:endParaRPr lang="es-ES" dirty="0" smtClean="0"/>
          </a:p>
          <a:p>
            <a:pPr algn="ctr"/>
            <a:r>
              <a:rPr lang="es-ES" dirty="0" smtClean="0"/>
              <a:t>Iluminaban los caminos.</a:t>
            </a:r>
          </a:p>
          <a:p>
            <a:pPr algn="ctr"/>
            <a:r>
              <a:rPr lang="es-ES" dirty="0" smtClean="0"/>
              <a:t>Llegó por fin el </a:t>
            </a:r>
            <a:r>
              <a:rPr lang="es-ES" dirty="0" err="1" smtClean="0"/>
              <a:t>otolano</a:t>
            </a:r>
            <a:endParaRPr lang="es-ES" dirty="0" smtClean="0"/>
          </a:p>
          <a:p>
            <a:pPr algn="ctr"/>
            <a:r>
              <a:rPr lang="es-ES" dirty="0" smtClean="0"/>
              <a:t>Y las </a:t>
            </a:r>
            <a:r>
              <a:rPr lang="es-ES" dirty="0" err="1" smtClean="0"/>
              <a:t>manzaeras</a:t>
            </a:r>
            <a:r>
              <a:rPr lang="es-ES" dirty="0" smtClean="0"/>
              <a:t> maduraron.</a:t>
            </a:r>
          </a:p>
          <a:p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solidFill>
            <a:srgbClr val="00B0F0"/>
          </a:solidFill>
        </p:spPr>
        <p:txBody>
          <a:bodyPr>
            <a:noAutofit/>
          </a:bodyPr>
          <a:lstStyle/>
          <a:p>
            <a:r>
              <a:rPr lang="es-ES" sz="5400" dirty="0" smtClean="0">
                <a:hlinkClick r:id="rId2" action="ppaction://hlinkfile"/>
              </a:rPr>
              <a:t>TELEXORNAL</a:t>
            </a:r>
            <a:endParaRPr lang="es-ES" sz="54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43050"/>
            <a:ext cx="7829576" cy="3071834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endParaRPr lang="es-ES" dirty="0" smtClean="0"/>
          </a:p>
          <a:p>
            <a:r>
              <a:rPr lang="es-ES" dirty="0" smtClean="0"/>
              <a:t>INTRODUCCIÓN</a:t>
            </a:r>
          </a:p>
          <a:p>
            <a:r>
              <a:rPr lang="es-ES" dirty="0" smtClean="0"/>
              <a:t>NOVAS DO COLE</a:t>
            </a:r>
          </a:p>
          <a:p>
            <a:r>
              <a:rPr lang="es-ES" dirty="0" smtClean="0"/>
              <a:t>TÁCTICA Y ESTRATEGIA </a:t>
            </a:r>
            <a:r>
              <a:rPr lang="es-ES" dirty="0" smtClean="0">
                <a:hlinkClick r:id="rId3" action="ppaction://hlinkfile"/>
              </a:rPr>
              <a:t>(M.BENEDETTI)</a:t>
            </a:r>
            <a:endParaRPr lang="es-ES" dirty="0" smtClean="0"/>
          </a:p>
          <a:p>
            <a:r>
              <a:rPr lang="es-ES" dirty="0" smtClean="0"/>
              <a:t>INTERVIEW TO NICHOLAS</a:t>
            </a:r>
          </a:p>
          <a:p>
            <a:r>
              <a:rPr lang="es-ES" dirty="0" smtClean="0"/>
              <a:t>DEPORTES: EQUIPO HOYTT</a:t>
            </a:r>
          </a:p>
          <a:p>
            <a:endParaRPr lang="es-ES" dirty="0" smtClean="0"/>
          </a:p>
          <a:p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5 Imagen" descr="DSC06825.JPG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28860" y="214291"/>
            <a:ext cx="4286280" cy="6429418"/>
          </a:xfrm>
          <a:prstGeom prst="rect">
            <a:avLst/>
          </a:prstGeo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1500174"/>
            <a:ext cx="8229600" cy="3571900"/>
          </a:xfrm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r>
              <a:rPr lang="es-ES" dirty="0" smtClean="0"/>
              <a:t>“Lo maravilloso de aprender algo es que nadie puede arrebatárnoslo” (B.B. KING)</a:t>
            </a:r>
            <a:endParaRPr lang="es-ES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PROXECTOS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 smtClean="0"/>
              <a:t>Filosofía educativa centrada no alumnado.</a:t>
            </a:r>
          </a:p>
          <a:p>
            <a:r>
              <a:rPr lang="es-ES" dirty="0" err="1" smtClean="0"/>
              <a:t>Búscase</a:t>
            </a:r>
            <a:r>
              <a:rPr lang="es-ES" dirty="0" smtClean="0"/>
              <a:t> fomentar o </a:t>
            </a:r>
            <a:r>
              <a:rPr lang="es-ES" dirty="0" err="1" smtClean="0"/>
              <a:t>traballo</a:t>
            </a:r>
            <a:r>
              <a:rPr lang="es-ES" dirty="0" smtClean="0"/>
              <a:t> autónomo.</a:t>
            </a:r>
          </a:p>
          <a:p>
            <a:r>
              <a:rPr lang="es-ES" dirty="0" err="1" smtClean="0"/>
              <a:t>Aprendizaxe</a:t>
            </a:r>
            <a:r>
              <a:rPr lang="es-ES" dirty="0" smtClean="0"/>
              <a:t> significativo.</a:t>
            </a:r>
          </a:p>
          <a:p>
            <a:r>
              <a:rPr lang="es-ES" dirty="0" err="1" smtClean="0"/>
              <a:t>Traballo</a:t>
            </a:r>
            <a:r>
              <a:rPr lang="es-ES" dirty="0" smtClean="0"/>
              <a:t> cooperativo.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DOCUMENTAIS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 smtClean="0"/>
              <a:t>Multiplicidad de </a:t>
            </a:r>
            <a:r>
              <a:rPr lang="es-ES" dirty="0" err="1" smtClean="0"/>
              <a:t>fontes</a:t>
            </a:r>
            <a:r>
              <a:rPr lang="es-ES" dirty="0" smtClean="0"/>
              <a:t> de información.</a:t>
            </a:r>
          </a:p>
          <a:p>
            <a:r>
              <a:rPr lang="es-ES" dirty="0" smtClean="0"/>
              <a:t>ALFIN (alfabetización informacional)</a:t>
            </a:r>
          </a:p>
          <a:p>
            <a:pPr lvl="1"/>
            <a:r>
              <a:rPr lang="es-ES" dirty="0" err="1" smtClean="0"/>
              <a:t>Atopar</a:t>
            </a:r>
            <a:r>
              <a:rPr lang="es-ES" dirty="0" smtClean="0"/>
              <a:t> a información en diferentes soportes (TIC).</a:t>
            </a:r>
          </a:p>
          <a:p>
            <a:pPr lvl="1"/>
            <a:r>
              <a:rPr lang="es-ES" dirty="0" smtClean="0"/>
              <a:t>Tratar a información (</a:t>
            </a:r>
            <a:r>
              <a:rPr lang="es-ES" dirty="0" err="1" smtClean="0"/>
              <a:t>desenvolvemento</a:t>
            </a:r>
            <a:r>
              <a:rPr lang="es-ES" dirty="0" smtClean="0"/>
              <a:t> de competencias lectoras).</a:t>
            </a:r>
          </a:p>
          <a:p>
            <a:pPr lvl="1"/>
            <a:r>
              <a:rPr lang="es-ES" dirty="0" smtClean="0"/>
              <a:t>Comunicar a información (</a:t>
            </a:r>
            <a:r>
              <a:rPr lang="es-ES" dirty="0" err="1" smtClean="0"/>
              <a:t>tratamento</a:t>
            </a:r>
            <a:r>
              <a:rPr lang="es-ES" dirty="0" smtClean="0"/>
              <a:t> de </a:t>
            </a:r>
            <a:r>
              <a:rPr lang="es-ES" dirty="0" err="1" smtClean="0"/>
              <a:t>linguaxes</a:t>
            </a:r>
            <a:r>
              <a:rPr lang="es-ES" dirty="0" smtClean="0"/>
              <a:t> variadas: plástica, visual, sonora…)</a:t>
            </a:r>
          </a:p>
          <a:p>
            <a:pPr lvl="1">
              <a:buNone/>
            </a:pPr>
            <a:endParaRPr lang="es-ES" dirty="0" smtClean="0"/>
          </a:p>
          <a:p>
            <a:pPr lvl="1"/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2643182"/>
            <a:ext cx="3257544" cy="1428760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es-ES" sz="2800" dirty="0" smtClean="0"/>
              <a:t>DESENVOLVEMENTO</a:t>
            </a:r>
            <a:endParaRPr lang="es-ES" sz="2800" dirty="0"/>
          </a:p>
          <a:p>
            <a:pPr>
              <a:buNone/>
            </a:pPr>
            <a:r>
              <a:rPr lang="es-ES" sz="2800" dirty="0" smtClean="0"/>
              <a:t>PERSOAL DO NOSO</a:t>
            </a:r>
          </a:p>
          <a:p>
            <a:pPr>
              <a:buNone/>
            </a:pPr>
            <a:r>
              <a:rPr lang="es-ES" sz="2800" dirty="0" smtClean="0"/>
              <a:t>ALUMNADO</a:t>
            </a:r>
          </a:p>
        </p:txBody>
      </p:sp>
      <p:sp>
        <p:nvSpPr>
          <p:cNvPr id="4" name="3 Rectángulo"/>
          <p:cNvSpPr/>
          <p:nvPr/>
        </p:nvSpPr>
        <p:spPr>
          <a:xfrm>
            <a:off x="4071934" y="571480"/>
            <a:ext cx="4643470" cy="7858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b="1" dirty="0" smtClean="0"/>
              <a:t>Discriminar a información         </a:t>
            </a:r>
            <a:endParaRPr lang="es-ES" sz="3200" b="1" dirty="0"/>
          </a:p>
        </p:txBody>
      </p:sp>
      <p:sp>
        <p:nvSpPr>
          <p:cNvPr id="10" name="9 Rectángulo"/>
          <p:cNvSpPr/>
          <p:nvPr/>
        </p:nvSpPr>
        <p:spPr>
          <a:xfrm>
            <a:off x="4071934" y="1500174"/>
            <a:ext cx="4643470" cy="7858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b="1" dirty="0" smtClean="0"/>
              <a:t>Leer diferentes soportes</a:t>
            </a:r>
            <a:endParaRPr lang="es-ES" sz="3200" b="1" dirty="0"/>
          </a:p>
        </p:txBody>
      </p:sp>
      <p:sp>
        <p:nvSpPr>
          <p:cNvPr id="11" name="10 Rectángulo"/>
          <p:cNvSpPr/>
          <p:nvPr/>
        </p:nvSpPr>
        <p:spPr>
          <a:xfrm>
            <a:off x="4071934" y="2428868"/>
            <a:ext cx="4643470" cy="7858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b="1" dirty="0" smtClean="0"/>
              <a:t>Entender, interpretar, comparar</a:t>
            </a:r>
            <a:endParaRPr lang="es-ES" sz="2800" b="1" dirty="0"/>
          </a:p>
        </p:txBody>
      </p:sp>
      <p:sp>
        <p:nvSpPr>
          <p:cNvPr id="12" name="11 Rectángulo"/>
          <p:cNvSpPr/>
          <p:nvPr/>
        </p:nvSpPr>
        <p:spPr>
          <a:xfrm>
            <a:off x="4071934" y="3357562"/>
            <a:ext cx="4643470" cy="7858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b="1" dirty="0" err="1" smtClean="0"/>
              <a:t>Honestidade</a:t>
            </a:r>
            <a:endParaRPr lang="es-ES" sz="3200" b="1" dirty="0"/>
          </a:p>
        </p:txBody>
      </p:sp>
      <p:sp>
        <p:nvSpPr>
          <p:cNvPr id="13" name="12 Rectángulo"/>
          <p:cNvSpPr/>
          <p:nvPr/>
        </p:nvSpPr>
        <p:spPr>
          <a:xfrm>
            <a:off x="4071934" y="4286256"/>
            <a:ext cx="4643470" cy="7858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b="1" dirty="0" smtClean="0"/>
              <a:t>Respetar os puntos de vista </a:t>
            </a:r>
            <a:r>
              <a:rPr lang="es-ES" sz="2800" b="1" dirty="0" err="1" smtClean="0"/>
              <a:t>alleos</a:t>
            </a:r>
            <a:endParaRPr lang="es-ES" sz="2800" b="1" dirty="0"/>
          </a:p>
        </p:txBody>
      </p:sp>
      <p:sp>
        <p:nvSpPr>
          <p:cNvPr id="14" name="13 Rectángulo"/>
          <p:cNvSpPr/>
          <p:nvPr/>
        </p:nvSpPr>
        <p:spPr>
          <a:xfrm>
            <a:off x="4071934" y="5214950"/>
            <a:ext cx="4643470" cy="7858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b="1" dirty="0" err="1" smtClean="0"/>
              <a:t>Responsabilidade</a:t>
            </a:r>
            <a:r>
              <a:rPr lang="es-ES" sz="2800" b="1" dirty="0" smtClean="0"/>
              <a:t> á hora de tomar partido</a:t>
            </a:r>
            <a:endParaRPr lang="es-ES" sz="2800" b="1" dirty="0"/>
          </a:p>
        </p:txBody>
      </p:sp>
      <p:cxnSp>
        <p:nvCxnSpPr>
          <p:cNvPr id="16" name="15 Forma"/>
          <p:cNvCxnSpPr>
            <a:stCxn id="3" idx="0"/>
            <a:endCxn id="4" idx="1"/>
          </p:cNvCxnSpPr>
          <p:nvPr/>
        </p:nvCxnSpPr>
        <p:spPr>
          <a:xfrm rot="5400000" flipH="1" flipV="1">
            <a:off x="2239557" y="810805"/>
            <a:ext cx="1678793" cy="1985962"/>
          </a:xfrm>
          <a:prstGeom prst="bentConnector2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17 Conector angular"/>
          <p:cNvCxnSpPr>
            <a:endCxn id="10" idx="1"/>
          </p:cNvCxnSpPr>
          <p:nvPr/>
        </p:nvCxnSpPr>
        <p:spPr>
          <a:xfrm flipV="1">
            <a:off x="2714612" y="1893083"/>
            <a:ext cx="1357322" cy="750099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19 Conector angular"/>
          <p:cNvCxnSpPr>
            <a:endCxn id="11" idx="1"/>
          </p:cNvCxnSpPr>
          <p:nvPr/>
        </p:nvCxnSpPr>
        <p:spPr>
          <a:xfrm flipV="1">
            <a:off x="3286116" y="2821777"/>
            <a:ext cx="785818" cy="321471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21 Conector angular"/>
          <p:cNvCxnSpPr>
            <a:endCxn id="12" idx="1"/>
          </p:cNvCxnSpPr>
          <p:nvPr/>
        </p:nvCxnSpPr>
        <p:spPr>
          <a:xfrm>
            <a:off x="3286116" y="3429000"/>
            <a:ext cx="785818" cy="321471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23 Conector angular"/>
          <p:cNvCxnSpPr>
            <a:endCxn id="13" idx="1"/>
          </p:cNvCxnSpPr>
          <p:nvPr/>
        </p:nvCxnSpPr>
        <p:spPr>
          <a:xfrm>
            <a:off x="2714612" y="3714752"/>
            <a:ext cx="1357322" cy="964413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25 Forma"/>
          <p:cNvCxnSpPr>
            <a:stCxn id="3" idx="2"/>
            <a:endCxn id="14" idx="1"/>
          </p:cNvCxnSpPr>
          <p:nvPr/>
        </p:nvCxnSpPr>
        <p:spPr>
          <a:xfrm rot="16200000" flipH="1">
            <a:off x="2310995" y="3846919"/>
            <a:ext cx="1535917" cy="1985962"/>
          </a:xfrm>
          <a:prstGeom prst="bentConnector2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INTEGRADOS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s-ES" dirty="0" smtClean="0"/>
              <a:t>Implicación de todas as áreas de </a:t>
            </a:r>
            <a:r>
              <a:rPr lang="es-ES" dirty="0" err="1" smtClean="0"/>
              <a:t>coñemento</a:t>
            </a:r>
            <a:r>
              <a:rPr lang="es-ES" dirty="0" smtClean="0"/>
              <a:t> escolar e extraescolar.</a:t>
            </a:r>
          </a:p>
          <a:p>
            <a:r>
              <a:rPr lang="es-ES" dirty="0" smtClean="0"/>
              <a:t>Utilización de libros de </a:t>
            </a:r>
            <a:r>
              <a:rPr lang="es-ES" dirty="0" err="1" smtClean="0"/>
              <a:t>coñecemento</a:t>
            </a:r>
            <a:r>
              <a:rPr lang="es-ES" dirty="0" smtClean="0"/>
              <a:t>, de ficción e </a:t>
            </a:r>
            <a:r>
              <a:rPr lang="es-ES" dirty="0" err="1" smtClean="0"/>
              <a:t>outros</a:t>
            </a:r>
            <a:r>
              <a:rPr lang="es-ES" dirty="0" smtClean="0"/>
              <a:t> documentos.</a:t>
            </a:r>
          </a:p>
          <a:p>
            <a:r>
              <a:rPr lang="es-ES" dirty="0" smtClean="0"/>
              <a:t>Enfoque globalizado e interdisciplinar.</a:t>
            </a:r>
          </a:p>
          <a:p>
            <a:r>
              <a:rPr lang="es-ES" dirty="0" smtClean="0"/>
              <a:t>Favorecen a motivación. (</a:t>
            </a:r>
            <a:r>
              <a:rPr lang="es-ES" dirty="0" err="1" smtClean="0"/>
              <a:t>diversidade</a:t>
            </a:r>
            <a:r>
              <a:rPr lang="es-ES" dirty="0" smtClean="0"/>
              <a:t> de temas, </a:t>
            </a:r>
            <a:r>
              <a:rPr lang="es-ES" dirty="0" err="1" smtClean="0"/>
              <a:t>fontes</a:t>
            </a:r>
            <a:r>
              <a:rPr lang="es-ES" dirty="0" smtClean="0"/>
              <a:t> de información, </a:t>
            </a:r>
            <a:r>
              <a:rPr lang="es-ES" dirty="0" err="1" smtClean="0"/>
              <a:t>achegan</a:t>
            </a:r>
            <a:r>
              <a:rPr lang="es-ES" dirty="0" smtClean="0"/>
              <a:t> a </a:t>
            </a:r>
            <a:r>
              <a:rPr lang="es-ES" dirty="0" err="1" smtClean="0"/>
              <a:t>escola</a:t>
            </a:r>
            <a:r>
              <a:rPr lang="es-ES" dirty="0" smtClean="0"/>
              <a:t> </a:t>
            </a:r>
            <a:r>
              <a:rPr lang="es-ES" dirty="0" err="1" smtClean="0"/>
              <a:t>aos</a:t>
            </a:r>
            <a:r>
              <a:rPr lang="es-ES" dirty="0" smtClean="0"/>
              <a:t> intereses do alumnado).</a:t>
            </a:r>
          </a:p>
          <a:p>
            <a:r>
              <a:rPr lang="es-ES" dirty="0" smtClean="0"/>
              <a:t>Participación de todo o profesorado e de toda a </a:t>
            </a:r>
            <a:r>
              <a:rPr lang="es-ES" dirty="0" err="1" smtClean="0"/>
              <a:t>Comunidade</a:t>
            </a:r>
            <a:r>
              <a:rPr lang="es-ES" dirty="0" smtClean="0"/>
              <a:t> Educativa.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663</TotalTime>
  <Words>1249</Words>
  <Application>Microsoft Office PowerPoint</Application>
  <PresentationFormat>Presentación en pantalla (4:3)</PresentationFormat>
  <Paragraphs>255</Paragraphs>
  <Slides>55</Slides>
  <Notes>0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55</vt:i4>
      </vt:variant>
    </vt:vector>
  </HeadingPairs>
  <TitlesOfParts>
    <vt:vector size="56" baseType="lpstr">
      <vt:lpstr>Tema de Office</vt:lpstr>
      <vt:lpstr>Diapositiva 1</vt:lpstr>
      <vt:lpstr>“Todo lo que aprendemos a hacer, lo aprendemos haciendo” (ARISTÓTELES)</vt:lpstr>
      <vt:lpstr>Diapositiva 3</vt:lpstr>
      <vt:lpstr>Diapositiva 4</vt:lpstr>
      <vt:lpstr>P.D.I. Que son?</vt:lpstr>
      <vt:lpstr>PROXECTOS</vt:lpstr>
      <vt:lpstr>DOCUMENTAIS</vt:lpstr>
      <vt:lpstr>Diapositiva 8</vt:lpstr>
      <vt:lpstr>INTEGRADOS</vt:lpstr>
      <vt:lpstr>Diapositiva 10</vt:lpstr>
      <vt:lpstr>P.D.I. Por que?</vt:lpstr>
      <vt:lpstr>P.D.I. Por que?</vt:lpstr>
      <vt:lpstr>Diapositiva 13</vt:lpstr>
      <vt:lpstr>Diapositiva 14</vt:lpstr>
      <vt:lpstr>P.D.I. Como facelos?</vt:lpstr>
      <vt:lpstr>SITUACIÓN  MOTIVADORA </vt:lpstr>
      <vt:lpstr>1) QUE QUEREMOS FACER,       E POR QUE?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ASPECTOS ORGANIZATIVOS</vt:lpstr>
      <vt:lpstr>AVALIACIÓN DO PROXECTO</vt:lpstr>
      <vt:lpstr>Dificultades no paso  da teoría á práctica</vt:lpstr>
      <vt:lpstr>Diapositiva 27</vt:lpstr>
      <vt:lpstr>Diapositiva 28</vt:lpstr>
      <vt:lpstr>Os xogos dos avós e avoas</vt:lpstr>
      <vt:lpstr>Diapositiva 30</vt:lpstr>
      <vt:lpstr>Diapositiva 31</vt:lpstr>
      <vt:lpstr>Diapositiva 32</vt:lpstr>
      <vt:lpstr>Diapositiva 33</vt:lpstr>
      <vt:lpstr>Diapositiva 34</vt:lpstr>
      <vt:lpstr>Diapositiva 35</vt:lpstr>
      <vt:lpstr>Diapositiva 36</vt:lpstr>
      <vt:lpstr>TINGO, TINGO, TANGO (BIRMANIA)</vt:lpstr>
      <vt:lpstr>CHEETAH, CHEETAL (INDIA)</vt:lpstr>
      <vt:lpstr>Diapositiva 39</vt:lpstr>
      <vt:lpstr>VI CONCURSO DE CONTACONTOS (Contos de tradición oral)</vt:lpstr>
      <vt:lpstr>Diapositiva 41</vt:lpstr>
      <vt:lpstr>CESTEIRO</vt:lpstr>
      <vt:lpstr>AFIADOR</vt:lpstr>
      <vt:lpstr>VECEIRA</vt:lpstr>
      <vt:lpstr>CARRILANOS</vt:lpstr>
      <vt:lpstr>Diapositiva 46</vt:lpstr>
      <vt:lpstr>Diapositiva 47</vt:lpstr>
      <vt:lpstr>Diapositiva 48</vt:lpstr>
      <vt:lpstr>Diapositiva 49</vt:lpstr>
      <vt:lpstr>CONXETURA DE GOLDBACH</vt:lpstr>
      <vt:lpstr>Diapositiva 51</vt:lpstr>
      <vt:lpstr>JABBERWOCKY</vt:lpstr>
      <vt:lpstr>TELEXORNAL</vt:lpstr>
      <vt:lpstr>Diapositiva 54</vt:lpstr>
      <vt:lpstr>“Lo maravilloso de aprender algo es que nadie puede arrebatárnoslo” (B.B. KING)</vt:lpstr>
    </vt:vector>
  </TitlesOfParts>
  <Company>Hewlett-Packard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Pc</dc:creator>
  <cp:lastModifiedBy>Pc</cp:lastModifiedBy>
  <cp:revision>62</cp:revision>
  <dcterms:created xsi:type="dcterms:W3CDTF">2012-11-30T22:33:34Z</dcterms:created>
  <dcterms:modified xsi:type="dcterms:W3CDTF">2012-12-03T11:27:42Z</dcterms:modified>
</cp:coreProperties>
</file>