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72"/>
  </p:notesMasterIdLst>
  <p:handoutMasterIdLst>
    <p:handoutMasterId r:id="rId73"/>
  </p:handoutMasterIdLst>
  <p:sldIdLst>
    <p:sldId id="337" r:id="rId2"/>
    <p:sldId id="329" r:id="rId3"/>
    <p:sldId id="322" r:id="rId4"/>
    <p:sldId id="323" r:id="rId5"/>
    <p:sldId id="324" r:id="rId6"/>
    <p:sldId id="325" r:id="rId7"/>
    <p:sldId id="326" r:id="rId8"/>
    <p:sldId id="327" r:id="rId9"/>
    <p:sldId id="328" r:id="rId10"/>
    <p:sldId id="330" r:id="rId11"/>
    <p:sldId id="317" r:id="rId12"/>
    <p:sldId id="318" r:id="rId13"/>
    <p:sldId id="331" r:id="rId14"/>
    <p:sldId id="319" r:id="rId15"/>
    <p:sldId id="320" r:id="rId16"/>
    <p:sldId id="321" r:id="rId17"/>
    <p:sldId id="332" r:id="rId18"/>
    <p:sldId id="303" r:id="rId19"/>
    <p:sldId id="304" r:id="rId20"/>
    <p:sldId id="305" r:id="rId21"/>
    <p:sldId id="333" r:id="rId22"/>
    <p:sldId id="281" r:id="rId23"/>
    <p:sldId id="306" r:id="rId24"/>
    <p:sldId id="292" r:id="rId25"/>
    <p:sldId id="350" r:id="rId26"/>
    <p:sldId id="351" r:id="rId27"/>
    <p:sldId id="313" r:id="rId28"/>
    <p:sldId id="334" r:id="rId29"/>
    <p:sldId id="259" r:id="rId30"/>
    <p:sldId id="258" r:id="rId31"/>
    <p:sldId id="338" r:id="rId32"/>
    <p:sldId id="339" r:id="rId33"/>
    <p:sldId id="340" r:id="rId34"/>
    <p:sldId id="341" r:id="rId35"/>
    <p:sldId id="342" r:id="rId36"/>
    <p:sldId id="343" r:id="rId37"/>
    <p:sldId id="344" r:id="rId38"/>
    <p:sldId id="345" r:id="rId39"/>
    <p:sldId id="346" r:id="rId40"/>
    <p:sldId id="347" r:id="rId41"/>
    <p:sldId id="348" r:id="rId42"/>
    <p:sldId id="349" r:id="rId43"/>
    <p:sldId id="260" r:id="rId44"/>
    <p:sldId id="308" r:id="rId45"/>
    <p:sldId id="309" r:id="rId46"/>
    <p:sldId id="310" r:id="rId47"/>
    <p:sldId id="311" r:id="rId48"/>
    <p:sldId id="312" r:id="rId49"/>
    <p:sldId id="268" r:id="rId50"/>
    <p:sldId id="314" r:id="rId51"/>
    <p:sldId id="270" r:id="rId52"/>
    <p:sldId id="301" r:id="rId53"/>
    <p:sldId id="271" r:id="rId54"/>
    <p:sldId id="273" r:id="rId55"/>
    <p:sldId id="274" r:id="rId56"/>
    <p:sldId id="277" r:id="rId57"/>
    <p:sldId id="282" r:id="rId58"/>
    <p:sldId id="283" r:id="rId59"/>
    <p:sldId id="293" r:id="rId60"/>
    <p:sldId id="284" r:id="rId61"/>
    <p:sldId id="285" r:id="rId62"/>
    <p:sldId id="286" r:id="rId63"/>
    <p:sldId id="287" r:id="rId64"/>
    <p:sldId id="288" r:id="rId65"/>
    <p:sldId id="294" r:id="rId66"/>
    <p:sldId id="295" r:id="rId67"/>
    <p:sldId id="296" r:id="rId68"/>
    <p:sldId id="297" r:id="rId69"/>
    <p:sldId id="298" r:id="rId70"/>
    <p:sldId id="290" r:id="rId71"/>
  </p:sldIdLst>
  <p:sldSz cx="9144000" cy="6858000" type="screen4x3"/>
  <p:notesSz cx="6794500" cy="9931400"/>
  <p:defaultTextStyle>
    <a:defPPr>
      <a:defRPr lang="es-ES_tradnl"/>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9999FF"/>
    <a:srgbClr val="33CCCC"/>
    <a:srgbClr val="0066CC"/>
    <a:srgbClr val="FFFF00"/>
    <a:srgbClr val="000099"/>
    <a:srgbClr val="FF9933"/>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842" autoAdjust="0"/>
    <p:restoredTop sz="90929"/>
  </p:normalViewPr>
  <p:slideViewPr>
    <p:cSldViewPr>
      <p:cViewPr>
        <p:scale>
          <a:sx n="50" d="100"/>
          <a:sy n="50" d="100"/>
        </p:scale>
        <p:origin x="-804" y="-4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252" y="216"/>
      </p:cViewPr>
      <p:guideLst>
        <p:guide orient="horz" pos="3128"/>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44813" cy="495300"/>
          </a:xfrm>
          <a:prstGeom prst="rect">
            <a:avLst/>
          </a:prstGeom>
          <a:noFill/>
          <a:ln w="9525">
            <a:noFill/>
            <a:miter lim="800000"/>
            <a:headEnd/>
            <a:tailEnd/>
          </a:ln>
          <a:effectLst/>
        </p:spPr>
        <p:txBody>
          <a:bodyPr vert="horz" wrap="square" lIns="92784" tIns="46392" rIns="92784" bIns="46392" numCol="1" anchor="t" anchorCtr="0" compatLnSpc="1">
            <a:prstTxWarp prst="textNoShape">
              <a:avLst/>
            </a:prstTxWarp>
          </a:bodyPr>
          <a:lstStyle>
            <a:lvl1pPr eaLnBrk="0" hangingPunct="0">
              <a:defRPr sz="1200" b="1">
                <a:cs typeface="+mn-cs"/>
              </a:defRPr>
            </a:lvl1pPr>
          </a:lstStyle>
          <a:p>
            <a:pPr>
              <a:defRPr/>
            </a:pPr>
            <a:r>
              <a:rPr lang="es-ES_tradnl"/>
              <a:t>O PEC. Elaboración.</a:t>
            </a:r>
          </a:p>
        </p:txBody>
      </p:sp>
      <p:sp>
        <p:nvSpPr>
          <p:cNvPr id="59395" name="Rectangle 3"/>
          <p:cNvSpPr>
            <a:spLocks noGrp="1" noChangeArrowheads="1"/>
          </p:cNvSpPr>
          <p:nvPr>
            <p:ph type="dt" sz="quarter" idx="1"/>
          </p:nvPr>
        </p:nvSpPr>
        <p:spPr bwMode="auto">
          <a:xfrm>
            <a:off x="3849688" y="0"/>
            <a:ext cx="2944812" cy="495300"/>
          </a:xfrm>
          <a:prstGeom prst="rect">
            <a:avLst/>
          </a:prstGeom>
          <a:noFill/>
          <a:ln w="9525">
            <a:noFill/>
            <a:miter lim="800000"/>
            <a:headEnd/>
            <a:tailEnd/>
          </a:ln>
          <a:effectLst/>
        </p:spPr>
        <p:txBody>
          <a:bodyPr vert="horz" wrap="square" lIns="92784" tIns="46392" rIns="92784" bIns="46392" numCol="1" anchor="t" anchorCtr="0" compatLnSpc="1">
            <a:prstTxWarp prst="textNoShape">
              <a:avLst/>
            </a:prstTxWarp>
          </a:bodyPr>
          <a:lstStyle>
            <a:lvl1pPr algn="r" eaLnBrk="0" hangingPunct="0">
              <a:defRPr sz="1200" b="1">
                <a:cs typeface="+mn-cs"/>
              </a:defRPr>
            </a:lvl1pPr>
          </a:lstStyle>
          <a:p>
            <a:pPr>
              <a:defRPr/>
            </a:pPr>
            <a:r>
              <a:rPr lang="es-ES_tradnl"/>
              <a:t>2002</a:t>
            </a:r>
          </a:p>
        </p:txBody>
      </p:sp>
      <p:sp>
        <p:nvSpPr>
          <p:cNvPr id="59396" name="Rectangle 4"/>
          <p:cNvSpPr>
            <a:spLocks noGrp="1" noChangeArrowheads="1"/>
          </p:cNvSpPr>
          <p:nvPr>
            <p:ph type="ftr" sz="quarter" idx="2"/>
          </p:nvPr>
        </p:nvSpPr>
        <p:spPr bwMode="auto">
          <a:xfrm>
            <a:off x="0" y="9436100"/>
            <a:ext cx="2944813" cy="495300"/>
          </a:xfrm>
          <a:prstGeom prst="rect">
            <a:avLst/>
          </a:prstGeom>
          <a:noFill/>
          <a:ln w="9525">
            <a:noFill/>
            <a:miter lim="800000"/>
            <a:headEnd/>
            <a:tailEnd/>
          </a:ln>
          <a:effectLst/>
        </p:spPr>
        <p:txBody>
          <a:bodyPr vert="horz" wrap="square" lIns="92784" tIns="46392" rIns="92784" bIns="46392" numCol="1" anchor="b" anchorCtr="0" compatLnSpc="1">
            <a:prstTxWarp prst="textNoShape">
              <a:avLst/>
            </a:prstTxWarp>
          </a:bodyPr>
          <a:lstStyle>
            <a:lvl1pPr eaLnBrk="0" hangingPunct="0">
              <a:defRPr sz="1200" b="1">
                <a:cs typeface="+mn-cs"/>
              </a:defRPr>
            </a:lvl1pPr>
          </a:lstStyle>
          <a:p>
            <a:pPr>
              <a:defRPr/>
            </a:pPr>
            <a:r>
              <a:rPr lang="es-ES_tradnl"/>
              <a:t>Constantino Seoane Perez </a:t>
            </a:r>
          </a:p>
        </p:txBody>
      </p:sp>
      <p:sp>
        <p:nvSpPr>
          <p:cNvPr id="59397" name="Rectangle 5"/>
          <p:cNvSpPr>
            <a:spLocks noGrp="1" noChangeArrowheads="1"/>
          </p:cNvSpPr>
          <p:nvPr>
            <p:ph type="sldNum" sz="quarter" idx="3"/>
          </p:nvPr>
        </p:nvSpPr>
        <p:spPr bwMode="auto">
          <a:xfrm>
            <a:off x="3849688" y="9436100"/>
            <a:ext cx="2944812" cy="495300"/>
          </a:xfrm>
          <a:prstGeom prst="rect">
            <a:avLst/>
          </a:prstGeom>
          <a:noFill/>
          <a:ln w="9525">
            <a:noFill/>
            <a:miter lim="800000"/>
            <a:headEnd/>
            <a:tailEnd/>
          </a:ln>
          <a:effectLst/>
        </p:spPr>
        <p:txBody>
          <a:bodyPr vert="horz" wrap="square" lIns="92784" tIns="46392" rIns="92784" bIns="46392" numCol="1" anchor="b" anchorCtr="0" compatLnSpc="1">
            <a:prstTxWarp prst="textNoShape">
              <a:avLst/>
            </a:prstTxWarp>
          </a:bodyPr>
          <a:lstStyle>
            <a:lvl1pPr algn="r" eaLnBrk="0" hangingPunct="0">
              <a:defRPr sz="1200" b="1">
                <a:cs typeface="+mn-cs"/>
              </a:defRPr>
            </a:lvl1pPr>
          </a:lstStyle>
          <a:p>
            <a:pPr>
              <a:defRPr/>
            </a:pPr>
            <a:fld id="{B82A776E-8852-45CF-91FE-5030206EF94F}" type="slidenum">
              <a:rPr lang="es-ES_tradnl"/>
              <a:pPr>
                <a:defRPr/>
              </a:pPr>
              <a:t>‹Nº›</a:t>
            </a:fld>
            <a:endParaRPr lang="es-ES_tradnl"/>
          </a:p>
        </p:txBody>
      </p:sp>
    </p:spTree>
    <p:extLst>
      <p:ext uri="{BB962C8B-B14F-4D97-AF65-F5344CB8AC3E}">
        <p14:creationId xmlns:p14="http://schemas.microsoft.com/office/powerpoint/2010/main" val="2563654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4813" cy="495300"/>
          </a:xfrm>
          <a:prstGeom prst="rect">
            <a:avLst/>
          </a:prstGeom>
          <a:noFill/>
          <a:ln w="9525">
            <a:noFill/>
            <a:miter lim="800000"/>
            <a:headEnd/>
            <a:tailEnd/>
          </a:ln>
          <a:effectLst/>
        </p:spPr>
        <p:txBody>
          <a:bodyPr vert="horz" wrap="square" lIns="92784" tIns="46392" rIns="92784" bIns="46392" numCol="1" anchor="t" anchorCtr="0" compatLnSpc="1">
            <a:prstTxWarp prst="textNoShape">
              <a:avLst/>
            </a:prstTxWarp>
          </a:bodyPr>
          <a:lstStyle>
            <a:lvl1pPr eaLnBrk="0" hangingPunct="0">
              <a:defRPr sz="1200">
                <a:cs typeface="+mn-cs"/>
              </a:defRPr>
            </a:lvl1pPr>
          </a:lstStyle>
          <a:p>
            <a:pPr>
              <a:defRPr/>
            </a:pPr>
            <a:r>
              <a:rPr lang="es-ES_tradnl"/>
              <a:t>O PEC. Elaboración.</a:t>
            </a:r>
          </a:p>
        </p:txBody>
      </p:sp>
      <p:sp>
        <p:nvSpPr>
          <p:cNvPr id="36867" name="Rectangle 3"/>
          <p:cNvSpPr>
            <a:spLocks noGrp="1" noChangeArrowheads="1"/>
          </p:cNvSpPr>
          <p:nvPr>
            <p:ph type="dt" idx="1"/>
          </p:nvPr>
        </p:nvSpPr>
        <p:spPr bwMode="auto">
          <a:xfrm>
            <a:off x="3849688" y="0"/>
            <a:ext cx="2944812" cy="495300"/>
          </a:xfrm>
          <a:prstGeom prst="rect">
            <a:avLst/>
          </a:prstGeom>
          <a:noFill/>
          <a:ln w="9525">
            <a:noFill/>
            <a:miter lim="800000"/>
            <a:headEnd/>
            <a:tailEnd/>
          </a:ln>
          <a:effectLst/>
        </p:spPr>
        <p:txBody>
          <a:bodyPr vert="horz" wrap="square" lIns="92784" tIns="46392" rIns="92784" bIns="46392" numCol="1" anchor="t" anchorCtr="0" compatLnSpc="1">
            <a:prstTxWarp prst="textNoShape">
              <a:avLst/>
            </a:prstTxWarp>
          </a:bodyPr>
          <a:lstStyle>
            <a:lvl1pPr algn="r" eaLnBrk="0" hangingPunct="0">
              <a:defRPr sz="1200">
                <a:cs typeface="+mn-cs"/>
              </a:defRPr>
            </a:lvl1pPr>
          </a:lstStyle>
          <a:p>
            <a:pPr>
              <a:defRPr/>
            </a:pPr>
            <a:r>
              <a:rPr lang="es-ES_tradnl"/>
              <a:t>2002</a:t>
            </a:r>
          </a:p>
        </p:txBody>
      </p:sp>
      <p:sp>
        <p:nvSpPr>
          <p:cNvPr id="16388" name="Rectangle 4"/>
          <p:cNvSpPr>
            <a:spLocks noGrp="1" noRot="1" noChangeAspect="1" noChangeArrowheads="1" noTextEdit="1"/>
          </p:cNvSpPr>
          <p:nvPr>
            <p:ph type="sldImg" idx="2"/>
          </p:nvPr>
        </p:nvSpPr>
        <p:spPr bwMode="auto">
          <a:xfrm>
            <a:off x="914400" y="744538"/>
            <a:ext cx="4968875" cy="3725862"/>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906463" y="4716463"/>
            <a:ext cx="4981575" cy="4470400"/>
          </a:xfrm>
          <a:prstGeom prst="rect">
            <a:avLst/>
          </a:prstGeom>
          <a:noFill/>
          <a:ln w="9525">
            <a:noFill/>
            <a:miter lim="800000"/>
            <a:headEnd/>
            <a:tailEnd/>
          </a:ln>
          <a:effectLst/>
        </p:spPr>
        <p:txBody>
          <a:bodyPr vert="horz" wrap="square" lIns="92784" tIns="46392" rIns="92784" bIns="46392" numCol="1" anchor="t" anchorCtr="0" compatLnSpc="1">
            <a:prstTxWarp prst="textNoShape">
              <a:avLst/>
            </a:prstTxWarp>
          </a:bodyPr>
          <a:lstStyle/>
          <a:p>
            <a:pPr lvl="0"/>
            <a:r>
              <a:rPr lang="es-ES_tradnl" noProof="0" smtClean="0"/>
              <a:t>Haga clic para modificar el estilo de texto del patrón</a:t>
            </a:r>
          </a:p>
          <a:p>
            <a:pPr lvl="1"/>
            <a:r>
              <a:rPr lang="es-ES_tradnl" noProof="0" smtClean="0"/>
              <a:t>Segundo nivel</a:t>
            </a:r>
          </a:p>
          <a:p>
            <a:pPr lvl="2"/>
            <a:r>
              <a:rPr lang="es-ES_tradnl" noProof="0" smtClean="0"/>
              <a:t>Tercer nivel</a:t>
            </a:r>
          </a:p>
          <a:p>
            <a:pPr lvl="3"/>
            <a:r>
              <a:rPr lang="es-ES_tradnl" noProof="0" smtClean="0"/>
              <a:t>Cuarto nivel</a:t>
            </a:r>
          </a:p>
          <a:p>
            <a:pPr lvl="4"/>
            <a:r>
              <a:rPr lang="es-ES_tradnl" noProof="0" smtClean="0"/>
              <a:t>Quinto nivel</a:t>
            </a:r>
          </a:p>
        </p:txBody>
      </p:sp>
      <p:sp>
        <p:nvSpPr>
          <p:cNvPr id="36870" name="Rectangle 6"/>
          <p:cNvSpPr>
            <a:spLocks noGrp="1" noChangeArrowheads="1"/>
          </p:cNvSpPr>
          <p:nvPr>
            <p:ph type="ftr" sz="quarter" idx="4"/>
          </p:nvPr>
        </p:nvSpPr>
        <p:spPr bwMode="auto">
          <a:xfrm>
            <a:off x="0" y="9436100"/>
            <a:ext cx="2944813" cy="495300"/>
          </a:xfrm>
          <a:prstGeom prst="rect">
            <a:avLst/>
          </a:prstGeom>
          <a:noFill/>
          <a:ln w="9525">
            <a:noFill/>
            <a:miter lim="800000"/>
            <a:headEnd/>
            <a:tailEnd/>
          </a:ln>
          <a:effectLst/>
        </p:spPr>
        <p:txBody>
          <a:bodyPr vert="horz" wrap="square" lIns="92784" tIns="46392" rIns="92784" bIns="46392" numCol="1" anchor="b" anchorCtr="0" compatLnSpc="1">
            <a:prstTxWarp prst="textNoShape">
              <a:avLst/>
            </a:prstTxWarp>
          </a:bodyPr>
          <a:lstStyle>
            <a:lvl1pPr eaLnBrk="0" hangingPunct="0">
              <a:defRPr sz="1200">
                <a:cs typeface="+mn-cs"/>
              </a:defRPr>
            </a:lvl1pPr>
          </a:lstStyle>
          <a:p>
            <a:pPr>
              <a:defRPr/>
            </a:pPr>
            <a:r>
              <a:rPr lang="es-ES_tradnl"/>
              <a:t>Constantino Seoane Perez </a:t>
            </a:r>
          </a:p>
        </p:txBody>
      </p:sp>
      <p:sp>
        <p:nvSpPr>
          <p:cNvPr id="36871" name="Rectangle 7"/>
          <p:cNvSpPr>
            <a:spLocks noGrp="1" noChangeArrowheads="1"/>
          </p:cNvSpPr>
          <p:nvPr>
            <p:ph type="sldNum" sz="quarter" idx="5"/>
          </p:nvPr>
        </p:nvSpPr>
        <p:spPr bwMode="auto">
          <a:xfrm>
            <a:off x="3849688" y="9436100"/>
            <a:ext cx="2944812" cy="495300"/>
          </a:xfrm>
          <a:prstGeom prst="rect">
            <a:avLst/>
          </a:prstGeom>
          <a:noFill/>
          <a:ln w="9525">
            <a:noFill/>
            <a:miter lim="800000"/>
            <a:headEnd/>
            <a:tailEnd/>
          </a:ln>
          <a:effectLst/>
        </p:spPr>
        <p:txBody>
          <a:bodyPr vert="horz" wrap="square" lIns="92784" tIns="46392" rIns="92784" bIns="46392" numCol="1" anchor="b" anchorCtr="0" compatLnSpc="1">
            <a:prstTxWarp prst="textNoShape">
              <a:avLst/>
            </a:prstTxWarp>
          </a:bodyPr>
          <a:lstStyle>
            <a:lvl1pPr algn="r" eaLnBrk="0" hangingPunct="0">
              <a:defRPr sz="1200">
                <a:cs typeface="+mn-cs"/>
              </a:defRPr>
            </a:lvl1pPr>
          </a:lstStyle>
          <a:p>
            <a:pPr>
              <a:defRPr/>
            </a:pPr>
            <a:fld id="{E66D2796-6C10-4411-BD5E-CE1136D19E6E}" type="slidenum">
              <a:rPr lang="es-ES_tradnl"/>
              <a:pPr>
                <a:defRPr/>
              </a:pPr>
              <a:t>‹Nº›</a:t>
            </a:fld>
            <a:endParaRPr lang="es-ES_tradnl"/>
          </a:p>
        </p:txBody>
      </p:sp>
    </p:spTree>
    <p:extLst>
      <p:ext uri="{BB962C8B-B14F-4D97-AF65-F5344CB8AC3E}">
        <p14:creationId xmlns:p14="http://schemas.microsoft.com/office/powerpoint/2010/main" val="732423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txBox="1">
            <a:spLocks noGrp="1" noChangeArrowheads="1"/>
          </p:cNvSpPr>
          <p:nvPr/>
        </p:nvSpPr>
        <p:spPr bwMode="auto">
          <a:xfrm>
            <a:off x="0" y="0"/>
            <a:ext cx="2944813" cy="495300"/>
          </a:xfrm>
          <a:prstGeom prst="rect">
            <a:avLst/>
          </a:prstGeom>
          <a:noFill/>
          <a:ln w="9525">
            <a:noFill/>
            <a:miter lim="800000"/>
            <a:headEnd/>
            <a:tailEnd/>
          </a:ln>
        </p:spPr>
        <p:txBody>
          <a:bodyPr lIns="92784" tIns="46392" rIns="92784" bIns="46392"/>
          <a:lstStyle/>
          <a:p>
            <a:pPr eaLnBrk="0" hangingPunct="0"/>
            <a:r>
              <a:rPr lang="es-ES_tradnl" sz="1200"/>
              <a:t>O PEC. Elaboración.</a:t>
            </a:r>
          </a:p>
        </p:txBody>
      </p:sp>
      <p:sp>
        <p:nvSpPr>
          <p:cNvPr id="21506" name="Rectangle 3"/>
          <p:cNvSpPr txBox="1">
            <a:spLocks noGrp="1" noChangeArrowheads="1"/>
          </p:cNvSpPr>
          <p:nvPr/>
        </p:nvSpPr>
        <p:spPr bwMode="auto">
          <a:xfrm>
            <a:off x="3849688" y="0"/>
            <a:ext cx="2944812" cy="495300"/>
          </a:xfrm>
          <a:prstGeom prst="rect">
            <a:avLst/>
          </a:prstGeom>
          <a:noFill/>
          <a:ln w="9525">
            <a:noFill/>
            <a:miter lim="800000"/>
            <a:headEnd/>
            <a:tailEnd/>
          </a:ln>
        </p:spPr>
        <p:txBody>
          <a:bodyPr lIns="92784" tIns="46392" rIns="92784" bIns="46392"/>
          <a:lstStyle/>
          <a:p>
            <a:pPr algn="r" eaLnBrk="0" hangingPunct="0"/>
            <a:r>
              <a:rPr lang="es-ES_tradnl" sz="1200"/>
              <a:t>2002</a:t>
            </a:r>
          </a:p>
        </p:txBody>
      </p:sp>
      <p:sp>
        <p:nvSpPr>
          <p:cNvPr id="21507" name="Rectangle 6"/>
          <p:cNvSpPr txBox="1">
            <a:spLocks noGrp="1" noChangeArrowheads="1"/>
          </p:cNvSpPr>
          <p:nvPr/>
        </p:nvSpPr>
        <p:spPr bwMode="auto">
          <a:xfrm>
            <a:off x="0" y="9436100"/>
            <a:ext cx="2944813" cy="495300"/>
          </a:xfrm>
          <a:prstGeom prst="rect">
            <a:avLst/>
          </a:prstGeom>
          <a:noFill/>
          <a:ln w="9525">
            <a:noFill/>
            <a:miter lim="800000"/>
            <a:headEnd/>
            <a:tailEnd/>
          </a:ln>
        </p:spPr>
        <p:txBody>
          <a:bodyPr lIns="92784" tIns="46392" rIns="92784" bIns="46392" anchor="b"/>
          <a:lstStyle/>
          <a:p>
            <a:pPr eaLnBrk="0" hangingPunct="0"/>
            <a:r>
              <a:rPr lang="es-ES_tradnl" sz="1200"/>
              <a:t>Constantino Seoane Perez </a:t>
            </a:r>
          </a:p>
        </p:txBody>
      </p:sp>
      <p:sp>
        <p:nvSpPr>
          <p:cNvPr id="21508" name="Rectangle 7"/>
          <p:cNvSpPr txBox="1">
            <a:spLocks noGrp="1" noChangeArrowheads="1"/>
          </p:cNvSpPr>
          <p:nvPr/>
        </p:nvSpPr>
        <p:spPr bwMode="auto">
          <a:xfrm>
            <a:off x="3849688" y="9436100"/>
            <a:ext cx="2944812" cy="495300"/>
          </a:xfrm>
          <a:prstGeom prst="rect">
            <a:avLst/>
          </a:prstGeom>
          <a:noFill/>
          <a:ln w="9525">
            <a:noFill/>
            <a:miter lim="800000"/>
            <a:headEnd/>
            <a:tailEnd/>
          </a:ln>
        </p:spPr>
        <p:txBody>
          <a:bodyPr lIns="92784" tIns="46392" rIns="92784" bIns="46392" anchor="b"/>
          <a:lstStyle/>
          <a:p>
            <a:pPr algn="r" eaLnBrk="0" hangingPunct="0"/>
            <a:fld id="{CF3BB58D-D61D-45DE-AE42-87D0EB794C27}" type="slidenum">
              <a:rPr lang="es-ES_tradnl" sz="1200"/>
              <a:pPr algn="r" eaLnBrk="0" hangingPunct="0"/>
              <a:t>3</a:t>
            </a:fld>
            <a:endParaRPr lang="es-ES_tradnl" sz="1200"/>
          </a:p>
        </p:txBody>
      </p:sp>
      <p:sp>
        <p:nvSpPr>
          <p:cNvPr id="21509" name="Rectangle 2"/>
          <p:cNvSpPr>
            <a:spLocks noGrp="1" noRot="1" noChangeAspect="1" noChangeArrowheads="1" noTextEdit="1"/>
          </p:cNvSpPr>
          <p:nvPr>
            <p:ph type="sldImg"/>
          </p:nvPr>
        </p:nvSpPr>
        <p:spPr>
          <a:ln/>
        </p:spPr>
      </p:sp>
      <p:sp>
        <p:nvSpPr>
          <p:cNvPr id="21510"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txBox="1">
            <a:spLocks noGrp="1" noChangeArrowheads="1"/>
          </p:cNvSpPr>
          <p:nvPr/>
        </p:nvSpPr>
        <p:spPr bwMode="auto">
          <a:xfrm>
            <a:off x="0" y="0"/>
            <a:ext cx="2944813" cy="495300"/>
          </a:xfrm>
          <a:prstGeom prst="rect">
            <a:avLst/>
          </a:prstGeom>
          <a:noFill/>
          <a:ln w="9525">
            <a:noFill/>
            <a:miter lim="800000"/>
            <a:headEnd/>
            <a:tailEnd/>
          </a:ln>
        </p:spPr>
        <p:txBody>
          <a:bodyPr lIns="92784" tIns="46392" rIns="92784" bIns="46392"/>
          <a:lstStyle/>
          <a:p>
            <a:pPr eaLnBrk="0" hangingPunct="0"/>
            <a:r>
              <a:rPr lang="es-ES_tradnl" sz="1200"/>
              <a:t>O PEC. Elaboración.</a:t>
            </a:r>
          </a:p>
        </p:txBody>
      </p:sp>
      <p:sp>
        <p:nvSpPr>
          <p:cNvPr id="49154" name="Rectangle 3"/>
          <p:cNvSpPr txBox="1">
            <a:spLocks noGrp="1" noChangeArrowheads="1"/>
          </p:cNvSpPr>
          <p:nvPr/>
        </p:nvSpPr>
        <p:spPr bwMode="auto">
          <a:xfrm>
            <a:off x="3849688" y="0"/>
            <a:ext cx="2944812" cy="495300"/>
          </a:xfrm>
          <a:prstGeom prst="rect">
            <a:avLst/>
          </a:prstGeom>
          <a:noFill/>
          <a:ln w="9525">
            <a:noFill/>
            <a:miter lim="800000"/>
            <a:headEnd/>
            <a:tailEnd/>
          </a:ln>
        </p:spPr>
        <p:txBody>
          <a:bodyPr lIns="92784" tIns="46392" rIns="92784" bIns="46392"/>
          <a:lstStyle/>
          <a:p>
            <a:pPr algn="r" eaLnBrk="0" hangingPunct="0"/>
            <a:r>
              <a:rPr lang="es-ES_tradnl" sz="1200"/>
              <a:t>2002</a:t>
            </a:r>
          </a:p>
        </p:txBody>
      </p:sp>
      <p:sp>
        <p:nvSpPr>
          <p:cNvPr id="49155" name="Rectangle 6"/>
          <p:cNvSpPr txBox="1">
            <a:spLocks noGrp="1" noChangeArrowheads="1"/>
          </p:cNvSpPr>
          <p:nvPr/>
        </p:nvSpPr>
        <p:spPr bwMode="auto">
          <a:xfrm>
            <a:off x="0" y="9436100"/>
            <a:ext cx="2944813" cy="495300"/>
          </a:xfrm>
          <a:prstGeom prst="rect">
            <a:avLst/>
          </a:prstGeom>
          <a:noFill/>
          <a:ln w="9525">
            <a:noFill/>
            <a:miter lim="800000"/>
            <a:headEnd/>
            <a:tailEnd/>
          </a:ln>
        </p:spPr>
        <p:txBody>
          <a:bodyPr lIns="92784" tIns="46392" rIns="92784" bIns="46392" anchor="b"/>
          <a:lstStyle/>
          <a:p>
            <a:pPr eaLnBrk="0" hangingPunct="0"/>
            <a:r>
              <a:rPr lang="es-ES_tradnl" sz="1200"/>
              <a:t>Constantino Seoane Perez </a:t>
            </a:r>
          </a:p>
        </p:txBody>
      </p:sp>
      <p:sp>
        <p:nvSpPr>
          <p:cNvPr id="49156" name="Rectangle 7"/>
          <p:cNvSpPr txBox="1">
            <a:spLocks noGrp="1" noChangeArrowheads="1"/>
          </p:cNvSpPr>
          <p:nvPr/>
        </p:nvSpPr>
        <p:spPr bwMode="auto">
          <a:xfrm>
            <a:off x="3849688" y="9436100"/>
            <a:ext cx="2944812" cy="495300"/>
          </a:xfrm>
          <a:prstGeom prst="rect">
            <a:avLst/>
          </a:prstGeom>
          <a:noFill/>
          <a:ln w="9525">
            <a:noFill/>
            <a:miter lim="800000"/>
            <a:headEnd/>
            <a:tailEnd/>
          </a:ln>
        </p:spPr>
        <p:txBody>
          <a:bodyPr lIns="92784" tIns="46392" rIns="92784" bIns="46392" anchor="b"/>
          <a:lstStyle/>
          <a:p>
            <a:pPr algn="r" eaLnBrk="0" hangingPunct="0"/>
            <a:fld id="{50DAB651-C7E3-4AD7-A48E-2E3953556416}" type="slidenum">
              <a:rPr lang="es-ES_tradnl" sz="1200"/>
              <a:pPr algn="r" eaLnBrk="0" hangingPunct="0"/>
              <a:t>21</a:t>
            </a:fld>
            <a:endParaRPr lang="es-ES_tradnl" sz="1200"/>
          </a:p>
        </p:txBody>
      </p:sp>
      <p:sp>
        <p:nvSpPr>
          <p:cNvPr id="49157" name="Rectangle 2"/>
          <p:cNvSpPr>
            <a:spLocks noGrp="1" noRot="1" noChangeAspect="1" noChangeArrowheads="1" noTextEdit="1"/>
          </p:cNvSpPr>
          <p:nvPr>
            <p:ph type="sldImg"/>
          </p:nvPr>
        </p:nvSpPr>
        <p:spPr>
          <a:ln/>
        </p:spPr>
      </p:sp>
      <p:sp>
        <p:nvSpPr>
          <p:cNvPr id="49158"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56322"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56323"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56324" name="Rectangle 7"/>
          <p:cNvSpPr>
            <a:spLocks noGrp="1" noChangeArrowheads="1"/>
          </p:cNvSpPr>
          <p:nvPr>
            <p:ph type="sldNum" sz="quarter" idx="5"/>
          </p:nvPr>
        </p:nvSpPr>
        <p:spPr>
          <a:noFill/>
        </p:spPr>
        <p:txBody>
          <a:bodyPr/>
          <a:lstStyle/>
          <a:p>
            <a:fld id="{A9345EE6-60F2-4721-AECE-AF499750D228}" type="slidenum">
              <a:rPr lang="es-ES_tradnl" smtClean="0">
                <a:cs typeface="Arial" charset="0"/>
              </a:rPr>
              <a:pPr/>
              <a:t>22</a:t>
            </a:fld>
            <a:endParaRPr lang="es-ES_tradnl" smtClean="0">
              <a:cs typeface="Arial" charset="0"/>
            </a:endParaRPr>
          </a:p>
        </p:txBody>
      </p:sp>
      <p:sp>
        <p:nvSpPr>
          <p:cNvPr id="56325" name="Rectangle 2"/>
          <p:cNvSpPr>
            <a:spLocks noGrp="1" noRot="1" noChangeAspect="1" noChangeArrowheads="1" noTextEdit="1"/>
          </p:cNvSpPr>
          <p:nvPr>
            <p:ph type="sldImg"/>
          </p:nvPr>
        </p:nvSpPr>
        <p:spPr>
          <a:ln/>
        </p:spPr>
      </p:sp>
      <p:sp>
        <p:nvSpPr>
          <p:cNvPr id="56326" name="Rectangle 3"/>
          <p:cNvSpPr>
            <a:spLocks noGrp="1" noChangeArrowheads="1"/>
          </p:cNvSpPr>
          <p:nvPr>
            <p:ph type="body" idx="1"/>
          </p:nvPr>
        </p:nvSpPr>
        <p:spPr>
          <a:noFill/>
          <a:ln/>
        </p:spPr>
        <p:txBody>
          <a:bodyPr/>
          <a:lstStyle/>
          <a:p>
            <a:pPr algn="just" eaLnBrk="1" hangingPunct="1"/>
            <a:r>
              <a:rPr lang="es-ES_tradnl" b="1" smtClean="0"/>
              <a:t>É unha proposta:</a:t>
            </a:r>
            <a:endParaRPr lang="es-ES_tradnl" smtClean="0"/>
          </a:p>
          <a:p>
            <a:pPr algn="just" eaLnBrk="1" hangingPunct="1"/>
            <a:r>
              <a:rPr lang="es-ES_tradnl" smtClean="0"/>
              <a:t>É unha proposta polo que supón de </a:t>
            </a:r>
            <a:r>
              <a:rPr lang="es-ES_tradnl" u="sng" smtClean="0"/>
              <a:t>anticipación da acción, de visión prospectiva</a:t>
            </a:r>
            <a:r>
              <a:rPr lang="es-ES_tradnl" smtClean="0"/>
              <a:t>. Un PEC non é unicamente un intento de describi-lo que caracteriza a un centro e o que se estña facendo nel nun momento determinado, senón tamén e sobre todo o que o centro intenta desenvolver e formula como propósitos.</a:t>
            </a:r>
          </a:p>
          <a:p>
            <a:pPr algn="just" eaLnBrk="1" hangingPunct="1"/>
            <a:r>
              <a:rPr lang="es-ES_tradnl" smtClean="0"/>
              <a:t>Proposta </a:t>
            </a:r>
            <a:r>
              <a:rPr lang="es-ES_tradnl" b="1" smtClean="0"/>
              <a:t>integral:</a:t>
            </a:r>
            <a:endParaRPr lang="es-ES_tradnl" smtClean="0"/>
          </a:p>
          <a:p>
            <a:pPr algn="just" eaLnBrk="1" hangingPunct="1"/>
            <a:r>
              <a:rPr lang="es-ES_tradnl" smtClean="0"/>
              <a:t>É unha proposta integral porque </a:t>
            </a:r>
            <a:r>
              <a:rPr lang="es-ES_tradnl" u="sng" smtClean="0"/>
              <a:t>debe abranguer tódolos ámbitos de xestión que se desenvolven no centro</a:t>
            </a:r>
            <a:r>
              <a:rPr lang="es-ES_tradnl" smtClean="0"/>
              <a:t>. É dicir, un PEC, se ben fundamentalmente debe referirse as respostas globais que o centro expresa en ralación co currículo, non pode esquecer o informar das formulacións e propsotas dos demáis ámbitos.</a:t>
            </a:r>
          </a:p>
          <a:p>
            <a:pPr algn="just" eaLnBrk="1" hangingPunct="1"/>
            <a:r>
              <a:rPr lang="es-ES_tradnl" b="1" smtClean="0"/>
              <a:t>Dirixir correctamente os procesos de intervención educativa:</a:t>
            </a:r>
          </a:p>
          <a:p>
            <a:pPr algn="just" eaLnBrk="1" hangingPunct="1"/>
            <a:r>
              <a:rPr lang="es-ES_tradnl" u="sng" smtClean="0"/>
              <a:t>Describe liñas de acción, marca pautas xerais</a:t>
            </a:r>
            <a:r>
              <a:rPr lang="es-ES_tradnl" smtClean="0"/>
              <a:t>, sinala comiños que pretendemos que sexan uniformes e que aglutinen a acción educativa dos diversos estamentos da comunidade escolar.</a:t>
            </a:r>
          </a:p>
          <a:p>
            <a:pPr algn="just" eaLnBrk="1" hangingPunct="1"/>
            <a:r>
              <a:rPr lang="es-ES_tradnl" b="1" smtClean="0"/>
              <a:t>Institunción educativa:</a:t>
            </a:r>
            <a:r>
              <a:rPr lang="es-ES_tradnl" smtClean="0"/>
              <a:t> o PEC é un marco xeral de referencia; e principalmente un contrato que compromete a liga cunha finalidade común a tódolos membros da comunidade educativa. Debería ser froito do dialogo e do consenso.</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58370"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58371"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58372" name="Rectangle 7"/>
          <p:cNvSpPr>
            <a:spLocks noGrp="1" noChangeArrowheads="1"/>
          </p:cNvSpPr>
          <p:nvPr>
            <p:ph type="sldNum" sz="quarter" idx="5"/>
          </p:nvPr>
        </p:nvSpPr>
        <p:spPr>
          <a:noFill/>
        </p:spPr>
        <p:txBody>
          <a:bodyPr/>
          <a:lstStyle/>
          <a:p>
            <a:fld id="{B9A637E0-BC50-4F65-8CFC-B716B4AD2D5D}" type="slidenum">
              <a:rPr lang="es-ES_tradnl" smtClean="0">
                <a:cs typeface="Arial" charset="0"/>
              </a:rPr>
              <a:pPr/>
              <a:t>23</a:t>
            </a:fld>
            <a:endParaRPr lang="es-ES_tradnl" smtClean="0">
              <a:cs typeface="Arial" charset="0"/>
            </a:endParaRPr>
          </a:p>
        </p:txBody>
      </p:sp>
      <p:sp>
        <p:nvSpPr>
          <p:cNvPr id="58373" name="Rectangle 2"/>
          <p:cNvSpPr>
            <a:spLocks noGrp="1" noRot="1" noChangeAspect="1" noChangeArrowheads="1" noTextEdit="1"/>
          </p:cNvSpPr>
          <p:nvPr>
            <p:ph type="sldImg"/>
          </p:nvPr>
        </p:nvSpPr>
        <p:spPr>
          <a:ln/>
        </p:spPr>
      </p:sp>
      <p:sp>
        <p:nvSpPr>
          <p:cNvPr id="58374" name="Rectangle 3"/>
          <p:cNvSpPr>
            <a:spLocks noGrp="1" noChangeArrowheads="1"/>
          </p:cNvSpPr>
          <p:nvPr>
            <p:ph type="body" idx="1"/>
          </p:nvPr>
        </p:nvSpPr>
        <p:spPr>
          <a:noFill/>
          <a:ln/>
        </p:spPr>
        <p:txBody>
          <a:bodyPr/>
          <a:lstStyle/>
          <a:p>
            <a:pPr eaLnBrk="1" hangingPunct="1"/>
            <a:r>
              <a:rPr lang="es-ES_tradnl" smtClean="0"/>
              <a:t>Sintetiza unha proposta de actuación nun centro escolar, explicitando os seus principios e conviccións.</a:t>
            </a:r>
          </a:p>
          <a:p>
            <a:pPr eaLnBrk="1" hangingPunct="1"/>
            <a:r>
              <a:rPr lang="es-ES_tradnl" smtClean="0"/>
              <a:t>Elabórase e aplicase de xeito participativo e domocrático.</a:t>
            </a:r>
          </a:p>
          <a:p>
            <a:pPr eaLnBrk="1" hangingPunct="1"/>
            <a:r>
              <a:rPr lang="es-ES_tradnl" smtClean="0"/>
              <a:t>Nace do consenso e da confluencia de intereses diversos.</a:t>
            </a:r>
          </a:p>
          <a:p>
            <a:pPr eaLnBrk="1" hangingPunct="1"/>
            <a:r>
              <a:rPr lang="es-ES_tradnl" smtClean="0"/>
              <a:t>É de aplicación posible, xa que se sitúa nunha perspectiva realista, sen esquece-las doses de utopía necesarias na educación.</a:t>
            </a:r>
          </a:p>
          <a:p>
            <a:pPr eaLnBrk="1" hangingPunct="1"/>
            <a:r>
              <a:rPr lang="es-ES_tradnl" smtClean="0"/>
              <a:t>Asume un carácter prospectivo.</a:t>
            </a:r>
          </a:p>
          <a:p>
            <a:pPr eaLnBrk="1" hangingPunct="1"/>
            <a:r>
              <a:rPr lang="es-ES_tradnl" smtClean="0"/>
              <a:t>É singular, propio e particular de cada centro.</a:t>
            </a:r>
          </a:p>
          <a:p>
            <a:pPr eaLnBrk="1" hangingPunct="1"/>
            <a:r>
              <a:rPr lang="es-ES_tradnl" smtClean="0"/>
              <a:t>Fundaméntase na súa coherencia interna.</a:t>
            </a:r>
          </a:p>
          <a:p>
            <a:pPr eaLnBrk="1" hangingPunct="1"/>
            <a:r>
              <a:rPr lang="es-ES_tradnl" smtClean="0"/>
              <a:t>Establece un patrón de referencia para calquera tipo de avaliación da acción educativa que se desenvolva no centro.</a:t>
            </a:r>
          </a:p>
          <a:p>
            <a:pPr eaLnBrk="1" hangingPunct="1"/>
            <a:r>
              <a:rPr lang="es-ES_tradnl" smtClean="0"/>
              <a:t>É o marco de referencia para o deseño e o desenvolvemento do currículo do centro e dos sucesivos planos específicos que se propoñan.</a:t>
            </a:r>
          </a:p>
          <a:p>
            <a:pPr eaLnBrk="1" hangingPunct="1"/>
            <a:r>
              <a:rPr lang="es-ES_tradnl" smtClean="0"/>
              <a:t>A súa elaboración e desenvolvemento están orientados por un enfoque paidocéntrico; é dicir, centrado nas necesidades dos alumnos e das alumnas.</a:t>
            </a:r>
          </a:p>
          <a:p>
            <a:pPr eaLnBrk="1" hangingPunct="1"/>
            <a:endParaRPr lang="es-ES_tradnl"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54274"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54275"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54276" name="Rectangle 7"/>
          <p:cNvSpPr>
            <a:spLocks noGrp="1" noChangeArrowheads="1"/>
          </p:cNvSpPr>
          <p:nvPr>
            <p:ph type="sldNum" sz="quarter" idx="5"/>
          </p:nvPr>
        </p:nvSpPr>
        <p:spPr>
          <a:noFill/>
        </p:spPr>
        <p:txBody>
          <a:bodyPr/>
          <a:lstStyle/>
          <a:p>
            <a:fld id="{DCB9EEBC-1216-40AC-B020-6CB4EE7001BD}" type="slidenum">
              <a:rPr lang="es-ES_tradnl" smtClean="0">
                <a:cs typeface="Arial" charset="0"/>
              </a:rPr>
              <a:pPr/>
              <a:t>24</a:t>
            </a:fld>
            <a:endParaRPr lang="es-ES_tradnl" smtClean="0">
              <a:cs typeface="Arial" charset="0"/>
            </a:endParaRPr>
          </a:p>
        </p:txBody>
      </p:sp>
      <p:sp>
        <p:nvSpPr>
          <p:cNvPr id="54277" name="Rectangle 2"/>
          <p:cNvSpPr>
            <a:spLocks noGrp="1" noRot="1" noChangeAspect="1" noChangeArrowheads="1" noTextEdit="1"/>
          </p:cNvSpPr>
          <p:nvPr>
            <p:ph type="sldImg"/>
          </p:nvPr>
        </p:nvSpPr>
        <p:spPr>
          <a:ln/>
        </p:spPr>
      </p:sp>
      <p:sp>
        <p:nvSpPr>
          <p:cNvPr id="54278" name="Rectangle 3"/>
          <p:cNvSpPr>
            <a:spLocks noGrp="1" noChangeArrowheads="1"/>
          </p:cNvSpPr>
          <p:nvPr>
            <p:ph type="body" idx="1"/>
          </p:nvPr>
        </p:nvSpPr>
        <p:spPr>
          <a:noFill/>
          <a:ln/>
        </p:spPr>
        <p:txBody>
          <a:bodyPr/>
          <a:lstStyle/>
          <a:p>
            <a:pPr eaLnBrk="1" hangingPunct="1"/>
            <a:r>
              <a:rPr lang="es-ES_tradnl" smtClean="0"/>
              <a:t>Os distintos documentos deben estar articulados entre si, evitando as desconexións e incongruencias entre eles.</a:t>
            </a:r>
          </a:p>
          <a:p>
            <a:pPr eaLnBrk="1" hangingPunct="1"/>
            <a:endParaRPr lang="es-ES_tradnl" smtClean="0"/>
          </a:p>
          <a:p>
            <a:pPr eaLnBrk="1" hangingPunct="1"/>
            <a:r>
              <a:rPr lang="es-ES_tradnl" smtClean="0"/>
              <a:t>Deben ser elaborados en función da realidade concreta do centro, tanto dende o punto de vista da súa propia estructura organizativa, como do contorno onde se atopa ubicado.</a:t>
            </a:r>
          </a:p>
          <a:p>
            <a:pPr eaLnBrk="1" hangingPunct="1"/>
            <a:endParaRPr lang="es-ES_tradnl" smtClean="0"/>
          </a:p>
          <a:p>
            <a:pPr eaLnBrk="1" hangingPunct="1"/>
            <a:r>
              <a:rPr lang="es-ES_tradnl" smtClean="0"/>
              <a:t>Deben ser flexibles e áxiles, tanto na súa elaboración coma na súa aplicación.</a:t>
            </a:r>
          </a:p>
          <a:p>
            <a:pPr eaLnBrk="1" hangingPunct="1"/>
            <a:endParaRPr lang="es-ES_tradnl" smtClean="0"/>
          </a:p>
          <a:p>
            <a:pPr eaLnBrk="1" hangingPunct="1"/>
            <a:r>
              <a:rPr lang="es-ES_tradnl" smtClean="0"/>
              <a:t>Ten que representa-las distintas opcións adoptadas e consensuadas por tódolos membros que integran o centro.</a:t>
            </a:r>
          </a:p>
          <a:p>
            <a:pPr eaLnBrk="1" hangingPunct="1"/>
            <a:endParaRPr lang="es-ES_tradnl" smtClean="0"/>
          </a:p>
          <a:p>
            <a:pPr eaLnBrk="1" hangingPunct="1"/>
            <a:r>
              <a:rPr lang="es-ES_tradnl" smtClean="0"/>
              <a:t>Deben constituír instrumentos útiles de traballo, e non meros docuemntos de tipo burocrático.</a:t>
            </a:r>
          </a:p>
          <a:p>
            <a:pPr eaLnBrk="1" hangingPunct="1"/>
            <a:endParaRPr lang="es-ES_tradnl"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txBox="1">
            <a:spLocks noGrp="1" noChangeArrowheads="1"/>
          </p:cNvSpPr>
          <p:nvPr/>
        </p:nvSpPr>
        <p:spPr bwMode="auto">
          <a:xfrm>
            <a:off x="0" y="0"/>
            <a:ext cx="2944813" cy="495300"/>
          </a:xfrm>
          <a:prstGeom prst="rect">
            <a:avLst/>
          </a:prstGeom>
          <a:noFill/>
          <a:ln w="9525">
            <a:noFill/>
            <a:miter lim="800000"/>
            <a:headEnd/>
            <a:tailEnd/>
          </a:ln>
        </p:spPr>
        <p:txBody>
          <a:bodyPr lIns="92784" tIns="46392" rIns="92784" bIns="46392"/>
          <a:lstStyle/>
          <a:p>
            <a:pPr eaLnBrk="0" hangingPunct="0"/>
            <a:r>
              <a:rPr lang="es-ES_tradnl" sz="1200"/>
              <a:t>O PEC. Elaboración.</a:t>
            </a:r>
          </a:p>
        </p:txBody>
      </p:sp>
      <p:sp>
        <p:nvSpPr>
          <p:cNvPr id="134147" name="Rectangle 3"/>
          <p:cNvSpPr txBox="1">
            <a:spLocks noGrp="1" noChangeArrowheads="1"/>
          </p:cNvSpPr>
          <p:nvPr/>
        </p:nvSpPr>
        <p:spPr bwMode="auto">
          <a:xfrm>
            <a:off x="3849688" y="0"/>
            <a:ext cx="2944812" cy="495300"/>
          </a:xfrm>
          <a:prstGeom prst="rect">
            <a:avLst/>
          </a:prstGeom>
          <a:noFill/>
          <a:ln w="9525">
            <a:noFill/>
            <a:miter lim="800000"/>
            <a:headEnd/>
            <a:tailEnd/>
          </a:ln>
        </p:spPr>
        <p:txBody>
          <a:bodyPr lIns="92784" tIns="46392" rIns="92784" bIns="46392"/>
          <a:lstStyle/>
          <a:p>
            <a:pPr algn="r" eaLnBrk="0" hangingPunct="0"/>
            <a:r>
              <a:rPr lang="es-ES_tradnl" sz="1200"/>
              <a:t>2002</a:t>
            </a:r>
          </a:p>
        </p:txBody>
      </p:sp>
      <p:sp>
        <p:nvSpPr>
          <p:cNvPr id="134148" name="Rectangle 6"/>
          <p:cNvSpPr txBox="1">
            <a:spLocks noGrp="1" noChangeArrowheads="1"/>
          </p:cNvSpPr>
          <p:nvPr/>
        </p:nvSpPr>
        <p:spPr bwMode="auto">
          <a:xfrm>
            <a:off x="0" y="9436100"/>
            <a:ext cx="2944813" cy="495300"/>
          </a:xfrm>
          <a:prstGeom prst="rect">
            <a:avLst/>
          </a:prstGeom>
          <a:noFill/>
          <a:ln w="9525">
            <a:noFill/>
            <a:miter lim="800000"/>
            <a:headEnd/>
            <a:tailEnd/>
          </a:ln>
        </p:spPr>
        <p:txBody>
          <a:bodyPr lIns="92784" tIns="46392" rIns="92784" bIns="46392" anchor="b"/>
          <a:lstStyle/>
          <a:p>
            <a:pPr eaLnBrk="0" hangingPunct="0"/>
            <a:r>
              <a:rPr lang="es-ES_tradnl" sz="1200"/>
              <a:t>Constantino Seoane Perez </a:t>
            </a:r>
          </a:p>
        </p:txBody>
      </p:sp>
      <p:sp>
        <p:nvSpPr>
          <p:cNvPr id="134149" name="Rectangle 7"/>
          <p:cNvSpPr txBox="1">
            <a:spLocks noGrp="1" noChangeArrowheads="1"/>
          </p:cNvSpPr>
          <p:nvPr/>
        </p:nvSpPr>
        <p:spPr bwMode="auto">
          <a:xfrm>
            <a:off x="3849688" y="9436100"/>
            <a:ext cx="2944812" cy="495300"/>
          </a:xfrm>
          <a:prstGeom prst="rect">
            <a:avLst/>
          </a:prstGeom>
          <a:noFill/>
          <a:ln w="9525">
            <a:noFill/>
            <a:miter lim="800000"/>
            <a:headEnd/>
            <a:tailEnd/>
          </a:ln>
        </p:spPr>
        <p:txBody>
          <a:bodyPr lIns="92784" tIns="46392" rIns="92784" bIns="46392" anchor="b"/>
          <a:lstStyle/>
          <a:p>
            <a:pPr algn="r" eaLnBrk="0" hangingPunct="0"/>
            <a:fld id="{5D8BA0F5-E718-4393-BD56-253DE187B228}" type="slidenum">
              <a:rPr lang="es-ES_tradnl" sz="1200"/>
              <a:pPr algn="r" eaLnBrk="0" hangingPunct="0"/>
              <a:t>25</a:t>
            </a:fld>
            <a:endParaRPr lang="es-ES_tradnl" sz="1200"/>
          </a:p>
        </p:txBody>
      </p:sp>
      <p:sp>
        <p:nvSpPr>
          <p:cNvPr id="134150" name="Rectangle 2"/>
          <p:cNvSpPr>
            <a:spLocks noGrp="1" noRot="1" noChangeAspect="1" noChangeArrowheads="1" noTextEdit="1"/>
          </p:cNvSpPr>
          <p:nvPr>
            <p:ph type="sldImg"/>
          </p:nvPr>
        </p:nvSpPr>
        <p:spPr>
          <a:ln/>
        </p:spPr>
      </p:sp>
      <p:sp>
        <p:nvSpPr>
          <p:cNvPr id="134151"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txBox="1">
            <a:spLocks noGrp="1" noChangeArrowheads="1"/>
          </p:cNvSpPr>
          <p:nvPr/>
        </p:nvSpPr>
        <p:spPr bwMode="auto">
          <a:xfrm>
            <a:off x="0" y="0"/>
            <a:ext cx="2944813" cy="495300"/>
          </a:xfrm>
          <a:prstGeom prst="rect">
            <a:avLst/>
          </a:prstGeom>
          <a:noFill/>
          <a:ln w="9525">
            <a:noFill/>
            <a:miter lim="800000"/>
            <a:headEnd/>
            <a:tailEnd/>
          </a:ln>
        </p:spPr>
        <p:txBody>
          <a:bodyPr lIns="92784" tIns="46392" rIns="92784" bIns="46392"/>
          <a:lstStyle/>
          <a:p>
            <a:pPr eaLnBrk="0" hangingPunct="0"/>
            <a:r>
              <a:rPr lang="es-ES_tradnl" sz="1200"/>
              <a:t>O PEC. Elaboración.</a:t>
            </a:r>
          </a:p>
        </p:txBody>
      </p:sp>
      <p:sp>
        <p:nvSpPr>
          <p:cNvPr id="136195" name="Rectangle 3"/>
          <p:cNvSpPr txBox="1">
            <a:spLocks noGrp="1" noChangeArrowheads="1"/>
          </p:cNvSpPr>
          <p:nvPr/>
        </p:nvSpPr>
        <p:spPr bwMode="auto">
          <a:xfrm>
            <a:off x="3849688" y="0"/>
            <a:ext cx="2944812" cy="495300"/>
          </a:xfrm>
          <a:prstGeom prst="rect">
            <a:avLst/>
          </a:prstGeom>
          <a:noFill/>
          <a:ln w="9525">
            <a:noFill/>
            <a:miter lim="800000"/>
            <a:headEnd/>
            <a:tailEnd/>
          </a:ln>
        </p:spPr>
        <p:txBody>
          <a:bodyPr lIns="92784" tIns="46392" rIns="92784" bIns="46392"/>
          <a:lstStyle/>
          <a:p>
            <a:pPr algn="r" eaLnBrk="0" hangingPunct="0"/>
            <a:r>
              <a:rPr lang="es-ES_tradnl" sz="1200"/>
              <a:t>2002</a:t>
            </a:r>
          </a:p>
        </p:txBody>
      </p:sp>
      <p:sp>
        <p:nvSpPr>
          <p:cNvPr id="136196" name="Rectangle 6"/>
          <p:cNvSpPr txBox="1">
            <a:spLocks noGrp="1" noChangeArrowheads="1"/>
          </p:cNvSpPr>
          <p:nvPr/>
        </p:nvSpPr>
        <p:spPr bwMode="auto">
          <a:xfrm>
            <a:off x="0" y="9436100"/>
            <a:ext cx="2944813" cy="495300"/>
          </a:xfrm>
          <a:prstGeom prst="rect">
            <a:avLst/>
          </a:prstGeom>
          <a:noFill/>
          <a:ln w="9525">
            <a:noFill/>
            <a:miter lim="800000"/>
            <a:headEnd/>
            <a:tailEnd/>
          </a:ln>
        </p:spPr>
        <p:txBody>
          <a:bodyPr lIns="92784" tIns="46392" rIns="92784" bIns="46392" anchor="b"/>
          <a:lstStyle/>
          <a:p>
            <a:pPr eaLnBrk="0" hangingPunct="0"/>
            <a:r>
              <a:rPr lang="es-ES_tradnl" sz="1200"/>
              <a:t>Constantino Seoane Perez </a:t>
            </a:r>
          </a:p>
        </p:txBody>
      </p:sp>
      <p:sp>
        <p:nvSpPr>
          <p:cNvPr id="136197" name="Rectangle 7"/>
          <p:cNvSpPr txBox="1">
            <a:spLocks noGrp="1" noChangeArrowheads="1"/>
          </p:cNvSpPr>
          <p:nvPr/>
        </p:nvSpPr>
        <p:spPr bwMode="auto">
          <a:xfrm>
            <a:off x="3849688" y="9436100"/>
            <a:ext cx="2944812" cy="495300"/>
          </a:xfrm>
          <a:prstGeom prst="rect">
            <a:avLst/>
          </a:prstGeom>
          <a:noFill/>
          <a:ln w="9525">
            <a:noFill/>
            <a:miter lim="800000"/>
            <a:headEnd/>
            <a:tailEnd/>
          </a:ln>
        </p:spPr>
        <p:txBody>
          <a:bodyPr lIns="92784" tIns="46392" rIns="92784" bIns="46392" anchor="b"/>
          <a:lstStyle/>
          <a:p>
            <a:pPr algn="r" eaLnBrk="0" hangingPunct="0"/>
            <a:fld id="{C1C66681-50DF-4EEF-AA9C-9C7540128D87}" type="slidenum">
              <a:rPr lang="es-ES_tradnl" sz="1200"/>
              <a:pPr algn="r" eaLnBrk="0" hangingPunct="0"/>
              <a:t>26</a:t>
            </a:fld>
            <a:endParaRPr lang="es-ES_tradnl" sz="1200"/>
          </a:p>
        </p:txBody>
      </p:sp>
      <p:sp>
        <p:nvSpPr>
          <p:cNvPr id="136198" name="Rectangle 2"/>
          <p:cNvSpPr>
            <a:spLocks noGrp="1" noRot="1" noChangeAspect="1" noChangeArrowheads="1" noTextEdit="1"/>
          </p:cNvSpPr>
          <p:nvPr>
            <p:ph type="sldImg"/>
          </p:nvPr>
        </p:nvSpPr>
        <p:spPr>
          <a:ln/>
        </p:spPr>
      </p:sp>
      <p:sp>
        <p:nvSpPr>
          <p:cNvPr id="136199"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62466"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62467"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62468" name="Rectangle 7"/>
          <p:cNvSpPr>
            <a:spLocks noGrp="1" noChangeArrowheads="1"/>
          </p:cNvSpPr>
          <p:nvPr>
            <p:ph type="sldNum" sz="quarter" idx="5"/>
          </p:nvPr>
        </p:nvSpPr>
        <p:spPr>
          <a:noFill/>
        </p:spPr>
        <p:txBody>
          <a:bodyPr/>
          <a:lstStyle/>
          <a:p>
            <a:fld id="{805FD97C-3F5E-4B0D-BD94-47259C46EE5F}" type="slidenum">
              <a:rPr lang="es-ES_tradnl" smtClean="0">
                <a:cs typeface="Arial" charset="0"/>
              </a:rPr>
              <a:pPr/>
              <a:t>30</a:t>
            </a:fld>
            <a:endParaRPr lang="es-ES_tradnl" smtClean="0">
              <a:cs typeface="Arial" charset="0"/>
            </a:endParaRPr>
          </a:p>
        </p:txBody>
      </p:sp>
      <p:sp>
        <p:nvSpPr>
          <p:cNvPr id="62469" name="Rectangle 2"/>
          <p:cNvSpPr>
            <a:spLocks noGrp="1" noRot="1" noChangeAspect="1" noChangeArrowheads="1" noTextEdit="1"/>
          </p:cNvSpPr>
          <p:nvPr>
            <p:ph type="sldImg"/>
          </p:nvPr>
        </p:nvSpPr>
        <p:spPr>
          <a:ln/>
        </p:spPr>
      </p:sp>
      <p:sp>
        <p:nvSpPr>
          <p:cNvPr id="62470" name="Rectangle 3"/>
          <p:cNvSpPr>
            <a:spLocks noGrp="1" noChangeArrowheads="1"/>
          </p:cNvSpPr>
          <p:nvPr>
            <p:ph type="body" idx="1"/>
          </p:nvPr>
        </p:nvSpPr>
        <p:spPr>
          <a:noFill/>
          <a:ln/>
        </p:spPr>
        <p:txBody>
          <a:bodyPr/>
          <a:lstStyle/>
          <a:p>
            <a:pPr algn="just" eaLnBrk="1" hangingPunct="1"/>
            <a:r>
              <a:rPr lang="es-ES_tradnl" b="1" smtClean="0"/>
              <a:t>Tipoloxía escolar</a:t>
            </a:r>
            <a:r>
              <a:rPr lang="es-ES_tradnl" smtClean="0"/>
              <a:t>: titularidade, niveis educativos que acolle, número de unidades, ubicación xeográfica, rexime de peermanencia de alumando e profesorado, carácterísticas singulares do centro (centro de prácticas, escola de idiomas, ...), características especialis do alumnado, finaciamento.</a:t>
            </a:r>
          </a:p>
          <a:p>
            <a:pPr algn="just" eaLnBrk="1" hangingPunct="1"/>
            <a:endParaRPr lang="es-ES_tradnl" smtClean="0"/>
          </a:p>
          <a:p>
            <a:pPr algn="just" eaLnBrk="1" hangingPunct="1"/>
            <a:r>
              <a:rPr lang="es-ES_tradnl" b="1" smtClean="0"/>
              <a:t>Indicadores da estructura e funcionamento do centro</a:t>
            </a:r>
            <a:r>
              <a:rPr lang="es-ES_tradnl" smtClean="0"/>
              <a:t>. É necesario que exista unha coherencia entre os obxectivos que se propoñen e as posibilidades  reais e os intrumentos dos que se dispón. O PEC debería conxuga-las intencións e as situacións reais de facto. </a:t>
            </a:r>
            <a:r>
              <a:rPr lang="es-ES_tradnl" i="1" u="sng" smtClean="0"/>
              <a:t>Analizar entre outros</a:t>
            </a:r>
            <a:r>
              <a:rPr lang="es-ES_tradnl" smtClean="0"/>
              <a:t>: a ratio profesores/alumnos; os edificios e espacios escolares; o funcionamento ou non dos equipos de profesores; as soluccións organizativas sobre adscrición, recuperación e promoción de alumnos; o traballo cooperativo cos pais. A liña metodolóxica do profesorado; </a:t>
            </a:r>
            <a:r>
              <a:rPr lang="es-ES_tradnl" u="sng" smtClean="0"/>
              <a:t>a avaliación do PEC anterior si existía e da última PXA... </a:t>
            </a:r>
          </a:p>
          <a:p>
            <a:pPr algn="just" eaLnBrk="1" hangingPunct="1"/>
            <a:endParaRPr lang="es-ES_tradnl" smtClean="0"/>
          </a:p>
          <a:p>
            <a:pPr algn="just" eaLnBrk="1" hangingPunct="1"/>
            <a:r>
              <a:rPr lang="es-ES_tradnl" b="1" smtClean="0"/>
              <a:t>A análise do contexto implica unha avaliación diagnóstica. Os seus resultados constituirán a información que posibilite o inicio da formulación do PEC propiamente dito.</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7"/>
          <p:cNvSpPr txBox="1">
            <a:spLocks noGrp="1" noChangeArrowheads="1"/>
          </p:cNvSpPr>
          <p:nvPr/>
        </p:nvSpPr>
        <p:spPr bwMode="auto">
          <a:xfrm>
            <a:off x="3849688" y="9434513"/>
            <a:ext cx="2944812" cy="496887"/>
          </a:xfrm>
          <a:prstGeom prst="rect">
            <a:avLst/>
          </a:prstGeom>
          <a:noFill/>
          <a:ln w="9525">
            <a:noFill/>
            <a:miter lim="800000"/>
            <a:headEnd/>
            <a:tailEnd/>
          </a:ln>
        </p:spPr>
        <p:txBody>
          <a:bodyPr anchor="b"/>
          <a:lstStyle/>
          <a:p>
            <a:pPr algn="r"/>
            <a:fld id="{DD77E2B0-67ED-4A50-B19F-455781E8E1D6}" type="slidenum">
              <a:rPr lang="es-ES" sz="1200">
                <a:latin typeface="Comic Sans MS" pitchFamily="66" charset="0"/>
              </a:rPr>
              <a:pPr algn="r"/>
              <a:t>34</a:t>
            </a:fld>
            <a:endParaRPr lang="es-ES" sz="1200">
              <a:latin typeface="Comic Sans MS" pitchFamily="66" charset="0"/>
            </a:endParaRPr>
          </a:p>
        </p:txBody>
      </p:sp>
      <p:sp>
        <p:nvSpPr>
          <p:cNvPr id="67586" name="Rectangle 2"/>
          <p:cNvSpPr>
            <a:spLocks noGrp="1" noRot="1" noChangeAspect="1" noChangeArrowheads="1" noTextEdit="1"/>
          </p:cNvSpPr>
          <p:nvPr>
            <p:ph type="sldImg"/>
          </p:nvPr>
        </p:nvSpPr>
        <p:spPr>
          <a:xfrm>
            <a:off x="914400" y="744538"/>
            <a:ext cx="4965700" cy="3724275"/>
          </a:xfrm>
          <a:ln/>
        </p:spPr>
      </p:sp>
      <p:sp>
        <p:nvSpPr>
          <p:cNvPr id="67587" name="Rectangle 3"/>
          <p:cNvSpPr>
            <a:spLocks noGrp="1" noChangeArrowheads="1"/>
          </p:cNvSpPr>
          <p:nvPr>
            <p:ph type="body" idx="1"/>
          </p:nvPr>
        </p:nvSpPr>
        <p:spPr>
          <a:xfrm>
            <a:off x="906463" y="4718050"/>
            <a:ext cx="4981575" cy="4468813"/>
          </a:xfrm>
          <a:noFill/>
          <a:ln/>
        </p:spPr>
        <p:txBody>
          <a:bodyPr lIns="91440" tIns="45720" rIns="91440" bIns="45720"/>
          <a:lstStyle/>
          <a:p>
            <a:pPr eaLnBrk="1" hangingPunct="1"/>
            <a:endParaRPr lang="es-E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7"/>
          <p:cNvSpPr txBox="1">
            <a:spLocks noGrp="1" noChangeArrowheads="1"/>
          </p:cNvSpPr>
          <p:nvPr/>
        </p:nvSpPr>
        <p:spPr bwMode="auto">
          <a:xfrm>
            <a:off x="3849688" y="9434513"/>
            <a:ext cx="2944812" cy="496887"/>
          </a:xfrm>
          <a:prstGeom prst="rect">
            <a:avLst/>
          </a:prstGeom>
          <a:noFill/>
          <a:ln w="9525">
            <a:noFill/>
            <a:miter lim="800000"/>
            <a:headEnd/>
            <a:tailEnd/>
          </a:ln>
        </p:spPr>
        <p:txBody>
          <a:bodyPr anchor="b"/>
          <a:lstStyle/>
          <a:p>
            <a:pPr algn="r"/>
            <a:fld id="{6944FAF7-96A4-4ABD-8CD1-EF79DBF047EF}" type="slidenum">
              <a:rPr lang="es-ES" sz="1200">
                <a:latin typeface="Comic Sans MS" pitchFamily="66" charset="0"/>
              </a:rPr>
              <a:pPr algn="r"/>
              <a:t>35</a:t>
            </a:fld>
            <a:endParaRPr lang="es-ES" sz="1200">
              <a:latin typeface="Comic Sans MS" pitchFamily="66" charset="0"/>
            </a:endParaRPr>
          </a:p>
        </p:txBody>
      </p:sp>
      <p:sp>
        <p:nvSpPr>
          <p:cNvPr id="69634" name="Rectangle 2"/>
          <p:cNvSpPr>
            <a:spLocks noGrp="1" noRot="1" noChangeAspect="1" noChangeArrowheads="1" noTextEdit="1"/>
          </p:cNvSpPr>
          <p:nvPr>
            <p:ph type="sldImg"/>
          </p:nvPr>
        </p:nvSpPr>
        <p:spPr>
          <a:xfrm>
            <a:off x="914400" y="744538"/>
            <a:ext cx="4965700" cy="3724275"/>
          </a:xfrm>
          <a:ln/>
        </p:spPr>
      </p:sp>
      <p:sp>
        <p:nvSpPr>
          <p:cNvPr id="69635" name="Rectangle 3"/>
          <p:cNvSpPr>
            <a:spLocks noGrp="1" noChangeArrowheads="1"/>
          </p:cNvSpPr>
          <p:nvPr>
            <p:ph type="body" idx="1"/>
          </p:nvPr>
        </p:nvSpPr>
        <p:spPr>
          <a:xfrm>
            <a:off x="906463" y="4718050"/>
            <a:ext cx="4981575" cy="4468813"/>
          </a:xfrm>
          <a:noFill/>
          <a:ln/>
        </p:spPr>
        <p:txBody>
          <a:bodyPr lIns="91440" tIns="45720" rIns="91440" bIns="45720"/>
          <a:lstStyle/>
          <a:p>
            <a:pPr eaLnBrk="1" hangingPunct="1"/>
            <a:endParaRPr lang="es-E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7"/>
          <p:cNvSpPr txBox="1">
            <a:spLocks noGrp="1" noChangeArrowheads="1"/>
          </p:cNvSpPr>
          <p:nvPr/>
        </p:nvSpPr>
        <p:spPr bwMode="auto">
          <a:xfrm>
            <a:off x="3849688" y="9434513"/>
            <a:ext cx="2944812" cy="496887"/>
          </a:xfrm>
          <a:prstGeom prst="rect">
            <a:avLst/>
          </a:prstGeom>
          <a:noFill/>
          <a:ln w="9525">
            <a:noFill/>
            <a:miter lim="800000"/>
            <a:headEnd/>
            <a:tailEnd/>
          </a:ln>
        </p:spPr>
        <p:txBody>
          <a:bodyPr anchor="b"/>
          <a:lstStyle/>
          <a:p>
            <a:pPr algn="r"/>
            <a:fld id="{9EB9A80C-866A-4F51-8F23-1E9D80EF9FB7}" type="slidenum">
              <a:rPr lang="es-ES" sz="1200">
                <a:latin typeface="Comic Sans MS" pitchFamily="66" charset="0"/>
              </a:rPr>
              <a:pPr algn="r"/>
              <a:t>36</a:t>
            </a:fld>
            <a:endParaRPr lang="es-ES" sz="1200">
              <a:latin typeface="Comic Sans MS" pitchFamily="66" charset="0"/>
            </a:endParaRPr>
          </a:p>
        </p:txBody>
      </p:sp>
      <p:sp>
        <p:nvSpPr>
          <p:cNvPr id="71682" name="Rectangle 2"/>
          <p:cNvSpPr>
            <a:spLocks noGrp="1" noRot="1" noChangeAspect="1" noChangeArrowheads="1" noTextEdit="1"/>
          </p:cNvSpPr>
          <p:nvPr>
            <p:ph type="sldImg"/>
          </p:nvPr>
        </p:nvSpPr>
        <p:spPr>
          <a:xfrm>
            <a:off x="914400" y="744538"/>
            <a:ext cx="4965700" cy="3724275"/>
          </a:xfrm>
          <a:ln/>
        </p:spPr>
      </p:sp>
      <p:sp>
        <p:nvSpPr>
          <p:cNvPr id="71683" name="Rectangle 3"/>
          <p:cNvSpPr>
            <a:spLocks noGrp="1" noChangeArrowheads="1"/>
          </p:cNvSpPr>
          <p:nvPr>
            <p:ph type="body" idx="1"/>
          </p:nvPr>
        </p:nvSpPr>
        <p:spPr>
          <a:xfrm>
            <a:off x="906463" y="4718050"/>
            <a:ext cx="4981575" cy="4468813"/>
          </a:xfrm>
          <a:noFill/>
          <a:ln/>
        </p:spPr>
        <p:txBody>
          <a:bodyPr lIns="91440" tIns="45720" rIns="91440" bIns="45720"/>
          <a:lstStyle/>
          <a:p>
            <a:pPr eaLnBrk="1" hangingPunct="1"/>
            <a:endParaRPr lang="es-E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txBox="1">
            <a:spLocks noGrp="1" noChangeArrowheads="1"/>
          </p:cNvSpPr>
          <p:nvPr/>
        </p:nvSpPr>
        <p:spPr bwMode="auto">
          <a:xfrm>
            <a:off x="0" y="0"/>
            <a:ext cx="2944813" cy="495300"/>
          </a:xfrm>
          <a:prstGeom prst="rect">
            <a:avLst/>
          </a:prstGeom>
          <a:noFill/>
          <a:ln w="9525">
            <a:noFill/>
            <a:miter lim="800000"/>
            <a:headEnd/>
            <a:tailEnd/>
          </a:ln>
        </p:spPr>
        <p:txBody>
          <a:bodyPr lIns="92784" tIns="46392" rIns="92784" bIns="46392"/>
          <a:lstStyle/>
          <a:p>
            <a:pPr eaLnBrk="0" hangingPunct="0"/>
            <a:r>
              <a:rPr lang="es-ES_tradnl" sz="1200"/>
              <a:t>O PEC. Elaboración.</a:t>
            </a:r>
          </a:p>
        </p:txBody>
      </p:sp>
      <p:sp>
        <p:nvSpPr>
          <p:cNvPr id="23554" name="Rectangle 3"/>
          <p:cNvSpPr txBox="1">
            <a:spLocks noGrp="1" noChangeArrowheads="1"/>
          </p:cNvSpPr>
          <p:nvPr/>
        </p:nvSpPr>
        <p:spPr bwMode="auto">
          <a:xfrm>
            <a:off x="3849688" y="0"/>
            <a:ext cx="2944812" cy="495300"/>
          </a:xfrm>
          <a:prstGeom prst="rect">
            <a:avLst/>
          </a:prstGeom>
          <a:noFill/>
          <a:ln w="9525">
            <a:noFill/>
            <a:miter lim="800000"/>
            <a:headEnd/>
            <a:tailEnd/>
          </a:ln>
        </p:spPr>
        <p:txBody>
          <a:bodyPr lIns="92784" tIns="46392" rIns="92784" bIns="46392"/>
          <a:lstStyle/>
          <a:p>
            <a:pPr algn="r" eaLnBrk="0" hangingPunct="0"/>
            <a:r>
              <a:rPr lang="es-ES_tradnl" sz="1200"/>
              <a:t>2002</a:t>
            </a:r>
          </a:p>
        </p:txBody>
      </p:sp>
      <p:sp>
        <p:nvSpPr>
          <p:cNvPr id="23555" name="Rectangle 6"/>
          <p:cNvSpPr txBox="1">
            <a:spLocks noGrp="1" noChangeArrowheads="1"/>
          </p:cNvSpPr>
          <p:nvPr/>
        </p:nvSpPr>
        <p:spPr bwMode="auto">
          <a:xfrm>
            <a:off x="0" y="9436100"/>
            <a:ext cx="2944813" cy="495300"/>
          </a:xfrm>
          <a:prstGeom prst="rect">
            <a:avLst/>
          </a:prstGeom>
          <a:noFill/>
          <a:ln w="9525">
            <a:noFill/>
            <a:miter lim="800000"/>
            <a:headEnd/>
            <a:tailEnd/>
          </a:ln>
        </p:spPr>
        <p:txBody>
          <a:bodyPr lIns="92784" tIns="46392" rIns="92784" bIns="46392" anchor="b"/>
          <a:lstStyle/>
          <a:p>
            <a:pPr eaLnBrk="0" hangingPunct="0"/>
            <a:r>
              <a:rPr lang="es-ES_tradnl" sz="1200"/>
              <a:t>Constantino Seoane Perez </a:t>
            </a:r>
          </a:p>
        </p:txBody>
      </p:sp>
      <p:sp>
        <p:nvSpPr>
          <p:cNvPr id="23556" name="Rectangle 7"/>
          <p:cNvSpPr txBox="1">
            <a:spLocks noGrp="1" noChangeArrowheads="1"/>
          </p:cNvSpPr>
          <p:nvPr/>
        </p:nvSpPr>
        <p:spPr bwMode="auto">
          <a:xfrm>
            <a:off x="3849688" y="9436100"/>
            <a:ext cx="2944812" cy="495300"/>
          </a:xfrm>
          <a:prstGeom prst="rect">
            <a:avLst/>
          </a:prstGeom>
          <a:noFill/>
          <a:ln w="9525">
            <a:noFill/>
            <a:miter lim="800000"/>
            <a:headEnd/>
            <a:tailEnd/>
          </a:ln>
        </p:spPr>
        <p:txBody>
          <a:bodyPr lIns="92784" tIns="46392" rIns="92784" bIns="46392" anchor="b"/>
          <a:lstStyle/>
          <a:p>
            <a:pPr algn="r" eaLnBrk="0" hangingPunct="0"/>
            <a:fld id="{075095BC-614F-4ADF-8AD3-C764C33FB4EF}" type="slidenum">
              <a:rPr lang="es-ES_tradnl" sz="1200"/>
              <a:pPr algn="r" eaLnBrk="0" hangingPunct="0"/>
              <a:t>4</a:t>
            </a:fld>
            <a:endParaRPr lang="es-ES_tradnl" sz="1200"/>
          </a:p>
        </p:txBody>
      </p:sp>
      <p:sp>
        <p:nvSpPr>
          <p:cNvPr id="23557" name="Rectangle 2"/>
          <p:cNvSpPr>
            <a:spLocks noGrp="1" noRot="1" noChangeAspect="1" noChangeArrowheads="1" noTextEdit="1"/>
          </p:cNvSpPr>
          <p:nvPr>
            <p:ph type="sldImg"/>
          </p:nvPr>
        </p:nvSpPr>
        <p:spPr>
          <a:ln/>
        </p:spPr>
      </p:sp>
      <p:sp>
        <p:nvSpPr>
          <p:cNvPr id="23558" name="Rectangle 3"/>
          <p:cNvSpPr>
            <a:spLocks noGrp="1" noChangeArrowheads="1"/>
          </p:cNvSpPr>
          <p:nvPr>
            <p:ph type="body" idx="1"/>
          </p:nvPr>
        </p:nvSpPr>
        <p:spPr>
          <a:noFill/>
          <a:ln/>
        </p:spPr>
        <p:txBody>
          <a:bodyPr/>
          <a:lstStyle/>
          <a:p>
            <a:pPr algn="just" eaLnBrk="1" hangingPunct="1"/>
            <a:r>
              <a:rPr lang="es-ES_tradnl" b="1" smtClean="0"/>
              <a:t>Ámbito administrativo.</a:t>
            </a:r>
            <a:endParaRPr lang="es-ES_tradnl" smtClean="0"/>
          </a:p>
          <a:p>
            <a:pPr algn="just" eaLnBrk="1" hangingPunct="1"/>
            <a:r>
              <a:rPr lang="es-ES_tradnl" smtClean="0"/>
              <a:t>Comporta a realización de tarefas relativas o financiamento e á contabilidade; administración de recursos materiais (mantemento, inventariado, optimización de uso...), determinados procedementos de comunicación, etc.</a:t>
            </a:r>
          </a:p>
          <a:p>
            <a:pPr algn="just" eaLnBrk="1" hangingPunct="1"/>
            <a:endParaRPr lang="es-ES_tradnl" smtClean="0"/>
          </a:p>
          <a:p>
            <a:pPr algn="just" eaLnBrk="1" hangingPunct="1"/>
            <a:r>
              <a:rPr lang="es-ES_tradnl" b="1" smtClean="0"/>
              <a:t>Ámbito dos recursos humanos.</a:t>
            </a:r>
          </a:p>
          <a:p>
            <a:pPr algn="just" eaLnBrk="1" hangingPunct="1"/>
            <a:r>
              <a:rPr lang="es-ES_tradnl" smtClean="0"/>
              <a:t>Xestioanr este ámbito supón dar resposta a cuestións relativas ás relacións interpersoais como son a negociación, o conflicto, a regulación da convivencia, a formación, a motivación do equipo...</a:t>
            </a:r>
          </a:p>
          <a:p>
            <a:pPr algn="just" eaLnBrk="1" hangingPunct="1"/>
            <a:endParaRPr lang="es-ES_tradnl" smtClean="0"/>
          </a:p>
          <a:p>
            <a:pPr algn="just" eaLnBrk="1" hangingPunct="1"/>
            <a:r>
              <a:rPr lang="es-ES_tradnl" b="1" smtClean="0"/>
              <a:t>Ámbito dos servicios.</a:t>
            </a:r>
          </a:p>
          <a:p>
            <a:pPr algn="just" eaLnBrk="1" hangingPunct="1"/>
            <a:r>
              <a:rPr lang="es-ES_tradnl" smtClean="0"/>
              <a:t>Fai referencia as actuacións relativas á organización e funcionamento das prestacións de carácter psicopedagóxico (servicio de orientación por exemplo), de carácter complementario (comedor, transporte...) ou de carácter asistencial (seguros, bolsas e axudas, residencias...)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79874"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79875"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79876" name="Rectangle 7"/>
          <p:cNvSpPr>
            <a:spLocks noGrp="1" noChangeArrowheads="1"/>
          </p:cNvSpPr>
          <p:nvPr>
            <p:ph type="sldNum" sz="quarter" idx="5"/>
          </p:nvPr>
        </p:nvSpPr>
        <p:spPr>
          <a:noFill/>
        </p:spPr>
        <p:txBody>
          <a:bodyPr/>
          <a:lstStyle/>
          <a:p>
            <a:fld id="{91B15897-9B64-4F90-B5F7-DEAE09010939}" type="slidenum">
              <a:rPr lang="es-ES_tradnl" smtClean="0">
                <a:cs typeface="Arial" charset="0"/>
              </a:rPr>
              <a:pPr/>
              <a:t>43</a:t>
            </a:fld>
            <a:endParaRPr lang="es-ES_tradnl" smtClean="0">
              <a:cs typeface="Arial" charset="0"/>
            </a:endParaRPr>
          </a:p>
        </p:txBody>
      </p:sp>
      <p:sp>
        <p:nvSpPr>
          <p:cNvPr id="79877" name="Rectangle 2"/>
          <p:cNvSpPr>
            <a:spLocks noGrp="1" noRot="1" noChangeAspect="1" noChangeArrowheads="1" noTextEdit="1"/>
          </p:cNvSpPr>
          <p:nvPr>
            <p:ph type="sldImg"/>
          </p:nvPr>
        </p:nvSpPr>
        <p:spPr>
          <a:ln/>
        </p:spPr>
      </p:sp>
      <p:sp>
        <p:nvSpPr>
          <p:cNvPr id="79878" name="Rectangle 3"/>
          <p:cNvSpPr>
            <a:spLocks noGrp="1" noChangeArrowheads="1"/>
          </p:cNvSpPr>
          <p:nvPr>
            <p:ph type="body" idx="1"/>
          </p:nvPr>
        </p:nvSpPr>
        <p:spPr>
          <a:noFill/>
          <a:ln/>
        </p:spPr>
        <p:txBody>
          <a:bodyPr/>
          <a:lstStyle/>
          <a:p>
            <a:pPr eaLnBrk="1" hangingPunct="1"/>
            <a:r>
              <a:rPr lang="es-ES_tradnl" b="1" smtClean="0"/>
              <a:t>A LIÑA METODOLÓXICA.</a:t>
            </a:r>
          </a:p>
          <a:p>
            <a:pPr eaLnBrk="1" hangingPunct="1"/>
            <a:r>
              <a:rPr lang="es-ES_tradnl" smtClean="0"/>
              <a:t>Máis que establecer unha liña metodolóxica estricta e ríxida –poucas veces atinxible- que ofrece poucas veces marxes de maniobra, debe buscarse o equilibrio e a complementariedade de métodos diversos. En concreto habería que procurar puntos de encontro en torno a:</a:t>
            </a:r>
          </a:p>
          <a:p>
            <a:pPr eaLnBrk="1" hangingPunct="1">
              <a:buFontTx/>
              <a:buChar char="•"/>
            </a:pPr>
            <a:r>
              <a:rPr lang="es-ES_tradnl" smtClean="0"/>
              <a:t>Observación directa.</a:t>
            </a:r>
          </a:p>
          <a:p>
            <a:pPr eaLnBrk="1" hangingPunct="1">
              <a:buFontTx/>
              <a:buChar char="•"/>
            </a:pPr>
            <a:r>
              <a:rPr lang="es-ES_tradnl" smtClean="0"/>
              <a:t>A actividade.</a:t>
            </a:r>
          </a:p>
          <a:p>
            <a:pPr eaLnBrk="1" hangingPunct="1">
              <a:buFontTx/>
              <a:buChar char="•"/>
            </a:pPr>
            <a:r>
              <a:rPr lang="es-ES_tradnl" smtClean="0"/>
              <a:t>As aprendizaxes significativas.</a:t>
            </a:r>
          </a:p>
          <a:p>
            <a:pPr eaLnBrk="1" hangingPunct="1">
              <a:buFontTx/>
              <a:buChar char="•"/>
            </a:pPr>
            <a:r>
              <a:rPr lang="es-ES_tradnl" smtClean="0"/>
              <a:t>A alternancia entre a individualización e a solciabilización.</a:t>
            </a:r>
          </a:p>
          <a:p>
            <a:pPr eaLnBrk="1" hangingPunct="1">
              <a:buFontTx/>
              <a:buChar char="•"/>
            </a:pPr>
            <a:r>
              <a:rPr lang="es-ES_tradnl" smtClean="0"/>
              <a:t>O descubrimento e a funcionalidade das aprendizaxes.</a:t>
            </a:r>
          </a:p>
          <a:p>
            <a:pPr eaLnBrk="1" hangingPunct="1"/>
            <a:r>
              <a:rPr lang="es-ES_tradnl" b="1" smtClean="0"/>
              <a:t>O PLURALISMO E OS VALORES DEMOCRÁTICOS.</a:t>
            </a:r>
          </a:p>
          <a:p>
            <a:pPr eaLnBrk="1" hangingPunct="1"/>
            <a:r>
              <a:rPr lang="es-ES_tradnl" smtClean="0"/>
              <a:t>Parece necesario aquí, que debería ser acorde co:</a:t>
            </a:r>
          </a:p>
          <a:p>
            <a:pPr eaLnBrk="1" hangingPunct="1">
              <a:buFontTx/>
              <a:buChar char="•"/>
            </a:pPr>
            <a:r>
              <a:rPr lang="es-ES_tradnl" smtClean="0"/>
              <a:t>Respecto ó pluralismo.</a:t>
            </a:r>
          </a:p>
          <a:p>
            <a:pPr eaLnBrk="1" hangingPunct="1">
              <a:buFontTx/>
              <a:buChar char="•"/>
            </a:pPr>
            <a:r>
              <a:rPr lang="es-ES_tradnl" smtClean="0"/>
              <a:t>A vontade do non adoutrinamento.</a:t>
            </a:r>
          </a:p>
          <a:p>
            <a:pPr eaLnBrk="1" hangingPunct="1">
              <a:buFontTx/>
              <a:buChar char="•"/>
            </a:pPr>
            <a:r>
              <a:rPr lang="es-ES_tradnl" smtClean="0"/>
              <a:t>O rexeitamento a todo tipo de adoutrinamento.</a:t>
            </a:r>
          </a:p>
          <a:p>
            <a:pPr eaLnBrk="1" hangingPunct="1">
              <a:buFontTx/>
              <a:buChar char="•"/>
            </a:pPr>
            <a:r>
              <a:rPr lang="es-ES_tradnl" smtClean="0"/>
              <a:t>O compromiso co conxunto de valores democráticos e o respecto ós dereitos humanos.</a:t>
            </a:r>
          </a:p>
          <a:p>
            <a:pPr eaLnBrk="1" hangingPunct="1"/>
            <a:r>
              <a:rPr lang="es-ES_tradnl" b="1" smtClean="0"/>
              <a:t>COEDUCACIÓN.</a:t>
            </a:r>
          </a:p>
          <a:p>
            <a:pPr eaLnBrk="1" hangingPunct="1"/>
            <a:r>
              <a:rPr lang="es-ES_tradnl" smtClean="0"/>
              <a:t>Supón, entre outros compromisos, orienta-la actividade cara unha educación para a igualdade, sen discriminacións por razón de sexo e superadora de mitos e tabúes.</a:t>
            </a:r>
          </a:p>
          <a:p>
            <a:pPr eaLnBrk="1" hangingPunct="1"/>
            <a:r>
              <a:rPr lang="es-ES_tradnl" smtClean="0"/>
              <a:t>Neste sentido, a coeducación significa decantarse por opcións tales como: a elección dos libros de texto e as lecturas complementarias –en función da análese dos seus contidos- que se propón ó alumnado, os criterios de agrupamento dos mesmos para o traballo escolar, as propostas de orientación escolar e profesional...</a:t>
            </a:r>
          </a:p>
          <a:p>
            <a:pPr eaLnBrk="1" hangingPunct="1"/>
            <a:r>
              <a:rPr lang="es-ES_tradnl" b="1" smtClean="0"/>
              <a:t>MODALIDADE DE XESTIÓN ECONÓMICA.</a:t>
            </a:r>
          </a:p>
          <a:p>
            <a:pPr eaLnBrk="1" hangingPunct="1"/>
            <a:r>
              <a:rPr lang="es-ES_tradnl" smtClean="0"/>
              <a:t>Trátase de definir aquí, o papel que se otorga ós diversos estamentos –pais/nais,alumnado, porfesorado, persoal non docente...- nunha actuación que debe preconizar unha xestión participativa e democrática.</a:t>
            </a:r>
            <a:endParaRPr lang="gl-E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83970"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83971"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83972" name="Rectangle 7"/>
          <p:cNvSpPr>
            <a:spLocks noGrp="1" noChangeArrowheads="1"/>
          </p:cNvSpPr>
          <p:nvPr>
            <p:ph type="sldNum" sz="quarter" idx="5"/>
          </p:nvPr>
        </p:nvSpPr>
        <p:spPr>
          <a:noFill/>
        </p:spPr>
        <p:txBody>
          <a:bodyPr/>
          <a:lstStyle/>
          <a:p>
            <a:fld id="{F1737E07-CC4D-4ADF-91DC-C7E69E569A7F}" type="slidenum">
              <a:rPr lang="es-ES_tradnl" smtClean="0">
                <a:cs typeface="Arial" charset="0"/>
              </a:rPr>
              <a:pPr/>
              <a:t>46</a:t>
            </a:fld>
            <a:endParaRPr lang="es-ES_tradnl" smtClean="0">
              <a:cs typeface="Arial" charset="0"/>
            </a:endParaRPr>
          </a:p>
        </p:txBody>
      </p:sp>
      <p:sp>
        <p:nvSpPr>
          <p:cNvPr id="83973" name="Rectangle 2"/>
          <p:cNvSpPr>
            <a:spLocks noGrp="1" noRot="1" noChangeAspect="1" noChangeArrowheads="1" noTextEdit="1"/>
          </p:cNvSpPr>
          <p:nvPr>
            <p:ph type="sldImg"/>
          </p:nvPr>
        </p:nvSpPr>
        <p:spPr>
          <a:ln/>
        </p:spPr>
      </p:sp>
      <p:sp>
        <p:nvSpPr>
          <p:cNvPr id="83974" name="Rectangle 3"/>
          <p:cNvSpPr>
            <a:spLocks noGrp="1" noChangeArrowheads="1"/>
          </p:cNvSpPr>
          <p:nvPr>
            <p:ph type="body" idx="1"/>
          </p:nvPr>
        </p:nvSpPr>
        <p:spPr>
          <a:noFill/>
          <a:ln/>
        </p:spPr>
        <p:txBody>
          <a:bodyPr/>
          <a:lstStyle/>
          <a:p>
            <a:pPr eaLnBrk="1" hangingPunct="1"/>
            <a:r>
              <a:rPr lang="es-ES_tradnl" smtClean="0"/>
              <a:t>CURRICULAR.</a:t>
            </a:r>
          </a:p>
          <a:p>
            <a:pPr eaLnBrk="1" hangingPunct="1"/>
            <a:r>
              <a:rPr lang="es-ES_tradnl" smtClean="0"/>
              <a:t>	Obxectivos relativos:</a:t>
            </a:r>
          </a:p>
          <a:p>
            <a:pPr lvl="3" eaLnBrk="1" hangingPunct="1"/>
            <a:r>
              <a:rPr lang="es-ES_tradnl" smtClean="0"/>
              <a:t>As capacidades xerais que pretendemos que acaden os alumnos.</a:t>
            </a:r>
          </a:p>
          <a:p>
            <a:pPr lvl="3" eaLnBrk="1" hangingPunct="1"/>
            <a:r>
              <a:rPr lang="es-ES_tradnl" smtClean="0"/>
              <a:t>Á metodoloxía didáctica que desenvolven os profesores.</a:t>
            </a:r>
          </a:p>
          <a:p>
            <a:pPr lvl="3" eaLnBrk="1" hangingPunct="1"/>
            <a:r>
              <a:rPr lang="es-ES_tradnl" smtClean="0"/>
              <a:t>“erradicar das nosas aulas o autoritarismo, a competitividade e os castigos, tanto físicos como psíquicos, potenciando unha ensinanza activa na que se desenvolva a iniciativa e a creatividade.</a:t>
            </a:r>
          </a:p>
          <a:p>
            <a:pPr eaLnBrk="1" hangingPunct="1"/>
            <a:r>
              <a:rPr lang="es-ES_tradnl" smtClean="0"/>
              <a:t>DE GOBERNO INSTITUCIONAL.</a:t>
            </a:r>
          </a:p>
          <a:p>
            <a:pPr eaLnBrk="1" hangingPunct="1"/>
            <a:r>
              <a:rPr lang="es-ES_tradnl" smtClean="0"/>
              <a:t>ADMINISTRATIVO.</a:t>
            </a:r>
          </a:p>
          <a:p>
            <a:pPr eaLnBrk="1" hangingPunct="1"/>
            <a:r>
              <a:rPr lang="es-ES_tradnl" smtClean="0"/>
              <a:t>DE RECURSOS HUMANOS.</a:t>
            </a:r>
          </a:p>
          <a:p>
            <a:pPr eaLnBrk="1" hangingPunct="1"/>
            <a:r>
              <a:rPr lang="es-ES_tradnl" smtClean="0"/>
              <a:t>DOS SERVICIOS.</a:t>
            </a:r>
            <a:endParaRPr lang="gl-E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86018"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86019"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86020" name="Rectangle 7"/>
          <p:cNvSpPr>
            <a:spLocks noGrp="1" noChangeArrowheads="1"/>
          </p:cNvSpPr>
          <p:nvPr>
            <p:ph type="sldNum" sz="quarter" idx="5"/>
          </p:nvPr>
        </p:nvSpPr>
        <p:spPr>
          <a:noFill/>
        </p:spPr>
        <p:txBody>
          <a:bodyPr/>
          <a:lstStyle/>
          <a:p>
            <a:fld id="{1DF243BA-14D4-4737-8E88-C91F021D9550}" type="slidenum">
              <a:rPr lang="es-ES_tradnl" smtClean="0">
                <a:cs typeface="Arial" charset="0"/>
              </a:rPr>
              <a:pPr/>
              <a:t>47</a:t>
            </a:fld>
            <a:endParaRPr lang="es-ES_tradnl" smtClean="0">
              <a:cs typeface="Arial" charset="0"/>
            </a:endParaRPr>
          </a:p>
        </p:txBody>
      </p:sp>
      <p:sp>
        <p:nvSpPr>
          <p:cNvPr id="86021" name="Rectangle 2"/>
          <p:cNvSpPr>
            <a:spLocks noGrp="1" noRot="1" noChangeAspect="1" noChangeArrowheads="1" noTextEdit="1"/>
          </p:cNvSpPr>
          <p:nvPr>
            <p:ph type="sldImg"/>
          </p:nvPr>
        </p:nvSpPr>
        <p:spPr>
          <a:ln/>
        </p:spPr>
      </p:sp>
      <p:sp>
        <p:nvSpPr>
          <p:cNvPr id="86022" name="Rectangle 3"/>
          <p:cNvSpPr>
            <a:spLocks noGrp="1" noChangeArrowheads="1"/>
          </p:cNvSpPr>
          <p:nvPr>
            <p:ph type="body" idx="1"/>
          </p:nvPr>
        </p:nvSpPr>
        <p:spPr>
          <a:noFill/>
          <a:ln/>
        </p:spPr>
        <p:txBody>
          <a:bodyPr/>
          <a:lstStyle/>
          <a:p>
            <a:pPr eaLnBrk="1" hangingPunct="1"/>
            <a:r>
              <a:rPr lang="es-ES_tradnl" smtClean="0"/>
              <a:t>Cada centro debe desenvolver unha estructura coherente co seu contorno e cos obxectivos que se queren conseguir como institución (Municio, 1981)</a:t>
            </a:r>
            <a:endParaRPr lang="gl-E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89090"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89091"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89092" name="Rectangle 7"/>
          <p:cNvSpPr>
            <a:spLocks noGrp="1" noChangeArrowheads="1"/>
          </p:cNvSpPr>
          <p:nvPr>
            <p:ph type="sldNum" sz="quarter" idx="5"/>
          </p:nvPr>
        </p:nvSpPr>
        <p:spPr>
          <a:noFill/>
        </p:spPr>
        <p:txBody>
          <a:bodyPr/>
          <a:lstStyle/>
          <a:p>
            <a:fld id="{45BEA09D-1010-4980-97A9-72F13D69FE6F}" type="slidenum">
              <a:rPr lang="es-ES_tradnl" smtClean="0">
                <a:cs typeface="Arial" charset="0"/>
              </a:rPr>
              <a:pPr/>
              <a:t>49</a:t>
            </a:fld>
            <a:endParaRPr lang="es-ES_tradnl" smtClean="0">
              <a:cs typeface="Arial" charset="0"/>
            </a:endParaRPr>
          </a:p>
        </p:txBody>
      </p:sp>
      <p:sp>
        <p:nvSpPr>
          <p:cNvPr id="89093" name="Rectangle 2"/>
          <p:cNvSpPr>
            <a:spLocks noGrp="1" noRot="1" noChangeAspect="1" noChangeArrowheads="1" noTextEdit="1"/>
          </p:cNvSpPr>
          <p:nvPr>
            <p:ph type="sldImg"/>
          </p:nvPr>
        </p:nvSpPr>
        <p:spPr>
          <a:ln/>
        </p:spPr>
      </p:sp>
      <p:sp>
        <p:nvSpPr>
          <p:cNvPr id="89094"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98306"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98307"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98308" name="Rectangle 7"/>
          <p:cNvSpPr>
            <a:spLocks noGrp="1" noChangeArrowheads="1"/>
          </p:cNvSpPr>
          <p:nvPr>
            <p:ph type="sldNum" sz="quarter" idx="5"/>
          </p:nvPr>
        </p:nvSpPr>
        <p:spPr>
          <a:noFill/>
        </p:spPr>
        <p:txBody>
          <a:bodyPr/>
          <a:lstStyle/>
          <a:p>
            <a:fld id="{CF3E96D3-6E17-4D59-AB80-FE68E342E71E}" type="slidenum">
              <a:rPr lang="es-ES_tradnl" smtClean="0">
                <a:cs typeface="Arial" charset="0"/>
              </a:rPr>
              <a:pPr/>
              <a:t>51</a:t>
            </a:fld>
            <a:endParaRPr lang="es-ES_tradnl" smtClean="0">
              <a:cs typeface="Arial" charset="0"/>
            </a:endParaRPr>
          </a:p>
        </p:txBody>
      </p:sp>
      <p:sp>
        <p:nvSpPr>
          <p:cNvPr id="98309" name="Rectangle 2"/>
          <p:cNvSpPr>
            <a:spLocks noGrp="1" noRot="1" noChangeAspect="1" noChangeArrowheads="1" noTextEdit="1"/>
          </p:cNvSpPr>
          <p:nvPr>
            <p:ph type="sldImg"/>
          </p:nvPr>
        </p:nvSpPr>
        <p:spPr>
          <a:ln/>
        </p:spPr>
      </p:sp>
      <p:sp>
        <p:nvSpPr>
          <p:cNvPr id="98310"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101378"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101379"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101380" name="Rectangle 7"/>
          <p:cNvSpPr>
            <a:spLocks noGrp="1" noChangeArrowheads="1"/>
          </p:cNvSpPr>
          <p:nvPr>
            <p:ph type="sldNum" sz="quarter" idx="5"/>
          </p:nvPr>
        </p:nvSpPr>
        <p:spPr>
          <a:noFill/>
        </p:spPr>
        <p:txBody>
          <a:bodyPr/>
          <a:lstStyle/>
          <a:p>
            <a:fld id="{9F0BD261-058F-4232-B189-47962A00A704}" type="slidenum">
              <a:rPr lang="es-ES_tradnl" smtClean="0">
                <a:cs typeface="Arial" charset="0"/>
              </a:rPr>
              <a:pPr/>
              <a:t>53</a:t>
            </a:fld>
            <a:endParaRPr lang="es-ES_tradnl" smtClean="0">
              <a:cs typeface="Arial" charset="0"/>
            </a:endParaRPr>
          </a:p>
        </p:txBody>
      </p:sp>
      <p:sp>
        <p:nvSpPr>
          <p:cNvPr id="101381" name="Rectangle 1026"/>
          <p:cNvSpPr>
            <a:spLocks noGrp="1" noRot="1" noChangeAspect="1" noChangeArrowheads="1" noTextEdit="1"/>
          </p:cNvSpPr>
          <p:nvPr>
            <p:ph type="sldImg"/>
          </p:nvPr>
        </p:nvSpPr>
        <p:spPr>
          <a:ln/>
        </p:spPr>
      </p:sp>
      <p:sp>
        <p:nvSpPr>
          <p:cNvPr id="101382" name="Rectangle 1027"/>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103426"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103427"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103428" name="Rectangle 7"/>
          <p:cNvSpPr>
            <a:spLocks noGrp="1" noChangeArrowheads="1"/>
          </p:cNvSpPr>
          <p:nvPr>
            <p:ph type="sldNum" sz="quarter" idx="5"/>
          </p:nvPr>
        </p:nvSpPr>
        <p:spPr>
          <a:noFill/>
        </p:spPr>
        <p:txBody>
          <a:bodyPr/>
          <a:lstStyle/>
          <a:p>
            <a:fld id="{6626F500-BD27-4493-AAB9-BB89F881D070}" type="slidenum">
              <a:rPr lang="es-ES_tradnl" smtClean="0">
                <a:cs typeface="Arial" charset="0"/>
              </a:rPr>
              <a:pPr/>
              <a:t>54</a:t>
            </a:fld>
            <a:endParaRPr lang="es-ES_tradnl" smtClean="0">
              <a:cs typeface="Arial" charset="0"/>
            </a:endParaRPr>
          </a:p>
        </p:txBody>
      </p:sp>
      <p:sp>
        <p:nvSpPr>
          <p:cNvPr id="103429" name="Rectangle 2"/>
          <p:cNvSpPr>
            <a:spLocks noGrp="1" noRot="1" noChangeAspect="1" noChangeArrowheads="1" noTextEdit="1"/>
          </p:cNvSpPr>
          <p:nvPr>
            <p:ph type="sldImg"/>
          </p:nvPr>
        </p:nvSpPr>
        <p:spPr>
          <a:ln/>
        </p:spPr>
      </p:sp>
      <p:sp>
        <p:nvSpPr>
          <p:cNvPr id="103430"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105474"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105475"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105476" name="Rectangle 7"/>
          <p:cNvSpPr>
            <a:spLocks noGrp="1" noChangeArrowheads="1"/>
          </p:cNvSpPr>
          <p:nvPr>
            <p:ph type="sldNum" sz="quarter" idx="5"/>
          </p:nvPr>
        </p:nvSpPr>
        <p:spPr>
          <a:noFill/>
        </p:spPr>
        <p:txBody>
          <a:bodyPr/>
          <a:lstStyle/>
          <a:p>
            <a:fld id="{A4776FD7-FA22-4D93-B6C0-DB65FD64370A}" type="slidenum">
              <a:rPr lang="es-ES_tradnl" smtClean="0">
                <a:cs typeface="Arial" charset="0"/>
              </a:rPr>
              <a:pPr/>
              <a:t>55</a:t>
            </a:fld>
            <a:endParaRPr lang="es-ES_tradnl" smtClean="0">
              <a:cs typeface="Arial" charset="0"/>
            </a:endParaRPr>
          </a:p>
        </p:txBody>
      </p:sp>
      <p:sp>
        <p:nvSpPr>
          <p:cNvPr id="105477" name="Rectangle 2"/>
          <p:cNvSpPr>
            <a:spLocks noGrp="1" noRot="1" noChangeAspect="1" noChangeArrowheads="1" noTextEdit="1"/>
          </p:cNvSpPr>
          <p:nvPr>
            <p:ph type="sldImg"/>
          </p:nvPr>
        </p:nvSpPr>
        <p:spPr>
          <a:ln/>
        </p:spPr>
      </p:sp>
      <p:sp>
        <p:nvSpPr>
          <p:cNvPr id="105478"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107522"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107523"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107524" name="Rectangle 7"/>
          <p:cNvSpPr>
            <a:spLocks noGrp="1" noChangeArrowheads="1"/>
          </p:cNvSpPr>
          <p:nvPr>
            <p:ph type="sldNum" sz="quarter" idx="5"/>
          </p:nvPr>
        </p:nvSpPr>
        <p:spPr>
          <a:noFill/>
        </p:spPr>
        <p:txBody>
          <a:bodyPr/>
          <a:lstStyle/>
          <a:p>
            <a:fld id="{BF659644-13AA-4594-85F4-F4722AE4EB3F}" type="slidenum">
              <a:rPr lang="es-ES_tradnl" smtClean="0">
                <a:cs typeface="Arial" charset="0"/>
              </a:rPr>
              <a:pPr/>
              <a:t>56</a:t>
            </a:fld>
            <a:endParaRPr lang="es-ES_tradnl" smtClean="0">
              <a:cs typeface="Arial" charset="0"/>
            </a:endParaRPr>
          </a:p>
        </p:txBody>
      </p:sp>
      <p:sp>
        <p:nvSpPr>
          <p:cNvPr id="107525" name="Rectangle 2"/>
          <p:cNvSpPr>
            <a:spLocks noGrp="1" noRot="1" noChangeAspect="1" noChangeArrowheads="1" noTextEdit="1"/>
          </p:cNvSpPr>
          <p:nvPr>
            <p:ph type="sldImg"/>
          </p:nvPr>
        </p:nvSpPr>
        <p:spPr>
          <a:ln/>
        </p:spPr>
      </p:sp>
      <p:sp>
        <p:nvSpPr>
          <p:cNvPr id="107526"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109570"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109571"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109572" name="Rectangle 7"/>
          <p:cNvSpPr>
            <a:spLocks noGrp="1" noChangeArrowheads="1"/>
          </p:cNvSpPr>
          <p:nvPr>
            <p:ph type="sldNum" sz="quarter" idx="5"/>
          </p:nvPr>
        </p:nvSpPr>
        <p:spPr>
          <a:noFill/>
        </p:spPr>
        <p:txBody>
          <a:bodyPr/>
          <a:lstStyle/>
          <a:p>
            <a:fld id="{BB7E1F22-CC2A-4CFB-8BC0-5503126EB90C}" type="slidenum">
              <a:rPr lang="es-ES_tradnl" smtClean="0">
                <a:cs typeface="Arial" charset="0"/>
              </a:rPr>
              <a:pPr/>
              <a:t>57</a:t>
            </a:fld>
            <a:endParaRPr lang="es-ES_tradnl" smtClean="0">
              <a:cs typeface="Arial" charset="0"/>
            </a:endParaRPr>
          </a:p>
        </p:txBody>
      </p:sp>
      <p:sp>
        <p:nvSpPr>
          <p:cNvPr id="109573" name="Rectangle 2"/>
          <p:cNvSpPr>
            <a:spLocks noGrp="1" noRot="1" noChangeAspect="1" noChangeArrowheads="1" noTextEdit="1"/>
          </p:cNvSpPr>
          <p:nvPr>
            <p:ph type="sldImg"/>
          </p:nvPr>
        </p:nvSpPr>
        <p:spPr>
          <a:ln/>
        </p:spPr>
      </p:sp>
      <p:sp>
        <p:nvSpPr>
          <p:cNvPr id="109574" name="Rectangle 3"/>
          <p:cNvSpPr>
            <a:spLocks noGrp="1" noChangeArrowheads="1"/>
          </p:cNvSpPr>
          <p:nvPr>
            <p:ph type="body" idx="1"/>
          </p:nvPr>
        </p:nvSpPr>
        <p:spPr>
          <a:noFill/>
          <a:ln/>
        </p:spPr>
        <p:txBody>
          <a:bodyPr/>
          <a:lstStyle/>
          <a:p>
            <a:pPr algn="just" eaLnBrk="1" hangingPunct="1"/>
            <a:r>
              <a:rPr lang="es-ES_tradnl" sz="900" smtClean="0"/>
              <a:t>La evaluación debe entenderse en dos sentidos:</a:t>
            </a:r>
          </a:p>
          <a:p>
            <a:pPr algn="just" eaLnBrk="1" hangingPunct="1"/>
            <a:r>
              <a:rPr lang="es-ES_tradnl" sz="900" smtClean="0"/>
              <a:t>a) </a:t>
            </a:r>
            <a:r>
              <a:rPr lang="es-ES_tradnl" sz="900" i="1" u="sng" smtClean="0"/>
              <a:t>Interna</a:t>
            </a:r>
            <a:r>
              <a:rPr lang="es-ES_tradnl" sz="900" smtClean="0"/>
              <a:t>. Del propio sistema o proceso: su seguimiento, dificultades y logros obtenidos.</a:t>
            </a:r>
          </a:p>
          <a:p>
            <a:pPr algn="just" eaLnBrk="1" hangingPunct="1"/>
            <a:r>
              <a:rPr lang="es-ES_tradnl" sz="900" smtClean="0"/>
              <a:t>b) </a:t>
            </a:r>
            <a:r>
              <a:rPr lang="es-ES_tradnl" sz="900" i="1" u="sng" smtClean="0"/>
              <a:t>Externa</a:t>
            </a:r>
            <a:r>
              <a:rPr lang="es-ES_tradnl" sz="900" smtClean="0"/>
              <a:t>. De lo que supuso el logro de los objetivos para la mejora real del aspecto al que hace referencia.</a:t>
            </a:r>
          </a:p>
          <a:p>
            <a:pPr algn="just" eaLnBrk="1" hangingPunct="1"/>
            <a:r>
              <a:rPr lang="es-ES_tradnl" sz="900" smtClean="0"/>
              <a:t>Tanto la evaluación interna como la externa debería hacerse de cada objetivo y atendiendo a todos los elementos implicados: profesores, medios, calendario empleado, padres, alumnado...</a:t>
            </a:r>
          </a:p>
          <a:p>
            <a:pPr algn="just" eaLnBrk="1" hangingPunct="1"/>
            <a:r>
              <a:rPr lang="es-ES_tradnl" sz="900" smtClean="0"/>
              <a:t>Para que el PEC sea un instrumento útil para la mejora de la gestión, es necesario revisar frecuentemente su implantación: su grado de utilidad y su validez.</a:t>
            </a:r>
          </a:p>
          <a:p>
            <a:pPr algn="just" eaLnBrk="1" hangingPunct="1"/>
            <a:r>
              <a:rPr lang="es-ES_tradnl" sz="900" smtClean="0"/>
              <a:t>Parece coherente </a:t>
            </a:r>
            <a:r>
              <a:rPr lang="es-ES_tradnl" sz="900" i="1" smtClean="0"/>
              <a:t>usar metodologías y estrategias de carácter cualitativo y holístico</a:t>
            </a:r>
            <a:r>
              <a:rPr lang="es-ES_tradnl" sz="900" smtClean="0"/>
              <a:t>. El empleo de pautas externas no tiene sentido si no es por su carácter indicativo y referencial. </a:t>
            </a:r>
          </a:p>
          <a:p>
            <a:pPr algn="just" eaLnBrk="1" hangingPunct="1"/>
            <a:r>
              <a:rPr lang="es-ES_tradnl" sz="900" u="sng" smtClean="0"/>
              <a:t>La evaluación del PEC se realiza de una manera indirecta a través del Plan Anual y Memoria</a:t>
            </a:r>
            <a:r>
              <a:rPr lang="es-ES_tradnl" sz="900" smtClean="0"/>
              <a:t>. De hecho el </a:t>
            </a:r>
            <a:r>
              <a:rPr lang="es-ES_tradnl" sz="900" i="1" smtClean="0"/>
              <a:t>Plan Anual</a:t>
            </a:r>
            <a:r>
              <a:rPr lang="es-ES_tradnl" sz="900" smtClean="0"/>
              <a:t> es un plan de actuaciones derivado de los objetivos que el centro ha priorizado de acuerdo al PEC existente. La </a:t>
            </a:r>
            <a:r>
              <a:rPr lang="es-ES_tradnl" sz="900" i="1" smtClean="0"/>
              <a:t>Memoria</a:t>
            </a:r>
            <a:r>
              <a:rPr lang="es-ES_tradnl" sz="900" smtClean="0"/>
              <a:t> que recoge la plasmación práctica de la evaluación que se ha hecho del Plan Anual, supone, por tanto, una medición indirecta de su nivel de concreción, de las posibilidades de realización, etc. </a:t>
            </a:r>
          </a:p>
          <a:p>
            <a:pPr algn="just" eaLnBrk="1" hangingPunct="1"/>
            <a:r>
              <a:rPr lang="es-ES_tradnl" sz="900" smtClean="0"/>
              <a:t>El control que supone la evaluación anual no impide el que los centros se planteen una evaluación global del PEC cada cierto tiempo. De hecho, puede ser conveniente cuando han pasado varios años  (5 o 6) y se trata de analizar las derivaciones del centro respecto a los que pretendía o cuando las circunstancias que justifican el PEC existente se han modificado sustancialmente: cambio importante del tipo de usuarios, modificaciones de la plantilla del centro, adscripción al centro de una nueva etapa educativa, etc. </a:t>
            </a:r>
          </a:p>
          <a:p>
            <a:pPr algn="just" eaLnBrk="1" hangingPunct="1"/>
            <a:r>
              <a:rPr lang="es-ES_tradnl" sz="900" smtClean="0"/>
              <a:t>Sea cual sea la opción asumida, su realización debe tener en cuenta, de manera más o menos explicita, algunos de los elementos que configuran una propuesta de evaluación. Para un proceso planificado, lo más importante será determinar las preguntas que la evaluación ha de contestar.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txBox="1">
            <a:spLocks noGrp="1" noChangeArrowheads="1"/>
          </p:cNvSpPr>
          <p:nvPr/>
        </p:nvSpPr>
        <p:spPr bwMode="auto">
          <a:xfrm>
            <a:off x="0" y="0"/>
            <a:ext cx="2944813" cy="495300"/>
          </a:xfrm>
          <a:prstGeom prst="rect">
            <a:avLst/>
          </a:prstGeom>
          <a:noFill/>
          <a:ln w="9525">
            <a:noFill/>
            <a:miter lim="800000"/>
            <a:headEnd/>
            <a:tailEnd/>
          </a:ln>
        </p:spPr>
        <p:txBody>
          <a:bodyPr lIns="92784" tIns="46392" rIns="92784" bIns="46392"/>
          <a:lstStyle/>
          <a:p>
            <a:pPr eaLnBrk="0" hangingPunct="0"/>
            <a:r>
              <a:rPr lang="es-ES_tradnl" sz="1200"/>
              <a:t>O PEC. Elaboración.</a:t>
            </a:r>
          </a:p>
        </p:txBody>
      </p:sp>
      <p:sp>
        <p:nvSpPr>
          <p:cNvPr id="25602" name="Rectangle 3"/>
          <p:cNvSpPr txBox="1">
            <a:spLocks noGrp="1" noChangeArrowheads="1"/>
          </p:cNvSpPr>
          <p:nvPr/>
        </p:nvSpPr>
        <p:spPr bwMode="auto">
          <a:xfrm>
            <a:off x="3849688" y="0"/>
            <a:ext cx="2944812" cy="495300"/>
          </a:xfrm>
          <a:prstGeom prst="rect">
            <a:avLst/>
          </a:prstGeom>
          <a:noFill/>
          <a:ln w="9525">
            <a:noFill/>
            <a:miter lim="800000"/>
            <a:headEnd/>
            <a:tailEnd/>
          </a:ln>
        </p:spPr>
        <p:txBody>
          <a:bodyPr lIns="92784" tIns="46392" rIns="92784" bIns="46392"/>
          <a:lstStyle/>
          <a:p>
            <a:pPr algn="r" eaLnBrk="0" hangingPunct="0"/>
            <a:r>
              <a:rPr lang="es-ES_tradnl" sz="1200"/>
              <a:t>2002</a:t>
            </a:r>
          </a:p>
        </p:txBody>
      </p:sp>
      <p:sp>
        <p:nvSpPr>
          <p:cNvPr id="25603" name="Rectangle 6"/>
          <p:cNvSpPr txBox="1">
            <a:spLocks noGrp="1" noChangeArrowheads="1"/>
          </p:cNvSpPr>
          <p:nvPr/>
        </p:nvSpPr>
        <p:spPr bwMode="auto">
          <a:xfrm>
            <a:off x="0" y="9436100"/>
            <a:ext cx="2944813" cy="495300"/>
          </a:xfrm>
          <a:prstGeom prst="rect">
            <a:avLst/>
          </a:prstGeom>
          <a:noFill/>
          <a:ln w="9525">
            <a:noFill/>
            <a:miter lim="800000"/>
            <a:headEnd/>
            <a:tailEnd/>
          </a:ln>
        </p:spPr>
        <p:txBody>
          <a:bodyPr lIns="92784" tIns="46392" rIns="92784" bIns="46392" anchor="b"/>
          <a:lstStyle/>
          <a:p>
            <a:pPr eaLnBrk="0" hangingPunct="0"/>
            <a:r>
              <a:rPr lang="es-ES_tradnl" sz="1200"/>
              <a:t>Constantino Seoane Perez </a:t>
            </a:r>
          </a:p>
        </p:txBody>
      </p:sp>
      <p:sp>
        <p:nvSpPr>
          <p:cNvPr id="25604" name="Rectangle 7"/>
          <p:cNvSpPr txBox="1">
            <a:spLocks noGrp="1" noChangeArrowheads="1"/>
          </p:cNvSpPr>
          <p:nvPr/>
        </p:nvSpPr>
        <p:spPr bwMode="auto">
          <a:xfrm>
            <a:off x="3849688" y="9436100"/>
            <a:ext cx="2944812" cy="495300"/>
          </a:xfrm>
          <a:prstGeom prst="rect">
            <a:avLst/>
          </a:prstGeom>
          <a:noFill/>
          <a:ln w="9525">
            <a:noFill/>
            <a:miter lim="800000"/>
            <a:headEnd/>
            <a:tailEnd/>
          </a:ln>
        </p:spPr>
        <p:txBody>
          <a:bodyPr lIns="92784" tIns="46392" rIns="92784" bIns="46392" anchor="b"/>
          <a:lstStyle/>
          <a:p>
            <a:pPr algn="r" eaLnBrk="0" hangingPunct="0"/>
            <a:fld id="{5A9F4B23-BDDB-428A-89C5-D38C870A09B5}" type="slidenum">
              <a:rPr lang="es-ES_tradnl" sz="1200"/>
              <a:pPr algn="r" eaLnBrk="0" hangingPunct="0"/>
              <a:t>5</a:t>
            </a:fld>
            <a:endParaRPr lang="es-ES_tradnl" sz="1200"/>
          </a:p>
        </p:txBody>
      </p:sp>
      <p:sp>
        <p:nvSpPr>
          <p:cNvPr id="25605" name="Rectangle 2"/>
          <p:cNvSpPr>
            <a:spLocks noGrp="1" noRot="1" noChangeAspect="1" noChangeArrowheads="1" noTextEdit="1"/>
          </p:cNvSpPr>
          <p:nvPr>
            <p:ph type="sldImg"/>
          </p:nvPr>
        </p:nvSpPr>
        <p:spPr>
          <a:ln/>
        </p:spPr>
      </p:sp>
      <p:sp>
        <p:nvSpPr>
          <p:cNvPr id="25606"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111618"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111619"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111620" name="Rectangle 7"/>
          <p:cNvSpPr>
            <a:spLocks noGrp="1" noChangeArrowheads="1"/>
          </p:cNvSpPr>
          <p:nvPr>
            <p:ph type="sldNum" sz="quarter" idx="5"/>
          </p:nvPr>
        </p:nvSpPr>
        <p:spPr>
          <a:noFill/>
        </p:spPr>
        <p:txBody>
          <a:bodyPr/>
          <a:lstStyle/>
          <a:p>
            <a:fld id="{ACCC104F-7494-4926-9E97-73F77C0676F4}" type="slidenum">
              <a:rPr lang="es-ES_tradnl" smtClean="0">
                <a:cs typeface="Arial" charset="0"/>
              </a:rPr>
              <a:pPr/>
              <a:t>58</a:t>
            </a:fld>
            <a:endParaRPr lang="es-ES_tradnl" smtClean="0">
              <a:cs typeface="Arial" charset="0"/>
            </a:endParaRPr>
          </a:p>
        </p:txBody>
      </p:sp>
      <p:sp>
        <p:nvSpPr>
          <p:cNvPr id="111621" name="Rectangle 2"/>
          <p:cNvSpPr>
            <a:spLocks noGrp="1" noRot="1" noChangeAspect="1" noChangeArrowheads="1" noTextEdit="1"/>
          </p:cNvSpPr>
          <p:nvPr>
            <p:ph type="sldImg"/>
          </p:nvPr>
        </p:nvSpPr>
        <p:spPr>
          <a:ln/>
        </p:spPr>
      </p:sp>
      <p:sp>
        <p:nvSpPr>
          <p:cNvPr id="111622"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114690"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114691"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114692" name="Rectangle 7"/>
          <p:cNvSpPr>
            <a:spLocks noGrp="1" noChangeArrowheads="1"/>
          </p:cNvSpPr>
          <p:nvPr>
            <p:ph type="sldNum" sz="quarter" idx="5"/>
          </p:nvPr>
        </p:nvSpPr>
        <p:spPr>
          <a:noFill/>
        </p:spPr>
        <p:txBody>
          <a:bodyPr/>
          <a:lstStyle/>
          <a:p>
            <a:fld id="{96E54238-F1CF-4C05-82B2-635BB4EFFFFA}" type="slidenum">
              <a:rPr lang="es-ES_tradnl" smtClean="0">
                <a:cs typeface="Arial" charset="0"/>
              </a:rPr>
              <a:pPr/>
              <a:t>60</a:t>
            </a:fld>
            <a:endParaRPr lang="es-ES_tradnl" smtClean="0">
              <a:cs typeface="Arial" charset="0"/>
            </a:endParaRPr>
          </a:p>
        </p:txBody>
      </p:sp>
      <p:sp>
        <p:nvSpPr>
          <p:cNvPr id="114693" name="Rectangle 2"/>
          <p:cNvSpPr>
            <a:spLocks noGrp="1" noRot="1" noChangeAspect="1" noChangeArrowheads="1" noTextEdit="1"/>
          </p:cNvSpPr>
          <p:nvPr>
            <p:ph type="sldImg"/>
          </p:nvPr>
        </p:nvSpPr>
        <p:spPr>
          <a:ln/>
        </p:spPr>
      </p:sp>
      <p:sp>
        <p:nvSpPr>
          <p:cNvPr id="114694"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116738"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116739"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116740" name="Rectangle 7"/>
          <p:cNvSpPr>
            <a:spLocks noGrp="1" noChangeArrowheads="1"/>
          </p:cNvSpPr>
          <p:nvPr>
            <p:ph type="sldNum" sz="quarter" idx="5"/>
          </p:nvPr>
        </p:nvSpPr>
        <p:spPr>
          <a:noFill/>
        </p:spPr>
        <p:txBody>
          <a:bodyPr/>
          <a:lstStyle/>
          <a:p>
            <a:fld id="{057B938F-96F0-4A03-A4E0-B831CD41ABE1}" type="slidenum">
              <a:rPr lang="es-ES_tradnl" smtClean="0">
                <a:cs typeface="Arial" charset="0"/>
              </a:rPr>
              <a:pPr/>
              <a:t>61</a:t>
            </a:fld>
            <a:endParaRPr lang="es-ES_tradnl" smtClean="0">
              <a:cs typeface="Arial" charset="0"/>
            </a:endParaRPr>
          </a:p>
        </p:txBody>
      </p:sp>
      <p:sp>
        <p:nvSpPr>
          <p:cNvPr id="116741" name="Rectangle 2"/>
          <p:cNvSpPr>
            <a:spLocks noGrp="1" noRot="1" noChangeAspect="1" noChangeArrowheads="1" noTextEdit="1"/>
          </p:cNvSpPr>
          <p:nvPr>
            <p:ph type="sldImg"/>
          </p:nvPr>
        </p:nvSpPr>
        <p:spPr>
          <a:ln/>
        </p:spPr>
      </p:sp>
      <p:sp>
        <p:nvSpPr>
          <p:cNvPr id="116742"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126978"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126979"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126980" name="Rectangle 7"/>
          <p:cNvSpPr>
            <a:spLocks noGrp="1" noChangeArrowheads="1"/>
          </p:cNvSpPr>
          <p:nvPr>
            <p:ph type="sldNum" sz="quarter" idx="5"/>
          </p:nvPr>
        </p:nvSpPr>
        <p:spPr>
          <a:noFill/>
        </p:spPr>
        <p:txBody>
          <a:bodyPr/>
          <a:lstStyle/>
          <a:p>
            <a:fld id="{2DE406A4-C4A8-49CC-9C41-39D90EEA1AF1}" type="slidenum">
              <a:rPr lang="es-ES_tradnl" smtClean="0">
                <a:cs typeface="Arial" charset="0"/>
              </a:rPr>
              <a:pPr/>
              <a:t>70</a:t>
            </a:fld>
            <a:endParaRPr lang="es-ES_tradnl" smtClean="0">
              <a:cs typeface="Arial" charset="0"/>
            </a:endParaRPr>
          </a:p>
        </p:txBody>
      </p:sp>
      <p:sp>
        <p:nvSpPr>
          <p:cNvPr id="126981" name="Rectangle 2"/>
          <p:cNvSpPr>
            <a:spLocks noGrp="1" noRot="1" noChangeAspect="1" noChangeArrowheads="1" noTextEdit="1"/>
          </p:cNvSpPr>
          <p:nvPr>
            <p:ph type="sldImg"/>
          </p:nvPr>
        </p:nvSpPr>
        <p:spPr>
          <a:ln/>
        </p:spPr>
      </p:sp>
      <p:sp>
        <p:nvSpPr>
          <p:cNvPr id="126982"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txBox="1">
            <a:spLocks noGrp="1" noChangeArrowheads="1"/>
          </p:cNvSpPr>
          <p:nvPr/>
        </p:nvSpPr>
        <p:spPr bwMode="auto">
          <a:xfrm>
            <a:off x="0" y="0"/>
            <a:ext cx="2944813" cy="495300"/>
          </a:xfrm>
          <a:prstGeom prst="rect">
            <a:avLst/>
          </a:prstGeom>
          <a:noFill/>
          <a:ln w="9525">
            <a:noFill/>
            <a:miter lim="800000"/>
            <a:headEnd/>
            <a:tailEnd/>
          </a:ln>
        </p:spPr>
        <p:txBody>
          <a:bodyPr lIns="92784" tIns="46392" rIns="92784" bIns="46392"/>
          <a:lstStyle/>
          <a:p>
            <a:pPr eaLnBrk="0" hangingPunct="0"/>
            <a:r>
              <a:rPr lang="es-ES_tradnl" sz="1200"/>
              <a:t>O PEC. Elaboración.</a:t>
            </a:r>
          </a:p>
        </p:txBody>
      </p:sp>
      <p:sp>
        <p:nvSpPr>
          <p:cNvPr id="27650" name="Rectangle 3"/>
          <p:cNvSpPr txBox="1">
            <a:spLocks noGrp="1" noChangeArrowheads="1"/>
          </p:cNvSpPr>
          <p:nvPr/>
        </p:nvSpPr>
        <p:spPr bwMode="auto">
          <a:xfrm>
            <a:off x="3849688" y="0"/>
            <a:ext cx="2944812" cy="495300"/>
          </a:xfrm>
          <a:prstGeom prst="rect">
            <a:avLst/>
          </a:prstGeom>
          <a:noFill/>
          <a:ln w="9525">
            <a:noFill/>
            <a:miter lim="800000"/>
            <a:headEnd/>
            <a:tailEnd/>
          </a:ln>
        </p:spPr>
        <p:txBody>
          <a:bodyPr lIns="92784" tIns="46392" rIns="92784" bIns="46392"/>
          <a:lstStyle/>
          <a:p>
            <a:pPr algn="r" eaLnBrk="0" hangingPunct="0"/>
            <a:r>
              <a:rPr lang="es-ES_tradnl" sz="1200"/>
              <a:t>2002</a:t>
            </a:r>
          </a:p>
        </p:txBody>
      </p:sp>
      <p:sp>
        <p:nvSpPr>
          <p:cNvPr id="27651" name="Rectangle 6"/>
          <p:cNvSpPr txBox="1">
            <a:spLocks noGrp="1" noChangeArrowheads="1"/>
          </p:cNvSpPr>
          <p:nvPr/>
        </p:nvSpPr>
        <p:spPr bwMode="auto">
          <a:xfrm>
            <a:off x="0" y="9436100"/>
            <a:ext cx="2944813" cy="495300"/>
          </a:xfrm>
          <a:prstGeom prst="rect">
            <a:avLst/>
          </a:prstGeom>
          <a:noFill/>
          <a:ln w="9525">
            <a:noFill/>
            <a:miter lim="800000"/>
            <a:headEnd/>
            <a:tailEnd/>
          </a:ln>
        </p:spPr>
        <p:txBody>
          <a:bodyPr lIns="92784" tIns="46392" rIns="92784" bIns="46392" anchor="b"/>
          <a:lstStyle/>
          <a:p>
            <a:pPr eaLnBrk="0" hangingPunct="0"/>
            <a:r>
              <a:rPr lang="es-ES_tradnl" sz="1200"/>
              <a:t>Constantino Seoane Perez </a:t>
            </a:r>
          </a:p>
        </p:txBody>
      </p:sp>
      <p:sp>
        <p:nvSpPr>
          <p:cNvPr id="27652" name="Rectangle 7"/>
          <p:cNvSpPr txBox="1">
            <a:spLocks noGrp="1" noChangeArrowheads="1"/>
          </p:cNvSpPr>
          <p:nvPr/>
        </p:nvSpPr>
        <p:spPr bwMode="auto">
          <a:xfrm>
            <a:off x="3849688" y="9436100"/>
            <a:ext cx="2944812" cy="495300"/>
          </a:xfrm>
          <a:prstGeom prst="rect">
            <a:avLst/>
          </a:prstGeom>
          <a:noFill/>
          <a:ln w="9525">
            <a:noFill/>
            <a:miter lim="800000"/>
            <a:headEnd/>
            <a:tailEnd/>
          </a:ln>
        </p:spPr>
        <p:txBody>
          <a:bodyPr lIns="92784" tIns="46392" rIns="92784" bIns="46392" anchor="b"/>
          <a:lstStyle/>
          <a:p>
            <a:pPr algn="r" eaLnBrk="0" hangingPunct="0"/>
            <a:fld id="{B237CEB2-FA95-4C95-AE58-9F8574B2E016}" type="slidenum">
              <a:rPr lang="es-ES_tradnl" sz="1200"/>
              <a:pPr algn="r" eaLnBrk="0" hangingPunct="0"/>
              <a:t>6</a:t>
            </a:fld>
            <a:endParaRPr lang="es-ES_tradnl" sz="1200"/>
          </a:p>
        </p:txBody>
      </p:sp>
      <p:sp>
        <p:nvSpPr>
          <p:cNvPr id="27653" name="Rectangle 2"/>
          <p:cNvSpPr>
            <a:spLocks noGrp="1" noRot="1" noChangeAspect="1" noChangeArrowheads="1" noTextEdit="1"/>
          </p:cNvSpPr>
          <p:nvPr>
            <p:ph type="sldImg"/>
          </p:nvPr>
        </p:nvSpPr>
        <p:spPr>
          <a:ln/>
        </p:spPr>
      </p:sp>
      <p:sp>
        <p:nvSpPr>
          <p:cNvPr id="27654"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txBox="1">
            <a:spLocks noGrp="1" noChangeArrowheads="1"/>
          </p:cNvSpPr>
          <p:nvPr/>
        </p:nvSpPr>
        <p:spPr bwMode="auto">
          <a:xfrm>
            <a:off x="0" y="0"/>
            <a:ext cx="2944813" cy="495300"/>
          </a:xfrm>
          <a:prstGeom prst="rect">
            <a:avLst/>
          </a:prstGeom>
          <a:noFill/>
          <a:ln w="9525">
            <a:noFill/>
            <a:miter lim="800000"/>
            <a:headEnd/>
            <a:tailEnd/>
          </a:ln>
        </p:spPr>
        <p:txBody>
          <a:bodyPr lIns="92784" tIns="46392" rIns="92784" bIns="46392"/>
          <a:lstStyle/>
          <a:p>
            <a:pPr eaLnBrk="0" hangingPunct="0"/>
            <a:r>
              <a:rPr lang="es-ES_tradnl" sz="1200"/>
              <a:t>O PEC. Elaboración.</a:t>
            </a:r>
          </a:p>
        </p:txBody>
      </p:sp>
      <p:sp>
        <p:nvSpPr>
          <p:cNvPr id="29698" name="Rectangle 3"/>
          <p:cNvSpPr txBox="1">
            <a:spLocks noGrp="1" noChangeArrowheads="1"/>
          </p:cNvSpPr>
          <p:nvPr/>
        </p:nvSpPr>
        <p:spPr bwMode="auto">
          <a:xfrm>
            <a:off x="3849688" y="0"/>
            <a:ext cx="2944812" cy="495300"/>
          </a:xfrm>
          <a:prstGeom prst="rect">
            <a:avLst/>
          </a:prstGeom>
          <a:noFill/>
          <a:ln w="9525">
            <a:noFill/>
            <a:miter lim="800000"/>
            <a:headEnd/>
            <a:tailEnd/>
          </a:ln>
        </p:spPr>
        <p:txBody>
          <a:bodyPr lIns="92784" tIns="46392" rIns="92784" bIns="46392"/>
          <a:lstStyle/>
          <a:p>
            <a:pPr algn="r" eaLnBrk="0" hangingPunct="0"/>
            <a:r>
              <a:rPr lang="es-ES_tradnl" sz="1200"/>
              <a:t>2002</a:t>
            </a:r>
          </a:p>
        </p:txBody>
      </p:sp>
      <p:sp>
        <p:nvSpPr>
          <p:cNvPr id="29699" name="Rectangle 6"/>
          <p:cNvSpPr txBox="1">
            <a:spLocks noGrp="1" noChangeArrowheads="1"/>
          </p:cNvSpPr>
          <p:nvPr/>
        </p:nvSpPr>
        <p:spPr bwMode="auto">
          <a:xfrm>
            <a:off x="0" y="9436100"/>
            <a:ext cx="2944813" cy="495300"/>
          </a:xfrm>
          <a:prstGeom prst="rect">
            <a:avLst/>
          </a:prstGeom>
          <a:noFill/>
          <a:ln w="9525">
            <a:noFill/>
            <a:miter lim="800000"/>
            <a:headEnd/>
            <a:tailEnd/>
          </a:ln>
        </p:spPr>
        <p:txBody>
          <a:bodyPr lIns="92784" tIns="46392" rIns="92784" bIns="46392" anchor="b"/>
          <a:lstStyle/>
          <a:p>
            <a:pPr eaLnBrk="0" hangingPunct="0"/>
            <a:r>
              <a:rPr lang="es-ES_tradnl" sz="1200"/>
              <a:t>Constantino Seoane Perez </a:t>
            </a:r>
          </a:p>
        </p:txBody>
      </p:sp>
      <p:sp>
        <p:nvSpPr>
          <p:cNvPr id="29700" name="Rectangle 7"/>
          <p:cNvSpPr txBox="1">
            <a:spLocks noGrp="1" noChangeArrowheads="1"/>
          </p:cNvSpPr>
          <p:nvPr/>
        </p:nvSpPr>
        <p:spPr bwMode="auto">
          <a:xfrm>
            <a:off x="3849688" y="9436100"/>
            <a:ext cx="2944812" cy="495300"/>
          </a:xfrm>
          <a:prstGeom prst="rect">
            <a:avLst/>
          </a:prstGeom>
          <a:noFill/>
          <a:ln w="9525">
            <a:noFill/>
            <a:miter lim="800000"/>
            <a:headEnd/>
            <a:tailEnd/>
          </a:ln>
        </p:spPr>
        <p:txBody>
          <a:bodyPr lIns="92784" tIns="46392" rIns="92784" bIns="46392" anchor="b"/>
          <a:lstStyle/>
          <a:p>
            <a:pPr algn="r" eaLnBrk="0" hangingPunct="0"/>
            <a:fld id="{6E18C76D-90CA-4847-A30E-B2097E36CB56}" type="slidenum">
              <a:rPr lang="es-ES_tradnl" sz="1200"/>
              <a:pPr algn="r" eaLnBrk="0" hangingPunct="0"/>
              <a:t>7</a:t>
            </a:fld>
            <a:endParaRPr lang="es-ES_tradnl" sz="1200"/>
          </a:p>
        </p:txBody>
      </p:sp>
      <p:sp>
        <p:nvSpPr>
          <p:cNvPr id="29701" name="Rectangle 2"/>
          <p:cNvSpPr>
            <a:spLocks noGrp="1" noRot="1" noChangeAspect="1" noChangeArrowheads="1" noTextEdit="1"/>
          </p:cNvSpPr>
          <p:nvPr>
            <p:ph type="sldImg"/>
          </p:nvPr>
        </p:nvSpPr>
        <p:spPr>
          <a:ln/>
        </p:spPr>
      </p:sp>
      <p:sp>
        <p:nvSpPr>
          <p:cNvPr id="29702"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txBox="1">
            <a:spLocks noGrp="1" noChangeArrowheads="1"/>
          </p:cNvSpPr>
          <p:nvPr/>
        </p:nvSpPr>
        <p:spPr bwMode="auto">
          <a:xfrm>
            <a:off x="0" y="0"/>
            <a:ext cx="2944813" cy="495300"/>
          </a:xfrm>
          <a:prstGeom prst="rect">
            <a:avLst/>
          </a:prstGeom>
          <a:noFill/>
          <a:ln w="9525">
            <a:noFill/>
            <a:miter lim="800000"/>
            <a:headEnd/>
            <a:tailEnd/>
          </a:ln>
        </p:spPr>
        <p:txBody>
          <a:bodyPr lIns="92784" tIns="46392" rIns="92784" bIns="46392"/>
          <a:lstStyle/>
          <a:p>
            <a:pPr eaLnBrk="0" hangingPunct="0"/>
            <a:r>
              <a:rPr lang="es-ES_tradnl" sz="1200"/>
              <a:t>O PEC. Elaboración.</a:t>
            </a:r>
          </a:p>
        </p:txBody>
      </p:sp>
      <p:sp>
        <p:nvSpPr>
          <p:cNvPr id="31746" name="Rectangle 3"/>
          <p:cNvSpPr txBox="1">
            <a:spLocks noGrp="1" noChangeArrowheads="1"/>
          </p:cNvSpPr>
          <p:nvPr/>
        </p:nvSpPr>
        <p:spPr bwMode="auto">
          <a:xfrm>
            <a:off x="3849688" y="0"/>
            <a:ext cx="2944812" cy="495300"/>
          </a:xfrm>
          <a:prstGeom prst="rect">
            <a:avLst/>
          </a:prstGeom>
          <a:noFill/>
          <a:ln w="9525">
            <a:noFill/>
            <a:miter lim="800000"/>
            <a:headEnd/>
            <a:tailEnd/>
          </a:ln>
        </p:spPr>
        <p:txBody>
          <a:bodyPr lIns="92784" tIns="46392" rIns="92784" bIns="46392"/>
          <a:lstStyle/>
          <a:p>
            <a:pPr algn="r" eaLnBrk="0" hangingPunct="0"/>
            <a:r>
              <a:rPr lang="es-ES_tradnl" sz="1200"/>
              <a:t>2002</a:t>
            </a:r>
          </a:p>
        </p:txBody>
      </p:sp>
      <p:sp>
        <p:nvSpPr>
          <p:cNvPr id="31747" name="Rectangle 6"/>
          <p:cNvSpPr txBox="1">
            <a:spLocks noGrp="1" noChangeArrowheads="1"/>
          </p:cNvSpPr>
          <p:nvPr/>
        </p:nvSpPr>
        <p:spPr bwMode="auto">
          <a:xfrm>
            <a:off x="0" y="9436100"/>
            <a:ext cx="2944813" cy="495300"/>
          </a:xfrm>
          <a:prstGeom prst="rect">
            <a:avLst/>
          </a:prstGeom>
          <a:noFill/>
          <a:ln w="9525">
            <a:noFill/>
            <a:miter lim="800000"/>
            <a:headEnd/>
            <a:tailEnd/>
          </a:ln>
        </p:spPr>
        <p:txBody>
          <a:bodyPr lIns="92784" tIns="46392" rIns="92784" bIns="46392" anchor="b"/>
          <a:lstStyle/>
          <a:p>
            <a:pPr eaLnBrk="0" hangingPunct="0"/>
            <a:r>
              <a:rPr lang="es-ES_tradnl" sz="1200"/>
              <a:t>Constantino Seoane Perez </a:t>
            </a:r>
          </a:p>
        </p:txBody>
      </p:sp>
      <p:sp>
        <p:nvSpPr>
          <p:cNvPr id="31748" name="Rectangle 7"/>
          <p:cNvSpPr txBox="1">
            <a:spLocks noGrp="1" noChangeArrowheads="1"/>
          </p:cNvSpPr>
          <p:nvPr/>
        </p:nvSpPr>
        <p:spPr bwMode="auto">
          <a:xfrm>
            <a:off x="3849688" y="9436100"/>
            <a:ext cx="2944812" cy="495300"/>
          </a:xfrm>
          <a:prstGeom prst="rect">
            <a:avLst/>
          </a:prstGeom>
          <a:noFill/>
          <a:ln w="9525">
            <a:noFill/>
            <a:miter lim="800000"/>
            <a:headEnd/>
            <a:tailEnd/>
          </a:ln>
        </p:spPr>
        <p:txBody>
          <a:bodyPr lIns="92784" tIns="46392" rIns="92784" bIns="46392" anchor="b"/>
          <a:lstStyle/>
          <a:p>
            <a:pPr algn="r" eaLnBrk="0" hangingPunct="0"/>
            <a:fld id="{3FBCD4B1-DB78-4A02-94A3-B296B4F82CE5}" type="slidenum">
              <a:rPr lang="es-ES_tradnl" sz="1200"/>
              <a:pPr algn="r" eaLnBrk="0" hangingPunct="0"/>
              <a:t>8</a:t>
            </a:fld>
            <a:endParaRPr lang="es-ES_tradnl" sz="1200"/>
          </a:p>
        </p:txBody>
      </p:sp>
      <p:sp>
        <p:nvSpPr>
          <p:cNvPr id="31749" name="Rectangle 2"/>
          <p:cNvSpPr>
            <a:spLocks noGrp="1" noRot="1" noChangeAspect="1" noChangeArrowheads="1" noTextEdit="1"/>
          </p:cNvSpPr>
          <p:nvPr>
            <p:ph type="sldImg"/>
          </p:nvPr>
        </p:nvSpPr>
        <p:spPr>
          <a:ln/>
        </p:spPr>
      </p:sp>
      <p:sp>
        <p:nvSpPr>
          <p:cNvPr id="31750"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43010"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43011"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43012" name="Rectangle 7"/>
          <p:cNvSpPr>
            <a:spLocks noGrp="1" noChangeArrowheads="1"/>
          </p:cNvSpPr>
          <p:nvPr>
            <p:ph type="sldNum" sz="quarter" idx="5"/>
          </p:nvPr>
        </p:nvSpPr>
        <p:spPr>
          <a:noFill/>
        </p:spPr>
        <p:txBody>
          <a:bodyPr/>
          <a:lstStyle/>
          <a:p>
            <a:fld id="{35C65FFC-7699-4B61-A0AB-282471371FF4}" type="slidenum">
              <a:rPr lang="es-ES_tradnl" smtClean="0">
                <a:cs typeface="Arial" charset="0"/>
              </a:rPr>
              <a:pPr/>
              <a:t>18</a:t>
            </a:fld>
            <a:endParaRPr lang="es-ES_tradnl" smtClean="0">
              <a:cs typeface="Arial" charset="0"/>
            </a:endParaRPr>
          </a:p>
        </p:txBody>
      </p:sp>
      <p:sp>
        <p:nvSpPr>
          <p:cNvPr id="43013" name="Rectangle 2"/>
          <p:cNvSpPr>
            <a:spLocks noGrp="1" noRot="1" noChangeAspect="1" noChangeArrowheads="1" noTextEdit="1"/>
          </p:cNvSpPr>
          <p:nvPr>
            <p:ph type="sldImg"/>
          </p:nvPr>
        </p:nvSpPr>
        <p:spPr>
          <a:ln/>
        </p:spPr>
      </p:sp>
      <p:sp>
        <p:nvSpPr>
          <p:cNvPr id="43014" name="Rectangle 3"/>
          <p:cNvSpPr>
            <a:spLocks noGrp="1" noChangeArrowheads="1"/>
          </p:cNvSpPr>
          <p:nvPr>
            <p:ph type="body" idx="1"/>
          </p:nvPr>
        </p:nvSpPr>
        <p:spPr>
          <a:noFill/>
          <a:ln/>
        </p:spPr>
        <p:txBody>
          <a:bodyPr/>
          <a:lstStyle/>
          <a:p>
            <a:pPr algn="just" eaLnBrk="1" hangingPunct="1"/>
            <a:r>
              <a:rPr lang="es-ES_tradnl" b="1" smtClean="0"/>
              <a:t>Ámbito administrativo.</a:t>
            </a:r>
            <a:endParaRPr lang="es-ES_tradnl" smtClean="0"/>
          </a:p>
          <a:p>
            <a:pPr algn="just" eaLnBrk="1" hangingPunct="1"/>
            <a:r>
              <a:rPr lang="es-ES_tradnl" smtClean="0"/>
              <a:t>Comporta a realización de tarefas relativas o financiamento e á contabilidade; administración de recursos materiais (mantemento, inventariado, optimización de uso...), determinados procedementos de comunicación, etc.</a:t>
            </a:r>
          </a:p>
          <a:p>
            <a:pPr algn="just" eaLnBrk="1" hangingPunct="1"/>
            <a:endParaRPr lang="es-ES_tradnl" smtClean="0"/>
          </a:p>
          <a:p>
            <a:pPr algn="just" eaLnBrk="1" hangingPunct="1"/>
            <a:r>
              <a:rPr lang="es-ES_tradnl" b="1" smtClean="0"/>
              <a:t>Ámbito dos recursos humanos.</a:t>
            </a:r>
          </a:p>
          <a:p>
            <a:pPr algn="just" eaLnBrk="1" hangingPunct="1"/>
            <a:r>
              <a:rPr lang="es-ES_tradnl" smtClean="0"/>
              <a:t>Xestioanr este ámbito supón dar resposta a cuestións relativas ás relacións interpersoais como son a negociación, o conflicto, a regulación da convivencia, a formación, a motivación do equipo...</a:t>
            </a:r>
          </a:p>
          <a:p>
            <a:pPr algn="just" eaLnBrk="1" hangingPunct="1"/>
            <a:endParaRPr lang="es-ES_tradnl" smtClean="0"/>
          </a:p>
          <a:p>
            <a:pPr algn="just" eaLnBrk="1" hangingPunct="1"/>
            <a:r>
              <a:rPr lang="es-ES_tradnl" b="1" smtClean="0"/>
              <a:t>Ámbito dos servicios.</a:t>
            </a:r>
          </a:p>
          <a:p>
            <a:pPr algn="just" eaLnBrk="1" hangingPunct="1"/>
            <a:r>
              <a:rPr lang="es-ES_tradnl" smtClean="0"/>
              <a:t>Fai referencia as actuacións relativas á organización e funcionamento das prestacións de carácter psicopedagóxico (servicio de orientación por exemplo), de carácter complementario (comedor, transporte...) ou de carácter asistencial (seguros, bolsas e axudas, residencias...)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45058"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45059"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45060" name="Rectangle 7"/>
          <p:cNvSpPr>
            <a:spLocks noGrp="1" noChangeArrowheads="1"/>
          </p:cNvSpPr>
          <p:nvPr>
            <p:ph type="sldNum" sz="quarter" idx="5"/>
          </p:nvPr>
        </p:nvSpPr>
        <p:spPr>
          <a:noFill/>
        </p:spPr>
        <p:txBody>
          <a:bodyPr/>
          <a:lstStyle/>
          <a:p>
            <a:fld id="{6561E902-7663-47A5-BFA4-E013AFDCA06B}" type="slidenum">
              <a:rPr lang="es-ES_tradnl" smtClean="0">
                <a:cs typeface="Arial" charset="0"/>
              </a:rPr>
              <a:pPr/>
              <a:t>19</a:t>
            </a:fld>
            <a:endParaRPr lang="es-ES_tradnl" smtClean="0">
              <a:cs typeface="Arial" charset="0"/>
            </a:endParaRPr>
          </a:p>
        </p:txBody>
      </p:sp>
      <p:sp>
        <p:nvSpPr>
          <p:cNvPr id="45061" name="Rectangle 2"/>
          <p:cNvSpPr>
            <a:spLocks noGrp="1" noRot="1" noChangeAspect="1" noChangeArrowheads="1" noTextEdit="1"/>
          </p:cNvSpPr>
          <p:nvPr>
            <p:ph type="sldImg"/>
          </p:nvPr>
        </p:nvSpPr>
        <p:spPr>
          <a:ln/>
        </p:spPr>
      </p:sp>
      <p:sp>
        <p:nvSpPr>
          <p:cNvPr id="45062"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hdr" sz="quarter"/>
          </p:nvPr>
        </p:nvSpPr>
        <p:spPr>
          <a:noFill/>
        </p:spPr>
        <p:txBody>
          <a:bodyPr/>
          <a:lstStyle/>
          <a:p>
            <a:r>
              <a:rPr lang="es-ES_tradnl" smtClean="0">
                <a:cs typeface="Arial" charset="0"/>
              </a:rPr>
              <a:t>O PEC. Elaboración.</a:t>
            </a:r>
          </a:p>
        </p:txBody>
      </p:sp>
      <p:sp>
        <p:nvSpPr>
          <p:cNvPr id="47106" name="Rectangle 3"/>
          <p:cNvSpPr>
            <a:spLocks noGrp="1" noChangeArrowheads="1"/>
          </p:cNvSpPr>
          <p:nvPr>
            <p:ph type="dt" sz="quarter" idx="1"/>
          </p:nvPr>
        </p:nvSpPr>
        <p:spPr>
          <a:noFill/>
        </p:spPr>
        <p:txBody>
          <a:bodyPr/>
          <a:lstStyle/>
          <a:p>
            <a:r>
              <a:rPr lang="es-ES_tradnl" smtClean="0">
                <a:cs typeface="Arial" charset="0"/>
              </a:rPr>
              <a:t>2002</a:t>
            </a:r>
          </a:p>
        </p:txBody>
      </p:sp>
      <p:sp>
        <p:nvSpPr>
          <p:cNvPr id="47107" name="Rectangle 6"/>
          <p:cNvSpPr>
            <a:spLocks noGrp="1" noChangeArrowheads="1"/>
          </p:cNvSpPr>
          <p:nvPr>
            <p:ph type="ftr" sz="quarter" idx="4"/>
          </p:nvPr>
        </p:nvSpPr>
        <p:spPr>
          <a:noFill/>
        </p:spPr>
        <p:txBody>
          <a:bodyPr/>
          <a:lstStyle/>
          <a:p>
            <a:r>
              <a:rPr lang="es-ES_tradnl" smtClean="0">
                <a:cs typeface="Arial" charset="0"/>
              </a:rPr>
              <a:t>Constantino Seoane Perez </a:t>
            </a:r>
          </a:p>
        </p:txBody>
      </p:sp>
      <p:sp>
        <p:nvSpPr>
          <p:cNvPr id="47108" name="Rectangle 7"/>
          <p:cNvSpPr>
            <a:spLocks noGrp="1" noChangeArrowheads="1"/>
          </p:cNvSpPr>
          <p:nvPr>
            <p:ph type="sldNum" sz="quarter" idx="5"/>
          </p:nvPr>
        </p:nvSpPr>
        <p:spPr>
          <a:noFill/>
        </p:spPr>
        <p:txBody>
          <a:bodyPr/>
          <a:lstStyle/>
          <a:p>
            <a:fld id="{FCBA5A66-0672-43E4-9D31-184B36F480F5}" type="slidenum">
              <a:rPr lang="es-ES_tradnl" smtClean="0">
                <a:cs typeface="Arial" charset="0"/>
              </a:rPr>
              <a:pPr/>
              <a:t>20</a:t>
            </a:fld>
            <a:endParaRPr lang="es-ES_tradnl" smtClean="0">
              <a:cs typeface="Arial" charset="0"/>
            </a:endParaRPr>
          </a:p>
        </p:txBody>
      </p:sp>
      <p:sp>
        <p:nvSpPr>
          <p:cNvPr id="47109" name="Rectangle 2"/>
          <p:cNvSpPr>
            <a:spLocks noGrp="1" noRot="1" noChangeAspect="1" noChangeArrowheads="1" noTextEdit="1"/>
          </p:cNvSpPr>
          <p:nvPr>
            <p:ph type="sldImg"/>
          </p:nvPr>
        </p:nvSpPr>
        <p:spPr>
          <a:ln/>
        </p:spPr>
      </p:sp>
      <p:sp>
        <p:nvSpPr>
          <p:cNvPr id="47110" name="Rectangle 3"/>
          <p:cNvSpPr>
            <a:spLocks noGrp="1" noChangeArrowheads="1"/>
          </p:cNvSpPr>
          <p:nvPr>
            <p:ph type="body" idx="1"/>
          </p:nvPr>
        </p:nvSpPr>
        <p:spPr>
          <a:noFill/>
          <a:ln/>
        </p:spPr>
        <p:txBody>
          <a:bodyPr/>
          <a:lstStyle/>
          <a:p>
            <a:pPr eaLnBrk="1" hangingPunct="1"/>
            <a:endParaRPr lang="gl-E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6"/>
          <p:cNvSpPr>
            <a:spLocks noGrp="1" noChangeArrowheads="1"/>
          </p:cNvSpPr>
          <p:nvPr>
            <p:ph type="dt" sz="half" idx="10"/>
          </p:nvPr>
        </p:nvSpPr>
        <p:spPr>
          <a:ln/>
        </p:spPr>
        <p:txBody>
          <a:bodyPr/>
          <a:lstStyle>
            <a:lvl1pPr>
              <a:defRPr/>
            </a:lvl1pPr>
          </a:lstStyle>
          <a:p>
            <a:pPr>
              <a:defRPr/>
            </a:pPr>
            <a:endParaRPr lang="es-ES"/>
          </a:p>
        </p:txBody>
      </p:sp>
      <p:sp>
        <p:nvSpPr>
          <p:cNvPr id="5" name="Rectangle 7"/>
          <p:cNvSpPr>
            <a:spLocks noGrp="1" noChangeArrowheads="1"/>
          </p:cNvSpPr>
          <p:nvPr>
            <p:ph type="ftr" sz="quarter" idx="11"/>
          </p:nvPr>
        </p:nvSpPr>
        <p:spPr>
          <a:ln/>
        </p:spPr>
        <p:txBody>
          <a:bodyPr/>
          <a:lstStyle>
            <a:lvl1pPr>
              <a:defRPr/>
            </a:lvl1pPr>
          </a:lstStyle>
          <a:p>
            <a:pPr>
              <a:defRPr/>
            </a:pPr>
            <a:endParaRPr lang="es-ES"/>
          </a:p>
        </p:txBody>
      </p:sp>
      <p:sp>
        <p:nvSpPr>
          <p:cNvPr id="6" name="Rectangle 8"/>
          <p:cNvSpPr>
            <a:spLocks noGrp="1" noChangeArrowheads="1"/>
          </p:cNvSpPr>
          <p:nvPr>
            <p:ph type="sldNum" sz="quarter" idx="12"/>
          </p:nvPr>
        </p:nvSpPr>
        <p:spPr>
          <a:ln/>
        </p:spPr>
        <p:txBody>
          <a:bodyPr/>
          <a:lstStyle>
            <a:lvl1pPr>
              <a:defRPr/>
            </a:lvl1pPr>
          </a:lstStyle>
          <a:p>
            <a:pPr>
              <a:defRPr/>
            </a:pPr>
            <a:fld id="{698CE610-B76D-4F6D-8228-5835743F6911}" type="slidenum">
              <a:rPr lang="es-ES"/>
              <a:pPr>
                <a:defRPr/>
              </a:pPr>
              <a:t>‹Nº›</a:t>
            </a:fld>
            <a:endParaRPr lang="es-ES"/>
          </a:p>
        </p:txBody>
      </p:sp>
    </p:spTree>
  </p:cSld>
  <p:clrMapOvr>
    <a:masterClrMapping/>
  </p:clrMapOvr>
  <p:transition>
    <p:check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609600"/>
            <a:ext cx="1943100" cy="54864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685800" y="609600"/>
            <a:ext cx="5676900" cy="5486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6"/>
          <p:cNvSpPr>
            <a:spLocks noGrp="1" noChangeArrowheads="1"/>
          </p:cNvSpPr>
          <p:nvPr>
            <p:ph type="dt" sz="half" idx="10"/>
          </p:nvPr>
        </p:nvSpPr>
        <p:spPr>
          <a:ln/>
        </p:spPr>
        <p:txBody>
          <a:bodyPr/>
          <a:lstStyle>
            <a:lvl1pPr>
              <a:defRPr/>
            </a:lvl1pPr>
          </a:lstStyle>
          <a:p>
            <a:pPr>
              <a:defRPr/>
            </a:pPr>
            <a:endParaRPr lang="es-ES"/>
          </a:p>
        </p:txBody>
      </p:sp>
      <p:sp>
        <p:nvSpPr>
          <p:cNvPr id="5" name="Rectangle 7"/>
          <p:cNvSpPr>
            <a:spLocks noGrp="1" noChangeArrowheads="1"/>
          </p:cNvSpPr>
          <p:nvPr>
            <p:ph type="ftr" sz="quarter" idx="11"/>
          </p:nvPr>
        </p:nvSpPr>
        <p:spPr>
          <a:ln/>
        </p:spPr>
        <p:txBody>
          <a:bodyPr/>
          <a:lstStyle>
            <a:lvl1pPr>
              <a:defRPr/>
            </a:lvl1pPr>
          </a:lstStyle>
          <a:p>
            <a:pPr>
              <a:defRPr/>
            </a:pPr>
            <a:endParaRPr lang="es-ES"/>
          </a:p>
        </p:txBody>
      </p:sp>
      <p:sp>
        <p:nvSpPr>
          <p:cNvPr id="6" name="Rectangle 8"/>
          <p:cNvSpPr>
            <a:spLocks noGrp="1" noChangeArrowheads="1"/>
          </p:cNvSpPr>
          <p:nvPr>
            <p:ph type="sldNum" sz="quarter" idx="12"/>
          </p:nvPr>
        </p:nvSpPr>
        <p:spPr>
          <a:ln/>
        </p:spPr>
        <p:txBody>
          <a:bodyPr/>
          <a:lstStyle>
            <a:lvl1pPr>
              <a:defRPr/>
            </a:lvl1pPr>
          </a:lstStyle>
          <a:p>
            <a:pPr>
              <a:defRPr/>
            </a:pPr>
            <a:fld id="{D29FE6EE-4B72-45AE-9ECB-7740125F18CF}" type="slidenum">
              <a:rPr lang="es-ES"/>
              <a:pPr>
                <a:defRPr/>
              </a:pPr>
              <a:t>‹Nº›</a:t>
            </a:fld>
            <a:endParaRPr lang="es-ES"/>
          </a:p>
        </p:txBody>
      </p:sp>
    </p:spTree>
  </p:cSld>
  <p:clrMapOvr>
    <a:masterClrMapping/>
  </p:clrMapOvr>
  <p:transition>
    <p:check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1_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p>
        </p:txBody>
      </p:sp>
      <p:sp>
        <p:nvSpPr>
          <p:cNvPr id="4" name="Rectangle 6"/>
          <p:cNvSpPr>
            <a:spLocks noGrp="1" noChangeArrowheads="1"/>
          </p:cNvSpPr>
          <p:nvPr>
            <p:ph type="dt" sz="half" idx="10"/>
          </p:nvPr>
        </p:nvSpPr>
        <p:spPr>
          <a:ln/>
        </p:spPr>
        <p:txBody>
          <a:bodyPr/>
          <a:lstStyle>
            <a:lvl1pPr>
              <a:defRPr/>
            </a:lvl1pPr>
          </a:lstStyle>
          <a:p>
            <a:pPr>
              <a:defRPr/>
            </a:pPr>
            <a:endParaRPr lang="es-ES"/>
          </a:p>
        </p:txBody>
      </p:sp>
      <p:sp>
        <p:nvSpPr>
          <p:cNvPr id="5" name="Rectangle 7"/>
          <p:cNvSpPr>
            <a:spLocks noGrp="1" noChangeArrowheads="1"/>
          </p:cNvSpPr>
          <p:nvPr>
            <p:ph type="ftr" sz="quarter" idx="11"/>
          </p:nvPr>
        </p:nvSpPr>
        <p:spPr>
          <a:ln/>
        </p:spPr>
        <p:txBody>
          <a:bodyPr/>
          <a:lstStyle>
            <a:lvl1pPr>
              <a:defRPr/>
            </a:lvl1pPr>
          </a:lstStyle>
          <a:p>
            <a:pPr>
              <a:defRPr/>
            </a:pPr>
            <a:endParaRPr lang="es-ES"/>
          </a:p>
        </p:txBody>
      </p:sp>
      <p:sp>
        <p:nvSpPr>
          <p:cNvPr id="6" name="Rectangle 8"/>
          <p:cNvSpPr>
            <a:spLocks noGrp="1" noChangeArrowheads="1"/>
          </p:cNvSpPr>
          <p:nvPr>
            <p:ph type="sldNum" sz="quarter" idx="12"/>
          </p:nvPr>
        </p:nvSpPr>
        <p:spPr>
          <a:ln/>
        </p:spPr>
        <p:txBody>
          <a:bodyPr/>
          <a:lstStyle>
            <a:lvl1pPr>
              <a:defRPr/>
            </a:lvl1pPr>
          </a:lstStyle>
          <a:p>
            <a:pPr>
              <a:defRPr/>
            </a:pPr>
            <a:fld id="{2780FAA3-63EE-4B08-92A4-FE2CE68AF902}" type="slidenum">
              <a:rPr lang="es-ES"/>
              <a:pPr>
                <a:defRPr/>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ido">
    <p:spTree>
      <p:nvGrpSpPr>
        <p:cNvPr id="1" name=""/>
        <p:cNvGrpSpPr/>
        <p:nvPr/>
      </p:nvGrpSpPr>
      <p:grpSpPr>
        <a:xfrm>
          <a:off x="0" y="0"/>
          <a:ext cx="0" cy="0"/>
          <a:chOff x="0" y="0"/>
          <a:chExt cx="0" cy="0"/>
        </a:xfrm>
      </p:grpSpPr>
      <p:sp>
        <p:nvSpPr>
          <p:cNvPr id="2" name="Marcador de contenido 1"/>
          <p:cNvSpPr>
            <a:spLocks noGrp="1"/>
          </p:cNvSpPr>
          <p:nvPr>
            <p:ph/>
          </p:nvPr>
        </p:nvSpPr>
        <p:spPr>
          <a:xfrm>
            <a:off x="685800" y="609600"/>
            <a:ext cx="7772400" cy="54864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3" name="Rectangle 6"/>
          <p:cNvSpPr>
            <a:spLocks noGrp="1" noChangeArrowheads="1"/>
          </p:cNvSpPr>
          <p:nvPr>
            <p:ph type="dt" sz="half" idx="10"/>
          </p:nvPr>
        </p:nvSpPr>
        <p:spPr>
          <a:ln/>
        </p:spPr>
        <p:txBody>
          <a:bodyPr/>
          <a:lstStyle>
            <a:lvl1pPr>
              <a:defRPr/>
            </a:lvl1pPr>
          </a:lstStyle>
          <a:p>
            <a:pPr>
              <a:defRPr/>
            </a:pPr>
            <a:endParaRPr lang="es-ES"/>
          </a:p>
        </p:txBody>
      </p:sp>
      <p:sp>
        <p:nvSpPr>
          <p:cNvPr id="4" name="Rectangle 7"/>
          <p:cNvSpPr>
            <a:spLocks noGrp="1" noChangeArrowheads="1"/>
          </p:cNvSpPr>
          <p:nvPr>
            <p:ph type="ftr" sz="quarter" idx="11"/>
          </p:nvPr>
        </p:nvSpPr>
        <p:spPr>
          <a:ln/>
        </p:spPr>
        <p:txBody>
          <a:bodyPr/>
          <a:lstStyle>
            <a:lvl1pPr>
              <a:defRPr/>
            </a:lvl1pPr>
          </a:lstStyle>
          <a:p>
            <a:pPr>
              <a:defRPr/>
            </a:pPr>
            <a:endParaRPr lang="es-ES"/>
          </a:p>
        </p:txBody>
      </p:sp>
      <p:sp>
        <p:nvSpPr>
          <p:cNvPr id="5" name="Rectangle 8"/>
          <p:cNvSpPr>
            <a:spLocks noGrp="1" noChangeArrowheads="1"/>
          </p:cNvSpPr>
          <p:nvPr>
            <p:ph type="sldNum" sz="quarter" idx="12"/>
          </p:nvPr>
        </p:nvSpPr>
        <p:spPr>
          <a:ln/>
        </p:spPr>
        <p:txBody>
          <a:bodyPr/>
          <a:lstStyle>
            <a:lvl1pPr>
              <a:defRPr/>
            </a:lvl1pPr>
          </a:lstStyle>
          <a:p>
            <a:pPr>
              <a:defRPr/>
            </a:pPr>
            <a:fld id="{E8FD8E10-3BEE-470C-BB35-8ABCA538768E}" type="slidenum">
              <a:rPr lang="es-ES"/>
              <a:pPr>
                <a:defRPr/>
              </a:pPr>
              <a:t>‹Nº›</a:t>
            </a:fld>
            <a:endParaRPr lang="es-E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Título 1"/>
          <p:cNvSpPr>
            <a:spLocks noGrp="1"/>
          </p:cNvSpPr>
          <p:nvPr>
            <p:ph type="title"/>
          </p:nvPr>
        </p:nvSpPr>
        <p:spPr>
          <a:xfrm>
            <a:off x="685800" y="609600"/>
            <a:ext cx="7772400" cy="1143000"/>
          </a:xfrm>
        </p:spPr>
        <p:txBody>
          <a:bodyPr/>
          <a:lstStyle/>
          <a:p>
            <a:r>
              <a:rPr lang="es-ES"/>
              <a:t>Haga clic para modificar el estilo de título del patrón</a:t>
            </a:r>
          </a:p>
        </p:txBody>
      </p:sp>
      <p:sp>
        <p:nvSpPr>
          <p:cNvPr id="3" name="Marcador de tabla 2"/>
          <p:cNvSpPr>
            <a:spLocks noGrp="1"/>
          </p:cNvSpPr>
          <p:nvPr>
            <p:ph type="tbl" idx="1"/>
          </p:nvPr>
        </p:nvSpPr>
        <p:spPr>
          <a:xfrm>
            <a:off x="685800" y="1981200"/>
            <a:ext cx="7772400" cy="4114800"/>
          </a:xfrm>
        </p:spPr>
        <p:txBody>
          <a:bodyPr/>
          <a:lstStyle/>
          <a:p>
            <a:pPr lvl="0"/>
            <a:endParaRPr lang="es-ES" noProof="0"/>
          </a:p>
        </p:txBody>
      </p:sp>
      <p:sp>
        <p:nvSpPr>
          <p:cNvPr id="4" name="Rectangle 6"/>
          <p:cNvSpPr>
            <a:spLocks noGrp="1" noChangeArrowheads="1"/>
          </p:cNvSpPr>
          <p:nvPr>
            <p:ph type="dt" sz="half" idx="10"/>
          </p:nvPr>
        </p:nvSpPr>
        <p:spPr>
          <a:ln/>
        </p:spPr>
        <p:txBody>
          <a:bodyPr/>
          <a:lstStyle>
            <a:lvl1pPr>
              <a:defRPr/>
            </a:lvl1pPr>
          </a:lstStyle>
          <a:p>
            <a:pPr>
              <a:defRPr/>
            </a:pPr>
            <a:endParaRPr lang="es-ES"/>
          </a:p>
        </p:txBody>
      </p:sp>
      <p:sp>
        <p:nvSpPr>
          <p:cNvPr id="5" name="Rectangle 7"/>
          <p:cNvSpPr>
            <a:spLocks noGrp="1" noChangeArrowheads="1"/>
          </p:cNvSpPr>
          <p:nvPr>
            <p:ph type="ftr" sz="quarter" idx="11"/>
          </p:nvPr>
        </p:nvSpPr>
        <p:spPr>
          <a:ln/>
        </p:spPr>
        <p:txBody>
          <a:bodyPr/>
          <a:lstStyle>
            <a:lvl1pPr>
              <a:defRPr/>
            </a:lvl1pPr>
          </a:lstStyle>
          <a:p>
            <a:pPr>
              <a:defRPr/>
            </a:pPr>
            <a:endParaRPr lang="es-ES"/>
          </a:p>
        </p:txBody>
      </p:sp>
      <p:sp>
        <p:nvSpPr>
          <p:cNvPr id="6" name="Rectangle 8"/>
          <p:cNvSpPr>
            <a:spLocks noGrp="1" noChangeArrowheads="1"/>
          </p:cNvSpPr>
          <p:nvPr>
            <p:ph type="sldNum" sz="quarter" idx="12"/>
          </p:nvPr>
        </p:nvSpPr>
        <p:spPr>
          <a:ln/>
        </p:spPr>
        <p:txBody>
          <a:bodyPr/>
          <a:lstStyle>
            <a:lvl1pPr>
              <a:defRPr/>
            </a:lvl1pPr>
          </a:lstStyle>
          <a:p>
            <a:pPr>
              <a:defRPr/>
            </a:pPr>
            <a:fld id="{4F2772FB-DFE9-4E4F-928E-AE14722D1CEC}"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6"/>
          <p:cNvSpPr>
            <a:spLocks noGrp="1" noChangeArrowheads="1"/>
          </p:cNvSpPr>
          <p:nvPr>
            <p:ph type="dt" sz="half" idx="10"/>
          </p:nvPr>
        </p:nvSpPr>
        <p:spPr>
          <a:ln/>
        </p:spPr>
        <p:txBody>
          <a:bodyPr/>
          <a:lstStyle>
            <a:lvl1pPr>
              <a:defRPr/>
            </a:lvl1pPr>
          </a:lstStyle>
          <a:p>
            <a:pPr>
              <a:defRPr/>
            </a:pPr>
            <a:endParaRPr lang="es-ES"/>
          </a:p>
        </p:txBody>
      </p:sp>
      <p:sp>
        <p:nvSpPr>
          <p:cNvPr id="5" name="Rectangle 7"/>
          <p:cNvSpPr>
            <a:spLocks noGrp="1" noChangeArrowheads="1"/>
          </p:cNvSpPr>
          <p:nvPr>
            <p:ph type="ftr" sz="quarter" idx="11"/>
          </p:nvPr>
        </p:nvSpPr>
        <p:spPr>
          <a:ln/>
        </p:spPr>
        <p:txBody>
          <a:bodyPr/>
          <a:lstStyle>
            <a:lvl1pPr>
              <a:defRPr/>
            </a:lvl1pPr>
          </a:lstStyle>
          <a:p>
            <a:pPr>
              <a:defRPr/>
            </a:pPr>
            <a:endParaRPr lang="es-ES"/>
          </a:p>
        </p:txBody>
      </p:sp>
      <p:sp>
        <p:nvSpPr>
          <p:cNvPr id="6" name="Rectangle 8"/>
          <p:cNvSpPr>
            <a:spLocks noGrp="1" noChangeArrowheads="1"/>
          </p:cNvSpPr>
          <p:nvPr>
            <p:ph type="sldNum" sz="quarter" idx="12"/>
          </p:nvPr>
        </p:nvSpPr>
        <p:spPr>
          <a:ln/>
        </p:spPr>
        <p:txBody>
          <a:bodyPr/>
          <a:lstStyle>
            <a:lvl1pPr>
              <a:defRPr/>
            </a:lvl1pPr>
          </a:lstStyle>
          <a:p>
            <a:pPr>
              <a:defRPr/>
            </a:pPr>
            <a:fld id="{4ECE4634-6E3B-475E-9E1D-8821B6190C6D}" type="slidenum">
              <a:rPr lang="es-ES"/>
              <a:pPr>
                <a:defRPr/>
              </a:pPr>
              <a:t>‹Nº›</a:t>
            </a:fld>
            <a:endParaRPr lang="es-ES"/>
          </a:p>
        </p:txBody>
      </p:sp>
    </p:spTree>
  </p:cSld>
  <p:clrMapOvr>
    <a:masterClrMapping/>
  </p:clrMapOvr>
  <p:transition>
    <p:check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6"/>
          <p:cNvSpPr>
            <a:spLocks noGrp="1" noChangeArrowheads="1"/>
          </p:cNvSpPr>
          <p:nvPr>
            <p:ph type="dt" sz="half" idx="10"/>
          </p:nvPr>
        </p:nvSpPr>
        <p:spPr>
          <a:ln/>
        </p:spPr>
        <p:txBody>
          <a:bodyPr/>
          <a:lstStyle>
            <a:lvl1pPr>
              <a:defRPr/>
            </a:lvl1pPr>
          </a:lstStyle>
          <a:p>
            <a:pPr>
              <a:defRPr/>
            </a:pPr>
            <a:endParaRPr lang="es-ES"/>
          </a:p>
        </p:txBody>
      </p:sp>
      <p:sp>
        <p:nvSpPr>
          <p:cNvPr id="6" name="Rectangle 7"/>
          <p:cNvSpPr>
            <a:spLocks noGrp="1" noChangeArrowheads="1"/>
          </p:cNvSpPr>
          <p:nvPr>
            <p:ph type="ftr" sz="quarter" idx="11"/>
          </p:nvPr>
        </p:nvSpPr>
        <p:spPr>
          <a:ln/>
        </p:spPr>
        <p:txBody>
          <a:bodyPr/>
          <a:lstStyle>
            <a:lvl1pPr>
              <a:defRPr/>
            </a:lvl1pPr>
          </a:lstStyle>
          <a:p>
            <a:pPr>
              <a:defRPr/>
            </a:pPr>
            <a:endParaRPr lang="es-ES"/>
          </a:p>
        </p:txBody>
      </p:sp>
      <p:sp>
        <p:nvSpPr>
          <p:cNvPr id="7" name="Rectangle 8"/>
          <p:cNvSpPr>
            <a:spLocks noGrp="1" noChangeArrowheads="1"/>
          </p:cNvSpPr>
          <p:nvPr>
            <p:ph type="sldNum" sz="quarter" idx="12"/>
          </p:nvPr>
        </p:nvSpPr>
        <p:spPr>
          <a:ln/>
        </p:spPr>
        <p:txBody>
          <a:bodyPr/>
          <a:lstStyle>
            <a:lvl1pPr>
              <a:defRPr/>
            </a:lvl1pPr>
          </a:lstStyle>
          <a:p>
            <a:pPr>
              <a:defRPr/>
            </a:pPr>
            <a:fld id="{DCEB7BEA-2235-40AA-A7B0-A133EC5CCB8B}" type="slidenum">
              <a:rPr lang="es-ES"/>
              <a:pPr>
                <a:defRPr/>
              </a:pPr>
              <a:t>‹Nº›</a:t>
            </a:fld>
            <a:endParaRPr lang="es-ES"/>
          </a:p>
        </p:txBody>
      </p:sp>
    </p:spTree>
  </p:cSld>
  <p:clrMapOvr>
    <a:masterClrMapping/>
  </p:clrMapOvr>
  <p:transition>
    <p:check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6"/>
          <p:cNvSpPr>
            <a:spLocks noGrp="1" noChangeArrowheads="1"/>
          </p:cNvSpPr>
          <p:nvPr>
            <p:ph type="dt" sz="half" idx="10"/>
          </p:nvPr>
        </p:nvSpPr>
        <p:spPr>
          <a:ln/>
        </p:spPr>
        <p:txBody>
          <a:bodyPr/>
          <a:lstStyle>
            <a:lvl1pPr>
              <a:defRPr/>
            </a:lvl1pPr>
          </a:lstStyle>
          <a:p>
            <a:pPr>
              <a:defRPr/>
            </a:pPr>
            <a:endParaRPr lang="es-ES"/>
          </a:p>
        </p:txBody>
      </p:sp>
      <p:sp>
        <p:nvSpPr>
          <p:cNvPr id="8" name="Rectangle 7"/>
          <p:cNvSpPr>
            <a:spLocks noGrp="1" noChangeArrowheads="1"/>
          </p:cNvSpPr>
          <p:nvPr>
            <p:ph type="ftr" sz="quarter" idx="11"/>
          </p:nvPr>
        </p:nvSpPr>
        <p:spPr>
          <a:ln/>
        </p:spPr>
        <p:txBody>
          <a:bodyPr/>
          <a:lstStyle>
            <a:lvl1pPr>
              <a:defRPr/>
            </a:lvl1pPr>
          </a:lstStyle>
          <a:p>
            <a:pPr>
              <a:defRPr/>
            </a:pPr>
            <a:endParaRPr lang="es-ES"/>
          </a:p>
        </p:txBody>
      </p:sp>
      <p:sp>
        <p:nvSpPr>
          <p:cNvPr id="9" name="Rectangle 8"/>
          <p:cNvSpPr>
            <a:spLocks noGrp="1" noChangeArrowheads="1"/>
          </p:cNvSpPr>
          <p:nvPr>
            <p:ph type="sldNum" sz="quarter" idx="12"/>
          </p:nvPr>
        </p:nvSpPr>
        <p:spPr>
          <a:ln/>
        </p:spPr>
        <p:txBody>
          <a:bodyPr/>
          <a:lstStyle>
            <a:lvl1pPr>
              <a:defRPr/>
            </a:lvl1pPr>
          </a:lstStyle>
          <a:p>
            <a:pPr>
              <a:defRPr/>
            </a:pPr>
            <a:fld id="{A7A49FD5-6E3F-4327-B435-E1C143DDA597}" type="slidenum">
              <a:rPr lang="es-ES"/>
              <a:pPr>
                <a:defRPr/>
              </a:pPr>
              <a:t>‹Nº›</a:t>
            </a:fld>
            <a:endParaRPr lang="es-ES"/>
          </a:p>
        </p:txBody>
      </p:sp>
    </p:spTree>
  </p:cSld>
  <p:clrMapOvr>
    <a:masterClrMapping/>
  </p:clrMapOvr>
  <p:transition>
    <p:check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Rectangle 6"/>
          <p:cNvSpPr>
            <a:spLocks noGrp="1" noChangeArrowheads="1"/>
          </p:cNvSpPr>
          <p:nvPr>
            <p:ph type="dt" sz="half" idx="10"/>
          </p:nvPr>
        </p:nvSpPr>
        <p:spPr>
          <a:ln/>
        </p:spPr>
        <p:txBody>
          <a:bodyPr/>
          <a:lstStyle>
            <a:lvl1pPr>
              <a:defRPr/>
            </a:lvl1pPr>
          </a:lstStyle>
          <a:p>
            <a:pPr>
              <a:defRPr/>
            </a:pPr>
            <a:endParaRPr lang="es-ES"/>
          </a:p>
        </p:txBody>
      </p:sp>
      <p:sp>
        <p:nvSpPr>
          <p:cNvPr id="4" name="Rectangle 7"/>
          <p:cNvSpPr>
            <a:spLocks noGrp="1" noChangeArrowheads="1"/>
          </p:cNvSpPr>
          <p:nvPr>
            <p:ph type="ftr" sz="quarter" idx="11"/>
          </p:nvPr>
        </p:nvSpPr>
        <p:spPr>
          <a:ln/>
        </p:spPr>
        <p:txBody>
          <a:bodyPr/>
          <a:lstStyle>
            <a:lvl1pPr>
              <a:defRPr/>
            </a:lvl1pPr>
          </a:lstStyle>
          <a:p>
            <a:pPr>
              <a:defRPr/>
            </a:pPr>
            <a:endParaRPr lang="es-ES"/>
          </a:p>
        </p:txBody>
      </p:sp>
      <p:sp>
        <p:nvSpPr>
          <p:cNvPr id="5" name="Rectangle 8"/>
          <p:cNvSpPr>
            <a:spLocks noGrp="1" noChangeArrowheads="1"/>
          </p:cNvSpPr>
          <p:nvPr>
            <p:ph type="sldNum" sz="quarter" idx="12"/>
          </p:nvPr>
        </p:nvSpPr>
        <p:spPr>
          <a:ln/>
        </p:spPr>
        <p:txBody>
          <a:bodyPr/>
          <a:lstStyle>
            <a:lvl1pPr>
              <a:defRPr/>
            </a:lvl1pPr>
          </a:lstStyle>
          <a:p>
            <a:pPr>
              <a:defRPr/>
            </a:pPr>
            <a:fld id="{27B052BC-3278-444E-9FF5-2ACFFAC28077}" type="slidenum">
              <a:rPr lang="es-ES"/>
              <a:pPr>
                <a:defRPr/>
              </a:pPr>
              <a:t>‹Nº›</a:t>
            </a:fld>
            <a:endParaRPr lang="es-ES"/>
          </a:p>
        </p:txBody>
      </p:sp>
    </p:spTree>
  </p:cSld>
  <p:clrMapOvr>
    <a:masterClrMapping/>
  </p:clrMapOvr>
  <p:transition>
    <p:check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s-ES"/>
          </a:p>
        </p:txBody>
      </p:sp>
      <p:sp>
        <p:nvSpPr>
          <p:cNvPr id="3" name="Rectangle 7"/>
          <p:cNvSpPr>
            <a:spLocks noGrp="1" noChangeArrowheads="1"/>
          </p:cNvSpPr>
          <p:nvPr>
            <p:ph type="ftr" sz="quarter" idx="11"/>
          </p:nvPr>
        </p:nvSpPr>
        <p:spPr>
          <a:ln/>
        </p:spPr>
        <p:txBody>
          <a:bodyPr/>
          <a:lstStyle>
            <a:lvl1pPr>
              <a:defRPr/>
            </a:lvl1pPr>
          </a:lstStyle>
          <a:p>
            <a:pPr>
              <a:defRPr/>
            </a:pPr>
            <a:endParaRPr lang="es-ES"/>
          </a:p>
        </p:txBody>
      </p:sp>
      <p:sp>
        <p:nvSpPr>
          <p:cNvPr id="4" name="Rectangle 8"/>
          <p:cNvSpPr>
            <a:spLocks noGrp="1" noChangeArrowheads="1"/>
          </p:cNvSpPr>
          <p:nvPr>
            <p:ph type="sldNum" sz="quarter" idx="12"/>
          </p:nvPr>
        </p:nvSpPr>
        <p:spPr>
          <a:ln/>
        </p:spPr>
        <p:txBody>
          <a:bodyPr/>
          <a:lstStyle>
            <a:lvl1pPr>
              <a:defRPr/>
            </a:lvl1pPr>
          </a:lstStyle>
          <a:p>
            <a:pPr>
              <a:defRPr/>
            </a:pPr>
            <a:fld id="{F7EB99D6-88D4-443D-947E-0FB59A4F0E3B}" type="slidenum">
              <a:rPr lang="es-ES"/>
              <a:pPr>
                <a:defRPr/>
              </a:pPr>
              <a:t>‹Nº›</a:t>
            </a:fld>
            <a:endParaRPr lang="es-ES"/>
          </a:p>
        </p:txBody>
      </p:sp>
    </p:spTree>
  </p:cSld>
  <p:clrMapOvr>
    <a:masterClrMapping/>
  </p:clrMapOvr>
  <p:transition>
    <p:check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6"/>
          <p:cNvSpPr>
            <a:spLocks noGrp="1" noChangeArrowheads="1"/>
          </p:cNvSpPr>
          <p:nvPr>
            <p:ph type="dt" sz="half" idx="10"/>
          </p:nvPr>
        </p:nvSpPr>
        <p:spPr>
          <a:ln/>
        </p:spPr>
        <p:txBody>
          <a:bodyPr/>
          <a:lstStyle>
            <a:lvl1pPr>
              <a:defRPr/>
            </a:lvl1pPr>
          </a:lstStyle>
          <a:p>
            <a:pPr>
              <a:defRPr/>
            </a:pPr>
            <a:endParaRPr lang="es-ES"/>
          </a:p>
        </p:txBody>
      </p:sp>
      <p:sp>
        <p:nvSpPr>
          <p:cNvPr id="6" name="Rectangle 7"/>
          <p:cNvSpPr>
            <a:spLocks noGrp="1" noChangeArrowheads="1"/>
          </p:cNvSpPr>
          <p:nvPr>
            <p:ph type="ftr" sz="quarter" idx="11"/>
          </p:nvPr>
        </p:nvSpPr>
        <p:spPr>
          <a:ln/>
        </p:spPr>
        <p:txBody>
          <a:bodyPr/>
          <a:lstStyle>
            <a:lvl1pPr>
              <a:defRPr/>
            </a:lvl1pPr>
          </a:lstStyle>
          <a:p>
            <a:pPr>
              <a:defRPr/>
            </a:pPr>
            <a:endParaRPr lang="es-ES"/>
          </a:p>
        </p:txBody>
      </p:sp>
      <p:sp>
        <p:nvSpPr>
          <p:cNvPr id="7" name="Rectangle 8"/>
          <p:cNvSpPr>
            <a:spLocks noGrp="1" noChangeArrowheads="1"/>
          </p:cNvSpPr>
          <p:nvPr>
            <p:ph type="sldNum" sz="quarter" idx="12"/>
          </p:nvPr>
        </p:nvSpPr>
        <p:spPr>
          <a:ln/>
        </p:spPr>
        <p:txBody>
          <a:bodyPr/>
          <a:lstStyle>
            <a:lvl1pPr>
              <a:defRPr/>
            </a:lvl1pPr>
          </a:lstStyle>
          <a:p>
            <a:pPr>
              <a:defRPr/>
            </a:pPr>
            <a:fld id="{5AD9C903-FF09-424C-9AA0-932C4B7990EA}" type="slidenum">
              <a:rPr lang="es-ES"/>
              <a:pPr>
                <a:defRPr/>
              </a:pPr>
              <a:t>‹Nº›</a:t>
            </a:fld>
            <a:endParaRPr lang="es-ES"/>
          </a:p>
        </p:txBody>
      </p:sp>
    </p:spTree>
  </p:cSld>
  <p:clrMapOvr>
    <a:masterClrMapping/>
  </p:clrMapOvr>
  <p:transition>
    <p:check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6"/>
          <p:cNvSpPr>
            <a:spLocks noGrp="1" noChangeArrowheads="1"/>
          </p:cNvSpPr>
          <p:nvPr>
            <p:ph type="dt" sz="half" idx="10"/>
          </p:nvPr>
        </p:nvSpPr>
        <p:spPr>
          <a:ln/>
        </p:spPr>
        <p:txBody>
          <a:bodyPr/>
          <a:lstStyle>
            <a:lvl1pPr>
              <a:defRPr/>
            </a:lvl1pPr>
          </a:lstStyle>
          <a:p>
            <a:pPr>
              <a:defRPr/>
            </a:pPr>
            <a:endParaRPr lang="es-ES"/>
          </a:p>
        </p:txBody>
      </p:sp>
      <p:sp>
        <p:nvSpPr>
          <p:cNvPr id="6" name="Rectangle 7"/>
          <p:cNvSpPr>
            <a:spLocks noGrp="1" noChangeArrowheads="1"/>
          </p:cNvSpPr>
          <p:nvPr>
            <p:ph type="ftr" sz="quarter" idx="11"/>
          </p:nvPr>
        </p:nvSpPr>
        <p:spPr>
          <a:ln/>
        </p:spPr>
        <p:txBody>
          <a:bodyPr/>
          <a:lstStyle>
            <a:lvl1pPr>
              <a:defRPr/>
            </a:lvl1pPr>
          </a:lstStyle>
          <a:p>
            <a:pPr>
              <a:defRPr/>
            </a:pPr>
            <a:endParaRPr lang="es-ES"/>
          </a:p>
        </p:txBody>
      </p:sp>
      <p:sp>
        <p:nvSpPr>
          <p:cNvPr id="7" name="Rectangle 8"/>
          <p:cNvSpPr>
            <a:spLocks noGrp="1" noChangeArrowheads="1"/>
          </p:cNvSpPr>
          <p:nvPr>
            <p:ph type="sldNum" sz="quarter" idx="12"/>
          </p:nvPr>
        </p:nvSpPr>
        <p:spPr>
          <a:ln/>
        </p:spPr>
        <p:txBody>
          <a:bodyPr/>
          <a:lstStyle>
            <a:lvl1pPr>
              <a:defRPr/>
            </a:lvl1pPr>
          </a:lstStyle>
          <a:p>
            <a:pPr>
              <a:defRPr/>
            </a:pPr>
            <a:fld id="{797EEF3D-3A0E-478E-A88B-6925475A5989}" type="slidenum">
              <a:rPr lang="es-ES"/>
              <a:pPr>
                <a:defRPr/>
              </a:pPr>
              <a:t>‹Nº›</a:t>
            </a:fld>
            <a:endParaRPr lang="es-ES"/>
          </a:p>
        </p:txBody>
      </p:sp>
    </p:spTree>
  </p:cSld>
  <p:clrMapOvr>
    <a:masterClrMapping/>
  </p:clrMapOvr>
  <p:transition>
    <p:check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6"/>
          <p:cNvSpPr>
            <a:spLocks noGrp="1" noChangeArrowheads="1"/>
          </p:cNvSpPr>
          <p:nvPr>
            <p:ph type="dt" sz="half" idx="10"/>
          </p:nvPr>
        </p:nvSpPr>
        <p:spPr>
          <a:ln/>
        </p:spPr>
        <p:txBody>
          <a:bodyPr/>
          <a:lstStyle>
            <a:lvl1pPr>
              <a:defRPr/>
            </a:lvl1pPr>
          </a:lstStyle>
          <a:p>
            <a:pPr>
              <a:defRPr/>
            </a:pPr>
            <a:endParaRPr lang="es-ES"/>
          </a:p>
        </p:txBody>
      </p:sp>
      <p:sp>
        <p:nvSpPr>
          <p:cNvPr id="5" name="Rectangle 7"/>
          <p:cNvSpPr>
            <a:spLocks noGrp="1" noChangeArrowheads="1"/>
          </p:cNvSpPr>
          <p:nvPr>
            <p:ph type="ftr" sz="quarter" idx="11"/>
          </p:nvPr>
        </p:nvSpPr>
        <p:spPr>
          <a:ln/>
        </p:spPr>
        <p:txBody>
          <a:bodyPr/>
          <a:lstStyle>
            <a:lvl1pPr>
              <a:defRPr/>
            </a:lvl1pPr>
          </a:lstStyle>
          <a:p>
            <a:pPr>
              <a:defRPr/>
            </a:pPr>
            <a:endParaRPr lang="es-ES"/>
          </a:p>
        </p:txBody>
      </p:sp>
      <p:sp>
        <p:nvSpPr>
          <p:cNvPr id="6" name="Rectangle 8"/>
          <p:cNvSpPr>
            <a:spLocks noGrp="1" noChangeArrowheads="1"/>
          </p:cNvSpPr>
          <p:nvPr>
            <p:ph type="sldNum" sz="quarter" idx="12"/>
          </p:nvPr>
        </p:nvSpPr>
        <p:spPr>
          <a:ln/>
        </p:spPr>
        <p:txBody>
          <a:bodyPr/>
          <a:lstStyle>
            <a:lvl1pPr>
              <a:defRPr/>
            </a:lvl1pPr>
          </a:lstStyle>
          <a:p>
            <a:pPr>
              <a:defRPr/>
            </a:pPr>
            <a:fld id="{55FCFC29-5BB9-41FE-9FB8-FF328EE1F723}" type="slidenum">
              <a:rPr lang="es-ES"/>
              <a:pPr>
                <a:defRPr/>
              </a:pPr>
              <a:t>‹Nº›</a:t>
            </a:fld>
            <a:endParaRPr lang="es-ES"/>
          </a:p>
        </p:txBody>
      </p:sp>
    </p:spTree>
  </p:cSld>
  <p:clrMapOvr>
    <a:masterClrMapping/>
  </p:clrMapOvr>
  <p:transition>
    <p:check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CCCC"/>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588"/>
            <a:ext cx="9132888" cy="6845300"/>
            <a:chOff x="0" y="1"/>
            <a:chExt cx="5753" cy="4312"/>
          </a:xfrm>
        </p:grpSpPr>
        <p:sp>
          <p:nvSpPr>
            <p:cNvPr id="124931"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es-ES">
                <a:cs typeface="+mn-cs"/>
              </a:endParaRPr>
            </a:p>
          </p:txBody>
        </p:sp>
        <p:sp>
          <p:nvSpPr>
            <p:cNvPr id="124932"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pPr>
                <a:defRPr/>
              </a:pPr>
              <a:endParaRPr lang="es-ES">
                <a:cs typeface="+mn-cs"/>
              </a:endParaRPr>
            </a:p>
          </p:txBody>
        </p:sp>
      </p:grpSp>
      <p:sp>
        <p:nvSpPr>
          <p:cNvPr id="124933"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s-ES" smtClean="0"/>
              <a:t>Haga clic para modificar el estilo de título del patrón</a:t>
            </a:r>
          </a:p>
        </p:txBody>
      </p:sp>
      <p:sp>
        <p:nvSpPr>
          <p:cNvPr id="124934" name="Rectangle 6"/>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a:cs typeface="+mn-cs"/>
              </a:defRPr>
            </a:lvl1pPr>
          </a:lstStyle>
          <a:p>
            <a:pPr>
              <a:defRPr/>
            </a:pPr>
            <a:endParaRPr lang="es-ES"/>
          </a:p>
        </p:txBody>
      </p:sp>
      <p:sp>
        <p:nvSpPr>
          <p:cNvPr id="124935" name="Rectangle 7"/>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cs typeface="+mn-cs"/>
              </a:defRPr>
            </a:lvl1pPr>
          </a:lstStyle>
          <a:p>
            <a:pPr>
              <a:defRPr/>
            </a:pPr>
            <a:endParaRPr lang="es-ES"/>
          </a:p>
        </p:txBody>
      </p:sp>
      <p:sp>
        <p:nvSpPr>
          <p:cNvPr id="124936" name="Rectangle 8"/>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cs typeface="+mn-cs"/>
              </a:defRPr>
            </a:lvl1pPr>
          </a:lstStyle>
          <a:p>
            <a:pPr>
              <a:defRPr/>
            </a:pPr>
            <a:fld id="{26F2F810-CD20-4AB4-9EAA-BC8C1C66ABFD}" type="slidenum">
              <a:rPr lang="es-ES"/>
              <a:pPr>
                <a:defRPr/>
              </a:pPr>
              <a:t>‹Nº›</a:t>
            </a:fld>
            <a:endParaRPr lang="es-ES"/>
          </a:p>
        </p:txBody>
      </p:sp>
      <p:sp>
        <p:nvSpPr>
          <p:cNvPr id="1031" name="Rectangle 9"/>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24938" name="Line 10"/>
          <p:cNvSpPr>
            <a:spLocks noChangeShapeType="1"/>
          </p:cNvSpPr>
          <p:nvPr userDrawn="1"/>
        </p:nvSpPr>
        <p:spPr bwMode="auto">
          <a:xfrm>
            <a:off x="381000" y="6248400"/>
            <a:ext cx="8229600" cy="0"/>
          </a:xfrm>
          <a:prstGeom prst="line">
            <a:avLst/>
          </a:prstGeom>
          <a:noFill/>
          <a:ln w="12700">
            <a:solidFill>
              <a:srgbClr val="FF9900"/>
            </a:solidFill>
            <a:round/>
            <a:headEnd/>
            <a:tailEnd/>
          </a:ln>
          <a:effectLst/>
        </p:spPr>
        <p:txBody>
          <a:bodyPr/>
          <a:lstStyle/>
          <a:p>
            <a:pPr>
              <a:defRPr/>
            </a:pPr>
            <a:endParaRPr lang="es-ES">
              <a:cs typeface="+mn-cs"/>
            </a:endParaRP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ransition>
    <p:checker/>
  </p:transition>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sz="2800">
          <a:solidFill>
            <a:schemeClr val="tx1"/>
          </a:solidFill>
          <a:latin typeface="+mn-lt"/>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hyperlink" Target="../../../WINDOWS/Escritorio/TEMAS%20DIVERSOS/documentsos%20de%20centro/ESCALA%20DE%20VALORACI&#211;N%20DE%20UN%20PEC.doc"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Imagen 2" descr="Power Point OU-1.eps"/>
          <p:cNvPicPr>
            <a:picLocks noChangeAspect="1"/>
          </p:cNvPicPr>
          <p:nvPr/>
        </p:nvPicPr>
        <p:blipFill>
          <a:blip r:embed="rId2"/>
          <a:srcRect/>
          <a:stretch>
            <a:fillRect/>
          </a:stretch>
        </p:blipFill>
        <p:spPr bwMode="auto">
          <a:xfrm>
            <a:off x="1049338" y="958850"/>
            <a:ext cx="7045325" cy="4940300"/>
          </a:xfrm>
          <a:prstGeom prst="rect">
            <a:avLst/>
          </a:prstGeom>
          <a:noFill/>
          <a:ln w="9525">
            <a:noFill/>
            <a:miter lim="800000"/>
            <a:headEnd/>
            <a:tailEnd/>
          </a:ln>
        </p:spPr>
      </p:pic>
    </p:spTree>
  </p:cSld>
  <p:clrMapOvr>
    <a:masterClrMapping/>
  </p:clrMapOvr>
  <p:transition>
    <p:check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3"/>
          <p:cNvSpPr>
            <a:spLocks noGrp="1" noChangeArrowheads="1"/>
          </p:cNvSpPr>
          <p:nvPr>
            <p:ph type="body" idx="1"/>
          </p:nvPr>
        </p:nvSpPr>
        <p:spPr/>
        <p:txBody>
          <a:bodyPr/>
          <a:lstStyle/>
          <a:p>
            <a:r>
              <a:rPr lang="es-ES" smtClean="0"/>
              <a:t>«74. 3. En el marco de lo establecido por las Administraciones educativas, los centros establecerán sus proyectos educativos, que deberán hacerse públicos con objeto de facilitar su conocimiento por el conjunto de la comunidad educativa. </a:t>
            </a:r>
          </a:p>
        </p:txBody>
      </p:sp>
    </p:spTree>
  </p:cSld>
  <p:clrMapOvr>
    <a:masterClrMapping/>
  </p:clrMapOvr>
  <p:transition>
    <p:check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3"/>
          <p:cNvSpPr>
            <a:spLocks noGrp="1" noChangeArrowheads="1"/>
          </p:cNvSpPr>
          <p:nvPr>
            <p:ph type="body" idx="1"/>
          </p:nvPr>
        </p:nvSpPr>
        <p:spPr/>
        <p:txBody>
          <a:bodyPr/>
          <a:lstStyle/>
          <a:p>
            <a:pPr>
              <a:lnSpc>
                <a:spcPct val="90000"/>
              </a:lnSpc>
            </a:pPr>
            <a:r>
              <a:rPr lang="es-ES" sz="2800" smtClean="0"/>
              <a:t>«74. 7. Corresponde a las Administraciones educativas promover la especialización curricular de los institutos de Educación Secundaria en función de las alternativas establecidas en esta Ley Orgánica, a fin de que dichas Administraciones puedan programar una oferta educativa ajustada a sus necesidades. Los centros docentes incluirán las singularidades curriculares y de organización y los correspondientes agrupamientos pedagógicos en su proyecto educativo</a:t>
            </a:r>
          </a:p>
        </p:txBody>
      </p:sp>
    </p:spTree>
  </p:cSld>
  <p:clrMapOvr>
    <a:masterClrMapping/>
  </p:clrMapOvr>
  <p:transition>
    <p:check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3"/>
          <p:cNvSpPr>
            <a:spLocks noGrp="1" noChangeArrowheads="1"/>
          </p:cNvSpPr>
          <p:nvPr>
            <p:ph type="body" idx="1"/>
          </p:nvPr>
        </p:nvSpPr>
        <p:spPr/>
        <p:txBody>
          <a:bodyPr/>
          <a:lstStyle/>
          <a:p>
            <a:r>
              <a:rPr lang="es-ES" smtClean="0"/>
              <a:t>75. 8. El proyecto educativo de los centros docentes con especialización curricular deberá incorporar los aspectos específicos que definan el carácter singular del centro.»</a:t>
            </a:r>
          </a:p>
        </p:txBody>
      </p:sp>
    </p:spTree>
  </p:cSld>
  <p:clrMapOvr>
    <a:masterClrMapping/>
  </p:clrMapOvr>
  <p:transition>
    <p:check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3"/>
          <p:cNvSpPr>
            <a:spLocks noGrp="1" noChangeArrowheads="1"/>
          </p:cNvSpPr>
          <p:nvPr>
            <p:ph type="body" idx="1"/>
          </p:nvPr>
        </p:nvSpPr>
        <p:spPr/>
        <p:txBody>
          <a:bodyPr/>
          <a:lstStyle/>
          <a:p>
            <a:pPr>
              <a:lnSpc>
                <a:spcPct val="90000"/>
              </a:lnSpc>
            </a:pPr>
            <a:r>
              <a:rPr lang="es-ES" sz="2800" smtClean="0"/>
              <a:t>«121.7. Corresponde a las Administraciones educativas promover la especialización curricular de los institutos de Educación Secundaria en función de las alternativas establecidas en esta Ley Orgánica, a fin de que dichas Administraciones puedan programar una oferta educativa ajustada a sus necesidades. Los centros docentes incluirán las singularidades curriculares y de organización y los correspondientes agrupamientos pedagógicos en su proyecto educativo.»</a:t>
            </a:r>
          </a:p>
        </p:txBody>
      </p:sp>
    </p:spTree>
  </p:cSld>
  <p:clrMapOvr>
    <a:masterClrMapping/>
  </p:clrMapOvr>
  <p:transition>
    <p:check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3"/>
          <p:cNvSpPr>
            <a:spLocks noGrp="1" noChangeArrowheads="1"/>
          </p:cNvSpPr>
          <p:nvPr>
            <p:ph type="body" idx="1"/>
          </p:nvPr>
        </p:nvSpPr>
        <p:spPr/>
        <p:txBody>
          <a:bodyPr/>
          <a:lstStyle/>
          <a:p>
            <a:pPr>
              <a:lnSpc>
                <a:spcPct val="90000"/>
              </a:lnSpc>
            </a:pPr>
            <a:r>
              <a:rPr lang="es-ES" sz="2400" smtClean="0"/>
              <a:t>122bis. 2. Las acciones de calidad educativa partirán de una consideración integral del centro, que podrá tomar como referencia modelos de gestión reconocidos en el ámbito europeo, y habrán de contener la totalidad de las herramientas necesarias para la realización de un proyecto educativo de calidad. A tal fin, los centros docentes deberán presentar una planificación estratégica que deberá incluir los objetivos perseguidos, los resultados a obtener, la gestión a desarrollar con las correspondientes medidas para lograr los resultados esperados, así como el marco temporal y la programación de actividades.</a:t>
            </a:r>
          </a:p>
        </p:txBody>
      </p:sp>
    </p:spTree>
  </p:cSld>
  <p:clrMapOvr>
    <a:masterClrMapping/>
  </p:clrMapOvr>
  <p:transition>
    <p:check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3"/>
          <p:cNvSpPr>
            <a:spLocks noGrp="1" noChangeArrowheads="1"/>
          </p:cNvSpPr>
          <p:nvPr>
            <p:ph type="body" idx="1"/>
          </p:nvPr>
        </p:nvSpPr>
        <p:spPr/>
        <p:txBody>
          <a:bodyPr/>
          <a:lstStyle/>
          <a:p>
            <a:r>
              <a:rPr lang="es-ES" sz="2800" smtClean="0"/>
              <a:t>122bis. 3. El proyecto educativo de calidad supondrá la especialización de los centros docentes, que podrá comprender, entre otras, actuaciones tendentes a la especialización curricular, a la excelencia, a la formación docente, a la mejora del rendimiento escolar, a la atención del alumnado con necesidad específica de apoyo educativo, o a la aportación de recursos didácticos a plataformas digitales compartidas.</a:t>
            </a:r>
          </a:p>
        </p:txBody>
      </p:sp>
    </p:spTree>
  </p:cSld>
  <p:clrMapOvr>
    <a:masterClrMapping/>
  </p:clrMapOvr>
  <p:transition>
    <p:checke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3"/>
          <p:cNvSpPr>
            <a:spLocks noGrp="1" noChangeArrowheads="1"/>
          </p:cNvSpPr>
          <p:nvPr>
            <p:ph type="body" idx="1"/>
          </p:nvPr>
        </p:nvSpPr>
        <p:spPr/>
        <p:txBody>
          <a:bodyPr/>
          <a:lstStyle/>
          <a:p>
            <a:r>
              <a:rPr lang="es-ES" smtClean="0"/>
              <a:t>132. c) Ejercer la dirección pedagógica, promover la innovación educativa e impulsar planes para la consecución de los objetivos del proyecto educativo del centro.</a:t>
            </a:r>
          </a:p>
        </p:txBody>
      </p:sp>
    </p:spTree>
  </p:cSld>
  <p:clrMapOvr>
    <a:masterClrMapping/>
  </p:clrMapOvr>
  <p:transition>
    <p:checke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3"/>
          <p:cNvSpPr>
            <a:spLocks noGrp="1" noChangeArrowheads="1"/>
          </p:cNvSpPr>
          <p:nvPr>
            <p:ph type="body" idx="1"/>
          </p:nvPr>
        </p:nvSpPr>
        <p:spPr>
          <a:xfrm>
            <a:off x="685800" y="1338263"/>
            <a:ext cx="7772400" cy="4827587"/>
          </a:xfrm>
        </p:spPr>
        <p:txBody>
          <a:bodyPr/>
          <a:lstStyle/>
          <a:p>
            <a:r>
              <a:rPr lang="es-ES" smtClean="0"/>
              <a:t>Una competencia del director es la aprobación del PEC. En la LOE lo era del consejo escolar.</a:t>
            </a:r>
          </a:p>
          <a:p>
            <a:pPr>
              <a:buFont typeface="Wingdings" pitchFamily="2" charset="2"/>
              <a:buNone/>
            </a:pPr>
            <a:endParaRPr lang="es-ES" smtClean="0"/>
          </a:p>
        </p:txBody>
      </p:sp>
    </p:spTree>
  </p:cSld>
  <p:clrMapOvr>
    <a:masterClrMapping/>
  </p:clrMapOvr>
  <p:transition>
    <p:checke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eaLnBrk="1" hangingPunct="1">
              <a:defRPr/>
            </a:pPr>
            <a:r>
              <a:rPr lang="es-ES_tradnl"/>
              <a:t>ÁMBITOS DE XESTION NUN CENTRO</a:t>
            </a:r>
          </a:p>
        </p:txBody>
      </p:sp>
      <p:sp>
        <p:nvSpPr>
          <p:cNvPr id="41986" name="Rectangle 3"/>
          <p:cNvSpPr>
            <a:spLocks noGrp="1" noChangeArrowheads="1"/>
          </p:cNvSpPr>
          <p:nvPr>
            <p:ph type="body" idx="1"/>
          </p:nvPr>
        </p:nvSpPr>
        <p:spPr/>
        <p:txBody>
          <a:bodyPr/>
          <a:lstStyle/>
          <a:p>
            <a:pPr eaLnBrk="1" hangingPunct="1"/>
            <a:r>
              <a:rPr lang="es-ES_tradnl" smtClean="0"/>
              <a:t>Curricular.</a:t>
            </a:r>
          </a:p>
          <a:p>
            <a:pPr eaLnBrk="1" hangingPunct="1"/>
            <a:r>
              <a:rPr lang="es-ES_tradnl" smtClean="0"/>
              <a:t>Goberno institucional.</a:t>
            </a:r>
          </a:p>
          <a:p>
            <a:pPr eaLnBrk="1" hangingPunct="1"/>
            <a:r>
              <a:rPr lang="es-ES_tradnl" smtClean="0"/>
              <a:t>Ámbito administrativo.</a:t>
            </a:r>
          </a:p>
          <a:p>
            <a:pPr eaLnBrk="1" hangingPunct="1"/>
            <a:r>
              <a:rPr lang="es-ES_tradnl" smtClean="0"/>
              <a:t>Recursos humanos.</a:t>
            </a:r>
          </a:p>
          <a:p>
            <a:pPr eaLnBrk="1" hangingPunct="1"/>
            <a:r>
              <a:rPr lang="es-ES_tradnl" smtClean="0"/>
              <a:t>Servicios.</a:t>
            </a:r>
          </a:p>
        </p:txBody>
      </p:sp>
    </p:spTree>
  </p:cSld>
  <p:clrMapOvr>
    <a:masterClrMapping/>
  </p:clrMapOvr>
  <p:transition>
    <p:checke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pPr eaLnBrk="1" hangingPunct="1">
              <a:defRPr/>
            </a:pPr>
            <a:r>
              <a:rPr lang="es-ES_tradnl"/>
              <a:t>ÁMBITO CURRICULAR</a:t>
            </a:r>
          </a:p>
        </p:txBody>
      </p:sp>
      <p:sp>
        <p:nvSpPr>
          <p:cNvPr id="44034" name="Rectangle 3"/>
          <p:cNvSpPr>
            <a:spLocks noGrp="1" noChangeArrowheads="1"/>
          </p:cNvSpPr>
          <p:nvPr>
            <p:ph type="body" idx="1"/>
          </p:nvPr>
        </p:nvSpPr>
        <p:spPr>
          <a:xfrm>
            <a:off x="685800" y="2133600"/>
            <a:ext cx="7772400" cy="3962400"/>
          </a:xfrm>
        </p:spPr>
        <p:txBody>
          <a:bodyPr/>
          <a:lstStyle/>
          <a:p>
            <a:pPr eaLnBrk="1" hangingPunct="1"/>
            <a:r>
              <a:rPr lang="es-ES_tradnl" sz="2800" smtClean="0"/>
              <a:t>Metodoloxía didáctica, ó tratamento dos obxectivos e contidos de ensinanza, avaliación...</a:t>
            </a:r>
          </a:p>
          <a:p>
            <a:pPr eaLnBrk="1" hangingPunct="1"/>
            <a:r>
              <a:rPr lang="es-ES_tradnl" sz="2800" smtClean="0"/>
              <a:t>Acción formativa: traballo sobre actitudes, hábitos, valores, acción titorial...</a:t>
            </a:r>
          </a:p>
          <a:p>
            <a:pPr eaLnBrk="1" hangingPunct="1"/>
            <a:r>
              <a:rPr lang="es-ES_tradnl" sz="2800" smtClean="0"/>
              <a:t>Acción organizativa: agrupamento, promoción, recuperación de alumnos, traballo en equipo do profesorado, utilización eficaz dos recursos...</a:t>
            </a:r>
          </a:p>
          <a:p>
            <a:pPr eaLnBrk="1" hangingPunct="1"/>
            <a:endParaRPr lang="es-ES_tradnl" sz="2800" smtClean="0"/>
          </a:p>
        </p:txBody>
      </p:sp>
    </p:spTree>
  </p:cSld>
  <p:clrMapOvr>
    <a:masterClrMapping/>
  </p:clrMapOvr>
  <p:transition>
    <p:check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ctrTitle"/>
          </p:nvPr>
        </p:nvSpPr>
        <p:spPr>
          <a:xfrm>
            <a:off x="685800" y="2130425"/>
            <a:ext cx="7772400" cy="2378075"/>
          </a:xfrm>
        </p:spPr>
        <p:txBody>
          <a:bodyPr/>
          <a:lstStyle/>
          <a:p>
            <a:r>
              <a:rPr lang="es-ES" smtClean="0">
                <a:effectLst/>
              </a:rPr>
              <a:t>O PEC. Aspectos lexislativos e organizativos</a:t>
            </a:r>
          </a:p>
        </p:txBody>
      </p:sp>
    </p:spTree>
  </p:cSld>
  <p:clrMapOvr>
    <a:masterClrMapping/>
  </p:clrMapOvr>
  <p:transition>
    <p:checke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3074"/>
          <p:cNvSpPr>
            <a:spLocks noGrp="1" noChangeArrowheads="1"/>
          </p:cNvSpPr>
          <p:nvPr>
            <p:ph type="title"/>
          </p:nvPr>
        </p:nvSpPr>
        <p:spPr/>
        <p:txBody>
          <a:bodyPr/>
          <a:lstStyle/>
          <a:p>
            <a:pPr eaLnBrk="1" hangingPunct="1">
              <a:defRPr/>
            </a:pPr>
            <a:r>
              <a:rPr lang="es-ES_tradnl"/>
              <a:t>ÁMBITO DO GOBERNO INSTITUCIONAL</a:t>
            </a:r>
          </a:p>
        </p:txBody>
      </p:sp>
      <p:sp>
        <p:nvSpPr>
          <p:cNvPr id="46082" name="Rectangle 3075"/>
          <p:cNvSpPr>
            <a:spLocks noGrp="1" noChangeArrowheads="1"/>
          </p:cNvSpPr>
          <p:nvPr>
            <p:ph type="body" idx="1"/>
          </p:nvPr>
        </p:nvSpPr>
        <p:spPr/>
        <p:txBody>
          <a:bodyPr/>
          <a:lstStyle/>
          <a:p>
            <a:pPr eaLnBrk="1" hangingPunct="1"/>
            <a:r>
              <a:rPr lang="es-ES_tradnl" sz="2800" b="1" smtClean="0"/>
              <a:t>Proxección interna</a:t>
            </a:r>
            <a:r>
              <a:rPr lang="es-ES_tradnl" sz="2800" smtClean="0"/>
              <a:t>: Procesos de toma de decisións, de participación, metodoloxías de traballo nos órganos de goberno e equipos, seguemento de acordos...</a:t>
            </a:r>
          </a:p>
          <a:p>
            <a:pPr eaLnBrk="1" hangingPunct="1"/>
            <a:r>
              <a:rPr lang="es-ES_tradnl" sz="2800" b="1" smtClean="0"/>
              <a:t>Proxección externa</a:t>
            </a:r>
            <a:r>
              <a:rPr lang="es-ES_tradnl" sz="2800" smtClean="0"/>
              <a:t>: relacións coa Administración Educativa e Local, ANPA, CFR, entidades do contorno, mundo laboral...</a:t>
            </a:r>
          </a:p>
          <a:p>
            <a:pPr lvl="1" eaLnBrk="1" hangingPunct="1"/>
            <a:endParaRPr lang="es-ES_tradnl" smtClean="0"/>
          </a:p>
        </p:txBody>
      </p:sp>
      <p:sp>
        <p:nvSpPr>
          <p:cNvPr id="46083" name="AutoShape 3076">
            <a:hlinkClick r:id="rId3" action="ppaction://hlinksldjump" highlightClick="1"/>
          </p:cNvPr>
          <p:cNvSpPr>
            <a:spLocks noChangeArrowheads="1"/>
          </p:cNvSpPr>
          <p:nvPr/>
        </p:nvSpPr>
        <p:spPr bwMode="auto">
          <a:xfrm>
            <a:off x="7467600" y="4724400"/>
            <a:ext cx="304800" cy="304800"/>
          </a:xfrm>
          <a:prstGeom prst="actionButtonBackPrevious">
            <a:avLst/>
          </a:prstGeom>
          <a:noFill/>
          <a:ln w="9525" cap="rnd">
            <a:solidFill>
              <a:srgbClr val="0000FF"/>
            </a:solidFill>
            <a:prstDash val="sysDot"/>
            <a:miter lim="800000"/>
            <a:headEnd/>
            <a:tailEnd/>
          </a:ln>
        </p:spPr>
        <p:txBody>
          <a:bodyPr wrap="none" anchor="ctr"/>
          <a:lstStyle/>
          <a:p>
            <a:endParaRPr lang="es-ES"/>
          </a:p>
        </p:txBody>
      </p:sp>
    </p:spTree>
  </p:cSld>
  <p:clrMapOvr>
    <a:masterClrMapping/>
  </p:clrMapOvr>
  <p:transition>
    <p:checke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idx="4294967295"/>
          </p:nvPr>
        </p:nvSpPr>
        <p:spPr>
          <a:xfrm>
            <a:off x="474663" y="-20661"/>
            <a:ext cx="8229600" cy="1071571"/>
          </a:xfrm>
        </p:spPr>
        <p:txBody>
          <a:bodyPr>
            <a:normAutofit/>
            <a:scene3d>
              <a:camera prst="orthographicFront"/>
              <a:lightRig rig="soft" dir="t">
                <a:rot lat="0" lon="0" rev="16800000"/>
              </a:lightRig>
            </a:scene3d>
            <a:sp3d prstMaterial="softEdge">
              <a:bevelT w="38100" h="38100"/>
            </a:sp3d>
          </a:bodyPr>
          <a:lstStyle/>
          <a:p>
            <a:pPr eaLnBrk="1" fontAlgn="auto" hangingPunct="1">
              <a:spcAft>
                <a:spcPts val="0"/>
              </a:spcAft>
              <a:defRPr/>
            </a:pPr>
            <a:r>
              <a:rPr lang="es-ES_tradnl" sz="3600" b="1" kern="120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rPr>
              <a:t>Documenos do Centro (LOE)</a:t>
            </a:r>
            <a:endParaRPr lang="es-ES_tradnl" sz="3600" b="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endParaRPr>
          </a:p>
        </p:txBody>
      </p:sp>
      <p:graphicFrame>
        <p:nvGraphicFramePr>
          <p:cNvPr id="119828" name="Group 20"/>
          <p:cNvGraphicFramePr>
            <a:graphicFrameLocks noGrp="1"/>
          </p:cNvGraphicFramePr>
          <p:nvPr>
            <p:ph idx="4294967295"/>
          </p:nvPr>
        </p:nvGraphicFramePr>
        <p:xfrm>
          <a:off x="428625" y="1052513"/>
          <a:ext cx="8229600" cy="5648325"/>
        </p:xfrm>
        <a:graphic>
          <a:graphicData uri="http://schemas.openxmlformats.org/drawingml/2006/table">
            <a:tbl>
              <a:tblPr/>
              <a:tblGrid>
                <a:gridCol w="3357563"/>
                <a:gridCol w="4872037"/>
              </a:tblGrid>
              <a:tr h="19986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1" i="0" u="none" strike="noStrike" cap="none" normalizeH="0" baseline="0" smtClean="0">
                          <a:ln>
                            <a:noFill/>
                          </a:ln>
                          <a:solidFill>
                            <a:srgbClr val="000099"/>
                          </a:solidFill>
                          <a:effectLst/>
                          <a:latin typeface="Times New Roman" pitchFamily="18" charset="0"/>
                          <a:cs typeface="Arial" charset="0"/>
                        </a:rPr>
                        <a:t>Proxecto Educativo (PEC)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DE8FB"/>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Obxectivos, valores e prioridades</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Concreción do currículo</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Temas  transversais</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Atención á diversidade</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Acción titorial</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Plan de convivencia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DE8FB"/>
                    </a:solidFill>
                  </a:tcPr>
                </a:tc>
              </a:tr>
              <a:tr h="8461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1" i="0" u="none" strike="noStrike" cap="none" normalizeH="0" baseline="0" smtClean="0">
                          <a:ln>
                            <a:noFill/>
                          </a:ln>
                          <a:solidFill>
                            <a:srgbClr val="000099"/>
                          </a:solidFill>
                          <a:effectLst/>
                          <a:latin typeface="Times New Roman" pitchFamily="18" charset="0"/>
                          <a:cs typeface="Arial" charset="0"/>
                        </a:rPr>
                        <a:t>Proxecto de Xestión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Regula a autonomía na xestión económica</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Ordena a utilización dos recursos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14605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1" i="0" u="none" strike="noStrike" cap="none" normalizeH="0" baseline="0" smtClean="0">
                          <a:ln>
                            <a:noFill/>
                          </a:ln>
                          <a:solidFill>
                            <a:srgbClr val="000099"/>
                          </a:solidFill>
                          <a:effectLst/>
                          <a:latin typeface="Times New Roman" pitchFamily="18" charset="0"/>
                          <a:cs typeface="Arial" charset="0"/>
                        </a:rPr>
                        <a:t>Normas de Organización  e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1" i="0" u="none" strike="noStrike" cap="none" normalizeH="0" baseline="0" smtClean="0">
                          <a:ln>
                            <a:noFill/>
                          </a:ln>
                          <a:solidFill>
                            <a:srgbClr val="000099"/>
                          </a:solidFill>
                          <a:effectLst/>
                          <a:latin typeface="Times New Roman" pitchFamily="18" charset="0"/>
                          <a:cs typeface="Arial" charset="0"/>
                        </a:rPr>
                        <a:t>Funcionamento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Regularán, no marco da súa autonomía, o funcionamento dos centros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2000" b="0" i="0" u="none" strike="noStrike" cap="none" normalizeH="0" baseline="0" smtClean="0">
                        <a:ln>
                          <a:noFill/>
                        </a:ln>
                        <a:solidFill>
                          <a:srgbClr val="0B5394"/>
                        </a:solidFill>
                        <a:effectLst/>
                        <a:latin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Deberán incluír aquelas que garanten o cumprimento do plan de convivencia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8461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1" i="0" u="none" strike="noStrike" cap="none" normalizeH="0" baseline="0" smtClean="0">
                          <a:ln>
                            <a:noFill/>
                          </a:ln>
                          <a:solidFill>
                            <a:srgbClr val="000099"/>
                          </a:solidFill>
                          <a:effectLst/>
                          <a:latin typeface="Times New Roman" pitchFamily="18" charset="0"/>
                          <a:cs typeface="Arial" charset="0"/>
                        </a:rPr>
                        <a:t>Programación Xeral Anual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Planificación para cada curso dos aspectos contemplados nos documentos anteriores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2000" b="0" i="0" u="none" strike="noStrike" cap="none" normalizeH="0" baseline="0" smtClean="0">
                        <a:ln>
                          <a:noFill/>
                        </a:ln>
                        <a:solidFill>
                          <a:srgbClr val="0B5394"/>
                        </a:solidFill>
                        <a:effectLst/>
                        <a:latin typeface="Times New Roman" pitchFamily="18" charset="0"/>
                        <a:cs typeface="Arial"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B5394"/>
                          </a:solidFill>
                          <a:effectLst/>
                          <a:latin typeface="Times New Roman" pitchFamily="18" charset="0"/>
                          <a:cs typeface="Arial" charset="0"/>
                        </a:rPr>
                        <a:t>(LAMA GRANDE, M., 2009)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bl>
          </a:graphicData>
        </a:graphic>
      </p:graphicFrame>
    </p:spTree>
  </p:cSld>
  <p:clrMapOvr>
    <a:masterClrMapping/>
  </p:clrMapOvr>
  <p:transition>
    <p:checke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0" y="381000"/>
            <a:ext cx="8534400" cy="914400"/>
          </a:xfrm>
        </p:spPr>
        <p:txBody>
          <a:bodyPr/>
          <a:lstStyle/>
          <a:p>
            <a:pPr eaLnBrk="1" hangingPunct="1">
              <a:defRPr/>
            </a:pPr>
            <a:r>
              <a:rPr lang="es-ES_tradnl"/>
              <a:t>DEFINICIÓN</a:t>
            </a:r>
          </a:p>
        </p:txBody>
      </p:sp>
      <p:sp>
        <p:nvSpPr>
          <p:cNvPr id="55298" name="Rectangle 3"/>
          <p:cNvSpPr>
            <a:spLocks noGrp="1" noChangeArrowheads="1"/>
          </p:cNvSpPr>
          <p:nvPr>
            <p:ph type="body" idx="1"/>
          </p:nvPr>
        </p:nvSpPr>
        <p:spPr>
          <a:xfrm>
            <a:off x="685800" y="1524000"/>
            <a:ext cx="7772400" cy="4572000"/>
          </a:xfrm>
        </p:spPr>
        <p:txBody>
          <a:bodyPr/>
          <a:lstStyle/>
          <a:p>
            <a:pPr eaLnBrk="1" hangingPunct="1">
              <a:buFont typeface="Wingdings" pitchFamily="2" charset="2"/>
              <a:buNone/>
            </a:pPr>
            <a:r>
              <a:rPr lang="es-ES_tradnl" sz="2800" smtClean="0"/>
              <a:t>	“Unha proposta integral que permite dirixir correctamente o proceso de intervención educativa nunha institución escolar” (Antúnez e Gairín)</a:t>
            </a:r>
          </a:p>
          <a:p>
            <a:pPr eaLnBrk="1" hangingPunct="1">
              <a:buFont typeface="Wingdings" pitchFamily="2" charset="2"/>
              <a:buNone/>
            </a:pPr>
            <a:r>
              <a:rPr lang="es-ES_tradnl" sz="2800" smtClean="0"/>
              <a:t>	“Un instrumento para a xestión que -coherentemente co contexto- enumera e define os rasgos de identidade do centro, formula os obxectvivos que se pretenden e expresa a estructura organizativa da institución”. (ibidem)</a:t>
            </a:r>
          </a:p>
        </p:txBody>
      </p:sp>
    </p:spTree>
  </p:cSld>
  <p:clrMapOvr>
    <a:masterClrMapping/>
  </p:clrMapOvr>
  <p:transition>
    <p:checke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3074"/>
          <p:cNvSpPr>
            <a:spLocks noGrp="1" noChangeArrowheads="1"/>
          </p:cNvSpPr>
          <p:nvPr>
            <p:ph type="title"/>
          </p:nvPr>
        </p:nvSpPr>
        <p:spPr>
          <a:xfrm>
            <a:off x="381000" y="381000"/>
            <a:ext cx="8458200" cy="914400"/>
          </a:xfrm>
        </p:spPr>
        <p:txBody>
          <a:bodyPr/>
          <a:lstStyle/>
          <a:p>
            <a:pPr eaLnBrk="1" hangingPunct="1">
              <a:defRPr/>
            </a:pPr>
            <a:r>
              <a:rPr lang="es-ES_tradnl"/>
              <a:t>CARÁCTERÍSTICAS DO PEC.</a:t>
            </a:r>
          </a:p>
        </p:txBody>
      </p:sp>
      <p:sp>
        <p:nvSpPr>
          <p:cNvPr id="57346" name="Rectangle 3075"/>
          <p:cNvSpPr>
            <a:spLocks noGrp="1" noChangeArrowheads="1"/>
          </p:cNvSpPr>
          <p:nvPr>
            <p:ph type="body" idx="1"/>
          </p:nvPr>
        </p:nvSpPr>
        <p:spPr>
          <a:xfrm>
            <a:off x="685800" y="1371600"/>
            <a:ext cx="7772400" cy="4724400"/>
          </a:xfrm>
        </p:spPr>
        <p:txBody>
          <a:bodyPr/>
          <a:lstStyle/>
          <a:p>
            <a:pPr eaLnBrk="1" hangingPunct="1">
              <a:lnSpc>
                <a:spcPct val="90000"/>
              </a:lnSpc>
            </a:pPr>
            <a:r>
              <a:rPr lang="es-ES_tradnl" sz="2800" smtClean="0"/>
              <a:t>Sintetiza unha proposta de actuación nun centro. </a:t>
            </a:r>
          </a:p>
          <a:p>
            <a:pPr eaLnBrk="1" hangingPunct="1">
              <a:lnSpc>
                <a:spcPct val="90000"/>
              </a:lnSpc>
            </a:pPr>
            <a:r>
              <a:rPr lang="es-ES_tradnl" sz="2800" smtClean="0"/>
              <a:t>Elabórase e aplícase de xeito participativo e domocrático. </a:t>
            </a:r>
          </a:p>
          <a:p>
            <a:pPr eaLnBrk="1" hangingPunct="1">
              <a:lnSpc>
                <a:spcPct val="90000"/>
              </a:lnSpc>
            </a:pPr>
            <a:r>
              <a:rPr lang="es-ES_tradnl" sz="2800" smtClean="0"/>
              <a:t>É de aplicación posible</a:t>
            </a:r>
          </a:p>
          <a:p>
            <a:pPr eaLnBrk="1" hangingPunct="1">
              <a:lnSpc>
                <a:spcPct val="90000"/>
              </a:lnSpc>
            </a:pPr>
            <a:r>
              <a:rPr lang="es-ES_tradnl" sz="2800" smtClean="0"/>
              <a:t>É singular, propio e particular de cada centro.</a:t>
            </a:r>
          </a:p>
          <a:p>
            <a:pPr eaLnBrk="1" hangingPunct="1">
              <a:lnSpc>
                <a:spcPct val="90000"/>
              </a:lnSpc>
            </a:pPr>
            <a:r>
              <a:rPr lang="es-ES_tradnl" sz="2800" smtClean="0"/>
              <a:t>É o marco de referencia para o deseño e o desenvolvemento do currículo do centro e dos sucesivos planos específicos que se propoñan.</a:t>
            </a:r>
          </a:p>
          <a:p>
            <a:pPr eaLnBrk="1" hangingPunct="1">
              <a:lnSpc>
                <a:spcPct val="90000"/>
              </a:lnSpc>
            </a:pPr>
            <a:r>
              <a:rPr lang="es-ES_tradnl" sz="2800" smtClean="0"/>
              <a:t>A súa elaboración e desenvolvemento está centrada nas necesidades dos alumnos e das alumnas.</a:t>
            </a:r>
          </a:p>
        </p:txBody>
      </p:sp>
    </p:spTree>
  </p:cSld>
  <p:clrMapOvr>
    <a:masterClrMapping/>
  </p:clrMapOvr>
  <p:transition>
    <p:checke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0" y="457200"/>
            <a:ext cx="9144000" cy="1143000"/>
          </a:xfrm>
        </p:spPr>
        <p:txBody>
          <a:bodyPr/>
          <a:lstStyle/>
          <a:p>
            <a:pPr eaLnBrk="1" hangingPunct="1">
              <a:defRPr/>
            </a:pPr>
            <a:r>
              <a:rPr lang="es-ES_tradnl" sz="3600"/>
              <a:t>CRITERIOS PARA A SÚA ELABORACIÓN.</a:t>
            </a:r>
          </a:p>
        </p:txBody>
      </p:sp>
      <p:sp>
        <p:nvSpPr>
          <p:cNvPr id="53250" name="Rectangle 3"/>
          <p:cNvSpPr>
            <a:spLocks noGrp="1" noChangeArrowheads="1"/>
          </p:cNvSpPr>
          <p:nvPr>
            <p:ph type="body" idx="1"/>
          </p:nvPr>
        </p:nvSpPr>
        <p:spPr>
          <a:xfrm>
            <a:off x="0" y="1676400"/>
            <a:ext cx="9144000" cy="4114800"/>
          </a:xfrm>
        </p:spPr>
        <p:txBody>
          <a:bodyPr/>
          <a:lstStyle/>
          <a:p>
            <a:pPr eaLnBrk="1" hangingPunct="1">
              <a:lnSpc>
                <a:spcPct val="90000"/>
              </a:lnSpc>
            </a:pPr>
            <a:r>
              <a:rPr lang="es-ES_tradnl" smtClean="0"/>
              <a:t>Os distintos documentos deben estar articulados entre si.</a:t>
            </a:r>
          </a:p>
          <a:p>
            <a:pPr eaLnBrk="1" hangingPunct="1">
              <a:lnSpc>
                <a:spcPct val="90000"/>
              </a:lnSpc>
            </a:pPr>
            <a:r>
              <a:rPr lang="es-ES_tradnl" smtClean="0"/>
              <a:t>Deben ser elaborados en función da realidade concreta do centro.</a:t>
            </a:r>
          </a:p>
          <a:p>
            <a:pPr eaLnBrk="1" hangingPunct="1">
              <a:lnSpc>
                <a:spcPct val="90000"/>
              </a:lnSpc>
            </a:pPr>
            <a:r>
              <a:rPr lang="es-ES_tradnl" smtClean="0"/>
              <a:t>Deben ser flexibles e áxiles.</a:t>
            </a:r>
          </a:p>
          <a:p>
            <a:pPr eaLnBrk="1" hangingPunct="1">
              <a:lnSpc>
                <a:spcPct val="90000"/>
              </a:lnSpc>
            </a:pPr>
            <a:r>
              <a:rPr lang="es-ES_tradnl" smtClean="0"/>
              <a:t>Ten que representa-las distintas opcións de tódolos membros que integran o centro.</a:t>
            </a:r>
          </a:p>
          <a:p>
            <a:pPr eaLnBrk="1" hangingPunct="1">
              <a:lnSpc>
                <a:spcPct val="90000"/>
              </a:lnSpc>
            </a:pPr>
            <a:r>
              <a:rPr lang="es-ES_tradnl" smtClean="0"/>
              <a:t>Deben constituír instrumentos útiles de traballo.</a:t>
            </a:r>
          </a:p>
        </p:txBody>
      </p:sp>
      <p:sp>
        <p:nvSpPr>
          <p:cNvPr id="53251" name="AutoShape 4">
            <a:hlinkClick r:id="rId3" action="ppaction://hlinksldjump" highlightClick="1"/>
          </p:cNvPr>
          <p:cNvSpPr>
            <a:spLocks noChangeArrowheads="1"/>
          </p:cNvSpPr>
          <p:nvPr/>
        </p:nvSpPr>
        <p:spPr bwMode="auto">
          <a:xfrm>
            <a:off x="8382000" y="5695950"/>
            <a:ext cx="152400" cy="84138"/>
          </a:xfrm>
          <a:prstGeom prst="actionButtonBackPrevious">
            <a:avLst/>
          </a:prstGeom>
          <a:noFill/>
          <a:ln w="9525" cap="rnd">
            <a:solidFill>
              <a:srgbClr val="0000FF"/>
            </a:solidFill>
            <a:prstDash val="sysDot"/>
            <a:miter lim="800000"/>
            <a:headEnd/>
            <a:tailEnd/>
          </a:ln>
        </p:spPr>
        <p:txBody>
          <a:bodyPr wrap="none" anchor="ctr"/>
          <a:lstStyle/>
          <a:p>
            <a:endParaRPr lang="es-ES"/>
          </a:p>
        </p:txBody>
      </p:sp>
    </p:spTree>
  </p:cSld>
  <p:clrMapOvr>
    <a:masterClrMapping/>
  </p:clrMapOvr>
  <p:transition>
    <p:checke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0" y="381000"/>
            <a:ext cx="8458200" cy="990600"/>
          </a:xfrm>
        </p:spPr>
        <p:txBody>
          <a:bodyPr/>
          <a:lstStyle/>
          <a:p>
            <a:pPr eaLnBrk="1" hangingPunct="1">
              <a:defRPr/>
            </a:pPr>
            <a:r>
              <a:rPr lang="es-ES_tradnl" sz="3200"/>
              <a:t>ASPECTOS RELEVANTES NA ELABORACIÓN DO PEC</a:t>
            </a:r>
          </a:p>
        </p:txBody>
      </p:sp>
      <p:sp>
        <p:nvSpPr>
          <p:cNvPr id="133123" name="Rectangle 3"/>
          <p:cNvSpPr>
            <a:spLocks noGrp="1" noChangeArrowheads="1"/>
          </p:cNvSpPr>
          <p:nvPr>
            <p:ph type="body" idx="4294967295"/>
          </p:nvPr>
        </p:nvSpPr>
        <p:spPr>
          <a:xfrm>
            <a:off x="685800" y="1676400"/>
            <a:ext cx="7772400" cy="4419600"/>
          </a:xfrm>
        </p:spPr>
        <p:txBody>
          <a:bodyPr/>
          <a:lstStyle/>
          <a:p>
            <a:pPr eaLnBrk="1" hangingPunct="1"/>
            <a:r>
              <a:rPr lang="es-ES_tradnl" sz="2400" smtClean="0"/>
              <a:t>Debe obedecer a un propósito de mellora institucional. A unha convicción de necesidade, de coherencia no funcionamento.</a:t>
            </a:r>
          </a:p>
          <a:p>
            <a:pPr eaLnBrk="1" hangingPunct="1"/>
            <a:r>
              <a:rPr lang="es-ES_tradnl" sz="2400" smtClean="0"/>
              <a:t>É necesario establecer unha temporalización referencial (non máis alá de 2 cursos)</a:t>
            </a:r>
          </a:p>
          <a:p>
            <a:pPr eaLnBrk="1" hangingPunct="1"/>
            <a:r>
              <a:rPr lang="es-ES_tradnl" sz="2400" smtClean="0"/>
              <a:t>É necesaria  a existencia dunha comisión específica de elaboración do proxecto con representantes de tódolos estamentos da Comunidade Educativa.</a:t>
            </a:r>
          </a:p>
          <a:p>
            <a:pPr eaLnBrk="1" hangingPunct="1"/>
            <a:r>
              <a:rPr lang="es-ES_tradnl" sz="2400" smtClean="0"/>
              <a:t>A comunidade educativa debe ser informada do traballo que se vai realizar e da transcendencia deste. (fase de sensibilización).</a:t>
            </a:r>
          </a:p>
        </p:txBody>
      </p:sp>
    </p:spTree>
  </p:cSld>
  <p:clrMapOvr>
    <a:masterClrMapping/>
  </p:clrMapOvr>
  <p:transition>
    <p:checke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304800" y="304800"/>
            <a:ext cx="8458200" cy="762000"/>
          </a:xfrm>
        </p:spPr>
        <p:txBody>
          <a:bodyPr/>
          <a:lstStyle/>
          <a:p>
            <a:pPr eaLnBrk="1" hangingPunct="1">
              <a:defRPr/>
            </a:pPr>
            <a:r>
              <a:rPr lang="es-ES_tradnl" sz="3600"/>
              <a:t>CRITERIOS DE ELABORACIÓN</a:t>
            </a:r>
          </a:p>
        </p:txBody>
      </p:sp>
      <p:sp>
        <p:nvSpPr>
          <p:cNvPr id="135171" name="Rectangle 3"/>
          <p:cNvSpPr>
            <a:spLocks noGrp="1" noChangeArrowheads="1"/>
          </p:cNvSpPr>
          <p:nvPr>
            <p:ph type="body" idx="4294967295"/>
          </p:nvPr>
        </p:nvSpPr>
        <p:spPr>
          <a:xfrm>
            <a:off x="685800" y="1219200"/>
            <a:ext cx="7772400" cy="4876800"/>
          </a:xfrm>
        </p:spPr>
        <p:txBody>
          <a:bodyPr/>
          <a:lstStyle/>
          <a:p>
            <a:pPr eaLnBrk="1" hangingPunct="1">
              <a:lnSpc>
                <a:spcPct val="90000"/>
              </a:lnSpc>
            </a:pPr>
            <a:r>
              <a:rPr lang="es-ES_tradnl" smtClean="0"/>
              <a:t>Partir da motivación do profesorado.</a:t>
            </a:r>
          </a:p>
          <a:p>
            <a:pPr eaLnBrk="1" hangingPunct="1">
              <a:lnSpc>
                <a:spcPct val="90000"/>
              </a:lnSpc>
            </a:pPr>
            <a:r>
              <a:rPr lang="es-ES_tradnl" smtClean="0"/>
              <a:t>Organiza-la participación.</a:t>
            </a:r>
          </a:p>
          <a:p>
            <a:pPr eaLnBrk="1" hangingPunct="1">
              <a:lnSpc>
                <a:spcPct val="90000"/>
              </a:lnSpc>
            </a:pPr>
            <a:r>
              <a:rPr lang="es-ES_tradnl" smtClean="0"/>
              <a:t>Analiza-lo ritmo de elaboración.</a:t>
            </a:r>
          </a:p>
          <a:p>
            <a:pPr eaLnBrk="1" hangingPunct="1">
              <a:lnSpc>
                <a:spcPct val="90000"/>
              </a:lnSpc>
            </a:pPr>
            <a:r>
              <a:rPr lang="es-ES_tradnl" smtClean="0"/>
              <a:t>Establecer unha organización adecuada ó ritmo de elaboración.</a:t>
            </a:r>
          </a:p>
          <a:p>
            <a:pPr eaLnBrk="1" hangingPunct="1">
              <a:lnSpc>
                <a:spcPct val="90000"/>
              </a:lnSpc>
            </a:pPr>
            <a:r>
              <a:rPr lang="es-ES_tradnl" smtClean="0"/>
              <a:t>Coidar cando se realiza, evitando sobrecarga no traballo.</a:t>
            </a:r>
          </a:p>
          <a:p>
            <a:pPr eaLnBrk="1" hangingPunct="1">
              <a:lnSpc>
                <a:spcPct val="90000"/>
              </a:lnSpc>
            </a:pPr>
            <a:r>
              <a:rPr lang="es-ES_tradnl" smtClean="0"/>
              <a:t>Coidar quén o realiza, incorporando a tódolos membros da comunidade escolar.</a:t>
            </a:r>
          </a:p>
          <a:p>
            <a:pPr eaLnBrk="1" hangingPunct="1">
              <a:lnSpc>
                <a:spcPct val="90000"/>
              </a:lnSpc>
            </a:pPr>
            <a:endParaRPr lang="es-ES_tradnl" smtClean="0"/>
          </a:p>
        </p:txBody>
      </p:sp>
    </p:spTree>
  </p:cSld>
  <p:clrMapOvr>
    <a:masterClrMapping/>
  </p:clrMapOvr>
  <p:transition>
    <p:checke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1026"/>
          <p:cNvSpPr>
            <a:spLocks noGrp="1" noChangeArrowheads="1"/>
          </p:cNvSpPr>
          <p:nvPr>
            <p:ph type="title"/>
          </p:nvPr>
        </p:nvSpPr>
        <p:spPr>
          <a:xfrm>
            <a:off x="0" y="381000"/>
            <a:ext cx="8458200" cy="914400"/>
          </a:xfrm>
        </p:spPr>
        <p:txBody>
          <a:bodyPr/>
          <a:lstStyle/>
          <a:p>
            <a:pPr eaLnBrk="1" hangingPunct="1">
              <a:defRPr/>
            </a:pPr>
            <a:r>
              <a:rPr lang="es-ES_tradnl" sz="2800"/>
              <a:t>PARTES DO PEC SEGUNDO O DECRETO 374/1996 (DOG, 21/10/96)</a:t>
            </a:r>
          </a:p>
        </p:txBody>
      </p:sp>
      <p:sp>
        <p:nvSpPr>
          <p:cNvPr id="60418" name="Rectangle 1027"/>
          <p:cNvSpPr>
            <a:spLocks noGrp="1" noChangeArrowheads="1"/>
          </p:cNvSpPr>
          <p:nvPr>
            <p:ph type="body" idx="1"/>
          </p:nvPr>
        </p:nvSpPr>
        <p:spPr>
          <a:xfrm>
            <a:off x="685800" y="1600200"/>
            <a:ext cx="7772400" cy="4724400"/>
          </a:xfrm>
        </p:spPr>
        <p:txBody>
          <a:bodyPr/>
          <a:lstStyle/>
          <a:p>
            <a:pPr eaLnBrk="1" hangingPunct="1"/>
            <a:r>
              <a:rPr lang="es-ES_tradnl" sz="2000" smtClean="0"/>
              <a:t>A organización xeral do centro.</a:t>
            </a:r>
          </a:p>
          <a:p>
            <a:pPr eaLnBrk="1" hangingPunct="1"/>
            <a:r>
              <a:rPr lang="es-ES_tradnl" sz="2000" smtClean="0"/>
              <a:t>Os fins e as intencións educativas do centro.</a:t>
            </a:r>
          </a:p>
          <a:p>
            <a:pPr eaLnBrk="1" hangingPunct="1"/>
            <a:r>
              <a:rPr lang="es-ES_tradnl" sz="2000" smtClean="0"/>
              <a:t>Os obxectivos do centro tendentes ó logro da normalización lingüística.</a:t>
            </a:r>
          </a:p>
          <a:p>
            <a:pPr eaLnBrk="1" hangingPunct="1"/>
            <a:r>
              <a:rPr lang="es-ES_tradnl" sz="2000" smtClean="0"/>
              <a:t>A adecuación ó contexto do centro dos obxectivos xerais das etapas que se imparten nel e que deberán desenvolverse no PC.</a:t>
            </a:r>
          </a:p>
          <a:p>
            <a:pPr eaLnBrk="1" hangingPunct="1"/>
            <a:r>
              <a:rPr lang="es-ES_tradnl" sz="2000" smtClean="0"/>
              <a:t>O RRI </a:t>
            </a:r>
          </a:p>
          <a:p>
            <a:pPr eaLnBrk="1" hangingPunct="1"/>
            <a:r>
              <a:rPr lang="es-ES_tradnl" sz="2000" smtClean="0"/>
              <a:t>A oferta do centro en canto a itinerarios educativos, optativas e actividades e servicios.</a:t>
            </a:r>
          </a:p>
          <a:p>
            <a:pPr eaLnBrk="1" hangingPunct="1"/>
            <a:r>
              <a:rPr lang="es-ES_tradnl" sz="2000" smtClean="0"/>
              <a:t>Intercambio cultural cos servicios sociais e educativos do concello e outras institucións.</a:t>
            </a:r>
          </a:p>
          <a:p>
            <a:pPr eaLnBrk="1" hangingPunct="1"/>
            <a:r>
              <a:rPr lang="es-ES_tradnl" sz="2000" smtClean="0"/>
              <a:t>Calquera outra circunstancia que caracterice ó réxime de funcionamento e a oferta educativa do centro.</a:t>
            </a:r>
          </a:p>
        </p:txBody>
      </p:sp>
    </p:spTree>
  </p:cSld>
  <p:clrMapOvr>
    <a:masterClrMapping/>
  </p:clrMapOvr>
  <p:transition>
    <p:checke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457200" y="274638"/>
            <a:ext cx="8229600" cy="1143000"/>
          </a:xfrm>
        </p:spPr>
        <p:txBody>
          <a:bodyPr>
            <a:normAutofit/>
            <a:scene3d>
              <a:camera prst="orthographicFront"/>
              <a:lightRig rig="soft" dir="t">
                <a:rot lat="0" lon="0" rev="16800000"/>
              </a:lightRig>
            </a:scene3d>
            <a:sp3d prstMaterial="softEdge">
              <a:bevelT w="38100" h="38100"/>
            </a:sp3d>
          </a:bodyPr>
          <a:lstStyle/>
          <a:p>
            <a:pPr eaLnBrk="1" fontAlgn="auto" hangingPunct="1">
              <a:spcAft>
                <a:spcPts val="0"/>
              </a:spcAft>
              <a:defRPr/>
            </a:pPr>
            <a:r>
              <a:rPr lang="es-ES_tradnl" sz="3600" b="1" kern="1200" dirty="0" err="1"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rPr>
              <a:t>Compoñentes</a:t>
            </a:r>
            <a:r>
              <a:rPr lang="es-ES_tradnl" sz="3600" b="1" kern="120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rPr>
              <a:t> do PEC (Galicia)</a:t>
            </a:r>
            <a:endParaRPr lang="es-ES" sz="3600" b="1" kern="120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endParaRPr>
          </a:p>
        </p:txBody>
      </p:sp>
      <p:graphicFrame>
        <p:nvGraphicFramePr>
          <p:cNvPr id="4" name="3 Marcador de contenido"/>
          <p:cNvGraphicFramePr>
            <a:graphicFrameLocks noGrp="1"/>
          </p:cNvGraphicFramePr>
          <p:nvPr>
            <p:ph idx="4294967295"/>
          </p:nvPr>
        </p:nvGraphicFramePr>
        <p:xfrm>
          <a:off x="500063" y="1428750"/>
          <a:ext cx="8229600" cy="5262563"/>
        </p:xfrm>
        <a:graphic>
          <a:graphicData uri="http://schemas.openxmlformats.org/drawingml/2006/table">
            <a:tbl>
              <a:tblPr/>
              <a:tblGrid>
                <a:gridCol w="8229600"/>
              </a:tblGrid>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00099"/>
                          </a:solidFill>
                          <a:effectLst/>
                          <a:latin typeface="Times New Roman" pitchFamily="18" charset="0"/>
                          <a:cs typeface="Arial" charset="0"/>
                        </a:rPr>
                        <a:t>Adecuación dos obxectivos xerais de etapa ao contexto do centro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E5F4E0"/>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Decisións xerais sobre a metodoloxía e a súa contribución ás Competencias B.</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Proxecto lingüístico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Incorporación, a través das distintas áreas e materias, da educación en valores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Criterios xerais sobre a avaliación e promoción do alumnado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4746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Liñas xerais de atención á diversidade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4286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Plans específicos para o alumnado que estea un ano máis no mesmo curso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Proxecto lector do centro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Plan de integración das TIC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Plan de conviencia  (igualdade entre mulleres e homes, prevención violencia)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Atención educativa ao alumnado que non opte polo ensino da relixión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Liñas xerais  para a elaboración dos plans de orientación e acción titorial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smtClean="0">
                          <a:ln>
                            <a:noFill/>
                          </a:ln>
                          <a:solidFill>
                            <a:srgbClr val="0B5394"/>
                          </a:solidFill>
                          <a:effectLst/>
                          <a:latin typeface="Times New Roman" pitchFamily="18" charset="0"/>
                          <a:cs typeface="Arial" charset="0"/>
                        </a:rPr>
                        <a:t>Aspectos xerais para a elaboración das programacións docentes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bl>
          </a:graphicData>
        </a:graphic>
      </p:graphicFrame>
    </p:spTree>
  </p:cSld>
  <p:clrMapOvr>
    <a:masterClrMapping/>
  </p:clrMapOvr>
  <p:transition>
    <p:checke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381000"/>
            <a:ext cx="8458200" cy="762000"/>
          </a:xfrm>
        </p:spPr>
        <p:txBody>
          <a:bodyPr/>
          <a:lstStyle/>
          <a:p>
            <a:pPr eaLnBrk="1" hangingPunct="1">
              <a:defRPr/>
            </a:pPr>
            <a:r>
              <a:rPr lang="es-ES_tradnl" sz="3200"/>
              <a:t>PARTES DO PEC</a:t>
            </a:r>
          </a:p>
        </p:txBody>
      </p:sp>
      <p:sp>
        <p:nvSpPr>
          <p:cNvPr id="59394" name="Rectangle 3"/>
          <p:cNvSpPr>
            <a:spLocks noGrp="1" noChangeArrowheads="1"/>
          </p:cNvSpPr>
          <p:nvPr>
            <p:ph type="body" idx="1"/>
          </p:nvPr>
        </p:nvSpPr>
        <p:spPr>
          <a:xfrm>
            <a:off x="457200" y="1295400"/>
            <a:ext cx="8153400" cy="4800600"/>
          </a:xfrm>
        </p:spPr>
        <p:txBody>
          <a:bodyPr/>
          <a:lstStyle/>
          <a:p>
            <a:pPr marL="711200" indent="-711200" eaLnBrk="1" hangingPunct="1">
              <a:lnSpc>
                <a:spcPct val="90000"/>
              </a:lnSpc>
              <a:buClr>
                <a:schemeClr val="tx1"/>
              </a:buClr>
              <a:buFont typeface="Wingdings" pitchFamily="2" charset="2"/>
              <a:buNone/>
            </a:pPr>
            <a:r>
              <a:rPr lang="es-ES_tradnl" sz="2800" smtClean="0"/>
              <a:t>I. 		ANÁLISE DO CONTEXTO ¿Onde estamos? </a:t>
            </a:r>
          </a:p>
          <a:p>
            <a:pPr marL="711200" indent="-711200" eaLnBrk="1" hangingPunct="1">
              <a:lnSpc>
                <a:spcPct val="90000"/>
              </a:lnSpc>
              <a:buClr>
                <a:schemeClr val="tx1"/>
              </a:buClr>
              <a:buFont typeface="Wingdings" pitchFamily="2" charset="2"/>
              <a:buNone/>
            </a:pPr>
            <a:r>
              <a:rPr lang="es-ES_tradnl" sz="2800" smtClean="0"/>
              <a:t>II. 	NOTAS DE IDENTIDADE ¿Quen somos? </a:t>
            </a:r>
          </a:p>
          <a:p>
            <a:pPr marL="711200" indent="-711200" eaLnBrk="1" hangingPunct="1">
              <a:lnSpc>
                <a:spcPct val="90000"/>
              </a:lnSpc>
              <a:buClr>
                <a:schemeClr val="tx1"/>
              </a:buClr>
              <a:buFont typeface="Wingdings" pitchFamily="2" charset="2"/>
              <a:buNone/>
            </a:pPr>
            <a:r>
              <a:rPr lang="es-ES_tradnl" sz="2800" smtClean="0"/>
              <a:t>II. 	FORMULACIÓN DE OBXECTIVOS ¿Que 	queremos?</a:t>
            </a:r>
          </a:p>
          <a:p>
            <a:pPr marL="711200" indent="-711200" eaLnBrk="1" hangingPunct="1">
              <a:lnSpc>
                <a:spcPct val="90000"/>
              </a:lnSpc>
              <a:buClr>
                <a:schemeClr val="tx1"/>
              </a:buClr>
              <a:buFont typeface="Wingdings" pitchFamily="2" charset="2"/>
              <a:buNone/>
            </a:pPr>
            <a:r>
              <a:rPr lang="es-ES_tradnl" sz="2800" smtClean="0"/>
              <a:t>III.	 CONCRECIÓN DUNHA ESTRUCTURA 		¿De que medios dispomos?</a:t>
            </a:r>
          </a:p>
          <a:p>
            <a:pPr marL="711200" indent="-711200" eaLnBrk="1" hangingPunct="1">
              <a:lnSpc>
                <a:spcPct val="90000"/>
              </a:lnSpc>
              <a:buClr>
                <a:schemeClr val="tx1"/>
              </a:buClr>
              <a:buFont typeface="Wingdings" pitchFamily="2" charset="2"/>
              <a:buNone/>
            </a:pPr>
            <a:r>
              <a:rPr lang="es-ES_tradnl" sz="2800" smtClean="0"/>
              <a:t>IV.	FORMULACIÓN DA ESTRUCTURA 		(Regulamento de réxime interno)</a:t>
            </a:r>
          </a:p>
          <a:p>
            <a:pPr marL="711200" indent="-711200" eaLnBrk="1" hangingPunct="1">
              <a:lnSpc>
                <a:spcPct val="90000"/>
              </a:lnSpc>
              <a:buClr>
                <a:schemeClr val="tx1"/>
              </a:buClr>
              <a:buFont typeface="Wingdings" pitchFamily="2" charset="2"/>
              <a:buNone/>
            </a:pPr>
            <a:endParaRPr lang="es-ES_tradnl" sz="2800" smtClean="0"/>
          </a:p>
        </p:txBody>
      </p:sp>
      <p:sp>
        <p:nvSpPr>
          <p:cNvPr id="7179" name="Rectangle 11"/>
          <p:cNvSpPr>
            <a:spLocks noChangeArrowheads="1"/>
          </p:cNvSpPr>
          <p:nvPr/>
        </p:nvSpPr>
        <p:spPr bwMode="auto">
          <a:xfrm>
            <a:off x="457200" y="1752600"/>
            <a:ext cx="8153400" cy="2209800"/>
          </a:xfrm>
          <a:prstGeom prst="rect">
            <a:avLst/>
          </a:prstGeom>
          <a:noFill/>
          <a:ln w="28575">
            <a:solidFill>
              <a:srgbClr val="FF0000"/>
            </a:solidFill>
            <a:miter lim="800000"/>
            <a:headEnd/>
            <a:tailEnd/>
          </a:ln>
        </p:spPr>
        <p:txBody>
          <a:bodyPr wrap="none" anchor="ctr"/>
          <a:lstStyle/>
          <a:p>
            <a:endParaRPr lang="es-ES"/>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1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10 Rectángulo"/>
          <p:cNvSpPr>
            <a:spLocks noChangeArrowheads="1"/>
          </p:cNvSpPr>
          <p:nvPr/>
        </p:nvSpPr>
        <p:spPr bwMode="auto">
          <a:xfrm>
            <a:off x="323850" y="404813"/>
            <a:ext cx="8462963" cy="5203825"/>
          </a:xfrm>
          <a:prstGeom prst="rect">
            <a:avLst/>
          </a:prstGeom>
          <a:noFill/>
          <a:ln w="9525">
            <a:noFill/>
            <a:miter lim="800000"/>
            <a:headEnd/>
            <a:tailEnd/>
          </a:ln>
        </p:spPr>
        <p:txBody>
          <a:bodyPr>
            <a:spAutoFit/>
          </a:bodyPr>
          <a:lstStyle/>
          <a:p>
            <a:pPr algn="ctr"/>
            <a:r>
              <a:rPr lang="es-ES">
                <a:solidFill>
                  <a:srgbClr val="000099"/>
                </a:solidFill>
              </a:rPr>
              <a:t>LOE: Título V</a:t>
            </a:r>
          </a:p>
          <a:p>
            <a:pPr algn="ctr"/>
            <a:r>
              <a:rPr lang="es-ES"/>
              <a:t>Participación, autonomía y gobierno de los centros</a:t>
            </a:r>
          </a:p>
          <a:p>
            <a:pPr algn="ctr"/>
            <a:r>
              <a:rPr lang="es-ES"/>
              <a:t>Capítulo II. Autonomía de los centros</a:t>
            </a:r>
          </a:p>
          <a:p>
            <a:endParaRPr lang="es-ES"/>
          </a:p>
          <a:p>
            <a:r>
              <a:rPr lang="es-ES"/>
              <a:t>Artículo 120. Disposiciones generales.</a:t>
            </a:r>
          </a:p>
          <a:p>
            <a:endParaRPr lang="es-ES"/>
          </a:p>
          <a:p>
            <a:r>
              <a:rPr lang="es-ES"/>
              <a:t>1. Los centros dispondrán de autonomía pedagógica, de organización y de gestión en el marco de la legislación vigente y en los términos recogidos en la presente Ley y en las normas que la desarrollen.</a:t>
            </a:r>
          </a:p>
          <a:p>
            <a:endParaRPr lang="es-ES"/>
          </a:p>
          <a:p>
            <a:r>
              <a:rPr lang="es-ES"/>
              <a:t>2. Los centros docentes dispondrán de autonomía para elaborar,</a:t>
            </a:r>
          </a:p>
          <a:p>
            <a:r>
              <a:rPr lang="es-ES"/>
              <a:t>aprobar y ejecutar un proyecto educativo y un proyecto de gestión, así como las normas de organización y funcionamiento del centro.</a:t>
            </a:r>
          </a:p>
        </p:txBody>
      </p:sp>
    </p:spTree>
  </p:cSld>
  <p:clrMapOvr>
    <a:masterClrMapping/>
  </p:clrMapOvr>
  <p:transition>
    <p:checker/>
  </p:transition>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381000"/>
            <a:ext cx="8458200" cy="1295400"/>
          </a:xfrm>
        </p:spPr>
        <p:txBody>
          <a:bodyPr/>
          <a:lstStyle/>
          <a:p>
            <a:pPr eaLnBrk="1" hangingPunct="1">
              <a:defRPr/>
            </a:pPr>
            <a:r>
              <a:rPr lang="es-ES_tradnl"/>
              <a:t>ANÁLISE DO CONTORNO ¿Onde estamos?</a:t>
            </a:r>
          </a:p>
        </p:txBody>
      </p:sp>
      <p:sp>
        <p:nvSpPr>
          <p:cNvPr id="61442" name="Rectangle 3"/>
          <p:cNvSpPr>
            <a:spLocks noGrp="1" noChangeArrowheads="1"/>
          </p:cNvSpPr>
          <p:nvPr>
            <p:ph type="body" idx="1"/>
          </p:nvPr>
        </p:nvSpPr>
        <p:spPr>
          <a:xfrm>
            <a:off x="323850" y="1981200"/>
            <a:ext cx="8496300" cy="4114800"/>
          </a:xfrm>
        </p:spPr>
        <p:txBody>
          <a:bodyPr/>
          <a:lstStyle/>
          <a:p>
            <a:pPr eaLnBrk="1" hangingPunct="1"/>
            <a:r>
              <a:rPr lang="es-ES_tradnl" smtClean="0"/>
              <a:t>Preceptos legais.</a:t>
            </a:r>
          </a:p>
          <a:p>
            <a:pPr eaLnBrk="1" hangingPunct="1"/>
            <a:r>
              <a:rPr lang="es-ES_tradnl" smtClean="0"/>
              <a:t>Necesidades e características socioeconómica da zona (Avaliación diagnóstica)</a:t>
            </a:r>
          </a:p>
          <a:p>
            <a:pPr eaLnBrk="1" hangingPunct="1"/>
            <a:r>
              <a:rPr lang="es-ES_tradnl" smtClean="0"/>
              <a:t>A tipoloxía escolar en función das necesidades.</a:t>
            </a:r>
          </a:p>
          <a:p>
            <a:pPr eaLnBrk="1" hangingPunct="1"/>
            <a:r>
              <a:rPr lang="es-ES_tradnl" smtClean="0"/>
              <a:t>Os indicadores da estructura e funcionamento do centro.</a:t>
            </a:r>
          </a:p>
          <a:p>
            <a:pPr eaLnBrk="1" hangingPunct="1"/>
            <a:endParaRPr lang="es-ES_tradnl" smtClean="0"/>
          </a:p>
        </p:txBody>
      </p:sp>
    </p:spTree>
  </p:cSld>
  <p:clrMapOvr>
    <a:masterClrMapping/>
  </p:clrMapOvr>
  <p:transition>
    <p:checke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ChangeArrowheads="1"/>
          </p:cNvSpPr>
          <p:nvPr>
            <p:ph type="title"/>
          </p:nvPr>
        </p:nvSpPr>
        <p:spPr/>
        <p:txBody>
          <a:bodyPr/>
          <a:lstStyle/>
          <a:p>
            <a:r>
              <a:rPr lang="es-ES" smtClean="0">
                <a:effectLst/>
              </a:rPr>
              <a:t>FASES de la evaluación interna</a:t>
            </a:r>
          </a:p>
        </p:txBody>
      </p:sp>
      <p:sp>
        <p:nvSpPr>
          <p:cNvPr id="63490" name="Rectangle 3"/>
          <p:cNvSpPr>
            <a:spLocks noGrp="1" noChangeArrowheads="1"/>
          </p:cNvSpPr>
          <p:nvPr>
            <p:ph type="body" idx="1"/>
          </p:nvPr>
        </p:nvSpPr>
        <p:spPr/>
        <p:txBody>
          <a:bodyPr/>
          <a:lstStyle/>
          <a:p>
            <a:r>
              <a:rPr lang="es-ES" smtClean="0"/>
              <a:t>DIAGNÓSTICO (lectura de datos; puntos fuertes, débiles; áreas de mejora) </a:t>
            </a:r>
          </a:p>
          <a:p>
            <a:r>
              <a:rPr lang="es-ES" smtClean="0"/>
              <a:t>2. PLANIFICACIÓN (objetivos, acciones, temporalización, responsables, evaluación) </a:t>
            </a:r>
          </a:p>
          <a:p>
            <a:r>
              <a:rPr lang="es-ES" smtClean="0"/>
              <a:t>3. PUESTA EN PRÁCTICA. </a:t>
            </a:r>
          </a:p>
          <a:p>
            <a:r>
              <a:rPr lang="es-ES" smtClean="0"/>
              <a:t>4. EVALUACIÓN-SEGUIMIENTO</a:t>
            </a:r>
          </a:p>
          <a:p>
            <a:pPr>
              <a:buFont typeface="Wingdings" pitchFamily="2" charset="2"/>
              <a:buNone/>
            </a:pPr>
            <a:endParaRPr lang="es-ES" smtClean="0">
              <a:solidFill>
                <a:schemeClr val="accent1"/>
              </a:solidFill>
            </a:endParaRPr>
          </a:p>
        </p:txBody>
      </p:sp>
    </p:spTree>
  </p:cSld>
  <p:clrMapOvr>
    <a:masterClrMapping/>
  </p:clrMapOvr>
  <p:transition>
    <p:checke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ChangeArrowheads="1"/>
          </p:cNvSpPr>
          <p:nvPr>
            <p:ph type="title"/>
          </p:nvPr>
        </p:nvSpPr>
        <p:spPr/>
        <p:txBody>
          <a:bodyPr/>
          <a:lstStyle/>
          <a:p>
            <a:r>
              <a:rPr lang="es-ES" smtClean="0">
                <a:effectLst/>
              </a:rPr>
              <a:t>Plan de evaluación interna</a:t>
            </a:r>
          </a:p>
        </p:txBody>
      </p:sp>
      <p:sp>
        <p:nvSpPr>
          <p:cNvPr id="64514" name="Rectangle 3"/>
          <p:cNvSpPr>
            <a:spLocks noGrp="1" noChangeArrowheads="1"/>
          </p:cNvSpPr>
          <p:nvPr>
            <p:ph type="body" idx="1"/>
          </p:nvPr>
        </p:nvSpPr>
        <p:spPr/>
        <p:txBody>
          <a:bodyPr/>
          <a:lstStyle/>
          <a:p>
            <a:pPr>
              <a:lnSpc>
                <a:spcPct val="90000"/>
              </a:lnSpc>
            </a:pPr>
            <a:r>
              <a:rPr lang="es-ES" sz="2400" smtClean="0"/>
              <a:t>a) Análisis de puntos fuertes y débiles del rendimiento académico atendiendo al proceso de enseñanza, del clima escolar, de los datos que arrojan las evaluaciones de diagnóstico, y de la organización y funcionamiento del centro atendiendo a los recursos económicos, materiales y humanos.</a:t>
            </a:r>
          </a:p>
          <a:p>
            <a:pPr>
              <a:lnSpc>
                <a:spcPct val="90000"/>
              </a:lnSpc>
            </a:pPr>
            <a:r>
              <a:rPr lang="es-ES" sz="2400" smtClean="0"/>
              <a:t>b) Áreas de mejora, derivadas del apartado anterior.</a:t>
            </a:r>
          </a:p>
          <a:p>
            <a:pPr>
              <a:lnSpc>
                <a:spcPct val="90000"/>
              </a:lnSpc>
            </a:pPr>
            <a:r>
              <a:rPr lang="es-ES" sz="2400" smtClean="0"/>
              <a:t>c) Concreción de objetivos y acciones para el curso escolar 2014-15.</a:t>
            </a:r>
          </a:p>
          <a:p>
            <a:pPr>
              <a:lnSpc>
                <a:spcPct val="90000"/>
              </a:lnSpc>
            </a:pPr>
            <a:r>
              <a:rPr lang="es-ES" sz="2400" smtClean="0"/>
              <a:t>d) Evaluación del proceso de mejora.</a:t>
            </a:r>
          </a:p>
          <a:p>
            <a:pPr>
              <a:lnSpc>
                <a:spcPct val="90000"/>
              </a:lnSpc>
              <a:buFont typeface="Wingdings" pitchFamily="2" charset="2"/>
              <a:buNone/>
            </a:pPr>
            <a:endParaRPr lang="es-ES" sz="2400" smtClean="0"/>
          </a:p>
        </p:txBody>
      </p:sp>
    </p:spTree>
  </p:cSld>
  <p:clrMapOvr>
    <a:masterClrMapping/>
  </p:clrMapOvr>
  <p:transition>
    <p:checke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p:txBody>
          <a:bodyPr/>
          <a:lstStyle/>
          <a:p>
            <a:r>
              <a:rPr lang="es-ES" smtClean="0">
                <a:effectLst/>
              </a:rPr>
              <a:t>INSTRUMENTOS</a:t>
            </a:r>
          </a:p>
        </p:txBody>
      </p:sp>
      <p:sp>
        <p:nvSpPr>
          <p:cNvPr id="65538" name="Rectangle 3"/>
          <p:cNvSpPr>
            <a:spLocks noGrp="1" noChangeArrowheads="1"/>
          </p:cNvSpPr>
          <p:nvPr>
            <p:ph type="body" idx="1"/>
          </p:nvPr>
        </p:nvSpPr>
        <p:spPr>
          <a:xfrm>
            <a:off x="685800" y="1981200"/>
            <a:ext cx="7772400" cy="3319463"/>
          </a:xfrm>
        </p:spPr>
        <p:txBody>
          <a:bodyPr/>
          <a:lstStyle/>
          <a:p>
            <a:pPr>
              <a:lnSpc>
                <a:spcPct val="90000"/>
              </a:lnSpc>
            </a:pPr>
            <a:r>
              <a:rPr lang="es-ES" sz="2400" smtClean="0"/>
              <a:t>CUESTIONARIOS (familias, alumnado, etc)</a:t>
            </a:r>
          </a:p>
          <a:p>
            <a:pPr>
              <a:lnSpc>
                <a:spcPct val="90000"/>
              </a:lnSpc>
            </a:pPr>
            <a:r>
              <a:rPr lang="es-ES" sz="2400" smtClean="0"/>
              <a:t>GRUPOS DE DISCUSIÓN </a:t>
            </a:r>
          </a:p>
          <a:p>
            <a:pPr>
              <a:lnSpc>
                <a:spcPct val="90000"/>
              </a:lnSpc>
            </a:pPr>
            <a:r>
              <a:rPr lang="es-ES" sz="2400" smtClean="0"/>
              <a:t>ANÁLISIS DE PRENSA</a:t>
            </a:r>
          </a:p>
          <a:p>
            <a:pPr>
              <a:lnSpc>
                <a:spcPct val="90000"/>
              </a:lnSpc>
            </a:pPr>
            <a:r>
              <a:rPr lang="es-ES" sz="2400" smtClean="0"/>
              <a:t>ENTREVISTAS (expertos, )</a:t>
            </a:r>
          </a:p>
          <a:p>
            <a:pPr>
              <a:lnSpc>
                <a:spcPct val="90000"/>
              </a:lnSpc>
            </a:pPr>
            <a:r>
              <a:rPr lang="es-ES" sz="2400" smtClean="0"/>
              <a:t>INFORMES (Evaluación de diagnóstico, PISA, etc)</a:t>
            </a:r>
          </a:p>
          <a:p>
            <a:pPr>
              <a:lnSpc>
                <a:spcPct val="90000"/>
              </a:lnSpc>
              <a:buFont typeface="Wingdings" pitchFamily="2" charset="2"/>
              <a:buNone/>
            </a:pPr>
            <a:endParaRPr lang="es-ES" sz="2400" smtClean="0"/>
          </a:p>
          <a:p>
            <a:pPr>
              <a:lnSpc>
                <a:spcPct val="90000"/>
              </a:lnSpc>
              <a:buFont typeface="Wingdings" pitchFamily="2" charset="2"/>
              <a:buNone/>
            </a:pPr>
            <a:r>
              <a:rPr lang="es-ES" sz="2400" smtClean="0"/>
              <a:t>http://dpto6.educacion.navarra.es/publicaciones/pdf/Marcoteorico1.pdf</a:t>
            </a:r>
          </a:p>
        </p:txBody>
      </p:sp>
    </p:spTree>
  </p:cSld>
  <p:clrMapOvr>
    <a:masterClrMapping/>
  </p:clrMapOvr>
  <p:transition>
    <p:checke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ChangeArrowheads="1"/>
          </p:cNvSpPr>
          <p:nvPr>
            <p:ph type="title" idx="4294967295"/>
          </p:nvPr>
        </p:nvSpPr>
        <p:spPr>
          <a:noFill/>
        </p:spPr>
        <p:txBody>
          <a:bodyPr anchor="b"/>
          <a:lstStyle/>
          <a:p>
            <a:r>
              <a:rPr lang="es-ES_tradnl" sz="3200" smtClean="0">
                <a:solidFill>
                  <a:schemeClr val="hlink"/>
                </a:solidFill>
                <a:effectLst/>
              </a:rPr>
              <a:t>OBJETIVO MODELO DAFO (</a:t>
            </a:r>
            <a:r>
              <a:rPr lang="es-ES" sz="3200" smtClean="0">
                <a:effectLst/>
              </a:rPr>
              <a:t>SWOT en inglés)</a:t>
            </a:r>
            <a:r>
              <a:rPr lang="es-ES" smtClean="0">
                <a:effectLst/>
              </a:rPr>
              <a:t> </a:t>
            </a:r>
          </a:p>
        </p:txBody>
      </p:sp>
      <p:sp>
        <p:nvSpPr>
          <p:cNvPr id="66562" name="3 Marcador de contenido"/>
          <p:cNvSpPr>
            <a:spLocks noGrp="1"/>
          </p:cNvSpPr>
          <p:nvPr>
            <p:ph sz="quarter" idx="4294967295"/>
          </p:nvPr>
        </p:nvSpPr>
        <p:spPr>
          <a:xfrm>
            <a:off x="468313" y="1916113"/>
            <a:ext cx="7988300" cy="4608512"/>
          </a:xfrm>
        </p:spPr>
        <p:txBody>
          <a:bodyPr/>
          <a:lstStyle/>
          <a:p>
            <a:pPr marL="273050" indent="-273050"/>
            <a:r>
              <a:rPr lang="es-ES" smtClean="0"/>
              <a:t>El principal objetivo de un análisis DAFO es ayudar a una organización a encontrar sus factores estratégicos críticos, para una vez identificados, usarlos y apoyar en ellos los cambios organizacionales: consolidando las fortalezas, minimizando las debilidades, aprovechando las ventajas de las oportunidades, y eliminando o reduciendo las amenazas.</a:t>
            </a:r>
          </a:p>
        </p:txBody>
      </p:sp>
    </p:spTree>
  </p:cSld>
  <p:clrMapOvr>
    <a:masterClrMapping/>
  </p:clrMapOvr>
  <p:transition>
    <p:checke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idx="4294967295"/>
          </p:nvPr>
        </p:nvSpPr>
        <p:spPr>
          <a:xfrm>
            <a:off x="730250" y="333375"/>
            <a:ext cx="7727950" cy="774700"/>
          </a:xfrm>
          <a:noFill/>
        </p:spPr>
        <p:txBody>
          <a:bodyPr anchor="b"/>
          <a:lstStyle/>
          <a:p>
            <a:r>
              <a:rPr lang="es-ES" sz="5600" smtClean="0">
                <a:solidFill>
                  <a:schemeClr val="hlink"/>
                </a:solidFill>
                <a:effectLst/>
              </a:rPr>
              <a:t>EVALUACIÓN DAFO</a:t>
            </a:r>
          </a:p>
        </p:txBody>
      </p:sp>
      <p:sp>
        <p:nvSpPr>
          <p:cNvPr id="68610" name="3 Marcador de contenido"/>
          <p:cNvSpPr>
            <a:spLocks noGrp="1"/>
          </p:cNvSpPr>
          <p:nvPr>
            <p:ph sz="quarter" idx="4294967295"/>
          </p:nvPr>
        </p:nvSpPr>
        <p:spPr>
          <a:xfrm>
            <a:off x="179388" y="1357313"/>
            <a:ext cx="8750300" cy="4808537"/>
          </a:xfrm>
        </p:spPr>
        <p:txBody>
          <a:bodyPr/>
          <a:lstStyle/>
          <a:p>
            <a:pPr marL="273050" indent="-273050"/>
            <a:r>
              <a:rPr lang="es-ES" sz="2800" b="1" smtClean="0"/>
              <a:t>Análisis Interno de la organización (Liderazgo, estrategia, personas, alianzas/recursos y procesos)</a:t>
            </a:r>
          </a:p>
          <a:p>
            <a:pPr marL="273050" indent="-273050">
              <a:buFont typeface="Wingdings" pitchFamily="2" charset="2"/>
              <a:buNone/>
            </a:pPr>
            <a:r>
              <a:rPr lang="es-ES" sz="2800" b="1" smtClean="0"/>
              <a:t>Fortalezas</a:t>
            </a:r>
            <a:r>
              <a:rPr lang="es-ES" sz="2800" smtClean="0"/>
              <a:t>:  Describe los recursos y las destrezas que ha adquirido el centro, ¿en qué nos diferenciamos de otros centros?, ¿Qué sabemos hacer mejor en función de nuestros recursos?</a:t>
            </a:r>
          </a:p>
          <a:p>
            <a:pPr marL="273050" indent="-273050">
              <a:buFont typeface="Wingdings" pitchFamily="2" charset="2"/>
              <a:buNone/>
            </a:pPr>
            <a:r>
              <a:rPr lang="es-ES" sz="2800" b="1" smtClean="0"/>
              <a:t>Debilidades</a:t>
            </a:r>
            <a:r>
              <a:rPr lang="es-ES" sz="2800" smtClean="0"/>
              <a:t>:  Describe los factores en los cuales poseemos una posición desfavorable respecto a otros centros.</a:t>
            </a:r>
            <a:br>
              <a:rPr lang="es-ES" sz="2800" smtClean="0"/>
            </a:br>
            <a:r>
              <a:rPr lang="es-ES" sz="2800" smtClean="0"/>
              <a:t>Para realizar el análisis interno se han de considerar análisis de recursos, de actividades y de riesgos. </a:t>
            </a:r>
          </a:p>
        </p:txBody>
      </p:sp>
    </p:spTree>
  </p:cSld>
  <p:clrMapOvr>
    <a:masterClrMapping/>
  </p:clrMapOvr>
  <p:transition>
    <p:checke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idx="4294967295"/>
          </p:nvPr>
        </p:nvSpPr>
        <p:spPr>
          <a:xfrm>
            <a:off x="730250" y="333375"/>
            <a:ext cx="7727950" cy="774700"/>
          </a:xfrm>
          <a:noFill/>
        </p:spPr>
        <p:txBody>
          <a:bodyPr anchor="b"/>
          <a:lstStyle/>
          <a:p>
            <a:r>
              <a:rPr lang="es-ES" sz="5600" smtClean="0">
                <a:solidFill>
                  <a:schemeClr val="hlink"/>
                </a:solidFill>
                <a:effectLst/>
              </a:rPr>
              <a:t>EVALUACIÓN DAFO</a:t>
            </a:r>
          </a:p>
        </p:txBody>
      </p:sp>
      <p:sp>
        <p:nvSpPr>
          <p:cNvPr id="70658" name="3 Marcador de contenido"/>
          <p:cNvSpPr>
            <a:spLocks noGrp="1"/>
          </p:cNvSpPr>
          <p:nvPr>
            <p:ph sz="quarter" idx="4294967295"/>
          </p:nvPr>
        </p:nvSpPr>
        <p:spPr>
          <a:xfrm>
            <a:off x="214313" y="1357313"/>
            <a:ext cx="8715375" cy="5286375"/>
          </a:xfrm>
        </p:spPr>
        <p:txBody>
          <a:bodyPr/>
          <a:lstStyle/>
          <a:p>
            <a:pPr marL="273050" indent="-273050">
              <a:buFont typeface="Wingdings" pitchFamily="2" charset="2"/>
              <a:buNone/>
            </a:pPr>
            <a:r>
              <a:rPr lang="es-ES" sz="2800" b="1" smtClean="0"/>
              <a:t>Análisis Externo de la organización (Mercado, sector y competencia)</a:t>
            </a:r>
          </a:p>
          <a:p>
            <a:pPr marL="273050" indent="-273050">
              <a:buFont typeface="Wingdings" pitchFamily="2" charset="2"/>
              <a:buNone/>
            </a:pPr>
            <a:r>
              <a:rPr lang="es-ES" sz="2800" b="1" smtClean="0"/>
              <a:t>Oportunidades:</a:t>
            </a:r>
            <a:r>
              <a:rPr lang="es-ES" sz="2800" smtClean="0"/>
              <a:t>  Describen las posibles salidas académicas, laborales del entorno o la mejora del rendimiento del alumnado con respecto a las características de su contexto.  </a:t>
            </a:r>
          </a:p>
          <a:p>
            <a:pPr marL="273050" indent="-273050">
              <a:buFont typeface="Wingdings" pitchFamily="2" charset="2"/>
              <a:buNone/>
            </a:pPr>
            <a:r>
              <a:rPr lang="es-ES" sz="2800" b="1" smtClean="0"/>
              <a:t>Amenazas:</a:t>
            </a:r>
            <a:r>
              <a:rPr lang="es-ES" sz="2800" smtClean="0"/>
              <a:t> Describen los factores que pueden poner en peligro la supervivencia del centro, si dichas amenazas son reconocidas a tiempo pueden esquivarse o ser convertidas en oportunidades.</a:t>
            </a:r>
            <a:r>
              <a:rPr lang="es-ES" smtClean="0"/>
              <a:t> </a:t>
            </a:r>
          </a:p>
        </p:txBody>
      </p:sp>
    </p:spTree>
  </p:cSld>
  <p:clrMapOvr>
    <a:masterClrMapping/>
  </p:clrMapOvr>
  <p:transition>
    <p:checke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7218" name="Group 2"/>
          <p:cNvGraphicFramePr>
            <a:graphicFrameLocks noGrp="1"/>
          </p:cNvGraphicFramePr>
          <p:nvPr>
            <p:ph/>
          </p:nvPr>
        </p:nvGraphicFramePr>
        <p:xfrm>
          <a:off x="755650" y="1412875"/>
          <a:ext cx="7702550" cy="4683125"/>
        </p:xfrm>
        <a:graphic>
          <a:graphicData uri="http://schemas.openxmlformats.org/drawingml/2006/table">
            <a:tbl>
              <a:tblPr/>
              <a:tblGrid>
                <a:gridCol w="431800"/>
                <a:gridCol w="3409950"/>
                <a:gridCol w="3503613"/>
                <a:gridCol w="357187"/>
              </a:tblGrid>
              <a:tr h="468313">
                <a:tc gridSpan="4">
                  <a:txBody>
                    <a:bodyPr/>
                    <a:lstStyle/>
                    <a:p>
                      <a:pPr marL="342900" marR="0" lvl="0" indent="-342900" algn="ctr"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Factores Internos</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s-ES"/>
                    </a:p>
                  </a:txBody>
                  <a:tcPr/>
                </a:tc>
                <a:tc hMerge="1">
                  <a:txBody>
                    <a:bodyPr/>
                    <a:lstStyle/>
                    <a:p>
                      <a:endParaRPr lang="es-ES"/>
                    </a:p>
                  </a:txBody>
                  <a:tcPr/>
                </a:tc>
                <a:tc hMerge="1">
                  <a:txBody>
                    <a:bodyPr/>
                    <a:lstStyle/>
                    <a:p>
                      <a:endParaRPr lang="es-ES"/>
                    </a:p>
                  </a:txBody>
                  <a:tcPr/>
                </a:tc>
              </a:tr>
              <a:tr h="469900">
                <a:tc rowSpan="4">
                  <a:txBody>
                    <a:bodyPr/>
                    <a:lstStyle/>
                    <a:p>
                      <a:pPr marL="342900" marR="0" lvl="0" indent="-342900" algn="ctr"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Aspectos Positivos</a:t>
                      </a:r>
                      <a:endParaRPr kumimoji="0" lang="es-ES" sz="2400" b="0" i="0" u="none" strike="noStrike" cap="none" normalizeH="0" baseline="0" smtClean="0">
                        <a:ln>
                          <a:noFill/>
                        </a:ln>
                        <a:solidFill>
                          <a:schemeClr val="tx1"/>
                        </a:solidFill>
                        <a:effectLst/>
                        <a:latin typeface="Times New Roman" pitchFamily="18" charset="0"/>
                      </a:endParaRPr>
                    </a:p>
                  </a:txBody>
                  <a:tcPr vert="eaVert"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Fortalezas</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Debilidades</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4">
                  <a:txBody>
                    <a:bodyPr/>
                    <a:lstStyle/>
                    <a:p>
                      <a:pPr marL="342900" marR="0" lvl="0" indent="-342900" algn="ctr"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Aspectos Negativos</a:t>
                      </a:r>
                      <a:endParaRPr kumimoji="0" lang="es-ES" sz="2400" b="0" i="0" u="none" strike="noStrike" cap="none" normalizeH="0" baseline="0" smtClean="0">
                        <a:ln>
                          <a:noFill/>
                        </a:ln>
                        <a:solidFill>
                          <a:schemeClr val="tx1"/>
                        </a:solidFill>
                        <a:effectLst/>
                        <a:latin typeface="Times New Roman" pitchFamily="18" charset="0"/>
                      </a:endParaRPr>
                    </a:p>
                  </a:txBody>
                  <a:tcPr vert="eaVert"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403350">
                <a:tc vMerge="1">
                  <a:txBody>
                    <a:bodyPr/>
                    <a:lstStyle/>
                    <a:p>
                      <a:endParaRPr lang="es-ES"/>
                    </a:p>
                  </a:txBody>
                  <a:tcPr/>
                </a:tc>
                <a:tc>
                  <a:txBody>
                    <a:bodyPr/>
                    <a:lstStyle/>
                    <a:p>
                      <a:pPr marL="342900" marR="0" lvl="0" indent="-34290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80000"/>
                        <a:buFontTx/>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80000"/>
                        <a:buFontTx/>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80000"/>
                        <a:buFontTx/>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1. </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80000"/>
                        <a:buFontTx/>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80000"/>
                        <a:buFontTx/>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80000"/>
                        <a:buFontTx/>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s-ES"/>
                    </a:p>
                  </a:txBody>
                  <a:tcPr/>
                </a:tc>
              </a:tr>
              <a:tr h="468313">
                <a:tc vMerge="1">
                  <a:txBody>
                    <a:bodyPr/>
                    <a:lstStyle/>
                    <a:p>
                      <a:endParaRPr lang="es-ES"/>
                    </a:p>
                  </a:txBody>
                  <a:tcPr/>
                </a:tc>
                <a:tc>
                  <a:txBody>
                    <a:bodyPr/>
                    <a:lstStyle/>
                    <a:p>
                      <a:pPr marL="342900" marR="0" lvl="0" indent="-342900" algn="ctr"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Oportunidades</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Amenazas</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s-ES"/>
                    </a:p>
                  </a:txBody>
                  <a:tcPr/>
                </a:tc>
              </a:tr>
              <a:tr h="1404938">
                <a:tc vMerge="1">
                  <a:txBody>
                    <a:bodyPr/>
                    <a:lstStyle/>
                    <a:p>
                      <a:endParaRPr lang="es-ES"/>
                    </a:p>
                  </a:txBody>
                  <a:tcPr/>
                </a:tc>
                <a:tc>
                  <a:txBody>
                    <a:bodyPr/>
                    <a:lstStyle/>
                    <a:p>
                      <a:pPr marL="342900" marR="0" lvl="0" indent="-34290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80000"/>
                        <a:buFontTx/>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80000"/>
                        <a:buFontTx/>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80000"/>
                        <a:buFontTx/>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80000"/>
                        <a:buFontTx/>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80000"/>
                        <a:buFontTx/>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80000"/>
                        <a:buFontTx/>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s-ES"/>
                    </a:p>
                  </a:txBody>
                  <a:tcPr/>
                </a:tc>
              </a:tr>
              <a:tr h="468313">
                <a:tc gridSpan="4">
                  <a:txBody>
                    <a:bodyPr/>
                    <a:lstStyle/>
                    <a:p>
                      <a:pPr marL="342900" marR="0" lvl="0" indent="-342900" algn="ctr"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Factores externos</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s-ES"/>
                    </a:p>
                  </a:txBody>
                  <a:tcPr/>
                </a:tc>
                <a:tc hMerge="1">
                  <a:txBody>
                    <a:bodyPr/>
                    <a:lstStyle/>
                    <a:p>
                      <a:endParaRPr lang="es-ES"/>
                    </a:p>
                  </a:txBody>
                  <a:tcPr/>
                </a:tc>
                <a:tc hMerge="1">
                  <a:txBody>
                    <a:bodyPr/>
                    <a:lstStyle/>
                    <a:p>
                      <a:endParaRPr lang="es-ES"/>
                    </a:p>
                  </a:txBody>
                  <a:tcPr/>
                </a:tc>
              </a:tr>
            </a:tbl>
          </a:graphicData>
        </a:graphic>
      </p:graphicFrame>
      <p:sp>
        <p:nvSpPr>
          <p:cNvPr id="72730" name="Rectangle 27"/>
          <p:cNvSpPr>
            <a:spLocks noGrp="1" noChangeArrowheads="1"/>
          </p:cNvSpPr>
          <p:nvPr>
            <p:ph type="title" idx="4294967295"/>
          </p:nvPr>
        </p:nvSpPr>
        <p:spPr>
          <a:xfrm>
            <a:off x="685800" y="260350"/>
            <a:ext cx="7772400" cy="1143000"/>
          </a:xfrm>
          <a:noFill/>
        </p:spPr>
        <p:txBody>
          <a:bodyPr/>
          <a:lstStyle/>
          <a:p>
            <a:r>
              <a:rPr lang="es-ES" smtClean="0">
                <a:effectLst/>
              </a:rPr>
              <a:t>MODELO DAFO</a:t>
            </a:r>
          </a:p>
        </p:txBody>
      </p:sp>
    </p:spTree>
  </p:cSld>
  <p:clrMapOvr>
    <a:masterClrMapping/>
  </p:clrMapOvr>
  <p:transition>
    <p:checke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729" name="Picture 2" descr="http://www.monografias.com/trabajos93/habilidades-y-funciones-gerenciales/image022.png"/>
          <p:cNvPicPr>
            <a:picLocks noChangeAspect="1" noChangeArrowheads="1"/>
          </p:cNvPicPr>
          <p:nvPr/>
        </p:nvPicPr>
        <p:blipFill>
          <a:blip r:embed="rId2"/>
          <a:srcRect/>
          <a:stretch>
            <a:fillRect/>
          </a:stretch>
        </p:blipFill>
        <p:spPr bwMode="auto">
          <a:xfrm>
            <a:off x="900113" y="801688"/>
            <a:ext cx="7559675" cy="6056312"/>
          </a:xfrm>
          <a:prstGeom prst="rect">
            <a:avLst/>
          </a:prstGeom>
          <a:noFill/>
          <a:ln w="9525">
            <a:noFill/>
            <a:miter lim="800000"/>
            <a:headEnd/>
            <a:tailEnd/>
          </a:ln>
        </p:spPr>
      </p:pic>
      <p:sp>
        <p:nvSpPr>
          <p:cNvPr id="73730" name="Rectangle 3"/>
          <p:cNvSpPr>
            <a:spLocks noGrp="1" noChangeArrowheads="1"/>
          </p:cNvSpPr>
          <p:nvPr>
            <p:ph type="title"/>
          </p:nvPr>
        </p:nvSpPr>
        <p:spPr>
          <a:xfrm>
            <a:off x="2268538" y="44450"/>
            <a:ext cx="4175125" cy="792163"/>
          </a:xfrm>
        </p:spPr>
        <p:txBody>
          <a:bodyPr/>
          <a:lstStyle/>
          <a:p>
            <a:r>
              <a:rPr lang="es-ES" smtClean="0">
                <a:effectLst/>
              </a:rPr>
              <a:t>EJEMPLO</a:t>
            </a:r>
          </a:p>
        </p:txBody>
      </p:sp>
    </p:spTree>
  </p:cSld>
  <p:clrMapOvr>
    <a:masterClrMapping/>
  </p:clrMapOvr>
  <p:transition>
    <p:checke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a:xfrm>
            <a:off x="685800" y="260350"/>
            <a:ext cx="7772400" cy="1143000"/>
          </a:xfrm>
        </p:spPr>
        <p:txBody>
          <a:bodyPr/>
          <a:lstStyle/>
          <a:p>
            <a:r>
              <a:rPr lang="es-ES" smtClean="0">
                <a:effectLst/>
              </a:rPr>
              <a:t>Toma de decisiones</a:t>
            </a:r>
          </a:p>
        </p:txBody>
      </p:sp>
      <p:sp>
        <p:nvSpPr>
          <p:cNvPr id="74754" name="Rectangle 3"/>
          <p:cNvSpPr>
            <a:spLocks noGrp="1" noChangeArrowheads="1"/>
          </p:cNvSpPr>
          <p:nvPr>
            <p:ph type="body" idx="1"/>
          </p:nvPr>
        </p:nvSpPr>
        <p:spPr>
          <a:xfrm>
            <a:off x="684213" y="1484313"/>
            <a:ext cx="7773987" cy="4611687"/>
          </a:xfrm>
        </p:spPr>
        <p:txBody>
          <a:bodyPr/>
          <a:lstStyle/>
          <a:p>
            <a:pPr>
              <a:lnSpc>
                <a:spcPct val="90000"/>
              </a:lnSpc>
            </a:pPr>
            <a:r>
              <a:rPr lang="es-ES" sz="2800" smtClean="0"/>
              <a:t>Reflexionar sobre los puntos fuertes y débiles reflejados en el cuadro DAFO. </a:t>
            </a:r>
          </a:p>
          <a:p>
            <a:pPr>
              <a:lnSpc>
                <a:spcPct val="90000"/>
              </a:lnSpc>
            </a:pPr>
            <a:r>
              <a:rPr lang="es-ES" sz="2800" smtClean="0"/>
              <a:t>Elaborar un informe señalando:</a:t>
            </a:r>
          </a:p>
          <a:p>
            <a:pPr>
              <a:lnSpc>
                <a:spcPct val="90000"/>
              </a:lnSpc>
              <a:buFont typeface="Wingdings" pitchFamily="2" charset="2"/>
              <a:buNone/>
            </a:pPr>
            <a:r>
              <a:rPr lang="es-ES" sz="2800" smtClean="0"/>
              <a:t>1.Denominación de la comisión e integrantes. </a:t>
            </a:r>
          </a:p>
          <a:p>
            <a:pPr>
              <a:lnSpc>
                <a:spcPct val="90000"/>
              </a:lnSpc>
              <a:buFont typeface="Wingdings" pitchFamily="2" charset="2"/>
              <a:buNone/>
            </a:pPr>
            <a:r>
              <a:rPr lang="es-ES" sz="2800" smtClean="0"/>
              <a:t>2.Fuentes consultadas. </a:t>
            </a:r>
          </a:p>
          <a:p>
            <a:pPr>
              <a:lnSpc>
                <a:spcPct val="90000"/>
              </a:lnSpc>
              <a:buFont typeface="Wingdings" pitchFamily="2" charset="2"/>
              <a:buNone/>
            </a:pPr>
            <a:r>
              <a:rPr lang="es-ES" sz="2800" smtClean="0"/>
              <a:t>3.Exposición de los datos más importantes.</a:t>
            </a:r>
          </a:p>
          <a:p>
            <a:pPr>
              <a:lnSpc>
                <a:spcPct val="90000"/>
              </a:lnSpc>
            </a:pPr>
            <a:r>
              <a:rPr lang="es-ES" sz="2800" smtClean="0"/>
              <a:t>Discutir qué áreas de mejora concretas para el curso 2014-15 en función de los datos. </a:t>
            </a:r>
          </a:p>
          <a:p>
            <a:pPr>
              <a:lnSpc>
                <a:spcPct val="90000"/>
              </a:lnSpc>
            </a:pPr>
            <a:r>
              <a:rPr lang="es-ES" sz="2800" smtClean="0"/>
              <a:t>Establecer objetivos</a:t>
            </a:r>
          </a:p>
          <a:p>
            <a:pPr>
              <a:lnSpc>
                <a:spcPct val="90000"/>
              </a:lnSpc>
            </a:pPr>
            <a:r>
              <a:rPr lang="es-ES" sz="2800" smtClean="0"/>
              <a:t>Diseñar una tabla con las propuestas de mejora.</a:t>
            </a:r>
          </a:p>
        </p:txBody>
      </p:sp>
    </p:spTree>
  </p:cSld>
  <p:clrMapOvr>
    <a:masterClrMapping/>
  </p:clrMapOvr>
  <p:transition>
    <p:check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8 Rectángulo"/>
          <p:cNvSpPr>
            <a:spLocks noChangeArrowheads="1"/>
          </p:cNvSpPr>
          <p:nvPr/>
        </p:nvSpPr>
        <p:spPr bwMode="auto">
          <a:xfrm>
            <a:off x="323850" y="214313"/>
            <a:ext cx="8820150" cy="5568950"/>
          </a:xfrm>
          <a:prstGeom prst="rect">
            <a:avLst/>
          </a:prstGeom>
          <a:noFill/>
          <a:ln w="9525">
            <a:noFill/>
            <a:miter lim="800000"/>
            <a:headEnd/>
            <a:tailEnd/>
          </a:ln>
        </p:spPr>
        <p:txBody>
          <a:bodyPr>
            <a:spAutoFit/>
          </a:bodyPr>
          <a:lstStyle/>
          <a:p>
            <a:endParaRPr lang="es-ES"/>
          </a:p>
          <a:p>
            <a:r>
              <a:rPr lang="es-ES"/>
              <a:t>A partir de la LOE los documentos planificadores que deben regir la vida del centro son los siguientes:</a:t>
            </a:r>
          </a:p>
          <a:p>
            <a:endParaRPr lang="es-ES"/>
          </a:p>
          <a:p>
            <a:r>
              <a:rPr lang="es-ES"/>
              <a:t>• </a:t>
            </a:r>
            <a:r>
              <a:rPr lang="es-ES" b="1"/>
              <a:t>Proyecto Educativo de Centro (art. 121 de la LOE)</a:t>
            </a:r>
          </a:p>
          <a:p>
            <a:r>
              <a:rPr lang="es-ES"/>
              <a:t>• </a:t>
            </a:r>
            <a:r>
              <a:rPr lang="es-ES" b="1"/>
              <a:t>Proyecto de Gestión (en los centros públicos) (art. 123 de la LOE)</a:t>
            </a:r>
          </a:p>
          <a:p>
            <a:r>
              <a:rPr lang="es-ES"/>
              <a:t>• </a:t>
            </a:r>
            <a:r>
              <a:rPr lang="es-ES" b="1"/>
              <a:t>Normas de Organización y Funcionamiento (art. 124 de la LOE)</a:t>
            </a:r>
          </a:p>
          <a:p>
            <a:endParaRPr lang="es-ES"/>
          </a:p>
          <a:p>
            <a:r>
              <a:rPr lang="es-ES"/>
              <a:t>Asimismo, junto a estos documentos estables o de mayor permanencia, los centros educativos elaborarán al principio de cada curso una programación general anual que recoja todos los aspectos relativos a la organización y funcionamiento del centro, incluidos los proyectos, el currículo, las normas, y todos los planes de actuación acordados y aprobados (artículo 125 de la LOE).</a:t>
            </a:r>
          </a:p>
        </p:txBody>
      </p:sp>
    </p:spTree>
  </p:cSld>
  <p:clrMapOvr>
    <a:masterClrMapping/>
  </p:clrMapOvr>
  <p:transition>
    <p:checke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a:xfrm>
            <a:off x="685800" y="188913"/>
            <a:ext cx="7772400" cy="1143000"/>
          </a:xfrm>
        </p:spPr>
        <p:txBody>
          <a:bodyPr/>
          <a:lstStyle/>
          <a:p>
            <a:r>
              <a:rPr lang="es-ES" smtClean="0">
                <a:effectLst/>
              </a:rPr>
              <a:t>Ideas para la mejora</a:t>
            </a:r>
          </a:p>
        </p:txBody>
      </p:sp>
      <p:sp>
        <p:nvSpPr>
          <p:cNvPr id="75778" name="Rectangle 3"/>
          <p:cNvSpPr>
            <a:spLocks noGrp="1" noChangeArrowheads="1"/>
          </p:cNvSpPr>
          <p:nvPr>
            <p:ph type="body" idx="1"/>
          </p:nvPr>
        </p:nvSpPr>
        <p:spPr>
          <a:xfrm>
            <a:off x="755650" y="1196975"/>
            <a:ext cx="8388350" cy="5111750"/>
          </a:xfrm>
        </p:spPr>
        <p:txBody>
          <a:bodyPr/>
          <a:lstStyle/>
          <a:p>
            <a:pPr>
              <a:lnSpc>
                <a:spcPct val="80000"/>
              </a:lnSpc>
            </a:pPr>
            <a:r>
              <a:rPr lang="es-ES" sz="2400" smtClean="0"/>
              <a:t>Clima escolar: análisis de la convivencia del centro o Rendimiento del alumnado en la evaluación del diagnóstico 2014. </a:t>
            </a:r>
          </a:p>
          <a:p>
            <a:pPr>
              <a:lnSpc>
                <a:spcPct val="80000"/>
              </a:lnSpc>
            </a:pPr>
            <a:r>
              <a:rPr lang="es-ES" sz="2400" smtClean="0"/>
              <a:t>Procesos de aprendizaje: resultados cuantitativos del alumnado. </a:t>
            </a:r>
          </a:p>
          <a:p>
            <a:pPr>
              <a:lnSpc>
                <a:spcPct val="80000"/>
              </a:lnSpc>
            </a:pPr>
            <a:r>
              <a:rPr lang="es-ES" sz="2400" smtClean="0"/>
              <a:t>Recursos humanos y materiales de los que dispone el centro (incluye el proceso de enseñanza: ajuste entre programación didáctica y de aula con el PE y la concreción curricular; metodología para el desarrollo de las CCBB; formación </a:t>
            </a:r>
          </a:p>
          <a:p>
            <a:pPr>
              <a:lnSpc>
                <a:spcPct val="80000"/>
              </a:lnSpc>
            </a:pPr>
            <a:r>
              <a:rPr lang="es-ES" sz="2400" smtClean="0"/>
              <a:t>Participación de las familias en las actividades académicas</a:t>
            </a:r>
          </a:p>
          <a:p>
            <a:pPr>
              <a:lnSpc>
                <a:spcPct val="80000"/>
              </a:lnSpc>
            </a:pPr>
            <a:r>
              <a:rPr lang="es-ES" sz="2400" smtClean="0"/>
              <a:t>Establecer un plan de Atención al alumnado diverso par ala mejora de la motivación hacia el estudio</a:t>
            </a:r>
          </a:p>
          <a:p>
            <a:pPr>
              <a:lnSpc>
                <a:spcPct val="80000"/>
              </a:lnSpc>
            </a:pPr>
            <a:r>
              <a:rPr lang="es-ES" sz="2400" smtClean="0"/>
              <a:t>Fomento de la animación a la lectura</a:t>
            </a:r>
          </a:p>
          <a:p>
            <a:pPr>
              <a:lnSpc>
                <a:spcPct val="80000"/>
              </a:lnSpc>
            </a:pPr>
            <a:r>
              <a:rPr lang="es-ES" sz="2400" smtClean="0"/>
              <a:t>Concienciación sobre problemáticas de especial relevancia (violencia de género, alcoholismo, etc)</a:t>
            </a:r>
          </a:p>
        </p:txBody>
      </p:sp>
    </p:spTree>
  </p:cSld>
  <p:clrMapOvr>
    <a:masterClrMapping/>
  </p:clrMapOvr>
  <p:transition>
    <p:checke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title"/>
          </p:nvPr>
        </p:nvSpPr>
        <p:spPr/>
        <p:txBody>
          <a:bodyPr/>
          <a:lstStyle/>
          <a:p>
            <a:r>
              <a:rPr lang="es-ES" sz="3600" smtClean="0">
                <a:effectLst/>
              </a:rPr>
              <a:t>Ejemplo organización plan de mejora</a:t>
            </a:r>
            <a:endParaRPr lang="es-ES" sz="3200" smtClean="0">
              <a:effectLst/>
            </a:endParaRPr>
          </a:p>
        </p:txBody>
      </p:sp>
      <p:graphicFrame>
        <p:nvGraphicFramePr>
          <p:cNvPr id="141315" name="Group 3"/>
          <p:cNvGraphicFramePr>
            <a:graphicFrameLocks noGrp="1"/>
          </p:cNvGraphicFramePr>
          <p:nvPr>
            <p:ph idx="1"/>
          </p:nvPr>
        </p:nvGraphicFramePr>
        <p:xfrm>
          <a:off x="468313" y="1981200"/>
          <a:ext cx="8351837" cy="4114800"/>
        </p:xfrm>
        <a:graphic>
          <a:graphicData uri="http://schemas.openxmlformats.org/drawingml/2006/table">
            <a:tbl>
              <a:tblPr/>
              <a:tblGrid>
                <a:gridCol w="1670050"/>
                <a:gridCol w="1670050"/>
                <a:gridCol w="1668462"/>
                <a:gridCol w="1671638"/>
                <a:gridCol w="1671637"/>
              </a:tblGrid>
              <a:tr h="615950">
                <a:tc>
                  <a:txBody>
                    <a:bodyPr/>
                    <a:lstStyle/>
                    <a:p>
                      <a:pPr marL="342900" marR="0" lvl="0" indent="-34290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000" b="0" i="0" u="none" strike="noStrike" cap="none" normalizeH="0" baseline="0" smtClean="0">
                          <a:ln>
                            <a:noFill/>
                          </a:ln>
                          <a:solidFill>
                            <a:schemeClr val="tx1"/>
                          </a:solidFill>
                          <a:effectLst/>
                          <a:latin typeface="Times New Roman" pitchFamily="18" charset="0"/>
                          <a:cs typeface="Times New Roman" pitchFamily="18" charset="0"/>
                        </a:rPr>
                        <a:t>ÁREAS DE MEJORA</a:t>
                      </a:r>
                      <a:endParaRPr kumimoji="0" lang="es-ES" sz="10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000" b="0" i="0" u="none" strike="noStrike" cap="none" normalizeH="0" baseline="0" smtClean="0">
                          <a:ln>
                            <a:noFill/>
                          </a:ln>
                          <a:solidFill>
                            <a:schemeClr val="tx1"/>
                          </a:solidFill>
                          <a:effectLst/>
                          <a:latin typeface="Times New Roman" pitchFamily="18" charset="0"/>
                          <a:cs typeface="Times New Roman" pitchFamily="18" charset="0"/>
                        </a:rPr>
                        <a:t>ACTUACIONES</a:t>
                      </a:r>
                      <a:endParaRPr kumimoji="0" lang="es-ES" sz="10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000" b="0" i="0" u="none" strike="noStrike" cap="none" normalizeH="0" baseline="0" smtClean="0">
                          <a:ln>
                            <a:noFill/>
                          </a:ln>
                          <a:solidFill>
                            <a:schemeClr val="tx1"/>
                          </a:solidFill>
                          <a:effectLst/>
                          <a:latin typeface="Times New Roman" pitchFamily="18" charset="0"/>
                          <a:cs typeface="Times New Roman" pitchFamily="18" charset="0"/>
                        </a:rPr>
                        <a:t>MATERIALES Y RECURSOS</a:t>
                      </a:r>
                      <a:endParaRPr kumimoji="0" lang="es-ES" sz="10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000" b="0" i="0" u="none" strike="noStrike" cap="none" normalizeH="0" baseline="0" smtClean="0">
                          <a:ln>
                            <a:noFill/>
                          </a:ln>
                          <a:solidFill>
                            <a:schemeClr val="tx1"/>
                          </a:solidFill>
                          <a:effectLst/>
                          <a:latin typeface="Times New Roman" pitchFamily="18" charset="0"/>
                          <a:cs typeface="Times New Roman" pitchFamily="18" charset="0"/>
                        </a:rPr>
                        <a:t>RESPONSABLES</a:t>
                      </a:r>
                      <a:endParaRPr kumimoji="0" lang="es-ES" sz="10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000" b="0" i="0" u="none" strike="noStrike" cap="none" normalizeH="0" baseline="0" smtClean="0">
                          <a:ln>
                            <a:noFill/>
                          </a:ln>
                          <a:solidFill>
                            <a:schemeClr val="tx1"/>
                          </a:solidFill>
                          <a:effectLst/>
                          <a:latin typeface="Times New Roman" pitchFamily="18" charset="0"/>
                          <a:cs typeface="Times New Roman" pitchFamily="18" charset="0"/>
                        </a:rPr>
                        <a:t>TEMPORALIZACIÓN</a:t>
                      </a:r>
                      <a:endParaRPr kumimoji="0" lang="es-ES" sz="10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00088">
                <a:tc rowSpan="2">
                  <a:txBody>
                    <a:bodyPr/>
                    <a:lstStyle/>
                    <a:p>
                      <a:pPr marL="342900" marR="0" lvl="0" indent="-342900" algn="ctr"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Aumentar la participación de las familias en el centro</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00088">
                <a:tc vMerge="1">
                  <a:txBody>
                    <a:bodyPr/>
                    <a:lstStyle/>
                    <a:p>
                      <a:endParaRPr lang="es-ES"/>
                    </a:p>
                  </a:txBody>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98500">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00088">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00088">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checke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ChangeArrowheads="1"/>
          </p:cNvSpPr>
          <p:nvPr>
            <p:ph type="title"/>
          </p:nvPr>
        </p:nvSpPr>
        <p:spPr/>
        <p:txBody>
          <a:bodyPr/>
          <a:lstStyle/>
          <a:p>
            <a:r>
              <a:rPr lang="es-ES" sz="3200" smtClean="0">
                <a:effectLst/>
              </a:rPr>
              <a:t>Ejemplo de evaluación del plan de mejora</a:t>
            </a:r>
          </a:p>
        </p:txBody>
      </p:sp>
      <p:graphicFrame>
        <p:nvGraphicFramePr>
          <p:cNvPr id="142339" name="Group 3"/>
          <p:cNvGraphicFramePr>
            <a:graphicFrameLocks noGrp="1"/>
          </p:cNvGraphicFramePr>
          <p:nvPr>
            <p:ph idx="1"/>
          </p:nvPr>
        </p:nvGraphicFramePr>
        <p:xfrm>
          <a:off x="684213" y="1773238"/>
          <a:ext cx="7772400" cy="4552950"/>
        </p:xfrm>
        <a:graphic>
          <a:graphicData uri="http://schemas.openxmlformats.org/drawingml/2006/table">
            <a:tbl>
              <a:tblPr/>
              <a:tblGrid>
                <a:gridCol w="3657600"/>
                <a:gridCol w="498475"/>
                <a:gridCol w="498475"/>
                <a:gridCol w="500062"/>
                <a:gridCol w="498475"/>
                <a:gridCol w="498475"/>
                <a:gridCol w="377825"/>
                <a:gridCol w="1243013"/>
              </a:tblGrid>
              <a:tr h="862013">
                <a:tc gridSpan="8">
                  <a:txBody>
                    <a:body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Pct val="80000"/>
                        <a:buFont typeface="Arial" charset="0"/>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Pct val="80000"/>
                        <a:buFont typeface="Arial" charset="0"/>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Actuación nº 1:</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Pct val="80000"/>
                        <a:buFont typeface="Arial" charset="0"/>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538163">
                <a:tc>
                  <a:txBody>
                    <a:body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 Hay datos</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Pct val="80000"/>
                        <a:buFont typeface="Arial" charset="0"/>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s-ES"/>
                    </a:p>
                  </a:txBody>
                  <a:tcPr/>
                </a:tc>
                <a:tc gridSpan="4">
                  <a:txBody>
                    <a:body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 Valoración</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 Fuente/</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Pct val="80000"/>
                        <a:buFont typeface="Arial" charset="0"/>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Instrumento</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6563">
                <a:tc>
                  <a:txBody>
                    <a:body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 Indicadores                                  </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SI</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NO</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s-E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42925">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42925">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44513">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42925">
                <a:tc>
                  <a:txBody>
                    <a:body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Observaciones</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7">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542925">
                <a:tc>
                  <a:txBody>
                    <a:bodyPr/>
                    <a:lstStyle/>
                    <a:p>
                      <a:pPr marL="0" marR="0" lvl="0" indent="0" algn="l" defTabSz="914400" rtl="0" eaLnBrk="0" fontAlgn="base" latinLnBrk="0" hangingPunct="0">
                        <a:lnSpc>
                          <a:spcPct val="100000"/>
                        </a:lnSpc>
                        <a:spcBef>
                          <a:spcPct val="0"/>
                        </a:spcBef>
                        <a:spcAft>
                          <a:spcPct val="0"/>
                        </a:spcAft>
                        <a:buClr>
                          <a:schemeClr val="accent2"/>
                        </a:buClr>
                        <a:buSzPct val="80000"/>
                        <a:buFont typeface="Wingdings" pitchFamily="2" charset="2"/>
                        <a:buNone/>
                        <a:tabLst/>
                      </a:pPr>
                      <a:r>
                        <a:rPr kumimoji="0" lang="es-ES" sz="1200" b="0" i="0" u="none" strike="noStrike" cap="none" normalizeH="0" baseline="0" smtClean="0">
                          <a:ln>
                            <a:noFill/>
                          </a:ln>
                          <a:solidFill>
                            <a:schemeClr val="tx1"/>
                          </a:solidFill>
                          <a:effectLst/>
                          <a:latin typeface="Times New Roman" pitchFamily="18" charset="0"/>
                          <a:cs typeface="Times New Roman" pitchFamily="18" charset="0"/>
                        </a:rPr>
                        <a:t>Posibles propuestas de mejora</a:t>
                      </a:r>
                      <a:endParaRPr kumimoji="0" lang="es-ES" sz="10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7">
                  <a:txBody>
                    <a:bodyPr/>
                    <a:lstStyle/>
                    <a:p>
                      <a:pPr marL="0" marR="0" lvl="0" indent="0" algn="l" defTabSz="914400" rtl="0" eaLnBrk="0" fontAlgn="base" latinLnBrk="0" hangingPunct="0">
                        <a:lnSpc>
                          <a:spcPct val="100000"/>
                        </a:lnSpc>
                        <a:spcBef>
                          <a:spcPct val="20000"/>
                        </a:spcBef>
                        <a:spcAft>
                          <a:spcPct val="0"/>
                        </a:spcAft>
                        <a:buClr>
                          <a:schemeClr val="accent2"/>
                        </a:buClr>
                        <a:buSzPct val="80000"/>
                        <a:buFont typeface="Wingdings" pitchFamily="2" charset="2"/>
                        <a:buNone/>
                        <a:tabLst/>
                      </a:pPr>
                      <a:endParaRPr kumimoji="0" lang="es-E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bl>
          </a:graphicData>
        </a:graphic>
      </p:graphicFrame>
    </p:spTree>
  </p:cSld>
  <p:clrMapOvr>
    <a:masterClrMapping/>
  </p:clrMapOvr>
  <p:transition>
    <p:checker/>
  </p:transition>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81000" y="533400"/>
            <a:ext cx="8382000" cy="1219200"/>
          </a:xfrm>
        </p:spPr>
        <p:txBody>
          <a:bodyPr/>
          <a:lstStyle/>
          <a:p>
            <a:pPr eaLnBrk="1" hangingPunct="1">
              <a:defRPr/>
            </a:pPr>
            <a:r>
              <a:rPr lang="es-ES_tradnl"/>
              <a:t>NOTAS DE IDENTIDADE ¿Quen somos?</a:t>
            </a:r>
          </a:p>
        </p:txBody>
      </p:sp>
      <p:sp>
        <p:nvSpPr>
          <p:cNvPr id="78850" name="Rectangle 3"/>
          <p:cNvSpPr>
            <a:spLocks noGrp="1" noChangeArrowheads="1"/>
          </p:cNvSpPr>
          <p:nvPr>
            <p:ph type="body" idx="1"/>
          </p:nvPr>
        </p:nvSpPr>
        <p:spPr/>
        <p:txBody>
          <a:bodyPr/>
          <a:lstStyle/>
          <a:p>
            <a:pPr eaLnBrk="1" hangingPunct="1"/>
            <a:r>
              <a:rPr lang="es-ES_tradnl" smtClean="0"/>
              <a:t>A confesionalidade.</a:t>
            </a:r>
          </a:p>
          <a:p>
            <a:pPr eaLnBrk="1" hangingPunct="1"/>
            <a:r>
              <a:rPr lang="es-ES_tradnl" smtClean="0"/>
              <a:t>A lingua de aprendizaxe.</a:t>
            </a:r>
          </a:p>
          <a:p>
            <a:pPr eaLnBrk="1" hangingPunct="1"/>
            <a:r>
              <a:rPr lang="es-ES_tradnl" smtClean="0"/>
              <a:t>A liña metodolóxica.</a:t>
            </a:r>
          </a:p>
          <a:p>
            <a:pPr eaLnBrk="1" hangingPunct="1"/>
            <a:r>
              <a:rPr lang="es-ES_tradnl" smtClean="0"/>
              <a:t>O pluralismo e os valores democráticos.</a:t>
            </a:r>
          </a:p>
          <a:p>
            <a:pPr eaLnBrk="1" hangingPunct="1"/>
            <a:r>
              <a:rPr lang="es-ES_tradnl" smtClean="0"/>
              <a:t>A coeducación</a:t>
            </a:r>
          </a:p>
          <a:p>
            <a:pPr eaLnBrk="1" hangingPunct="1"/>
            <a:r>
              <a:rPr lang="es-ES_tradnl" smtClean="0"/>
              <a:t>A modalidade de xestión económica.</a:t>
            </a:r>
          </a:p>
          <a:p>
            <a:pPr eaLnBrk="1" hangingPunct="1"/>
            <a:endParaRPr lang="es-ES_tradnl" smtClean="0"/>
          </a:p>
        </p:txBody>
      </p:sp>
    </p:spTree>
  </p:cSld>
  <p:clrMapOvr>
    <a:masterClrMapping/>
  </p:clrMapOvr>
  <p:transition>
    <p:checke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685800" y="609600"/>
            <a:ext cx="7772400" cy="838200"/>
          </a:xfrm>
        </p:spPr>
        <p:txBody>
          <a:bodyPr/>
          <a:lstStyle/>
          <a:p>
            <a:pPr eaLnBrk="1" hangingPunct="1">
              <a:defRPr/>
            </a:pPr>
            <a:r>
              <a:rPr lang="es-ES_tradnl" sz="3600"/>
              <a:t>FORMULACIÓN DE OBXECTIVOS</a:t>
            </a:r>
            <a:endParaRPr lang="gl-ES" sz="3600"/>
          </a:p>
        </p:txBody>
      </p:sp>
      <p:sp>
        <p:nvSpPr>
          <p:cNvPr id="80898" name="Rectangle 3"/>
          <p:cNvSpPr>
            <a:spLocks noGrp="1" noChangeArrowheads="1"/>
          </p:cNvSpPr>
          <p:nvPr>
            <p:ph type="body" idx="1"/>
          </p:nvPr>
        </p:nvSpPr>
        <p:spPr/>
        <p:txBody>
          <a:bodyPr/>
          <a:lstStyle/>
          <a:p>
            <a:pPr eaLnBrk="1" hangingPunct="1"/>
            <a:r>
              <a:rPr lang="es-ES_tradnl" smtClean="0"/>
              <a:t>Características.</a:t>
            </a:r>
          </a:p>
          <a:p>
            <a:pPr eaLnBrk="1" hangingPunct="1"/>
            <a:r>
              <a:rPr lang="es-ES_tradnl" smtClean="0"/>
              <a:t>Ámbitos:</a:t>
            </a:r>
          </a:p>
          <a:p>
            <a:pPr lvl="1" eaLnBrk="1" hangingPunct="1"/>
            <a:r>
              <a:rPr lang="es-ES_tradnl" smtClean="0"/>
              <a:t>Curricular.</a:t>
            </a:r>
          </a:p>
          <a:p>
            <a:pPr lvl="1" eaLnBrk="1" hangingPunct="1"/>
            <a:r>
              <a:rPr lang="es-ES_tradnl" smtClean="0"/>
              <a:t>De goberno institucional.</a:t>
            </a:r>
          </a:p>
          <a:p>
            <a:pPr lvl="1" eaLnBrk="1" hangingPunct="1"/>
            <a:r>
              <a:rPr lang="es-ES_tradnl" smtClean="0"/>
              <a:t>Administrativo.</a:t>
            </a:r>
          </a:p>
          <a:p>
            <a:pPr lvl="1" eaLnBrk="1" hangingPunct="1"/>
            <a:r>
              <a:rPr lang="es-ES_tradnl" smtClean="0"/>
              <a:t>De recursos humanos.</a:t>
            </a:r>
          </a:p>
          <a:p>
            <a:pPr lvl="1" eaLnBrk="1" hangingPunct="1"/>
            <a:r>
              <a:rPr lang="es-ES_tradnl" smtClean="0"/>
              <a:t>Dos servicios.</a:t>
            </a:r>
            <a:endParaRPr lang="gl-ES" smtClean="0"/>
          </a:p>
        </p:txBody>
      </p:sp>
    </p:spTree>
  </p:cSld>
  <p:clrMapOvr>
    <a:masterClrMapping/>
  </p:clrMapOvr>
  <p:transition>
    <p:checker/>
  </p:transition>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pPr eaLnBrk="1" hangingPunct="1">
              <a:defRPr/>
            </a:pPr>
            <a:r>
              <a:rPr lang="es-ES_tradnl"/>
              <a:t>CARACTERÍSTICAS.</a:t>
            </a:r>
            <a:endParaRPr lang="gl-ES"/>
          </a:p>
        </p:txBody>
      </p:sp>
      <p:sp>
        <p:nvSpPr>
          <p:cNvPr id="81922" name="Rectangle 3"/>
          <p:cNvSpPr>
            <a:spLocks noGrp="1" noChangeArrowheads="1"/>
          </p:cNvSpPr>
          <p:nvPr>
            <p:ph type="body" idx="1"/>
          </p:nvPr>
        </p:nvSpPr>
        <p:spPr/>
        <p:txBody>
          <a:bodyPr/>
          <a:lstStyle/>
          <a:p>
            <a:pPr eaLnBrk="1" hangingPunct="1"/>
            <a:r>
              <a:rPr lang="es-ES_tradnl" smtClean="0"/>
              <a:t>Facer referencia a tódolos ámbitos da xestión escolar.</a:t>
            </a:r>
          </a:p>
          <a:p>
            <a:pPr eaLnBrk="1" hangingPunct="1"/>
            <a:r>
              <a:rPr lang="es-ES_tradnl" smtClean="0"/>
              <a:t>Estar elaborados coa participación dos responsables de tódolos estamentos da comunidade escolar en función das súas capacidades e competencias.</a:t>
            </a:r>
          </a:p>
          <a:p>
            <a:pPr eaLnBrk="1" hangingPunct="1"/>
            <a:r>
              <a:rPr lang="es-ES_tradnl" smtClean="0">
                <a:solidFill>
                  <a:schemeClr val="accent2"/>
                </a:solidFill>
              </a:rPr>
              <a:t>Ser viables, realistas e creativos.</a:t>
            </a:r>
            <a:endParaRPr lang="gl-ES" smtClean="0">
              <a:solidFill>
                <a:schemeClr val="accent2"/>
              </a:solidFill>
            </a:endParaRPr>
          </a:p>
        </p:txBody>
      </p:sp>
    </p:spTree>
  </p:cSld>
  <p:clrMapOvr>
    <a:masterClrMapping/>
  </p:clrMapOvr>
  <p:transition>
    <p:checker/>
  </p:transition>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0" y="381000"/>
            <a:ext cx="8458200" cy="609600"/>
          </a:xfrm>
        </p:spPr>
        <p:txBody>
          <a:bodyPr/>
          <a:lstStyle/>
          <a:p>
            <a:pPr eaLnBrk="1" hangingPunct="1">
              <a:defRPr/>
            </a:pPr>
            <a:r>
              <a:rPr lang="es-ES_tradnl" sz="3600"/>
              <a:t>ÁMBITOS.</a:t>
            </a:r>
            <a:endParaRPr lang="gl-ES" sz="3600"/>
          </a:p>
        </p:txBody>
      </p:sp>
      <p:sp>
        <p:nvSpPr>
          <p:cNvPr id="82946" name="Rectangle 3"/>
          <p:cNvSpPr>
            <a:spLocks noGrp="1" noChangeArrowheads="1"/>
          </p:cNvSpPr>
          <p:nvPr>
            <p:ph type="body" idx="1"/>
          </p:nvPr>
        </p:nvSpPr>
        <p:spPr>
          <a:xfrm>
            <a:off x="685800" y="1143000"/>
            <a:ext cx="7924800" cy="4953000"/>
          </a:xfrm>
        </p:spPr>
        <p:txBody>
          <a:bodyPr/>
          <a:lstStyle/>
          <a:p>
            <a:pPr eaLnBrk="1" hangingPunct="1">
              <a:lnSpc>
                <a:spcPct val="70000"/>
              </a:lnSpc>
            </a:pPr>
            <a:r>
              <a:rPr lang="es-ES_tradnl" sz="2400" b="1" smtClean="0"/>
              <a:t>Curricular:</a:t>
            </a:r>
          </a:p>
          <a:p>
            <a:pPr lvl="1" eaLnBrk="1" hangingPunct="1">
              <a:lnSpc>
                <a:spcPct val="70000"/>
              </a:lnSpc>
            </a:pPr>
            <a:r>
              <a:rPr lang="es-ES_tradnl" sz="2000" smtClean="0"/>
              <a:t>Capacidades xerais que pretendemos que acade o alumnado.</a:t>
            </a:r>
          </a:p>
          <a:p>
            <a:pPr lvl="1" eaLnBrk="1" hangingPunct="1">
              <a:lnSpc>
                <a:spcPct val="70000"/>
              </a:lnSpc>
            </a:pPr>
            <a:r>
              <a:rPr lang="es-ES_tradnl" sz="2000" smtClean="0"/>
              <a:t>Metodoloxía didáctica que desenvolve o profesorado...</a:t>
            </a:r>
          </a:p>
          <a:p>
            <a:pPr eaLnBrk="1" hangingPunct="1">
              <a:lnSpc>
                <a:spcPct val="70000"/>
              </a:lnSpc>
            </a:pPr>
            <a:r>
              <a:rPr lang="es-ES_tradnl" sz="2400" b="1" smtClean="0"/>
              <a:t>De goberno institucional:</a:t>
            </a:r>
          </a:p>
          <a:p>
            <a:pPr lvl="1" eaLnBrk="1" hangingPunct="1">
              <a:lnSpc>
                <a:spcPct val="70000"/>
              </a:lnSpc>
            </a:pPr>
            <a:r>
              <a:rPr lang="es-ES_tradnl" sz="2000" smtClean="0"/>
              <a:t>Participación, modalidade de xestión...</a:t>
            </a:r>
          </a:p>
          <a:p>
            <a:pPr lvl="1" eaLnBrk="1" hangingPunct="1">
              <a:lnSpc>
                <a:spcPct val="70000"/>
              </a:lnSpc>
            </a:pPr>
            <a:r>
              <a:rPr lang="es-ES_tradnl" sz="2000" smtClean="0"/>
              <a:t>Proxección externa do centro...</a:t>
            </a:r>
          </a:p>
          <a:p>
            <a:pPr eaLnBrk="1" hangingPunct="1">
              <a:lnSpc>
                <a:spcPct val="70000"/>
              </a:lnSpc>
            </a:pPr>
            <a:r>
              <a:rPr lang="es-ES_tradnl" sz="2400" b="1" smtClean="0"/>
              <a:t>Administrativo:</a:t>
            </a:r>
          </a:p>
          <a:p>
            <a:pPr lvl="1" eaLnBrk="1" hangingPunct="1">
              <a:lnSpc>
                <a:spcPct val="70000"/>
              </a:lnSpc>
            </a:pPr>
            <a:r>
              <a:rPr lang="es-ES_tradnl" sz="2000" smtClean="0"/>
              <a:t>Obxectivos relativos ás funcións e procedementos de actuación das unidades de apoio: secretaría, administración material e financeira...</a:t>
            </a:r>
          </a:p>
          <a:p>
            <a:pPr eaLnBrk="1" hangingPunct="1">
              <a:lnSpc>
                <a:spcPct val="70000"/>
              </a:lnSpc>
            </a:pPr>
            <a:r>
              <a:rPr lang="es-ES_tradnl" sz="2400" b="1" smtClean="0"/>
              <a:t>Dos recursos humanos:</a:t>
            </a:r>
          </a:p>
          <a:p>
            <a:pPr lvl="1" eaLnBrk="1" hangingPunct="1">
              <a:lnSpc>
                <a:spcPct val="70000"/>
              </a:lnSpc>
            </a:pPr>
            <a:r>
              <a:rPr lang="es-ES_tradnl" sz="2000" smtClean="0"/>
              <a:t>Formación do profesorado e persoal de apoio.</a:t>
            </a:r>
          </a:p>
          <a:p>
            <a:pPr lvl="1" eaLnBrk="1" hangingPunct="1">
              <a:lnSpc>
                <a:spcPct val="70000"/>
              </a:lnSpc>
            </a:pPr>
            <a:r>
              <a:rPr lang="es-ES_tradnl" sz="2000" smtClean="0"/>
              <a:t>Formación de pais e nais</a:t>
            </a:r>
          </a:p>
          <a:p>
            <a:pPr lvl="1" eaLnBrk="1" hangingPunct="1">
              <a:lnSpc>
                <a:spcPct val="70000"/>
              </a:lnSpc>
            </a:pPr>
            <a:r>
              <a:rPr lang="es-ES_tradnl" sz="2000" smtClean="0"/>
              <a:t>Regulación da convivencia.</a:t>
            </a:r>
          </a:p>
          <a:p>
            <a:pPr lvl="1" eaLnBrk="1" hangingPunct="1">
              <a:lnSpc>
                <a:spcPct val="70000"/>
              </a:lnSpc>
            </a:pPr>
            <a:r>
              <a:rPr lang="es-ES_tradnl" sz="2000" smtClean="0"/>
              <a:t>Motivación e desenvolvemento profesional...</a:t>
            </a:r>
          </a:p>
          <a:p>
            <a:pPr eaLnBrk="1" hangingPunct="1">
              <a:lnSpc>
                <a:spcPct val="70000"/>
              </a:lnSpc>
            </a:pPr>
            <a:r>
              <a:rPr lang="es-ES_tradnl" sz="2400" b="1" smtClean="0"/>
              <a:t>Dos servicios:</a:t>
            </a:r>
          </a:p>
          <a:p>
            <a:pPr lvl="1" eaLnBrk="1" hangingPunct="1">
              <a:lnSpc>
                <a:spcPct val="70000"/>
              </a:lnSpc>
            </a:pPr>
            <a:r>
              <a:rPr lang="es-ES_tradnl" sz="2000" smtClean="0"/>
              <a:t>Obxectivos relativos as finalidades e funcións do comedor, do transporte...</a:t>
            </a:r>
          </a:p>
          <a:p>
            <a:pPr lvl="1" eaLnBrk="1" hangingPunct="1">
              <a:lnSpc>
                <a:spcPct val="70000"/>
              </a:lnSpc>
            </a:pPr>
            <a:endParaRPr lang="gl-ES" sz="2000" smtClean="0"/>
          </a:p>
        </p:txBody>
      </p:sp>
    </p:spTree>
  </p:cSld>
  <p:clrMapOvr>
    <a:masterClrMapping/>
  </p:clrMapOvr>
  <p:transition>
    <p:checker/>
  </p:transition>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4993" name="Rectangle 3"/>
          <p:cNvSpPr>
            <a:spLocks noGrp="1" noChangeArrowheads="1"/>
          </p:cNvSpPr>
          <p:nvPr>
            <p:ph type="body" idx="1"/>
          </p:nvPr>
        </p:nvSpPr>
        <p:spPr>
          <a:xfrm>
            <a:off x="685800" y="1676400"/>
            <a:ext cx="7772400" cy="4419600"/>
          </a:xfrm>
        </p:spPr>
        <p:txBody>
          <a:bodyPr/>
          <a:lstStyle/>
          <a:p>
            <a:pPr eaLnBrk="1" hangingPunct="1"/>
            <a:r>
              <a:rPr lang="es-ES_tradnl" sz="2400" b="1" smtClean="0"/>
              <a:t>Está definida por tres dimensións:</a:t>
            </a:r>
          </a:p>
          <a:p>
            <a:pPr lvl="1" eaLnBrk="1" hangingPunct="1"/>
            <a:r>
              <a:rPr lang="es-ES_tradnl" sz="2000" b="1" smtClean="0"/>
              <a:t>Tamaño</a:t>
            </a:r>
            <a:r>
              <a:rPr lang="es-ES_tradnl" sz="2000" smtClean="0"/>
              <a:t> (profesorado e alumnado, unidades, actividades...).</a:t>
            </a:r>
          </a:p>
          <a:p>
            <a:pPr lvl="1" eaLnBrk="1" hangingPunct="1"/>
            <a:r>
              <a:rPr lang="es-ES_tradnl" sz="2000" b="1" smtClean="0"/>
              <a:t>Compexidade</a:t>
            </a:r>
            <a:r>
              <a:rPr lang="es-ES_tradnl" sz="2000" smtClean="0"/>
              <a:t> (grao de descentralización, niveis de autoridade...).</a:t>
            </a:r>
          </a:p>
          <a:p>
            <a:pPr lvl="1" eaLnBrk="1" hangingPunct="1"/>
            <a:r>
              <a:rPr lang="es-ES_tradnl" sz="2000" b="1" smtClean="0"/>
              <a:t>Formalización</a:t>
            </a:r>
            <a:r>
              <a:rPr lang="es-ES_tradnl" sz="2000" smtClean="0"/>
              <a:t> (existencia de  de regras, normas e procedementos para dar resposta ás situacións creadas na organización)</a:t>
            </a:r>
          </a:p>
          <a:p>
            <a:pPr eaLnBrk="1" hangingPunct="1"/>
            <a:r>
              <a:rPr lang="es-ES_tradnl" sz="2400" b="1" smtClean="0"/>
              <a:t>Procedemento a seguir:</a:t>
            </a:r>
          </a:p>
          <a:p>
            <a:pPr lvl="1" eaLnBrk="1" hangingPunct="1"/>
            <a:r>
              <a:rPr lang="es-ES_tradnl" sz="2000" smtClean="0"/>
              <a:t>Enumerar cada elemento e, se se considera necesario, definilo.</a:t>
            </a:r>
          </a:p>
          <a:p>
            <a:pPr lvl="1" eaLnBrk="1" hangingPunct="1"/>
            <a:r>
              <a:rPr lang="es-ES_tradnl" sz="2000" smtClean="0"/>
              <a:t>Describi-la súa composición.</a:t>
            </a:r>
          </a:p>
          <a:p>
            <a:pPr lvl="1" eaLnBrk="1" hangingPunct="1"/>
            <a:r>
              <a:rPr lang="es-ES_tradnl" sz="2000" smtClean="0"/>
              <a:t>Enumera-las funcións.</a:t>
            </a:r>
          </a:p>
          <a:p>
            <a:pPr lvl="1" eaLnBrk="1" hangingPunct="1"/>
            <a:r>
              <a:rPr lang="es-ES_tradnl" sz="2000" smtClean="0"/>
              <a:t>Describi-las súas relacións cos demais elementos da estructura.</a:t>
            </a:r>
            <a:endParaRPr lang="gl-ES" sz="2000" smtClean="0"/>
          </a:p>
        </p:txBody>
      </p:sp>
      <p:sp>
        <p:nvSpPr>
          <p:cNvPr id="107524" name="Rectangle 4"/>
          <p:cNvSpPr>
            <a:spLocks noGrp="1" noChangeArrowheads="1"/>
          </p:cNvSpPr>
          <p:nvPr>
            <p:ph type="title"/>
          </p:nvPr>
        </p:nvSpPr>
        <p:spPr>
          <a:xfrm>
            <a:off x="0" y="304800"/>
            <a:ext cx="9144000" cy="1143000"/>
          </a:xfrm>
          <a:solidFill>
            <a:srgbClr val="003366"/>
          </a:solidFill>
        </p:spPr>
        <p:txBody>
          <a:bodyPr lIns="91440" tIns="45720" rIns="91440" bIns="45720"/>
          <a:lstStyle/>
          <a:p>
            <a:pPr eaLnBrk="1" hangingPunct="1">
              <a:defRPr/>
            </a:pPr>
            <a:r>
              <a:rPr lang="es-ES_tradnl" sz="3200"/>
              <a:t>CONCRECIÓN DUNHA ESTRUCTURA ¿Como o conseguimos? ¿De que medios dispomos?</a:t>
            </a:r>
          </a:p>
        </p:txBody>
      </p:sp>
    </p:spTree>
  </p:cSld>
  <p:clrMapOvr>
    <a:masterClrMapping/>
  </p:clrMapOvr>
  <p:transition>
    <p:checker/>
  </p:transition>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1618" name="Rectangle 1026"/>
          <p:cNvSpPr>
            <a:spLocks noGrp="1" noChangeArrowheads="1"/>
          </p:cNvSpPr>
          <p:nvPr>
            <p:ph type="title"/>
          </p:nvPr>
        </p:nvSpPr>
        <p:spPr>
          <a:xfrm>
            <a:off x="0" y="228600"/>
            <a:ext cx="8458200" cy="533400"/>
          </a:xfrm>
        </p:spPr>
        <p:txBody>
          <a:bodyPr/>
          <a:lstStyle/>
          <a:p>
            <a:pPr eaLnBrk="1" hangingPunct="1">
              <a:defRPr/>
            </a:pPr>
            <a:r>
              <a:rPr lang="es-ES_tradnl" sz="3200"/>
              <a:t>ELEMENTOS.</a:t>
            </a:r>
            <a:endParaRPr lang="gl-ES" sz="3200"/>
          </a:p>
        </p:txBody>
      </p:sp>
      <p:sp>
        <p:nvSpPr>
          <p:cNvPr id="87042" name="Rectangle 1027"/>
          <p:cNvSpPr>
            <a:spLocks noGrp="1" noChangeArrowheads="1"/>
          </p:cNvSpPr>
          <p:nvPr>
            <p:ph type="body" sz="half" idx="1"/>
          </p:nvPr>
        </p:nvSpPr>
        <p:spPr>
          <a:xfrm>
            <a:off x="381000" y="914400"/>
            <a:ext cx="4038600" cy="4876800"/>
          </a:xfrm>
        </p:spPr>
        <p:txBody>
          <a:bodyPr/>
          <a:lstStyle/>
          <a:p>
            <a:pPr eaLnBrk="1" hangingPunct="1"/>
            <a:r>
              <a:rPr lang="es-ES_tradnl" smtClean="0"/>
              <a:t>Órganos de goberno:</a:t>
            </a:r>
          </a:p>
          <a:p>
            <a:pPr lvl="1" eaLnBrk="1" hangingPunct="1"/>
            <a:r>
              <a:rPr lang="es-ES_tradnl" smtClean="0"/>
              <a:t>Unipersoais.</a:t>
            </a:r>
          </a:p>
          <a:p>
            <a:pPr lvl="1" eaLnBrk="1" hangingPunct="1"/>
            <a:r>
              <a:rPr lang="es-ES_tradnl" smtClean="0"/>
              <a:t>Colexiados.</a:t>
            </a:r>
          </a:p>
          <a:p>
            <a:pPr eaLnBrk="1" hangingPunct="1"/>
            <a:r>
              <a:rPr lang="es-ES_tradnl" smtClean="0"/>
              <a:t>Equipos docentes:</a:t>
            </a:r>
          </a:p>
          <a:p>
            <a:pPr lvl="1" eaLnBrk="1" hangingPunct="1"/>
            <a:r>
              <a:rPr lang="es-ES_tradnl" smtClean="0"/>
              <a:t>De nivel.</a:t>
            </a:r>
          </a:p>
          <a:p>
            <a:pPr lvl="1" eaLnBrk="1" hangingPunct="1"/>
            <a:r>
              <a:rPr lang="es-ES_tradnl" smtClean="0"/>
              <a:t>Departamentos e seminarios.</a:t>
            </a:r>
          </a:p>
          <a:p>
            <a:pPr lvl="1" eaLnBrk="1" hangingPunct="1"/>
            <a:r>
              <a:rPr lang="es-ES_tradnl" smtClean="0"/>
              <a:t>Comisións...</a:t>
            </a:r>
          </a:p>
          <a:p>
            <a:pPr eaLnBrk="1" hangingPunct="1"/>
            <a:r>
              <a:rPr lang="es-ES_tradnl" smtClean="0"/>
              <a:t>Cargos de coordinación e dirección dos equipos</a:t>
            </a:r>
            <a:r>
              <a:rPr lang="es-ES_tradnl" sz="2400" smtClean="0"/>
              <a:t>.</a:t>
            </a:r>
          </a:p>
          <a:p>
            <a:pPr eaLnBrk="1" hangingPunct="1"/>
            <a:endParaRPr lang="gl-ES" sz="2400" smtClean="0"/>
          </a:p>
        </p:txBody>
      </p:sp>
      <p:sp>
        <p:nvSpPr>
          <p:cNvPr id="87043" name="Rectangle 1029"/>
          <p:cNvSpPr>
            <a:spLocks noGrp="1" noChangeArrowheads="1"/>
          </p:cNvSpPr>
          <p:nvPr>
            <p:ph type="body" sz="half" idx="2"/>
          </p:nvPr>
        </p:nvSpPr>
        <p:spPr>
          <a:xfrm>
            <a:off x="4876800" y="914400"/>
            <a:ext cx="4267200" cy="5105400"/>
          </a:xfrm>
        </p:spPr>
        <p:txBody>
          <a:bodyPr/>
          <a:lstStyle/>
          <a:p>
            <a:pPr eaLnBrk="1" hangingPunct="1"/>
            <a:r>
              <a:rPr lang="es-ES_tradnl" smtClean="0"/>
              <a:t>Servicios:</a:t>
            </a:r>
          </a:p>
          <a:p>
            <a:pPr lvl="1" eaLnBrk="1" hangingPunct="1"/>
            <a:r>
              <a:rPr lang="es-ES_tradnl" smtClean="0"/>
              <a:t>Comedor.</a:t>
            </a:r>
          </a:p>
          <a:p>
            <a:pPr lvl="1" eaLnBrk="1" hangingPunct="1"/>
            <a:r>
              <a:rPr lang="es-ES_tradnl" smtClean="0"/>
              <a:t>Transporte.</a:t>
            </a:r>
          </a:p>
          <a:p>
            <a:pPr lvl="1" eaLnBrk="1" hangingPunct="1"/>
            <a:r>
              <a:rPr lang="es-ES_tradnl" smtClean="0"/>
              <a:t>Intercambios escolares.</a:t>
            </a:r>
          </a:p>
          <a:p>
            <a:pPr lvl="1" eaLnBrk="1" hangingPunct="1"/>
            <a:r>
              <a:rPr lang="es-ES_tradnl" smtClean="0"/>
              <a:t>Mantemento...</a:t>
            </a:r>
          </a:p>
          <a:p>
            <a:pPr eaLnBrk="1" hangingPunct="1"/>
            <a:r>
              <a:rPr lang="es-ES_tradnl" smtClean="0"/>
              <a:t>Órganos de participación da comunidade escolar:</a:t>
            </a:r>
          </a:p>
          <a:p>
            <a:pPr lvl="1" eaLnBrk="1" hangingPunct="1"/>
            <a:r>
              <a:rPr lang="es-ES_tradnl" smtClean="0"/>
              <a:t>ANPA.</a:t>
            </a:r>
          </a:p>
          <a:p>
            <a:pPr lvl="1" eaLnBrk="1" hangingPunct="1"/>
            <a:r>
              <a:rPr lang="es-ES_tradnl" smtClean="0"/>
              <a:t>Comisións mixtas.</a:t>
            </a:r>
          </a:p>
          <a:p>
            <a:pPr lvl="1" eaLnBrk="1" hangingPunct="1"/>
            <a:r>
              <a:rPr lang="es-ES_tradnl" smtClean="0"/>
              <a:t>Asociacións de alumnos.</a:t>
            </a:r>
          </a:p>
          <a:p>
            <a:pPr lvl="1" eaLnBrk="1" hangingPunct="1"/>
            <a:r>
              <a:rPr lang="es-ES_tradnl" smtClean="0"/>
              <a:t>Delegados de curso...</a:t>
            </a:r>
          </a:p>
          <a:p>
            <a:pPr eaLnBrk="1" hangingPunct="1"/>
            <a:endParaRPr lang="gl-ES" smtClean="0"/>
          </a:p>
        </p:txBody>
      </p:sp>
    </p:spTree>
  </p:cSld>
  <p:clrMapOvr>
    <a:masterClrMapping/>
  </p:clrMapOvr>
  <p:transition>
    <p:checker/>
  </p:transition>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0" y="381000"/>
            <a:ext cx="8382000" cy="609600"/>
          </a:xfrm>
        </p:spPr>
        <p:txBody>
          <a:bodyPr/>
          <a:lstStyle/>
          <a:p>
            <a:pPr eaLnBrk="1" hangingPunct="1">
              <a:defRPr/>
            </a:pPr>
            <a:r>
              <a:rPr lang="es-ES_tradnl" sz="3200"/>
              <a:t>O RRI. CONTIDOS.</a:t>
            </a:r>
          </a:p>
        </p:txBody>
      </p:sp>
      <p:sp>
        <p:nvSpPr>
          <p:cNvPr id="88066" name="Rectangle 3"/>
          <p:cNvSpPr>
            <a:spLocks noGrp="1" noChangeArrowheads="1"/>
          </p:cNvSpPr>
          <p:nvPr>
            <p:ph type="body" idx="1"/>
          </p:nvPr>
        </p:nvSpPr>
        <p:spPr>
          <a:xfrm>
            <a:off x="685800" y="1143000"/>
            <a:ext cx="7772400" cy="4953000"/>
          </a:xfrm>
        </p:spPr>
        <p:txBody>
          <a:bodyPr/>
          <a:lstStyle/>
          <a:p>
            <a:pPr eaLnBrk="1" hangingPunct="1">
              <a:lnSpc>
                <a:spcPct val="90000"/>
              </a:lnSpc>
            </a:pPr>
            <a:r>
              <a:rPr lang="es-ES_tradnl" sz="2400" smtClean="0"/>
              <a:t>A organización práctica da participación de tódolos membros da comunidade educativa e o funcionamento das estructuras participativas.</a:t>
            </a:r>
          </a:p>
          <a:p>
            <a:pPr eaLnBrk="1" hangingPunct="1">
              <a:lnSpc>
                <a:spcPct val="90000"/>
              </a:lnSpc>
            </a:pPr>
            <a:r>
              <a:rPr lang="es-ES_tradnl" sz="2400" smtClean="0"/>
              <a:t>Normas de convivencia que favorezan as relacións entre os distintos membros da comunidade educativa.</a:t>
            </a:r>
          </a:p>
          <a:p>
            <a:pPr eaLnBrk="1" hangingPunct="1">
              <a:lnSpc>
                <a:spcPct val="90000"/>
              </a:lnSpc>
            </a:pPr>
            <a:r>
              <a:rPr lang="es-ES_tradnl" sz="2400" smtClean="0"/>
              <a:t>Canles de coordinación entre os órganos de goberno e os distintos coordinadores, titores, equipo de normalización lingüística e o xefe de actividades complementarias e extraescolares.</a:t>
            </a:r>
          </a:p>
          <a:p>
            <a:pPr eaLnBrk="1" hangingPunct="1">
              <a:lnSpc>
                <a:spcPct val="90000"/>
              </a:lnSpc>
            </a:pPr>
            <a:r>
              <a:rPr lang="es-ES_tradnl" sz="2400" smtClean="0"/>
              <a:t>Organización e reparto de responsabilidades non definidas na normativa vixente.</a:t>
            </a:r>
          </a:p>
          <a:p>
            <a:pPr eaLnBrk="1" hangingPunct="1">
              <a:lnSpc>
                <a:spcPct val="90000"/>
              </a:lnSpc>
            </a:pPr>
            <a:r>
              <a:rPr lang="es-ES_tradnl" sz="2400" smtClean="0"/>
              <a:t>Organización dos espacios e instalacións do centro e normas para o seu correcto uso.</a:t>
            </a:r>
          </a:p>
          <a:p>
            <a:pPr eaLnBrk="1" hangingPunct="1">
              <a:lnSpc>
                <a:spcPct val="90000"/>
              </a:lnSpc>
            </a:pPr>
            <a:r>
              <a:rPr lang="es-ES_tradnl" sz="2400" smtClean="0"/>
              <a:t>Funcionamento dos servicios educativos do centro.</a:t>
            </a:r>
          </a:p>
        </p:txBody>
      </p:sp>
    </p:spTree>
  </p:cSld>
  <p:clrMapOvr>
    <a:masterClrMapping/>
  </p:clrMapOvr>
  <p:transition>
    <p:check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6 Rectángulo"/>
          <p:cNvSpPr>
            <a:spLocks noChangeArrowheads="1"/>
          </p:cNvSpPr>
          <p:nvPr/>
        </p:nvSpPr>
        <p:spPr bwMode="auto">
          <a:xfrm>
            <a:off x="285750" y="571500"/>
            <a:ext cx="8643938" cy="1570038"/>
          </a:xfrm>
          <a:prstGeom prst="rect">
            <a:avLst/>
          </a:prstGeom>
          <a:noFill/>
          <a:ln w="9525">
            <a:noFill/>
            <a:miter lim="800000"/>
            <a:headEnd/>
            <a:tailEnd/>
          </a:ln>
        </p:spPr>
        <p:txBody>
          <a:bodyPr>
            <a:spAutoFit/>
          </a:bodyPr>
          <a:lstStyle/>
          <a:p>
            <a:r>
              <a:rPr lang="es-ES"/>
              <a:t>Una novedad de la LOE es la supresión de facto del Proyecto Curricular. En el texto de la Ley no se menciona dicho elemento curricular, sin explicación alguna sobre la reducción de ese nivel de concreción curricular.</a:t>
            </a:r>
          </a:p>
        </p:txBody>
      </p:sp>
      <p:sp>
        <p:nvSpPr>
          <p:cNvPr id="24578" name="7 Rectángulo"/>
          <p:cNvSpPr>
            <a:spLocks noChangeArrowheads="1"/>
          </p:cNvSpPr>
          <p:nvPr/>
        </p:nvSpPr>
        <p:spPr bwMode="auto">
          <a:xfrm>
            <a:off x="285750" y="2428875"/>
            <a:ext cx="8358188" cy="3046413"/>
          </a:xfrm>
          <a:prstGeom prst="rect">
            <a:avLst/>
          </a:prstGeom>
          <a:noFill/>
          <a:ln w="9525">
            <a:noFill/>
            <a:miter lim="800000"/>
            <a:headEnd/>
            <a:tailEnd/>
          </a:ln>
        </p:spPr>
        <p:txBody>
          <a:bodyPr>
            <a:spAutoFit/>
          </a:bodyPr>
          <a:lstStyle/>
          <a:p>
            <a:r>
              <a:rPr lang="es-ES"/>
              <a:t>El vacío que deja la supresión del Proyecto Curricular se debe ir sustituyendo por los elementos curriculares del Proyecto Educativo y por las Programaciones Didácticas de cada etapa que se imparta en el Centro. </a:t>
            </a:r>
          </a:p>
          <a:p>
            <a:endParaRPr lang="es-ES"/>
          </a:p>
          <a:p>
            <a:r>
              <a:rPr lang="es-ES"/>
              <a:t>Entre esos elementos curriculares han de incluirse los propios criterios generales de elaboración de las programaciones didácticas, para dar coherencia y continuidad a la labor educativa.</a:t>
            </a:r>
          </a:p>
        </p:txBody>
      </p:sp>
    </p:spTree>
  </p:cSld>
  <p:clrMapOvr>
    <a:masterClrMapping/>
  </p:clrMapOvr>
  <p:transition>
    <p:checke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1027"/>
          <p:cNvSpPr>
            <a:spLocks noGrp="1" noChangeArrowheads="1"/>
          </p:cNvSpPr>
          <p:nvPr>
            <p:ph type="body" idx="1"/>
          </p:nvPr>
        </p:nvSpPr>
        <p:spPr>
          <a:xfrm>
            <a:off x="609600" y="2362200"/>
            <a:ext cx="7772400" cy="4114800"/>
          </a:xfrm>
        </p:spPr>
        <p:txBody>
          <a:bodyPr/>
          <a:lstStyle/>
          <a:p>
            <a:pPr eaLnBrk="1" hangingPunct="1"/>
            <a:r>
              <a:rPr lang="es-ES" smtClean="0"/>
              <a:t>Fase previa á elaboración.</a:t>
            </a:r>
          </a:p>
          <a:p>
            <a:pPr eaLnBrk="1" hangingPunct="1"/>
            <a:r>
              <a:rPr lang="es-ES" smtClean="0"/>
              <a:t>Proceso de elaboración e discusión.</a:t>
            </a:r>
          </a:p>
          <a:p>
            <a:pPr eaLnBrk="1" hangingPunct="1"/>
            <a:r>
              <a:rPr lang="es-ES" smtClean="0"/>
              <a:t>Despois da aprobación.</a:t>
            </a:r>
          </a:p>
          <a:p>
            <a:pPr eaLnBrk="1" hangingPunct="1"/>
            <a:r>
              <a:rPr lang="es-ES_tradnl" smtClean="0"/>
              <a:t>Avaliación.</a:t>
            </a:r>
          </a:p>
        </p:txBody>
      </p:sp>
      <p:sp>
        <p:nvSpPr>
          <p:cNvPr id="114692" name="Rectangle 1028"/>
          <p:cNvSpPr>
            <a:spLocks noGrp="1" noChangeArrowheads="1"/>
          </p:cNvSpPr>
          <p:nvPr>
            <p:ph type="title"/>
          </p:nvPr>
        </p:nvSpPr>
        <p:spPr>
          <a:xfrm>
            <a:off x="381000" y="533400"/>
            <a:ext cx="8458200" cy="1447800"/>
          </a:xfrm>
          <a:solidFill>
            <a:srgbClr val="003366"/>
          </a:solidFill>
        </p:spPr>
        <p:txBody>
          <a:bodyPr lIns="91440" tIns="45720" rIns="91440" bIns="45720"/>
          <a:lstStyle/>
          <a:p>
            <a:pPr eaLnBrk="1" hangingPunct="1">
              <a:defRPr/>
            </a:pPr>
            <a:r>
              <a:rPr lang="es-ES_tradnl" smtClean="0"/>
              <a:t>MODELO DE ELABORACIÓN DO PEC.</a:t>
            </a:r>
          </a:p>
        </p:txBody>
      </p:sp>
    </p:spTree>
  </p:cSld>
  <p:clrMapOvr>
    <a:masterClrMapping/>
  </p:clrMapOvr>
  <p:transition>
    <p:checker/>
  </p:transition>
</p:sld>
</file>

<file path=ppt/slides/slide51.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611188" y="990600"/>
            <a:ext cx="7847012" cy="5391150"/>
          </a:xfrm>
        </p:spPr>
        <p:txBody>
          <a:bodyPr/>
          <a:lstStyle/>
          <a:p>
            <a:pPr eaLnBrk="1" hangingPunct="1">
              <a:lnSpc>
                <a:spcPct val="90000"/>
              </a:lnSpc>
            </a:pPr>
            <a:r>
              <a:rPr lang="es-ES" sz="2400" b="1" smtClean="0"/>
              <a:t>CLAUSTRO, DELEGADOS, ANPAs, EQUIPOS DE CICLO e DTOS.</a:t>
            </a:r>
          </a:p>
          <a:p>
            <a:pPr lvl="1" eaLnBrk="1" hangingPunct="1">
              <a:lnSpc>
                <a:spcPct val="90000"/>
              </a:lnSpc>
            </a:pPr>
            <a:r>
              <a:rPr lang="es-ES" sz="2400" smtClean="0"/>
              <a:t> Elevan propostas ó equipo directivo para a elaboración do PEC</a:t>
            </a:r>
            <a:endParaRPr lang="es-ES" sz="2400" b="1" smtClean="0"/>
          </a:p>
          <a:p>
            <a:pPr eaLnBrk="1" hangingPunct="1">
              <a:lnSpc>
                <a:spcPct val="90000"/>
              </a:lnSpc>
            </a:pPr>
            <a:r>
              <a:rPr lang="es-ES" sz="2400" b="1" smtClean="0"/>
              <a:t>EQUIPO DIRECTIVO </a:t>
            </a:r>
            <a:r>
              <a:rPr lang="es-ES" sz="2400" smtClean="0"/>
              <a:t>(tendo en conta as propostas anteriores formula unha proposta ó Consello escolar sobre):</a:t>
            </a:r>
          </a:p>
          <a:p>
            <a:pPr lvl="1" eaLnBrk="1" hangingPunct="1">
              <a:lnSpc>
                <a:spcPct val="90000"/>
              </a:lnSpc>
            </a:pPr>
            <a:r>
              <a:rPr lang="es-ES" sz="2400" smtClean="0"/>
              <a:t>Directrices: estructura e apartados do PEC.</a:t>
            </a:r>
          </a:p>
          <a:p>
            <a:pPr lvl="1" eaLnBrk="1" hangingPunct="1">
              <a:lnSpc>
                <a:spcPct val="90000"/>
              </a:lnSpc>
            </a:pPr>
            <a:r>
              <a:rPr lang="es-ES" sz="2400" smtClean="0"/>
              <a:t>Criterios e forma de participación dos distintos estamentos: pais, alumnado e profesorado.</a:t>
            </a:r>
          </a:p>
          <a:p>
            <a:pPr lvl="1" eaLnBrk="1" hangingPunct="1">
              <a:lnSpc>
                <a:spcPct val="90000"/>
              </a:lnSpc>
            </a:pPr>
            <a:r>
              <a:rPr lang="es-ES" sz="2400" smtClean="0"/>
              <a:t>Prazos e calendario previsible de elaboración.</a:t>
            </a:r>
            <a:endParaRPr lang="es-ES" sz="2400" b="1" smtClean="0"/>
          </a:p>
          <a:p>
            <a:pPr eaLnBrk="1" hangingPunct="1">
              <a:lnSpc>
                <a:spcPct val="90000"/>
              </a:lnSpc>
            </a:pPr>
            <a:r>
              <a:rPr lang="es-ES" sz="2400" b="1" smtClean="0"/>
              <a:t>CONSELLO ESCOLAR</a:t>
            </a:r>
          </a:p>
          <a:p>
            <a:pPr lvl="1" eaLnBrk="1" hangingPunct="1">
              <a:lnSpc>
                <a:spcPct val="90000"/>
              </a:lnSpc>
            </a:pPr>
            <a:r>
              <a:rPr lang="es-ES" sz="2400" smtClean="0"/>
              <a:t>Establece as directrices, criterios e calendario para a elaboración do PEC.</a:t>
            </a:r>
          </a:p>
          <a:p>
            <a:pPr lvl="1" eaLnBrk="1" hangingPunct="1">
              <a:lnSpc>
                <a:spcPct val="90000"/>
              </a:lnSpc>
            </a:pPr>
            <a:r>
              <a:rPr lang="es-ES" sz="2400" smtClean="0"/>
              <a:t>Daas a coñecer ós distintos estamentos.	</a:t>
            </a:r>
          </a:p>
          <a:p>
            <a:pPr eaLnBrk="1" hangingPunct="1">
              <a:lnSpc>
                <a:spcPct val="90000"/>
              </a:lnSpc>
            </a:pPr>
            <a:endParaRPr lang="es-ES" sz="2400" b="1" smtClean="0"/>
          </a:p>
          <a:p>
            <a:pPr lvl="1" eaLnBrk="1" hangingPunct="1">
              <a:lnSpc>
                <a:spcPct val="90000"/>
              </a:lnSpc>
            </a:pPr>
            <a:endParaRPr lang="es-ES_tradnl" sz="2000" b="1" smtClean="0"/>
          </a:p>
        </p:txBody>
      </p:sp>
      <p:sp>
        <p:nvSpPr>
          <p:cNvPr id="97282" name="Text Box 6"/>
          <p:cNvSpPr txBox="1">
            <a:spLocks noChangeArrowheads="1"/>
          </p:cNvSpPr>
          <p:nvPr/>
        </p:nvSpPr>
        <p:spPr bwMode="auto">
          <a:xfrm>
            <a:off x="555625" y="449263"/>
            <a:ext cx="184150" cy="519112"/>
          </a:xfrm>
          <a:prstGeom prst="rect">
            <a:avLst/>
          </a:prstGeom>
          <a:noFill/>
          <a:ln w="9525" cap="rnd">
            <a:noFill/>
            <a:prstDash val="sysDot"/>
            <a:miter lim="800000"/>
            <a:headEnd/>
            <a:tailEnd/>
          </a:ln>
        </p:spPr>
        <p:txBody>
          <a:bodyPr>
            <a:spAutoFit/>
          </a:bodyPr>
          <a:lstStyle/>
          <a:p>
            <a:pPr eaLnBrk="0" hangingPunct="0">
              <a:spcBef>
                <a:spcPct val="50000"/>
              </a:spcBef>
            </a:pPr>
            <a:endParaRPr lang="gl-ES" sz="2800" b="1">
              <a:solidFill>
                <a:schemeClr val="bg1"/>
              </a:solidFill>
            </a:endParaRPr>
          </a:p>
        </p:txBody>
      </p:sp>
      <p:sp>
        <p:nvSpPr>
          <p:cNvPr id="97283" name="Text Box 7"/>
          <p:cNvSpPr txBox="1">
            <a:spLocks noChangeArrowheads="1"/>
          </p:cNvSpPr>
          <p:nvPr/>
        </p:nvSpPr>
        <p:spPr bwMode="auto">
          <a:xfrm>
            <a:off x="0" y="95250"/>
            <a:ext cx="5932488" cy="579438"/>
          </a:xfrm>
          <a:prstGeom prst="rect">
            <a:avLst/>
          </a:prstGeom>
          <a:solidFill>
            <a:srgbClr val="003366"/>
          </a:solidFill>
          <a:ln w="9525" cap="rnd">
            <a:noFill/>
            <a:prstDash val="sysDot"/>
            <a:miter lim="800000"/>
            <a:headEnd/>
            <a:tailEnd/>
          </a:ln>
        </p:spPr>
        <p:txBody>
          <a:bodyPr>
            <a:spAutoFit/>
          </a:bodyPr>
          <a:lstStyle/>
          <a:p>
            <a:pPr eaLnBrk="0" hangingPunct="0"/>
            <a:r>
              <a:rPr lang="es-ES_tradnl" sz="3200" b="1">
                <a:solidFill>
                  <a:schemeClr val="bg1"/>
                </a:solidFill>
              </a:rPr>
              <a:t>PREVIA Á ELABORACIÓN.</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iterate type="wd">
                                    <p:tmPct val="100000"/>
                                  </p:iterate>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wipe(left)">
                                      <p:cBhvr>
                                        <p:cTn id="7" dur="300"/>
                                        <p:tgtEl>
                                          <p:spTgt spid="225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iterate type="wd">
                                    <p:tmPct val="100000"/>
                                  </p:iterate>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wipe(left)">
                                      <p:cBhvr>
                                        <p:cTn id="12" dur="300"/>
                                        <p:tgtEl>
                                          <p:spTgt spid="225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iterate type="wd">
                                    <p:tmPct val="100000"/>
                                  </p:iterate>
                                  <p:childTnLst>
                                    <p:set>
                                      <p:cBhvr>
                                        <p:cTn id="16" dur="1" fill="hold">
                                          <p:stCondLst>
                                            <p:cond delay="0"/>
                                          </p:stCondLst>
                                        </p:cTn>
                                        <p:tgtEl>
                                          <p:spTgt spid="22531">
                                            <p:txEl>
                                              <p:pRg st="2" end="2"/>
                                            </p:txEl>
                                          </p:spTgt>
                                        </p:tgtEl>
                                        <p:attrNameLst>
                                          <p:attrName>style.visibility</p:attrName>
                                        </p:attrNameLst>
                                      </p:cBhvr>
                                      <p:to>
                                        <p:strVal val="visible"/>
                                      </p:to>
                                    </p:set>
                                    <p:animEffect transition="in" filter="wipe(left)">
                                      <p:cBhvr>
                                        <p:cTn id="17" dur="300"/>
                                        <p:tgtEl>
                                          <p:spTgt spid="225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iterate type="wd">
                                    <p:tmPct val="100000"/>
                                  </p:iterate>
                                  <p:childTnLst>
                                    <p:set>
                                      <p:cBhvr>
                                        <p:cTn id="21" dur="1" fill="hold">
                                          <p:stCondLst>
                                            <p:cond delay="0"/>
                                          </p:stCondLst>
                                        </p:cTn>
                                        <p:tgtEl>
                                          <p:spTgt spid="22531">
                                            <p:txEl>
                                              <p:pRg st="3" end="3"/>
                                            </p:txEl>
                                          </p:spTgt>
                                        </p:tgtEl>
                                        <p:attrNameLst>
                                          <p:attrName>style.visibility</p:attrName>
                                        </p:attrNameLst>
                                      </p:cBhvr>
                                      <p:to>
                                        <p:strVal val="visible"/>
                                      </p:to>
                                    </p:set>
                                    <p:animEffect transition="in" filter="wipe(left)">
                                      <p:cBhvr>
                                        <p:cTn id="22" dur="300"/>
                                        <p:tgtEl>
                                          <p:spTgt spid="2253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iterate type="wd">
                                    <p:tmPct val="100000"/>
                                  </p:iterate>
                                  <p:childTnLst>
                                    <p:set>
                                      <p:cBhvr>
                                        <p:cTn id="26" dur="1" fill="hold">
                                          <p:stCondLst>
                                            <p:cond delay="0"/>
                                          </p:stCondLst>
                                        </p:cTn>
                                        <p:tgtEl>
                                          <p:spTgt spid="22531">
                                            <p:txEl>
                                              <p:pRg st="4" end="4"/>
                                            </p:txEl>
                                          </p:spTgt>
                                        </p:tgtEl>
                                        <p:attrNameLst>
                                          <p:attrName>style.visibility</p:attrName>
                                        </p:attrNameLst>
                                      </p:cBhvr>
                                      <p:to>
                                        <p:strVal val="visible"/>
                                      </p:to>
                                    </p:set>
                                    <p:animEffect transition="in" filter="wipe(left)">
                                      <p:cBhvr>
                                        <p:cTn id="27" dur="300"/>
                                        <p:tgtEl>
                                          <p:spTgt spid="2253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iterate type="wd">
                                    <p:tmPct val="100000"/>
                                  </p:iterate>
                                  <p:childTnLst>
                                    <p:set>
                                      <p:cBhvr>
                                        <p:cTn id="31" dur="1" fill="hold">
                                          <p:stCondLst>
                                            <p:cond delay="0"/>
                                          </p:stCondLst>
                                        </p:cTn>
                                        <p:tgtEl>
                                          <p:spTgt spid="22531">
                                            <p:txEl>
                                              <p:pRg st="5" end="5"/>
                                            </p:txEl>
                                          </p:spTgt>
                                        </p:tgtEl>
                                        <p:attrNameLst>
                                          <p:attrName>style.visibility</p:attrName>
                                        </p:attrNameLst>
                                      </p:cBhvr>
                                      <p:to>
                                        <p:strVal val="visible"/>
                                      </p:to>
                                    </p:set>
                                    <p:animEffect transition="in" filter="wipe(left)">
                                      <p:cBhvr>
                                        <p:cTn id="32" dur="300"/>
                                        <p:tgtEl>
                                          <p:spTgt spid="2253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iterate type="wd">
                                    <p:tmPct val="100000"/>
                                  </p:iterate>
                                  <p:childTnLst>
                                    <p:set>
                                      <p:cBhvr>
                                        <p:cTn id="36" dur="1" fill="hold">
                                          <p:stCondLst>
                                            <p:cond delay="0"/>
                                          </p:stCondLst>
                                        </p:cTn>
                                        <p:tgtEl>
                                          <p:spTgt spid="22531">
                                            <p:txEl>
                                              <p:pRg st="6" end="6"/>
                                            </p:txEl>
                                          </p:spTgt>
                                        </p:tgtEl>
                                        <p:attrNameLst>
                                          <p:attrName>style.visibility</p:attrName>
                                        </p:attrNameLst>
                                      </p:cBhvr>
                                      <p:to>
                                        <p:strVal val="visible"/>
                                      </p:to>
                                    </p:set>
                                    <p:animEffect transition="in" filter="wipe(left)">
                                      <p:cBhvr>
                                        <p:cTn id="37" dur="300"/>
                                        <p:tgtEl>
                                          <p:spTgt spid="2253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iterate type="wd">
                                    <p:tmPct val="100000"/>
                                  </p:iterate>
                                  <p:childTnLst>
                                    <p:set>
                                      <p:cBhvr>
                                        <p:cTn id="41" dur="1" fill="hold">
                                          <p:stCondLst>
                                            <p:cond delay="0"/>
                                          </p:stCondLst>
                                        </p:cTn>
                                        <p:tgtEl>
                                          <p:spTgt spid="22531">
                                            <p:txEl>
                                              <p:pRg st="7" end="7"/>
                                            </p:txEl>
                                          </p:spTgt>
                                        </p:tgtEl>
                                        <p:attrNameLst>
                                          <p:attrName>style.visibility</p:attrName>
                                        </p:attrNameLst>
                                      </p:cBhvr>
                                      <p:to>
                                        <p:strVal val="visible"/>
                                      </p:to>
                                    </p:set>
                                    <p:animEffect transition="in" filter="wipe(left)">
                                      <p:cBhvr>
                                        <p:cTn id="42" dur="300"/>
                                        <p:tgtEl>
                                          <p:spTgt spid="22531">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iterate type="wd">
                                    <p:tmPct val="100000"/>
                                  </p:iterate>
                                  <p:childTnLst>
                                    <p:set>
                                      <p:cBhvr>
                                        <p:cTn id="46" dur="1" fill="hold">
                                          <p:stCondLst>
                                            <p:cond delay="0"/>
                                          </p:stCondLst>
                                        </p:cTn>
                                        <p:tgtEl>
                                          <p:spTgt spid="22531">
                                            <p:txEl>
                                              <p:pRg st="8" end="8"/>
                                            </p:txEl>
                                          </p:spTgt>
                                        </p:tgtEl>
                                        <p:attrNameLst>
                                          <p:attrName>style.visibility</p:attrName>
                                        </p:attrNameLst>
                                      </p:cBhvr>
                                      <p:to>
                                        <p:strVal val="visible"/>
                                      </p:to>
                                    </p:set>
                                    <p:animEffect transition="in" filter="wipe(left)">
                                      <p:cBhvr>
                                        <p:cTn id="47" dur="300"/>
                                        <p:tgtEl>
                                          <p:spTgt spid="2253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bldLvl="3"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defRPr/>
            </a:pPr>
            <a:r>
              <a:rPr lang="es-ES"/>
              <a:t>PROCESO DE ELABORACIÓN E DISCUSIÓN DO PROXECTO</a:t>
            </a:r>
            <a:endParaRPr lang="gl-ES"/>
          </a:p>
        </p:txBody>
      </p:sp>
      <p:sp>
        <p:nvSpPr>
          <p:cNvPr id="99330" name="Rectangle 3"/>
          <p:cNvSpPr>
            <a:spLocks noGrp="1" noChangeArrowheads="1"/>
          </p:cNvSpPr>
          <p:nvPr>
            <p:ph type="body" idx="1"/>
          </p:nvPr>
        </p:nvSpPr>
        <p:spPr>
          <a:xfrm>
            <a:off x="685800" y="2743200"/>
            <a:ext cx="7772400" cy="2819400"/>
          </a:xfrm>
        </p:spPr>
        <p:txBody>
          <a:bodyPr/>
          <a:lstStyle/>
          <a:p>
            <a:pPr eaLnBrk="1" hangingPunct="1"/>
            <a:r>
              <a:rPr lang="es-ES_tradnl" smtClean="0"/>
              <a:t>Director e equipo directivo</a:t>
            </a:r>
          </a:p>
          <a:p>
            <a:pPr eaLnBrk="1" hangingPunct="1"/>
            <a:r>
              <a:rPr lang="es-ES_tradnl" smtClean="0"/>
              <a:t>Profesorado, alumnado e pais/nais.</a:t>
            </a:r>
          </a:p>
          <a:p>
            <a:pPr eaLnBrk="1" hangingPunct="1"/>
            <a:r>
              <a:rPr lang="es-ES_tradnl" smtClean="0"/>
              <a:t>Consello escolar.</a:t>
            </a:r>
            <a:endParaRPr lang="gl-ES" smtClean="0"/>
          </a:p>
        </p:txBody>
      </p:sp>
    </p:spTree>
  </p:cSld>
  <p:clrMapOvr>
    <a:masterClrMapping/>
  </p:clrMapOvr>
  <p:transition>
    <p:checker/>
  </p:transition>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0353" name="Rectangle 3"/>
          <p:cNvSpPr>
            <a:spLocks noGrp="1" noChangeArrowheads="1"/>
          </p:cNvSpPr>
          <p:nvPr>
            <p:ph type="body" idx="1"/>
          </p:nvPr>
        </p:nvSpPr>
        <p:spPr>
          <a:xfrm>
            <a:off x="685800" y="685800"/>
            <a:ext cx="7772400" cy="5410200"/>
          </a:xfrm>
        </p:spPr>
        <p:txBody>
          <a:bodyPr/>
          <a:lstStyle/>
          <a:p>
            <a:pPr eaLnBrk="1" hangingPunct="1">
              <a:buClr>
                <a:schemeClr val="tx1"/>
              </a:buClr>
              <a:buFontTx/>
              <a:buNone/>
            </a:pPr>
            <a:r>
              <a:rPr lang="es-ES" sz="3600" b="1" smtClean="0"/>
              <a:t>DIRECTOR E EQUIPO DIRECTIVO</a:t>
            </a:r>
            <a:endParaRPr lang="es-ES" b="1" smtClean="0"/>
          </a:p>
          <a:p>
            <a:pPr lvl="1" eaLnBrk="1" hangingPunct="1">
              <a:buFontTx/>
              <a:buNone/>
            </a:pPr>
            <a:endParaRPr lang="es-ES" smtClean="0"/>
          </a:p>
          <a:p>
            <a:pPr lvl="1" eaLnBrk="1" hangingPunct="1">
              <a:buFontTx/>
              <a:buNone/>
            </a:pPr>
            <a:r>
              <a:rPr lang="es-ES" sz="3200" b="1" smtClean="0"/>
              <a:t>1. Elabora un borrador ou anteproxecto do PEC:</a:t>
            </a:r>
          </a:p>
          <a:p>
            <a:pPr lvl="1" eaLnBrk="1" hangingPunct="1"/>
            <a:r>
              <a:rPr lang="es-ES" sz="3200" smtClean="0"/>
              <a:t>O director, co equipo directivo, elabora a proposta do PEC, de acordo coas directrices establecidas no CE, as propostas formuladas polo claustro e as xuntas de delegados.</a:t>
            </a:r>
            <a:endParaRPr lang="es-ES_tradnl" sz="3200" smtClean="0"/>
          </a:p>
        </p:txBody>
      </p:sp>
    </p:spTree>
  </p:cSld>
  <p:clrMapOvr>
    <a:masterClrMapping/>
  </p:clrMapOvr>
  <p:transition>
    <p:checker/>
  </p:transition>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2401" name="Rectangle 3"/>
          <p:cNvSpPr>
            <a:spLocks noGrp="1" noChangeArrowheads="1"/>
          </p:cNvSpPr>
          <p:nvPr>
            <p:ph type="body" idx="1"/>
          </p:nvPr>
        </p:nvSpPr>
        <p:spPr>
          <a:xfrm>
            <a:off x="685800" y="304800"/>
            <a:ext cx="7772400" cy="5791200"/>
          </a:xfrm>
        </p:spPr>
        <p:txBody>
          <a:bodyPr/>
          <a:lstStyle/>
          <a:p>
            <a:pPr eaLnBrk="1" hangingPunct="1">
              <a:buFont typeface="Wingdings" pitchFamily="2" charset="2"/>
              <a:buNone/>
            </a:pPr>
            <a:r>
              <a:rPr lang="es-ES" b="1" smtClean="0"/>
              <a:t>PROFESORADO, PAIS E ALUMNADO</a:t>
            </a:r>
          </a:p>
          <a:p>
            <a:pPr eaLnBrk="1" hangingPunct="1">
              <a:buFont typeface="Wingdings" pitchFamily="2" charset="2"/>
              <a:buNone/>
            </a:pPr>
            <a:r>
              <a:rPr lang="es-ES" sz="2800" b="1" smtClean="0"/>
              <a:t>2. Traballo por comisións dos distintos/as          membros da comunidade escolar:</a:t>
            </a:r>
            <a:endParaRPr lang="es-ES" smtClean="0"/>
          </a:p>
          <a:p>
            <a:pPr lvl="2" eaLnBrk="1" hangingPunct="1">
              <a:buFont typeface="Symbol" pitchFamily="18" charset="2"/>
              <a:buChar char="-"/>
            </a:pPr>
            <a:r>
              <a:rPr lang="es-ES" smtClean="0"/>
              <a:t>Pódense crear comisións de traballo por estamentos ou mixtas, ou ambas. E aconsellable non crear as comisións mixtas ata o final.</a:t>
            </a:r>
          </a:p>
          <a:p>
            <a:pPr lvl="2" eaLnBrk="1" hangingPunct="1">
              <a:buFont typeface="Symbol" pitchFamily="18" charset="2"/>
              <a:buChar char="-"/>
            </a:pPr>
            <a:r>
              <a:rPr lang="es-ES" smtClean="0"/>
              <a:t>Estas comisións de traballo deben discutir e formular propostas alternativas ó borrador-documento presentado polo equipo directivo.</a:t>
            </a:r>
          </a:p>
          <a:p>
            <a:pPr lvl="2" eaLnBrk="1" hangingPunct="1">
              <a:buFont typeface="Symbol" pitchFamily="18" charset="2"/>
              <a:buChar char="-"/>
            </a:pPr>
            <a:r>
              <a:rPr lang="es-ES" smtClean="0"/>
              <a:t>As enmendas ou propostas que se formulen deben remitirse ó CE para que, convenientemente clasificadas, sean dadas acoñecer a tódolos/as membros do CE para a súa aprobación ou rexeitamento.	</a:t>
            </a:r>
          </a:p>
          <a:p>
            <a:pPr eaLnBrk="1" hangingPunct="1">
              <a:buFont typeface="Wingdings" pitchFamily="2" charset="2"/>
              <a:buNone/>
            </a:pPr>
            <a:endParaRPr lang="es-ES_tradnl" b="1" smtClean="0"/>
          </a:p>
        </p:txBody>
      </p:sp>
    </p:spTree>
  </p:cSld>
  <p:clrMapOvr>
    <a:masterClrMapping/>
  </p:clrMapOvr>
  <p:transition>
    <p:checker/>
  </p:transition>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4449" name="Rectangle 3"/>
          <p:cNvSpPr>
            <a:spLocks noGrp="1" noChangeArrowheads="1"/>
          </p:cNvSpPr>
          <p:nvPr>
            <p:ph type="body" idx="1"/>
          </p:nvPr>
        </p:nvSpPr>
        <p:spPr>
          <a:xfrm>
            <a:off x="838200" y="990600"/>
            <a:ext cx="7772400" cy="1358900"/>
          </a:xfrm>
        </p:spPr>
        <p:txBody>
          <a:bodyPr/>
          <a:lstStyle/>
          <a:p>
            <a:pPr eaLnBrk="1" hangingPunct="1">
              <a:buFont typeface="Wingdings" pitchFamily="2" charset="2"/>
              <a:buNone/>
            </a:pPr>
            <a:r>
              <a:rPr lang="es-ES" sz="2800" b="1" smtClean="0"/>
              <a:t>3. Aprobación</a:t>
            </a:r>
          </a:p>
          <a:p>
            <a:pPr eaLnBrk="1" hangingPunct="1">
              <a:buFont typeface="Wingdings" pitchFamily="2" charset="2"/>
              <a:buNone/>
            </a:pPr>
            <a:r>
              <a:rPr lang="es-ES" sz="2800" b="1" smtClean="0"/>
              <a:t>A responsabilidade e aprobaciónn e do director</a:t>
            </a:r>
            <a:endParaRPr lang="es-ES" sz="2800" smtClean="0"/>
          </a:p>
          <a:p>
            <a:pPr lvl="4" eaLnBrk="1" hangingPunct="1">
              <a:buFont typeface="Symbol" pitchFamily="18" charset="2"/>
              <a:buNone/>
            </a:pPr>
            <a:endParaRPr lang="es-ES_tradnl" smtClean="0"/>
          </a:p>
        </p:txBody>
      </p:sp>
    </p:spTree>
  </p:cSld>
  <p:clrMapOvr>
    <a:masterClrMapping/>
  </p:clrMapOvr>
  <p:transition>
    <p:checker/>
  </p:transition>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6497" name="Rectangle 3"/>
          <p:cNvSpPr>
            <a:spLocks noGrp="1" noChangeArrowheads="1"/>
          </p:cNvSpPr>
          <p:nvPr>
            <p:ph type="body" idx="1"/>
          </p:nvPr>
        </p:nvSpPr>
        <p:spPr>
          <a:xfrm>
            <a:off x="609600" y="1295400"/>
            <a:ext cx="7772400" cy="4572000"/>
          </a:xfrm>
        </p:spPr>
        <p:txBody>
          <a:bodyPr/>
          <a:lstStyle/>
          <a:p>
            <a:pPr eaLnBrk="1" hangingPunct="1">
              <a:lnSpc>
                <a:spcPct val="80000"/>
              </a:lnSpc>
            </a:pPr>
            <a:r>
              <a:rPr lang="es-ES" sz="2400" b="1" smtClean="0"/>
              <a:t>DIRECTOR/A</a:t>
            </a:r>
          </a:p>
          <a:p>
            <a:pPr lvl="1" eaLnBrk="1" hangingPunct="1">
              <a:lnSpc>
                <a:spcPct val="80000"/>
              </a:lnSpc>
            </a:pPr>
            <a:r>
              <a:rPr lang="es-ES" sz="2400" smtClean="0"/>
              <a:t>Dao a coñecer á comunidade educativa e teno en conta para a súa xestión na Programación Xeral Anual.</a:t>
            </a:r>
            <a:endParaRPr lang="es-ES" sz="2400" b="1" smtClean="0"/>
          </a:p>
          <a:p>
            <a:pPr eaLnBrk="1" hangingPunct="1">
              <a:lnSpc>
                <a:spcPct val="80000"/>
              </a:lnSpc>
            </a:pPr>
            <a:r>
              <a:rPr lang="es-ES" sz="2400" b="1" smtClean="0"/>
              <a:t>XEFE/A DE ESTUDIOS</a:t>
            </a:r>
          </a:p>
          <a:p>
            <a:pPr lvl="1" eaLnBrk="1" hangingPunct="1">
              <a:lnSpc>
                <a:spcPct val="80000"/>
              </a:lnSpc>
            </a:pPr>
            <a:r>
              <a:rPr lang="es-ES" sz="2400" smtClean="0"/>
              <a:t>Coordina as actividades académicas, de orientación e complementarias do profesorado e alumnado relacionadas co PEC.</a:t>
            </a:r>
            <a:r>
              <a:rPr lang="es-ES" sz="2400" b="1" smtClean="0"/>
              <a:t>	</a:t>
            </a:r>
          </a:p>
          <a:p>
            <a:pPr eaLnBrk="1" hangingPunct="1">
              <a:lnSpc>
                <a:spcPct val="80000"/>
              </a:lnSpc>
            </a:pPr>
            <a:r>
              <a:rPr lang="es-ES" sz="2400" b="1" smtClean="0"/>
              <a:t>C. DE COORD. PEDAGÓXICA	</a:t>
            </a:r>
          </a:p>
          <a:p>
            <a:pPr lvl="1" eaLnBrk="1" hangingPunct="1">
              <a:lnSpc>
                <a:spcPct val="80000"/>
              </a:lnSpc>
            </a:pPr>
            <a:r>
              <a:rPr lang="es-ES" sz="2400" smtClean="0"/>
              <a:t>Asegura a coherencia entre o PEC e os Proxectos Curriculares</a:t>
            </a:r>
            <a:endParaRPr lang="es-ES" sz="2400" b="1" smtClean="0"/>
          </a:p>
          <a:p>
            <a:pPr eaLnBrk="1" hangingPunct="1">
              <a:lnSpc>
                <a:spcPct val="80000"/>
              </a:lnSpc>
            </a:pPr>
            <a:r>
              <a:rPr lang="es-ES" sz="2400" b="1" smtClean="0"/>
              <a:t>CONSELLO ESCOLAR	</a:t>
            </a:r>
          </a:p>
          <a:p>
            <a:pPr lvl="1" eaLnBrk="1" hangingPunct="1">
              <a:lnSpc>
                <a:spcPct val="80000"/>
              </a:lnSpc>
            </a:pPr>
            <a:r>
              <a:rPr lang="es-ES" sz="2400" smtClean="0"/>
              <a:t>Avalía periodicamente o PEC</a:t>
            </a:r>
            <a:endParaRPr lang="es-ES" sz="2400" b="1" smtClean="0"/>
          </a:p>
          <a:p>
            <a:pPr eaLnBrk="1" hangingPunct="1">
              <a:lnSpc>
                <a:spcPct val="80000"/>
              </a:lnSpc>
              <a:buFont typeface="Wingdings" pitchFamily="2" charset="2"/>
              <a:buNone/>
            </a:pPr>
            <a:endParaRPr lang="es-ES_tradnl" sz="2400" smtClean="0"/>
          </a:p>
        </p:txBody>
      </p:sp>
      <p:sp>
        <p:nvSpPr>
          <p:cNvPr id="30724" name="Rectangle 4"/>
          <p:cNvSpPr>
            <a:spLocks noGrp="1" noChangeArrowheads="1"/>
          </p:cNvSpPr>
          <p:nvPr>
            <p:ph type="title"/>
          </p:nvPr>
        </p:nvSpPr>
        <p:spPr>
          <a:xfrm>
            <a:off x="0" y="0"/>
            <a:ext cx="8382000" cy="990600"/>
          </a:xfrm>
          <a:solidFill>
            <a:srgbClr val="003366"/>
          </a:solidFill>
        </p:spPr>
        <p:txBody>
          <a:bodyPr/>
          <a:lstStyle/>
          <a:p>
            <a:pPr eaLnBrk="1" hangingPunct="1">
              <a:defRPr/>
            </a:pPr>
            <a:r>
              <a:rPr lang="es-ES" sz="3200"/>
              <a:t>DESPOIS DA APROBACIÓN DO PROXECTO</a:t>
            </a:r>
            <a:endParaRPr lang="es-ES_tradnl" sz="3200"/>
          </a:p>
        </p:txBody>
      </p:sp>
    </p:spTree>
  </p:cSld>
  <p:clrMapOvr>
    <a:masterClrMapping/>
  </p:clrMapOvr>
  <p:transition>
    <p:checke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381000"/>
            <a:ext cx="7696200" cy="838200"/>
          </a:xfrm>
        </p:spPr>
        <p:txBody>
          <a:bodyPr/>
          <a:lstStyle/>
          <a:p>
            <a:pPr eaLnBrk="1" hangingPunct="1">
              <a:defRPr/>
            </a:pPr>
            <a:r>
              <a:rPr lang="es-ES_tradnl" sz="3600"/>
              <a:t>AVALIACIÓN DO PEC</a:t>
            </a:r>
          </a:p>
        </p:txBody>
      </p:sp>
      <p:sp>
        <p:nvSpPr>
          <p:cNvPr id="108546" name="Rectangle 3"/>
          <p:cNvSpPr>
            <a:spLocks noGrp="1" noChangeArrowheads="1"/>
          </p:cNvSpPr>
          <p:nvPr>
            <p:ph type="body" idx="1"/>
          </p:nvPr>
        </p:nvSpPr>
        <p:spPr>
          <a:xfrm>
            <a:off x="0" y="1447800"/>
            <a:ext cx="9144000" cy="4648200"/>
          </a:xfrm>
        </p:spPr>
        <p:txBody>
          <a:bodyPr/>
          <a:lstStyle/>
          <a:p>
            <a:pPr eaLnBrk="1" hangingPunct="1">
              <a:lnSpc>
                <a:spcPct val="90000"/>
              </a:lnSpc>
            </a:pPr>
            <a:r>
              <a:rPr lang="es-ES_tradnl" sz="2400" smtClean="0"/>
              <a:t>A avaliación debe entenderse en dos sentidos:</a:t>
            </a:r>
          </a:p>
          <a:p>
            <a:pPr lvl="1" eaLnBrk="1" hangingPunct="1">
              <a:lnSpc>
                <a:spcPct val="90000"/>
              </a:lnSpc>
            </a:pPr>
            <a:r>
              <a:rPr lang="es-ES_tradnl" sz="2000" u="sng" smtClean="0"/>
              <a:t>Interna</a:t>
            </a:r>
            <a:r>
              <a:rPr lang="es-ES_tradnl" sz="2000" smtClean="0"/>
              <a:t>. Do propio sistema ou proceso</a:t>
            </a:r>
          </a:p>
          <a:p>
            <a:pPr lvl="1" eaLnBrk="1" hangingPunct="1">
              <a:lnSpc>
                <a:spcPct val="90000"/>
              </a:lnSpc>
            </a:pPr>
            <a:r>
              <a:rPr lang="es-ES_tradnl" sz="2000" u="sng" smtClean="0"/>
              <a:t>Externa</a:t>
            </a:r>
            <a:r>
              <a:rPr lang="es-ES_tradnl" sz="2000" smtClean="0"/>
              <a:t>. Do que supuxo o logro dos obxectivos para a mellora real do aspecto ó que fai referencia.</a:t>
            </a:r>
          </a:p>
          <a:p>
            <a:pPr eaLnBrk="1" hangingPunct="1">
              <a:lnSpc>
                <a:spcPct val="90000"/>
              </a:lnSpc>
            </a:pPr>
            <a:r>
              <a:rPr lang="es-ES_tradnl" sz="2400" smtClean="0"/>
              <a:t>É necesario revisar frecuentemente: </a:t>
            </a:r>
          </a:p>
          <a:p>
            <a:pPr lvl="1" eaLnBrk="1" hangingPunct="1">
              <a:lnSpc>
                <a:spcPct val="90000"/>
              </a:lnSpc>
            </a:pPr>
            <a:r>
              <a:rPr lang="es-ES_tradnl" sz="2000" smtClean="0"/>
              <a:t>A súa implantación</a:t>
            </a:r>
          </a:p>
          <a:p>
            <a:pPr lvl="1" eaLnBrk="1" hangingPunct="1">
              <a:lnSpc>
                <a:spcPct val="90000"/>
              </a:lnSpc>
            </a:pPr>
            <a:r>
              <a:rPr lang="es-ES_tradnl" sz="2000" smtClean="0"/>
              <a:t>O seu grao de utilidade</a:t>
            </a:r>
          </a:p>
          <a:p>
            <a:pPr lvl="1" eaLnBrk="1" hangingPunct="1">
              <a:lnSpc>
                <a:spcPct val="90000"/>
              </a:lnSpc>
            </a:pPr>
            <a:r>
              <a:rPr lang="es-ES_tradnl" sz="2000" smtClean="0"/>
              <a:t>A súa validez.</a:t>
            </a:r>
          </a:p>
          <a:p>
            <a:pPr eaLnBrk="1" hangingPunct="1">
              <a:lnSpc>
                <a:spcPct val="90000"/>
              </a:lnSpc>
            </a:pPr>
            <a:r>
              <a:rPr lang="es-ES_tradnl" sz="2400" smtClean="0"/>
              <a:t>Considera-los seguintes aspectos:</a:t>
            </a:r>
          </a:p>
          <a:p>
            <a:pPr lvl="1" eaLnBrk="1" hangingPunct="1">
              <a:lnSpc>
                <a:spcPct val="90000"/>
              </a:lnSpc>
            </a:pPr>
            <a:r>
              <a:rPr lang="es-ES_tradnl" sz="2000" smtClean="0"/>
              <a:t>O seu contexto</a:t>
            </a:r>
          </a:p>
          <a:p>
            <a:pPr lvl="1" eaLnBrk="1" hangingPunct="1">
              <a:lnSpc>
                <a:spcPct val="90000"/>
              </a:lnSpc>
            </a:pPr>
            <a:r>
              <a:rPr lang="es-ES_tradnl" sz="2000" smtClean="0"/>
              <a:t>O seu deseño</a:t>
            </a:r>
          </a:p>
          <a:p>
            <a:pPr lvl="1" eaLnBrk="1" hangingPunct="1">
              <a:lnSpc>
                <a:spcPct val="90000"/>
              </a:lnSpc>
            </a:pPr>
            <a:r>
              <a:rPr lang="es-ES_tradnl" sz="2000" smtClean="0"/>
              <a:t>Os procesos de aplicación</a:t>
            </a:r>
          </a:p>
          <a:p>
            <a:pPr lvl="1" eaLnBrk="1" hangingPunct="1">
              <a:lnSpc>
                <a:spcPct val="90000"/>
              </a:lnSpc>
            </a:pPr>
            <a:r>
              <a:rPr lang="es-ES_tradnl" sz="2000" smtClean="0"/>
              <a:t>Os seus resultados.</a:t>
            </a:r>
            <a:endParaRPr lang="es-ES_tradnl" sz="2400" smtClean="0"/>
          </a:p>
        </p:txBody>
      </p:sp>
    </p:spTree>
  </p:cSld>
  <p:clrMapOvr>
    <a:masterClrMapping/>
  </p:clrMapOvr>
  <p:transition>
    <p:checke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es-ES_tradnl" sz="3600"/>
              <a:t>AVALIACIÓN DO PEC (Cont.)</a:t>
            </a:r>
          </a:p>
        </p:txBody>
      </p:sp>
      <p:sp>
        <p:nvSpPr>
          <p:cNvPr id="110594" name="Rectangle 3"/>
          <p:cNvSpPr>
            <a:spLocks noGrp="1" noChangeArrowheads="1"/>
          </p:cNvSpPr>
          <p:nvPr>
            <p:ph type="body" idx="1"/>
          </p:nvPr>
        </p:nvSpPr>
        <p:spPr/>
        <p:txBody>
          <a:bodyPr/>
          <a:lstStyle/>
          <a:p>
            <a:pPr eaLnBrk="1" hangingPunct="1"/>
            <a:r>
              <a:rPr lang="es-ES_tradnl" smtClean="0"/>
              <a:t>Usar metodoloxías e estratexias de carácter cualitativo e holístico. </a:t>
            </a:r>
          </a:p>
          <a:p>
            <a:pPr eaLnBrk="1" hangingPunct="1"/>
            <a:r>
              <a:rPr lang="es-ES_tradnl" smtClean="0"/>
              <a:t>A avaliación do PEC realízase dunha maneira indirecta a través do Plan Anual e Memoria. </a:t>
            </a:r>
          </a:p>
          <a:p>
            <a:pPr eaLnBrk="1" hangingPunct="1"/>
            <a:r>
              <a:rPr lang="es-ES_tradnl" smtClean="0"/>
              <a:t>É necesario realizar unha avaliación global do PEC cada certo tempo.</a:t>
            </a:r>
          </a:p>
        </p:txBody>
      </p:sp>
    </p:spTree>
  </p:cSld>
  <p:clrMapOvr>
    <a:masterClrMapping/>
  </p:clrMapOvr>
  <p:transition>
    <p:checke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eaLnBrk="1" hangingPunct="1">
              <a:defRPr/>
            </a:pPr>
            <a:r>
              <a:rPr lang="es-ES_tradnl"/>
              <a:t>ELEMENTOS DE AVALIACIÓN DO PEC.</a:t>
            </a:r>
            <a:endParaRPr lang="gl-ES"/>
          </a:p>
        </p:txBody>
      </p:sp>
      <p:sp>
        <p:nvSpPr>
          <p:cNvPr id="112642" name="Rectangle 3"/>
          <p:cNvSpPr>
            <a:spLocks noGrp="1" noChangeArrowheads="1"/>
          </p:cNvSpPr>
          <p:nvPr>
            <p:ph type="body" idx="1"/>
          </p:nvPr>
        </p:nvSpPr>
        <p:spPr/>
        <p:txBody>
          <a:bodyPr/>
          <a:lstStyle/>
          <a:p>
            <a:pPr eaLnBrk="1" hangingPunct="1"/>
            <a:r>
              <a:rPr lang="es-ES_tradnl" smtClean="0"/>
              <a:t>Elaboración do PEC.</a:t>
            </a:r>
          </a:p>
          <a:p>
            <a:pPr eaLnBrk="1" hangingPunct="1"/>
            <a:r>
              <a:rPr lang="es-ES_tradnl" smtClean="0"/>
              <a:t>Formulación escrita.</a:t>
            </a:r>
          </a:p>
          <a:p>
            <a:pPr eaLnBrk="1" hangingPunct="1"/>
            <a:r>
              <a:rPr lang="es-ES_tradnl" smtClean="0"/>
              <a:t>Aplicación.</a:t>
            </a:r>
          </a:p>
          <a:p>
            <a:pPr eaLnBrk="1" hangingPunct="1"/>
            <a:r>
              <a:rPr lang="es-ES_tradnl" smtClean="0"/>
              <a:t>Escala de valoración dun PEC que se aplica.</a:t>
            </a:r>
          </a:p>
          <a:p>
            <a:pPr eaLnBrk="1" hangingPunct="1"/>
            <a:r>
              <a:rPr lang="es-ES_tradnl" smtClean="0"/>
              <a:t>Recursos para a avaliación.</a:t>
            </a:r>
          </a:p>
          <a:p>
            <a:pPr eaLnBrk="1" hangingPunct="1"/>
            <a:r>
              <a:rPr lang="es-ES_tradnl" smtClean="0"/>
              <a:t>Cómo levar a cabo a avaliación.</a:t>
            </a:r>
            <a:endParaRPr lang="gl-ES" smtClean="0"/>
          </a:p>
        </p:txBody>
      </p:sp>
      <p:sp>
        <p:nvSpPr>
          <p:cNvPr id="112643" name="AutoShape 4">
            <a:hlinkClick r:id="rId2" action="ppaction://hlinkfile" highlightClick="1"/>
          </p:cNvPr>
          <p:cNvSpPr>
            <a:spLocks noChangeArrowheads="1"/>
          </p:cNvSpPr>
          <p:nvPr/>
        </p:nvSpPr>
        <p:spPr bwMode="auto">
          <a:xfrm>
            <a:off x="8458200" y="3962400"/>
            <a:ext cx="152400" cy="76200"/>
          </a:xfrm>
          <a:prstGeom prst="actionButtonForwardNext">
            <a:avLst/>
          </a:prstGeom>
          <a:noFill/>
          <a:ln w="9525" cap="rnd">
            <a:solidFill>
              <a:srgbClr val="3366FF"/>
            </a:solidFill>
            <a:prstDash val="sysDot"/>
            <a:miter lim="800000"/>
            <a:headEnd/>
            <a:tailEnd/>
          </a:ln>
        </p:spPr>
        <p:txBody>
          <a:bodyPr wrap="none" anchor="ctr"/>
          <a:lstStyle/>
          <a:p>
            <a:endParaRPr lang="es-ES"/>
          </a:p>
        </p:txBody>
      </p:sp>
    </p:spTree>
  </p:cSld>
  <p:clrMapOvr>
    <a:masterClrMapping/>
  </p:clrMapOvr>
  <p:transition>
    <p:check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6 Rectángulo"/>
          <p:cNvSpPr>
            <a:spLocks noChangeArrowheads="1"/>
          </p:cNvSpPr>
          <p:nvPr/>
        </p:nvSpPr>
        <p:spPr bwMode="auto">
          <a:xfrm>
            <a:off x="285750" y="285750"/>
            <a:ext cx="8643938" cy="4154488"/>
          </a:xfrm>
          <a:prstGeom prst="rect">
            <a:avLst/>
          </a:prstGeom>
          <a:noFill/>
          <a:ln w="9525">
            <a:noFill/>
            <a:miter lim="800000"/>
            <a:headEnd/>
            <a:tailEnd/>
          </a:ln>
        </p:spPr>
        <p:txBody>
          <a:bodyPr>
            <a:spAutoFit/>
          </a:bodyPr>
          <a:lstStyle/>
          <a:p>
            <a:endParaRPr lang="es-ES" b="1"/>
          </a:p>
          <a:p>
            <a:r>
              <a:rPr lang="es-ES" b="1"/>
              <a:t>Proyecto Educativo del Centro:</a:t>
            </a:r>
          </a:p>
          <a:p>
            <a:endParaRPr lang="es-ES"/>
          </a:p>
          <a:p>
            <a:r>
              <a:rPr lang="es-ES"/>
              <a:t>Documento que plasma las bases comunes de actuación. Con el</a:t>
            </a:r>
          </a:p>
          <a:p>
            <a:r>
              <a:rPr lang="es-ES"/>
              <a:t>tiempo, y el cambio de leyes educativas, se han producido algunas variaciones terminológicas y de componentes del mismo, pero en esencia su naturaleza responde a definir la </a:t>
            </a:r>
            <a:r>
              <a:rPr lang="es-ES" i="1"/>
              <a:t>identidad del centro, expresar sus objetivos generales y las decisiones y relaciones que los harán posible.</a:t>
            </a:r>
          </a:p>
          <a:p>
            <a:endParaRPr lang="es-ES"/>
          </a:p>
          <a:p>
            <a:endParaRPr lang="es-ES"/>
          </a:p>
        </p:txBody>
      </p:sp>
      <p:sp>
        <p:nvSpPr>
          <p:cNvPr id="26626" name="7 Rectángulo"/>
          <p:cNvSpPr>
            <a:spLocks noChangeArrowheads="1"/>
          </p:cNvSpPr>
          <p:nvPr/>
        </p:nvSpPr>
        <p:spPr bwMode="auto">
          <a:xfrm>
            <a:off x="357188" y="4000500"/>
            <a:ext cx="8572500" cy="1938338"/>
          </a:xfrm>
          <a:prstGeom prst="rect">
            <a:avLst/>
          </a:prstGeom>
          <a:noFill/>
          <a:ln w="9525">
            <a:noFill/>
            <a:miter lim="800000"/>
            <a:headEnd/>
            <a:tailEnd/>
          </a:ln>
        </p:spPr>
        <p:txBody>
          <a:bodyPr>
            <a:spAutoFit/>
          </a:bodyPr>
          <a:lstStyle/>
          <a:p>
            <a:r>
              <a:rPr lang="es-ES"/>
              <a:t>Una definición muy usada es la de Antúnez (1987):  Proyecto Educativo de Centro es el </a:t>
            </a:r>
            <a:r>
              <a:rPr lang="es-ES" i="1"/>
              <a:t>instrumento para la gestión que enumera y define las notas de identidad del centro, formula los objetivos que pretende alcanzar y expresa la estructura organizativa de la institución escolar.</a:t>
            </a:r>
          </a:p>
        </p:txBody>
      </p:sp>
    </p:spTree>
  </p:cSld>
  <p:clrMapOvr>
    <a:masterClrMapping/>
  </p:clrMapOvr>
  <p:transition>
    <p:checker/>
  </p:transition>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0" y="304800"/>
            <a:ext cx="9144000" cy="914400"/>
          </a:xfrm>
        </p:spPr>
        <p:txBody>
          <a:bodyPr/>
          <a:lstStyle/>
          <a:p>
            <a:pPr eaLnBrk="1" hangingPunct="1">
              <a:defRPr/>
            </a:pPr>
            <a:r>
              <a:rPr lang="es-ES_tradnl"/>
              <a:t>ELABORACIÓN DO PEC 	</a:t>
            </a:r>
          </a:p>
        </p:txBody>
      </p:sp>
      <p:sp>
        <p:nvSpPr>
          <p:cNvPr id="113666" name="Rectangle 3"/>
          <p:cNvSpPr>
            <a:spLocks noGrp="1" noChangeArrowheads="1"/>
          </p:cNvSpPr>
          <p:nvPr>
            <p:ph type="body" idx="1"/>
          </p:nvPr>
        </p:nvSpPr>
        <p:spPr>
          <a:xfrm>
            <a:off x="0" y="1447800"/>
            <a:ext cx="9144000" cy="4648200"/>
          </a:xfrm>
        </p:spPr>
        <p:txBody>
          <a:bodyPr/>
          <a:lstStyle/>
          <a:p>
            <a:pPr eaLnBrk="1" hangingPunct="1"/>
            <a:r>
              <a:rPr lang="es-ES_tradnl" sz="2800" smtClean="0"/>
              <a:t>Tódolos membros da comunidade educativa puideron influír na delimitación dos contidos e metodoloxía de elaboración.</a:t>
            </a:r>
          </a:p>
          <a:p>
            <a:pPr eaLnBrk="1" hangingPunct="1"/>
            <a:r>
              <a:rPr lang="es-ES_tradnl" sz="2800" smtClean="0"/>
              <a:t>Consideráronse os medios e recursos que pode esixi-la súa execución.</a:t>
            </a:r>
          </a:p>
          <a:p>
            <a:pPr eaLnBrk="1" hangingPunct="1"/>
            <a:r>
              <a:rPr lang="es-ES_tradnl" sz="2800" smtClean="0"/>
              <a:t>É coñecidos polas autoridades educativas e compromete o seu apoio.</a:t>
            </a:r>
          </a:p>
          <a:p>
            <a:pPr eaLnBrk="1" hangingPunct="1"/>
            <a:r>
              <a:rPr lang="es-ES_tradnl" sz="2800" smtClean="0"/>
              <a:t>O proceso permitiu a contrastación, o debate e o acercamento ideolóxico.</a:t>
            </a:r>
          </a:p>
          <a:p>
            <a:pPr eaLnBrk="1" hangingPunct="1"/>
            <a:endParaRPr lang="es-ES_tradnl" sz="2800" smtClean="0"/>
          </a:p>
          <a:p>
            <a:pPr eaLnBrk="1" hangingPunct="1"/>
            <a:endParaRPr lang="es-ES_tradnl" sz="2800" smtClean="0"/>
          </a:p>
        </p:txBody>
      </p:sp>
    </p:spTree>
  </p:cSld>
  <p:clrMapOvr>
    <a:masterClrMapping/>
  </p:clrMapOvr>
  <p:transition>
    <p:checker/>
  </p:transition>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0" y="381000"/>
            <a:ext cx="9144000" cy="990600"/>
          </a:xfrm>
        </p:spPr>
        <p:txBody>
          <a:bodyPr/>
          <a:lstStyle/>
          <a:p>
            <a:pPr eaLnBrk="1" hangingPunct="1">
              <a:defRPr/>
            </a:pPr>
            <a:r>
              <a:rPr lang="es-ES_tradnl"/>
              <a:t>FORMULACIÓN ESCRITA</a:t>
            </a:r>
          </a:p>
        </p:txBody>
      </p:sp>
      <p:sp>
        <p:nvSpPr>
          <p:cNvPr id="115714" name="Rectangle 3"/>
          <p:cNvSpPr>
            <a:spLocks noGrp="1" noChangeArrowheads="1"/>
          </p:cNvSpPr>
          <p:nvPr>
            <p:ph type="body" idx="1"/>
          </p:nvPr>
        </p:nvSpPr>
        <p:spPr>
          <a:xfrm>
            <a:off x="250825" y="1600200"/>
            <a:ext cx="8642350" cy="4637088"/>
          </a:xfrm>
        </p:spPr>
        <p:txBody>
          <a:bodyPr/>
          <a:lstStyle/>
          <a:p>
            <a:pPr eaLnBrk="1" hangingPunct="1"/>
            <a:r>
              <a:rPr lang="es-ES_tradnl" smtClean="0"/>
              <a:t>Permite versións específicas adaptadas ós diferentes estamentos.</a:t>
            </a:r>
          </a:p>
          <a:p>
            <a:pPr eaLnBrk="1" hangingPunct="1"/>
            <a:r>
              <a:rPr lang="es-ES_tradnl" smtClean="0"/>
              <a:t>Contempla unha introducción xeral que xustifica a súa realiación e orienta sobre a súa vinculación con outros documentos.</a:t>
            </a:r>
          </a:p>
          <a:p>
            <a:pPr eaLnBrk="1" hangingPunct="1"/>
            <a:r>
              <a:rPr lang="es-ES_tradnl" smtClean="0"/>
              <a:t>Resalta tipográficamente elementos específicos.</a:t>
            </a:r>
          </a:p>
          <a:p>
            <a:pPr eaLnBrk="1" hangingPunct="1"/>
            <a:endParaRPr lang="es-ES_tradnl" smtClean="0"/>
          </a:p>
        </p:txBody>
      </p:sp>
    </p:spTree>
  </p:cSld>
  <p:clrMapOvr>
    <a:masterClrMapping/>
  </p:clrMapOvr>
  <p:transition>
    <p:checker/>
  </p:transition>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7761" name="Rectangle 3"/>
          <p:cNvSpPr>
            <a:spLocks noGrp="1" noChangeArrowheads="1"/>
          </p:cNvSpPr>
          <p:nvPr>
            <p:ph type="body" idx="1"/>
          </p:nvPr>
        </p:nvSpPr>
        <p:spPr>
          <a:xfrm>
            <a:off x="0" y="1295400"/>
            <a:ext cx="9144000" cy="4648200"/>
          </a:xfrm>
        </p:spPr>
        <p:txBody>
          <a:bodyPr/>
          <a:lstStyle/>
          <a:p>
            <a:pPr lvl="1" eaLnBrk="1" hangingPunct="1"/>
            <a:r>
              <a:rPr lang="es-ES_tradnl" sz="2400" smtClean="0"/>
              <a:t>Difundíuse e é empregado coma referente de acción.</a:t>
            </a:r>
          </a:p>
          <a:p>
            <a:pPr lvl="1" eaLnBrk="1" hangingPunct="1"/>
            <a:r>
              <a:rPr lang="es-ES_tradnl" sz="2400" smtClean="0"/>
              <a:t>Permitíu integrar mellor os intereses dos diferentes estamentos.</a:t>
            </a:r>
          </a:p>
          <a:p>
            <a:pPr lvl="1" eaLnBrk="1" hangingPunct="1"/>
            <a:r>
              <a:rPr lang="es-ES_tradnl" sz="2400" smtClean="0"/>
              <a:t>O PC e PXA úsanno como referente e concretan algúns dos seus compromisos.</a:t>
            </a:r>
          </a:p>
          <a:p>
            <a:pPr lvl="1" eaLnBrk="1" hangingPunct="1"/>
            <a:r>
              <a:rPr lang="es-ES_tradnl" sz="2400" smtClean="0"/>
              <a:t>Facilita a creación e desenvolvemento dunha cultura común e a existencia dun clima positivo</a:t>
            </a:r>
          </a:p>
          <a:p>
            <a:pPr lvl="1" eaLnBrk="1" hangingPunct="1"/>
            <a:r>
              <a:rPr lang="es-ES_tradnl" sz="2400" smtClean="0"/>
              <a:t>permite o perfeccionamento do profesorado do centro dentro da práctica profesional.</a:t>
            </a:r>
          </a:p>
          <a:p>
            <a:pPr lvl="1" eaLnBrk="1" hangingPunct="1"/>
            <a:r>
              <a:rPr lang="es-ES_tradnl" sz="2400" smtClean="0"/>
              <a:t>Apoia a flexibilidade organizativa e o uso dos recursos.</a:t>
            </a:r>
          </a:p>
          <a:p>
            <a:pPr lvl="1" eaLnBrk="1" hangingPunct="1"/>
            <a:r>
              <a:rPr lang="es-ES_tradnl" sz="2400" smtClean="0"/>
              <a:t>Realízanse informes periódicos sobre a súa execución.</a:t>
            </a:r>
          </a:p>
        </p:txBody>
      </p:sp>
      <p:sp>
        <p:nvSpPr>
          <p:cNvPr id="47108" name="Rectangle 4"/>
          <p:cNvSpPr>
            <a:spLocks noGrp="1" noChangeArrowheads="1"/>
          </p:cNvSpPr>
          <p:nvPr>
            <p:ph type="title"/>
          </p:nvPr>
        </p:nvSpPr>
        <p:spPr>
          <a:xfrm>
            <a:off x="0" y="304800"/>
            <a:ext cx="9144000" cy="990600"/>
          </a:xfrm>
          <a:solidFill>
            <a:srgbClr val="003366"/>
          </a:solidFill>
        </p:spPr>
        <p:txBody>
          <a:bodyPr lIns="91440" tIns="45720" rIns="91440" bIns="45720"/>
          <a:lstStyle/>
          <a:p>
            <a:pPr eaLnBrk="1" hangingPunct="1">
              <a:defRPr/>
            </a:pPr>
            <a:r>
              <a:rPr lang="es-ES_tradnl" sz="4000"/>
              <a:t>APLICACIÓN</a:t>
            </a:r>
          </a:p>
        </p:txBody>
      </p:sp>
    </p:spTree>
  </p:cSld>
  <p:clrMapOvr>
    <a:masterClrMapping/>
  </p:clrMapOvr>
  <p:transition>
    <p:checke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0" y="609600"/>
            <a:ext cx="9144000" cy="1143000"/>
          </a:xfrm>
        </p:spPr>
        <p:txBody>
          <a:bodyPr/>
          <a:lstStyle/>
          <a:p>
            <a:pPr eaLnBrk="1" hangingPunct="1">
              <a:defRPr/>
            </a:pPr>
            <a:r>
              <a:rPr lang="es-ES_tradnl" sz="3600"/>
              <a:t>RECURSOS PARA AVALIA-LO PEC</a:t>
            </a:r>
          </a:p>
        </p:txBody>
      </p:sp>
      <p:sp>
        <p:nvSpPr>
          <p:cNvPr id="118786" name="Rectangle 3"/>
          <p:cNvSpPr>
            <a:spLocks noGrp="1" noChangeArrowheads="1"/>
          </p:cNvSpPr>
          <p:nvPr>
            <p:ph type="body" idx="1"/>
          </p:nvPr>
        </p:nvSpPr>
        <p:spPr>
          <a:xfrm>
            <a:off x="0" y="1981200"/>
            <a:ext cx="9144000" cy="4114800"/>
          </a:xfrm>
        </p:spPr>
        <p:txBody>
          <a:bodyPr/>
          <a:lstStyle/>
          <a:p>
            <a:pPr eaLnBrk="1" hangingPunct="1"/>
            <a:r>
              <a:rPr lang="es-ES_tradnl" smtClean="0"/>
              <a:t>Cadros de análise.</a:t>
            </a:r>
          </a:p>
          <a:p>
            <a:pPr eaLnBrk="1" hangingPunct="1"/>
            <a:r>
              <a:rPr lang="es-ES_tradnl" smtClean="0"/>
              <a:t>Cuestionarios.</a:t>
            </a:r>
          </a:p>
          <a:p>
            <a:pPr eaLnBrk="1" hangingPunct="1"/>
            <a:r>
              <a:rPr lang="es-ES_tradnl" smtClean="0"/>
              <a:t>Entrevistas.</a:t>
            </a:r>
          </a:p>
          <a:p>
            <a:pPr eaLnBrk="1" hangingPunct="1"/>
            <a:r>
              <a:rPr lang="es-ES_tradnl" smtClean="0"/>
              <a:t>Informes.</a:t>
            </a:r>
          </a:p>
          <a:p>
            <a:pPr eaLnBrk="1" hangingPunct="1"/>
            <a:r>
              <a:rPr lang="es-ES_tradnl" smtClean="0"/>
              <a:t>Observación...</a:t>
            </a:r>
          </a:p>
          <a:p>
            <a:pPr eaLnBrk="1" hangingPunct="1"/>
            <a:endParaRPr lang="es-ES_tradnl" smtClean="0"/>
          </a:p>
        </p:txBody>
      </p:sp>
    </p:spTree>
  </p:cSld>
  <p:clrMapOvr>
    <a:masterClrMapping/>
  </p:clrMapOvr>
  <p:transition>
    <p:checke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0" y="381000"/>
            <a:ext cx="9144000" cy="1143000"/>
          </a:xfrm>
        </p:spPr>
        <p:txBody>
          <a:bodyPr/>
          <a:lstStyle/>
          <a:p>
            <a:pPr eaLnBrk="1" hangingPunct="1">
              <a:defRPr/>
            </a:pPr>
            <a:r>
              <a:rPr lang="es-ES_tradnl" sz="3600"/>
              <a:t>¿COMO LEVAR A CABO A AVALIACIÓN?</a:t>
            </a:r>
          </a:p>
        </p:txBody>
      </p:sp>
      <p:sp>
        <p:nvSpPr>
          <p:cNvPr id="119810" name="Rectangle 3"/>
          <p:cNvSpPr>
            <a:spLocks noGrp="1" noChangeArrowheads="1"/>
          </p:cNvSpPr>
          <p:nvPr>
            <p:ph type="body" idx="1"/>
          </p:nvPr>
        </p:nvSpPr>
        <p:spPr>
          <a:xfrm>
            <a:off x="0" y="1905000"/>
            <a:ext cx="9144000" cy="4191000"/>
          </a:xfrm>
        </p:spPr>
        <p:txBody>
          <a:bodyPr/>
          <a:lstStyle/>
          <a:p>
            <a:pPr eaLnBrk="1" hangingPunct="1"/>
            <a:r>
              <a:rPr lang="es-ES_tradnl" sz="2800" smtClean="0"/>
              <a:t>Dedicar monograficamente unha sesión do CE ó análise e desenvolvemento do PEC</a:t>
            </a:r>
          </a:p>
          <a:p>
            <a:pPr eaLnBrk="1" hangingPunct="1"/>
            <a:r>
              <a:rPr lang="es-ES_tradnl" sz="2800" smtClean="0"/>
              <a:t>Solicitar informes sobre a aplicación a membros da comunidade educativa.</a:t>
            </a:r>
          </a:p>
          <a:p>
            <a:pPr eaLnBrk="1" hangingPunct="1"/>
            <a:r>
              <a:rPr lang="es-ES_tradnl" sz="2800" smtClean="0"/>
              <a:t>Nomear unha comisión para que faga un estudio valorativo.</a:t>
            </a:r>
          </a:p>
          <a:p>
            <a:pPr eaLnBrk="1" hangingPunct="1"/>
            <a:r>
              <a:rPr lang="es-ES_tradnl" sz="2800" smtClean="0"/>
              <a:t>Propor un seminario centrado na avaliación do PEC.</a:t>
            </a:r>
          </a:p>
          <a:p>
            <a:pPr eaLnBrk="1" hangingPunct="1"/>
            <a:r>
              <a:rPr lang="es-ES_tradnl" sz="2800" smtClean="0"/>
              <a:t>Realizar sesións valorativas cun asesor externo.</a:t>
            </a:r>
          </a:p>
        </p:txBody>
      </p:sp>
    </p:spTree>
  </p:cSld>
  <p:clrMapOvr>
    <a:masterClrMapping/>
  </p:clrMapOvr>
  <p:transition>
    <p:checke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defRPr/>
            </a:pPr>
            <a:r>
              <a:rPr lang="es-ES_tradnl" sz="4000"/>
              <a:t>PROBLEMAS NA ELABORACIÓN DO PEC.</a:t>
            </a:r>
            <a:endParaRPr lang="gl-ES" sz="4000"/>
          </a:p>
        </p:txBody>
      </p:sp>
      <p:sp>
        <p:nvSpPr>
          <p:cNvPr id="120834" name="Rectangle 3"/>
          <p:cNvSpPr>
            <a:spLocks noGrp="1" noChangeArrowheads="1"/>
          </p:cNvSpPr>
          <p:nvPr>
            <p:ph type="body" idx="1"/>
          </p:nvPr>
        </p:nvSpPr>
        <p:spPr>
          <a:xfrm>
            <a:off x="685800" y="1981200"/>
            <a:ext cx="7848600" cy="4114800"/>
          </a:xfrm>
        </p:spPr>
        <p:txBody>
          <a:bodyPr/>
          <a:lstStyle/>
          <a:p>
            <a:pPr eaLnBrk="1" hangingPunct="1"/>
            <a:r>
              <a:rPr lang="es-ES_tradnl" smtClean="0"/>
              <a:t>Na fase de sensibilización-motivación-xustificación.</a:t>
            </a:r>
          </a:p>
          <a:p>
            <a:pPr eaLnBrk="1" hangingPunct="1"/>
            <a:r>
              <a:rPr lang="es-ES_tradnl" smtClean="0"/>
              <a:t>Respecto a planificación-elaboración-coordinación.</a:t>
            </a:r>
          </a:p>
          <a:p>
            <a:pPr eaLnBrk="1" hangingPunct="1"/>
            <a:r>
              <a:rPr lang="es-ES_tradnl" smtClean="0"/>
              <a:t>Metodoloxía de traballo.</a:t>
            </a:r>
          </a:p>
          <a:p>
            <a:pPr eaLnBrk="1" hangingPunct="1"/>
            <a:r>
              <a:rPr lang="es-ES_tradnl" smtClean="0"/>
              <a:t>Problemas comúns a tódalas fases.</a:t>
            </a:r>
          </a:p>
          <a:p>
            <a:pPr eaLnBrk="1" hangingPunct="1"/>
            <a:endParaRPr lang="gl-ES" smtClean="0"/>
          </a:p>
        </p:txBody>
      </p:sp>
    </p:spTree>
  </p:cSld>
  <p:clrMapOvr>
    <a:masterClrMapping/>
  </p:clrMapOvr>
  <p:transition>
    <p:checker/>
  </p:transition>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defRPr/>
            </a:pPr>
            <a:r>
              <a:rPr lang="es-ES_tradnl" sz="3600"/>
              <a:t>	FASE DE MOTIVACIÓN, SENSIBILACIÓN E XUNTIFICACIÓN.</a:t>
            </a:r>
            <a:endParaRPr lang="gl-ES" sz="3600"/>
          </a:p>
        </p:txBody>
      </p:sp>
      <p:sp>
        <p:nvSpPr>
          <p:cNvPr id="121858" name="Rectangle 3"/>
          <p:cNvSpPr>
            <a:spLocks noGrp="1" noChangeArrowheads="1"/>
          </p:cNvSpPr>
          <p:nvPr>
            <p:ph type="body" idx="1"/>
          </p:nvPr>
        </p:nvSpPr>
        <p:spPr/>
        <p:txBody>
          <a:bodyPr/>
          <a:lstStyle/>
          <a:p>
            <a:pPr eaLnBrk="1" hangingPunct="1"/>
            <a:r>
              <a:rPr lang="es-ES_tradnl" sz="2800" smtClean="0"/>
              <a:t>Información insuficiente ou confusa.</a:t>
            </a:r>
          </a:p>
          <a:p>
            <a:pPr eaLnBrk="1" hangingPunct="1"/>
            <a:r>
              <a:rPr lang="es-ES_tradnl" sz="2800" smtClean="0"/>
              <a:t>Non verifica-lo grao de comprensión que ten a comunidade educativa sobre os PEC/PCC...</a:t>
            </a:r>
          </a:p>
          <a:p>
            <a:pPr eaLnBrk="1" hangingPunct="1"/>
            <a:r>
              <a:rPr lang="es-ES_tradnl" sz="2800" smtClean="0"/>
              <a:t>Información insuficiente respecto ó papel de cada persoa ou órgano no traballo que se vai facer.</a:t>
            </a:r>
          </a:p>
          <a:p>
            <a:pPr eaLnBrk="1" hangingPunct="1"/>
            <a:r>
              <a:rPr lang="es-ES_tradnl" sz="2800" smtClean="0"/>
              <a:t>Distribución de tarefas que dificulta a implicación das persoas no proceso.</a:t>
            </a:r>
            <a:endParaRPr lang="gl-ES" sz="2800" smtClean="0"/>
          </a:p>
        </p:txBody>
      </p:sp>
    </p:spTree>
  </p:cSld>
  <p:clrMapOvr>
    <a:masterClrMapping/>
  </p:clrMapOvr>
  <p:transition>
    <p:checker/>
  </p:transition>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7826" name="Rectangle 1026"/>
          <p:cNvSpPr>
            <a:spLocks noGrp="1" noChangeArrowheads="1"/>
          </p:cNvSpPr>
          <p:nvPr>
            <p:ph type="title"/>
          </p:nvPr>
        </p:nvSpPr>
        <p:spPr/>
        <p:txBody>
          <a:bodyPr/>
          <a:lstStyle/>
          <a:p>
            <a:pPr eaLnBrk="1" hangingPunct="1">
              <a:defRPr/>
            </a:pPr>
            <a:r>
              <a:rPr lang="es-ES_tradnl" sz="3600"/>
              <a:t>PLANIFICACIÓN-ELABORACIÓN-COORDINACIÓN.</a:t>
            </a:r>
            <a:endParaRPr lang="gl-ES" sz="3600"/>
          </a:p>
        </p:txBody>
      </p:sp>
      <p:sp>
        <p:nvSpPr>
          <p:cNvPr id="122882" name="Rectangle 1027"/>
          <p:cNvSpPr>
            <a:spLocks noGrp="1" noChangeArrowheads="1"/>
          </p:cNvSpPr>
          <p:nvPr>
            <p:ph type="body" idx="1"/>
          </p:nvPr>
        </p:nvSpPr>
        <p:spPr/>
        <p:txBody>
          <a:bodyPr/>
          <a:lstStyle/>
          <a:p>
            <a:pPr eaLnBrk="1" hangingPunct="1"/>
            <a:r>
              <a:rPr lang="es-ES_tradnl" sz="2800" smtClean="0"/>
              <a:t>Non responde a unha análise de necesidades presentes e futuras.</a:t>
            </a:r>
          </a:p>
          <a:p>
            <a:pPr eaLnBrk="1" hangingPunct="1"/>
            <a:r>
              <a:rPr lang="es-ES_tradnl" sz="2800" smtClean="0"/>
              <a:t>Non é consecuencia dunha priorización en función de criterios de importancia e urxencia.</a:t>
            </a:r>
          </a:p>
          <a:p>
            <a:pPr eaLnBrk="1" hangingPunct="1"/>
            <a:r>
              <a:rPr lang="es-ES_tradnl" sz="2800" smtClean="0"/>
              <a:t>Actuacións non congruentes cos recursos disponibles.</a:t>
            </a:r>
          </a:p>
          <a:p>
            <a:pPr eaLnBrk="1" hangingPunct="1"/>
            <a:r>
              <a:rPr lang="es-ES_tradnl" sz="2800" smtClean="0"/>
              <a:t>Planificación excesivamente ríxida.</a:t>
            </a:r>
          </a:p>
          <a:p>
            <a:pPr eaLnBrk="1" hangingPunct="1"/>
            <a:r>
              <a:rPr lang="es-ES_tradnl" sz="2800" smtClean="0"/>
              <a:t>Non se prestou suficiente atención á negociación.</a:t>
            </a:r>
          </a:p>
          <a:p>
            <a:pPr eaLnBrk="1" hangingPunct="1">
              <a:buFont typeface="Wingdings" pitchFamily="2" charset="2"/>
              <a:buNone/>
            </a:pPr>
            <a:endParaRPr lang="gl-ES" sz="2800" smtClean="0"/>
          </a:p>
        </p:txBody>
      </p:sp>
    </p:spTree>
  </p:cSld>
  <p:clrMapOvr>
    <a:masterClrMapping/>
  </p:clrMapOvr>
  <p:transition>
    <p:checker/>
  </p:transition>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0" y="457200"/>
            <a:ext cx="8458200" cy="1143000"/>
          </a:xfrm>
        </p:spPr>
        <p:txBody>
          <a:bodyPr/>
          <a:lstStyle/>
          <a:p>
            <a:pPr eaLnBrk="1" hangingPunct="1">
              <a:defRPr/>
            </a:pPr>
            <a:r>
              <a:rPr lang="es-ES_tradnl" sz="3600"/>
              <a:t>METODOLOXÍA DE TRABALLO</a:t>
            </a:r>
            <a:endParaRPr lang="gl-ES" sz="3600"/>
          </a:p>
        </p:txBody>
      </p:sp>
      <p:sp>
        <p:nvSpPr>
          <p:cNvPr id="123906" name="Rectangle 3"/>
          <p:cNvSpPr>
            <a:spLocks noGrp="1" noChangeArrowheads="1"/>
          </p:cNvSpPr>
          <p:nvPr>
            <p:ph type="body" idx="1"/>
          </p:nvPr>
        </p:nvSpPr>
        <p:spPr>
          <a:xfrm>
            <a:off x="468313" y="1600200"/>
            <a:ext cx="8424862" cy="4495800"/>
          </a:xfrm>
        </p:spPr>
        <p:txBody>
          <a:bodyPr/>
          <a:lstStyle/>
          <a:p>
            <a:pPr eaLnBrk="1" hangingPunct="1"/>
            <a:r>
              <a:rPr lang="es-ES_tradnl" sz="2800" smtClean="0"/>
              <a:t>Falta de orde do día. Incumprimento de compromisos.</a:t>
            </a:r>
          </a:p>
          <a:p>
            <a:pPr eaLnBrk="1" hangingPunct="1"/>
            <a:r>
              <a:rPr lang="es-ES_tradnl" sz="2800" smtClean="0"/>
              <a:t>Carencia de documentación de referencia.</a:t>
            </a:r>
          </a:p>
          <a:p>
            <a:pPr eaLnBrk="1" hangingPunct="1"/>
            <a:r>
              <a:rPr lang="es-ES_tradnl" sz="2800" smtClean="0"/>
              <a:t>Falta de pautas para a discusión.</a:t>
            </a:r>
          </a:p>
          <a:p>
            <a:pPr eaLnBrk="1" hangingPunct="1"/>
            <a:r>
              <a:rPr lang="es-ES_tradnl" sz="2800" smtClean="0"/>
              <a:t>Postergación na toma de decisións. Escasa  utilización do consenso.</a:t>
            </a:r>
          </a:p>
          <a:p>
            <a:pPr eaLnBrk="1" hangingPunct="1"/>
            <a:r>
              <a:rPr lang="es-ES_tradnl" sz="2800" smtClean="0"/>
              <a:t>Participación desequlibrada entre os membros do grupo.</a:t>
            </a:r>
          </a:p>
          <a:p>
            <a:pPr eaLnBrk="1" hangingPunct="1"/>
            <a:r>
              <a:rPr lang="es-ES_tradnl" sz="2800" smtClean="0"/>
              <a:t>Configuración dos equipos pouco adecuada.</a:t>
            </a:r>
            <a:endParaRPr lang="gl-ES" sz="2800" smtClean="0"/>
          </a:p>
        </p:txBody>
      </p:sp>
    </p:spTree>
  </p:cSld>
  <p:clrMapOvr>
    <a:masterClrMapping/>
  </p:clrMapOvr>
  <p:transition>
    <p:checker/>
  </p:transition>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9874" name="Rectangle 1026"/>
          <p:cNvSpPr>
            <a:spLocks noGrp="1" noChangeArrowheads="1"/>
          </p:cNvSpPr>
          <p:nvPr>
            <p:ph type="title"/>
          </p:nvPr>
        </p:nvSpPr>
        <p:spPr>
          <a:xfrm>
            <a:off x="0" y="381000"/>
            <a:ext cx="8458200" cy="1143000"/>
          </a:xfrm>
        </p:spPr>
        <p:txBody>
          <a:bodyPr/>
          <a:lstStyle/>
          <a:p>
            <a:pPr eaLnBrk="1" hangingPunct="1">
              <a:defRPr/>
            </a:pPr>
            <a:r>
              <a:rPr lang="es-ES_tradnl" sz="3600"/>
              <a:t>PROBLEMAS COMÚNS A TÓDALAS FASES.</a:t>
            </a:r>
            <a:endParaRPr lang="gl-ES" sz="3600"/>
          </a:p>
        </p:txBody>
      </p:sp>
      <p:sp>
        <p:nvSpPr>
          <p:cNvPr id="124930" name="Rectangle 1027"/>
          <p:cNvSpPr>
            <a:spLocks noGrp="1" noChangeArrowheads="1"/>
          </p:cNvSpPr>
          <p:nvPr>
            <p:ph type="body" idx="1"/>
          </p:nvPr>
        </p:nvSpPr>
        <p:spPr>
          <a:xfrm>
            <a:off x="685800" y="1676400"/>
            <a:ext cx="7772400" cy="4419600"/>
          </a:xfrm>
        </p:spPr>
        <p:txBody>
          <a:bodyPr/>
          <a:lstStyle/>
          <a:p>
            <a:pPr eaLnBrk="1" hangingPunct="1">
              <a:lnSpc>
                <a:spcPct val="90000"/>
              </a:lnSpc>
            </a:pPr>
            <a:r>
              <a:rPr lang="es-ES_tradnl" sz="2400" smtClean="0"/>
              <a:t>Resistencia ós cambios.</a:t>
            </a:r>
          </a:p>
          <a:p>
            <a:pPr eaLnBrk="1" hangingPunct="1">
              <a:lnSpc>
                <a:spcPct val="90000"/>
              </a:lnSpc>
            </a:pPr>
            <a:r>
              <a:rPr lang="es-ES_tradnl" sz="2400" smtClean="0"/>
              <a:t>Dificultades para implicar ó claustro. ¿Como se fai que partícipe? ¿Como se sensibiliza?</a:t>
            </a:r>
          </a:p>
          <a:p>
            <a:pPr eaLnBrk="1" hangingPunct="1">
              <a:lnSpc>
                <a:spcPct val="90000"/>
              </a:lnSpc>
            </a:pPr>
            <a:r>
              <a:rPr lang="es-ES_tradnl" sz="2400" smtClean="0"/>
              <a:t>O profesorado non ve, nin sinte a necesidade da elaboración nin o que supón como elemento de referencia do traballo en equipo.</a:t>
            </a:r>
          </a:p>
          <a:p>
            <a:pPr eaLnBrk="1" hangingPunct="1">
              <a:lnSpc>
                <a:spcPct val="90000"/>
              </a:lnSpc>
            </a:pPr>
            <a:r>
              <a:rPr lang="es-ES_tradnl" sz="2400" smtClean="0"/>
              <a:t>Sensación de que a Reforma multiplicou o traballo burocrático.</a:t>
            </a:r>
          </a:p>
          <a:p>
            <a:pPr eaLnBrk="1" hangingPunct="1">
              <a:lnSpc>
                <a:spcPct val="90000"/>
              </a:lnSpc>
            </a:pPr>
            <a:r>
              <a:rPr lang="es-ES_tradnl" sz="2400" smtClean="0"/>
              <a:t>Pouca autonomía para a súa elaboración.</a:t>
            </a:r>
          </a:p>
          <a:p>
            <a:pPr eaLnBrk="1" hangingPunct="1">
              <a:lnSpc>
                <a:spcPct val="90000"/>
              </a:lnSpc>
            </a:pPr>
            <a:r>
              <a:rPr lang="es-ES_tradnl" sz="2400" smtClean="0"/>
              <a:t>Falta de compromiso ou interese por parte do equipo directivo.</a:t>
            </a:r>
            <a:endParaRPr lang="gl-ES" sz="2400" smtClean="0"/>
          </a:p>
        </p:txBody>
      </p:sp>
    </p:spTree>
  </p:cSld>
  <p:clrMapOvr>
    <a:masterClrMapping/>
  </p:clrMapOvr>
  <p:transition>
    <p:check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6 Rectángulo"/>
          <p:cNvSpPr>
            <a:spLocks noChangeArrowheads="1"/>
          </p:cNvSpPr>
          <p:nvPr/>
        </p:nvSpPr>
        <p:spPr bwMode="auto">
          <a:xfrm>
            <a:off x="214313" y="285750"/>
            <a:ext cx="8715375" cy="4894263"/>
          </a:xfrm>
          <a:prstGeom prst="rect">
            <a:avLst/>
          </a:prstGeom>
          <a:noFill/>
          <a:ln w="9525">
            <a:noFill/>
            <a:miter lim="800000"/>
            <a:headEnd/>
            <a:tailEnd/>
          </a:ln>
        </p:spPr>
        <p:txBody>
          <a:bodyPr>
            <a:spAutoFit/>
          </a:bodyPr>
          <a:lstStyle/>
          <a:p>
            <a:endParaRPr lang="es-ES"/>
          </a:p>
          <a:p>
            <a:endParaRPr lang="es-ES" b="1"/>
          </a:p>
          <a:p>
            <a:r>
              <a:rPr lang="es-ES" b="1"/>
              <a:t>Proyecto de Gestión</a:t>
            </a:r>
            <a:r>
              <a:rPr lang="es-ES"/>
              <a:t>: </a:t>
            </a:r>
          </a:p>
          <a:p>
            <a:endParaRPr lang="es-ES"/>
          </a:p>
          <a:p>
            <a:endParaRPr lang="es-ES"/>
          </a:p>
          <a:p>
            <a:r>
              <a:rPr lang="es-ES"/>
              <a:t>Tiene por finalidad concretar la autonomía de gestión económica, por lo que ha de ser el documento en el que se recoja la ordenación y utilización de los recursos, tanto materiales como humanos, en orden al cumplimiento del Proyecto Educativo, estableciendo los procedimientos de adquisición de bienes, contratación de obras, servicios y suministros, que se le hayan delegado, formulando los requisitos de titulación y capacitación profesional respecto de determinados puestos de trabajo del centro.</a:t>
            </a:r>
          </a:p>
        </p:txBody>
      </p:sp>
    </p:spTree>
  </p:cSld>
  <p:clrMapOvr>
    <a:masterClrMapping/>
  </p:clrMapOvr>
  <p:transition>
    <p:checke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0" y="188913"/>
            <a:ext cx="9144000" cy="381000"/>
          </a:xfrm>
        </p:spPr>
        <p:txBody>
          <a:bodyPr/>
          <a:lstStyle/>
          <a:p>
            <a:pPr eaLnBrk="1" hangingPunct="1">
              <a:defRPr/>
            </a:pPr>
            <a:r>
              <a:rPr lang="es-ES" sz="2400"/>
              <a:t>BIBLIOGRAFÍA</a:t>
            </a:r>
            <a:endParaRPr lang="es-ES_tradnl" sz="2400"/>
          </a:p>
        </p:txBody>
      </p:sp>
      <p:sp>
        <p:nvSpPr>
          <p:cNvPr id="125954" name="Rectangle 4"/>
          <p:cNvSpPr>
            <a:spLocks noGrp="1" noChangeArrowheads="1"/>
          </p:cNvSpPr>
          <p:nvPr>
            <p:ph type="body" idx="1"/>
          </p:nvPr>
        </p:nvSpPr>
        <p:spPr>
          <a:xfrm>
            <a:off x="0" y="692150"/>
            <a:ext cx="9144000" cy="6092825"/>
          </a:xfrm>
        </p:spPr>
        <p:txBody>
          <a:bodyPr/>
          <a:lstStyle/>
          <a:p>
            <a:pPr eaLnBrk="1" hangingPunct="1">
              <a:lnSpc>
                <a:spcPct val="80000"/>
              </a:lnSpc>
            </a:pPr>
            <a:r>
              <a:rPr lang="es-ES" sz="2400" smtClean="0"/>
              <a:t>ANTÚNEZ, S. (1987):</a:t>
            </a:r>
            <a:r>
              <a:rPr lang="es-ES" sz="2400" b="1" smtClean="0"/>
              <a:t> El Proyecto Educativo de Centro</a:t>
            </a:r>
            <a:r>
              <a:rPr lang="es-ES" sz="2400" smtClean="0"/>
              <a:t>, Barcelona, GRAÓ.</a:t>
            </a:r>
          </a:p>
          <a:p>
            <a:pPr eaLnBrk="1" hangingPunct="1">
              <a:lnSpc>
                <a:spcPct val="80000"/>
              </a:lnSpc>
            </a:pPr>
            <a:r>
              <a:rPr lang="es-ES" sz="2400" smtClean="0"/>
              <a:t>BARBERÁ, V. (1989): </a:t>
            </a:r>
            <a:r>
              <a:rPr lang="es-ES" sz="2400" b="1" smtClean="0"/>
              <a:t>Proyecto Educativo, Plan Anual, Programación Docente y Memoria</a:t>
            </a:r>
            <a:r>
              <a:rPr lang="es-ES" sz="2400" smtClean="0"/>
              <a:t>, Madrid, Escuela Española.</a:t>
            </a:r>
          </a:p>
          <a:p>
            <a:pPr eaLnBrk="1" hangingPunct="1">
              <a:lnSpc>
                <a:spcPct val="80000"/>
              </a:lnSpc>
            </a:pPr>
            <a:r>
              <a:rPr lang="es-ES" sz="2400" smtClean="0"/>
              <a:t>ANTÚNEZ, S. y otros: </a:t>
            </a:r>
            <a:r>
              <a:rPr lang="es-ES" sz="2400" b="1" smtClean="0"/>
              <a:t>Del Proyecto Educativo a la Programación del Aula</a:t>
            </a:r>
            <a:r>
              <a:rPr lang="es-ES" sz="2400" smtClean="0"/>
              <a:t>, GRAÓ, Barcelona, pp. 63-96.</a:t>
            </a:r>
          </a:p>
          <a:p>
            <a:pPr eaLnBrk="1" hangingPunct="1">
              <a:lnSpc>
                <a:spcPct val="80000"/>
              </a:lnSpc>
            </a:pPr>
            <a:r>
              <a:rPr lang="es-ES" sz="2400" smtClean="0"/>
              <a:t>GAIRÍN, J. (1995): “la evaluación del Proyecto Educativo de Centro”. En</a:t>
            </a:r>
            <a:r>
              <a:rPr lang="es-ES" sz="2400" b="1" smtClean="0"/>
              <a:t> Organización y Gestión Educativa,</a:t>
            </a:r>
            <a:r>
              <a:rPr lang="es-ES" sz="2400" smtClean="0"/>
              <a:t> 1, 31-35.</a:t>
            </a:r>
          </a:p>
          <a:p>
            <a:pPr eaLnBrk="1" hangingPunct="1">
              <a:lnSpc>
                <a:spcPct val="80000"/>
              </a:lnSpc>
            </a:pPr>
            <a:r>
              <a:rPr lang="es-ES" sz="2400" smtClean="0"/>
              <a:t>LOVALECE, M. (1992): </a:t>
            </a:r>
            <a:r>
              <a:rPr lang="es-ES" sz="2400" b="1" smtClean="0"/>
              <a:t>Proyecto Curricular</a:t>
            </a:r>
            <a:r>
              <a:rPr lang="es-ES" sz="2400" smtClean="0"/>
              <a:t>, Zaragoza, Edelvives.</a:t>
            </a:r>
          </a:p>
          <a:p>
            <a:pPr eaLnBrk="1" hangingPunct="1">
              <a:lnSpc>
                <a:spcPct val="80000"/>
              </a:lnSpc>
            </a:pPr>
            <a:r>
              <a:rPr lang="es-ES" sz="2400" smtClean="0"/>
              <a:t>MARTÍN BRIS, M. (1996): </a:t>
            </a:r>
            <a:r>
              <a:rPr lang="es-ES" sz="2400" b="1" smtClean="0"/>
              <a:t>Organización y Planificación Integral de Centros</a:t>
            </a:r>
            <a:r>
              <a:rPr lang="es-ES" sz="2400" smtClean="0"/>
              <a:t>. Escuela Española. Madrid.</a:t>
            </a:r>
          </a:p>
          <a:p>
            <a:pPr eaLnBrk="1" hangingPunct="1">
              <a:lnSpc>
                <a:spcPct val="80000"/>
              </a:lnSpc>
            </a:pPr>
            <a:r>
              <a:rPr lang="es-ES" sz="2400" smtClean="0"/>
              <a:t>REY, R. (1995): “Elaboración del Proyecto Educativo de Centro”. En </a:t>
            </a:r>
            <a:r>
              <a:rPr lang="es-ES" sz="2400" b="1" smtClean="0"/>
              <a:t>Organización y Gestión Educativa, 1,</a:t>
            </a:r>
            <a:r>
              <a:rPr lang="es-ES" sz="2400" smtClean="0"/>
              <a:t> 21-28.</a:t>
            </a:r>
          </a:p>
          <a:p>
            <a:pPr eaLnBrk="1" hangingPunct="1">
              <a:lnSpc>
                <a:spcPct val="80000"/>
              </a:lnSpc>
            </a:pPr>
            <a:r>
              <a:rPr lang="es-ES" sz="2400" smtClean="0"/>
              <a:t>SANTOS GUERRA, M. A. (1994):</a:t>
            </a:r>
            <a:r>
              <a:rPr lang="es-ES" sz="2400" b="1" smtClean="0"/>
              <a:t> Entre bastidores. El lado oculto de la organización Escolar</a:t>
            </a:r>
            <a:r>
              <a:rPr lang="es-ES" sz="2400" smtClean="0"/>
              <a:t>, Málaga, Aljibe.</a:t>
            </a:r>
          </a:p>
          <a:p>
            <a:pPr eaLnBrk="1" hangingPunct="1">
              <a:lnSpc>
                <a:spcPct val="80000"/>
              </a:lnSpc>
            </a:pPr>
            <a:r>
              <a:rPr lang="es-ES" sz="2400" smtClean="0"/>
              <a:t>CANTÓN MAYO, I. y PINO JUSTE, M. (2014). Organización de centros educativos en la sociedad del conocimiento. Madrid:  Alianza.</a:t>
            </a:r>
          </a:p>
        </p:txBody>
      </p:sp>
    </p:spTree>
  </p:cSld>
  <p:clrMapOvr>
    <a:masterClrMapping/>
  </p:clrMapOvr>
  <p:transition>
    <p:check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6 Rectángulo"/>
          <p:cNvSpPr>
            <a:spLocks noChangeArrowheads="1"/>
          </p:cNvSpPr>
          <p:nvPr/>
        </p:nvSpPr>
        <p:spPr bwMode="auto">
          <a:xfrm>
            <a:off x="357188" y="285750"/>
            <a:ext cx="8572500" cy="4894263"/>
          </a:xfrm>
          <a:prstGeom prst="rect">
            <a:avLst/>
          </a:prstGeom>
          <a:noFill/>
          <a:ln w="9525">
            <a:noFill/>
            <a:miter lim="800000"/>
            <a:headEnd/>
            <a:tailEnd/>
          </a:ln>
        </p:spPr>
        <p:txBody>
          <a:bodyPr>
            <a:spAutoFit/>
          </a:bodyPr>
          <a:lstStyle/>
          <a:p>
            <a:endParaRPr lang="es-ES" b="1"/>
          </a:p>
          <a:p>
            <a:endParaRPr lang="es-ES" b="1"/>
          </a:p>
          <a:p>
            <a:r>
              <a:rPr lang="es-ES" b="1"/>
              <a:t>Normas de Organización y Funcionamiento:</a:t>
            </a:r>
          </a:p>
          <a:p>
            <a:endParaRPr lang="es-ES" b="1"/>
          </a:p>
          <a:p>
            <a:endParaRPr lang="es-ES" b="1"/>
          </a:p>
          <a:p>
            <a:r>
              <a:rPr lang="es-ES"/>
              <a:t>La LOE sólo precisa que “Los centros docentes elaborarán sus normas de organización y funcionamiento, que deberán incluir las que garanticen el cumplimiento del plan de convivencia.” </a:t>
            </a:r>
          </a:p>
          <a:p>
            <a:endParaRPr lang="es-ES"/>
          </a:p>
          <a:p>
            <a:r>
              <a:rPr lang="es-ES"/>
              <a:t>Con mayor o menor número de matices según cada Administración educativa, se trata del Reglamento de Organización y Funcionamiento o Reglamento de Régimen Interior, en el que se recoge la estructura organizativa del mismo.</a:t>
            </a:r>
          </a:p>
        </p:txBody>
      </p:sp>
    </p:spTree>
  </p:cSld>
  <p:clrMapOvr>
    <a:masterClrMapping/>
  </p:clrMapOvr>
  <p:transition>
    <p:check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ctrTitle"/>
          </p:nvPr>
        </p:nvSpPr>
        <p:spPr>
          <a:xfrm>
            <a:off x="685800" y="692150"/>
            <a:ext cx="7772400" cy="1470025"/>
          </a:xfrm>
        </p:spPr>
        <p:txBody>
          <a:bodyPr/>
          <a:lstStyle/>
          <a:p>
            <a:r>
              <a:rPr lang="es-ES" smtClean="0">
                <a:effectLst/>
              </a:rPr>
              <a:t>CAMBIOS DA LOMCE</a:t>
            </a:r>
          </a:p>
        </p:txBody>
      </p:sp>
      <p:sp>
        <p:nvSpPr>
          <p:cNvPr id="32770" name="Rectangle 3"/>
          <p:cNvSpPr>
            <a:spLocks noGrp="1" noChangeArrowheads="1"/>
          </p:cNvSpPr>
          <p:nvPr>
            <p:ph type="subTitle" idx="1"/>
          </p:nvPr>
        </p:nvSpPr>
        <p:spPr>
          <a:xfrm>
            <a:off x="611188" y="2349500"/>
            <a:ext cx="8208962" cy="3743325"/>
          </a:xfrm>
        </p:spPr>
        <p:txBody>
          <a:bodyPr/>
          <a:lstStyle/>
          <a:p>
            <a:pPr>
              <a:lnSpc>
                <a:spcPct val="80000"/>
              </a:lnSpc>
            </a:pPr>
            <a:r>
              <a:rPr lang="es-ES" sz="2800" smtClean="0"/>
              <a:t>71.3 En ningún caso la elección de la educación diferenciada por sexos podrá implicar para las familias, alumnos y alumnas y centros correspondientes un trato menos favorable, ni una desventaja, a la hora de suscribir conciertos con las Administraciones educativas o en cualquier otro aspecto. A estos efectos, los centros deberán exponer en su proyecto educativo las razones educativas de la elección de dicho sistema, así como las medidas académicas que desarrollan para favorecer la igualdad.»</a:t>
            </a:r>
          </a:p>
        </p:txBody>
      </p:sp>
    </p:spTree>
  </p:cSld>
  <p:clrMapOvr>
    <a:masterClrMapping/>
  </p:clrMapOvr>
  <p:transition>
    <p:checker/>
  </p:transition>
</p:sld>
</file>

<file path=ppt/theme/theme1.xml><?xml version="1.0" encoding="utf-8"?>
<a:theme xmlns:a="http://schemas.openxmlformats.org/drawingml/2006/main" name="Vuelo sin motor">
  <a:themeElements>
    <a:clrScheme name="Vuelo sin motor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Vuelo sin motor">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rnd" cmpd="sng" algn="ctr">
          <a:solidFill>
            <a:schemeClr val="tx1"/>
          </a:solidFill>
          <a:prstDash val="sysDot"/>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_tradnl"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rnd" cmpd="sng" algn="ctr">
          <a:solidFill>
            <a:schemeClr val="tx1"/>
          </a:solidFill>
          <a:prstDash val="sysDot"/>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_tradnl"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Vuelo sin motor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Vuelo sin motor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Vuelo sin motor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Vuelo sin motor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Vuelo sin motor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C:\Archivos de programa\Microsoft Office\Templates\Diseños de presentaciones\Vuelo sin motor.pot</Template>
  <TotalTime>2318</TotalTime>
  <Words>5796</Words>
  <Application>Microsoft Office PowerPoint</Application>
  <PresentationFormat>Presentación en pantalla (4:3)</PresentationFormat>
  <Paragraphs>657</Paragraphs>
  <Slides>70</Slides>
  <Notes>33</Notes>
  <HiddenSlides>20</HiddenSlides>
  <MMClips>0</MMClips>
  <ScaleCrop>false</ScaleCrop>
  <HeadingPairs>
    <vt:vector size="4" baseType="variant">
      <vt:variant>
        <vt:lpstr>Tema</vt:lpstr>
      </vt:variant>
      <vt:variant>
        <vt:i4>1</vt:i4>
      </vt:variant>
      <vt:variant>
        <vt:lpstr>Títulos de diapositiva</vt:lpstr>
      </vt:variant>
      <vt:variant>
        <vt:i4>70</vt:i4>
      </vt:variant>
    </vt:vector>
  </HeadingPairs>
  <TitlesOfParts>
    <vt:vector size="71" baseType="lpstr">
      <vt:lpstr>Vuelo sin motor</vt:lpstr>
      <vt:lpstr>Presentación de PowerPoint</vt:lpstr>
      <vt:lpstr>O PEC. Aspectos lexislativos e organizativos</vt:lpstr>
      <vt:lpstr>Presentación de PowerPoint</vt:lpstr>
      <vt:lpstr>Presentación de PowerPoint</vt:lpstr>
      <vt:lpstr>Presentación de PowerPoint</vt:lpstr>
      <vt:lpstr>Presentación de PowerPoint</vt:lpstr>
      <vt:lpstr>Presentación de PowerPoint</vt:lpstr>
      <vt:lpstr>Presentación de PowerPoint</vt:lpstr>
      <vt:lpstr>CAMBIOS DA LOMCE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ÁMBITOS DE XESTION NUN CENTRO</vt:lpstr>
      <vt:lpstr>ÁMBITO CURRICULAR</vt:lpstr>
      <vt:lpstr>ÁMBITO DO GOBERNO INSTITUCIONAL</vt:lpstr>
      <vt:lpstr>Documenos do Centro (LOE)</vt:lpstr>
      <vt:lpstr>DEFINICIÓN</vt:lpstr>
      <vt:lpstr>CARÁCTERÍSTICAS DO PEC.</vt:lpstr>
      <vt:lpstr>CRITERIOS PARA A SÚA ELABORACIÓN.</vt:lpstr>
      <vt:lpstr>ASPECTOS RELEVANTES NA ELABORACIÓN DO PEC</vt:lpstr>
      <vt:lpstr>CRITERIOS DE ELABORACIÓN</vt:lpstr>
      <vt:lpstr>PARTES DO PEC SEGUNDO O DECRETO 374/1996 (DOG, 21/10/96)</vt:lpstr>
      <vt:lpstr>Compoñentes do PEC (Galicia)</vt:lpstr>
      <vt:lpstr>PARTES DO PEC</vt:lpstr>
      <vt:lpstr>ANÁLISE DO CONTORNO ¿Onde estamos?</vt:lpstr>
      <vt:lpstr>FASES de la evaluación interna</vt:lpstr>
      <vt:lpstr>Plan de evaluación interna</vt:lpstr>
      <vt:lpstr>INSTRUMENTOS</vt:lpstr>
      <vt:lpstr>OBJETIVO MODELO DAFO (SWOT en inglés) </vt:lpstr>
      <vt:lpstr>EVALUACIÓN DAFO</vt:lpstr>
      <vt:lpstr>EVALUACIÓN DAFO</vt:lpstr>
      <vt:lpstr>MODELO DAFO</vt:lpstr>
      <vt:lpstr>EJEMPLO</vt:lpstr>
      <vt:lpstr>Toma de decisiones</vt:lpstr>
      <vt:lpstr>Ideas para la mejora</vt:lpstr>
      <vt:lpstr>Ejemplo organización plan de mejora</vt:lpstr>
      <vt:lpstr>Ejemplo de evaluación del plan de mejora</vt:lpstr>
      <vt:lpstr>NOTAS DE IDENTIDADE ¿Quen somos?</vt:lpstr>
      <vt:lpstr>FORMULACIÓN DE OBXECTIVOS</vt:lpstr>
      <vt:lpstr>CARACTERÍSTICAS.</vt:lpstr>
      <vt:lpstr>ÁMBITOS.</vt:lpstr>
      <vt:lpstr>CONCRECIÓN DUNHA ESTRUCTURA ¿Como o conseguimos? ¿De que medios dispomos?</vt:lpstr>
      <vt:lpstr>ELEMENTOS.</vt:lpstr>
      <vt:lpstr>O RRI. CONTIDOS.</vt:lpstr>
      <vt:lpstr>MODELO DE ELABORACIÓN DO PEC.</vt:lpstr>
      <vt:lpstr>Presentación de PowerPoint</vt:lpstr>
      <vt:lpstr>PROCESO DE ELABORACIÓN E DISCUSIÓN DO PROXECTO</vt:lpstr>
      <vt:lpstr>Presentación de PowerPoint</vt:lpstr>
      <vt:lpstr>Presentación de PowerPoint</vt:lpstr>
      <vt:lpstr>Presentación de PowerPoint</vt:lpstr>
      <vt:lpstr>DESPOIS DA APROBACIÓN DO PROXECTO</vt:lpstr>
      <vt:lpstr>AVALIACIÓN DO PEC</vt:lpstr>
      <vt:lpstr>AVALIACIÓN DO PEC (Cont.)</vt:lpstr>
      <vt:lpstr>ELEMENTOS DE AVALIACIÓN DO PEC.</vt:lpstr>
      <vt:lpstr>ELABORACIÓN DO PEC  </vt:lpstr>
      <vt:lpstr>FORMULACIÓN ESCRITA</vt:lpstr>
      <vt:lpstr>APLICACIÓN</vt:lpstr>
      <vt:lpstr>RECURSOS PARA AVALIA-LO PEC</vt:lpstr>
      <vt:lpstr>¿COMO LEVAR A CABO A AVALIACIÓN?</vt:lpstr>
      <vt:lpstr>PROBLEMAS NA ELABORACIÓN DO PEC.</vt:lpstr>
      <vt:lpstr> FASE DE MOTIVACIÓN, SENSIBILACIÓN E XUNTIFICACIÓN.</vt:lpstr>
      <vt:lpstr>PLANIFICACIÓN-ELABORACIÓN-COORDINACIÓN.</vt:lpstr>
      <vt:lpstr>METODOLOXÍA DE TRABALLO</vt:lpstr>
      <vt:lpstr>PROBLEMAS COMÚNS A TÓDALAS FASES.</vt:lpstr>
      <vt:lpstr>BIBLIOGRAFÍA</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 PEC. ELABORACIÓN</dc:title>
  <dc:creator>SARA</dc:creator>
  <cp:lastModifiedBy>PROFE</cp:lastModifiedBy>
  <cp:revision>91</cp:revision>
  <cp:lastPrinted>2002-01-15T14:36:52Z</cp:lastPrinted>
  <dcterms:created xsi:type="dcterms:W3CDTF">2001-01-16T06:20:41Z</dcterms:created>
  <dcterms:modified xsi:type="dcterms:W3CDTF">2015-05-14T15:46:27Z</dcterms:modified>
</cp:coreProperties>
</file>